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66" r:id="rId2"/>
    <p:sldId id="365" r:id="rId3"/>
    <p:sldId id="355" r:id="rId4"/>
    <p:sldId id="363" r:id="rId5"/>
    <p:sldId id="362" r:id="rId6"/>
    <p:sldId id="357" r:id="rId7"/>
    <p:sldId id="358" r:id="rId8"/>
    <p:sldId id="35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 smtClean="0"/>
            </a:lvl1pPr>
          </a:lstStyle>
          <a:p>
            <a:pPr>
              <a:defRPr/>
            </a:pPr>
            <a:fld id="{1E4DE9C1-A6EA-42B2-A7B6-A313960C8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8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3D7F4-7253-435E-9E7F-BD44F3A49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57755-94C9-492E-A8E0-679F642F9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3BD57-C3C3-4730-9F9F-6D11EAC72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3B9FC-4085-4653-BB0E-287BE3794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8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1CE5B-DB58-410C-9321-213C9D729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7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C6236-0136-4C2A-B103-81623E40C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A29AA-7D01-4078-BF65-5D2974C0E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F0BBD-091D-457C-AB6C-200F8CD6B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87515-84A8-425E-9574-60715967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2583-94FB-49E4-842D-FFA00D75D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E1BD7-AD18-4AE5-94F2-A7490640F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aseline="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Copyright (C) 2005 Güner Arslan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aseline="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351M Digital Signal Processing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 smtClean="0">
                <a:latin typeface="Verdana" pitchFamily="34" charset="0"/>
              </a:defRPr>
            </a:lvl1pPr>
          </a:lstStyle>
          <a:p>
            <a:pPr>
              <a:defRPr/>
            </a:pPr>
            <a:fld id="{D3D4A8A8-B46C-4208-9265-8A4E3C1D8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Determination of System Function from Flow Graph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50" y="974725"/>
            <a:ext cx="507365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6019800" y="1160463"/>
          <a:ext cx="24892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447800" imgH="1168400" progId="Equation.3">
                  <p:embed/>
                </p:oleObj>
              </mc:Choice>
              <mc:Fallback>
                <p:oleObj name="Equation" r:id="rId4" imgW="1447800" imgH="116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60463"/>
                        <a:ext cx="2489200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Determination of System Function from Flow Graph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50" y="974725"/>
            <a:ext cx="507365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6019800" y="1160463"/>
          <a:ext cx="24892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1447800" imgH="1168400" progId="Equation.3">
                  <p:embed/>
                </p:oleObj>
              </mc:Choice>
              <mc:Fallback>
                <p:oleObj name="Equation" r:id="rId4" imgW="1447800" imgH="116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60463"/>
                        <a:ext cx="2489200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6"/>
          <p:cNvGraphicFramePr>
            <a:graphicFrameLocks noChangeAspect="1"/>
          </p:cNvGraphicFramePr>
          <p:nvPr/>
        </p:nvGraphicFramePr>
        <p:xfrm>
          <a:off x="76200" y="3606800"/>
          <a:ext cx="262096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1524000" imgH="1181100" progId="Equation.3">
                  <p:embed/>
                </p:oleObj>
              </mc:Choice>
              <mc:Fallback>
                <p:oleObj name="Equation" r:id="rId6" imgW="1524000" imgH="1181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606800"/>
                        <a:ext cx="262096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7"/>
          <p:cNvGraphicFramePr>
            <a:graphicFrameLocks noChangeAspect="1"/>
          </p:cNvGraphicFramePr>
          <p:nvPr/>
        </p:nvGraphicFramePr>
        <p:xfrm>
          <a:off x="2995613" y="3683000"/>
          <a:ext cx="262096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8" imgW="1524000" imgH="1092200" progId="Equation.3">
                  <p:embed/>
                </p:oleObj>
              </mc:Choice>
              <mc:Fallback>
                <p:oleObj name="Equation" r:id="rId8" imgW="1524000" imgH="109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3683000"/>
                        <a:ext cx="2620962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8"/>
          <p:cNvGraphicFramePr>
            <a:graphicFrameLocks noChangeAspect="1"/>
          </p:cNvGraphicFramePr>
          <p:nvPr/>
        </p:nvGraphicFramePr>
        <p:xfrm>
          <a:off x="5899150" y="4033838"/>
          <a:ext cx="323215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0" imgW="1879600" imgH="685800" progId="Equation.3">
                  <p:embed/>
                </p:oleObj>
              </mc:Choice>
              <mc:Fallback>
                <p:oleObj name="Equation" r:id="rId10" imgW="1879600" imgH="685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4033838"/>
                        <a:ext cx="3232150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681" name="AutoShape 9"/>
          <p:cNvCxnSpPr>
            <a:cxnSpLocks noChangeShapeType="1"/>
          </p:cNvCxnSpPr>
          <p:nvPr/>
        </p:nvCxnSpPr>
        <p:spPr bwMode="auto">
          <a:xfrm flipV="1">
            <a:off x="2697163" y="4622800"/>
            <a:ext cx="2984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682" name="AutoShape 10"/>
          <p:cNvCxnSpPr>
            <a:cxnSpLocks noChangeShapeType="1"/>
          </p:cNvCxnSpPr>
          <p:nvPr/>
        </p:nvCxnSpPr>
        <p:spPr bwMode="auto">
          <a:xfrm>
            <a:off x="5616575" y="4622800"/>
            <a:ext cx="2825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Direct Form-1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General form (Direct)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575050" y="947738"/>
          <a:ext cx="2249488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1308100" imgH="838200" progId="Equation.3">
                  <p:embed/>
                </p:oleObj>
              </mc:Choice>
              <mc:Fallback>
                <p:oleObj name="Equation" r:id="rId3" imgW="13081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947738"/>
                        <a:ext cx="2249488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7738" y="2436813"/>
            <a:ext cx="7413625" cy="417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Direct Form-2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General form (Direct)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575050" y="947738"/>
          <a:ext cx="2249488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1308100" imgH="838200" progId="Equation.3">
                  <p:embed/>
                </p:oleObj>
              </mc:Choice>
              <mc:Fallback>
                <p:oleObj name="Equation" r:id="rId3" imgW="13081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947738"/>
                        <a:ext cx="2249488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2538" y="2481263"/>
            <a:ext cx="65151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Basic Structures for IIR Systems: Cascade Form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General form (Direct)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 More practical form in 2</a:t>
            </a:r>
            <a:r>
              <a:rPr lang="en-US" baseline="30000" dirty="0">
                <a:ea typeface="+mn-ea"/>
                <a:cs typeface="+mn-cs"/>
              </a:rPr>
              <a:t>nd</a:t>
            </a:r>
            <a:r>
              <a:rPr lang="en-US" dirty="0">
                <a:ea typeface="+mn-ea"/>
                <a:cs typeface="+mn-cs"/>
              </a:rPr>
              <a:t> order systems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0150" y="4460875"/>
            <a:ext cx="7048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2424113" y="2989263"/>
          <a:ext cx="44338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4" imgW="1879560" imgH="457200" progId="Equation.3">
                  <p:embed/>
                </p:oleObj>
              </mc:Choice>
              <mc:Fallback>
                <p:oleObj name="Equation" r:id="rId4" imgW="18795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989263"/>
                        <a:ext cx="443388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3575050" y="947738"/>
          <a:ext cx="2249488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6" imgW="1308100" imgH="838200" progId="Equation.3">
                  <p:embed/>
                </p:oleObj>
              </mc:Choice>
              <mc:Fallback>
                <p:oleObj name="Equation" r:id="rId6" imgW="13081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947738"/>
                        <a:ext cx="2249488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Cascade of Direct Form I subsections</a:t>
            </a: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Cascade of Direct Form II subsections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244600" y="628650"/>
          <a:ext cx="6786563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3949700" imgH="914400" progId="Equation.3">
                  <p:embed/>
                </p:oleObj>
              </mc:Choice>
              <mc:Fallback>
                <p:oleObj name="Equation" r:id="rId3" imgW="39497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628650"/>
                        <a:ext cx="6786563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0613" y="2944813"/>
            <a:ext cx="7115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84363" y="5129213"/>
            <a:ext cx="56292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Basic Structures for IIR Systems: Parallel Form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(Example)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Partial Fraction Expansion</a:t>
            </a:r>
          </a:p>
          <a:p>
            <a:pPr eaLnBrk="1" hangingPunct="1">
              <a:defRPr/>
            </a:pPr>
            <a:endParaRPr lang="en-US">
              <a:ea typeface="+mn-ea"/>
              <a:cs typeface="+mn-cs"/>
            </a:endParaRPr>
          </a:p>
          <a:p>
            <a:pPr eaLnBrk="1" hangingPunct="1">
              <a:defRPr/>
            </a:pPr>
            <a:endParaRPr lang="en-US">
              <a:ea typeface="+mn-ea"/>
              <a:cs typeface="+mn-cs"/>
            </a:endParaRPr>
          </a:p>
          <a:p>
            <a:pPr eaLnBrk="1" hangingPunct="1">
              <a:defRPr/>
            </a:pPr>
            <a:endParaRPr lang="en-US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Combine poles to get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15988" y="1146175"/>
          <a:ext cx="75723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4406900" imgH="444500" progId="Equation.3">
                  <p:embed/>
                </p:oleObj>
              </mc:Choice>
              <mc:Fallback>
                <p:oleObj name="Equation" r:id="rId3" imgW="4406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146175"/>
                        <a:ext cx="75723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2738" y="2211388"/>
            <a:ext cx="3451225" cy="37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847725" y="2578100"/>
          <a:ext cx="41021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6" imgW="2387600" imgH="419100" progId="Equation.3">
                  <p:embed/>
                </p:oleObj>
              </mc:Choice>
              <mc:Fallback>
                <p:oleObj name="Equation" r:id="rId6" imgW="23876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578100"/>
                        <a:ext cx="41021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4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01700" y="3806825"/>
            <a:ext cx="3957638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Transposed Forms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Linear signal flow graph property:</a:t>
            </a:r>
          </a:p>
          <a:p>
            <a:pPr lvl="1" eaLnBrk="1" hangingPunct="1">
              <a:defRPr/>
            </a:pPr>
            <a:r>
              <a:rPr lang="en-US"/>
              <a:t>Transposing doesn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t change the input-output relation</a:t>
            </a:r>
          </a:p>
          <a:p>
            <a:pPr eaLnBrk="1" hangingPunct="1">
              <a:defRPr/>
            </a:pPr>
            <a:r>
              <a:rPr lang="en-US"/>
              <a:t>Transposing:</a:t>
            </a:r>
          </a:p>
          <a:p>
            <a:pPr lvl="1" eaLnBrk="1" hangingPunct="1">
              <a:defRPr/>
            </a:pPr>
            <a:r>
              <a:rPr lang="en-US"/>
              <a:t>Reverse directions of all branches</a:t>
            </a:r>
          </a:p>
          <a:p>
            <a:pPr lvl="1" eaLnBrk="1" hangingPunct="1">
              <a:defRPr/>
            </a:pPr>
            <a:r>
              <a:rPr lang="en-US"/>
              <a:t>Interchange input and output nodes</a:t>
            </a:r>
          </a:p>
          <a:p>
            <a:pPr eaLnBrk="1" hangingPunct="1">
              <a:defRPr/>
            </a:pPr>
            <a:r>
              <a:rPr lang="en-US"/>
              <a:t>Example: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  <a:p>
            <a:pPr lvl="1" eaLnBrk="1" hangingPunct="1">
              <a:defRPr/>
            </a:pPr>
            <a:r>
              <a:rPr lang="en-US"/>
              <a:t>Reverse directions of branches and interchange input and output</a:t>
            </a:r>
          </a:p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217738" y="2803525"/>
          <a:ext cx="18129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1053643" imgH="406224" progId="Equation.3">
                  <p:embed/>
                </p:oleObj>
              </mc:Choice>
              <mc:Fallback>
                <p:oleObj name="Equation" r:id="rId3" imgW="1053643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803525"/>
                        <a:ext cx="18129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5200" y="2668588"/>
            <a:ext cx="2895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68400" y="4479925"/>
            <a:ext cx="2819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487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16475" y="4413250"/>
            <a:ext cx="27622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116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ＭＳ Ｐゴシック</vt:lpstr>
      <vt:lpstr>Arial</vt:lpstr>
      <vt:lpstr>Times New Roman</vt:lpstr>
      <vt:lpstr>Verdana</vt:lpstr>
      <vt:lpstr>Default Design</vt:lpstr>
      <vt:lpstr>Equation</vt:lpstr>
      <vt:lpstr>Determination of System Function from Flow Graph</vt:lpstr>
      <vt:lpstr>Determination of System Function from Flow Graph</vt:lpstr>
      <vt:lpstr>Direct Form-1</vt:lpstr>
      <vt:lpstr>Direct Form-2</vt:lpstr>
      <vt:lpstr>Basic Structures for IIR Systems: Cascade Form</vt:lpstr>
      <vt:lpstr>Example</vt:lpstr>
      <vt:lpstr>Basic Structures for IIR Systems: Parallel Form (Example)</vt:lpstr>
      <vt:lpstr>Transposed Forms</vt:lpstr>
    </vt:vector>
  </TitlesOfParts>
  <Company>Silicon Laboratories,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Ahmad</cp:lastModifiedBy>
  <cp:revision>217</cp:revision>
  <dcterms:created xsi:type="dcterms:W3CDTF">2005-01-04T22:47:34Z</dcterms:created>
  <dcterms:modified xsi:type="dcterms:W3CDTF">2017-04-20T07:30:16Z</dcterms:modified>
</cp:coreProperties>
</file>