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1"/>
  </p:notesMasterIdLst>
  <p:sldIdLst>
    <p:sldId id="277" r:id="rId2"/>
    <p:sldId id="428" r:id="rId3"/>
    <p:sldId id="373" r:id="rId4"/>
    <p:sldId id="374" r:id="rId5"/>
    <p:sldId id="375" r:id="rId6"/>
    <p:sldId id="376" r:id="rId7"/>
    <p:sldId id="377" r:id="rId8"/>
    <p:sldId id="378" r:id="rId9"/>
    <p:sldId id="379" r:id="rId10"/>
    <p:sldId id="380" r:id="rId11"/>
    <p:sldId id="381" r:id="rId12"/>
    <p:sldId id="382" r:id="rId13"/>
    <p:sldId id="420" r:id="rId14"/>
    <p:sldId id="290" r:id="rId15"/>
    <p:sldId id="293" r:id="rId16"/>
    <p:sldId id="287" r:id="rId17"/>
    <p:sldId id="324" r:id="rId18"/>
    <p:sldId id="325" r:id="rId19"/>
    <p:sldId id="296" r:id="rId20"/>
    <p:sldId id="339" r:id="rId21"/>
    <p:sldId id="340" r:id="rId22"/>
    <p:sldId id="341" r:id="rId23"/>
    <p:sldId id="342" r:id="rId24"/>
    <p:sldId id="343" r:id="rId25"/>
    <p:sldId id="344" r:id="rId26"/>
    <p:sldId id="345" r:id="rId27"/>
    <p:sldId id="346" r:id="rId28"/>
    <p:sldId id="347" r:id="rId29"/>
    <p:sldId id="421" r:id="rId30"/>
    <p:sldId id="370" r:id="rId31"/>
    <p:sldId id="371" r:id="rId32"/>
    <p:sldId id="387" r:id="rId33"/>
    <p:sldId id="388" r:id="rId34"/>
    <p:sldId id="389" r:id="rId35"/>
    <p:sldId id="429" r:id="rId36"/>
    <p:sldId id="426" r:id="rId37"/>
    <p:sldId id="392" r:id="rId38"/>
    <p:sldId id="394" r:id="rId39"/>
    <p:sldId id="395" r:id="rId40"/>
    <p:sldId id="396" r:id="rId41"/>
    <p:sldId id="397" r:id="rId42"/>
    <p:sldId id="398" r:id="rId43"/>
    <p:sldId id="399" r:id="rId44"/>
    <p:sldId id="400" r:id="rId45"/>
    <p:sldId id="401" r:id="rId46"/>
    <p:sldId id="402" r:id="rId47"/>
    <p:sldId id="403" r:id="rId48"/>
    <p:sldId id="404" r:id="rId49"/>
    <p:sldId id="405" r:id="rId50"/>
    <p:sldId id="406" r:id="rId51"/>
    <p:sldId id="407" r:id="rId52"/>
    <p:sldId id="422" r:id="rId53"/>
    <p:sldId id="432" r:id="rId54"/>
    <p:sldId id="408" r:id="rId55"/>
    <p:sldId id="574" r:id="rId56"/>
    <p:sldId id="409" r:id="rId57"/>
    <p:sldId id="410" r:id="rId58"/>
    <p:sldId id="424" r:id="rId59"/>
    <p:sldId id="425" r:id="rId60"/>
    <p:sldId id="430" r:id="rId61"/>
    <p:sldId id="431" r:id="rId62"/>
    <p:sldId id="411" r:id="rId63"/>
    <p:sldId id="412" r:id="rId64"/>
    <p:sldId id="413" r:id="rId65"/>
    <p:sldId id="414" r:id="rId66"/>
    <p:sldId id="415" r:id="rId67"/>
    <p:sldId id="416" r:id="rId68"/>
    <p:sldId id="427" r:id="rId69"/>
    <p:sldId id="433" r:id="rId70"/>
    <p:sldId id="434" r:id="rId71"/>
    <p:sldId id="435" r:id="rId72"/>
    <p:sldId id="436" r:id="rId73"/>
    <p:sldId id="437" r:id="rId74"/>
    <p:sldId id="438" r:id="rId75"/>
    <p:sldId id="439" r:id="rId76"/>
    <p:sldId id="440" r:id="rId77"/>
    <p:sldId id="441" r:id="rId78"/>
    <p:sldId id="419" r:id="rId79"/>
    <p:sldId id="418" r:id="rId80"/>
  </p:sldIdLst>
  <p:sldSz cx="9144000" cy="6858000" type="screen4x3"/>
  <p:notesSz cx="6858000" cy="9144000"/>
  <p:custDataLst>
    <p:tags r:id="rId8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3" autoAdjust="0"/>
    <p:restoredTop sz="77140" autoAdjust="0"/>
  </p:normalViewPr>
  <p:slideViewPr>
    <p:cSldViewPr>
      <p:cViewPr varScale="1">
        <p:scale>
          <a:sx n="63" d="100"/>
          <a:sy n="63" d="100"/>
        </p:scale>
        <p:origin x="2050"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759EC8-5E2D-4DF8-BBA6-6A48BCFC7886}" type="datetimeFigureOut">
              <a:rPr lang="en-US" smtClean="0"/>
              <a:pPr/>
              <a:t>5/29/2023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329B5D-D1F1-479A-8FA3-8FB762F0B0F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highered.mcgraw-hill.com/sites/007288293x/student_view0/chapter7/"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highered.mcgraw-hill.com/sites/007288293x/student_view0/chapter7/"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highered.mcgraw-hill.com/sites/007288293x/student_view0/chapter7/"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8" Type="http://schemas.openxmlformats.org/officeDocument/2006/relationships/hyperlink" Target="http://en.wikipedia.org/wiki/HTTP" TargetMode="External"/><Relationship Id="rId13" Type="http://schemas.openxmlformats.org/officeDocument/2006/relationships/hyperlink" Target="http://en.wikipedia.org/wiki/Organization" TargetMode="External"/><Relationship Id="rId3" Type="http://schemas.openxmlformats.org/officeDocument/2006/relationships/hyperlink" Target="http://en.wikipedia.org/wiki/Computer_networking" TargetMode="External"/><Relationship Id="rId7" Type="http://schemas.openxmlformats.org/officeDocument/2006/relationships/hyperlink" Target="http://en.wikipedia.org/wiki/Internet_Protocol_Suite" TargetMode="External"/><Relationship Id="rId12" Type="http://schemas.openxmlformats.org/officeDocument/2006/relationships/hyperlink" Target="http://en.wikipedia.org/wiki/Extranet" TargetMode="External"/><Relationship Id="rId2" Type="http://schemas.openxmlformats.org/officeDocument/2006/relationships/slide" Target="../slides/slide65.xml"/><Relationship Id="rId1" Type="http://schemas.openxmlformats.org/officeDocument/2006/relationships/notesMaster" Target="../notesMasters/notesMaster1.xml"/><Relationship Id="rId6" Type="http://schemas.openxmlformats.org/officeDocument/2006/relationships/hyperlink" Target="http://en.wikipedia.org/wiki/Client-server" TargetMode="External"/><Relationship Id="rId11" Type="http://schemas.openxmlformats.org/officeDocument/2006/relationships/hyperlink" Target="http://en.wikipedia.org/wiki/Intranet" TargetMode="External"/><Relationship Id="rId5" Type="http://schemas.openxmlformats.org/officeDocument/2006/relationships/hyperlink" Target="http://en.wikipedia.org/wiki/Website" TargetMode="External"/><Relationship Id="rId10" Type="http://schemas.openxmlformats.org/officeDocument/2006/relationships/hyperlink" Target="http://en.wikipedia.org/wiki/File_Transfer_Protocol" TargetMode="External"/><Relationship Id="rId4" Type="http://schemas.openxmlformats.org/officeDocument/2006/relationships/hyperlink" Target="http://en.wikipedia.org/wiki/Internet" TargetMode="External"/><Relationship Id="rId9" Type="http://schemas.openxmlformats.org/officeDocument/2006/relationships/hyperlink" Target="http://en.wikipedia.org/wiki/SMTP" TargetMode="External"/><Relationship Id="rId14" Type="http://schemas.openxmlformats.org/officeDocument/2006/relationships/hyperlink" Target="http://en.wikipedia.org/wiki/AAA_protocol" TargetMode="Externa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8" Type="http://schemas.openxmlformats.org/officeDocument/2006/relationships/hyperlink" Target="http://en.wikipedia.org/wiki/SDSL" TargetMode="External"/><Relationship Id="rId3" Type="http://schemas.openxmlformats.org/officeDocument/2006/relationships/hyperlink" Target="http://en.wikipedia.org/wiki/Internet_service_provider" TargetMode="External"/><Relationship Id="rId7" Type="http://schemas.openxmlformats.org/officeDocument/2006/relationships/hyperlink" Target="http://en.wikipedia.org/wiki/HDSL" TargetMode="External"/><Relationship Id="rId2" Type="http://schemas.openxmlformats.org/officeDocument/2006/relationships/slide" Target="../slides/slide67.xml"/><Relationship Id="rId1" Type="http://schemas.openxmlformats.org/officeDocument/2006/relationships/notesMaster" Target="../notesMasters/notesMaster1.xml"/><Relationship Id="rId6" Type="http://schemas.openxmlformats.org/officeDocument/2006/relationships/hyperlink" Target="http://en.wikipedia.org/wiki/IDSL" TargetMode="External"/><Relationship Id="rId5" Type="http://schemas.openxmlformats.org/officeDocument/2006/relationships/hyperlink" Target="http://en.wikipedia.org/wiki/ISDN" TargetMode="External"/><Relationship Id="rId10" Type="http://schemas.openxmlformats.org/officeDocument/2006/relationships/hyperlink" Target="http://searchcio-midmarket.techtarget.com/sDefinition/0,,sid183_gci212198,00.html" TargetMode="External"/><Relationship Id="rId4" Type="http://schemas.openxmlformats.org/officeDocument/2006/relationships/hyperlink" Target="http://en.wikipedia.org/wiki/Frequency_band" TargetMode="External"/><Relationship Id="rId9" Type="http://schemas.openxmlformats.org/officeDocument/2006/relationships/hyperlink" Target="http://en.wikipedia.org/wiki/Digital_Signal_1" TargetMode="Externa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a:t>
            </a:fld>
            <a:endParaRPr lang="en-US" sz="1200" kern="1200" dirty="0">
              <a:solidFill>
                <a:prstClr val="black"/>
              </a:solidFill>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Reliably or Unreliably…….Transport Layer……TCP and UDP</a:t>
            </a:r>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10</a:t>
            </a:fld>
            <a:endParaRPr 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Applications which you guys are much more familiar because everyone now uses</a:t>
            </a:r>
            <a:r>
              <a:rPr lang="en-US" baseline="0" dirty="0"/>
              <a:t> a Computer in some shape of a form whether it is a Desktop or your mobile phone which also has lot of applications. </a:t>
            </a:r>
          </a:p>
          <a:p>
            <a:endParaRPr lang="en-US" baseline="0" dirty="0"/>
          </a:p>
          <a:p>
            <a:r>
              <a:rPr lang="en-US" baseline="0" dirty="0"/>
              <a:t>For accessing internet HTTP is the most common application which everyone uses to get an access to the internet (www) and we shall cover a short example to clarify the concept in this week.  </a:t>
            </a:r>
            <a:endParaRPr lang="en-US"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11</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SDN: Software Defined Networking </a:t>
            </a:r>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12</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911688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and data; provide better communications; help to secure information; and provide access to numerous databases.</a:t>
            </a:r>
            <a:br>
              <a:rPr lang="en-US" dirty="0"/>
            </a:br>
            <a:br>
              <a:rPr lang="en-US" dirty="0"/>
            </a:br>
            <a:r>
              <a:rPr lang="en-US" b="1" dirty="0"/>
              <a:t>Types of networks are as follows.</a:t>
            </a:r>
            <a:r>
              <a:rPr lang="en-US" dirty="0"/>
              <a:t> A </a:t>
            </a:r>
            <a:r>
              <a:rPr lang="en-US" dirty="0">
                <a:hlinkClick r:id="rId3"/>
              </a:rPr>
              <a:t>wide area network (WAN)</a:t>
            </a:r>
            <a:r>
              <a:rPr lang="en-US" dirty="0"/>
              <a:t> covers a wide geographical area, such as a country. A </a:t>
            </a:r>
            <a:r>
              <a:rPr lang="en-US" dirty="0">
                <a:hlinkClick r:id="rId3"/>
              </a:rPr>
              <a:t>metropolitan area network (MAN)</a:t>
            </a:r>
            <a:r>
              <a:rPr lang="en-US" dirty="0"/>
              <a:t> covers a city or suburb. A </a:t>
            </a:r>
            <a:r>
              <a:rPr lang="en-US" dirty="0">
                <a:hlinkClick r:id="rId3"/>
              </a:rPr>
              <a:t>local area network (LAN)</a:t>
            </a:r>
            <a:r>
              <a:rPr lang="en-US" dirty="0"/>
              <a:t> covers a limited area such as an office or a building. Most large networks have a </a:t>
            </a:r>
            <a:r>
              <a:rPr lang="en-US" dirty="0">
                <a:hlinkClick r:id="rId3"/>
              </a:rPr>
              <a:t>host computer</a:t>
            </a:r>
            <a:r>
              <a:rPr lang="en-US" dirty="0"/>
              <a:t>, a mainframe or midsize central computer to control the network. Any device attached to a network is called a node. MANs and LANs may be connected to the internet by a high-speed network called a backbone.</a:t>
            </a:r>
            <a:br>
              <a:rPr lang="en-US" dirty="0"/>
            </a:br>
            <a:br>
              <a:rPr lang="en-US" dirty="0"/>
            </a:br>
            <a:r>
              <a:rPr lang="en-US" dirty="0"/>
              <a:t>Two types of LANs are client/server and peer-to-peer. A </a:t>
            </a:r>
            <a:r>
              <a:rPr lang="en-US" dirty="0">
                <a:hlinkClick r:id="rId3"/>
              </a:rPr>
              <a:t>client/server LAN</a:t>
            </a:r>
            <a:r>
              <a:rPr lang="en-US" dirty="0"/>
              <a:t> consists of microcomputers that request data (clients) and powerful computers that provide data (servers). A </a:t>
            </a:r>
            <a:r>
              <a:rPr lang="en-US" dirty="0">
                <a:hlinkClick r:id="rId3"/>
              </a:rPr>
              <a:t>file server</a:t>
            </a:r>
            <a:r>
              <a:rPr lang="en-US" dirty="0"/>
              <a:t>, for example, stores programs and data files; other servers are database server, print server, web server, and mail server. In a </a:t>
            </a:r>
            <a:r>
              <a:rPr lang="en-US" dirty="0">
                <a:hlinkClick r:id="rId3"/>
              </a:rPr>
              <a:t>peer-to-peer LAN</a:t>
            </a:r>
            <a:r>
              <a:rPr lang="en-US" dirty="0"/>
              <a:t>, there is no server; microcomputers on a network communicate with each other directly. Several standard components of a LAN are the connection or the cabling system, microcomputers with network interface cards (NIC), network operating system (Novel NetWare, Microsoft Windows NT/2000, Unix, or Linux), and other shared devices (printers, storage devices). Other components are a </a:t>
            </a:r>
            <a:r>
              <a:rPr lang="en-US" dirty="0">
                <a:hlinkClick r:id="rId3"/>
              </a:rPr>
              <a:t>router</a:t>
            </a:r>
            <a:r>
              <a:rPr lang="en-US" dirty="0"/>
              <a:t>, a special computer that helps to communicate messages when networks are tied together; a bridge, an interface used to connect the same types of networks; a gateway, an interface that allows communication between dissimilar networks; and a hub, a common connection point for devices in a network.</a:t>
            </a:r>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14</a:t>
            </a:fld>
            <a:endParaRPr lang="en-US" sz="1200" kern="1200" dirty="0">
              <a:solidFill>
                <a:prstClr val="black"/>
              </a:solidFill>
              <a:latin typeface="Calibri"/>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Why they are interesting?</a:t>
            </a:r>
          </a:p>
          <a:p>
            <a:pPr lvl="1"/>
            <a:r>
              <a:rPr lang="en-US" dirty="0"/>
              <a:t>Overcome geographic limits</a:t>
            </a:r>
          </a:p>
          <a:p>
            <a:pPr lvl="1"/>
            <a:r>
              <a:rPr lang="en-US" dirty="0"/>
              <a:t>Access remote data</a:t>
            </a:r>
          </a:p>
          <a:p>
            <a:pPr lvl="1"/>
            <a:r>
              <a:rPr lang="en-US" dirty="0"/>
              <a:t>Separate clients and server</a:t>
            </a:r>
          </a:p>
          <a:p>
            <a:endParaRPr lang="en-US" baseline="0" dirty="0"/>
          </a:p>
          <a:p>
            <a:r>
              <a:rPr lang="en-US" baseline="0" dirty="0"/>
              <a:t>Reliability: Reduce errors and inconsistencies</a:t>
            </a:r>
          </a:p>
          <a:p>
            <a:endParaRPr lang="en-US" baseline="0" dirty="0"/>
          </a:p>
          <a:p>
            <a:r>
              <a:rPr lang="en-US" baseline="0" dirty="0"/>
              <a:t>Greater performance: Grid computing; Distributed computing</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15</a:t>
            </a:fld>
            <a:endParaRPr lang="en-US" sz="1200" kern="1200" dirty="0">
              <a:solidFill>
                <a:prstClr val="black"/>
              </a:solidFill>
              <a:latin typeface="Calibri"/>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16</a:t>
            </a:fld>
            <a:endParaRPr lang="en-US" sz="1200" kern="1200" dirty="0">
              <a:solidFill>
                <a:prstClr val="black"/>
              </a:solidFill>
              <a:latin typeface="Calibri"/>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Factors Affecting How Data is Transmitted.</a:t>
            </a:r>
            <a:r>
              <a:rPr lang="en-US" dirty="0"/>
              <a:t> Several factors affect how data is transmitted. (1) Line configurations are the methods whereby communications lines are connected. A </a:t>
            </a:r>
            <a:r>
              <a:rPr lang="en-US" i="1" dirty="0"/>
              <a:t>point-to-point</a:t>
            </a:r>
            <a:r>
              <a:rPr lang="en-US" dirty="0"/>
              <a:t>  line directly connects the sending and receiving devices, whereas a </a:t>
            </a:r>
            <a:r>
              <a:rPr lang="en-US" i="1" dirty="0"/>
              <a:t>multipoint line</a:t>
            </a:r>
            <a:r>
              <a:rPr lang="en-US" dirty="0"/>
              <a:t> is a single line that interconnects several communications devices to one computer. (2) </a:t>
            </a:r>
            <a:r>
              <a:rPr lang="en-US" dirty="0">
                <a:hlinkClick r:id="rId3"/>
              </a:rPr>
              <a:t>Serial transmission</a:t>
            </a:r>
            <a:r>
              <a:rPr lang="en-US" dirty="0"/>
              <a:t> transmits the bits sequentially; </a:t>
            </a:r>
            <a:r>
              <a:rPr lang="en-US" dirty="0">
                <a:hlinkClick r:id="rId3"/>
              </a:rPr>
              <a:t>parallel data transmission</a:t>
            </a:r>
            <a:r>
              <a:rPr lang="en-US" dirty="0"/>
              <a:t> transmits bits through separate lines simultaneously. (3) Data can flow in three ways: </a:t>
            </a:r>
            <a:r>
              <a:rPr lang="en-US" dirty="0">
                <a:hlinkClick r:id="rId3"/>
              </a:rPr>
              <a:t>simplex</a:t>
            </a:r>
            <a:r>
              <a:rPr lang="en-US" dirty="0"/>
              <a:t> (one way); </a:t>
            </a:r>
            <a:r>
              <a:rPr lang="en-US" dirty="0">
                <a:hlinkClick r:id="rId3"/>
              </a:rPr>
              <a:t>half-duplex</a:t>
            </a:r>
            <a:r>
              <a:rPr lang="en-US" dirty="0"/>
              <a:t> (in both directions but not at the same time); and </a:t>
            </a:r>
            <a:r>
              <a:rPr lang="en-US" dirty="0">
                <a:hlinkClick r:id="rId3"/>
              </a:rPr>
              <a:t>full-duplex</a:t>
            </a:r>
            <a:r>
              <a:rPr lang="en-US" dirty="0"/>
              <a:t> (in both directions simultaneously). (4) The transmission mode can be either </a:t>
            </a:r>
            <a:r>
              <a:rPr lang="en-US" dirty="0">
                <a:hlinkClick r:id="rId3"/>
              </a:rPr>
              <a:t>asynchronous</a:t>
            </a:r>
            <a:r>
              <a:rPr lang="en-US" dirty="0"/>
              <a:t> or </a:t>
            </a:r>
            <a:r>
              <a:rPr lang="en-US" dirty="0">
                <a:hlinkClick r:id="rId3"/>
              </a:rPr>
              <a:t>synchronous</a:t>
            </a:r>
            <a:r>
              <a:rPr lang="en-US" dirty="0"/>
              <a:t>. In asynchronous transmission, data is sent one byte at a time, with a "start" bit and a "stop" bit. With synchronous transmission, data is transmitted in blocks, with a start and a stop bit pattern to delineate each block. (5) In </a:t>
            </a:r>
            <a:r>
              <a:rPr lang="en-US" i="1" dirty="0"/>
              <a:t>circuit switching</a:t>
            </a:r>
            <a:r>
              <a:rPr lang="en-US" dirty="0"/>
              <a:t>, the transmitter has full use of the circuit until all the data has been transmitted and the circuit is terminated. In </a:t>
            </a:r>
            <a:r>
              <a:rPr lang="en-US" i="1" dirty="0"/>
              <a:t>packet switching</a:t>
            </a:r>
            <a:r>
              <a:rPr lang="en-US" dirty="0"/>
              <a:t>, electronic messages are divided into packets for transmission over a wide area network to their destination, through the most expedient route. (6) The efficiency of data transmission can be increased by transmitting multiple signals over a single communications channel, a process known as multiplexing. Multiplexing devices include </a:t>
            </a:r>
            <a:r>
              <a:rPr lang="en-US" dirty="0">
                <a:hlinkClick r:id="rId3"/>
              </a:rPr>
              <a:t>multiplexers</a:t>
            </a:r>
            <a:r>
              <a:rPr lang="en-US" dirty="0"/>
              <a:t>, concentrators, and front-end processors. (7) A </a:t>
            </a:r>
            <a:r>
              <a:rPr lang="en-US" dirty="0">
                <a:hlinkClick r:id="rId3"/>
              </a:rPr>
              <a:t>protocol</a:t>
            </a:r>
            <a:r>
              <a:rPr lang="en-US" dirty="0"/>
              <a:t> is a set of conventions that control the exchange of data between hardware and/or software components in a communications network. (8) OSI is an international standard that defines seven layers of protocols for worldwide computer communications.</a:t>
            </a:r>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17</a:t>
            </a:fld>
            <a:endParaRPr lang="en-US" sz="1200" kern="1200" dirty="0">
              <a:solidFill>
                <a:prstClr val="black"/>
              </a:solidFill>
              <a:latin typeface="Calibri"/>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1" dirty="0">
                <a:solidFill>
                  <a:schemeClr val="accent2"/>
                </a:solidFill>
              </a:rPr>
              <a:t>Point-to-point (PTP) topology connects two nodes directly together. The following examples are pure point to point links:</a:t>
            </a:r>
          </a:p>
          <a:p>
            <a:r>
              <a:rPr lang="en-GB" sz="1200" dirty="0">
                <a:solidFill>
                  <a:schemeClr val="accent2"/>
                </a:solidFill>
              </a:rPr>
              <a:t>Two computers communicating via modems.</a:t>
            </a:r>
          </a:p>
          <a:p>
            <a:r>
              <a:rPr lang="en-GB" sz="1200" dirty="0">
                <a:solidFill>
                  <a:schemeClr val="accent2"/>
                </a:solidFill>
              </a:rPr>
              <a:t>A mainframe terminal communicating with a front end processor.</a:t>
            </a:r>
          </a:p>
          <a:p>
            <a:r>
              <a:rPr lang="en-GB" sz="1200" dirty="0">
                <a:solidFill>
                  <a:schemeClr val="accent2"/>
                </a:solidFill>
              </a:rPr>
              <a:t>A workstation communicating along a parallel cable to a printer.</a:t>
            </a:r>
          </a:p>
          <a:p>
            <a:endParaRPr lang="en-US" baseline="0" dirty="0"/>
          </a:p>
          <a:p>
            <a:r>
              <a:rPr lang="en-US" baseline="0" dirty="0"/>
              <a:t>http://www.dcs.napier.ac.uk/~bill/cisco_presentation/brian.ppt</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18</a:t>
            </a:fld>
            <a:endParaRPr lang="en-US" sz="1200" kern="1200" dirty="0">
              <a:solidFill>
                <a:prstClr val="black"/>
              </a:solidFill>
              <a:latin typeface="Calibri"/>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7) A </a:t>
            </a:r>
            <a:r>
              <a:rPr lang="en-US" dirty="0">
                <a:hlinkClick r:id="rId3"/>
              </a:rPr>
              <a:t>protocol</a:t>
            </a:r>
            <a:r>
              <a:rPr lang="en-US" dirty="0"/>
              <a:t> is a set of conventions that control the exchange of data between hardware and/or software components in a communications network. (8) OSI is an international standard that defines seven layers of protocols for worldwide computer communications.</a:t>
            </a:r>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19</a:t>
            </a:fld>
            <a:endParaRPr lang="en-US" sz="1200" kern="1200" dirty="0">
              <a:solidFill>
                <a:prstClr val="black"/>
              </a:solidFill>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 would first</a:t>
            </a:r>
            <a:r>
              <a:rPr lang="en-US" baseline="0" dirty="0"/>
              <a:t> like to cover and clarify the concept of “Communication” used in </a:t>
            </a:r>
            <a:r>
              <a:rPr lang="en-US" b="1" baseline="0" dirty="0"/>
              <a:t>Communication Networks</a:t>
            </a:r>
            <a:r>
              <a:rPr lang="en-US" baseline="0" dirty="0"/>
              <a:t>. Later, I shall cover the concept of “Networks or Networking” i.e. how computers communicate with each other when they are networked or form a network ……..it depends on the medium which can either be wired medium or can wireless medium [something that is related to Physical layer of the TCP/IP model which we will cover during the initial stages of this course]. Therefore, A network can-not be formed without using any medium so as the title which is a collective combination of both Computer Networks and Communications Networks. You will understand this as soon as we go deeply into the course.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480661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Net Basic Input output Systems used with TCP/IP</a:t>
            </a:r>
          </a:p>
          <a:p>
            <a:r>
              <a:rPr lang="en-US" baseline="0" dirty="0"/>
              <a:t>Internetwork Packet exchange (IPX)</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20</a:t>
            </a:fld>
            <a:endParaRPr lang="en-US" sz="1200" kern="1200" dirty="0">
              <a:solidFill>
                <a:prstClr val="black"/>
              </a:solidFill>
              <a:latin typeface="Calibri"/>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Datagram Transport Layer Security </a:t>
            </a:r>
          </a:p>
          <a:p>
            <a:r>
              <a:rPr lang="en-US" sz="1200" dirty="0"/>
              <a:t>Constrained Application Protocol </a:t>
            </a:r>
          </a:p>
          <a:p>
            <a:r>
              <a:rPr lang="en-US" sz="1200" dirty="0"/>
              <a:t>Message Queue Telemetry Transport </a:t>
            </a:r>
          </a:p>
          <a:p>
            <a:r>
              <a:rPr lang="en-US" sz="1200" dirty="0"/>
              <a:t>Concise Binary Object Representation</a:t>
            </a:r>
          </a:p>
          <a:p>
            <a:r>
              <a:rPr lang="en-US" sz="1200" dirty="0"/>
              <a:t>Efficient XML Interchange </a:t>
            </a:r>
          </a:p>
          <a:p>
            <a:endParaRPr lang="en-US" sz="1200" dirty="0"/>
          </a:p>
          <a:p>
            <a:r>
              <a:rPr lang="en-US" sz="1200" dirty="0"/>
              <a:t>One</a:t>
            </a:r>
            <a:r>
              <a:rPr lang="en-US" sz="1200" baseline="0" dirty="0"/>
              <a:t> of the disadvantages of TCP/IP is that it is not adaptable to new technologies and as a result we can say that it is not generic in nature. Example can be seen in the above slide where for IoT stack developers have defined/implemented their own protocols for various IoT applications. </a:t>
            </a:r>
            <a:endParaRPr lang="en-GB" dirty="0"/>
          </a:p>
        </p:txBody>
      </p:sp>
      <p:sp>
        <p:nvSpPr>
          <p:cNvPr id="4" name="Slide Number Placeholder 3"/>
          <p:cNvSpPr>
            <a:spLocks noGrp="1"/>
          </p:cNvSpPr>
          <p:nvPr>
            <p:ph type="sldNum" sz="quarter" idx="10"/>
          </p:nvPr>
        </p:nvSpPr>
        <p:spPr/>
        <p:txBody>
          <a:bodyPr/>
          <a:lstStyle/>
          <a:p>
            <a:pPr>
              <a:defRPr/>
            </a:pPr>
            <a:fld id="{7C42045E-33DD-4CA7-9F66-4062AA788C9E}" type="slidenum">
              <a:rPr lang="en-US" smtClean="0"/>
              <a:pPr>
                <a:defRPr/>
              </a:pPr>
              <a:t>29</a:t>
            </a:fld>
            <a:endParaRPr lang="en-US"/>
          </a:p>
        </p:txBody>
      </p:sp>
    </p:spTree>
    <p:extLst>
      <p:ext uri="{BB962C8B-B14F-4D97-AF65-F5344CB8AC3E}">
        <p14:creationId xmlns:p14="http://schemas.microsoft.com/office/powerpoint/2010/main" val="1030917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miter lim="800000"/>
            <a:headEnd/>
            <a:tailEnd/>
          </a:ln>
        </p:spPr>
        <p:txBody>
          <a:bodyPr/>
          <a:lstStyle/>
          <a:p>
            <a:fld id="{B397E5B1-1089-412D-8B79-496D166EDA0F}" type="slidenum">
              <a:rPr lang="en-US" smtClean="0"/>
              <a:pPr/>
              <a:t>30</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dirty="0"/>
              <a:t>OSI- open </a:t>
            </a:r>
            <a:r>
              <a:rPr lang="en-US"/>
              <a:t>systems interconnection</a:t>
            </a:r>
          </a:p>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miter lim="800000"/>
            <a:headEnd/>
            <a:tailEnd/>
          </a:ln>
        </p:spPr>
        <p:txBody>
          <a:bodyPr/>
          <a:lstStyle/>
          <a:p>
            <a:fld id="{B397E5B1-1089-412D-8B79-496D166EDA0F}" type="slidenum">
              <a:rPr lang="en-US" smtClean="0"/>
              <a:pPr/>
              <a:t>31</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There’s another layering model that’s called OSI model; we will not cover it in this course. However, you should know that it exists. You will study more about it in your computer networking course sometime in your last year.</a:t>
            </a:r>
          </a:p>
          <a:p>
            <a:endParaRPr lang="en-US" baseline="0" dirty="0"/>
          </a:p>
          <a:p>
            <a:pPr marL="609600" indent="-609600" eaLnBrk="1" hangingPunct="1">
              <a:lnSpc>
                <a:spcPct val="79000"/>
              </a:lnSpc>
            </a:pPr>
            <a:r>
              <a:rPr lang="en-US" sz="2000" dirty="0"/>
              <a:t>OSI very successful at shaping thought. TCP/IP standard, however,  has been practically more successful since it’s not based on the rigid OSI model</a:t>
            </a:r>
          </a:p>
          <a:p>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32</a:t>
            </a:fld>
            <a:endParaRPr lang="en-US" sz="1200" kern="1200" dirty="0">
              <a:solidFill>
                <a:prstClr val="black"/>
              </a:solidFill>
              <a:latin typeface="Calibri"/>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There’s another layering model that’s called OSI model; we will not cover it in this course. However, you should know that it exists. You will study more about it in your computer networking course sometime in your last year.</a:t>
            </a:r>
          </a:p>
          <a:p>
            <a:endParaRPr lang="en-US" baseline="0" dirty="0"/>
          </a:p>
          <a:p>
            <a:pPr marL="609600" indent="-609600" eaLnBrk="1" hangingPunct="1">
              <a:lnSpc>
                <a:spcPct val="79000"/>
              </a:lnSpc>
            </a:pPr>
            <a:r>
              <a:rPr lang="en-US" sz="2000" dirty="0"/>
              <a:t>OSI very successful at shaping thought. TCP/IP standard, however,  has been practically more successful since it’s not based on the rigid OSI model</a:t>
            </a:r>
          </a:p>
          <a:p>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33</a:t>
            </a:fld>
            <a:endParaRPr lang="en-US" sz="1200" kern="1200" dirty="0">
              <a:solidFill>
                <a:prstClr val="black"/>
              </a:solidFill>
              <a:latin typeface="Calibri"/>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Explain hubs/ switches/ routers through animations: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 hub: a frame is received; it is copied on all other ports; it’s called a physical layer device. Show a frame being copied on all ports.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Motivate the question? Why copy on all ports, when you can just copy to the port the destination MAC is in? This can improve throughput as it will reduce some collisions and enable simultaneous transmissions.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 switch, the frame is copied to the port destination MAC is connected to; how are the MAC addresses learnt?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router is used to connect different LANs; An example?</a:t>
            </a:r>
          </a:p>
          <a:p>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34</a:t>
            </a:fld>
            <a:endParaRPr lang="en-US" sz="1200" kern="1200" dirty="0">
              <a:solidFill>
                <a:prstClr val="black"/>
              </a:solidFill>
              <a:latin typeface="Calibri"/>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Courtesy:     www.layertwo.net</a:t>
            </a:r>
          </a:p>
          <a:p>
            <a:r>
              <a:rPr lang="en-US" baseline="0" dirty="0"/>
              <a:t>	www.tcpipguide.com</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35</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426463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37</a:t>
            </a:fld>
            <a:endParaRPr lang="en-US" sz="1200" kern="1200" dirty="0">
              <a:solidFill>
                <a:prstClr val="black"/>
              </a:solidFill>
              <a:latin typeface="Calibri"/>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38</a:t>
            </a:fld>
            <a:endParaRPr lang="en-US" sz="1200" kern="1200" dirty="0">
              <a:solidFill>
                <a:prstClr val="black"/>
              </a:solidFill>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3</a:t>
            </a:fld>
            <a:endParaRPr lang="en-US" dirty="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1FA42BC8-8DA5-47C8-8273-5E961E174FAB}" type="slidenum">
              <a:rPr lang="en-US" sz="1200" kern="1200">
                <a:solidFill>
                  <a:prstClr val="black"/>
                </a:solidFill>
                <a:latin typeface="Calibri"/>
                <a:ea typeface="+mn-ea"/>
                <a:cs typeface="+mn-cs"/>
              </a:rPr>
              <a:pPr algn="r" rtl="0"/>
              <a:t>39</a:t>
            </a:fld>
            <a:endParaRPr lang="en-US" sz="1200" kern="1200">
              <a:solidFill>
                <a:prstClr val="black"/>
              </a:solidFill>
              <a:latin typeface="Calibri"/>
              <a:ea typeface="+mn-ea"/>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1FA42BC8-8DA5-47C8-8273-5E961E174FAB}" type="slidenum">
              <a:rPr lang="en-US" sz="1200" kern="1200">
                <a:solidFill>
                  <a:prstClr val="black"/>
                </a:solidFill>
                <a:latin typeface="Calibri"/>
                <a:ea typeface="+mn-ea"/>
                <a:cs typeface="+mn-cs"/>
              </a:rPr>
              <a:pPr algn="r" rtl="0"/>
              <a:t>40</a:t>
            </a:fld>
            <a:endParaRPr lang="en-US" sz="1200" kern="1200">
              <a:solidFill>
                <a:prstClr val="black"/>
              </a:solidFill>
              <a:latin typeface="Calibri"/>
              <a:ea typeface="+mn-ea"/>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miter lim="800000"/>
            <a:headEnd/>
            <a:tailEnd/>
          </a:ln>
        </p:spPr>
        <p:txBody>
          <a:bodyPr/>
          <a:lstStyle/>
          <a:p>
            <a:fld id="{1E14176A-06E8-42DF-94CB-81F272CC9CDA}" type="slidenum">
              <a:rPr lang="en-US" smtClean="0"/>
              <a:pPr/>
              <a:t>41</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r>
              <a:rPr lang="en-US" dirty="0"/>
              <a:t>Institute of Electrical and Electronics Engineers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miter lim="800000"/>
            <a:headEnd/>
            <a:tailEnd/>
          </a:ln>
        </p:spPr>
        <p:txBody>
          <a:bodyPr/>
          <a:lstStyle/>
          <a:p>
            <a:fld id="{F4A32C62-939E-490E-8F5D-9B5FD1E04EAD}" type="slidenum">
              <a:rPr lang="en-US" smtClean="0"/>
              <a:pPr/>
              <a:t>42</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miter lim="800000"/>
            <a:headEnd/>
            <a:tailEnd/>
          </a:ln>
        </p:spPr>
        <p:txBody>
          <a:bodyPr/>
          <a:lstStyle/>
          <a:p>
            <a:fld id="{5FA72C38-7D52-4B91-A9A5-B74F0E5C2DDD}" type="slidenum">
              <a:rPr lang="en-US" smtClean="0"/>
              <a:pPr/>
              <a:t>43</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miter lim="800000"/>
            <a:headEnd/>
            <a:tailEnd/>
          </a:ln>
        </p:spPr>
        <p:txBody>
          <a:bodyPr/>
          <a:lstStyle/>
          <a:p>
            <a:fld id="{D2A9F54D-0760-4506-B401-3D6145C6DC58}" type="slidenum">
              <a:rPr lang="en-US" smtClean="0"/>
              <a:pPr/>
              <a:t>44</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miter lim="800000"/>
            <a:headEnd/>
            <a:tailEnd/>
          </a:ln>
        </p:spPr>
        <p:txBody>
          <a:bodyPr/>
          <a:lstStyle/>
          <a:p>
            <a:fld id="{EB1C24A4-7D98-4897-8099-9C03B9827F2A}" type="slidenum">
              <a:rPr lang="en-US" smtClean="0"/>
              <a:pPr/>
              <a:t>45</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headEnd/>
            <a:tailEnd/>
          </a:ln>
        </p:spPr>
        <p:txBody>
          <a:bodyPr/>
          <a:lstStyle/>
          <a:p>
            <a:fld id="{BAEAA623-B829-44B7-A983-682A961222EF}" type="slidenum">
              <a:rPr lang="en-US" smtClean="0"/>
              <a:pPr/>
              <a:t>46</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miter lim="800000"/>
            <a:headEnd/>
            <a:tailEnd/>
          </a:ln>
        </p:spPr>
        <p:txBody>
          <a:bodyPr/>
          <a:lstStyle/>
          <a:p>
            <a:fld id="{5AAC122C-242E-410D-ADDA-10C8360D7533}" type="slidenum">
              <a:rPr lang="en-US" smtClean="0"/>
              <a:pPr/>
              <a:t>47</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miter lim="800000"/>
            <a:headEnd/>
            <a:tailEnd/>
          </a:ln>
        </p:spPr>
        <p:txBody>
          <a:bodyPr/>
          <a:lstStyle/>
          <a:p>
            <a:fld id="{46BA6574-7BD4-4798-8513-4081B16A52C8}" type="slidenum">
              <a:rPr lang="en-US" smtClean="0"/>
              <a:pPr/>
              <a:t>48</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baseline="0" dirty="0"/>
              <a:t>And other online material which will be referred during the lectures time to time……</a:t>
            </a:r>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4</a:t>
            </a:fld>
            <a:endParaRPr lang="en-US" dirty="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miter lim="800000"/>
            <a:headEnd/>
            <a:tailEnd/>
          </a:ln>
        </p:spPr>
        <p:txBody>
          <a:bodyPr/>
          <a:lstStyle/>
          <a:p>
            <a:fld id="{BFACBDA2-4C90-4229-AD1C-62BF357A2C7C}" type="slidenum">
              <a:rPr lang="en-US" smtClean="0"/>
              <a:pPr/>
              <a:t>49</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miter lim="800000"/>
            <a:headEnd/>
            <a:tailEnd/>
          </a:ln>
        </p:spPr>
        <p:txBody>
          <a:bodyPr/>
          <a:lstStyle/>
          <a:p>
            <a:fld id="{9D5DABA7-65C6-41C7-A006-17EF4686A5AF}" type="slidenum">
              <a:rPr lang="en-US" smtClean="0"/>
              <a:pPr/>
              <a:t>50</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miter lim="800000"/>
            <a:headEnd/>
            <a:tailEnd/>
          </a:ln>
        </p:spPr>
        <p:txBody>
          <a:bodyPr/>
          <a:lstStyle/>
          <a:p>
            <a:fld id="{8ED28431-6DC4-4A38-835F-5B1E3B0F4747}" type="slidenum">
              <a:rPr lang="en-US" smtClean="0"/>
              <a:pPr/>
              <a:t>51</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miter lim="800000"/>
            <a:headEnd/>
            <a:tailEnd/>
          </a:ln>
        </p:spPr>
        <p:txBody>
          <a:bodyPr/>
          <a:lstStyle/>
          <a:p>
            <a:fld id="{5AF3FA9C-734C-4D87-A359-9798F6563C35}" type="slidenum">
              <a:rPr lang="en-US" smtClean="0"/>
              <a:pPr/>
              <a:t>52</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r>
              <a:rPr lang="en-US" altLang="zh-TW" dirty="0"/>
              <a:t>BER</a:t>
            </a:r>
          </a:p>
          <a:p>
            <a:pPr eaLnBrk="1" hangingPunct="1"/>
            <a:r>
              <a:rPr lang="en-US" altLang="zh-TW" dirty="0"/>
              <a:t>Optical fiber:  10</a:t>
            </a:r>
            <a:r>
              <a:rPr lang="en-US" altLang="zh-TW" baseline="30000" dirty="0"/>
              <a:t>-11</a:t>
            </a:r>
            <a:r>
              <a:rPr lang="en-US" altLang="zh-TW" dirty="0"/>
              <a:t> or 10</a:t>
            </a:r>
            <a:r>
              <a:rPr lang="en-US" altLang="zh-TW" baseline="30000" dirty="0"/>
              <a:t>-12</a:t>
            </a:r>
            <a:endParaRPr lang="en-US" altLang="zh-TW" dirty="0"/>
          </a:p>
          <a:p>
            <a:pPr eaLnBrk="1" hangingPunct="1"/>
            <a:r>
              <a:rPr lang="en-US" altLang="zh-TW" dirty="0"/>
              <a:t>Mobile channel:  </a:t>
            </a:r>
          </a:p>
          <a:p>
            <a:pPr lvl="1" eaLnBrk="1" hangingPunct="1"/>
            <a:r>
              <a:rPr lang="en-US" altLang="zh-TW" dirty="0"/>
              <a:t>Good quality:  10</a:t>
            </a:r>
            <a:r>
              <a:rPr lang="en-US" altLang="zh-TW" baseline="30000" dirty="0"/>
              <a:t>-6</a:t>
            </a:r>
          </a:p>
          <a:p>
            <a:pPr lvl="1" eaLnBrk="1" hangingPunct="1"/>
            <a:r>
              <a:rPr lang="en-US" altLang="zh-TW" dirty="0"/>
              <a:t>Actual condition: 10</a:t>
            </a:r>
            <a:r>
              <a:rPr lang="en-US" altLang="zh-TW" baseline="30000" dirty="0"/>
              <a:t>-2</a:t>
            </a:r>
            <a:r>
              <a:rPr lang="en-US" altLang="zh-TW" dirty="0"/>
              <a:t> or worse</a:t>
            </a:r>
            <a:endParaRPr lang="en-US" dirty="0"/>
          </a:p>
        </p:txBody>
      </p:sp>
    </p:spTree>
    <p:extLst>
      <p:ext uri="{BB962C8B-B14F-4D97-AF65-F5344CB8AC3E}">
        <p14:creationId xmlns:p14="http://schemas.microsoft.com/office/powerpoint/2010/main" val="34276831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miter lim="800000"/>
            <a:headEnd/>
            <a:tailEnd/>
          </a:ln>
        </p:spPr>
        <p:txBody>
          <a:bodyPr/>
          <a:lstStyle/>
          <a:p>
            <a:fld id="{5AF3FA9C-734C-4D87-A359-9798F6563C35}" type="slidenum">
              <a:rPr lang="en-US" smtClean="0"/>
              <a:pPr/>
              <a:t>53</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r>
              <a:rPr lang="en-US" altLang="zh-TW" dirty="0"/>
              <a:t>BER</a:t>
            </a:r>
          </a:p>
          <a:p>
            <a:pPr eaLnBrk="1" hangingPunct="1"/>
            <a:r>
              <a:rPr lang="en-US" altLang="zh-TW" dirty="0"/>
              <a:t>Optical fiber:  10</a:t>
            </a:r>
            <a:r>
              <a:rPr lang="en-US" altLang="zh-TW" baseline="30000" dirty="0"/>
              <a:t>-11</a:t>
            </a:r>
            <a:r>
              <a:rPr lang="en-US" altLang="zh-TW" dirty="0"/>
              <a:t> or 10</a:t>
            </a:r>
            <a:r>
              <a:rPr lang="en-US" altLang="zh-TW" baseline="30000" dirty="0"/>
              <a:t>-12</a:t>
            </a:r>
            <a:endParaRPr lang="en-US" altLang="zh-TW" dirty="0"/>
          </a:p>
          <a:p>
            <a:pPr eaLnBrk="1" hangingPunct="1"/>
            <a:r>
              <a:rPr lang="en-US" altLang="zh-TW" dirty="0"/>
              <a:t>Mobile channel:  </a:t>
            </a:r>
          </a:p>
          <a:p>
            <a:pPr lvl="1" eaLnBrk="1" hangingPunct="1"/>
            <a:r>
              <a:rPr lang="en-US" altLang="zh-TW" dirty="0"/>
              <a:t>Good quality:  10</a:t>
            </a:r>
            <a:r>
              <a:rPr lang="en-US" altLang="zh-TW" baseline="30000" dirty="0"/>
              <a:t>-6</a:t>
            </a:r>
          </a:p>
          <a:p>
            <a:pPr lvl="1" eaLnBrk="1" hangingPunct="1"/>
            <a:r>
              <a:rPr lang="en-US" altLang="zh-TW" dirty="0"/>
              <a:t>Actual condition: 10</a:t>
            </a:r>
            <a:r>
              <a:rPr lang="en-US" altLang="zh-TW" baseline="30000" dirty="0"/>
              <a:t>-2</a:t>
            </a:r>
            <a:r>
              <a:rPr lang="en-US" altLang="zh-TW" dirty="0"/>
              <a:t> or worse</a:t>
            </a:r>
            <a:endParaRPr lang="en-US" dirty="0"/>
          </a:p>
        </p:txBody>
      </p:sp>
    </p:spTree>
    <p:extLst>
      <p:ext uri="{BB962C8B-B14F-4D97-AF65-F5344CB8AC3E}">
        <p14:creationId xmlns:p14="http://schemas.microsoft.com/office/powerpoint/2010/main" val="27106118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4D458296-F0EE-4B1E-A695-29D82E6D0058}" type="slidenum">
              <a:rPr lang="en-US" smtClean="0"/>
              <a:pPr/>
              <a:t>54</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miter lim="800000"/>
            <a:headEnd/>
            <a:tailEnd/>
          </a:ln>
        </p:spPr>
        <p:txBody>
          <a:bodyPr/>
          <a:lstStyle/>
          <a:p>
            <a:fld id="{D1483855-68F8-46C3-B473-143FE8958A10}" type="slidenum">
              <a:rPr lang="en-US" smtClean="0"/>
              <a:pPr/>
              <a:t>56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r>
              <a:rPr lang="en-US" dirty="0"/>
              <a:t>Worldwide Interoperability for Microwave Access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miter lim="800000"/>
            <a:headEnd/>
            <a:tailEnd/>
          </a:ln>
        </p:spPr>
        <p:txBody>
          <a:bodyPr/>
          <a:lstStyle/>
          <a:p>
            <a:fld id="{5AF3FA9C-734C-4D87-A359-9798F6563C35}" type="slidenum">
              <a:rPr lang="en-US" smtClean="0"/>
              <a:pPr/>
              <a:t>57</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6811238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Difference between message and packet</a:t>
            </a:r>
          </a:p>
          <a:p>
            <a:endParaRPr lang="en-US" baseline="0" dirty="0"/>
          </a:p>
          <a:p>
            <a:r>
              <a:rPr lang="en-US" baseline="0" dirty="0"/>
              <a:t>‘Store and forward’ paradigm in contrast to ‘message stream’ paradigm of circuit switching.</a:t>
            </a:r>
          </a:p>
          <a:p>
            <a:endParaRPr lang="en-US" baseline="0" dirty="0"/>
          </a:p>
          <a:p>
            <a:r>
              <a:rPr lang="en-US" baseline="0" dirty="0"/>
              <a:t>Definition of switches and hosts.</a:t>
            </a:r>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61</a:t>
            </a:fld>
            <a:endParaRPr lang="en-US" dirty="0">
              <a:solidFill>
                <a:prstClr val="black"/>
              </a:solidFill>
            </a:endParaRPr>
          </a:p>
        </p:txBody>
      </p:sp>
    </p:spTree>
    <p:extLst>
      <p:ext uri="{BB962C8B-B14F-4D97-AF65-F5344CB8AC3E}">
        <p14:creationId xmlns:p14="http://schemas.microsoft.com/office/powerpoint/2010/main" val="156122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baseline="0" dirty="0"/>
              <a:t>In this course we will follow the bottom to top approach for both Computer Networks and Communications Networks. </a:t>
            </a:r>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5</a:t>
            </a:fld>
            <a:endParaRPr lang="en-US" dirty="0">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Image</a:t>
            </a:r>
            <a:r>
              <a:rPr lang="en-US" baseline="0" dirty="0"/>
              <a:t> source: http://www.directassist.net/Images/servic6.gif</a:t>
            </a:r>
            <a:endParaRPr lang="en-US" dirty="0"/>
          </a:p>
        </p:txBody>
      </p:sp>
      <p:sp>
        <p:nvSpPr>
          <p:cNvPr id="4" name="Slide Number Placeholder 3"/>
          <p:cNvSpPr>
            <a:spLocks noGrp="1"/>
          </p:cNvSpPr>
          <p:nvPr>
            <p:ph type="sldNum" sz="quarter" idx="10"/>
          </p:nvPr>
        </p:nvSpPr>
        <p:spPr/>
        <p:txBody>
          <a:bodyPr/>
          <a:lstStyle/>
          <a:p>
            <a:pPr algn="r" rtl="0"/>
            <a:fld id="{1FA42BC8-8DA5-47C8-8273-5E961E174FAB}" type="slidenum">
              <a:rPr lang="en-US" sz="1200" kern="1200">
                <a:solidFill>
                  <a:prstClr val="black"/>
                </a:solidFill>
                <a:latin typeface="Calibri"/>
                <a:ea typeface="+mn-ea"/>
                <a:cs typeface="+mn-cs"/>
              </a:rPr>
              <a:pPr algn="r" rtl="0"/>
              <a:t>62</a:t>
            </a:fld>
            <a:endParaRPr lang="en-US" sz="1200" kern="1200">
              <a:solidFill>
                <a:prstClr val="black"/>
              </a:solidFill>
              <a:latin typeface="Calibri"/>
              <a:ea typeface="+mn-ea"/>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Image</a:t>
            </a:r>
            <a:r>
              <a:rPr lang="en-US" baseline="0" dirty="0"/>
              <a:t> source: http://www.techsoup.org/binaries/images/peertopeer.gif</a:t>
            </a:r>
            <a:endParaRPr lang="en-US" dirty="0"/>
          </a:p>
        </p:txBody>
      </p:sp>
      <p:sp>
        <p:nvSpPr>
          <p:cNvPr id="4" name="Slide Number Placeholder 3"/>
          <p:cNvSpPr>
            <a:spLocks noGrp="1"/>
          </p:cNvSpPr>
          <p:nvPr>
            <p:ph type="sldNum" sz="quarter" idx="10"/>
          </p:nvPr>
        </p:nvSpPr>
        <p:spPr/>
        <p:txBody>
          <a:bodyPr/>
          <a:lstStyle/>
          <a:p>
            <a:pPr algn="r" rtl="0"/>
            <a:fld id="{1FA42BC8-8DA5-47C8-8273-5E961E174FAB}" type="slidenum">
              <a:rPr lang="en-US" sz="1200" kern="1200">
                <a:solidFill>
                  <a:prstClr val="black"/>
                </a:solidFill>
                <a:latin typeface="Calibri"/>
                <a:ea typeface="+mn-ea"/>
                <a:cs typeface="+mn-cs"/>
              </a:rPr>
              <a:pPr algn="r" rtl="0"/>
              <a:t>63</a:t>
            </a:fld>
            <a:endParaRPr lang="en-US" sz="1200" kern="1200">
              <a:solidFill>
                <a:prstClr val="black"/>
              </a:solidFill>
              <a:latin typeface="Calibri"/>
              <a:ea typeface="+mn-ea"/>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Core layer</a:t>
            </a:r>
            <a:r>
              <a:rPr lang="en-US" dirty="0"/>
              <a:t>: This layer is considered the backbone of the network and includes the high-end switches and high-speed cables such as fiber cables. This layer of the network does not route traffic at the LAN. In addition, no packet manipulation is done by devices in this layer. Rather, this layer is concerned with speed and ensures reliable delivery of packets. </a:t>
            </a:r>
            <a:br>
              <a:rPr lang="en-US" dirty="0"/>
            </a:br>
            <a:br>
              <a:rPr lang="en-US" dirty="0"/>
            </a:br>
            <a:r>
              <a:rPr lang="en-US" b="1" dirty="0"/>
              <a:t>Distribution layer</a:t>
            </a:r>
            <a:r>
              <a:rPr lang="en-US" dirty="0"/>
              <a:t>: This layer includes LAN-based routers and layer 3 switches. This layer ensures that packets are properly routed between subnets and VLANs in your enterprise. This layer is also called the Workgroup layer.</a:t>
            </a:r>
            <a:br>
              <a:rPr lang="en-US" dirty="0"/>
            </a:br>
            <a:br>
              <a:rPr lang="en-US" dirty="0"/>
            </a:br>
            <a:r>
              <a:rPr lang="en-US" b="1" dirty="0"/>
              <a:t>Access layer</a:t>
            </a:r>
            <a:r>
              <a:rPr lang="en-US" dirty="0"/>
              <a:t>: This layer includes hubs and switches. This layer is also called the desktop layer because it focuses on connecting client nodes, such as workstations to the network. This layer ensures that packets are delivered to end user computers.</a:t>
            </a:r>
          </a:p>
          <a:p>
            <a:endParaRPr lang="en-US" dirty="0"/>
          </a:p>
          <a:p>
            <a:endParaRPr lang="en-US" dirty="0"/>
          </a:p>
          <a:p>
            <a:r>
              <a:rPr lang="en-US" dirty="0"/>
              <a:t>http://www.mcmcse.com/cisco/guides/hierarchical_model.shtml</a:t>
            </a:r>
          </a:p>
        </p:txBody>
      </p:sp>
      <p:sp>
        <p:nvSpPr>
          <p:cNvPr id="4" name="Slide Number Placeholder 3"/>
          <p:cNvSpPr>
            <a:spLocks noGrp="1"/>
          </p:cNvSpPr>
          <p:nvPr>
            <p:ph type="sldNum" sz="quarter" idx="10"/>
          </p:nvPr>
        </p:nvSpPr>
        <p:spPr/>
        <p:txBody>
          <a:bodyPr/>
          <a:lstStyle/>
          <a:p>
            <a:pPr algn="r" rtl="0"/>
            <a:fld id="{1FA42BC8-8DA5-47C8-8273-5E961E174FAB}" type="slidenum">
              <a:rPr lang="en-US" sz="1200" kern="1200">
                <a:solidFill>
                  <a:prstClr val="black"/>
                </a:solidFill>
                <a:latin typeface="Calibri"/>
                <a:ea typeface="+mn-ea"/>
                <a:cs typeface="+mn-cs"/>
              </a:rPr>
              <a:pPr algn="r" rtl="0"/>
              <a:t>64</a:t>
            </a:fld>
            <a:endParaRPr lang="en-US" sz="1200" kern="1200">
              <a:solidFill>
                <a:prstClr val="black"/>
              </a:solidFill>
              <a:latin typeface="Calibri"/>
              <a:ea typeface="+mn-ea"/>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 </a:t>
            </a:r>
            <a:r>
              <a:rPr lang="en-US" b="1" dirty="0"/>
              <a:t>intranet</a:t>
            </a:r>
            <a:r>
              <a:rPr lang="en-US" dirty="0"/>
              <a:t> is a private </a:t>
            </a:r>
            <a:r>
              <a:rPr lang="en-US" dirty="0">
                <a:hlinkClick r:id="rId3" tooltip="Computer networking"/>
              </a:rPr>
              <a:t>computer network</a:t>
            </a:r>
            <a:r>
              <a:rPr lang="en-US" dirty="0"/>
              <a:t> that uses </a:t>
            </a:r>
            <a:r>
              <a:rPr lang="en-US" dirty="0">
                <a:hlinkClick r:id="rId4" tooltip="Internet"/>
              </a:rPr>
              <a:t>Internet</a:t>
            </a:r>
            <a:r>
              <a:rPr lang="en-US" dirty="0"/>
              <a:t> technologies to securely share any part of an organization's information or operational systems with its employees. Sometimes the term refers only to the organization's internal </a:t>
            </a:r>
            <a:r>
              <a:rPr lang="en-US" dirty="0">
                <a:hlinkClick r:id="rId5" tooltip="Website"/>
              </a:rPr>
              <a:t>website</a:t>
            </a:r>
            <a:r>
              <a:rPr lang="en-US" dirty="0"/>
              <a:t>, but often it is a more extensive part of the organization's computer infrastructure and private websites are an important component and focal point of internal communication and collaboration.</a:t>
            </a:r>
          </a:p>
          <a:p>
            <a:r>
              <a:rPr lang="en-US" dirty="0"/>
              <a:t>An intranet is built from the same concepts and technologies used for the </a:t>
            </a:r>
            <a:r>
              <a:rPr lang="en-US" dirty="0">
                <a:hlinkClick r:id="rId4" tooltip="Internet"/>
              </a:rPr>
              <a:t>Internet</a:t>
            </a:r>
            <a:r>
              <a:rPr lang="en-US" dirty="0"/>
              <a:t>, such as </a:t>
            </a:r>
            <a:r>
              <a:rPr lang="en-US" dirty="0">
                <a:hlinkClick r:id="rId6" tooltip="Client-server"/>
              </a:rPr>
              <a:t>client-server</a:t>
            </a:r>
            <a:r>
              <a:rPr lang="en-US" dirty="0"/>
              <a:t> computing and the </a:t>
            </a:r>
            <a:r>
              <a:rPr lang="en-US" dirty="0">
                <a:hlinkClick r:id="rId7" tooltip="Internet Protocol Suite"/>
              </a:rPr>
              <a:t>Internet Protocol Suite</a:t>
            </a:r>
            <a:r>
              <a:rPr lang="en-US" dirty="0"/>
              <a:t> (TCP/IP). Any of the well known Internet protocols may be found in an intranet, such as </a:t>
            </a:r>
            <a:r>
              <a:rPr lang="en-US" dirty="0">
                <a:hlinkClick r:id="rId8" tooltip="HTTP"/>
              </a:rPr>
              <a:t>HTTP</a:t>
            </a:r>
            <a:r>
              <a:rPr lang="en-US" dirty="0"/>
              <a:t> (web services), </a:t>
            </a:r>
            <a:r>
              <a:rPr lang="en-US" dirty="0">
                <a:hlinkClick r:id="rId9" tooltip="SMTP"/>
              </a:rPr>
              <a:t>SMTP</a:t>
            </a:r>
            <a:r>
              <a:rPr lang="en-US" dirty="0"/>
              <a:t> (e-mail), and </a:t>
            </a:r>
            <a:r>
              <a:rPr lang="en-US" dirty="0">
                <a:hlinkClick r:id="rId10" tooltip="File Transfer Protocol"/>
              </a:rPr>
              <a:t>FTP</a:t>
            </a:r>
            <a:r>
              <a:rPr lang="en-US" dirty="0"/>
              <a:t> (file transfer). Internet technologies are often deployed to provide modern interfaces to legacy information systems hosting corporate data.</a:t>
            </a:r>
          </a:p>
          <a:p>
            <a:r>
              <a:rPr lang="en-US" dirty="0"/>
              <a:t>An </a:t>
            </a:r>
            <a:r>
              <a:rPr lang="en-US" b="1" dirty="0"/>
              <a:t>intranet</a:t>
            </a:r>
            <a:r>
              <a:rPr lang="en-US" dirty="0"/>
              <a:t> can be understood as a private version of the Internet, or as a private extension of the Internet confined to an organization. The term first appeared in print on April 19, 1995, in </a:t>
            </a:r>
            <a:r>
              <a:rPr lang="en-US" i="1" dirty="0"/>
              <a:t>Digital News &amp; Review</a:t>
            </a:r>
            <a:r>
              <a:rPr lang="en-US" dirty="0"/>
              <a:t> in an article authored by technical editor Stephen Lawton.</a:t>
            </a:r>
            <a:r>
              <a:rPr lang="en-US" baseline="30000" dirty="0">
                <a:hlinkClick r:id="rId11"/>
              </a:rPr>
              <a:t>[1]</a:t>
            </a:r>
            <a:endParaRPr lang="en-US" dirty="0"/>
          </a:p>
          <a:p>
            <a:r>
              <a:rPr lang="en-US" dirty="0"/>
              <a:t>Intranets differ from </a:t>
            </a:r>
            <a:r>
              <a:rPr lang="en-US" i="1" dirty="0">
                <a:hlinkClick r:id="rId12" tooltip="Extranet"/>
              </a:rPr>
              <a:t>extranets</a:t>
            </a:r>
            <a:r>
              <a:rPr lang="en-US" dirty="0"/>
              <a:t> in that the former are generally restricted to employees of the </a:t>
            </a:r>
            <a:r>
              <a:rPr lang="en-US" dirty="0">
                <a:hlinkClick r:id="rId13" tooltip="Organization"/>
              </a:rPr>
              <a:t>organization</a:t>
            </a:r>
            <a:r>
              <a:rPr lang="en-US" dirty="0"/>
              <a:t> while extranets may also be accessed by customers, suppliers, or other approved parties.</a:t>
            </a:r>
            <a:r>
              <a:rPr lang="en-US" baseline="30000" dirty="0">
                <a:hlinkClick r:id="rId11"/>
              </a:rPr>
              <a:t>[2]</a:t>
            </a:r>
            <a:r>
              <a:rPr lang="en-US" dirty="0"/>
              <a:t> Extranets extend a private network onto the Internet with special provisions for access, authorization and authentication (see also </a:t>
            </a:r>
            <a:r>
              <a:rPr lang="en-US" dirty="0">
                <a:hlinkClick r:id="rId14" tooltip="AAA protocol"/>
              </a:rPr>
              <a:t>AAA protocol</a:t>
            </a:r>
            <a:r>
              <a:rPr lang="en-US" dirty="0"/>
              <a:t>).</a:t>
            </a:r>
          </a:p>
          <a:p>
            <a:endParaRPr lang="en-US" dirty="0"/>
          </a:p>
        </p:txBody>
      </p:sp>
      <p:sp>
        <p:nvSpPr>
          <p:cNvPr id="4" name="Slide Number Placeholder 3"/>
          <p:cNvSpPr>
            <a:spLocks noGrp="1"/>
          </p:cNvSpPr>
          <p:nvPr>
            <p:ph type="sldNum" sz="quarter" idx="10"/>
          </p:nvPr>
        </p:nvSpPr>
        <p:spPr/>
        <p:txBody>
          <a:bodyPr/>
          <a:lstStyle/>
          <a:p>
            <a:pPr algn="r" rtl="0"/>
            <a:fld id="{1FA42BC8-8DA5-47C8-8273-5E961E174FAB}" type="slidenum">
              <a:rPr lang="en-US" sz="1200" kern="1200">
                <a:solidFill>
                  <a:prstClr val="black"/>
                </a:solidFill>
                <a:latin typeface="Calibri"/>
                <a:ea typeface="+mn-ea"/>
                <a:cs typeface="+mn-cs"/>
              </a:rPr>
              <a:pPr algn="r" rtl="0"/>
              <a:t>65</a:t>
            </a:fld>
            <a:endParaRPr lang="en-US" sz="1200" kern="1200">
              <a:solidFill>
                <a:prstClr val="black"/>
              </a:solidFill>
              <a:latin typeface="Calibri"/>
              <a:ea typeface="+mn-ea"/>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1FA42BC8-8DA5-47C8-8273-5E961E174FAB}" type="slidenum">
              <a:rPr lang="en-US" sz="1200" kern="1200">
                <a:solidFill>
                  <a:prstClr val="black"/>
                </a:solidFill>
                <a:latin typeface="Calibri"/>
                <a:ea typeface="+mn-ea"/>
                <a:cs typeface="+mn-cs"/>
              </a:rPr>
              <a:pPr algn="r" rtl="0"/>
              <a:t>66</a:t>
            </a:fld>
            <a:endParaRPr lang="en-US" sz="1200" kern="1200">
              <a:solidFill>
                <a:prstClr val="black"/>
              </a:solidFill>
              <a:latin typeface="Calibri"/>
              <a:ea typeface="+mn-ea"/>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DSL: DSL (VDSL) typically works by dividing the frequencies used in a single phone line into two primary "bands". The </a:t>
            </a:r>
            <a:r>
              <a:rPr lang="en-US" dirty="0">
                <a:hlinkClick r:id="rId3" tooltip="Internet service provider"/>
              </a:rPr>
              <a:t>ISP</a:t>
            </a:r>
            <a:r>
              <a:rPr lang="en-US" dirty="0"/>
              <a:t> data is carried over the high-</a:t>
            </a:r>
            <a:r>
              <a:rPr lang="en-US" dirty="0">
                <a:hlinkClick r:id="rId4" tooltip="Frequency band"/>
              </a:rPr>
              <a:t>frequency band</a:t>
            </a:r>
            <a:r>
              <a:rPr lang="en-US" dirty="0"/>
              <a:t> (25 kHz and above) whereas the voice is carried over the lower-frequency band (4 kHz and below).</a:t>
            </a:r>
          </a:p>
          <a:p>
            <a:endParaRPr lang="en-US" dirty="0"/>
          </a:p>
          <a:p>
            <a:r>
              <a:rPr lang="en-US" dirty="0"/>
              <a:t>Digital subscriber line technology was originally implemented as part of the </a:t>
            </a:r>
            <a:r>
              <a:rPr lang="en-US" dirty="0">
                <a:hlinkClick r:id="rId5" tooltip="ISDN"/>
              </a:rPr>
              <a:t>ISDN</a:t>
            </a:r>
            <a:r>
              <a:rPr lang="en-US" dirty="0"/>
              <a:t> specification, which is later reused as </a:t>
            </a:r>
            <a:r>
              <a:rPr lang="en-US" dirty="0">
                <a:hlinkClick r:id="rId6" tooltip="IDSL"/>
              </a:rPr>
              <a:t>IDSL</a:t>
            </a:r>
            <a:r>
              <a:rPr lang="en-US" dirty="0"/>
              <a:t>. Higher speed DSL connections like </a:t>
            </a:r>
            <a:r>
              <a:rPr lang="en-US" dirty="0">
                <a:hlinkClick r:id="rId7" tooltip="HDSL"/>
              </a:rPr>
              <a:t>HDSL</a:t>
            </a:r>
            <a:r>
              <a:rPr lang="en-US" dirty="0"/>
              <a:t> and </a:t>
            </a:r>
            <a:r>
              <a:rPr lang="en-US" dirty="0">
                <a:hlinkClick r:id="rId8" tooltip="SDSL"/>
              </a:rPr>
              <a:t>SDSL</a:t>
            </a:r>
            <a:r>
              <a:rPr lang="en-US" dirty="0"/>
              <a:t> have been developed to extend the range of </a:t>
            </a:r>
            <a:r>
              <a:rPr lang="en-US" dirty="0">
                <a:hlinkClick r:id="rId9" tooltip="Digital Signal 1"/>
              </a:rPr>
              <a:t>DS1</a:t>
            </a:r>
            <a:r>
              <a:rPr lang="en-US" dirty="0"/>
              <a:t> services on copper lines. Consumer oriented ADSL is designed to operate also on a BRI ISDN line, which itself is another (not IP) form of digital signal transmission, as well as on an analog phone line.</a:t>
            </a:r>
          </a:p>
          <a:p>
            <a:endParaRPr lang="en-US" dirty="0"/>
          </a:p>
          <a:p>
            <a:r>
              <a:rPr lang="en-US" dirty="0"/>
              <a:t>Using ADSL, up to 6.1 megabits per second of data can be sent downstream and up to 640 Kbps upstream. </a:t>
            </a:r>
          </a:p>
          <a:p>
            <a:endParaRPr lang="en-US" dirty="0"/>
          </a:p>
          <a:p>
            <a:r>
              <a:rPr lang="en-US" b="1" dirty="0" err="1"/>
              <a:t>G.Lite</a:t>
            </a:r>
            <a:r>
              <a:rPr lang="en-US" b="1" dirty="0"/>
              <a:t> or DSL </a:t>
            </a:r>
            <a:r>
              <a:rPr lang="en-US" b="1" dirty="0" err="1"/>
              <a:t>Lite</a:t>
            </a:r>
            <a:endParaRPr lang="en-US" b="1" dirty="0"/>
          </a:p>
          <a:p>
            <a:r>
              <a:rPr lang="en-US" dirty="0" err="1">
                <a:hlinkClick r:id="rId10"/>
              </a:rPr>
              <a:t>G.Lite</a:t>
            </a:r>
            <a:r>
              <a:rPr lang="en-US" dirty="0"/>
              <a:t> (also known as DSL </a:t>
            </a:r>
            <a:r>
              <a:rPr lang="en-US" dirty="0" err="1"/>
              <a:t>Lite</a:t>
            </a:r>
            <a:r>
              <a:rPr lang="en-US" dirty="0"/>
              <a:t>, </a:t>
            </a:r>
            <a:r>
              <a:rPr lang="en-US" dirty="0" err="1"/>
              <a:t>splitterless</a:t>
            </a:r>
            <a:r>
              <a:rPr lang="en-US" dirty="0"/>
              <a:t> ADSL, and Universal ADSL) is essentially a slower ADSL that doesn't require splitting of the line at the user end but manages to split it for the user remotely at the telephone company. This saves the cost of what the phone companies call "the truck roll." </a:t>
            </a:r>
            <a:r>
              <a:rPr lang="en-US" dirty="0" err="1"/>
              <a:t>G.Lite</a:t>
            </a:r>
            <a:r>
              <a:rPr lang="en-US" dirty="0"/>
              <a:t>, officially ITU-T standard G-992.2, provides a data rate from 1.544 Mbps to 6 </a:t>
            </a:r>
            <a:r>
              <a:rPr lang="en-US" dirty="0" err="1"/>
              <a:t>Mpbs</a:t>
            </a:r>
            <a:r>
              <a:rPr lang="en-US" dirty="0"/>
              <a:t> downstream and from 128 Kbps to 384 Kbps upstream. </a:t>
            </a:r>
            <a:r>
              <a:rPr lang="en-US" dirty="0" err="1"/>
              <a:t>G.Lite</a:t>
            </a:r>
            <a:r>
              <a:rPr lang="en-US" dirty="0"/>
              <a:t> is expected to become the most widely installed form of DSL. </a:t>
            </a:r>
            <a:endParaRPr lang="en-US" b="1" dirty="0"/>
          </a:p>
          <a:p>
            <a:endParaRPr lang="en-US" dirty="0"/>
          </a:p>
          <a:p>
            <a:r>
              <a:rPr lang="en-US" b="1" dirty="0"/>
              <a:t>HDSL</a:t>
            </a:r>
          </a:p>
          <a:p>
            <a:r>
              <a:rPr lang="en-US" dirty="0"/>
              <a:t>HDSL (High bit-rate Digital Subscriber Line), one of the earliest forms of DSL, is used for wideband digital transmission within a corporate site and between the telephone company and a customer. The main characteristic of HDSL is that it is symmetrical: an equal amount of bandwidth is available in both directions. HDSL can carry as much on a single wire of twisted-pair cable as can be carried on a T1 line (up to 1.544 Mbps) in North America or an E1 line (up to 2.048 Mbps) in Europe over a somewhat longer range and is considered an alternative to a T1 or E1 connection.</a:t>
            </a:r>
          </a:p>
          <a:p>
            <a:endParaRPr lang="en-US" dirty="0"/>
          </a:p>
          <a:p>
            <a:r>
              <a:rPr lang="en-US" b="1" dirty="0"/>
              <a:t>SDSL</a:t>
            </a:r>
          </a:p>
          <a:p>
            <a:r>
              <a:rPr lang="en-US" dirty="0"/>
              <a:t>SDSL (Symmetric DSL) is similar to HDSL with a single twisted-pair line, carrying 1.544 Mbps (U.S. and Canada) or 2.048 Mbps (Europe) each direction on a duplex line. It's symmetric because the data rate is the same in both directions.</a:t>
            </a:r>
          </a:p>
          <a:p>
            <a:endParaRPr lang="en-US" dirty="0"/>
          </a:p>
          <a:p>
            <a:r>
              <a:rPr lang="en-US" b="1" dirty="0"/>
              <a:t>VDSL</a:t>
            </a:r>
          </a:p>
          <a:p>
            <a:r>
              <a:rPr lang="en-US" b="0" dirty="0"/>
              <a:t>VDSL supports</a:t>
            </a:r>
            <a:r>
              <a:rPr lang="en-US" b="0" baseline="0" dirty="0"/>
              <a:t> </a:t>
            </a:r>
            <a:r>
              <a:rPr lang="en-US" b="0" baseline="0" dirty="0" err="1"/>
              <a:t>upto</a:t>
            </a:r>
            <a:r>
              <a:rPr lang="en-US" b="0" baseline="0" dirty="0"/>
              <a:t> 51 Mbps</a:t>
            </a:r>
            <a:endParaRPr lang="en-US" b="0" dirty="0"/>
          </a:p>
        </p:txBody>
      </p:sp>
      <p:sp>
        <p:nvSpPr>
          <p:cNvPr id="4" name="Slide Number Placeholder 3"/>
          <p:cNvSpPr>
            <a:spLocks noGrp="1"/>
          </p:cNvSpPr>
          <p:nvPr>
            <p:ph type="sldNum" sz="quarter" idx="10"/>
          </p:nvPr>
        </p:nvSpPr>
        <p:spPr/>
        <p:txBody>
          <a:bodyPr/>
          <a:lstStyle/>
          <a:p>
            <a:pPr algn="r" rtl="0"/>
            <a:fld id="{1FA42BC8-8DA5-47C8-8273-5E961E174FAB}" type="slidenum">
              <a:rPr lang="en-US" sz="1200" kern="1200">
                <a:solidFill>
                  <a:prstClr val="black"/>
                </a:solidFill>
                <a:latin typeface="Calibri"/>
                <a:ea typeface="+mn-ea"/>
                <a:cs typeface="+mn-cs"/>
              </a:rPr>
              <a:pPr algn="r" rtl="0"/>
              <a:t>67</a:t>
            </a:fld>
            <a:endParaRPr lang="en-US" sz="1200" kern="1200">
              <a:solidFill>
                <a:prstClr val="black"/>
              </a:solidFill>
              <a:latin typeface="Calibri"/>
              <a:ea typeface="+mn-ea"/>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78</a:t>
            </a:fld>
            <a:endParaRPr lang="en-US" sz="1200" kern="1200" dirty="0">
              <a:solidFill>
                <a:prstClr val="black"/>
              </a:solidFill>
              <a:latin typeface="Calibri"/>
              <a:ea typeface="+mn-ea"/>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79</a:t>
            </a:fld>
            <a:endParaRPr lang="en-US" sz="1200" kern="1200" dirty="0">
              <a:solidFill>
                <a:prstClr val="black"/>
              </a:solidFill>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6</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a:t>We will start with the</a:t>
            </a:r>
            <a:r>
              <a:rPr lang="en-US" baseline="0" dirty="0"/>
              <a:t> Physical layer of the TCP/IP Protocol stack. </a:t>
            </a:r>
            <a:endParaRPr lang="en-US"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7</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MAC layer: Medium Access Control. For Wired Networks, MAC layer assigns hardware addresses which is also called the Physical address of the computer. It’s a 48 bit address. However, when it comes to Wireless Communication then it serves the true meaning of its name “Medium” “Access” “Control”: Fair access of the medium which is shared among various users. The same thing can also happen when various computers are sharing common wire in networked computers and MAC layer device is used to resolve the issues among various Computers to get the access to the medium. </a:t>
            </a:r>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8</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Network Layer: Routing: How to route a packet from the source to the destination. </a:t>
            </a:r>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9</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5/29/2023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5/29/2023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5/29/2023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5/29/2023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5/29/2023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5/29/2023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5/29/2023</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5/29/2023</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5/29/2023</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5/29/2023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5/29/2023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5/29/2023</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image" Target="../media/image15.jpeg"/><Relationship Id="rId4" Type="http://schemas.openxmlformats.org/officeDocument/2006/relationships/image" Target="../media/image1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hyperlink" Target="http://www.flexsys-group.com/"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alpha val="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TextBox 4"/>
          <p:cNvSpPr txBox="1"/>
          <p:nvPr/>
        </p:nvSpPr>
        <p:spPr>
          <a:xfrm>
            <a:off x="0" y="228600"/>
            <a:ext cx="9144000" cy="1015663"/>
          </a:xfrm>
          <a:prstGeom prst="rect">
            <a:avLst/>
          </a:prstGeom>
          <a:noFill/>
        </p:spPr>
        <p:style>
          <a:lnRef idx="0">
            <a:scrgbClr r="0" g="0" b="0"/>
          </a:lnRef>
          <a:fillRef idx="1002">
            <a:schemeClr val="dk2"/>
          </a:fillRef>
          <a:effectRef idx="0">
            <a:scrgbClr r="0" g="0" b="0"/>
          </a:effectRef>
          <a:fontRef idx="major"/>
        </p:style>
        <p:txBody>
          <a:bodyPr wrap="square" rtlCol="0">
            <a:spAutoFit/>
          </a:bodyPr>
          <a:lstStyle/>
          <a:p>
            <a:pPr algn="ctr" rtl="0"/>
            <a:r>
              <a:rPr lang="en-US" sz="6000" b="1" kern="1200" dirty="0">
                <a:effectLst>
                  <a:outerShdw blurRad="38100" dist="38100" dir="2700000" algn="tl">
                    <a:srgbClr val="000000">
                      <a:alpha val="43137"/>
                    </a:srgbClr>
                  </a:outerShdw>
                </a:effectLst>
                <a:latin typeface="Calibri"/>
                <a:ea typeface="+mn-ea"/>
                <a:cs typeface="+mn-cs"/>
              </a:rPr>
              <a:t>Lecture</a:t>
            </a:r>
            <a:endParaRPr lang="en-US" sz="3600" kern="1200" dirty="0">
              <a:effectLst>
                <a:outerShdw blurRad="38100" dist="38100" dir="2700000" algn="tl">
                  <a:srgbClr val="000000">
                    <a:alpha val="43137"/>
                  </a:srgbClr>
                </a:outerShdw>
              </a:effectLst>
              <a:latin typeface="Calibri"/>
              <a:ea typeface="+mn-ea"/>
              <a:cs typeface="+mn-cs"/>
            </a:endParaRPr>
          </a:p>
        </p:txBody>
      </p:sp>
      <p:sp>
        <p:nvSpPr>
          <p:cNvPr id="7" name="Oval 6"/>
          <p:cNvSpPr/>
          <p:nvPr/>
        </p:nvSpPr>
        <p:spPr>
          <a:xfrm>
            <a:off x="5867400" y="228600"/>
            <a:ext cx="1219200" cy="1066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800" b="1" dirty="0">
                <a:solidFill>
                  <a:schemeClr val="bg1"/>
                </a:solidFill>
                <a:effectLst>
                  <a:outerShdw blurRad="38100" dist="38100" dir="2700000" algn="tl">
                    <a:srgbClr val="000000">
                      <a:alpha val="43137"/>
                    </a:srgbClr>
                  </a:outerShdw>
                </a:effectLst>
              </a:rPr>
              <a:t>0</a:t>
            </a:r>
            <a:endParaRPr lang="en-US" dirty="0"/>
          </a:p>
        </p:txBody>
      </p:sp>
      <p:sp>
        <p:nvSpPr>
          <p:cNvPr id="8" name="Rectangle 7"/>
          <p:cNvSpPr/>
          <p:nvPr/>
        </p:nvSpPr>
        <p:spPr>
          <a:xfrm>
            <a:off x="112216" y="1219200"/>
            <a:ext cx="8970724" cy="1446550"/>
          </a:xfrm>
          <a:prstGeom prst="rect">
            <a:avLst/>
          </a:prstGeom>
        </p:spPr>
        <p:txBody>
          <a:bodyPr wrap="none">
            <a:spAutoFit/>
          </a:bodyPr>
          <a:lstStyle/>
          <a:p>
            <a:pPr lvl="0" algn="ctr"/>
            <a:r>
              <a:rPr lang="en-US" sz="4400" b="1" dirty="0">
                <a:solidFill>
                  <a:schemeClr val="accent2">
                    <a:lumMod val="75000"/>
                  </a:schemeClr>
                </a:solidFill>
                <a:effectLst>
                  <a:outerShdw dir="5040000" algn="tl">
                    <a:srgbClr val="1F497D">
                      <a:lumMod val="75000"/>
                    </a:srgbClr>
                  </a:outerShdw>
                </a:effectLst>
                <a:latin typeface="Tahoma" pitchFamily="34" charset="0"/>
                <a:ea typeface="+mj-ea"/>
                <a:cs typeface="Tahoma" pitchFamily="34" charset="0"/>
              </a:rPr>
              <a:t>Computer and Communication </a:t>
            </a:r>
          </a:p>
          <a:p>
            <a:pPr lvl="0" algn="ctr"/>
            <a:r>
              <a:rPr lang="en-US" sz="4400" b="1" dirty="0">
                <a:solidFill>
                  <a:schemeClr val="accent2">
                    <a:lumMod val="75000"/>
                  </a:schemeClr>
                </a:solidFill>
                <a:effectLst>
                  <a:outerShdw dir="5040000" algn="tl">
                    <a:srgbClr val="1F497D">
                      <a:lumMod val="75000"/>
                    </a:srgbClr>
                  </a:outerShdw>
                </a:effectLst>
                <a:latin typeface="Tahoma" pitchFamily="34" charset="0"/>
                <a:ea typeface="+mj-ea"/>
                <a:cs typeface="Tahoma" pitchFamily="34" charset="0"/>
              </a:rPr>
              <a:t>Networks</a:t>
            </a:r>
          </a:p>
        </p:txBody>
      </p:sp>
      <p:pic>
        <p:nvPicPr>
          <p:cNvPr id="1026" name="Picture 2"/>
          <p:cNvPicPr>
            <a:picLocks noChangeAspect="1" noChangeArrowheads="1"/>
          </p:cNvPicPr>
          <p:nvPr/>
        </p:nvPicPr>
        <p:blipFill>
          <a:blip r:embed="rId3">
            <a:duotone>
              <a:prstClr val="black"/>
              <a:srgbClr val="D9C3A5">
                <a:tint val="50000"/>
                <a:satMod val="180000"/>
              </a:srgbClr>
            </a:duotone>
          </a:blip>
          <a:srcRect/>
          <a:stretch>
            <a:fillRect/>
          </a:stretch>
        </p:blipFill>
        <p:spPr bwMode="auto">
          <a:xfrm>
            <a:off x="0" y="2819400"/>
            <a:ext cx="9144000" cy="4038600"/>
          </a:xfrm>
          <a:prstGeom prst="rect">
            <a:avLst/>
          </a:prstGeom>
          <a:noFill/>
          <a:ln w="9525">
            <a:noFill/>
            <a:miter lim="800000"/>
            <a:headEnd/>
            <a:tailEnd/>
          </a:ln>
          <a:effec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3369001" y="3352800"/>
            <a:ext cx="4403399" cy="3124200"/>
          </a:xfrm>
          <a:prstGeom prst="rect">
            <a:avLst/>
          </a:prstGeom>
          <a:noFill/>
          <a:ln w="9525">
            <a:noFill/>
            <a:miter lim="800000"/>
            <a:headEnd/>
            <a:tailEnd/>
          </a:ln>
          <a:effectLst/>
        </p:spPr>
      </p:pic>
      <p:sp>
        <p:nvSpPr>
          <p:cNvPr id="6" name="Rectangle 5"/>
          <p:cNvSpPr/>
          <p:nvPr/>
        </p:nvSpPr>
        <p:spPr>
          <a:xfrm>
            <a:off x="0" y="2133600"/>
            <a:ext cx="9026576" cy="1324358"/>
          </a:xfrm>
          <a:prstGeom prst="rect">
            <a:avLst/>
          </a:prstGeom>
        </p:spPr>
        <p:txBody>
          <a:bodyPr wrap="square">
            <a:spAutoFit/>
          </a:bodyPr>
          <a:lstStyle/>
          <a:p>
            <a:pPr algn="ctr"/>
            <a:r>
              <a:rPr lang="en-US" sz="4000" dirty="0">
                <a:solidFill>
                  <a:srgbClr val="FF0000"/>
                </a:solidFill>
                <a:latin typeface="Gill Sans MT" pitchFamily="34" charset="0"/>
              </a:rPr>
              <a:t>How processes on different nodes communicate over an </a:t>
            </a:r>
            <a:r>
              <a:rPr lang="en-US" sz="4000" u="sng" dirty="0">
                <a:solidFill>
                  <a:srgbClr val="FF0000"/>
                </a:solidFill>
                <a:latin typeface="Gill Sans MT" pitchFamily="34" charset="0"/>
              </a:rPr>
              <a:t>inter</a:t>
            </a:r>
            <a:r>
              <a:rPr lang="en-US" sz="4000" dirty="0">
                <a:solidFill>
                  <a:srgbClr val="FF0000"/>
                </a:solidFill>
                <a:latin typeface="Gill Sans MT" pitchFamily="34" charset="0"/>
              </a:rPr>
              <a:t>network?</a:t>
            </a:r>
          </a:p>
        </p:txBody>
      </p:sp>
      <p:sp>
        <p:nvSpPr>
          <p:cNvPr id="7" name="Rectangle 6"/>
          <p:cNvSpPr/>
          <p:nvPr/>
        </p:nvSpPr>
        <p:spPr>
          <a:xfrm>
            <a:off x="0" y="0"/>
            <a:ext cx="3429000" cy="20574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prstClr val="white"/>
                </a:solidFill>
                <a:latin typeface="Lauren C. Brown" pitchFamily="2" charset="0"/>
              </a:rPr>
              <a:t>Topic 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1337608"/>
            <a:ext cx="9144000" cy="1323439"/>
          </a:xfrm>
          <a:prstGeom prst="rect">
            <a:avLst/>
          </a:prstGeom>
        </p:spPr>
        <p:txBody>
          <a:bodyPr wrap="square">
            <a:spAutoFit/>
          </a:bodyPr>
          <a:lstStyle/>
          <a:p>
            <a:pPr algn="ctr"/>
            <a:r>
              <a:rPr lang="en-US" sz="4000" dirty="0">
                <a:solidFill>
                  <a:prstClr val="black"/>
                </a:solidFill>
                <a:latin typeface="Gill Sans MT" pitchFamily="34" charset="0"/>
              </a:rPr>
              <a:t>How various </a:t>
            </a:r>
            <a:r>
              <a:rPr lang="en-US" sz="4000" b="1" dirty="0">
                <a:solidFill>
                  <a:prstClr val="black"/>
                </a:solidFill>
                <a:latin typeface="Gill Sans MT" pitchFamily="34" charset="0"/>
              </a:rPr>
              <a:t>applications </a:t>
            </a:r>
          </a:p>
          <a:p>
            <a:pPr algn="ctr"/>
            <a:r>
              <a:rPr lang="en-US" sz="4000" dirty="0">
                <a:solidFill>
                  <a:prstClr val="black"/>
                </a:solidFill>
                <a:latin typeface="Gill Sans MT" pitchFamily="34" charset="0"/>
              </a:rPr>
              <a:t>interact over an </a:t>
            </a:r>
            <a:r>
              <a:rPr lang="en-US" sz="4000" u="sng" dirty="0">
                <a:solidFill>
                  <a:prstClr val="black"/>
                </a:solidFill>
                <a:latin typeface="Gill Sans MT" pitchFamily="34" charset="0"/>
              </a:rPr>
              <a:t>inter</a:t>
            </a:r>
            <a:r>
              <a:rPr lang="en-US" sz="4000" dirty="0">
                <a:solidFill>
                  <a:prstClr val="black"/>
                </a:solidFill>
                <a:latin typeface="Gill Sans MT" pitchFamily="34" charset="0"/>
              </a:rPr>
              <a:t>network?</a:t>
            </a:r>
          </a:p>
        </p:txBody>
      </p:sp>
      <p:grpSp>
        <p:nvGrpSpPr>
          <p:cNvPr id="2" name="Group 9"/>
          <p:cNvGrpSpPr>
            <a:grpSpLocks/>
          </p:cNvGrpSpPr>
          <p:nvPr/>
        </p:nvGrpSpPr>
        <p:grpSpPr bwMode="auto">
          <a:xfrm>
            <a:off x="3047999" y="3124202"/>
            <a:ext cx="1524000" cy="1200152"/>
            <a:chOff x="1920" y="612"/>
            <a:chExt cx="960" cy="756"/>
          </a:xfrm>
        </p:grpSpPr>
        <p:sp>
          <p:nvSpPr>
            <p:cNvPr id="20" name="Rectangle 10"/>
            <p:cNvSpPr>
              <a:spLocks noChangeArrowheads="1"/>
            </p:cNvSpPr>
            <p:nvPr/>
          </p:nvSpPr>
          <p:spPr bwMode="auto">
            <a:xfrm>
              <a:off x="1920" y="612"/>
              <a:ext cx="960" cy="756"/>
            </a:xfrm>
            <a:prstGeom prst="rect">
              <a:avLst/>
            </a:prstGeom>
            <a:solidFill>
              <a:schemeClr val="bg2">
                <a:lumMod val="75000"/>
              </a:schemeClr>
            </a:solidFill>
            <a:ln w="28575" algn="ctr">
              <a:solidFill>
                <a:schemeClr val="bg1"/>
              </a:solid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2" name="Text Box 11"/>
            <p:cNvSpPr txBox="1">
              <a:spLocks noChangeArrowheads="1"/>
            </p:cNvSpPr>
            <p:nvPr/>
          </p:nvSpPr>
          <p:spPr bwMode="auto">
            <a:xfrm>
              <a:off x="2188" y="859"/>
              <a:ext cx="424" cy="262"/>
            </a:xfrm>
            <a:prstGeom prst="rect">
              <a:avLst/>
            </a:prstGeom>
            <a:noFill/>
            <a:ln w="9525" algn="ctr">
              <a:noFill/>
              <a:miter lim="800000"/>
              <a:headEnd/>
              <a:tailEnd/>
            </a:ln>
            <a:effectLst/>
          </p:spPr>
          <p:txBody>
            <a:bodyPr wrap="none" lIns="82124" tIns="41061" rIns="82124" bIns="41061" anchor="ctr">
              <a:spAutoFit/>
            </a:bodyPr>
            <a:lstStyle/>
            <a:p>
              <a:pPr algn="ctr" defTabSz="814388" eaLnBrk="0" fontAlgn="base" hangingPunct="0">
                <a:lnSpc>
                  <a:spcPct val="90000"/>
                </a:lnSpc>
                <a:spcBef>
                  <a:spcPct val="0"/>
                </a:spcBef>
                <a:spcAft>
                  <a:spcPct val="0"/>
                </a:spcAft>
              </a:pPr>
              <a:r>
                <a:rPr lang="en-US" sz="2400" dirty="0">
                  <a:solidFill>
                    <a:srgbClr val="FFFFFF"/>
                  </a:solidFill>
                  <a:latin typeface="Gill Sans MT" pitchFamily="34" charset="0"/>
                </a:rPr>
                <a:t>SSH</a:t>
              </a:r>
            </a:p>
          </p:txBody>
        </p:sp>
      </p:grpSp>
      <p:grpSp>
        <p:nvGrpSpPr>
          <p:cNvPr id="3" name="Group 12"/>
          <p:cNvGrpSpPr>
            <a:grpSpLocks/>
          </p:cNvGrpSpPr>
          <p:nvPr/>
        </p:nvGrpSpPr>
        <p:grpSpPr bwMode="auto">
          <a:xfrm>
            <a:off x="4572000" y="3124202"/>
            <a:ext cx="1524000" cy="1200152"/>
            <a:chOff x="2880" y="612"/>
            <a:chExt cx="960" cy="756"/>
          </a:xfrm>
        </p:grpSpPr>
        <p:sp>
          <p:nvSpPr>
            <p:cNvPr id="24" name="Rectangle 13"/>
            <p:cNvSpPr>
              <a:spLocks noChangeArrowheads="1"/>
            </p:cNvSpPr>
            <p:nvPr/>
          </p:nvSpPr>
          <p:spPr bwMode="auto">
            <a:xfrm>
              <a:off x="2880" y="612"/>
              <a:ext cx="960" cy="756"/>
            </a:xfrm>
            <a:prstGeom prst="rect">
              <a:avLst/>
            </a:prstGeom>
            <a:solidFill>
              <a:srgbClr val="66327E"/>
            </a:solidFill>
            <a:ln w="28575" algn="ctr">
              <a:solidFill>
                <a:schemeClr val="bg1"/>
              </a:solid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5" name="Text Box 14"/>
            <p:cNvSpPr txBox="1">
              <a:spLocks noChangeArrowheads="1"/>
            </p:cNvSpPr>
            <p:nvPr/>
          </p:nvSpPr>
          <p:spPr bwMode="auto">
            <a:xfrm>
              <a:off x="3130" y="859"/>
              <a:ext cx="462" cy="262"/>
            </a:xfrm>
            <a:prstGeom prst="rect">
              <a:avLst/>
            </a:prstGeom>
            <a:noFill/>
            <a:ln w="9525" algn="ctr">
              <a:noFill/>
              <a:miter lim="800000"/>
              <a:headEnd/>
              <a:tailEnd/>
            </a:ln>
            <a:effectLst/>
          </p:spPr>
          <p:txBody>
            <a:bodyPr wrap="none" lIns="82124" tIns="41061" rIns="82124" bIns="41061" anchor="ctr">
              <a:spAutoFit/>
            </a:bodyPr>
            <a:lstStyle/>
            <a:p>
              <a:pPr algn="ctr" defTabSz="814388" eaLnBrk="0" fontAlgn="base" hangingPunct="0">
                <a:lnSpc>
                  <a:spcPct val="90000"/>
                </a:lnSpc>
                <a:spcBef>
                  <a:spcPct val="0"/>
                </a:spcBef>
                <a:spcAft>
                  <a:spcPct val="0"/>
                </a:spcAft>
              </a:pPr>
              <a:r>
                <a:rPr lang="en-US" sz="2400" dirty="0">
                  <a:solidFill>
                    <a:srgbClr val="FFFFFF"/>
                  </a:solidFill>
                  <a:latin typeface="Gill Sans MT" pitchFamily="34" charset="0"/>
                </a:rPr>
                <a:t>POP</a:t>
              </a:r>
              <a:endParaRPr lang="en-US" sz="2400" b="1" dirty="0">
                <a:solidFill>
                  <a:srgbClr val="FFFFFF"/>
                </a:solidFill>
                <a:latin typeface="Gill Sans MT" pitchFamily="34" charset="0"/>
              </a:endParaRPr>
            </a:p>
          </p:txBody>
        </p:sp>
      </p:grpSp>
      <p:grpSp>
        <p:nvGrpSpPr>
          <p:cNvPr id="4" name="Group 15"/>
          <p:cNvGrpSpPr>
            <a:grpSpLocks/>
          </p:cNvGrpSpPr>
          <p:nvPr/>
        </p:nvGrpSpPr>
        <p:grpSpPr bwMode="auto">
          <a:xfrm>
            <a:off x="5956306" y="3124200"/>
            <a:ext cx="1739902" cy="1200150"/>
            <a:chOff x="3752" y="612"/>
            <a:chExt cx="1096" cy="756"/>
          </a:xfrm>
        </p:grpSpPr>
        <p:sp>
          <p:nvSpPr>
            <p:cNvPr id="27" name="Rectangle 16"/>
            <p:cNvSpPr>
              <a:spLocks noChangeArrowheads="1"/>
            </p:cNvSpPr>
            <p:nvPr/>
          </p:nvSpPr>
          <p:spPr bwMode="auto">
            <a:xfrm>
              <a:off x="3840" y="612"/>
              <a:ext cx="960" cy="756"/>
            </a:xfrm>
            <a:prstGeom prst="rect">
              <a:avLst/>
            </a:prstGeom>
            <a:solidFill>
              <a:schemeClr val="accent3">
                <a:lumMod val="50000"/>
              </a:schemeClr>
            </a:solidFill>
            <a:ln w="28575" algn="ctr">
              <a:solidFill>
                <a:schemeClr val="bg1"/>
              </a:solid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8" name="Text Box 17"/>
            <p:cNvSpPr txBox="1">
              <a:spLocks noChangeArrowheads="1"/>
            </p:cNvSpPr>
            <p:nvPr/>
          </p:nvSpPr>
          <p:spPr bwMode="auto">
            <a:xfrm>
              <a:off x="3752" y="848"/>
              <a:ext cx="1096" cy="262"/>
            </a:xfrm>
            <a:prstGeom prst="rect">
              <a:avLst/>
            </a:prstGeom>
            <a:noFill/>
            <a:ln w="9525" algn="ctr">
              <a:noFill/>
              <a:miter lim="800000"/>
              <a:headEnd/>
              <a:tailEnd/>
            </a:ln>
            <a:effectLst/>
          </p:spPr>
          <p:txBody>
            <a:bodyPr wrap="square" lIns="82124" tIns="41061" rIns="82124" bIns="41061" anchor="ctr">
              <a:spAutoFit/>
            </a:bodyPr>
            <a:lstStyle/>
            <a:p>
              <a:pPr algn="ctr" defTabSz="814388" eaLnBrk="0" fontAlgn="base" hangingPunct="0">
                <a:lnSpc>
                  <a:spcPct val="90000"/>
                </a:lnSpc>
                <a:spcBef>
                  <a:spcPct val="0"/>
                </a:spcBef>
                <a:spcAft>
                  <a:spcPct val="0"/>
                </a:spcAft>
              </a:pPr>
              <a:r>
                <a:rPr lang="en-US" sz="2400" dirty="0">
                  <a:solidFill>
                    <a:srgbClr val="FFFFFF"/>
                  </a:solidFill>
                  <a:latin typeface="Gill Sans MT" pitchFamily="34" charset="0"/>
                </a:rPr>
                <a:t>DNS</a:t>
              </a:r>
            </a:p>
          </p:txBody>
        </p:sp>
      </p:grpSp>
      <p:grpSp>
        <p:nvGrpSpPr>
          <p:cNvPr id="5" name="Group 18"/>
          <p:cNvGrpSpPr>
            <a:grpSpLocks/>
          </p:cNvGrpSpPr>
          <p:nvPr/>
        </p:nvGrpSpPr>
        <p:grpSpPr bwMode="auto">
          <a:xfrm>
            <a:off x="7620007" y="3124201"/>
            <a:ext cx="1524002" cy="1200152"/>
            <a:chOff x="4800" y="612"/>
            <a:chExt cx="960" cy="756"/>
          </a:xfrm>
        </p:grpSpPr>
        <p:sp>
          <p:nvSpPr>
            <p:cNvPr id="30" name="Rectangle 19"/>
            <p:cNvSpPr>
              <a:spLocks noChangeArrowheads="1"/>
            </p:cNvSpPr>
            <p:nvPr/>
          </p:nvSpPr>
          <p:spPr bwMode="auto">
            <a:xfrm>
              <a:off x="4800" y="612"/>
              <a:ext cx="960" cy="756"/>
            </a:xfrm>
            <a:prstGeom prst="rect">
              <a:avLst/>
            </a:prstGeom>
            <a:solidFill>
              <a:srgbClr val="66327E"/>
            </a:solidFill>
            <a:ln w="28575" algn="ctr">
              <a:solidFill>
                <a:schemeClr val="bg1"/>
              </a:solid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31" name="Text Box 20"/>
            <p:cNvSpPr txBox="1">
              <a:spLocks noChangeArrowheads="1"/>
            </p:cNvSpPr>
            <p:nvPr/>
          </p:nvSpPr>
          <p:spPr bwMode="auto">
            <a:xfrm>
              <a:off x="4848" y="849"/>
              <a:ext cx="896" cy="262"/>
            </a:xfrm>
            <a:prstGeom prst="rect">
              <a:avLst/>
            </a:prstGeom>
            <a:noFill/>
            <a:ln w="9525" algn="ctr">
              <a:noFill/>
              <a:miter lim="800000"/>
              <a:headEnd/>
              <a:tailEnd/>
            </a:ln>
            <a:effectLst/>
          </p:spPr>
          <p:txBody>
            <a:bodyPr wrap="square" lIns="82124" tIns="41061" rIns="82124" bIns="41061" anchor="ctr">
              <a:spAutoFit/>
            </a:bodyPr>
            <a:lstStyle/>
            <a:p>
              <a:pPr algn="ctr" defTabSz="814388" eaLnBrk="0" fontAlgn="base" hangingPunct="0">
                <a:lnSpc>
                  <a:spcPct val="90000"/>
                </a:lnSpc>
                <a:spcBef>
                  <a:spcPct val="0"/>
                </a:spcBef>
                <a:spcAft>
                  <a:spcPct val="0"/>
                </a:spcAft>
              </a:pPr>
              <a:r>
                <a:rPr lang="en-US" sz="2400" dirty="0">
                  <a:solidFill>
                    <a:srgbClr val="FFFFFF"/>
                  </a:solidFill>
                  <a:latin typeface="Gill Sans MT" pitchFamily="34" charset="0"/>
                </a:rPr>
                <a:t>IMAP</a:t>
              </a:r>
            </a:p>
          </p:txBody>
        </p:sp>
      </p:grpSp>
      <p:grpSp>
        <p:nvGrpSpPr>
          <p:cNvPr id="6" name="Group 21"/>
          <p:cNvGrpSpPr>
            <a:grpSpLocks/>
          </p:cNvGrpSpPr>
          <p:nvPr/>
        </p:nvGrpSpPr>
        <p:grpSpPr bwMode="auto">
          <a:xfrm>
            <a:off x="0" y="3124202"/>
            <a:ext cx="3048000" cy="1200152"/>
            <a:chOff x="0" y="612"/>
            <a:chExt cx="1920" cy="756"/>
          </a:xfrm>
        </p:grpSpPr>
        <p:sp>
          <p:nvSpPr>
            <p:cNvPr id="33" name="Rectangle 22"/>
            <p:cNvSpPr>
              <a:spLocks noChangeArrowheads="1"/>
            </p:cNvSpPr>
            <p:nvPr/>
          </p:nvSpPr>
          <p:spPr bwMode="auto">
            <a:xfrm>
              <a:off x="0" y="612"/>
              <a:ext cx="1920" cy="756"/>
            </a:xfrm>
            <a:prstGeom prst="rect">
              <a:avLst/>
            </a:prstGeom>
            <a:solidFill>
              <a:srgbClr val="3E67A4"/>
            </a:solidFill>
            <a:ln w="28575" algn="ctr">
              <a:solidFill>
                <a:schemeClr val="bg1"/>
              </a:solid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34" name="Text Box 23"/>
            <p:cNvSpPr txBox="1">
              <a:spLocks noChangeArrowheads="1"/>
            </p:cNvSpPr>
            <p:nvPr/>
          </p:nvSpPr>
          <p:spPr bwMode="auto">
            <a:xfrm>
              <a:off x="670" y="859"/>
              <a:ext cx="579" cy="262"/>
            </a:xfrm>
            <a:prstGeom prst="rect">
              <a:avLst/>
            </a:prstGeom>
            <a:noFill/>
            <a:ln w="9525" algn="ctr">
              <a:noFill/>
              <a:miter lim="800000"/>
              <a:headEnd/>
              <a:tailEnd/>
            </a:ln>
            <a:effectLst/>
          </p:spPr>
          <p:txBody>
            <a:bodyPr wrap="none" lIns="82124" tIns="41061" rIns="82124" bIns="41061" anchor="ctr">
              <a:spAutoFit/>
            </a:bodyPr>
            <a:lstStyle/>
            <a:p>
              <a:pPr algn="ctr" defTabSz="814388" eaLnBrk="0" fontAlgn="base" hangingPunct="0">
                <a:lnSpc>
                  <a:spcPct val="90000"/>
                </a:lnSpc>
                <a:spcBef>
                  <a:spcPct val="0"/>
                </a:spcBef>
                <a:spcAft>
                  <a:spcPct val="0"/>
                </a:spcAft>
              </a:pPr>
              <a:r>
                <a:rPr lang="en-US" sz="2400" dirty="0">
                  <a:solidFill>
                    <a:srgbClr val="FFFFFF"/>
                  </a:solidFill>
                  <a:latin typeface="Gill Sans MT" pitchFamily="34" charset="0"/>
                </a:rPr>
                <a:t>HTTP</a:t>
              </a:r>
            </a:p>
          </p:txBody>
        </p:sp>
      </p:grpSp>
      <p:grpSp>
        <p:nvGrpSpPr>
          <p:cNvPr id="7" name="Group 32"/>
          <p:cNvGrpSpPr>
            <a:grpSpLocks/>
          </p:cNvGrpSpPr>
          <p:nvPr/>
        </p:nvGrpSpPr>
        <p:grpSpPr bwMode="auto">
          <a:xfrm>
            <a:off x="6096000" y="4324355"/>
            <a:ext cx="3048000" cy="1200153"/>
            <a:chOff x="3840" y="1368"/>
            <a:chExt cx="1920" cy="756"/>
          </a:xfrm>
        </p:grpSpPr>
        <p:sp>
          <p:nvSpPr>
            <p:cNvPr id="36" name="Rectangle 33"/>
            <p:cNvSpPr>
              <a:spLocks noChangeArrowheads="1"/>
            </p:cNvSpPr>
            <p:nvPr/>
          </p:nvSpPr>
          <p:spPr bwMode="auto">
            <a:xfrm>
              <a:off x="3840" y="1368"/>
              <a:ext cx="1920" cy="756"/>
            </a:xfrm>
            <a:prstGeom prst="rect">
              <a:avLst/>
            </a:prstGeom>
            <a:solidFill>
              <a:srgbClr val="66327E"/>
            </a:solidFill>
            <a:ln w="28575" algn="ctr">
              <a:solidFill>
                <a:schemeClr val="bg1"/>
              </a:solid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37" name="Text Box 34"/>
            <p:cNvSpPr txBox="1">
              <a:spLocks noChangeArrowheads="1"/>
            </p:cNvSpPr>
            <p:nvPr/>
          </p:nvSpPr>
          <p:spPr bwMode="auto">
            <a:xfrm>
              <a:off x="4522" y="1615"/>
              <a:ext cx="561" cy="262"/>
            </a:xfrm>
            <a:prstGeom prst="rect">
              <a:avLst/>
            </a:prstGeom>
            <a:noFill/>
            <a:ln w="9525" algn="ctr">
              <a:noFill/>
              <a:miter lim="800000"/>
              <a:headEnd/>
              <a:tailEnd/>
            </a:ln>
            <a:effectLst/>
          </p:spPr>
          <p:txBody>
            <a:bodyPr wrap="none" lIns="82124" tIns="41061" rIns="82124" bIns="41061" anchor="ctr">
              <a:spAutoFit/>
            </a:bodyPr>
            <a:lstStyle/>
            <a:p>
              <a:pPr algn="ctr" defTabSz="814388" eaLnBrk="0" fontAlgn="base" hangingPunct="0">
                <a:lnSpc>
                  <a:spcPct val="90000"/>
                </a:lnSpc>
                <a:spcBef>
                  <a:spcPct val="0"/>
                </a:spcBef>
                <a:spcAft>
                  <a:spcPct val="0"/>
                </a:spcAft>
              </a:pPr>
              <a:r>
                <a:rPr lang="en-US" sz="2400" dirty="0">
                  <a:solidFill>
                    <a:srgbClr val="FFFFFF"/>
                  </a:solidFill>
                  <a:latin typeface="Gill Sans MT" pitchFamily="34" charset="0"/>
                </a:rPr>
                <a:t>SMTP</a:t>
              </a:r>
              <a:endParaRPr lang="en-US" sz="2400" b="1" dirty="0">
                <a:solidFill>
                  <a:srgbClr val="FFFFFF"/>
                </a:solidFill>
                <a:latin typeface="Gill Sans MT" pitchFamily="34" charset="0"/>
              </a:endParaRPr>
            </a:p>
          </p:txBody>
        </p:sp>
      </p:grpSp>
      <p:grpSp>
        <p:nvGrpSpPr>
          <p:cNvPr id="8" name="Group 35"/>
          <p:cNvGrpSpPr>
            <a:grpSpLocks/>
          </p:cNvGrpSpPr>
          <p:nvPr/>
        </p:nvGrpSpPr>
        <p:grpSpPr bwMode="auto">
          <a:xfrm>
            <a:off x="4572000" y="4324353"/>
            <a:ext cx="1527175" cy="1200152"/>
            <a:chOff x="2880" y="1368"/>
            <a:chExt cx="962" cy="756"/>
          </a:xfrm>
          <a:solidFill>
            <a:schemeClr val="bg2">
              <a:lumMod val="75000"/>
            </a:schemeClr>
          </a:solidFill>
        </p:grpSpPr>
        <p:sp>
          <p:nvSpPr>
            <p:cNvPr id="39" name="Rectangle 36"/>
            <p:cNvSpPr>
              <a:spLocks noChangeArrowheads="1"/>
            </p:cNvSpPr>
            <p:nvPr/>
          </p:nvSpPr>
          <p:spPr bwMode="auto">
            <a:xfrm>
              <a:off x="2880" y="1368"/>
              <a:ext cx="960" cy="756"/>
            </a:xfrm>
            <a:prstGeom prst="rect">
              <a:avLst/>
            </a:prstGeom>
            <a:grpFill/>
            <a:ln w="28575" algn="ctr">
              <a:solidFill>
                <a:schemeClr val="bg1"/>
              </a:solid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40" name="Text Box 37"/>
            <p:cNvSpPr txBox="1">
              <a:spLocks noChangeArrowheads="1"/>
            </p:cNvSpPr>
            <p:nvPr/>
          </p:nvSpPr>
          <p:spPr bwMode="auto">
            <a:xfrm>
              <a:off x="2938" y="1607"/>
              <a:ext cx="904" cy="262"/>
            </a:xfrm>
            <a:prstGeom prst="rect">
              <a:avLst/>
            </a:prstGeom>
            <a:grpFill/>
            <a:ln w="9525" algn="ctr">
              <a:noFill/>
              <a:miter lim="800000"/>
              <a:headEnd/>
              <a:tailEnd/>
            </a:ln>
            <a:effectLst/>
          </p:spPr>
          <p:txBody>
            <a:bodyPr wrap="square" lIns="82124" tIns="41061" rIns="82124" bIns="41061" anchor="ctr">
              <a:spAutoFit/>
            </a:bodyPr>
            <a:lstStyle/>
            <a:p>
              <a:pPr algn="ctr" defTabSz="814388" eaLnBrk="0" fontAlgn="base" hangingPunct="0">
                <a:lnSpc>
                  <a:spcPct val="90000"/>
                </a:lnSpc>
                <a:spcBef>
                  <a:spcPct val="0"/>
                </a:spcBef>
                <a:spcAft>
                  <a:spcPct val="0"/>
                </a:spcAft>
              </a:pPr>
              <a:r>
                <a:rPr lang="en-US" sz="2400" dirty="0">
                  <a:solidFill>
                    <a:srgbClr val="FFFFFF"/>
                  </a:solidFill>
                  <a:latin typeface="Gill Sans MT" pitchFamily="34" charset="0"/>
                </a:rPr>
                <a:t>TELNET</a:t>
              </a:r>
            </a:p>
          </p:txBody>
        </p:sp>
      </p:grpSp>
      <p:grpSp>
        <p:nvGrpSpPr>
          <p:cNvPr id="9" name="Group 38"/>
          <p:cNvGrpSpPr>
            <a:grpSpLocks/>
          </p:cNvGrpSpPr>
          <p:nvPr/>
        </p:nvGrpSpPr>
        <p:grpSpPr bwMode="auto">
          <a:xfrm>
            <a:off x="3048000" y="4324353"/>
            <a:ext cx="1524000" cy="1200152"/>
            <a:chOff x="1920" y="1368"/>
            <a:chExt cx="960" cy="756"/>
          </a:xfrm>
        </p:grpSpPr>
        <p:sp>
          <p:nvSpPr>
            <p:cNvPr id="42" name="Rectangle 39"/>
            <p:cNvSpPr>
              <a:spLocks noChangeArrowheads="1"/>
            </p:cNvSpPr>
            <p:nvPr/>
          </p:nvSpPr>
          <p:spPr bwMode="auto">
            <a:xfrm>
              <a:off x="1920" y="1368"/>
              <a:ext cx="960" cy="756"/>
            </a:xfrm>
            <a:prstGeom prst="rect">
              <a:avLst/>
            </a:prstGeom>
            <a:solidFill>
              <a:srgbClr val="697E1A"/>
            </a:solidFill>
            <a:ln w="28575" algn="ctr">
              <a:solidFill>
                <a:schemeClr val="bg1"/>
              </a:solid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43" name="Text Box 40"/>
            <p:cNvSpPr txBox="1">
              <a:spLocks noChangeArrowheads="1"/>
            </p:cNvSpPr>
            <p:nvPr/>
          </p:nvSpPr>
          <p:spPr bwMode="auto">
            <a:xfrm>
              <a:off x="2191" y="1615"/>
              <a:ext cx="420" cy="262"/>
            </a:xfrm>
            <a:prstGeom prst="rect">
              <a:avLst/>
            </a:prstGeom>
            <a:noFill/>
            <a:ln w="9525" algn="ctr">
              <a:noFill/>
              <a:miter lim="800000"/>
              <a:headEnd/>
              <a:tailEnd/>
            </a:ln>
            <a:effectLst/>
          </p:spPr>
          <p:txBody>
            <a:bodyPr wrap="none" lIns="82124" tIns="41061" rIns="82124" bIns="41061" anchor="ctr">
              <a:spAutoFit/>
            </a:bodyPr>
            <a:lstStyle/>
            <a:p>
              <a:pPr algn="ctr" defTabSz="814388" eaLnBrk="0" fontAlgn="base" hangingPunct="0">
                <a:lnSpc>
                  <a:spcPct val="90000"/>
                </a:lnSpc>
                <a:spcBef>
                  <a:spcPct val="0"/>
                </a:spcBef>
                <a:spcAft>
                  <a:spcPct val="0"/>
                </a:spcAft>
              </a:pPr>
              <a:r>
                <a:rPr lang="en-US" sz="2400" dirty="0">
                  <a:solidFill>
                    <a:srgbClr val="FFFFFF"/>
                  </a:solidFill>
                  <a:latin typeface="Gill Sans MT" pitchFamily="34" charset="0"/>
                </a:rPr>
                <a:t>RTP</a:t>
              </a:r>
            </a:p>
          </p:txBody>
        </p:sp>
      </p:grpSp>
      <p:grpSp>
        <p:nvGrpSpPr>
          <p:cNvPr id="10" name="Group 41"/>
          <p:cNvGrpSpPr>
            <a:grpSpLocks/>
          </p:cNvGrpSpPr>
          <p:nvPr/>
        </p:nvGrpSpPr>
        <p:grpSpPr bwMode="auto">
          <a:xfrm>
            <a:off x="1524000" y="4324353"/>
            <a:ext cx="1524000" cy="1200152"/>
            <a:chOff x="960" y="1368"/>
            <a:chExt cx="960" cy="756"/>
          </a:xfrm>
        </p:grpSpPr>
        <p:sp>
          <p:nvSpPr>
            <p:cNvPr id="45" name="Rectangle 42"/>
            <p:cNvSpPr>
              <a:spLocks noChangeArrowheads="1"/>
            </p:cNvSpPr>
            <p:nvPr/>
          </p:nvSpPr>
          <p:spPr bwMode="auto">
            <a:xfrm>
              <a:off x="960" y="1368"/>
              <a:ext cx="960" cy="756"/>
            </a:xfrm>
            <a:prstGeom prst="rect">
              <a:avLst/>
            </a:prstGeom>
            <a:solidFill>
              <a:srgbClr val="3E67A4"/>
            </a:solidFill>
            <a:ln w="28575" algn="ctr">
              <a:solidFill>
                <a:schemeClr val="bg1"/>
              </a:solid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46" name="Text Box 43"/>
            <p:cNvSpPr txBox="1">
              <a:spLocks noChangeArrowheads="1"/>
            </p:cNvSpPr>
            <p:nvPr/>
          </p:nvSpPr>
          <p:spPr bwMode="auto">
            <a:xfrm>
              <a:off x="1236" y="1615"/>
              <a:ext cx="411" cy="262"/>
            </a:xfrm>
            <a:prstGeom prst="rect">
              <a:avLst/>
            </a:prstGeom>
            <a:noFill/>
            <a:ln w="9525" algn="ctr">
              <a:noFill/>
              <a:miter lim="800000"/>
              <a:headEnd/>
              <a:tailEnd/>
            </a:ln>
            <a:effectLst/>
          </p:spPr>
          <p:txBody>
            <a:bodyPr wrap="none" lIns="82124" tIns="41061" rIns="82124" bIns="41061" anchor="ctr">
              <a:spAutoFit/>
            </a:bodyPr>
            <a:lstStyle/>
            <a:p>
              <a:pPr algn="ctr" defTabSz="814388" eaLnBrk="0" fontAlgn="base" hangingPunct="0">
                <a:lnSpc>
                  <a:spcPct val="90000"/>
                </a:lnSpc>
                <a:spcBef>
                  <a:spcPct val="0"/>
                </a:spcBef>
                <a:spcAft>
                  <a:spcPct val="0"/>
                </a:spcAft>
              </a:pPr>
              <a:r>
                <a:rPr lang="en-US" sz="2400" dirty="0">
                  <a:solidFill>
                    <a:srgbClr val="FFFFFF"/>
                  </a:solidFill>
                  <a:latin typeface="Gill Sans MT" pitchFamily="34" charset="0"/>
                </a:rPr>
                <a:t>FTP</a:t>
              </a:r>
            </a:p>
          </p:txBody>
        </p:sp>
      </p:grpSp>
      <p:grpSp>
        <p:nvGrpSpPr>
          <p:cNvPr id="11" name="Group 44"/>
          <p:cNvGrpSpPr>
            <a:grpSpLocks/>
          </p:cNvGrpSpPr>
          <p:nvPr/>
        </p:nvGrpSpPr>
        <p:grpSpPr bwMode="auto">
          <a:xfrm>
            <a:off x="-1" y="4324352"/>
            <a:ext cx="1524001" cy="1200150"/>
            <a:chOff x="0" y="1368"/>
            <a:chExt cx="960" cy="756"/>
          </a:xfrm>
        </p:grpSpPr>
        <p:sp>
          <p:nvSpPr>
            <p:cNvPr id="48" name="Rectangle 45"/>
            <p:cNvSpPr>
              <a:spLocks noChangeArrowheads="1"/>
            </p:cNvSpPr>
            <p:nvPr/>
          </p:nvSpPr>
          <p:spPr bwMode="auto">
            <a:xfrm>
              <a:off x="0" y="1368"/>
              <a:ext cx="960" cy="756"/>
            </a:xfrm>
            <a:prstGeom prst="rect">
              <a:avLst/>
            </a:prstGeom>
            <a:solidFill>
              <a:srgbClr val="697E1A"/>
            </a:solidFill>
            <a:ln w="28575" algn="ctr">
              <a:solidFill>
                <a:schemeClr val="bg1"/>
              </a:solid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49" name="Text Box 46"/>
            <p:cNvSpPr txBox="1">
              <a:spLocks noChangeArrowheads="1"/>
            </p:cNvSpPr>
            <p:nvPr/>
          </p:nvSpPr>
          <p:spPr bwMode="auto">
            <a:xfrm>
              <a:off x="18" y="1634"/>
              <a:ext cx="846" cy="262"/>
            </a:xfrm>
            <a:prstGeom prst="rect">
              <a:avLst/>
            </a:prstGeom>
            <a:noFill/>
            <a:ln w="9525" algn="ctr">
              <a:noFill/>
              <a:miter lim="800000"/>
              <a:headEnd/>
              <a:tailEnd/>
            </a:ln>
            <a:effectLst/>
          </p:spPr>
          <p:txBody>
            <a:bodyPr wrap="square" lIns="82124" tIns="41061" rIns="82124" bIns="41061" anchor="ctr">
              <a:spAutoFit/>
            </a:bodyPr>
            <a:lstStyle/>
            <a:p>
              <a:pPr algn="ctr" defTabSz="814388" eaLnBrk="0" fontAlgn="base" hangingPunct="0">
                <a:lnSpc>
                  <a:spcPct val="90000"/>
                </a:lnSpc>
                <a:spcBef>
                  <a:spcPct val="0"/>
                </a:spcBef>
                <a:spcAft>
                  <a:spcPct val="0"/>
                </a:spcAft>
              </a:pPr>
              <a:r>
                <a:rPr lang="en-US" sz="2400" dirty="0">
                  <a:solidFill>
                    <a:srgbClr val="FFFFFF"/>
                  </a:solidFill>
                  <a:latin typeface="Gill Sans MT" pitchFamily="34" charset="0"/>
                </a:rPr>
                <a:t>SIP</a:t>
              </a:r>
            </a:p>
          </p:txBody>
        </p:sp>
      </p:grpSp>
      <p:sp>
        <p:nvSpPr>
          <p:cNvPr id="50" name="Rectangle 49"/>
          <p:cNvSpPr/>
          <p:nvPr/>
        </p:nvSpPr>
        <p:spPr>
          <a:xfrm>
            <a:off x="0" y="0"/>
            <a:ext cx="2895600" cy="12954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prstClr val="white"/>
                </a:solidFill>
                <a:latin typeface="Lauren C. Brown" pitchFamily="2" charset="0"/>
              </a:rPr>
              <a:t>Topic 5</a:t>
            </a:r>
          </a:p>
        </p:txBody>
      </p:sp>
    </p:spTree>
    <p:extLst>
      <p:ext uri="{BB962C8B-B14F-4D97-AF65-F5344CB8AC3E}">
        <p14:creationId xmlns:p14="http://schemas.microsoft.com/office/powerpoint/2010/main" val="412703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300" fill="hold"/>
                                        <p:tgtEl>
                                          <p:spTgt spid="11"/>
                                        </p:tgtEl>
                                        <p:attrNameLst>
                                          <p:attrName>ppt_w</p:attrName>
                                        </p:attrNameLst>
                                      </p:cBhvr>
                                      <p:tavLst>
                                        <p:tav tm="0">
                                          <p:val>
                                            <p:fltVal val="0"/>
                                          </p:val>
                                        </p:tav>
                                        <p:tav tm="100000">
                                          <p:val>
                                            <p:strVal val="#ppt_w"/>
                                          </p:val>
                                        </p:tav>
                                      </p:tavLst>
                                    </p:anim>
                                    <p:anim calcmode="lin" valueType="num">
                                      <p:cBhvr>
                                        <p:cTn id="8" dur="300" fill="hold"/>
                                        <p:tgtEl>
                                          <p:spTgt spid="11"/>
                                        </p:tgtEl>
                                        <p:attrNameLst>
                                          <p:attrName>ppt_h</p:attrName>
                                        </p:attrNameLst>
                                      </p:cBhvr>
                                      <p:tavLst>
                                        <p:tav tm="0">
                                          <p:val>
                                            <p:fltVal val="0"/>
                                          </p:val>
                                        </p:tav>
                                        <p:tav tm="100000">
                                          <p:val>
                                            <p:strVal val="#ppt_h"/>
                                          </p:val>
                                        </p:tav>
                                      </p:tavLst>
                                    </p:anim>
                                    <p:animEffect transition="in" filter="fade">
                                      <p:cBhvr>
                                        <p:cTn id="9" dur="300"/>
                                        <p:tgtEl>
                                          <p:spTgt spid="11"/>
                                        </p:tgtEl>
                                      </p:cBhvr>
                                    </p:animEffect>
                                  </p:childTnLst>
                                </p:cTn>
                              </p:par>
                            </p:childTnLst>
                          </p:cTn>
                        </p:par>
                        <p:par>
                          <p:cTn id="10" fill="hold">
                            <p:stCondLst>
                              <p:cond delay="300"/>
                            </p:stCondLst>
                            <p:childTnLst>
                              <p:par>
                                <p:cTn id="11" presetID="53"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300" fill="hold"/>
                                        <p:tgtEl>
                                          <p:spTgt spid="3"/>
                                        </p:tgtEl>
                                        <p:attrNameLst>
                                          <p:attrName>ppt_w</p:attrName>
                                        </p:attrNameLst>
                                      </p:cBhvr>
                                      <p:tavLst>
                                        <p:tav tm="0">
                                          <p:val>
                                            <p:fltVal val="0"/>
                                          </p:val>
                                        </p:tav>
                                        <p:tav tm="100000">
                                          <p:val>
                                            <p:strVal val="#ppt_w"/>
                                          </p:val>
                                        </p:tav>
                                      </p:tavLst>
                                    </p:anim>
                                    <p:anim calcmode="lin" valueType="num">
                                      <p:cBhvr>
                                        <p:cTn id="14" dur="300" fill="hold"/>
                                        <p:tgtEl>
                                          <p:spTgt spid="3"/>
                                        </p:tgtEl>
                                        <p:attrNameLst>
                                          <p:attrName>ppt_h</p:attrName>
                                        </p:attrNameLst>
                                      </p:cBhvr>
                                      <p:tavLst>
                                        <p:tav tm="0">
                                          <p:val>
                                            <p:fltVal val="0"/>
                                          </p:val>
                                        </p:tav>
                                        <p:tav tm="100000">
                                          <p:val>
                                            <p:strVal val="#ppt_h"/>
                                          </p:val>
                                        </p:tav>
                                      </p:tavLst>
                                    </p:anim>
                                    <p:animEffect transition="in" filter="fade">
                                      <p:cBhvr>
                                        <p:cTn id="15" dur="300"/>
                                        <p:tgtEl>
                                          <p:spTgt spid="3"/>
                                        </p:tgtEl>
                                      </p:cBhvr>
                                    </p:animEffect>
                                  </p:childTnLst>
                                </p:cTn>
                              </p:par>
                            </p:childTnLst>
                          </p:cTn>
                        </p:par>
                        <p:par>
                          <p:cTn id="16" fill="hold">
                            <p:stCondLst>
                              <p:cond delay="600"/>
                            </p:stCondLst>
                            <p:childTnLst>
                              <p:par>
                                <p:cTn id="17" presetID="53"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300" fill="hold"/>
                                        <p:tgtEl>
                                          <p:spTgt spid="10"/>
                                        </p:tgtEl>
                                        <p:attrNameLst>
                                          <p:attrName>ppt_w</p:attrName>
                                        </p:attrNameLst>
                                      </p:cBhvr>
                                      <p:tavLst>
                                        <p:tav tm="0">
                                          <p:val>
                                            <p:fltVal val="0"/>
                                          </p:val>
                                        </p:tav>
                                        <p:tav tm="100000">
                                          <p:val>
                                            <p:strVal val="#ppt_w"/>
                                          </p:val>
                                        </p:tav>
                                      </p:tavLst>
                                    </p:anim>
                                    <p:anim calcmode="lin" valueType="num">
                                      <p:cBhvr>
                                        <p:cTn id="20" dur="300" fill="hold"/>
                                        <p:tgtEl>
                                          <p:spTgt spid="10"/>
                                        </p:tgtEl>
                                        <p:attrNameLst>
                                          <p:attrName>ppt_h</p:attrName>
                                        </p:attrNameLst>
                                      </p:cBhvr>
                                      <p:tavLst>
                                        <p:tav tm="0">
                                          <p:val>
                                            <p:fltVal val="0"/>
                                          </p:val>
                                        </p:tav>
                                        <p:tav tm="100000">
                                          <p:val>
                                            <p:strVal val="#ppt_h"/>
                                          </p:val>
                                        </p:tav>
                                      </p:tavLst>
                                    </p:anim>
                                    <p:animEffect transition="in" filter="fade">
                                      <p:cBhvr>
                                        <p:cTn id="21" dur="300"/>
                                        <p:tgtEl>
                                          <p:spTgt spid="10"/>
                                        </p:tgtEl>
                                      </p:cBhvr>
                                    </p:animEffect>
                                  </p:childTnLst>
                                </p:cTn>
                              </p:par>
                            </p:childTnLst>
                          </p:cTn>
                        </p:par>
                        <p:par>
                          <p:cTn id="22" fill="hold">
                            <p:stCondLst>
                              <p:cond delay="900"/>
                            </p:stCondLst>
                            <p:childTnLst>
                              <p:par>
                                <p:cTn id="23" presetID="53"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300" fill="hold"/>
                                        <p:tgtEl>
                                          <p:spTgt spid="7"/>
                                        </p:tgtEl>
                                        <p:attrNameLst>
                                          <p:attrName>ppt_w</p:attrName>
                                        </p:attrNameLst>
                                      </p:cBhvr>
                                      <p:tavLst>
                                        <p:tav tm="0">
                                          <p:val>
                                            <p:fltVal val="0"/>
                                          </p:val>
                                        </p:tav>
                                        <p:tav tm="100000">
                                          <p:val>
                                            <p:strVal val="#ppt_w"/>
                                          </p:val>
                                        </p:tav>
                                      </p:tavLst>
                                    </p:anim>
                                    <p:anim calcmode="lin" valueType="num">
                                      <p:cBhvr>
                                        <p:cTn id="26" dur="300" fill="hold"/>
                                        <p:tgtEl>
                                          <p:spTgt spid="7"/>
                                        </p:tgtEl>
                                        <p:attrNameLst>
                                          <p:attrName>ppt_h</p:attrName>
                                        </p:attrNameLst>
                                      </p:cBhvr>
                                      <p:tavLst>
                                        <p:tav tm="0">
                                          <p:val>
                                            <p:fltVal val="0"/>
                                          </p:val>
                                        </p:tav>
                                        <p:tav tm="100000">
                                          <p:val>
                                            <p:strVal val="#ppt_h"/>
                                          </p:val>
                                        </p:tav>
                                      </p:tavLst>
                                    </p:anim>
                                    <p:animEffect transition="in" filter="fade">
                                      <p:cBhvr>
                                        <p:cTn id="27" dur="300"/>
                                        <p:tgtEl>
                                          <p:spTgt spid="7"/>
                                        </p:tgtEl>
                                      </p:cBhvr>
                                    </p:animEffect>
                                  </p:childTnLst>
                                </p:cTn>
                              </p:par>
                            </p:childTnLst>
                          </p:cTn>
                        </p:par>
                        <p:par>
                          <p:cTn id="28" fill="hold">
                            <p:stCondLst>
                              <p:cond delay="1200"/>
                            </p:stCondLst>
                            <p:childTnLst>
                              <p:par>
                                <p:cTn id="29" presetID="53"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300" fill="hold"/>
                                        <p:tgtEl>
                                          <p:spTgt spid="2"/>
                                        </p:tgtEl>
                                        <p:attrNameLst>
                                          <p:attrName>ppt_w</p:attrName>
                                        </p:attrNameLst>
                                      </p:cBhvr>
                                      <p:tavLst>
                                        <p:tav tm="0">
                                          <p:val>
                                            <p:fltVal val="0"/>
                                          </p:val>
                                        </p:tav>
                                        <p:tav tm="100000">
                                          <p:val>
                                            <p:strVal val="#ppt_w"/>
                                          </p:val>
                                        </p:tav>
                                      </p:tavLst>
                                    </p:anim>
                                    <p:anim calcmode="lin" valueType="num">
                                      <p:cBhvr>
                                        <p:cTn id="32" dur="300" fill="hold"/>
                                        <p:tgtEl>
                                          <p:spTgt spid="2"/>
                                        </p:tgtEl>
                                        <p:attrNameLst>
                                          <p:attrName>ppt_h</p:attrName>
                                        </p:attrNameLst>
                                      </p:cBhvr>
                                      <p:tavLst>
                                        <p:tav tm="0">
                                          <p:val>
                                            <p:fltVal val="0"/>
                                          </p:val>
                                        </p:tav>
                                        <p:tav tm="100000">
                                          <p:val>
                                            <p:strVal val="#ppt_h"/>
                                          </p:val>
                                        </p:tav>
                                      </p:tavLst>
                                    </p:anim>
                                    <p:animEffect transition="in" filter="fade">
                                      <p:cBhvr>
                                        <p:cTn id="33" dur="300"/>
                                        <p:tgtEl>
                                          <p:spTgt spid="2"/>
                                        </p:tgtEl>
                                      </p:cBhvr>
                                    </p:animEffect>
                                  </p:childTnLst>
                                </p:cTn>
                              </p:par>
                            </p:childTnLst>
                          </p:cTn>
                        </p:par>
                        <p:par>
                          <p:cTn id="34" fill="hold">
                            <p:stCondLst>
                              <p:cond delay="1500"/>
                            </p:stCondLst>
                            <p:childTnLst>
                              <p:par>
                                <p:cTn id="35" presetID="53" presetClass="entr" presetSubtype="0"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300" fill="hold"/>
                                        <p:tgtEl>
                                          <p:spTgt spid="5"/>
                                        </p:tgtEl>
                                        <p:attrNameLst>
                                          <p:attrName>ppt_w</p:attrName>
                                        </p:attrNameLst>
                                      </p:cBhvr>
                                      <p:tavLst>
                                        <p:tav tm="0">
                                          <p:val>
                                            <p:fltVal val="0"/>
                                          </p:val>
                                        </p:tav>
                                        <p:tav tm="100000">
                                          <p:val>
                                            <p:strVal val="#ppt_w"/>
                                          </p:val>
                                        </p:tav>
                                      </p:tavLst>
                                    </p:anim>
                                    <p:anim calcmode="lin" valueType="num">
                                      <p:cBhvr>
                                        <p:cTn id="38" dur="300" fill="hold"/>
                                        <p:tgtEl>
                                          <p:spTgt spid="5"/>
                                        </p:tgtEl>
                                        <p:attrNameLst>
                                          <p:attrName>ppt_h</p:attrName>
                                        </p:attrNameLst>
                                      </p:cBhvr>
                                      <p:tavLst>
                                        <p:tav tm="0">
                                          <p:val>
                                            <p:fltVal val="0"/>
                                          </p:val>
                                        </p:tav>
                                        <p:tav tm="100000">
                                          <p:val>
                                            <p:strVal val="#ppt_h"/>
                                          </p:val>
                                        </p:tav>
                                      </p:tavLst>
                                    </p:anim>
                                    <p:animEffect transition="in" filter="fade">
                                      <p:cBhvr>
                                        <p:cTn id="39" dur="300"/>
                                        <p:tgtEl>
                                          <p:spTgt spid="5"/>
                                        </p:tgtEl>
                                      </p:cBhvr>
                                    </p:animEffect>
                                  </p:childTnLst>
                                </p:cTn>
                              </p:par>
                            </p:childTnLst>
                          </p:cTn>
                        </p:par>
                        <p:par>
                          <p:cTn id="40" fill="hold">
                            <p:stCondLst>
                              <p:cond delay="1800"/>
                            </p:stCondLst>
                            <p:childTnLst>
                              <p:par>
                                <p:cTn id="41" presetID="53" presetClass="entr" presetSubtype="0"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300" fill="hold"/>
                                        <p:tgtEl>
                                          <p:spTgt spid="6"/>
                                        </p:tgtEl>
                                        <p:attrNameLst>
                                          <p:attrName>ppt_w</p:attrName>
                                        </p:attrNameLst>
                                      </p:cBhvr>
                                      <p:tavLst>
                                        <p:tav tm="0">
                                          <p:val>
                                            <p:fltVal val="0"/>
                                          </p:val>
                                        </p:tav>
                                        <p:tav tm="100000">
                                          <p:val>
                                            <p:strVal val="#ppt_w"/>
                                          </p:val>
                                        </p:tav>
                                      </p:tavLst>
                                    </p:anim>
                                    <p:anim calcmode="lin" valueType="num">
                                      <p:cBhvr>
                                        <p:cTn id="44" dur="300" fill="hold"/>
                                        <p:tgtEl>
                                          <p:spTgt spid="6"/>
                                        </p:tgtEl>
                                        <p:attrNameLst>
                                          <p:attrName>ppt_h</p:attrName>
                                        </p:attrNameLst>
                                      </p:cBhvr>
                                      <p:tavLst>
                                        <p:tav tm="0">
                                          <p:val>
                                            <p:fltVal val="0"/>
                                          </p:val>
                                        </p:tav>
                                        <p:tav tm="100000">
                                          <p:val>
                                            <p:strVal val="#ppt_h"/>
                                          </p:val>
                                        </p:tav>
                                      </p:tavLst>
                                    </p:anim>
                                    <p:animEffect transition="in" filter="fade">
                                      <p:cBhvr>
                                        <p:cTn id="45" dur="300"/>
                                        <p:tgtEl>
                                          <p:spTgt spid="6"/>
                                        </p:tgtEl>
                                      </p:cBhvr>
                                    </p:animEffect>
                                  </p:childTnLst>
                                </p:cTn>
                              </p:par>
                            </p:childTnLst>
                          </p:cTn>
                        </p:par>
                        <p:par>
                          <p:cTn id="46" fill="hold">
                            <p:stCondLst>
                              <p:cond delay="2100"/>
                            </p:stCondLst>
                            <p:childTnLst>
                              <p:par>
                                <p:cTn id="47" presetID="53" presetClass="entr" presetSubtype="0" fill="hold" nodeType="after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300" fill="hold"/>
                                        <p:tgtEl>
                                          <p:spTgt spid="4"/>
                                        </p:tgtEl>
                                        <p:attrNameLst>
                                          <p:attrName>ppt_w</p:attrName>
                                        </p:attrNameLst>
                                      </p:cBhvr>
                                      <p:tavLst>
                                        <p:tav tm="0">
                                          <p:val>
                                            <p:fltVal val="0"/>
                                          </p:val>
                                        </p:tav>
                                        <p:tav tm="100000">
                                          <p:val>
                                            <p:strVal val="#ppt_w"/>
                                          </p:val>
                                        </p:tav>
                                      </p:tavLst>
                                    </p:anim>
                                    <p:anim calcmode="lin" valueType="num">
                                      <p:cBhvr>
                                        <p:cTn id="50" dur="300" fill="hold"/>
                                        <p:tgtEl>
                                          <p:spTgt spid="4"/>
                                        </p:tgtEl>
                                        <p:attrNameLst>
                                          <p:attrName>ppt_h</p:attrName>
                                        </p:attrNameLst>
                                      </p:cBhvr>
                                      <p:tavLst>
                                        <p:tav tm="0">
                                          <p:val>
                                            <p:fltVal val="0"/>
                                          </p:val>
                                        </p:tav>
                                        <p:tav tm="100000">
                                          <p:val>
                                            <p:strVal val="#ppt_h"/>
                                          </p:val>
                                        </p:tav>
                                      </p:tavLst>
                                    </p:anim>
                                    <p:animEffect transition="in" filter="fade">
                                      <p:cBhvr>
                                        <p:cTn id="51" dur="300"/>
                                        <p:tgtEl>
                                          <p:spTgt spid="4"/>
                                        </p:tgtEl>
                                      </p:cBhvr>
                                    </p:animEffect>
                                  </p:childTnLst>
                                </p:cTn>
                              </p:par>
                            </p:childTnLst>
                          </p:cTn>
                        </p:par>
                        <p:par>
                          <p:cTn id="52" fill="hold">
                            <p:stCondLst>
                              <p:cond delay="2400"/>
                            </p:stCondLst>
                            <p:childTnLst>
                              <p:par>
                                <p:cTn id="53" presetID="53" presetClass="entr" presetSubtype="0"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p:cTn id="55" dur="300" fill="hold"/>
                                        <p:tgtEl>
                                          <p:spTgt spid="8"/>
                                        </p:tgtEl>
                                        <p:attrNameLst>
                                          <p:attrName>ppt_w</p:attrName>
                                        </p:attrNameLst>
                                      </p:cBhvr>
                                      <p:tavLst>
                                        <p:tav tm="0">
                                          <p:val>
                                            <p:fltVal val="0"/>
                                          </p:val>
                                        </p:tav>
                                        <p:tav tm="100000">
                                          <p:val>
                                            <p:strVal val="#ppt_w"/>
                                          </p:val>
                                        </p:tav>
                                      </p:tavLst>
                                    </p:anim>
                                    <p:anim calcmode="lin" valueType="num">
                                      <p:cBhvr>
                                        <p:cTn id="56" dur="300" fill="hold"/>
                                        <p:tgtEl>
                                          <p:spTgt spid="8"/>
                                        </p:tgtEl>
                                        <p:attrNameLst>
                                          <p:attrName>ppt_h</p:attrName>
                                        </p:attrNameLst>
                                      </p:cBhvr>
                                      <p:tavLst>
                                        <p:tav tm="0">
                                          <p:val>
                                            <p:fltVal val="0"/>
                                          </p:val>
                                        </p:tav>
                                        <p:tav tm="100000">
                                          <p:val>
                                            <p:strVal val="#ppt_h"/>
                                          </p:val>
                                        </p:tav>
                                      </p:tavLst>
                                    </p:anim>
                                    <p:animEffect transition="in" filter="fade">
                                      <p:cBhvr>
                                        <p:cTn id="57" dur="300"/>
                                        <p:tgtEl>
                                          <p:spTgt spid="8"/>
                                        </p:tgtEl>
                                      </p:cBhvr>
                                    </p:animEffect>
                                  </p:childTnLst>
                                </p:cTn>
                              </p:par>
                            </p:childTnLst>
                          </p:cTn>
                        </p:par>
                        <p:par>
                          <p:cTn id="58" fill="hold">
                            <p:stCondLst>
                              <p:cond delay="2700"/>
                            </p:stCondLst>
                            <p:childTnLst>
                              <p:par>
                                <p:cTn id="59" presetID="53" presetClass="entr" presetSubtype="0" fill="hold" nodeType="after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p:cTn id="61" dur="300" fill="hold"/>
                                        <p:tgtEl>
                                          <p:spTgt spid="9"/>
                                        </p:tgtEl>
                                        <p:attrNameLst>
                                          <p:attrName>ppt_w</p:attrName>
                                        </p:attrNameLst>
                                      </p:cBhvr>
                                      <p:tavLst>
                                        <p:tav tm="0">
                                          <p:val>
                                            <p:fltVal val="0"/>
                                          </p:val>
                                        </p:tav>
                                        <p:tav tm="100000">
                                          <p:val>
                                            <p:strVal val="#ppt_w"/>
                                          </p:val>
                                        </p:tav>
                                      </p:tavLst>
                                    </p:anim>
                                    <p:anim calcmode="lin" valueType="num">
                                      <p:cBhvr>
                                        <p:cTn id="62" dur="300" fill="hold"/>
                                        <p:tgtEl>
                                          <p:spTgt spid="9"/>
                                        </p:tgtEl>
                                        <p:attrNameLst>
                                          <p:attrName>ppt_h</p:attrName>
                                        </p:attrNameLst>
                                      </p:cBhvr>
                                      <p:tavLst>
                                        <p:tav tm="0">
                                          <p:val>
                                            <p:fltVal val="0"/>
                                          </p:val>
                                        </p:tav>
                                        <p:tav tm="100000">
                                          <p:val>
                                            <p:strVal val="#ppt_h"/>
                                          </p:val>
                                        </p:tav>
                                      </p:tavLst>
                                    </p:anim>
                                    <p:animEffect transition="in" filter="fade">
                                      <p:cBhvr>
                                        <p:cTn id="63"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47800" y="1447800"/>
            <a:ext cx="6629400" cy="707886"/>
          </a:xfrm>
          <a:prstGeom prst="rect">
            <a:avLst/>
          </a:prstGeom>
        </p:spPr>
        <p:txBody>
          <a:bodyPr wrap="square">
            <a:spAutoFit/>
          </a:bodyPr>
          <a:lstStyle/>
          <a:p>
            <a:pPr algn="ctr"/>
            <a:r>
              <a:rPr lang="en-US" sz="4000" dirty="0">
                <a:solidFill>
                  <a:schemeClr val="bg1"/>
                </a:solidFill>
                <a:latin typeface="Gill Sans MT" pitchFamily="34" charset="0"/>
              </a:rPr>
              <a:t>Modern networking trends</a:t>
            </a:r>
          </a:p>
        </p:txBody>
      </p:sp>
      <p:sp>
        <p:nvSpPr>
          <p:cNvPr id="7" name="Rectangle 6"/>
          <p:cNvSpPr/>
          <p:nvPr/>
        </p:nvSpPr>
        <p:spPr>
          <a:xfrm>
            <a:off x="0" y="0"/>
            <a:ext cx="2743200" cy="16002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prstClr val="white"/>
                </a:solidFill>
                <a:latin typeface="Lauren C. Brown" pitchFamily="2" charset="0"/>
              </a:rPr>
              <a:t>Topic 6</a:t>
            </a:r>
          </a:p>
        </p:txBody>
      </p:sp>
      <p:pic>
        <p:nvPicPr>
          <p:cNvPr id="2050" name="Picture 2" descr="http://tateinc.com/images/DataCtr_computer_flo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5" y="2895600"/>
            <a:ext cx="5238750" cy="20955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1676400"/>
            <a:ext cx="9144000" cy="707886"/>
          </a:xfrm>
          <a:prstGeom prst="rect">
            <a:avLst/>
          </a:prstGeom>
        </p:spPr>
        <p:txBody>
          <a:bodyPr wrap="square">
            <a:spAutoFit/>
          </a:bodyPr>
          <a:lstStyle/>
          <a:p>
            <a:pPr algn="ctr"/>
            <a:r>
              <a:rPr lang="en-US" sz="4000" dirty="0">
                <a:solidFill>
                  <a:prstClr val="black"/>
                </a:solidFill>
                <a:latin typeface="Gill Sans MT" pitchFamily="34" charset="0"/>
              </a:rPr>
              <a:t>Other Related Advanced Topics</a:t>
            </a:r>
          </a:p>
        </p:txBody>
      </p:sp>
    </p:spTree>
    <p:extLst>
      <p:ext uri="{BB962C8B-B14F-4D97-AF65-F5344CB8AC3E}">
        <p14:creationId xmlns:p14="http://schemas.microsoft.com/office/powerpoint/2010/main" val="1665319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47800" y="1447800"/>
            <a:ext cx="6629400" cy="707886"/>
          </a:xfrm>
          <a:prstGeom prst="rect">
            <a:avLst/>
          </a:prstGeom>
        </p:spPr>
        <p:txBody>
          <a:bodyPr wrap="square">
            <a:spAutoFit/>
          </a:bodyPr>
          <a:lstStyle/>
          <a:p>
            <a:pPr algn="ctr"/>
            <a:r>
              <a:rPr lang="en-US" sz="4000" dirty="0">
                <a:solidFill>
                  <a:schemeClr val="bg1"/>
                </a:solidFill>
                <a:latin typeface="Gill Sans MT" pitchFamily="34" charset="0"/>
              </a:rPr>
              <a:t>Modern networking trends</a:t>
            </a:r>
          </a:p>
        </p:txBody>
      </p:sp>
      <p:sp>
        <p:nvSpPr>
          <p:cNvPr id="2" name="Rectangle 1"/>
          <p:cNvSpPr/>
          <p:nvPr/>
        </p:nvSpPr>
        <p:spPr>
          <a:xfrm>
            <a:off x="317205" y="6504380"/>
            <a:ext cx="8458200" cy="369332"/>
          </a:xfrm>
          <a:prstGeom prst="rect">
            <a:avLst/>
          </a:prstGeom>
        </p:spPr>
        <p:txBody>
          <a:bodyPr wrap="square">
            <a:spAutoFit/>
          </a:bodyPr>
          <a:lstStyle/>
          <a:p>
            <a:r>
              <a:rPr lang="en-GB" dirty="0">
                <a:solidFill>
                  <a:srgbClr val="FF0000"/>
                </a:solidFill>
              </a:rPr>
              <a:t>https://www.internetsociety.org/internet/history-internet/brief-history-internet/</a:t>
            </a:r>
          </a:p>
        </p:txBody>
      </p:sp>
      <p:sp>
        <p:nvSpPr>
          <p:cNvPr id="8" name="Rectangle 7"/>
          <p:cNvSpPr/>
          <p:nvPr/>
        </p:nvSpPr>
        <p:spPr>
          <a:xfrm>
            <a:off x="133668" y="47417"/>
            <a:ext cx="8857932" cy="769441"/>
          </a:xfrm>
          <a:prstGeom prst="rect">
            <a:avLst/>
          </a:prstGeom>
        </p:spPr>
        <p:txBody>
          <a:bodyPr wrap="square">
            <a:spAutoFit/>
          </a:bodyPr>
          <a:lstStyle/>
          <a:p>
            <a:pPr algn="ctr" rtl="0"/>
            <a:r>
              <a:rPr lang="en-US" sz="4400" b="1" dirty="0">
                <a:solidFill>
                  <a:srgbClr val="C0504D">
                    <a:lumMod val="75000"/>
                  </a:srgbClr>
                </a:solidFill>
                <a:effectLst>
                  <a:outerShdw dir="5040000" algn="tl">
                    <a:srgbClr val="1F497D">
                      <a:lumMod val="75000"/>
                    </a:srgbClr>
                  </a:outerShdw>
                </a:effectLst>
                <a:latin typeface="Tahoma" pitchFamily="34" charset="0"/>
                <a:cs typeface="Tahoma" pitchFamily="34" charset="0"/>
              </a:rPr>
              <a:t>A Brief History of Internet</a:t>
            </a:r>
            <a:endParaRPr lang="en-US" sz="4400" b="1" kern="1200" dirty="0">
              <a:solidFill>
                <a:srgbClr val="C0504D">
                  <a:lumMod val="75000"/>
                </a:srgbClr>
              </a:solidFill>
              <a:effectLst>
                <a:outerShdw dir="5040000" algn="tl">
                  <a:srgbClr val="1F497D">
                    <a:lumMod val="75000"/>
                  </a:srgbClr>
                </a:outerShdw>
              </a:effectLst>
              <a:latin typeface="Tahoma" pitchFamily="34" charset="0"/>
              <a:cs typeface="Tahoma" pitchFamily="34" charset="0"/>
            </a:endParaRPr>
          </a:p>
        </p:txBody>
      </p:sp>
      <p:sp>
        <p:nvSpPr>
          <p:cNvPr id="3" name="Rectangle 2"/>
          <p:cNvSpPr/>
          <p:nvPr/>
        </p:nvSpPr>
        <p:spPr>
          <a:xfrm>
            <a:off x="257334" y="816858"/>
            <a:ext cx="8610600" cy="5632311"/>
          </a:xfrm>
          <a:prstGeom prst="rect">
            <a:avLst/>
          </a:prstGeom>
        </p:spPr>
        <p:txBody>
          <a:bodyPr wrap="square">
            <a:spAutoFit/>
          </a:bodyPr>
          <a:lstStyle/>
          <a:p>
            <a:pPr marL="457200" indent="-457200" algn="just">
              <a:buFont typeface="Arial" panose="020B0604020202020204" pitchFamily="34" charset="0"/>
              <a:buChar char="•"/>
            </a:pPr>
            <a:r>
              <a:rPr lang="en-GB" sz="2400" dirty="0"/>
              <a:t>The </a:t>
            </a:r>
            <a:r>
              <a:rPr lang="en-GB" sz="2400" b="1" dirty="0"/>
              <a:t>history of the Internet</a:t>
            </a:r>
            <a:r>
              <a:rPr lang="en-GB" sz="2400" dirty="0"/>
              <a:t> begins with the development of </a:t>
            </a:r>
            <a:r>
              <a:rPr lang="en-GB" sz="2400" dirty="0">
                <a:solidFill>
                  <a:srgbClr val="FF0000"/>
                </a:solidFill>
              </a:rPr>
              <a:t>electronic computers in the 1950s</a:t>
            </a:r>
            <a:r>
              <a:rPr lang="en-GB" sz="2400" dirty="0"/>
              <a:t>. </a:t>
            </a:r>
          </a:p>
          <a:p>
            <a:pPr algn="just"/>
            <a:endParaRPr lang="en-GB" sz="2400" dirty="0"/>
          </a:p>
          <a:p>
            <a:pPr marL="457200" indent="-457200" algn="just">
              <a:buFont typeface="Arial" panose="020B0604020202020204" pitchFamily="34" charset="0"/>
              <a:buChar char="•"/>
            </a:pPr>
            <a:r>
              <a:rPr lang="en-GB" sz="2400" dirty="0"/>
              <a:t>Initial concepts of </a:t>
            </a:r>
            <a:r>
              <a:rPr lang="en-GB" sz="2400" dirty="0">
                <a:solidFill>
                  <a:srgbClr val="FF0000"/>
                </a:solidFill>
              </a:rPr>
              <a:t>wide area networking originated in several computer science laboratories in the United States, United Kingdom, and France</a:t>
            </a:r>
            <a:r>
              <a:rPr lang="en-GB" sz="2400" dirty="0"/>
              <a:t>.</a:t>
            </a:r>
            <a:endParaRPr lang="en-GB" sz="2400" baseline="30000" dirty="0"/>
          </a:p>
          <a:p>
            <a:pPr algn="just"/>
            <a:endParaRPr lang="en-GB" sz="2400" dirty="0"/>
          </a:p>
          <a:p>
            <a:pPr marL="457200" indent="-457200" algn="just">
              <a:buFont typeface="Arial" panose="020B0604020202020204" pitchFamily="34" charset="0"/>
              <a:buChar char="•"/>
            </a:pPr>
            <a:r>
              <a:rPr lang="en-GB" sz="2400" dirty="0"/>
              <a:t>The US Department of Defense awarded contracts as early as the 1960s, including for the development of the </a:t>
            </a:r>
            <a:r>
              <a:rPr lang="en-GB" sz="2400" dirty="0">
                <a:solidFill>
                  <a:srgbClr val="FF0000"/>
                </a:solidFill>
              </a:rPr>
              <a:t>ARPANET</a:t>
            </a:r>
            <a:r>
              <a:rPr lang="en-GB" sz="2400" dirty="0"/>
              <a:t> project. </a:t>
            </a:r>
          </a:p>
          <a:p>
            <a:pPr algn="just"/>
            <a:endParaRPr lang="en-GB" sz="2400" dirty="0"/>
          </a:p>
          <a:p>
            <a:pPr marL="457200" indent="-457200" algn="just">
              <a:buFont typeface="Arial" panose="020B0604020202020204" pitchFamily="34" charset="0"/>
              <a:buChar char="•"/>
            </a:pPr>
            <a:r>
              <a:rPr lang="en-GB" sz="2400" dirty="0"/>
              <a:t>The first message was sent over the ARPANET in 1969 from computer science laboratory at University of California, Los Angeles (UCLA) to the second network node at Stanford Research Institute (SRI). </a:t>
            </a:r>
          </a:p>
        </p:txBody>
      </p:sp>
    </p:spTree>
    <p:extLst>
      <p:ext uri="{BB962C8B-B14F-4D97-AF65-F5344CB8AC3E}">
        <p14:creationId xmlns:p14="http://schemas.microsoft.com/office/powerpoint/2010/main" val="827081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6" name="Rectangle 5"/>
          <p:cNvSpPr/>
          <p:nvPr/>
        </p:nvSpPr>
        <p:spPr>
          <a:xfrm>
            <a:off x="0" y="0"/>
            <a:ext cx="4267515" cy="923330"/>
          </a:xfrm>
          <a:prstGeom prst="rect">
            <a:avLst/>
          </a:prstGeom>
        </p:spPr>
        <p:txBody>
          <a:bodyPr wrap="none">
            <a:spAutoFit/>
          </a:bodyPr>
          <a:lstStyle/>
          <a:p>
            <a:pPr algn="ctr" rtl="0"/>
            <a:r>
              <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Networking</a:t>
            </a:r>
          </a:p>
        </p:txBody>
      </p:sp>
      <p:grpSp>
        <p:nvGrpSpPr>
          <p:cNvPr id="8" name="Group 7"/>
          <p:cNvGrpSpPr/>
          <p:nvPr/>
        </p:nvGrpSpPr>
        <p:grpSpPr>
          <a:xfrm>
            <a:off x="228600" y="957352"/>
            <a:ext cx="7543800" cy="5354836"/>
            <a:chOff x="228600" y="957352"/>
            <a:chExt cx="7543800" cy="5354836"/>
          </a:xfrm>
        </p:grpSpPr>
        <p:sp>
          <p:nvSpPr>
            <p:cNvPr id="10" name="TextBox 9"/>
            <p:cNvSpPr txBox="1"/>
            <p:nvPr/>
          </p:nvSpPr>
          <p:spPr>
            <a:xfrm>
              <a:off x="228600" y="957352"/>
              <a:ext cx="990600" cy="1862048"/>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marL="457200" indent="-457200" algn="l" rtl="0"/>
              <a:r>
                <a:rPr lang="en-US" sz="11500" b="1" kern="1200" dirty="0">
                  <a:ln cap="rnd" cmpd="thickThin">
                    <a:solidFill>
                      <a:prstClr val="black"/>
                    </a:solidFill>
                    <a:bevel/>
                  </a:ln>
                  <a:solidFill>
                    <a:srgbClr val="F79646">
                      <a:lumMod val="75000"/>
                    </a:srgbClr>
                  </a:solidFill>
                  <a:latin typeface="Alienator" pitchFamily="34" charset="0"/>
                  <a:ea typeface="+mn-ea"/>
                  <a:cs typeface="+mn-cs"/>
                </a:rPr>
                <a:t>‘‘</a:t>
              </a:r>
              <a:endParaRPr lang="en-US" sz="3600" b="1" kern="1200" dirty="0">
                <a:ln cap="rnd" cmpd="thickThin">
                  <a:solidFill>
                    <a:prstClr val="black"/>
                  </a:solidFill>
                  <a:bevel/>
                </a:ln>
                <a:solidFill>
                  <a:srgbClr val="F79646">
                    <a:lumMod val="75000"/>
                  </a:srgbClr>
                </a:solidFill>
                <a:latin typeface="Alienator" pitchFamily="34" charset="0"/>
                <a:ea typeface="+mn-ea"/>
                <a:cs typeface="+mn-cs"/>
              </a:endParaRPr>
            </a:p>
          </p:txBody>
        </p:sp>
        <p:sp>
          <p:nvSpPr>
            <p:cNvPr id="5" name="Rectangle 4"/>
            <p:cNvSpPr/>
            <p:nvPr/>
          </p:nvSpPr>
          <p:spPr>
            <a:xfrm>
              <a:off x="5124145" y="4450140"/>
              <a:ext cx="950645" cy="1862048"/>
            </a:xfrm>
            <a:prstGeom prst="rect">
              <a:avLst/>
            </a:prstGeom>
          </p:spPr>
          <p:txBody>
            <a:bodyPr wrap="none">
              <a:spAutoFit/>
            </a:bodyPr>
            <a:lstStyle/>
            <a:p>
              <a:pPr marL="457200" indent="-457200" algn="l" rtl="0"/>
              <a:r>
                <a:rPr lang="en-US" sz="11500" b="1" kern="1200" dirty="0">
                  <a:ln cap="rnd" cmpd="thickThin">
                    <a:solidFill>
                      <a:prstClr val="black"/>
                    </a:solidFill>
                    <a:bevel/>
                  </a:ln>
                  <a:solidFill>
                    <a:srgbClr val="F79646">
                      <a:lumMod val="75000"/>
                    </a:srgbClr>
                  </a:solidFill>
                  <a:latin typeface="Alienator" pitchFamily="34" charset="0"/>
                  <a:ea typeface="+mn-ea"/>
                  <a:cs typeface="+mn-cs"/>
                </a:rPr>
                <a:t>’’</a:t>
              </a:r>
              <a:endParaRPr lang="en-US" sz="4800" b="1" kern="1200" dirty="0">
                <a:ln cap="rnd" cmpd="thickThin">
                  <a:solidFill>
                    <a:prstClr val="black"/>
                  </a:solidFill>
                  <a:bevel/>
                </a:ln>
                <a:solidFill>
                  <a:srgbClr val="F79646">
                    <a:lumMod val="75000"/>
                  </a:srgbClr>
                </a:solidFill>
                <a:latin typeface="Alienator" pitchFamily="34" charset="0"/>
                <a:ea typeface="+mn-ea"/>
                <a:cs typeface="+mn-cs"/>
              </a:endParaRPr>
            </a:p>
          </p:txBody>
        </p:sp>
        <p:sp>
          <p:nvSpPr>
            <p:cNvPr id="7" name="Rectangle 6"/>
            <p:cNvSpPr/>
            <p:nvPr/>
          </p:nvSpPr>
          <p:spPr>
            <a:xfrm>
              <a:off x="990600" y="1371600"/>
              <a:ext cx="6781800" cy="4832092"/>
            </a:xfrm>
            <a:prstGeom prst="rect">
              <a:avLst/>
            </a:prstGeom>
          </p:spPr>
          <p:txBody>
            <a:bodyPr wrap="square">
              <a:spAutoFit/>
            </a:bodyPr>
            <a:lstStyle/>
            <a:p>
              <a:pPr algn="l" rtl="0"/>
              <a:r>
                <a:rPr lang="en-US" sz="3600" b="1" kern="1200" dirty="0">
                  <a:ln cap="rnd" cmpd="thickThin">
                    <a:solidFill>
                      <a:prstClr val="black"/>
                    </a:solidFill>
                    <a:bevel/>
                  </a:ln>
                  <a:solidFill>
                    <a:prstClr val="black"/>
                  </a:solidFill>
                  <a:latin typeface="Calibri"/>
                  <a:ea typeface="+mn-ea"/>
                  <a:cs typeface="+mn-cs"/>
                </a:rPr>
                <a:t>Networks is a set of technologies – </a:t>
              </a:r>
              <a:r>
                <a:rPr lang="en-US" sz="3600" b="1" kern="1200" dirty="0">
                  <a:ln cap="rnd" cmpd="thickThin">
                    <a:solidFill>
                      <a:prstClr val="black"/>
                    </a:solidFill>
                    <a:bevel/>
                  </a:ln>
                  <a:solidFill>
                    <a:srgbClr val="1F497D">
                      <a:lumMod val="60000"/>
                      <a:lumOff val="40000"/>
                    </a:srgbClr>
                  </a:solidFill>
                  <a:latin typeface="Calibri"/>
                  <a:ea typeface="+mn-ea"/>
                  <a:cs typeface="+mn-cs"/>
                </a:rPr>
                <a:t>including hardware, software and media </a:t>
              </a:r>
              <a:r>
                <a:rPr lang="en-US" sz="3600" b="1" kern="1200" dirty="0">
                  <a:ln cap="rnd" cmpd="thickThin">
                    <a:solidFill>
                      <a:prstClr val="black"/>
                    </a:solidFill>
                    <a:bevel/>
                  </a:ln>
                  <a:solidFill>
                    <a:prstClr val="black"/>
                  </a:solidFill>
                  <a:latin typeface="Calibri"/>
                  <a:ea typeface="+mn-ea"/>
                  <a:cs typeface="+mn-cs"/>
                </a:rPr>
                <a:t>– that can be used to </a:t>
              </a:r>
              <a:r>
                <a:rPr lang="en-US" sz="3600" b="1" kern="1200" dirty="0">
                  <a:ln cap="rnd" cmpd="thickThin">
                    <a:solidFill>
                      <a:prstClr val="black"/>
                    </a:solidFill>
                    <a:bevel/>
                  </a:ln>
                  <a:solidFill>
                    <a:srgbClr val="C00000"/>
                  </a:solidFill>
                  <a:latin typeface="Calibri"/>
                  <a:ea typeface="+mn-ea"/>
                  <a:cs typeface="+mn-cs"/>
                </a:rPr>
                <a:t>connect</a:t>
              </a:r>
              <a:r>
                <a:rPr lang="en-US" sz="3600" b="1" kern="1200" dirty="0">
                  <a:ln cap="rnd" cmpd="thickThin">
                    <a:solidFill>
                      <a:prstClr val="black"/>
                    </a:solidFill>
                    <a:bevel/>
                  </a:ln>
                  <a:solidFill>
                    <a:prstClr val="black"/>
                  </a:solidFill>
                  <a:latin typeface="Calibri"/>
                  <a:ea typeface="+mn-ea"/>
                  <a:cs typeface="+mn-cs"/>
                </a:rPr>
                <a:t> computers together, enabling them to </a:t>
              </a:r>
              <a:r>
                <a:rPr lang="en-US" sz="3600" b="1" kern="1200" dirty="0">
                  <a:ln cap="rnd" cmpd="thickThin">
                    <a:solidFill>
                      <a:prstClr val="black"/>
                    </a:solidFill>
                    <a:bevel/>
                  </a:ln>
                  <a:solidFill>
                    <a:srgbClr val="C00000"/>
                  </a:solidFill>
                  <a:latin typeface="Calibri"/>
                  <a:ea typeface="+mn-ea"/>
                  <a:cs typeface="+mn-cs"/>
                </a:rPr>
                <a:t>communicate</a:t>
              </a:r>
              <a:r>
                <a:rPr lang="en-US" sz="3600" b="1" kern="1200" dirty="0">
                  <a:ln cap="rnd" cmpd="thickThin">
                    <a:solidFill>
                      <a:prstClr val="black"/>
                    </a:solidFill>
                    <a:bevel/>
                  </a:ln>
                  <a:solidFill>
                    <a:prstClr val="black"/>
                  </a:solidFill>
                  <a:latin typeface="Calibri"/>
                  <a:ea typeface="+mn-ea"/>
                  <a:cs typeface="+mn-cs"/>
                </a:rPr>
                <a:t>, </a:t>
              </a:r>
              <a:r>
                <a:rPr lang="en-US" sz="3600" b="1" kern="1200" dirty="0">
                  <a:ln cap="rnd" cmpd="thickThin">
                    <a:solidFill>
                      <a:prstClr val="black"/>
                    </a:solidFill>
                    <a:bevel/>
                  </a:ln>
                  <a:solidFill>
                    <a:srgbClr val="C00000"/>
                  </a:solidFill>
                  <a:latin typeface="Calibri"/>
                  <a:ea typeface="+mn-ea"/>
                  <a:cs typeface="+mn-cs"/>
                </a:rPr>
                <a:t>exchange information </a:t>
              </a:r>
              <a:r>
                <a:rPr lang="en-US" sz="3600" b="1" kern="1200" dirty="0">
                  <a:ln cap="rnd" cmpd="thickThin">
                    <a:solidFill>
                      <a:prstClr val="black"/>
                    </a:solidFill>
                    <a:bevel/>
                  </a:ln>
                  <a:solidFill>
                    <a:prstClr val="black"/>
                  </a:solidFill>
                  <a:latin typeface="Calibri"/>
                  <a:ea typeface="+mn-ea"/>
                  <a:cs typeface="+mn-cs"/>
                </a:rPr>
                <a:t>and </a:t>
              </a:r>
              <a:r>
                <a:rPr lang="en-US" sz="3600" b="1" kern="1200" dirty="0">
                  <a:ln cap="rnd" cmpd="thickThin">
                    <a:solidFill>
                      <a:prstClr val="black"/>
                    </a:solidFill>
                    <a:bevel/>
                  </a:ln>
                  <a:solidFill>
                    <a:srgbClr val="C00000"/>
                  </a:solidFill>
                  <a:latin typeface="Calibri"/>
                  <a:ea typeface="+mn-ea"/>
                  <a:cs typeface="+mn-cs"/>
                </a:rPr>
                <a:t>share resources</a:t>
              </a:r>
              <a:r>
                <a:rPr lang="en-US" sz="3600" b="1" kern="1200" dirty="0">
                  <a:ln cap="rnd" cmpd="thickThin">
                    <a:solidFill>
                      <a:prstClr val="black"/>
                    </a:solidFill>
                    <a:bevel/>
                  </a:ln>
                  <a:solidFill>
                    <a:prstClr val="black"/>
                  </a:solidFill>
                  <a:latin typeface="Calibri"/>
                  <a:ea typeface="+mn-ea"/>
                  <a:cs typeface="+mn-cs"/>
                </a:rPr>
                <a:t> in real time</a:t>
              </a:r>
            </a:p>
            <a:p>
              <a:pPr algn="r" rtl="0"/>
              <a:endParaRPr lang="en-US" sz="1050" b="1" dirty="0">
                <a:ln cap="rnd" cmpd="thickThin">
                  <a:solidFill>
                    <a:prstClr val="black"/>
                  </a:solidFill>
                  <a:bevel/>
                </a:ln>
                <a:solidFill>
                  <a:schemeClr val="accent6">
                    <a:lumMod val="50000"/>
                  </a:schemeClr>
                </a:solidFill>
                <a:latin typeface="Calibri"/>
              </a:endParaRPr>
            </a:p>
            <a:p>
              <a:pPr algn="r" rtl="0"/>
              <a:r>
                <a:rPr lang="en-US" sz="3600" b="1" dirty="0">
                  <a:ln cap="rnd" cmpd="thickThin">
                    <a:solidFill>
                      <a:prstClr val="black"/>
                    </a:solidFill>
                    <a:bevel/>
                  </a:ln>
                  <a:solidFill>
                    <a:schemeClr val="accent6">
                      <a:lumMod val="50000"/>
                    </a:schemeClr>
                  </a:solidFill>
                  <a:latin typeface="Calibri"/>
                </a:rPr>
                <a:t>[Peter Norton]</a:t>
              </a:r>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6" name="Rectangle 5"/>
          <p:cNvSpPr/>
          <p:nvPr/>
        </p:nvSpPr>
        <p:spPr>
          <a:xfrm>
            <a:off x="0" y="0"/>
            <a:ext cx="3044424" cy="923330"/>
          </a:xfrm>
          <a:prstGeom prst="rect">
            <a:avLst/>
          </a:prstGeom>
        </p:spPr>
        <p:txBody>
          <a:bodyPr wrap="none">
            <a:spAutoFit/>
          </a:bodyPr>
          <a:lstStyle/>
          <a:p>
            <a:pPr algn="ctr" rtl="0"/>
            <a:r>
              <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Benefits</a:t>
            </a:r>
          </a:p>
        </p:txBody>
      </p:sp>
      <p:sp>
        <p:nvSpPr>
          <p:cNvPr id="4" name="Rectangle 3"/>
          <p:cNvSpPr/>
          <p:nvPr/>
        </p:nvSpPr>
        <p:spPr>
          <a:xfrm>
            <a:off x="-76200" y="838200"/>
            <a:ext cx="9372600" cy="5078313"/>
          </a:xfrm>
          <a:prstGeom prst="rect">
            <a:avLst/>
          </a:prstGeom>
        </p:spPr>
        <p:txBody>
          <a:bodyPr wrap="square">
            <a:spAutoFit/>
          </a:bodyPr>
          <a:lstStyle/>
          <a:p>
            <a:pPr indent="-457200">
              <a:lnSpc>
                <a:spcPct val="150000"/>
              </a:lnSpc>
              <a:buFont typeface="Wingdings" pitchFamily="2" charset="2"/>
              <a:buChar char="Ø"/>
            </a:pPr>
            <a:r>
              <a:rPr lang="en-US" sz="3600" b="1" dirty="0"/>
              <a:t>Resource sharing </a:t>
            </a:r>
            <a:r>
              <a:rPr lang="en-US" sz="3200" b="1" dirty="0">
                <a:solidFill>
                  <a:srgbClr val="C00000"/>
                </a:solidFill>
              </a:rPr>
              <a:t>(cost savings)</a:t>
            </a:r>
            <a:endParaRPr lang="en-US" sz="3600" b="1" dirty="0">
              <a:solidFill>
                <a:srgbClr val="C00000"/>
              </a:solidFill>
            </a:endParaRPr>
          </a:p>
          <a:p>
            <a:pPr indent="-457200">
              <a:lnSpc>
                <a:spcPct val="150000"/>
              </a:lnSpc>
              <a:buFont typeface="Wingdings" pitchFamily="2" charset="2"/>
              <a:buChar char="Ø"/>
            </a:pPr>
            <a:r>
              <a:rPr lang="en-US" sz="3600" b="1" dirty="0"/>
              <a:t>Personal communication</a:t>
            </a:r>
          </a:p>
          <a:p>
            <a:pPr indent="-457200">
              <a:lnSpc>
                <a:spcPct val="150000"/>
              </a:lnSpc>
              <a:buFont typeface="Wingdings" pitchFamily="2" charset="2"/>
              <a:buChar char="Ø"/>
            </a:pPr>
            <a:r>
              <a:rPr lang="en-US" sz="3600" b="1" dirty="0"/>
              <a:t>Data backups</a:t>
            </a:r>
          </a:p>
          <a:p>
            <a:pPr indent="-457200">
              <a:lnSpc>
                <a:spcPct val="150000"/>
              </a:lnSpc>
              <a:buFont typeface="Wingdings" pitchFamily="2" charset="2"/>
              <a:buChar char="Ø"/>
            </a:pPr>
            <a:r>
              <a:rPr lang="en-US" sz="3600" b="1" dirty="0"/>
              <a:t>Reliability </a:t>
            </a:r>
            <a:r>
              <a:rPr lang="en-US" sz="3600" b="1" dirty="0">
                <a:solidFill>
                  <a:srgbClr val="C00000"/>
                </a:solidFill>
              </a:rPr>
              <a:t>(reduced errors/inconsistencies)</a:t>
            </a:r>
          </a:p>
          <a:p>
            <a:pPr indent="-457200">
              <a:lnSpc>
                <a:spcPct val="150000"/>
              </a:lnSpc>
              <a:buFont typeface="Wingdings" pitchFamily="2" charset="2"/>
              <a:buChar char="Ø"/>
            </a:pPr>
            <a:r>
              <a:rPr lang="en-US" sz="3600" b="1" dirty="0"/>
              <a:t>Greater performance </a:t>
            </a:r>
            <a:r>
              <a:rPr lang="en-US" sz="3600" b="1" dirty="0">
                <a:solidFill>
                  <a:srgbClr val="C00000"/>
                </a:solidFill>
              </a:rPr>
              <a:t>(distributed computing)</a:t>
            </a:r>
          </a:p>
          <a:p>
            <a:pPr indent="-457200">
              <a:lnSpc>
                <a:spcPct val="150000"/>
              </a:lnSpc>
              <a:buFont typeface="Wingdings" pitchFamily="2" charset="2"/>
              <a:buChar char="Ø"/>
            </a:pPr>
            <a:r>
              <a:rPr lang="en-US" sz="3600" b="1" dirty="0"/>
              <a:t>Personalized/ contextualized services</a:t>
            </a:r>
            <a:endParaRPr lang="en-US" sz="3200" b="1" kern="1200" dirty="0">
              <a:solidFill>
                <a:schemeClr val="tx2"/>
              </a:solidFill>
              <a:latin typeface="Calibri"/>
              <a:ea typeface="+mn-ea"/>
              <a:cs typeface="+mn-cs"/>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50000">
              <a:schemeClr val="tx1">
                <a:alpha val="45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825062" y="609600"/>
            <a:ext cx="7099738" cy="2123658"/>
          </a:xfrm>
          <a:prstGeom prst="rect">
            <a:avLst/>
          </a:prstGeom>
        </p:spPr>
        <p:txBody>
          <a:bodyPr wrap="square">
            <a:spAutoFit/>
          </a:bodyPr>
          <a:lstStyle/>
          <a:p>
            <a:pPr rtl="0"/>
            <a:r>
              <a:rPr lang="en-US" sz="66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Network </a:t>
            </a:r>
          </a:p>
          <a:p>
            <a:pPr rtl="0"/>
            <a:r>
              <a:rPr lang="en-US" sz="66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Design Issues</a:t>
            </a:r>
          </a:p>
        </p:txBody>
      </p:sp>
      <p:sp>
        <p:nvSpPr>
          <p:cNvPr id="6" name="Rectangle 5"/>
          <p:cNvSpPr/>
          <p:nvPr/>
        </p:nvSpPr>
        <p:spPr>
          <a:xfrm>
            <a:off x="914400" y="2885182"/>
            <a:ext cx="4757200" cy="1569660"/>
          </a:xfrm>
          <a:prstGeom prst="rect">
            <a:avLst/>
          </a:prstGeom>
          <a:effectLst>
            <a:glow rad="63500">
              <a:schemeClr val="accent2">
                <a:satMod val="175000"/>
                <a:alpha val="40000"/>
              </a:schemeClr>
            </a:glow>
          </a:effectLst>
        </p:spPr>
        <p:txBody>
          <a:bodyPr wrap="none">
            <a:spAutoFit/>
          </a:bodyPr>
          <a:lstStyle/>
          <a:p>
            <a:pPr lvl="1" indent="-457200">
              <a:lnSpc>
                <a:spcPct val="150000"/>
              </a:lnSpc>
            </a:pPr>
            <a:r>
              <a:rPr lang="en-US" sz="3200" dirty="0">
                <a:ln w="0" cap="rnd" cmpd="thickThin">
                  <a:solidFill>
                    <a:prstClr val="black"/>
                  </a:solidFill>
                  <a:bevel/>
                </a:ln>
                <a:effectLst>
                  <a:glow rad="63500">
                    <a:schemeClr val="accent2">
                      <a:satMod val="175000"/>
                      <a:alpha val="40000"/>
                    </a:schemeClr>
                  </a:glow>
                </a:effectLst>
              </a:rPr>
              <a:t>Media; Topology; Protocol; </a:t>
            </a:r>
          </a:p>
          <a:p>
            <a:pPr lvl="1" indent="-457200">
              <a:lnSpc>
                <a:spcPct val="150000"/>
              </a:lnSpc>
            </a:pPr>
            <a:r>
              <a:rPr lang="en-US" sz="3200" dirty="0">
                <a:ln w="0" cap="rnd" cmpd="thickThin">
                  <a:solidFill>
                    <a:prstClr val="black"/>
                  </a:solidFill>
                  <a:bevel/>
                </a:ln>
                <a:effectLst>
                  <a:glow rad="63500">
                    <a:schemeClr val="accent2">
                      <a:satMod val="175000"/>
                      <a:alpha val="40000"/>
                    </a:schemeClr>
                  </a:glow>
                </a:effectLst>
              </a:rPr>
              <a:t>Addressing; Naming;</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6" name="Rectangle 5"/>
          <p:cNvSpPr/>
          <p:nvPr/>
        </p:nvSpPr>
        <p:spPr>
          <a:xfrm>
            <a:off x="0" y="0"/>
            <a:ext cx="6571030" cy="923330"/>
          </a:xfrm>
          <a:prstGeom prst="rect">
            <a:avLst/>
          </a:prstGeom>
        </p:spPr>
        <p:txBody>
          <a:bodyPr wrap="none">
            <a:spAutoFit/>
          </a:bodyPr>
          <a:lstStyle/>
          <a:p>
            <a:pPr algn="ctr" rtl="0"/>
            <a:r>
              <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Network Topology</a:t>
            </a:r>
          </a:p>
        </p:txBody>
      </p:sp>
      <p:sp>
        <p:nvSpPr>
          <p:cNvPr id="4" name="Rectangle 3"/>
          <p:cNvSpPr/>
          <p:nvPr/>
        </p:nvSpPr>
        <p:spPr>
          <a:xfrm>
            <a:off x="152400" y="1141274"/>
            <a:ext cx="8839200" cy="3508653"/>
          </a:xfrm>
          <a:prstGeom prst="rect">
            <a:avLst/>
          </a:prstGeom>
        </p:spPr>
        <p:txBody>
          <a:bodyPr wrap="square">
            <a:spAutoFit/>
          </a:bodyPr>
          <a:lstStyle/>
          <a:p>
            <a:r>
              <a:rPr lang="en-US" sz="3600" b="1" dirty="0">
                <a:solidFill>
                  <a:srgbClr val="C00000"/>
                </a:solidFill>
              </a:rPr>
              <a:t>Network topology</a:t>
            </a:r>
            <a:r>
              <a:rPr lang="en-US" sz="3600" dirty="0">
                <a:solidFill>
                  <a:srgbClr val="C00000"/>
                </a:solidFill>
              </a:rPr>
              <a:t> </a:t>
            </a:r>
            <a:r>
              <a:rPr lang="en-US" sz="3600" dirty="0"/>
              <a:t>is the study of the physical (real) and logical (virtual) interconnections between nodes </a:t>
            </a:r>
            <a:r>
              <a:rPr lang="en-US" sz="3600" b="1" dirty="0">
                <a:solidFill>
                  <a:schemeClr val="accent6">
                    <a:lumMod val="50000"/>
                  </a:schemeClr>
                </a:solidFill>
              </a:rPr>
              <a:t>[Wikipedia]</a:t>
            </a:r>
            <a:endParaRPr lang="en-US" sz="3600" dirty="0">
              <a:solidFill>
                <a:prstClr val="black"/>
              </a:solidFill>
              <a:latin typeface="Calibri"/>
            </a:endParaRPr>
          </a:p>
          <a:p>
            <a:pPr algn="l" rtl="0"/>
            <a:endParaRPr lang="en-US" sz="1000" dirty="0">
              <a:solidFill>
                <a:prstClr val="black"/>
              </a:solidFill>
              <a:latin typeface="Calibri"/>
            </a:endParaRPr>
          </a:p>
          <a:p>
            <a:pPr algn="l" rtl="0"/>
            <a:endParaRPr lang="en-US" sz="1000" dirty="0">
              <a:solidFill>
                <a:prstClr val="black"/>
              </a:solidFill>
              <a:latin typeface="Calibri"/>
            </a:endParaRPr>
          </a:p>
          <a:p>
            <a:pPr algn="l" rtl="0"/>
            <a:endParaRPr lang="en-US" sz="1000" dirty="0">
              <a:solidFill>
                <a:prstClr val="black"/>
              </a:solidFill>
              <a:latin typeface="Calibri"/>
            </a:endParaRPr>
          </a:p>
          <a:p>
            <a:pPr algn="l" rtl="0"/>
            <a:r>
              <a:rPr lang="en-US" sz="3600" b="1" dirty="0">
                <a:solidFill>
                  <a:prstClr val="black"/>
                </a:solidFill>
                <a:latin typeface="Tahoma" pitchFamily="34" charset="0"/>
                <a:cs typeface="Tahoma" pitchFamily="34" charset="0"/>
              </a:rPr>
              <a:t>Topology types:</a:t>
            </a:r>
          </a:p>
          <a:p>
            <a:pPr algn="l" rtl="0"/>
            <a:endParaRPr lang="en-US" sz="1600" b="1" dirty="0">
              <a:solidFill>
                <a:prstClr val="black"/>
              </a:solidFill>
              <a:latin typeface="Calibri"/>
            </a:endParaRPr>
          </a:p>
          <a:p>
            <a:pPr algn="l" rtl="0"/>
            <a:r>
              <a:rPr lang="en-US" sz="3200" b="1" dirty="0">
                <a:solidFill>
                  <a:prstClr val="black"/>
                </a:solidFill>
                <a:latin typeface="Calibri"/>
              </a:rPr>
              <a:t>Point to Point; Bus; </a:t>
            </a:r>
            <a:r>
              <a:rPr lang="en-US" sz="3200" b="1" kern="1200" dirty="0">
                <a:solidFill>
                  <a:prstClr val="black"/>
                </a:solidFill>
                <a:latin typeface="Calibri"/>
                <a:ea typeface="+mn-ea"/>
                <a:cs typeface="+mn-cs"/>
              </a:rPr>
              <a:t>Star; </a:t>
            </a:r>
            <a:r>
              <a:rPr lang="en-US" sz="3200" b="1" dirty="0">
                <a:solidFill>
                  <a:prstClr val="black"/>
                </a:solidFill>
                <a:latin typeface="Calibri"/>
              </a:rPr>
              <a:t>Ring; Mesh and </a:t>
            </a:r>
            <a:r>
              <a:rPr lang="en-US" sz="3200" b="1" dirty="0">
                <a:solidFill>
                  <a:srgbClr val="C00000"/>
                </a:solidFill>
                <a:latin typeface="Calibri"/>
              </a:rPr>
              <a:t>Hybrid</a:t>
            </a:r>
            <a:endParaRPr lang="en-US" sz="3200" b="1" kern="1200" dirty="0">
              <a:solidFill>
                <a:prstClr val="black"/>
              </a:solidFill>
              <a:latin typeface="Calibri"/>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6" name="Rectangle 5"/>
          <p:cNvSpPr/>
          <p:nvPr/>
        </p:nvSpPr>
        <p:spPr>
          <a:xfrm>
            <a:off x="0" y="0"/>
            <a:ext cx="8048998" cy="923330"/>
          </a:xfrm>
          <a:prstGeom prst="rect">
            <a:avLst/>
          </a:prstGeom>
        </p:spPr>
        <p:txBody>
          <a:bodyPr wrap="none">
            <a:spAutoFit/>
          </a:bodyPr>
          <a:lstStyle/>
          <a:p>
            <a:pPr algn="ctr" rtl="0"/>
            <a:r>
              <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Network Topology </a:t>
            </a:r>
            <a:r>
              <a:rPr lang="en-US" sz="32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(cont)</a:t>
            </a:r>
          </a:p>
        </p:txBody>
      </p:sp>
      <p:grpSp>
        <p:nvGrpSpPr>
          <p:cNvPr id="146" name="Group 145"/>
          <p:cNvGrpSpPr/>
          <p:nvPr/>
        </p:nvGrpSpPr>
        <p:grpSpPr>
          <a:xfrm>
            <a:off x="2839804" y="4135204"/>
            <a:ext cx="1330792" cy="644992"/>
            <a:chOff x="2839804" y="4135204"/>
            <a:chExt cx="1330792" cy="644992"/>
          </a:xfrm>
        </p:grpSpPr>
        <p:cxnSp>
          <p:nvCxnSpPr>
            <p:cNvPr id="130" name="Straight Connector 129"/>
            <p:cNvCxnSpPr>
              <a:stCxn id="52" idx="1"/>
              <a:endCxn id="53" idx="5"/>
            </p:cNvCxnSpPr>
            <p:nvPr/>
          </p:nvCxnSpPr>
          <p:spPr>
            <a:xfrm rot="16200000" flipV="1">
              <a:off x="3182704" y="4630504"/>
              <a:ext cx="187792" cy="11159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55" idx="5"/>
              <a:endCxn id="53" idx="1"/>
            </p:cNvCxnSpPr>
            <p:nvPr/>
          </p:nvCxnSpPr>
          <p:spPr>
            <a:xfrm rot="16200000" flipH="1">
              <a:off x="2801704" y="4173304"/>
              <a:ext cx="187792" cy="11159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56" idx="3"/>
              <a:endCxn id="53" idx="7"/>
            </p:cNvCxnSpPr>
            <p:nvPr/>
          </p:nvCxnSpPr>
          <p:spPr>
            <a:xfrm rot="5400000">
              <a:off x="3144604" y="4211404"/>
              <a:ext cx="187792" cy="3539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52" idx="7"/>
              <a:endCxn id="54" idx="3"/>
            </p:cNvCxnSpPr>
            <p:nvPr/>
          </p:nvCxnSpPr>
          <p:spPr>
            <a:xfrm rot="5400000" flipH="1" flipV="1">
              <a:off x="3601804" y="4592404"/>
              <a:ext cx="187792" cy="18779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57" idx="3"/>
              <a:endCxn id="54" idx="7"/>
            </p:cNvCxnSpPr>
            <p:nvPr/>
          </p:nvCxnSpPr>
          <p:spPr>
            <a:xfrm rot="5400000">
              <a:off x="4020904" y="4173304"/>
              <a:ext cx="187792" cy="111592"/>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269" name="Group 268"/>
          <p:cNvGrpSpPr/>
          <p:nvPr/>
        </p:nvGrpSpPr>
        <p:grpSpPr>
          <a:xfrm>
            <a:off x="685800" y="1600200"/>
            <a:ext cx="2057400" cy="838200"/>
            <a:chOff x="4191000" y="3124200"/>
            <a:chExt cx="2057400" cy="838200"/>
          </a:xfrm>
        </p:grpSpPr>
        <p:grpSp>
          <p:nvGrpSpPr>
            <p:cNvPr id="111" name="Group 110"/>
            <p:cNvGrpSpPr/>
            <p:nvPr/>
          </p:nvGrpSpPr>
          <p:grpSpPr>
            <a:xfrm>
              <a:off x="4267200" y="3124200"/>
              <a:ext cx="1981200" cy="381000"/>
              <a:chOff x="4038600" y="3886200"/>
              <a:chExt cx="1981200" cy="381000"/>
            </a:xfrm>
          </p:grpSpPr>
          <p:grpSp>
            <p:nvGrpSpPr>
              <p:cNvPr id="23" name="Group 22"/>
              <p:cNvGrpSpPr/>
              <p:nvPr/>
            </p:nvGrpSpPr>
            <p:grpSpPr>
              <a:xfrm>
                <a:off x="4038600" y="3886200"/>
                <a:ext cx="1981200" cy="381000"/>
                <a:chOff x="4038600" y="3886200"/>
                <a:chExt cx="1981200" cy="381000"/>
              </a:xfrm>
            </p:grpSpPr>
            <p:sp>
              <p:nvSpPr>
                <p:cNvPr id="18" name="Oval 17"/>
                <p:cNvSpPr/>
                <p:nvPr/>
              </p:nvSpPr>
              <p:spPr>
                <a:xfrm>
                  <a:off x="4038600" y="38862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638800" y="38862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a:stCxn id="18" idx="6"/>
                <a:endCxn id="22" idx="2"/>
              </p:cNvCxnSpPr>
              <p:nvPr/>
            </p:nvCxnSpPr>
            <p:spPr>
              <a:xfrm>
                <a:off x="4419600" y="4076700"/>
                <a:ext cx="1219200" cy="1588"/>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68" name="TextBox 267"/>
            <p:cNvSpPr txBox="1"/>
            <p:nvPr/>
          </p:nvSpPr>
          <p:spPr>
            <a:xfrm>
              <a:off x="4191000" y="3500735"/>
              <a:ext cx="2057400" cy="461665"/>
            </a:xfrm>
            <a:prstGeom prst="rect">
              <a:avLst/>
            </a:prstGeom>
            <a:noFill/>
          </p:spPr>
          <p:txBody>
            <a:bodyPr wrap="square" rtlCol="0">
              <a:spAutoFit/>
            </a:bodyPr>
            <a:lstStyle/>
            <a:p>
              <a:pPr algn="ctr"/>
              <a:r>
                <a:rPr lang="en-US" sz="2400" b="1" dirty="0"/>
                <a:t>Point to Point </a:t>
              </a:r>
            </a:p>
          </p:txBody>
        </p:sp>
      </p:grpSp>
      <p:grpSp>
        <p:nvGrpSpPr>
          <p:cNvPr id="279" name="Group 278"/>
          <p:cNvGrpSpPr/>
          <p:nvPr/>
        </p:nvGrpSpPr>
        <p:grpSpPr>
          <a:xfrm>
            <a:off x="5943600" y="1219200"/>
            <a:ext cx="1524000" cy="1676400"/>
            <a:chOff x="4724400" y="4495800"/>
            <a:chExt cx="1524000" cy="1676400"/>
          </a:xfrm>
        </p:grpSpPr>
        <p:grpSp>
          <p:nvGrpSpPr>
            <p:cNvPr id="30" name="Group 29"/>
            <p:cNvGrpSpPr/>
            <p:nvPr/>
          </p:nvGrpSpPr>
          <p:grpSpPr>
            <a:xfrm>
              <a:off x="4724400" y="4495800"/>
              <a:ext cx="1524000" cy="1447800"/>
              <a:chOff x="3276600" y="4648200"/>
              <a:chExt cx="1524000" cy="1447800"/>
            </a:xfrm>
          </p:grpSpPr>
          <p:sp>
            <p:nvSpPr>
              <p:cNvPr id="24" name="Oval 23"/>
              <p:cNvSpPr/>
              <p:nvPr/>
            </p:nvSpPr>
            <p:spPr>
              <a:xfrm>
                <a:off x="3886200" y="52578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886200" y="46482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276600" y="49530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419600" y="49530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352800" y="57150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343400" y="57150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7" name="Group 276"/>
            <p:cNvGrpSpPr/>
            <p:nvPr/>
          </p:nvGrpSpPr>
          <p:grpSpPr>
            <a:xfrm>
              <a:off x="5105400" y="4877594"/>
              <a:ext cx="990600" cy="1294606"/>
              <a:chOff x="5105400" y="4877594"/>
              <a:chExt cx="990600" cy="1294606"/>
            </a:xfrm>
          </p:grpSpPr>
          <p:grpSp>
            <p:nvGrpSpPr>
              <p:cNvPr id="129" name="Group 128"/>
              <p:cNvGrpSpPr/>
              <p:nvPr/>
            </p:nvGrpSpPr>
            <p:grpSpPr>
              <a:xfrm>
                <a:off x="5105400" y="4877594"/>
                <a:ext cx="817796" cy="740802"/>
                <a:chOff x="5105400" y="4877594"/>
                <a:chExt cx="817796" cy="740802"/>
              </a:xfrm>
            </p:grpSpPr>
            <p:cxnSp>
              <p:nvCxnSpPr>
                <p:cNvPr id="112" name="Straight Connector 111"/>
                <p:cNvCxnSpPr>
                  <a:stCxn id="24" idx="1"/>
                  <a:endCxn id="26" idx="6"/>
                </p:cNvCxnSpPr>
                <p:nvPr/>
              </p:nvCxnSpPr>
              <p:spPr>
                <a:xfrm rot="16200000" flipV="1">
                  <a:off x="5162550" y="4933950"/>
                  <a:ext cx="170096" cy="2843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25" idx="4"/>
                  <a:endCxn id="24" idx="0"/>
                </p:cNvCxnSpPr>
                <p:nvPr/>
              </p:nvCxnSpPr>
              <p:spPr>
                <a:xfrm rot="5400000">
                  <a:off x="5410200" y="4991100"/>
                  <a:ext cx="2286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27" idx="3"/>
                  <a:endCxn id="24" idx="6"/>
                </p:cNvCxnSpPr>
                <p:nvPr/>
              </p:nvCxnSpPr>
              <p:spPr>
                <a:xfrm rot="5400000">
                  <a:off x="5734050" y="5106754"/>
                  <a:ext cx="170096" cy="2081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24" idx="3"/>
                  <a:endCxn id="28" idx="7"/>
                </p:cNvCxnSpPr>
                <p:nvPr/>
              </p:nvCxnSpPr>
              <p:spPr>
                <a:xfrm rot="5400000">
                  <a:off x="5163904" y="5392504"/>
                  <a:ext cx="187792" cy="26399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29" idx="1"/>
                  <a:endCxn id="24" idx="5"/>
                </p:cNvCxnSpPr>
                <p:nvPr/>
              </p:nvCxnSpPr>
              <p:spPr>
                <a:xfrm rot="16200000" flipV="1">
                  <a:off x="5659204" y="5430604"/>
                  <a:ext cx="187792" cy="18779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70" name="TextBox 269"/>
              <p:cNvSpPr txBox="1"/>
              <p:nvPr/>
            </p:nvSpPr>
            <p:spPr>
              <a:xfrm>
                <a:off x="5181600" y="5710535"/>
                <a:ext cx="914400" cy="461665"/>
              </a:xfrm>
              <a:prstGeom prst="rect">
                <a:avLst/>
              </a:prstGeom>
              <a:noFill/>
            </p:spPr>
            <p:txBody>
              <a:bodyPr wrap="square" rtlCol="0">
                <a:spAutoFit/>
              </a:bodyPr>
              <a:lstStyle/>
              <a:p>
                <a:r>
                  <a:rPr lang="en-US" sz="2400" b="1" dirty="0"/>
                  <a:t>Star </a:t>
                </a:r>
              </a:p>
            </p:txBody>
          </p:sp>
        </p:grpSp>
      </p:grpSp>
      <p:grpSp>
        <p:nvGrpSpPr>
          <p:cNvPr id="278" name="Group 277"/>
          <p:cNvGrpSpPr/>
          <p:nvPr/>
        </p:nvGrpSpPr>
        <p:grpSpPr>
          <a:xfrm>
            <a:off x="4648200" y="3505200"/>
            <a:ext cx="2362200" cy="1828800"/>
            <a:chOff x="6629400" y="4343400"/>
            <a:chExt cx="2362200" cy="1828800"/>
          </a:xfrm>
        </p:grpSpPr>
        <p:grpSp>
          <p:nvGrpSpPr>
            <p:cNvPr id="94" name="Group 93"/>
            <p:cNvGrpSpPr/>
            <p:nvPr/>
          </p:nvGrpSpPr>
          <p:grpSpPr>
            <a:xfrm>
              <a:off x="6629400" y="4419600"/>
              <a:ext cx="2057400" cy="1752600"/>
              <a:chOff x="6629400" y="4419600"/>
              <a:chExt cx="2057400" cy="1752600"/>
            </a:xfrm>
          </p:grpSpPr>
          <p:grpSp>
            <p:nvGrpSpPr>
              <p:cNvPr id="65" name="Group 64"/>
              <p:cNvGrpSpPr/>
              <p:nvPr/>
            </p:nvGrpSpPr>
            <p:grpSpPr>
              <a:xfrm>
                <a:off x="6629400" y="4419600"/>
                <a:ext cx="2057400" cy="1752600"/>
                <a:chOff x="6629400" y="4419600"/>
                <a:chExt cx="2057400" cy="1752600"/>
              </a:xfrm>
            </p:grpSpPr>
            <p:sp>
              <p:nvSpPr>
                <p:cNvPr id="59" name="Oval 58"/>
                <p:cNvSpPr/>
                <p:nvPr/>
              </p:nvSpPr>
              <p:spPr>
                <a:xfrm>
                  <a:off x="8305800" y="57912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696200" y="57912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696200" y="51054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6629400" y="51054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6781800" y="44196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7467600" y="44196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67" name="Straight Connector 66"/>
              <p:cNvCxnSpPr>
                <a:stCxn id="60" idx="6"/>
                <a:endCxn id="59" idx="2"/>
              </p:cNvCxnSpPr>
              <p:nvPr/>
            </p:nvCxnSpPr>
            <p:spPr>
              <a:xfrm>
                <a:off x="8077200" y="5981700"/>
                <a:ext cx="2286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1" idx="4"/>
                <a:endCxn id="60" idx="0"/>
              </p:cNvCxnSpPr>
              <p:nvPr/>
            </p:nvCxnSpPr>
            <p:spPr>
              <a:xfrm rot="5400000">
                <a:off x="7734300" y="5638800"/>
                <a:ext cx="3048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0" idx="1"/>
                <a:endCxn id="63" idx="5"/>
              </p:cNvCxnSpPr>
              <p:nvPr/>
            </p:nvCxnSpPr>
            <p:spPr>
              <a:xfrm rot="16200000" flipV="1">
                <a:off x="6878404" y="4973404"/>
                <a:ext cx="1102192" cy="64499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2" idx="5"/>
                <a:endCxn id="60" idx="2"/>
              </p:cNvCxnSpPr>
              <p:nvPr/>
            </p:nvCxnSpPr>
            <p:spPr>
              <a:xfrm rot="16200000" flipH="1">
                <a:off x="7049854" y="5335354"/>
                <a:ext cx="551096" cy="7415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4" idx="4"/>
                <a:endCxn id="61" idx="1"/>
              </p:cNvCxnSpPr>
              <p:nvPr/>
            </p:nvCxnSpPr>
            <p:spPr>
              <a:xfrm rot="16200000" flipH="1">
                <a:off x="7524750" y="4933950"/>
                <a:ext cx="360596" cy="938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63" idx="6"/>
                <a:endCxn id="64" idx="2"/>
              </p:cNvCxnSpPr>
              <p:nvPr/>
            </p:nvCxnSpPr>
            <p:spPr>
              <a:xfrm>
                <a:off x="7162800" y="4610100"/>
                <a:ext cx="3048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63" idx="4"/>
                <a:endCxn id="62" idx="0"/>
              </p:cNvCxnSpPr>
              <p:nvPr/>
            </p:nvCxnSpPr>
            <p:spPr>
              <a:xfrm rot="5400000">
                <a:off x="6743700" y="4876800"/>
                <a:ext cx="304800" cy="15240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71" name="TextBox 270"/>
            <p:cNvSpPr txBox="1"/>
            <p:nvPr/>
          </p:nvSpPr>
          <p:spPr>
            <a:xfrm>
              <a:off x="7848600" y="4343400"/>
              <a:ext cx="1143000" cy="830997"/>
            </a:xfrm>
            <a:prstGeom prst="rect">
              <a:avLst/>
            </a:prstGeom>
            <a:noFill/>
          </p:spPr>
          <p:txBody>
            <a:bodyPr wrap="square" rtlCol="0">
              <a:spAutoFit/>
            </a:bodyPr>
            <a:lstStyle/>
            <a:p>
              <a:r>
                <a:rPr lang="en-US" sz="2400" b="1" dirty="0"/>
                <a:t>Partial Mesh </a:t>
              </a:r>
            </a:p>
          </p:txBody>
        </p:sp>
      </p:grpSp>
      <p:grpSp>
        <p:nvGrpSpPr>
          <p:cNvPr id="280" name="Group 279"/>
          <p:cNvGrpSpPr/>
          <p:nvPr/>
        </p:nvGrpSpPr>
        <p:grpSpPr>
          <a:xfrm>
            <a:off x="2514600" y="3352800"/>
            <a:ext cx="1981200" cy="1752600"/>
            <a:chOff x="3200400" y="6096000"/>
            <a:chExt cx="1981200" cy="1752600"/>
          </a:xfrm>
        </p:grpSpPr>
        <p:grpSp>
          <p:nvGrpSpPr>
            <p:cNvPr id="58" name="Group 57"/>
            <p:cNvGrpSpPr/>
            <p:nvPr/>
          </p:nvGrpSpPr>
          <p:grpSpPr>
            <a:xfrm>
              <a:off x="3200400" y="6553200"/>
              <a:ext cx="1981200" cy="1295400"/>
              <a:chOff x="6400800" y="5105400"/>
              <a:chExt cx="1981200" cy="1295400"/>
            </a:xfrm>
          </p:grpSpPr>
          <p:sp>
            <p:nvSpPr>
              <p:cNvPr id="52" name="Oval 51"/>
              <p:cNvSpPr/>
              <p:nvPr/>
            </p:nvSpPr>
            <p:spPr>
              <a:xfrm>
                <a:off x="7162800" y="60198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6781800" y="55626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7620000" y="55626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6400800" y="51054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7086600" y="51054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8001000" y="51054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3" name="TextBox 272"/>
            <p:cNvSpPr txBox="1"/>
            <p:nvPr/>
          </p:nvSpPr>
          <p:spPr>
            <a:xfrm>
              <a:off x="3886200" y="6096000"/>
              <a:ext cx="838200" cy="461665"/>
            </a:xfrm>
            <a:prstGeom prst="rect">
              <a:avLst/>
            </a:prstGeom>
            <a:noFill/>
          </p:spPr>
          <p:txBody>
            <a:bodyPr wrap="square" rtlCol="0">
              <a:spAutoFit/>
            </a:bodyPr>
            <a:lstStyle/>
            <a:p>
              <a:r>
                <a:rPr lang="en-US" sz="2400" b="1" dirty="0"/>
                <a:t>Tree </a:t>
              </a:r>
            </a:p>
          </p:txBody>
        </p:sp>
      </p:grpSp>
      <p:grpSp>
        <p:nvGrpSpPr>
          <p:cNvPr id="281" name="Group 280"/>
          <p:cNvGrpSpPr/>
          <p:nvPr/>
        </p:nvGrpSpPr>
        <p:grpSpPr>
          <a:xfrm>
            <a:off x="3276600" y="1371600"/>
            <a:ext cx="2514600" cy="1143000"/>
            <a:chOff x="990600" y="5486400"/>
            <a:chExt cx="2514600" cy="1143000"/>
          </a:xfrm>
        </p:grpSpPr>
        <p:grpSp>
          <p:nvGrpSpPr>
            <p:cNvPr id="172" name="Group 171"/>
            <p:cNvGrpSpPr/>
            <p:nvPr/>
          </p:nvGrpSpPr>
          <p:grpSpPr>
            <a:xfrm>
              <a:off x="990600" y="5486400"/>
              <a:ext cx="1905000" cy="1143000"/>
              <a:chOff x="990600" y="5486400"/>
              <a:chExt cx="1905000" cy="1143000"/>
            </a:xfrm>
          </p:grpSpPr>
          <p:grpSp>
            <p:nvGrpSpPr>
              <p:cNvPr id="51" name="Group 50"/>
              <p:cNvGrpSpPr/>
              <p:nvPr/>
            </p:nvGrpSpPr>
            <p:grpSpPr>
              <a:xfrm>
                <a:off x="1066800" y="5486400"/>
                <a:ext cx="1828800" cy="1143000"/>
                <a:chOff x="6553200" y="4876800"/>
                <a:chExt cx="1828800" cy="1143000"/>
              </a:xfrm>
            </p:grpSpPr>
            <p:sp>
              <p:nvSpPr>
                <p:cNvPr id="45" name="Oval 44"/>
                <p:cNvSpPr/>
                <p:nvPr/>
              </p:nvSpPr>
              <p:spPr>
                <a:xfrm>
                  <a:off x="6781800" y="48768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7391400" y="48768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001000" y="48768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553200" y="56388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7162800" y="56388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772400" y="56388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8" name="Straight Connector 147"/>
              <p:cNvCxnSpPr/>
              <p:nvPr/>
            </p:nvCxnSpPr>
            <p:spPr>
              <a:xfrm>
                <a:off x="990600" y="6019800"/>
                <a:ext cx="19050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48" idx="0"/>
              </p:cNvCxnSpPr>
              <p:nvPr/>
            </p:nvCxnSpPr>
            <p:spPr>
              <a:xfrm rot="5400000" flipH="1" flipV="1">
                <a:off x="1143000" y="6134100"/>
                <a:ext cx="2286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rot="5400000" flipH="1" flipV="1">
                <a:off x="1789906" y="6133306"/>
                <a:ext cx="2286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rot="5400000" flipH="1" flipV="1">
                <a:off x="2399506" y="6133306"/>
                <a:ext cx="2286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rot="5400000" flipH="1" flipV="1">
                <a:off x="1447006" y="5943600"/>
                <a:ext cx="153194" cy="79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rot="5400000" flipH="1" flipV="1">
                <a:off x="1981200" y="5943600"/>
                <a:ext cx="153194" cy="79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5400000" flipH="1" flipV="1">
                <a:off x="2590800" y="5943600"/>
                <a:ext cx="153194" cy="794"/>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74" name="TextBox 273"/>
            <p:cNvSpPr txBox="1"/>
            <p:nvPr/>
          </p:nvSpPr>
          <p:spPr>
            <a:xfrm>
              <a:off x="2667000" y="6019800"/>
              <a:ext cx="838200" cy="461665"/>
            </a:xfrm>
            <a:prstGeom prst="rect">
              <a:avLst/>
            </a:prstGeom>
            <a:noFill/>
          </p:spPr>
          <p:txBody>
            <a:bodyPr wrap="square" rtlCol="0">
              <a:spAutoFit/>
            </a:bodyPr>
            <a:lstStyle/>
            <a:p>
              <a:r>
                <a:rPr lang="en-US" sz="2400" b="1" dirty="0"/>
                <a:t>Bus </a:t>
              </a:r>
            </a:p>
          </p:txBody>
        </p:sp>
      </p:grpSp>
      <p:grpSp>
        <p:nvGrpSpPr>
          <p:cNvPr id="276" name="Group 275"/>
          <p:cNvGrpSpPr/>
          <p:nvPr/>
        </p:nvGrpSpPr>
        <p:grpSpPr>
          <a:xfrm>
            <a:off x="609600" y="3657600"/>
            <a:ext cx="1676400" cy="1447800"/>
            <a:chOff x="609600" y="3657600"/>
            <a:chExt cx="1676400" cy="1447800"/>
          </a:xfrm>
        </p:grpSpPr>
        <p:grpSp>
          <p:nvGrpSpPr>
            <p:cNvPr id="200" name="Group 199"/>
            <p:cNvGrpSpPr/>
            <p:nvPr/>
          </p:nvGrpSpPr>
          <p:grpSpPr>
            <a:xfrm>
              <a:off x="609600" y="3657600"/>
              <a:ext cx="1676400" cy="1447800"/>
              <a:chOff x="609600" y="3733800"/>
              <a:chExt cx="1676400" cy="1447800"/>
            </a:xfrm>
          </p:grpSpPr>
          <p:grpSp>
            <p:nvGrpSpPr>
              <p:cNvPr id="16" name="Group 15"/>
              <p:cNvGrpSpPr/>
              <p:nvPr/>
            </p:nvGrpSpPr>
            <p:grpSpPr>
              <a:xfrm>
                <a:off x="609600" y="3733800"/>
                <a:ext cx="1676400" cy="1447800"/>
                <a:chOff x="1295400" y="4114800"/>
                <a:chExt cx="1676400" cy="1447800"/>
              </a:xfrm>
            </p:grpSpPr>
            <p:sp>
              <p:nvSpPr>
                <p:cNvPr id="10" name="Oval 9"/>
                <p:cNvSpPr/>
                <p:nvPr/>
              </p:nvSpPr>
              <p:spPr>
                <a:xfrm>
                  <a:off x="1676400" y="41148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86000" y="41148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295400" y="46482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590800" y="46482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676400" y="51816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286000" y="51816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9" name="Straight Connector 178"/>
              <p:cNvCxnSpPr>
                <a:stCxn id="12" idx="0"/>
                <a:endCxn id="10" idx="3"/>
              </p:cNvCxnSpPr>
              <p:nvPr/>
            </p:nvCxnSpPr>
            <p:spPr>
              <a:xfrm rot="5400000" flipH="1" flipV="1">
                <a:off x="819150" y="4039954"/>
                <a:ext cx="208196" cy="2462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1" idx="2"/>
                <a:endCxn id="10" idx="6"/>
              </p:cNvCxnSpPr>
              <p:nvPr/>
            </p:nvCxnSpPr>
            <p:spPr>
              <a:xfrm rot="10800000">
                <a:off x="1371600" y="3924300"/>
                <a:ext cx="2286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6" name="Straight Connector 185"/>
              <p:cNvCxnSpPr>
                <a:stCxn id="13" idx="0"/>
                <a:endCxn id="11" idx="5"/>
              </p:cNvCxnSpPr>
              <p:nvPr/>
            </p:nvCxnSpPr>
            <p:spPr>
              <a:xfrm rot="16200000" flipV="1">
                <a:off x="1906354" y="4078054"/>
                <a:ext cx="208196" cy="1700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9" name="Straight Connector 188"/>
              <p:cNvCxnSpPr>
                <a:stCxn id="14" idx="1"/>
                <a:endCxn id="12" idx="4"/>
              </p:cNvCxnSpPr>
              <p:nvPr/>
            </p:nvCxnSpPr>
            <p:spPr>
              <a:xfrm rot="16200000" flipV="1">
                <a:off x="819150" y="4629150"/>
                <a:ext cx="208196" cy="2462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15" idx="7"/>
                <a:endCxn id="13" idx="4"/>
              </p:cNvCxnSpPr>
              <p:nvPr/>
            </p:nvCxnSpPr>
            <p:spPr>
              <a:xfrm rot="5400000" flipH="1" flipV="1">
                <a:off x="1906354" y="4667250"/>
                <a:ext cx="208196" cy="1700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5" name="Straight Connector 194"/>
              <p:cNvCxnSpPr>
                <a:stCxn id="15" idx="2"/>
                <a:endCxn id="14" idx="6"/>
              </p:cNvCxnSpPr>
              <p:nvPr/>
            </p:nvCxnSpPr>
            <p:spPr>
              <a:xfrm rot="10800000">
                <a:off x="1371600" y="4991100"/>
                <a:ext cx="228600" cy="1588"/>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75" name="TextBox 274"/>
            <p:cNvSpPr txBox="1"/>
            <p:nvPr/>
          </p:nvSpPr>
          <p:spPr>
            <a:xfrm>
              <a:off x="1143000" y="4114800"/>
              <a:ext cx="838200" cy="461665"/>
            </a:xfrm>
            <a:prstGeom prst="rect">
              <a:avLst/>
            </a:prstGeom>
            <a:noFill/>
          </p:spPr>
          <p:txBody>
            <a:bodyPr wrap="square" rtlCol="0">
              <a:spAutoFit/>
            </a:bodyPr>
            <a:lstStyle/>
            <a:p>
              <a:r>
                <a:rPr lang="en-US" sz="2400" b="1" dirty="0"/>
                <a:t>Ring </a:t>
              </a:r>
            </a:p>
          </p:txBody>
        </p:sp>
      </p:grpSp>
      <p:grpSp>
        <p:nvGrpSpPr>
          <p:cNvPr id="283" name="Group 282"/>
          <p:cNvGrpSpPr/>
          <p:nvPr/>
        </p:nvGrpSpPr>
        <p:grpSpPr>
          <a:xfrm>
            <a:off x="7086600" y="2971800"/>
            <a:ext cx="1752600" cy="2209800"/>
            <a:chOff x="-1371600" y="2971800"/>
            <a:chExt cx="1752600" cy="2209800"/>
          </a:xfrm>
        </p:grpSpPr>
        <p:grpSp>
          <p:nvGrpSpPr>
            <p:cNvPr id="267" name="Group 266"/>
            <p:cNvGrpSpPr/>
            <p:nvPr/>
          </p:nvGrpSpPr>
          <p:grpSpPr>
            <a:xfrm>
              <a:off x="-1371600" y="3733800"/>
              <a:ext cx="1676400" cy="1447800"/>
              <a:chOff x="-1371600" y="3733800"/>
              <a:chExt cx="1676400" cy="1447800"/>
            </a:xfrm>
          </p:grpSpPr>
          <p:grpSp>
            <p:nvGrpSpPr>
              <p:cNvPr id="202" name="Group 201"/>
              <p:cNvGrpSpPr/>
              <p:nvPr/>
            </p:nvGrpSpPr>
            <p:grpSpPr>
              <a:xfrm>
                <a:off x="-1371600" y="3733800"/>
                <a:ext cx="1676400" cy="1447800"/>
                <a:chOff x="609600" y="3733800"/>
                <a:chExt cx="1676400" cy="1447800"/>
              </a:xfrm>
            </p:grpSpPr>
            <p:grpSp>
              <p:nvGrpSpPr>
                <p:cNvPr id="203" name="Group 15"/>
                <p:cNvGrpSpPr/>
                <p:nvPr/>
              </p:nvGrpSpPr>
              <p:grpSpPr>
                <a:xfrm>
                  <a:off x="609600" y="3733800"/>
                  <a:ext cx="1676400" cy="1447800"/>
                  <a:chOff x="1295400" y="4114800"/>
                  <a:chExt cx="1676400" cy="1447800"/>
                </a:xfrm>
              </p:grpSpPr>
              <p:sp>
                <p:nvSpPr>
                  <p:cNvPr id="210" name="Oval 209"/>
                  <p:cNvSpPr/>
                  <p:nvPr/>
                </p:nvSpPr>
                <p:spPr>
                  <a:xfrm>
                    <a:off x="1676400" y="41148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2286000" y="41148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1295400" y="46482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2590800" y="46482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1676400" y="51816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286000" y="51816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4" name="Straight Connector 203"/>
                <p:cNvCxnSpPr>
                  <a:stCxn id="212" idx="0"/>
                  <a:endCxn id="210" idx="3"/>
                </p:cNvCxnSpPr>
                <p:nvPr/>
              </p:nvCxnSpPr>
              <p:spPr>
                <a:xfrm rot="5400000" flipH="1" flipV="1">
                  <a:off x="819150" y="4039954"/>
                  <a:ext cx="208196" cy="2462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211" idx="2"/>
                  <a:endCxn id="210" idx="6"/>
                </p:cNvCxnSpPr>
                <p:nvPr/>
              </p:nvCxnSpPr>
              <p:spPr>
                <a:xfrm rot="10800000">
                  <a:off x="1371600" y="3924300"/>
                  <a:ext cx="2286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213" idx="0"/>
                  <a:endCxn id="211" idx="5"/>
                </p:cNvCxnSpPr>
                <p:nvPr/>
              </p:nvCxnSpPr>
              <p:spPr>
                <a:xfrm rot="16200000" flipV="1">
                  <a:off x="1906354" y="4078054"/>
                  <a:ext cx="208196" cy="1700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214" idx="1"/>
                  <a:endCxn id="212" idx="4"/>
                </p:cNvCxnSpPr>
                <p:nvPr/>
              </p:nvCxnSpPr>
              <p:spPr>
                <a:xfrm rot="16200000" flipV="1">
                  <a:off x="819150" y="4629150"/>
                  <a:ext cx="208196" cy="2462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215" idx="7"/>
                  <a:endCxn id="213" idx="4"/>
                </p:cNvCxnSpPr>
                <p:nvPr/>
              </p:nvCxnSpPr>
              <p:spPr>
                <a:xfrm rot="5400000" flipH="1" flipV="1">
                  <a:off x="1906354" y="4667250"/>
                  <a:ext cx="208196" cy="1700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215" idx="2"/>
                  <a:endCxn id="214" idx="6"/>
                </p:cNvCxnSpPr>
                <p:nvPr/>
              </p:nvCxnSpPr>
              <p:spPr>
                <a:xfrm rot="10800000">
                  <a:off x="1371600" y="4991100"/>
                  <a:ext cx="228600" cy="1588"/>
                </a:xfrm>
                <a:prstGeom prst="line">
                  <a:avLst/>
                </a:prstGeom>
                <a:ln w="57150"/>
              </p:spPr>
              <p:style>
                <a:lnRef idx="1">
                  <a:schemeClr val="accent1"/>
                </a:lnRef>
                <a:fillRef idx="0">
                  <a:schemeClr val="accent1"/>
                </a:fillRef>
                <a:effectRef idx="0">
                  <a:schemeClr val="accent1"/>
                </a:effectRef>
                <a:fontRef idx="minor">
                  <a:schemeClr val="tx1"/>
                </a:fontRef>
              </p:style>
            </p:cxnSp>
          </p:grpSp>
          <p:cxnSp>
            <p:nvCxnSpPr>
              <p:cNvPr id="230" name="Straight Connector 229"/>
              <p:cNvCxnSpPr>
                <a:stCxn id="215" idx="0"/>
              </p:cNvCxnSpPr>
              <p:nvPr/>
            </p:nvCxnSpPr>
            <p:spPr>
              <a:xfrm rot="16200000" flipV="1">
                <a:off x="-819150" y="4171950"/>
                <a:ext cx="762000" cy="4953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214" idx="0"/>
                <a:endCxn id="211" idx="3"/>
              </p:cNvCxnSpPr>
              <p:nvPr/>
            </p:nvCxnSpPr>
            <p:spPr>
              <a:xfrm rot="5400000" flipH="1" flipV="1">
                <a:off x="-933450" y="4192354"/>
                <a:ext cx="741596" cy="4748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8" name="Straight Connector 237"/>
              <p:cNvCxnSpPr>
                <a:stCxn id="213" idx="2"/>
                <a:endCxn id="212" idx="6"/>
              </p:cNvCxnSpPr>
              <p:nvPr/>
            </p:nvCxnSpPr>
            <p:spPr>
              <a:xfrm rot="10800000">
                <a:off x="-990600" y="4457700"/>
                <a:ext cx="9144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1" name="Straight Connector 240"/>
              <p:cNvCxnSpPr>
                <a:stCxn id="211" idx="3"/>
                <a:endCxn id="212" idx="6"/>
              </p:cNvCxnSpPr>
              <p:nvPr/>
            </p:nvCxnSpPr>
            <p:spPr>
              <a:xfrm rot="5400000">
                <a:off x="-857250" y="3925654"/>
                <a:ext cx="398696" cy="6653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4" name="Straight Connector 243"/>
              <p:cNvCxnSpPr>
                <a:stCxn id="215" idx="0"/>
                <a:endCxn id="212" idx="6"/>
              </p:cNvCxnSpPr>
              <p:nvPr/>
            </p:nvCxnSpPr>
            <p:spPr>
              <a:xfrm rot="16200000" flipV="1">
                <a:off x="-762000" y="4229100"/>
                <a:ext cx="342900" cy="8001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7" name="Straight Connector 246"/>
              <p:cNvCxnSpPr>
                <a:stCxn id="213" idx="2"/>
                <a:endCxn id="210" idx="5"/>
              </p:cNvCxnSpPr>
              <p:nvPr/>
            </p:nvCxnSpPr>
            <p:spPr>
              <a:xfrm rot="10800000">
                <a:off x="-665396" y="4059004"/>
                <a:ext cx="589196" cy="3986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0" name="Straight Connector 249"/>
              <p:cNvCxnSpPr>
                <a:stCxn id="213" idx="2"/>
                <a:endCxn id="214" idx="0"/>
              </p:cNvCxnSpPr>
              <p:nvPr/>
            </p:nvCxnSpPr>
            <p:spPr>
              <a:xfrm rot="10800000" flipV="1">
                <a:off x="-800100" y="4457700"/>
                <a:ext cx="723900" cy="3429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214" idx="0"/>
                <a:endCxn id="210" idx="5"/>
              </p:cNvCxnSpPr>
              <p:nvPr/>
            </p:nvCxnSpPr>
            <p:spPr>
              <a:xfrm rot="5400000" flipH="1" flipV="1">
                <a:off x="-1103546" y="4362450"/>
                <a:ext cx="741596" cy="13470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8" name="Straight Connector 257"/>
              <p:cNvCxnSpPr>
                <a:stCxn id="211" idx="3"/>
                <a:endCxn id="215" idx="0"/>
              </p:cNvCxnSpPr>
              <p:nvPr/>
            </p:nvCxnSpPr>
            <p:spPr>
              <a:xfrm rot="16200000" flipH="1">
                <a:off x="-628650" y="4362450"/>
                <a:ext cx="741596" cy="134704"/>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82" name="TextBox 281"/>
            <p:cNvSpPr txBox="1"/>
            <p:nvPr/>
          </p:nvSpPr>
          <p:spPr>
            <a:xfrm>
              <a:off x="-1219200" y="2971800"/>
              <a:ext cx="1600200" cy="830997"/>
            </a:xfrm>
            <a:prstGeom prst="rect">
              <a:avLst/>
            </a:prstGeom>
            <a:noFill/>
          </p:spPr>
          <p:txBody>
            <a:bodyPr wrap="square" rtlCol="0">
              <a:spAutoFit/>
            </a:bodyPr>
            <a:lstStyle/>
            <a:p>
              <a:pPr algn="ctr"/>
              <a:r>
                <a:rPr lang="en-US" sz="2400" b="1" dirty="0"/>
                <a:t>Fully Connected </a:t>
              </a:r>
            </a:p>
          </p:txBody>
        </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6" name="Rectangle 5"/>
          <p:cNvSpPr/>
          <p:nvPr/>
        </p:nvSpPr>
        <p:spPr>
          <a:xfrm>
            <a:off x="0" y="0"/>
            <a:ext cx="3086101" cy="923330"/>
          </a:xfrm>
          <a:prstGeom prst="rect">
            <a:avLst/>
          </a:prstGeom>
        </p:spPr>
        <p:txBody>
          <a:bodyPr wrap="none">
            <a:spAutoFit/>
          </a:bodyPr>
          <a:lstStyle/>
          <a:p>
            <a:pPr algn="ctr" rtl="0"/>
            <a:r>
              <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Protocol</a:t>
            </a:r>
          </a:p>
        </p:txBody>
      </p:sp>
      <p:grpSp>
        <p:nvGrpSpPr>
          <p:cNvPr id="4" name="Group 3"/>
          <p:cNvGrpSpPr/>
          <p:nvPr/>
        </p:nvGrpSpPr>
        <p:grpSpPr>
          <a:xfrm>
            <a:off x="75460" y="804952"/>
            <a:ext cx="8458940" cy="2504896"/>
            <a:chOff x="157205" y="1000304"/>
            <a:chExt cx="7849287" cy="2504896"/>
          </a:xfrm>
        </p:grpSpPr>
        <p:sp>
          <p:nvSpPr>
            <p:cNvPr id="5" name="TextBox 4"/>
            <p:cNvSpPr txBox="1"/>
            <p:nvPr/>
          </p:nvSpPr>
          <p:spPr>
            <a:xfrm>
              <a:off x="157205" y="1000304"/>
              <a:ext cx="990600" cy="1862048"/>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marL="457200" indent="-457200" algn="l" rtl="0"/>
              <a:r>
                <a:rPr lang="en-US" sz="11500" b="1" kern="1200" dirty="0">
                  <a:ln cap="rnd" cmpd="thickThin">
                    <a:solidFill>
                      <a:prstClr val="black"/>
                    </a:solidFill>
                    <a:bevel/>
                  </a:ln>
                  <a:solidFill>
                    <a:srgbClr val="F79646">
                      <a:lumMod val="75000"/>
                    </a:srgbClr>
                  </a:solidFill>
                  <a:latin typeface="Alienator" pitchFamily="34" charset="0"/>
                  <a:ea typeface="+mn-ea"/>
                  <a:cs typeface="+mn-cs"/>
                </a:rPr>
                <a:t>‘‘</a:t>
              </a:r>
              <a:endParaRPr lang="en-US" sz="3600" b="1" kern="1200" dirty="0">
                <a:ln cap="rnd" cmpd="thickThin">
                  <a:solidFill>
                    <a:prstClr val="black"/>
                  </a:solidFill>
                  <a:bevel/>
                </a:ln>
                <a:solidFill>
                  <a:srgbClr val="F79646">
                    <a:lumMod val="75000"/>
                  </a:srgbClr>
                </a:solidFill>
                <a:latin typeface="Alienator" pitchFamily="34" charset="0"/>
                <a:ea typeface="+mn-ea"/>
                <a:cs typeface="+mn-cs"/>
              </a:endParaRPr>
            </a:p>
          </p:txBody>
        </p:sp>
        <p:sp>
          <p:nvSpPr>
            <p:cNvPr id="8" name="Rectangle 7"/>
            <p:cNvSpPr/>
            <p:nvPr/>
          </p:nvSpPr>
          <p:spPr>
            <a:xfrm>
              <a:off x="6945870" y="1643152"/>
              <a:ext cx="950645" cy="1862048"/>
            </a:xfrm>
            <a:prstGeom prst="rect">
              <a:avLst/>
            </a:prstGeom>
          </p:spPr>
          <p:txBody>
            <a:bodyPr wrap="square">
              <a:spAutoFit/>
            </a:bodyPr>
            <a:lstStyle/>
            <a:p>
              <a:pPr marL="457200" indent="-457200" algn="l" rtl="0"/>
              <a:r>
                <a:rPr lang="en-US" sz="11500" b="1" kern="1200" dirty="0">
                  <a:ln cap="rnd" cmpd="thickThin">
                    <a:solidFill>
                      <a:prstClr val="black"/>
                    </a:solidFill>
                    <a:bevel/>
                  </a:ln>
                  <a:solidFill>
                    <a:srgbClr val="F79646">
                      <a:lumMod val="75000"/>
                    </a:srgbClr>
                  </a:solidFill>
                  <a:latin typeface="Alienator" pitchFamily="34" charset="0"/>
                  <a:ea typeface="+mn-ea"/>
                  <a:cs typeface="+mn-cs"/>
                </a:rPr>
                <a:t>’’</a:t>
              </a:r>
              <a:endParaRPr lang="en-US" sz="4800" b="1" kern="1200" dirty="0">
                <a:ln cap="rnd" cmpd="thickThin">
                  <a:solidFill>
                    <a:prstClr val="black"/>
                  </a:solidFill>
                  <a:bevel/>
                </a:ln>
                <a:solidFill>
                  <a:srgbClr val="F79646">
                    <a:lumMod val="75000"/>
                  </a:srgbClr>
                </a:solidFill>
                <a:latin typeface="Alienator" pitchFamily="34" charset="0"/>
                <a:ea typeface="+mn-ea"/>
                <a:cs typeface="+mn-cs"/>
              </a:endParaRPr>
            </a:p>
          </p:txBody>
        </p:sp>
        <p:sp>
          <p:nvSpPr>
            <p:cNvPr id="9" name="Rectangle 8"/>
            <p:cNvSpPr/>
            <p:nvPr/>
          </p:nvSpPr>
          <p:spPr>
            <a:xfrm>
              <a:off x="849182" y="1412826"/>
              <a:ext cx="7157310" cy="1692771"/>
            </a:xfrm>
            <a:prstGeom prst="rect">
              <a:avLst/>
            </a:prstGeom>
          </p:spPr>
          <p:txBody>
            <a:bodyPr wrap="square">
              <a:spAutoFit/>
            </a:bodyPr>
            <a:lstStyle/>
            <a:p>
              <a:r>
                <a:rPr lang="en-US" sz="3200" b="1" dirty="0"/>
                <a:t>The rules governing the </a:t>
              </a:r>
              <a:r>
                <a:rPr lang="en-US" sz="3200" b="1" dirty="0">
                  <a:solidFill>
                    <a:srgbClr val="C00000"/>
                  </a:solidFill>
                </a:rPr>
                <a:t>syntax</a:t>
              </a:r>
              <a:r>
                <a:rPr lang="en-US" sz="3200" b="1" dirty="0"/>
                <a:t>, </a:t>
              </a:r>
              <a:r>
                <a:rPr lang="en-US" sz="3200" b="1" dirty="0">
                  <a:solidFill>
                    <a:schemeClr val="tx2"/>
                  </a:solidFill>
                </a:rPr>
                <a:t>semantics</a:t>
              </a:r>
              <a:r>
                <a:rPr lang="en-US" sz="3200" b="1" dirty="0"/>
                <a:t>, and </a:t>
              </a:r>
              <a:r>
                <a:rPr lang="en-US" sz="3200" b="1" dirty="0">
                  <a:solidFill>
                    <a:schemeClr val="accent3">
                      <a:lumMod val="50000"/>
                    </a:schemeClr>
                  </a:solidFill>
                </a:rPr>
                <a:t>synchronization</a:t>
              </a:r>
              <a:r>
                <a:rPr lang="en-US" sz="3200" b="1" dirty="0"/>
                <a:t> of communication</a:t>
              </a:r>
              <a:r>
                <a:rPr lang="en-US" sz="3600" dirty="0"/>
                <a:t>.         					</a:t>
              </a:r>
              <a:r>
                <a:rPr lang="en-US" sz="3600" b="1" dirty="0">
                  <a:solidFill>
                    <a:schemeClr val="accent6">
                      <a:lumMod val="50000"/>
                    </a:schemeClr>
                  </a:solidFill>
                  <a:latin typeface="Tahoma" pitchFamily="34" charset="0"/>
                  <a:cs typeface="Tahoma" pitchFamily="34" charset="0"/>
                </a:rPr>
                <a:t>[Wikipedia]</a:t>
              </a:r>
            </a:p>
          </p:txBody>
        </p:sp>
      </p:grpSp>
      <p:grpSp>
        <p:nvGrpSpPr>
          <p:cNvPr id="14" name="Group 13"/>
          <p:cNvGrpSpPr/>
          <p:nvPr/>
        </p:nvGrpSpPr>
        <p:grpSpPr>
          <a:xfrm>
            <a:off x="-740" y="2590800"/>
            <a:ext cx="8611340" cy="3733800"/>
            <a:chOff x="-740" y="3200400"/>
            <a:chExt cx="8611340" cy="3733800"/>
          </a:xfrm>
        </p:grpSpPr>
        <p:sp>
          <p:nvSpPr>
            <p:cNvPr id="7" name="Rectangle 5"/>
            <p:cNvSpPr>
              <a:spLocks noChangeArrowheads="1"/>
            </p:cNvSpPr>
            <p:nvPr/>
          </p:nvSpPr>
          <p:spPr bwMode="auto">
            <a:xfrm>
              <a:off x="685800" y="3200400"/>
              <a:ext cx="7924800" cy="3124200"/>
            </a:xfrm>
            <a:prstGeom prst="rect">
              <a:avLst/>
            </a:prstGeom>
            <a:noFill/>
            <a:ln w="9525">
              <a:noFill/>
              <a:miter lim="800000"/>
              <a:headEnd/>
              <a:tailEnd/>
            </a:ln>
            <a:effectLst/>
          </p:spPr>
          <p:txBody>
            <a:bodyPr/>
            <a:lstStyle/>
            <a:p>
              <a:pPr marL="342900" indent="-342900">
                <a:spcBef>
                  <a:spcPct val="20000"/>
                </a:spcBef>
                <a:buClr>
                  <a:schemeClr val="accent2"/>
                </a:buClr>
                <a:buSzPct val="85000"/>
                <a:buFont typeface="Wingdings" pitchFamily="2" charset="2"/>
                <a:buNone/>
              </a:pPr>
              <a:endParaRPr lang="en-US" sz="3600" b="1" dirty="0">
                <a:solidFill>
                  <a:schemeClr val="accent6">
                    <a:lumMod val="50000"/>
                  </a:schemeClr>
                </a:solidFill>
                <a:latin typeface="Tahoma" pitchFamily="34" charset="0"/>
                <a:cs typeface="Tahoma" pitchFamily="34" charset="0"/>
              </a:endParaRPr>
            </a:p>
            <a:p>
              <a:pPr marL="91440">
                <a:spcBef>
                  <a:spcPct val="20000"/>
                </a:spcBef>
                <a:buClr>
                  <a:schemeClr val="accent2"/>
                </a:buClr>
                <a:buSzPct val="85000"/>
              </a:pPr>
              <a:r>
                <a:rPr lang="en-US" sz="3200" b="1" dirty="0">
                  <a:latin typeface="+mj-lt"/>
                </a:rPr>
                <a:t>Protocol defines</a:t>
              </a:r>
              <a:r>
                <a:rPr lang="en-US" sz="3200" b="1" dirty="0">
                  <a:solidFill>
                    <a:srgbClr val="C00000"/>
                  </a:solidFill>
                  <a:latin typeface="+mj-lt"/>
                </a:rPr>
                <a:t> 1) format</a:t>
              </a:r>
              <a:r>
                <a:rPr lang="en-US" sz="3200" b="1" dirty="0">
                  <a:latin typeface="+mj-lt"/>
                </a:rPr>
                <a:t> and</a:t>
              </a:r>
              <a:r>
                <a:rPr lang="en-US" sz="3200" b="1" dirty="0">
                  <a:solidFill>
                    <a:schemeClr val="accent2"/>
                  </a:solidFill>
                  <a:latin typeface="+mj-lt"/>
                </a:rPr>
                <a:t> </a:t>
              </a:r>
              <a:r>
                <a:rPr lang="en-US" sz="3200" b="1" dirty="0">
                  <a:solidFill>
                    <a:schemeClr val="accent3">
                      <a:lumMod val="50000"/>
                    </a:schemeClr>
                  </a:solidFill>
                  <a:latin typeface="+mj-lt"/>
                </a:rPr>
                <a:t>2) order </a:t>
              </a:r>
              <a:r>
                <a:rPr lang="en-US" sz="3200" b="1" dirty="0">
                  <a:latin typeface="+mj-lt"/>
                </a:rPr>
                <a:t>of messages sent and received among network entities and</a:t>
              </a:r>
              <a:r>
                <a:rPr lang="en-US" sz="3200" b="1" dirty="0">
                  <a:solidFill>
                    <a:schemeClr val="tx2"/>
                  </a:solidFill>
                  <a:latin typeface="+mj-lt"/>
                </a:rPr>
                <a:t> 3) action(s)</a:t>
              </a:r>
              <a:r>
                <a:rPr lang="en-US" sz="3200" b="1" dirty="0">
                  <a:latin typeface="+mj-lt"/>
                </a:rPr>
                <a:t> taken on transmission and receipt</a:t>
              </a:r>
              <a:r>
                <a:rPr lang="en-US" sz="3200" b="1" dirty="0">
                  <a:solidFill>
                    <a:schemeClr val="accent6">
                      <a:lumMod val="50000"/>
                    </a:schemeClr>
                  </a:solidFill>
                </a:rPr>
                <a:t> </a:t>
              </a:r>
              <a:r>
                <a:rPr lang="en-US" sz="3200" b="1" dirty="0"/>
                <a:t>of message</a:t>
              </a:r>
            </a:p>
            <a:p>
              <a:pPr marL="91440">
                <a:spcBef>
                  <a:spcPct val="20000"/>
                </a:spcBef>
                <a:buClr>
                  <a:schemeClr val="accent2"/>
                </a:buClr>
                <a:buSzPct val="85000"/>
              </a:pPr>
              <a:r>
                <a:rPr lang="en-US" sz="3600" b="1" dirty="0">
                  <a:solidFill>
                    <a:srgbClr val="F79646">
                      <a:lumMod val="50000"/>
                    </a:srgbClr>
                  </a:solidFill>
                  <a:latin typeface="Tahoma" pitchFamily="34" charset="0"/>
                  <a:cs typeface="Tahoma" pitchFamily="34" charset="0"/>
                </a:rPr>
                <a:t>			    [Kurose and Ross]</a:t>
              </a:r>
              <a:endParaRPr lang="en-US" sz="3200" b="1" dirty="0">
                <a:latin typeface="+mj-lt"/>
              </a:endParaRPr>
            </a:p>
          </p:txBody>
        </p:sp>
        <p:sp>
          <p:nvSpPr>
            <p:cNvPr id="32" name="TextBox 31"/>
            <p:cNvSpPr txBox="1"/>
            <p:nvPr/>
          </p:nvSpPr>
          <p:spPr>
            <a:xfrm>
              <a:off x="-740" y="3505200"/>
              <a:ext cx="1067540" cy="1862048"/>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marL="457200" indent="-457200" algn="l" rtl="0"/>
              <a:r>
                <a:rPr lang="en-US" sz="11500" b="1" kern="1200" dirty="0">
                  <a:ln cap="rnd" cmpd="thickThin">
                    <a:solidFill>
                      <a:prstClr val="black"/>
                    </a:solidFill>
                    <a:bevel/>
                  </a:ln>
                  <a:solidFill>
                    <a:srgbClr val="F79646">
                      <a:lumMod val="75000"/>
                    </a:srgbClr>
                  </a:solidFill>
                  <a:latin typeface="Alienator" pitchFamily="34" charset="0"/>
                  <a:ea typeface="+mn-ea"/>
                  <a:cs typeface="+mn-cs"/>
                </a:rPr>
                <a:t>‘‘</a:t>
              </a:r>
              <a:endParaRPr lang="en-US" sz="3600" b="1" kern="1200" dirty="0">
                <a:ln cap="rnd" cmpd="thickThin">
                  <a:solidFill>
                    <a:prstClr val="black"/>
                  </a:solidFill>
                  <a:bevel/>
                </a:ln>
                <a:solidFill>
                  <a:srgbClr val="F79646">
                    <a:lumMod val="75000"/>
                  </a:srgbClr>
                </a:solidFill>
                <a:latin typeface="Alienator" pitchFamily="34" charset="0"/>
                <a:ea typeface="+mn-ea"/>
                <a:cs typeface="+mn-cs"/>
              </a:endParaRPr>
            </a:p>
          </p:txBody>
        </p:sp>
        <p:sp>
          <p:nvSpPr>
            <p:cNvPr id="33" name="Rectangle 32"/>
            <p:cNvSpPr/>
            <p:nvPr/>
          </p:nvSpPr>
          <p:spPr>
            <a:xfrm>
              <a:off x="6858000" y="5072152"/>
              <a:ext cx="1024482" cy="1862048"/>
            </a:xfrm>
            <a:prstGeom prst="rect">
              <a:avLst/>
            </a:prstGeom>
          </p:spPr>
          <p:txBody>
            <a:bodyPr wrap="square">
              <a:spAutoFit/>
            </a:bodyPr>
            <a:lstStyle/>
            <a:p>
              <a:pPr marL="457200" indent="-457200" algn="l" rtl="0"/>
              <a:r>
                <a:rPr lang="en-US" sz="11500" b="1" kern="1200" dirty="0">
                  <a:ln cap="rnd" cmpd="thickThin">
                    <a:solidFill>
                      <a:prstClr val="black"/>
                    </a:solidFill>
                    <a:bevel/>
                  </a:ln>
                  <a:solidFill>
                    <a:srgbClr val="F79646">
                      <a:lumMod val="75000"/>
                    </a:srgbClr>
                  </a:solidFill>
                  <a:latin typeface="Alienator" pitchFamily="34" charset="0"/>
                  <a:ea typeface="+mn-ea"/>
                  <a:cs typeface="+mn-cs"/>
                </a:rPr>
                <a:t>’’</a:t>
              </a:r>
              <a:endParaRPr lang="en-US" sz="4800" b="1" kern="1200" dirty="0">
                <a:ln cap="rnd" cmpd="thickThin">
                  <a:solidFill>
                    <a:prstClr val="black"/>
                  </a:solidFill>
                  <a:bevel/>
                </a:ln>
                <a:solidFill>
                  <a:srgbClr val="F79646">
                    <a:lumMod val="75000"/>
                  </a:srgbClr>
                </a:solidFill>
                <a:latin typeface="Alienator" pitchFamily="34" charset="0"/>
                <a:ea typeface="+mn-ea"/>
                <a:cs typeface="+mn-cs"/>
              </a:endParaRPr>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2057400"/>
            <a:ext cx="8153400" cy="4770537"/>
          </a:xfrm>
          <a:prstGeom prst="rect">
            <a:avLst/>
          </a:prstGeom>
          <a:noFill/>
          <a:ln>
            <a:noFill/>
          </a:ln>
        </p:spPr>
        <p:txBody>
          <a:bodyPr wrap="square">
            <a:spAutoFit/>
          </a:bodyPr>
          <a:lstStyle/>
          <a:p>
            <a:pPr algn="ctr"/>
            <a:r>
              <a:rPr lang="en-US" sz="6000" dirty="0">
                <a:ln cap="rnd" cmpd="thickThin">
                  <a:noFill/>
                  <a:bevel/>
                </a:ln>
                <a:solidFill>
                  <a:srgbClr val="00B0F0"/>
                </a:solidFill>
                <a:effectLst>
                  <a:outerShdw blurRad="50800" dist="50800" dir="5400000" algn="ctr" rotWithShape="0">
                    <a:srgbClr val="000000">
                      <a:alpha val="83000"/>
                    </a:srgbClr>
                  </a:outerShdw>
                </a:effectLst>
                <a:latin typeface="Gill Sans MT" pitchFamily="34" charset="0"/>
              </a:rPr>
              <a:t>Why study Computer and Communication Networks </a:t>
            </a:r>
            <a:r>
              <a:rPr lang="en-US" sz="6000" dirty="0">
                <a:ln cap="rnd" cmpd="thickThin">
                  <a:noFill/>
                  <a:bevel/>
                </a:ln>
                <a:solidFill>
                  <a:srgbClr val="00B0F0"/>
                </a:solidFill>
                <a:effectLst>
                  <a:outerShdw blurRad="50800" dist="50800" dir="5400000" algn="ctr" rotWithShape="0">
                    <a:srgbClr val="000000">
                      <a:alpha val="83000"/>
                    </a:srgbClr>
                  </a:outerShdw>
                </a:effectLst>
                <a:latin typeface="Arial" pitchFamily="34" charset="0"/>
                <a:cs typeface="Arial" pitchFamily="34" charset="0"/>
              </a:rPr>
              <a:t>?</a:t>
            </a:r>
          </a:p>
          <a:p>
            <a:pPr algn="ctr"/>
            <a:endParaRPr lang="en-US" sz="6000" dirty="0">
              <a:ln cap="rnd" cmpd="thickThin">
                <a:noFill/>
                <a:bevel/>
              </a:ln>
              <a:solidFill>
                <a:srgbClr val="00B0F0"/>
              </a:solidFill>
              <a:effectLst>
                <a:outerShdw blurRad="50800" dist="50800" dir="5400000" algn="ctr" rotWithShape="0">
                  <a:srgbClr val="000000">
                    <a:alpha val="83000"/>
                  </a:srgbClr>
                </a:outerShdw>
              </a:effectLst>
              <a:latin typeface="Arial" pitchFamily="34" charset="0"/>
              <a:cs typeface="Arial" pitchFamily="34" charset="0"/>
            </a:endParaRPr>
          </a:p>
          <a:p>
            <a:pPr algn="ctr"/>
            <a:r>
              <a:rPr lang="en-GB" sz="3200" dirty="0"/>
              <a:t>A group or system of interconnected people or things.</a:t>
            </a:r>
            <a:endParaRPr lang="en-US" sz="3200" dirty="0">
              <a:ln cap="rnd" cmpd="thickThin">
                <a:noFill/>
                <a:bevel/>
              </a:ln>
              <a:solidFill>
                <a:srgbClr val="00B0F0"/>
              </a:solidFill>
              <a:effectLst>
                <a:outerShdw blurRad="50800" dist="50800" dir="5400000" algn="ctr" rotWithShape="0">
                  <a:srgbClr val="000000">
                    <a:alpha val="83000"/>
                  </a:srgbClr>
                </a:outerShdw>
              </a:effectLst>
              <a:latin typeface="Arial" pitchFamily="34" charset="0"/>
              <a:cs typeface="Arial" pitchFamily="34" charset="0"/>
            </a:endParaRPr>
          </a:p>
        </p:txBody>
      </p:sp>
    </p:spTree>
    <p:extLst>
      <p:ext uri="{BB962C8B-B14F-4D97-AF65-F5344CB8AC3E}">
        <p14:creationId xmlns:p14="http://schemas.microsoft.com/office/powerpoint/2010/main" val="26017495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6" name="Rectangle 5"/>
          <p:cNvSpPr/>
          <p:nvPr/>
        </p:nvSpPr>
        <p:spPr>
          <a:xfrm>
            <a:off x="0" y="0"/>
            <a:ext cx="3086101" cy="923330"/>
          </a:xfrm>
          <a:prstGeom prst="rect">
            <a:avLst/>
          </a:prstGeom>
        </p:spPr>
        <p:txBody>
          <a:bodyPr wrap="none">
            <a:spAutoFit/>
          </a:bodyPr>
          <a:lstStyle/>
          <a:p>
            <a:pPr algn="ctr" rtl="0"/>
            <a:r>
              <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Protocol</a:t>
            </a:r>
          </a:p>
        </p:txBody>
      </p:sp>
      <p:sp>
        <p:nvSpPr>
          <p:cNvPr id="7" name="Rectangle 5"/>
          <p:cNvSpPr>
            <a:spLocks noChangeArrowheads="1"/>
          </p:cNvSpPr>
          <p:nvPr/>
        </p:nvSpPr>
        <p:spPr bwMode="auto">
          <a:xfrm>
            <a:off x="0" y="990600"/>
            <a:ext cx="9144000" cy="5562600"/>
          </a:xfrm>
          <a:prstGeom prst="rect">
            <a:avLst/>
          </a:prstGeom>
          <a:noFill/>
          <a:ln w="9525">
            <a:noFill/>
            <a:miter lim="800000"/>
            <a:headEnd/>
            <a:tailEnd/>
          </a:ln>
          <a:effectLst/>
        </p:spPr>
        <p:txBody>
          <a:bodyPr/>
          <a:lstStyle/>
          <a:p>
            <a:pPr algn="l" rtl="0">
              <a:spcBef>
                <a:spcPct val="20000"/>
              </a:spcBef>
              <a:buClr>
                <a:srgbClr val="C0504D"/>
              </a:buClr>
              <a:buSzPct val="85000"/>
              <a:buFont typeface="Wingdings" pitchFamily="2" charset="2"/>
              <a:buNone/>
            </a:pPr>
            <a:r>
              <a:rPr lang="en-US" sz="2800" b="1" dirty="0">
                <a:solidFill>
                  <a:srgbClr val="C00000"/>
                </a:solidFill>
                <a:cs typeface="Tahoma" pitchFamily="34" charset="0"/>
              </a:rPr>
              <a:t>In this course, we will focus on protocols for data traffic </a:t>
            </a:r>
            <a:r>
              <a:rPr lang="en-US" sz="2400" b="1" dirty="0">
                <a:solidFill>
                  <a:srgbClr val="C00000"/>
                </a:solidFill>
                <a:cs typeface="Tahoma" pitchFamily="34" charset="0"/>
              </a:rPr>
              <a:t>only</a:t>
            </a:r>
            <a:r>
              <a:rPr lang="en-US" sz="2800" b="1" dirty="0">
                <a:solidFill>
                  <a:srgbClr val="C00000"/>
                </a:solidFill>
                <a:cs typeface="Tahoma" pitchFamily="34" charset="0"/>
              </a:rPr>
              <a:t>.</a:t>
            </a:r>
          </a:p>
          <a:p>
            <a:pPr algn="l" rtl="0">
              <a:spcBef>
                <a:spcPct val="20000"/>
              </a:spcBef>
              <a:buClr>
                <a:srgbClr val="C0504D"/>
              </a:buClr>
              <a:buSzPct val="85000"/>
              <a:buFont typeface="Wingdings" pitchFamily="2" charset="2"/>
              <a:buNone/>
            </a:pPr>
            <a:endParaRPr lang="en-US" sz="700" b="1" kern="1200" dirty="0">
              <a:solidFill>
                <a:prstClr val="black"/>
              </a:solidFill>
              <a:ea typeface="+mn-ea"/>
              <a:cs typeface="Tahoma" pitchFamily="34" charset="0"/>
            </a:endParaRPr>
          </a:p>
          <a:p>
            <a:pPr algn="l" rtl="0">
              <a:spcBef>
                <a:spcPct val="20000"/>
              </a:spcBef>
              <a:buClr>
                <a:srgbClr val="C0504D"/>
              </a:buClr>
              <a:buSzPct val="85000"/>
              <a:buFont typeface="Wingdings" pitchFamily="2" charset="2"/>
              <a:buNone/>
            </a:pPr>
            <a:r>
              <a:rPr lang="en-US" sz="3200" b="1" dirty="0">
                <a:solidFill>
                  <a:prstClr val="black"/>
                </a:solidFill>
                <a:latin typeface="Tahoma" pitchFamily="34" charset="0"/>
                <a:cs typeface="Tahoma" pitchFamily="34" charset="0"/>
              </a:rPr>
              <a:t>TCP/IP </a:t>
            </a:r>
            <a:r>
              <a:rPr lang="en-US" sz="3200" b="1" dirty="0">
                <a:solidFill>
                  <a:prstClr val="black"/>
                </a:solidFill>
                <a:cs typeface="Tahoma" pitchFamily="34" charset="0"/>
              </a:rPr>
              <a:t>is the most dominant suite of protocols and is used on the Internet. </a:t>
            </a:r>
            <a:endParaRPr lang="en-US" sz="1400" b="1" dirty="0">
              <a:solidFill>
                <a:prstClr val="black"/>
              </a:solidFill>
              <a:cs typeface="Tahoma" pitchFamily="34" charset="0"/>
            </a:endParaRPr>
          </a:p>
          <a:p>
            <a:pPr algn="l" rtl="0">
              <a:spcBef>
                <a:spcPct val="20000"/>
              </a:spcBef>
              <a:buClr>
                <a:srgbClr val="C0504D"/>
              </a:buClr>
              <a:buSzPct val="85000"/>
              <a:buFont typeface="Wingdings" pitchFamily="2" charset="2"/>
              <a:buNone/>
            </a:pPr>
            <a:endParaRPr lang="en-US" sz="1200" b="1" dirty="0">
              <a:solidFill>
                <a:prstClr val="black"/>
              </a:solidFill>
              <a:cs typeface="Tahoma" pitchFamily="34" charset="0"/>
            </a:endParaRPr>
          </a:p>
          <a:p>
            <a:pPr algn="l" rtl="0">
              <a:spcBef>
                <a:spcPct val="20000"/>
              </a:spcBef>
              <a:buClr>
                <a:srgbClr val="C0504D"/>
              </a:buClr>
              <a:buSzPct val="85000"/>
              <a:buFont typeface="Wingdings" pitchFamily="2" charset="2"/>
              <a:buNone/>
            </a:pPr>
            <a:r>
              <a:rPr lang="en-US" sz="3200" b="1" dirty="0">
                <a:solidFill>
                  <a:prstClr val="black"/>
                </a:solidFill>
                <a:cs typeface="Tahoma" pitchFamily="34" charset="0"/>
              </a:rPr>
              <a:t>TCP/IP suite of protocols is often organized in a hierarchy of layers</a:t>
            </a:r>
            <a:endParaRPr lang="en-US" sz="3200" b="1" dirty="0">
              <a:solidFill>
                <a:srgbClr val="C00000"/>
              </a:solidFill>
              <a:cs typeface="Tahoma" pitchFamily="34" charset="0"/>
            </a:endParaRPr>
          </a:p>
          <a:p>
            <a:pPr marL="342900" indent="-342900" algn="l" rtl="0">
              <a:spcBef>
                <a:spcPct val="20000"/>
              </a:spcBef>
              <a:buClr>
                <a:srgbClr val="C0504D"/>
              </a:buClr>
              <a:buSzPct val="85000"/>
              <a:buFont typeface="Wingdings" pitchFamily="2" charset="2"/>
              <a:buNone/>
            </a:pPr>
            <a:endParaRPr lang="en-US" sz="1000" b="1" dirty="0">
              <a:solidFill>
                <a:prstClr val="black"/>
              </a:solidFill>
              <a:cs typeface="Tahoma" pitchFamily="34" charset="0"/>
            </a:endParaRPr>
          </a:p>
          <a:p>
            <a:pPr algn="l" rtl="0">
              <a:spcBef>
                <a:spcPct val="20000"/>
              </a:spcBef>
              <a:buClr>
                <a:srgbClr val="C0504D"/>
              </a:buClr>
              <a:buSzPct val="85000"/>
              <a:buFont typeface="Wingdings" pitchFamily="2" charset="2"/>
              <a:buNone/>
            </a:pPr>
            <a:r>
              <a:rPr lang="en-US" sz="3200" b="1" dirty="0">
                <a:solidFill>
                  <a:prstClr val="black"/>
                </a:solidFill>
                <a:cs typeface="Tahoma" pitchFamily="34" charset="0"/>
              </a:rPr>
              <a:t>Some other protocol suites (</a:t>
            </a:r>
            <a:r>
              <a:rPr lang="en-US" sz="3200" b="1" dirty="0">
                <a:solidFill>
                  <a:schemeClr val="accent6">
                    <a:lumMod val="75000"/>
                  </a:schemeClr>
                </a:solidFill>
                <a:cs typeface="Tahoma" pitchFamily="34" charset="0"/>
              </a:rPr>
              <a:t>no where as popular</a:t>
            </a:r>
            <a:r>
              <a:rPr lang="en-US" sz="3200" b="1" dirty="0">
                <a:solidFill>
                  <a:prstClr val="black"/>
                </a:solidFill>
                <a:cs typeface="Tahoma" pitchFamily="34" charset="0"/>
              </a:rPr>
              <a:t>) include: </a:t>
            </a:r>
            <a:r>
              <a:rPr lang="en-US" sz="3200" b="1" dirty="0">
                <a:solidFill>
                  <a:srgbClr val="C00000"/>
                </a:solidFill>
                <a:cs typeface="Tahoma" pitchFamily="34" charset="0"/>
              </a:rPr>
              <a:t>NetBIOS/ NetBEUI </a:t>
            </a:r>
            <a:r>
              <a:rPr lang="en-US" sz="3200" b="1" dirty="0">
                <a:solidFill>
                  <a:prstClr val="black"/>
                </a:solidFill>
                <a:cs typeface="Tahoma" pitchFamily="34" charset="0"/>
              </a:rPr>
              <a:t>and </a:t>
            </a:r>
            <a:r>
              <a:rPr lang="en-US" sz="3200" b="1" dirty="0">
                <a:solidFill>
                  <a:srgbClr val="C00000"/>
                </a:solidFill>
                <a:cs typeface="Tahoma" pitchFamily="34" charset="0"/>
              </a:rPr>
              <a:t>IPX/ SPX</a:t>
            </a:r>
            <a:r>
              <a:rPr lang="en-US" sz="3200" b="1" dirty="0">
                <a:solidFill>
                  <a:prstClr val="black"/>
                </a:solidFill>
                <a:cs typeface="Tahoma" pitchFamily="34" charset="0"/>
              </a:rPr>
              <a:t>.</a:t>
            </a:r>
          </a:p>
          <a:p>
            <a:pPr marL="342900" indent="-342900" algn="l" rtl="0">
              <a:spcBef>
                <a:spcPct val="20000"/>
              </a:spcBef>
              <a:buClr>
                <a:srgbClr val="C0504D"/>
              </a:buClr>
              <a:buSzPct val="85000"/>
              <a:buFont typeface="Wingdings" pitchFamily="2" charset="2"/>
              <a:buNone/>
            </a:pPr>
            <a:endParaRPr lang="en-US" sz="3600" b="1" dirty="0">
              <a:solidFill>
                <a:prstClr val="black"/>
              </a:solidFill>
              <a:cs typeface="Tahoma" pitchFamily="34" charset="0"/>
            </a:endParaRPr>
          </a:p>
          <a:p>
            <a:pPr marL="342900" indent="-342900" algn="l" rtl="0">
              <a:spcBef>
                <a:spcPct val="20000"/>
              </a:spcBef>
              <a:buClr>
                <a:srgbClr val="C0504D"/>
              </a:buClr>
              <a:buSzPct val="85000"/>
              <a:buFont typeface="Wingdings" pitchFamily="2" charset="2"/>
              <a:buNone/>
            </a:pPr>
            <a:r>
              <a:rPr lang="en-US" sz="3600" b="1" dirty="0">
                <a:solidFill>
                  <a:prstClr val="black"/>
                </a:solidFill>
                <a:cs typeface="Tahoma" pitchFamily="34" charset="0"/>
              </a:rPr>
              <a:t> </a:t>
            </a:r>
            <a:endParaRPr lang="en-US" sz="3600" b="1" kern="1200" dirty="0">
              <a:solidFill>
                <a:srgbClr val="FF0000"/>
              </a:solidFill>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a:t>Introduction to the Protocol Stack</a:t>
            </a:r>
          </a:p>
        </p:txBody>
      </p:sp>
      <p:sp>
        <p:nvSpPr>
          <p:cNvPr id="19459" name="Content Placeholder 2"/>
          <p:cNvSpPr>
            <a:spLocks noGrp="1"/>
          </p:cNvSpPr>
          <p:nvPr>
            <p:ph idx="1"/>
          </p:nvPr>
        </p:nvSpPr>
        <p:spPr/>
        <p:txBody>
          <a:bodyPr/>
          <a:lstStyle/>
          <a:p>
            <a:endParaRPr lang="en-US"/>
          </a:p>
          <a:p>
            <a:pPr eaLnBrk="1" hangingPunct="1"/>
            <a:r>
              <a:rPr lang="en-US" b="1">
                <a:solidFill>
                  <a:srgbClr val="FF9966"/>
                </a:solidFill>
              </a:rPr>
              <a:t>stack</a:t>
            </a:r>
            <a:r>
              <a:rPr lang="en-US"/>
              <a:t>: [m-w.org]</a:t>
            </a:r>
          </a:p>
          <a:p>
            <a:pPr lvl="1" eaLnBrk="1" hangingPunct="1"/>
            <a:r>
              <a:rPr lang="en-US"/>
              <a:t>1</a:t>
            </a:r>
            <a:r>
              <a:rPr lang="en-US" b="1"/>
              <a:t>:</a:t>
            </a:r>
            <a:r>
              <a:rPr lang="en-US"/>
              <a:t> a large usually conical pile (as of hay, straw, or grain in the sheaf) left standing in the field for storage</a:t>
            </a:r>
          </a:p>
          <a:p>
            <a:pPr lvl="1" eaLnBrk="1" hangingPunct="1"/>
            <a:r>
              <a:rPr lang="en-US">
                <a:solidFill>
                  <a:srgbClr val="FF9966"/>
                </a:solidFill>
              </a:rPr>
              <a:t>2 a</a:t>
            </a:r>
            <a:r>
              <a:rPr lang="en-US" b="1">
                <a:solidFill>
                  <a:srgbClr val="FF9966"/>
                </a:solidFill>
              </a:rPr>
              <a:t>:</a:t>
            </a:r>
            <a:r>
              <a:rPr lang="en-US">
                <a:solidFill>
                  <a:srgbClr val="FF9966"/>
                </a:solidFill>
              </a:rPr>
              <a:t> an orderly pile or heap</a:t>
            </a:r>
            <a:endParaRPr lang="en-US"/>
          </a:p>
        </p:txBody>
      </p:sp>
      <p:sp>
        <p:nvSpPr>
          <p:cNvPr id="4" name="Slide Number Placeholder 3"/>
          <p:cNvSpPr>
            <a:spLocks noGrp="1"/>
          </p:cNvSpPr>
          <p:nvPr>
            <p:ph type="sldNum" sz="quarter" idx="10"/>
          </p:nvPr>
        </p:nvSpPr>
        <p:spPr/>
        <p:txBody>
          <a:bodyPr/>
          <a:lstStyle/>
          <a:p>
            <a:pPr>
              <a:defRPr/>
            </a:pPr>
            <a:fld id="{AD21D013-FECE-4E21-954B-F2E62D5E3FBB}"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Layered Architecture</a:t>
            </a:r>
          </a:p>
        </p:txBody>
      </p:sp>
      <p:sp>
        <p:nvSpPr>
          <p:cNvPr id="20483" name="Content Placeholder 2"/>
          <p:cNvSpPr>
            <a:spLocks noGrp="1"/>
          </p:cNvSpPr>
          <p:nvPr>
            <p:ph idx="1"/>
          </p:nvPr>
        </p:nvSpPr>
        <p:spPr/>
        <p:txBody>
          <a:bodyPr/>
          <a:lstStyle/>
          <a:p>
            <a:pPr eaLnBrk="1" hangingPunct="1">
              <a:lnSpc>
                <a:spcPct val="90000"/>
              </a:lnSpc>
            </a:pPr>
            <a:endParaRPr lang="en-US" sz="2800" dirty="0"/>
          </a:p>
          <a:p>
            <a:pPr eaLnBrk="1" hangingPunct="1">
              <a:lnSpc>
                <a:spcPct val="90000"/>
              </a:lnSpc>
            </a:pPr>
            <a:r>
              <a:rPr lang="en-US" sz="2800" dirty="0"/>
              <a:t>Network protocol stacks (e.g., TCP/IP, OSI) are divided into </a:t>
            </a:r>
            <a:r>
              <a:rPr lang="en-US" sz="2800" dirty="0">
                <a:solidFill>
                  <a:srgbClr val="FF0000"/>
                </a:solidFill>
              </a:rPr>
              <a:t>distinct and ordered layers</a:t>
            </a:r>
          </a:p>
          <a:p>
            <a:pPr lvl="1" eaLnBrk="1" hangingPunct="1">
              <a:lnSpc>
                <a:spcPct val="90000"/>
              </a:lnSpc>
            </a:pPr>
            <a:endParaRPr lang="en-US" dirty="0"/>
          </a:p>
          <a:p>
            <a:pPr eaLnBrk="1" hangingPunct="1">
              <a:lnSpc>
                <a:spcPct val="90000"/>
              </a:lnSpc>
            </a:pPr>
            <a:r>
              <a:rPr lang="en-US" sz="2800" dirty="0"/>
              <a:t>Each layer has a very fixed </a:t>
            </a:r>
            <a:r>
              <a:rPr lang="en-US" sz="2800" dirty="0">
                <a:solidFill>
                  <a:srgbClr val="FF9966"/>
                </a:solidFill>
              </a:rPr>
              <a:t>interface</a:t>
            </a:r>
            <a:r>
              <a:rPr lang="en-US" sz="2800" dirty="0"/>
              <a:t> with other layers, although complex </a:t>
            </a:r>
            <a:r>
              <a:rPr lang="en-US" sz="2800" dirty="0">
                <a:solidFill>
                  <a:srgbClr val="FF9966"/>
                </a:solidFill>
              </a:rPr>
              <a:t>services</a:t>
            </a:r>
            <a:r>
              <a:rPr lang="en-US" sz="2800" dirty="0"/>
              <a:t> are implemented inside a layer</a:t>
            </a:r>
          </a:p>
          <a:p>
            <a:pPr lvl="1" eaLnBrk="1" hangingPunct="1">
              <a:lnSpc>
                <a:spcPct val="90000"/>
              </a:lnSpc>
            </a:pPr>
            <a:endParaRPr lang="en-US" dirty="0"/>
          </a:p>
          <a:p>
            <a:pPr eaLnBrk="1" hangingPunct="1">
              <a:lnSpc>
                <a:spcPct val="90000"/>
              </a:lnSpc>
            </a:pPr>
            <a:r>
              <a:rPr lang="en-US" sz="2800" dirty="0"/>
              <a:t>Why the layered approach?</a:t>
            </a:r>
          </a:p>
        </p:txBody>
      </p:sp>
      <p:sp>
        <p:nvSpPr>
          <p:cNvPr id="4" name="Slide Number Placeholder 3"/>
          <p:cNvSpPr>
            <a:spLocks noGrp="1"/>
          </p:cNvSpPr>
          <p:nvPr>
            <p:ph type="sldNum" sz="quarter" idx="10"/>
          </p:nvPr>
        </p:nvSpPr>
        <p:spPr/>
        <p:txBody>
          <a:bodyPr/>
          <a:lstStyle/>
          <a:p>
            <a:pPr>
              <a:defRPr/>
            </a:pPr>
            <a:fld id="{73EC4B12-D298-4388-AA9D-4382A4101AF2}"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Layered Architecture</a:t>
            </a:r>
          </a:p>
        </p:txBody>
      </p:sp>
      <p:sp>
        <p:nvSpPr>
          <p:cNvPr id="21507" name="Content Placeholder 2"/>
          <p:cNvSpPr>
            <a:spLocks noGrp="1"/>
          </p:cNvSpPr>
          <p:nvPr>
            <p:ph idx="1"/>
          </p:nvPr>
        </p:nvSpPr>
        <p:spPr/>
        <p:txBody>
          <a:bodyPr>
            <a:normAutofit/>
          </a:bodyPr>
          <a:lstStyle/>
          <a:p>
            <a:pPr eaLnBrk="1" hangingPunct="1">
              <a:lnSpc>
                <a:spcPct val="90000"/>
              </a:lnSpc>
            </a:pPr>
            <a:endParaRPr lang="en-US" sz="2800" dirty="0"/>
          </a:p>
          <a:p>
            <a:pPr eaLnBrk="1" hangingPunct="1">
              <a:lnSpc>
                <a:spcPct val="90000"/>
              </a:lnSpc>
            </a:pPr>
            <a:r>
              <a:rPr lang="en-US" sz="2800" dirty="0"/>
              <a:t>Why the layered approach?</a:t>
            </a:r>
          </a:p>
          <a:p>
            <a:pPr lvl="1" eaLnBrk="1" hangingPunct="1">
              <a:lnSpc>
                <a:spcPct val="90000"/>
              </a:lnSpc>
            </a:pPr>
            <a:endParaRPr lang="en-US" dirty="0"/>
          </a:p>
          <a:p>
            <a:pPr eaLnBrk="1" hangingPunct="1">
              <a:lnSpc>
                <a:spcPct val="90000"/>
              </a:lnSpc>
            </a:pPr>
            <a:r>
              <a:rPr lang="en-US" sz="2800" dirty="0"/>
              <a:t>Advantages of the Layered Approach</a:t>
            </a:r>
          </a:p>
          <a:p>
            <a:pPr lvl="1" eaLnBrk="1" hangingPunct="1">
              <a:lnSpc>
                <a:spcPct val="90000"/>
              </a:lnSpc>
            </a:pPr>
            <a:r>
              <a:rPr lang="en-US" dirty="0"/>
              <a:t>Encapsulation of Complexity: </a:t>
            </a:r>
            <a:r>
              <a:rPr lang="en-US" dirty="0">
                <a:solidFill>
                  <a:srgbClr val="FF0000"/>
                </a:solidFill>
              </a:rPr>
              <a:t>only the pertinent, simple interface is visible to other layers</a:t>
            </a:r>
          </a:p>
          <a:p>
            <a:pPr lvl="1" eaLnBrk="1" hangingPunct="1">
              <a:lnSpc>
                <a:spcPct val="90000"/>
              </a:lnSpc>
            </a:pPr>
            <a:endParaRPr lang="en-US" dirty="0"/>
          </a:p>
          <a:p>
            <a:pPr eaLnBrk="1" hangingPunct="1">
              <a:lnSpc>
                <a:spcPct val="90000"/>
              </a:lnSpc>
            </a:pPr>
            <a:r>
              <a:rPr lang="en-US" sz="2800" dirty="0"/>
              <a:t>Fixed services offered via interface/s</a:t>
            </a:r>
            <a:endParaRPr lang="en-US" dirty="0"/>
          </a:p>
          <a:p>
            <a:endParaRPr lang="en-US" sz="2800" dirty="0"/>
          </a:p>
        </p:txBody>
      </p:sp>
      <p:sp>
        <p:nvSpPr>
          <p:cNvPr id="4" name="Slide Number Placeholder 3"/>
          <p:cNvSpPr>
            <a:spLocks noGrp="1"/>
          </p:cNvSpPr>
          <p:nvPr>
            <p:ph type="sldNum" sz="quarter" idx="10"/>
          </p:nvPr>
        </p:nvSpPr>
        <p:spPr/>
        <p:txBody>
          <a:bodyPr/>
          <a:lstStyle/>
          <a:p>
            <a:pPr>
              <a:defRPr/>
            </a:pPr>
            <a:fld id="{37B6A226-A4AB-4A53-81DC-7C1B53C88560}"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r>
              <a:rPr lang="en-US"/>
              <a:t>An Example of a Non-Layered Communication</a:t>
            </a:r>
          </a:p>
        </p:txBody>
      </p:sp>
      <p:sp>
        <p:nvSpPr>
          <p:cNvPr id="22531" name="Content Placeholder 2"/>
          <p:cNvSpPr>
            <a:spLocks noGrp="1"/>
          </p:cNvSpPr>
          <p:nvPr>
            <p:ph idx="1"/>
          </p:nvPr>
        </p:nvSpPr>
        <p:spPr/>
        <p:txBody>
          <a:bodyPr/>
          <a:lstStyle/>
          <a:p>
            <a:endParaRPr lang="en-US" dirty="0"/>
          </a:p>
          <a:p>
            <a:pPr eaLnBrk="1" hangingPunct="1">
              <a:buFont typeface="Wingdings" pitchFamily="2" charset="2"/>
              <a:buNone/>
            </a:pPr>
            <a:r>
              <a:rPr lang="en-US" sz="2800" dirty="0">
                <a:solidFill>
                  <a:srgbClr val="FF9966"/>
                </a:solidFill>
              </a:rPr>
              <a:t>Consider a </a:t>
            </a:r>
            <a:r>
              <a:rPr lang="en-US" sz="2800" dirty="0" err="1">
                <a:solidFill>
                  <a:srgbClr val="FF0000"/>
                </a:solidFill>
              </a:rPr>
              <a:t>BigbossX</a:t>
            </a:r>
            <a:r>
              <a:rPr lang="en-US" sz="2800" dirty="0">
                <a:solidFill>
                  <a:srgbClr val="FF0000"/>
                </a:solidFill>
              </a:rPr>
              <a:t> of company </a:t>
            </a:r>
            <a:r>
              <a:rPr lang="en-US" sz="2800" dirty="0" err="1">
                <a:solidFill>
                  <a:srgbClr val="FF0000"/>
                </a:solidFill>
              </a:rPr>
              <a:t>SEECSTech</a:t>
            </a:r>
            <a:r>
              <a:rPr lang="en-US" sz="2800" dirty="0">
                <a:solidFill>
                  <a:srgbClr val="FF0000"/>
                </a:solidFill>
              </a:rPr>
              <a:t> </a:t>
            </a:r>
            <a:r>
              <a:rPr lang="en-US" sz="2800" dirty="0">
                <a:solidFill>
                  <a:srgbClr val="FF9966"/>
                </a:solidFill>
              </a:rPr>
              <a:t>who wants to send a very important letter to </a:t>
            </a:r>
            <a:r>
              <a:rPr lang="en-US" sz="2800" dirty="0" err="1">
                <a:solidFill>
                  <a:srgbClr val="FF0000"/>
                </a:solidFill>
              </a:rPr>
              <a:t>BigbossY</a:t>
            </a:r>
            <a:r>
              <a:rPr lang="en-US" sz="2800" dirty="0">
                <a:solidFill>
                  <a:srgbClr val="FF0000"/>
                </a:solidFill>
              </a:rPr>
              <a:t> who works at </a:t>
            </a:r>
            <a:r>
              <a:rPr lang="en-US" sz="2800" dirty="0" err="1">
                <a:solidFill>
                  <a:srgbClr val="FF0000"/>
                </a:solidFill>
              </a:rPr>
              <a:t>EMETech</a:t>
            </a:r>
            <a:r>
              <a:rPr lang="en-US" sz="2800" dirty="0">
                <a:solidFill>
                  <a:srgbClr val="FF9966"/>
                </a:solidFill>
              </a:rPr>
              <a:t>. One way of sending this letter is:</a:t>
            </a:r>
          </a:p>
          <a:p>
            <a:pPr lvl="1" eaLnBrk="1" hangingPunct="1"/>
            <a:r>
              <a:rPr lang="en-US" sz="2400" dirty="0" err="1">
                <a:solidFill>
                  <a:srgbClr val="FF9966"/>
                </a:solidFill>
              </a:rPr>
              <a:t>BigbossX</a:t>
            </a:r>
            <a:r>
              <a:rPr lang="en-US" sz="2400" dirty="0">
                <a:solidFill>
                  <a:srgbClr val="FF9966"/>
                </a:solidFill>
              </a:rPr>
              <a:t> types and prints the letter</a:t>
            </a:r>
          </a:p>
          <a:p>
            <a:pPr lvl="1" eaLnBrk="1" hangingPunct="1"/>
            <a:r>
              <a:rPr lang="en-US" sz="2400" dirty="0">
                <a:solidFill>
                  <a:srgbClr val="FF9966"/>
                </a:solidFill>
              </a:rPr>
              <a:t>Finds the address of </a:t>
            </a:r>
            <a:r>
              <a:rPr lang="en-US" sz="2400" dirty="0" err="1">
                <a:solidFill>
                  <a:srgbClr val="FF9966"/>
                </a:solidFill>
              </a:rPr>
              <a:t>BigbossY</a:t>
            </a:r>
            <a:endParaRPr lang="en-US" sz="2400" dirty="0">
              <a:solidFill>
                <a:srgbClr val="FF9966"/>
              </a:solidFill>
            </a:endParaRPr>
          </a:p>
          <a:p>
            <a:pPr lvl="1" eaLnBrk="1" hangingPunct="1"/>
            <a:r>
              <a:rPr lang="en-US" sz="2400" dirty="0">
                <a:solidFill>
                  <a:srgbClr val="FF9966"/>
                </a:solidFill>
              </a:rPr>
              <a:t>Get directions to </a:t>
            </a:r>
            <a:r>
              <a:rPr lang="en-US" sz="2400" dirty="0" err="1">
                <a:solidFill>
                  <a:srgbClr val="FF9966"/>
                </a:solidFill>
              </a:rPr>
              <a:t>BigbossY’s</a:t>
            </a:r>
            <a:r>
              <a:rPr lang="en-US" sz="2400" dirty="0">
                <a:solidFill>
                  <a:srgbClr val="FF9966"/>
                </a:solidFill>
              </a:rPr>
              <a:t> address at EME</a:t>
            </a:r>
          </a:p>
          <a:p>
            <a:pPr lvl="1" eaLnBrk="1" hangingPunct="1"/>
            <a:r>
              <a:rPr lang="en-US" sz="2400" dirty="0">
                <a:solidFill>
                  <a:srgbClr val="FF9966"/>
                </a:solidFill>
              </a:rPr>
              <a:t>Drives to EME and gives the letter to </a:t>
            </a:r>
            <a:r>
              <a:rPr lang="en-US" sz="2400" dirty="0" err="1">
                <a:solidFill>
                  <a:srgbClr val="FF9966"/>
                </a:solidFill>
              </a:rPr>
              <a:t>BigbossY</a:t>
            </a:r>
            <a:endParaRPr lang="en-US" sz="2400" dirty="0">
              <a:solidFill>
                <a:srgbClr val="FF9966"/>
              </a:solidFill>
            </a:endParaRPr>
          </a:p>
          <a:p>
            <a:pPr lvl="1" eaLnBrk="1" hangingPunct="1"/>
            <a:r>
              <a:rPr lang="en-US" sz="2400" dirty="0">
                <a:solidFill>
                  <a:srgbClr val="FF9966"/>
                </a:solidFill>
              </a:rPr>
              <a:t>Gets a verbal or written confirmation from </a:t>
            </a:r>
            <a:r>
              <a:rPr lang="en-US" sz="2400" dirty="0" err="1">
                <a:solidFill>
                  <a:srgbClr val="FF9966"/>
                </a:solidFill>
              </a:rPr>
              <a:t>BigbossY</a:t>
            </a:r>
            <a:endParaRPr lang="en-US" sz="2400" dirty="0">
              <a:solidFill>
                <a:srgbClr val="FF9966"/>
              </a:solidFill>
            </a:endParaRPr>
          </a:p>
          <a:p>
            <a:endParaRPr lang="en-US" dirty="0"/>
          </a:p>
        </p:txBody>
      </p:sp>
      <p:sp>
        <p:nvSpPr>
          <p:cNvPr id="4" name="Slide Number Placeholder 3"/>
          <p:cNvSpPr>
            <a:spLocks noGrp="1"/>
          </p:cNvSpPr>
          <p:nvPr>
            <p:ph type="sldNum" sz="quarter" idx="10"/>
          </p:nvPr>
        </p:nvSpPr>
        <p:spPr/>
        <p:txBody>
          <a:bodyPr/>
          <a:lstStyle/>
          <a:p>
            <a:pPr>
              <a:defRPr/>
            </a:pPr>
            <a:fld id="{987FC5A4-9CDA-4793-A42F-5BEC76EB37C6}"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r>
              <a:rPr lang="en-US"/>
              <a:t>An Example of a Non-Layered Communication</a:t>
            </a:r>
          </a:p>
        </p:txBody>
      </p:sp>
      <p:sp>
        <p:nvSpPr>
          <p:cNvPr id="23555" name="Content Placeholder 2"/>
          <p:cNvSpPr>
            <a:spLocks noGrp="1"/>
          </p:cNvSpPr>
          <p:nvPr>
            <p:ph idx="1"/>
          </p:nvPr>
        </p:nvSpPr>
        <p:spPr/>
        <p:txBody>
          <a:bodyPr>
            <a:normAutofit fontScale="92500" lnSpcReduction="10000"/>
          </a:bodyPr>
          <a:lstStyle/>
          <a:p>
            <a:pPr eaLnBrk="1" hangingPunct="1"/>
            <a:endParaRPr lang="en-US"/>
          </a:p>
          <a:p>
            <a:pPr eaLnBrk="1" hangingPunct="1"/>
            <a:r>
              <a:rPr lang="en-US"/>
              <a:t>This approach leads to a lot of overhead work, </a:t>
            </a:r>
            <a:r>
              <a:rPr lang="en-US">
                <a:solidFill>
                  <a:srgbClr val="FF0000"/>
                </a:solidFill>
              </a:rPr>
              <a:t>which is not a part BigbossX’s job</a:t>
            </a:r>
          </a:p>
          <a:p>
            <a:pPr eaLnBrk="1" hangingPunct="1"/>
            <a:r>
              <a:rPr lang="en-US"/>
              <a:t>What if:</a:t>
            </a:r>
          </a:p>
          <a:p>
            <a:pPr lvl="1" eaLnBrk="1" hangingPunct="1"/>
            <a:r>
              <a:rPr lang="en-US"/>
              <a:t>BigbossY’s address is changed</a:t>
            </a:r>
          </a:p>
          <a:p>
            <a:pPr lvl="1" eaLnBrk="1" hangingPunct="1"/>
            <a:r>
              <a:rPr lang="en-US"/>
              <a:t>BigbossY does not understand BigbossX’s language</a:t>
            </a:r>
          </a:p>
          <a:p>
            <a:pPr lvl="1" eaLnBrk="1" hangingPunct="1"/>
            <a:r>
              <a:rPr lang="en-US"/>
              <a:t>BigbossY is not in his office when BigbossX comes to deliver the letter</a:t>
            </a:r>
          </a:p>
          <a:p>
            <a:pPr lvl="1" eaLnBrk="1" hangingPunct="1"/>
            <a:r>
              <a:rPr lang="en-US"/>
              <a:t>BigbossY handles all of his communication through email or fax, not snailmail</a:t>
            </a:r>
          </a:p>
          <a:p>
            <a:endParaRPr lang="en-US"/>
          </a:p>
        </p:txBody>
      </p:sp>
      <p:sp>
        <p:nvSpPr>
          <p:cNvPr id="4" name="Slide Number Placeholder 3"/>
          <p:cNvSpPr>
            <a:spLocks noGrp="1"/>
          </p:cNvSpPr>
          <p:nvPr>
            <p:ph type="sldNum" sz="quarter" idx="10"/>
          </p:nvPr>
        </p:nvSpPr>
        <p:spPr/>
        <p:txBody>
          <a:bodyPr/>
          <a:lstStyle/>
          <a:p>
            <a:pPr>
              <a:defRPr/>
            </a:pPr>
            <a:fld id="{4A4F7E3E-5234-45E7-90EE-32484A7259E8}"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r>
              <a:rPr lang="en-US"/>
              <a:t>An Example of a Non-Layered Communication</a:t>
            </a:r>
          </a:p>
        </p:txBody>
      </p:sp>
      <p:sp>
        <p:nvSpPr>
          <p:cNvPr id="4" name="Slide Number Placeholder 3"/>
          <p:cNvSpPr>
            <a:spLocks noGrp="1"/>
          </p:cNvSpPr>
          <p:nvPr>
            <p:ph type="sldNum" sz="quarter" idx="10"/>
          </p:nvPr>
        </p:nvSpPr>
        <p:spPr/>
        <p:txBody>
          <a:bodyPr/>
          <a:lstStyle/>
          <a:p>
            <a:pPr>
              <a:defRPr/>
            </a:pPr>
            <a:fld id="{65E8B4CB-058C-44E6-BC6A-C09E996E2381}" type="slidenum">
              <a:rPr lang="en-US" smtClean="0"/>
              <a:pPr>
                <a:defRPr/>
              </a:pPr>
              <a:t>26</a:t>
            </a:fld>
            <a:endParaRPr lang="en-US" dirty="0"/>
          </a:p>
        </p:txBody>
      </p:sp>
      <p:sp>
        <p:nvSpPr>
          <p:cNvPr id="5" name="Rectangle 3"/>
          <p:cNvSpPr txBox="1">
            <a:spLocks noChangeArrowheads="1"/>
          </p:cNvSpPr>
          <p:nvPr/>
        </p:nvSpPr>
        <p:spPr bwMode="auto">
          <a:xfrm>
            <a:off x="838200" y="762000"/>
            <a:ext cx="7661275" cy="609600"/>
          </a:xfrm>
          <a:prstGeom prst="rect">
            <a:avLst/>
          </a:prstGeom>
          <a:noFill/>
          <a:ln w="9525">
            <a:noFill/>
            <a:miter lim="800000"/>
            <a:headEnd/>
            <a:tailEnd/>
          </a:ln>
        </p:spPr>
        <p:txBody>
          <a:bodyPr/>
          <a:lstStyle/>
          <a:p>
            <a:pPr marL="342900" indent="-342900">
              <a:spcBef>
                <a:spcPct val="20000"/>
              </a:spcBef>
              <a:buFont typeface="Wingdings" pitchFamily="2" charset="2"/>
              <a:buChar char="§"/>
              <a:defRPr/>
            </a:pPr>
            <a:r>
              <a:rPr lang="en-US" kern="0">
                <a:latin typeface="Calibri" pitchFamily="34" charset="0"/>
              </a:rPr>
              <a:t>A better way of approaching this problem is:</a:t>
            </a:r>
            <a:endParaRPr lang="en-US" kern="0" dirty="0">
              <a:latin typeface="Calibri" pitchFamily="34" charset="0"/>
            </a:endParaRPr>
          </a:p>
        </p:txBody>
      </p:sp>
      <p:grpSp>
        <p:nvGrpSpPr>
          <p:cNvPr id="2" name="Group 20"/>
          <p:cNvGrpSpPr>
            <a:grpSpLocks/>
          </p:cNvGrpSpPr>
          <p:nvPr/>
        </p:nvGrpSpPr>
        <p:grpSpPr bwMode="auto">
          <a:xfrm>
            <a:off x="1184275" y="1143000"/>
            <a:ext cx="1711325" cy="1147763"/>
            <a:chOff x="816" y="1200"/>
            <a:chExt cx="1078" cy="723"/>
          </a:xfrm>
        </p:grpSpPr>
        <p:pic>
          <p:nvPicPr>
            <p:cNvPr id="24601" name="Picture 5" descr="MCj04301250000[1]"/>
            <p:cNvPicPr>
              <a:picLocks noChangeAspect="1" noChangeArrowheads="1"/>
            </p:cNvPicPr>
            <p:nvPr/>
          </p:nvPicPr>
          <p:blipFill>
            <a:blip r:embed="rId2"/>
            <a:srcRect/>
            <a:stretch>
              <a:fillRect/>
            </a:stretch>
          </p:blipFill>
          <p:spPr bwMode="auto">
            <a:xfrm>
              <a:off x="960" y="1200"/>
              <a:ext cx="527" cy="558"/>
            </a:xfrm>
            <a:prstGeom prst="rect">
              <a:avLst/>
            </a:prstGeom>
            <a:noFill/>
            <a:ln w="9525">
              <a:noFill/>
              <a:miter lim="800000"/>
              <a:headEnd/>
              <a:tailEnd/>
            </a:ln>
          </p:spPr>
        </p:pic>
        <p:sp>
          <p:nvSpPr>
            <p:cNvPr id="24602" name="Text Box 6"/>
            <p:cNvSpPr txBox="1">
              <a:spLocks noChangeArrowheads="1"/>
            </p:cNvSpPr>
            <p:nvPr/>
          </p:nvSpPr>
          <p:spPr bwMode="auto">
            <a:xfrm>
              <a:off x="816" y="1632"/>
              <a:ext cx="1078" cy="291"/>
            </a:xfrm>
            <a:prstGeom prst="rect">
              <a:avLst/>
            </a:prstGeom>
            <a:noFill/>
            <a:ln w="9525">
              <a:noFill/>
              <a:miter lim="800000"/>
              <a:headEnd/>
              <a:tailEnd/>
            </a:ln>
          </p:spPr>
          <p:txBody>
            <a:bodyPr>
              <a:spAutoFit/>
            </a:bodyPr>
            <a:lstStyle/>
            <a:p>
              <a:pPr>
                <a:spcBef>
                  <a:spcPct val="50000"/>
                </a:spcBef>
              </a:pPr>
              <a:r>
                <a:rPr lang="en-US"/>
                <a:t>BigbossX</a:t>
              </a:r>
            </a:p>
          </p:txBody>
        </p:sp>
      </p:grpSp>
      <p:grpSp>
        <p:nvGrpSpPr>
          <p:cNvPr id="3" name="Group 10"/>
          <p:cNvGrpSpPr>
            <a:grpSpLocks/>
          </p:cNvGrpSpPr>
          <p:nvPr/>
        </p:nvGrpSpPr>
        <p:grpSpPr bwMode="auto">
          <a:xfrm>
            <a:off x="6289675" y="1295400"/>
            <a:ext cx="1711325" cy="1443038"/>
            <a:chOff x="3744" y="1536"/>
            <a:chExt cx="1145" cy="1059"/>
          </a:xfrm>
        </p:grpSpPr>
        <p:pic>
          <p:nvPicPr>
            <p:cNvPr id="24599" name="Picture 8" descr="MCj04263280000[1]"/>
            <p:cNvPicPr>
              <a:picLocks noChangeAspect="1" noChangeArrowheads="1"/>
            </p:cNvPicPr>
            <p:nvPr/>
          </p:nvPicPr>
          <p:blipFill>
            <a:blip r:embed="rId3"/>
            <a:srcRect/>
            <a:stretch>
              <a:fillRect/>
            </a:stretch>
          </p:blipFill>
          <p:spPr bwMode="auto">
            <a:xfrm>
              <a:off x="3888" y="1536"/>
              <a:ext cx="458" cy="755"/>
            </a:xfrm>
            <a:prstGeom prst="rect">
              <a:avLst/>
            </a:prstGeom>
            <a:noFill/>
            <a:ln w="9525">
              <a:noFill/>
              <a:miter lim="800000"/>
              <a:headEnd/>
              <a:tailEnd/>
            </a:ln>
          </p:spPr>
        </p:pic>
        <p:sp>
          <p:nvSpPr>
            <p:cNvPr id="24600" name="Text Box 9"/>
            <p:cNvSpPr txBox="1">
              <a:spLocks noChangeArrowheads="1"/>
            </p:cNvSpPr>
            <p:nvPr/>
          </p:nvSpPr>
          <p:spPr bwMode="auto">
            <a:xfrm>
              <a:off x="3744" y="2256"/>
              <a:ext cx="1145" cy="339"/>
            </a:xfrm>
            <a:prstGeom prst="rect">
              <a:avLst/>
            </a:prstGeom>
            <a:noFill/>
            <a:ln w="9525">
              <a:noFill/>
              <a:miter lim="800000"/>
              <a:headEnd/>
              <a:tailEnd/>
            </a:ln>
          </p:spPr>
          <p:txBody>
            <a:bodyPr>
              <a:spAutoFit/>
            </a:bodyPr>
            <a:lstStyle/>
            <a:p>
              <a:pPr>
                <a:spcBef>
                  <a:spcPct val="50000"/>
                </a:spcBef>
              </a:pPr>
              <a:r>
                <a:rPr lang="en-US"/>
                <a:t>BigbossY</a:t>
              </a:r>
            </a:p>
          </p:txBody>
        </p:sp>
      </p:grpSp>
      <p:grpSp>
        <p:nvGrpSpPr>
          <p:cNvPr id="6" name="Group 25"/>
          <p:cNvGrpSpPr>
            <a:grpSpLocks/>
          </p:cNvGrpSpPr>
          <p:nvPr/>
        </p:nvGrpSpPr>
        <p:grpSpPr bwMode="auto">
          <a:xfrm>
            <a:off x="879475" y="2895600"/>
            <a:ext cx="1676400" cy="1408113"/>
            <a:chOff x="816" y="2304"/>
            <a:chExt cx="1056" cy="887"/>
          </a:xfrm>
        </p:grpSpPr>
        <p:pic>
          <p:nvPicPr>
            <p:cNvPr id="24597" name="Picture 12" descr="MCj01980410000[1]"/>
            <p:cNvPicPr>
              <a:picLocks noChangeAspect="1" noChangeArrowheads="1"/>
            </p:cNvPicPr>
            <p:nvPr/>
          </p:nvPicPr>
          <p:blipFill>
            <a:blip r:embed="rId4"/>
            <a:srcRect/>
            <a:stretch>
              <a:fillRect/>
            </a:stretch>
          </p:blipFill>
          <p:spPr bwMode="auto">
            <a:xfrm>
              <a:off x="872" y="2304"/>
              <a:ext cx="712" cy="514"/>
            </a:xfrm>
            <a:prstGeom prst="rect">
              <a:avLst/>
            </a:prstGeom>
            <a:noFill/>
            <a:ln w="9525">
              <a:noFill/>
              <a:miter lim="800000"/>
              <a:headEnd/>
              <a:tailEnd/>
            </a:ln>
          </p:spPr>
        </p:pic>
        <p:sp>
          <p:nvSpPr>
            <p:cNvPr id="24598" name="Text Box 13"/>
            <p:cNvSpPr txBox="1">
              <a:spLocks noChangeArrowheads="1"/>
            </p:cNvSpPr>
            <p:nvPr/>
          </p:nvSpPr>
          <p:spPr bwMode="auto">
            <a:xfrm>
              <a:off x="816" y="2784"/>
              <a:ext cx="1056" cy="407"/>
            </a:xfrm>
            <a:prstGeom prst="rect">
              <a:avLst/>
            </a:prstGeom>
            <a:noFill/>
            <a:ln w="9525">
              <a:noFill/>
              <a:miter lim="800000"/>
              <a:headEnd/>
              <a:tailEnd/>
            </a:ln>
          </p:spPr>
          <p:txBody>
            <a:bodyPr>
              <a:spAutoFit/>
            </a:bodyPr>
            <a:lstStyle/>
            <a:p>
              <a:pPr>
                <a:spcBef>
                  <a:spcPct val="50000"/>
                </a:spcBef>
              </a:pPr>
              <a:r>
                <a:rPr lang="en-US" dirty="0" err="1"/>
                <a:t>SEECSTech</a:t>
              </a:r>
              <a:r>
                <a:rPr lang="en-US" dirty="0"/>
                <a:t> Secretary</a:t>
              </a:r>
            </a:p>
          </p:txBody>
        </p:sp>
      </p:grpSp>
      <p:cxnSp>
        <p:nvCxnSpPr>
          <p:cNvPr id="15" name="AutoShape 16"/>
          <p:cNvCxnSpPr>
            <a:cxnSpLocks noChangeShapeType="1"/>
          </p:cNvCxnSpPr>
          <p:nvPr/>
        </p:nvCxnSpPr>
        <p:spPr bwMode="auto">
          <a:xfrm rot="5400000">
            <a:off x="1332706" y="2396332"/>
            <a:ext cx="700087" cy="298450"/>
          </a:xfrm>
          <a:prstGeom prst="bentConnector3">
            <a:avLst>
              <a:gd name="adj1" fmla="val 49889"/>
            </a:avLst>
          </a:prstGeom>
          <a:noFill/>
          <a:ln w="38100">
            <a:solidFill>
              <a:srgbClr val="FF0000"/>
            </a:solidFill>
            <a:miter lim="800000"/>
            <a:headEnd/>
            <a:tailEnd type="triangle" w="med" len="med"/>
          </a:ln>
        </p:spPr>
      </p:cxnSp>
      <p:grpSp>
        <p:nvGrpSpPr>
          <p:cNvPr id="7" name="Group 18"/>
          <p:cNvGrpSpPr>
            <a:grpSpLocks/>
          </p:cNvGrpSpPr>
          <p:nvPr/>
        </p:nvGrpSpPr>
        <p:grpSpPr bwMode="auto">
          <a:xfrm>
            <a:off x="1412875" y="4691063"/>
            <a:ext cx="1863725" cy="1404937"/>
            <a:chOff x="960" y="3408"/>
            <a:chExt cx="768" cy="768"/>
          </a:xfrm>
        </p:grpSpPr>
        <p:pic>
          <p:nvPicPr>
            <p:cNvPr id="24595" name="Picture 4" descr="MPj04331470000[1]"/>
            <p:cNvPicPr>
              <a:picLocks noChangeAspect="1" noChangeArrowheads="1"/>
            </p:cNvPicPr>
            <p:nvPr/>
          </p:nvPicPr>
          <p:blipFill>
            <a:blip r:embed="rId5"/>
            <a:srcRect/>
            <a:stretch>
              <a:fillRect/>
            </a:stretch>
          </p:blipFill>
          <p:spPr bwMode="auto">
            <a:xfrm>
              <a:off x="1056" y="3408"/>
              <a:ext cx="512" cy="768"/>
            </a:xfrm>
            <a:prstGeom prst="rect">
              <a:avLst/>
            </a:prstGeom>
            <a:noFill/>
            <a:ln w="9525">
              <a:noFill/>
              <a:miter lim="800000"/>
              <a:headEnd/>
              <a:tailEnd/>
            </a:ln>
          </p:spPr>
        </p:pic>
        <p:sp>
          <p:nvSpPr>
            <p:cNvPr id="24596" name="Text Box 17"/>
            <p:cNvSpPr txBox="1">
              <a:spLocks noChangeArrowheads="1"/>
            </p:cNvSpPr>
            <p:nvPr/>
          </p:nvSpPr>
          <p:spPr bwMode="auto">
            <a:xfrm>
              <a:off x="960" y="3840"/>
              <a:ext cx="768" cy="200"/>
            </a:xfrm>
            <a:prstGeom prst="rect">
              <a:avLst/>
            </a:prstGeom>
            <a:noFill/>
            <a:ln w="9525">
              <a:noFill/>
              <a:miter lim="800000"/>
              <a:headEnd/>
              <a:tailEnd/>
            </a:ln>
          </p:spPr>
          <p:txBody>
            <a:bodyPr>
              <a:spAutoFit/>
            </a:bodyPr>
            <a:lstStyle/>
            <a:p>
              <a:pPr>
                <a:spcBef>
                  <a:spcPct val="50000"/>
                </a:spcBef>
              </a:pPr>
              <a:r>
                <a:rPr lang="en-US"/>
                <a:t>mailman</a:t>
              </a:r>
            </a:p>
          </p:txBody>
        </p:sp>
      </p:grpSp>
      <p:cxnSp>
        <p:nvCxnSpPr>
          <p:cNvPr id="19" name="AutoShape 23"/>
          <p:cNvCxnSpPr>
            <a:cxnSpLocks noChangeShapeType="1"/>
          </p:cNvCxnSpPr>
          <p:nvPr/>
        </p:nvCxnSpPr>
        <p:spPr bwMode="auto">
          <a:xfrm rot="16200000" flipH="1">
            <a:off x="1633538" y="4387850"/>
            <a:ext cx="387350" cy="219075"/>
          </a:xfrm>
          <a:prstGeom prst="bentConnector3">
            <a:avLst>
              <a:gd name="adj1" fmla="val 50000"/>
            </a:avLst>
          </a:prstGeom>
          <a:noFill/>
          <a:ln w="38100">
            <a:solidFill>
              <a:srgbClr val="FF0000"/>
            </a:solidFill>
            <a:miter lim="800000"/>
            <a:headEnd/>
            <a:tailEnd type="triangle" w="med" len="med"/>
          </a:ln>
        </p:spPr>
      </p:cxnSp>
      <p:grpSp>
        <p:nvGrpSpPr>
          <p:cNvPr id="8" name="Group 27"/>
          <p:cNvGrpSpPr>
            <a:grpSpLocks/>
          </p:cNvGrpSpPr>
          <p:nvPr/>
        </p:nvGrpSpPr>
        <p:grpSpPr bwMode="auto">
          <a:xfrm>
            <a:off x="6124575" y="3048000"/>
            <a:ext cx="1833563" cy="1593850"/>
            <a:chOff x="4128" y="2256"/>
            <a:chExt cx="1228" cy="1234"/>
          </a:xfrm>
        </p:grpSpPr>
        <p:pic>
          <p:nvPicPr>
            <p:cNvPr id="24593" name="Picture 24" descr="MCj02334160000[1]"/>
            <p:cNvPicPr>
              <a:picLocks noChangeAspect="1" noChangeArrowheads="1"/>
            </p:cNvPicPr>
            <p:nvPr/>
          </p:nvPicPr>
          <p:blipFill>
            <a:blip r:embed="rId6"/>
            <a:srcRect/>
            <a:stretch>
              <a:fillRect/>
            </a:stretch>
          </p:blipFill>
          <p:spPr bwMode="auto">
            <a:xfrm>
              <a:off x="4128" y="2256"/>
              <a:ext cx="505" cy="669"/>
            </a:xfrm>
            <a:prstGeom prst="rect">
              <a:avLst/>
            </a:prstGeom>
            <a:noFill/>
            <a:ln w="9525">
              <a:noFill/>
              <a:miter lim="800000"/>
              <a:headEnd/>
              <a:tailEnd/>
            </a:ln>
          </p:spPr>
        </p:pic>
        <p:sp>
          <p:nvSpPr>
            <p:cNvPr id="24594" name="Text Box 26"/>
            <p:cNvSpPr txBox="1">
              <a:spLocks noChangeArrowheads="1"/>
            </p:cNvSpPr>
            <p:nvPr/>
          </p:nvSpPr>
          <p:spPr bwMode="auto">
            <a:xfrm>
              <a:off x="4160" y="2846"/>
              <a:ext cx="1196" cy="644"/>
            </a:xfrm>
            <a:prstGeom prst="rect">
              <a:avLst/>
            </a:prstGeom>
            <a:noFill/>
            <a:ln w="9525">
              <a:noFill/>
              <a:miter lim="800000"/>
              <a:headEnd/>
              <a:tailEnd/>
            </a:ln>
          </p:spPr>
          <p:txBody>
            <a:bodyPr>
              <a:spAutoFit/>
            </a:bodyPr>
            <a:lstStyle/>
            <a:p>
              <a:pPr>
                <a:spcBef>
                  <a:spcPct val="50000"/>
                </a:spcBef>
              </a:pPr>
              <a:r>
                <a:rPr lang="en-US"/>
                <a:t>EMETech Secretary</a:t>
              </a:r>
            </a:p>
          </p:txBody>
        </p:sp>
      </p:grpSp>
      <p:cxnSp>
        <p:nvCxnSpPr>
          <p:cNvPr id="23" name="AutoShape 28"/>
          <p:cNvCxnSpPr>
            <a:cxnSpLocks noChangeShapeType="1"/>
          </p:cNvCxnSpPr>
          <p:nvPr/>
        </p:nvCxnSpPr>
        <p:spPr bwMode="auto">
          <a:xfrm rot="-5400000">
            <a:off x="6285706" y="4915694"/>
            <a:ext cx="382588" cy="0"/>
          </a:xfrm>
          <a:prstGeom prst="straightConnector1">
            <a:avLst/>
          </a:prstGeom>
          <a:noFill/>
          <a:ln w="38100">
            <a:solidFill>
              <a:srgbClr val="FF0000"/>
            </a:solidFill>
            <a:round/>
            <a:headEnd/>
            <a:tailEnd type="triangle" w="med" len="med"/>
          </a:ln>
        </p:spPr>
      </p:cxnSp>
      <p:cxnSp>
        <p:nvCxnSpPr>
          <p:cNvPr id="24" name="AutoShape 29"/>
          <p:cNvCxnSpPr>
            <a:cxnSpLocks noChangeShapeType="1"/>
          </p:cNvCxnSpPr>
          <p:nvPr/>
        </p:nvCxnSpPr>
        <p:spPr bwMode="auto">
          <a:xfrm rot="-5400000">
            <a:off x="6498432" y="2647156"/>
            <a:ext cx="404812" cy="396875"/>
          </a:xfrm>
          <a:prstGeom prst="bentConnector3">
            <a:avLst>
              <a:gd name="adj1" fmla="val 49806"/>
            </a:avLst>
          </a:prstGeom>
          <a:noFill/>
          <a:ln w="38100">
            <a:solidFill>
              <a:srgbClr val="FF0000"/>
            </a:solidFill>
            <a:miter lim="800000"/>
            <a:headEnd/>
            <a:tailEnd type="triangle" w="med" len="med"/>
          </a:ln>
        </p:spPr>
      </p:cxnSp>
      <p:sp>
        <p:nvSpPr>
          <p:cNvPr id="25" name="Line 30"/>
          <p:cNvSpPr>
            <a:spLocks noChangeShapeType="1"/>
          </p:cNvSpPr>
          <p:nvPr/>
        </p:nvSpPr>
        <p:spPr bwMode="auto">
          <a:xfrm>
            <a:off x="6781800" y="4648200"/>
            <a:ext cx="0" cy="457200"/>
          </a:xfrm>
          <a:prstGeom prst="line">
            <a:avLst/>
          </a:prstGeom>
          <a:noFill/>
          <a:ln w="38100">
            <a:solidFill>
              <a:srgbClr val="FF0000"/>
            </a:solidFill>
            <a:round/>
            <a:headEnd/>
            <a:tailEnd type="triangle" w="med" len="med"/>
          </a:ln>
        </p:spPr>
        <p:txBody>
          <a:bodyPr/>
          <a:lstStyle/>
          <a:p>
            <a:endParaRPr lang="en-US"/>
          </a:p>
        </p:txBody>
      </p:sp>
      <p:cxnSp>
        <p:nvCxnSpPr>
          <p:cNvPr id="26" name="AutoShape 31"/>
          <p:cNvCxnSpPr>
            <a:cxnSpLocks noChangeShapeType="1"/>
          </p:cNvCxnSpPr>
          <p:nvPr/>
        </p:nvCxnSpPr>
        <p:spPr bwMode="auto">
          <a:xfrm rot="10800000">
            <a:off x="968375" y="3303588"/>
            <a:ext cx="587375" cy="2090737"/>
          </a:xfrm>
          <a:prstGeom prst="bentConnector3">
            <a:avLst>
              <a:gd name="adj1" fmla="val 138917"/>
            </a:avLst>
          </a:prstGeom>
          <a:noFill/>
          <a:ln w="38100">
            <a:solidFill>
              <a:srgbClr val="FF0000"/>
            </a:solidFill>
            <a:miter lim="800000"/>
            <a:headEnd/>
            <a:tailEnd type="triangle" w="med" len="med"/>
          </a:ln>
        </p:spPr>
      </p:cxnSp>
      <p:cxnSp>
        <p:nvCxnSpPr>
          <p:cNvPr id="27" name="AutoShape 32"/>
          <p:cNvCxnSpPr>
            <a:cxnSpLocks noChangeShapeType="1"/>
          </p:cNvCxnSpPr>
          <p:nvPr/>
        </p:nvCxnSpPr>
        <p:spPr bwMode="auto">
          <a:xfrm rot="10800000" flipH="1">
            <a:off x="968375" y="1585913"/>
            <a:ext cx="444500" cy="1717675"/>
          </a:xfrm>
          <a:prstGeom prst="bentConnector3">
            <a:avLst>
              <a:gd name="adj1" fmla="val -51431"/>
            </a:avLst>
          </a:prstGeom>
          <a:noFill/>
          <a:ln w="38100">
            <a:solidFill>
              <a:srgbClr val="FF0000"/>
            </a:solidFill>
            <a:miter lim="800000"/>
            <a:headEn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linds(horizontal)">
                                      <p:cBhvr>
                                        <p:cTn id="11" dur="500"/>
                                        <p:tgtEl>
                                          <p:spTgt spid="15"/>
                                        </p:tgtEl>
                                      </p:cBhvr>
                                    </p:animEffect>
                                  </p:childTnLst>
                                </p:cTn>
                              </p:par>
                              <p:par>
                                <p:cTn id="12" presetID="3" presetClass="entr" presetSubtype="1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500"/>
                                        <p:tgtEl>
                                          <p:spTgt spid="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linds(horizontal)">
                                      <p:cBhvr>
                                        <p:cTn id="19" dur="500"/>
                                        <p:tgtEl>
                                          <p:spTgt spid="19"/>
                                        </p:tgtEl>
                                      </p:cBhvr>
                                    </p:animEffect>
                                  </p:childTnLst>
                                </p:cTn>
                              </p:par>
                              <p:par>
                                <p:cTn id="20" presetID="3" presetClass="entr" presetSubtype="1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3" presetClass="path" presetSubtype="0" accel="50000" decel="50000" fill="hold" nodeType="clickEffect">
                                  <p:stCondLst>
                                    <p:cond delay="0"/>
                                  </p:stCondLst>
                                  <p:childTnLst>
                                    <p:animMotion origin="layout" path="M 3.33333E-6 4.55051E-6 L 0.50416 -0.00858 " pathEditMode="relative" rAng="0" ptsTypes="AA">
                                      <p:cBhvr>
                                        <p:cTn id="26" dur="2000" fill="hold"/>
                                        <p:tgtEl>
                                          <p:spTgt spid="7"/>
                                        </p:tgtEl>
                                        <p:attrNameLst>
                                          <p:attrName>ppt_x</p:attrName>
                                          <p:attrName>ppt_y</p:attrName>
                                        </p:attrNameLst>
                                      </p:cBhvr>
                                      <p:rCtr x="25200" y="-400"/>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linds(horizontal)">
                                      <p:cBhvr>
                                        <p:cTn id="31" dur="500"/>
                                        <p:tgtEl>
                                          <p:spTgt spid="23"/>
                                        </p:tgtEl>
                                      </p:cBhvr>
                                    </p:animEffect>
                                  </p:childTnLst>
                                </p:cTn>
                              </p:par>
                              <p:par>
                                <p:cTn id="32" presetID="3" presetClass="entr" presetSubtype="1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linds(horizontal)">
                                      <p:cBhvr>
                                        <p:cTn id="34" dur="500"/>
                                        <p:tgtEl>
                                          <p:spTgt spid="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35" presetClass="path" presetSubtype="0" accel="50000" decel="50000" fill="hold" nodeType="clickEffect">
                                  <p:stCondLst>
                                    <p:cond delay="0"/>
                                  </p:stCondLst>
                                  <p:childTnLst>
                                    <p:animMotion origin="layout" path="M 0.50417 -0.00858 L 0.01667 4.55051E-6 " pathEditMode="relative" rAng="0" ptsTypes="AA">
                                      <p:cBhvr>
                                        <p:cTn id="48" dur="2000" fill="hold"/>
                                        <p:tgtEl>
                                          <p:spTgt spid="7"/>
                                        </p:tgtEl>
                                        <p:attrNameLst>
                                          <p:attrName>ppt_x</p:attrName>
                                          <p:attrName>ppt_y</p:attrName>
                                        </p:attrNameLst>
                                      </p:cBhvr>
                                      <p:rCtr x="-24400" y="400"/>
                                    </p:animMotion>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t>The TCP/IP Protocol Stack</a:t>
            </a:r>
          </a:p>
        </p:txBody>
      </p:sp>
      <p:sp>
        <p:nvSpPr>
          <p:cNvPr id="4" name="Slide Number Placeholder 3"/>
          <p:cNvSpPr>
            <a:spLocks noGrp="1"/>
          </p:cNvSpPr>
          <p:nvPr>
            <p:ph type="sldNum" sz="quarter" idx="10"/>
          </p:nvPr>
        </p:nvSpPr>
        <p:spPr/>
        <p:txBody>
          <a:bodyPr/>
          <a:lstStyle/>
          <a:p>
            <a:pPr>
              <a:defRPr/>
            </a:pPr>
            <a:fld id="{CDA0332B-9DB5-45C3-8AA5-E615D8DCA6C2}" type="slidenum">
              <a:rPr lang="en-US" smtClean="0"/>
              <a:pPr>
                <a:defRPr/>
              </a:pPr>
              <a:t>27</a:t>
            </a:fld>
            <a:endParaRPr lang="en-US" dirty="0"/>
          </a:p>
        </p:txBody>
      </p:sp>
      <p:grpSp>
        <p:nvGrpSpPr>
          <p:cNvPr id="2" name="Group 9"/>
          <p:cNvGrpSpPr>
            <a:grpSpLocks/>
          </p:cNvGrpSpPr>
          <p:nvPr/>
        </p:nvGrpSpPr>
        <p:grpSpPr bwMode="auto">
          <a:xfrm>
            <a:off x="2819400" y="2438400"/>
            <a:ext cx="3200400" cy="1219200"/>
            <a:chOff x="1776" y="2160"/>
            <a:chExt cx="2016" cy="768"/>
          </a:xfrm>
        </p:grpSpPr>
        <p:sp>
          <p:nvSpPr>
            <p:cNvPr id="25608" name="Rectangle 4"/>
            <p:cNvSpPr>
              <a:spLocks noChangeArrowheads="1"/>
            </p:cNvSpPr>
            <p:nvPr/>
          </p:nvSpPr>
          <p:spPr bwMode="auto">
            <a:xfrm>
              <a:off x="1776" y="2544"/>
              <a:ext cx="2016" cy="384"/>
            </a:xfrm>
            <a:prstGeom prst="rect">
              <a:avLst/>
            </a:prstGeom>
            <a:solidFill>
              <a:srgbClr val="FFFFCC"/>
            </a:solidFill>
            <a:ln w="9525">
              <a:solidFill>
                <a:schemeClr val="tx1"/>
              </a:solidFill>
              <a:miter lim="800000"/>
              <a:headEnd/>
              <a:tailEnd/>
            </a:ln>
          </p:spPr>
          <p:txBody>
            <a:bodyPr wrap="none" anchor="ctr"/>
            <a:lstStyle/>
            <a:p>
              <a:pPr algn="ctr"/>
              <a:r>
                <a:rPr lang="en-US" sz="2000"/>
                <a:t>Network Layer</a:t>
              </a:r>
            </a:p>
            <a:p>
              <a:pPr algn="ctr"/>
              <a:r>
                <a:rPr lang="en-US" sz="2000"/>
                <a:t>IP</a:t>
              </a:r>
            </a:p>
          </p:txBody>
        </p:sp>
        <p:sp>
          <p:nvSpPr>
            <p:cNvPr id="25609" name="Rectangle 5"/>
            <p:cNvSpPr>
              <a:spLocks noChangeArrowheads="1"/>
            </p:cNvSpPr>
            <p:nvPr/>
          </p:nvSpPr>
          <p:spPr bwMode="auto">
            <a:xfrm>
              <a:off x="1776" y="2160"/>
              <a:ext cx="2016" cy="384"/>
            </a:xfrm>
            <a:prstGeom prst="rect">
              <a:avLst/>
            </a:prstGeom>
            <a:solidFill>
              <a:srgbClr val="FFFFCC"/>
            </a:solidFill>
            <a:ln w="9525">
              <a:solidFill>
                <a:schemeClr val="tx1"/>
              </a:solidFill>
              <a:miter lim="800000"/>
              <a:headEnd/>
              <a:tailEnd/>
            </a:ln>
          </p:spPr>
          <p:txBody>
            <a:bodyPr wrap="none" anchor="ctr"/>
            <a:lstStyle/>
            <a:p>
              <a:pPr algn="ctr"/>
              <a:r>
                <a:rPr lang="en-US" sz="2000"/>
                <a:t>Transport Layer</a:t>
              </a:r>
            </a:p>
            <a:p>
              <a:pPr algn="ctr"/>
              <a:r>
                <a:rPr lang="en-US" sz="2000"/>
                <a:t>TCP and UDP</a:t>
              </a:r>
            </a:p>
          </p:txBody>
        </p:sp>
      </p:grpSp>
      <p:sp>
        <p:nvSpPr>
          <p:cNvPr id="8" name="Rectangle 6"/>
          <p:cNvSpPr>
            <a:spLocks noChangeArrowheads="1"/>
          </p:cNvSpPr>
          <p:nvPr/>
        </p:nvSpPr>
        <p:spPr bwMode="auto">
          <a:xfrm>
            <a:off x="2819400" y="1828800"/>
            <a:ext cx="3200400" cy="609600"/>
          </a:xfrm>
          <a:prstGeom prst="rect">
            <a:avLst/>
          </a:prstGeom>
          <a:solidFill>
            <a:srgbClr val="FFCC99"/>
          </a:solidFill>
          <a:ln w="9525">
            <a:solidFill>
              <a:schemeClr val="tx1"/>
            </a:solidFill>
            <a:miter lim="800000"/>
            <a:headEnd/>
            <a:tailEnd/>
          </a:ln>
        </p:spPr>
        <p:txBody>
          <a:bodyPr wrap="none" anchor="ctr"/>
          <a:lstStyle/>
          <a:p>
            <a:pPr algn="ctr"/>
            <a:r>
              <a:rPr lang="en-US" sz="2000"/>
              <a:t>Application Layer</a:t>
            </a:r>
          </a:p>
          <a:p>
            <a:pPr algn="ctr"/>
            <a:r>
              <a:rPr lang="en-US" sz="2000"/>
              <a:t>SMTP, POP3, FTP, HTTP…</a:t>
            </a:r>
          </a:p>
        </p:txBody>
      </p:sp>
      <p:sp>
        <p:nvSpPr>
          <p:cNvPr id="9" name="Rectangle 7"/>
          <p:cNvSpPr>
            <a:spLocks noChangeArrowheads="1"/>
          </p:cNvSpPr>
          <p:nvPr/>
        </p:nvSpPr>
        <p:spPr bwMode="auto">
          <a:xfrm>
            <a:off x="2819400" y="3657600"/>
            <a:ext cx="3200400" cy="609600"/>
          </a:xfrm>
          <a:prstGeom prst="rect">
            <a:avLst/>
          </a:prstGeom>
          <a:solidFill>
            <a:srgbClr val="FFCCCC"/>
          </a:solidFill>
          <a:ln w="9525">
            <a:solidFill>
              <a:schemeClr val="tx1"/>
            </a:solidFill>
            <a:miter lim="800000"/>
            <a:headEnd/>
            <a:tailEnd/>
          </a:ln>
        </p:spPr>
        <p:txBody>
          <a:bodyPr wrap="none" anchor="ctr"/>
          <a:lstStyle/>
          <a:p>
            <a:pPr algn="ctr"/>
            <a:r>
              <a:rPr lang="en-US" sz="2000"/>
              <a:t>Medium Access Control Layer</a:t>
            </a:r>
          </a:p>
          <a:p>
            <a:pPr algn="ctr"/>
            <a:r>
              <a:rPr lang="en-US" sz="2000"/>
              <a:t>Ethernet, 802.11,…</a:t>
            </a:r>
          </a:p>
        </p:txBody>
      </p:sp>
      <p:sp>
        <p:nvSpPr>
          <p:cNvPr id="10" name="Rectangle 8"/>
          <p:cNvSpPr>
            <a:spLocks noChangeArrowheads="1"/>
          </p:cNvSpPr>
          <p:nvPr/>
        </p:nvSpPr>
        <p:spPr bwMode="auto">
          <a:xfrm>
            <a:off x="2819400" y="4267200"/>
            <a:ext cx="3200400" cy="609600"/>
          </a:xfrm>
          <a:prstGeom prst="rect">
            <a:avLst/>
          </a:prstGeom>
          <a:solidFill>
            <a:srgbClr val="FFCCCC"/>
          </a:solidFill>
          <a:ln w="9525">
            <a:solidFill>
              <a:schemeClr val="tx1"/>
            </a:solidFill>
            <a:miter lim="800000"/>
            <a:headEnd/>
            <a:tailEnd/>
          </a:ln>
        </p:spPr>
        <p:txBody>
          <a:bodyPr wrap="none" anchor="ctr"/>
          <a:lstStyle/>
          <a:p>
            <a:pPr algn="ctr"/>
            <a:r>
              <a:rPr lang="en-US" sz="2000"/>
              <a:t>Physical Layer</a:t>
            </a:r>
          </a:p>
          <a:p>
            <a:pPr algn="ctr"/>
            <a:r>
              <a:rPr lang="en-US" sz="2000"/>
              <a:t>UTP, Fiber, Wireless…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The TCP/IP Protocol Stack</a:t>
            </a:r>
          </a:p>
        </p:txBody>
      </p:sp>
      <p:sp>
        <p:nvSpPr>
          <p:cNvPr id="4" name="Slide Number Placeholder 3"/>
          <p:cNvSpPr>
            <a:spLocks noGrp="1"/>
          </p:cNvSpPr>
          <p:nvPr>
            <p:ph type="sldNum" sz="quarter" idx="10"/>
          </p:nvPr>
        </p:nvSpPr>
        <p:spPr/>
        <p:txBody>
          <a:bodyPr/>
          <a:lstStyle/>
          <a:p>
            <a:pPr>
              <a:defRPr/>
            </a:pPr>
            <a:fld id="{CAE06B16-62FE-49A3-AAF7-76B2F9D4E335}" type="slidenum">
              <a:rPr lang="en-US" smtClean="0"/>
              <a:pPr>
                <a:defRPr/>
              </a:pPr>
              <a:t>28</a:t>
            </a:fld>
            <a:endParaRPr lang="en-US" dirty="0"/>
          </a:p>
        </p:txBody>
      </p:sp>
      <p:grpSp>
        <p:nvGrpSpPr>
          <p:cNvPr id="2" name="Group 4"/>
          <p:cNvGrpSpPr>
            <a:grpSpLocks/>
          </p:cNvGrpSpPr>
          <p:nvPr/>
        </p:nvGrpSpPr>
        <p:grpSpPr bwMode="auto">
          <a:xfrm>
            <a:off x="1219200" y="2362200"/>
            <a:ext cx="3200400" cy="1219200"/>
            <a:chOff x="1776" y="2160"/>
            <a:chExt cx="2016" cy="768"/>
          </a:xfrm>
        </p:grpSpPr>
        <p:sp>
          <p:nvSpPr>
            <p:cNvPr id="26656" name="Rectangle 5"/>
            <p:cNvSpPr>
              <a:spLocks noChangeArrowheads="1"/>
            </p:cNvSpPr>
            <p:nvPr/>
          </p:nvSpPr>
          <p:spPr bwMode="auto">
            <a:xfrm>
              <a:off x="1776" y="2544"/>
              <a:ext cx="2016" cy="384"/>
            </a:xfrm>
            <a:prstGeom prst="rect">
              <a:avLst/>
            </a:prstGeom>
            <a:solidFill>
              <a:srgbClr val="FFFFCC"/>
            </a:solidFill>
            <a:ln w="9525">
              <a:solidFill>
                <a:schemeClr val="tx1"/>
              </a:solidFill>
              <a:miter lim="800000"/>
              <a:headEnd/>
              <a:tailEnd/>
            </a:ln>
          </p:spPr>
          <p:txBody>
            <a:bodyPr wrap="none" anchor="ctr"/>
            <a:lstStyle/>
            <a:p>
              <a:pPr algn="ctr"/>
              <a:r>
                <a:rPr lang="en-US" sz="2000"/>
                <a:t>Network Layer</a:t>
              </a:r>
            </a:p>
            <a:p>
              <a:pPr algn="ctr"/>
              <a:r>
                <a:rPr lang="en-US" sz="2000"/>
                <a:t>IP</a:t>
              </a:r>
            </a:p>
          </p:txBody>
        </p:sp>
        <p:sp>
          <p:nvSpPr>
            <p:cNvPr id="26657" name="Rectangle 6"/>
            <p:cNvSpPr>
              <a:spLocks noChangeArrowheads="1"/>
            </p:cNvSpPr>
            <p:nvPr/>
          </p:nvSpPr>
          <p:spPr bwMode="auto">
            <a:xfrm>
              <a:off x="1776" y="2160"/>
              <a:ext cx="2016" cy="384"/>
            </a:xfrm>
            <a:prstGeom prst="rect">
              <a:avLst/>
            </a:prstGeom>
            <a:solidFill>
              <a:srgbClr val="FFFFCC"/>
            </a:solidFill>
            <a:ln w="9525">
              <a:solidFill>
                <a:schemeClr val="tx1"/>
              </a:solidFill>
              <a:miter lim="800000"/>
              <a:headEnd/>
              <a:tailEnd/>
            </a:ln>
          </p:spPr>
          <p:txBody>
            <a:bodyPr wrap="none" anchor="ctr"/>
            <a:lstStyle/>
            <a:p>
              <a:pPr algn="ctr"/>
              <a:r>
                <a:rPr lang="en-US" sz="2000"/>
                <a:t>Transport Layer</a:t>
              </a:r>
            </a:p>
            <a:p>
              <a:pPr algn="ctr"/>
              <a:r>
                <a:rPr lang="en-US" sz="2000"/>
                <a:t>TCP and UDP</a:t>
              </a:r>
            </a:p>
          </p:txBody>
        </p:sp>
      </p:grpSp>
      <p:sp>
        <p:nvSpPr>
          <p:cNvPr id="26629" name="Rectangle 7"/>
          <p:cNvSpPr>
            <a:spLocks noChangeArrowheads="1"/>
          </p:cNvSpPr>
          <p:nvPr/>
        </p:nvSpPr>
        <p:spPr bwMode="auto">
          <a:xfrm>
            <a:off x="1219200" y="1752600"/>
            <a:ext cx="3200400" cy="609600"/>
          </a:xfrm>
          <a:prstGeom prst="rect">
            <a:avLst/>
          </a:prstGeom>
          <a:solidFill>
            <a:srgbClr val="FFCC99"/>
          </a:solidFill>
          <a:ln w="9525">
            <a:solidFill>
              <a:schemeClr val="tx1"/>
            </a:solidFill>
            <a:miter lim="800000"/>
            <a:headEnd/>
            <a:tailEnd/>
          </a:ln>
        </p:spPr>
        <p:txBody>
          <a:bodyPr wrap="none" anchor="ctr"/>
          <a:lstStyle/>
          <a:p>
            <a:pPr algn="ctr"/>
            <a:r>
              <a:rPr lang="en-US" sz="2000"/>
              <a:t>Application Layer</a:t>
            </a:r>
          </a:p>
          <a:p>
            <a:pPr algn="ctr"/>
            <a:r>
              <a:rPr lang="en-US" sz="2000"/>
              <a:t>SMTP, POP3, FTP, HTTP…</a:t>
            </a:r>
          </a:p>
        </p:txBody>
      </p:sp>
      <p:sp>
        <p:nvSpPr>
          <p:cNvPr id="26630" name="Rectangle 8"/>
          <p:cNvSpPr>
            <a:spLocks noChangeArrowheads="1"/>
          </p:cNvSpPr>
          <p:nvPr/>
        </p:nvSpPr>
        <p:spPr bwMode="auto">
          <a:xfrm>
            <a:off x="1219200" y="3581400"/>
            <a:ext cx="3200400" cy="609600"/>
          </a:xfrm>
          <a:prstGeom prst="rect">
            <a:avLst/>
          </a:prstGeom>
          <a:solidFill>
            <a:srgbClr val="FFCCCC"/>
          </a:solidFill>
          <a:ln w="9525">
            <a:solidFill>
              <a:schemeClr val="tx1"/>
            </a:solidFill>
            <a:miter lim="800000"/>
            <a:headEnd/>
            <a:tailEnd/>
          </a:ln>
        </p:spPr>
        <p:txBody>
          <a:bodyPr wrap="none" anchor="ctr"/>
          <a:lstStyle/>
          <a:p>
            <a:pPr algn="ctr"/>
            <a:r>
              <a:rPr lang="en-US" sz="2000"/>
              <a:t>Medium Access Control Layer</a:t>
            </a:r>
          </a:p>
          <a:p>
            <a:pPr algn="ctr"/>
            <a:r>
              <a:rPr lang="en-US" sz="2000"/>
              <a:t>Ethernet, 802.11,…</a:t>
            </a:r>
          </a:p>
        </p:txBody>
      </p:sp>
      <p:sp>
        <p:nvSpPr>
          <p:cNvPr id="26631" name="Rectangle 9"/>
          <p:cNvSpPr>
            <a:spLocks noChangeArrowheads="1"/>
          </p:cNvSpPr>
          <p:nvPr/>
        </p:nvSpPr>
        <p:spPr bwMode="auto">
          <a:xfrm>
            <a:off x="1219200" y="4191000"/>
            <a:ext cx="3200400" cy="609600"/>
          </a:xfrm>
          <a:prstGeom prst="rect">
            <a:avLst/>
          </a:prstGeom>
          <a:solidFill>
            <a:srgbClr val="FFCCCC"/>
          </a:solidFill>
          <a:ln w="9525">
            <a:solidFill>
              <a:schemeClr val="tx1"/>
            </a:solidFill>
            <a:miter lim="800000"/>
            <a:headEnd/>
            <a:tailEnd/>
          </a:ln>
        </p:spPr>
        <p:txBody>
          <a:bodyPr wrap="none" anchor="ctr"/>
          <a:lstStyle/>
          <a:p>
            <a:pPr algn="ctr"/>
            <a:r>
              <a:rPr lang="en-US" sz="2000"/>
              <a:t>Physical Layer</a:t>
            </a:r>
          </a:p>
          <a:p>
            <a:pPr algn="ctr"/>
            <a:r>
              <a:rPr lang="en-US" sz="2000"/>
              <a:t>UTP, Fiber, Wireless…</a:t>
            </a:r>
          </a:p>
        </p:txBody>
      </p:sp>
      <p:sp>
        <p:nvSpPr>
          <p:cNvPr id="11" name="Rectangle 10"/>
          <p:cNvSpPr>
            <a:spLocks noChangeArrowheads="1"/>
          </p:cNvSpPr>
          <p:nvPr/>
        </p:nvSpPr>
        <p:spPr bwMode="auto">
          <a:xfrm>
            <a:off x="4724400" y="1905000"/>
            <a:ext cx="914400" cy="457200"/>
          </a:xfrm>
          <a:prstGeom prst="rect">
            <a:avLst/>
          </a:prstGeom>
          <a:solidFill>
            <a:srgbClr val="CCECFF"/>
          </a:solidFill>
          <a:ln w="9525">
            <a:solidFill>
              <a:schemeClr val="tx1"/>
            </a:solidFill>
            <a:miter lim="800000"/>
            <a:headEnd/>
            <a:tailEnd/>
          </a:ln>
        </p:spPr>
        <p:txBody>
          <a:bodyPr wrap="none" anchor="ctr"/>
          <a:lstStyle/>
          <a:p>
            <a:pPr algn="ctr"/>
            <a:r>
              <a:rPr lang="en-US" sz="1600"/>
              <a:t>payload</a:t>
            </a:r>
          </a:p>
        </p:txBody>
      </p:sp>
      <p:grpSp>
        <p:nvGrpSpPr>
          <p:cNvPr id="3" name="Group 25"/>
          <p:cNvGrpSpPr>
            <a:grpSpLocks/>
          </p:cNvGrpSpPr>
          <p:nvPr/>
        </p:nvGrpSpPr>
        <p:grpSpPr bwMode="auto">
          <a:xfrm>
            <a:off x="4724400" y="2514600"/>
            <a:ext cx="1524000" cy="457200"/>
            <a:chOff x="2592" y="1872"/>
            <a:chExt cx="960" cy="288"/>
          </a:xfrm>
        </p:grpSpPr>
        <p:sp>
          <p:nvSpPr>
            <p:cNvPr id="26654" name="Rectangle 11"/>
            <p:cNvSpPr>
              <a:spLocks noChangeArrowheads="1"/>
            </p:cNvSpPr>
            <p:nvPr/>
          </p:nvSpPr>
          <p:spPr bwMode="auto">
            <a:xfrm>
              <a:off x="3024" y="1872"/>
              <a:ext cx="528" cy="288"/>
            </a:xfrm>
            <a:prstGeom prst="rect">
              <a:avLst/>
            </a:prstGeom>
            <a:solidFill>
              <a:srgbClr val="CCECFF"/>
            </a:solidFill>
            <a:ln w="9525">
              <a:solidFill>
                <a:schemeClr val="tx1"/>
              </a:solidFill>
              <a:miter lim="800000"/>
              <a:headEnd/>
              <a:tailEnd/>
            </a:ln>
          </p:spPr>
          <p:txBody>
            <a:bodyPr wrap="none" anchor="ctr"/>
            <a:lstStyle/>
            <a:p>
              <a:pPr algn="ctr"/>
              <a:r>
                <a:rPr lang="en-US" sz="1600"/>
                <a:t>payload</a:t>
              </a:r>
            </a:p>
          </p:txBody>
        </p:sp>
        <p:sp>
          <p:nvSpPr>
            <p:cNvPr id="26655" name="Rectangle 12"/>
            <p:cNvSpPr>
              <a:spLocks noChangeArrowheads="1"/>
            </p:cNvSpPr>
            <p:nvPr/>
          </p:nvSpPr>
          <p:spPr bwMode="auto">
            <a:xfrm>
              <a:off x="2592" y="1872"/>
              <a:ext cx="432" cy="288"/>
            </a:xfrm>
            <a:prstGeom prst="rect">
              <a:avLst/>
            </a:prstGeom>
            <a:solidFill>
              <a:srgbClr val="CCECFF"/>
            </a:solidFill>
            <a:ln w="9525">
              <a:solidFill>
                <a:schemeClr val="tx1"/>
              </a:solidFill>
              <a:miter lim="800000"/>
              <a:headEnd/>
              <a:tailEnd/>
            </a:ln>
          </p:spPr>
          <p:txBody>
            <a:bodyPr wrap="none" anchor="ctr"/>
            <a:lstStyle/>
            <a:p>
              <a:pPr algn="ctr"/>
              <a:r>
                <a:rPr lang="en-US" sz="1600"/>
                <a:t>trans </a:t>
              </a:r>
            </a:p>
            <a:p>
              <a:pPr algn="ctr"/>
              <a:r>
                <a:rPr lang="en-US" sz="1600"/>
                <a:t>hdr</a:t>
              </a:r>
            </a:p>
          </p:txBody>
        </p:sp>
      </p:grpSp>
      <p:grpSp>
        <p:nvGrpSpPr>
          <p:cNvPr id="5" name="Group 18"/>
          <p:cNvGrpSpPr>
            <a:grpSpLocks/>
          </p:cNvGrpSpPr>
          <p:nvPr/>
        </p:nvGrpSpPr>
        <p:grpSpPr bwMode="auto">
          <a:xfrm>
            <a:off x="4724400" y="3124200"/>
            <a:ext cx="2286000" cy="457200"/>
            <a:chOff x="2640" y="2304"/>
            <a:chExt cx="1440" cy="288"/>
          </a:xfrm>
        </p:grpSpPr>
        <p:sp>
          <p:nvSpPr>
            <p:cNvPr id="26651" name="Rectangle 15"/>
            <p:cNvSpPr>
              <a:spLocks noChangeArrowheads="1"/>
            </p:cNvSpPr>
            <p:nvPr/>
          </p:nvSpPr>
          <p:spPr bwMode="auto">
            <a:xfrm>
              <a:off x="3504" y="2304"/>
              <a:ext cx="576" cy="288"/>
            </a:xfrm>
            <a:prstGeom prst="rect">
              <a:avLst/>
            </a:prstGeom>
            <a:solidFill>
              <a:srgbClr val="CCECFF"/>
            </a:solidFill>
            <a:ln w="9525">
              <a:solidFill>
                <a:schemeClr val="tx1"/>
              </a:solidFill>
              <a:miter lim="800000"/>
              <a:headEnd/>
              <a:tailEnd/>
            </a:ln>
          </p:spPr>
          <p:txBody>
            <a:bodyPr wrap="none" anchor="ctr"/>
            <a:lstStyle/>
            <a:p>
              <a:pPr algn="ctr"/>
              <a:r>
                <a:rPr lang="en-US" sz="1600"/>
                <a:t>payload</a:t>
              </a:r>
            </a:p>
          </p:txBody>
        </p:sp>
        <p:sp>
          <p:nvSpPr>
            <p:cNvPr id="26652" name="Rectangle 16"/>
            <p:cNvSpPr>
              <a:spLocks noChangeArrowheads="1"/>
            </p:cNvSpPr>
            <p:nvPr/>
          </p:nvSpPr>
          <p:spPr bwMode="auto">
            <a:xfrm>
              <a:off x="3072" y="2304"/>
              <a:ext cx="432" cy="288"/>
            </a:xfrm>
            <a:prstGeom prst="rect">
              <a:avLst/>
            </a:prstGeom>
            <a:solidFill>
              <a:srgbClr val="CCECFF"/>
            </a:solidFill>
            <a:ln w="9525">
              <a:solidFill>
                <a:schemeClr val="tx1"/>
              </a:solidFill>
              <a:miter lim="800000"/>
              <a:headEnd/>
              <a:tailEnd/>
            </a:ln>
          </p:spPr>
          <p:txBody>
            <a:bodyPr wrap="none" anchor="ctr"/>
            <a:lstStyle/>
            <a:p>
              <a:pPr algn="ctr"/>
              <a:r>
                <a:rPr lang="en-US" sz="1600"/>
                <a:t>trans </a:t>
              </a:r>
            </a:p>
            <a:p>
              <a:pPr algn="ctr"/>
              <a:r>
                <a:rPr lang="en-US" sz="1600"/>
                <a:t>hdr</a:t>
              </a:r>
            </a:p>
          </p:txBody>
        </p:sp>
        <p:sp>
          <p:nvSpPr>
            <p:cNvPr id="26653" name="Rectangle 17"/>
            <p:cNvSpPr>
              <a:spLocks noChangeArrowheads="1"/>
            </p:cNvSpPr>
            <p:nvPr/>
          </p:nvSpPr>
          <p:spPr bwMode="auto">
            <a:xfrm>
              <a:off x="2640" y="2304"/>
              <a:ext cx="432" cy="288"/>
            </a:xfrm>
            <a:prstGeom prst="rect">
              <a:avLst/>
            </a:prstGeom>
            <a:solidFill>
              <a:srgbClr val="CCECFF"/>
            </a:solidFill>
            <a:ln w="9525">
              <a:solidFill>
                <a:schemeClr val="tx1"/>
              </a:solidFill>
              <a:miter lim="800000"/>
              <a:headEnd/>
              <a:tailEnd/>
            </a:ln>
          </p:spPr>
          <p:txBody>
            <a:bodyPr wrap="none" anchor="ctr"/>
            <a:lstStyle/>
            <a:p>
              <a:pPr algn="ctr"/>
              <a:r>
                <a:rPr lang="en-US" sz="1600"/>
                <a:t>net</a:t>
              </a:r>
            </a:p>
            <a:p>
              <a:pPr algn="ctr"/>
              <a:r>
                <a:rPr lang="en-US" sz="1600"/>
                <a:t>hdr</a:t>
              </a:r>
            </a:p>
          </p:txBody>
        </p:sp>
      </p:grpSp>
      <p:grpSp>
        <p:nvGrpSpPr>
          <p:cNvPr id="6" name="Group 28"/>
          <p:cNvGrpSpPr>
            <a:grpSpLocks/>
          </p:cNvGrpSpPr>
          <p:nvPr/>
        </p:nvGrpSpPr>
        <p:grpSpPr bwMode="auto">
          <a:xfrm>
            <a:off x="4724400" y="3733800"/>
            <a:ext cx="2971800" cy="457200"/>
            <a:chOff x="2544" y="2688"/>
            <a:chExt cx="1872" cy="288"/>
          </a:xfrm>
        </p:grpSpPr>
        <p:grpSp>
          <p:nvGrpSpPr>
            <p:cNvPr id="7" name="Group 27"/>
            <p:cNvGrpSpPr>
              <a:grpSpLocks/>
            </p:cNvGrpSpPr>
            <p:nvPr/>
          </p:nvGrpSpPr>
          <p:grpSpPr bwMode="auto">
            <a:xfrm>
              <a:off x="2976" y="2688"/>
              <a:ext cx="1440" cy="288"/>
              <a:chOff x="2640" y="2688"/>
              <a:chExt cx="1440" cy="288"/>
            </a:xfrm>
          </p:grpSpPr>
          <p:sp>
            <p:nvSpPr>
              <p:cNvPr id="26648" name="Rectangle 21"/>
              <p:cNvSpPr>
                <a:spLocks noChangeArrowheads="1"/>
              </p:cNvSpPr>
              <p:nvPr/>
            </p:nvSpPr>
            <p:spPr bwMode="auto">
              <a:xfrm>
                <a:off x="3504" y="2688"/>
                <a:ext cx="576" cy="288"/>
              </a:xfrm>
              <a:prstGeom prst="rect">
                <a:avLst/>
              </a:prstGeom>
              <a:solidFill>
                <a:srgbClr val="CCECFF"/>
              </a:solidFill>
              <a:ln w="9525">
                <a:solidFill>
                  <a:schemeClr val="tx1"/>
                </a:solidFill>
                <a:miter lim="800000"/>
                <a:headEnd/>
                <a:tailEnd/>
              </a:ln>
            </p:spPr>
            <p:txBody>
              <a:bodyPr wrap="none" anchor="ctr"/>
              <a:lstStyle/>
              <a:p>
                <a:pPr algn="ctr"/>
                <a:r>
                  <a:rPr lang="en-US" sz="1600"/>
                  <a:t>payload</a:t>
                </a:r>
              </a:p>
            </p:txBody>
          </p:sp>
          <p:sp>
            <p:nvSpPr>
              <p:cNvPr id="26649" name="Rectangle 22"/>
              <p:cNvSpPr>
                <a:spLocks noChangeArrowheads="1"/>
              </p:cNvSpPr>
              <p:nvPr/>
            </p:nvSpPr>
            <p:spPr bwMode="auto">
              <a:xfrm>
                <a:off x="3072" y="2688"/>
                <a:ext cx="432" cy="288"/>
              </a:xfrm>
              <a:prstGeom prst="rect">
                <a:avLst/>
              </a:prstGeom>
              <a:solidFill>
                <a:srgbClr val="CCECFF"/>
              </a:solidFill>
              <a:ln w="9525">
                <a:solidFill>
                  <a:schemeClr val="tx1"/>
                </a:solidFill>
                <a:miter lim="800000"/>
                <a:headEnd/>
                <a:tailEnd/>
              </a:ln>
            </p:spPr>
            <p:txBody>
              <a:bodyPr wrap="none" anchor="ctr"/>
              <a:lstStyle/>
              <a:p>
                <a:pPr algn="ctr"/>
                <a:r>
                  <a:rPr lang="en-US" sz="1600"/>
                  <a:t>trans </a:t>
                </a:r>
              </a:p>
              <a:p>
                <a:pPr algn="ctr"/>
                <a:r>
                  <a:rPr lang="en-US" sz="1600"/>
                  <a:t>hdr</a:t>
                </a:r>
              </a:p>
            </p:txBody>
          </p:sp>
          <p:sp>
            <p:nvSpPr>
              <p:cNvPr id="26650" name="Rectangle 23"/>
              <p:cNvSpPr>
                <a:spLocks noChangeArrowheads="1"/>
              </p:cNvSpPr>
              <p:nvPr/>
            </p:nvSpPr>
            <p:spPr bwMode="auto">
              <a:xfrm>
                <a:off x="2640" y="2688"/>
                <a:ext cx="432" cy="288"/>
              </a:xfrm>
              <a:prstGeom prst="rect">
                <a:avLst/>
              </a:prstGeom>
              <a:solidFill>
                <a:srgbClr val="CCECFF"/>
              </a:solidFill>
              <a:ln w="9525">
                <a:solidFill>
                  <a:schemeClr val="tx1"/>
                </a:solidFill>
                <a:miter lim="800000"/>
                <a:headEnd/>
                <a:tailEnd/>
              </a:ln>
            </p:spPr>
            <p:txBody>
              <a:bodyPr wrap="none" anchor="ctr"/>
              <a:lstStyle/>
              <a:p>
                <a:pPr algn="ctr"/>
                <a:r>
                  <a:rPr lang="en-US" sz="1600"/>
                  <a:t>net</a:t>
                </a:r>
              </a:p>
              <a:p>
                <a:pPr algn="ctr"/>
                <a:r>
                  <a:rPr lang="en-US" sz="1600"/>
                  <a:t>hdr</a:t>
                </a:r>
              </a:p>
            </p:txBody>
          </p:sp>
        </p:grpSp>
        <p:sp>
          <p:nvSpPr>
            <p:cNvPr id="26647" name="Rectangle 26"/>
            <p:cNvSpPr>
              <a:spLocks noChangeArrowheads="1"/>
            </p:cNvSpPr>
            <p:nvPr/>
          </p:nvSpPr>
          <p:spPr bwMode="auto">
            <a:xfrm>
              <a:off x="2544" y="2688"/>
              <a:ext cx="432" cy="288"/>
            </a:xfrm>
            <a:prstGeom prst="rect">
              <a:avLst/>
            </a:prstGeom>
            <a:solidFill>
              <a:srgbClr val="CCECFF"/>
            </a:solidFill>
            <a:ln w="9525">
              <a:solidFill>
                <a:schemeClr val="tx1"/>
              </a:solidFill>
              <a:miter lim="800000"/>
              <a:headEnd/>
              <a:tailEnd/>
            </a:ln>
          </p:spPr>
          <p:txBody>
            <a:bodyPr wrap="none" anchor="ctr"/>
            <a:lstStyle/>
            <a:p>
              <a:pPr algn="ctr"/>
              <a:r>
                <a:rPr lang="en-US" sz="1600"/>
                <a:t>mac</a:t>
              </a:r>
            </a:p>
            <a:p>
              <a:pPr algn="ctr"/>
              <a:r>
                <a:rPr lang="en-US" sz="1600"/>
                <a:t>hdr</a:t>
              </a:r>
            </a:p>
          </p:txBody>
        </p:sp>
      </p:grpSp>
      <p:grpSp>
        <p:nvGrpSpPr>
          <p:cNvPr id="8" name="Group 37"/>
          <p:cNvGrpSpPr>
            <a:grpSpLocks/>
          </p:cNvGrpSpPr>
          <p:nvPr/>
        </p:nvGrpSpPr>
        <p:grpSpPr bwMode="auto">
          <a:xfrm>
            <a:off x="4724400" y="4343400"/>
            <a:ext cx="3657600" cy="457200"/>
            <a:chOff x="2544" y="3072"/>
            <a:chExt cx="2304" cy="288"/>
          </a:xfrm>
        </p:grpSpPr>
        <p:grpSp>
          <p:nvGrpSpPr>
            <p:cNvPr id="9" name="Group 36"/>
            <p:cNvGrpSpPr>
              <a:grpSpLocks/>
            </p:cNvGrpSpPr>
            <p:nvPr/>
          </p:nvGrpSpPr>
          <p:grpSpPr bwMode="auto">
            <a:xfrm>
              <a:off x="2976" y="3072"/>
              <a:ext cx="1872" cy="288"/>
              <a:chOff x="2976" y="3072"/>
              <a:chExt cx="1872" cy="288"/>
            </a:xfrm>
          </p:grpSpPr>
          <p:grpSp>
            <p:nvGrpSpPr>
              <p:cNvPr id="10" name="Group 30"/>
              <p:cNvGrpSpPr>
                <a:grpSpLocks/>
              </p:cNvGrpSpPr>
              <p:nvPr/>
            </p:nvGrpSpPr>
            <p:grpSpPr bwMode="auto">
              <a:xfrm>
                <a:off x="3408" y="3072"/>
                <a:ext cx="1440" cy="288"/>
                <a:chOff x="2640" y="2688"/>
                <a:chExt cx="1440" cy="288"/>
              </a:xfrm>
            </p:grpSpPr>
            <p:sp>
              <p:nvSpPr>
                <p:cNvPr id="26643" name="Rectangle 31"/>
                <p:cNvSpPr>
                  <a:spLocks noChangeArrowheads="1"/>
                </p:cNvSpPr>
                <p:nvPr/>
              </p:nvSpPr>
              <p:spPr bwMode="auto">
                <a:xfrm>
                  <a:off x="3504" y="2688"/>
                  <a:ext cx="576" cy="288"/>
                </a:xfrm>
                <a:prstGeom prst="rect">
                  <a:avLst/>
                </a:prstGeom>
                <a:solidFill>
                  <a:srgbClr val="CCECFF"/>
                </a:solidFill>
                <a:ln w="9525">
                  <a:solidFill>
                    <a:schemeClr val="tx1"/>
                  </a:solidFill>
                  <a:miter lim="800000"/>
                  <a:headEnd/>
                  <a:tailEnd/>
                </a:ln>
              </p:spPr>
              <p:txBody>
                <a:bodyPr wrap="none" anchor="ctr"/>
                <a:lstStyle/>
                <a:p>
                  <a:pPr algn="ctr"/>
                  <a:r>
                    <a:rPr lang="en-US" sz="1600"/>
                    <a:t>payload</a:t>
                  </a:r>
                </a:p>
              </p:txBody>
            </p:sp>
            <p:sp>
              <p:nvSpPr>
                <p:cNvPr id="26644" name="Rectangle 32"/>
                <p:cNvSpPr>
                  <a:spLocks noChangeArrowheads="1"/>
                </p:cNvSpPr>
                <p:nvPr/>
              </p:nvSpPr>
              <p:spPr bwMode="auto">
                <a:xfrm>
                  <a:off x="3072" y="2688"/>
                  <a:ext cx="432" cy="288"/>
                </a:xfrm>
                <a:prstGeom prst="rect">
                  <a:avLst/>
                </a:prstGeom>
                <a:solidFill>
                  <a:srgbClr val="CCECFF"/>
                </a:solidFill>
                <a:ln w="9525">
                  <a:solidFill>
                    <a:schemeClr val="tx1"/>
                  </a:solidFill>
                  <a:miter lim="800000"/>
                  <a:headEnd/>
                  <a:tailEnd/>
                </a:ln>
              </p:spPr>
              <p:txBody>
                <a:bodyPr wrap="none" anchor="ctr"/>
                <a:lstStyle/>
                <a:p>
                  <a:pPr algn="ctr"/>
                  <a:r>
                    <a:rPr lang="en-US" sz="1600"/>
                    <a:t>trans </a:t>
                  </a:r>
                </a:p>
                <a:p>
                  <a:pPr algn="ctr"/>
                  <a:r>
                    <a:rPr lang="en-US" sz="1600"/>
                    <a:t>hdr</a:t>
                  </a:r>
                </a:p>
              </p:txBody>
            </p:sp>
            <p:sp>
              <p:nvSpPr>
                <p:cNvPr id="26645" name="Rectangle 33"/>
                <p:cNvSpPr>
                  <a:spLocks noChangeArrowheads="1"/>
                </p:cNvSpPr>
                <p:nvPr/>
              </p:nvSpPr>
              <p:spPr bwMode="auto">
                <a:xfrm>
                  <a:off x="2640" y="2688"/>
                  <a:ext cx="432" cy="288"/>
                </a:xfrm>
                <a:prstGeom prst="rect">
                  <a:avLst/>
                </a:prstGeom>
                <a:solidFill>
                  <a:srgbClr val="CCECFF"/>
                </a:solidFill>
                <a:ln w="9525">
                  <a:solidFill>
                    <a:schemeClr val="tx1"/>
                  </a:solidFill>
                  <a:miter lim="800000"/>
                  <a:headEnd/>
                  <a:tailEnd/>
                </a:ln>
              </p:spPr>
              <p:txBody>
                <a:bodyPr wrap="none" anchor="ctr"/>
                <a:lstStyle/>
                <a:p>
                  <a:pPr algn="ctr"/>
                  <a:r>
                    <a:rPr lang="en-US" sz="1600"/>
                    <a:t>net</a:t>
                  </a:r>
                </a:p>
                <a:p>
                  <a:pPr algn="ctr"/>
                  <a:r>
                    <a:rPr lang="en-US" sz="1600"/>
                    <a:t>hdr</a:t>
                  </a:r>
                </a:p>
              </p:txBody>
            </p:sp>
          </p:grpSp>
          <p:sp>
            <p:nvSpPr>
              <p:cNvPr id="26642" name="Rectangle 34"/>
              <p:cNvSpPr>
                <a:spLocks noChangeArrowheads="1"/>
              </p:cNvSpPr>
              <p:nvPr/>
            </p:nvSpPr>
            <p:spPr bwMode="auto">
              <a:xfrm>
                <a:off x="2976" y="3072"/>
                <a:ext cx="432" cy="288"/>
              </a:xfrm>
              <a:prstGeom prst="rect">
                <a:avLst/>
              </a:prstGeom>
              <a:solidFill>
                <a:srgbClr val="CCECFF"/>
              </a:solidFill>
              <a:ln w="9525">
                <a:solidFill>
                  <a:schemeClr val="tx1"/>
                </a:solidFill>
                <a:miter lim="800000"/>
                <a:headEnd/>
                <a:tailEnd/>
              </a:ln>
            </p:spPr>
            <p:txBody>
              <a:bodyPr wrap="none" anchor="ctr"/>
              <a:lstStyle/>
              <a:p>
                <a:pPr algn="ctr"/>
                <a:r>
                  <a:rPr lang="en-US" sz="1600"/>
                  <a:t>mac</a:t>
                </a:r>
              </a:p>
              <a:p>
                <a:pPr algn="ctr"/>
                <a:r>
                  <a:rPr lang="en-US" sz="1600"/>
                  <a:t>hdr</a:t>
                </a:r>
              </a:p>
            </p:txBody>
          </p:sp>
        </p:grpSp>
        <p:sp>
          <p:nvSpPr>
            <p:cNvPr id="26640" name="Rectangle 35"/>
            <p:cNvSpPr>
              <a:spLocks noChangeArrowheads="1"/>
            </p:cNvSpPr>
            <p:nvPr/>
          </p:nvSpPr>
          <p:spPr bwMode="auto">
            <a:xfrm>
              <a:off x="2544" y="3072"/>
              <a:ext cx="432" cy="288"/>
            </a:xfrm>
            <a:prstGeom prst="rect">
              <a:avLst/>
            </a:prstGeom>
            <a:solidFill>
              <a:srgbClr val="CCECFF"/>
            </a:solidFill>
            <a:ln w="9525">
              <a:solidFill>
                <a:schemeClr val="tx1"/>
              </a:solidFill>
              <a:miter lim="800000"/>
              <a:headEnd/>
              <a:tailEnd/>
            </a:ln>
          </p:spPr>
          <p:txBody>
            <a:bodyPr wrap="none" anchor="ctr"/>
            <a:lstStyle/>
            <a:p>
              <a:pPr algn="ctr"/>
              <a:r>
                <a:rPr lang="en-US" sz="1600"/>
                <a:t>phy</a:t>
              </a:r>
            </a:p>
            <a:p>
              <a:pPr algn="ctr"/>
              <a:r>
                <a:rPr lang="en-US" sz="1600"/>
                <a:t>hdr</a:t>
              </a:r>
            </a:p>
          </p:txBody>
        </p:sp>
      </p:grpSp>
      <p:cxnSp>
        <p:nvCxnSpPr>
          <p:cNvPr id="33" name="AutoShape 40"/>
          <p:cNvCxnSpPr>
            <a:cxnSpLocks noChangeShapeType="1"/>
            <a:stCxn id="26631" idx="2"/>
          </p:cNvCxnSpPr>
          <p:nvPr/>
        </p:nvCxnSpPr>
        <p:spPr bwMode="auto">
          <a:xfrm rot="16200000" flipH="1">
            <a:off x="3216275" y="4403725"/>
            <a:ext cx="654050" cy="1447800"/>
          </a:xfrm>
          <a:prstGeom prst="bentConnector2">
            <a:avLst/>
          </a:prstGeom>
          <a:noFill/>
          <a:ln w="38100">
            <a:solidFill>
              <a:srgbClr val="FF0000"/>
            </a:solidFill>
            <a:miter lim="800000"/>
            <a:headEnd/>
            <a:tailEnd type="triangle" w="med" len="med"/>
          </a:ln>
        </p:spPr>
      </p:cxnSp>
      <p:sp>
        <p:nvSpPr>
          <p:cNvPr id="34" name="AutoShape 39"/>
          <p:cNvSpPr>
            <a:spLocks noChangeArrowheads="1"/>
          </p:cNvSpPr>
          <p:nvPr/>
        </p:nvSpPr>
        <p:spPr bwMode="auto">
          <a:xfrm>
            <a:off x="4572000" y="5029200"/>
            <a:ext cx="1219200" cy="1066800"/>
          </a:xfrm>
          <a:prstGeom prst="irregularSeal1">
            <a:avLst/>
          </a:prstGeom>
          <a:solidFill>
            <a:srgbClr val="33CC33"/>
          </a:solidFill>
          <a:ln w="9525">
            <a:solidFill>
              <a:schemeClr val="tx1"/>
            </a:solidFill>
            <a:miter lim="800000"/>
            <a:headEnd/>
            <a:tailEnd/>
          </a:ln>
        </p:spPr>
        <p:txBody>
          <a:bodyPr wrap="none" anchor="ctr"/>
          <a:lstStyle/>
          <a:p>
            <a:pPr algn="ctr"/>
            <a:r>
              <a:rPr lang="en-US"/>
              <a:t>Channel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0516" y="1083746"/>
            <a:ext cx="7537091" cy="4258763"/>
          </a:xfrm>
        </p:spPr>
      </p:pic>
      <p:sp>
        <p:nvSpPr>
          <p:cNvPr id="3" name="Title 1"/>
          <p:cNvSpPr>
            <a:spLocks noGrp="1"/>
          </p:cNvSpPr>
          <p:nvPr>
            <p:ph type="title"/>
          </p:nvPr>
        </p:nvSpPr>
        <p:spPr>
          <a:xfrm>
            <a:off x="228600" y="96839"/>
            <a:ext cx="8686799" cy="741362"/>
          </a:xfrm>
        </p:spPr>
        <p:txBody>
          <a:bodyPr>
            <a:normAutofit fontScale="90000"/>
          </a:bodyPr>
          <a:lstStyle/>
          <a:p>
            <a:r>
              <a:rPr lang="en-US" dirty="0"/>
              <a:t>TCP/IP stack in IoTs</a:t>
            </a:r>
          </a:p>
        </p:txBody>
      </p:sp>
    </p:spTree>
    <p:extLst>
      <p:ext uri="{BB962C8B-B14F-4D97-AF65-F5344CB8AC3E}">
        <p14:creationId xmlns:p14="http://schemas.microsoft.com/office/powerpoint/2010/main" val="6973129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533400"/>
            <a:ext cx="8153400" cy="1015663"/>
          </a:xfrm>
          <a:prstGeom prst="rect">
            <a:avLst/>
          </a:prstGeom>
          <a:noFill/>
          <a:ln>
            <a:noFill/>
          </a:ln>
        </p:spPr>
        <p:txBody>
          <a:bodyPr wrap="square">
            <a:spAutoFit/>
          </a:bodyPr>
          <a:lstStyle/>
          <a:p>
            <a:pPr algn="ctr"/>
            <a:r>
              <a:rPr lang="en-US" sz="6000" dirty="0">
                <a:ln cap="rnd" cmpd="thickThin">
                  <a:noFill/>
                  <a:bevel/>
                </a:ln>
                <a:solidFill>
                  <a:srgbClr val="00B0F0"/>
                </a:solidFill>
                <a:effectLst>
                  <a:outerShdw blurRad="50800" dist="50800" dir="5400000" algn="ctr" rotWithShape="0">
                    <a:srgbClr val="000000">
                      <a:alpha val="83000"/>
                    </a:srgbClr>
                  </a:outerShdw>
                </a:effectLst>
                <a:latin typeface="Gill Sans MT" pitchFamily="34" charset="0"/>
              </a:rPr>
              <a:t>Course </a:t>
            </a:r>
            <a:r>
              <a:rPr lang="en-US" sz="6000" b="1" dirty="0">
                <a:ln cap="rnd" cmpd="thickThin">
                  <a:noFill/>
                  <a:bevel/>
                </a:ln>
                <a:solidFill>
                  <a:srgbClr val="00B0F0"/>
                </a:solidFill>
                <a:effectLst>
                  <a:outerShdw blurRad="50800" dist="50800" dir="5400000" algn="ctr" rotWithShape="0">
                    <a:srgbClr val="000000">
                      <a:alpha val="83000"/>
                    </a:srgbClr>
                  </a:outerShdw>
                </a:effectLst>
                <a:latin typeface="Gill Sans MT" pitchFamily="34" charset="0"/>
              </a:rPr>
              <a:t>text</a:t>
            </a:r>
            <a:r>
              <a:rPr lang="en-US" sz="6000" dirty="0">
                <a:ln cap="rnd" cmpd="thickThin">
                  <a:noFill/>
                  <a:bevel/>
                </a:ln>
                <a:solidFill>
                  <a:srgbClr val="00B0F0"/>
                </a:solidFill>
                <a:effectLst>
                  <a:outerShdw blurRad="50800" dist="50800" dir="5400000" algn="ctr" rotWithShape="0">
                    <a:srgbClr val="000000">
                      <a:alpha val="83000"/>
                    </a:srgbClr>
                  </a:outerShdw>
                </a:effectLst>
                <a:latin typeface="Gill Sans MT" pitchFamily="34" charset="0"/>
              </a:rPr>
              <a:t>book </a:t>
            </a:r>
            <a:endParaRPr lang="en-US" sz="3200" dirty="0">
              <a:ln cap="rnd" cmpd="thickThin">
                <a:noFill/>
                <a:bevel/>
              </a:ln>
              <a:solidFill>
                <a:srgbClr val="00B0F0"/>
              </a:solidFill>
              <a:effectLst>
                <a:outerShdw blurRad="50800" dist="50800" dir="5400000" algn="ctr" rotWithShape="0">
                  <a:srgbClr val="000000">
                    <a:alpha val="83000"/>
                  </a:srgbClr>
                </a:outerShdw>
              </a:effectLst>
              <a:latin typeface="Arial" pitchFamily="34" charset="0"/>
              <a:cs typeface="Arial" pitchFamily="34" charset="0"/>
            </a:endParaRPr>
          </a:p>
        </p:txBody>
      </p:sp>
      <p:sp>
        <p:nvSpPr>
          <p:cNvPr id="6" name="TextBox 5"/>
          <p:cNvSpPr txBox="1"/>
          <p:nvPr/>
        </p:nvSpPr>
        <p:spPr>
          <a:xfrm>
            <a:off x="3429000" y="2967841"/>
            <a:ext cx="5562600" cy="1985159"/>
          </a:xfrm>
          <a:prstGeom prst="rect">
            <a:avLst/>
          </a:prstGeom>
          <a:noFill/>
          <a:effectLst>
            <a:outerShdw blurRad="50800" dist="50800" dir="5400000" sx="200000" sy="200000" algn="ctr" rotWithShape="0">
              <a:srgbClr val="000000">
                <a:alpha val="56000"/>
              </a:srgbClr>
            </a:outerShdw>
          </a:effectLst>
          <a:scene3d>
            <a:camera prst="orthographicFront">
              <a:rot lat="0" lon="19499973" rev="0"/>
            </a:camera>
            <a:lightRig rig="threePt" dir="t"/>
          </a:scene3d>
        </p:spPr>
        <p:txBody>
          <a:bodyPr wrap="square" rtlCol="0">
            <a:spAutoFit/>
            <a:scene3d>
              <a:camera prst="orthographicFront">
                <a:rot lat="0" lon="0" rev="1200000"/>
              </a:camera>
              <a:lightRig rig="threePt" dir="t"/>
            </a:scene3d>
          </a:bodyPr>
          <a:lstStyle/>
          <a:p>
            <a:pPr algn="ctr"/>
            <a:r>
              <a:rPr lang="en-US" sz="4000" dirty="0">
                <a:ln cap="rnd" cmpd="thickThin">
                  <a:noFill/>
                  <a:bevel/>
                </a:ln>
                <a:solidFill>
                  <a:srgbClr val="00B0F0"/>
                </a:solidFill>
                <a:effectLst>
                  <a:outerShdw blurRad="50800" dist="50800" dir="5400000" algn="ctr" rotWithShape="0">
                    <a:srgbClr val="000000">
                      <a:alpha val="83000"/>
                    </a:srgbClr>
                  </a:outerShdw>
                </a:effectLst>
                <a:latin typeface="Gill Sans MT" pitchFamily="34" charset="0"/>
              </a:rPr>
              <a:t>“Computers Networks”, </a:t>
            </a:r>
          </a:p>
          <a:p>
            <a:pPr algn="ctr"/>
            <a:endParaRPr lang="en-US" sz="1100" dirty="0">
              <a:ln cap="rnd" cmpd="thickThin">
                <a:noFill/>
                <a:bevel/>
              </a:ln>
              <a:solidFill>
                <a:srgbClr val="00B0F0"/>
              </a:solidFill>
              <a:effectLst>
                <a:outerShdw blurRad="50800" dist="50800" dir="5400000" algn="ctr" rotWithShape="0">
                  <a:srgbClr val="000000">
                    <a:alpha val="83000"/>
                  </a:srgbClr>
                </a:outerShdw>
              </a:effectLst>
              <a:latin typeface="Gill Sans MT" pitchFamily="34" charset="0"/>
            </a:endParaRPr>
          </a:p>
          <a:p>
            <a:pPr algn="ctr"/>
            <a:r>
              <a:rPr lang="en-US" sz="3600" b="1" dirty="0" err="1">
                <a:ln cap="rnd" cmpd="thickThin">
                  <a:solidFill>
                    <a:prstClr val="black"/>
                  </a:solidFill>
                  <a:bevel/>
                </a:ln>
                <a:solidFill>
                  <a:srgbClr val="00B0F0"/>
                </a:solidFill>
                <a:effectLst>
                  <a:outerShdw blurRad="50800" dist="50800" dir="5400000" algn="ctr" rotWithShape="0">
                    <a:srgbClr val="000000">
                      <a:alpha val="83000"/>
                    </a:srgbClr>
                  </a:outerShdw>
                </a:effectLst>
              </a:rPr>
              <a:t>Tanenbaum</a:t>
            </a:r>
            <a:r>
              <a:rPr lang="en-US" sz="3600" b="1" dirty="0">
                <a:ln cap="rnd" cmpd="thickThin">
                  <a:solidFill>
                    <a:prstClr val="black"/>
                  </a:solidFill>
                  <a:bevel/>
                </a:ln>
                <a:solidFill>
                  <a:srgbClr val="00B0F0"/>
                </a:solidFill>
                <a:effectLst>
                  <a:outerShdw blurRad="50800" dist="50800" dir="5400000" algn="ctr" rotWithShape="0">
                    <a:srgbClr val="000000">
                      <a:alpha val="83000"/>
                    </a:srgbClr>
                  </a:outerShdw>
                </a:effectLst>
              </a:rPr>
              <a:t> and </a:t>
            </a:r>
            <a:r>
              <a:rPr lang="en-US" sz="3600" b="1" dirty="0" err="1">
                <a:ln cap="rnd" cmpd="thickThin">
                  <a:solidFill>
                    <a:prstClr val="black"/>
                  </a:solidFill>
                  <a:bevel/>
                </a:ln>
                <a:solidFill>
                  <a:srgbClr val="00B0F0"/>
                </a:solidFill>
                <a:effectLst>
                  <a:outerShdw blurRad="50800" dist="50800" dir="5400000" algn="ctr" rotWithShape="0">
                    <a:srgbClr val="000000">
                      <a:alpha val="83000"/>
                    </a:srgbClr>
                  </a:outerShdw>
                </a:effectLst>
              </a:rPr>
              <a:t>Wetherall</a:t>
            </a:r>
            <a:r>
              <a:rPr lang="en-US" sz="3600" b="1" dirty="0">
                <a:ln cap="rnd" cmpd="thickThin">
                  <a:solidFill>
                    <a:prstClr val="black"/>
                  </a:solidFill>
                  <a:bevel/>
                </a:ln>
                <a:solidFill>
                  <a:srgbClr val="00B0F0"/>
                </a:solidFill>
                <a:effectLst>
                  <a:outerShdw blurRad="50800" dist="50800" dir="5400000" algn="ctr" rotWithShape="0">
                    <a:srgbClr val="000000">
                      <a:alpha val="83000"/>
                    </a:srgbClr>
                  </a:outerShdw>
                </a:effectLst>
              </a:rPr>
              <a:t>,  </a:t>
            </a:r>
          </a:p>
          <a:p>
            <a:pPr algn="ctr"/>
            <a:r>
              <a:rPr lang="en-US" sz="3600" b="1" dirty="0">
                <a:ln cap="rnd" cmpd="thickThin">
                  <a:solidFill>
                    <a:prstClr val="black"/>
                  </a:solidFill>
                  <a:bevel/>
                </a:ln>
                <a:solidFill>
                  <a:srgbClr val="00B0F0"/>
                </a:solidFill>
                <a:effectLst>
                  <a:outerShdw blurRad="50800" dist="50800" dir="5400000" algn="ctr" rotWithShape="0">
                    <a:srgbClr val="000000">
                      <a:alpha val="83000"/>
                    </a:srgbClr>
                  </a:outerShdw>
                </a:effectLst>
              </a:rPr>
              <a:t>5</a:t>
            </a:r>
            <a:r>
              <a:rPr lang="en-US" sz="3600" b="1" baseline="30000" dirty="0">
                <a:ln cap="rnd" cmpd="thickThin">
                  <a:solidFill>
                    <a:prstClr val="black"/>
                  </a:solidFill>
                  <a:bevel/>
                </a:ln>
                <a:solidFill>
                  <a:srgbClr val="00B0F0"/>
                </a:solidFill>
                <a:effectLst>
                  <a:outerShdw blurRad="50800" dist="50800" dir="5400000" algn="ctr" rotWithShape="0">
                    <a:srgbClr val="000000">
                      <a:alpha val="83000"/>
                    </a:srgbClr>
                  </a:outerShdw>
                </a:effectLst>
              </a:rPr>
              <a:t>th</a:t>
            </a:r>
            <a:r>
              <a:rPr lang="en-US" sz="3600" b="1" dirty="0">
                <a:ln cap="rnd" cmpd="thickThin">
                  <a:solidFill>
                    <a:prstClr val="black"/>
                  </a:solidFill>
                  <a:bevel/>
                </a:ln>
                <a:solidFill>
                  <a:srgbClr val="00B0F0"/>
                </a:solidFill>
                <a:effectLst>
                  <a:outerShdw blurRad="50800" dist="50800" dir="5400000" algn="ctr" rotWithShape="0">
                    <a:srgbClr val="000000">
                      <a:alpha val="83000"/>
                    </a:srgbClr>
                  </a:outerShdw>
                </a:effectLst>
              </a:rPr>
              <a:t> edition. </a:t>
            </a:r>
            <a:endParaRPr lang="en-US" sz="4400" b="1" dirty="0">
              <a:ln cap="rnd" cmpd="thickThin">
                <a:solidFill>
                  <a:prstClr val="black"/>
                </a:solidFill>
                <a:bevel/>
              </a:ln>
              <a:solidFill>
                <a:srgbClr val="00B0F0"/>
              </a:solidFill>
              <a:effectLst>
                <a:outerShdw blurRad="50800" dist="50800" dir="5400000" algn="ctr" rotWithShape="0">
                  <a:srgbClr val="000000">
                    <a:alpha val="83000"/>
                  </a:srgbClr>
                </a:outerShdw>
              </a:effectLst>
            </a:endParaRPr>
          </a:p>
        </p:txBody>
      </p:sp>
      <p:pic>
        <p:nvPicPr>
          <p:cNvPr id="1026" name="Picture 2" descr="http://www-fp.pearsonhighered.com/assets/hip/images/bigcovers/013212695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082" y="2057400"/>
            <a:ext cx="2639918" cy="348404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40543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dirty="0"/>
              <a:t>OSI Protocol Stack</a:t>
            </a:r>
          </a:p>
        </p:txBody>
      </p:sp>
      <p:sp>
        <p:nvSpPr>
          <p:cNvPr id="164867" name="Rectangle 3"/>
          <p:cNvSpPr>
            <a:spLocks noGrp="1" noChangeArrowheads="1"/>
          </p:cNvSpPr>
          <p:nvPr>
            <p:ph type="body" idx="1"/>
          </p:nvPr>
        </p:nvSpPr>
        <p:spPr>
          <a:xfrm>
            <a:off x="949325" y="1752600"/>
            <a:ext cx="7661275" cy="5105400"/>
          </a:xfrm>
        </p:spPr>
        <p:txBody>
          <a:bodyPr/>
          <a:lstStyle/>
          <a:p>
            <a:pPr lvl="1">
              <a:lnSpc>
                <a:spcPct val="90000"/>
              </a:lnSpc>
            </a:pPr>
            <a:r>
              <a:rPr lang="en-US" dirty="0">
                <a:solidFill>
                  <a:srgbClr val="FF0000"/>
                </a:solidFill>
              </a:rPr>
              <a:t>A framework is helpful in the design of hardware and software for communication</a:t>
            </a:r>
          </a:p>
          <a:p>
            <a:pPr lvl="1">
              <a:lnSpc>
                <a:spcPct val="90000"/>
              </a:lnSpc>
            </a:pPr>
            <a:endParaRPr lang="en-US" dirty="0"/>
          </a:p>
          <a:p>
            <a:pPr lvl="1">
              <a:lnSpc>
                <a:spcPct val="90000"/>
              </a:lnSpc>
            </a:pPr>
            <a:r>
              <a:rPr lang="en-US" dirty="0"/>
              <a:t>ISO-OSI Model serves this purpose</a:t>
            </a:r>
          </a:p>
          <a:p>
            <a:pPr lvl="1">
              <a:lnSpc>
                <a:spcPct val="90000"/>
              </a:lnSpc>
            </a:pPr>
            <a:endParaRPr lang="en-US" dirty="0"/>
          </a:p>
          <a:p>
            <a:pPr lvl="1">
              <a:lnSpc>
                <a:spcPct val="90000"/>
              </a:lnSpc>
            </a:pPr>
            <a:r>
              <a:rPr lang="en-US" dirty="0"/>
              <a:t>ISO (International Standard Organization)-OSI (Open System Interconnect) </a:t>
            </a:r>
          </a:p>
          <a:p>
            <a:pPr eaLnBrk="1" hangingPunct="1">
              <a:lnSpc>
                <a:spcPct val="90000"/>
              </a:lnSpc>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8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4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a:t>OSI Layered Architecture</a:t>
            </a:r>
          </a:p>
        </p:txBody>
      </p:sp>
      <p:sp>
        <p:nvSpPr>
          <p:cNvPr id="164867" name="Rectangle 3"/>
          <p:cNvSpPr>
            <a:spLocks noGrp="1" noChangeArrowheads="1"/>
          </p:cNvSpPr>
          <p:nvPr>
            <p:ph type="body" idx="1"/>
          </p:nvPr>
        </p:nvSpPr>
        <p:spPr>
          <a:xfrm>
            <a:off x="949325" y="1752600"/>
            <a:ext cx="7661275" cy="5105400"/>
          </a:xfrm>
        </p:spPr>
        <p:txBody>
          <a:bodyPr/>
          <a:lstStyle/>
          <a:p>
            <a:pPr>
              <a:lnSpc>
                <a:spcPct val="90000"/>
              </a:lnSpc>
            </a:pPr>
            <a:r>
              <a:rPr lang="en-US" dirty="0"/>
              <a:t>There are seven layers in the model, hence the name the 7-Layer model</a:t>
            </a:r>
          </a:p>
          <a:p>
            <a:pPr>
              <a:lnSpc>
                <a:spcPct val="90000"/>
              </a:lnSpc>
            </a:pPr>
            <a:endParaRPr lang="en-US" dirty="0"/>
          </a:p>
          <a:p>
            <a:pPr algn="just">
              <a:lnSpc>
                <a:spcPct val="90000"/>
              </a:lnSpc>
            </a:pPr>
            <a:r>
              <a:rPr lang="en-US" dirty="0"/>
              <a:t>The model acts as a frame of reference in the design of communications and networking products. However, in this course we will use </a:t>
            </a:r>
            <a:r>
              <a:rPr lang="en-US" dirty="0">
                <a:solidFill>
                  <a:srgbClr val="FF0000"/>
                </a:solidFill>
              </a:rPr>
              <a:t>TCP/IP 5 Layer model which is used widely in the World</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614859" cy="923330"/>
          </a:xfrm>
          <a:prstGeom prst="rect">
            <a:avLst/>
          </a:prstGeom>
        </p:spPr>
        <p:txBody>
          <a:bodyPr wrap="none">
            <a:spAutoFit/>
          </a:bodyPr>
          <a:lstStyle/>
          <a:p>
            <a:pPr algn="ctr" rtl="0"/>
            <a:r>
              <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Layered Communication</a:t>
            </a:r>
          </a:p>
        </p:txBody>
      </p:sp>
      <p:sp>
        <p:nvSpPr>
          <p:cNvPr id="11" name="TextBox 10"/>
          <p:cNvSpPr txBox="1"/>
          <p:nvPr/>
        </p:nvSpPr>
        <p:spPr>
          <a:xfrm>
            <a:off x="6781800" y="2133600"/>
            <a:ext cx="1828800" cy="369332"/>
          </a:xfrm>
          <a:prstGeom prst="rect">
            <a:avLst/>
          </a:prstGeom>
          <a:solidFill>
            <a:schemeClr val="bg2">
              <a:lumMod val="9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GET / HTML/1.1</a:t>
            </a:r>
            <a:endParaRPr lang="en-US" kern="1200" dirty="0">
              <a:solidFill>
                <a:prstClr val="black"/>
              </a:solidFill>
              <a:latin typeface="Calibri"/>
              <a:ea typeface="+mn-ea"/>
              <a:cs typeface="+mn-cs"/>
            </a:endParaRPr>
          </a:p>
        </p:txBody>
      </p:sp>
      <p:sp>
        <p:nvSpPr>
          <p:cNvPr id="29" name="TextBox 28"/>
          <p:cNvSpPr txBox="1"/>
          <p:nvPr/>
        </p:nvSpPr>
        <p:spPr>
          <a:xfrm>
            <a:off x="990600" y="5943600"/>
            <a:ext cx="4876800" cy="646331"/>
          </a:xfrm>
          <a:prstGeom prst="rect">
            <a:avLst/>
          </a:prstGeom>
          <a:solidFill>
            <a:schemeClr val="tx2">
              <a:lumMod val="40000"/>
              <a:lumOff val="60000"/>
            </a:schemeClr>
          </a:solidFill>
          <a:ln>
            <a:solidFill>
              <a:schemeClr val="tx1"/>
            </a:solidFill>
          </a:ln>
        </p:spPr>
        <p:txBody>
          <a:bodyPr wrap="square" rtlCol="0">
            <a:spAutoFit/>
          </a:bodyPr>
          <a:lstStyle/>
          <a:p>
            <a:pPr algn="l" rtl="0"/>
            <a:r>
              <a:rPr lang="en-US" b="1" kern="1200" dirty="0">
                <a:solidFill>
                  <a:prstClr val="black"/>
                </a:solidFill>
                <a:latin typeface="Calibri"/>
                <a:ea typeface="+mn-ea"/>
                <a:cs typeface="+mn-cs"/>
              </a:rPr>
              <a:t>Source MAC address | Destination MAC address </a:t>
            </a:r>
            <a:r>
              <a:rPr lang="en-US" kern="1200" dirty="0">
                <a:solidFill>
                  <a:prstClr val="black"/>
                </a:solidFill>
                <a:latin typeface="Calibri"/>
                <a:ea typeface="+mn-ea"/>
                <a:cs typeface="+mn-cs"/>
              </a:rPr>
              <a:t>23:34:aa:bb:cc:dd      |       12:34:aa:bb:cc:dd  </a:t>
            </a:r>
            <a:endParaRPr lang="en-US" sz="2000" kern="1200" dirty="0">
              <a:solidFill>
                <a:prstClr val="black"/>
              </a:solidFill>
              <a:latin typeface="Calibri"/>
              <a:ea typeface="+mn-ea"/>
              <a:cs typeface="+mn-cs"/>
            </a:endParaRPr>
          </a:p>
        </p:txBody>
      </p:sp>
      <p:sp>
        <p:nvSpPr>
          <p:cNvPr id="30" name="TextBox 29"/>
          <p:cNvSpPr txBox="1"/>
          <p:nvPr/>
        </p:nvSpPr>
        <p:spPr>
          <a:xfrm>
            <a:off x="7543800" y="5943600"/>
            <a:ext cx="990600" cy="646331"/>
          </a:xfrm>
          <a:prstGeom prst="rect">
            <a:avLst/>
          </a:prstGeom>
          <a:solidFill>
            <a:schemeClr val="tx2">
              <a:lumMod val="40000"/>
              <a:lumOff val="6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FCS</a:t>
            </a:r>
          </a:p>
          <a:p>
            <a:pPr algn="ctr" rtl="0"/>
            <a:endParaRPr lang="en-US" kern="1200" dirty="0">
              <a:solidFill>
                <a:prstClr val="black"/>
              </a:solidFill>
              <a:latin typeface="Calibri"/>
              <a:ea typeface="+mn-ea"/>
              <a:cs typeface="+mn-cs"/>
            </a:endParaRPr>
          </a:p>
        </p:txBody>
      </p:sp>
      <p:sp>
        <p:nvSpPr>
          <p:cNvPr id="18" name="TextBox 17"/>
          <p:cNvSpPr txBox="1"/>
          <p:nvPr/>
        </p:nvSpPr>
        <p:spPr>
          <a:xfrm>
            <a:off x="5867400" y="5943600"/>
            <a:ext cx="1676400" cy="646331"/>
          </a:xfrm>
          <a:prstGeom prst="rect">
            <a:avLst/>
          </a:prstGeom>
          <a:solidFill>
            <a:schemeClr val="accent3">
              <a:lumMod val="60000"/>
              <a:lumOff val="4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p>
          <a:p>
            <a:pPr algn="ctr" rtl="0"/>
            <a:endParaRPr lang="en-US" kern="1200" dirty="0">
              <a:solidFill>
                <a:prstClr val="black"/>
              </a:solidFill>
              <a:latin typeface="Calibri"/>
              <a:ea typeface="+mn-ea"/>
              <a:cs typeface="+mn-cs"/>
            </a:endParaRPr>
          </a:p>
        </p:txBody>
      </p:sp>
      <p:cxnSp>
        <p:nvCxnSpPr>
          <p:cNvPr id="47" name="Straight Connector 46"/>
          <p:cNvCxnSpPr/>
          <p:nvPr/>
        </p:nvCxnSpPr>
        <p:spPr>
          <a:xfrm>
            <a:off x="3886200" y="5334000"/>
            <a:ext cx="1981200" cy="60960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0800000" flipV="1">
            <a:off x="7467600" y="5257800"/>
            <a:ext cx="914400" cy="76200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grpSp>
        <p:nvGrpSpPr>
          <p:cNvPr id="2" name="Group 57"/>
          <p:cNvGrpSpPr/>
          <p:nvPr/>
        </p:nvGrpSpPr>
        <p:grpSpPr>
          <a:xfrm>
            <a:off x="6858000" y="2438400"/>
            <a:ext cx="1600200" cy="1414740"/>
            <a:chOff x="6781800" y="2395260"/>
            <a:chExt cx="1600200" cy="1414740"/>
          </a:xfrm>
        </p:grpSpPr>
        <p:cxnSp>
          <p:nvCxnSpPr>
            <p:cNvPr id="19" name="Straight Connector 18"/>
            <p:cNvCxnSpPr/>
            <p:nvPr/>
          </p:nvCxnSpPr>
          <p:spPr>
            <a:xfrm rot="16200000" flipH="1">
              <a:off x="6743700" y="2509560"/>
              <a:ext cx="685800" cy="60960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7962106" y="2813566"/>
              <a:ext cx="838200"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315200" y="3163669"/>
              <a:ext cx="1066800" cy="646331"/>
            </a:xfrm>
            <a:prstGeom prst="rect">
              <a:avLst/>
            </a:prstGeom>
            <a:solidFill>
              <a:schemeClr val="bg2">
                <a:lumMod val="9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p>
            <a:p>
              <a:pPr algn="ctr" rtl="0"/>
              <a:r>
                <a:rPr lang="en-US" b="1" kern="1200" dirty="0">
                  <a:solidFill>
                    <a:srgbClr val="FF0000"/>
                  </a:solidFill>
                  <a:latin typeface="Calibri"/>
                  <a:ea typeface="+mn-ea"/>
                  <a:cs typeface="+mn-cs"/>
                </a:rPr>
                <a:t> </a:t>
              </a:r>
              <a:endParaRPr lang="en-US" kern="1200" dirty="0">
                <a:solidFill>
                  <a:prstClr val="black"/>
                </a:solidFill>
                <a:latin typeface="Calibri"/>
                <a:ea typeface="+mn-ea"/>
                <a:cs typeface="+mn-cs"/>
              </a:endParaRPr>
            </a:p>
          </p:txBody>
        </p:sp>
      </p:grpSp>
      <p:sp>
        <p:nvSpPr>
          <p:cNvPr id="10" name="TextBox 9"/>
          <p:cNvSpPr txBox="1"/>
          <p:nvPr/>
        </p:nvSpPr>
        <p:spPr>
          <a:xfrm>
            <a:off x="4267200" y="3200400"/>
            <a:ext cx="3124200" cy="646331"/>
          </a:xfrm>
          <a:prstGeom prst="rect">
            <a:avLst/>
          </a:prstGeom>
          <a:solidFill>
            <a:schemeClr val="accent2">
              <a:lumMod val="40000"/>
              <a:lumOff val="60000"/>
            </a:schemeClr>
          </a:solidFill>
          <a:ln>
            <a:solidFill>
              <a:schemeClr val="tx1"/>
            </a:solidFill>
          </a:ln>
        </p:spPr>
        <p:txBody>
          <a:bodyPr wrap="square" rtlCol="0">
            <a:spAutoFit/>
          </a:bodyPr>
          <a:lstStyle/>
          <a:p>
            <a:pPr algn="l" rtl="0"/>
            <a:r>
              <a:rPr lang="en-US" b="1" kern="1200" dirty="0">
                <a:solidFill>
                  <a:prstClr val="black"/>
                </a:solidFill>
                <a:latin typeface="Calibri"/>
                <a:ea typeface="+mn-ea"/>
                <a:cs typeface="+mn-cs"/>
              </a:rPr>
              <a:t> Source Port | Destination Port</a:t>
            </a:r>
          </a:p>
          <a:p>
            <a:pPr algn="l" rtl="0"/>
            <a:r>
              <a:rPr lang="en-US" b="1" kern="1200" dirty="0">
                <a:solidFill>
                  <a:srgbClr val="FF0000"/>
                </a:solidFill>
                <a:latin typeface="Calibri"/>
                <a:ea typeface="+mn-ea"/>
                <a:cs typeface="+mn-cs"/>
              </a:rPr>
              <a:t>&gt; 1024           </a:t>
            </a:r>
            <a:r>
              <a:rPr lang="en-US" b="1" kern="1200" dirty="0">
                <a:solidFill>
                  <a:prstClr val="black"/>
                </a:solidFill>
                <a:latin typeface="Calibri"/>
                <a:ea typeface="+mn-ea"/>
                <a:cs typeface="+mn-cs"/>
              </a:rPr>
              <a:t>|             </a:t>
            </a:r>
            <a:r>
              <a:rPr lang="en-US" b="1" kern="1200" dirty="0">
                <a:solidFill>
                  <a:srgbClr val="FF0000"/>
                </a:solidFill>
                <a:latin typeface="Calibri"/>
                <a:ea typeface="+mn-ea"/>
                <a:cs typeface="+mn-cs"/>
              </a:rPr>
              <a:t> 80</a:t>
            </a:r>
            <a:endParaRPr lang="en-US" kern="1200" dirty="0">
              <a:solidFill>
                <a:prstClr val="black"/>
              </a:solidFill>
              <a:latin typeface="Calibri"/>
              <a:ea typeface="+mn-ea"/>
              <a:cs typeface="+mn-cs"/>
            </a:endParaRPr>
          </a:p>
        </p:txBody>
      </p:sp>
      <p:sp>
        <p:nvSpPr>
          <p:cNvPr id="56" name="TextBox 55"/>
          <p:cNvSpPr txBox="1"/>
          <p:nvPr/>
        </p:nvSpPr>
        <p:spPr>
          <a:xfrm>
            <a:off x="7391400" y="3200400"/>
            <a:ext cx="1066800" cy="646331"/>
          </a:xfrm>
          <a:prstGeom prst="rect">
            <a:avLst/>
          </a:prstGeom>
          <a:solidFill>
            <a:schemeClr val="accent2">
              <a:lumMod val="40000"/>
              <a:lumOff val="6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p>
          <a:p>
            <a:pPr algn="ctr" rtl="0"/>
            <a:r>
              <a:rPr lang="en-US" b="1" kern="1200" dirty="0">
                <a:solidFill>
                  <a:srgbClr val="FF0000"/>
                </a:solidFill>
                <a:latin typeface="Calibri"/>
                <a:ea typeface="+mn-ea"/>
                <a:cs typeface="+mn-cs"/>
              </a:rPr>
              <a:t> </a:t>
            </a:r>
            <a:endParaRPr lang="en-US" kern="1200" dirty="0">
              <a:solidFill>
                <a:prstClr val="black"/>
              </a:solidFill>
              <a:latin typeface="Calibri"/>
              <a:ea typeface="+mn-ea"/>
              <a:cs typeface="+mn-cs"/>
            </a:endParaRPr>
          </a:p>
        </p:txBody>
      </p:sp>
      <p:cxnSp>
        <p:nvCxnSpPr>
          <p:cNvPr id="43" name="Straight Connector 42"/>
          <p:cNvCxnSpPr/>
          <p:nvPr/>
        </p:nvCxnSpPr>
        <p:spPr>
          <a:xfrm>
            <a:off x="4343400" y="3810000"/>
            <a:ext cx="3200400" cy="83820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8076405" y="4267200"/>
            <a:ext cx="762000"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467600" y="4648200"/>
            <a:ext cx="1066800" cy="646331"/>
          </a:xfrm>
          <a:prstGeom prst="rect">
            <a:avLst/>
          </a:prstGeom>
          <a:solidFill>
            <a:schemeClr val="accent2">
              <a:lumMod val="40000"/>
              <a:lumOff val="6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p>
          <a:p>
            <a:pPr algn="ctr" rtl="0"/>
            <a:r>
              <a:rPr lang="en-US" b="1" kern="1200" dirty="0">
                <a:solidFill>
                  <a:srgbClr val="FF0000"/>
                </a:solidFill>
                <a:latin typeface="Calibri"/>
                <a:ea typeface="+mn-ea"/>
                <a:cs typeface="+mn-cs"/>
              </a:rPr>
              <a:t> </a:t>
            </a:r>
            <a:endParaRPr lang="en-US" kern="1200" dirty="0">
              <a:solidFill>
                <a:prstClr val="black"/>
              </a:solidFill>
              <a:latin typeface="Calibri"/>
              <a:ea typeface="+mn-ea"/>
              <a:cs typeface="+mn-cs"/>
            </a:endParaRPr>
          </a:p>
        </p:txBody>
      </p:sp>
      <p:sp>
        <p:nvSpPr>
          <p:cNvPr id="9" name="TextBox 8"/>
          <p:cNvSpPr txBox="1"/>
          <p:nvPr/>
        </p:nvSpPr>
        <p:spPr>
          <a:xfrm>
            <a:off x="3886200" y="4648200"/>
            <a:ext cx="3581400" cy="646331"/>
          </a:xfrm>
          <a:prstGeom prst="rect">
            <a:avLst/>
          </a:prstGeom>
          <a:solidFill>
            <a:schemeClr val="accent3">
              <a:lumMod val="60000"/>
              <a:lumOff val="40000"/>
            </a:schemeClr>
          </a:solidFill>
          <a:ln>
            <a:solidFill>
              <a:schemeClr val="tx1"/>
            </a:solidFill>
          </a:ln>
        </p:spPr>
        <p:txBody>
          <a:bodyPr wrap="square" rtlCol="0">
            <a:spAutoFit/>
          </a:bodyPr>
          <a:lstStyle/>
          <a:p>
            <a:pPr algn="l" rtl="0"/>
            <a:r>
              <a:rPr lang="en-US" b="1" kern="1200" dirty="0">
                <a:solidFill>
                  <a:prstClr val="black"/>
                </a:solidFill>
                <a:latin typeface="Calibri"/>
                <a:ea typeface="+mn-ea"/>
                <a:cs typeface="+mn-cs"/>
              </a:rPr>
              <a:t>Source IP               | Destination IP      </a:t>
            </a:r>
          </a:p>
          <a:p>
            <a:pPr algn="l" rtl="0"/>
            <a:r>
              <a:rPr lang="en-US" b="1" kern="1200" dirty="0">
                <a:solidFill>
                  <a:srgbClr val="4F81BD"/>
                </a:solidFill>
                <a:latin typeface="Calibri"/>
                <a:ea typeface="+mn-ea"/>
                <a:cs typeface="+mn-cs"/>
              </a:rPr>
              <a:t>202.125.157.</a:t>
            </a:r>
            <a:r>
              <a:rPr lang="en-US" b="1" kern="1200" dirty="0">
                <a:solidFill>
                  <a:srgbClr val="FF0000"/>
                </a:solidFill>
                <a:latin typeface="Calibri"/>
                <a:ea typeface="+mn-ea"/>
                <a:cs typeface="+mn-cs"/>
              </a:rPr>
              <a:t>150 | </a:t>
            </a:r>
            <a:r>
              <a:rPr lang="en-US" b="1" kern="1200" dirty="0">
                <a:solidFill>
                  <a:srgbClr val="4F81BD"/>
                </a:solidFill>
                <a:latin typeface="Calibri"/>
                <a:ea typeface="+mn-ea"/>
                <a:cs typeface="+mn-cs"/>
              </a:rPr>
              <a:t>202.125.157.</a:t>
            </a:r>
            <a:r>
              <a:rPr lang="en-US" b="1" kern="1200" dirty="0">
                <a:solidFill>
                  <a:srgbClr val="FF0000"/>
                </a:solidFill>
                <a:latin typeface="Calibri"/>
                <a:ea typeface="+mn-ea"/>
                <a:cs typeface="+mn-cs"/>
              </a:rPr>
              <a:t>196 </a:t>
            </a:r>
            <a:endParaRPr lang="en-US" kern="1200" dirty="0">
              <a:solidFill>
                <a:prstClr val="black"/>
              </a:solidFill>
              <a:latin typeface="Calibri"/>
              <a:ea typeface="+mn-ea"/>
              <a:cs typeface="+mn-cs"/>
            </a:endParaRPr>
          </a:p>
        </p:txBody>
      </p:sp>
      <p:sp>
        <p:nvSpPr>
          <p:cNvPr id="51" name="TextBox 50"/>
          <p:cNvSpPr txBox="1"/>
          <p:nvPr/>
        </p:nvSpPr>
        <p:spPr>
          <a:xfrm>
            <a:off x="7467600" y="4648200"/>
            <a:ext cx="1066800" cy="646331"/>
          </a:xfrm>
          <a:prstGeom prst="rect">
            <a:avLst/>
          </a:prstGeom>
          <a:solidFill>
            <a:schemeClr val="accent3">
              <a:lumMod val="60000"/>
              <a:lumOff val="4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p>
          <a:p>
            <a:pPr algn="ctr" rtl="0"/>
            <a:r>
              <a:rPr lang="en-US" b="1" kern="1200" dirty="0">
                <a:solidFill>
                  <a:srgbClr val="FF0000"/>
                </a:solidFill>
                <a:latin typeface="Calibri"/>
                <a:ea typeface="+mn-ea"/>
                <a:cs typeface="+mn-cs"/>
              </a:rPr>
              <a:t> </a:t>
            </a:r>
            <a:endParaRPr lang="en-US" kern="1200" dirty="0">
              <a:solidFill>
                <a:prstClr val="black"/>
              </a:solidFill>
              <a:latin typeface="Calibri"/>
              <a:ea typeface="+mn-ea"/>
              <a:cs typeface="+mn-cs"/>
            </a:endParaRPr>
          </a:p>
        </p:txBody>
      </p:sp>
      <p:grpSp>
        <p:nvGrpSpPr>
          <p:cNvPr id="3" name="Group 79"/>
          <p:cNvGrpSpPr/>
          <p:nvPr/>
        </p:nvGrpSpPr>
        <p:grpSpPr>
          <a:xfrm>
            <a:off x="2819400" y="2006025"/>
            <a:ext cx="3810000" cy="584775"/>
            <a:chOff x="2819400" y="1981200"/>
            <a:chExt cx="3810000" cy="584775"/>
          </a:xfrm>
        </p:grpSpPr>
        <p:sp>
          <p:nvSpPr>
            <p:cNvPr id="77" name="TextBox 76"/>
            <p:cNvSpPr txBox="1"/>
            <p:nvPr/>
          </p:nvSpPr>
          <p:spPr>
            <a:xfrm>
              <a:off x="2819400" y="1981200"/>
              <a:ext cx="3124200" cy="584775"/>
            </a:xfrm>
            <a:prstGeom prst="rect">
              <a:avLst/>
            </a:prstGeom>
            <a:noFill/>
          </p:spPr>
          <p:txBody>
            <a:bodyPr wrap="square" rtlCol="0">
              <a:spAutoFit/>
            </a:bodyPr>
            <a:lstStyle/>
            <a:p>
              <a:pPr algn="l" rtl="0"/>
              <a:r>
                <a:rPr lang="en-US" sz="3200" b="1" kern="1200" dirty="0">
                  <a:solidFill>
                    <a:prstClr val="black"/>
                  </a:solidFill>
                  <a:latin typeface="Calibri"/>
                  <a:ea typeface="+mn-ea"/>
                  <a:cs typeface="+mn-cs"/>
                </a:rPr>
                <a:t>Application layer</a:t>
              </a:r>
            </a:p>
          </p:txBody>
        </p:sp>
        <p:cxnSp>
          <p:nvCxnSpPr>
            <p:cNvPr id="79" name="Straight Arrow Connector 78"/>
            <p:cNvCxnSpPr/>
            <p:nvPr/>
          </p:nvCxnSpPr>
          <p:spPr>
            <a:xfrm>
              <a:off x="5791200" y="2286000"/>
              <a:ext cx="8382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grpSp>
        <p:nvGrpSpPr>
          <p:cNvPr id="4" name="Group 80"/>
          <p:cNvGrpSpPr/>
          <p:nvPr/>
        </p:nvGrpSpPr>
        <p:grpSpPr>
          <a:xfrm>
            <a:off x="457200" y="3225225"/>
            <a:ext cx="3657600" cy="584775"/>
            <a:chOff x="2971800" y="1981200"/>
            <a:chExt cx="3657600" cy="584775"/>
          </a:xfrm>
        </p:grpSpPr>
        <p:sp>
          <p:nvSpPr>
            <p:cNvPr id="82" name="TextBox 81"/>
            <p:cNvSpPr txBox="1"/>
            <p:nvPr/>
          </p:nvSpPr>
          <p:spPr>
            <a:xfrm>
              <a:off x="2971800" y="1981200"/>
              <a:ext cx="2971800" cy="584775"/>
            </a:xfrm>
            <a:prstGeom prst="rect">
              <a:avLst/>
            </a:prstGeom>
            <a:noFill/>
          </p:spPr>
          <p:txBody>
            <a:bodyPr wrap="square" rtlCol="0">
              <a:spAutoFit/>
            </a:bodyPr>
            <a:lstStyle/>
            <a:p>
              <a:pPr algn="l" rtl="0"/>
              <a:r>
                <a:rPr lang="en-US" sz="3200" b="1" kern="1200" dirty="0">
                  <a:solidFill>
                    <a:prstClr val="black"/>
                  </a:solidFill>
                  <a:latin typeface="Calibri"/>
                  <a:ea typeface="+mn-ea"/>
                  <a:cs typeface="+mn-cs"/>
                </a:rPr>
                <a:t>Transport layer</a:t>
              </a:r>
              <a:endParaRPr lang="en-US" sz="3200" b="1" kern="1200" dirty="0">
                <a:solidFill>
                  <a:srgbClr val="C00000"/>
                </a:solidFill>
                <a:latin typeface="Calibri"/>
                <a:ea typeface="+mn-ea"/>
                <a:cs typeface="+mn-cs"/>
              </a:endParaRPr>
            </a:p>
          </p:txBody>
        </p:sp>
        <p:cxnSp>
          <p:nvCxnSpPr>
            <p:cNvPr id="83" name="Straight Arrow Connector 82"/>
            <p:cNvCxnSpPr/>
            <p:nvPr/>
          </p:nvCxnSpPr>
          <p:spPr>
            <a:xfrm>
              <a:off x="5791200" y="2286000"/>
              <a:ext cx="8382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grpSp>
        <p:nvGrpSpPr>
          <p:cNvPr id="5" name="Group 83"/>
          <p:cNvGrpSpPr/>
          <p:nvPr/>
        </p:nvGrpSpPr>
        <p:grpSpPr>
          <a:xfrm>
            <a:off x="609600" y="4953000"/>
            <a:ext cx="2590800" cy="838199"/>
            <a:chOff x="3352800" y="1981200"/>
            <a:chExt cx="2590800" cy="838199"/>
          </a:xfrm>
        </p:grpSpPr>
        <p:sp>
          <p:nvSpPr>
            <p:cNvPr id="85" name="TextBox 84"/>
            <p:cNvSpPr txBox="1"/>
            <p:nvPr/>
          </p:nvSpPr>
          <p:spPr>
            <a:xfrm>
              <a:off x="3352800" y="1981200"/>
              <a:ext cx="2590800" cy="584775"/>
            </a:xfrm>
            <a:prstGeom prst="rect">
              <a:avLst/>
            </a:prstGeom>
            <a:noFill/>
          </p:spPr>
          <p:txBody>
            <a:bodyPr wrap="square" rtlCol="0">
              <a:spAutoFit/>
            </a:bodyPr>
            <a:lstStyle/>
            <a:p>
              <a:pPr algn="l" rtl="0"/>
              <a:r>
                <a:rPr lang="en-US" sz="3200" b="1" kern="1200" dirty="0">
                  <a:solidFill>
                    <a:prstClr val="black"/>
                  </a:solidFill>
                  <a:latin typeface="Calibri"/>
                  <a:ea typeface="+mn-ea"/>
                  <a:cs typeface="+mn-cs"/>
                </a:rPr>
                <a:t>Link layer</a:t>
              </a:r>
              <a:endParaRPr lang="en-US" sz="3200" b="1" kern="1200" dirty="0">
                <a:solidFill>
                  <a:srgbClr val="C00000"/>
                </a:solidFill>
                <a:latin typeface="Calibri"/>
                <a:ea typeface="+mn-ea"/>
                <a:cs typeface="+mn-cs"/>
              </a:endParaRPr>
            </a:p>
          </p:txBody>
        </p:sp>
        <p:cxnSp>
          <p:nvCxnSpPr>
            <p:cNvPr id="86" name="Straight Arrow Connector 85"/>
            <p:cNvCxnSpPr>
              <a:stCxn id="85" idx="2"/>
            </p:cNvCxnSpPr>
            <p:nvPr/>
          </p:nvCxnSpPr>
          <p:spPr>
            <a:xfrm rot="16200000" flipH="1">
              <a:off x="4826288" y="2387887"/>
              <a:ext cx="253425" cy="6096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grpSp>
        <p:nvGrpSpPr>
          <p:cNvPr id="7" name="Group 90"/>
          <p:cNvGrpSpPr/>
          <p:nvPr/>
        </p:nvGrpSpPr>
        <p:grpSpPr>
          <a:xfrm>
            <a:off x="0" y="4267200"/>
            <a:ext cx="3581400" cy="584775"/>
            <a:chOff x="2590800" y="1981200"/>
            <a:chExt cx="3581400" cy="584775"/>
          </a:xfrm>
        </p:grpSpPr>
        <p:sp>
          <p:nvSpPr>
            <p:cNvPr id="92" name="TextBox 91"/>
            <p:cNvSpPr txBox="1"/>
            <p:nvPr/>
          </p:nvSpPr>
          <p:spPr>
            <a:xfrm>
              <a:off x="2590800" y="1981200"/>
              <a:ext cx="3352800" cy="584775"/>
            </a:xfrm>
            <a:prstGeom prst="rect">
              <a:avLst/>
            </a:prstGeom>
            <a:noFill/>
          </p:spPr>
          <p:txBody>
            <a:bodyPr wrap="square" rtlCol="0">
              <a:spAutoFit/>
            </a:bodyPr>
            <a:lstStyle/>
            <a:p>
              <a:pPr algn="l" rtl="0"/>
              <a:r>
                <a:rPr lang="en-US" sz="3200" b="1" kern="1200" dirty="0">
                  <a:solidFill>
                    <a:prstClr val="black"/>
                  </a:solidFill>
                  <a:latin typeface="Calibri"/>
                  <a:ea typeface="+mn-ea"/>
                  <a:cs typeface="+mn-cs"/>
                </a:rPr>
                <a:t>Internet layer</a:t>
              </a:r>
              <a:endParaRPr lang="en-US" sz="3200" b="1" kern="1200" dirty="0">
                <a:solidFill>
                  <a:srgbClr val="C00000"/>
                </a:solidFill>
                <a:latin typeface="Calibri"/>
                <a:ea typeface="+mn-ea"/>
                <a:cs typeface="+mn-cs"/>
              </a:endParaRPr>
            </a:p>
          </p:txBody>
        </p:sp>
        <p:cxnSp>
          <p:nvCxnSpPr>
            <p:cNvPr id="93" name="Straight Arrow Connector 92"/>
            <p:cNvCxnSpPr/>
            <p:nvPr/>
          </p:nvCxnSpPr>
          <p:spPr>
            <a:xfrm>
              <a:off x="5029200" y="2362200"/>
              <a:ext cx="1143000" cy="1524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2318489" y="906959"/>
            <a:ext cx="4158511" cy="769441"/>
          </a:xfrm>
          <a:prstGeom prst="rect">
            <a:avLst/>
          </a:prstGeom>
        </p:spPr>
        <p:txBody>
          <a:bodyPr wrap="none">
            <a:spAutoFit/>
          </a:bodyPr>
          <a:lstStyle/>
          <a:p>
            <a:pPr algn="ctr" rtl="0"/>
            <a:r>
              <a:rPr lang="en-US" sz="4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TCP/IP model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53"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p:cTn id="33" dur="500" fill="hold"/>
                                        <p:tgtEl>
                                          <p:spTgt spid="45"/>
                                        </p:tgtEl>
                                        <p:attrNameLst>
                                          <p:attrName>ppt_w</p:attrName>
                                        </p:attrNameLst>
                                      </p:cBhvr>
                                      <p:tavLst>
                                        <p:tav tm="0">
                                          <p:val>
                                            <p:fltVal val="0"/>
                                          </p:val>
                                        </p:tav>
                                        <p:tav tm="100000">
                                          <p:val>
                                            <p:strVal val="#ppt_w"/>
                                          </p:val>
                                        </p:tav>
                                      </p:tavLst>
                                    </p:anim>
                                    <p:anim calcmode="lin" valueType="num">
                                      <p:cBhvr>
                                        <p:cTn id="34" dur="500" fill="hold"/>
                                        <p:tgtEl>
                                          <p:spTgt spid="45"/>
                                        </p:tgtEl>
                                        <p:attrNameLst>
                                          <p:attrName>ppt_h</p:attrName>
                                        </p:attrNameLst>
                                      </p:cBhvr>
                                      <p:tavLst>
                                        <p:tav tm="0">
                                          <p:val>
                                            <p:fltVal val="0"/>
                                          </p:val>
                                        </p:tav>
                                        <p:tav tm="100000">
                                          <p:val>
                                            <p:strVal val="#ppt_h"/>
                                          </p:val>
                                        </p:tav>
                                      </p:tavLst>
                                    </p:anim>
                                    <p:animEffect transition="in" filter="fade">
                                      <p:cBhvr>
                                        <p:cTn id="35" dur="500"/>
                                        <p:tgtEl>
                                          <p:spTgt spid="45"/>
                                        </p:tgtEl>
                                      </p:cBhvr>
                                    </p:animEffect>
                                  </p:childTnLst>
                                </p:cTn>
                              </p:par>
                              <p:par>
                                <p:cTn id="36" presetID="53" presetClass="entr" presetSubtype="0" fill="hold" nodeType="with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500" fill="hold"/>
                                        <p:tgtEl>
                                          <p:spTgt spid="43"/>
                                        </p:tgtEl>
                                        <p:attrNameLst>
                                          <p:attrName>ppt_w</p:attrName>
                                        </p:attrNameLst>
                                      </p:cBhvr>
                                      <p:tavLst>
                                        <p:tav tm="0">
                                          <p:val>
                                            <p:fltVal val="0"/>
                                          </p:val>
                                        </p:tav>
                                        <p:tav tm="100000">
                                          <p:val>
                                            <p:strVal val="#ppt_w"/>
                                          </p:val>
                                        </p:tav>
                                      </p:tavLst>
                                    </p:anim>
                                    <p:anim calcmode="lin" valueType="num">
                                      <p:cBhvr>
                                        <p:cTn id="39" dur="500" fill="hold"/>
                                        <p:tgtEl>
                                          <p:spTgt spid="43"/>
                                        </p:tgtEl>
                                        <p:attrNameLst>
                                          <p:attrName>ppt_h</p:attrName>
                                        </p:attrNameLst>
                                      </p:cBhvr>
                                      <p:tavLst>
                                        <p:tav tm="0">
                                          <p:val>
                                            <p:fltVal val="0"/>
                                          </p:val>
                                        </p:tav>
                                        <p:tav tm="100000">
                                          <p:val>
                                            <p:strVal val="#ppt_h"/>
                                          </p:val>
                                        </p:tav>
                                      </p:tavLst>
                                    </p:anim>
                                    <p:animEffect transition="in" filter="fade">
                                      <p:cBhvr>
                                        <p:cTn id="40" dur="500"/>
                                        <p:tgtEl>
                                          <p:spTgt spid="43"/>
                                        </p:tgtEl>
                                      </p:cBhvr>
                                    </p:animEffec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53"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500" fill="hold"/>
                                        <p:tgtEl>
                                          <p:spTgt spid="9"/>
                                        </p:tgtEl>
                                        <p:attrNameLst>
                                          <p:attrName>ppt_w</p:attrName>
                                        </p:attrNameLst>
                                      </p:cBhvr>
                                      <p:tavLst>
                                        <p:tav tm="0">
                                          <p:val>
                                            <p:fltVal val="0"/>
                                          </p:val>
                                        </p:tav>
                                        <p:tav tm="100000">
                                          <p:val>
                                            <p:strVal val="#ppt_w"/>
                                          </p:val>
                                        </p:tav>
                                      </p:tavLst>
                                    </p:anim>
                                    <p:anim calcmode="lin" valueType="num">
                                      <p:cBhvr>
                                        <p:cTn id="48" dur="500" fill="hold"/>
                                        <p:tgtEl>
                                          <p:spTgt spid="9"/>
                                        </p:tgtEl>
                                        <p:attrNameLst>
                                          <p:attrName>ppt_h</p:attrName>
                                        </p:attrNameLst>
                                      </p:cBhvr>
                                      <p:tavLst>
                                        <p:tav tm="0">
                                          <p:val>
                                            <p:fltVal val="0"/>
                                          </p:val>
                                        </p:tav>
                                        <p:tav tm="100000">
                                          <p:val>
                                            <p:strVal val="#ppt_h"/>
                                          </p:val>
                                        </p:tav>
                                      </p:tavLst>
                                    </p:anim>
                                    <p:animEffect transition="in" filter="fade">
                                      <p:cBhvr>
                                        <p:cTn id="49" dur="500"/>
                                        <p:tgtEl>
                                          <p:spTgt spid="9"/>
                                        </p:tgtEl>
                                      </p:cBhvr>
                                    </p:animEffec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53"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anim calcmode="lin" valueType="num">
                                      <p:cBhvr>
                                        <p:cTn id="59" dur="500" fill="hold"/>
                                        <p:tgtEl>
                                          <p:spTgt spid="49"/>
                                        </p:tgtEl>
                                        <p:attrNameLst>
                                          <p:attrName>ppt_w</p:attrName>
                                        </p:attrNameLst>
                                      </p:cBhvr>
                                      <p:tavLst>
                                        <p:tav tm="0">
                                          <p:val>
                                            <p:fltVal val="0"/>
                                          </p:val>
                                        </p:tav>
                                        <p:tav tm="100000">
                                          <p:val>
                                            <p:strVal val="#ppt_w"/>
                                          </p:val>
                                        </p:tav>
                                      </p:tavLst>
                                    </p:anim>
                                    <p:anim calcmode="lin" valueType="num">
                                      <p:cBhvr>
                                        <p:cTn id="60" dur="500" fill="hold"/>
                                        <p:tgtEl>
                                          <p:spTgt spid="49"/>
                                        </p:tgtEl>
                                        <p:attrNameLst>
                                          <p:attrName>ppt_h</p:attrName>
                                        </p:attrNameLst>
                                      </p:cBhvr>
                                      <p:tavLst>
                                        <p:tav tm="0">
                                          <p:val>
                                            <p:fltVal val="0"/>
                                          </p:val>
                                        </p:tav>
                                        <p:tav tm="100000">
                                          <p:val>
                                            <p:strVal val="#ppt_h"/>
                                          </p:val>
                                        </p:tav>
                                      </p:tavLst>
                                    </p:anim>
                                    <p:animEffect transition="in" filter="fade">
                                      <p:cBhvr>
                                        <p:cTn id="61" dur="500"/>
                                        <p:tgtEl>
                                          <p:spTgt spid="49"/>
                                        </p:tgtEl>
                                      </p:cBhvr>
                                    </p:animEffect>
                                  </p:childTnLst>
                                </p:cTn>
                              </p:par>
                              <p:par>
                                <p:cTn id="62" presetID="53" presetClass="entr" presetSubtype="0" fill="hold" nodeType="withEffect">
                                  <p:stCondLst>
                                    <p:cond delay="0"/>
                                  </p:stCondLst>
                                  <p:childTnLst>
                                    <p:set>
                                      <p:cBhvr>
                                        <p:cTn id="63" dur="1" fill="hold">
                                          <p:stCondLst>
                                            <p:cond delay="0"/>
                                          </p:stCondLst>
                                        </p:cTn>
                                        <p:tgtEl>
                                          <p:spTgt spid="47"/>
                                        </p:tgtEl>
                                        <p:attrNameLst>
                                          <p:attrName>style.visibility</p:attrName>
                                        </p:attrNameLst>
                                      </p:cBhvr>
                                      <p:to>
                                        <p:strVal val="visible"/>
                                      </p:to>
                                    </p:set>
                                    <p:anim calcmode="lin" valueType="num">
                                      <p:cBhvr>
                                        <p:cTn id="64" dur="500" fill="hold"/>
                                        <p:tgtEl>
                                          <p:spTgt spid="47"/>
                                        </p:tgtEl>
                                        <p:attrNameLst>
                                          <p:attrName>ppt_w</p:attrName>
                                        </p:attrNameLst>
                                      </p:cBhvr>
                                      <p:tavLst>
                                        <p:tav tm="0">
                                          <p:val>
                                            <p:fltVal val="0"/>
                                          </p:val>
                                        </p:tav>
                                        <p:tav tm="100000">
                                          <p:val>
                                            <p:strVal val="#ppt_w"/>
                                          </p:val>
                                        </p:tav>
                                      </p:tavLst>
                                    </p:anim>
                                    <p:anim calcmode="lin" valueType="num">
                                      <p:cBhvr>
                                        <p:cTn id="65" dur="500" fill="hold"/>
                                        <p:tgtEl>
                                          <p:spTgt spid="47"/>
                                        </p:tgtEl>
                                        <p:attrNameLst>
                                          <p:attrName>ppt_h</p:attrName>
                                        </p:attrNameLst>
                                      </p:cBhvr>
                                      <p:tavLst>
                                        <p:tav tm="0">
                                          <p:val>
                                            <p:fltVal val="0"/>
                                          </p:val>
                                        </p:tav>
                                        <p:tav tm="100000">
                                          <p:val>
                                            <p:strVal val="#ppt_h"/>
                                          </p:val>
                                        </p:tav>
                                      </p:tavLst>
                                    </p:anim>
                                    <p:animEffect transition="in" filter="fade">
                                      <p:cBhvr>
                                        <p:cTn id="66" dur="500"/>
                                        <p:tgtEl>
                                          <p:spTgt spid="47"/>
                                        </p:tgtEl>
                                      </p:cBhvr>
                                    </p:animEffect>
                                  </p:childTnLst>
                                </p:cTn>
                              </p:par>
                              <p:par>
                                <p:cTn id="67" presetID="1"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53" presetClass="entr" presetSubtype="0" fill="hold" grpId="0" nodeType="click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p:cTn id="73" dur="500" fill="hold"/>
                                        <p:tgtEl>
                                          <p:spTgt spid="30"/>
                                        </p:tgtEl>
                                        <p:attrNameLst>
                                          <p:attrName>ppt_w</p:attrName>
                                        </p:attrNameLst>
                                      </p:cBhvr>
                                      <p:tavLst>
                                        <p:tav tm="0">
                                          <p:val>
                                            <p:fltVal val="0"/>
                                          </p:val>
                                        </p:tav>
                                        <p:tav tm="100000">
                                          <p:val>
                                            <p:strVal val="#ppt_w"/>
                                          </p:val>
                                        </p:tav>
                                      </p:tavLst>
                                    </p:anim>
                                    <p:anim calcmode="lin" valueType="num">
                                      <p:cBhvr>
                                        <p:cTn id="74" dur="500" fill="hold"/>
                                        <p:tgtEl>
                                          <p:spTgt spid="30"/>
                                        </p:tgtEl>
                                        <p:attrNameLst>
                                          <p:attrName>ppt_h</p:attrName>
                                        </p:attrNameLst>
                                      </p:cBhvr>
                                      <p:tavLst>
                                        <p:tav tm="0">
                                          <p:val>
                                            <p:fltVal val="0"/>
                                          </p:val>
                                        </p:tav>
                                        <p:tav tm="100000">
                                          <p:val>
                                            <p:strVal val="#ppt_h"/>
                                          </p:val>
                                        </p:tav>
                                      </p:tavLst>
                                    </p:anim>
                                    <p:animEffect transition="in" filter="fade">
                                      <p:cBhvr>
                                        <p:cTn id="75" dur="500"/>
                                        <p:tgtEl>
                                          <p:spTgt spid="30"/>
                                        </p:tgtEl>
                                      </p:cBhvr>
                                    </p:animEffect>
                                  </p:childTnLst>
                                </p:cTn>
                              </p:par>
                              <p:par>
                                <p:cTn id="76" presetID="53" presetClass="entr" presetSubtype="0" fill="hold" grpId="0" nodeType="withEffect">
                                  <p:stCondLst>
                                    <p:cond delay="0"/>
                                  </p:stCondLst>
                                  <p:childTnLst>
                                    <p:set>
                                      <p:cBhvr>
                                        <p:cTn id="77" dur="1" fill="hold">
                                          <p:stCondLst>
                                            <p:cond delay="0"/>
                                          </p:stCondLst>
                                        </p:cTn>
                                        <p:tgtEl>
                                          <p:spTgt spid="29"/>
                                        </p:tgtEl>
                                        <p:attrNameLst>
                                          <p:attrName>style.visibility</p:attrName>
                                        </p:attrNameLst>
                                      </p:cBhvr>
                                      <p:to>
                                        <p:strVal val="visible"/>
                                      </p:to>
                                    </p:set>
                                    <p:anim calcmode="lin" valueType="num">
                                      <p:cBhvr>
                                        <p:cTn id="78" dur="500" fill="hold"/>
                                        <p:tgtEl>
                                          <p:spTgt spid="29"/>
                                        </p:tgtEl>
                                        <p:attrNameLst>
                                          <p:attrName>ppt_w</p:attrName>
                                        </p:attrNameLst>
                                      </p:cBhvr>
                                      <p:tavLst>
                                        <p:tav tm="0">
                                          <p:val>
                                            <p:fltVal val="0"/>
                                          </p:val>
                                        </p:tav>
                                        <p:tav tm="100000">
                                          <p:val>
                                            <p:strVal val="#ppt_w"/>
                                          </p:val>
                                        </p:tav>
                                      </p:tavLst>
                                    </p:anim>
                                    <p:anim calcmode="lin" valueType="num">
                                      <p:cBhvr>
                                        <p:cTn id="79" dur="500" fill="hold"/>
                                        <p:tgtEl>
                                          <p:spTgt spid="29"/>
                                        </p:tgtEl>
                                        <p:attrNameLst>
                                          <p:attrName>ppt_h</p:attrName>
                                        </p:attrNameLst>
                                      </p:cBhvr>
                                      <p:tavLst>
                                        <p:tav tm="0">
                                          <p:val>
                                            <p:fltVal val="0"/>
                                          </p:val>
                                        </p:tav>
                                        <p:tav tm="100000">
                                          <p:val>
                                            <p:strVal val="#ppt_h"/>
                                          </p:val>
                                        </p:tav>
                                      </p:tavLst>
                                    </p:anim>
                                    <p:animEffect transition="in" filter="fade">
                                      <p:cBhvr>
                                        <p:cTn id="80" dur="500"/>
                                        <p:tgtEl>
                                          <p:spTgt spid="29"/>
                                        </p:tgtEl>
                                      </p:cBhvr>
                                    </p:animEffect>
                                  </p:childTnLst>
                                </p:cTn>
                              </p:par>
                            </p:childTnLst>
                          </p:cTn>
                        </p:par>
                        <p:par>
                          <p:cTn id="81" fill="hold">
                            <p:stCondLst>
                              <p:cond delay="500"/>
                            </p:stCondLst>
                            <p:childTnLst>
                              <p:par>
                                <p:cTn id="82" presetID="1" presetClass="entr" presetSubtype="0" fill="hold" nodeType="afterEffect">
                                  <p:stCondLst>
                                    <p:cond delay="0"/>
                                  </p:stCondLst>
                                  <p:childTnLst>
                                    <p:set>
                                      <p:cBhvr>
                                        <p:cTn id="8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animBg="1"/>
      <p:bldP spid="30" grpId="0" animBg="1"/>
      <p:bldP spid="18" grpId="0" animBg="1"/>
      <p:bldP spid="10" grpId="0" animBg="1"/>
      <p:bldP spid="56" grpId="0" animBg="1"/>
      <p:bldP spid="60" grpId="0" animBg="1"/>
      <p:bldP spid="9" grpId="0" animBg="1"/>
      <p:bldP spid="5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7"/>
          <p:cNvGrpSpPr/>
          <p:nvPr/>
        </p:nvGrpSpPr>
        <p:grpSpPr>
          <a:xfrm>
            <a:off x="3657600" y="2133600"/>
            <a:ext cx="2388562" cy="3802781"/>
            <a:chOff x="3657600" y="2133600"/>
            <a:chExt cx="2388562" cy="3802781"/>
          </a:xfrm>
        </p:grpSpPr>
        <p:grpSp>
          <p:nvGrpSpPr>
            <p:cNvPr id="3" name="Group 166"/>
            <p:cNvGrpSpPr/>
            <p:nvPr/>
          </p:nvGrpSpPr>
          <p:grpSpPr>
            <a:xfrm>
              <a:off x="3657600" y="2133600"/>
              <a:ext cx="2388562" cy="3802781"/>
              <a:chOff x="6748166" y="2133600"/>
              <a:chExt cx="2388562" cy="3802781"/>
            </a:xfrm>
          </p:grpSpPr>
          <p:grpSp>
            <p:nvGrpSpPr>
              <p:cNvPr id="4" name="Group 151"/>
              <p:cNvGrpSpPr/>
              <p:nvPr/>
            </p:nvGrpSpPr>
            <p:grpSpPr>
              <a:xfrm>
                <a:off x="6991489" y="2133600"/>
                <a:ext cx="2076311" cy="2807941"/>
                <a:chOff x="6991489" y="2133600"/>
                <a:chExt cx="2076311" cy="2807941"/>
              </a:xfrm>
            </p:grpSpPr>
            <p:sp>
              <p:nvSpPr>
                <p:cNvPr id="98" name="Rectangle 5"/>
                <p:cNvSpPr>
                  <a:spLocks noChangeArrowheads="1"/>
                </p:cNvSpPr>
                <p:nvPr/>
              </p:nvSpPr>
              <p:spPr bwMode="auto">
                <a:xfrm>
                  <a:off x="6991489" y="4343400"/>
                  <a:ext cx="2076311" cy="598141"/>
                </a:xfrm>
                <a:prstGeom prst="rect">
                  <a:avLst/>
                </a:prstGeom>
                <a:solidFill>
                  <a:srgbClr val="FFFFFF"/>
                </a:solidFill>
                <a:ln w="9525">
                  <a:solidFill>
                    <a:srgbClr val="000000"/>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pitchFamily="34" charset="0"/>
                    <a:ea typeface="+mn-ea"/>
                    <a:cs typeface="Tahoma" pitchFamily="34" charset="0"/>
                  </a:endParaRPr>
                </a:p>
              </p:txBody>
            </p:sp>
            <p:grpSp>
              <p:nvGrpSpPr>
                <p:cNvPr id="5" name="Group 103"/>
                <p:cNvGrpSpPr/>
                <p:nvPr/>
              </p:nvGrpSpPr>
              <p:grpSpPr>
                <a:xfrm>
                  <a:off x="6991489" y="2133600"/>
                  <a:ext cx="2076311" cy="2209800"/>
                  <a:chOff x="1295400" y="2133600"/>
                  <a:chExt cx="1447800" cy="1689100"/>
                </a:xfrm>
              </p:grpSpPr>
              <p:sp>
                <p:nvSpPr>
                  <p:cNvPr id="105" name="Rectangle 23"/>
                  <p:cNvSpPr>
                    <a:spLocks noChangeArrowheads="1"/>
                  </p:cNvSpPr>
                  <p:nvPr/>
                </p:nvSpPr>
                <p:spPr bwMode="auto">
                  <a:xfrm>
                    <a:off x="1295400" y="2527300"/>
                    <a:ext cx="1447800" cy="381000"/>
                  </a:xfrm>
                  <a:prstGeom prst="rect">
                    <a:avLst/>
                  </a:prstGeom>
                  <a:solidFill>
                    <a:schemeClr val="tx2">
                      <a:lumMod val="40000"/>
                      <a:lumOff val="60000"/>
                    </a:schemeClr>
                  </a:solidFill>
                  <a:ln w="9525">
                    <a:solidFill>
                      <a:srgbClr val="000000"/>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pitchFamily="34" charset="0"/>
                      <a:ea typeface="+mn-ea"/>
                      <a:cs typeface="Tahoma" pitchFamily="34" charset="0"/>
                    </a:endParaRPr>
                  </a:p>
                </p:txBody>
              </p:sp>
              <p:sp>
                <p:nvSpPr>
                  <p:cNvPr id="106" name="Rectangle 4"/>
                  <p:cNvSpPr>
                    <a:spLocks noChangeArrowheads="1"/>
                  </p:cNvSpPr>
                  <p:nvPr/>
                </p:nvSpPr>
                <p:spPr bwMode="auto">
                  <a:xfrm>
                    <a:off x="1295400" y="2908300"/>
                    <a:ext cx="1447800" cy="457200"/>
                  </a:xfrm>
                  <a:prstGeom prst="rect">
                    <a:avLst/>
                  </a:prstGeom>
                  <a:solidFill>
                    <a:srgbClr val="BBE0E3"/>
                  </a:solidFill>
                  <a:ln w="9525">
                    <a:solidFill>
                      <a:srgbClr val="000000"/>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pitchFamily="34" charset="0"/>
                      <a:ea typeface="+mn-ea"/>
                      <a:cs typeface="Tahoma" pitchFamily="34" charset="0"/>
                    </a:endParaRPr>
                  </a:p>
                </p:txBody>
              </p:sp>
              <p:sp>
                <p:nvSpPr>
                  <p:cNvPr id="107" name="Rectangle 5"/>
                  <p:cNvSpPr>
                    <a:spLocks noChangeArrowheads="1"/>
                  </p:cNvSpPr>
                  <p:nvPr/>
                </p:nvSpPr>
                <p:spPr bwMode="auto">
                  <a:xfrm>
                    <a:off x="1295400" y="3365500"/>
                    <a:ext cx="1447800" cy="457200"/>
                  </a:xfrm>
                  <a:prstGeom prst="rect">
                    <a:avLst/>
                  </a:prstGeom>
                  <a:solidFill>
                    <a:schemeClr val="bg2">
                      <a:lumMod val="75000"/>
                    </a:schemeClr>
                  </a:solidFill>
                  <a:ln w="9525">
                    <a:solidFill>
                      <a:srgbClr val="000000"/>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pitchFamily="34" charset="0"/>
                      <a:ea typeface="+mn-ea"/>
                      <a:cs typeface="Tahoma" pitchFamily="34" charset="0"/>
                    </a:endParaRPr>
                  </a:p>
                </p:txBody>
              </p:sp>
              <p:sp>
                <p:nvSpPr>
                  <p:cNvPr id="108" name="Rectangle 11"/>
                  <p:cNvSpPr>
                    <a:spLocks noChangeArrowheads="1"/>
                  </p:cNvSpPr>
                  <p:nvPr/>
                </p:nvSpPr>
                <p:spPr bwMode="auto">
                  <a:xfrm>
                    <a:off x="1295400" y="2133600"/>
                    <a:ext cx="1447800" cy="381000"/>
                  </a:xfrm>
                  <a:prstGeom prst="rect">
                    <a:avLst/>
                  </a:prstGeom>
                  <a:solidFill>
                    <a:srgbClr val="00CC66"/>
                  </a:solidFill>
                  <a:ln w="9525">
                    <a:solidFill>
                      <a:srgbClr val="000000"/>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pitchFamily="34" charset="0"/>
                      <a:ea typeface="+mn-ea"/>
                      <a:cs typeface="Tahoma" pitchFamily="34" charset="0"/>
                    </a:endParaRPr>
                  </a:p>
                </p:txBody>
              </p:sp>
              <p:sp>
                <p:nvSpPr>
                  <p:cNvPr id="109" name="Text Box 19"/>
                  <p:cNvSpPr txBox="1">
                    <a:spLocks noChangeArrowheads="1"/>
                  </p:cNvSpPr>
                  <p:nvPr/>
                </p:nvSpPr>
                <p:spPr bwMode="auto">
                  <a:xfrm>
                    <a:off x="1401668" y="2133600"/>
                    <a:ext cx="1143758" cy="352870"/>
                  </a:xfrm>
                  <a:prstGeom prst="rect">
                    <a:avLst/>
                  </a:prstGeom>
                  <a:noFill/>
                  <a:ln w="9525">
                    <a:noFill/>
                    <a:miter lim="800000"/>
                    <a:headEnd/>
                    <a:tailEnd/>
                  </a:ln>
                </p:spPr>
                <p:txBody>
                  <a:bodyPr wrap="none" lIns="91420" tIns="45712" rIns="91420" bIns="45712">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itchFamily="34" charset="0"/>
                        <a:ea typeface="+mn-ea"/>
                        <a:cs typeface="Tahoma" pitchFamily="34" charset="0"/>
                      </a:rPr>
                      <a:t>Application</a:t>
                    </a:r>
                  </a:p>
                </p:txBody>
              </p:sp>
              <p:sp>
                <p:nvSpPr>
                  <p:cNvPr id="110" name="Text Box 20"/>
                  <p:cNvSpPr txBox="1">
                    <a:spLocks noChangeArrowheads="1"/>
                  </p:cNvSpPr>
                  <p:nvPr/>
                </p:nvSpPr>
                <p:spPr bwMode="auto">
                  <a:xfrm>
                    <a:off x="1523428" y="2541314"/>
                    <a:ext cx="983784" cy="352870"/>
                  </a:xfrm>
                  <a:prstGeom prst="rect">
                    <a:avLst/>
                  </a:prstGeom>
                  <a:noFill/>
                  <a:ln w="9525">
                    <a:noFill/>
                    <a:miter lim="800000"/>
                    <a:headEnd/>
                    <a:tailEnd/>
                  </a:ln>
                </p:spPr>
                <p:txBody>
                  <a:bodyPr wrap="none" lIns="91420" tIns="45712" rIns="91420" bIns="45712">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itchFamily="34" charset="0"/>
                        <a:ea typeface="+mn-ea"/>
                        <a:cs typeface="Tahoma" pitchFamily="34" charset="0"/>
                      </a:rPr>
                      <a:t>Transport</a:t>
                    </a:r>
                  </a:p>
                </p:txBody>
              </p:sp>
              <p:sp>
                <p:nvSpPr>
                  <p:cNvPr id="111" name="Text Box 21"/>
                  <p:cNvSpPr txBox="1">
                    <a:spLocks noChangeArrowheads="1"/>
                  </p:cNvSpPr>
                  <p:nvPr/>
                </p:nvSpPr>
                <p:spPr bwMode="auto">
                  <a:xfrm>
                    <a:off x="1507935" y="2949028"/>
                    <a:ext cx="903439" cy="352870"/>
                  </a:xfrm>
                  <a:prstGeom prst="rect">
                    <a:avLst/>
                  </a:prstGeom>
                  <a:noFill/>
                  <a:ln w="9525">
                    <a:noFill/>
                    <a:miter lim="800000"/>
                    <a:headEnd/>
                    <a:tailEnd/>
                  </a:ln>
                </p:spPr>
                <p:txBody>
                  <a:bodyPr wrap="none" lIns="91420" tIns="45712" rIns="91420" bIns="45712">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itchFamily="34" charset="0"/>
                        <a:ea typeface="+mn-ea"/>
                        <a:cs typeface="Tahoma" pitchFamily="34" charset="0"/>
                      </a:rPr>
                      <a:t>Network</a:t>
                    </a:r>
                  </a:p>
                </p:txBody>
              </p:sp>
              <p:sp>
                <p:nvSpPr>
                  <p:cNvPr id="112" name="Text Box 22"/>
                  <p:cNvSpPr txBox="1">
                    <a:spLocks noChangeArrowheads="1"/>
                  </p:cNvSpPr>
                  <p:nvPr/>
                </p:nvSpPr>
                <p:spPr bwMode="auto">
                  <a:xfrm>
                    <a:off x="1550970" y="3414986"/>
                    <a:ext cx="956242" cy="352870"/>
                  </a:xfrm>
                  <a:prstGeom prst="rect">
                    <a:avLst/>
                  </a:prstGeom>
                  <a:noFill/>
                  <a:ln w="9525">
                    <a:noFill/>
                    <a:miter lim="800000"/>
                    <a:headEnd/>
                    <a:tailEnd/>
                  </a:ln>
                </p:spPr>
                <p:txBody>
                  <a:bodyPr wrap="none" lIns="91420" tIns="45712" rIns="91420" bIns="45712">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itchFamily="34" charset="0"/>
                        <a:ea typeface="+mn-ea"/>
                        <a:cs typeface="Tahoma" pitchFamily="34" charset="0"/>
                      </a:rPr>
                      <a:t>Data Link</a:t>
                    </a:r>
                  </a:p>
                </p:txBody>
              </p:sp>
            </p:grpSp>
          </p:grpSp>
          <p:sp>
            <p:nvSpPr>
              <p:cNvPr id="119" name="Text Box 15"/>
              <p:cNvSpPr txBox="1">
                <a:spLocks noChangeArrowheads="1"/>
              </p:cNvSpPr>
              <p:nvPr/>
            </p:nvSpPr>
            <p:spPr bwMode="auto">
              <a:xfrm>
                <a:off x="6748166" y="5105400"/>
                <a:ext cx="2388562" cy="830981"/>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Destination Host </a:t>
                </a:r>
              </a:p>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(Same LAN)</a:t>
                </a:r>
              </a:p>
            </p:txBody>
          </p:sp>
        </p:grpSp>
        <p:sp>
          <p:nvSpPr>
            <p:cNvPr id="187" name="Text Box 22"/>
            <p:cNvSpPr txBox="1">
              <a:spLocks noChangeArrowheads="1"/>
            </p:cNvSpPr>
            <p:nvPr/>
          </p:nvSpPr>
          <p:spPr bwMode="auto">
            <a:xfrm>
              <a:off x="4517677" y="4419600"/>
              <a:ext cx="663923" cy="461649"/>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Bits</a:t>
              </a:r>
            </a:p>
          </p:txBody>
        </p:sp>
      </p:grpSp>
      <p:grpSp>
        <p:nvGrpSpPr>
          <p:cNvPr id="6" name="Group 172"/>
          <p:cNvGrpSpPr/>
          <p:nvPr/>
        </p:nvGrpSpPr>
        <p:grpSpPr>
          <a:xfrm>
            <a:off x="3886200" y="3733800"/>
            <a:ext cx="1905000" cy="2202581"/>
            <a:chOff x="4343400" y="3733800"/>
            <a:chExt cx="1905000" cy="2202581"/>
          </a:xfrm>
        </p:grpSpPr>
        <p:grpSp>
          <p:nvGrpSpPr>
            <p:cNvPr id="7" name="Group 149"/>
            <p:cNvGrpSpPr/>
            <p:nvPr/>
          </p:nvGrpSpPr>
          <p:grpSpPr>
            <a:xfrm>
              <a:off x="4343400" y="3733800"/>
              <a:ext cx="990600" cy="1219200"/>
              <a:chOff x="4343400" y="3733800"/>
              <a:chExt cx="990600" cy="1219200"/>
            </a:xfrm>
          </p:grpSpPr>
          <p:sp>
            <p:nvSpPr>
              <p:cNvPr id="100" name="Rectangle 9"/>
              <p:cNvSpPr>
                <a:spLocks noChangeArrowheads="1"/>
              </p:cNvSpPr>
              <p:nvPr/>
            </p:nvSpPr>
            <p:spPr bwMode="auto">
              <a:xfrm>
                <a:off x="4343400" y="4343400"/>
                <a:ext cx="990600" cy="609600"/>
              </a:xfrm>
              <a:prstGeom prst="rect">
                <a:avLst/>
              </a:prstGeom>
              <a:solidFill>
                <a:srgbClr val="FFFFFF"/>
              </a:solidFill>
              <a:ln w="9525">
                <a:solidFill>
                  <a:srgbClr val="000000"/>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itchFamily="34" charset="0"/>
                  <a:ea typeface="+mn-ea"/>
                  <a:cs typeface="Tahoma" pitchFamily="34" charset="0"/>
                </a:endParaRPr>
              </a:p>
            </p:txBody>
          </p:sp>
          <p:sp>
            <p:nvSpPr>
              <p:cNvPr id="103" name="Rectangle 9"/>
              <p:cNvSpPr>
                <a:spLocks noChangeArrowheads="1"/>
              </p:cNvSpPr>
              <p:nvPr/>
            </p:nvSpPr>
            <p:spPr bwMode="auto">
              <a:xfrm>
                <a:off x="4343400" y="3733800"/>
                <a:ext cx="990600" cy="609600"/>
              </a:xfrm>
              <a:prstGeom prst="rect">
                <a:avLst/>
              </a:prstGeom>
              <a:solidFill>
                <a:schemeClr val="bg2">
                  <a:lumMod val="75000"/>
                </a:schemeClr>
              </a:solidFill>
              <a:ln w="9525">
                <a:solidFill>
                  <a:srgbClr val="000000"/>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itchFamily="34" charset="0"/>
                  <a:ea typeface="+mn-ea"/>
                  <a:cs typeface="Tahoma" pitchFamily="34" charset="0"/>
                </a:endParaRPr>
              </a:p>
            </p:txBody>
          </p:sp>
        </p:grpSp>
        <p:sp>
          <p:nvSpPr>
            <p:cNvPr id="131" name="Line 40"/>
            <p:cNvSpPr>
              <a:spLocks noChangeShapeType="1"/>
            </p:cNvSpPr>
            <p:nvPr/>
          </p:nvSpPr>
          <p:spPr bwMode="auto">
            <a:xfrm flipV="1">
              <a:off x="5181600" y="4648200"/>
              <a:ext cx="1066800" cy="76200"/>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39" name="Line 52"/>
            <p:cNvSpPr>
              <a:spLocks noChangeShapeType="1"/>
            </p:cNvSpPr>
            <p:nvPr/>
          </p:nvSpPr>
          <p:spPr bwMode="auto">
            <a:xfrm flipV="1">
              <a:off x="4648200" y="3963988"/>
              <a:ext cx="457200" cy="74612"/>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43" name="Line 42"/>
            <p:cNvSpPr>
              <a:spLocks noChangeShapeType="1"/>
            </p:cNvSpPr>
            <p:nvPr/>
          </p:nvSpPr>
          <p:spPr bwMode="auto">
            <a:xfrm>
              <a:off x="5105400" y="4025900"/>
              <a:ext cx="76200" cy="698500"/>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44" name="Line 50"/>
            <p:cNvSpPr>
              <a:spLocks noChangeShapeType="1"/>
            </p:cNvSpPr>
            <p:nvPr/>
          </p:nvSpPr>
          <p:spPr bwMode="auto">
            <a:xfrm flipV="1">
              <a:off x="4648200" y="4025900"/>
              <a:ext cx="45719" cy="698500"/>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46" name="Text Box 14"/>
            <p:cNvSpPr txBox="1">
              <a:spLocks noChangeArrowheads="1"/>
            </p:cNvSpPr>
            <p:nvPr/>
          </p:nvSpPr>
          <p:spPr bwMode="auto">
            <a:xfrm>
              <a:off x="4343400" y="5105400"/>
              <a:ext cx="1330645" cy="830981"/>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C00000"/>
                  </a:solidFill>
                  <a:latin typeface="Calibri" pitchFamily="34" charset="0"/>
                  <a:ea typeface="+mn-ea"/>
                  <a:cs typeface="Tahoma" pitchFamily="34" charset="0"/>
                </a:rPr>
                <a:t>Bridges/ </a:t>
              </a:r>
            </a:p>
            <a:p>
              <a:pPr algn="ctr" rtl="0" eaLnBrk="0" fontAlgn="base" hangingPunct="0">
                <a:spcBef>
                  <a:spcPct val="0"/>
                </a:spcBef>
                <a:spcAft>
                  <a:spcPct val="0"/>
                </a:spcAft>
              </a:pPr>
              <a:r>
                <a:rPr lang="en-US" sz="2400" b="1" kern="1200" dirty="0">
                  <a:solidFill>
                    <a:srgbClr val="C00000"/>
                  </a:solidFill>
                  <a:latin typeface="Calibri" pitchFamily="34" charset="0"/>
                  <a:ea typeface="+mn-ea"/>
                  <a:cs typeface="Tahoma" pitchFamily="34" charset="0"/>
                </a:rPr>
                <a:t>Switches</a:t>
              </a:r>
            </a:p>
          </p:txBody>
        </p:sp>
      </p:grpSp>
      <p:grpSp>
        <p:nvGrpSpPr>
          <p:cNvPr id="8" name="Group 171"/>
          <p:cNvGrpSpPr/>
          <p:nvPr/>
        </p:nvGrpSpPr>
        <p:grpSpPr>
          <a:xfrm>
            <a:off x="3581400" y="4350619"/>
            <a:ext cx="2133600" cy="1592981"/>
            <a:chOff x="2743200" y="4343400"/>
            <a:chExt cx="2133600" cy="1592981"/>
          </a:xfrm>
        </p:grpSpPr>
        <p:grpSp>
          <p:nvGrpSpPr>
            <p:cNvPr id="9" name="Group 168"/>
            <p:cNvGrpSpPr/>
            <p:nvPr/>
          </p:nvGrpSpPr>
          <p:grpSpPr>
            <a:xfrm>
              <a:off x="3124200" y="4343400"/>
              <a:ext cx="1752600" cy="609600"/>
              <a:chOff x="3124200" y="4343400"/>
              <a:chExt cx="1752600" cy="609600"/>
            </a:xfrm>
          </p:grpSpPr>
          <p:sp>
            <p:nvSpPr>
              <p:cNvPr id="102" name="Rectangle 9"/>
              <p:cNvSpPr>
                <a:spLocks noChangeArrowheads="1"/>
              </p:cNvSpPr>
              <p:nvPr/>
            </p:nvSpPr>
            <p:spPr bwMode="auto">
              <a:xfrm>
                <a:off x="3124200" y="4343400"/>
                <a:ext cx="990600" cy="609600"/>
              </a:xfrm>
              <a:prstGeom prst="rect">
                <a:avLst/>
              </a:prstGeom>
              <a:solidFill>
                <a:srgbClr val="FFFFFF"/>
              </a:solidFill>
              <a:ln w="9525">
                <a:solidFill>
                  <a:srgbClr val="000000"/>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itchFamily="34" charset="0"/>
                  <a:ea typeface="+mn-ea"/>
                  <a:cs typeface="Tahoma" pitchFamily="34" charset="0"/>
                </a:endParaRPr>
              </a:p>
            </p:txBody>
          </p:sp>
          <p:sp>
            <p:nvSpPr>
              <p:cNvPr id="136" name="Line 48"/>
              <p:cNvSpPr>
                <a:spLocks noChangeShapeType="1"/>
              </p:cNvSpPr>
              <p:nvPr/>
            </p:nvSpPr>
            <p:spPr bwMode="auto">
              <a:xfrm flipV="1">
                <a:off x="3429000" y="4724399"/>
                <a:ext cx="381000" cy="45719"/>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40" name="Line 54"/>
              <p:cNvSpPr>
                <a:spLocks noChangeShapeType="1"/>
              </p:cNvSpPr>
              <p:nvPr/>
            </p:nvSpPr>
            <p:spPr bwMode="auto">
              <a:xfrm flipV="1">
                <a:off x="3810000" y="4678681"/>
                <a:ext cx="1066800" cy="45719"/>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grpSp>
        <p:sp>
          <p:nvSpPr>
            <p:cNvPr id="145" name="Text Box 14"/>
            <p:cNvSpPr txBox="1">
              <a:spLocks noChangeArrowheads="1"/>
            </p:cNvSpPr>
            <p:nvPr/>
          </p:nvSpPr>
          <p:spPr bwMode="auto">
            <a:xfrm>
              <a:off x="2743200" y="5105400"/>
              <a:ext cx="1548845" cy="830981"/>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C00000"/>
                  </a:solidFill>
                  <a:latin typeface="Calibri" pitchFamily="34" charset="0"/>
                  <a:ea typeface="+mn-ea"/>
                  <a:cs typeface="Tahoma" pitchFamily="34" charset="0"/>
                </a:rPr>
                <a:t>Repeater/ </a:t>
              </a:r>
            </a:p>
            <a:p>
              <a:pPr algn="ctr" rtl="0" eaLnBrk="0" fontAlgn="base" hangingPunct="0">
                <a:spcBef>
                  <a:spcPct val="0"/>
                </a:spcBef>
                <a:spcAft>
                  <a:spcPct val="0"/>
                </a:spcAft>
              </a:pPr>
              <a:r>
                <a:rPr lang="en-US" sz="2400" b="1" kern="1200" dirty="0">
                  <a:solidFill>
                    <a:srgbClr val="C00000"/>
                  </a:solidFill>
                  <a:latin typeface="Calibri" pitchFamily="34" charset="0"/>
                  <a:ea typeface="+mn-ea"/>
                  <a:cs typeface="Tahoma" pitchFamily="34" charset="0"/>
                </a:rPr>
                <a:t>Hub</a:t>
              </a:r>
            </a:p>
          </p:txBody>
        </p:sp>
      </p:grpSp>
      <p:grpSp>
        <p:nvGrpSpPr>
          <p:cNvPr id="10" name="Group 170"/>
          <p:cNvGrpSpPr/>
          <p:nvPr/>
        </p:nvGrpSpPr>
        <p:grpSpPr>
          <a:xfrm>
            <a:off x="1447800" y="2133600"/>
            <a:ext cx="2076311" cy="3509649"/>
            <a:chOff x="609600" y="2133600"/>
            <a:chExt cx="2076311" cy="3509649"/>
          </a:xfrm>
        </p:grpSpPr>
        <p:grpSp>
          <p:nvGrpSpPr>
            <p:cNvPr id="11" name="Group 152"/>
            <p:cNvGrpSpPr/>
            <p:nvPr/>
          </p:nvGrpSpPr>
          <p:grpSpPr>
            <a:xfrm>
              <a:off x="609600" y="2133600"/>
              <a:ext cx="2076311" cy="3509649"/>
              <a:chOff x="609600" y="2133600"/>
              <a:chExt cx="2076311" cy="3509649"/>
            </a:xfrm>
          </p:grpSpPr>
          <p:sp>
            <p:nvSpPr>
              <p:cNvPr id="118" name="Text Box 14"/>
              <p:cNvSpPr txBox="1">
                <a:spLocks noChangeArrowheads="1"/>
              </p:cNvSpPr>
              <p:nvPr/>
            </p:nvSpPr>
            <p:spPr bwMode="auto">
              <a:xfrm>
                <a:off x="762000" y="5181600"/>
                <a:ext cx="1704465" cy="461649"/>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Source Host</a:t>
                </a:r>
              </a:p>
            </p:txBody>
          </p:sp>
          <p:grpSp>
            <p:nvGrpSpPr>
              <p:cNvPr id="12" name="Group 148"/>
              <p:cNvGrpSpPr/>
              <p:nvPr/>
            </p:nvGrpSpPr>
            <p:grpSpPr>
              <a:xfrm>
                <a:off x="609600" y="2133600"/>
                <a:ext cx="2076311" cy="2807941"/>
                <a:chOff x="609600" y="2133600"/>
                <a:chExt cx="2076311" cy="2807941"/>
              </a:xfrm>
            </p:grpSpPr>
            <p:sp>
              <p:nvSpPr>
                <p:cNvPr id="101" name="Rectangle 5"/>
                <p:cNvSpPr>
                  <a:spLocks noChangeArrowheads="1"/>
                </p:cNvSpPr>
                <p:nvPr/>
              </p:nvSpPr>
              <p:spPr bwMode="auto">
                <a:xfrm>
                  <a:off x="609600" y="4343400"/>
                  <a:ext cx="2076311" cy="598141"/>
                </a:xfrm>
                <a:prstGeom prst="rect">
                  <a:avLst/>
                </a:prstGeom>
                <a:solidFill>
                  <a:srgbClr val="FFFFFF"/>
                </a:solidFill>
                <a:ln w="9525">
                  <a:solidFill>
                    <a:srgbClr val="000000"/>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pitchFamily="34" charset="0"/>
                    <a:ea typeface="+mn-ea"/>
                    <a:cs typeface="Tahoma" pitchFamily="34" charset="0"/>
                  </a:endParaRPr>
                </a:p>
              </p:txBody>
            </p:sp>
            <p:grpSp>
              <p:nvGrpSpPr>
                <p:cNvPr id="13" name="Group 119"/>
                <p:cNvGrpSpPr/>
                <p:nvPr/>
              </p:nvGrpSpPr>
              <p:grpSpPr>
                <a:xfrm>
                  <a:off x="609600" y="2133600"/>
                  <a:ext cx="2076311" cy="2209800"/>
                  <a:chOff x="1295400" y="2133600"/>
                  <a:chExt cx="1447800" cy="1689100"/>
                </a:xfrm>
              </p:grpSpPr>
              <p:sp>
                <p:nvSpPr>
                  <p:cNvPr id="121" name="Rectangle 23"/>
                  <p:cNvSpPr>
                    <a:spLocks noChangeArrowheads="1"/>
                  </p:cNvSpPr>
                  <p:nvPr/>
                </p:nvSpPr>
                <p:spPr bwMode="auto">
                  <a:xfrm>
                    <a:off x="1295400" y="2527300"/>
                    <a:ext cx="1447800" cy="381000"/>
                  </a:xfrm>
                  <a:prstGeom prst="rect">
                    <a:avLst/>
                  </a:prstGeom>
                  <a:solidFill>
                    <a:schemeClr val="tx2">
                      <a:lumMod val="40000"/>
                      <a:lumOff val="60000"/>
                    </a:schemeClr>
                  </a:solidFill>
                  <a:ln w="9525">
                    <a:solidFill>
                      <a:srgbClr val="000000"/>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pitchFamily="34" charset="0"/>
                      <a:ea typeface="+mn-ea"/>
                      <a:cs typeface="Tahoma" pitchFamily="34" charset="0"/>
                    </a:endParaRPr>
                  </a:p>
                </p:txBody>
              </p:sp>
              <p:sp>
                <p:nvSpPr>
                  <p:cNvPr id="122" name="Rectangle 4"/>
                  <p:cNvSpPr>
                    <a:spLocks noChangeArrowheads="1"/>
                  </p:cNvSpPr>
                  <p:nvPr/>
                </p:nvSpPr>
                <p:spPr bwMode="auto">
                  <a:xfrm>
                    <a:off x="1295400" y="2908300"/>
                    <a:ext cx="1447800" cy="457200"/>
                  </a:xfrm>
                  <a:prstGeom prst="rect">
                    <a:avLst/>
                  </a:prstGeom>
                  <a:solidFill>
                    <a:srgbClr val="BBE0E3"/>
                  </a:solidFill>
                  <a:ln w="9525">
                    <a:solidFill>
                      <a:srgbClr val="000000"/>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pitchFamily="34" charset="0"/>
                      <a:ea typeface="+mn-ea"/>
                      <a:cs typeface="Tahoma" pitchFamily="34" charset="0"/>
                    </a:endParaRPr>
                  </a:p>
                </p:txBody>
              </p:sp>
              <p:sp>
                <p:nvSpPr>
                  <p:cNvPr id="123" name="Rectangle 5"/>
                  <p:cNvSpPr>
                    <a:spLocks noChangeArrowheads="1"/>
                  </p:cNvSpPr>
                  <p:nvPr/>
                </p:nvSpPr>
                <p:spPr bwMode="auto">
                  <a:xfrm>
                    <a:off x="1295400" y="3365500"/>
                    <a:ext cx="1447800" cy="457200"/>
                  </a:xfrm>
                  <a:prstGeom prst="rect">
                    <a:avLst/>
                  </a:prstGeom>
                  <a:solidFill>
                    <a:schemeClr val="bg2">
                      <a:lumMod val="75000"/>
                    </a:schemeClr>
                  </a:solidFill>
                  <a:ln w="9525">
                    <a:solidFill>
                      <a:srgbClr val="000000"/>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pitchFamily="34" charset="0"/>
                      <a:ea typeface="+mn-ea"/>
                      <a:cs typeface="Tahoma" pitchFamily="34" charset="0"/>
                    </a:endParaRPr>
                  </a:p>
                </p:txBody>
              </p:sp>
              <p:sp>
                <p:nvSpPr>
                  <p:cNvPr id="124" name="Rectangle 11"/>
                  <p:cNvSpPr>
                    <a:spLocks noChangeArrowheads="1"/>
                  </p:cNvSpPr>
                  <p:nvPr/>
                </p:nvSpPr>
                <p:spPr bwMode="auto">
                  <a:xfrm>
                    <a:off x="1295400" y="2133600"/>
                    <a:ext cx="1447800" cy="381000"/>
                  </a:xfrm>
                  <a:prstGeom prst="rect">
                    <a:avLst/>
                  </a:prstGeom>
                  <a:solidFill>
                    <a:srgbClr val="00CC66"/>
                  </a:solidFill>
                  <a:ln w="9525">
                    <a:solidFill>
                      <a:srgbClr val="000000"/>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pitchFamily="34" charset="0"/>
                      <a:ea typeface="+mn-ea"/>
                      <a:cs typeface="Tahoma" pitchFamily="34" charset="0"/>
                    </a:endParaRPr>
                  </a:p>
                </p:txBody>
              </p:sp>
              <p:sp>
                <p:nvSpPr>
                  <p:cNvPr id="125" name="Text Box 19"/>
                  <p:cNvSpPr txBox="1">
                    <a:spLocks noChangeArrowheads="1"/>
                  </p:cNvSpPr>
                  <p:nvPr/>
                </p:nvSpPr>
                <p:spPr bwMode="auto">
                  <a:xfrm>
                    <a:off x="1401668" y="2133600"/>
                    <a:ext cx="1143758" cy="352870"/>
                  </a:xfrm>
                  <a:prstGeom prst="rect">
                    <a:avLst/>
                  </a:prstGeom>
                  <a:noFill/>
                  <a:ln w="9525">
                    <a:noFill/>
                    <a:miter lim="800000"/>
                    <a:headEnd/>
                    <a:tailEnd/>
                  </a:ln>
                </p:spPr>
                <p:txBody>
                  <a:bodyPr wrap="none" lIns="91420" tIns="45712" rIns="91420" bIns="45712">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itchFamily="34" charset="0"/>
                        <a:ea typeface="+mn-ea"/>
                        <a:cs typeface="Tahoma" pitchFamily="34" charset="0"/>
                      </a:rPr>
                      <a:t>Application</a:t>
                    </a:r>
                  </a:p>
                </p:txBody>
              </p:sp>
              <p:sp>
                <p:nvSpPr>
                  <p:cNvPr id="126" name="Text Box 20"/>
                  <p:cNvSpPr txBox="1">
                    <a:spLocks noChangeArrowheads="1"/>
                  </p:cNvSpPr>
                  <p:nvPr/>
                </p:nvSpPr>
                <p:spPr bwMode="auto">
                  <a:xfrm>
                    <a:off x="1454801" y="2541314"/>
                    <a:ext cx="983784" cy="352870"/>
                  </a:xfrm>
                  <a:prstGeom prst="rect">
                    <a:avLst/>
                  </a:prstGeom>
                  <a:noFill/>
                  <a:ln w="9525">
                    <a:noFill/>
                    <a:miter lim="800000"/>
                    <a:headEnd/>
                    <a:tailEnd/>
                  </a:ln>
                </p:spPr>
                <p:txBody>
                  <a:bodyPr wrap="none" lIns="91420" tIns="45712" rIns="91420" bIns="45712">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itchFamily="34" charset="0"/>
                        <a:ea typeface="+mn-ea"/>
                        <a:cs typeface="Tahoma" pitchFamily="34" charset="0"/>
                      </a:rPr>
                      <a:t>Transport</a:t>
                    </a:r>
                  </a:p>
                </p:txBody>
              </p:sp>
              <p:sp>
                <p:nvSpPr>
                  <p:cNvPr id="127" name="Text Box 21"/>
                  <p:cNvSpPr txBox="1">
                    <a:spLocks noChangeArrowheads="1"/>
                  </p:cNvSpPr>
                  <p:nvPr/>
                </p:nvSpPr>
                <p:spPr bwMode="auto">
                  <a:xfrm>
                    <a:off x="1507935" y="2949028"/>
                    <a:ext cx="903439" cy="352870"/>
                  </a:xfrm>
                  <a:prstGeom prst="rect">
                    <a:avLst/>
                  </a:prstGeom>
                  <a:noFill/>
                  <a:ln w="9525">
                    <a:noFill/>
                    <a:miter lim="800000"/>
                    <a:headEnd/>
                    <a:tailEnd/>
                  </a:ln>
                </p:spPr>
                <p:txBody>
                  <a:bodyPr wrap="none" lIns="91420" tIns="45712" rIns="91420" bIns="45712">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itchFamily="34" charset="0"/>
                        <a:ea typeface="+mn-ea"/>
                        <a:cs typeface="Tahoma" pitchFamily="34" charset="0"/>
                      </a:rPr>
                      <a:t>Network</a:t>
                    </a:r>
                  </a:p>
                </p:txBody>
              </p:sp>
              <p:sp>
                <p:nvSpPr>
                  <p:cNvPr id="128" name="Text Box 22"/>
                  <p:cNvSpPr txBox="1">
                    <a:spLocks noChangeArrowheads="1"/>
                  </p:cNvSpPr>
                  <p:nvPr/>
                </p:nvSpPr>
                <p:spPr bwMode="auto">
                  <a:xfrm>
                    <a:off x="1508102" y="3414986"/>
                    <a:ext cx="956242" cy="352870"/>
                  </a:xfrm>
                  <a:prstGeom prst="rect">
                    <a:avLst/>
                  </a:prstGeom>
                  <a:noFill/>
                  <a:ln w="9525">
                    <a:noFill/>
                    <a:miter lim="800000"/>
                    <a:headEnd/>
                    <a:tailEnd/>
                  </a:ln>
                </p:spPr>
                <p:txBody>
                  <a:bodyPr wrap="none" lIns="91420" tIns="45712" rIns="91420" bIns="45712">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itchFamily="34" charset="0"/>
                        <a:ea typeface="+mn-ea"/>
                        <a:cs typeface="Tahoma" pitchFamily="34" charset="0"/>
                      </a:rPr>
                      <a:t>Data Link</a:t>
                    </a:r>
                  </a:p>
                </p:txBody>
              </p:sp>
            </p:grpSp>
          </p:grpSp>
        </p:grpSp>
        <p:sp>
          <p:nvSpPr>
            <p:cNvPr id="142" name="Text Box 22"/>
            <p:cNvSpPr txBox="1">
              <a:spLocks noChangeArrowheads="1"/>
            </p:cNvSpPr>
            <p:nvPr/>
          </p:nvSpPr>
          <p:spPr bwMode="auto">
            <a:xfrm>
              <a:off x="1219200" y="4415151"/>
              <a:ext cx="663923" cy="461649"/>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Bits</a:t>
              </a:r>
            </a:p>
          </p:txBody>
        </p:sp>
      </p:grpSp>
      <p:sp>
        <p:nvSpPr>
          <p:cNvPr id="130" name="Line 30"/>
          <p:cNvSpPr>
            <a:spLocks noChangeShapeType="1"/>
          </p:cNvSpPr>
          <p:nvPr/>
        </p:nvSpPr>
        <p:spPr bwMode="auto">
          <a:xfrm>
            <a:off x="2743199" y="2514600"/>
            <a:ext cx="45719" cy="2133600"/>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37" name="Line 29"/>
          <p:cNvSpPr>
            <a:spLocks noChangeShapeType="1"/>
          </p:cNvSpPr>
          <p:nvPr/>
        </p:nvSpPr>
        <p:spPr bwMode="auto">
          <a:xfrm>
            <a:off x="2819400" y="4572001"/>
            <a:ext cx="1447800" cy="198118"/>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48" name="Rectangle 147"/>
          <p:cNvSpPr/>
          <p:nvPr/>
        </p:nvSpPr>
        <p:spPr>
          <a:xfrm>
            <a:off x="914400" y="0"/>
            <a:ext cx="7265130" cy="1538883"/>
          </a:xfrm>
          <a:prstGeom prst="rect">
            <a:avLst/>
          </a:prstGeom>
        </p:spPr>
        <p:txBody>
          <a:bodyPr wrap="none">
            <a:spAutoFit/>
          </a:bodyPr>
          <a:lstStyle/>
          <a:p>
            <a:pPr algn="ctr" rtl="0"/>
            <a:r>
              <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Networking devices </a:t>
            </a:r>
          </a:p>
          <a:p>
            <a:pPr algn="ctr" rtl="0"/>
            <a:r>
              <a:rPr lang="en-US" sz="40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a:t>
            </a:r>
            <a:r>
              <a:rPr lang="en-US" sz="4000" b="1" kern="1200" dirty="0">
                <a:solidFill>
                  <a:schemeClr val="tx2">
                    <a:lumMod val="75000"/>
                  </a:schemeClr>
                </a:solidFill>
                <a:effectLst>
                  <a:outerShdw dir="5040000" algn="tl">
                    <a:srgbClr val="1F497D">
                      <a:lumMod val="75000"/>
                    </a:srgbClr>
                  </a:outerShdw>
                </a:effectLst>
                <a:latin typeface="Tahoma" pitchFamily="34" charset="0"/>
                <a:ea typeface="+mn-ea"/>
                <a:cs typeface="Tahoma" pitchFamily="34" charset="0"/>
              </a:rPr>
              <a:t>same</a:t>
            </a:r>
            <a:r>
              <a:rPr lang="en-US" sz="40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 LAN)</a:t>
            </a:r>
          </a:p>
        </p:txBody>
      </p:sp>
      <p:sp>
        <p:nvSpPr>
          <p:cNvPr id="168" name="Line 45"/>
          <p:cNvSpPr>
            <a:spLocks noChangeShapeType="1"/>
          </p:cNvSpPr>
          <p:nvPr/>
        </p:nvSpPr>
        <p:spPr bwMode="auto">
          <a:xfrm flipH="1" flipV="1">
            <a:off x="4191000" y="2438399"/>
            <a:ext cx="46038" cy="2362489"/>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89" name="Line 45"/>
          <p:cNvSpPr>
            <a:spLocks noChangeShapeType="1"/>
          </p:cNvSpPr>
          <p:nvPr/>
        </p:nvSpPr>
        <p:spPr bwMode="auto">
          <a:xfrm flipV="1">
            <a:off x="5745481" y="2438400"/>
            <a:ext cx="45719" cy="2286000"/>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90" name="Rectangle 189"/>
          <p:cNvSpPr/>
          <p:nvPr/>
        </p:nvSpPr>
        <p:spPr>
          <a:xfrm>
            <a:off x="452892" y="5950906"/>
            <a:ext cx="8081508" cy="754694"/>
          </a:xfrm>
          <a:prstGeom prst="rect">
            <a:avLst/>
          </a:prstGeom>
          <a:effectLst>
            <a:glow rad="63500">
              <a:schemeClr val="accent2">
                <a:satMod val="175000"/>
                <a:alpha val="40000"/>
              </a:schemeClr>
            </a:glow>
          </a:effectLst>
        </p:spPr>
        <p:txBody>
          <a:bodyPr wrap="none">
            <a:spAutoFit/>
          </a:bodyPr>
          <a:lstStyle/>
          <a:p>
            <a:pPr lvl="1" indent="-457200">
              <a:lnSpc>
                <a:spcPct val="150000"/>
              </a:lnSpc>
            </a:pPr>
            <a:r>
              <a:rPr lang="en-US" sz="3200" dirty="0">
                <a:ln w="0" cap="rnd" cmpd="thickThin">
                  <a:solidFill>
                    <a:prstClr val="black"/>
                  </a:solidFill>
                  <a:bevel/>
                </a:ln>
                <a:effectLst>
                  <a:glow rad="63500">
                    <a:schemeClr val="accent2">
                      <a:satMod val="175000"/>
                      <a:alpha val="40000"/>
                    </a:schemeClr>
                  </a:glow>
                </a:effectLst>
              </a:rPr>
              <a:t>Device used in a single LAN: hub, bridge, switch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0"/>
                                        </p:tgtEl>
                                        <p:attrNameLst>
                                          <p:attrName>style.visibility</p:attrName>
                                        </p:attrNameLst>
                                      </p:cBhvr>
                                      <p:to>
                                        <p:strVal val="visible"/>
                                      </p:to>
                                    </p:set>
                                  </p:childTnLst>
                                  <p:subTnLst>
                                    <p:set>
                                      <p:cBhvr override="childStyle">
                                        <p:cTn dur="1" fill="hold" display="0" masterRel="nextClick" afterEffect="1"/>
                                        <p:tgtEl>
                                          <p:spTgt spid="130"/>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37"/>
                                        </p:tgtEl>
                                        <p:attrNameLst>
                                          <p:attrName>style.visibility</p:attrName>
                                        </p:attrNameLst>
                                      </p:cBhvr>
                                      <p:to>
                                        <p:strVal val="visible"/>
                                      </p:to>
                                    </p:set>
                                  </p:childTnLst>
                                  <p:subTnLst>
                                    <p:set>
                                      <p:cBhvr override="childStyle">
                                        <p:cTn dur="1" fill="hold" display="0" masterRel="nextClick" afterEffect="1"/>
                                        <p:tgtEl>
                                          <p:spTgt spid="137"/>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168"/>
                                        </p:tgtEl>
                                        <p:attrNameLst>
                                          <p:attrName>style.visibility</p:attrName>
                                        </p:attrNameLst>
                                      </p:cBhvr>
                                      <p:to>
                                        <p:strVal val="visible"/>
                                      </p:to>
                                    </p:set>
                                  </p:childTnLst>
                                  <p:subTnLst>
                                    <p:set>
                                      <p:cBhvr override="childStyle">
                                        <p:cTn dur="1" fill="hold" display="0" masterRel="nextClick" afterEffect="1"/>
                                        <p:tgtEl>
                                          <p:spTgt spid="168"/>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nodeType="clickEffect">
                                  <p:stCondLst>
                                    <p:cond delay="0"/>
                                  </p:stCondLst>
                                  <p:childTnLst>
                                    <p:animMotion origin="layout" path="M 4.44444E-6 -3.23774E-7 L 0.16944 0.00069 " pathEditMode="relative" rAng="0" ptsTypes="AA">
                                      <p:cBhvr>
                                        <p:cTn id="20" dur="2000" fill="hold"/>
                                        <p:tgtEl>
                                          <p:spTgt spid="2"/>
                                        </p:tgtEl>
                                        <p:attrNameLst>
                                          <p:attrName>ppt_x</p:attrName>
                                          <p:attrName>ppt_y</p:attrName>
                                        </p:attrNameLst>
                                      </p:cBhvr>
                                      <p:rCtr x="85" y="0"/>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130"/>
                                        </p:tgtEl>
                                        <p:attrNameLst>
                                          <p:attrName>style.visibility</p:attrName>
                                        </p:attrNameLst>
                                      </p:cBhvr>
                                      <p:to>
                                        <p:strVal val="visible"/>
                                      </p:to>
                                    </p:set>
                                  </p:childTnLst>
                                  <p:subTnLst>
                                    <p:set>
                                      <p:cBhvr override="childStyle">
                                        <p:cTn dur="1" fill="hold" display="0" masterRel="nextClick" afterEffect="1"/>
                                        <p:tgtEl>
                                          <p:spTgt spid="130"/>
                                        </p:tgtEl>
                                        <p:attrNameLst>
                                          <p:attrName>style.visibility</p:attrName>
                                        </p:attrNameLst>
                                      </p:cBhvr>
                                      <p:to>
                                        <p:strVal val="hidden"/>
                                      </p:to>
                                    </p:set>
                                  </p:subTnLst>
                                </p:cTn>
                              </p:par>
                              <p:par>
                                <p:cTn id="25" presetID="1" presetClass="entr" presetSubtype="0" fill="hold" grpId="1" nodeType="withEffect">
                                  <p:stCondLst>
                                    <p:cond delay="0"/>
                                  </p:stCondLst>
                                  <p:childTnLst>
                                    <p:set>
                                      <p:cBhvr>
                                        <p:cTn id="26" dur="1" fill="hold">
                                          <p:stCondLst>
                                            <p:cond delay="0"/>
                                          </p:stCondLst>
                                        </p:cTn>
                                        <p:tgtEl>
                                          <p:spTgt spid="137"/>
                                        </p:tgtEl>
                                        <p:attrNameLst>
                                          <p:attrName>style.visibility</p:attrName>
                                        </p:attrNameLst>
                                      </p:cBhvr>
                                      <p:to>
                                        <p:strVal val="visible"/>
                                      </p:to>
                                    </p:set>
                                  </p:childTnLst>
                                  <p:subTnLst>
                                    <p:set>
                                      <p:cBhvr override="childStyle">
                                        <p:cTn dur="1" fill="hold" display="0" masterRel="nextClick" afterEffect="1"/>
                                        <p:tgtEl>
                                          <p:spTgt spid="137"/>
                                        </p:tgtEl>
                                        <p:attrNameLst>
                                          <p:attrName>style.visibility</p:attrName>
                                        </p:attrNameLst>
                                      </p:cBhvr>
                                      <p:to>
                                        <p:strVal val="hidden"/>
                                      </p:to>
                                    </p:set>
                                  </p:sub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par>
                                <p:cTn id="29" presetID="1" presetClass="entr" presetSubtype="0" fill="hold" grpId="0" nodeType="withEffect">
                                  <p:stCondLst>
                                    <p:cond delay="0"/>
                                  </p:stCondLst>
                                  <p:childTnLst>
                                    <p:set>
                                      <p:cBhvr>
                                        <p:cTn id="30" dur="1" fill="hold">
                                          <p:stCondLst>
                                            <p:cond delay="0"/>
                                          </p:stCondLst>
                                        </p:cTn>
                                        <p:tgtEl>
                                          <p:spTgt spid="189"/>
                                        </p:tgtEl>
                                        <p:attrNameLst>
                                          <p:attrName>style.visibility</p:attrName>
                                        </p:attrNameLst>
                                      </p:cBhvr>
                                      <p:to>
                                        <p:strVal val="visible"/>
                                      </p:to>
                                    </p:set>
                                  </p:childTnLst>
                                  <p:subTnLst>
                                    <p:set>
                                      <p:cBhvr override="childStyle">
                                        <p:cTn dur="1" fill="hold" display="0" masterRel="nextClick" afterEffect="1"/>
                                        <p:tgtEl>
                                          <p:spTgt spid="189"/>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2" nodeType="afterEffect">
                                  <p:stCondLst>
                                    <p:cond delay="0"/>
                                  </p:stCondLst>
                                  <p:childTnLst>
                                    <p:set>
                                      <p:cBhvr>
                                        <p:cTn id="37" dur="1" fill="hold">
                                          <p:stCondLst>
                                            <p:cond delay="0"/>
                                          </p:stCondLst>
                                        </p:cTn>
                                        <p:tgtEl>
                                          <p:spTgt spid="130"/>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2" nodeType="afterEffect">
                                  <p:stCondLst>
                                    <p:cond delay="0"/>
                                  </p:stCondLst>
                                  <p:childTnLst>
                                    <p:set>
                                      <p:cBhvr>
                                        <p:cTn id="40" dur="1" fill="hold">
                                          <p:stCondLst>
                                            <p:cond delay="0"/>
                                          </p:stCondLst>
                                        </p:cTn>
                                        <p:tgtEl>
                                          <p:spTgt spid="137"/>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1" nodeType="afterEffect">
                                  <p:stCondLst>
                                    <p:cond delay="0"/>
                                  </p:stCondLst>
                                  <p:childTnLst>
                                    <p:set>
                                      <p:cBhvr>
                                        <p:cTn id="43"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0" grpId="1" animBg="1"/>
      <p:bldP spid="130" grpId="2" animBg="1"/>
      <p:bldP spid="137" grpId="0" animBg="1"/>
      <p:bldP spid="137" grpId="1" animBg="1"/>
      <p:bldP spid="137" grpId="2" animBg="1"/>
      <p:bldP spid="168" grpId="0" animBg="1"/>
      <p:bldP spid="189" grpId="0" animBg="1"/>
      <p:bldP spid="189"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4"/>
          <p:cNvGrpSpPr/>
          <p:nvPr/>
        </p:nvGrpSpPr>
        <p:grpSpPr>
          <a:xfrm>
            <a:off x="5182910" y="2133600"/>
            <a:ext cx="2665690" cy="3886200"/>
            <a:chOff x="5259110" y="2133600"/>
            <a:chExt cx="2665690" cy="3886200"/>
          </a:xfrm>
        </p:grpSpPr>
        <p:grpSp>
          <p:nvGrpSpPr>
            <p:cNvPr id="3" name="Group 60"/>
            <p:cNvGrpSpPr/>
            <p:nvPr/>
          </p:nvGrpSpPr>
          <p:grpSpPr>
            <a:xfrm>
              <a:off x="5259110" y="2133600"/>
              <a:ext cx="2665690" cy="3886200"/>
              <a:chOff x="4495800" y="2133600"/>
              <a:chExt cx="2665690" cy="3886200"/>
            </a:xfrm>
          </p:grpSpPr>
          <p:grpSp>
            <p:nvGrpSpPr>
              <p:cNvPr id="4" name="Group 151"/>
              <p:cNvGrpSpPr/>
              <p:nvPr/>
            </p:nvGrpSpPr>
            <p:grpSpPr>
              <a:xfrm>
                <a:off x="4781689" y="2133600"/>
                <a:ext cx="2076311" cy="2807941"/>
                <a:chOff x="6991489" y="2133600"/>
                <a:chExt cx="2076311" cy="2807941"/>
              </a:xfrm>
            </p:grpSpPr>
            <p:sp>
              <p:nvSpPr>
                <p:cNvPr id="98" name="Rectangle 5"/>
                <p:cNvSpPr>
                  <a:spLocks noChangeArrowheads="1"/>
                </p:cNvSpPr>
                <p:nvPr/>
              </p:nvSpPr>
              <p:spPr bwMode="auto">
                <a:xfrm>
                  <a:off x="6991489" y="4343400"/>
                  <a:ext cx="2076311" cy="598141"/>
                </a:xfrm>
                <a:prstGeom prst="rect">
                  <a:avLst/>
                </a:prstGeom>
                <a:solidFill>
                  <a:srgbClr val="FFFFFF"/>
                </a:solidFill>
                <a:ln w="9525">
                  <a:solidFill>
                    <a:srgbClr val="000000"/>
                  </a:solidFill>
                  <a:miter lim="800000"/>
                  <a:headEnd/>
                  <a:tailEnd/>
                </a:ln>
              </p:spPr>
              <p:txBody>
                <a:bodyPr wrap="none" anchor="ctr"/>
                <a:lstStyle/>
                <a:p>
                  <a:pPr algn="ctr" rtl="0" fontAlgn="base">
                    <a:spcBef>
                      <a:spcPct val="0"/>
                    </a:spcBef>
                    <a:spcAft>
                      <a:spcPct val="0"/>
                    </a:spcAft>
                  </a:pPr>
                  <a:endParaRPr lang="en-US" sz="2400" kern="1200">
                    <a:solidFill>
                      <a:srgbClr val="000000"/>
                    </a:solidFill>
                    <a:latin typeface="Calibri" pitchFamily="34" charset="0"/>
                    <a:ea typeface="+mn-ea"/>
                    <a:cs typeface="Tahoma" pitchFamily="34" charset="0"/>
                  </a:endParaRPr>
                </a:p>
              </p:txBody>
            </p:sp>
            <p:grpSp>
              <p:nvGrpSpPr>
                <p:cNvPr id="5" name="Group 103"/>
                <p:cNvGrpSpPr/>
                <p:nvPr/>
              </p:nvGrpSpPr>
              <p:grpSpPr>
                <a:xfrm>
                  <a:off x="6991489" y="2133600"/>
                  <a:ext cx="2076311" cy="2209800"/>
                  <a:chOff x="1295400" y="2133600"/>
                  <a:chExt cx="1447800" cy="1689100"/>
                </a:xfrm>
              </p:grpSpPr>
              <p:sp>
                <p:nvSpPr>
                  <p:cNvPr id="105" name="Rectangle 23"/>
                  <p:cNvSpPr>
                    <a:spLocks noChangeArrowheads="1"/>
                  </p:cNvSpPr>
                  <p:nvPr/>
                </p:nvSpPr>
                <p:spPr bwMode="auto">
                  <a:xfrm>
                    <a:off x="1295400" y="2527300"/>
                    <a:ext cx="1447800" cy="381000"/>
                  </a:xfrm>
                  <a:prstGeom prst="rect">
                    <a:avLst/>
                  </a:prstGeom>
                  <a:solidFill>
                    <a:schemeClr val="tx2">
                      <a:lumMod val="40000"/>
                      <a:lumOff val="60000"/>
                    </a:schemeClr>
                  </a:solidFill>
                  <a:ln w="9525">
                    <a:solidFill>
                      <a:srgbClr val="000000"/>
                    </a:solidFill>
                    <a:miter lim="800000"/>
                    <a:headEnd/>
                    <a:tailEnd/>
                  </a:ln>
                </p:spPr>
                <p:txBody>
                  <a:bodyPr wrap="none" anchor="ctr"/>
                  <a:lstStyle/>
                  <a:p>
                    <a:pPr algn="ctr" rtl="0" fontAlgn="base">
                      <a:spcBef>
                        <a:spcPct val="0"/>
                      </a:spcBef>
                      <a:spcAft>
                        <a:spcPct val="0"/>
                      </a:spcAft>
                    </a:pPr>
                    <a:endParaRPr lang="en-US" sz="2400" kern="1200">
                      <a:solidFill>
                        <a:srgbClr val="000000"/>
                      </a:solidFill>
                      <a:latin typeface="Calibri" pitchFamily="34" charset="0"/>
                      <a:ea typeface="+mn-ea"/>
                      <a:cs typeface="Tahoma" pitchFamily="34" charset="0"/>
                    </a:endParaRPr>
                  </a:p>
                </p:txBody>
              </p:sp>
              <p:sp>
                <p:nvSpPr>
                  <p:cNvPr id="106" name="Rectangle 4"/>
                  <p:cNvSpPr>
                    <a:spLocks noChangeArrowheads="1"/>
                  </p:cNvSpPr>
                  <p:nvPr/>
                </p:nvSpPr>
                <p:spPr bwMode="auto">
                  <a:xfrm>
                    <a:off x="1295400" y="2908300"/>
                    <a:ext cx="1447800" cy="457200"/>
                  </a:xfrm>
                  <a:prstGeom prst="rect">
                    <a:avLst/>
                  </a:prstGeom>
                  <a:solidFill>
                    <a:srgbClr val="BBE0E3"/>
                  </a:solidFill>
                  <a:ln w="9525">
                    <a:solidFill>
                      <a:srgbClr val="000000"/>
                    </a:solidFill>
                    <a:miter lim="800000"/>
                    <a:headEnd/>
                    <a:tailEnd/>
                  </a:ln>
                </p:spPr>
                <p:txBody>
                  <a:bodyPr wrap="none" anchor="ctr"/>
                  <a:lstStyle/>
                  <a:p>
                    <a:pPr algn="ctr" rtl="0" fontAlgn="base">
                      <a:spcBef>
                        <a:spcPct val="0"/>
                      </a:spcBef>
                      <a:spcAft>
                        <a:spcPct val="0"/>
                      </a:spcAft>
                    </a:pPr>
                    <a:endParaRPr lang="en-US" sz="2400" kern="1200">
                      <a:solidFill>
                        <a:srgbClr val="000000"/>
                      </a:solidFill>
                      <a:latin typeface="Calibri" pitchFamily="34" charset="0"/>
                      <a:ea typeface="+mn-ea"/>
                      <a:cs typeface="Tahoma" pitchFamily="34" charset="0"/>
                    </a:endParaRPr>
                  </a:p>
                </p:txBody>
              </p:sp>
              <p:sp>
                <p:nvSpPr>
                  <p:cNvPr id="107" name="Rectangle 5"/>
                  <p:cNvSpPr>
                    <a:spLocks noChangeArrowheads="1"/>
                  </p:cNvSpPr>
                  <p:nvPr/>
                </p:nvSpPr>
                <p:spPr bwMode="auto">
                  <a:xfrm>
                    <a:off x="1295400" y="3365500"/>
                    <a:ext cx="1447800" cy="457200"/>
                  </a:xfrm>
                  <a:prstGeom prst="rect">
                    <a:avLst/>
                  </a:prstGeom>
                  <a:solidFill>
                    <a:schemeClr val="bg2">
                      <a:lumMod val="75000"/>
                    </a:schemeClr>
                  </a:solidFill>
                  <a:ln w="9525">
                    <a:solidFill>
                      <a:srgbClr val="000000"/>
                    </a:solidFill>
                    <a:miter lim="800000"/>
                    <a:headEnd/>
                    <a:tailEnd/>
                  </a:ln>
                </p:spPr>
                <p:txBody>
                  <a:bodyPr wrap="none" anchor="ctr"/>
                  <a:lstStyle/>
                  <a:p>
                    <a:pPr algn="ctr" rtl="0" fontAlgn="base">
                      <a:spcBef>
                        <a:spcPct val="0"/>
                      </a:spcBef>
                      <a:spcAft>
                        <a:spcPct val="0"/>
                      </a:spcAft>
                    </a:pPr>
                    <a:endParaRPr lang="en-US" sz="2400" kern="1200">
                      <a:solidFill>
                        <a:srgbClr val="000000"/>
                      </a:solidFill>
                      <a:latin typeface="Calibri" pitchFamily="34" charset="0"/>
                      <a:ea typeface="+mn-ea"/>
                      <a:cs typeface="Tahoma" pitchFamily="34" charset="0"/>
                    </a:endParaRPr>
                  </a:p>
                </p:txBody>
              </p:sp>
              <p:sp>
                <p:nvSpPr>
                  <p:cNvPr id="108" name="Rectangle 11"/>
                  <p:cNvSpPr>
                    <a:spLocks noChangeArrowheads="1"/>
                  </p:cNvSpPr>
                  <p:nvPr/>
                </p:nvSpPr>
                <p:spPr bwMode="auto">
                  <a:xfrm>
                    <a:off x="1295400" y="2133600"/>
                    <a:ext cx="1447800" cy="381000"/>
                  </a:xfrm>
                  <a:prstGeom prst="rect">
                    <a:avLst/>
                  </a:prstGeom>
                  <a:solidFill>
                    <a:srgbClr val="00CC66"/>
                  </a:solidFill>
                  <a:ln w="9525">
                    <a:solidFill>
                      <a:srgbClr val="000000"/>
                    </a:solidFill>
                    <a:miter lim="800000"/>
                    <a:headEnd/>
                    <a:tailEnd/>
                  </a:ln>
                </p:spPr>
                <p:txBody>
                  <a:bodyPr wrap="none" anchor="ctr"/>
                  <a:lstStyle/>
                  <a:p>
                    <a:pPr algn="ctr" rtl="0" fontAlgn="base">
                      <a:spcBef>
                        <a:spcPct val="0"/>
                      </a:spcBef>
                      <a:spcAft>
                        <a:spcPct val="0"/>
                      </a:spcAft>
                    </a:pPr>
                    <a:endParaRPr lang="en-US" sz="2400" kern="1200">
                      <a:solidFill>
                        <a:srgbClr val="000000"/>
                      </a:solidFill>
                      <a:latin typeface="Calibri" pitchFamily="34" charset="0"/>
                      <a:ea typeface="+mn-ea"/>
                      <a:cs typeface="Tahoma" pitchFamily="34" charset="0"/>
                    </a:endParaRPr>
                  </a:p>
                </p:txBody>
              </p:sp>
              <p:sp>
                <p:nvSpPr>
                  <p:cNvPr id="109" name="Text Box 19"/>
                  <p:cNvSpPr txBox="1">
                    <a:spLocks noChangeArrowheads="1"/>
                  </p:cNvSpPr>
                  <p:nvPr/>
                </p:nvSpPr>
                <p:spPr bwMode="auto">
                  <a:xfrm>
                    <a:off x="1401668" y="2133600"/>
                    <a:ext cx="1143758"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Application</a:t>
                    </a:r>
                  </a:p>
                </p:txBody>
              </p:sp>
              <p:sp>
                <p:nvSpPr>
                  <p:cNvPr id="110" name="Text Box 20"/>
                  <p:cNvSpPr txBox="1">
                    <a:spLocks noChangeArrowheads="1"/>
                  </p:cNvSpPr>
                  <p:nvPr/>
                </p:nvSpPr>
                <p:spPr bwMode="auto">
                  <a:xfrm>
                    <a:off x="1454801" y="2541314"/>
                    <a:ext cx="983784"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Transport</a:t>
                    </a:r>
                  </a:p>
                </p:txBody>
              </p:sp>
              <p:sp>
                <p:nvSpPr>
                  <p:cNvPr id="111" name="Text Box 21"/>
                  <p:cNvSpPr txBox="1">
                    <a:spLocks noChangeArrowheads="1"/>
                  </p:cNvSpPr>
                  <p:nvPr/>
                </p:nvSpPr>
                <p:spPr bwMode="auto">
                  <a:xfrm>
                    <a:off x="1507935" y="2949028"/>
                    <a:ext cx="903439"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Network</a:t>
                    </a:r>
                  </a:p>
                </p:txBody>
              </p:sp>
              <p:sp>
                <p:nvSpPr>
                  <p:cNvPr id="112" name="Text Box 22"/>
                  <p:cNvSpPr txBox="1">
                    <a:spLocks noChangeArrowheads="1"/>
                  </p:cNvSpPr>
                  <p:nvPr/>
                </p:nvSpPr>
                <p:spPr bwMode="auto">
                  <a:xfrm>
                    <a:off x="1401668" y="3414986"/>
                    <a:ext cx="956242"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Data Link</a:t>
                    </a:r>
                  </a:p>
                </p:txBody>
              </p:sp>
            </p:grpSp>
          </p:grpSp>
          <p:sp>
            <p:nvSpPr>
              <p:cNvPr id="119" name="Text Box 15"/>
              <p:cNvSpPr txBox="1">
                <a:spLocks noChangeArrowheads="1"/>
              </p:cNvSpPr>
              <p:nvPr/>
            </p:nvSpPr>
            <p:spPr bwMode="auto">
              <a:xfrm>
                <a:off x="4495800" y="5188819"/>
                <a:ext cx="2665690" cy="830981"/>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Destination Host </a:t>
                </a:r>
              </a:p>
              <a:p>
                <a:pPr algn="ctr" rtl="0" eaLnBrk="0" fontAlgn="base" hangingPunct="0">
                  <a:spcBef>
                    <a:spcPct val="0"/>
                  </a:spcBef>
                  <a:spcAft>
                    <a:spcPct val="0"/>
                  </a:spcAft>
                </a:pPr>
                <a:r>
                  <a:rPr lang="en-US" sz="2400" b="1" kern="1200" dirty="0">
                    <a:solidFill>
                      <a:srgbClr val="C00000"/>
                    </a:solidFill>
                    <a:latin typeface="Calibri" pitchFamily="34" charset="0"/>
                    <a:ea typeface="+mn-ea"/>
                    <a:cs typeface="Tahoma" pitchFamily="34" charset="0"/>
                  </a:rPr>
                  <a:t>(Different network)</a:t>
                </a:r>
              </a:p>
            </p:txBody>
          </p:sp>
        </p:grpSp>
        <p:sp>
          <p:nvSpPr>
            <p:cNvPr id="64" name="Text Box 22"/>
            <p:cNvSpPr txBox="1">
              <a:spLocks noChangeArrowheads="1"/>
            </p:cNvSpPr>
            <p:nvPr/>
          </p:nvSpPr>
          <p:spPr bwMode="auto">
            <a:xfrm>
              <a:off x="6117877" y="4419600"/>
              <a:ext cx="663923" cy="461649"/>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Bits</a:t>
              </a:r>
            </a:p>
          </p:txBody>
        </p:sp>
      </p:grpSp>
      <p:grpSp>
        <p:nvGrpSpPr>
          <p:cNvPr id="6" name="Group 61"/>
          <p:cNvGrpSpPr/>
          <p:nvPr/>
        </p:nvGrpSpPr>
        <p:grpSpPr>
          <a:xfrm>
            <a:off x="3811310" y="2286000"/>
            <a:ext cx="1374631" cy="2667000"/>
            <a:chOff x="3048000" y="2286000"/>
            <a:chExt cx="1374631" cy="2667000"/>
          </a:xfrm>
        </p:grpSpPr>
        <p:grpSp>
          <p:nvGrpSpPr>
            <p:cNvPr id="7" name="Group 150"/>
            <p:cNvGrpSpPr/>
            <p:nvPr/>
          </p:nvGrpSpPr>
          <p:grpSpPr>
            <a:xfrm>
              <a:off x="3200400" y="3124200"/>
              <a:ext cx="992187" cy="1828800"/>
              <a:chOff x="5715000" y="3124200"/>
              <a:chExt cx="992187" cy="1828800"/>
            </a:xfrm>
          </p:grpSpPr>
          <p:sp>
            <p:nvSpPr>
              <p:cNvPr id="99" name="Rectangle 9"/>
              <p:cNvSpPr>
                <a:spLocks noChangeArrowheads="1"/>
              </p:cNvSpPr>
              <p:nvPr/>
            </p:nvSpPr>
            <p:spPr bwMode="auto">
              <a:xfrm>
                <a:off x="5715000" y="4343400"/>
                <a:ext cx="990600" cy="609600"/>
              </a:xfrm>
              <a:prstGeom prst="rect">
                <a:avLst/>
              </a:prstGeom>
              <a:solidFill>
                <a:srgbClr val="FFFFFF"/>
              </a:solidFill>
              <a:ln w="9525">
                <a:solidFill>
                  <a:srgbClr val="000000"/>
                </a:solidFill>
                <a:miter lim="800000"/>
                <a:headEnd/>
                <a:tailEn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14" name="Rectangle 8"/>
              <p:cNvSpPr>
                <a:spLocks noChangeArrowheads="1"/>
              </p:cNvSpPr>
              <p:nvPr/>
            </p:nvSpPr>
            <p:spPr bwMode="auto">
              <a:xfrm>
                <a:off x="5715000" y="3124200"/>
                <a:ext cx="992187" cy="609600"/>
              </a:xfrm>
              <a:prstGeom prst="rect">
                <a:avLst/>
              </a:prstGeom>
              <a:solidFill>
                <a:srgbClr val="BBE0E3"/>
              </a:solidFill>
              <a:ln w="9525">
                <a:solidFill>
                  <a:srgbClr val="000000"/>
                </a:solidFill>
                <a:miter lim="800000"/>
                <a:headEnd/>
                <a:tailEn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15" name="Rectangle 9"/>
              <p:cNvSpPr>
                <a:spLocks noChangeArrowheads="1"/>
              </p:cNvSpPr>
              <p:nvPr/>
            </p:nvSpPr>
            <p:spPr bwMode="auto">
              <a:xfrm>
                <a:off x="5715001" y="3733800"/>
                <a:ext cx="990600" cy="609600"/>
              </a:xfrm>
              <a:prstGeom prst="rect">
                <a:avLst/>
              </a:prstGeom>
              <a:solidFill>
                <a:schemeClr val="bg2">
                  <a:lumMod val="75000"/>
                </a:schemeClr>
              </a:solidFill>
              <a:ln w="9525">
                <a:solidFill>
                  <a:schemeClr val="tx1"/>
                </a:solidFill>
                <a:miter lim="800000"/>
                <a:headEnd/>
                <a:tailEn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grpSp>
        <p:sp>
          <p:nvSpPr>
            <p:cNvPr id="147" name="Text Box 14"/>
            <p:cNvSpPr txBox="1">
              <a:spLocks noChangeArrowheads="1"/>
            </p:cNvSpPr>
            <p:nvPr/>
          </p:nvSpPr>
          <p:spPr bwMode="auto">
            <a:xfrm>
              <a:off x="3048000" y="2286000"/>
              <a:ext cx="1374631" cy="830981"/>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C00000"/>
                  </a:solidFill>
                  <a:latin typeface="Calibri" pitchFamily="34" charset="0"/>
                  <a:ea typeface="+mn-ea"/>
                  <a:cs typeface="Tahoma" pitchFamily="34" charset="0"/>
                </a:rPr>
                <a:t>Routers/</a:t>
              </a:r>
            </a:p>
            <a:p>
              <a:pPr algn="ctr" rtl="0" eaLnBrk="0" fontAlgn="base" hangingPunct="0">
                <a:spcBef>
                  <a:spcPct val="0"/>
                </a:spcBef>
                <a:spcAft>
                  <a:spcPct val="0"/>
                </a:spcAft>
              </a:pPr>
              <a:r>
                <a:rPr lang="en-US" sz="2400" b="1" kern="1200" dirty="0">
                  <a:solidFill>
                    <a:srgbClr val="C00000"/>
                  </a:solidFill>
                  <a:latin typeface="Calibri" pitchFamily="34" charset="0"/>
                  <a:ea typeface="+mn-ea"/>
                  <a:cs typeface="Tahoma" pitchFamily="34" charset="0"/>
                </a:rPr>
                <a:t> Gateway</a:t>
              </a:r>
            </a:p>
          </p:txBody>
        </p:sp>
      </p:grpSp>
      <p:sp>
        <p:nvSpPr>
          <p:cNvPr id="129" name="Line 27"/>
          <p:cNvSpPr>
            <a:spLocks noChangeShapeType="1"/>
          </p:cNvSpPr>
          <p:nvPr/>
        </p:nvSpPr>
        <p:spPr bwMode="auto">
          <a:xfrm>
            <a:off x="4239935" y="3503612"/>
            <a:ext cx="485775" cy="1588"/>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dirty="0">
              <a:solidFill>
                <a:srgbClr val="000000"/>
              </a:solidFill>
              <a:latin typeface="Calibri" pitchFamily="34" charset="0"/>
              <a:ea typeface="+mn-ea"/>
              <a:cs typeface="Tahoma" pitchFamily="34" charset="0"/>
            </a:endParaRPr>
          </a:p>
        </p:txBody>
      </p:sp>
      <p:sp>
        <p:nvSpPr>
          <p:cNvPr id="132" name="Line 42"/>
          <p:cNvSpPr>
            <a:spLocks noChangeShapeType="1"/>
          </p:cNvSpPr>
          <p:nvPr/>
        </p:nvSpPr>
        <p:spPr bwMode="auto">
          <a:xfrm>
            <a:off x="4649510" y="3505200"/>
            <a:ext cx="152400" cy="1219200"/>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38" name="Line 50"/>
          <p:cNvSpPr>
            <a:spLocks noChangeShapeType="1"/>
          </p:cNvSpPr>
          <p:nvPr/>
        </p:nvSpPr>
        <p:spPr bwMode="auto">
          <a:xfrm flipV="1">
            <a:off x="4192309" y="3505200"/>
            <a:ext cx="45719" cy="1219200"/>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grpSp>
        <p:nvGrpSpPr>
          <p:cNvPr id="8" name="Group 62"/>
          <p:cNvGrpSpPr/>
          <p:nvPr/>
        </p:nvGrpSpPr>
        <p:grpSpPr>
          <a:xfrm>
            <a:off x="1201599" y="2129151"/>
            <a:ext cx="2076311" cy="3509649"/>
            <a:chOff x="438289" y="2129151"/>
            <a:chExt cx="2076311" cy="3509649"/>
          </a:xfrm>
        </p:grpSpPr>
        <p:grpSp>
          <p:nvGrpSpPr>
            <p:cNvPr id="9" name="Group 152"/>
            <p:cNvGrpSpPr/>
            <p:nvPr/>
          </p:nvGrpSpPr>
          <p:grpSpPr>
            <a:xfrm>
              <a:off x="438289" y="2129151"/>
              <a:ext cx="2076311" cy="3509649"/>
              <a:chOff x="609600" y="2133600"/>
              <a:chExt cx="2076311" cy="3509649"/>
            </a:xfrm>
          </p:grpSpPr>
          <p:sp>
            <p:nvSpPr>
              <p:cNvPr id="118" name="Text Box 14"/>
              <p:cNvSpPr txBox="1">
                <a:spLocks noChangeArrowheads="1"/>
              </p:cNvSpPr>
              <p:nvPr/>
            </p:nvSpPr>
            <p:spPr bwMode="auto">
              <a:xfrm>
                <a:off x="762000" y="5181600"/>
                <a:ext cx="1704465" cy="461649"/>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Source Host</a:t>
                </a:r>
              </a:p>
            </p:txBody>
          </p:sp>
          <p:grpSp>
            <p:nvGrpSpPr>
              <p:cNvPr id="10" name="Group 148"/>
              <p:cNvGrpSpPr/>
              <p:nvPr/>
            </p:nvGrpSpPr>
            <p:grpSpPr>
              <a:xfrm>
                <a:off x="609600" y="2133600"/>
                <a:ext cx="2076311" cy="2807941"/>
                <a:chOff x="609600" y="2133600"/>
                <a:chExt cx="2076311" cy="2807941"/>
              </a:xfrm>
            </p:grpSpPr>
            <p:sp>
              <p:nvSpPr>
                <p:cNvPr id="101" name="Rectangle 5"/>
                <p:cNvSpPr>
                  <a:spLocks noChangeArrowheads="1"/>
                </p:cNvSpPr>
                <p:nvPr/>
              </p:nvSpPr>
              <p:spPr bwMode="auto">
                <a:xfrm>
                  <a:off x="609600" y="4343400"/>
                  <a:ext cx="2076311" cy="598141"/>
                </a:xfrm>
                <a:prstGeom prst="rect">
                  <a:avLst/>
                </a:prstGeom>
                <a:solidFill>
                  <a:srgbClr val="FFFFFF"/>
                </a:solidFill>
                <a:ln w="9525">
                  <a:solidFill>
                    <a:srgbClr val="000000"/>
                  </a:solidFill>
                  <a:miter lim="800000"/>
                  <a:headEnd/>
                  <a:tailEnd/>
                </a:ln>
              </p:spPr>
              <p:txBody>
                <a:bodyPr wrap="none" anchor="ctr"/>
                <a:lstStyle/>
                <a:p>
                  <a:pPr algn="ctr" rtl="0" fontAlgn="base">
                    <a:spcBef>
                      <a:spcPct val="0"/>
                    </a:spcBef>
                    <a:spcAft>
                      <a:spcPct val="0"/>
                    </a:spcAft>
                  </a:pPr>
                  <a:endParaRPr lang="en-US" sz="2400" kern="1200">
                    <a:solidFill>
                      <a:srgbClr val="000000"/>
                    </a:solidFill>
                    <a:latin typeface="Calibri" pitchFamily="34" charset="0"/>
                    <a:ea typeface="+mn-ea"/>
                    <a:cs typeface="Tahoma" pitchFamily="34" charset="0"/>
                  </a:endParaRPr>
                </a:p>
              </p:txBody>
            </p:sp>
            <p:grpSp>
              <p:nvGrpSpPr>
                <p:cNvPr id="11" name="Group 119"/>
                <p:cNvGrpSpPr/>
                <p:nvPr/>
              </p:nvGrpSpPr>
              <p:grpSpPr>
                <a:xfrm>
                  <a:off x="609600" y="2133600"/>
                  <a:ext cx="2076311" cy="2209800"/>
                  <a:chOff x="1295400" y="2133600"/>
                  <a:chExt cx="1447800" cy="1689100"/>
                </a:xfrm>
              </p:grpSpPr>
              <p:sp>
                <p:nvSpPr>
                  <p:cNvPr id="121" name="Rectangle 23"/>
                  <p:cNvSpPr>
                    <a:spLocks noChangeArrowheads="1"/>
                  </p:cNvSpPr>
                  <p:nvPr/>
                </p:nvSpPr>
                <p:spPr bwMode="auto">
                  <a:xfrm>
                    <a:off x="1295400" y="2527300"/>
                    <a:ext cx="1447800" cy="381000"/>
                  </a:xfrm>
                  <a:prstGeom prst="rect">
                    <a:avLst/>
                  </a:prstGeom>
                  <a:solidFill>
                    <a:schemeClr val="tx2">
                      <a:lumMod val="40000"/>
                      <a:lumOff val="60000"/>
                    </a:schemeClr>
                  </a:solidFill>
                  <a:ln w="9525">
                    <a:solidFill>
                      <a:srgbClr val="000000"/>
                    </a:solidFill>
                    <a:miter lim="800000"/>
                    <a:headEnd/>
                    <a:tailEnd/>
                  </a:ln>
                </p:spPr>
                <p:txBody>
                  <a:bodyPr wrap="none" anchor="ctr"/>
                  <a:lstStyle/>
                  <a:p>
                    <a:pPr algn="ctr" rtl="0" fontAlgn="base">
                      <a:spcBef>
                        <a:spcPct val="0"/>
                      </a:spcBef>
                      <a:spcAft>
                        <a:spcPct val="0"/>
                      </a:spcAft>
                    </a:pPr>
                    <a:endParaRPr lang="en-US" sz="2400" kern="1200">
                      <a:solidFill>
                        <a:srgbClr val="000000"/>
                      </a:solidFill>
                      <a:latin typeface="Calibri" pitchFamily="34" charset="0"/>
                      <a:ea typeface="+mn-ea"/>
                      <a:cs typeface="Tahoma" pitchFamily="34" charset="0"/>
                    </a:endParaRPr>
                  </a:p>
                </p:txBody>
              </p:sp>
              <p:sp>
                <p:nvSpPr>
                  <p:cNvPr id="122" name="Rectangle 4"/>
                  <p:cNvSpPr>
                    <a:spLocks noChangeArrowheads="1"/>
                  </p:cNvSpPr>
                  <p:nvPr/>
                </p:nvSpPr>
                <p:spPr bwMode="auto">
                  <a:xfrm>
                    <a:off x="1295400" y="2908300"/>
                    <a:ext cx="1447800" cy="457200"/>
                  </a:xfrm>
                  <a:prstGeom prst="rect">
                    <a:avLst/>
                  </a:prstGeom>
                  <a:solidFill>
                    <a:srgbClr val="BBE0E3"/>
                  </a:solidFill>
                  <a:ln w="9525">
                    <a:solidFill>
                      <a:srgbClr val="000000"/>
                    </a:solidFill>
                    <a:miter lim="800000"/>
                    <a:headEnd/>
                    <a:tailEnd/>
                  </a:ln>
                </p:spPr>
                <p:txBody>
                  <a:bodyPr wrap="none" anchor="ctr"/>
                  <a:lstStyle/>
                  <a:p>
                    <a:pPr algn="ctr" rtl="0" fontAlgn="base">
                      <a:spcBef>
                        <a:spcPct val="0"/>
                      </a:spcBef>
                      <a:spcAft>
                        <a:spcPct val="0"/>
                      </a:spcAft>
                    </a:pPr>
                    <a:endParaRPr lang="en-US" sz="2400" kern="1200">
                      <a:solidFill>
                        <a:srgbClr val="000000"/>
                      </a:solidFill>
                      <a:latin typeface="Calibri" pitchFamily="34" charset="0"/>
                      <a:ea typeface="+mn-ea"/>
                      <a:cs typeface="Tahoma" pitchFamily="34" charset="0"/>
                    </a:endParaRPr>
                  </a:p>
                </p:txBody>
              </p:sp>
              <p:sp>
                <p:nvSpPr>
                  <p:cNvPr id="123" name="Rectangle 5"/>
                  <p:cNvSpPr>
                    <a:spLocks noChangeArrowheads="1"/>
                  </p:cNvSpPr>
                  <p:nvPr/>
                </p:nvSpPr>
                <p:spPr bwMode="auto">
                  <a:xfrm>
                    <a:off x="1295400" y="3365500"/>
                    <a:ext cx="1447800" cy="457200"/>
                  </a:xfrm>
                  <a:prstGeom prst="rect">
                    <a:avLst/>
                  </a:prstGeom>
                  <a:solidFill>
                    <a:schemeClr val="bg2">
                      <a:lumMod val="75000"/>
                    </a:schemeClr>
                  </a:solidFill>
                  <a:ln w="9525">
                    <a:solidFill>
                      <a:srgbClr val="000000"/>
                    </a:solidFill>
                    <a:miter lim="800000"/>
                    <a:headEnd/>
                    <a:tailEnd/>
                  </a:ln>
                </p:spPr>
                <p:txBody>
                  <a:bodyPr wrap="none" anchor="ctr"/>
                  <a:lstStyle/>
                  <a:p>
                    <a:pPr algn="ctr" rtl="0" fontAlgn="base">
                      <a:spcBef>
                        <a:spcPct val="0"/>
                      </a:spcBef>
                      <a:spcAft>
                        <a:spcPct val="0"/>
                      </a:spcAft>
                    </a:pPr>
                    <a:endParaRPr lang="en-US" sz="2400" kern="1200">
                      <a:solidFill>
                        <a:srgbClr val="000000"/>
                      </a:solidFill>
                      <a:latin typeface="Calibri" pitchFamily="34" charset="0"/>
                      <a:ea typeface="+mn-ea"/>
                      <a:cs typeface="Tahoma" pitchFamily="34" charset="0"/>
                    </a:endParaRPr>
                  </a:p>
                </p:txBody>
              </p:sp>
              <p:sp>
                <p:nvSpPr>
                  <p:cNvPr id="124" name="Rectangle 11"/>
                  <p:cNvSpPr>
                    <a:spLocks noChangeArrowheads="1"/>
                  </p:cNvSpPr>
                  <p:nvPr/>
                </p:nvSpPr>
                <p:spPr bwMode="auto">
                  <a:xfrm>
                    <a:off x="1295400" y="2133600"/>
                    <a:ext cx="1447800" cy="381000"/>
                  </a:xfrm>
                  <a:prstGeom prst="rect">
                    <a:avLst/>
                  </a:prstGeom>
                  <a:solidFill>
                    <a:srgbClr val="00CC66"/>
                  </a:solidFill>
                  <a:ln w="9525">
                    <a:solidFill>
                      <a:srgbClr val="000000"/>
                    </a:solidFill>
                    <a:miter lim="800000"/>
                    <a:headEnd/>
                    <a:tailEnd/>
                  </a:ln>
                </p:spPr>
                <p:txBody>
                  <a:bodyPr wrap="none" anchor="ctr"/>
                  <a:lstStyle/>
                  <a:p>
                    <a:pPr algn="ctr" rtl="0" fontAlgn="base">
                      <a:spcBef>
                        <a:spcPct val="0"/>
                      </a:spcBef>
                      <a:spcAft>
                        <a:spcPct val="0"/>
                      </a:spcAft>
                    </a:pPr>
                    <a:endParaRPr lang="en-US" sz="2400" kern="1200">
                      <a:solidFill>
                        <a:srgbClr val="000000"/>
                      </a:solidFill>
                      <a:latin typeface="Calibri" pitchFamily="34" charset="0"/>
                      <a:ea typeface="+mn-ea"/>
                      <a:cs typeface="Tahoma" pitchFamily="34" charset="0"/>
                    </a:endParaRPr>
                  </a:p>
                </p:txBody>
              </p:sp>
              <p:sp>
                <p:nvSpPr>
                  <p:cNvPr id="125" name="Text Box 19"/>
                  <p:cNvSpPr txBox="1">
                    <a:spLocks noChangeArrowheads="1"/>
                  </p:cNvSpPr>
                  <p:nvPr/>
                </p:nvSpPr>
                <p:spPr bwMode="auto">
                  <a:xfrm>
                    <a:off x="1401668" y="2133600"/>
                    <a:ext cx="1143758"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Application</a:t>
                    </a:r>
                  </a:p>
                </p:txBody>
              </p:sp>
              <p:sp>
                <p:nvSpPr>
                  <p:cNvPr id="126" name="Text Box 20"/>
                  <p:cNvSpPr txBox="1">
                    <a:spLocks noChangeArrowheads="1"/>
                  </p:cNvSpPr>
                  <p:nvPr/>
                </p:nvSpPr>
                <p:spPr bwMode="auto">
                  <a:xfrm>
                    <a:off x="1454801" y="2541314"/>
                    <a:ext cx="983784"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Transport</a:t>
                    </a:r>
                  </a:p>
                </p:txBody>
              </p:sp>
              <p:sp>
                <p:nvSpPr>
                  <p:cNvPr id="127" name="Text Box 21"/>
                  <p:cNvSpPr txBox="1">
                    <a:spLocks noChangeArrowheads="1"/>
                  </p:cNvSpPr>
                  <p:nvPr/>
                </p:nvSpPr>
                <p:spPr bwMode="auto">
                  <a:xfrm>
                    <a:off x="1507935" y="2949028"/>
                    <a:ext cx="903439"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Network</a:t>
                    </a:r>
                  </a:p>
                </p:txBody>
              </p:sp>
              <p:sp>
                <p:nvSpPr>
                  <p:cNvPr id="128" name="Text Box 22"/>
                  <p:cNvSpPr txBox="1">
                    <a:spLocks noChangeArrowheads="1"/>
                  </p:cNvSpPr>
                  <p:nvPr/>
                </p:nvSpPr>
                <p:spPr bwMode="auto">
                  <a:xfrm>
                    <a:off x="1401668" y="3414986"/>
                    <a:ext cx="956242"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Data Link</a:t>
                    </a:r>
                  </a:p>
                </p:txBody>
              </p:sp>
            </p:grpSp>
          </p:grpSp>
        </p:grpSp>
        <p:sp>
          <p:nvSpPr>
            <p:cNvPr id="142" name="Text Box 22"/>
            <p:cNvSpPr txBox="1">
              <a:spLocks noChangeArrowheads="1"/>
            </p:cNvSpPr>
            <p:nvPr/>
          </p:nvSpPr>
          <p:spPr bwMode="auto">
            <a:xfrm>
              <a:off x="989290" y="4410702"/>
              <a:ext cx="663923" cy="461649"/>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Bits</a:t>
              </a:r>
            </a:p>
          </p:txBody>
        </p:sp>
      </p:grpSp>
      <p:sp>
        <p:nvSpPr>
          <p:cNvPr id="130" name="Line 30"/>
          <p:cNvSpPr>
            <a:spLocks noChangeShapeType="1"/>
          </p:cNvSpPr>
          <p:nvPr/>
        </p:nvSpPr>
        <p:spPr bwMode="auto">
          <a:xfrm>
            <a:off x="2668309" y="2514600"/>
            <a:ext cx="45719" cy="2133600"/>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34" name="Line 44"/>
          <p:cNvSpPr>
            <a:spLocks noChangeShapeType="1"/>
          </p:cNvSpPr>
          <p:nvPr/>
        </p:nvSpPr>
        <p:spPr bwMode="auto">
          <a:xfrm>
            <a:off x="4878110" y="4724113"/>
            <a:ext cx="1219200" cy="0"/>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35" name="Line 45"/>
          <p:cNvSpPr>
            <a:spLocks noChangeShapeType="1"/>
          </p:cNvSpPr>
          <p:nvPr/>
        </p:nvSpPr>
        <p:spPr bwMode="auto">
          <a:xfrm flipH="1" flipV="1">
            <a:off x="6051273" y="2514024"/>
            <a:ext cx="46038" cy="2210089"/>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37" name="Line 29"/>
          <p:cNvSpPr>
            <a:spLocks noChangeShapeType="1"/>
          </p:cNvSpPr>
          <p:nvPr/>
        </p:nvSpPr>
        <p:spPr bwMode="auto">
          <a:xfrm>
            <a:off x="2744510" y="4572001"/>
            <a:ext cx="1447800" cy="198118"/>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48" name="Rectangle 147"/>
          <p:cNvSpPr/>
          <p:nvPr/>
        </p:nvSpPr>
        <p:spPr>
          <a:xfrm>
            <a:off x="0" y="0"/>
            <a:ext cx="8954695" cy="1538883"/>
          </a:xfrm>
          <a:prstGeom prst="rect">
            <a:avLst/>
          </a:prstGeom>
        </p:spPr>
        <p:txBody>
          <a:bodyPr wrap="none">
            <a:spAutoFit/>
          </a:bodyPr>
          <a:lstStyle/>
          <a:p>
            <a:pPr algn="ctr" rtl="0"/>
            <a:r>
              <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Internetworking devices </a:t>
            </a:r>
          </a:p>
          <a:p>
            <a:pPr algn="ctr" rtl="0"/>
            <a:r>
              <a:rPr lang="en-US" sz="40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a:t>
            </a:r>
            <a:r>
              <a:rPr lang="en-US" sz="4000" b="1" kern="1200" dirty="0">
                <a:solidFill>
                  <a:schemeClr val="tx2">
                    <a:lumMod val="75000"/>
                  </a:schemeClr>
                </a:solidFill>
                <a:effectLst>
                  <a:outerShdw dir="5040000" algn="tl">
                    <a:srgbClr val="1F497D">
                      <a:lumMod val="75000"/>
                    </a:srgbClr>
                  </a:outerShdw>
                </a:effectLst>
                <a:latin typeface="Tahoma" pitchFamily="34" charset="0"/>
                <a:ea typeface="+mn-ea"/>
                <a:cs typeface="Tahoma" pitchFamily="34" charset="0"/>
              </a:rPr>
              <a:t>different</a:t>
            </a:r>
            <a:r>
              <a:rPr lang="en-US" sz="40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 LAN)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53"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par>
                          <p:cTn id="19" fill="hold">
                            <p:stCondLst>
                              <p:cond delay="500"/>
                            </p:stCondLst>
                            <p:childTnLst>
                              <p:par>
                                <p:cTn id="20" presetID="1" presetClass="entr" presetSubtype="0" fill="hold" grpId="0" nodeType="afterEffect">
                                  <p:stCondLst>
                                    <p:cond delay="500"/>
                                  </p:stCondLst>
                                  <p:childTnLst>
                                    <p:set>
                                      <p:cBhvr>
                                        <p:cTn id="21" dur="1" fill="hold">
                                          <p:stCondLst>
                                            <p:cond delay="0"/>
                                          </p:stCondLst>
                                        </p:cTn>
                                        <p:tgtEl>
                                          <p:spTgt spid="130"/>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500"/>
                                  </p:stCondLst>
                                  <p:childTnLst>
                                    <p:set>
                                      <p:cBhvr>
                                        <p:cTn id="24" dur="1" fill="hold">
                                          <p:stCondLst>
                                            <p:cond delay="0"/>
                                          </p:stCondLst>
                                        </p:cTn>
                                        <p:tgtEl>
                                          <p:spTgt spid="137"/>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grpId="0" nodeType="afterEffect">
                                  <p:stCondLst>
                                    <p:cond delay="500"/>
                                  </p:stCondLst>
                                  <p:childTnLst>
                                    <p:set>
                                      <p:cBhvr>
                                        <p:cTn id="27" dur="1" fill="hold">
                                          <p:stCondLst>
                                            <p:cond delay="0"/>
                                          </p:stCondLst>
                                        </p:cTn>
                                        <p:tgtEl>
                                          <p:spTgt spid="138"/>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grpId="0" nodeType="afterEffect">
                                  <p:stCondLst>
                                    <p:cond delay="500"/>
                                  </p:stCondLst>
                                  <p:childTnLst>
                                    <p:set>
                                      <p:cBhvr>
                                        <p:cTn id="30" dur="1" fill="hold">
                                          <p:stCondLst>
                                            <p:cond delay="0"/>
                                          </p:stCondLst>
                                        </p:cTn>
                                        <p:tgtEl>
                                          <p:spTgt spid="129"/>
                                        </p:tgtEl>
                                        <p:attrNameLst>
                                          <p:attrName>style.visibility</p:attrName>
                                        </p:attrNameLst>
                                      </p:cBhvr>
                                      <p:to>
                                        <p:strVal val="visible"/>
                                      </p:to>
                                    </p:set>
                                  </p:childTnLst>
                                </p:cTn>
                              </p:par>
                            </p:childTnLst>
                          </p:cTn>
                        </p:par>
                        <p:par>
                          <p:cTn id="31" fill="hold">
                            <p:stCondLst>
                              <p:cond delay="2500"/>
                            </p:stCondLst>
                            <p:childTnLst>
                              <p:par>
                                <p:cTn id="32" presetID="1" presetClass="entr" presetSubtype="0" fill="hold" grpId="0" nodeType="afterEffect">
                                  <p:stCondLst>
                                    <p:cond delay="500"/>
                                  </p:stCondLst>
                                  <p:childTnLst>
                                    <p:set>
                                      <p:cBhvr>
                                        <p:cTn id="33" dur="1" fill="hold">
                                          <p:stCondLst>
                                            <p:cond delay="0"/>
                                          </p:stCondLst>
                                        </p:cTn>
                                        <p:tgtEl>
                                          <p:spTgt spid="132"/>
                                        </p:tgtEl>
                                        <p:attrNameLst>
                                          <p:attrName>style.visibility</p:attrName>
                                        </p:attrNameLst>
                                      </p:cBhvr>
                                      <p:to>
                                        <p:strVal val="visible"/>
                                      </p:to>
                                    </p:set>
                                  </p:childTnLst>
                                </p:cTn>
                              </p:par>
                            </p:childTnLst>
                          </p:cTn>
                        </p:par>
                        <p:par>
                          <p:cTn id="34" fill="hold">
                            <p:stCondLst>
                              <p:cond delay="3000"/>
                            </p:stCondLst>
                            <p:childTnLst>
                              <p:par>
                                <p:cTn id="35" presetID="1" presetClass="entr" presetSubtype="0" fill="hold" grpId="0" nodeType="afterEffect">
                                  <p:stCondLst>
                                    <p:cond delay="500"/>
                                  </p:stCondLst>
                                  <p:childTnLst>
                                    <p:set>
                                      <p:cBhvr>
                                        <p:cTn id="36" dur="1" fill="hold">
                                          <p:stCondLst>
                                            <p:cond delay="0"/>
                                          </p:stCondLst>
                                        </p:cTn>
                                        <p:tgtEl>
                                          <p:spTgt spid="134"/>
                                        </p:tgtEl>
                                        <p:attrNameLst>
                                          <p:attrName>style.visibility</p:attrName>
                                        </p:attrNameLst>
                                      </p:cBhvr>
                                      <p:to>
                                        <p:strVal val="visible"/>
                                      </p:to>
                                    </p:set>
                                  </p:childTnLst>
                                </p:cTn>
                              </p:par>
                            </p:childTnLst>
                          </p:cTn>
                        </p:par>
                        <p:par>
                          <p:cTn id="37" fill="hold">
                            <p:stCondLst>
                              <p:cond delay="3500"/>
                            </p:stCondLst>
                            <p:childTnLst>
                              <p:par>
                                <p:cTn id="38" presetID="1" presetClass="entr" presetSubtype="0" fill="hold" grpId="0" nodeType="afterEffect">
                                  <p:stCondLst>
                                    <p:cond delay="500"/>
                                  </p:stCondLst>
                                  <p:childTnLst>
                                    <p:set>
                                      <p:cBhvr>
                                        <p:cTn id="39"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2" grpId="0" animBg="1"/>
      <p:bldP spid="138" grpId="0" animBg="1"/>
      <p:bldP spid="130" grpId="0" animBg="1"/>
      <p:bldP spid="134" grpId="0" animBg="1"/>
      <p:bldP spid="135" grpId="0" animBg="1"/>
      <p:bldP spid="13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0"/>
            <a:ext cx="6102953" cy="923330"/>
          </a:xfrm>
          <a:prstGeom prst="rect">
            <a:avLst/>
          </a:prstGeom>
        </p:spPr>
        <p:txBody>
          <a:bodyPr wrap="none">
            <a:spAutoFit/>
          </a:bodyPr>
          <a:lstStyle/>
          <a:p>
            <a:pPr algn="ctr" rtl="0"/>
            <a:r>
              <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Routing example</a:t>
            </a:r>
          </a:p>
        </p:txBody>
      </p:sp>
      <p:sp>
        <p:nvSpPr>
          <p:cNvPr id="409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l" rtl="0"/>
            <a:endParaRPr lang="en-US" kern="1200">
              <a:solidFill>
                <a:prstClr val="black"/>
              </a:solidFill>
              <a:latin typeface="Calibri"/>
              <a:ea typeface="+mn-ea"/>
              <a:cs typeface="+mn-cs"/>
            </a:endParaRPr>
          </a:p>
        </p:txBody>
      </p:sp>
      <p:pic>
        <p:nvPicPr>
          <p:cNvPr id="7" name="Picture 6"/>
          <p:cNvPicPr>
            <a:picLocks noChangeAspect="1"/>
          </p:cNvPicPr>
          <p:nvPr/>
        </p:nvPicPr>
        <p:blipFill rotWithShape="1">
          <a:blip r:embed="rId3"/>
          <a:srcRect r="53514" b="27083"/>
          <a:stretch/>
        </p:blipFill>
        <p:spPr>
          <a:xfrm>
            <a:off x="1143000" y="950647"/>
            <a:ext cx="6048375" cy="5334000"/>
          </a:xfrm>
          <a:prstGeom prst="rect">
            <a:avLst/>
          </a:prstGeom>
        </p:spPr>
      </p:pic>
    </p:spTree>
    <p:extLst>
      <p:ext uri="{BB962C8B-B14F-4D97-AF65-F5344CB8AC3E}">
        <p14:creationId xmlns:p14="http://schemas.microsoft.com/office/powerpoint/2010/main" val="383490904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t>Layers communicate to corresponding layers</a:t>
            </a:r>
          </a:p>
        </p:txBody>
      </p:sp>
      <p:sp>
        <p:nvSpPr>
          <p:cNvPr id="40963" name="Rectangle 3"/>
          <p:cNvSpPr>
            <a:spLocks noGrp="1" noChangeArrowheads="1"/>
          </p:cNvSpPr>
          <p:nvPr>
            <p:ph idx="1"/>
          </p:nvPr>
        </p:nvSpPr>
        <p:spPr/>
        <p:txBody>
          <a:bodyPr/>
          <a:lstStyle/>
          <a:p>
            <a:pPr eaLnBrk="1" hangingPunct="1"/>
            <a:endParaRPr lang="en-US" altLang="en-US"/>
          </a:p>
        </p:txBody>
      </p:sp>
      <p:pic>
        <p:nvPicPr>
          <p:cNvPr id="4096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00" y="1600200"/>
            <a:ext cx="7796213" cy="453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2732103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6078908" cy="923330"/>
          </a:xfrm>
          <a:prstGeom prst="rect">
            <a:avLst/>
          </a:prstGeom>
        </p:spPr>
        <p:txBody>
          <a:bodyPr wrap="none">
            <a:spAutoFit/>
          </a:bodyPr>
          <a:lstStyle/>
          <a:p>
            <a:pPr algn="ctr" rtl="0"/>
            <a:r>
              <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User sends email</a:t>
            </a:r>
          </a:p>
        </p:txBody>
      </p:sp>
      <p:sp>
        <p:nvSpPr>
          <p:cNvPr id="11" name="TextBox 10"/>
          <p:cNvSpPr txBox="1"/>
          <p:nvPr/>
        </p:nvSpPr>
        <p:spPr>
          <a:xfrm>
            <a:off x="6781800" y="2133600"/>
            <a:ext cx="1828800" cy="369332"/>
          </a:xfrm>
          <a:prstGeom prst="rect">
            <a:avLst/>
          </a:prstGeom>
          <a:solidFill>
            <a:schemeClr val="bg2">
              <a:lumMod val="9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SMTP data</a:t>
            </a:r>
            <a:endParaRPr lang="en-US" kern="1200" dirty="0">
              <a:solidFill>
                <a:prstClr val="black"/>
              </a:solidFill>
              <a:latin typeface="Calibri"/>
              <a:ea typeface="+mn-ea"/>
              <a:cs typeface="+mn-cs"/>
            </a:endParaRPr>
          </a:p>
        </p:txBody>
      </p:sp>
      <p:sp>
        <p:nvSpPr>
          <p:cNvPr id="29" name="TextBox 28"/>
          <p:cNvSpPr txBox="1"/>
          <p:nvPr/>
        </p:nvSpPr>
        <p:spPr>
          <a:xfrm>
            <a:off x="990600" y="5943600"/>
            <a:ext cx="4876800" cy="646331"/>
          </a:xfrm>
          <a:prstGeom prst="rect">
            <a:avLst/>
          </a:prstGeom>
          <a:solidFill>
            <a:schemeClr val="tx2">
              <a:lumMod val="40000"/>
              <a:lumOff val="60000"/>
            </a:schemeClr>
          </a:solidFill>
          <a:ln>
            <a:solidFill>
              <a:schemeClr val="tx1"/>
            </a:solidFill>
          </a:ln>
        </p:spPr>
        <p:txBody>
          <a:bodyPr wrap="square" rtlCol="0">
            <a:spAutoFit/>
          </a:bodyPr>
          <a:lstStyle/>
          <a:p>
            <a:pPr algn="l" rtl="0"/>
            <a:r>
              <a:rPr lang="en-US" b="1" kern="1200" dirty="0">
                <a:solidFill>
                  <a:prstClr val="black"/>
                </a:solidFill>
                <a:latin typeface="Calibri"/>
                <a:ea typeface="+mn-ea"/>
                <a:cs typeface="+mn-cs"/>
              </a:rPr>
              <a:t>Source MAC address | Destination MAC address </a:t>
            </a:r>
            <a:r>
              <a:rPr lang="en-US" kern="1200" dirty="0">
                <a:solidFill>
                  <a:prstClr val="black"/>
                </a:solidFill>
                <a:latin typeface="Calibri"/>
                <a:ea typeface="+mn-ea"/>
                <a:cs typeface="+mn-cs"/>
              </a:rPr>
              <a:t>23:34:aa:bb:cc:dd      |       12:34:aa:bb:cc:dd  </a:t>
            </a:r>
            <a:endParaRPr lang="en-US" sz="2000" kern="1200" dirty="0">
              <a:solidFill>
                <a:prstClr val="black"/>
              </a:solidFill>
              <a:latin typeface="Calibri"/>
              <a:ea typeface="+mn-ea"/>
              <a:cs typeface="+mn-cs"/>
            </a:endParaRPr>
          </a:p>
        </p:txBody>
      </p:sp>
      <p:sp>
        <p:nvSpPr>
          <p:cNvPr id="30" name="TextBox 29"/>
          <p:cNvSpPr txBox="1"/>
          <p:nvPr/>
        </p:nvSpPr>
        <p:spPr>
          <a:xfrm>
            <a:off x="7543800" y="5943600"/>
            <a:ext cx="990600" cy="646331"/>
          </a:xfrm>
          <a:prstGeom prst="rect">
            <a:avLst/>
          </a:prstGeom>
          <a:solidFill>
            <a:schemeClr val="tx2">
              <a:lumMod val="40000"/>
              <a:lumOff val="6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FCS</a:t>
            </a:r>
          </a:p>
          <a:p>
            <a:pPr algn="ctr" rtl="0"/>
            <a:endParaRPr lang="en-US" kern="1200" dirty="0">
              <a:solidFill>
                <a:prstClr val="black"/>
              </a:solidFill>
              <a:latin typeface="Calibri"/>
              <a:ea typeface="+mn-ea"/>
              <a:cs typeface="+mn-cs"/>
            </a:endParaRPr>
          </a:p>
        </p:txBody>
      </p:sp>
      <p:sp>
        <p:nvSpPr>
          <p:cNvPr id="18" name="TextBox 17"/>
          <p:cNvSpPr txBox="1"/>
          <p:nvPr/>
        </p:nvSpPr>
        <p:spPr>
          <a:xfrm>
            <a:off x="5867400" y="5943600"/>
            <a:ext cx="1676400" cy="646331"/>
          </a:xfrm>
          <a:prstGeom prst="rect">
            <a:avLst/>
          </a:prstGeom>
          <a:solidFill>
            <a:schemeClr val="accent3">
              <a:lumMod val="60000"/>
              <a:lumOff val="4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p>
          <a:p>
            <a:pPr algn="ctr" rtl="0"/>
            <a:endParaRPr lang="en-US" kern="1200" dirty="0">
              <a:solidFill>
                <a:prstClr val="black"/>
              </a:solidFill>
              <a:latin typeface="Calibri"/>
              <a:ea typeface="+mn-ea"/>
              <a:cs typeface="+mn-cs"/>
            </a:endParaRPr>
          </a:p>
        </p:txBody>
      </p:sp>
      <p:cxnSp>
        <p:nvCxnSpPr>
          <p:cNvPr id="47" name="Straight Connector 46"/>
          <p:cNvCxnSpPr/>
          <p:nvPr/>
        </p:nvCxnSpPr>
        <p:spPr>
          <a:xfrm>
            <a:off x="3886200" y="5334000"/>
            <a:ext cx="1981200" cy="60960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0800000" flipV="1">
            <a:off x="7467600" y="5257800"/>
            <a:ext cx="914400" cy="76200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grpSp>
        <p:nvGrpSpPr>
          <p:cNvPr id="2" name="Group 57"/>
          <p:cNvGrpSpPr/>
          <p:nvPr/>
        </p:nvGrpSpPr>
        <p:grpSpPr>
          <a:xfrm>
            <a:off x="6858000" y="2438400"/>
            <a:ext cx="1600200" cy="1414740"/>
            <a:chOff x="6781800" y="2395260"/>
            <a:chExt cx="1600200" cy="1414740"/>
          </a:xfrm>
        </p:grpSpPr>
        <p:cxnSp>
          <p:nvCxnSpPr>
            <p:cNvPr id="19" name="Straight Connector 18"/>
            <p:cNvCxnSpPr/>
            <p:nvPr/>
          </p:nvCxnSpPr>
          <p:spPr>
            <a:xfrm rot="16200000" flipH="1">
              <a:off x="6743700" y="2509560"/>
              <a:ext cx="685800" cy="60960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7962106" y="2813566"/>
              <a:ext cx="838200"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315200" y="3163669"/>
              <a:ext cx="1066800" cy="646331"/>
            </a:xfrm>
            <a:prstGeom prst="rect">
              <a:avLst/>
            </a:prstGeom>
            <a:solidFill>
              <a:schemeClr val="bg2">
                <a:lumMod val="9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p>
            <a:p>
              <a:pPr algn="ctr" rtl="0"/>
              <a:r>
                <a:rPr lang="en-US" b="1" kern="1200" dirty="0">
                  <a:solidFill>
                    <a:srgbClr val="FF0000"/>
                  </a:solidFill>
                  <a:latin typeface="Calibri"/>
                  <a:ea typeface="+mn-ea"/>
                  <a:cs typeface="+mn-cs"/>
                </a:rPr>
                <a:t> </a:t>
              </a:r>
              <a:endParaRPr lang="en-US" kern="1200" dirty="0">
                <a:solidFill>
                  <a:prstClr val="black"/>
                </a:solidFill>
                <a:latin typeface="Calibri"/>
                <a:ea typeface="+mn-ea"/>
                <a:cs typeface="+mn-cs"/>
              </a:endParaRPr>
            </a:p>
          </p:txBody>
        </p:sp>
      </p:grpSp>
      <p:sp>
        <p:nvSpPr>
          <p:cNvPr id="10" name="TextBox 9"/>
          <p:cNvSpPr txBox="1"/>
          <p:nvPr/>
        </p:nvSpPr>
        <p:spPr>
          <a:xfrm>
            <a:off x="4267200" y="3200400"/>
            <a:ext cx="3124200" cy="646331"/>
          </a:xfrm>
          <a:prstGeom prst="rect">
            <a:avLst/>
          </a:prstGeom>
          <a:solidFill>
            <a:schemeClr val="accent2">
              <a:lumMod val="40000"/>
              <a:lumOff val="60000"/>
            </a:schemeClr>
          </a:solidFill>
          <a:ln>
            <a:solidFill>
              <a:schemeClr val="tx1"/>
            </a:solidFill>
          </a:ln>
        </p:spPr>
        <p:txBody>
          <a:bodyPr wrap="square" rtlCol="0">
            <a:spAutoFit/>
          </a:bodyPr>
          <a:lstStyle/>
          <a:p>
            <a:pPr algn="l" rtl="0"/>
            <a:r>
              <a:rPr lang="en-US" b="1" kern="1200" dirty="0">
                <a:solidFill>
                  <a:prstClr val="black"/>
                </a:solidFill>
                <a:latin typeface="Calibri"/>
                <a:ea typeface="+mn-ea"/>
                <a:cs typeface="+mn-cs"/>
              </a:rPr>
              <a:t> Source Port | Destination Port</a:t>
            </a:r>
          </a:p>
          <a:p>
            <a:pPr algn="l" rtl="0"/>
            <a:r>
              <a:rPr lang="en-US" b="1" kern="1200" dirty="0">
                <a:solidFill>
                  <a:prstClr val="black"/>
                </a:solidFill>
                <a:latin typeface="Calibri"/>
                <a:ea typeface="+mn-ea"/>
                <a:cs typeface="+mn-cs"/>
              </a:rPr>
              <a:t>&gt; </a:t>
            </a:r>
            <a:r>
              <a:rPr lang="en-US" b="1" kern="1200" dirty="0">
                <a:solidFill>
                  <a:srgbClr val="FF0000"/>
                </a:solidFill>
                <a:latin typeface="Calibri"/>
                <a:ea typeface="+mn-ea"/>
                <a:cs typeface="+mn-cs"/>
              </a:rPr>
              <a:t>1024           </a:t>
            </a:r>
            <a:r>
              <a:rPr lang="en-US" b="1" kern="1200" dirty="0">
                <a:solidFill>
                  <a:prstClr val="black"/>
                </a:solidFill>
                <a:latin typeface="Calibri"/>
                <a:ea typeface="+mn-ea"/>
                <a:cs typeface="+mn-cs"/>
              </a:rPr>
              <a:t>|             </a:t>
            </a:r>
            <a:r>
              <a:rPr lang="en-US" b="1" kern="1200" dirty="0">
                <a:solidFill>
                  <a:srgbClr val="FF0000"/>
                </a:solidFill>
                <a:latin typeface="Calibri"/>
                <a:ea typeface="+mn-ea"/>
                <a:cs typeface="+mn-cs"/>
              </a:rPr>
              <a:t> 25</a:t>
            </a:r>
            <a:endParaRPr lang="en-US" kern="1200" dirty="0">
              <a:solidFill>
                <a:prstClr val="black"/>
              </a:solidFill>
              <a:latin typeface="Calibri"/>
              <a:ea typeface="+mn-ea"/>
              <a:cs typeface="+mn-cs"/>
            </a:endParaRPr>
          </a:p>
        </p:txBody>
      </p:sp>
      <p:sp>
        <p:nvSpPr>
          <p:cNvPr id="56" name="TextBox 55"/>
          <p:cNvSpPr txBox="1"/>
          <p:nvPr/>
        </p:nvSpPr>
        <p:spPr>
          <a:xfrm>
            <a:off x="7391400" y="3200400"/>
            <a:ext cx="1066800" cy="646331"/>
          </a:xfrm>
          <a:prstGeom prst="rect">
            <a:avLst/>
          </a:prstGeom>
          <a:solidFill>
            <a:schemeClr val="accent2">
              <a:lumMod val="40000"/>
              <a:lumOff val="6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p>
          <a:p>
            <a:pPr algn="ctr" rtl="0"/>
            <a:r>
              <a:rPr lang="en-US" b="1" kern="1200" dirty="0">
                <a:solidFill>
                  <a:srgbClr val="FF0000"/>
                </a:solidFill>
                <a:latin typeface="Calibri"/>
                <a:ea typeface="+mn-ea"/>
                <a:cs typeface="+mn-cs"/>
              </a:rPr>
              <a:t> </a:t>
            </a:r>
            <a:endParaRPr lang="en-US" kern="1200" dirty="0">
              <a:solidFill>
                <a:prstClr val="black"/>
              </a:solidFill>
              <a:latin typeface="Calibri"/>
              <a:ea typeface="+mn-ea"/>
              <a:cs typeface="+mn-cs"/>
            </a:endParaRPr>
          </a:p>
        </p:txBody>
      </p:sp>
      <p:cxnSp>
        <p:nvCxnSpPr>
          <p:cNvPr id="43" name="Straight Connector 42"/>
          <p:cNvCxnSpPr/>
          <p:nvPr/>
        </p:nvCxnSpPr>
        <p:spPr>
          <a:xfrm>
            <a:off x="4343400" y="3810000"/>
            <a:ext cx="3200400" cy="83820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8076405" y="4267200"/>
            <a:ext cx="762000"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467600" y="4648200"/>
            <a:ext cx="1066800" cy="646331"/>
          </a:xfrm>
          <a:prstGeom prst="rect">
            <a:avLst/>
          </a:prstGeom>
          <a:solidFill>
            <a:schemeClr val="accent2">
              <a:lumMod val="40000"/>
              <a:lumOff val="6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p>
          <a:p>
            <a:pPr algn="ctr" rtl="0"/>
            <a:r>
              <a:rPr lang="en-US" b="1" kern="1200" dirty="0">
                <a:solidFill>
                  <a:srgbClr val="FF0000"/>
                </a:solidFill>
                <a:latin typeface="Calibri"/>
                <a:ea typeface="+mn-ea"/>
                <a:cs typeface="+mn-cs"/>
              </a:rPr>
              <a:t> </a:t>
            </a:r>
            <a:endParaRPr lang="en-US" kern="1200" dirty="0">
              <a:solidFill>
                <a:prstClr val="black"/>
              </a:solidFill>
              <a:latin typeface="Calibri"/>
              <a:ea typeface="+mn-ea"/>
              <a:cs typeface="+mn-cs"/>
            </a:endParaRPr>
          </a:p>
        </p:txBody>
      </p:sp>
      <p:sp>
        <p:nvSpPr>
          <p:cNvPr id="9" name="TextBox 8"/>
          <p:cNvSpPr txBox="1"/>
          <p:nvPr/>
        </p:nvSpPr>
        <p:spPr>
          <a:xfrm>
            <a:off x="3886200" y="4648200"/>
            <a:ext cx="3581400" cy="646331"/>
          </a:xfrm>
          <a:prstGeom prst="rect">
            <a:avLst/>
          </a:prstGeom>
          <a:solidFill>
            <a:schemeClr val="accent3">
              <a:lumMod val="60000"/>
              <a:lumOff val="40000"/>
            </a:schemeClr>
          </a:solidFill>
          <a:ln>
            <a:solidFill>
              <a:schemeClr val="tx1"/>
            </a:solidFill>
          </a:ln>
        </p:spPr>
        <p:txBody>
          <a:bodyPr wrap="square" rtlCol="0">
            <a:spAutoFit/>
          </a:bodyPr>
          <a:lstStyle/>
          <a:p>
            <a:pPr algn="l" rtl="0"/>
            <a:r>
              <a:rPr lang="en-US" b="1" kern="1200" dirty="0">
                <a:solidFill>
                  <a:prstClr val="black"/>
                </a:solidFill>
                <a:latin typeface="Calibri"/>
                <a:ea typeface="+mn-ea"/>
                <a:cs typeface="+mn-cs"/>
              </a:rPr>
              <a:t>Source IP               | Destination IP      </a:t>
            </a:r>
          </a:p>
          <a:p>
            <a:pPr algn="l" rtl="0"/>
            <a:r>
              <a:rPr lang="en-US" b="1" kern="1200" dirty="0">
                <a:solidFill>
                  <a:srgbClr val="4F81BD"/>
                </a:solidFill>
                <a:latin typeface="Calibri"/>
                <a:ea typeface="+mn-ea"/>
                <a:cs typeface="+mn-cs"/>
              </a:rPr>
              <a:t>202.125.157.</a:t>
            </a:r>
            <a:r>
              <a:rPr lang="en-US" b="1" kern="1200" dirty="0">
                <a:solidFill>
                  <a:srgbClr val="FF0000"/>
                </a:solidFill>
                <a:latin typeface="Calibri"/>
                <a:ea typeface="+mn-ea"/>
                <a:cs typeface="+mn-cs"/>
              </a:rPr>
              <a:t>150 | </a:t>
            </a:r>
            <a:r>
              <a:rPr lang="en-US" b="1" kern="1200" dirty="0">
                <a:solidFill>
                  <a:srgbClr val="4F81BD"/>
                </a:solidFill>
                <a:latin typeface="Calibri"/>
                <a:ea typeface="+mn-ea"/>
                <a:cs typeface="+mn-cs"/>
              </a:rPr>
              <a:t>115.186.131.69</a:t>
            </a:r>
            <a:r>
              <a:rPr lang="en-US" b="1" kern="1200" dirty="0">
                <a:solidFill>
                  <a:srgbClr val="FF0000"/>
                </a:solidFill>
                <a:latin typeface="Calibri"/>
                <a:ea typeface="+mn-ea"/>
                <a:cs typeface="+mn-cs"/>
              </a:rPr>
              <a:t> </a:t>
            </a:r>
            <a:endParaRPr lang="en-US" kern="1200" dirty="0">
              <a:solidFill>
                <a:prstClr val="black"/>
              </a:solidFill>
              <a:latin typeface="Calibri"/>
              <a:ea typeface="+mn-ea"/>
              <a:cs typeface="+mn-cs"/>
            </a:endParaRPr>
          </a:p>
        </p:txBody>
      </p:sp>
      <p:sp>
        <p:nvSpPr>
          <p:cNvPr id="51" name="TextBox 50"/>
          <p:cNvSpPr txBox="1"/>
          <p:nvPr/>
        </p:nvSpPr>
        <p:spPr>
          <a:xfrm>
            <a:off x="7467600" y="4648200"/>
            <a:ext cx="1066800" cy="646331"/>
          </a:xfrm>
          <a:prstGeom prst="rect">
            <a:avLst/>
          </a:prstGeom>
          <a:solidFill>
            <a:schemeClr val="accent3">
              <a:lumMod val="60000"/>
              <a:lumOff val="4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p>
          <a:p>
            <a:pPr algn="ctr" rtl="0"/>
            <a:r>
              <a:rPr lang="en-US" b="1" kern="1200" dirty="0">
                <a:solidFill>
                  <a:srgbClr val="FF0000"/>
                </a:solidFill>
                <a:latin typeface="Calibri"/>
                <a:ea typeface="+mn-ea"/>
                <a:cs typeface="+mn-cs"/>
              </a:rPr>
              <a:t> </a:t>
            </a:r>
            <a:endParaRPr lang="en-US" kern="1200" dirty="0">
              <a:solidFill>
                <a:prstClr val="black"/>
              </a:solidFill>
              <a:latin typeface="Calibri"/>
              <a:ea typeface="+mn-ea"/>
              <a:cs typeface="+mn-cs"/>
            </a:endParaRPr>
          </a:p>
        </p:txBody>
      </p:sp>
      <p:grpSp>
        <p:nvGrpSpPr>
          <p:cNvPr id="3" name="Group 79"/>
          <p:cNvGrpSpPr/>
          <p:nvPr/>
        </p:nvGrpSpPr>
        <p:grpSpPr>
          <a:xfrm>
            <a:off x="2819400" y="2006025"/>
            <a:ext cx="3810000" cy="584775"/>
            <a:chOff x="2819400" y="1981200"/>
            <a:chExt cx="3810000" cy="584775"/>
          </a:xfrm>
        </p:grpSpPr>
        <p:sp>
          <p:nvSpPr>
            <p:cNvPr id="77" name="TextBox 76"/>
            <p:cNvSpPr txBox="1"/>
            <p:nvPr/>
          </p:nvSpPr>
          <p:spPr>
            <a:xfrm>
              <a:off x="2819400" y="1981200"/>
              <a:ext cx="3124200" cy="584775"/>
            </a:xfrm>
            <a:prstGeom prst="rect">
              <a:avLst/>
            </a:prstGeom>
            <a:noFill/>
          </p:spPr>
          <p:txBody>
            <a:bodyPr wrap="square" rtlCol="0">
              <a:spAutoFit/>
            </a:bodyPr>
            <a:lstStyle/>
            <a:p>
              <a:pPr algn="l" rtl="0"/>
              <a:r>
                <a:rPr lang="en-US" sz="3200" b="1" kern="1200" dirty="0">
                  <a:solidFill>
                    <a:prstClr val="black"/>
                  </a:solidFill>
                  <a:latin typeface="Calibri"/>
                  <a:ea typeface="+mn-ea"/>
                  <a:cs typeface="+mn-cs"/>
                </a:rPr>
                <a:t>Application layer</a:t>
              </a:r>
            </a:p>
          </p:txBody>
        </p:sp>
        <p:cxnSp>
          <p:nvCxnSpPr>
            <p:cNvPr id="79" name="Straight Arrow Connector 78"/>
            <p:cNvCxnSpPr/>
            <p:nvPr/>
          </p:nvCxnSpPr>
          <p:spPr>
            <a:xfrm>
              <a:off x="5791200" y="2286000"/>
              <a:ext cx="8382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grpSp>
        <p:nvGrpSpPr>
          <p:cNvPr id="4" name="Group 80"/>
          <p:cNvGrpSpPr/>
          <p:nvPr/>
        </p:nvGrpSpPr>
        <p:grpSpPr>
          <a:xfrm>
            <a:off x="457200" y="3225225"/>
            <a:ext cx="3657600" cy="584775"/>
            <a:chOff x="2971800" y="1981200"/>
            <a:chExt cx="3657600" cy="584775"/>
          </a:xfrm>
        </p:grpSpPr>
        <p:sp>
          <p:nvSpPr>
            <p:cNvPr id="82" name="TextBox 81"/>
            <p:cNvSpPr txBox="1"/>
            <p:nvPr/>
          </p:nvSpPr>
          <p:spPr>
            <a:xfrm>
              <a:off x="2971800" y="1981200"/>
              <a:ext cx="2971800" cy="584775"/>
            </a:xfrm>
            <a:prstGeom prst="rect">
              <a:avLst/>
            </a:prstGeom>
            <a:noFill/>
          </p:spPr>
          <p:txBody>
            <a:bodyPr wrap="square" rtlCol="0">
              <a:spAutoFit/>
            </a:bodyPr>
            <a:lstStyle/>
            <a:p>
              <a:pPr algn="l" rtl="0"/>
              <a:r>
                <a:rPr lang="en-US" sz="3200" b="1" kern="1200" dirty="0">
                  <a:solidFill>
                    <a:prstClr val="black"/>
                  </a:solidFill>
                  <a:latin typeface="Calibri"/>
                  <a:ea typeface="+mn-ea"/>
                  <a:cs typeface="+mn-cs"/>
                </a:rPr>
                <a:t>Transport layer</a:t>
              </a:r>
              <a:endParaRPr lang="en-US" sz="3200" b="1" kern="1200" dirty="0">
                <a:solidFill>
                  <a:srgbClr val="C00000"/>
                </a:solidFill>
                <a:latin typeface="Calibri"/>
                <a:ea typeface="+mn-ea"/>
                <a:cs typeface="+mn-cs"/>
              </a:endParaRPr>
            </a:p>
          </p:txBody>
        </p:sp>
        <p:cxnSp>
          <p:nvCxnSpPr>
            <p:cNvPr id="83" name="Straight Arrow Connector 82"/>
            <p:cNvCxnSpPr/>
            <p:nvPr/>
          </p:nvCxnSpPr>
          <p:spPr>
            <a:xfrm>
              <a:off x="5791200" y="2286000"/>
              <a:ext cx="8382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grpSp>
        <p:nvGrpSpPr>
          <p:cNvPr id="5" name="Group 83"/>
          <p:cNvGrpSpPr/>
          <p:nvPr/>
        </p:nvGrpSpPr>
        <p:grpSpPr>
          <a:xfrm>
            <a:off x="609600" y="4953000"/>
            <a:ext cx="2590800" cy="838199"/>
            <a:chOff x="3352800" y="1981200"/>
            <a:chExt cx="2590800" cy="838199"/>
          </a:xfrm>
        </p:grpSpPr>
        <p:sp>
          <p:nvSpPr>
            <p:cNvPr id="85" name="TextBox 84"/>
            <p:cNvSpPr txBox="1"/>
            <p:nvPr/>
          </p:nvSpPr>
          <p:spPr>
            <a:xfrm>
              <a:off x="3352800" y="1981200"/>
              <a:ext cx="2590800" cy="584775"/>
            </a:xfrm>
            <a:prstGeom prst="rect">
              <a:avLst/>
            </a:prstGeom>
            <a:noFill/>
          </p:spPr>
          <p:txBody>
            <a:bodyPr wrap="square" rtlCol="0">
              <a:spAutoFit/>
            </a:bodyPr>
            <a:lstStyle/>
            <a:p>
              <a:pPr algn="l" rtl="0"/>
              <a:r>
                <a:rPr lang="en-US" sz="3200" b="1" kern="1200" dirty="0">
                  <a:solidFill>
                    <a:prstClr val="black"/>
                  </a:solidFill>
                  <a:latin typeface="Calibri"/>
                  <a:ea typeface="+mn-ea"/>
                  <a:cs typeface="+mn-cs"/>
                </a:rPr>
                <a:t>Link layer</a:t>
              </a:r>
              <a:endParaRPr lang="en-US" sz="3200" b="1" kern="1200" dirty="0">
                <a:solidFill>
                  <a:srgbClr val="C00000"/>
                </a:solidFill>
                <a:latin typeface="Calibri"/>
                <a:ea typeface="+mn-ea"/>
                <a:cs typeface="+mn-cs"/>
              </a:endParaRPr>
            </a:p>
          </p:txBody>
        </p:sp>
        <p:cxnSp>
          <p:nvCxnSpPr>
            <p:cNvPr id="86" name="Straight Arrow Connector 85"/>
            <p:cNvCxnSpPr>
              <a:stCxn id="85" idx="2"/>
            </p:cNvCxnSpPr>
            <p:nvPr/>
          </p:nvCxnSpPr>
          <p:spPr>
            <a:xfrm rot="16200000" flipH="1">
              <a:off x="4826288" y="2387887"/>
              <a:ext cx="253425" cy="6096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grpSp>
        <p:nvGrpSpPr>
          <p:cNvPr id="7" name="Group 90"/>
          <p:cNvGrpSpPr/>
          <p:nvPr/>
        </p:nvGrpSpPr>
        <p:grpSpPr>
          <a:xfrm>
            <a:off x="0" y="4267200"/>
            <a:ext cx="3581400" cy="584775"/>
            <a:chOff x="2590800" y="1981200"/>
            <a:chExt cx="3581400" cy="584775"/>
          </a:xfrm>
        </p:grpSpPr>
        <p:sp>
          <p:nvSpPr>
            <p:cNvPr id="92" name="TextBox 91"/>
            <p:cNvSpPr txBox="1"/>
            <p:nvPr/>
          </p:nvSpPr>
          <p:spPr>
            <a:xfrm>
              <a:off x="2590800" y="1981200"/>
              <a:ext cx="3352800" cy="584775"/>
            </a:xfrm>
            <a:prstGeom prst="rect">
              <a:avLst/>
            </a:prstGeom>
            <a:noFill/>
          </p:spPr>
          <p:txBody>
            <a:bodyPr wrap="square" rtlCol="0">
              <a:spAutoFit/>
            </a:bodyPr>
            <a:lstStyle/>
            <a:p>
              <a:pPr algn="l" rtl="0"/>
              <a:r>
                <a:rPr lang="en-US" sz="3200" b="1" kern="1200" dirty="0">
                  <a:solidFill>
                    <a:prstClr val="black"/>
                  </a:solidFill>
                  <a:latin typeface="Calibri"/>
                  <a:ea typeface="+mn-ea"/>
                  <a:cs typeface="+mn-cs"/>
                </a:rPr>
                <a:t>Internet layer</a:t>
              </a:r>
              <a:endParaRPr lang="en-US" sz="3200" b="1" kern="1200" dirty="0">
                <a:solidFill>
                  <a:srgbClr val="C00000"/>
                </a:solidFill>
                <a:latin typeface="Calibri"/>
                <a:ea typeface="+mn-ea"/>
                <a:cs typeface="+mn-cs"/>
              </a:endParaRPr>
            </a:p>
          </p:txBody>
        </p:sp>
        <p:cxnSp>
          <p:nvCxnSpPr>
            <p:cNvPr id="93" name="Straight Arrow Connector 92"/>
            <p:cNvCxnSpPr/>
            <p:nvPr/>
          </p:nvCxnSpPr>
          <p:spPr>
            <a:xfrm>
              <a:off x="5029200" y="2362200"/>
              <a:ext cx="1143000" cy="1524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53"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p:cTn id="33" dur="500" fill="hold"/>
                                        <p:tgtEl>
                                          <p:spTgt spid="45"/>
                                        </p:tgtEl>
                                        <p:attrNameLst>
                                          <p:attrName>ppt_w</p:attrName>
                                        </p:attrNameLst>
                                      </p:cBhvr>
                                      <p:tavLst>
                                        <p:tav tm="0">
                                          <p:val>
                                            <p:fltVal val="0"/>
                                          </p:val>
                                        </p:tav>
                                        <p:tav tm="100000">
                                          <p:val>
                                            <p:strVal val="#ppt_w"/>
                                          </p:val>
                                        </p:tav>
                                      </p:tavLst>
                                    </p:anim>
                                    <p:anim calcmode="lin" valueType="num">
                                      <p:cBhvr>
                                        <p:cTn id="34" dur="500" fill="hold"/>
                                        <p:tgtEl>
                                          <p:spTgt spid="45"/>
                                        </p:tgtEl>
                                        <p:attrNameLst>
                                          <p:attrName>ppt_h</p:attrName>
                                        </p:attrNameLst>
                                      </p:cBhvr>
                                      <p:tavLst>
                                        <p:tav tm="0">
                                          <p:val>
                                            <p:fltVal val="0"/>
                                          </p:val>
                                        </p:tav>
                                        <p:tav tm="100000">
                                          <p:val>
                                            <p:strVal val="#ppt_h"/>
                                          </p:val>
                                        </p:tav>
                                      </p:tavLst>
                                    </p:anim>
                                    <p:animEffect transition="in" filter="fade">
                                      <p:cBhvr>
                                        <p:cTn id="35" dur="500"/>
                                        <p:tgtEl>
                                          <p:spTgt spid="45"/>
                                        </p:tgtEl>
                                      </p:cBhvr>
                                    </p:animEffect>
                                  </p:childTnLst>
                                </p:cTn>
                              </p:par>
                              <p:par>
                                <p:cTn id="36" presetID="53" presetClass="entr" presetSubtype="0" fill="hold" nodeType="with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500" fill="hold"/>
                                        <p:tgtEl>
                                          <p:spTgt spid="43"/>
                                        </p:tgtEl>
                                        <p:attrNameLst>
                                          <p:attrName>ppt_w</p:attrName>
                                        </p:attrNameLst>
                                      </p:cBhvr>
                                      <p:tavLst>
                                        <p:tav tm="0">
                                          <p:val>
                                            <p:fltVal val="0"/>
                                          </p:val>
                                        </p:tav>
                                        <p:tav tm="100000">
                                          <p:val>
                                            <p:strVal val="#ppt_w"/>
                                          </p:val>
                                        </p:tav>
                                      </p:tavLst>
                                    </p:anim>
                                    <p:anim calcmode="lin" valueType="num">
                                      <p:cBhvr>
                                        <p:cTn id="39" dur="500" fill="hold"/>
                                        <p:tgtEl>
                                          <p:spTgt spid="43"/>
                                        </p:tgtEl>
                                        <p:attrNameLst>
                                          <p:attrName>ppt_h</p:attrName>
                                        </p:attrNameLst>
                                      </p:cBhvr>
                                      <p:tavLst>
                                        <p:tav tm="0">
                                          <p:val>
                                            <p:fltVal val="0"/>
                                          </p:val>
                                        </p:tav>
                                        <p:tav tm="100000">
                                          <p:val>
                                            <p:strVal val="#ppt_h"/>
                                          </p:val>
                                        </p:tav>
                                      </p:tavLst>
                                    </p:anim>
                                    <p:animEffect transition="in" filter="fade">
                                      <p:cBhvr>
                                        <p:cTn id="40" dur="500"/>
                                        <p:tgtEl>
                                          <p:spTgt spid="43"/>
                                        </p:tgtEl>
                                      </p:cBhvr>
                                    </p:animEffec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53"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500" fill="hold"/>
                                        <p:tgtEl>
                                          <p:spTgt spid="9"/>
                                        </p:tgtEl>
                                        <p:attrNameLst>
                                          <p:attrName>ppt_w</p:attrName>
                                        </p:attrNameLst>
                                      </p:cBhvr>
                                      <p:tavLst>
                                        <p:tav tm="0">
                                          <p:val>
                                            <p:fltVal val="0"/>
                                          </p:val>
                                        </p:tav>
                                        <p:tav tm="100000">
                                          <p:val>
                                            <p:strVal val="#ppt_w"/>
                                          </p:val>
                                        </p:tav>
                                      </p:tavLst>
                                    </p:anim>
                                    <p:anim calcmode="lin" valueType="num">
                                      <p:cBhvr>
                                        <p:cTn id="48" dur="500" fill="hold"/>
                                        <p:tgtEl>
                                          <p:spTgt spid="9"/>
                                        </p:tgtEl>
                                        <p:attrNameLst>
                                          <p:attrName>ppt_h</p:attrName>
                                        </p:attrNameLst>
                                      </p:cBhvr>
                                      <p:tavLst>
                                        <p:tav tm="0">
                                          <p:val>
                                            <p:fltVal val="0"/>
                                          </p:val>
                                        </p:tav>
                                        <p:tav tm="100000">
                                          <p:val>
                                            <p:strVal val="#ppt_h"/>
                                          </p:val>
                                        </p:tav>
                                      </p:tavLst>
                                    </p:anim>
                                    <p:animEffect transition="in" filter="fade">
                                      <p:cBhvr>
                                        <p:cTn id="49" dur="500"/>
                                        <p:tgtEl>
                                          <p:spTgt spid="9"/>
                                        </p:tgtEl>
                                      </p:cBhvr>
                                    </p:animEffec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53"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anim calcmode="lin" valueType="num">
                                      <p:cBhvr>
                                        <p:cTn id="59" dur="500" fill="hold"/>
                                        <p:tgtEl>
                                          <p:spTgt spid="49"/>
                                        </p:tgtEl>
                                        <p:attrNameLst>
                                          <p:attrName>ppt_w</p:attrName>
                                        </p:attrNameLst>
                                      </p:cBhvr>
                                      <p:tavLst>
                                        <p:tav tm="0">
                                          <p:val>
                                            <p:fltVal val="0"/>
                                          </p:val>
                                        </p:tav>
                                        <p:tav tm="100000">
                                          <p:val>
                                            <p:strVal val="#ppt_w"/>
                                          </p:val>
                                        </p:tav>
                                      </p:tavLst>
                                    </p:anim>
                                    <p:anim calcmode="lin" valueType="num">
                                      <p:cBhvr>
                                        <p:cTn id="60" dur="500" fill="hold"/>
                                        <p:tgtEl>
                                          <p:spTgt spid="49"/>
                                        </p:tgtEl>
                                        <p:attrNameLst>
                                          <p:attrName>ppt_h</p:attrName>
                                        </p:attrNameLst>
                                      </p:cBhvr>
                                      <p:tavLst>
                                        <p:tav tm="0">
                                          <p:val>
                                            <p:fltVal val="0"/>
                                          </p:val>
                                        </p:tav>
                                        <p:tav tm="100000">
                                          <p:val>
                                            <p:strVal val="#ppt_h"/>
                                          </p:val>
                                        </p:tav>
                                      </p:tavLst>
                                    </p:anim>
                                    <p:animEffect transition="in" filter="fade">
                                      <p:cBhvr>
                                        <p:cTn id="61" dur="500"/>
                                        <p:tgtEl>
                                          <p:spTgt spid="49"/>
                                        </p:tgtEl>
                                      </p:cBhvr>
                                    </p:animEffect>
                                  </p:childTnLst>
                                </p:cTn>
                              </p:par>
                              <p:par>
                                <p:cTn id="62" presetID="53" presetClass="entr" presetSubtype="0" fill="hold" nodeType="withEffect">
                                  <p:stCondLst>
                                    <p:cond delay="0"/>
                                  </p:stCondLst>
                                  <p:childTnLst>
                                    <p:set>
                                      <p:cBhvr>
                                        <p:cTn id="63" dur="1" fill="hold">
                                          <p:stCondLst>
                                            <p:cond delay="0"/>
                                          </p:stCondLst>
                                        </p:cTn>
                                        <p:tgtEl>
                                          <p:spTgt spid="47"/>
                                        </p:tgtEl>
                                        <p:attrNameLst>
                                          <p:attrName>style.visibility</p:attrName>
                                        </p:attrNameLst>
                                      </p:cBhvr>
                                      <p:to>
                                        <p:strVal val="visible"/>
                                      </p:to>
                                    </p:set>
                                    <p:anim calcmode="lin" valueType="num">
                                      <p:cBhvr>
                                        <p:cTn id="64" dur="500" fill="hold"/>
                                        <p:tgtEl>
                                          <p:spTgt spid="47"/>
                                        </p:tgtEl>
                                        <p:attrNameLst>
                                          <p:attrName>ppt_w</p:attrName>
                                        </p:attrNameLst>
                                      </p:cBhvr>
                                      <p:tavLst>
                                        <p:tav tm="0">
                                          <p:val>
                                            <p:fltVal val="0"/>
                                          </p:val>
                                        </p:tav>
                                        <p:tav tm="100000">
                                          <p:val>
                                            <p:strVal val="#ppt_w"/>
                                          </p:val>
                                        </p:tav>
                                      </p:tavLst>
                                    </p:anim>
                                    <p:anim calcmode="lin" valueType="num">
                                      <p:cBhvr>
                                        <p:cTn id="65" dur="500" fill="hold"/>
                                        <p:tgtEl>
                                          <p:spTgt spid="47"/>
                                        </p:tgtEl>
                                        <p:attrNameLst>
                                          <p:attrName>ppt_h</p:attrName>
                                        </p:attrNameLst>
                                      </p:cBhvr>
                                      <p:tavLst>
                                        <p:tav tm="0">
                                          <p:val>
                                            <p:fltVal val="0"/>
                                          </p:val>
                                        </p:tav>
                                        <p:tav tm="100000">
                                          <p:val>
                                            <p:strVal val="#ppt_h"/>
                                          </p:val>
                                        </p:tav>
                                      </p:tavLst>
                                    </p:anim>
                                    <p:animEffect transition="in" filter="fade">
                                      <p:cBhvr>
                                        <p:cTn id="66" dur="500"/>
                                        <p:tgtEl>
                                          <p:spTgt spid="47"/>
                                        </p:tgtEl>
                                      </p:cBhvr>
                                    </p:animEffect>
                                  </p:childTnLst>
                                </p:cTn>
                              </p:par>
                              <p:par>
                                <p:cTn id="67" presetID="1"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53" presetClass="entr" presetSubtype="0" fill="hold" grpId="0" nodeType="click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p:cTn id="73" dur="500" fill="hold"/>
                                        <p:tgtEl>
                                          <p:spTgt spid="30"/>
                                        </p:tgtEl>
                                        <p:attrNameLst>
                                          <p:attrName>ppt_w</p:attrName>
                                        </p:attrNameLst>
                                      </p:cBhvr>
                                      <p:tavLst>
                                        <p:tav tm="0">
                                          <p:val>
                                            <p:fltVal val="0"/>
                                          </p:val>
                                        </p:tav>
                                        <p:tav tm="100000">
                                          <p:val>
                                            <p:strVal val="#ppt_w"/>
                                          </p:val>
                                        </p:tav>
                                      </p:tavLst>
                                    </p:anim>
                                    <p:anim calcmode="lin" valueType="num">
                                      <p:cBhvr>
                                        <p:cTn id="74" dur="500" fill="hold"/>
                                        <p:tgtEl>
                                          <p:spTgt spid="30"/>
                                        </p:tgtEl>
                                        <p:attrNameLst>
                                          <p:attrName>ppt_h</p:attrName>
                                        </p:attrNameLst>
                                      </p:cBhvr>
                                      <p:tavLst>
                                        <p:tav tm="0">
                                          <p:val>
                                            <p:fltVal val="0"/>
                                          </p:val>
                                        </p:tav>
                                        <p:tav tm="100000">
                                          <p:val>
                                            <p:strVal val="#ppt_h"/>
                                          </p:val>
                                        </p:tav>
                                      </p:tavLst>
                                    </p:anim>
                                    <p:animEffect transition="in" filter="fade">
                                      <p:cBhvr>
                                        <p:cTn id="75" dur="500"/>
                                        <p:tgtEl>
                                          <p:spTgt spid="30"/>
                                        </p:tgtEl>
                                      </p:cBhvr>
                                    </p:animEffect>
                                  </p:childTnLst>
                                </p:cTn>
                              </p:par>
                              <p:par>
                                <p:cTn id="76" presetID="53" presetClass="entr" presetSubtype="0" fill="hold" grpId="0" nodeType="withEffect">
                                  <p:stCondLst>
                                    <p:cond delay="0"/>
                                  </p:stCondLst>
                                  <p:childTnLst>
                                    <p:set>
                                      <p:cBhvr>
                                        <p:cTn id="77" dur="1" fill="hold">
                                          <p:stCondLst>
                                            <p:cond delay="0"/>
                                          </p:stCondLst>
                                        </p:cTn>
                                        <p:tgtEl>
                                          <p:spTgt spid="29"/>
                                        </p:tgtEl>
                                        <p:attrNameLst>
                                          <p:attrName>style.visibility</p:attrName>
                                        </p:attrNameLst>
                                      </p:cBhvr>
                                      <p:to>
                                        <p:strVal val="visible"/>
                                      </p:to>
                                    </p:set>
                                    <p:anim calcmode="lin" valueType="num">
                                      <p:cBhvr>
                                        <p:cTn id="78" dur="500" fill="hold"/>
                                        <p:tgtEl>
                                          <p:spTgt spid="29"/>
                                        </p:tgtEl>
                                        <p:attrNameLst>
                                          <p:attrName>ppt_w</p:attrName>
                                        </p:attrNameLst>
                                      </p:cBhvr>
                                      <p:tavLst>
                                        <p:tav tm="0">
                                          <p:val>
                                            <p:fltVal val="0"/>
                                          </p:val>
                                        </p:tav>
                                        <p:tav tm="100000">
                                          <p:val>
                                            <p:strVal val="#ppt_w"/>
                                          </p:val>
                                        </p:tav>
                                      </p:tavLst>
                                    </p:anim>
                                    <p:anim calcmode="lin" valueType="num">
                                      <p:cBhvr>
                                        <p:cTn id="79" dur="500" fill="hold"/>
                                        <p:tgtEl>
                                          <p:spTgt spid="29"/>
                                        </p:tgtEl>
                                        <p:attrNameLst>
                                          <p:attrName>ppt_h</p:attrName>
                                        </p:attrNameLst>
                                      </p:cBhvr>
                                      <p:tavLst>
                                        <p:tav tm="0">
                                          <p:val>
                                            <p:fltVal val="0"/>
                                          </p:val>
                                        </p:tav>
                                        <p:tav tm="100000">
                                          <p:val>
                                            <p:strVal val="#ppt_h"/>
                                          </p:val>
                                        </p:tav>
                                      </p:tavLst>
                                    </p:anim>
                                    <p:animEffect transition="in" filter="fade">
                                      <p:cBhvr>
                                        <p:cTn id="80" dur="500"/>
                                        <p:tgtEl>
                                          <p:spTgt spid="29"/>
                                        </p:tgtEl>
                                      </p:cBhvr>
                                    </p:animEffect>
                                  </p:childTnLst>
                                </p:cTn>
                              </p:par>
                            </p:childTnLst>
                          </p:cTn>
                        </p:par>
                        <p:par>
                          <p:cTn id="81" fill="hold">
                            <p:stCondLst>
                              <p:cond delay="500"/>
                            </p:stCondLst>
                            <p:childTnLst>
                              <p:par>
                                <p:cTn id="82" presetID="1" presetClass="entr" presetSubtype="0" fill="hold" nodeType="afterEffect">
                                  <p:stCondLst>
                                    <p:cond delay="0"/>
                                  </p:stCondLst>
                                  <p:childTnLst>
                                    <p:set>
                                      <p:cBhvr>
                                        <p:cTn id="8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animBg="1"/>
      <p:bldP spid="30" grpId="0" animBg="1"/>
      <p:bldP spid="18" grpId="0" animBg="1"/>
      <p:bldP spid="10" grpId="0" animBg="1"/>
      <p:bldP spid="56" grpId="0" animBg="1"/>
      <p:bldP spid="60" grpId="0" animBg="1"/>
      <p:bldP spid="9" grpId="0" animBg="1"/>
      <p:bldP spid="5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6941324" cy="923330"/>
          </a:xfrm>
          <a:prstGeom prst="rect">
            <a:avLst/>
          </a:prstGeom>
        </p:spPr>
        <p:txBody>
          <a:bodyPr wrap="none">
            <a:spAutoFit/>
          </a:bodyPr>
          <a:lstStyle/>
          <a:p>
            <a:pPr algn="ctr" rtl="0"/>
            <a:r>
              <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User receives email</a:t>
            </a:r>
          </a:p>
        </p:txBody>
      </p:sp>
      <p:sp>
        <p:nvSpPr>
          <p:cNvPr id="11" name="TextBox 10"/>
          <p:cNvSpPr txBox="1"/>
          <p:nvPr/>
        </p:nvSpPr>
        <p:spPr>
          <a:xfrm>
            <a:off x="6781800" y="2133600"/>
            <a:ext cx="1828800" cy="369332"/>
          </a:xfrm>
          <a:prstGeom prst="rect">
            <a:avLst/>
          </a:prstGeom>
          <a:solidFill>
            <a:schemeClr val="bg2">
              <a:lumMod val="9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POP request</a:t>
            </a:r>
            <a:endParaRPr lang="en-US" kern="1200" dirty="0">
              <a:solidFill>
                <a:prstClr val="black"/>
              </a:solidFill>
              <a:latin typeface="Calibri"/>
              <a:ea typeface="+mn-ea"/>
              <a:cs typeface="+mn-cs"/>
            </a:endParaRPr>
          </a:p>
        </p:txBody>
      </p:sp>
      <p:sp>
        <p:nvSpPr>
          <p:cNvPr id="29" name="TextBox 28"/>
          <p:cNvSpPr txBox="1"/>
          <p:nvPr/>
        </p:nvSpPr>
        <p:spPr>
          <a:xfrm>
            <a:off x="990600" y="5943600"/>
            <a:ext cx="4876800" cy="646331"/>
          </a:xfrm>
          <a:prstGeom prst="rect">
            <a:avLst/>
          </a:prstGeom>
          <a:solidFill>
            <a:schemeClr val="tx2">
              <a:lumMod val="40000"/>
              <a:lumOff val="60000"/>
            </a:schemeClr>
          </a:solidFill>
          <a:ln>
            <a:solidFill>
              <a:schemeClr val="tx1"/>
            </a:solidFill>
          </a:ln>
        </p:spPr>
        <p:txBody>
          <a:bodyPr wrap="square" rtlCol="0">
            <a:spAutoFit/>
          </a:bodyPr>
          <a:lstStyle/>
          <a:p>
            <a:pPr algn="l" rtl="0"/>
            <a:r>
              <a:rPr lang="en-US" b="1" kern="1200" dirty="0">
                <a:solidFill>
                  <a:prstClr val="black"/>
                </a:solidFill>
                <a:latin typeface="Calibri"/>
                <a:ea typeface="+mn-ea"/>
                <a:cs typeface="+mn-cs"/>
              </a:rPr>
              <a:t>Source MAC address | Destination MAC address </a:t>
            </a:r>
            <a:r>
              <a:rPr lang="en-US" kern="1200" dirty="0">
                <a:solidFill>
                  <a:prstClr val="black"/>
                </a:solidFill>
                <a:latin typeface="Calibri"/>
                <a:ea typeface="+mn-ea"/>
                <a:cs typeface="+mn-cs"/>
              </a:rPr>
              <a:t>23:34:aa:bb:cc:dd      |       12:34:aa:bb:cc:dd  </a:t>
            </a:r>
            <a:endParaRPr lang="en-US" sz="2000" kern="1200" dirty="0">
              <a:solidFill>
                <a:prstClr val="black"/>
              </a:solidFill>
              <a:latin typeface="Calibri"/>
              <a:ea typeface="+mn-ea"/>
              <a:cs typeface="+mn-cs"/>
            </a:endParaRPr>
          </a:p>
        </p:txBody>
      </p:sp>
      <p:sp>
        <p:nvSpPr>
          <p:cNvPr id="30" name="TextBox 29"/>
          <p:cNvSpPr txBox="1"/>
          <p:nvPr/>
        </p:nvSpPr>
        <p:spPr>
          <a:xfrm>
            <a:off x="7543800" y="5943600"/>
            <a:ext cx="990600" cy="646331"/>
          </a:xfrm>
          <a:prstGeom prst="rect">
            <a:avLst/>
          </a:prstGeom>
          <a:solidFill>
            <a:schemeClr val="tx2">
              <a:lumMod val="40000"/>
              <a:lumOff val="6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FCS</a:t>
            </a:r>
          </a:p>
          <a:p>
            <a:pPr algn="ctr" rtl="0"/>
            <a:endParaRPr lang="en-US" kern="1200" dirty="0">
              <a:solidFill>
                <a:prstClr val="black"/>
              </a:solidFill>
              <a:latin typeface="Calibri"/>
              <a:ea typeface="+mn-ea"/>
              <a:cs typeface="+mn-cs"/>
            </a:endParaRPr>
          </a:p>
        </p:txBody>
      </p:sp>
      <p:sp>
        <p:nvSpPr>
          <p:cNvPr id="18" name="TextBox 17"/>
          <p:cNvSpPr txBox="1"/>
          <p:nvPr/>
        </p:nvSpPr>
        <p:spPr>
          <a:xfrm>
            <a:off x="5867400" y="5943600"/>
            <a:ext cx="1676400" cy="646331"/>
          </a:xfrm>
          <a:prstGeom prst="rect">
            <a:avLst/>
          </a:prstGeom>
          <a:solidFill>
            <a:schemeClr val="accent3">
              <a:lumMod val="60000"/>
              <a:lumOff val="4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p>
          <a:p>
            <a:pPr algn="ctr" rtl="0"/>
            <a:endParaRPr lang="en-US" kern="1200" dirty="0">
              <a:solidFill>
                <a:prstClr val="black"/>
              </a:solidFill>
              <a:latin typeface="Calibri"/>
              <a:ea typeface="+mn-ea"/>
              <a:cs typeface="+mn-cs"/>
            </a:endParaRPr>
          </a:p>
        </p:txBody>
      </p:sp>
      <p:cxnSp>
        <p:nvCxnSpPr>
          <p:cNvPr id="47" name="Straight Connector 46"/>
          <p:cNvCxnSpPr/>
          <p:nvPr/>
        </p:nvCxnSpPr>
        <p:spPr>
          <a:xfrm>
            <a:off x="3886200" y="5334000"/>
            <a:ext cx="1981200" cy="60960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0800000" flipV="1">
            <a:off x="7467600" y="5257800"/>
            <a:ext cx="914400" cy="76200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grpSp>
        <p:nvGrpSpPr>
          <p:cNvPr id="2" name="Group 57"/>
          <p:cNvGrpSpPr/>
          <p:nvPr/>
        </p:nvGrpSpPr>
        <p:grpSpPr>
          <a:xfrm>
            <a:off x="6858000" y="2438400"/>
            <a:ext cx="1600200" cy="1414740"/>
            <a:chOff x="6781800" y="2395260"/>
            <a:chExt cx="1600200" cy="1414740"/>
          </a:xfrm>
        </p:grpSpPr>
        <p:cxnSp>
          <p:nvCxnSpPr>
            <p:cNvPr id="19" name="Straight Connector 18"/>
            <p:cNvCxnSpPr/>
            <p:nvPr/>
          </p:nvCxnSpPr>
          <p:spPr>
            <a:xfrm rot="16200000" flipH="1">
              <a:off x="6743700" y="2509560"/>
              <a:ext cx="685800" cy="60960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7962106" y="2813566"/>
              <a:ext cx="838200"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315200" y="3163669"/>
              <a:ext cx="1066800" cy="646331"/>
            </a:xfrm>
            <a:prstGeom prst="rect">
              <a:avLst/>
            </a:prstGeom>
            <a:solidFill>
              <a:schemeClr val="bg2">
                <a:lumMod val="9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p>
            <a:p>
              <a:pPr algn="ctr" rtl="0"/>
              <a:r>
                <a:rPr lang="en-US" b="1" kern="1200" dirty="0">
                  <a:solidFill>
                    <a:srgbClr val="FF0000"/>
                  </a:solidFill>
                  <a:latin typeface="Calibri"/>
                  <a:ea typeface="+mn-ea"/>
                  <a:cs typeface="+mn-cs"/>
                </a:rPr>
                <a:t> </a:t>
              </a:r>
              <a:endParaRPr lang="en-US" kern="1200" dirty="0">
                <a:solidFill>
                  <a:prstClr val="black"/>
                </a:solidFill>
                <a:latin typeface="Calibri"/>
                <a:ea typeface="+mn-ea"/>
                <a:cs typeface="+mn-cs"/>
              </a:endParaRPr>
            </a:p>
          </p:txBody>
        </p:sp>
      </p:grpSp>
      <p:sp>
        <p:nvSpPr>
          <p:cNvPr id="10" name="TextBox 9"/>
          <p:cNvSpPr txBox="1"/>
          <p:nvPr/>
        </p:nvSpPr>
        <p:spPr>
          <a:xfrm>
            <a:off x="4267200" y="3200400"/>
            <a:ext cx="3124200" cy="646331"/>
          </a:xfrm>
          <a:prstGeom prst="rect">
            <a:avLst/>
          </a:prstGeom>
          <a:solidFill>
            <a:schemeClr val="accent2">
              <a:lumMod val="40000"/>
              <a:lumOff val="60000"/>
            </a:schemeClr>
          </a:solidFill>
          <a:ln>
            <a:solidFill>
              <a:schemeClr val="tx1"/>
            </a:solidFill>
          </a:ln>
        </p:spPr>
        <p:txBody>
          <a:bodyPr wrap="square" rtlCol="0">
            <a:spAutoFit/>
          </a:bodyPr>
          <a:lstStyle/>
          <a:p>
            <a:pPr algn="l" rtl="0"/>
            <a:r>
              <a:rPr lang="en-US" b="1" kern="1200" dirty="0">
                <a:solidFill>
                  <a:prstClr val="black"/>
                </a:solidFill>
                <a:latin typeface="Calibri"/>
                <a:ea typeface="+mn-ea"/>
                <a:cs typeface="+mn-cs"/>
              </a:rPr>
              <a:t> Source Port | Destination Port</a:t>
            </a:r>
          </a:p>
          <a:p>
            <a:pPr algn="l" rtl="0"/>
            <a:r>
              <a:rPr lang="en-US" b="1" kern="1200" dirty="0">
                <a:solidFill>
                  <a:prstClr val="black"/>
                </a:solidFill>
                <a:latin typeface="Calibri"/>
                <a:ea typeface="+mn-ea"/>
                <a:cs typeface="+mn-cs"/>
              </a:rPr>
              <a:t>&gt; </a:t>
            </a:r>
            <a:r>
              <a:rPr lang="en-US" b="1" kern="1200" dirty="0">
                <a:solidFill>
                  <a:srgbClr val="FF0000"/>
                </a:solidFill>
                <a:latin typeface="Calibri"/>
                <a:ea typeface="+mn-ea"/>
                <a:cs typeface="+mn-cs"/>
              </a:rPr>
              <a:t>1024           </a:t>
            </a:r>
            <a:r>
              <a:rPr lang="en-US" b="1" kern="1200" dirty="0">
                <a:solidFill>
                  <a:prstClr val="black"/>
                </a:solidFill>
                <a:latin typeface="Calibri"/>
                <a:ea typeface="+mn-ea"/>
                <a:cs typeface="+mn-cs"/>
              </a:rPr>
              <a:t>|        </a:t>
            </a:r>
            <a:r>
              <a:rPr lang="en-US" b="1" kern="1200" dirty="0">
                <a:solidFill>
                  <a:srgbClr val="FF0000"/>
                </a:solidFill>
                <a:latin typeface="Calibri"/>
                <a:ea typeface="+mn-ea"/>
                <a:cs typeface="+mn-cs"/>
              </a:rPr>
              <a:t>110 (POP)</a:t>
            </a:r>
            <a:endParaRPr lang="en-US" kern="1200" dirty="0">
              <a:solidFill>
                <a:prstClr val="black"/>
              </a:solidFill>
              <a:latin typeface="Calibri"/>
              <a:ea typeface="+mn-ea"/>
              <a:cs typeface="+mn-cs"/>
            </a:endParaRPr>
          </a:p>
        </p:txBody>
      </p:sp>
      <p:sp>
        <p:nvSpPr>
          <p:cNvPr id="56" name="TextBox 55"/>
          <p:cNvSpPr txBox="1"/>
          <p:nvPr/>
        </p:nvSpPr>
        <p:spPr>
          <a:xfrm>
            <a:off x="7391400" y="3200400"/>
            <a:ext cx="1066800" cy="646331"/>
          </a:xfrm>
          <a:prstGeom prst="rect">
            <a:avLst/>
          </a:prstGeom>
          <a:solidFill>
            <a:schemeClr val="accent2">
              <a:lumMod val="40000"/>
              <a:lumOff val="6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p>
          <a:p>
            <a:pPr algn="ctr" rtl="0"/>
            <a:r>
              <a:rPr lang="en-US" b="1" kern="1200" dirty="0">
                <a:solidFill>
                  <a:srgbClr val="FF0000"/>
                </a:solidFill>
                <a:latin typeface="Calibri"/>
                <a:ea typeface="+mn-ea"/>
                <a:cs typeface="+mn-cs"/>
              </a:rPr>
              <a:t> </a:t>
            </a:r>
            <a:endParaRPr lang="en-US" kern="1200" dirty="0">
              <a:solidFill>
                <a:prstClr val="black"/>
              </a:solidFill>
              <a:latin typeface="Calibri"/>
              <a:ea typeface="+mn-ea"/>
              <a:cs typeface="+mn-cs"/>
            </a:endParaRPr>
          </a:p>
        </p:txBody>
      </p:sp>
      <p:cxnSp>
        <p:nvCxnSpPr>
          <p:cNvPr id="43" name="Straight Connector 42"/>
          <p:cNvCxnSpPr/>
          <p:nvPr/>
        </p:nvCxnSpPr>
        <p:spPr>
          <a:xfrm>
            <a:off x="4343400" y="3810000"/>
            <a:ext cx="3200400" cy="83820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8076405" y="4267200"/>
            <a:ext cx="762000"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467600" y="4648200"/>
            <a:ext cx="1066800" cy="646331"/>
          </a:xfrm>
          <a:prstGeom prst="rect">
            <a:avLst/>
          </a:prstGeom>
          <a:solidFill>
            <a:schemeClr val="accent2">
              <a:lumMod val="40000"/>
              <a:lumOff val="6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p>
          <a:p>
            <a:pPr algn="ctr" rtl="0"/>
            <a:r>
              <a:rPr lang="en-US" b="1" kern="1200" dirty="0">
                <a:solidFill>
                  <a:srgbClr val="FF0000"/>
                </a:solidFill>
                <a:latin typeface="Calibri"/>
                <a:ea typeface="+mn-ea"/>
                <a:cs typeface="+mn-cs"/>
              </a:rPr>
              <a:t> </a:t>
            </a:r>
            <a:endParaRPr lang="en-US" kern="1200" dirty="0">
              <a:solidFill>
                <a:prstClr val="black"/>
              </a:solidFill>
              <a:latin typeface="Calibri"/>
              <a:ea typeface="+mn-ea"/>
              <a:cs typeface="+mn-cs"/>
            </a:endParaRPr>
          </a:p>
        </p:txBody>
      </p:sp>
      <p:sp>
        <p:nvSpPr>
          <p:cNvPr id="9" name="TextBox 8"/>
          <p:cNvSpPr txBox="1"/>
          <p:nvPr/>
        </p:nvSpPr>
        <p:spPr>
          <a:xfrm>
            <a:off x="3886200" y="4648200"/>
            <a:ext cx="3581400" cy="646331"/>
          </a:xfrm>
          <a:prstGeom prst="rect">
            <a:avLst/>
          </a:prstGeom>
          <a:solidFill>
            <a:schemeClr val="accent3">
              <a:lumMod val="60000"/>
              <a:lumOff val="40000"/>
            </a:schemeClr>
          </a:solidFill>
          <a:ln>
            <a:solidFill>
              <a:schemeClr val="tx1"/>
            </a:solidFill>
          </a:ln>
        </p:spPr>
        <p:txBody>
          <a:bodyPr wrap="square" rtlCol="0">
            <a:spAutoFit/>
          </a:bodyPr>
          <a:lstStyle/>
          <a:p>
            <a:pPr algn="l" rtl="0"/>
            <a:r>
              <a:rPr lang="en-US" b="1" kern="1200" dirty="0">
                <a:solidFill>
                  <a:prstClr val="black"/>
                </a:solidFill>
                <a:latin typeface="Calibri"/>
                <a:ea typeface="+mn-ea"/>
                <a:cs typeface="+mn-cs"/>
              </a:rPr>
              <a:t>Source IP               | Destination IP      </a:t>
            </a:r>
          </a:p>
          <a:p>
            <a:pPr algn="l" rtl="0"/>
            <a:r>
              <a:rPr lang="en-US" b="1" kern="1200" dirty="0">
                <a:solidFill>
                  <a:srgbClr val="4F81BD"/>
                </a:solidFill>
                <a:latin typeface="Calibri"/>
                <a:ea typeface="+mn-ea"/>
                <a:cs typeface="+mn-cs"/>
              </a:rPr>
              <a:t>202.125.157.</a:t>
            </a:r>
            <a:r>
              <a:rPr lang="en-US" b="1" kern="1200" dirty="0">
                <a:solidFill>
                  <a:srgbClr val="FF0000"/>
                </a:solidFill>
                <a:latin typeface="Calibri"/>
                <a:ea typeface="+mn-ea"/>
                <a:cs typeface="+mn-cs"/>
              </a:rPr>
              <a:t>150 | </a:t>
            </a:r>
            <a:r>
              <a:rPr lang="en-US" b="1" kern="1200" dirty="0">
                <a:solidFill>
                  <a:srgbClr val="4F81BD"/>
                </a:solidFill>
                <a:latin typeface="Calibri"/>
                <a:ea typeface="+mn-ea"/>
                <a:cs typeface="+mn-cs"/>
              </a:rPr>
              <a:t>115.186.131.69</a:t>
            </a:r>
            <a:r>
              <a:rPr lang="en-US" b="1" kern="1200" dirty="0">
                <a:solidFill>
                  <a:srgbClr val="FF0000"/>
                </a:solidFill>
                <a:latin typeface="Calibri"/>
                <a:ea typeface="+mn-ea"/>
                <a:cs typeface="+mn-cs"/>
              </a:rPr>
              <a:t> </a:t>
            </a:r>
            <a:endParaRPr lang="en-US" kern="1200" dirty="0">
              <a:solidFill>
                <a:prstClr val="black"/>
              </a:solidFill>
              <a:latin typeface="Calibri"/>
              <a:ea typeface="+mn-ea"/>
              <a:cs typeface="+mn-cs"/>
            </a:endParaRPr>
          </a:p>
        </p:txBody>
      </p:sp>
      <p:sp>
        <p:nvSpPr>
          <p:cNvPr id="51" name="TextBox 50"/>
          <p:cNvSpPr txBox="1"/>
          <p:nvPr/>
        </p:nvSpPr>
        <p:spPr>
          <a:xfrm>
            <a:off x="7467600" y="4648200"/>
            <a:ext cx="1066800" cy="646331"/>
          </a:xfrm>
          <a:prstGeom prst="rect">
            <a:avLst/>
          </a:prstGeom>
          <a:solidFill>
            <a:schemeClr val="accent3">
              <a:lumMod val="60000"/>
              <a:lumOff val="4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p>
          <a:p>
            <a:pPr algn="ctr" rtl="0"/>
            <a:r>
              <a:rPr lang="en-US" b="1" kern="1200" dirty="0">
                <a:solidFill>
                  <a:srgbClr val="FF0000"/>
                </a:solidFill>
                <a:latin typeface="Calibri"/>
                <a:ea typeface="+mn-ea"/>
                <a:cs typeface="+mn-cs"/>
              </a:rPr>
              <a:t> </a:t>
            </a:r>
            <a:endParaRPr lang="en-US" kern="1200" dirty="0">
              <a:solidFill>
                <a:prstClr val="black"/>
              </a:solidFill>
              <a:latin typeface="Calibri"/>
              <a:ea typeface="+mn-ea"/>
              <a:cs typeface="+mn-cs"/>
            </a:endParaRPr>
          </a:p>
        </p:txBody>
      </p:sp>
      <p:grpSp>
        <p:nvGrpSpPr>
          <p:cNvPr id="3" name="Group 79"/>
          <p:cNvGrpSpPr/>
          <p:nvPr/>
        </p:nvGrpSpPr>
        <p:grpSpPr>
          <a:xfrm>
            <a:off x="2819400" y="2006025"/>
            <a:ext cx="3810000" cy="584775"/>
            <a:chOff x="2819400" y="1981200"/>
            <a:chExt cx="3810000" cy="584775"/>
          </a:xfrm>
        </p:grpSpPr>
        <p:sp>
          <p:nvSpPr>
            <p:cNvPr id="77" name="TextBox 76"/>
            <p:cNvSpPr txBox="1"/>
            <p:nvPr/>
          </p:nvSpPr>
          <p:spPr>
            <a:xfrm>
              <a:off x="2819400" y="1981200"/>
              <a:ext cx="3124200" cy="584775"/>
            </a:xfrm>
            <a:prstGeom prst="rect">
              <a:avLst/>
            </a:prstGeom>
            <a:noFill/>
          </p:spPr>
          <p:txBody>
            <a:bodyPr wrap="square" rtlCol="0">
              <a:spAutoFit/>
            </a:bodyPr>
            <a:lstStyle/>
            <a:p>
              <a:pPr algn="l" rtl="0"/>
              <a:r>
                <a:rPr lang="en-US" sz="3200" b="1" kern="1200" dirty="0">
                  <a:solidFill>
                    <a:prstClr val="black"/>
                  </a:solidFill>
                  <a:latin typeface="Calibri"/>
                  <a:ea typeface="+mn-ea"/>
                  <a:cs typeface="+mn-cs"/>
                </a:rPr>
                <a:t>Application layer</a:t>
              </a:r>
            </a:p>
          </p:txBody>
        </p:sp>
        <p:cxnSp>
          <p:nvCxnSpPr>
            <p:cNvPr id="79" name="Straight Arrow Connector 78"/>
            <p:cNvCxnSpPr/>
            <p:nvPr/>
          </p:nvCxnSpPr>
          <p:spPr>
            <a:xfrm>
              <a:off x="5791200" y="2286000"/>
              <a:ext cx="8382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grpSp>
        <p:nvGrpSpPr>
          <p:cNvPr id="4" name="Group 80"/>
          <p:cNvGrpSpPr/>
          <p:nvPr/>
        </p:nvGrpSpPr>
        <p:grpSpPr>
          <a:xfrm>
            <a:off x="457200" y="3225225"/>
            <a:ext cx="3657600" cy="584775"/>
            <a:chOff x="2971800" y="1981200"/>
            <a:chExt cx="3657600" cy="584775"/>
          </a:xfrm>
        </p:grpSpPr>
        <p:sp>
          <p:nvSpPr>
            <p:cNvPr id="82" name="TextBox 81"/>
            <p:cNvSpPr txBox="1"/>
            <p:nvPr/>
          </p:nvSpPr>
          <p:spPr>
            <a:xfrm>
              <a:off x="2971800" y="1981200"/>
              <a:ext cx="2971800" cy="584775"/>
            </a:xfrm>
            <a:prstGeom prst="rect">
              <a:avLst/>
            </a:prstGeom>
            <a:noFill/>
          </p:spPr>
          <p:txBody>
            <a:bodyPr wrap="square" rtlCol="0">
              <a:spAutoFit/>
            </a:bodyPr>
            <a:lstStyle/>
            <a:p>
              <a:pPr algn="l" rtl="0"/>
              <a:r>
                <a:rPr lang="en-US" sz="3200" b="1" kern="1200" dirty="0">
                  <a:solidFill>
                    <a:prstClr val="black"/>
                  </a:solidFill>
                  <a:latin typeface="Calibri"/>
                  <a:ea typeface="+mn-ea"/>
                  <a:cs typeface="+mn-cs"/>
                </a:rPr>
                <a:t>Transport layer</a:t>
              </a:r>
              <a:endParaRPr lang="en-US" sz="3200" b="1" kern="1200" dirty="0">
                <a:solidFill>
                  <a:srgbClr val="C00000"/>
                </a:solidFill>
                <a:latin typeface="Calibri"/>
                <a:ea typeface="+mn-ea"/>
                <a:cs typeface="+mn-cs"/>
              </a:endParaRPr>
            </a:p>
          </p:txBody>
        </p:sp>
        <p:cxnSp>
          <p:nvCxnSpPr>
            <p:cNvPr id="83" name="Straight Arrow Connector 82"/>
            <p:cNvCxnSpPr/>
            <p:nvPr/>
          </p:nvCxnSpPr>
          <p:spPr>
            <a:xfrm>
              <a:off x="5791200" y="2286000"/>
              <a:ext cx="8382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grpSp>
        <p:nvGrpSpPr>
          <p:cNvPr id="5" name="Group 83"/>
          <p:cNvGrpSpPr/>
          <p:nvPr/>
        </p:nvGrpSpPr>
        <p:grpSpPr>
          <a:xfrm>
            <a:off x="609600" y="4953000"/>
            <a:ext cx="2590800" cy="838199"/>
            <a:chOff x="3352800" y="1981200"/>
            <a:chExt cx="2590800" cy="838199"/>
          </a:xfrm>
        </p:grpSpPr>
        <p:sp>
          <p:nvSpPr>
            <p:cNvPr id="85" name="TextBox 84"/>
            <p:cNvSpPr txBox="1"/>
            <p:nvPr/>
          </p:nvSpPr>
          <p:spPr>
            <a:xfrm>
              <a:off x="3352800" y="1981200"/>
              <a:ext cx="2590800" cy="584775"/>
            </a:xfrm>
            <a:prstGeom prst="rect">
              <a:avLst/>
            </a:prstGeom>
            <a:noFill/>
          </p:spPr>
          <p:txBody>
            <a:bodyPr wrap="square" rtlCol="0">
              <a:spAutoFit/>
            </a:bodyPr>
            <a:lstStyle/>
            <a:p>
              <a:pPr algn="l" rtl="0"/>
              <a:r>
                <a:rPr lang="en-US" sz="3200" b="1" kern="1200" dirty="0">
                  <a:solidFill>
                    <a:prstClr val="black"/>
                  </a:solidFill>
                  <a:latin typeface="Calibri"/>
                  <a:ea typeface="+mn-ea"/>
                  <a:cs typeface="+mn-cs"/>
                </a:rPr>
                <a:t>Link layer</a:t>
              </a:r>
              <a:endParaRPr lang="en-US" sz="3200" b="1" kern="1200" dirty="0">
                <a:solidFill>
                  <a:srgbClr val="C00000"/>
                </a:solidFill>
                <a:latin typeface="Calibri"/>
                <a:ea typeface="+mn-ea"/>
                <a:cs typeface="+mn-cs"/>
              </a:endParaRPr>
            </a:p>
          </p:txBody>
        </p:sp>
        <p:cxnSp>
          <p:nvCxnSpPr>
            <p:cNvPr id="86" name="Straight Arrow Connector 85"/>
            <p:cNvCxnSpPr>
              <a:stCxn id="85" idx="2"/>
            </p:cNvCxnSpPr>
            <p:nvPr/>
          </p:nvCxnSpPr>
          <p:spPr>
            <a:xfrm rot="16200000" flipH="1">
              <a:off x="4826288" y="2387887"/>
              <a:ext cx="253425" cy="6096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grpSp>
        <p:nvGrpSpPr>
          <p:cNvPr id="7" name="Group 90"/>
          <p:cNvGrpSpPr/>
          <p:nvPr/>
        </p:nvGrpSpPr>
        <p:grpSpPr>
          <a:xfrm>
            <a:off x="0" y="4267200"/>
            <a:ext cx="3581400" cy="584775"/>
            <a:chOff x="2590800" y="1981200"/>
            <a:chExt cx="3581400" cy="584775"/>
          </a:xfrm>
        </p:grpSpPr>
        <p:sp>
          <p:nvSpPr>
            <p:cNvPr id="92" name="TextBox 91"/>
            <p:cNvSpPr txBox="1"/>
            <p:nvPr/>
          </p:nvSpPr>
          <p:spPr>
            <a:xfrm>
              <a:off x="2590800" y="1981200"/>
              <a:ext cx="3352800" cy="584775"/>
            </a:xfrm>
            <a:prstGeom prst="rect">
              <a:avLst/>
            </a:prstGeom>
            <a:noFill/>
          </p:spPr>
          <p:txBody>
            <a:bodyPr wrap="square" rtlCol="0">
              <a:spAutoFit/>
            </a:bodyPr>
            <a:lstStyle/>
            <a:p>
              <a:pPr algn="l" rtl="0"/>
              <a:r>
                <a:rPr lang="en-US" sz="3200" b="1" kern="1200" dirty="0">
                  <a:solidFill>
                    <a:prstClr val="black"/>
                  </a:solidFill>
                  <a:latin typeface="Calibri"/>
                  <a:ea typeface="+mn-ea"/>
                  <a:cs typeface="+mn-cs"/>
                </a:rPr>
                <a:t>Internet layer</a:t>
              </a:r>
              <a:endParaRPr lang="en-US" sz="3200" b="1" kern="1200" dirty="0">
                <a:solidFill>
                  <a:srgbClr val="C00000"/>
                </a:solidFill>
                <a:latin typeface="Calibri"/>
                <a:ea typeface="+mn-ea"/>
                <a:cs typeface="+mn-cs"/>
              </a:endParaRPr>
            </a:p>
          </p:txBody>
        </p:sp>
        <p:cxnSp>
          <p:nvCxnSpPr>
            <p:cNvPr id="93" name="Straight Arrow Connector 92"/>
            <p:cNvCxnSpPr/>
            <p:nvPr/>
          </p:nvCxnSpPr>
          <p:spPr>
            <a:xfrm>
              <a:off x="5029200" y="2362200"/>
              <a:ext cx="1143000" cy="1524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6781800" y="2133600"/>
            <a:ext cx="1828800" cy="369332"/>
          </a:xfrm>
          <a:prstGeom prst="rect">
            <a:avLst/>
          </a:prstGeom>
          <a:solidFill>
            <a:schemeClr val="bg2">
              <a:lumMod val="9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or IMAP request</a:t>
            </a:r>
            <a:endParaRPr lang="en-US" kern="1200" dirty="0">
              <a:solidFill>
                <a:prstClr val="black"/>
              </a:solidFill>
              <a:latin typeface="Calibri"/>
              <a:ea typeface="+mn-ea"/>
              <a:cs typeface="+mn-cs"/>
            </a:endParaRPr>
          </a:p>
        </p:txBody>
      </p:sp>
      <p:sp>
        <p:nvSpPr>
          <p:cNvPr id="33" name="TextBox 32"/>
          <p:cNvSpPr txBox="1"/>
          <p:nvPr/>
        </p:nvSpPr>
        <p:spPr>
          <a:xfrm>
            <a:off x="6781800" y="2133600"/>
            <a:ext cx="1828800" cy="369332"/>
          </a:xfrm>
          <a:prstGeom prst="rect">
            <a:avLst/>
          </a:prstGeom>
          <a:solidFill>
            <a:schemeClr val="bg2">
              <a:lumMod val="9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or HTTP request</a:t>
            </a:r>
            <a:endParaRPr lang="en-US" kern="1200" dirty="0">
              <a:solidFill>
                <a:prstClr val="black"/>
              </a:solidFill>
              <a:latin typeface="Calibri"/>
              <a:ea typeface="+mn-ea"/>
              <a:cs typeface="+mn-cs"/>
            </a:endParaRPr>
          </a:p>
        </p:txBody>
      </p:sp>
      <p:sp>
        <p:nvSpPr>
          <p:cNvPr id="35" name="TextBox 34"/>
          <p:cNvSpPr txBox="1"/>
          <p:nvPr/>
        </p:nvSpPr>
        <p:spPr>
          <a:xfrm>
            <a:off x="4267200" y="3200400"/>
            <a:ext cx="3124200" cy="646331"/>
          </a:xfrm>
          <a:prstGeom prst="rect">
            <a:avLst/>
          </a:prstGeom>
          <a:solidFill>
            <a:schemeClr val="accent2">
              <a:lumMod val="40000"/>
              <a:lumOff val="60000"/>
            </a:schemeClr>
          </a:solidFill>
          <a:ln>
            <a:solidFill>
              <a:schemeClr val="tx1"/>
            </a:solidFill>
          </a:ln>
        </p:spPr>
        <p:txBody>
          <a:bodyPr wrap="square" rtlCol="0">
            <a:spAutoFit/>
          </a:bodyPr>
          <a:lstStyle/>
          <a:p>
            <a:pPr algn="l" rtl="0"/>
            <a:r>
              <a:rPr lang="en-US" b="1" kern="1200" dirty="0">
                <a:solidFill>
                  <a:prstClr val="black"/>
                </a:solidFill>
                <a:latin typeface="Calibri"/>
                <a:ea typeface="+mn-ea"/>
                <a:cs typeface="+mn-cs"/>
              </a:rPr>
              <a:t> Source Port | Destination Port</a:t>
            </a:r>
          </a:p>
          <a:p>
            <a:pPr algn="l" rtl="0"/>
            <a:r>
              <a:rPr lang="en-US" b="1" kern="1200" dirty="0">
                <a:solidFill>
                  <a:prstClr val="black"/>
                </a:solidFill>
                <a:latin typeface="Calibri"/>
                <a:ea typeface="+mn-ea"/>
                <a:cs typeface="+mn-cs"/>
              </a:rPr>
              <a:t>&gt; </a:t>
            </a:r>
            <a:r>
              <a:rPr lang="en-US" b="1" kern="1200" dirty="0">
                <a:solidFill>
                  <a:srgbClr val="FF0000"/>
                </a:solidFill>
                <a:latin typeface="Calibri"/>
                <a:ea typeface="+mn-ea"/>
                <a:cs typeface="+mn-cs"/>
              </a:rPr>
              <a:t>1024           </a:t>
            </a:r>
            <a:r>
              <a:rPr lang="en-US" b="1" kern="1200" dirty="0">
                <a:solidFill>
                  <a:prstClr val="black"/>
                </a:solidFill>
                <a:latin typeface="Calibri"/>
                <a:ea typeface="+mn-ea"/>
                <a:cs typeface="+mn-cs"/>
              </a:rPr>
              <a:t>|     </a:t>
            </a:r>
            <a:r>
              <a:rPr lang="en-US" b="1" kern="1200" dirty="0">
                <a:solidFill>
                  <a:srgbClr val="FF0000"/>
                </a:solidFill>
                <a:latin typeface="Calibri"/>
                <a:ea typeface="+mn-ea"/>
                <a:cs typeface="+mn-cs"/>
              </a:rPr>
              <a:t>143 ( if IMAP)</a:t>
            </a:r>
            <a:endParaRPr lang="en-US" kern="1200" dirty="0">
              <a:solidFill>
                <a:prstClr val="black"/>
              </a:solidFill>
              <a:latin typeface="Calibri"/>
              <a:ea typeface="+mn-ea"/>
              <a:cs typeface="+mn-cs"/>
            </a:endParaRPr>
          </a:p>
        </p:txBody>
      </p:sp>
      <p:sp>
        <p:nvSpPr>
          <p:cNvPr id="36" name="TextBox 35"/>
          <p:cNvSpPr txBox="1"/>
          <p:nvPr/>
        </p:nvSpPr>
        <p:spPr>
          <a:xfrm>
            <a:off x="4267200" y="3200400"/>
            <a:ext cx="3124200" cy="646331"/>
          </a:xfrm>
          <a:prstGeom prst="rect">
            <a:avLst/>
          </a:prstGeom>
          <a:solidFill>
            <a:schemeClr val="accent2">
              <a:lumMod val="40000"/>
              <a:lumOff val="60000"/>
            </a:schemeClr>
          </a:solidFill>
          <a:ln>
            <a:solidFill>
              <a:schemeClr val="tx1"/>
            </a:solidFill>
          </a:ln>
        </p:spPr>
        <p:txBody>
          <a:bodyPr wrap="square" rtlCol="0">
            <a:spAutoFit/>
          </a:bodyPr>
          <a:lstStyle/>
          <a:p>
            <a:pPr algn="l" rtl="0"/>
            <a:r>
              <a:rPr lang="en-US" b="1" kern="1200" dirty="0">
                <a:solidFill>
                  <a:prstClr val="black"/>
                </a:solidFill>
                <a:latin typeface="Calibri"/>
                <a:ea typeface="+mn-ea"/>
                <a:cs typeface="+mn-cs"/>
              </a:rPr>
              <a:t> Source Port | Destination Port</a:t>
            </a:r>
          </a:p>
          <a:p>
            <a:pPr algn="l" rtl="0"/>
            <a:r>
              <a:rPr lang="en-US" b="1" kern="1200" dirty="0">
                <a:solidFill>
                  <a:prstClr val="black"/>
                </a:solidFill>
                <a:latin typeface="Calibri"/>
                <a:ea typeface="+mn-ea"/>
                <a:cs typeface="+mn-cs"/>
              </a:rPr>
              <a:t>&gt; </a:t>
            </a:r>
            <a:r>
              <a:rPr lang="en-US" b="1" kern="1200" dirty="0">
                <a:solidFill>
                  <a:srgbClr val="FF0000"/>
                </a:solidFill>
                <a:latin typeface="Calibri"/>
                <a:ea typeface="+mn-ea"/>
                <a:cs typeface="+mn-cs"/>
              </a:rPr>
              <a:t>1024           </a:t>
            </a:r>
            <a:r>
              <a:rPr lang="en-US" b="1" kern="1200" dirty="0">
                <a:solidFill>
                  <a:prstClr val="black"/>
                </a:solidFill>
                <a:latin typeface="Calibri"/>
                <a:ea typeface="+mn-ea"/>
                <a:cs typeface="+mn-cs"/>
              </a:rPr>
              <a:t>|     </a:t>
            </a:r>
            <a:r>
              <a:rPr lang="en-US" b="1" kern="1200" dirty="0">
                <a:solidFill>
                  <a:srgbClr val="FF0000"/>
                </a:solidFill>
                <a:latin typeface="Calibri"/>
                <a:ea typeface="+mn-ea"/>
                <a:cs typeface="+mn-cs"/>
              </a:rPr>
              <a:t>80 ( if HTTP)</a:t>
            </a:r>
            <a:endParaRPr lang="en-US" kern="1200" dirty="0">
              <a:solidFill>
                <a:prstClr val="black"/>
              </a:solidFill>
              <a:latin typeface="Calibri"/>
              <a:ea typeface="+mn-ea"/>
              <a:cs typeface="+mn-cs"/>
            </a:endParaRPr>
          </a:p>
        </p:txBody>
      </p:sp>
      <p:sp>
        <p:nvSpPr>
          <p:cNvPr id="37" name="TextBox 36"/>
          <p:cNvSpPr txBox="1"/>
          <p:nvPr/>
        </p:nvSpPr>
        <p:spPr>
          <a:xfrm>
            <a:off x="6781800" y="2133600"/>
            <a:ext cx="1828800" cy="369332"/>
          </a:xfrm>
          <a:prstGeom prst="rect">
            <a:avLst/>
          </a:prstGeom>
          <a:solidFill>
            <a:schemeClr val="bg2">
              <a:lumMod val="9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or IMAP request</a:t>
            </a:r>
            <a:endParaRPr lang="en-US" kern="1200" dirty="0">
              <a:solidFill>
                <a:prstClr val="black"/>
              </a:solidFill>
              <a:latin typeface="Calibri"/>
              <a:ea typeface="+mn-ea"/>
              <a:cs typeface="+mn-cs"/>
            </a:endParaRPr>
          </a:p>
        </p:txBody>
      </p:sp>
      <p:sp>
        <p:nvSpPr>
          <p:cNvPr id="38" name="TextBox 37"/>
          <p:cNvSpPr txBox="1"/>
          <p:nvPr/>
        </p:nvSpPr>
        <p:spPr>
          <a:xfrm>
            <a:off x="6781800" y="2145268"/>
            <a:ext cx="1828800" cy="369332"/>
          </a:xfrm>
          <a:prstGeom prst="rect">
            <a:avLst/>
          </a:prstGeom>
          <a:solidFill>
            <a:schemeClr val="bg2">
              <a:lumMod val="9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or HTTP request</a:t>
            </a:r>
            <a:endParaRPr lang="en-US" kern="1200" dirty="0">
              <a:solidFill>
                <a:prstClr val="black"/>
              </a:solidFill>
              <a:latin typeface="Calibri"/>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53"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par>
                                <p:cTn id="36" presetID="1"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par>
                                <p:cTn id="51" presetID="53" presetClass="entr" presetSubtype="0"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anim calcmode="lin" valueType="num">
                                      <p:cBhvr>
                                        <p:cTn id="53" dur="500" fill="hold"/>
                                        <p:tgtEl>
                                          <p:spTgt spid="45"/>
                                        </p:tgtEl>
                                        <p:attrNameLst>
                                          <p:attrName>ppt_w</p:attrName>
                                        </p:attrNameLst>
                                      </p:cBhvr>
                                      <p:tavLst>
                                        <p:tav tm="0">
                                          <p:val>
                                            <p:fltVal val="0"/>
                                          </p:val>
                                        </p:tav>
                                        <p:tav tm="100000">
                                          <p:val>
                                            <p:strVal val="#ppt_w"/>
                                          </p:val>
                                        </p:tav>
                                      </p:tavLst>
                                    </p:anim>
                                    <p:anim calcmode="lin" valueType="num">
                                      <p:cBhvr>
                                        <p:cTn id="54" dur="500" fill="hold"/>
                                        <p:tgtEl>
                                          <p:spTgt spid="45"/>
                                        </p:tgtEl>
                                        <p:attrNameLst>
                                          <p:attrName>ppt_h</p:attrName>
                                        </p:attrNameLst>
                                      </p:cBhvr>
                                      <p:tavLst>
                                        <p:tav tm="0">
                                          <p:val>
                                            <p:fltVal val="0"/>
                                          </p:val>
                                        </p:tav>
                                        <p:tav tm="100000">
                                          <p:val>
                                            <p:strVal val="#ppt_h"/>
                                          </p:val>
                                        </p:tav>
                                      </p:tavLst>
                                    </p:anim>
                                    <p:animEffect transition="in" filter="fade">
                                      <p:cBhvr>
                                        <p:cTn id="55" dur="500"/>
                                        <p:tgtEl>
                                          <p:spTgt spid="45"/>
                                        </p:tgtEl>
                                      </p:cBhvr>
                                    </p:animEffect>
                                  </p:childTnLst>
                                </p:cTn>
                              </p:par>
                              <p:par>
                                <p:cTn id="56" presetID="53" presetClass="entr" presetSubtype="0" fill="hold" nodeType="with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p:cTn id="58" dur="500" fill="hold"/>
                                        <p:tgtEl>
                                          <p:spTgt spid="43"/>
                                        </p:tgtEl>
                                        <p:attrNameLst>
                                          <p:attrName>ppt_w</p:attrName>
                                        </p:attrNameLst>
                                      </p:cBhvr>
                                      <p:tavLst>
                                        <p:tav tm="0">
                                          <p:val>
                                            <p:fltVal val="0"/>
                                          </p:val>
                                        </p:tav>
                                        <p:tav tm="100000">
                                          <p:val>
                                            <p:strVal val="#ppt_w"/>
                                          </p:val>
                                        </p:tav>
                                      </p:tavLst>
                                    </p:anim>
                                    <p:anim calcmode="lin" valueType="num">
                                      <p:cBhvr>
                                        <p:cTn id="59" dur="500" fill="hold"/>
                                        <p:tgtEl>
                                          <p:spTgt spid="43"/>
                                        </p:tgtEl>
                                        <p:attrNameLst>
                                          <p:attrName>ppt_h</p:attrName>
                                        </p:attrNameLst>
                                      </p:cBhvr>
                                      <p:tavLst>
                                        <p:tav tm="0">
                                          <p:val>
                                            <p:fltVal val="0"/>
                                          </p:val>
                                        </p:tav>
                                        <p:tav tm="100000">
                                          <p:val>
                                            <p:strVal val="#ppt_h"/>
                                          </p:val>
                                        </p:tav>
                                      </p:tavLst>
                                    </p:anim>
                                    <p:animEffect transition="in" filter="fade">
                                      <p:cBhvr>
                                        <p:cTn id="60" dur="500"/>
                                        <p:tgtEl>
                                          <p:spTgt spid="43"/>
                                        </p:tgtEl>
                                      </p:cBhvr>
                                    </p:animEffec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fill="hold"/>
                                        <p:tgtEl>
                                          <p:spTgt spid="9"/>
                                        </p:tgtEl>
                                        <p:attrNameLst>
                                          <p:attrName>ppt_w</p:attrName>
                                        </p:attrNameLst>
                                      </p:cBhvr>
                                      <p:tavLst>
                                        <p:tav tm="0">
                                          <p:val>
                                            <p:fltVal val="0"/>
                                          </p:val>
                                        </p:tav>
                                        <p:tav tm="100000">
                                          <p:val>
                                            <p:strVal val="#ppt_w"/>
                                          </p:val>
                                        </p:tav>
                                      </p:tavLst>
                                    </p:anim>
                                    <p:anim calcmode="lin" valueType="num">
                                      <p:cBhvr>
                                        <p:cTn id="68" dur="500" fill="hold"/>
                                        <p:tgtEl>
                                          <p:spTgt spid="9"/>
                                        </p:tgtEl>
                                        <p:attrNameLst>
                                          <p:attrName>ppt_h</p:attrName>
                                        </p:attrNameLst>
                                      </p:cBhvr>
                                      <p:tavLst>
                                        <p:tav tm="0">
                                          <p:val>
                                            <p:fltVal val="0"/>
                                          </p:val>
                                        </p:tav>
                                        <p:tav tm="100000">
                                          <p:val>
                                            <p:strVal val="#ppt_h"/>
                                          </p:val>
                                        </p:tav>
                                      </p:tavLst>
                                    </p:anim>
                                    <p:animEffect transition="in" filter="fade">
                                      <p:cBhvr>
                                        <p:cTn id="69" dur="500"/>
                                        <p:tgtEl>
                                          <p:spTgt spid="9"/>
                                        </p:tgtEl>
                                      </p:cBhvr>
                                    </p:animEffect>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0"/>
                                          </p:stCondLst>
                                        </p:cTn>
                                        <p:tgtEl>
                                          <p:spTgt spid="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1"/>
                                        </p:tgtEl>
                                        <p:attrNameLst>
                                          <p:attrName>style.visibility</p:attrName>
                                        </p:attrNameLst>
                                      </p:cBhvr>
                                      <p:to>
                                        <p:strVal val="visible"/>
                                      </p:to>
                                    </p:set>
                                  </p:childTnLst>
                                </p:cTn>
                              </p:par>
                              <p:par>
                                <p:cTn id="77" presetID="53" presetClass="entr" presetSubtype="0" fill="hold"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p:cTn id="79" dur="500" fill="hold"/>
                                        <p:tgtEl>
                                          <p:spTgt spid="49"/>
                                        </p:tgtEl>
                                        <p:attrNameLst>
                                          <p:attrName>ppt_w</p:attrName>
                                        </p:attrNameLst>
                                      </p:cBhvr>
                                      <p:tavLst>
                                        <p:tav tm="0">
                                          <p:val>
                                            <p:fltVal val="0"/>
                                          </p:val>
                                        </p:tav>
                                        <p:tav tm="100000">
                                          <p:val>
                                            <p:strVal val="#ppt_w"/>
                                          </p:val>
                                        </p:tav>
                                      </p:tavLst>
                                    </p:anim>
                                    <p:anim calcmode="lin" valueType="num">
                                      <p:cBhvr>
                                        <p:cTn id="80" dur="500" fill="hold"/>
                                        <p:tgtEl>
                                          <p:spTgt spid="49"/>
                                        </p:tgtEl>
                                        <p:attrNameLst>
                                          <p:attrName>ppt_h</p:attrName>
                                        </p:attrNameLst>
                                      </p:cBhvr>
                                      <p:tavLst>
                                        <p:tav tm="0">
                                          <p:val>
                                            <p:fltVal val="0"/>
                                          </p:val>
                                        </p:tav>
                                        <p:tav tm="100000">
                                          <p:val>
                                            <p:strVal val="#ppt_h"/>
                                          </p:val>
                                        </p:tav>
                                      </p:tavLst>
                                    </p:anim>
                                    <p:animEffect transition="in" filter="fade">
                                      <p:cBhvr>
                                        <p:cTn id="81" dur="500"/>
                                        <p:tgtEl>
                                          <p:spTgt spid="49"/>
                                        </p:tgtEl>
                                      </p:cBhvr>
                                    </p:animEffect>
                                  </p:childTnLst>
                                </p:cTn>
                              </p:par>
                              <p:par>
                                <p:cTn id="82" presetID="53" presetClass="entr" presetSubtype="0" fill="hold" nodeType="withEffect">
                                  <p:stCondLst>
                                    <p:cond delay="0"/>
                                  </p:stCondLst>
                                  <p:childTnLst>
                                    <p:set>
                                      <p:cBhvr>
                                        <p:cTn id="83" dur="1" fill="hold">
                                          <p:stCondLst>
                                            <p:cond delay="0"/>
                                          </p:stCondLst>
                                        </p:cTn>
                                        <p:tgtEl>
                                          <p:spTgt spid="47"/>
                                        </p:tgtEl>
                                        <p:attrNameLst>
                                          <p:attrName>style.visibility</p:attrName>
                                        </p:attrNameLst>
                                      </p:cBhvr>
                                      <p:to>
                                        <p:strVal val="visible"/>
                                      </p:to>
                                    </p:set>
                                    <p:anim calcmode="lin" valueType="num">
                                      <p:cBhvr>
                                        <p:cTn id="84" dur="500" fill="hold"/>
                                        <p:tgtEl>
                                          <p:spTgt spid="47"/>
                                        </p:tgtEl>
                                        <p:attrNameLst>
                                          <p:attrName>ppt_w</p:attrName>
                                        </p:attrNameLst>
                                      </p:cBhvr>
                                      <p:tavLst>
                                        <p:tav tm="0">
                                          <p:val>
                                            <p:fltVal val="0"/>
                                          </p:val>
                                        </p:tav>
                                        <p:tav tm="100000">
                                          <p:val>
                                            <p:strVal val="#ppt_w"/>
                                          </p:val>
                                        </p:tav>
                                      </p:tavLst>
                                    </p:anim>
                                    <p:anim calcmode="lin" valueType="num">
                                      <p:cBhvr>
                                        <p:cTn id="85" dur="500" fill="hold"/>
                                        <p:tgtEl>
                                          <p:spTgt spid="47"/>
                                        </p:tgtEl>
                                        <p:attrNameLst>
                                          <p:attrName>ppt_h</p:attrName>
                                        </p:attrNameLst>
                                      </p:cBhvr>
                                      <p:tavLst>
                                        <p:tav tm="0">
                                          <p:val>
                                            <p:fltVal val="0"/>
                                          </p:val>
                                        </p:tav>
                                        <p:tav tm="100000">
                                          <p:val>
                                            <p:strVal val="#ppt_h"/>
                                          </p:val>
                                        </p:tav>
                                      </p:tavLst>
                                    </p:anim>
                                    <p:animEffect transition="in" filter="fade">
                                      <p:cBhvr>
                                        <p:cTn id="86" dur="500"/>
                                        <p:tgtEl>
                                          <p:spTgt spid="47"/>
                                        </p:tgtEl>
                                      </p:cBhvr>
                                    </p:animEffect>
                                  </p:childTnLst>
                                </p:cTn>
                              </p:par>
                              <p:par>
                                <p:cTn id="87" presetID="1" presetClass="entr" presetSubtype="0"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53" presetClass="entr" presetSubtype="0" fill="hold" grpId="0" nodeType="clickEffect">
                                  <p:stCondLst>
                                    <p:cond delay="0"/>
                                  </p:stCondLst>
                                  <p:childTnLst>
                                    <p:set>
                                      <p:cBhvr>
                                        <p:cTn id="92" dur="1" fill="hold">
                                          <p:stCondLst>
                                            <p:cond delay="0"/>
                                          </p:stCondLst>
                                        </p:cTn>
                                        <p:tgtEl>
                                          <p:spTgt spid="30"/>
                                        </p:tgtEl>
                                        <p:attrNameLst>
                                          <p:attrName>style.visibility</p:attrName>
                                        </p:attrNameLst>
                                      </p:cBhvr>
                                      <p:to>
                                        <p:strVal val="visible"/>
                                      </p:to>
                                    </p:set>
                                    <p:anim calcmode="lin" valueType="num">
                                      <p:cBhvr>
                                        <p:cTn id="93" dur="500" fill="hold"/>
                                        <p:tgtEl>
                                          <p:spTgt spid="30"/>
                                        </p:tgtEl>
                                        <p:attrNameLst>
                                          <p:attrName>ppt_w</p:attrName>
                                        </p:attrNameLst>
                                      </p:cBhvr>
                                      <p:tavLst>
                                        <p:tav tm="0">
                                          <p:val>
                                            <p:fltVal val="0"/>
                                          </p:val>
                                        </p:tav>
                                        <p:tav tm="100000">
                                          <p:val>
                                            <p:strVal val="#ppt_w"/>
                                          </p:val>
                                        </p:tav>
                                      </p:tavLst>
                                    </p:anim>
                                    <p:anim calcmode="lin" valueType="num">
                                      <p:cBhvr>
                                        <p:cTn id="94" dur="500" fill="hold"/>
                                        <p:tgtEl>
                                          <p:spTgt spid="30"/>
                                        </p:tgtEl>
                                        <p:attrNameLst>
                                          <p:attrName>ppt_h</p:attrName>
                                        </p:attrNameLst>
                                      </p:cBhvr>
                                      <p:tavLst>
                                        <p:tav tm="0">
                                          <p:val>
                                            <p:fltVal val="0"/>
                                          </p:val>
                                        </p:tav>
                                        <p:tav tm="100000">
                                          <p:val>
                                            <p:strVal val="#ppt_h"/>
                                          </p:val>
                                        </p:tav>
                                      </p:tavLst>
                                    </p:anim>
                                    <p:animEffect transition="in" filter="fade">
                                      <p:cBhvr>
                                        <p:cTn id="95" dur="500"/>
                                        <p:tgtEl>
                                          <p:spTgt spid="30"/>
                                        </p:tgtEl>
                                      </p:cBhvr>
                                    </p:animEffect>
                                  </p:childTnLst>
                                </p:cTn>
                              </p:par>
                              <p:par>
                                <p:cTn id="96" presetID="53" presetClass="entr" presetSubtype="0" fill="hold" grpId="0" nodeType="withEffect">
                                  <p:stCondLst>
                                    <p:cond delay="0"/>
                                  </p:stCondLst>
                                  <p:childTnLst>
                                    <p:set>
                                      <p:cBhvr>
                                        <p:cTn id="97" dur="1" fill="hold">
                                          <p:stCondLst>
                                            <p:cond delay="0"/>
                                          </p:stCondLst>
                                        </p:cTn>
                                        <p:tgtEl>
                                          <p:spTgt spid="29"/>
                                        </p:tgtEl>
                                        <p:attrNameLst>
                                          <p:attrName>style.visibility</p:attrName>
                                        </p:attrNameLst>
                                      </p:cBhvr>
                                      <p:to>
                                        <p:strVal val="visible"/>
                                      </p:to>
                                    </p:set>
                                    <p:anim calcmode="lin" valueType="num">
                                      <p:cBhvr>
                                        <p:cTn id="98" dur="500" fill="hold"/>
                                        <p:tgtEl>
                                          <p:spTgt spid="29"/>
                                        </p:tgtEl>
                                        <p:attrNameLst>
                                          <p:attrName>ppt_w</p:attrName>
                                        </p:attrNameLst>
                                      </p:cBhvr>
                                      <p:tavLst>
                                        <p:tav tm="0">
                                          <p:val>
                                            <p:fltVal val="0"/>
                                          </p:val>
                                        </p:tav>
                                        <p:tav tm="100000">
                                          <p:val>
                                            <p:strVal val="#ppt_w"/>
                                          </p:val>
                                        </p:tav>
                                      </p:tavLst>
                                    </p:anim>
                                    <p:anim calcmode="lin" valueType="num">
                                      <p:cBhvr>
                                        <p:cTn id="99" dur="500" fill="hold"/>
                                        <p:tgtEl>
                                          <p:spTgt spid="29"/>
                                        </p:tgtEl>
                                        <p:attrNameLst>
                                          <p:attrName>ppt_h</p:attrName>
                                        </p:attrNameLst>
                                      </p:cBhvr>
                                      <p:tavLst>
                                        <p:tav tm="0">
                                          <p:val>
                                            <p:fltVal val="0"/>
                                          </p:val>
                                        </p:tav>
                                        <p:tav tm="100000">
                                          <p:val>
                                            <p:strVal val="#ppt_h"/>
                                          </p:val>
                                        </p:tav>
                                      </p:tavLst>
                                    </p:anim>
                                    <p:animEffect transition="in" filter="fade">
                                      <p:cBhvr>
                                        <p:cTn id="100" dur="500"/>
                                        <p:tgtEl>
                                          <p:spTgt spid="29"/>
                                        </p:tgtEl>
                                      </p:cBhvr>
                                    </p:animEffect>
                                  </p:childTnLst>
                                </p:cTn>
                              </p:par>
                            </p:childTnLst>
                          </p:cTn>
                        </p:par>
                        <p:par>
                          <p:cTn id="101" fill="hold">
                            <p:stCondLst>
                              <p:cond delay="500"/>
                            </p:stCondLst>
                            <p:childTnLst>
                              <p:par>
                                <p:cTn id="102" presetID="1" presetClass="entr" presetSubtype="0" fill="hold" nodeType="afterEffect">
                                  <p:stCondLst>
                                    <p:cond delay="0"/>
                                  </p:stCondLst>
                                  <p:childTnLst>
                                    <p:set>
                                      <p:cBhvr>
                                        <p:cTn id="10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animBg="1"/>
      <p:bldP spid="30" grpId="0" animBg="1"/>
      <p:bldP spid="18" grpId="0" animBg="1"/>
      <p:bldP spid="10" grpId="0" animBg="1"/>
      <p:bldP spid="56" grpId="0" animBg="1"/>
      <p:bldP spid="60" grpId="0" animBg="1"/>
      <p:bldP spid="9" grpId="0" animBg="1"/>
      <p:bldP spid="51" grpId="0" animBg="1"/>
      <p:bldP spid="32" grpId="0" animBg="1"/>
      <p:bldP spid="33" grpId="0" animBg="1"/>
      <p:bldP spid="35" grpId="0" animBg="1"/>
      <p:bldP spid="36" grpId="0" animBg="1"/>
      <p:bldP spid="37" grpId="0" animBg="1"/>
      <p:bldP spid="3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3254375"/>
            <a:ext cx="8458200" cy="860425"/>
          </a:xfrm>
        </p:spPr>
        <p:txBody>
          <a:bodyPr>
            <a:noAutofit/>
          </a:bodyPr>
          <a:lstStyle/>
          <a:p>
            <a:pPr algn="l"/>
            <a:r>
              <a:rPr lang="en-US" sz="6600" b="1" dirty="0"/>
              <a:t>Classification of Networks</a:t>
            </a:r>
            <a:br>
              <a:rPr lang="en-US" sz="7200" dirty="0">
                <a:solidFill>
                  <a:schemeClr val="accent6">
                    <a:lumMod val="75000"/>
                  </a:schemeClr>
                </a:solidFill>
              </a:rPr>
            </a:br>
            <a:endParaRPr lang="en-US" sz="7200" dirty="0">
              <a:solidFill>
                <a:schemeClr val="accent6">
                  <a:lumMod val="75000"/>
                </a:schemeClr>
              </a:solidFill>
            </a:endParaRPr>
          </a:p>
        </p:txBody>
      </p:sp>
      <p:sp>
        <p:nvSpPr>
          <p:cNvPr id="6" name="Rectangle 5"/>
          <p:cNvSpPr/>
          <p:nvPr/>
        </p:nvSpPr>
        <p:spPr>
          <a:xfrm rot="20663456">
            <a:off x="6453692" y="3657507"/>
            <a:ext cx="1398140" cy="58477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sz="3200" b="1" dirty="0">
                <a:solidFill>
                  <a:prstClr val="black"/>
                </a:solidFill>
                <a:latin typeface="AmerType Md BT" pitchFamily="18" charset="0"/>
              </a:rPr>
              <a:t>Scope</a:t>
            </a:r>
            <a:endParaRPr lang="en-US" dirty="0"/>
          </a:p>
        </p:txBody>
      </p:sp>
      <p:sp>
        <p:nvSpPr>
          <p:cNvPr id="7" name="Rectangle 6"/>
          <p:cNvSpPr/>
          <p:nvPr/>
        </p:nvSpPr>
        <p:spPr>
          <a:xfrm rot="20656987">
            <a:off x="6586255" y="5730845"/>
            <a:ext cx="2448106" cy="584775"/>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sz="3200" b="1" dirty="0">
                <a:solidFill>
                  <a:prstClr val="black"/>
                </a:solidFill>
                <a:latin typeface="AmerType Md BT" pitchFamily="18" charset="0"/>
              </a:rPr>
              <a:t>Hierarchy</a:t>
            </a:r>
            <a:endParaRPr lang="en-US" dirty="0"/>
          </a:p>
        </p:txBody>
      </p:sp>
      <p:sp>
        <p:nvSpPr>
          <p:cNvPr id="8" name="Rectangle 7"/>
          <p:cNvSpPr/>
          <p:nvPr/>
        </p:nvSpPr>
        <p:spPr>
          <a:xfrm rot="20662584">
            <a:off x="6513954" y="5018216"/>
            <a:ext cx="2262158" cy="58477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sz="3200" b="1" dirty="0">
                <a:solidFill>
                  <a:prstClr val="black"/>
                </a:solidFill>
                <a:latin typeface="AmerType Md BT" pitchFamily="18" charset="0"/>
              </a:rPr>
              <a:t>Paradigm</a:t>
            </a:r>
            <a:endParaRPr lang="en-US" dirty="0"/>
          </a:p>
        </p:txBody>
      </p:sp>
      <p:sp>
        <p:nvSpPr>
          <p:cNvPr id="10" name="Oval 9"/>
          <p:cNvSpPr/>
          <p:nvPr/>
        </p:nvSpPr>
        <p:spPr>
          <a:xfrm>
            <a:off x="152400" y="152400"/>
            <a:ext cx="1828800" cy="1905000"/>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800" b="1" dirty="0">
                <a:solidFill>
                  <a:schemeClr val="bg1"/>
                </a:solidFill>
                <a:effectLst>
                  <a:outerShdw blurRad="38100" dist="38100" dir="2700000" algn="tl">
                    <a:srgbClr val="000000">
                      <a:alpha val="43137"/>
                    </a:srgbClr>
                  </a:outerShdw>
                </a:effectLst>
              </a:rPr>
              <a:t>2</a:t>
            </a:r>
            <a:endParaRPr lang="en-US" sz="2800" dirty="0">
              <a:solidFill>
                <a:schemeClr val="bg1"/>
              </a:solidFill>
            </a:endParaRPr>
          </a:p>
        </p:txBody>
      </p:sp>
      <p:sp>
        <p:nvSpPr>
          <p:cNvPr id="11" name="Rectangle 10"/>
          <p:cNvSpPr/>
          <p:nvPr/>
        </p:nvSpPr>
        <p:spPr>
          <a:xfrm rot="20663456">
            <a:off x="6685255" y="4346700"/>
            <a:ext cx="1237455" cy="58477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sz="3200" b="1" dirty="0">
                <a:solidFill>
                  <a:prstClr val="black"/>
                </a:solidFill>
                <a:latin typeface="AmerType Md BT" pitchFamily="18" charset="0"/>
              </a:rPr>
              <a:t>Type</a:t>
            </a:r>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533400"/>
            <a:ext cx="8153400" cy="1015663"/>
          </a:xfrm>
          <a:prstGeom prst="rect">
            <a:avLst/>
          </a:prstGeom>
          <a:noFill/>
          <a:ln>
            <a:noFill/>
          </a:ln>
        </p:spPr>
        <p:txBody>
          <a:bodyPr wrap="square">
            <a:spAutoFit/>
          </a:bodyPr>
          <a:lstStyle/>
          <a:p>
            <a:pPr algn="ctr"/>
            <a:r>
              <a:rPr lang="en-US" sz="6000" dirty="0">
                <a:ln cap="rnd" cmpd="thickThin">
                  <a:noFill/>
                  <a:bevel/>
                </a:ln>
                <a:solidFill>
                  <a:srgbClr val="00B0F0"/>
                </a:solidFill>
                <a:effectLst>
                  <a:outerShdw blurRad="50800" dist="50800" dir="5400000" algn="ctr" rotWithShape="0">
                    <a:srgbClr val="000000">
                      <a:alpha val="83000"/>
                    </a:srgbClr>
                  </a:outerShdw>
                </a:effectLst>
                <a:latin typeface="Gill Sans MT" pitchFamily="34" charset="0"/>
              </a:rPr>
              <a:t>Reference books</a:t>
            </a:r>
            <a:endParaRPr lang="en-US" sz="3200" dirty="0">
              <a:ln cap="rnd" cmpd="thickThin">
                <a:noFill/>
                <a:bevel/>
              </a:ln>
              <a:solidFill>
                <a:srgbClr val="00B0F0"/>
              </a:solidFill>
              <a:effectLst>
                <a:outerShdw blurRad="50800" dist="50800" dir="5400000" algn="ctr" rotWithShape="0">
                  <a:srgbClr val="000000">
                    <a:alpha val="83000"/>
                  </a:srgbClr>
                </a:outerShdw>
              </a:effectLst>
              <a:latin typeface="Arial" pitchFamily="34" charset="0"/>
              <a:cs typeface="Arial" pitchFamily="34" charset="0"/>
            </a:endParaRPr>
          </a:p>
        </p:txBody>
      </p:sp>
      <p:pic>
        <p:nvPicPr>
          <p:cNvPr id="3" name="Picture 2"/>
          <p:cNvPicPr>
            <a:picLocks noChangeAspect="1" noChangeArrowheads="1"/>
          </p:cNvPicPr>
          <p:nvPr/>
        </p:nvPicPr>
        <p:blipFill>
          <a:blip r:embed="rId3" cstate="print"/>
          <a:srcRect/>
          <a:stretch>
            <a:fillRect/>
          </a:stretch>
        </p:blipFill>
        <p:spPr bwMode="auto">
          <a:xfrm>
            <a:off x="6096000" y="3246767"/>
            <a:ext cx="1981200" cy="262063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 name="Picture 10" descr="0136079679_1"/>
          <p:cNvPicPr>
            <a:picLocks noChangeAspect="1" noChangeArrowheads="1"/>
          </p:cNvPicPr>
          <p:nvPr/>
        </p:nvPicPr>
        <p:blipFill>
          <a:blip r:embed="rId4" cstate="print"/>
          <a:srcRect/>
          <a:stretch>
            <a:fillRect/>
          </a:stretch>
        </p:blipFill>
        <p:spPr bwMode="auto">
          <a:xfrm>
            <a:off x="1066800" y="3144019"/>
            <a:ext cx="2590800" cy="319780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6" name="TextBox 5"/>
          <p:cNvSpPr txBox="1"/>
          <p:nvPr/>
        </p:nvSpPr>
        <p:spPr>
          <a:xfrm>
            <a:off x="609600" y="5562600"/>
            <a:ext cx="2330083" cy="830997"/>
          </a:xfrm>
          <a:prstGeom prst="rect">
            <a:avLst/>
          </a:prstGeom>
          <a:noFill/>
        </p:spPr>
        <p:txBody>
          <a:bodyPr wrap="square" rtlCol="0">
            <a:spAutoFit/>
          </a:bodyPr>
          <a:lstStyle/>
          <a:p>
            <a:pPr algn="ctr"/>
            <a:r>
              <a:rPr lang="en-US" sz="2400" dirty="0">
                <a:solidFill>
                  <a:srgbClr val="FF0000"/>
                </a:solidFill>
                <a:latin typeface="Gill Sans MT" pitchFamily="34" charset="0"/>
              </a:rPr>
              <a:t>[Kurose &amp; Ross]</a:t>
            </a:r>
          </a:p>
        </p:txBody>
      </p:sp>
      <p:sp>
        <p:nvSpPr>
          <p:cNvPr id="7" name="TextBox 6"/>
          <p:cNvSpPr txBox="1"/>
          <p:nvPr/>
        </p:nvSpPr>
        <p:spPr>
          <a:xfrm>
            <a:off x="5334000" y="5791200"/>
            <a:ext cx="2874818" cy="461665"/>
          </a:xfrm>
          <a:prstGeom prst="rect">
            <a:avLst/>
          </a:prstGeom>
          <a:noFill/>
        </p:spPr>
        <p:txBody>
          <a:bodyPr wrap="square" rtlCol="0">
            <a:spAutoFit/>
          </a:bodyPr>
          <a:lstStyle>
            <a:defPPr>
              <a:defRPr lang="en-US"/>
            </a:defPPr>
            <a:lvl1pPr algn="ctr">
              <a:defRPr sz="2400">
                <a:solidFill>
                  <a:schemeClr val="bg1"/>
                </a:solidFill>
                <a:latin typeface="Gill Sans MT" pitchFamily="34" charset="0"/>
              </a:defRPr>
            </a:lvl1pPr>
          </a:lstStyle>
          <a:p>
            <a:r>
              <a:rPr lang="en-US" dirty="0">
                <a:solidFill>
                  <a:srgbClr val="FF0000"/>
                </a:solidFill>
              </a:rPr>
              <a:t>[Peterson &amp; Davie]</a:t>
            </a:r>
          </a:p>
        </p:txBody>
      </p:sp>
      <p:sp>
        <p:nvSpPr>
          <p:cNvPr id="8" name="Rectangle 7"/>
          <p:cNvSpPr/>
          <p:nvPr/>
        </p:nvSpPr>
        <p:spPr>
          <a:xfrm>
            <a:off x="609600" y="1600200"/>
            <a:ext cx="8153400" cy="1200329"/>
          </a:xfrm>
          <a:prstGeom prst="rect">
            <a:avLst/>
          </a:prstGeom>
        </p:spPr>
        <p:txBody>
          <a:bodyPr wrap="square">
            <a:spAutoFit/>
          </a:bodyPr>
          <a:lstStyle/>
          <a:p>
            <a:pPr algn="just"/>
            <a:r>
              <a:rPr lang="en-US" b="1" dirty="0"/>
              <a:t>Disclaimer:</a:t>
            </a:r>
            <a:r>
              <a:rPr lang="en-US" dirty="0"/>
              <a:t> I shall be copying slides, figures, and different material for Lecture presentation from Dr. Junaid Qadir Slides,  Online slides available for the below mentioned books by the authors of the book.  For this I am thankful to Dr. Junaid and the authors for putting some nice slides over the internet. </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a:xfrm>
            <a:off x="159871" y="68759"/>
            <a:ext cx="8292907" cy="769441"/>
            <a:chOff x="159871" y="68759"/>
            <a:chExt cx="8292907" cy="769441"/>
          </a:xfrm>
        </p:grpSpPr>
        <p:sp>
          <p:nvSpPr>
            <p:cNvPr id="13" name="Rectangle 12"/>
            <p:cNvSpPr/>
            <p:nvPr/>
          </p:nvSpPr>
          <p:spPr>
            <a:xfrm>
              <a:off x="4023360" y="182880"/>
              <a:ext cx="4429418" cy="646331"/>
            </a:xfrm>
            <a:prstGeom prst="rect">
              <a:avLst/>
            </a:prstGeom>
          </p:spPr>
          <p:txBody>
            <a:bodyPr wrap="none">
              <a:spAutoFit/>
            </a:bodyPr>
            <a:lstStyle/>
            <a:p>
              <a:pPr algn="l" rtl="0"/>
              <a:r>
                <a:rPr lang="en-US" sz="3600" b="1" kern="1200" dirty="0">
                  <a:solidFill>
                    <a:prstClr val="black"/>
                  </a:solidFill>
                  <a:latin typeface="AmerType Md BT" pitchFamily="18" charset="0"/>
                  <a:ea typeface="+mn-ea"/>
                  <a:cs typeface="+mn-cs"/>
                </a:rPr>
                <a:t>(Geographical Scope)</a:t>
              </a:r>
              <a:endParaRPr lang="en-US" sz="1000" kern="1200" dirty="0">
                <a:solidFill>
                  <a:prstClr val="black"/>
                </a:solidFill>
                <a:latin typeface="Arial Narrow" pitchFamily="34" charset="0"/>
                <a:ea typeface="+mn-ea"/>
                <a:cs typeface="+mn-cs"/>
              </a:endParaRPr>
            </a:p>
          </p:txBody>
        </p:sp>
        <p:sp>
          <p:nvSpPr>
            <p:cNvPr id="14" name="Rectangle 13"/>
            <p:cNvSpPr/>
            <p:nvPr/>
          </p:nvSpPr>
          <p:spPr>
            <a:xfrm>
              <a:off x="159871" y="68759"/>
              <a:ext cx="3954929" cy="769441"/>
            </a:xfrm>
            <a:prstGeom prst="rect">
              <a:avLst/>
            </a:prstGeom>
          </p:spPr>
          <p:txBody>
            <a:bodyPr wrap="none">
              <a:spAutoFit/>
            </a:bodyPr>
            <a:lstStyle/>
            <a:p>
              <a:pPr algn="ctr" rtl="0"/>
              <a:r>
                <a:rPr lang="en-US" sz="4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Classification</a:t>
              </a:r>
              <a:endParaRPr lang="en-US" sz="2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endParaRPr>
            </a:p>
          </p:txBody>
        </p:sp>
      </p:grpSp>
      <p:sp>
        <p:nvSpPr>
          <p:cNvPr id="6" name="TextBox 5"/>
          <p:cNvSpPr txBox="1"/>
          <p:nvPr/>
        </p:nvSpPr>
        <p:spPr>
          <a:xfrm>
            <a:off x="533400" y="1371600"/>
            <a:ext cx="6705600" cy="4247317"/>
          </a:xfrm>
          <a:prstGeom prst="rect">
            <a:avLst/>
          </a:prstGeom>
          <a:noFill/>
        </p:spPr>
        <p:txBody>
          <a:bodyPr wrap="square" rtlCol="0">
            <a:spAutoFit/>
          </a:bodyPr>
          <a:lstStyle/>
          <a:p>
            <a:pPr marL="457200" indent="-457200" algn="l" rtl="0">
              <a:lnSpc>
                <a:spcPct val="150000"/>
              </a:lnSpc>
              <a:buFont typeface="Arial" pitchFamily="34" charset="0"/>
              <a:buChar char="•"/>
            </a:pPr>
            <a:r>
              <a:rPr lang="en-US" sz="3600" b="1" dirty="0">
                <a:solidFill>
                  <a:prstClr val="black"/>
                </a:solidFill>
                <a:latin typeface="Calibri"/>
              </a:rPr>
              <a:t>Wide Area Networks</a:t>
            </a:r>
          </a:p>
          <a:p>
            <a:pPr marL="457200" indent="-457200">
              <a:lnSpc>
                <a:spcPct val="150000"/>
              </a:lnSpc>
              <a:buFont typeface="Arial" pitchFamily="34" charset="0"/>
              <a:buChar char="•"/>
            </a:pPr>
            <a:r>
              <a:rPr lang="en-US" sz="3600" b="1" dirty="0">
                <a:solidFill>
                  <a:prstClr val="black"/>
                </a:solidFill>
              </a:rPr>
              <a:t>Metropolitan Area Networks</a:t>
            </a:r>
          </a:p>
          <a:p>
            <a:pPr marL="457200" indent="-457200" algn="l" rtl="0">
              <a:lnSpc>
                <a:spcPct val="150000"/>
              </a:lnSpc>
              <a:buFont typeface="Arial" pitchFamily="34" charset="0"/>
              <a:buChar char="•"/>
            </a:pPr>
            <a:r>
              <a:rPr lang="en-US" sz="3600" b="1" kern="1200" dirty="0">
                <a:solidFill>
                  <a:prstClr val="black"/>
                </a:solidFill>
                <a:latin typeface="Calibri"/>
                <a:ea typeface="+mn-ea"/>
                <a:cs typeface="+mn-cs"/>
              </a:rPr>
              <a:t>Campus Area Networks</a:t>
            </a:r>
          </a:p>
          <a:p>
            <a:pPr marL="457200" indent="-457200" algn="l" rtl="0">
              <a:lnSpc>
                <a:spcPct val="150000"/>
              </a:lnSpc>
              <a:buFont typeface="Arial" pitchFamily="34" charset="0"/>
              <a:buChar char="•"/>
            </a:pPr>
            <a:r>
              <a:rPr lang="en-US" sz="3600" b="1" kern="1200" dirty="0">
                <a:solidFill>
                  <a:prstClr val="black"/>
                </a:solidFill>
                <a:latin typeface="Calibri"/>
                <a:ea typeface="+mn-ea"/>
                <a:cs typeface="+mn-cs"/>
              </a:rPr>
              <a:t>Home Area Networks</a:t>
            </a:r>
          </a:p>
          <a:p>
            <a:pPr marL="457200" indent="-457200" algn="l" rtl="0">
              <a:lnSpc>
                <a:spcPct val="150000"/>
              </a:lnSpc>
              <a:buFont typeface="Arial" pitchFamily="34" charset="0"/>
              <a:buChar char="•"/>
            </a:pPr>
            <a:r>
              <a:rPr lang="en-US" sz="3600" b="1" dirty="0">
                <a:solidFill>
                  <a:prstClr val="black"/>
                </a:solidFill>
                <a:latin typeface="Calibri"/>
              </a:rPr>
              <a:t>Personal Area Networks</a:t>
            </a:r>
            <a:endParaRPr lang="en-US" sz="3600" b="1" kern="1200" dirty="0">
              <a:solidFill>
                <a:prstClr val="black"/>
              </a:solidFill>
              <a:latin typeface="Calibri"/>
              <a:ea typeface="+mn-ea"/>
              <a:cs typeface="+mn-cs"/>
            </a:endParaRPr>
          </a:p>
        </p:txBody>
      </p:sp>
      <p:sp>
        <p:nvSpPr>
          <p:cNvPr id="7" name="Down Arrow 6"/>
          <p:cNvSpPr/>
          <p:nvPr/>
        </p:nvSpPr>
        <p:spPr>
          <a:xfrm>
            <a:off x="6858000" y="2514600"/>
            <a:ext cx="762000" cy="3124200"/>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277166">
            <a:off x="6308223" y="1481976"/>
            <a:ext cx="2720617" cy="1077218"/>
          </a:xfrm>
          <a:prstGeom prst="rect">
            <a:avLst/>
          </a:prstGeom>
        </p:spPr>
        <p:txBody>
          <a:bodyPr wrap="none">
            <a:spAutoFit/>
          </a:bodyPr>
          <a:lstStyle/>
          <a:p>
            <a:pPr algn="l" rtl="0"/>
            <a:r>
              <a:rPr lang="en-US" sz="3200" b="1" kern="1200" dirty="0">
                <a:solidFill>
                  <a:srgbClr val="C00000"/>
                </a:solidFill>
                <a:latin typeface="AmerType Md BT" pitchFamily="18" charset="0"/>
                <a:ea typeface="+mn-ea"/>
                <a:cs typeface="+mn-cs"/>
              </a:rPr>
              <a:t>Decreasing </a:t>
            </a:r>
          </a:p>
          <a:p>
            <a:pPr algn="ctr" rtl="0"/>
            <a:r>
              <a:rPr lang="en-US" sz="3200" b="1" kern="1200" dirty="0">
                <a:solidFill>
                  <a:srgbClr val="C00000"/>
                </a:solidFill>
                <a:latin typeface="AmerType Md BT" pitchFamily="18" charset="0"/>
                <a:ea typeface="+mn-ea"/>
                <a:cs typeface="+mn-cs"/>
              </a:rPr>
              <a:t>Scope</a:t>
            </a:r>
            <a:endParaRPr lang="en-US" sz="900" kern="1200" dirty="0">
              <a:solidFill>
                <a:srgbClr val="C00000"/>
              </a:solidFill>
              <a:latin typeface="Arial Narrow" pitchFamily="34" charset="0"/>
              <a:ea typeface="+mn-ea"/>
              <a:cs typeface="+mn-cs"/>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3000" dirty="0"/>
              <a:t>Brief Overview of Contemporary Networks</a:t>
            </a:r>
          </a:p>
        </p:txBody>
      </p:sp>
      <p:sp>
        <p:nvSpPr>
          <p:cNvPr id="5123" name="Rectangle 3"/>
          <p:cNvSpPr>
            <a:spLocks noGrp="1" noChangeArrowheads="1"/>
          </p:cNvSpPr>
          <p:nvPr>
            <p:ph type="body" idx="1"/>
          </p:nvPr>
        </p:nvSpPr>
        <p:spPr/>
        <p:txBody>
          <a:bodyPr/>
          <a:lstStyle/>
          <a:p>
            <a:pPr eaLnBrk="1" hangingPunct="1"/>
            <a:r>
              <a:rPr lang="en-US"/>
              <a:t>Infrastructure Wireless Networks</a:t>
            </a:r>
          </a:p>
          <a:p>
            <a:pPr eaLnBrk="1" hangingPunct="1"/>
            <a:r>
              <a:rPr lang="en-US"/>
              <a:t>Mobile Ad Hoc Networks</a:t>
            </a:r>
          </a:p>
          <a:p>
            <a:pPr eaLnBrk="1" hangingPunct="1"/>
            <a:r>
              <a:rPr lang="en-US"/>
              <a:t>Wireless Sensor Networks</a:t>
            </a:r>
          </a:p>
          <a:p>
            <a:pPr eaLnBrk="1" hangingPunct="1"/>
            <a:r>
              <a:rPr lang="en-US"/>
              <a:t>Cellular Networks</a:t>
            </a:r>
          </a:p>
          <a:p>
            <a:pPr eaLnBrk="1" hangingPunct="1"/>
            <a:r>
              <a:rPr lang="en-US"/>
              <a:t>Broadband Wireless Networks</a:t>
            </a:r>
          </a:p>
          <a:p>
            <a:pPr eaLnBrk="1" hangingPunct="1"/>
            <a:r>
              <a:rPr lang="en-US"/>
              <a:t>Short-range Wireless Networks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0"/>
            <a:ext cx="8516938" cy="955675"/>
          </a:xfrm>
        </p:spPr>
        <p:txBody>
          <a:bodyPr>
            <a:normAutofit/>
          </a:bodyPr>
          <a:lstStyle/>
          <a:p>
            <a:pPr eaLnBrk="1" hangingPunct="1"/>
            <a:r>
              <a:rPr lang="en-US" sz="3000" dirty="0"/>
              <a:t>Infrastructure Wired/Wireless Networks: 802.1-21</a:t>
            </a:r>
          </a:p>
        </p:txBody>
      </p:sp>
      <p:sp>
        <p:nvSpPr>
          <p:cNvPr id="6147" name="Rectangle 3"/>
          <p:cNvSpPr>
            <a:spLocks noGrp="1" noChangeArrowheads="1"/>
          </p:cNvSpPr>
          <p:nvPr>
            <p:ph type="body" idx="1"/>
          </p:nvPr>
        </p:nvSpPr>
        <p:spPr>
          <a:xfrm>
            <a:off x="949325" y="1600200"/>
            <a:ext cx="7661275" cy="5257800"/>
          </a:xfrm>
        </p:spPr>
        <p:txBody>
          <a:bodyPr/>
          <a:lstStyle/>
          <a:p>
            <a:pPr lvl="1" eaLnBrk="1" hangingPunct="1">
              <a:buFont typeface="Wingdings" pitchFamily="2" charset="2"/>
              <a:buNone/>
            </a:pPr>
            <a:r>
              <a:rPr lang="en-US" sz="2800" b="1" dirty="0"/>
              <a:t>local area network</a:t>
            </a:r>
            <a:r>
              <a:rPr lang="en-US" sz="2800" dirty="0"/>
              <a:t> [m-w.org]</a:t>
            </a:r>
          </a:p>
          <a:p>
            <a:pPr lvl="1" eaLnBrk="1" hangingPunct="1">
              <a:buFont typeface="Wingdings" pitchFamily="2" charset="2"/>
              <a:buNone/>
            </a:pPr>
            <a:r>
              <a:rPr lang="en-US" sz="2800" b="1" dirty="0"/>
              <a:t>	:</a:t>
            </a:r>
            <a:r>
              <a:rPr lang="en-US" sz="2800" dirty="0"/>
              <a:t> </a:t>
            </a:r>
            <a:r>
              <a:rPr lang="en-US" sz="2400" dirty="0"/>
              <a:t>a network of personal computers in a small area (as an office) for sharing resources (as a printer) or exchanging data </a:t>
            </a:r>
          </a:p>
          <a:p>
            <a:pPr lvl="1" eaLnBrk="1" hangingPunct="1">
              <a:buFont typeface="Wingdings" pitchFamily="2" charset="2"/>
              <a:buNone/>
            </a:pPr>
            <a:endParaRPr lang="en-US" sz="2400" dirty="0"/>
          </a:p>
          <a:p>
            <a:pPr lvl="1" algn="just">
              <a:buNone/>
            </a:pPr>
            <a:r>
              <a:rPr lang="en-GB" sz="2400" b="1" dirty="0"/>
              <a:t>    Ethernet</a:t>
            </a:r>
            <a:r>
              <a:rPr lang="en-GB" sz="2400" dirty="0"/>
              <a:t> is the most widely installed local area network (LAN) technology. </a:t>
            </a:r>
            <a:r>
              <a:rPr lang="en-GB" sz="2400" b="1" dirty="0"/>
              <a:t>Ethernet</a:t>
            </a:r>
            <a:r>
              <a:rPr lang="en-GB" sz="2400" dirty="0"/>
              <a:t> is a link layer protocol in the TCP/IP stack, describing how networked devices can format data for transmission to other network devices on the same network segment, and how to put that data out on the network connection </a:t>
            </a:r>
            <a:endParaRPr 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4" descr="access_point"/>
          <p:cNvPicPr>
            <a:picLocks noChangeAspect="1" noChangeArrowheads="1"/>
          </p:cNvPicPr>
          <p:nvPr/>
        </p:nvPicPr>
        <p:blipFill>
          <a:blip r:embed="rId3"/>
          <a:srcRect/>
          <a:stretch>
            <a:fillRect/>
          </a:stretch>
        </p:blipFill>
        <p:spPr bwMode="auto">
          <a:xfrm>
            <a:off x="6904038" y="1600200"/>
            <a:ext cx="2239962" cy="2362200"/>
          </a:xfrm>
          <a:prstGeom prst="rect">
            <a:avLst/>
          </a:prstGeom>
          <a:noFill/>
          <a:ln w="9525">
            <a:noFill/>
            <a:miter lim="800000"/>
            <a:headEnd/>
            <a:tailEnd/>
          </a:ln>
        </p:spPr>
      </p:pic>
      <p:sp>
        <p:nvSpPr>
          <p:cNvPr id="7172" name="Rectangle 3"/>
          <p:cNvSpPr>
            <a:spLocks noGrp="1" noChangeArrowheads="1"/>
          </p:cNvSpPr>
          <p:nvPr>
            <p:ph type="body" idx="1"/>
          </p:nvPr>
        </p:nvSpPr>
        <p:spPr>
          <a:xfrm>
            <a:off x="228600" y="1600200"/>
            <a:ext cx="7010400" cy="5257800"/>
          </a:xfrm>
        </p:spPr>
        <p:txBody>
          <a:bodyPr/>
          <a:lstStyle/>
          <a:p>
            <a:pPr eaLnBrk="1" hangingPunct="1"/>
            <a:r>
              <a:rPr lang="en-US" sz="2800" dirty="0"/>
              <a:t>In the </a:t>
            </a:r>
            <a:r>
              <a:rPr lang="en-US" sz="2800" dirty="0">
                <a:solidFill>
                  <a:srgbClr val="FF9966"/>
                </a:solidFill>
              </a:rPr>
              <a:t>infrastructure mode</a:t>
            </a:r>
            <a:r>
              <a:rPr lang="en-US" sz="2800" dirty="0"/>
              <a:t>, 802.11 LANs have a central node called an </a:t>
            </a:r>
            <a:r>
              <a:rPr lang="en-US" sz="2800" dirty="0">
                <a:solidFill>
                  <a:srgbClr val="FF9966"/>
                </a:solidFill>
              </a:rPr>
              <a:t>access point (AP)</a:t>
            </a:r>
          </a:p>
          <a:p>
            <a:pPr eaLnBrk="1" hangingPunct="1"/>
            <a:r>
              <a:rPr lang="en-US" sz="2800" dirty="0"/>
              <a:t>The AP is a relatively high-end node that acts as an arbitrator and a relay for other (potentially resource-constrained) nodes</a:t>
            </a:r>
          </a:p>
          <a:p>
            <a:pPr lvl="1" eaLnBrk="1" hangingPunct="1"/>
            <a:r>
              <a:rPr lang="en-US" sz="2400" dirty="0"/>
              <a:t>All nodes on the network are required to register (associate) with the AP</a:t>
            </a:r>
          </a:p>
          <a:p>
            <a:pPr lvl="1" eaLnBrk="1" hangingPunct="1"/>
            <a:r>
              <a:rPr lang="en-US" sz="2400" dirty="0"/>
              <a:t>All nodes’ traffic is routed through the AP</a:t>
            </a:r>
          </a:p>
          <a:p>
            <a:pPr lvl="1" eaLnBrk="1" hangingPunct="1"/>
            <a:r>
              <a:rPr lang="en-US" sz="2400" dirty="0"/>
              <a:t>For Internet connectivity, </a:t>
            </a:r>
            <a:r>
              <a:rPr lang="en-US" sz="2400" b="1" dirty="0"/>
              <a:t>the AP has a wired backend</a:t>
            </a:r>
          </a:p>
        </p:txBody>
      </p:sp>
      <p:sp>
        <p:nvSpPr>
          <p:cNvPr id="6" name="Rectangle 2"/>
          <p:cNvSpPr>
            <a:spLocks noGrp="1" noChangeArrowheads="1"/>
          </p:cNvSpPr>
          <p:nvPr>
            <p:ph type="title"/>
          </p:nvPr>
        </p:nvSpPr>
        <p:spPr/>
        <p:txBody>
          <a:bodyPr/>
          <a:lstStyle/>
          <a:p>
            <a:pPr eaLnBrk="1" hangingPunct="1"/>
            <a:r>
              <a:rPr lang="en-US" sz="3000" dirty="0"/>
              <a:t>Infrastructure Wireless Networks: 802.11 LANs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949325" y="1600200"/>
            <a:ext cx="7661275" cy="5257800"/>
          </a:xfrm>
        </p:spPr>
        <p:txBody>
          <a:bodyPr/>
          <a:lstStyle/>
          <a:p>
            <a:pPr eaLnBrk="1" hangingPunct="1"/>
            <a:endParaRPr lang="en-US"/>
          </a:p>
        </p:txBody>
      </p:sp>
      <p:pic>
        <p:nvPicPr>
          <p:cNvPr id="8196" name="Picture 4" descr="Wlan_arch"/>
          <p:cNvPicPr>
            <a:picLocks noChangeAspect="1" noChangeArrowheads="1"/>
          </p:cNvPicPr>
          <p:nvPr/>
        </p:nvPicPr>
        <p:blipFill>
          <a:blip r:embed="rId3"/>
          <a:srcRect/>
          <a:stretch>
            <a:fillRect/>
          </a:stretch>
        </p:blipFill>
        <p:spPr bwMode="auto">
          <a:xfrm>
            <a:off x="965050" y="1600200"/>
            <a:ext cx="7493150" cy="4992688"/>
          </a:xfrm>
          <a:prstGeom prst="rect">
            <a:avLst/>
          </a:prstGeom>
          <a:noFill/>
          <a:ln w="9525">
            <a:noFill/>
            <a:miter lim="800000"/>
            <a:headEnd/>
            <a:tailEnd/>
          </a:ln>
        </p:spPr>
      </p:pic>
      <p:sp>
        <p:nvSpPr>
          <p:cNvPr id="8197" name="Text Box 5"/>
          <p:cNvSpPr txBox="1">
            <a:spLocks noChangeArrowheads="1"/>
          </p:cNvSpPr>
          <p:nvPr/>
        </p:nvSpPr>
        <p:spPr bwMode="auto">
          <a:xfrm>
            <a:off x="6089650" y="6491288"/>
            <a:ext cx="3054350" cy="366712"/>
          </a:xfrm>
          <a:prstGeom prst="rect">
            <a:avLst/>
          </a:prstGeom>
          <a:noFill/>
          <a:ln w="9525">
            <a:noFill/>
            <a:miter lim="800000"/>
            <a:headEnd/>
            <a:tailEnd/>
          </a:ln>
          <a:effectLst/>
        </p:spPr>
        <p:txBody>
          <a:bodyPr wrap="none">
            <a:spAutoFit/>
          </a:bodyPr>
          <a:lstStyle/>
          <a:p>
            <a:r>
              <a:rPr lang="en-US"/>
              <a:t>Image courtesy of Wikipedia</a:t>
            </a:r>
          </a:p>
        </p:txBody>
      </p:sp>
      <p:sp>
        <p:nvSpPr>
          <p:cNvPr id="7" name="Rectangle 2"/>
          <p:cNvSpPr>
            <a:spLocks noGrp="1" noChangeArrowheads="1"/>
          </p:cNvSpPr>
          <p:nvPr>
            <p:ph type="title"/>
          </p:nvPr>
        </p:nvSpPr>
        <p:spPr/>
        <p:txBody>
          <a:bodyPr/>
          <a:lstStyle/>
          <a:p>
            <a:pPr eaLnBrk="1" hangingPunct="1"/>
            <a:r>
              <a:rPr lang="en-US" sz="3000" dirty="0"/>
              <a:t>Infrastructure Wireless Networks: 802.11 LANs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914400" y="1295400"/>
            <a:ext cx="7661275" cy="5257800"/>
          </a:xfrm>
        </p:spPr>
        <p:txBody>
          <a:bodyPr/>
          <a:lstStyle/>
          <a:p>
            <a:pPr eaLnBrk="1" hangingPunct="1"/>
            <a:r>
              <a:rPr lang="en-US" sz="2800" dirty="0"/>
              <a:t>802.11 standards define the protocols for MAC and physical layers</a:t>
            </a:r>
          </a:p>
          <a:p>
            <a:pPr eaLnBrk="1" hangingPunct="1"/>
            <a:r>
              <a:rPr lang="en-US" sz="2800" dirty="0"/>
              <a:t>The </a:t>
            </a:r>
            <a:r>
              <a:rPr lang="en-US" sz="2800" dirty="0">
                <a:solidFill>
                  <a:srgbClr val="0070C0"/>
                </a:solidFill>
              </a:rPr>
              <a:t>MAC layer is CSMA/CA </a:t>
            </a:r>
            <a:r>
              <a:rPr lang="en-US" sz="2800" dirty="0"/>
              <a:t>based and is common to most 802.11 networks</a:t>
            </a:r>
          </a:p>
          <a:p>
            <a:pPr eaLnBrk="1" hangingPunct="1"/>
            <a:r>
              <a:rPr lang="en-US" sz="2800" dirty="0"/>
              <a:t>Physical layer is different for each 802.11 variant</a:t>
            </a:r>
          </a:p>
          <a:p>
            <a:pPr eaLnBrk="1" hangingPunct="1"/>
            <a:r>
              <a:rPr lang="en-US" sz="2800" dirty="0"/>
              <a:t>Four famous physical layers are:</a:t>
            </a:r>
          </a:p>
          <a:p>
            <a:pPr lvl="1" eaLnBrk="1" hangingPunct="1"/>
            <a:r>
              <a:rPr lang="en-US" sz="2400" dirty="0"/>
              <a:t>802.11b</a:t>
            </a:r>
          </a:p>
          <a:p>
            <a:pPr lvl="1" eaLnBrk="1" hangingPunct="1"/>
            <a:r>
              <a:rPr lang="en-US" sz="2400" dirty="0"/>
              <a:t>802.11a</a:t>
            </a:r>
          </a:p>
          <a:p>
            <a:pPr lvl="1" eaLnBrk="1" hangingPunct="1"/>
            <a:r>
              <a:rPr lang="en-US" sz="2400" dirty="0"/>
              <a:t>802.11g</a:t>
            </a:r>
          </a:p>
          <a:p>
            <a:pPr lvl="1" eaLnBrk="1" hangingPunct="1"/>
            <a:r>
              <a:rPr lang="en-US" sz="2400" dirty="0"/>
              <a:t>802.11n</a:t>
            </a:r>
          </a:p>
        </p:txBody>
      </p:sp>
      <p:sp>
        <p:nvSpPr>
          <p:cNvPr id="5" name="Rectangle 2"/>
          <p:cNvSpPr>
            <a:spLocks noGrp="1" noChangeArrowheads="1"/>
          </p:cNvSpPr>
          <p:nvPr>
            <p:ph type="title"/>
          </p:nvPr>
        </p:nvSpPr>
        <p:spPr/>
        <p:txBody>
          <a:bodyPr/>
          <a:lstStyle/>
          <a:p>
            <a:pPr eaLnBrk="1" hangingPunct="1"/>
            <a:r>
              <a:rPr lang="en-US" sz="3000" dirty="0"/>
              <a:t>Infrastructure Wireless Networks: 802.11 LANs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1"/>
            <a:ext cx="8458200" cy="1066800"/>
          </a:xfrm>
        </p:spPr>
        <p:txBody>
          <a:bodyPr>
            <a:normAutofit fontScale="90000"/>
          </a:bodyPr>
          <a:lstStyle/>
          <a:p>
            <a:pPr eaLnBrk="1" hangingPunct="1"/>
            <a:r>
              <a:rPr lang="en-US" dirty="0"/>
              <a:t>Infrastructure Wireless Networks: 802.11 LANs</a:t>
            </a:r>
          </a:p>
        </p:txBody>
      </p:sp>
      <p:sp>
        <p:nvSpPr>
          <p:cNvPr id="10243" name="Rectangle 3"/>
          <p:cNvSpPr>
            <a:spLocks noGrp="1" noChangeArrowheads="1"/>
          </p:cNvSpPr>
          <p:nvPr>
            <p:ph type="body" idx="1"/>
          </p:nvPr>
        </p:nvSpPr>
        <p:spPr>
          <a:xfrm>
            <a:off x="949325" y="1600200"/>
            <a:ext cx="7661275" cy="1600200"/>
          </a:xfrm>
        </p:spPr>
        <p:txBody>
          <a:bodyPr/>
          <a:lstStyle/>
          <a:p>
            <a:pPr eaLnBrk="1" hangingPunct="1"/>
            <a:r>
              <a:rPr lang="en-US"/>
              <a:t>In current deployments, the standard TCP/IP protocol stack is used on top of 802.11 physical and MAC layers</a:t>
            </a:r>
          </a:p>
        </p:txBody>
      </p:sp>
      <p:sp>
        <p:nvSpPr>
          <p:cNvPr id="10244" name="Text Box 4"/>
          <p:cNvSpPr txBox="1">
            <a:spLocks noChangeArrowheads="1"/>
          </p:cNvSpPr>
          <p:nvPr/>
        </p:nvSpPr>
        <p:spPr bwMode="auto">
          <a:xfrm>
            <a:off x="3352800" y="5029200"/>
            <a:ext cx="2057400" cy="788988"/>
          </a:xfrm>
          <a:prstGeom prst="rect">
            <a:avLst/>
          </a:prstGeom>
          <a:solidFill>
            <a:srgbClr val="CCFFFF"/>
          </a:solidFill>
          <a:ln w="9525">
            <a:solidFill>
              <a:schemeClr val="tx1"/>
            </a:solidFill>
            <a:miter lim="800000"/>
            <a:headEnd/>
            <a:tailEnd/>
          </a:ln>
          <a:effectLst/>
        </p:spPr>
        <p:txBody>
          <a:bodyPr>
            <a:spAutoFit/>
          </a:bodyPr>
          <a:lstStyle/>
          <a:p>
            <a:pPr algn="ctr">
              <a:spcBef>
                <a:spcPct val="50000"/>
              </a:spcBef>
            </a:pPr>
            <a:r>
              <a:rPr lang="en-US"/>
              <a:t>Physical Layer</a:t>
            </a:r>
          </a:p>
          <a:p>
            <a:pPr algn="ctr">
              <a:spcBef>
                <a:spcPct val="50000"/>
              </a:spcBef>
            </a:pPr>
            <a:r>
              <a:rPr lang="en-US">
                <a:solidFill>
                  <a:srgbClr val="FF9966"/>
                </a:solidFill>
              </a:rPr>
              <a:t>802.11a/b/g/e/n…</a:t>
            </a:r>
          </a:p>
        </p:txBody>
      </p:sp>
      <p:sp>
        <p:nvSpPr>
          <p:cNvPr id="10245" name="Text Box 5"/>
          <p:cNvSpPr txBox="1">
            <a:spLocks noChangeArrowheads="1"/>
          </p:cNvSpPr>
          <p:nvPr/>
        </p:nvSpPr>
        <p:spPr bwMode="auto">
          <a:xfrm>
            <a:off x="3352800" y="4648200"/>
            <a:ext cx="2057400" cy="376238"/>
          </a:xfrm>
          <a:prstGeom prst="rect">
            <a:avLst/>
          </a:prstGeom>
          <a:solidFill>
            <a:srgbClr val="CCFFFF"/>
          </a:solidFill>
          <a:ln w="9525">
            <a:solidFill>
              <a:schemeClr val="tx1"/>
            </a:solidFill>
            <a:miter lim="800000"/>
            <a:headEnd/>
            <a:tailEnd/>
          </a:ln>
          <a:effectLst/>
        </p:spPr>
        <p:txBody>
          <a:bodyPr>
            <a:spAutoFit/>
          </a:bodyPr>
          <a:lstStyle/>
          <a:p>
            <a:pPr algn="ctr">
              <a:spcBef>
                <a:spcPct val="50000"/>
              </a:spcBef>
            </a:pPr>
            <a:r>
              <a:rPr lang="en-US"/>
              <a:t>802.11 MAC</a:t>
            </a:r>
          </a:p>
        </p:txBody>
      </p:sp>
      <p:sp>
        <p:nvSpPr>
          <p:cNvPr id="10246" name="Text Box 6"/>
          <p:cNvSpPr txBox="1">
            <a:spLocks noChangeArrowheads="1"/>
          </p:cNvSpPr>
          <p:nvPr/>
        </p:nvSpPr>
        <p:spPr bwMode="auto">
          <a:xfrm>
            <a:off x="3352800" y="4267200"/>
            <a:ext cx="2057400" cy="376238"/>
          </a:xfrm>
          <a:prstGeom prst="rect">
            <a:avLst/>
          </a:prstGeom>
          <a:solidFill>
            <a:srgbClr val="CCFFFF"/>
          </a:solidFill>
          <a:ln w="9525">
            <a:solidFill>
              <a:schemeClr val="tx1"/>
            </a:solidFill>
            <a:miter lim="800000"/>
            <a:headEnd/>
            <a:tailEnd/>
          </a:ln>
          <a:effectLst/>
        </p:spPr>
        <p:txBody>
          <a:bodyPr>
            <a:spAutoFit/>
          </a:bodyPr>
          <a:lstStyle/>
          <a:p>
            <a:pPr algn="ctr">
              <a:spcBef>
                <a:spcPct val="50000"/>
              </a:spcBef>
            </a:pPr>
            <a:r>
              <a:rPr lang="en-US"/>
              <a:t>IP</a:t>
            </a:r>
          </a:p>
        </p:txBody>
      </p:sp>
      <p:sp>
        <p:nvSpPr>
          <p:cNvPr id="10247" name="Text Box 7"/>
          <p:cNvSpPr txBox="1">
            <a:spLocks noChangeArrowheads="1"/>
          </p:cNvSpPr>
          <p:nvPr/>
        </p:nvSpPr>
        <p:spPr bwMode="auto">
          <a:xfrm>
            <a:off x="3352800" y="3886200"/>
            <a:ext cx="2057400" cy="376238"/>
          </a:xfrm>
          <a:prstGeom prst="rect">
            <a:avLst/>
          </a:prstGeom>
          <a:solidFill>
            <a:srgbClr val="CCFFFF"/>
          </a:solidFill>
          <a:ln w="9525">
            <a:solidFill>
              <a:schemeClr val="tx1"/>
            </a:solidFill>
            <a:miter lim="800000"/>
            <a:headEnd/>
            <a:tailEnd/>
          </a:ln>
          <a:effectLst/>
        </p:spPr>
        <p:txBody>
          <a:bodyPr>
            <a:spAutoFit/>
          </a:bodyPr>
          <a:lstStyle/>
          <a:p>
            <a:pPr algn="ctr">
              <a:spcBef>
                <a:spcPct val="50000"/>
              </a:spcBef>
            </a:pPr>
            <a:r>
              <a:rPr lang="en-US"/>
              <a:t>TCP/UDP</a:t>
            </a:r>
          </a:p>
        </p:txBody>
      </p:sp>
      <p:sp>
        <p:nvSpPr>
          <p:cNvPr id="10248" name="Text Box 8"/>
          <p:cNvSpPr txBox="1">
            <a:spLocks noChangeArrowheads="1"/>
          </p:cNvSpPr>
          <p:nvPr/>
        </p:nvSpPr>
        <p:spPr bwMode="auto">
          <a:xfrm>
            <a:off x="3352800" y="3505200"/>
            <a:ext cx="2057400" cy="376238"/>
          </a:xfrm>
          <a:prstGeom prst="rect">
            <a:avLst/>
          </a:prstGeom>
          <a:solidFill>
            <a:srgbClr val="CCFFFF"/>
          </a:solidFill>
          <a:ln w="9525">
            <a:solidFill>
              <a:schemeClr val="tx1"/>
            </a:solidFill>
            <a:miter lim="800000"/>
            <a:headEnd/>
            <a:tailEnd/>
          </a:ln>
          <a:effectLst/>
        </p:spPr>
        <p:txBody>
          <a:bodyPr>
            <a:spAutoFit/>
          </a:bodyPr>
          <a:lstStyle/>
          <a:p>
            <a:pPr algn="ctr">
              <a:spcBef>
                <a:spcPct val="50000"/>
              </a:spcBef>
            </a:pPr>
            <a:r>
              <a:rPr lang="en-US"/>
              <a:t>Application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8516938" cy="914400"/>
          </a:xfrm>
        </p:spPr>
        <p:txBody>
          <a:bodyPr>
            <a:normAutofit fontScale="90000"/>
          </a:bodyPr>
          <a:lstStyle/>
          <a:p>
            <a:pPr eaLnBrk="1" hangingPunct="1"/>
            <a:r>
              <a:rPr lang="en-US" dirty="0"/>
              <a:t>Infrastructure Wireless Networks: 802.11b</a:t>
            </a:r>
          </a:p>
        </p:txBody>
      </p:sp>
      <p:sp>
        <p:nvSpPr>
          <p:cNvPr id="11267" name="Rectangle 3"/>
          <p:cNvSpPr>
            <a:spLocks noGrp="1" noChangeArrowheads="1"/>
          </p:cNvSpPr>
          <p:nvPr>
            <p:ph type="body" idx="1"/>
          </p:nvPr>
        </p:nvSpPr>
        <p:spPr>
          <a:xfrm>
            <a:off x="949325" y="1600200"/>
            <a:ext cx="7661275" cy="4876800"/>
          </a:xfrm>
        </p:spPr>
        <p:txBody>
          <a:bodyPr/>
          <a:lstStyle/>
          <a:p>
            <a:pPr eaLnBrk="1" hangingPunct="1"/>
            <a:r>
              <a:rPr lang="en-US"/>
              <a:t>Ratified in 1999</a:t>
            </a:r>
          </a:p>
          <a:p>
            <a:pPr eaLnBrk="1" hangingPunct="1"/>
            <a:r>
              <a:rPr lang="en-US"/>
              <a:t>Operates at 2.4 GHz</a:t>
            </a:r>
          </a:p>
          <a:p>
            <a:pPr eaLnBrk="1" hangingPunct="1"/>
            <a:r>
              <a:rPr lang="en-US"/>
              <a:t>Multiple Data rates: 1, 2, 5.5, 11 Mbps</a:t>
            </a:r>
          </a:p>
          <a:p>
            <a:pPr lvl="1" eaLnBrk="1" hangingPunct="1"/>
            <a:r>
              <a:rPr lang="en-US"/>
              <a:t>Data rate is selected and changed according to the variations in signal quality</a:t>
            </a:r>
          </a:p>
          <a:p>
            <a:pPr eaLnBrk="1" hangingPunct="1"/>
            <a:r>
              <a:rPr lang="en-US"/>
              <a:t>Range: ~35m indoor, ~100m outdoor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8516938" cy="914401"/>
          </a:xfrm>
        </p:spPr>
        <p:txBody>
          <a:bodyPr>
            <a:normAutofit fontScale="90000"/>
          </a:bodyPr>
          <a:lstStyle/>
          <a:p>
            <a:pPr eaLnBrk="1" hangingPunct="1"/>
            <a:r>
              <a:rPr lang="en-US" dirty="0"/>
              <a:t>Infrastructure Wireless Networks: 802.11a</a:t>
            </a:r>
          </a:p>
        </p:txBody>
      </p:sp>
      <p:sp>
        <p:nvSpPr>
          <p:cNvPr id="12291" name="Rectangle 3"/>
          <p:cNvSpPr>
            <a:spLocks noGrp="1" noChangeArrowheads="1"/>
          </p:cNvSpPr>
          <p:nvPr>
            <p:ph type="body" idx="1"/>
          </p:nvPr>
        </p:nvSpPr>
        <p:spPr>
          <a:xfrm>
            <a:off x="949325" y="1600200"/>
            <a:ext cx="7661275" cy="4876800"/>
          </a:xfrm>
        </p:spPr>
        <p:txBody>
          <a:bodyPr/>
          <a:lstStyle/>
          <a:p>
            <a:pPr eaLnBrk="1" hangingPunct="1"/>
            <a:r>
              <a:rPr lang="en-US"/>
              <a:t>Ratified in 1999</a:t>
            </a:r>
          </a:p>
          <a:p>
            <a:pPr eaLnBrk="1" hangingPunct="1"/>
            <a:r>
              <a:rPr lang="en-US"/>
              <a:t>Operates at 5 GHz</a:t>
            </a:r>
          </a:p>
          <a:p>
            <a:pPr eaLnBrk="1" hangingPunct="1"/>
            <a:r>
              <a:rPr lang="en-US"/>
              <a:t>Multiple Data rates: 54, 48, 36, 24, 18, 12, 9 and 6 Mbps</a:t>
            </a:r>
          </a:p>
          <a:p>
            <a:pPr eaLnBrk="1" hangingPunct="1"/>
            <a:r>
              <a:rPr lang="en-US"/>
              <a:t>Best operation with line-of-sight</a:t>
            </a:r>
          </a:p>
          <a:p>
            <a:pPr eaLnBrk="1" hangingPunct="1"/>
            <a:r>
              <a:rPr lang="en-US"/>
              <a:t>Range: ~25m indoor, ~75m outdoor</a:t>
            </a:r>
          </a:p>
          <a:p>
            <a:pPr lvl="1" eaLnBrk="1" hangingPunct="1"/>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1"/>
            <a:ext cx="8516938" cy="914400"/>
          </a:xfrm>
        </p:spPr>
        <p:txBody>
          <a:bodyPr>
            <a:normAutofit fontScale="90000"/>
          </a:bodyPr>
          <a:lstStyle/>
          <a:p>
            <a:pPr eaLnBrk="1" hangingPunct="1"/>
            <a:r>
              <a:rPr lang="en-US" dirty="0"/>
              <a:t>Infrastructure Wireless Networks: 802.11n</a:t>
            </a:r>
          </a:p>
        </p:txBody>
      </p:sp>
      <p:sp>
        <p:nvSpPr>
          <p:cNvPr id="13315" name="Rectangle 3"/>
          <p:cNvSpPr>
            <a:spLocks noGrp="1" noChangeArrowheads="1"/>
          </p:cNvSpPr>
          <p:nvPr>
            <p:ph type="body" idx="1"/>
          </p:nvPr>
        </p:nvSpPr>
        <p:spPr>
          <a:xfrm>
            <a:off x="949325" y="1600200"/>
            <a:ext cx="7661275" cy="4876800"/>
          </a:xfrm>
        </p:spPr>
        <p:txBody>
          <a:bodyPr/>
          <a:lstStyle/>
          <a:p>
            <a:pPr eaLnBrk="1" hangingPunct="1"/>
            <a:r>
              <a:rPr lang="en-US" dirty="0"/>
              <a:t>Ratified in January 2007</a:t>
            </a:r>
          </a:p>
          <a:p>
            <a:pPr eaLnBrk="1" hangingPunct="1"/>
            <a:r>
              <a:rPr lang="en-US" dirty="0"/>
              <a:t>Uses Multiple-Input-Multiple-Output (MIMO) technology</a:t>
            </a:r>
          </a:p>
          <a:p>
            <a:pPr eaLnBrk="1" hangingPunct="1"/>
            <a:r>
              <a:rPr lang="en-US" dirty="0"/>
              <a:t>Can operate at both 2 GHz and 5 GHz</a:t>
            </a:r>
          </a:p>
          <a:p>
            <a:pPr eaLnBrk="1" hangingPunct="1"/>
            <a:r>
              <a:rPr lang="en-US" dirty="0"/>
              <a:t>576 possible data rates: Max. 540 Mbps</a:t>
            </a:r>
          </a:p>
          <a:p>
            <a:pPr eaLnBrk="1" hangingPunct="1"/>
            <a:r>
              <a:rPr lang="en-US" dirty="0"/>
              <a:t>Range: ~50m indoor, ~125m outdoor</a:t>
            </a:r>
          </a:p>
          <a:p>
            <a:pPr eaLnBrk="1" hangingPunct="1"/>
            <a:endParaRPr lang="en-US" dirty="0"/>
          </a:p>
          <a:p>
            <a:pPr lvl="1" eaLnBrk="1" hangingPunct="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8800" y="2514600"/>
            <a:ext cx="5958682" cy="1015663"/>
          </a:xfrm>
          <a:prstGeom prst="rect">
            <a:avLst/>
          </a:prstGeom>
        </p:spPr>
        <p:txBody>
          <a:bodyPr wrap="none">
            <a:spAutoFit/>
          </a:bodyPr>
          <a:lstStyle/>
          <a:p>
            <a:pPr algn="ctr"/>
            <a:r>
              <a:rPr lang="en-US" sz="6000" dirty="0">
                <a:ln cap="rnd" cmpd="thickThin">
                  <a:noFill/>
                  <a:bevel/>
                </a:ln>
                <a:solidFill>
                  <a:srgbClr val="00B0F0"/>
                </a:solidFill>
                <a:effectLst>
                  <a:outerShdw blurRad="50800" dist="50800" dir="5400000" algn="ctr" rotWithShape="0">
                    <a:srgbClr val="000000">
                      <a:alpha val="83000"/>
                    </a:srgbClr>
                  </a:outerShdw>
                </a:effectLst>
                <a:latin typeface="Gill Sans MT" pitchFamily="34" charset="0"/>
              </a:rPr>
              <a:t>Course Contents</a:t>
            </a:r>
            <a:endParaRPr lang="en-US" sz="3200" dirty="0">
              <a:ln cap="rnd" cmpd="thickThin">
                <a:noFill/>
                <a:bevel/>
              </a:ln>
              <a:solidFill>
                <a:srgbClr val="00B0F0"/>
              </a:solidFill>
              <a:effectLst>
                <a:outerShdw blurRad="50800" dist="50800" dir="5400000" algn="ctr" rotWithShape="0">
                  <a:srgbClr val="000000">
                    <a:alpha val="83000"/>
                  </a:srgbClr>
                </a:outerShdw>
              </a:effectLst>
              <a:latin typeface="Arial" pitchFamily="34" charset="0"/>
              <a:cs typeface="Arial" pitchFamily="34"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7297738" cy="914400"/>
          </a:xfrm>
        </p:spPr>
        <p:txBody>
          <a:bodyPr/>
          <a:lstStyle/>
          <a:p>
            <a:pPr eaLnBrk="1" hangingPunct="1"/>
            <a:r>
              <a:rPr lang="en-US" dirty="0"/>
              <a:t>Mobile Ad Hoc Networks</a:t>
            </a:r>
          </a:p>
        </p:txBody>
      </p:sp>
      <p:sp>
        <p:nvSpPr>
          <p:cNvPr id="14339" name="Rectangle 3"/>
          <p:cNvSpPr>
            <a:spLocks noGrp="1" noChangeArrowheads="1"/>
          </p:cNvSpPr>
          <p:nvPr>
            <p:ph type="body" idx="1"/>
          </p:nvPr>
        </p:nvSpPr>
        <p:spPr>
          <a:xfrm>
            <a:off x="949325" y="1600200"/>
            <a:ext cx="7661275" cy="5257800"/>
          </a:xfrm>
        </p:spPr>
        <p:txBody>
          <a:bodyPr/>
          <a:lstStyle/>
          <a:p>
            <a:pPr eaLnBrk="1" hangingPunct="1"/>
            <a:r>
              <a:rPr lang="en-US" dirty="0"/>
              <a:t>The fundamental design constraint is </a:t>
            </a:r>
            <a:r>
              <a:rPr lang="en-US" dirty="0">
                <a:solidFill>
                  <a:srgbClr val="FF9966"/>
                </a:solidFill>
              </a:rPr>
              <a:t>mobility</a:t>
            </a:r>
          </a:p>
          <a:p>
            <a:pPr eaLnBrk="1" hangingPunct="1"/>
            <a:r>
              <a:rPr lang="en-US" dirty="0"/>
              <a:t>A secondary yet very important design constraint is </a:t>
            </a:r>
            <a:r>
              <a:rPr lang="en-US" dirty="0">
                <a:solidFill>
                  <a:srgbClr val="FF9966"/>
                </a:solidFill>
              </a:rPr>
              <a:t>energy efficiency</a:t>
            </a:r>
          </a:p>
          <a:p>
            <a:pPr eaLnBrk="1" hangingPunct="1">
              <a:buNone/>
            </a:pPr>
            <a:endParaRPr lang="en-US" dirty="0"/>
          </a:p>
          <a:p>
            <a:pPr eaLnBrk="1" hangingPunct="1"/>
            <a:r>
              <a:rPr lang="en-US" dirty="0"/>
              <a:t>The 802.11 physical and MAC layers are used with slight modification, and many mobility-aware transport and network layers have been proposed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1"/>
            <a:ext cx="7297738" cy="914400"/>
          </a:xfrm>
        </p:spPr>
        <p:txBody>
          <a:bodyPr/>
          <a:lstStyle/>
          <a:p>
            <a:pPr eaLnBrk="1" hangingPunct="1"/>
            <a:r>
              <a:rPr lang="en-US" dirty="0"/>
              <a:t>Wireless Sensor Networks</a:t>
            </a:r>
          </a:p>
        </p:txBody>
      </p:sp>
      <p:sp>
        <p:nvSpPr>
          <p:cNvPr id="15363" name="Rectangle 3"/>
          <p:cNvSpPr>
            <a:spLocks noGrp="1" noChangeArrowheads="1"/>
          </p:cNvSpPr>
          <p:nvPr>
            <p:ph type="body" idx="1"/>
          </p:nvPr>
        </p:nvSpPr>
        <p:spPr>
          <a:xfrm>
            <a:off x="949325" y="1600200"/>
            <a:ext cx="7661275" cy="3124200"/>
          </a:xfrm>
        </p:spPr>
        <p:txBody>
          <a:bodyPr>
            <a:normAutofit fontScale="85000" lnSpcReduction="10000"/>
          </a:bodyPr>
          <a:lstStyle/>
          <a:p>
            <a:pPr eaLnBrk="1" hangingPunct="1"/>
            <a:r>
              <a:rPr lang="en-US" dirty="0"/>
              <a:t>Ratified in May 2003 as </a:t>
            </a:r>
            <a:r>
              <a:rPr lang="en-US" dirty="0">
                <a:solidFill>
                  <a:srgbClr val="0070C0"/>
                </a:solidFill>
              </a:rPr>
              <a:t>IEEE 802.15.4</a:t>
            </a:r>
          </a:p>
          <a:p>
            <a:pPr eaLnBrk="1" hangingPunct="1"/>
            <a:r>
              <a:rPr lang="en-US" dirty="0"/>
              <a:t>Can operate at 2.4 GHz, 915 MHz and 868 MHz </a:t>
            </a:r>
          </a:p>
          <a:p>
            <a:pPr eaLnBrk="1" hangingPunct="1"/>
            <a:r>
              <a:rPr lang="en-US" dirty="0"/>
              <a:t>Data rates: 250 Kbps @ 2.4 GHz, 40 Kbps @ 915 MHz, 20 Kbps @ 868 MHz</a:t>
            </a:r>
          </a:p>
          <a:p>
            <a:pPr eaLnBrk="1" hangingPunct="1"/>
            <a:r>
              <a:rPr lang="en-US" dirty="0"/>
              <a:t>Range: 10 to 75m</a:t>
            </a:r>
          </a:p>
          <a:p>
            <a:pPr eaLnBrk="1" hangingPunct="1"/>
            <a:r>
              <a:rPr lang="en-US" dirty="0"/>
              <a:t>ZigBee is the body that defines higher layer protocols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3200" dirty="0"/>
              <a:t>Discussion</a:t>
            </a:r>
          </a:p>
        </p:txBody>
      </p:sp>
      <p:pic>
        <p:nvPicPr>
          <p:cNvPr id="164866" name="Picture 2"/>
          <p:cNvPicPr>
            <a:picLocks noChangeAspect="1" noChangeArrowheads="1"/>
          </p:cNvPicPr>
          <p:nvPr/>
        </p:nvPicPr>
        <p:blipFill>
          <a:blip r:embed="rId3"/>
          <a:srcRect/>
          <a:stretch>
            <a:fillRect/>
          </a:stretch>
        </p:blipFill>
        <p:spPr bwMode="auto">
          <a:xfrm>
            <a:off x="457200" y="1524000"/>
            <a:ext cx="7313023" cy="4128319"/>
          </a:xfrm>
          <a:prstGeom prst="rect">
            <a:avLst/>
          </a:prstGeom>
          <a:noFill/>
          <a:ln w="9525">
            <a:noFill/>
            <a:miter lim="800000"/>
            <a:headEnd/>
            <a:tailEnd/>
          </a:ln>
          <a:effectLst/>
        </p:spPr>
      </p:pic>
    </p:spTree>
    <p:extLst>
      <p:ext uri="{BB962C8B-B14F-4D97-AF65-F5344CB8AC3E}">
        <p14:creationId xmlns:p14="http://schemas.microsoft.com/office/powerpoint/2010/main" val="2948592018"/>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3200" dirty="0"/>
              <a:t>Discussion</a:t>
            </a:r>
          </a:p>
        </p:txBody>
      </p:sp>
      <p:pic>
        <p:nvPicPr>
          <p:cNvPr id="4" name="Picture 2" descr="Image result for lorawan architecture">
            <a:extLst>
              <a:ext uri="{FF2B5EF4-FFF2-40B4-BE49-F238E27FC236}">
                <a16:creationId xmlns:a16="http://schemas.microsoft.com/office/drawing/2014/main" id="{67B198FF-55C9-4EFD-B5A3-5E7F8BAD5E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00200"/>
            <a:ext cx="8001000" cy="4165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5414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1"/>
            <a:ext cx="7297738" cy="914400"/>
          </a:xfrm>
        </p:spPr>
        <p:txBody>
          <a:bodyPr/>
          <a:lstStyle/>
          <a:p>
            <a:pPr eaLnBrk="1" hangingPunct="1"/>
            <a:r>
              <a:rPr lang="en-US" dirty="0"/>
              <a:t>Cellular Networks</a:t>
            </a:r>
          </a:p>
        </p:txBody>
      </p:sp>
      <p:sp>
        <p:nvSpPr>
          <p:cNvPr id="16387" name="Rectangle 3"/>
          <p:cNvSpPr>
            <a:spLocks noGrp="1" noChangeArrowheads="1"/>
          </p:cNvSpPr>
          <p:nvPr>
            <p:ph type="body" idx="1"/>
          </p:nvPr>
        </p:nvSpPr>
        <p:spPr>
          <a:xfrm>
            <a:off x="949325" y="1600200"/>
            <a:ext cx="7661275" cy="5257800"/>
          </a:xfrm>
        </p:spPr>
        <p:txBody>
          <a:bodyPr/>
          <a:lstStyle/>
          <a:p>
            <a:pPr eaLnBrk="1" hangingPunct="1"/>
            <a:r>
              <a:rPr lang="en-US"/>
              <a:t>Network is divided into multiple cells, each served by a fixed </a:t>
            </a:r>
            <a:r>
              <a:rPr lang="en-US">
                <a:solidFill>
                  <a:srgbClr val="FF9966"/>
                </a:solidFill>
              </a:rPr>
              <a:t>base station</a:t>
            </a:r>
          </a:p>
          <a:p>
            <a:pPr eaLnBrk="1" hangingPunct="1"/>
            <a:endParaRPr lang="en-US"/>
          </a:p>
        </p:txBody>
      </p:sp>
      <p:pic>
        <p:nvPicPr>
          <p:cNvPr id="16388" name="Picture 4" descr="Frequency_reuse"/>
          <p:cNvPicPr>
            <a:picLocks noChangeAspect="1" noChangeArrowheads="1"/>
          </p:cNvPicPr>
          <p:nvPr/>
        </p:nvPicPr>
        <p:blipFill>
          <a:blip r:embed="rId3"/>
          <a:srcRect/>
          <a:stretch>
            <a:fillRect/>
          </a:stretch>
        </p:blipFill>
        <p:spPr bwMode="auto">
          <a:xfrm>
            <a:off x="1828800" y="2667000"/>
            <a:ext cx="4337050" cy="3552825"/>
          </a:xfrm>
          <a:prstGeom prst="rect">
            <a:avLst/>
          </a:prstGeom>
          <a:noFill/>
          <a:ln w="9525">
            <a:noFill/>
            <a:miter lim="800000"/>
            <a:headEnd/>
            <a:tailEnd/>
          </a:ln>
        </p:spPr>
      </p:pic>
      <p:sp>
        <p:nvSpPr>
          <p:cNvPr id="16389" name="Text Box 5"/>
          <p:cNvSpPr txBox="1">
            <a:spLocks noChangeArrowheads="1"/>
          </p:cNvSpPr>
          <p:nvPr/>
        </p:nvSpPr>
        <p:spPr bwMode="auto">
          <a:xfrm>
            <a:off x="6003925" y="6132513"/>
            <a:ext cx="3054350" cy="366712"/>
          </a:xfrm>
          <a:prstGeom prst="rect">
            <a:avLst/>
          </a:prstGeom>
          <a:noFill/>
          <a:ln w="9525">
            <a:noFill/>
            <a:miter lim="800000"/>
            <a:headEnd/>
            <a:tailEnd/>
          </a:ln>
          <a:effectLst/>
        </p:spPr>
        <p:txBody>
          <a:bodyPr wrap="none">
            <a:spAutoFit/>
          </a:bodyPr>
          <a:lstStyle/>
          <a:p>
            <a:r>
              <a:rPr lang="en-US"/>
              <a:t>Image courtesy of Wikipedia</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2" descr="Image result for fdma vs. tdma">
            <a:extLst>
              <a:ext uri="{FF2B5EF4-FFF2-40B4-BE49-F238E27FC236}">
                <a16:creationId xmlns:a16="http://schemas.microsoft.com/office/drawing/2014/main" id="{23429409-4B19-4001-B0EC-6FAFABF7D6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725" y="914400"/>
            <a:ext cx="6948488" cy="522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z="3200" dirty="0"/>
              <a:t>Broadband Wireless Networks: WiMAX</a:t>
            </a:r>
          </a:p>
        </p:txBody>
      </p:sp>
      <p:sp>
        <p:nvSpPr>
          <p:cNvPr id="19459" name="Rectangle 3"/>
          <p:cNvSpPr>
            <a:spLocks noGrp="1" noChangeArrowheads="1"/>
          </p:cNvSpPr>
          <p:nvPr>
            <p:ph type="body" idx="1"/>
          </p:nvPr>
        </p:nvSpPr>
        <p:spPr/>
        <p:txBody>
          <a:bodyPr/>
          <a:lstStyle/>
          <a:p>
            <a:pPr eaLnBrk="1" hangingPunct="1">
              <a:lnSpc>
                <a:spcPct val="90000"/>
              </a:lnSpc>
            </a:pPr>
            <a:r>
              <a:rPr lang="en-US" sz="2800" dirty="0"/>
              <a:t>Standardized as 802.16e</a:t>
            </a:r>
          </a:p>
          <a:p>
            <a:pPr eaLnBrk="1" hangingPunct="1">
              <a:lnSpc>
                <a:spcPct val="90000"/>
              </a:lnSpc>
            </a:pPr>
            <a:r>
              <a:rPr lang="en-US" sz="2800" dirty="0"/>
              <a:t>Provides </a:t>
            </a:r>
            <a:r>
              <a:rPr lang="en-US" sz="2800" dirty="0">
                <a:solidFill>
                  <a:srgbClr val="FF0000"/>
                </a:solidFill>
              </a:rPr>
              <a:t>last-mile wireless broadband connectivity</a:t>
            </a:r>
          </a:p>
          <a:p>
            <a:pPr eaLnBrk="1" hangingPunct="1">
              <a:lnSpc>
                <a:spcPct val="90000"/>
              </a:lnSpc>
            </a:pPr>
            <a:r>
              <a:rPr lang="en-US" sz="2800" dirty="0"/>
              <a:t>Operates at 3.5 GHz, 2.3/2.5 GHz, or 5 GHz</a:t>
            </a:r>
          </a:p>
          <a:p>
            <a:pPr eaLnBrk="1" hangingPunct="1">
              <a:lnSpc>
                <a:spcPct val="90000"/>
              </a:lnSpc>
            </a:pPr>
            <a:r>
              <a:rPr lang="en-US" sz="2800" dirty="0"/>
              <a:t>Maximum data rate: ~64 Mbps</a:t>
            </a:r>
          </a:p>
          <a:p>
            <a:pPr eaLnBrk="1" hangingPunct="1">
              <a:lnSpc>
                <a:spcPct val="90000"/>
              </a:lnSpc>
            </a:pPr>
            <a:r>
              <a:rPr lang="en-US" sz="2800" dirty="0"/>
              <a:t>Range: ~10 km</a:t>
            </a:r>
          </a:p>
          <a:p>
            <a:pPr eaLnBrk="1" hangingPunct="1">
              <a:lnSpc>
                <a:spcPct val="90000"/>
              </a:lnSpc>
            </a:pPr>
            <a:r>
              <a:rPr lang="en-US" sz="2800" dirty="0"/>
              <a:t>Provides built-in </a:t>
            </a:r>
            <a:r>
              <a:rPr lang="en-US" sz="2800" dirty="0">
                <a:solidFill>
                  <a:srgbClr val="FF9966"/>
                </a:solidFill>
              </a:rPr>
              <a:t>Quality-of-Service (</a:t>
            </a:r>
            <a:r>
              <a:rPr lang="en-US" sz="2800" dirty="0" err="1">
                <a:solidFill>
                  <a:srgbClr val="FF9966"/>
                </a:solidFill>
              </a:rPr>
              <a:t>QoS</a:t>
            </a:r>
            <a:r>
              <a:rPr lang="en-US" sz="2800" dirty="0">
                <a:solidFill>
                  <a:srgbClr val="FF9966"/>
                </a:solidFill>
              </a:rPr>
              <a:t>)</a:t>
            </a:r>
            <a:r>
              <a:rPr lang="en-US" sz="2800" dirty="0"/>
              <a:t> support</a:t>
            </a:r>
          </a:p>
          <a:p>
            <a:pPr eaLnBrk="1" hangingPunct="1">
              <a:lnSpc>
                <a:spcPct val="90000"/>
              </a:lnSpc>
            </a:pPr>
            <a:r>
              <a:rPr lang="en-US" sz="2800" dirty="0"/>
              <a:t>Uses MIMO technology with AMC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3200"/>
              <a:t>Short-Range Wireless Networks: Bluetooth</a:t>
            </a:r>
          </a:p>
        </p:txBody>
      </p:sp>
      <p:sp>
        <p:nvSpPr>
          <p:cNvPr id="20483" name="Rectangle 3"/>
          <p:cNvSpPr>
            <a:spLocks noGrp="1" noChangeArrowheads="1"/>
          </p:cNvSpPr>
          <p:nvPr>
            <p:ph type="body" idx="1"/>
          </p:nvPr>
        </p:nvSpPr>
        <p:spPr/>
        <p:txBody>
          <a:bodyPr/>
          <a:lstStyle/>
          <a:p>
            <a:pPr eaLnBrk="1" hangingPunct="1"/>
            <a:r>
              <a:rPr lang="en-US"/>
              <a:t>Standardized as IEEE 802.15.1</a:t>
            </a:r>
          </a:p>
          <a:p>
            <a:pPr eaLnBrk="1" hangingPunct="1"/>
            <a:r>
              <a:rPr lang="en-US"/>
              <a:t>Used to connect devices at short ranges</a:t>
            </a:r>
          </a:p>
          <a:p>
            <a:pPr eaLnBrk="1" hangingPunct="1"/>
            <a:r>
              <a:rPr lang="en-US"/>
              <a:t>Operates at 2.4 GHz</a:t>
            </a:r>
          </a:p>
          <a:p>
            <a:pPr eaLnBrk="1" hangingPunct="1"/>
            <a:r>
              <a:rPr lang="en-US"/>
              <a:t>Maximum data rate: 2.1 Mbps</a:t>
            </a:r>
          </a:p>
          <a:p>
            <a:pPr eaLnBrk="1" hangingPunct="1"/>
            <a:r>
              <a:rPr lang="en-US"/>
              <a:t>Range: ~10m to ~100m</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dirty="0"/>
              <a:t>Wide Area Networks</a:t>
            </a:r>
          </a:p>
        </p:txBody>
      </p:sp>
      <p:sp>
        <p:nvSpPr>
          <p:cNvPr id="21507" name="Rectangle 3"/>
          <p:cNvSpPr>
            <a:spLocks noGrp="1" noChangeArrowheads="1"/>
          </p:cNvSpPr>
          <p:nvPr>
            <p:ph idx="1"/>
          </p:nvPr>
        </p:nvSpPr>
        <p:spPr/>
        <p:txBody>
          <a:bodyPr/>
          <a:lstStyle/>
          <a:p>
            <a:pPr eaLnBrk="1" hangingPunct="1"/>
            <a:r>
              <a:rPr lang="en-US" altLang="en-US" b="1" dirty="0"/>
              <a:t>Circuit Switching</a:t>
            </a:r>
          </a:p>
          <a:p>
            <a:pPr lvl="1" eaLnBrk="1" hangingPunct="1"/>
            <a:r>
              <a:rPr lang="en-US" altLang="en-US" dirty="0">
                <a:solidFill>
                  <a:srgbClr val="FF0000"/>
                </a:solidFill>
              </a:rPr>
              <a:t>Dedicated communication path</a:t>
            </a:r>
          </a:p>
          <a:p>
            <a:pPr lvl="1" eaLnBrk="1" hangingPunct="1"/>
            <a:r>
              <a:rPr lang="en-US" altLang="en-US" dirty="0"/>
              <a:t>All packets travel through </a:t>
            </a:r>
            <a:br>
              <a:rPr lang="en-US" altLang="en-US" dirty="0"/>
            </a:br>
            <a:r>
              <a:rPr lang="en-US" altLang="en-US" dirty="0"/>
              <a:t>the same path</a:t>
            </a:r>
          </a:p>
          <a:p>
            <a:pPr lvl="1" eaLnBrk="1" hangingPunct="1"/>
            <a:r>
              <a:rPr lang="en-US" altLang="en-US" dirty="0"/>
              <a:t>No delays occur because </a:t>
            </a:r>
            <a:br>
              <a:rPr lang="en-US" altLang="en-US" dirty="0"/>
            </a:br>
            <a:r>
              <a:rPr lang="en-US" altLang="en-US" dirty="0"/>
              <a:t>path is designated</a:t>
            </a:r>
          </a:p>
          <a:p>
            <a:pPr lvl="1" eaLnBrk="1" hangingPunct="1"/>
            <a:r>
              <a:rPr lang="en-US" altLang="en-US" dirty="0">
                <a:solidFill>
                  <a:srgbClr val="FF0000"/>
                </a:solidFill>
              </a:rPr>
              <a:t>No other user can use a</a:t>
            </a:r>
            <a:br>
              <a:rPr lang="en-US" altLang="en-US" dirty="0">
                <a:solidFill>
                  <a:srgbClr val="FF0000"/>
                </a:solidFill>
              </a:rPr>
            </a:br>
            <a:r>
              <a:rPr lang="en-US" altLang="en-US" dirty="0">
                <a:solidFill>
                  <a:srgbClr val="FF0000"/>
                </a:solidFill>
              </a:rPr>
              <a:t>dedicated circuit until its free</a:t>
            </a:r>
          </a:p>
          <a:p>
            <a:pPr lvl="1" eaLnBrk="1" hangingPunct="1"/>
            <a:r>
              <a:rPr lang="en-US" altLang="en-US" dirty="0"/>
              <a:t>High costs incurred</a:t>
            </a:r>
          </a:p>
          <a:p>
            <a:pPr eaLnBrk="1" hangingPunct="1"/>
            <a:endParaRPr lang="en-US" altLang="en-US" dirty="0"/>
          </a:p>
        </p:txBody>
      </p:sp>
      <p:pic>
        <p:nvPicPr>
          <p:cNvPr id="21511" name="Picture 7" descr="img009"/>
          <p:cNvPicPr>
            <a:picLocks noChangeAspect="1" noChangeArrowheads="1"/>
          </p:cNvPicPr>
          <p:nvPr/>
        </p:nvPicPr>
        <p:blipFill>
          <a:blip r:embed="rId2">
            <a:extLst>
              <a:ext uri="{28A0092B-C50C-407E-A947-70E740481C1C}">
                <a14:useLocalDpi xmlns:a14="http://schemas.microsoft.com/office/drawing/2010/main" val="0"/>
              </a:ext>
            </a:extLst>
          </a:blip>
          <a:srcRect l="49333" t="19556" b="9334"/>
          <a:stretch>
            <a:fillRect/>
          </a:stretch>
        </p:blipFill>
        <p:spPr bwMode="auto">
          <a:xfrm>
            <a:off x="5432425" y="2667000"/>
            <a:ext cx="3330575" cy="3505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18511946"/>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dirty="0"/>
              <a:t>Wide Area Networks</a:t>
            </a:r>
          </a:p>
        </p:txBody>
      </p:sp>
      <p:sp>
        <p:nvSpPr>
          <p:cNvPr id="22531" name="Rectangle 3"/>
          <p:cNvSpPr>
            <a:spLocks noGrp="1" noChangeArrowheads="1"/>
          </p:cNvSpPr>
          <p:nvPr>
            <p:ph idx="1"/>
          </p:nvPr>
        </p:nvSpPr>
        <p:spPr/>
        <p:txBody>
          <a:bodyPr/>
          <a:lstStyle/>
          <a:p>
            <a:pPr eaLnBrk="1" hangingPunct="1">
              <a:lnSpc>
                <a:spcPct val="90000"/>
              </a:lnSpc>
            </a:pPr>
            <a:r>
              <a:rPr lang="en-US" altLang="en-US" b="1" dirty="0"/>
              <a:t>Packet Switching</a:t>
            </a:r>
          </a:p>
          <a:p>
            <a:pPr lvl="1" eaLnBrk="1" hangingPunct="1">
              <a:lnSpc>
                <a:spcPct val="90000"/>
              </a:lnSpc>
            </a:pPr>
            <a:r>
              <a:rPr lang="en-US" altLang="en-US" dirty="0"/>
              <a:t>Individual packets </a:t>
            </a:r>
            <a:r>
              <a:rPr lang="en-US" altLang="en-US" dirty="0">
                <a:solidFill>
                  <a:srgbClr val="FF0000"/>
                </a:solidFill>
              </a:rPr>
              <a:t>are sent out separately from source to destination</a:t>
            </a:r>
          </a:p>
          <a:p>
            <a:pPr lvl="1" eaLnBrk="1" hangingPunct="1">
              <a:lnSpc>
                <a:spcPct val="90000"/>
              </a:lnSpc>
            </a:pPr>
            <a:r>
              <a:rPr lang="en-US" altLang="en-US" dirty="0"/>
              <a:t>Each packet treated as</a:t>
            </a:r>
            <a:br>
              <a:rPr lang="en-US" altLang="en-US" dirty="0"/>
            </a:br>
            <a:r>
              <a:rPr lang="en-US" altLang="en-US" dirty="0"/>
              <a:t>a separate message</a:t>
            </a:r>
          </a:p>
          <a:p>
            <a:pPr lvl="1" eaLnBrk="1" hangingPunct="1">
              <a:lnSpc>
                <a:spcPct val="90000"/>
              </a:lnSpc>
            </a:pPr>
            <a:r>
              <a:rPr lang="en-US" altLang="en-US" dirty="0"/>
              <a:t>All </a:t>
            </a:r>
            <a:r>
              <a:rPr lang="en-US" altLang="en-US" dirty="0">
                <a:solidFill>
                  <a:srgbClr val="FF0000"/>
                </a:solidFill>
              </a:rPr>
              <a:t>packets may be routed</a:t>
            </a:r>
            <a:br>
              <a:rPr lang="en-US" altLang="en-US" dirty="0">
                <a:solidFill>
                  <a:srgbClr val="FF0000"/>
                </a:solidFill>
              </a:rPr>
            </a:br>
            <a:r>
              <a:rPr lang="en-US" altLang="en-US" dirty="0">
                <a:solidFill>
                  <a:srgbClr val="FF0000"/>
                </a:solidFill>
              </a:rPr>
              <a:t>through different paths</a:t>
            </a:r>
          </a:p>
          <a:p>
            <a:pPr lvl="1" eaLnBrk="1" hangingPunct="1">
              <a:lnSpc>
                <a:spcPct val="90000"/>
              </a:lnSpc>
            </a:pPr>
            <a:r>
              <a:rPr lang="en-US" altLang="en-US" dirty="0">
                <a:solidFill>
                  <a:srgbClr val="FF0000"/>
                </a:solidFill>
              </a:rPr>
              <a:t>No dedicated channel required</a:t>
            </a:r>
          </a:p>
          <a:p>
            <a:pPr lvl="1" eaLnBrk="1" hangingPunct="1">
              <a:lnSpc>
                <a:spcPct val="90000"/>
              </a:lnSpc>
            </a:pPr>
            <a:r>
              <a:rPr lang="en-US" altLang="en-US" dirty="0"/>
              <a:t>Low cost of implementation</a:t>
            </a:r>
          </a:p>
          <a:p>
            <a:pPr lvl="1" eaLnBrk="1" hangingPunct="1">
              <a:lnSpc>
                <a:spcPct val="90000"/>
              </a:lnSpc>
            </a:pPr>
            <a:r>
              <a:rPr lang="en-US" altLang="en-US" dirty="0"/>
              <a:t>Variable packet length</a:t>
            </a:r>
          </a:p>
        </p:txBody>
      </p:sp>
      <p:pic>
        <p:nvPicPr>
          <p:cNvPr id="22535" name="Picture 7" descr="packs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733800"/>
            <a:ext cx="3057525" cy="2381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6441967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800761"/>
            <a:ext cx="9144000" cy="1323439"/>
          </a:xfrm>
          <a:prstGeom prst="rect">
            <a:avLst/>
          </a:prstGeom>
        </p:spPr>
        <p:txBody>
          <a:bodyPr wrap="square">
            <a:spAutoFit/>
          </a:bodyPr>
          <a:lstStyle/>
          <a:p>
            <a:pPr algn="ctr"/>
            <a:r>
              <a:rPr lang="en-US" sz="4000" dirty="0">
                <a:solidFill>
                  <a:srgbClr val="00B0F0"/>
                </a:solidFill>
                <a:latin typeface="Gill Sans MT" pitchFamily="34" charset="0"/>
              </a:rPr>
              <a:t>Introduction to this course </a:t>
            </a:r>
          </a:p>
          <a:p>
            <a:pPr algn="ctr"/>
            <a:r>
              <a:rPr lang="en-US" sz="4000" dirty="0">
                <a:solidFill>
                  <a:srgbClr val="00B0F0"/>
                </a:solidFill>
                <a:latin typeface="Gill Sans MT" pitchFamily="34" charset="0"/>
              </a:rPr>
              <a:t>and to networks</a:t>
            </a:r>
          </a:p>
        </p:txBody>
      </p:sp>
      <p:sp>
        <p:nvSpPr>
          <p:cNvPr id="2" name="Rectangle 1"/>
          <p:cNvSpPr/>
          <p:nvPr/>
        </p:nvSpPr>
        <p:spPr>
          <a:xfrm>
            <a:off x="0" y="0"/>
            <a:ext cx="3429000" cy="16002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Lauren C. Brown" pitchFamily="2" charset="0"/>
              </a:rPr>
              <a:t>Topic 0</a:t>
            </a:r>
          </a:p>
        </p:txBody>
      </p:sp>
      <p:pic>
        <p:nvPicPr>
          <p:cNvPr id="1026" name="Picture 2" descr="http://www.odak.co.uk/wp-content/uploads/2011/02/Network_mobi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3048000"/>
            <a:ext cx="3698033" cy="2773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524000" y="1524000"/>
            <a:ext cx="6248537" cy="5000625"/>
          </a:xfrm>
          <a:prstGeom prst="rect">
            <a:avLst/>
          </a:prstGeom>
          <a:noFill/>
          <a:ln w="9525">
            <a:noFill/>
            <a:miter lim="800000"/>
            <a:headEnd/>
            <a:tailEnd/>
          </a:ln>
          <a:effectLst/>
        </p:spPr>
      </p:pic>
      <p:sp>
        <p:nvSpPr>
          <p:cNvPr id="13" name="AutoShape 20"/>
          <p:cNvSpPr>
            <a:spLocks noChangeArrowheads="1"/>
          </p:cNvSpPr>
          <p:nvPr/>
        </p:nvSpPr>
        <p:spPr bwMode="auto">
          <a:xfrm rot="2886308">
            <a:off x="3662946" y="3091316"/>
            <a:ext cx="212093" cy="1132708"/>
          </a:xfrm>
          <a:prstGeom prst="can">
            <a:avLst>
              <a:gd name="adj" fmla="val 42408"/>
            </a:avLst>
          </a:prstGeom>
          <a:solidFill>
            <a:schemeClr val="tx2">
              <a:lumMod val="90000"/>
            </a:schemeClr>
          </a:solidFill>
          <a:ln w="12700">
            <a:solidFill>
              <a:sysClr val="windowText" lastClr="000000"/>
            </a:solidFill>
            <a:round/>
            <a:headEnd/>
            <a:tailEnd/>
          </a:ln>
        </p:spPr>
        <p:txBody>
          <a:bodyPr wrap="none" anchor="ctr"/>
          <a:lstStyle/>
          <a:p>
            <a:pPr>
              <a:defRPr/>
            </a:pPr>
            <a:endParaRPr lang="en-US" sz="1400">
              <a:solidFill>
                <a:prstClr val="black"/>
              </a:solidFill>
              <a:latin typeface="Arial" pitchFamily="34" charset="0"/>
              <a:cs typeface="Arial" pitchFamily="34" charset="0"/>
            </a:endParaRPr>
          </a:p>
        </p:txBody>
      </p:sp>
      <p:sp>
        <p:nvSpPr>
          <p:cNvPr id="11" name="AutoShape 20"/>
          <p:cNvSpPr>
            <a:spLocks noChangeArrowheads="1"/>
          </p:cNvSpPr>
          <p:nvPr/>
        </p:nvSpPr>
        <p:spPr bwMode="auto">
          <a:xfrm rot="8267746">
            <a:off x="3716131" y="4166771"/>
            <a:ext cx="222602" cy="1167608"/>
          </a:xfrm>
          <a:prstGeom prst="can">
            <a:avLst>
              <a:gd name="adj" fmla="val 42408"/>
            </a:avLst>
          </a:prstGeom>
          <a:solidFill>
            <a:schemeClr val="tx2">
              <a:lumMod val="90000"/>
            </a:schemeClr>
          </a:solidFill>
          <a:ln w="12700">
            <a:solidFill>
              <a:sysClr val="windowText" lastClr="000000"/>
            </a:solidFill>
            <a:round/>
            <a:headEnd/>
            <a:tailEnd/>
          </a:ln>
        </p:spPr>
        <p:txBody>
          <a:bodyPr wrap="none" anchor="ctr"/>
          <a:lstStyle/>
          <a:p>
            <a:pPr>
              <a:defRPr/>
            </a:pPr>
            <a:endParaRPr lang="en-US" sz="1400">
              <a:solidFill>
                <a:prstClr val="black"/>
              </a:solidFill>
              <a:latin typeface="Arial" pitchFamily="34" charset="0"/>
              <a:cs typeface="Arial" pitchFamily="34" charset="0"/>
            </a:endParaRPr>
          </a:p>
        </p:txBody>
      </p:sp>
      <p:sp>
        <p:nvSpPr>
          <p:cNvPr id="9" name="AutoShape 20"/>
          <p:cNvSpPr>
            <a:spLocks noChangeArrowheads="1"/>
          </p:cNvSpPr>
          <p:nvPr/>
        </p:nvSpPr>
        <p:spPr bwMode="auto">
          <a:xfrm rot="5400000">
            <a:off x="3716281" y="3764452"/>
            <a:ext cx="215467" cy="790028"/>
          </a:xfrm>
          <a:prstGeom prst="can">
            <a:avLst>
              <a:gd name="adj" fmla="val 42408"/>
            </a:avLst>
          </a:prstGeom>
          <a:solidFill>
            <a:schemeClr val="tx2">
              <a:lumMod val="90000"/>
            </a:schemeClr>
          </a:solidFill>
          <a:ln w="12700">
            <a:solidFill>
              <a:sysClr val="windowText" lastClr="000000"/>
            </a:solidFill>
            <a:round/>
            <a:headEnd/>
            <a:tailEnd/>
          </a:ln>
        </p:spPr>
        <p:txBody>
          <a:bodyPr wrap="none" anchor="ctr"/>
          <a:lstStyle/>
          <a:p>
            <a:pPr>
              <a:defRPr/>
            </a:pPr>
            <a:endParaRPr lang="en-US" sz="1400">
              <a:solidFill>
                <a:prstClr val="black"/>
              </a:solidFill>
              <a:latin typeface="Arial" pitchFamily="34" charset="0"/>
              <a:cs typeface="Arial" pitchFamily="34" charset="0"/>
            </a:endParaRPr>
          </a:p>
        </p:txBody>
      </p:sp>
      <p:sp>
        <p:nvSpPr>
          <p:cNvPr id="10" name="AutoShape 20"/>
          <p:cNvSpPr>
            <a:spLocks noChangeArrowheads="1"/>
          </p:cNvSpPr>
          <p:nvPr/>
        </p:nvSpPr>
        <p:spPr bwMode="auto">
          <a:xfrm rot="5400000">
            <a:off x="5123791" y="3728542"/>
            <a:ext cx="215467" cy="861848"/>
          </a:xfrm>
          <a:prstGeom prst="can">
            <a:avLst>
              <a:gd name="adj" fmla="val 42408"/>
            </a:avLst>
          </a:prstGeom>
          <a:solidFill>
            <a:schemeClr val="tx2">
              <a:lumMod val="90000"/>
            </a:schemeClr>
          </a:solidFill>
          <a:ln w="12700">
            <a:solidFill>
              <a:sysClr val="windowText" lastClr="000000"/>
            </a:solidFill>
            <a:round/>
            <a:headEnd/>
            <a:tailEnd/>
          </a:ln>
        </p:spPr>
        <p:txBody>
          <a:bodyPr wrap="none" anchor="ctr"/>
          <a:lstStyle/>
          <a:p>
            <a:pPr>
              <a:defRPr/>
            </a:pPr>
            <a:endParaRPr lang="en-US" sz="1400">
              <a:solidFill>
                <a:prstClr val="black"/>
              </a:solidFill>
              <a:latin typeface="Arial" pitchFamily="34" charset="0"/>
              <a:cs typeface="Arial" pitchFamily="34" charset="0"/>
            </a:endParaRPr>
          </a:p>
        </p:txBody>
      </p:sp>
      <p:sp>
        <p:nvSpPr>
          <p:cNvPr id="12" name="AutoShape 20"/>
          <p:cNvSpPr>
            <a:spLocks noChangeArrowheads="1"/>
          </p:cNvSpPr>
          <p:nvPr/>
        </p:nvSpPr>
        <p:spPr bwMode="auto">
          <a:xfrm rot="2886308">
            <a:off x="5184262" y="4228302"/>
            <a:ext cx="228250" cy="1132708"/>
          </a:xfrm>
          <a:prstGeom prst="can">
            <a:avLst>
              <a:gd name="adj" fmla="val 42408"/>
            </a:avLst>
          </a:prstGeom>
          <a:solidFill>
            <a:schemeClr val="tx2">
              <a:lumMod val="90000"/>
            </a:schemeClr>
          </a:solidFill>
          <a:ln w="12700">
            <a:solidFill>
              <a:sysClr val="windowText" lastClr="000000"/>
            </a:solidFill>
            <a:round/>
            <a:headEnd/>
            <a:tailEnd/>
          </a:ln>
        </p:spPr>
        <p:txBody>
          <a:bodyPr wrap="none" anchor="ctr"/>
          <a:lstStyle/>
          <a:p>
            <a:pPr>
              <a:defRPr/>
            </a:pPr>
            <a:endParaRPr lang="en-US" sz="1400">
              <a:solidFill>
                <a:prstClr val="black"/>
              </a:solidFill>
              <a:latin typeface="Arial" pitchFamily="34" charset="0"/>
              <a:cs typeface="Arial" pitchFamily="34" charset="0"/>
            </a:endParaRPr>
          </a:p>
        </p:txBody>
      </p:sp>
      <p:grpSp>
        <p:nvGrpSpPr>
          <p:cNvPr id="2" name="Group 26"/>
          <p:cNvGrpSpPr/>
          <p:nvPr/>
        </p:nvGrpSpPr>
        <p:grpSpPr>
          <a:xfrm>
            <a:off x="1143001" y="2458510"/>
            <a:ext cx="1364594" cy="1580090"/>
            <a:chOff x="838200" y="2286000"/>
            <a:chExt cx="1447801" cy="1676400"/>
          </a:xfrm>
        </p:grpSpPr>
        <p:sp>
          <p:nvSpPr>
            <p:cNvPr id="14" name="Rectangle 13"/>
            <p:cNvSpPr/>
            <p:nvPr/>
          </p:nvSpPr>
          <p:spPr>
            <a:xfrm>
              <a:off x="1295400" y="3332813"/>
              <a:ext cx="628650" cy="62958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latin typeface="Arial" pitchFamily="34" charset="0"/>
                <a:cs typeface="Arial" pitchFamily="34" charset="0"/>
              </a:endParaRPr>
            </a:p>
          </p:txBody>
        </p:sp>
        <p:sp>
          <p:nvSpPr>
            <p:cNvPr id="16" name="TextBox 15"/>
            <p:cNvSpPr txBox="1"/>
            <p:nvPr/>
          </p:nvSpPr>
          <p:spPr>
            <a:xfrm>
              <a:off x="838200" y="2286000"/>
              <a:ext cx="1447801" cy="707886"/>
            </a:xfrm>
            <a:prstGeom prst="rect">
              <a:avLst/>
            </a:prstGeom>
            <a:noFill/>
          </p:spPr>
          <p:txBody>
            <a:bodyPr wrap="square" rtlCol="0">
              <a:spAutoFit/>
            </a:bodyPr>
            <a:lstStyle/>
            <a:p>
              <a:pPr algn="ctr"/>
              <a:r>
                <a:rPr lang="en-US" sz="2000" dirty="0">
                  <a:ln cap="rnd" cmpd="thickThin">
                    <a:noFill/>
                    <a:bevel/>
                  </a:ln>
                  <a:solidFill>
                    <a:srgbClr val="FF0000"/>
                  </a:solidFill>
                  <a:latin typeface="Arial" pitchFamily="34" charset="0"/>
                  <a:cs typeface="Arial" pitchFamily="34" charset="0"/>
                </a:rPr>
                <a:t>Source</a:t>
              </a:r>
            </a:p>
            <a:p>
              <a:pPr algn="ctr"/>
              <a:r>
                <a:rPr lang="en-US" sz="2000" dirty="0">
                  <a:ln cap="rnd" cmpd="thickThin">
                    <a:noFill/>
                    <a:bevel/>
                  </a:ln>
                  <a:solidFill>
                    <a:srgbClr val="FF0000"/>
                  </a:solidFill>
                  <a:latin typeface="Arial" pitchFamily="34" charset="0"/>
                  <a:cs typeface="Arial" pitchFamily="34" charset="0"/>
                </a:rPr>
                <a:t>(Caller)</a:t>
              </a:r>
            </a:p>
          </p:txBody>
        </p:sp>
      </p:grpSp>
      <p:grpSp>
        <p:nvGrpSpPr>
          <p:cNvPr id="3" name="Group 29"/>
          <p:cNvGrpSpPr/>
          <p:nvPr/>
        </p:nvGrpSpPr>
        <p:grpSpPr>
          <a:xfrm>
            <a:off x="6858000" y="3872360"/>
            <a:ext cx="1867338" cy="1385440"/>
            <a:chOff x="6858000" y="3810000"/>
            <a:chExt cx="1981200" cy="1469886"/>
          </a:xfrm>
        </p:grpSpPr>
        <p:sp>
          <p:nvSpPr>
            <p:cNvPr id="15" name="Rectangle 14"/>
            <p:cNvSpPr/>
            <p:nvPr/>
          </p:nvSpPr>
          <p:spPr>
            <a:xfrm>
              <a:off x="7219950" y="3810000"/>
              <a:ext cx="628650" cy="629587"/>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latin typeface="Arial" pitchFamily="34" charset="0"/>
                <a:cs typeface="Arial" pitchFamily="34" charset="0"/>
              </a:endParaRPr>
            </a:p>
          </p:txBody>
        </p:sp>
        <p:sp>
          <p:nvSpPr>
            <p:cNvPr id="17" name="TextBox 16"/>
            <p:cNvSpPr txBox="1"/>
            <p:nvPr/>
          </p:nvSpPr>
          <p:spPr>
            <a:xfrm>
              <a:off x="6858000" y="4572000"/>
              <a:ext cx="1981200" cy="707886"/>
            </a:xfrm>
            <a:prstGeom prst="rect">
              <a:avLst/>
            </a:prstGeom>
            <a:noFill/>
          </p:spPr>
          <p:txBody>
            <a:bodyPr wrap="square" rtlCol="0">
              <a:spAutoFit/>
            </a:bodyPr>
            <a:lstStyle/>
            <a:p>
              <a:pPr algn="ctr"/>
              <a:r>
                <a:rPr lang="en-US" sz="2000" dirty="0">
                  <a:ln cap="rnd" cmpd="thickThin">
                    <a:noFill/>
                    <a:bevel/>
                  </a:ln>
                  <a:solidFill>
                    <a:srgbClr val="002060"/>
                  </a:solidFill>
                  <a:latin typeface="Arial" pitchFamily="34" charset="0"/>
                  <a:cs typeface="Arial" pitchFamily="34" charset="0"/>
                </a:rPr>
                <a:t>Destination</a:t>
              </a:r>
            </a:p>
            <a:p>
              <a:pPr algn="ctr"/>
              <a:r>
                <a:rPr lang="en-US" sz="2000" dirty="0">
                  <a:ln cap="rnd" cmpd="thickThin">
                    <a:noFill/>
                    <a:bevel/>
                  </a:ln>
                  <a:solidFill>
                    <a:srgbClr val="002060"/>
                  </a:solidFill>
                  <a:latin typeface="Arial" pitchFamily="34" charset="0"/>
                  <a:cs typeface="Arial" pitchFamily="34" charset="0"/>
                </a:rPr>
                <a:t>(</a:t>
              </a:r>
              <a:r>
                <a:rPr lang="en-US" sz="2000" dirty="0" err="1">
                  <a:ln cap="rnd" cmpd="thickThin">
                    <a:noFill/>
                    <a:bevel/>
                  </a:ln>
                  <a:solidFill>
                    <a:srgbClr val="002060"/>
                  </a:solidFill>
                  <a:latin typeface="Arial" pitchFamily="34" charset="0"/>
                  <a:cs typeface="Arial" pitchFamily="34" charset="0"/>
                </a:rPr>
                <a:t>Callee</a:t>
              </a:r>
              <a:r>
                <a:rPr lang="en-US" sz="2000" dirty="0">
                  <a:ln cap="rnd" cmpd="thickThin">
                    <a:noFill/>
                    <a:bevel/>
                  </a:ln>
                  <a:solidFill>
                    <a:srgbClr val="002060"/>
                  </a:solidFill>
                  <a:latin typeface="Arial" pitchFamily="34" charset="0"/>
                  <a:cs typeface="Arial" pitchFamily="34" charset="0"/>
                </a:rPr>
                <a:t>)</a:t>
              </a:r>
            </a:p>
          </p:txBody>
        </p:sp>
      </p:grpSp>
      <p:grpSp>
        <p:nvGrpSpPr>
          <p:cNvPr id="5" name="Group 24"/>
          <p:cNvGrpSpPr/>
          <p:nvPr/>
        </p:nvGrpSpPr>
        <p:grpSpPr>
          <a:xfrm>
            <a:off x="2209800" y="3747508"/>
            <a:ext cx="4991976" cy="279001"/>
            <a:chOff x="1905000" y="3810000"/>
            <a:chExt cx="4989500" cy="472871"/>
          </a:xfrm>
        </p:grpSpPr>
        <p:cxnSp>
          <p:nvCxnSpPr>
            <p:cNvPr id="19" name="Straight Connector 18"/>
            <p:cNvCxnSpPr/>
            <p:nvPr/>
          </p:nvCxnSpPr>
          <p:spPr>
            <a:xfrm>
              <a:off x="1905000" y="3810000"/>
              <a:ext cx="685800" cy="228600"/>
            </a:xfrm>
            <a:prstGeom prst="line">
              <a:avLst/>
            </a:prstGeom>
            <a:ln w="5715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5" idx="1"/>
            </p:cNvCxnSpPr>
            <p:nvPr/>
          </p:nvCxnSpPr>
          <p:spPr>
            <a:xfrm>
              <a:off x="2590952" y="4054116"/>
              <a:ext cx="4303548" cy="228755"/>
            </a:xfrm>
            <a:prstGeom prst="line">
              <a:avLst/>
            </a:prstGeom>
            <a:ln w="57150">
              <a:solidFill>
                <a:srgbClr val="FF6600"/>
              </a:solidFill>
            </a:ln>
          </p:spPr>
          <p:style>
            <a:lnRef idx="1">
              <a:schemeClr val="accent1"/>
            </a:lnRef>
            <a:fillRef idx="0">
              <a:schemeClr val="accent1"/>
            </a:fillRef>
            <a:effectRef idx="0">
              <a:schemeClr val="accent1"/>
            </a:effectRef>
            <a:fontRef idx="minor">
              <a:schemeClr val="tx1"/>
            </a:fontRef>
          </p:style>
        </p:cxnSp>
      </p:grpSp>
      <p:sp>
        <p:nvSpPr>
          <p:cNvPr id="26" name="Rectangle 25"/>
          <p:cNvSpPr/>
          <p:nvPr/>
        </p:nvSpPr>
        <p:spPr>
          <a:xfrm>
            <a:off x="2819400" y="2710776"/>
            <a:ext cx="3519214" cy="718223"/>
          </a:xfrm>
          <a:prstGeom prst="rect">
            <a:avLst/>
          </a:prstGeom>
          <a:solidFill>
            <a:schemeClr val="tx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latin typeface="Arial" pitchFamily="34" charset="0"/>
                <a:cs typeface="Arial" pitchFamily="34" charset="0"/>
              </a:rPr>
              <a:t>Call establishment </a:t>
            </a:r>
          </a:p>
          <a:p>
            <a:pPr algn="ctr"/>
            <a:r>
              <a:rPr lang="en-US" sz="2000" dirty="0">
                <a:solidFill>
                  <a:srgbClr val="C00000"/>
                </a:solidFill>
                <a:latin typeface="Arial" pitchFamily="34" charset="0"/>
                <a:cs typeface="Arial" pitchFamily="34" charset="0"/>
              </a:rPr>
              <a:t>(before data transfer)</a:t>
            </a:r>
          </a:p>
        </p:txBody>
      </p:sp>
      <p:grpSp>
        <p:nvGrpSpPr>
          <p:cNvPr id="6" name="Group 30"/>
          <p:cNvGrpSpPr/>
          <p:nvPr/>
        </p:nvGrpSpPr>
        <p:grpSpPr>
          <a:xfrm>
            <a:off x="2209800" y="3894291"/>
            <a:ext cx="5009493" cy="296709"/>
            <a:chOff x="1905000" y="3810000"/>
            <a:chExt cx="5314950" cy="314794"/>
          </a:xfrm>
        </p:grpSpPr>
        <p:cxnSp>
          <p:nvCxnSpPr>
            <p:cNvPr id="32" name="Straight Connector 31"/>
            <p:cNvCxnSpPr/>
            <p:nvPr/>
          </p:nvCxnSpPr>
          <p:spPr>
            <a:xfrm>
              <a:off x="1905000" y="3810000"/>
              <a:ext cx="685800" cy="22860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590800" y="4038600"/>
              <a:ext cx="4629150" cy="86194"/>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a:xfrm>
            <a:off x="2971800" y="2710776"/>
            <a:ext cx="3519214" cy="718223"/>
          </a:xfrm>
          <a:prstGeom prst="rect">
            <a:avLst/>
          </a:prstGeom>
          <a:solidFill>
            <a:schemeClr val="tx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2060"/>
                </a:solidFill>
                <a:latin typeface="Arial" pitchFamily="34" charset="0"/>
                <a:cs typeface="Arial" pitchFamily="34" charset="0"/>
              </a:rPr>
              <a:t>Data transfer</a:t>
            </a:r>
          </a:p>
        </p:txBody>
      </p:sp>
      <p:sp>
        <p:nvSpPr>
          <p:cNvPr id="35" name="Rectangle 34"/>
          <p:cNvSpPr/>
          <p:nvPr/>
        </p:nvSpPr>
        <p:spPr>
          <a:xfrm>
            <a:off x="2971800" y="2786976"/>
            <a:ext cx="3519214" cy="718223"/>
          </a:xfrm>
          <a:prstGeom prst="rect">
            <a:avLst/>
          </a:prstGeom>
          <a:solidFill>
            <a:schemeClr val="tx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2060"/>
                </a:solidFill>
                <a:latin typeface="Arial" pitchFamily="34" charset="0"/>
                <a:cs typeface="Arial" pitchFamily="34" charset="0"/>
              </a:rPr>
              <a:t>Connection close</a:t>
            </a:r>
          </a:p>
        </p:txBody>
      </p:sp>
      <p:sp>
        <p:nvSpPr>
          <p:cNvPr id="24" name="Rectangle 23"/>
          <p:cNvSpPr/>
          <p:nvPr/>
        </p:nvSpPr>
        <p:spPr>
          <a:xfrm>
            <a:off x="1896958" y="710625"/>
            <a:ext cx="5723042" cy="707886"/>
          </a:xfrm>
          <a:prstGeom prst="rect">
            <a:avLst/>
          </a:prstGeom>
        </p:spPr>
        <p:txBody>
          <a:bodyPr wrap="none">
            <a:spAutoFit/>
          </a:bodyPr>
          <a:lstStyle/>
          <a:p>
            <a:r>
              <a:rPr lang="en-US" sz="4000" kern="0" dirty="0">
                <a:solidFill>
                  <a:srgbClr val="FF6600"/>
                </a:solidFill>
                <a:latin typeface="Gill Sans MT" pitchFamily="34" charset="0"/>
                <a:cs typeface="Helvetica" pitchFamily="34" charset="0"/>
              </a:rPr>
              <a:t>Circuit switched networks</a:t>
            </a:r>
          </a:p>
        </p:txBody>
      </p:sp>
      <p:sp>
        <p:nvSpPr>
          <p:cNvPr id="25" name="Rectangle 24"/>
          <p:cNvSpPr/>
          <p:nvPr/>
        </p:nvSpPr>
        <p:spPr>
          <a:xfrm>
            <a:off x="0" y="-7441"/>
            <a:ext cx="8199681" cy="523220"/>
          </a:xfrm>
          <a:prstGeom prst="rect">
            <a:avLst/>
          </a:prstGeom>
          <a:solidFill>
            <a:schemeClr val="bg2">
              <a:lumMod val="25000"/>
            </a:schemeClr>
          </a:solidFill>
        </p:spPr>
        <p:txBody>
          <a:bodyPr wrap="none">
            <a:spAutoFit/>
          </a:bodyPr>
          <a:lstStyle/>
          <a:p>
            <a:r>
              <a:rPr lang="en-US" sz="2800" b="1" kern="0" dirty="0">
                <a:solidFill>
                  <a:prstClr val="white"/>
                </a:solidFill>
                <a:latin typeface="Arial" pitchFamily="34" charset="0"/>
                <a:cs typeface="Arial" pitchFamily="34" charset="0"/>
              </a:rPr>
              <a:t>Difference between telecom and data networks</a:t>
            </a:r>
            <a:endParaRPr lang="en-US" sz="900" kern="0" dirty="0">
              <a:solidFill>
                <a:prstClr val="white"/>
              </a:solidFill>
            </a:endParaRPr>
          </a:p>
        </p:txBody>
      </p:sp>
    </p:spTree>
    <p:extLst>
      <p:ext uri="{BB962C8B-B14F-4D97-AF65-F5344CB8AC3E}">
        <p14:creationId xmlns:p14="http://schemas.microsoft.com/office/powerpoint/2010/main" val="11452619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22" presetClass="entr" presetSubtype="8" repeatCount="indefinite" fill="hold" nodeType="clickEffect">
                                  <p:stCondLst>
                                    <p:cond delay="0"/>
                                  </p:stCondLst>
                                  <p:endCondLst>
                                    <p:cond evt="onNext" delay="0">
                                      <p:tgtEl>
                                        <p:sldTgt/>
                                      </p:tgtEl>
                                    </p:cond>
                                  </p:end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xit" presetSubtype="8" fill="hold" nodeType="clickEffect">
                                  <p:stCondLst>
                                    <p:cond delay="0"/>
                                  </p:stCondLst>
                                  <p:childTnLst>
                                    <p:animEffect transition="out" filter="wipe(left)">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4" grpId="0" animBg="1"/>
      <p:bldP spid="3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cstate="print"/>
          <a:srcRect/>
          <a:stretch>
            <a:fillRect/>
          </a:stretch>
        </p:blipFill>
        <p:spPr bwMode="auto">
          <a:xfrm>
            <a:off x="1752600" y="1524000"/>
            <a:ext cx="5791200" cy="4724400"/>
          </a:xfrm>
          <a:prstGeom prst="rect">
            <a:avLst/>
          </a:prstGeom>
          <a:noFill/>
          <a:ln w="9525">
            <a:noFill/>
            <a:miter lim="800000"/>
            <a:headEnd/>
            <a:tailEnd/>
          </a:ln>
          <a:effectLst/>
        </p:spPr>
      </p:pic>
      <p:grpSp>
        <p:nvGrpSpPr>
          <p:cNvPr id="2" name="Group 17"/>
          <p:cNvGrpSpPr/>
          <p:nvPr/>
        </p:nvGrpSpPr>
        <p:grpSpPr>
          <a:xfrm>
            <a:off x="1447800" y="2883191"/>
            <a:ext cx="1264746" cy="1018008"/>
            <a:chOff x="914400" y="2828093"/>
            <a:chExt cx="1447801" cy="1226084"/>
          </a:xfrm>
        </p:grpSpPr>
        <p:sp>
          <p:nvSpPr>
            <p:cNvPr id="19" name="Rectangle 18"/>
            <p:cNvSpPr/>
            <p:nvPr/>
          </p:nvSpPr>
          <p:spPr>
            <a:xfrm>
              <a:off x="1332497" y="3424589"/>
              <a:ext cx="628650" cy="62958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latin typeface="Arial" pitchFamily="34" charset="0"/>
                <a:cs typeface="Arial" pitchFamily="34" charset="0"/>
              </a:endParaRPr>
            </a:p>
          </p:txBody>
        </p:sp>
        <p:sp>
          <p:nvSpPr>
            <p:cNvPr id="20" name="TextBox 19"/>
            <p:cNvSpPr txBox="1"/>
            <p:nvPr/>
          </p:nvSpPr>
          <p:spPr>
            <a:xfrm>
              <a:off x="914400" y="2828093"/>
              <a:ext cx="1447801" cy="400111"/>
            </a:xfrm>
            <a:prstGeom prst="rect">
              <a:avLst/>
            </a:prstGeom>
            <a:noFill/>
          </p:spPr>
          <p:txBody>
            <a:bodyPr wrap="square" rtlCol="0">
              <a:spAutoFit/>
            </a:bodyPr>
            <a:lstStyle/>
            <a:p>
              <a:pPr algn="ctr"/>
              <a:r>
                <a:rPr lang="en-US" sz="2000" dirty="0">
                  <a:ln cap="rnd" cmpd="thickThin">
                    <a:noFill/>
                    <a:bevel/>
                  </a:ln>
                  <a:solidFill>
                    <a:srgbClr val="FF0000"/>
                  </a:solidFill>
                  <a:latin typeface="Arial" pitchFamily="34" charset="0"/>
                  <a:cs typeface="Arial" pitchFamily="34" charset="0"/>
                </a:rPr>
                <a:t>Source</a:t>
              </a:r>
            </a:p>
          </p:txBody>
        </p:sp>
      </p:grpSp>
      <p:grpSp>
        <p:nvGrpSpPr>
          <p:cNvPr id="5" name="Group 20"/>
          <p:cNvGrpSpPr/>
          <p:nvPr/>
        </p:nvGrpSpPr>
        <p:grpSpPr>
          <a:xfrm>
            <a:off x="6096000" y="3698310"/>
            <a:ext cx="1730704" cy="964891"/>
            <a:chOff x="6172200" y="3810000"/>
            <a:chExt cx="1981200" cy="1162110"/>
          </a:xfrm>
        </p:grpSpPr>
        <p:sp>
          <p:nvSpPr>
            <p:cNvPr id="22" name="Rectangle 21"/>
            <p:cNvSpPr/>
            <p:nvPr/>
          </p:nvSpPr>
          <p:spPr>
            <a:xfrm>
              <a:off x="7219950" y="3810000"/>
              <a:ext cx="628650" cy="629587"/>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latin typeface="Arial" pitchFamily="34" charset="0"/>
                <a:cs typeface="Arial" pitchFamily="34" charset="0"/>
              </a:endParaRPr>
            </a:p>
          </p:txBody>
        </p:sp>
        <p:sp>
          <p:nvSpPr>
            <p:cNvPr id="23" name="TextBox 22"/>
            <p:cNvSpPr txBox="1"/>
            <p:nvPr/>
          </p:nvSpPr>
          <p:spPr>
            <a:xfrm>
              <a:off x="6172200" y="4572000"/>
              <a:ext cx="1981200" cy="400110"/>
            </a:xfrm>
            <a:prstGeom prst="rect">
              <a:avLst/>
            </a:prstGeom>
            <a:noFill/>
          </p:spPr>
          <p:txBody>
            <a:bodyPr wrap="square" rtlCol="0">
              <a:spAutoFit/>
            </a:bodyPr>
            <a:lstStyle/>
            <a:p>
              <a:pPr algn="r"/>
              <a:r>
                <a:rPr lang="en-US" sz="2000" dirty="0">
                  <a:ln cap="rnd" cmpd="thickThin">
                    <a:noFill/>
                    <a:bevel/>
                  </a:ln>
                  <a:solidFill>
                    <a:srgbClr val="002060"/>
                  </a:solidFill>
                  <a:latin typeface="Arial" pitchFamily="34" charset="0"/>
                  <a:cs typeface="Arial" pitchFamily="34" charset="0"/>
                </a:rPr>
                <a:t>Destination</a:t>
              </a:r>
            </a:p>
          </p:txBody>
        </p:sp>
      </p:grpSp>
      <p:sp>
        <p:nvSpPr>
          <p:cNvPr id="18" name="Rectangle 17"/>
          <p:cNvSpPr/>
          <p:nvPr/>
        </p:nvSpPr>
        <p:spPr>
          <a:xfrm>
            <a:off x="2286000" y="3495727"/>
            <a:ext cx="332827" cy="2530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prstClr val="white"/>
              </a:solidFill>
              <a:latin typeface="Arial" pitchFamily="34" charset="0"/>
              <a:cs typeface="Arial" pitchFamily="34" charset="0"/>
            </a:endParaRPr>
          </a:p>
        </p:txBody>
      </p:sp>
      <p:sp>
        <p:nvSpPr>
          <p:cNvPr id="29" name="Rectangle 28"/>
          <p:cNvSpPr/>
          <p:nvPr/>
        </p:nvSpPr>
        <p:spPr>
          <a:xfrm>
            <a:off x="2286000" y="3495727"/>
            <a:ext cx="332827" cy="2530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prstClr val="white"/>
              </a:solidFill>
              <a:latin typeface="Arial" pitchFamily="34" charset="0"/>
              <a:cs typeface="Arial" pitchFamily="34" charset="0"/>
            </a:endParaRPr>
          </a:p>
        </p:txBody>
      </p:sp>
      <p:sp>
        <p:nvSpPr>
          <p:cNvPr id="24" name="Rectangle 23"/>
          <p:cNvSpPr/>
          <p:nvPr/>
        </p:nvSpPr>
        <p:spPr>
          <a:xfrm>
            <a:off x="1897703" y="762000"/>
            <a:ext cx="5646097" cy="707886"/>
          </a:xfrm>
          <a:prstGeom prst="rect">
            <a:avLst/>
          </a:prstGeom>
        </p:spPr>
        <p:txBody>
          <a:bodyPr wrap="none">
            <a:spAutoFit/>
          </a:bodyPr>
          <a:lstStyle/>
          <a:p>
            <a:r>
              <a:rPr lang="en-US" sz="4000" kern="0" dirty="0">
                <a:solidFill>
                  <a:srgbClr val="C00000"/>
                </a:solidFill>
                <a:latin typeface="Gill Sans MT" pitchFamily="34" charset="0"/>
                <a:cs typeface="Helvetica" pitchFamily="34" charset="0"/>
              </a:rPr>
              <a:t>Packet switched networks</a:t>
            </a:r>
          </a:p>
        </p:txBody>
      </p:sp>
      <p:grpSp>
        <p:nvGrpSpPr>
          <p:cNvPr id="32" name="Group 31"/>
          <p:cNvGrpSpPr/>
          <p:nvPr/>
        </p:nvGrpSpPr>
        <p:grpSpPr>
          <a:xfrm>
            <a:off x="152400" y="5257800"/>
            <a:ext cx="1752600" cy="1542770"/>
            <a:chOff x="304800" y="4419600"/>
            <a:chExt cx="2120493" cy="2021733"/>
          </a:xfrm>
        </p:grpSpPr>
        <p:grpSp>
          <p:nvGrpSpPr>
            <p:cNvPr id="28" name="Group 27"/>
            <p:cNvGrpSpPr/>
            <p:nvPr/>
          </p:nvGrpSpPr>
          <p:grpSpPr>
            <a:xfrm>
              <a:off x="304800" y="4572000"/>
              <a:ext cx="2120493" cy="1869333"/>
              <a:chOff x="304800" y="4572000"/>
              <a:chExt cx="2120493" cy="1869333"/>
            </a:xfrm>
          </p:grpSpPr>
          <p:grpSp>
            <p:nvGrpSpPr>
              <p:cNvPr id="6" name="Group 27"/>
              <p:cNvGrpSpPr/>
              <p:nvPr/>
            </p:nvGrpSpPr>
            <p:grpSpPr>
              <a:xfrm>
                <a:off x="304800" y="4572000"/>
                <a:ext cx="1752600" cy="1869333"/>
                <a:chOff x="304800" y="4658380"/>
                <a:chExt cx="1752600" cy="1869333"/>
              </a:xfrm>
            </p:grpSpPr>
            <p:grpSp>
              <p:nvGrpSpPr>
                <p:cNvPr id="7" name="Group 25"/>
                <p:cNvGrpSpPr/>
                <p:nvPr/>
              </p:nvGrpSpPr>
              <p:grpSpPr>
                <a:xfrm>
                  <a:off x="304800" y="4658380"/>
                  <a:ext cx="1752600" cy="1869333"/>
                  <a:chOff x="304800" y="4658380"/>
                  <a:chExt cx="1752600" cy="1869333"/>
                </a:xfrm>
              </p:grpSpPr>
              <p:grpSp>
                <p:nvGrpSpPr>
                  <p:cNvPr id="8" name="Group 23"/>
                  <p:cNvGrpSpPr/>
                  <p:nvPr/>
                </p:nvGrpSpPr>
                <p:grpSpPr>
                  <a:xfrm>
                    <a:off x="381000" y="4658380"/>
                    <a:ext cx="1676400" cy="736513"/>
                    <a:chOff x="381000" y="4658380"/>
                    <a:chExt cx="1676400" cy="736513"/>
                  </a:xfrm>
                </p:grpSpPr>
                <p:sp>
                  <p:nvSpPr>
                    <p:cNvPr id="12" name="Rectangle 11"/>
                    <p:cNvSpPr/>
                    <p:nvPr/>
                  </p:nvSpPr>
                  <p:spPr>
                    <a:xfrm>
                      <a:off x="381000" y="4658380"/>
                      <a:ext cx="1463040" cy="3048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cs typeface="Arial" pitchFamily="34" charset="0"/>
                      </a:endParaRPr>
                    </a:p>
                  </p:txBody>
                </p:sp>
                <p:sp>
                  <p:nvSpPr>
                    <p:cNvPr id="16" name="TextBox 15"/>
                    <p:cNvSpPr txBox="1"/>
                    <p:nvPr/>
                  </p:nvSpPr>
                  <p:spPr>
                    <a:xfrm>
                      <a:off x="381000" y="4973360"/>
                      <a:ext cx="1676400" cy="421533"/>
                    </a:xfrm>
                    <a:prstGeom prst="rect">
                      <a:avLst/>
                    </a:prstGeom>
                    <a:noFill/>
                  </p:spPr>
                  <p:txBody>
                    <a:bodyPr wrap="square" rtlCol="0">
                      <a:spAutoFit/>
                    </a:bodyPr>
                    <a:lstStyle/>
                    <a:p>
                      <a:pPr algn="ctr"/>
                      <a:r>
                        <a:rPr lang="en-US" dirty="0">
                          <a:ln cap="rnd" cmpd="thickThin">
                            <a:noFill/>
                            <a:bevel/>
                          </a:ln>
                          <a:solidFill>
                            <a:srgbClr val="FF0000"/>
                          </a:solidFill>
                          <a:latin typeface="Arial" pitchFamily="34" charset="0"/>
                          <a:cs typeface="Arial" pitchFamily="34" charset="0"/>
                        </a:rPr>
                        <a:t>Message</a:t>
                      </a:r>
                    </a:p>
                  </p:txBody>
                </p:sp>
              </p:grpSp>
              <p:grpSp>
                <p:nvGrpSpPr>
                  <p:cNvPr id="9" name="Group 24"/>
                  <p:cNvGrpSpPr/>
                  <p:nvPr/>
                </p:nvGrpSpPr>
                <p:grpSpPr>
                  <a:xfrm>
                    <a:off x="304800" y="5725180"/>
                    <a:ext cx="1676400" cy="802533"/>
                    <a:chOff x="304800" y="5725180"/>
                    <a:chExt cx="1676400" cy="802533"/>
                  </a:xfrm>
                </p:grpSpPr>
                <p:sp>
                  <p:nvSpPr>
                    <p:cNvPr id="14" name="Rectangle 13"/>
                    <p:cNvSpPr/>
                    <p:nvPr/>
                  </p:nvSpPr>
                  <p:spPr>
                    <a:xfrm>
                      <a:off x="609600" y="5725180"/>
                      <a:ext cx="381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cs typeface="Arial" pitchFamily="34" charset="0"/>
                      </a:endParaRPr>
                    </a:p>
                  </p:txBody>
                </p:sp>
                <p:sp>
                  <p:nvSpPr>
                    <p:cNvPr id="17" name="TextBox 16"/>
                    <p:cNvSpPr txBox="1"/>
                    <p:nvPr/>
                  </p:nvSpPr>
                  <p:spPr>
                    <a:xfrm>
                      <a:off x="304800" y="6106180"/>
                      <a:ext cx="1676400" cy="421533"/>
                    </a:xfrm>
                    <a:prstGeom prst="rect">
                      <a:avLst/>
                    </a:prstGeom>
                    <a:noFill/>
                  </p:spPr>
                  <p:txBody>
                    <a:bodyPr wrap="square" rtlCol="0">
                      <a:spAutoFit/>
                    </a:bodyPr>
                    <a:lstStyle/>
                    <a:p>
                      <a:pPr algn="ctr"/>
                      <a:r>
                        <a:rPr lang="en-US" dirty="0">
                          <a:ln cap="rnd" cmpd="thickThin">
                            <a:noFill/>
                            <a:bevel/>
                          </a:ln>
                          <a:solidFill>
                            <a:srgbClr val="FF0000"/>
                          </a:solidFill>
                          <a:latin typeface="Arial" pitchFamily="34" charset="0"/>
                          <a:cs typeface="Arial" pitchFamily="34" charset="0"/>
                        </a:rPr>
                        <a:t>Packets </a:t>
                      </a:r>
                    </a:p>
                  </p:txBody>
                </p:sp>
              </p:grpSp>
            </p:grpSp>
            <p:sp>
              <p:nvSpPr>
                <p:cNvPr id="27" name="Rectangle 26"/>
                <p:cNvSpPr/>
                <p:nvPr/>
              </p:nvSpPr>
              <p:spPr>
                <a:xfrm>
                  <a:off x="1066800" y="5724144"/>
                  <a:ext cx="381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cs typeface="Arial" pitchFamily="34" charset="0"/>
                  </a:endParaRPr>
                </a:p>
              </p:txBody>
            </p:sp>
          </p:grpSp>
          <p:sp>
            <p:nvSpPr>
              <p:cNvPr id="25" name="Rectangle 24"/>
              <p:cNvSpPr/>
              <p:nvPr/>
            </p:nvSpPr>
            <p:spPr>
              <a:xfrm>
                <a:off x="1524000" y="5638800"/>
                <a:ext cx="381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cs typeface="Arial" pitchFamily="34" charset="0"/>
                </a:endParaRPr>
              </a:p>
            </p:txBody>
          </p:sp>
          <p:sp>
            <p:nvSpPr>
              <p:cNvPr id="26" name="TextBox 25"/>
              <p:cNvSpPr txBox="1"/>
              <p:nvPr/>
            </p:nvSpPr>
            <p:spPr>
              <a:xfrm>
                <a:off x="1981200" y="5486400"/>
                <a:ext cx="444093" cy="421533"/>
              </a:xfrm>
              <a:prstGeom prst="rect">
                <a:avLst/>
              </a:prstGeom>
              <a:noFill/>
            </p:spPr>
            <p:txBody>
              <a:bodyPr wrap="none" rtlCol="0">
                <a:spAutoFit/>
              </a:bodyPr>
              <a:lstStyle/>
              <a:p>
                <a:r>
                  <a:rPr lang="en-US" dirty="0">
                    <a:solidFill>
                      <a:srgbClr val="002060"/>
                    </a:solidFill>
                    <a:latin typeface="Arial" pitchFamily="34" charset="0"/>
                    <a:cs typeface="Arial" pitchFamily="34" charset="0"/>
                  </a:rPr>
                  <a:t>…</a:t>
                </a:r>
              </a:p>
            </p:txBody>
          </p:sp>
        </p:grpSp>
        <p:sp>
          <p:nvSpPr>
            <p:cNvPr id="31" name="TextBox 30"/>
            <p:cNvSpPr txBox="1"/>
            <p:nvPr/>
          </p:nvSpPr>
          <p:spPr>
            <a:xfrm>
              <a:off x="1828801" y="4419600"/>
              <a:ext cx="444093" cy="421533"/>
            </a:xfrm>
            <a:prstGeom prst="rect">
              <a:avLst/>
            </a:prstGeom>
            <a:noFill/>
          </p:spPr>
          <p:txBody>
            <a:bodyPr wrap="none" rtlCol="0">
              <a:spAutoFit/>
            </a:bodyPr>
            <a:lstStyle/>
            <a:p>
              <a:r>
                <a:rPr lang="en-US" dirty="0">
                  <a:solidFill>
                    <a:srgbClr val="002060"/>
                  </a:solidFill>
                  <a:latin typeface="Arial" pitchFamily="34" charset="0"/>
                  <a:cs typeface="Arial" pitchFamily="34" charset="0"/>
                </a:rPr>
                <a:t>…</a:t>
              </a:r>
            </a:p>
          </p:txBody>
        </p:sp>
      </p:grpSp>
      <p:sp>
        <p:nvSpPr>
          <p:cNvPr id="33" name="Rectangle 32"/>
          <p:cNvSpPr/>
          <p:nvPr/>
        </p:nvSpPr>
        <p:spPr>
          <a:xfrm>
            <a:off x="0" y="-7441"/>
            <a:ext cx="8199681" cy="523220"/>
          </a:xfrm>
          <a:prstGeom prst="rect">
            <a:avLst/>
          </a:prstGeom>
          <a:solidFill>
            <a:schemeClr val="bg2">
              <a:lumMod val="25000"/>
            </a:schemeClr>
          </a:solidFill>
        </p:spPr>
        <p:txBody>
          <a:bodyPr wrap="none">
            <a:spAutoFit/>
          </a:bodyPr>
          <a:lstStyle/>
          <a:p>
            <a:r>
              <a:rPr lang="en-US" sz="2800" b="1" kern="0" dirty="0">
                <a:solidFill>
                  <a:prstClr val="white"/>
                </a:solidFill>
                <a:latin typeface="Arial" pitchFamily="34" charset="0"/>
                <a:cs typeface="Arial" pitchFamily="34" charset="0"/>
              </a:rPr>
              <a:t>Difference between telecom and data networks</a:t>
            </a:r>
            <a:endParaRPr lang="en-US" sz="900" kern="0" dirty="0">
              <a:solidFill>
                <a:prstClr val="white"/>
              </a:solidFill>
            </a:endParaRPr>
          </a:p>
        </p:txBody>
      </p:sp>
    </p:spTree>
    <p:extLst>
      <p:ext uri="{BB962C8B-B14F-4D97-AF65-F5344CB8AC3E}">
        <p14:creationId xmlns:p14="http://schemas.microsoft.com/office/powerpoint/2010/main" val="5303693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0" presetClass="path" presetSubtype="0" repeatCount="indefinite" accel="50000" decel="50000" fill="hold" grpId="0" nodeType="withEffect">
                                  <p:stCondLst>
                                    <p:cond delay="0"/>
                                  </p:stCondLst>
                                  <p:endCondLst>
                                    <p:cond evt="onNext" delay="0">
                                      <p:tgtEl>
                                        <p:sldTgt/>
                                      </p:tgtEl>
                                    </p:cond>
                                  </p:endCondLst>
                                  <p:childTnLst>
                                    <p:animMotion origin="layout" path="M -0.00417 -3.33333E-6 C 0.00573 0.0051 0.04271 0.02246 0.05538 0.0301 C 0.06718 0.03866 0.06267 0.04561 0.06632 0.0507 C 0.07135 0.05787 0.07916 0.06528 0.08611 0.07361 C 0.08975 0.08496 0.10104 0.09283 0.10764 0.10116 C 0.11684 0.11389 0.13021 0.14445 0.14027 0.14954 C 0.15711 0.16574 0.19826 0.18843 0.20885 0.19792 C 0.23038 0.20556 0.25416 0.19838 0.27014 0.19561 C 0.27951 0.1838 0.29201 0.18426 0.30451 0.18172 C 0.31632 0.17662 0.32309 0.16505 0.33524 0.16111 C 0.34618 0.15394 0.34027 0.15834 0.3533 0.14723 C 0.35503 0.14561 0.35868 0.1426 0.35868 0.14283 C 0.36232 0.12894 0.36146 0.12963 0.37309 0.12662 C 0.38385 0.11852 0.39514 0.11227 0.40573 0.10348 C 0.40382 0.10209 0.40017 0.09908 0.40017 0.09931 " pathEditMode="relative" rAng="0" ptsTypes="fffffffffffffff">
                                      <p:cBhvr>
                                        <p:cTn id="14" dur="2000" fill="hold"/>
                                        <p:tgtEl>
                                          <p:spTgt spid="18"/>
                                        </p:tgtEl>
                                        <p:attrNameLst>
                                          <p:attrName>ppt_x</p:attrName>
                                          <p:attrName>ppt_y</p:attrName>
                                        </p:attrNameLst>
                                      </p:cBhvr>
                                      <p:rCtr x="20500" y="10300"/>
                                    </p:animMotion>
                                  </p:childTnLst>
                                </p:cTn>
                              </p:par>
                              <p:par>
                                <p:cTn id="15" presetID="1" presetClass="entr" presetSubtype="0" fill="hold" grpId="1" nodeType="withEffect">
                                  <p:stCondLst>
                                    <p:cond delay="1000"/>
                                  </p:stCondLst>
                                  <p:childTnLst>
                                    <p:set>
                                      <p:cBhvr>
                                        <p:cTn id="16" dur="1" fill="hold">
                                          <p:stCondLst>
                                            <p:cond delay="0"/>
                                          </p:stCondLst>
                                        </p:cTn>
                                        <p:tgtEl>
                                          <p:spTgt spid="29"/>
                                        </p:tgtEl>
                                        <p:attrNameLst>
                                          <p:attrName>style.visibility</p:attrName>
                                        </p:attrNameLst>
                                      </p:cBhvr>
                                      <p:to>
                                        <p:strVal val="visible"/>
                                      </p:to>
                                    </p:set>
                                  </p:childTnLst>
                                </p:cTn>
                              </p:par>
                              <p:par>
                                <p:cTn id="17" presetID="0" presetClass="path" presetSubtype="0" repeatCount="indefinite" accel="50000" decel="50000" fill="hold" grpId="0" nodeType="withEffect">
                                  <p:stCondLst>
                                    <p:cond delay="1000"/>
                                  </p:stCondLst>
                                  <p:endCondLst>
                                    <p:cond evt="onNext" delay="0">
                                      <p:tgtEl>
                                        <p:sldTgt/>
                                      </p:tgtEl>
                                    </p:cond>
                                  </p:endCondLst>
                                  <p:childTnLst>
                                    <p:animMotion origin="layout" path="M 0.00711 0.00695 C 0.01701 0.01204 0.10295 0.04514 0.11562 0.05278 C 0.15382 0.06204 0.18698 0.06042 0.23611 0.0625 C 0.28715 0.07523 0.35694 0.05996 0.41024 0.06482 C 0.43871 0.06528 0.40764 0.06482 0.40694 0.06482 " pathEditMode="relative" rAng="0" ptsTypes="fffff">
                                      <p:cBhvr>
                                        <p:cTn id="18" dur="2000" fill="hold"/>
                                        <p:tgtEl>
                                          <p:spTgt spid="29"/>
                                        </p:tgtEl>
                                        <p:attrNameLst>
                                          <p:attrName>ppt_x</p:attrName>
                                          <p:attrName>ppt_y</p:attrName>
                                        </p:attrNameLst>
                                      </p:cBhvr>
                                      <p:rCtr x="21600" y="3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9" grpId="0" animBg="1"/>
      <p:bldP spid="29"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a:xfrm>
            <a:off x="159871" y="68759"/>
            <a:ext cx="8139018" cy="769441"/>
            <a:chOff x="159871" y="68759"/>
            <a:chExt cx="8139018" cy="769441"/>
          </a:xfrm>
        </p:grpSpPr>
        <p:sp>
          <p:nvSpPr>
            <p:cNvPr id="13" name="Rectangle 12"/>
            <p:cNvSpPr/>
            <p:nvPr/>
          </p:nvSpPr>
          <p:spPr>
            <a:xfrm>
              <a:off x="4023360" y="182880"/>
              <a:ext cx="4275529" cy="646331"/>
            </a:xfrm>
            <a:prstGeom prst="rect">
              <a:avLst/>
            </a:prstGeom>
          </p:spPr>
          <p:txBody>
            <a:bodyPr wrap="none">
              <a:spAutoFit/>
            </a:bodyPr>
            <a:lstStyle/>
            <a:p>
              <a:pPr algn="l" rtl="0"/>
              <a:r>
                <a:rPr lang="en-US" sz="3600" b="1" kern="1200" dirty="0">
                  <a:solidFill>
                    <a:prstClr val="black"/>
                  </a:solidFill>
                  <a:latin typeface="AmerType Md BT" pitchFamily="18" charset="0"/>
                  <a:ea typeface="+mn-ea"/>
                  <a:cs typeface="+mn-cs"/>
                </a:rPr>
                <a:t>(Network Paradigm)</a:t>
              </a:r>
              <a:endParaRPr lang="en-US" sz="1000" kern="1200" dirty="0">
                <a:solidFill>
                  <a:prstClr val="black"/>
                </a:solidFill>
                <a:latin typeface="Arial Narrow" pitchFamily="34" charset="0"/>
                <a:ea typeface="+mn-ea"/>
                <a:cs typeface="+mn-cs"/>
              </a:endParaRPr>
            </a:p>
          </p:txBody>
        </p:sp>
        <p:sp>
          <p:nvSpPr>
            <p:cNvPr id="14" name="Rectangle 13"/>
            <p:cNvSpPr/>
            <p:nvPr/>
          </p:nvSpPr>
          <p:spPr>
            <a:xfrm>
              <a:off x="159871" y="68759"/>
              <a:ext cx="3954929" cy="769441"/>
            </a:xfrm>
            <a:prstGeom prst="rect">
              <a:avLst/>
            </a:prstGeom>
          </p:spPr>
          <p:txBody>
            <a:bodyPr wrap="none">
              <a:spAutoFit/>
            </a:bodyPr>
            <a:lstStyle/>
            <a:p>
              <a:pPr algn="ctr" rtl="0"/>
              <a:r>
                <a:rPr lang="en-US" sz="4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Classification</a:t>
              </a:r>
              <a:endParaRPr lang="en-US" sz="2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endParaRPr>
            </a:p>
          </p:txBody>
        </p:sp>
      </p:grpSp>
      <p:sp>
        <p:nvSpPr>
          <p:cNvPr id="6" name="TextBox 5"/>
          <p:cNvSpPr txBox="1"/>
          <p:nvPr/>
        </p:nvSpPr>
        <p:spPr>
          <a:xfrm>
            <a:off x="304800" y="838200"/>
            <a:ext cx="8305800" cy="5816977"/>
          </a:xfrm>
          <a:prstGeom prst="rect">
            <a:avLst/>
          </a:prstGeom>
          <a:noFill/>
        </p:spPr>
        <p:txBody>
          <a:bodyPr wrap="square" rtlCol="0">
            <a:spAutoFit/>
          </a:bodyPr>
          <a:lstStyle/>
          <a:p>
            <a:pPr algn="l" rtl="0">
              <a:lnSpc>
                <a:spcPct val="150000"/>
              </a:lnSpc>
            </a:pPr>
            <a:r>
              <a:rPr lang="en-US" sz="3600" b="1" kern="1200" dirty="0">
                <a:solidFill>
                  <a:srgbClr val="C00000"/>
                </a:solidFill>
                <a:latin typeface="Tahoma" pitchFamily="34" charset="0"/>
                <a:ea typeface="+mn-ea"/>
                <a:cs typeface="Tahoma" pitchFamily="34" charset="0"/>
              </a:rPr>
              <a:t>Client-server networks</a:t>
            </a:r>
            <a:r>
              <a:rPr lang="en-US" sz="3600" b="1" kern="1200" dirty="0">
                <a:solidFill>
                  <a:prstClr val="black"/>
                </a:solidFill>
                <a:latin typeface="Calibri"/>
                <a:ea typeface="+mn-ea"/>
                <a:cs typeface="+mn-cs"/>
              </a:rPr>
              <a:t>:</a:t>
            </a:r>
            <a:endParaRPr lang="en-US" sz="3200" b="1" kern="1200" dirty="0">
              <a:solidFill>
                <a:prstClr val="black"/>
              </a:solidFill>
              <a:latin typeface="Calibri"/>
              <a:ea typeface="+mn-ea"/>
              <a:cs typeface="+mn-cs"/>
            </a:endParaRPr>
          </a:p>
          <a:p>
            <a:pPr algn="l" rtl="0">
              <a:lnSpc>
                <a:spcPct val="150000"/>
              </a:lnSpc>
            </a:pPr>
            <a:endParaRPr lang="en-US" sz="3200" b="1" dirty="0">
              <a:solidFill>
                <a:prstClr val="black"/>
              </a:solidFill>
              <a:latin typeface="Calibri"/>
            </a:endParaRPr>
          </a:p>
          <a:p>
            <a:pPr algn="l" rtl="0">
              <a:lnSpc>
                <a:spcPct val="150000"/>
              </a:lnSpc>
            </a:pPr>
            <a:endParaRPr lang="en-US" sz="3200" b="1" kern="1200" dirty="0">
              <a:solidFill>
                <a:prstClr val="black"/>
              </a:solidFill>
              <a:latin typeface="Calibri"/>
              <a:ea typeface="+mn-ea"/>
              <a:cs typeface="+mn-cs"/>
            </a:endParaRPr>
          </a:p>
          <a:p>
            <a:pPr algn="l" rtl="0">
              <a:lnSpc>
                <a:spcPct val="150000"/>
              </a:lnSpc>
            </a:pPr>
            <a:endParaRPr lang="en-US" sz="3200" b="1" dirty="0">
              <a:solidFill>
                <a:prstClr val="black"/>
              </a:solidFill>
              <a:latin typeface="Calibri"/>
            </a:endParaRPr>
          </a:p>
          <a:p>
            <a:pPr algn="l" rtl="0">
              <a:lnSpc>
                <a:spcPct val="150000"/>
              </a:lnSpc>
            </a:pPr>
            <a:endParaRPr lang="en-US" sz="3200" b="1" kern="1200" dirty="0">
              <a:solidFill>
                <a:prstClr val="black"/>
              </a:solidFill>
              <a:latin typeface="Calibri"/>
              <a:ea typeface="+mn-ea"/>
              <a:cs typeface="+mn-cs"/>
            </a:endParaRPr>
          </a:p>
          <a:p>
            <a:pPr algn="l" rtl="0">
              <a:lnSpc>
                <a:spcPct val="150000"/>
              </a:lnSpc>
            </a:pPr>
            <a:endParaRPr lang="en-US" sz="3200" b="1" dirty="0">
              <a:solidFill>
                <a:prstClr val="black"/>
              </a:solidFill>
              <a:latin typeface="Calibri"/>
            </a:endParaRPr>
          </a:p>
          <a:p>
            <a:pPr algn="l" rtl="0">
              <a:lnSpc>
                <a:spcPct val="150000"/>
              </a:lnSpc>
            </a:pPr>
            <a:endParaRPr lang="en-US" sz="2000" b="1" dirty="0">
              <a:solidFill>
                <a:prstClr val="black"/>
              </a:solidFill>
              <a:latin typeface="Calibri"/>
            </a:endParaRPr>
          </a:p>
          <a:p>
            <a:pPr algn="l" rtl="0">
              <a:lnSpc>
                <a:spcPct val="150000"/>
              </a:lnSpc>
            </a:pPr>
            <a:r>
              <a:rPr lang="en-US" sz="3200" b="1" kern="1200" dirty="0">
                <a:solidFill>
                  <a:prstClr val="black"/>
                </a:solidFill>
                <a:latin typeface="Calibri"/>
                <a:ea typeface="+mn-ea"/>
                <a:cs typeface="+mn-cs"/>
              </a:rPr>
              <a:t>Examples</a:t>
            </a:r>
            <a:r>
              <a:rPr lang="en-US" sz="3200" b="1" kern="1200" dirty="0">
                <a:solidFill>
                  <a:srgbClr val="C00000"/>
                </a:solidFill>
                <a:latin typeface="AmerType Md BT" pitchFamily="18" charset="0"/>
                <a:ea typeface="+mn-ea"/>
                <a:cs typeface="+mn-cs"/>
              </a:rPr>
              <a:t>: </a:t>
            </a:r>
            <a:r>
              <a:rPr lang="en-US" sz="3200" b="1" kern="1200" dirty="0">
                <a:latin typeface="Calibri"/>
                <a:ea typeface="+mn-ea"/>
                <a:cs typeface="+mn-cs"/>
              </a:rPr>
              <a:t>DNS, HTTP, DBMS </a:t>
            </a:r>
            <a:r>
              <a:rPr lang="en-US" sz="3200" b="1" kern="1200" dirty="0">
                <a:solidFill>
                  <a:srgbClr val="1F497D"/>
                </a:solidFill>
                <a:latin typeface="Calibri"/>
                <a:ea typeface="+mn-ea"/>
                <a:cs typeface="+mn-cs"/>
              </a:rPr>
              <a:t>servers and client</a:t>
            </a:r>
            <a:endParaRPr lang="en-US" sz="3200" b="1" kern="1200" dirty="0">
              <a:solidFill>
                <a:prstClr val="black"/>
              </a:solidFill>
              <a:latin typeface="Calibri"/>
              <a:ea typeface="+mn-ea"/>
              <a:cs typeface="+mn-cs"/>
            </a:endParaRPr>
          </a:p>
        </p:txBody>
      </p:sp>
      <p:pic>
        <p:nvPicPr>
          <p:cNvPr id="2054" name="Picture 6"/>
          <p:cNvPicPr>
            <a:picLocks noChangeAspect="1" noChangeArrowheads="1"/>
          </p:cNvPicPr>
          <p:nvPr/>
        </p:nvPicPr>
        <p:blipFill>
          <a:blip r:embed="rId3">
            <a:clrChange>
              <a:clrFrom>
                <a:srgbClr val="FFFFFF"/>
              </a:clrFrom>
              <a:clrTo>
                <a:srgbClr val="FFFFFF">
                  <a:alpha val="0"/>
                </a:srgbClr>
              </a:clrTo>
            </a:clrChange>
          </a:blip>
          <a:srcRect t="-110" r="1464"/>
          <a:stretch>
            <a:fillRect/>
          </a:stretch>
        </p:blipFill>
        <p:spPr bwMode="auto">
          <a:xfrm>
            <a:off x="1399954" y="1828800"/>
            <a:ext cx="4696046" cy="4038600"/>
          </a:xfrm>
          <a:prstGeom prst="rect">
            <a:avLst/>
          </a:prstGeom>
          <a:noFill/>
          <a:ln w="9525">
            <a:noFill/>
            <a:miter lim="800000"/>
            <a:headEnd/>
            <a:tailEnd/>
          </a:ln>
          <a:effectLst/>
        </p:spPr>
      </p:pic>
      <p:sp>
        <p:nvSpPr>
          <p:cNvPr id="15" name="Rectangle 14"/>
          <p:cNvSpPr/>
          <p:nvPr/>
        </p:nvSpPr>
        <p:spPr>
          <a:xfrm>
            <a:off x="3962400" y="1676400"/>
            <a:ext cx="2438400" cy="1219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495800" y="2286000"/>
            <a:ext cx="1143000" cy="1219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1633119">
            <a:off x="4352544" y="3291840"/>
            <a:ext cx="381000" cy="3048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791200" y="1676400"/>
            <a:ext cx="533400" cy="4267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a:xfrm>
            <a:off x="159871" y="68759"/>
            <a:ext cx="8121386" cy="769441"/>
            <a:chOff x="159871" y="68759"/>
            <a:chExt cx="8121386" cy="769441"/>
          </a:xfrm>
        </p:grpSpPr>
        <p:sp>
          <p:nvSpPr>
            <p:cNvPr id="13" name="Rectangle 12"/>
            <p:cNvSpPr/>
            <p:nvPr/>
          </p:nvSpPr>
          <p:spPr>
            <a:xfrm>
              <a:off x="4023360" y="182880"/>
              <a:ext cx="4257897" cy="646331"/>
            </a:xfrm>
            <a:prstGeom prst="rect">
              <a:avLst/>
            </a:prstGeom>
          </p:spPr>
          <p:txBody>
            <a:bodyPr wrap="none">
              <a:spAutoFit/>
            </a:bodyPr>
            <a:lstStyle/>
            <a:p>
              <a:pPr algn="l" rtl="0"/>
              <a:r>
                <a:rPr lang="en-US" sz="3200" b="1" kern="1200" dirty="0">
                  <a:solidFill>
                    <a:prstClr val="black"/>
                  </a:solidFill>
                  <a:latin typeface="AmerType Md BT" pitchFamily="18" charset="0"/>
                  <a:ea typeface="+mn-ea"/>
                  <a:cs typeface="+mn-cs"/>
                </a:rPr>
                <a:t>(</a:t>
              </a:r>
              <a:r>
                <a:rPr lang="en-US" sz="3600" b="1" kern="1200" dirty="0">
                  <a:solidFill>
                    <a:prstClr val="black"/>
                  </a:solidFill>
                  <a:latin typeface="AmerType Md BT" pitchFamily="18" charset="0"/>
                  <a:ea typeface="+mn-ea"/>
                  <a:cs typeface="+mn-cs"/>
                </a:rPr>
                <a:t>Network Paradigm)</a:t>
              </a:r>
              <a:endParaRPr lang="en-US" sz="900" kern="1200" dirty="0">
                <a:solidFill>
                  <a:prstClr val="black"/>
                </a:solidFill>
                <a:latin typeface="Arial Narrow" pitchFamily="34" charset="0"/>
                <a:ea typeface="+mn-ea"/>
                <a:cs typeface="+mn-cs"/>
              </a:endParaRPr>
            </a:p>
          </p:txBody>
        </p:sp>
        <p:sp>
          <p:nvSpPr>
            <p:cNvPr id="14" name="Rectangle 13"/>
            <p:cNvSpPr/>
            <p:nvPr/>
          </p:nvSpPr>
          <p:spPr>
            <a:xfrm>
              <a:off x="159871" y="68759"/>
              <a:ext cx="3954929" cy="769441"/>
            </a:xfrm>
            <a:prstGeom prst="rect">
              <a:avLst/>
            </a:prstGeom>
          </p:spPr>
          <p:txBody>
            <a:bodyPr wrap="none">
              <a:spAutoFit/>
            </a:bodyPr>
            <a:lstStyle/>
            <a:p>
              <a:pPr algn="ctr" rtl="0"/>
              <a:r>
                <a:rPr lang="en-US" sz="4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Classification</a:t>
              </a:r>
              <a:endParaRPr lang="en-US" sz="2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endParaRPr>
            </a:p>
          </p:txBody>
        </p:sp>
      </p:grpSp>
      <p:sp>
        <p:nvSpPr>
          <p:cNvPr id="6" name="TextBox 5"/>
          <p:cNvSpPr txBox="1"/>
          <p:nvPr/>
        </p:nvSpPr>
        <p:spPr>
          <a:xfrm>
            <a:off x="228600" y="909221"/>
            <a:ext cx="9144000" cy="5755422"/>
          </a:xfrm>
          <a:prstGeom prst="rect">
            <a:avLst/>
          </a:prstGeom>
          <a:noFill/>
        </p:spPr>
        <p:txBody>
          <a:bodyPr wrap="square" rtlCol="0">
            <a:spAutoFit/>
          </a:bodyPr>
          <a:lstStyle/>
          <a:p>
            <a:pPr algn="l" rtl="0">
              <a:lnSpc>
                <a:spcPct val="150000"/>
              </a:lnSpc>
            </a:pPr>
            <a:r>
              <a:rPr lang="en-US" sz="3600" b="1" kern="1200" dirty="0">
                <a:solidFill>
                  <a:srgbClr val="C00000"/>
                </a:solidFill>
                <a:latin typeface="Tahoma" pitchFamily="34" charset="0"/>
                <a:ea typeface="+mn-ea"/>
                <a:cs typeface="Tahoma" pitchFamily="34" charset="0"/>
              </a:rPr>
              <a:t>Peer-to-peer (P2P) networks</a:t>
            </a:r>
            <a:r>
              <a:rPr lang="en-US" sz="3600" b="1" kern="1200" dirty="0">
                <a:solidFill>
                  <a:prstClr val="black"/>
                </a:solidFill>
                <a:latin typeface="Calibri"/>
                <a:ea typeface="+mn-ea"/>
                <a:cs typeface="+mn-cs"/>
              </a:rPr>
              <a:t>:</a:t>
            </a:r>
          </a:p>
          <a:p>
            <a:pPr algn="l" rtl="0">
              <a:lnSpc>
                <a:spcPct val="150000"/>
              </a:lnSpc>
            </a:pPr>
            <a:r>
              <a:rPr lang="en-US" sz="3200" b="1" kern="1200" dirty="0">
                <a:solidFill>
                  <a:srgbClr val="C00000"/>
                </a:solidFill>
                <a:latin typeface="AmerType Md BT" pitchFamily="18" charset="0"/>
                <a:ea typeface="+mn-ea"/>
                <a:cs typeface="+mn-cs"/>
              </a:rPr>
              <a:t> </a:t>
            </a:r>
            <a:endParaRPr lang="en-US" sz="3200" b="1" kern="1200" dirty="0">
              <a:solidFill>
                <a:srgbClr val="1F497D"/>
              </a:solidFill>
              <a:latin typeface="Calibri"/>
              <a:ea typeface="+mn-ea"/>
              <a:cs typeface="+mn-cs"/>
            </a:endParaRPr>
          </a:p>
          <a:p>
            <a:pPr algn="l" rtl="0">
              <a:lnSpc>
                <a:spcPct val="150000"/>
              </a:lnSpc>
            </a:pPr>
            <a:endParaRPr lang="en-US" sz="3200" b="1" dirty="0">
              <a:solidFill>
                <a:srgbClr val="1F497D"/>
              </a:solidFill>
              <a:latin typeface="Calibri"/>
            </a:endParaRPr>
          </a:p>
          <a:p>
            <a:pPr algn="l" rtl="0">
              <a:lnSpc>
                <a:spcPct val="150000"/>
              </a:lnSpc>
            </a:pPr>
            <a:endParaRPr lang="en-US" sz="3200" b="1" kern="1200" dirty="0">
              <a:solidFill>
                <a:srgbClr val="1F497D"/>
              </a:solidFill>
              <a:latin typeface="Calibri"/>
              <a:ea typeface="+mn-ea"/>
              <a:cs typeface="+mn-cs"/>
            </a:endParaRPr>
          </a:p>
          <a:p>
            <a:pPr algn="l" rtl="0">
              <a:lnSpc>
                <a:spcPct val="150000"/>
              </a:lnSpc>
            </a:pPr>
            <a:endParaRPr lang="en-US" sz="3200" b="1" dirty="0">
              <a:solidFill>
                <a:srgbClr val="1F497D"/>
              </a:solidFill>
              <a:latin typeface="Calibri"/>
            </a:endParaRPr>
          </a:p>
          <a:p>
            <a:pPr algn="l" rtl="0"/>
            <a:endParaRPr lang="en-US" sz="3200" b="1" kern="1200" dirty="0">
              <a:solidFill>
                <a:srgbClr val="1F497D"/>
              </a:solidFill>
              <a:latin typeface="Calibri"/>
              <a:ea typeface="+mn-ea"/>
              <a:cs typeface="+mn-cs"/>
            </a:endParaRPr>
          </a:p>
          <a:p>
            <a:pPr algn="l" rtl="0"/>
            <a:endParaRPr lang="en-US" b="1" kern="1200" dirty="0">
              <a:solidFill>
                <a:srgbClr val="1F497D"/>
              </a:solidFill>
              <a:latin typeface="Calibri"/>
              <a:ea typeface="+mn-ea"/>
              <a:cs typeface="+mn-cs"/>
            </a:endParaRPr>
          </a:p>
          <a:p>
            <a:r>
              <a:rPr lang="en-US" sz="3200" b="1" dirty="0">
                <a:solidFill>
                  <a:prstClr val="black"/>
                </a:solidFill>
              </a:rPr>
              <a:t>Examples</a:t>
            </a:r>
            <a:r>
              <a:rPr lang="en-US" sz="3200" b="1" dirty="0">
                <a:solidFill>
                  <a:schemeClr val="accent6">
                    <a:lumMod val="75000"/>
                  </a:schemeClr>
                </a:solidFill>
                <a:latin typeface="AmerType Md BT" pitchFamily="18" charset="0"/>
              </a:rPr>
              <a:t>:</a:t>
            </a:r>
            <a:r>
              <a:rPr lang="en-US" sz="3200" b="1" dirty="0">
                <a:solidFill>
                  <a:srgbClr val="C00000"/>
                </a:solidFill>
                <a:latin typeface="AmerType Md BT" pitchFamily="18" charset="0"/>
              </a:rPr>
              <a:t> </a:t>
            </a:r>
            <a:r>
              <a:rPr lang="en-US" sz="3200" b="1" kern="1200" dirty="0">
                <a:solidFill>
                  <a:srgbClr val="1F497D"/>
                </a:solidFill>
                <a:latin typeface="Calibri"/>
                <a:ea typeface="+mn-ea"/>
                <a:cs typeface="+mn-cs"/>
              </a:rPr>
              <a:t>Workgroup computing; </a:t>
            </a:r>
            <a:r>
              <a:rPr lang="en-US" sz="3200" b="1" kern="1200" dirty="0">
                <a:solidFill>
                  <a:prstClr val="black"/>
                </a:solidFill>
                <a:latin typeface="Calibri"/>
                <a:ea typeface="+mn-ea"/>
                <a:cs typeface="+mn-cs"/>
              </a:rPr>
              <a:t>P2P</a:t>
            </a:r>
            <a:r>
              <a:rPr lang="en-US" sz="3200" b="1" kern="1200" dirty="0">
                <a:solidFill>
                  <a:srgbClr val="1F497D"/>
                </a:solidFill>
                <a:latin typeface="Calibri"/>
                <a:ea typeface="+mn-ea"/>
                <a:cs typeface="+mn-cs"/>
              </a:rPr>
              <a:t> networks such as </a:t>
            </a:r>
            <a:r>
              <a:rPr lang="en-US" sz="3200" b="1" kern="1200" dirty="0" err="1">
                <a:solidFill>
                  <a:srgbClr val="C00000"/>
                </a:solidFill>
                <a:latin typeface="Calibri"/>
                <a:ea typeface="+mn-ea"/>
                <a:cs typeface="+mn-cs"/>
              </a:rPr>
              <a:t>BitTorrent</a:t>
            </a:r>
            <a:r>
              <a:rPr lang="en-US" sz="3200" b="1" kern="1200" dirty="0">
                <a:solidFill>
                  <a:schemeClr val="accent6">
                    <a:lumMod val="75000"/>
                  </a:schemeClr>
                </a:solidFill>
                <a:latin typeface="Calibri"/>
                <a:ea typeface="+mn-ea"/>
                <a:cs typeface="+mn-cs"/>
              </a:rPr>
              <a:t>, </a:t>
            </a:r>
            <a:r>
              <a:rPr lang="en-US" sz="3200" b="1" kern="1200" dirty="0">
                <a:solidFill>
                  <a:srgbClr val="C00000"/>
                </a:solidFill>
                <a:latin typeface="Calibri"/>
                <a:ea typeface="+mn-ea"/>
                <a:cs typeface="+mn-cs"/>
              </a:rPr>
              <a:t>Gnutella</a:t>
            </a:r>
            <a:r>
              <a:rPr lang="en-US" sz="3200" b="1" kern="1200" dirty="0">
                <a:solidFill>
                  <a:schemeClr val="accent6">
                    <a:lumMod val="75000"/>
                  </a:schemeClr>
                </a:solidFill>
                <a:latin typeface="Calibri"/>
                <a:ea typeface="+mn-ea"/>
                <a:cs typeface="+mn-cs"/>
              </a:rPr>
              <a:t>, </a:t>
            </a:r>
            <a:r>
              <a:rPr lang="en-US" sz="3200" b="1" kern="1200" dirty="0">
                <a:solidFill>
                  <a:srgbClr val="C00000"/>
                </a:solidFill>
                <a:latin typeface="Calibri"/>
                <a:ea typeface="+mn-ea"/>
                <a:cs typeface="+mn-cs"/>
              </a:rPr>
              <a:t>Morpheus</a:t>
            </a:r>
            <a:r>
              <a:rPr lang="en-US" sz="3200" b="1" kern="1200" dirty="0">
                <a:solidFill>
                  <a:schemeClr val="accent6">
                    <a:lumMod val="75000"/>
                  </a:schemeClr>
                </a:solidFill>
                <a:latin typeface="Calibri"/>
                <a:ea typeface="+mn-ea"/>
                <a:cs typeface="+mn-cs"/>
              </a:rPr>
              <a:t>, </a:t>
            </a:r>
            <a:r>
              <a:rPr lang="en-US" sz="3200" b="1" kern="1200" dirty="0">
                <a:solidFill>
                  <a:srgbClr val="1F497D"/>
                </a:solidFill>
                <a:latin typeface="Calibri"/>
                <a:ea typeface="+mn-ea"/>
                <a:cs typeface="+mn-cs"/>
              </a:rPr>
              <a:t>etc.</a:t>
            </a:r>
          </a:p>
        </p:txBody>
      </p:sp>
      <p:pic>
        <p:nvPicPr>
          <p:cNvPr id="3074"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47800" y="1828800"/>
            <a:ext cx="3724275" cy="3351848"/>
          </a:xfrm>
          <a:prstGeom prst="rect">
            <a:avLst/>
          </a:prstGeom>
          <a:noFill/>
          <a:ln w="9525">
            <a:noFill/>
            <a:miter lim="800000"/>
            <a:headEnd/>
            <a:tailEnd/>
          </a:ln>
          <a:effectLst/>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a:xfrm>
            <a:off x="159871" y="68759"/>
            <a:ext cx="6373792" cy="769441"/>
            <a:chOff x="159871" y="68759"/>
            <a:chExt cx="6373792" cy="769441"/>
          </a:xfrm>
        </p:grpSpPr>
        <p:sp>
          <p:nvSpPr>
            <p:cNvPr id="13" name="Rectangle 12"/>
            <p:cNvSpPr/>
            <p:nvPr/>
          </p:nvSpPr>
          <p:spPr>
            <a:xfrm>
              <a:off x="4023360" y="182880"/>
              <a:ext cx="2510303" cy="646331"/>
            </a:xfrm>
            <a:prstGeom prst="rect">
              <a:avLst/>
            </a:prstGeom>
          </p:spPr>
          <p:txBody>
            <a:bodyPr wrap="none">
              <a:spAutoFit/>
            </a:bodyPr>
            <a:lstStyle/>
            <a:p>
              <a:pPr algn="l" rtl="0"/>
              <a:r>
                <a:rPr lang="en-US" sz="3600" b="1" kern="1200" dirty="0">
                  <a:solidFill>
                    <a:prstClr val="black"/>
                  </a:solidFill>
                  <a:latin typeface="AmerType Md BT" pitchFamily="18" charset="0"/>
                  <a:ea typeface="+mn-ea"/>
                  <a:cs typeface="+mn-cs"/>
                </a:rPr>
                <a:t>(Hierarchy)</a:t>
              </a:r>
              <a:endParaRPr lang="en-US" sz="1000" kern="1200" dirty="0">
                <a:solidFill>
                  <a:prstClr val="black"/>
                </a:solidFill>
                <a:latin typeface="Arial Narrow" pitchFamily="34" charset="0"/>
                <a:ea typeface="+mn-ea"/>
                <a:cs typeface="+mn-cs"/>
              </a:endParaRPr>
            </a:p>
          </p:txBody>
        </p:sp>
        <p:sp>
          <p:nvSpPr>
            <p:cNvPr id="14" name="Rectangle 13"/>
            <p:cNvSpPr/>
            <p:nvPr/>
          </p:nvSpPr>
          <p:spPr>
            <a:xfrm>
              <a:off x="159871" y="68759"/>
              <a:ext cx="3954929" cy="769441"/>
            </a:xfrm>
            <a:prstGeom prst="rect">
              <a:avLst/>
            </a:prstGeom>
          </p:spPr>
          <p:txBody>
            <a:bodyPr wrap="none">
              <a:spAutoFit/>
            </a:bodyPr>
            <a:lstStyle/>
            <a:p>
              <a:pPr algn="ctr" rtl="0"/>
              <a:r>
                <a:rPr lang="en-US" sz="4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Classification</a:t>
              </a:r>
              <a:endParaRPr lang="en-US" sz="2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endParaRPr>
            </a:p>
          </p:txBody>
        </p:sp>
      </p:grpSp>
      <p:cxnSp>
        <p:nvCxnSpPr>
          <p:cNvPr id="30" name="Straight Connector 29"/>
          <p:cNvCxnSpPr>
            <a:stCxn id="17" idx="2"/>
            <a:endCxn id="16" idx="0"/>
          </p:cNvCxnSpPr>
          <p:nvPr/>
        </p:nvCxnSpPr>
        <p:spPr>
          <a:xfrm rot="16200000" flipH="1">
            <a:off x="4989994" y="1915367"/>
            <a:ext cx="1035831" cy="166039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46"/>
          <p:cNvGrpSpPr/>
          <p:nvPr/>
        </p:nvGrpSpPr>
        <p:grpSpPr>
          <a:xfrm>
            <a:off x="1752600" y="1295400"/>
            <a:ext cx="6063267" cy="4035425"/>
            <a:chOff x="4038600" y="1905000"/>
            <a:chExt cx="5449265" cy="2968625"/>
          </a:xfrm>
        </p:grpSpPr>
        <p:grpSp>
          <p:nvGrpSpPr>
            <p:cNvPr id="4" name="Group 45"/>
            <p:cNvGrpSpPr/>
            <p:nvPr/>
          </p:nvGrpSpPr>
          <p:grpSpPr>
            <a:xfrm>
              <a:off x="4038600" y="1905000"/>
              <a:ext cx="5449265" cy="2968625"/>
              <a:chOff x="762000" y="1905000"/>
              <a:chExt cx="5449265" cy="2968625"/>
            </a:xfrm>
          </p:grpSpPr>
          <p:grpSp>
            <p:nvGrpSpPr>
              <p:cNvPr id="5" name="Group 19"/>
              <p:cNvGrpSpPr/>
              <p:nvPr/>
            </p:nvGrpSpPr>
            <p:grpSpPr>
              <a:xfrm>
                <a:off x="1485900" y="1905000"/>
                <a:ext cx="4725365" cy="2968625"/>
                <a:chOff x="1066800" y="1905000"/>
                <a:chExt cx="4725365" cy="2968625"/>
              </a:xfrm>
            </p:grpSpPr>
            <p:pic>
              <p:nvPicPr>
                <p:cNvPr id="9" name="Picture 57"/>
                <p:cNvPicPr>
                  <a:picLocks noChangeArrowheads="1"/>
                </p:cNvPicPr>
                <p:nvPr/>
              </p:nvPicPr>
              <p:blipFill>
                <a:blip r:embed="rId3"/>
                <a:srcRect/>
                <a:stretch>
                  <a:fillRect/>
                </a:stretch>
              </p:blipFill>
              <p:spPr bwMode="auto">
                <a:xfrm>
                  <a:off x="1066800" y="4572000"/>
                  <a:ext cx="723900" cy="301625"/>
                </a:xfrm>
                <a:prstGeom prst="rect">
                  <a:avLst/>
                </a:prstGeom>
                <a:noFill/>
                <a:ln w="9525">
                  <a:noFill/>
                  <a:miter lim="800000"/>
                  <a:headEnd/>
                  <a:tailEnd/>
                </a:ln>
                <a:effectLst/>
              </p:spPr>
            </p:pic>
            <p:pic>
              <p:nvPicPr>
                <p:cNvPr id="10" name="Picture 57"/>
                <p:cNvPicPr>
                  <a:picLocks noChangeArrowheads="1"/>
                </p:cNvPicPr>
                <p:nvPr/>
              </p:nvPicPr>
              <p:blipFill>
                <a:blip r:embed="rId3"/>
                <a:srcRect/>
                <a:stretch>
                  <a:fillRect/>
                </a:stretch>
              </p:blipFill>
              <p:spPr bwMode="auto">
                <a:xfrm>
                  <a:off x="2286000" y="4572000"/>
                  <a:ext cx="723900" cy="301625"/>
                </a:xfrm>
                <a:prstGeom prst="rect">
                  <a:avLst/>
                </a:prstGeom>
                <a:noFill/>
                <a:ln w="9525">
                  <a:noFill/>
                  <a:miter lim="800000"/>
                  <a:headEnd/>
                  <a:tailEnd/>
                </a:ln>
                <a:effectLst/>
              </p:spPr>
            </p:pic>
            <p:pic>
              <p:nvPicPr>
                <p:cNvPr id="11" name="Picture 57"/>
                <p:cNvPicPr>
                  <a:picLocks noChangeArrowheads="1"/>
                </p:cNvPicPr>
                <p:nvPr/>
              </p:nvPicPr>
              <p:blipFill>
                <a:blip r:embed="rId3"/>
                <a:srcRect/>
                <a:stretch>
                  <a:fillRect/>
                </a:stretch>
              </p:blipFill>
              <p:spPr bwMode="auto">
                <a:xfrm>
                  <a:off x="3904044" y="4539625"/>
                  <a:ext cx="723900" cy="301625"/>
                </a:xfrm>
                <a:prstGeom prst="rect">
                  <a:avLst/>
                </a:prstGeom>
                <a:noFill/>
                <a:ln w="9525">
                  <a:noFill/>
                  <a:miter lim="800000"/>
                  <a:headEnd/>
                  <a:tailEnd/>
                </a:ln>
                <a:effectLst/>
              </p:spPr>
            </p:pic>
            <p:pic>
              <p:nvPicPr>
                <p:cNvPr id="12" name="Picture 57"/>
                <p:cNvPicPr>
                  <a:picLocks noChangeArrowheads="1"/>
                </p:cNvPicPr>
                <p:nvPr/>
              </p:nvPicPr>
              <p:blipFill>
                <a:blip r:embed="rId3"/>
                <a:srcRect/>
                <a:stretch>
                  <a:fillRect/>
                </a:stretch>
              </p:blipFill>
              <p:spPr bwMode="auto">
                <a:xfrm>
                  <a:off x="5068265" y="4483570"/>
                  <a:ext cx="723900" cy="301625"/>
                </a:xfrm>
                <a:prstGeom prst="rect">
                  <a:avLst/>
                </a:prstGeom>
                <a:noFill/>
                <a:ln w="9525">
                  <a:noFill/>
                  <a:miter lim="800000"/>
                  <a:headEnd/>
                  <a:tailEnd/>
                </a:ln>
                <a:effectLst/>
              </p:spPr>
            </p:pic>
            <p:pic>
              <p:nvPicPr>
                <p:cNvPr id="15" name="Picture 76"/>
                <p:cNvPicPr>
                  <a:picLocks noChangeArrowheads="1"/>
                </p:cNvPicPr>
                <p:nvPr/>
              </p:nvPicPr>
              <p:blipFill>
                <a:blip r:embed="rId4"/>
                <a:srcRect/>
                <a:stretch>
                  <a:fillRect/>
                </a:stretch>
              </p:blipFill>
              <p:spPr bwMode="auto">
                <a:xfrm>
                  <a:off x="2222500" y="3406775"/>
                  <a:ext cx="825500" cy="479425"/>
                </a:xfrm>
                <a:prstGeom prst="rect">
                  <a:avLst/>
                </a:prstGeom>
                <a:noFill/>
                <a:ln w="9525">
                  <a:noFill/>
                  <a:miter lim="800000"/>
                  <a:headEnd/>
                  <a:tailEnd/>
                </a:ln>
                <a:effectLst/>
              </p:spPr>
            </p:pic>
            <p:pic>
              <p:nvPicPr>
                <p:cNvPr id="16" name="Picture 76"/>
                <p:cNvPicPr>
                  <a:picLocks noChangeArrowheads="1"/>
                </p:cNvPicPr>
                <p:nvPr/>
              </p:nvPicPr>
              <p:blipFill>
                <a:blip r:embed="rId4"/>
                <a:srcRect/>
                <a:stretch>
                  <a:fillRect/>
                </a:stretch>
              </p:blipFill>
              <p:spPr bwMode="auto">
                <a:xfrm>
                  <a:off x="4051300" y="3352800"/>
                  <a:ext cx="825500" cy="479425"/>
                </a:xfrm>
                <a:prstGeom prst="rect">
                  <a:avLst/>
                </a:prstGeom>
                <a:noFill/>
                <a:ln w="9525">
                  <a:noFill/>
                  <a:miter lim="800000"/>
                  <a:headEnd/>
                  <a:tailEnd/>
                </a:ln>
                <a:effectLst/>
              </p:spPr>
            </p:pic>
            <p:pic>
              <p:nvPicPr>
                <p:cNvPr id="17" name="Picture 73"/>
                <p:cNvPicPr>
                  <a:picLocks noChangeArrowheads="1"/>
                </p:cNvPicPr>
                <p:nvPr/>
              </p:nvPicPr>
              <p:blipFill>
                <a:blip r:embed="rId5"/>
                <a:srcRect/>
                <a:stretch>
                  <a:fillRect/>
                </a:stretch>
              </p:blipFill>
              <p:spPr bwMode="auto">
                <a:xfrm>
                  <a:off x="2590800" y="1905000"/>
                  <a:ext cx="762000" cy="685800"/>
                </a:xfrm>
                <a:prstGeom prst="rect">
                  <a:avLst/>
                </a:prstGeom>
                <a:noFill/>
                <a:ln w="9525">
                  <a:noFill/>
                  <a:miter lim="800000"/>
                  <a:headEnd/>
                  <a:tailEnd/>
                </a:ln>
                <a:effectLst/>
              </p:spPr>
            </p:pic>
            <p:pic>
              <p:nvPicPr>
                <p:cNvPr id="19" name="Picture 73"/>
                <p:cNvPicPr>
                  <a:picLocks noChangeArrowheads="1"/>
                </p:cNvPicPr>
                <p:nvPr/>
              </p:nvPicPr>
              <p:blipFill>
                <a:blip r:embed="rId5"/>
                <a:srcRect/>
                <a:stretch>
                  <a:fillRect/>
                </a:stretch>
              </p:blipFill>
              <p:spPr bwMode="auto">
                <a:xfrm>
                  <a:off x="3810000" y="1905000"/>
                  <a:ext cx="762000" cy="685800"/>
                </a:xfrm>
                <a:prstGeom prst="rect">
                  <a:avLst/>
                </a:prstGeom>
                <a:noFill/>
                <a:ln w="9525">
                  <a:noFill/>
                  <a:miter lim="800000"/>
                  <a:headEnd/>
                  <a:tailEnd/>
                </a:ln>
                <a:effectLst/>
              </p:spPr>
            </p:pic>
          </p:grpSp>
          <p:grpSp>
            <p:nvGrpSpPr>
              <p:cNvPr id="6" name="Group 44"/>
              <p:cNvGrpSpPr/>
              <p:nvPr/>
            </p:nvGrpSpPr>
            <p:grpSpPr>
              <a:xfrm>
                <a:off x="762000" y="2247900"/>
                <a:ext cx="5410200" cy="2324100"/>
                <a:chOff x="762000" y="2247900"/>
                <a:chExt cx="5410200" cy="2324100"/>
              </a:xfrm>
            </p:grpSpPr>
            <p:cxnSp>
              <p:nvCxnSpPr>
                <p:cNvPr id="22" name="Straight Connector 21"/>
                <p:cNvCxnSpPr>
                  <a:stCxn id="17" idx="3"/>
                  <a:endCxn id="19" idx="1"/>
                </p:cNvCxnSpPr>
                <p:nvPr/>
              </p:nvCxnSpPr>
              <p:spPr>
                <a:xfrm>
                  <a:off x="3771900" y="2247900"/>
                  <a:ext cx="4572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7" idx="2"/>
                  <a:endCxn id="15" idx="0"/>
                </p:cNvCxnSpPr>
                <p:nvPr/>
              </p:nvCxnSpPr>
              <p:spPr>
                <a:xfrm rot="5400000">
                  <a:off x="2814638" y="2830512"/>
                  <a:ext cx="815975" cy="3365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9" idx="2"/>
                  <a:endCxn id="16" idx="0"/>
                </p:cNvCxnSpPr>
                <p:nvPr/>
              </p:nvCxnSpPr>
              <p:spPr>
                <a:xfrm rot="16200000" flipH="1">
                  <a:off x="4365625" y="2835275"/>
                  <a:ext cx="762000" cy="2730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9" idx="2"/>
                  <a:endCxn id="15" idx="0"/>
                </p:cNvCxnSpPr>
                <p:nvPr/>
              </p:nvCxnSpPr>
              <p:spPr>
                <a:xfrm rot="5400000">
                  <a:off x="3424238" y="2220912"/>
                  <a:ext cx="815975" cy="15557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 idx="2"/>
                  <a:endCxn id="9" idx="0"/>
                </p:cNvCxnSpPr>
                <p:nvPr/>
              </p:nvCxnSpPr>
              <p:spPr>
                <a:xfrm rot="5400000">
                  <a:off x="2108200" y="3625850"/>
                  <a:ext cx="685800" cy="120650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5" idx="2"/>
                  <a:endCxn id="10" idx="0"/>
                </p:cNvCxnSpPr>
                <p:nvPr/>
              </p:nvCxnSpPr>
              <p:spPr>
                <a:xfrm rot="16200000" flipH="1">
                  <a:off x="2717800" y="4222750"/>
                  <a:ext cx="685800" cy="1270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6" idx="2"/>
                  <a:endCxn id="11" idx="0"/>
                </p:cNvCxnSpPr>
                <p:nvPr/>
              </p:nvCxnSpPr>
              <p:spPr>
                <a:xfrm rot="5400000">
                  <a:off x="4430422" y="4086897"/>
                  <a:ext cx="707401" cy="198056"/>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6" idx="2"/>
                  <a:endCxn id="12" idx="0"/>
                </p:cNvCxnSpPr>
                <p:nvPr/>
              </p:nvCxnSpPr>
              <p:spPr>
                <a:xfrm rot="16200000" flipH="1">
                  <a:off x="5040560" y="3674814"/>
                  <a:ext cx="651345" cy="966164"/>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62000" y="3962400"/>
                  <a:ext cx="5410200" cy="7620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cxnSp>
          <p:nvCxnSpPr>
            <p:cNvPr id="44" name="Straight Connector 43"/>
            <p:cNvCxnSpPr/>
            <p:nvPr/>
          </p:nvCxnSpPr>
          <p:spPr>
            <a:xfrm flipV="1">
              <a:off x="4038600" y="2662708"/>
              <a:ext cx="5410200" cy="7620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2971800" y="1371600"/>
            <a:ext cx="1143000" cy="584775"/>
          </a:xfrm>
          <a:prstGeom prst="rect">
            <a:avLst/>
          </a:prstGeom>
          <a:noFill/>
        </p:spPr>
        <p:txBody>
          <a:bodyPr wrap="square" rtlCol="0">
            <a:spAutoFit/>
          </a:bodyPr>
          <a:lstStyle/>
          <a:p>
            <a:r>
              <a:rPr lang="en-US" sz="3200" b="1" dirty="0">
                <a:solidFill>
                  <a:srgbClr val="C00000"/>
                </a:solidFill>
                <a:latin typeface="AmerType Md BT" pitchFamily="18" charset="0"/>
              </a:rPr>
              <a:t>Core</a:t>
            </a:r>
          </a:p>
        </p:txBody>
      </p:sp>
      <p:sp>
        <p:nvSpPr>
          <p:cNvPr id="49" name="TextBox 48"/>
          <p:cNvSpPr txBox="1"/>
          <p:nvPr/>
        </p:nvSpPr>
        <p:spPr>
          <a:xfrm>
            <a:off x="762000" y="2895600"/>
            <a:ext cx="2971800" cy="584775"/>
          </a:xfrm>
          <a:prstGeom prst="rect">
            <a:avLst/>
          </a:prstGeom>
          <a:noFill/>
        </p:spPr>
        <p:txBody>
          <a:bodyPr wrap="square" rtlCol="0">
            <a:spAutoFit/>
          </a:bodyPr>
          <a:lstStyle/>
          <a:p>
            <a:r>
              <a:rPr lang="en-US" sz="3200" b="1" dirty="0">
                <a:latin typeface="AmerType Md BT" pitchFamily="18" charset="0"/>
              </a:rPr>
              <a:t>Distribution</a:t>
            </a:r>
          </a:p>
        </p:txBody>
      </p:sp>
      <p:sp>
        <p:nvSpPr>
          <p:cNvPr id="50" name="TextBox 49"/>
          <p:cNvSpPr txBox="1"/>
          <p:nvPr/>
        </p:nvSpPr>
        <p:spPr>
          <a:xfrm>
            <a:off x="609600" y="4749225"/>
            <a:ext cx="1676400" cy="584775"/>
          </a:xfrm>
          <a:prstGeom prst="rect">
            <a:avLst/>
          </a:prstGeom>
          <a:noFill/>
        </p:spPr>
        <p:txBody>
          <a:bodyPr wrap="square" rtlCol="0">
            <a:spAutoFit/>
          </a:bodyPr>
          <a:lstStyle/>
          <a:p>
            <a:r>
              <a:rPr lang="en-US" sz="3200" b="1" dirty="0">
                <a:solidFill>
                  <a:schemeClr val="accent6">
                    <a:lumMod val="50000"/>
                  </a:schemeClr>
                </a:solidFill>
                <a:latin typeface="AmerType Md BT" pitchFamily="18" charset="0"/>
              </a:rPr>
              <a:t>Access</a:t>
            </a:r>
          </a:p>
        </p:txBody>
      </p:sp>
      <p:pic>
        <p:nvPicPr>
          <p:cNvPr id="51" name="Picture 14"/>
          <p:cNvPicPr>
            <a:picLocks noChangeArrowheads="1"/>
          </p:cNvPicPr>
          <p:nvPr/>
        </p:nvPicPr>
        <p:blipFill>
          <a:blip r:embed="rId6"/>
          <a:srcRect/>
          <a:stretch>
            <a:fillRect/>
          </a:stretch>
        </p:blipFill>
        <p:spPr bwMode="auto">
          <a:xfrm>
            <a:off x="1752601" y="5867400"/>
            <a:ext cx="609600" cy="741363"/>
          </a:xfrm>
          <a:prstGeom prst="rect">
            <a:avLst/>
          </a:prstGeom>
          <a:noFill/>
          <a:ln w="9525">
            <a:noFill/>
            <a:miter lim="800000"/>
            <a:headEnd/>
            <a:tailEnd/>
          </a:ln>
          <a:effectLst/>
        </p:spPr>
      </p:pic>
      <p:pic>
        <p:nvPicPr>
          <p:cNvPr id="53" name="Picture 14"/>
          <p:cNvPicPr>
            <a:picLocks noChangeArrowheads="1"/>
          </p:cNvPicPr>
          <p:nvPr/>
        </p:nvPicPr>
        <p:blipFill>
          <a:blip r:embed="rId6"/>
          <a:srcRect/>
          <a:stretch>
            <a:fillRect/>
          </a:stretch>
        </p:blipFill>
        <p:spPr bwMode="auto">
          <a:xfrm>
            <a:off x="2743200" y="5867400"/>
            <a:ext cx="609600" cy="741363"/>
          </a:xfrm>
          <a:prstGeom prst="rect">
            <a:avLst/>
          </a:prstGeom>
          <a:noFill/>
          <a:ln w="9525">
            <a:noFill/>
            <a:miter lim="800000"/>
            <a:headEnd/>
            <a:tailEnd/>
          </a:ln>
          <a:effectLst/>
        </p:spPr>
      </p:pic>
      <p:pic>
        <p:nvPicPr>
          <p:cNvPr id="54" name="Picture 14"/>
          <p:cNvPicPr>
            <a:picLocks noChangeArrowheads="1"/>
          </p:cNvPicPr>
          <p:nvPr/>
        </p:nvPicPr>
        <p:blipFill>
          <a:blip r:embed="rId6"/>
          <a:srcRect/>
          <a:stretch>
            <a:fillRect/>
          </a:stretch>
        </p:blipFill>
        <p:spPr bwMode="auto">
          <a:xfrm>
            <a:off x="3886200" y="5867400"/>
            <a:ext cx="609600" cy="741363"/>
          </a:xfrm>
          <a:prstGeom prst="rect">
            <a:avLst/>
          </a:prstGeom>
          <a:noFill/>
          <a:ln w="9525">
            <a:noFill/>
            <a:miter lim="800000"/>
            <a:headEnd/>
            <a:tailEnd/>
          </a:ln>
          <a:effectLst/>
        </p:spPr>
      </p:pic>
      <p:pic>
        <p:nvPicPr>
          <p:cNvPr id="55" name="Picture 14"/>
          <p:cNvPicPr>
            <a:picLocks noChangeArrowheads="1"/>
          </p:cNvPicPr>
          <p:nvPr/>
        </p:nvPicPr>
        <p:blipFill>
          <a:blip r:embed="rId6"/>
          <a:srcRect/>
          <a:stretch>
            <a:fillRect/>
          </a:stretch>
        </p:blipFill>
        <p:spPr bwMode="auto">
          <a:xfrm>
            <a:off x="5257800" y="5867400"/>
            <a:ext cx="609600" cy="741363"/>
          </a:xfrm>
          <a:prstGeom prst="rect">
            <a:avLst/>
          </a:prstGeom>
          <a:noFill/>
          <a:ln w="9525">
            <a:noFill/>
            <a:miter lim="800000"/>
            <a:headEnd/>
            <a:tailEnd/>
          </a:ln>
          <a:effectLst/>
        </p:spPr>
      </p:pic>
      <p:pic>
        <p:nvPicPr>
          <p:cNvPr id="56" name="Picture 14"/>
          <p:cNvPicPr>
            <a:picLocks noChangeArrowheads="1"/>
          </p:cNvPicPr>
          <p:nvPr/>
        </p:nvPicPr>
        <p:blipFill>
          <a:blip r:embed="rId6"/>
          <a:srcRect/>
          <a:stretch>
            <a:fillRect/>
          </a:stretch>
        </p:blipFill>
        <p:spPr bwMode="auto">
          <a:xfrm>
            <a:off x="6553200" y="5867400"/>
            <a:ext cx="609600" cy="741363"/>
          </a:xfrm>
          <a:prstGeom prst="rect">
            <a:avLst/>
          </a:prstGeom>
          <a:noFill/>
          <a:ln w="9525">
            <a:noFill/>
            <a:miter lim="800000"/>
            <a:headEnd/>
            <a:tailEnd/>
          </a:ln>
          <a:effectLst/>
        </p:spPr>
      </p:pic>
      <p:pic>
        <p:nvPicPr>
          <p:cNvPr id="57" name="Picture 14"/>
          <p:cNvPicPr>
            <a:picLocks noChangeArrowheads="1"/>
          </p:cNvPicPr>
          <p:nvPr/>
        </p:nvPicPr>
        <p:blipFill>
          <a:blip r:embed="rId6"/>
          <a:srcRect/>
          <a:stretch>
            <a:fillRect/>
          </a:stretch>
        </p:blipFill>
        <p:spPr bwMode="auto">
          <a:xfrm>
            <a:off x="8001000" y="5943600"/>
            <a:ext cx="609600" cy="741363"/>
          </a:xfrm>
          <a:prstGeom prst="rect">
            <a:avLst/>
          </a:prstGeom>
          <a:noFill/>
          <a:ln w="9525">
            <a:noFill/>
            <a:miter lim="800000"/>
            <a:headEnd/>
            <a:tailEnd/>
          </a:ln>
          <a:effectLst/>
        </p:spPr>
      </p:pic>
      <p:cxnSp>
        <p:nvCxnSpPr>
          <p:cNvPr id="58" name="Straight Connector 57"/>
          <p:cNvCxnSpPr>
            <a:stCxn id="9" idx="2"/>
          </p:cNvCxnSpPr>
          <p:nvPr/>
        </p:nvCxnSpPr>
        <p:spPr>
          <a:xfrm rot="16200000" flipH="1">
            <a:off x="2692511" y="5599112"/>
            <a:ext cx="688975" cy="152399"/>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9" idx="2"/>
            <a:endCxn id="51" idx="0"/>
          </p:cNvCxnSpPr>
          <p:nvPr/>
        </p:nvCxnSpPr>
        <p:spPr>
          <a:xfrm rot="5400000">
            <a:off x="2240813" y="5147413"/>
            <a:ext cx="536575" cy="903398"/>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0" idx="2"/>
            <a:endCxn id="54" idx="0"/>
          </p:cNvCxnSpPr>
          <p:nvPr/>
        </p:nvCxnSpPr>
        <p:spPr>
          <a:xfrm rot="5400000">
            <a:off x="3985900" y="5535925"/>
            <a:ext cx="536575" cy="126374"/>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1" idx="2"/>
            <a:endCxn id="55" idx="0"/>
          </p:cNvCxnSpPr>
          <p:nvPr/>
        </p:nvCxnSpPr>
        <p:spPr>
          <a:xfrm rot="5400000">
            <a:off x="5549875" y="5299542"/>
            <a:ext cx="580584" cy="55513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2" idx="2"/>
            <a:endCxn id="57" idx="0"/>
          </p:cNvCxnSpPr>
          <p:nvPr/>
        </p:nvCxnSpPr>
        <p:spPr>
          <a:xfrm rot="16200000" flipH="1">
            <a:off x="7492974" y="5130774"/>
            <a:ext cx="732984" cy="892667"/>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2" idx="2"/>
            <a:endCxn id="56" idx="0"/>
          </p:cNvCxnSpPr>
          <p:nvPr/>
        </p:nvCxnSpPr>
        <p:spPr>
          <a:xfrm rot="5400000">
            <a:off x="6807175" y="5261442"/>
            <a:ext cx="656784" cy="55513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a:xfrm>
            <a:off x="159871" y="68759"/>
            <a:ext cx="5321965" cy="769441"/>
            <a:chOff x="159871" y="68759"/>
            <a:chExt cx="5321965" cy="769441"/>
          </a:xfrm>
        </p:grpSpPr>
        <p:sp>
          <p:nvSpPr>
            <p:cNvPr id="13" name="Rectangle 12"/>
            <p:cNvSpPr/>
            <p:nvPr/>
          </p:nvSpPr>
          <p:spPr>
            <a:xfrm>
              <a:off x="4023360" y="182880"/>
              <a:ext cx="1458476" cy="646331"/>
            </a:xfrm>
            <a:prstGeom prst="rect">
              <a:avLst/>
            </a:prstGeom>
          </p:spPr>
          <p:txBody>
            <a:bodyPr wrap="none">
              <a:spAutoFit/>
            </a:bodyPr>
            <a:lstStyle/>
            <a:p>
              <a:pPr algn="l" rtl="0"/>
              <a:r>
                <a:rPr lang="en-US" sz="3600" b="1" kern="1200" dirty="0">
                  <a:solidFill>
                    <a:prstClr val="black"/>
                  </a:solidFill>
                  <a:latin typeface="AmerType Md BT" pitchFamily="18" charset="0"/>
                  <a:ea typeface="+mn-ea"/>
                  <a:cs typeface="+mn-cs"/>
                </a:rPr>
                <a:t>(Type)</a:t>
              </a:r>
              <a:endParaRPr lang="en-US" sz="1000" kern="1200" dirty="0">
                <a:solidFill>
                  <a:prstClr val="black"/>
                </a:solidFill>
                <a:latin typeface="Arial Narrow" pitchFamily="34" charset="0"/>
                <a:ea typeface="+mn-ea"/>
                <a:cs typeface="+mn-cs"/>
              </a:endParaRPr>
            </a:p>
          </p:txBody>
        </p:sp>
        <p:sp>
          <p:nvSpPr>
            <p:cNvPr id="14" name="Rectangle 13"/>
            <p:cNvSpPr/>
            <p:nvPr/>
          </p:nvSpPr>
          <p:spPr>
            <a:xfrm>
              <a:off x="159871" y="68759"/>
              <a:ext cx="3954929" cy="769441"/>
            </a:xfrm>
            <a:prstGeom prst="rect">
              <a:avLst/>
            </a:prstGeom>
          </p:spPr>
          <p:txBody>
            <a:bodyPr wrap="none">
              <a:spAutoFit/>
            </a:bodyPr>
            <a:lstStyle/>
            <a:p>
              <a:pPr algn="ctr" rtl="0"/>
              <a:r>
                <a:rPr lang="en-US" sz="4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Classification</a:t>
              </a:r>
              <a:endParaRPr lang="en-US" sz="2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endParaRPr>
            </a:p>
          </p:txBody>
        </p:sp>
      </p:grpSp>
      <p:sp>
        <p:nvSpPr>
          <p:cNvPr id="45" name="TextBox 44"/>
          <p:cNvSpPr txBox="1"/>
          <p:nvPr/>
        </p:nvSpPr>
        <p:spPr>
          <a:xfrm>
            <a:off x="3810000" y="3962400"/>
            <a:ext cx="1371600" cy="769441"/>
          </a:xfrm>
          <a:prstGeom prst="rect">
            <a:avLst/>
          </a:prstGeom>
          <a:noFill/>
        </p:spPr>
        <p:txBody>
          <a:bodyPr wrap="square" rtlCol="0">
            <a:spAutoFit/>
          </a:bodyPr>
          <a:lstStyle/>
          <a:p>
            <a:r>
              <a:rPr lang="en-US" sz="4400" b="1" dirty="0">
                <a:solidFill>
                  <a:schemeClr val="accent6">
                    <a:lumMod val="75000"/>
                  </a:schemeClr>
                </a:solidFill>
              </a:rPr>
              <a:t>VPN</a:t>
            </a:r>
            <a:endParaRPr lang="en-US" sz="2800" b="1" dirty="0">
              <a:solidFill>
                <a:schemeClr val="accent6">
                  <a:lumMod val="75000"/>
                </a:schemeClr>
              </a:solidFill>
            </a:endParaRPr>
          </a:p>
        </p:txBody>
      </p:sp>
      <p:pic>
        <p:nvPicPr>
          <p:cNvPr id="1026" name="Picture 2"/>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838200" y="1219200"/>
            <a:ext cx="7054958" cy="3810000"/>
          </a:xfrm>
          <a:prstGeom prst="rect">
            <a:avLst/>
          </a:prstGeom>
          <a:noFill/>
          <a:ln w="9525">
            <a:noFill/>
            <a:miter lim="800000"/>
            <a:headEnd/>
            <a:tailEnd/>
          </a:ln>
          <a:effectLst/>
        </p:spPr>
      </p:pic>
      <p:sp>
        <p:nvSpPr>
          <p:cNvPr id="8" name="Rectangle 7"/>
          <p:cNvSpPr/>
          <p:nvPr/>
        </p:nvSpPr>
        <p:spPr>
          <a:xfrm>
            <a:off x="4753913" y="6488668"/>
            <a:ext cx="4466287" cy="369332"/>
          </a:xfrm>
          <a:prstGeom prst="rect">
            <a:avLst/>
          </a:prstGeom>
        </p:spPr>
        <p:txBody>
          <a:bodyPr wrap="none">
            <a:spAutoFit/>
          </a:bodyPr>
          <a:lstStyle/>
          <a:p>
            <a:r>
              <a:rPr lang="en-US" b="1" dirty="0"/>
              <a:t>Image source: </a:t>
            </a:r>
            <a:r>
              <a:rPr lang="en-US" dirty="0">
                <a:hlinkClick r:id="rId4"/>
              </a:rPr>
              <a:t>http://www.flexsys-group.com</a:t>
            </a:r>
            <a:endParaRPr lang="th-TH" dirty="0"/>
          </a:p>
        </p:txBody>
      </p:sp>
      <p:sp>
        <p:nvSpPr>
          <p:cNvPr id="9" name="Rectangle 8"/>
          <p:cNvSpPr/>
          <p:nvPr/>
        </p:nvSpPr>
        <p:spPr>
          <a:xfrm rot="21319447">
            <a:off x="6352511" y="3359854"/>
            <a:ext cx="2073966" cy="769441"/>
          </a:xfrm>
          <a:prstGeom prst="rect">
            <a:avLst/>
          </a:prstGeom>
        </p:spPr>
        <p:txBody>
          <a:bodyPr wrap="none">
            <a:spAutoFit/>
          </a:bodyPr>
          <a:lstStyle/>
          <a:p>
            <a:r>
              <a:rPr lang="en-US" sz="4400" b="1" dirty="0">
                <a:solidFill>
                  <a:schemeClr val="accent3">
                    <a:lumMod val="50000"/>
                  </a:schemeClr>
                </a:solidFill>
              </a:rPr>
              <a:t>Intranet</a:t>
            </a:r>
            <a:endParaRPr lang="th-TH" sz="3200" dirty="0">
              <a:solidFill>
                <a:schemeClr val="accent3">
                  <a:lumMod val="50000"/>
                </a:schemeClr>
              </a:solidFill>
            </a:endParaRPr>
          </a:p>
        </p:txBody>
      </p:sp>
      <p:sp>
        <p:nvSpPr>
          <p:cNvPr id="11" name="Rectangle 10"/>
          <p:cNvSpPr/>
          <p:nvPr/>
        </p:nvSpPr>
        <p:spPr>
          <a:xfrm>
            <a:off x="304800" y="5097959"/>
            <a:ext cx="2160976" cy="769441"/>
          </a:xfrm>
          <a:prstGeom prst="rect">
            <a:avLst/>
          </a:prstGeom>
        </p:spPr>
        <p:txBody>
          <a:bodyPr vert="horz" wrap="none">
            <a:spAutoFit/>
          </a:bodyPr>
          <a:lstStyle/>
          <a:p>
            <a:r>
              <a:rPr lang="en-US" sz="4400" b="1" dirty="0">
                <a:solidFill>
                  <a:srgbClr val="000000"/>
                </a:solidFill>
              </a:rPr>
              <a:t>Extranet</a:t>
            </a:r>
            <a:endParaRPr lang="th-TH" sz="3200" dirty="0">
              <a:solidFill>
                <a:srgbClr val="000000"/>
              </a:solidFill>
            </a:endParaRPr>
          </a:p>
        </p:txBody>
      </p:sp>
      <p:sp>
        <p:nvSpPr>
          <p:cNvPr id="12" name="Rectangle 11"/>
          <p:cNvSpPr/>
          <p:nvPr/>
        </p:nvSpPr>
        <p:spPr>
          <a:xfrm>
            <a:off x="3505200" y="2819400"/>
            <a:ext cx="685800" cy="533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0" name="Rectangle 9"/>
          <p:cNvSpPr/>
          <p:nvPr/>
        </p:nvSpPr>
        <p:spPr>
          <a:xfrm>
            <a:off x="2819400" y="2743200"/>
            <a:ext cx="2084289" cy="769441"/>
          </a:xfrm>
          <a:prstGeom prst="rect">
            <a:avLst/>
          </a:prstGeom>
        </p:spPr>
        <p:txBody>
          <a:bodyPr wrap="none">
            <a:spAutoFit/>
          </a:bodyPr>
          <a:lstStyle/>
          <a:p>
            <a:r>
              <a:rPr lang="en-US" sz="4400" b="1" dirty="0">
                <a:solidFill>
                  <a:srgbClr val="C00000"/>
                </a:solidFill>
              </a:rPr>
              <a:t>Internet</a:t>
            </a:r>
            <a:endParaRPr lang="th-TH" sz="3200" dirty="0">
              <a:solidFill>
                <a:srgbClr val="C00000"/>
              </a:solidFill>
            </a:endParaRPr>
          </a:p>
        </p:txBody>
      </p:sp>
      <p:sp>
        <p:nvSpPr>
          <p:cNvPr id="15" name="Left Brace 14"/>
          <p:cNvSpPr/>
          <p:nvPr/>
        </p:nvSpPr>
        <p:spPr>
          <a:xfrm rot="21164491">
            <a:off x="381000" y="1905000"/>
            <a:ext cx="609600" cy="2971800"/>
          </a:xfrm>
          <a:prstGeom prst="leftBrac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16" name="Freeform 15"/>
          <p:cNvSpPr/>
          <p:nvPr/>
        </p:nvSpPr>
        <p:spPr>
          <a:xfrm>
            <a:off x="1600200" y="2286000"/>
            <a:ext cx="5334000" cy="1765301"/>
          </a:xfrm>
          <a:custGeom>
            <a:avLst/>
            <a:gdLst>
              <a:gd name="connsiteX0" fmla="*/ 0 w 4771622"/>
              <a:gd name="connsiteY0" fmla="*/ 0 h 809222"/>
              <a:gd name="connsiteX1" fmla="*/ 1326524 w 4771622"/>
              <a:gd name="connsiteY1" fmla="*/ 669701 h 809222"/>
              <a:gd name="connsiteX2" fmla="*/ 2743200 w 4771622"/>
              <a:gd name="connsiteY2" fmla="*/ 798490 h 809222"/>
              <a:gd name="connsiteX3" fmla="*/ 4481848 w 4771622"/>
              <a:gd name="connsiteY3" fmla="*/ 605307 h 809222"/>
              <a:gd name="connsiteX4" fmla="*/ 4481848 w 4771622"/>
              <a:gd name="connsiteY4" fmla="*/ 579549 h 809222"/>
              <a:gd name="connsiteX5" fmla="*/ 4430332 w 4771622"/>
              <a:gd name="connsiteY5" fmla="*/ 579549 h 809222"/>
              <a:gd name="connsiteX6" fmla="*/ 4430332 w 4771622"/>
              <a:gd name="connsiteY6" fmla="*/ 579549 h 809222"/>
              <a:gd name="connsiteX7" fmla="*/ 4430332 w 4771622"/>
              <a:gd name="connsiteY7" fmla="*/ 605307 h 809222"/>
              <a:gd name="connsiteX0" fmla="*/ 0 w 4771622"/>
              <a:gd name="connsiteY0" fmla="*/ 0 h 809222"/>
              <a:gd name="connsiteX1" fmla="*/ 1326524 w 4771622"/>
              <a:gd name="connsiteY1" fmla="*/ 669701 h 809222"/>
              <a:gd name="connsiteX2" fmla="*/ 2743200 w 4771622"/>
              <a:gd name="connsiteY2" fmla="*/ 798490 h 809222"/>
              <a:gd name="connsiteX3" fmla="*/ 4481848 w 4771622"/>
              <a:gd name="connsiteY3" fmla="*/ 605307 h 809222"/>
              <a:gd name="connsiteX4" fmla="*/ 4481848 w 4771622"/>
              <a:gd name="connsiteY4" fmla="*/ 579549 h 809222"/>
              <a:gd name="connsiteX5" fmla="*/ 4430332 w 4771622"/>
              <a:gd name="connsiteY5" fmla="*/ 579549 h 809222"/>
              <a:gd name="connsiteX6" fmla="*/ 4430332 w 4771622"/>
              <a:gd name="connsiteY6" fmla="*/ 579549 h 809222"/>
              <a:gd name="connsiteX0" fmla="*/ 0 w 4771622"/>
              <a:gd name="connsiteY0" fmla="*/ 0 h 809222"/>
              <a:gd name="connsiteX1" fmla="*/ 1326524 w 4771622"/>
              <a:gd name="connsiteY1" fmla="*/ 669701 h 809222"/>
              <a:gd name="connsiteX2" fmla="*/ 2743200 w 4771622"/>
              <a:gd name="connsiteY2" fmla="*/ 798490 h 809222"/>
              <a:gd name="connsiteX3" fmla="*/ 4481848 w 4771622"/>
              <a:gd name="connsiteY3" fmla="*/ 605307 h 809222"/>
              <a:gd name="connsiteX4" fmla="*/ 4481848 w 4771622"/>
              <a:gd name="connsiteY4" fmla="*/ 579549 h 809222"/>
              <a:gd name="connsiteX5" fmla="*/ 4430332 w 4771622"/>
              <a:gd name="connsiteY5" fmla="*/ 579549 h 809222"/>
              <a:gd name="connsiteX0" fmla="*/ 0 w 4771622"/>
              <a:gd name="connsiteY0" fmla="*/ 0 h 809222"/>
              <a:gd name="connsiteX1" fmla="*/ 1326524 w 4771622"/>
              <a:gd name="connsiteY1" fmla="*/ 669701 h 809222"/>
              <a:gd name="connsiteX2" fmla="*/ 2743200 w 4771622"/>
              <a:gd name="connsiteY2" fmla="*/ 798490 h 809222"/>
              <a:gd name="connsiteX3" fmla="*/ 4481848 w 4771622"/>
              <a:gd name="connsiteY3" fmla="*/ 605307 h 809222"/>
              <a:gd name="connsiteX4" fmla="*/ 4481848 w 4771622"/>
              <a:gd name="connsiteY4" fmla="*/ 579549 h 809222"/>
              <a:gd name="connsiteX0" fmla="*/ 0 w 4481848"/>
              <a:gd name="connsiteY0" fmla="*/ 0 h 809222"/>
              <a:gd name="connsiteX1" fmla="*/ 1326524 w 4481848"/>
              <a:gd name="connsiteY1" fmla="*/ 669701 h 809222"/>
              <a:gd name="connsiteX2" fmla="*/ 2743200 w 4481848"/>
              <a:gd name="connsiteY2" fmla="*/ 798490 h 809222"/>
              <a:gd name="connsiteX3" fmla="*/ 4481848 w 4481848"/>
              <a:gd name="connsiteY3" fmla="*/ 605307 h 809222"/>
              <a:gd name="connsiteX0" fmla="*/ 0 w 4481848"/>
              <a:gd name="connsiteY0" fmla="*/ 0 h 852136"/>
              <a:gd name="connsiteX1" fmla="*/ 1326524 w 4481848"/>
              <a:gd name="connsiteY1" fmla="*/ 669701 h 852136"/>
              <a:gd name="connsiteX2" fmla="*/ 2743200 w 4481848"/>
              <a:gd name="connsiteY2" fmla="*/ 798490 h 852136"/>
              <a:gd name="connsiteX3" fmla="*/ 4481848 w 4481848"/>
              <a:gd name="connsiteY3" fmla="*/ 347827 h 852136"/>
            </a:gdLst>
            <a:ahLst/>
            <a:cxnLst>
              <a:cxn ang="0">
                <a:pos x="connsiteX0" y="connsiteY0"/>
              </a:cxn>
              <a:cxn ang="0">
                <a:pos x="connsiteX1" y="connsiteY1"/>
              </a:cxn>
              <a:cxn ang="0">
                <a:pos x="connsiteX2" y="connsiteY2"/>
              </a:cxn>
              <a:cxn ang="0">
                <a:pos x="connsiteX3" y="connsiteY3"/>
              </a:cxn>
            </a:cxnLst>
            <a:rect l="l" t="t" r="r" b="b"/>
            <a:pathLst>
              <a:path w="4481848" h="852136">
                <a:moveTo>
                  <a:pt x="0" y="0"/>
                </a:moveTo>
                <a:cubicBezTo>
                  <a:pt x="434662" y="268309"/>
                  <a:pt x="869324" y="536619"/>
                  <a:pt x="1326524" y="669701"/>
                </a:cubicBezTo>
                <a:cubicBezTo>
                  <a:pt x="1783724" y="802783"/>
                  <a:pt x="2217313" y="852136"/>
                  <a:pt x="2743200" y="798490"/>
                </a:cubicBezTo>
                <a:cubicBezTo>
                  <a:pt x="3269087" y="744844"/>
                  <a:pt x="4192074" y="384317"/>
                  <a:pt x="4481848" y="347827"/>
                </a:cubicBezTo>
              </a:path>
            </a:pathLst>
          </a:custGeom>
          <a:ln w="76200"/>
        </p:spPr>
        <p:style>
          <a:lnRef idx="1">
            <a:schemeClr val="accent6"/>
          </a:lnRef>
          <a:fillRef idx="0">
            <a:schemeClr val="accent6"/>
          </a:fillRef>
          <a:effectRef idx="0">
            <a:schemeClr val="accent6"/>
          </a:effectRef>
          <a:fontRef idx="minor">
            <a:schemeClr val="tx1"/>
          </a:fontRef>
        </p:style>
        <p:txBody>
          <a:bodyPr rtlCol="0" anchor="ctr"/>
          <a:lstStyle/>
          <a:p>
            <a:pPr algn="ctr"/>
            <a:endParaRPr lang="th-TH"/>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28600" y="914400"/>
            <a:ext cx="8686800" cy="5878532"/>
          </a:xfrm>
          <a:prstGeom prst="rect">
            <a:avLst/>
          </a:prstGeom>
          <a:noFill/>
        </p:spPr>
        <p:txBody>
          <a:bodyPr wrap="square" rtlCol="0">
            <a:spAutoFit/>
          </a:bodyPr>
          <a:lstStyle/>
          <a:p>
            <a:pPr marL="457200" indent="-457200" algn="l" rtl="0">
              <a:buFont typeface="Arial" pitchFamily="34" charset="0"/>
              <a:buChar char="•"/>
            </a:pPr>
            <a:r>
              <a:rPr lang="en-US" sz="3600" b="1" kern="1200" dirty="0">
                <a:solidFill>
                  <a:prstClr val="black"/>
                </a:solidFill>
                <a:latin typeface="Calibri"/>
                <a:ea typeface="+mn-ea"/>
                <a:cs typeface="+mn-cs"/>
              </a:rPr>
              <a:t>Uses analog telephone lines</a:t>
            </a:r>
          </a:p>
          <a:p>
            <a:pPr marL="457200" indent="-457200" algn="l" rtl="0">
              <a:buFont typeface="Arial" pitchFamily="34" charset="0"/>
              <a:buChar char="•"/>
            </a:pPr>
            <a:endParaRPr lang="en-US" sz="1200" b="1" kern="1200" dirty="0">
              <a:solidFill>
                <a:prstClr val="black"/>
              </a:solidFill>
              <a:latin typeface="Calibri"/>
              <a:ea typeface="+mn-ea"/>
              <a:cs typeface="+mn-cs"/>
            </a:endParaRPr>
          </a:p>
          <a:p>
            <a:pPr marL="457200" indent="-457200">
              <a:buFont typeface="Arial" pitchFamily="34" charset="0"/>
              <a:buChar char="•"/>
            </a:pPr>
            <a:r>
              <a:rPr lang="en-US" sz="3600" b="1" kern="1200" dirty="0">
                <a:solidFill>
                  <a:prstClr val="black"/>
                </a:solidFill>
                <a:latin typeface="Calibri"/>
                <a:ea typeface="+mn-ea"/>
                <a:cs typeface="+mn-cs"/>
              </a:rPr>
              <a:t>Utilizes a modulator/ demodulator (Modem)</a:t>
            </a:r>
          </a:p>
          <a:p>
            <a:pPr marL="457200" indent="-457200" algn="l" rtl="0">
              <a:buFont typeface="Arial" pitchFamily="34" charset="0"/>
              <a:buChar char="•"/>
            </a:pPr>
            <a:endParaRPr lang="en-US" sz="1200" b="1" kern="1200" dirty="0">
              <a:solidFill>
                <a:prstClr val="black"/>
              </a:solidFill>
              <a:latin typeface="Calibri"/>
              <a:ea typeface="+mn-ea"/>
              <a:cs typeface="+mn-cs"/>
            </a:endParaRPr>
          </a:p>
          <a:p>
            <a:pPr marL="457200" indent="-457200" algn="l" rtl="0">
              <a:buFont typeface="Arial" pitchFamily="34" charset="0"/>
              <a:buChar char="•"/>
            </a:pPr>
            <a:r>
              <a:rPr lang="en-US" sz="3600" b="1" dirty="0">
                <a:solidFill>
                  <a:prstClr val="black"/>
                </a:solidFill>
                <a:latin typeface="Calibri"/>
              </a:rPr>
              <a:t>Modems perform error correction/ compression</a:t>
            </a:r>
          </a:p>
          <a:p>
            <a:pPr marL="457200" indent="-457200" algn="l" rtl="0">
              <a:buFont typeface="Arial" pitchFamily="34" charset="0"/>
              <a:buChar char="•"/>
            </a:pPr>
            <a:endParaRPr lang="en-US" sz="1200" b="1" kern="1200" dirty="0">
              <a:solidFill>
                <a:prstClr val="black"/>
              </a:solidFill>
              <a:latin typeface="Calibri"/>
              <a:ea typeface="+mn-ea"/>
              <a:cs typeface="+mn-cs"/>
            </a:endParaRPr>
          </a:p>
          <a:p>
            <a:pPr marL="457200" indent="-457200" algn="l" rtl="0">
              <a:buFont typeface="Arial" pitchFamily="34" charset="0"/>
              <a:buChar char="•"/>
            </a:pPr>
            <a:r>
              <a:rPr lang="en-US" sz="3600" b="1" kern="1200" dirty="0">
                <a:solidFill>
                  <a:srgbClr val="C00000"/>
                </a:solidFill>
                <a:latin typeface="Calibri"/>
                <a:ea typeface="+mn-ea"/>
                <a:cs typeface="+mn-cs"/>
              </a:rPr>
              <a:t>V.34</a:t>
            </a:r>
            <a:r>
              <a:rPr lang="en-US" sz="3600" b="1" kern="1200" dirty="0">
                <a:solidFill>
                  <a:prstClr val="black"/>
                </a:solidFill>
                <a:latin typeface="Calibri"/>
                <a:ea typeface="+mn-ea"/>
                <a:cs typeface="+mn-cs"/>
              </a:rPr>
              <a:t> (28.8, 33.6 kbps); </a:t>
            </a:r>
            <a:r>
              <a:rPr lang="en-US" sz="3600" b="1" kern="1200" dirty="0">
                <a:solidFill>
                  <a:srgbClr val="C00000"/>
                </a:solidFill>
                <a:latin typeface="Calibri"/>
                <a:ea typeface="+mn-ea"/>
                <a:cs typeface="+mn-cs"/>
              </a:rPr>
              <a:t>V.90 and V.92 </a:t>
            </a:r>
            <a:r>
              <a:rPr lang="en-US" sz="3600" b="1" kern="1200" dirty="0">
                <a:solidFill>
                  <a:prstClr val="black"/>
                </a:solidFill>
                <a:latin typeface="Calibri"/>
                <a:ea typeface="+mn-ea"/>
                <a:cs typeface="+mn-cs"/>
              </a:rPr>
              <a:t>(56 kbps)</a:t>
            </a:r>
          </a:p>
          <a:p>
            <a:pPr marL="457200" indent="-457200"/>
            <a:endParaRPr lang="en-US" sz="1000" b="1" dirty="0">
              <a:solidFill>
                <a:prstClr val="black"/>
              </a:solidFill>
            </a:endParaRPr>
          </a:p>
          <a:p>
            <a:pPr marL="457200" indent="-457200">
              <a:buFont typeface="Arial" pitchFamily="34" charset="0"/>
              <a:buChar char="•"/>
            </a:pPr>
            <a:r>
              <a:rPr lang="en-US" sz="3600" b="1" dirty="0">
                <a:solidFill>
                  <a:prstClr val="black"/>
                </a:solidFill>
              </a:rPr>
              <a:t>Telephone networks limit a single narrowband channel to 56 kbps</a:t>
            </a:r>
            <a:endParaRPr lang="en-US" sz="3600" b="1" kern="1200" dirty="0">
              <a:solidFill>
                <a:prstClr val="black"/>
              </a:solidFill>
              <a:latin typeface="Calibri"/>
              <a:ea typeface="+mn-ea"/>
              <a:cs typeface="+mn-cs"/>
            </a:endParaRPr>
          </a:p>
        </p:txBody>
      </p:sp>
      <p:grpSp>
        <p:nvGrpSpPr>
          <p:cNvPr id="2" name="Group 4"/>
          <p:cNvGrpSpPr/>
          <p:nvPr/>
        </p:nvGrpSpPr>
        <p:grpSpPr>
          <a:xfrm>
            <a:off x="0" y="0"/>
            <a:ext cx="8814464" cy="830997"/>
            <a:chOff x="0" y="0"/>
            <a:chExt cx="8814464" cy="830997"/>
          </a:xfrm>
        </p:grpSpPr>
        <p:sp>
          <p:nvSpPr>
            <p:cNvPr id="6" name="Rectangle 5"/>
            <p:cNvSpPr/>
            <p:nvPr/>
          </p:nvSpPr>
          <p:spPr>
            <a:xfrm>
              <a:off x="5791200" y="152400"/>
              <a:ext cx="3023264" cy="646331"/>
            </a:xfrm>
            <a:prstGeom prst="rect">
              <a:avLst/>
            </a:prstGeom>
          </p:spPr>
          <p:txBody>
            <a:bodyPr wrap="none">
              <a:spAutoFit/>
            </a:bodyPr>
            <a:lstStyle/>
            <a:p>
              <a:r>
                <a:rPr lang="en-US" sz="3600" b="1" dirty="0">
                  <a:latin typeface="AmerType Md BT" pitchFamily="18" charset="0"/>
                </a:rPr>
                <a:t>(Narrowband)</a:t>
              </a:r>
              <a:endParaRPr lang="en-US" sz="1000" kern="1200" dirty="0">
                <a:solidFill>
                  <a:prstClr val="black"/>
                </a:solidFill>
                <a:latin typeface="Arial Narrow" pitchFamily="34" charset="0"/>
                <a:ea typeface="+mn-ea"/>
                <a:cs typeface="+mn-cs"/>
              </a:endParaRPr>
            </a:p>
          </p:txBody>
        </p:sp>
        <p:sp>
          <p:nvSpPr>
            <p:cNvPr id="8" name="Rectangle 7"/>
            <p:cNvSpPr/>
            <p:nvPr/>
          </p:nvSpPr>
          <p:spPr>
            <a:xfrm>
              <a:off x="0" y="0"/>
              <a:ext cx="5862502" cy="830997"/>
            </a:xfrm>
            <a:prstGeom prst="rect">
              <a:avLst/>
            </a:prstGeom>
          </p:spPr>
          <p:txBody>
            <a:bodyPr wrap="none">
              <a:spAutoFit/>
            </a:bodyPr>
            <a:lstStyle/>
            <a:p>
              <a:pPr algn="ctr" rtl="0"/>
              <a:r>
                <a:rPr lang="en-US" sz="48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Access technology</a:t>
              </a:r>
              <a:endParaRPr lang="en-US" sz="28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endParaRPr>
            </a:p>
          </p:txBody>
        </p:sp>
      </p:gr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28600" y="990600"/>
            <a:ext cx="8305800" cy="5809283"/>
          </a:xfrm>
          <a:prstGeom prst="rect">
            <a:avLst/>
          </a:prstGeom>
          <a:noFill/>
        </p:spPr>
        <p:txBody>
          <a:bodyPr wrap="square" rtlCol="0">
            <a:spAutoFit/>
          </a:bodyPr>
          <a:lstStyle/>
          <a:p>
            <a:pPr marL="457200" indent="-457200" algn="l" rtl="0">
              <a:buFont typeface="Arial" pitchFamily="34" charset="0"/>
              <a:buChar char="•"/>
            </a:pPr>
            <a:r>
              <a:rPr lang="en-US" sz="4000" b="1" kern="1200" dirty="0">
                <a:solidFill>
                  <a:schemeClr val="accent6">
                    <a:lumMod val="50000"/>
                  </a:schemeClr>
                </a:solidFill>
                <a:latin typeface="Calibri"/>
                <a:ea typeface="+mn-ea"/>
                <a:cs typeface="+mn-cs"/>
              </a:rPr>
              <a:t>Leased Circuits</a:t>
            </a:r>
            <a:r>
              <a:rPr lang="en-US" sz="3600" b="1" kern="1200" dirty="0">
                <a:solidFill>
                  <a:prstClr val="black"/>
                </a:solidFill>
                <a:latin typeface="Calibri"/>
                <a:ea typeface="+mn-ea"/>
                <a:cs typeface="+mn-cs"/>
              </a:rPr>
              <a:t>: E1 (2M), E2 (8M), E3 (34M)</a:t>
            </a:r>
          </a:p>
          <a:p>
            <a:pPr marL="457200" indent="-457200" algn="l" rtl="0">
              <a:buFont typeface="Arial" pitchFamily="34" charset="0"/>
              <a:buChar char="•"/>
            </a:pPr>
            <a:endParaRPr lang="en-US" sz="1050" b="1" dirty="0">
              <a:solidFill>
                <a:prstClr val="black"/>
              </a:solidFill>
              <a:latin typeface="Calibri"/>
            </a:endParaRPr>
          </a:p>
          <a:p>
            <a:pPr marL="457200" indent="-457200" algn="l" rtl="0">
              <a:buFont typeface="Arial" pitchFamily="34" charset="0"/>
              <a:buChar char="•"/>
            </a:pPr>
            <a:r>
              <a:rPr lang="en-US" sz="4000" b="1" kern="1200" dirty="0">
                <a:solidFill>
                  <a:schemeClr val="accent6">
                    <a:lumMod val="50000"/>
                  </a:schemeClr>
                </a:solidFill>
                <a:latin typeface="Calibri"/>
                <a:ea typeface="+mn-ea"/>
                <a:cs typeface="+mn-cs"/>
              </a:rPr>
              <a:t>DSL</a:t>
            </a:r>
            <a:r>
              <a:rPr lang="en-US" sz="3600" b="1" kern="1200" dirty="0">
                <a:solidFill>
                  <a:prstClr val="black"/>
                </a:solidFill>
                <a:latin typeface="Calibri"/>
                <a:ea typeface="+mn-ea"/>
                <a:cs typeface="+mn-cs"/>
              </a:rPr>
              <a:t>: Utilizes telephone lines but performs efficient </a:t>
            </a:r>
            <a:r>
              <a:rPr lang="en-US" sz="3600" b="1" kern="1200" dirty="0">
                <a:solidFill>
                  <a:schemeClr val="tx2"/>
                </a:solidFill>
                <a:latin typeface="Calibri"/>
                <a:ea typeface="+mn-ea"/>
                <a:cs typeface="+mn-cs"/>
              </a:rPr>
              <a:t>digital </a:t>
            </a:r>
            <a:r>
              <a:rPr lang="en-US" sz="3600" b="1" kern="1200" dirty="0">
                <a:solidFill>
                  <a:prstClr val="black"/>
                </a:solidFill>
                <a:latin typeface="Calibri"/>
                <a:ea typeface="+mn-ea"/>
                <a:cs typeface="+mn-cs"/>
              </a:rPr>
              <a:t>coding</a:t>
            </a:r>
          </a:p>
          <a:p>
            <a:pPr marL="457200" indent="-457200" algn="l" rtl="0"/>
            <a:r>
              <a:rPr lang="en-US" sz="3600" b="1" dirty="0">
                <a:solidFill>
                  <a:prstClr val="black"/>
                </a:solidFill>
                <a:latin typeface="Calibri"/>
              </a:rPr>
              <a:t>	</a:t>
            </a:r>
            <a:r>
              <a:rPr lang="en-US" sz="3600" b="1" dirty="0">
                <a:solidFill>
                  <a:schemeClr val="tx2"/>
                </a:solidFill>
                <a:latin typeface="Calibri"/>
              </a:rPr>
              <a:t>Types</a:t>
            </a:r>
            <a:r>
              <a:rPr lang="en-US" sz="3600" b="1" dirty="0">
                <a:solidFill>
                  <a:prstClr val="black"/>
                </a:solidFill>
                <a:latin typeface="Calibri"/>
              </a:rPr>
              <a:t>: </a:t>
            </a:r>
            <a:r>
              <a:rPr lang="en-US" sz="3600" b="1" dirty="0">
                <a:solidFill>
                  <a:srgbClr val="C00000"/>
                </a:solidFill>
                <a:latin typeface="Calibri"/>
              </a:rPr>
              <a:t> HDSL, SDSL, VDSL</a:t>
            </a:r>
          </a:p>
          <a:p>
            <a:pPr marL="457200" indent="-457200" algn="l" rtl="0">
              <a:buFont typeface="Arial" pitchFamily="34" charset="0"/>
              <a:buChar char="•"/>
            </a:pPr>
            <a:endParaRPr lang="en-US" sz="1050" b="1" dirty="0">
              <a:solidFill>
                <a:prstClr val="black"/>
              </a:solidFill>
              <a:latin typeface="Calibri"/>
            </a:endParaRPr>
          </a:p>
          <a:p>
            <a:pPr marL="457200" indent="-457200" algn="l" rtl="0">
              <a:buFont typeface="Arial" pitchFamily="34" charset="0"/>
              <a:buChar char="•"/>
            </a:pPr>
            <a:r>
              <a:rPr lang="en-US" sz="4000" b="1" kern="1200" dirty="0">
                <a:solidFill>
                  <a:schemeClr val="accent6">
                    <a:lumMod val="50000"/>
                  </a:schemeClr>
                </a:solidFill>
                <a:latin typeface="Calibri"/>
                <a:ea typeface="+mn-ea"/>
                <a:cs typeface="+mn-cs"/>
              </a:rPr>
              <a:t>Cable</a:t>
            </a:r>
            <a:r>
              <a:rPr lang="en-US" sz="3600" b="1" kern="1200" dirty="0">
                <a:solidFill>
                  <a:prstClr val="black"/>
                </a:solidFill>
                <a:latin typeface="Calibri"/>
                <a:ea typeface="+mn-ea"/>
                <a:cs typeface="+mn-cs"/>
              </a:rPr>
              <a:t>: Utilizes co-axial cables and provides similar access speeds to DSL</a:t>
            </a:r>
          </a:p>
          <a:p>
            <a:pPr marL="457200" indent="-457200" algn="l" rtl="0">
              <a:buFont typeface="Arial" pitchFamily="34" charset="0"/>
              <a:buChar char="•"/>
            </a:pPr>
            <a:endParaRPr lang="en-US" sz="1050" b="1" dirty="0">
              <a:solidFill>
                <a:prstClr val="black"/>
              </a:solidFill>
              <a:latin typeface="Calibri"/>
            </a:endParaRPr>
          </a:p>
          <a:p>
            <a:pPr marL="457200" indent="-457200" algn="l" rtl="0">
              <a:buFont typeface="Arial" pitchFamily="34" charset="0"/>
              <a:buChar char="•"/>
            </a:pPr>
            <a:r>
              <a:rPr lang="en-US" sz="4000" b="1" kern="1200" dirty="0">
                <a:solidFill>
                  <a:schemeClr val="accent6">
                    <a:lumMod val="50000"/>
                  </a:schemeClr>
                </a:solidFill>
                <a:latin typeface="Calibri"/>
                <a:ea typeface="+mn-ea"/>
                <a:cs typeface="+mn-cs"/>
              </a:rPr>
              <a:t>WiMax</a:t>
            </a:r>
            <a:r>
              <a:rPr lang="en-US" sz="3600" b="1" kern="1200" dirty="0">
                <a:solidFill>
                  <a:prstClr val="black"/>
                </a:solidFill>
                <a:latin typeface="Calibri"/>
                <a:ea typeface="+mn-ea"/>
                <a:cs typeface="+mn-cs"/>
              </a:rPr>
              <a:t>: Wireless broadband technology</a:t>
            </a:r>
            <a:endParaRPr lang="en-US" sz="3200" b="1" kern="1200" dirty="0">
              <a:solidFill>
                <a:prstClr val="black"/>
              </a:solidFill>
              <a:latin typeface="Calibri"/>
              <a:ea typeface="+mn-ea"/>
              <a:cs typeface="+mn-cs"/>
            </a:endParaRPr>
          </a:p>
        </p:txBody>
      </p:sp>
      <p:grpSp>
        <p:nvGrpSpPr>
          <p:cNvPr id="2" name="Group 4"/>
          <p:cNvGrpSpPr/>
          <p:nvPr/>
        </p:nvGrpSpPr>
        <p:grpSpPr>
          <a:xfrm>
            <a:off x="0" y="0"/>
            <a:ext cx="8506687" cy="830997"/>
            <a:chOff x="0" y="0"/>
            <a:chExt cx="8506687" cy="830997"/>
          </a:xfrm>
        </p:grpSpPr>
        <p:sp>
          <p:nvSpPr>
            <p:cNvPr id="7" name="Rectangle 6"/>
            <p:cNvSpPr/>
            <p:nvPr/>
          </p:nvSpPr>
          <p:spPr>
            <a:xfrm>
              <a:off x="5791200" y="152400"/>
              <a:ext cx="2715487" cy="646331"/>
            </a:xfrm>
            <a:prstGeom prst="rect">
              <a:avLst/>
            </a:prstGeom>
          </p:spPr>
          <p:txBody>
            <a:bodyPr wrap="none">
              <a:spAutoFit/>
            </a:bodyPr>
            <a:lstStyle/>
            <a:p>
              <a:r>
                <a:rPr lang="en-US" sz="3600" b="1" dirty="0">
                  <a:latin typeface="AmerType Md BT" pitchFamily="18" charset="0"/>
                </a:rPr>
                <a:t>(Broadband)</a:t>
              </a:r>
              <a:endParaRPr lang="en-US" sz="900" kern="1200" dirty="0">
                <a:solidFill>
                  <a:prstClr val="black"/>
                </a:solidFill>
                <a:latin typeface="Arial Narrow" pitchFamily="34" charset="0"/>
                <a:ea typeface="+mn-ea"/>
                <a:cs typeface="+mn-cs"/>
              </a:endParaRPr>
            </a:p>
          </p:txBody>
        </p:sp>
        <p:sp>
          <p:nvSpPr>
            <p:cNvPr id="4" name="Rectangle 3"/>
            <p:cNvSpPr/>
            <p:nvPr/>
          </p:nvSpPr>
          <p:spPr>
            <a:xfrm>
              <a:off x="0" y="0"/>
              <a:ext cx="5862502" cy="830997"/>
            </a:xfrm>
            <a:prstGeom prst="rect">
              <a:avLst/>
            </a:prstGeom>
          </p:spPr>
          <p:txBody>
            <a:bodyPr wrap="none">
              <a:spAutoFit/>
            </a:bodyPr>
            <a:lstStyle/>
            <a:p>
              <a:pPr algn="ctr" rtl="0"/>
              <a:r>
                <a:rPr lang="en-US" sz="48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Access technology</a:t>
              </a:r>
              <a:endParaRPr lang="en-US" sz="28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endParaRPr>
            </a:p>
          </p:txBody>
        </p:sp>
      </p:gr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Standardization Bodies</a:t>
            </a:r>
          </a:p>
        </p:txBody>
      </p:sp>
      <p:sp>
        <p:nvSpPr>
          <p:cNvPr id="3" name="Content Placeholder 2"/>
          <p:cNvSpPr>
            <a:spLocks noGrp="1"/>
          </p:cNvSpPr>
          <p:nvPr>
            <p:ph idx="1"/>
          </p:nvPr>
        </p:nvSpPr>
        <p:spPr/>
        <p:txBody>
          <a:bodyPr/>
          <a:lstStyle/>
          <a:p>
            <a:r>
              <a:rPr lang="en-US" dirty="0"/>
              <a:t>IEEE</a:t>
            </a:r>
          </a:p>
          <a:p>
            <a:r>
              <a:rPr lang="en-US" dirty="0"/>
              <a:t>IEFT – Internet Engineering Task Force</a:t>
            </a:r>
          </a:p>
          <a:p>
            <a:r>
              <a:rPr lang="en-US" dirty="0"/>
              <a:t>3GPP/3GPP2 – 3</a:t>
            </a:r>
            <a:r>
              <a:rPr lang="en-US" baseline="30000" dirty="0"/>
              <a:t>rd</a:t>
            </a:r>
            <a:r>
              <a:rPr lang="en-US" dirty="0"/>
              <a:t> Gen Partnership Project</a:t>
            </a:r>
          </a:p>
          <a:p>
            <a:r>
              <a:rPr lang="en-US" dirty="0"/>
              <a:t>ITU – International Telecommunication Union</a:t>
            </a:r>
          </a:p>
          <a:p>
            <a:endParaRPr lang="en-US" dirty="0"/>
          </a:p>
        </p:txBody>
      </p:sp>
    </p:spTree>
    <p:extLst>
      <p:ext uri="{BB962C8B-B14F-4D97-AF65-F5344CB8AC3E}">
        <p14:creationId xmlns:p14="http://schemas.microsoft.com/office/powerpoint/2010/main" val="2070142216"/>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314325"/>
            <a:ext cx="9144000" cy="1143000"/>
          </a:xfrm>
        </p:spPr>
        <p:txBody>
          <a:bodyPr>
            <a:normAutofit/>
          </a:bodyPr>
          <a:lstStyle/>
          <a:p>
            <a:pPr eaLnBrk="1" hangingPunct="1"/>
            <a:r>
              <a:rPr sz="4000" b="1">
                <a:solidFill>
                  <a:srgbClr val="00B0F0"/>
                </a:solidFill>
                <a:latin typeface="Tahoma" pitchFamily="34" charset="0"/>
                <a:ea typeface="Tahoma" pitchFamily="34" charset="0"/>
                <a:cs typeface="Tahoma" pitchFamily="34" charset="0"/>
              </a:rPr>
              <a:t>Guided Transmission Media</a:t>
            </a:r>
          </a:p>
        </p:txBody>
      </p:sp>
      <p:sp>
        <p:nvSpPr>
          <p:cNvPr id="14339" name="Rectangle 3"/>
          <p:cNvSpPr>
            <a:spLocks noGrp="1" noChangeArrowheads="1"/>
          </p:cNvSpPr>
          <p:nvPr>
            <p:ph type="body" idx="1"/>
          </p:nvPr>
        </p:nvSpPr>
        <p:spPr>
          <a:xfrm>
            <a:off x="2362200" y="2033588"/>
            <a:ext cx="6781800" cy="4519612"/>
          </a:xfrm>
        </p:spPr>
        <p:txBody>
          <a:bodyPr/>
          <a:lstStyle/>
          <a:p>
            <a:pPr eaLnBrk="1" hangingPunct="1">
              <a:buFontTx/>
              <a:buChar char="•"/>
            </a:pPr>
            <a:r>
              <a:rPr lang="en-US" sz="2800">
                <a:latin typeface="Arial" pitchFamily="34" charset="0"/>
                <a:cs typeface="Arial" pitchFamily="34" charset="0"/>
              </a:rPr>
              <a:t>Magnetic media</a:t>
            </a:r>
          </a:p>
          <a:p>
            <a:pPr eaLnBrk="1" hangingPunct="1">
              <a:buFontTx/>
              <a:buChar char="•"/>
            </a:pPr>
            <a:r>
              <a:rPr lang="en-US" sz="2800">
                <a:latin typeface="Arial" pitchFamily="34" charset="0"/>
                <a:cs typeface="Arial" pitchFamily="34" charset="0"/>
              </a:rPr>
              <a:t>Twisted pairs</a:t>
            </a:r>
          </a:p>
          <a:p>
            <a:pPr eaLnBrk="1" hangingPunct="1">
              <a:buFontTx/>
              <a:buChar char="•"/>
            </a:pPr>
            <a:r>
              <a:rPr lang="en-US" sz="2800">
                <a:latin typeface="Arial" pitchFamily="34" charset="0"/>
                <a:cs typeface="Arial" pitchFamily="34" charset="0"/>
              </a:rPr>
              <a:t>Coaxial cable</a:t>
            </a:r>
          </a:p>
          <a:p>
            <a:pPr eaLnBrk="1" hangingPunct="1">
              <a:buFontTx/>
              <a:buChar char="•"/>
            </a:pPr>
            <a:r>
              <a:rPr lang="en-US" sz="2800">
                <a:latin typeface="Arial" pitchFamily="34" charset="0"/>
                <a:cs typeface="Arial" pitchFamily="34" charset="0"/>
              </a:rPr>
              <a:t>Power lines</a:t>
            </a:r>
          </a:p>
          <a:p>
            <a:pPr eaLnBrk="1" hangingPunct="1">
              <a:buFontTx/>
              <a:buChar char="•"/>
            </a:pPr>
            <a:r>
              <a:rPr lang="en-US" sz="2800">
                <a:latin typeface="Arial" pitchFamily="34" charset="0"/>
                <a:cs typeface="Arial" pitchFamily="34" charset="0"/>
              </a:rPr>
              <a:t>Fiber optics</a:t>
            </a:r>
          </a:p>
          <a:p>
            <a:pPr eaLnBrk="1" hangingPunct="1">
              <a:buFontTx/>
              <a:buChar char="•"/>
            </a:pPr>
            <a:endParaRPr lang="en-US"/>
          </a:p>
        </p:txBody>
      </p:sp>
      <p:sp>
        <p:nvSpPr>
          <p:cNvPr id="14340" name="Rectangle 5"/>
          <p:cNvSpPr>
            <a:spLocks noGrp="1" noChangeArrowheads="1"/>
          </p:cNvSpPr>
          <p:nvPr>
            <p:ph type="ftr" sz="quarter" idx="11"/>
          </p:nvPr>
        </p:nvSpPr>
        <p:spPr bwMode="auto">
          <a:xfrm>
            <a:off x="304800" y="6629400"/>
            <a:ext cx="8610600" cy="228600"/>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z="1000" i="1">
                <a:solidFill>
                  <a:schemeClr val="tx1"/>
                </a:solidFill>
                <a:latin typeface="Arial" pitchFamily="34" charset="0"/>
                <a:cs typeface="Arial" pitchFamily="34" charset="0"/>
              </a:rPr>
              <a:t>Computer Networks</a:t>
            </a:r>
            <a:r>
              <a:rPr lang="en-US" sz="1000">
                <a:solidFill>
                  <a:schemeClr val="tx1"/>
                </a:solidFill>
                <a:latin typeface="Arial" pitchFamily="34" charset="0"/>
                <a:cs typeface="Arial" pitchFamily="34" charset="0"/>
              </a:rPr>
              <a:t>, Fifth Edition by Andrew Tanenbaum and David Wetherall, © Pearson Education-Prentice Hall, 2011</a:t>
            </a:r>
          </a:p>
        </p:txBody>
      </p:sp>
    </p:spTree>
    <p:extLst>
      <p:ext uri="{BB962C8B-B14F-4D97-AF65-F5344CB8AC3E}">
        <p14:creationId xmlns:p14="http://schemas.microsoft.com/office/powerpoint/2010/main" val="19369087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03f0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800600" y="3352800"/>
            <a:ext cx="3042033" cy="2964653"/>
          </a:xfrm>
          <a:prstGeom prst="rect">
            <a:avLst/>
          </a:prstGeom>
          <a:noFill/>
          <a:ln w="12700" cap="sq">
            <a:noFill/>
            <a:miter lim="800000"/>
            <a:headEnd type="none" w="sm" len="sm"/>
            <a:tailEnd type="none" w="sm" len="sm"/>
          </a:ln>
          <a:effectLst/>
        </p:spPr>
      </p:pic>
      <p:sp>
        <p:nvSpPr>
          <p:cNvPr id="5" name="Rectangle 4"/>
          <p:cNvSpPr/>
          <p:nvPr/>
        </p:nvSpPr>
        <p:spPr>
          <a:xfrm>
            <a:off x="0" y="2057400"/>
            <a:ext cx="9144000" cy="707886"/>
          </a:xfrm>
          <a:prstGeom prst="rect">
            <a:avLst/>
          </a:prstGeom>
        </p:spPr>
        <p:txBody>
          <a:bodyPr wrap="square">
            <a:spAutoFit/>
          </a:bodyPr>
          <a:lstStyle/>
          <a:p>
            <a:pPr algn="ctr"/>
            <a:r>
              <a:rPr lang="en-US" sz="4000" dirty="0">
                <a:solidFill>
                  <a:srgbClr val="00B0F0"/>
                </a:solidFill>
                <a:latin typeface="Gill Sans MT" pitchFamily="34" charset="0"/>
              </a:rPr>
              <a:t>Physical layer technologies: </a:t>
            </a:r>
          </a:p>
        </p:txBody>
      </p:sp>
      <p:sp>
        <p:nvSpPr>
          <p:cNvPr id="2" name="Rectangle 1"/>
          <p:cNvSpPr/>
          <p:nvPr/>
        </p:nvSpPr>
        <p:spPr>
          <a:xfrm>
            <a:off x="0" y="0"/>
            <a:ext cx="5029200" cy="19812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Lauren C. Brown" pitchFamily="2" charset="0"/>
              </a:rPr>
              <a:t>Topic 1</a:t>
            </a:r>
          </a:p>
        </p:txBody>
      </p:sp>
    </p:spTree>
    <p:extLst>
      <p:ext uri="{BB962C8B-B14F-4D97-AF65-F5344CB8AC3E}">
        <p14:creationId xmlns:p14="http://schemas.microsoft.com/office/powerpoint/2010/main" val="11780601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314325"/>
            <a:ext cx="9144000" cy="1143000"/>
          </a:xfrm>
        </p:spPr>
        <p:txBody>
          <a:bodyPr>
            <a:normAutofit/>
          </a:bodyPr>
          <a:lstStyle/>
          <a:p>
            <a:pPr eaLnBrk="1" hangingPunct="1"/>
            <a:r>
              <a:rPr sz="4000" b="1">
                <a:solidFill>
                  <a:srgbClr val="00B0F0"/>
                </a:solidFill>
                <a:latin typeface="Arial" pitchFamily="34" charset="0"/>
                <a:cs typeface="Arial" pitchFamily="34" charset="0"/>
              </a:rPr>
              <a:t>Magnetic Media</a:t>
            </a:r>
          </a:p>
        </p:txBody>
      </p:sp>
      <p:sp>
        <p:nvSpPr>
          <p:cNvPr id="15363" name="Rectangle 3"/>
          <p:cNvSpPr>
            <a:spLocks noGrp="1" noChangeArrowheads="1"/>
          </p:cNvSpPr>
          <p:nvPr>
            <p:ph type="body" idx="1"/>
          </p:nvPr>
        </p:nvSpPr>
        <p:spPr>
          <a:xfrm>
            <a:off x="1219200" y="1676400"/>
            <a:ext cx="7086600" cy="4876800"/>
          </a:xfrm>
        </p:spPr>
        <p:txBody>
          <a:bodyPr/>
          <a:lstStyle/>
          <a:p>
            <a:pPr eaLnBrk="1" hangingPunct="1">
              <a:buFontTx/>
              <a:buChar char="•"/>
            </a:pPr>
            <a:r>
              <a:rPr lang="en-US" sz="2800">
                <a:latin typeface="Arial" pitchFamily="34" charset="0"/>
                <a:cs typeface="Arial" pitchFamily="34" charset="0"/>
              </a:rPr>
              <a:t>Write data onto magnetic media</a:t>
            </a:r>
          </a:p>
          <a:p>
            <a:pPr lvl="1" eaLnBrk="1" hangingPunct="1">
              <a:buFontTx/>
              <a:buChar char="•"/>
            </a:pPr>
            <a:r>
              <a:rPr lang="en-US">
                <a:latin typeface="Arial" pitchFamily="34" charset="0"/>
                <a:cs typeface="Arial" pitchFamily="34" charset="0"/>
              </a:rPr>
              <a:t>Disks</a:t>
            </a:r>
          </a:p>
          <a:p>
            <a:pPr lvl="1" eaLnBrk="1" hangingPunct="1">
              <a:buFontTx/>
              <a:buChar char="•"/>
            </a:pPr>
            <a:r>
              <a:rPr lang="en-US">
                <a:latin typeface="Arial" pitchFamily="34" charset="0"/>
                <a:cs typeface="Arial" pitchFamily="34" charset="0"/>
              </a:rPr>
              <a:t>Tapes</a:t>
            </a:r>
          </a:p>
          <a:p>
            <a:pPr eaLnBrk="1" hangingPunct="1">
              <a:buFontTx/>
              <a:buChar char="•"/>
            </a:pPr>
            <a:r>
              <a:rPr lang="en-US" sz="2800">
                <a:latin typeface="Arial" pitchFamily="34" charset="0"/>
                <a:cs typeface="Arial" pitchFamily="34" charset="0"/>
              </a:rPr>
              <a:t>Data transmission speed</a:t>
            </a:r>
          </a:p>
          <a:p>
            <a:pPr lvl="1" eaLnBrk="1" hangingPunct="1">
              <a:buFontTx/>
              <a:buChar char="•"/>
            </a:pPr>
            <a:r>
              <a:rPr lang="en-US">
                <a:latin typeface="Arial" pitchFamily="34" charset="0"/>
                <a:cs typeface="Arial" pitchFamily="34" charset="0"/>
              </a:rPr>
              <a:t>Never underestimate the bandwidth of a station wagon full of tapes hurtling down the highway.</a:t>
            </a:r>
          </a:p>
        </p:txBody>
      </p:sp>
      <p:sp>
        <p:nvSpPr>
          <p:cNvPr id="15364" name="Rectangle 5"/>
          <p:cNvSpPr>
            <a:spLocks noGrp="1" noChangeArrowheads="1"/>
          </p:cNvSpPr>
          <p:nvPr>
            <p:ph type="ftr" sz="quarter" idx="11"/>
          </p:nvPr>
        </p:nvSpPr>
        <p:spPr bwMode="auto">
          <a:xfrm>
            <a:off x="304800" y="6629400"/>
            <a:ext cx="8610600" cy="228600"/>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z="1000" i="1">
                <a:solidFill>
                  <a:schemeClr val="tx1"/>
                </a:solidFill>
                <a:latin typeface="Arial" pitchFamily="34" charset="0"/>
                <a:cs typeface="Arial" pitchFamily="34" charset="0"/>
              </a:rPr>
              <a:t>Computer Networks</a:t>
            </a:r>
            <a:r>
              <a:rPr lang="en-US" sz="1000">
                <a:solidFill>
                  <a:schemeClr val="tx1"/>
                </a:solidFill>
                <a:latin typeface="Arial" pitchFamily="34" charset="0"/>
                <a:cs typeface="Arial" pitchFamily="34" charset="0"/>
              </a:rPr>
              <a:t>, Fifth Edition by Andrew Tanenbaum and David Wetherall, © Pearson Education-Prentice Hall, 2011</a:t>
            </a:r>
          </a:p>
        </p:txBody>
      </p:sp>
    </p:spTree>
    <p:extLst>
      <p:ext uri="{BB962C8B-B14F-4D97-AF65-F5344CB8AC3E}">
        <p14:creationId xmlns:p14="http://schemas.microsoft.com/office/powerpoint/2010/main" val="652361689"/>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sz="4000" b="1">
                <a:solidFill>
                  <a:srgbClr val="00B0F0"/>
                </a:solidFill>
                <a:latin typeface="Arial" pitchFamily="34" charset="0"/>
                <a:cs typeface="Arial" pitchFamily="34" charset="0"/>
              </a:rPr>
              <a:t>Twisted Pairs</a:t>
            </a:r>
          </a:p>
        </p:txBody>
      </p:sp>
      <p:sp>
        <p:nvSpPr>
          <p:cNvPr id="16387" name="Rectangle 3"/>
          <p:cNvSpPr>
            <a:spLocks noGrp="1" noChangeArrowheads="1"/>
          </p:cNvSpPr>
          <p:nvPr>
            <p:ph type="body" idx="1"/>
          </p:nvPr>
        </p:nvSpPr>
        <p:spPr>
          <a:xfrm>
            <a:off x="287338" y="5715000"/>
            <a:ext cx="8856662" cy="838200"/>
          </a:xfrm>
        </p:spPr>
        <p:txBody>
          <a:bodyPr/>
          <a:lstStyle/>
          <a:p>
            <a:pPr algn="ctr" eaLnBrk="1" hangingPunct="1">
              <a:buFontTx/>
              <a:buNone/>
            </a:pPr>
            <a:r>
              <a:rPr lang="en-US" sz="2400">
                <a:latin typeface="Arial" pitchFamily="34" charset="0"/>
                <a:cs typeface="Arial" pitchFamily="34" charset="0"/>
              </a:rPr>
              <a:t>Category 5 UTP cable with four twisted pairs</a:t>
            </a:r>
          </a:p>
        </p:txBody>
      </p:sp>
      <p:sp>
        <p:nvSpPr>
          <p:cNvPr id="16389" name="Rectangle 5"/>
          <p:cNvSpPr>
            <a:spLocks noGrp="1" noChangeArrowheads="1"/>
          </p:cNvSpPr>
          <p:nvPr>
            <p:ph type="ftr" sz="quarter" idx="11"/>
          </p:nvPr>
        </p:nvSpPr>
        <p:spPr bwMode="auto">
          <a:xfrm>
            <a:off x="304800" y="6629400"/>
            <a:ext cx="8610600" cy="228600"/>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z="1000" i="1">
                <a:solidFill>
                  <a:schemeClr val="tx1"/>
                </a:solidFill>
                <a:latin typeface="Arial" pitchFamily="34" charset="0"/>
                <a:cs typeface="Arial" pitchFamily="34" charset="0"/>
              </a:rPr>
              <a:t>Computer Networks</a:t>
            </a:r>
            <a:r>
              <a:rPr lang="en-US" sz="1000">
                <a:solidFill>
                  <a:schemeClr val="tx1"/>
                </a:solidFill>
                <a:latin typeface="Arial" pitchFamily="34" charset="0"/>
                <a:cs typeface="Arial" pitchFamily="34" charset="0"/>
              </a:rPr>
              <a:t>, Fifth Edition by Andrew Tanenbaum and David Wetherall, © Pearson Education-Prentice Hall, 2011</a:t>
            </a:r>
          </a:p>
        </p:txBody>
      </p:sp>
      <p:pic>
        <p:nvPicPr>
          <p:cNvPr id="16391" name="Picture 7" descr="02-03"/>
          <p:cNvPicPr>
            <a:picLocks noChangeAspect="1" noChangeArrowheads="1"/>
          </p:cNvPicPr>
          <p:nvPr/>
        </p:nvPicPr>
        <p:blipFill>
          <a:blip r:embed="rId2"/>
          <a:srcRect/>
          <a:stretch>
            <a:fillRect/>
          </a:stretch>
        </p:blipFill>
        <p:spPr bwMode="auto">
          <a:xfrm>
            <a:off x="225425" y="1651000"/>
            <a:ext cx="8693150" cy="3556000"/>
          </a:xfrm>
          <a:prstGeom prst="rect">
            <a:avLst/>
          </a:prstGeom>
          <a:noFill/>
        </p:spPr>
      </p:pic>
    </p:spTree>
    <p:extLst>
      <p:ext uri="{BB962C8B-B14F-4D97-AF65-F5344CB8AC3E}">
        <p14:creationId xmlns:p14="http://schemas.microsoft.com/office/powerpoint/2010/main" val="135423025"/>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latin typeface="Arial" pitchFamily="34" charset="0"/>
                <a:cs typeface="Arial" pitchFamily="34" charset="0"/>
              </a:rPr>
              <a:t>Twisted Pairs</a:t>
            </a:r>
            <a:endParaRPr lang="en-US" dirty="0"/>
          </a:p>
        </p:txBody>
      </p:sp>
      <p:pic>
        <p:nvPicPr>
          <p:cNvPr id="1026" name="Picture 2" descr="D:\phD nust\ta\cabling-utp-categories.png"/>
          <p:cNvPicPr>
            <a:picLocks noGrp="1" noChangeAspect="1" noChangeArrowheads="1"/>
          </p:cNvPicPr>
          <p:nvPr>
            <p:ph idx="1"/>
          </p:nvPr>
        </p:nvPicPr>
        <p:blipFill>
          <a:blip r:embed="rId2"/>
          <a:srcRect/>
          <a:stretch>
            <a:fillRect/>
          </a:stretch>
        </p:blipFill>
        <p:spPr bwMode="auto">
          <a:xfrm>
            <a:off x="990600" y="1676400"/>
            <a:ext cx="7379100" cy="4118769"/>
          </a:xfrm>
          <a:prstGeom prst="rect">
            <a:avLst/>
          </a:prstGeom>
          <a:noFill/>
        </p:spPr>
      </p:pic>
    </p:spTree>
    <p:extLst>
      <p:ext uri="{BB962C8B-B14F-4D97-AF65-F5344CB8AC3E}">
        <p14:creationId xmlns:p14="http://schemas.microsoft.com/office/powerpoint/2010/main" val="1167355657"/>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sz="4000" b="1">
                <a:solidFill>
                  <a:srgbClr val="00B0F0"/>
                </a:solidFill>
                <a:latin typeface="Arial" pitchFamily="34" charset="0"/>
                <a:cs typeface="Arial" pitchFamily="34" charset="0"/>
              </a:rPr>
              <a:t>Coaxial Cable</a:t>
            </a:r>
          </a:p>
        </p:txBody>
      </p:sp>
      <p:sp>
        <p:nvSpPr>
          <p:cNvPr id="17411" name="Rectangle 3"/>
          <p:cNvSpPr>
            <a:spLocks noGrp="1" noChangeArrowheads="1"/>
          </p:cNvSpPr>
          <p:nvPr>
            <p:ph type="body" idx="1"/>
          </p:nvPr>
        </p:nvSpPr>
        <p:spPr>
          <a:xfrm>
            <a:off x="287338" y="5715000"/>
            <a:ext cx="8856662" cy="838200"/>
          </a:xfrm>
        </p:spPr>
        <p:txBody>
          <a:bodyPr/>
          <a:lstStyle/>
          <a:p>
            <a:pPr algn="ctr" eaLnBrk="1" hangingPunct="1">
              <a:buFontTx/>
              <a:buNone/>
            </a:pPr>
            <a:r>
              <a:rPr lang="en-US" sz="2400">
                <a:latin typeface="Arial" pitchFamily="34" charset="0"/>
                <a:cs typeface="Arial" pitchFamily="34" charset="0"/>
              </a:rPr>
              <a:t>A coaxial cable</a:t>
            </a:r>
          </a:p>
        </p:txBody>
      </p:sp>
      <p:pic>
        <p:nvPicPr>
          <p:cNvPr id="17412" name="Picture 2"/>
          <p:cNvPicPr>
            <a:picLocks noChangeAspect="1" noChangeArrowheads="1"/>
          </p:cNvPicPr>
          <p:nvPr/>
        </p:nvPicPr>
        <p:blipFill>
          <a:blip r:embed="rId2"/>
          <a:srcRect/>
          <a:stretch>
            <a:fillRect/>
          </a:stretch>
        </p:blipFill>
        <p:spPr bwMode="auto">
          <a:xfrm>
            <a:off x="131763" y="2362200"/>
            <a:ext cx="8880475" cy="2133600"/>
          </a:xfrm>
          <a:prstGeom prst="rect">
            <a:avLst/>
          </a:prstGeom>
          <a:noFill/>
          <a:ln w="9525">
            <a:noFill/>
            <a:miter lim="800000"/>
            <a:headEnd/>
            <a:tailEnd/>
          </a:ln>
        </p:spPr>
      </p:pic>
      <p:sp>
        <p:nvSpPr>
          <p:cNvPr id="17413" name="Rectangle 5"/>
          <p:cNvSpPr>
            <a:spLocks noGrp="1" noChangeArrowheads="1"/>
          </p:cNvSpPr>
          <p:nvPr>
            <p:ph type="ftr" sz="quarter" idx="11"/>
          </p:nvPr>
        </p:nvSpPr>
        <p:spPr bwMode="auto">
          <a:xfrm>
            <a:off x="304800" y="6629400"/>
            <a:ext cx="8610600" cy="228600"/>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z="1000" i="1">
                <a:solidFill>
                  <a:schemeClr val="tx1"/>
                </a:solidFill>
                <a:latin typeface="Arial" pitchFamily="34" charset="0"/>
                <a:cs typeface="Arial" pitchFamily="34" charset="0"/>
              </a:rPr>
              <a:t>Computer Networks</a:t>
            </a:r>
            <a:r>
              <a:rPr lang="en-US" sz="1000">
                <a:solidFill>
                  <a:schemeClr val="tx1"/>
                </a:solidFill>
                <a:latin typeface="Arial" pitchFamily="34" charset="0"/>
                <a:cs typeface="Arial" pitchFamily="34" charset="0"/>
              </a:rPr>
              <a:t>, Fifth Edition by Andrew Tanenbaum and David Wetherall, © Pearson Education-Prentice Hall, 2011</a:t>
            </a:r>
          </a:p>
        </p:txBody>
      </p:sp>
    </p:spTree>
    <p:extLst>
      <p:ext uri="{BB962C8B-B14F-4D97-AF65-F5344CB8AC3E}">
        <p14:creationId xmlns:p14="http://schemas.microsoft.com/office/powerpoint/2010/main" val="1842914841"/>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sz="4000" b="1">
                <a:solidFill>
                  <a:srgbClr val="00B0F0"/>
                </a:solidFill>
                <a:latin typeface="Arial" pitchFamily="34" charset="0"/>
                <a:cs typeface="Arial" pitchFamily="34" charset="0"/>
              </a:rPr>
              <a:t>Power Lines</a:t>
            </a:r>
          </a:p>
        </p:txBody>
      </p:sp>
      <p:sp>
        <p:nvSpPr>
          <p:cNvPr id="18435" name="Rectangle 3"/>
          <p:cNvSpPr>
            <a:spLocks noGrp="1" noChangeArrowheads="1"/>
          </p:cNvSpPr>
          <p:nvPr>
            <p:ph type="body" idx="1"/>
          </p:nvPr>
        </p:nvSpPr>
        <p:spPr>
          <a:xfrm>
            <a:off x="287338" y="5715000"/>
            <a:ext cx="8856662" cy="838200"/>
          </a:xfrm>
        </p:spPr>
        <p:txBody>
          <a:bodyPr/>
          <a:lstStyle/>
          <a:p>
            <a:pPr algn="ctr" eaLnBrk="1" hangingPunct="1">
              <a:buFontTx/>
              <a:buNone/>
            </a:pPr>
            <a:r>
              <a:rPr lang="en-US" sz="2400">
                <a:latin typeface="Arial" pitchFamily="34" charset="0"/>
                <a:cs typeface="Arial" pitchFamily="34" charset="0"/>
              </a:rPr>
              <a:t>A network that uses household electrical wiring</a:t>
            </a:r>
            <a:r>
              <a:rPr lang="en-US"/>
              <a:t>.</a:t>
            </a:r>
          </a:p>
        </p:txBody>
      </p:sp>
      <p:pic>
        <p:nvPicPr>
          <p:cNvPr id="18436" name="Picture 2"/>
          <p:cNvPicPr>
            <a:picLocks noChangeAspect="1" noChangeArrowheads="1"/>
          </p:cNvPicPr>
          <p:nvPr/>
        </p:nvPicPr>
        <p:blipFill>
          <a:blip r:embed="rId2"/>
          <a:srcRect/>
          <a:stretch>
            <a:fillRect/>
          </a:stretch>
        </p:blipFill>
        <p:spPr bwMode="auto">
          <a:xfrm>
            <a:off x="300038" y="2209800"/>
            <a:ext cx="8543925" cy="2438400"/>
          </a:xfrm>
          <a:prstGeom prst="rect">
            <a:avLst/>
          </a:prstGeom>
          <a:noFill/>
          <a:ln w="9525">
            <a:noFill/>
            <a:miter lim="800000"/>
            <a:headEnd/>
            <a:tailEnd/>
          </a:ln>
        </p:spPr>
      </p:pic>
      <p:sp>
        <p:nvSpPr>
          <p:cNvPr id="18437" name="Rectangle 5"/>
          <p:cNvSpPr>
            <a:spLocks noGrp="1" noChangeArrowheads="1"/>
          </p:cNvSpPr>
          <p:nvPr>
            <p:ph type="ftr" sz="quarter" idx="11"/>
          </p:nvPr>
        </p:nvSpPr>
        <p:spPr bwMode="auto">
          <a:xfrm>
            <a:off x="304800" y="6629400"/>
            <a:ext cx="8610600" cy="228600"/>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z="1000" i="1">
                <a:solidFill>
                  <a:schemeClr val="tx1"/>
                </a:solidFill>
                <a:latin typeface="Arial" pitchFamily="34" charset="0"/>
                <a:cs typeface="Arial" pitchFamily="34" charset="0"/>
              </a:rPr>
              <a:t>Computer Networks</a:t>
            </a:r>
            <a:r>
              <a:rPr lang="en-US" sz="1000">
                <a:solidFill>
                  <a:schemeClr val="tx1"/>
                </a:solidFill>
                <a:latin typeface="Arial" pitchFamily="34" charset="0"/>
                <a:cs typeface="Arial" pitchFamily="34" charset="0"/>
              </a:rPr>
              <a:t>, Fifth Edition by Andrew Tanenbaum and David Wetherall, © Pearson Education-Prentice Hall, 2011</a:t>
            </a:r>
          </a:p>
        </p:txBody>
      </p:sp>
    </p:spTree>
    <p:extLst>
      <p:ext uri="{BB962C8B-B14F-4D97-AF65-F5344CB8AC3E}">
        <p14:creationId xmlns:p14="http://schemas.microsoft.com/office/powerpoint/2010/main" val="2973387384"/>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sz="4000" b="1">
                <a:solidFill>
                  <a:srgbClr val="00B0F0"/>
                </a:solidFill>
                <a:latin typeface="Arial" pitchFamily="34" charset="0"/>
                <a:cs typeface="Arial" pitchFamily="34" charset="0"/>
              </a:rPr>
              <a:t>Fiber Optics </a:t>
            </a:r>
          </a:p>
        </p:txBody>
      </p:sp>
      <p:sp>
        <p:nvSpPr>
          <p:cNvPr id="19459" name="Rectangle 3"/>
          <p:cNvSpPr>
            <a:spLocks noGrp="1" noChangeArrowheads="1"/>
          </p:cNvSpPr>
          <p:nvPr>
            <p:ph type="body" idx="1"/>
          </p:nvPr>
        </p:nvSpPr>
        <p:spPr>
          <a:xfrm>
            <a:off x="287338" y="5029200"/>
            <a:ext cx="8856662" cy="1371600"/>
          </a:xfrm>
        </p:spPr>
        <p:txBody>
          <a:bodyPr/>
          <a:lstStyle/>
          <a:p>
            <a:pPr marL="0" indent="0" algn="ctr" eaLnBrk="1" hangingPunct="1">
              <a:buFontTx/>
              <a:buNone/>
            </a:pPr>
            <a:r>
              <a:rPr lang="en-US" sz="2400">
                <a:latin typeface="Arial" pitchFamily="34" charset="0"/>
                <a:cs typeface="Arial" pitchFamily="34" charset="0"/>
              </a:rPr>
              <a:t>Three examples of a light ray from inside a </a:t>
            </a:r>
            <a:br>
              <a:rPr lang="en-US" sz="2400">
                <a:latin typeface="Arial" pitchFamily="34" charset="0"/>
                <a:cs typeface="Arial" pitchFamily="34" charset="0"/>
              </a:rPr>
            </a:br>
            <a:r>
              <a:rPr lang="en-US" sz="2400">
                <a:latin typeface="Arial" pitchFamily="34" charset="0"/>
                <a:cs typeface="Arial" pitchFamily="34" charset="0"/>
              </a:rPr>
              <a:t>silica fiber impinging on the air/silica boundary</a:t>
            </a:r>
            <a:br>
              <a:rPr lang="en-US" sz="2400">
                <a:latin typeface="Arial" pitchFamily="34" charset="0"/>
                <a:cs typeface="Arial" pitchFamily="34" charset="0"/>
              </a:rPr>
            </a:br>
            <a:r>
              <a:rPr lang="en-US" sz="2400">
                <a:latin typeface="Arial" pitchFamily="34" charset="0"/>
                <a:cs typeface="Arial" pitchFamily="34" charset="0"/>
              </a:rPr>
              <a:t> at different angles.</a:t>
            </a:r>
          </a:p>
        </p:txBody>
      </p:sp>
      <p:pic>
        <p:nvPicPr>
          <p:cNvPr id="19460" name="Picture 2"/>
          <p:cNvPicPr>
            <a:picLocks noChangeAspect="1" noChangeArrowheads="1"/>
          </p:cNvPicPr>
          <p:nvPr/>
        </p:nvPicPr>
        <p:blipFill>
          <a:blip r:embed="rId2"/>
          <a:srcRect/>
          <a:stretch>
            <a:fillRect/>
          </a:stretch>
        </p:blipFill>
        <p:spPr bwMode="auto">
          <a:xfrm>
            <a:off x="1524000" y="1447800"/>
            <a:ext cx="5902325" cy="3209925"/>
          </a:xfrm>
          <a:prstGeom prst="rect">
            <a:avLst/>
          </a:prstGeom>
          <a:noFill/>
          <a:ln w="9525">
            <a:noFill/>
            <a:miter lim="800000"/>
            <a:headEnd/>
            <a:tailEnd/>
          </a:ln>
        </p:spPr>
      </p:pic>
      <p:sp>
        <p:nvSpPr>
          <p:cNvPr id="19461" name="Rectangle 5"/>
          <p:cNvSpPr>
            <a:spLocks noGrp="1" noChangeArrowheads="1"/>
          </p:cNvSpPr>
          <p:nvPr>
            <p:ph type="ftr" sz="quarter" idx="11"/>
          </p:nvPr>
        </p:nvSpPr>
        <p:spPr bwMode="auto">
          <a:xfrm>
            <a:off x="304800" y="6629400"/>
            <a:ext cx="8610600" cy="228600"/>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z="1000" i="1">
                <a:solidFill>
                  <a:schemeClr val="tx1"/>
                </a:solidFill>
                <a:latin typeface="Arial" pitchFamily="34" charset="0"/>
                <a:cs typeface="Arial" pitchFamily="34" charset="0"/>
              </a:rPr>
              <a:t>Computer Networks</a:t>
            </a:r>
            <a:r>
              <a:rPr lang="en-US" sz="1000">
                <a:solidFill>
                  <a:schemeClr val="tx1"/>
                </a:solidFill>
                <a:latin typeface="Arial" pitchFamily="34" charset="0"/>
                <a:cs typeface="Arial" pitchFamily="34" charset="0"/>
              </a:rPr>
              <a:t>, Fifth Edition by Andrew Tanenbaum and David Wetherall, © Pearson Education-Prentice Hall, 2011</a:t>
            </a:r>
          </a:p>
        </p:txBody>
      </p:sp>
    </p:spTree>
    <p:extLst>
      <p:ext uri="{BB962C8B-B14F-4D97-AF65-F5344CB8AC3E}">
        <p14:creationId xmlns:p14="http://schemas.microsoft.com/office/powerpoint/2010/main" val="3242177903"/>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eaLnBrk="1" hangingPunct="1"/>
            <a:r>
              <a:rPr sz="4000" b="1">
                <a:solidFill>
                  <a:srgbClr val="00B0F0"/>
                </a:solidFill>
                <a:latin typeface="Arial" pitchFamily="34" charset="0"/>
                <a:cs typeface="Arial" pitchFamily="34" charset="0"/>
              </a:rPr>
              <a:t>Fiber Optics </a:t>
            </a:r>
          </a:p>
        </p:txBody>
      </p:sp>
      <p:sp>
        <p:nvSpPr>
          <p:cNvPr id="20483" name="Rectangle 3"/>
          <p:cNvSpPr>
            <a:spLocks noGrp="1" noChangeArrowheads="1"/>
          </p:cNvSpPr>
          <p:nvPr>
            <p:ph type="body" idx="1"/>
          </p:nvPr>
        </p:nvSpPr>
        <p:spPr>
          <a:xfrm>
            <a:off x="287338" y="5181600"/>
            <a:ext cx="8856662" cy="1219200"/>
          </a:xfrm>
        </p:spPr>
        <p:txBody>
          <a:bodyPr/>
          <a:lstStyle/>
          <a:p>
            <a:pPr algn="ctr" eaLnBrk="1" hangingPunct="1">
              <a:buFont typeface="Arial" pitchFamily="34" charset="0"/>
              <a:buNone/>
            </a:pPr>
            <a:r>
              <a:rPr lang="en-US" sz="2400">
                <a:latin typeface="Arial" pitchFamily="34" charset="0"/>
                <a:cs typeface="Arial" pitchFamily="34" charset="0"/>
              </a:rPr>
              <a:t>Light trapped by total internal reflection.</a:t>
            </a:r>
          </a:p>
        </p:txBody>
      </p:sp>
      <p:sp>
        <p:nvSpPr>
          <p:cNvPr id="20485" name="Rectangle 5"/>
          <p:cNvSpPr>
            <a:spLocks noGrp="1" noChangeArrowheads="1"/>
          </p:cNvSpPr>
          <p:nvPr>
            <p:ph type="ftr" sz="quarter" idx="11"/>
          </p:nvPr>
        </p:nvSpPr>
        <p:spPr bwMode="auto">
          <a:xfrm>
            <a:off x="304800" y="6629400"/>
            <a:ext cx="8610600" cy="228600"/>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z="1000" i="1">
                <a:solidFill>
                  <a:schemeClr val="tx1"/>
                </a:solidFill>
                <a:latin typeface="Arial" pitchFamily="34" charset="0"/>
                <a:cs typeface="Arial" pitchFamily="34" charset="0"/>
              </a:rPr>
              <a:t>Computer Networks</a:t>
            </a:r>
            <a:r>
              <a:rPr lang="en-US" sz="1000">
                <a:solidFill>
                  <a:schemeClr val="tx1"/>
                </a:solidFill>
                <a:latin typeface="Arial" pitchFamily="34" charset="0"/>
                <a:cs typeface="Arial" pitchFamily="34" charset="0"/>
              </a:rPr>
              <a:t>, Fifth Edition by Andrew Tanenbaum and David Wetherall, © Pearson Education-Prentice Hall, 2011</a:t>
            </a:r>
          </a:p>
        </p:txBody>
      </p:sp>
      <p:pic>
        <p:nvPicPr>
          <p:cNvPr id="20487" name="Picture 7" descr="02-06"/>
          <p:cNvPicPr>
            <a:picLocks noChangeAspect="1" noChangeArrowheads="1"/>
          </p:cNvPicPr>
          <p:nvPr/>
        </p:nvPicPr>
        <p:blipFill>
          <a:blip r:embed="rId2"/>
          <a:srcRect/>
          <a:stretch>
            <a:fillRect/>
          </a:stretch>
        </p:blipFill>
        <p:spPr bwMode="auto">
          <a:xfrm>
            <a:off x="666750" y="2155825"/>
            <a:ext cx="7810500" cy="2546350"/>
          </a:xfrm>
          <a:prstGeom prst="rect">
            <a:avLst/>
          </a:prstGeom>
          <a:noFill/>
        </p:spPr>
      </p:pic>
    </p:spTree>
    <p:extLst>
      <p:ext uri="{BB962C8B-B14F-4D97-AF65-F5344CB8AC3E}">
        <p14:creationId xmlns:p14="http://schemas.microsoft.com/office/powerpoint/2010/main" val="2795253978"/>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sz="4000" b="1">
                <a:solidFill>
                  <a:srgbClr val="00B0F0"/>
                </a:solidFill>
                <a:latin typeface="Arial" pitchFamily="34" charset="0"/>
                <a:cs typeface="Arial" pitchFamily="34" charset="0"/>
              </a:rPr>
              <a:t>Fiber Cables </a:t>
            </a:r>
          </a:p>
        </p:txBody>
      </p:sp>
      <p:sp>
        <p:nvSpPr>
          <p:cNvPr id="22531" name="Rectangle 3"/>
          <p:cNvSpPr>
            <a:spLocks noGrp="1" noChangeArrowheads="1"/>
          </p:cNvSpPr>
          <p:nvPr>
            <p:ph type="body" idx="1"/>
          </p:nvPr>
        </p:nvSpPr>
        <p:spPr>
          <a:xfrm>
            <a:off x="287338" y="5715000"/>
            <a:ext cx="8856662" cy="838200"/>
          </a:xfrm>
        </p:spPr>
        <p:txBody>
          <a:bodyPr/>
          <a:lstStyle/>
          <a:p>
            <a:pPr algn="ctr" eaLnBrk="1" hangingPunct="1">
              <a:buFontTx/>
              <a:buNone/>
            </a:pPr>
            <a:r>
              <a:rPr lang="en-US" sz="2400">
                <a:latin typeface="Arial" pitchFamily="34" charset="0"/>
                <a:cs typeface="Arial" pitchFamily="34" charset="0"/>
              </a:rPr>
              <a:t>Views of a fiber cable</a:t>
            </a:r>
          </a:p>
        </p:txBody>
      </p:sp>
      <p:sp>
        <p:nvSpPr>
          <p:cNvPr id="22533" name="Rectangle 5"/>
          <p:cNvSpPr>
            <a:spLocks noGrp="1" noChangeArrowheads="1"/>
          </p:cNvSpPr>
          <p:nvPr>
            <p:ph type="ftr" sz="quarter" idx="11"/>
          </p:nvPr>
        </p:nvSpPr>
        <p:spPr bwMode="auto">
          <a:xfrm>
            <a:off x="304800" y="6629400"/>
            <a:ext cx="8610600" cy="228600"/>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z="1000" i="1">
                <a:solidFill>
                  <a:schemeClr val="tx1"/>
                </a:solidFill>
                <a:latin typeface="Arial" pitchFamily="34" charset="0"/>
                <a:cs typeface="Arial" pitchFamily="34" charset="0"/>
              </a:rPr>
              <a:t>Computer Networks</a:t>
            </a:r>
            <a:r>
              <a:rPr lang="en-US" sz="1000">
                <a:solidFill>
                  <a:schemeClr val="tx1"/>
                </a:solidFill>
                <a:latin typeface="Arial" pitchFamily="34" charset="0"/>
                <a:cs typeface="Arial" pitchFamily="34" charset="0"/>
              </a:rPr>
              <a:t>, Fifth Edition by Andrew Tanenbaum and David Wetherall, © Pearson Education-Prentice Hall, 2011</a:t>
            </a:r>
          </a:p>
        </p:txBody>
      </p:sp>
      <p:pic>
        <p:nvPicPr>
          <p:cNvPr id="22535" name="Picture 7" descr="02-08"/>
          <p:cNvPicPr>
            <a:picLocks noChangeAspect="1" noChangeArrowheads="1"/>
          </p:cNvPicPr>
          <p:nvPr/>
        </p:nvPicPr>
        <p:blipFill>
          <a:blip r:embed="rId2"/>
          <a:srcRect/>
          <a:stretch>
            <a:fillRect/>
          </a:stretch>
        </p:blipFill>
        <p:spPr bwMode="auto">
          <a:xfrm>
            <a:off x="0" y="2159000"/>
            <a:ext cx="9144000" cy="2540000"/>
          </a:xfrm>
          <a:prstGeom prst="rect">
            <a:avLst/>
          </a:prstGeom>
          <a:noFill/>
        </p:spPr>
      </p:pic>
    </p:spTree>
    <p:extLst>
      <p:ext uri="{BB962C8B-B14F-4D97-AF65-F5344CB8AC3E}">
        <p14:creationId xmlns:p14="http://schemas.microsoft.com/office/powerpoint/2010/main" val="1713014190"/>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2000" y="838200"/>
            <a:ext cx="7924800" cy="6001643"/>
          </a:xfrm>
          <a:prstGeom prst="rect">
            <a:avLst/>
          </a:prstGeom>
          <a:effectLst>
            <a:glow rad="63500">
              <a:schemeClr val="accent2">
                <a:satMod val="175000"/>
                <a:alpha val="40000"/>
              </a:schemeClr>
            </a:glow>
          </a:effectLst>
        </p:spPr>
        <p:txBody>
          <a:bodyPr wrap="square">
            <a:spAutoFit/>
          </a:bodyPr>
          <a:lstStyle/>
          <a:p>
            <a:pPr lvl="1" indent="-457200">
              <a:lnSpc>
                <a:spcPct val="150000"/>
              </a:lnSpc>
            </a:pPr>
            <a:r>
              <a:rPr lang="en-US" sz="3200" dirty="0">
                <a:ln w="0" cap="rnd" cmpd="thickThin">
                  <a:solidFill>
                    <a:prstClr val="black"/>
                  </a:solidFill>
                  <a:bevel/>
                </a:ln>
                <a:effectLst>
                  <a:glow rad="63500">
                    <a:schemeClr val="accent2">
                      <a:satMod val="175000"/>
                      <a:alpha val="40000"/>
                    </a:schemeClr>
                  </a:glow>
                </a:effectLst>
              </a:rPr>
              <a:t>Media </a:t>
            </a:r>
            <a:r>
              <a:rPr lang="en-US" sz="3200" b="1" dirty="0">
                <a:ln w="0" cap="rnd" cmpd="thickThin">
                  <a:solidFill>
                    <a:prstClr val="black"/>
                  </a:solidFill>
                  <a:bevel/>
                </a:ln>
                <a:solidFill>
                  <a:schemeClr val="tx2"/>
                </a:solidFill>
                <a:effectLst/>
              </a:rPr>
              <a:t>(wired and wireless)</a:t>
            </a:r>
            <a:r>
              <a:rPr lang="en-US" sz="3200" dirty="0">
                <a:ln w="0" cap="rnd" cmpd="thickThin">
                  <a:solidFill>
                    <a:prstClr val="black"/>
                  </a:solidFill>
                  <a:bevel/>
                </a:ln>
                <a:effectLst>
                  <a:glow rad="63500">
                    <a:schemeClr val="accent2">
                      <a:satMod val="175000"/>
                      <a:alpha val="40000"/>
                    </a:schemeClr>
                  </a:glow>
                </a:effectLst>
              </a:rPr>
              <a:t>; </a:t>
            </a:r>
          </a:p>
          <a:p>
            <a:pPr lvl="1" indent="-457200">
              <a:lnSpc>
                <a:spcPct val="150000"/>
              </a:lnSpc>
            </a:pPr>
            <a:r>
              <a:rPr lang="en-US" sz="3200" dirty="0">
                <a:ln w="0" cap="rnd" cmpd="thickThin">
                  <a:solidFill>
                    <a:prstClr val="black"/>
                  </a:solidFill>
                  <a:bevel/>
                </a:ln>
                <a:effectLst>
                  <a:glow rad="63500">
                    <a:schemeClr val="accent2">
                      <a:satMod val="175000"/>
                      <a:alpha val="40000"/>
                    </a:schemeClr>
                  </a:glow>
                </a:effectLst>
              </a:rPr>
              <a:t>Topology </a:t>
            </a:r>
            <a:r>
              <a:rPr lang="en-US" sz="3200" b="1" dirty="0">
                <a:ln w="0" cap="rnd" cmpd="thickThin">
                  <a:solidFill>
                    <a:prstClr val="black"/>
                  </a:solidFill>
                  <a:bevel/>
                </a:ln>
                <a:solidFill>
                  <a:schemeClr val="tx2"/>
                </a:solidFill>
                <a:effectLst/>
              </a:rPr>
              <a:t>(bus, star, mesh, ring, tree)</a:t>
            </a:r>
            <a:r>
              <a:rPr lang="en-US" sz="3200" dirty="0">
                <a:ln w="0" cap="rnd" cmpd="thickThin">
                  <a:solidFill>
                    <a:prstClr val="black"/>
                  </a:solidFill>
                  <a:bevel/>
                </a:ln>
                <a:effectLst>
                  <a:glow rad="63500">
                    <a:schemeClr val="accent2">
                      <a:satMod val="175000"/>
                      <a:alpha val="40000"/>
                    </a:schemeClr>
                  </a:glow>
                </a:effectLst>
              </a:rPr>
              <a:t>; </a:t>
            </a:r>
          </a:p>
          <a:p>
            <a:pPr lvl="1" indent="-457200">
              <a:lnSpc>
                <a:spcPct val="150000"/>
              </a:lnSpc>
            </a:pPr>
            <a:r>
              <a:rPr lang="en-US" sz="3200" dirty="0">
                <a:ln w="0" cap="rnd" cmpd="thickThin">
                  <a:solidFill>
                    <a:prstClr val="black"/>
                  </a:solidFill>
                  <a:bevel/>
                </a:ln>
                <a:effectLst>
                  <a:glow rad="63500">
                    <a:schemeClr val="accent2">
                      <a:satMod val="175000"/>
                      <a:alpha val="40000"/>
                    </a:schemeClr>
                  </a:glow>
                </a:effectLst>
              </a:rPr>
              <a:t>Protocol </a:t>
            </a:r>
            <a:r>
              <a:rPr lang="en-US" sz="3200" b="1" dirty="0">
                <a:ln w="0" cap="rnd" cmpd="thickThin">
                  <a:solidFill>
                    <a:prstClr val="black"/>
                  </a:solidFill>
                  <a:bevel/>
                </a:ln>
                <a:solidFill>
                  <a:schemeClr val="tx2"/>
                </a:solidFill>
                <a:effectLst/>
              </a:rPr>
              <a:t>(HTTP, TCP/IP, MAC)</a:t>
            </a:r>
            <a:r>
              <a:rPr lang="en-US" sz="3200" dirty="0">
                <a:ln w="0" cap="rnd" cmpd="thickThin">
                  <a:solidFill>
                    <a:prstClr val="black"/>
                  </a:solidFill>
                  <a:bevel/>
                </a:ln>
                <a:effectLst>
                  <a:glow rad="63500">
                    <a:schemeClr val="accent2">
                      <a:satMod val="175000"/>
                      <a:alpha val="40000"/>
                    </a:schemeClr>
                  </a:glow>
                </a:effectLst>
              </a:rPr>
              <a:t>; </a:t>
            </a:r>
          </a:p>
          <a:p>
            <a:pPr lvl="1" indent="-457200">
              <a:lnSpc>
                <a:spcPct val="150000"/>
              </a:lnSpc>
            </a:pPr>
            <a:r>
              <a:rPr lang="en-US" sz="3200" dirty="0">
                <a:ln w="0" cap="rnd" cmpd="thickThin">
                  <a:solidFill>
                    <a:prstClr val="black"/>
                  </a:solidFill>
                  <a:bevel/>
                </a:ln>
                <a:effectLst>
                  <a:glow rad="63500">
                    <a:schemeClr val="accent2">
                      <a:satMod val="175000"/>
                      <a:alpha val="40000"/>
                    </a:schemeClr>
                  </a:glow>
                </a:effectLst>
              </a:rPr>
              <a:t>Addressing </a:t>
            </a:r>
            <a:r>
              <a:rPr lang="en-US" sz="3200" b="1" dirty="0">
                <a:ln w="0" cap="rnd" cmpd="thickThin">
                  <a:solidFill>
                    <a:prstClr val="black"/>
                  </a:solidFill>
                  <a:bevel/>
                </a:ln>
                <a:solidFill>
                  <a:schemeClr val="tx2"/>
                </a:solidFill>
                <a:effectLst/>
              </a:rPr>
              <a:t>(IP, MAC)</a:t>
            </a:r>
            <a:r>
              <a:rPr lang="en-US" sz="3200" dirty="0">
                <a:ln w="0" cap="rnd" cmpd="thickThin">
                  <a:solidFill>
                    <a:prstClr val="black"/>
                  </a:solidFill>
                  <a:bevel/>
                </a:ln>
                <a:effectLst>
                  <a:glow rad="63500">
                    <a:schemeClr val="accent2">
                      <a:satMod val="175000"/>
                      <a:alpha val="40000"/>
                    </a:schemeClr>
                  </a:glow>
                </a:effectLst>
              </a:rPr>
              <a:t>; </a:t>
            </a:r>
          </a:p>
          <a:p>
            <a:pPr lvl="1" indent="-457200">
              <a:lnSpc>
                <a:spcPct val="150000"/>
              </a:lnSpc>
            </a:pPr>
            <a:r>
              <a:rPr lang="en-US" sz="3200" dirty="0">
                <a:ln w="0" cap="rnd" cmpd="thickThin">
                  <a:solidFill>
                    <a:prstClr val="black"/>
                  </a:solidFill>
                  <a:bevel/>
                </a:ln>
                <a:effectLst>
                  <a:glow rad="63500">
                    <a:schemeClr val="accent2">
                      <a:satMod val="175000"/>
                      <a:alpha val="40000"/>
                    </a:schemeClr>
                  </a:glow>
                </a:effectLst>
              </a:rPr>
              <a:t>Naming </a:t>
            </a:r>
            <a:r>
              <a:rPr lang="en-US" sz="3200" b="1" dirty="0">
                <a:ln w="0" cap="rnd" cmpd="thickThin">
                  <a:solidFill>
                    <a:prstClr val="black"/>
                  </a:solidFill>
                  <a:bevel/>
                </a:ln>
                <a:solidFill>
                  <a:schemeClr val="tx2"/>
                </a:solidFill>
                <a:effectLst/>
              </a:rPr>
              <a:t>(domain, hostnames)</a:t>
            </a:r>
            <a:r>
              <a:rPr lang="en-US" sz="3200" dirty="0">
                <a:ln w="0" cap="rnd" cmpd="thickThin">
                  <a:solidFill>
                    <a:prstClr val="black"/>
                  </a:solidFill>
                  <a:bevel/>
                </a:ln>
                <a:effectLst>
                  <a:glow rad="63500">
                    <a:schemeClr val="accent2">
                      <a:satMod val="175000"/>
                      <a:alpha val="40000"/>
                    </a:schemeClr>
                  </a:glow>
                </a:effectLst>
              </a:rPr>
              <a:t>;</a:t>
            </a:r>
          </a:p>
          <a:p>
            <a:pPr lvl="1" indent="-457200">
              <a:lnSpc>
                <a:spcPct val="150000"/>
              </a:lnSpc>
            </a:pPr>
            <a:r>
              <a:rPr lang="en-US" sz="3200" dirty="0">
                <a:ln w="0" cap="rnd" cmpd="thickThin">
                  <a:solidFill>
                    <a:prstClr val="black"/>
                  </a:solidFill>
                  <a:bevel/>
                </a:ln>
                <a:effectLst>
                  <a:glow rad="63500">
                    <a:schemeClr val="accent2">
                      <a:satMod val="175000"/>
                      <a:alpha val="40000"/>
                    </a:schemeClr>
                  </a:glow>
                </a:effectLst>
              </a:rPr>
              <a:t>Layered Communication </a:t>
            </a:r>
            <a:r>
              <a:rPr lang="en-US" sz="3200" b="1" dirty="0">
                <a:ln w="0" cap="rnd" cmpd="thickThin">
                  <a:solidFill>
                    <a:prstClr val="black"/>
                  </a:solidFill>
                  <a:bevel/>
                </a:ln>
                <a:solidFill>
                  <a:schemeClr val="tx2"/>
                </a:solidFill>
                <a:effectLst/>
              </a:rPr>
              <a:t>(TCP/IP model)</a:t>
            </a:r>
            <a:r>
              <a:rPr lang="en-US" sz="3200" dirty="0">
                <a:ln w="0" cap="rnd" cmpd="thickThin">
                  <a:solidFill>
                    <a:prstClr val="black"/>
                  </a:solidFill>
                  <a:bevel/>
                </a:ln>
                <a:effectLst>
                  <a:glow rad="63500">
                    <a:schemeClr val="accent2">
                      <a:satMod val="175000"/>
                      <a:alpha val="40000"/>
                    </a:schemeClr>
                  </a:glow>
                </a:effectLst>
              </a:rPr>
              <a:t>;</a:t>
            </a:r>
          </a:p>
          <a:p>
            <a:pPr lvl="1" indent="-457200">
              <a:lnSpc>
                <a:spcPct val="150000"/>
              </a:lnSpc>
            </a:pPr>
            <a:r>
              <a:rPr lang="en-US" sz="3200" dirty="0">
                <a:ln w="0" cap="rnd" cmpd="thickThin">
                  <a:solidFill>
                    <a:prstClr val="black"/>
                  </a:solidFill>
                  <a:bevel/>
                </a:ln>
                <a:effectLst>
                  <a:glow rad="63500">
                    <a:schemeClr val="accent2">
                      <a:satMod val="175000"/>
                      <a:alpha val="40000"/>
                    </a:schemeClr>
                  </a:glow>
                </a:effectLst>
              </a:rPr>
              <a:t>Networking devices </a:t>
            </a:r>
            <a:r>
              <a:rPr lang="en-US" sz="3200" b="1" dirty="0">
                <a:ln w="0" cap="rnd" cmpd="thickThin">
                  <a:solidFill>
                    <a:prstClr val="black"/>
                  </a:solidFill>
                  <a:bevel/>
                </a:ln>
                <a:solidFill>
                  <a:schemeClr val="tx2"/>
                </a:solidFill>
              </a:rPr>
              <a:t>(hubs, switches, routers)</a:t>
            </a:r>
            <a:r>
              <a:rPr lang="en-US" sz="3200" dirty="0">
                <a:ln w="0" cap="rnd" cmpd="thickThin">
                  <a:solidFill>
                    <a:prstClr val="black"/>
                  </a:solidFill>
                  <a:bevel/>
                </a:ln>
                <a:effectLst>
                  <a:glow rad="63500">
                    <a:schemeClr val="accent2">
                      <a:satMod val="175000"/>
                      <a:alpha val="40000"/>
                    </a:schemeClr>
                  </a:glow>
                </a:effectLst>
              </a:rPr>
              <a:t>; </a:t>
            </a:r>
          </a:p>
          <a:p>
            <a:pPr lvl="1" indent="-457200">
              <a:lnSpc>
                <a:spcPct val="150000"/>
              </a:lnSpc>
            </a:pPr>
            <a:r>
              <a:rPr lang="en-US" sz="3200" dirty="0">
                <a:ln w="0" cap="rnd" cmpd="thickThin">
                  <a:solidFill>
                    <a:prstClr val="black"/>
                  </a:solidFill>
                  <a:bevel/>
                </a:ln>
                <a:effectLst>
                  <a:glow rad="63500">
                    <a:schemeClr val="accent2">
                      <a:satMod val="175000"/>
                      <a:alpha val="40000"/>
                    </a:schemeClr>
                  </a:glow>
                </a:effectLst>
              </a:rPr>
              <a:t>Routing and Internetworking;</a:t>
            </a:r>
          </a:p>
        </p:txBody>
      </p:sp>
      <p:sp>
        <p:nvSpPr>
          <p:cNvPr id="4" name="TextBox 3"/>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dirty="0">
                <a:solidFill>
                  <a:prstClr val="black"/>
                </a:solidFill>
                <a:latin typeface="Tahoma" pitchFamily="34" charset="0"/>
                <a:cs typeface="Tahoma" pitchFamily="34" charset="0"/>
              </a:rPr>
              <a:t>Recap of Network lectures</a:t>
            </a:r>
            <a:endParaRPr lang="th-TH" sz="4000" b="1" kern="1200" dirty="0">
              <a:solidFill>
                <a:srgbClr val="1F497D">
                  <a:lumMod val="50000"/>
                </a:srgbClr>
              </a:solidFill>
              <a:latin typeface="Tahoma" pitchFamily="34" charset="0"/>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534240" y="108649"/>
            <a:ext cx="1714803" cy="2657325"/>
            <a:chOff x="534240" y="108649"/>
            <a:chExt cx="1714803" cy="2657325"/>
          </a:xfrm>
        </p:grpSpPr>
        <p:sp>
          <p:nvSpPr>
            <p:cNvPr id="7" name="Rectangle 6"/>
            <p:cNvSpPr/>
            <p:nvPr/>
          </p:nvSpPr>
          <p:spPr>
            <a:xfrm rot="19241039">
              <a:off x="871342" y="522720"/>
              <a:ext cx="707245" cy="1446550"/>
            </a:xfrm>
            <a:prstGeom prst="rect">
              <a:avLst/>
            </a:prstGeom>
          </p:spPr>
          <p:txBody>
            <a:bodyPr wrap="none">
              <a:spAutoFit/>
            </a:bodyPr>
            <a:lstStyle/>
            <a:p>
              <a:pPr algn="l" rtl="0"/>
              <a:r>
                <a:rPr lang="en-US" sz="8800" kern="1200" dirty="0">
                  <a:ln cap="rnd" cmpd="thickThin">
                    <a:solidFill>
                      <a:prstClr val="black"/>
                    </a:solidFill>
                    <a:bevel/>
                  </a:ln>
                  <a:solidFill>
                    <a:srgbClr val="EEECE1">
                      <a:lumMod val="25000"/>
                    </a:srgbClr>
                  </a:solidFill>
                  <a:latin typeface="Calibri"/>
                  <a:ea typeface="+mn-ea"/>
                  <a:cs typeface="+mn-cs"/>
                </a:rPr>
                <a:t>?</a:t>
              </a:r>
              <a:endParaRPr lang="en-US" sz="6600" kern="1200" dirty="0">
                <a:solidFill>
                  <a:srgbClr val="EEECE1">
                    <a:lumMod val="25000"/>
                  </a:srgbClr>
                </a:solidFill>
                <a:latin typeface="Calibri"/>
                <a:ea typeface="+mn-ea"/>
                <a:cs typeface="+mn-cs"/>
              </a:endParaRPr>
            </a:p>
          </p:txBody>
        </p:sp>
        <p:grpSp>
          <p:nvGrpSpPr>
            <p:cNvPr id="3" name="Group 9"/>
            <p:cNvGrpSpPr/>
            <p:nvPr/>
          </p:nvGrpSpPr>
          <p:grpSpPr>
            <a:xfrm>
              <a:off x="534240" y="108649"/>
              <a:ext cx="1714803" cy="2657325"/>
              <a:chOff x="534240" y="108649"/>
              <a:chExt cx="1714803" cy="2657325"/>
            </a:xfrm>
          </p:grpSpPr>
          <p:sp>
            <p:nvSpPr>
              <p:cNvPr id="9" name="Rectangle 8"/>
              <p:cNvSpPr/>
              <p:nvPr/>
            </p:nvSpPr>
            <p:spPr>
              <a:xfrm rot="20169128">
                <a:off x="1243640" y="108649"/>
                <a:ext cx="1005403" cy="2215991"/>
              </a:xfrm>
              <a:prstGeom prst="rect">
                <a:avLst/>
              </a:prstGeom>
            </p:spPr>
            <p:txBody>
              <a:bodyPr wrap="none">
                <a:spAutoFit/>
              </a:bodyPr>
              <a:lstStyle/>
              <a:p>
                <a:pPr algn="l" rtl="0"/>
                <a:r>
                  <a:rPr lang="en-US" sz="13800" kern="1200" dirty="0">
                    <a:ln cap="rnd" cmpd="thickThin">
                      <a:solidFill>
                        <a:prstClr val="black"/>
                      </a:solidFill>
                      <a:bevel/>
                    </a:ln>
                    <a:solidFill>
                      <a:srgbClr val="F79646">
                        <a:lumMod val="75000"/>
                      </a:srgbClr>
                    </a:solidFill>
                    <a:latin typeface="Calibri"/>
                    <a:ea typeface="+mn-ea"/>
                    <a:cs typeface="+mn-cs"/>
                  </a:rPr>
                  <a:t>?</a:t>
                </a:r>
                <a:endParaRPr lang="en-US" sz="8800" kern="1200" dirty="0">
                  <a:solidFill>
                    <a:srgbClr val="F79646">
                      <a:lumMod val="75000"/>
                    </a:srgbClr>
                  </a:solidFill>
                  <a:latin typeface="Calibri"/>
                  <a:ea typeface="+mn-ea"/>
                  <a:cs typeface="+mn-cs"/>
                </a:endParaRPr>
              </a:p>
            </p:txBody>
          </p:sp>
          <p:sp>
            <p:nvSpPr>
              <p:cNvPr id="10" name="Rectangle 9"/>
              <p:cNvSpPr/>
              <p:nvPr/>
            </p:nvSpPr>
            <p:spPr>
              <a:xfrm rot="19258157">
                <a:off x="534240" y="549983"/>
                <a:ext cx="1465152" cy="2215991"/>
              </a:xfrm>
              <a:prstGeom prst="rect">
                <a:avLst/>
              </a:prstGeom>
              <a:scene3d>
                <a:camera prst="orthographicFront">
                  <a:rot lat="0" lon="10200000" rev="600000"/>
                </a:camera>
                <a:lightRig rig="threePt" dir="t"/>
              </a:scene3d>
            </p:spPr>
            <p:txBody>
              <a:bodyPr wrap="square">
                <a:spAutoFit/>
              </a:bodyPr>
              <a:lstStyle/>
              <a:p>
                <a:pPr algn="l" rtl="0"/>
                <a:r>
                  <a:rPr lang="en-US" sz="13800" kern="1200" dirty="0">
                    <a:ln cap="rnd" cmpd="thickThin">
                      <a:solidFill>
                        <a:prstClr val="black"/>
                      </a:solidFill>
                      <a:bevel/>
                    </a:ln>
                    <a:solidFill>
                      <a:srgbClr val="1F497D">
                        <a:lumMod val="75000"/>
                      </a:srgbClr>
                    </a:solidFill>
                    <a:latin typeface="Calibri"/>
                    <a:ea typeface="+mn-ea"/>
                    <a:cs typeface="+mn-cs"/>
                  </a:rPr>
                  <a:t>?</a:t>
                </a:r>
                <a:endParaRPr lang="en-US" sz="8800" kern="1200" dirty="0">
                  <a:solidFill>
                    <a:srgbClr val="1F497D">
                      <a:lumMod val="75000"/>
                    </a:srgbClr>
                  </a:solidFill>
                  <a:latin typeface="Calibri"/>
                  <a:ea typeface="+mn-ea"/>
                  <a:cs typeface="+mn-cs"/>
                </a:endParaRPr>
              </a:p>
            </p:txBody>
          </p:sp>
        </p:grpSp>
      </p:grpSp>
      <p:sp>
        <p:nvSpPr>
          <p:cNvPr id="11" name="TextBox 10"/>
          <p:cNvSpPr txBox="1"/>
          <p:nvPr/>
        </p:nvSpPr>
        <p:spPr>
          <a:xfrm>
            <a:off x="1981200" y="1718608"/>
            <a:ext cx="5715000" cy="3262432"/>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4000" b="1" kern="1200" dirty="0">
                <a:ln cap="rnd" cmpd="thickThin">
                  <a:solidFill>
                    <a:prstClr val="black"/>
                  </a:solidFill>
                  <a:bevel/>
                </a:ln>
                <a:solidFill>
                  <a:srgbClr val="0070C0"/>
                </a:solidFill>
                <a:effectLst>
                  <a:outerShdw blurRad="38100" dist="38100" dir="2700000" algn="tl">
                    <a:srgbClr val="000000">
                      <a:alpha val="43137"/>
                    </a:srgbClr>
                  </a:outerShdw>
                </a:effectLst>
                <a:latin typeface="Calibri"/>
                <a:ea typeface="+mn-ea"/>
                <a:cs typeface="+mn-cs"/>
              </a:rPr>
              <a:t>Questions/ Confusions?</a:t>
            </a:r>
          </a:p>
          <a:p>
            <a:pPr algn="ctr" rtl="0"/>
            <a:r>
              <a:rPr lang="en-US" sz="5600" b="1" u="sng" dirty="0">
                <a:ln cap="rnd" cmpd="thickThin">
                  <a:solidFill>
                    <a:prstClr val="black"/>
                  </a:solidFill>
                  <a:bevel/>
                </a:ln>
                <a:solidFill>
                  <a:srgbClr val="C00000"/>
                </a:solidFill>
                <a:effectLst>
                  <a:outerShdw blurRad="38100" dist="38100" dir="2700000" algn="tl">
                    <a:srgbClr val="000000">
                      <a:alpha val="43137"/>
                    </a:srgbClr>
                  </a:outerShdw>
                </a:effectLst>
                <a:latin typeface="Calibri"/>
              </a:rPr>
              <a:t>Quote of the week</a:t>
            </a:r>
          </a:p>
          <a:p>
            <a:pPr algn="ctr" rtl="0"/>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When fear knocks, let faith answer the door</a:t>
            </a:r>
          </a:p>
          <a:p>
            <a:pPr algn="ctr" rtl="0"/>
            <a:r>
              <a:rPr lang="en-US" sz="3000" b="1" dirty="0">
                <a:ln cap="rnd" cmpd="thickThin">
                  <a:solidFill>
                    <a:prstClr val="black"/>
                  </a:solidFill>
                  <a:bevel/>
                </a:ln>
                <a:solidFill>
                  <a:srgbClr val="C00000"/>
                </a:solidFill>
                <a:effectLst>
                  <a:outerShdw blurRad="38100" dist="38100" dir="2700000" algn="tl">
                    <a:srgbClr val="000000">
                      <a:alpha val="43137"/>
                    </a:srgbClr>
                  </a:outerShdw>
                </a:effectLst>
                <a:latin typeface="Calibri"/>
              </a:rPr>
              <a:t>Robin Roberts</a:t>
            </a:r>
            <a:endParaRPr lang="en-US" sz="3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1524000"/>
            <a:ext cx="8032638" cy="1324358"/>
          </a:xfrm>
          <a:prstGeom prst="rect">
            <a:avLst/>
          </a:prstGeom>
        </p:spPr>
        <p:txBody>
          <a:bodyPr wrap="square">
            <a:spAutoFit/>
          </a:bodyPr>
          <a:lstStyle/>
          <a:p>
            <a:pPr algn="ctr"/>
            <a:r>
              <a:rPr lang="en-US" sz="4000" dirty="0">
                <a:solidFill>
                  <a:prstClr val="black"/>
                </a:solidFill>
                <a:latin typeface="Gill Sans MT" pitchFamily="34" charset="0"/>
              </a:rPr>
              <a:t>How do nodes connect over a single direct link to form a network?</a:t>
            </a:r>
          </a:p>
        </p:txBody>
      </p:sp>
      <p:pic>
        <p:nvPicPr>
          <p:cNvPr id="10" name="Picture 2"/>
          <p:cNvPicPr>
            <a:picLocks noChangeAspect="1" noChangeArrowheads="1"/>
          </p:cNvPicPr>
          <p:nvPr/>
        </p:nvPicPr>
        <p:blipFill>
          <a:blip r:embed="rId3" cstate="print"/>
          <a:srcRect/>
          <a:stretch>
            <a:fillRect/>
          </a:stretch>
        </p:blipFill>
        <p:spPr bwMode="auto">
          <a:xfrm>
            <a:off x="2950579" y="3352800"/>
            <a:ext cx="4288421" cy="2971800"/>
          </a:xfrm>
          <a:prstGeom prst="rect">
            <a:avLst/>
          </a:prstGeom>
          <a:noFill/>
          <a:ln w="9525">
            <a:noFill/>
            <a:miter lim="800000"/>
            <a:headEnd/>
            <a:tailEnd/>
          </a:ln>
          <a:effectLst/>
        </p:spPr>
      </p:pic>
      <p:sp>
        <p:nvSpPr>
          <p:cNvPr id="5" name="Rectangle 4"/>
          <p:cNvSpPr/>
          <p:nvPr/>
        </p:nvSpPr>
        <p:spPr>
          <a:xfrm>
            <a:off x="0" y="0"/>
            <a:ext cx="3352800" cy="1524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prstClr val="white"/>
                </a:solidFill>
                <a:latin typeface="Lauren C. Brown" pitchFamily="2" charset="0"/>
              </a:rPr>
              <a:t>Topic 2</a:t>
            </a:r>
          </a:p>
        </p:txBody>
      </p:sp>
    </p:spTree>
    <p:extLst>
      <p:ext uri="{BB962C8B-B14F-4D97-AF65-F5344CB8AC3E}">
        <p14:creationId xmlns:p14="http://schemas.microsoft.com/office/powerpoint/2010/main" val="177381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200" y="1572161"/>
            <a:ext cx="9706104" cy="1323439"/>
          </a:xfrm>
          <a:prstGeom prst="rect">
            <a:avLst/>
          </a:prstGeom>
        </p:spPr>
        <p:txBody>
          <a:bodyPr wrap="square">
            <a:spAutoFit/>
          </a:bodyPr>
          <a:lstStyle/>
          <a:p>
            <a:pPr algn="ctr"/>
            <a:r>
              <a:rPr lang="en-US" sz="4000" dirty="0">
                <a:solidFill>
                  <a:prstClr val="black"/>
                </a:solidFill>
                <a:latin typeface="Gill Sans MT" pitchFamily="34" charset="0"/>
              </a:rPr>
              <a:t>How heterogeneous networks </a:t>
            </a:r>
          </a:p>
          <a:p>
            <a:pPr algn="ctr"/>
            <a:r>
              <a:rPr lang="en-US" sz="4000" dirty="0">
                <a:solidFill>
                  <a:prstClr val="black"/>
                </a:solidFill>
                <a:latin typeface="Gill Sans MT" pitchFamily="34" charset="0"/>
              </a:rPr>
              <a:t>are connected to form internets?</a:t>
            </a:r>
          </a:p>
        </p:txBody>
      </p:sp>
      <p:grpSp>
        <p:nvGrpSpPr>
          <p:cNvPr id="2" name="Group 9"/>
          <p:cNvGrpSpPr/>
          <p:nvPr/>
        </p:nvGrpSpPr>
        <p:grpSpPr>
          <a:xfrm>
            <a:off x="3775294" y="3587419"/>
            <a:ext cx="3616106" cy="2737181"/>
            <a:chOff x="4343400" y="3048000"/>
            <a:chExt cx="3977717" cy="3311989"/>
          </a:xfrm>
        </p:grpSpPr>
        <p:pic>
          <p:nvPicPr>
            <p:cNvPr id="5123" name="Picture 3"/>
            <p:cNvPicPr>
              <a:picLocks noChangeAspect="1" noChangeArrowheads="1"/>
            </p:cNvPicPr>
            <p:nvPr/>
          </p:nvPicPr>
          <p:blipFill>
            <a:blip r:embed="rId3" cstate="print"/>
            <a:srcRect/>
            <a:stretch>
              <a:fillRect/>
            </a:stretch>
          </p:blipFill>
          <p:spPr bwMode="auto">
            <a:xfrm>
              <a:off x="4343400" y="3048000"/>
              <a:ext cx="3977717" cy="3311989"/>
            </a:xfrm>
            <a:prstGeom prst="rect">
              <a:avLst/>
            </a:prstGeom>
            <a:noFill/>
            <a:ln w="9525">
              <a:noFill/>
              <a:miter lim="800000"/>
              <a:headEnd/>
              <a:tailEnd/>
            </a:ln>
            <a:effectLst/>
          </p:spPr>
        </p:pic>
        <p:sp>
          <p:nvSpPr>
            <p:cNvPr id="7" name="TextBox 6"/>
            <p:cNvSpPr txBox="1"/>
            <p:nvPr/>
          </p:nvSpPr>
          <p:spPr>
            <a:xfrm>
              <a:off x="5994405" y="3733800"/>
              <a:ext cx="787395" cy="400110"/>
            </a:xfrm>
            <a:prstGeom prst="rect">
              <a:avLst/>
            </a:prstGeom>
            <a:noFill/>
          </p:spPr>
          <p:txBody>
            <a:bodyPr wrap="none" rtlCol="0">
              <a:spAutoFit/>
            </a:bodyPr>
            <a:lstStyle/>
            <a:p>
              <a:r>
                <a:rPr lang="en-US" sz="2000" b="1" dirty="0">
                  <a:solidFill>
                    <a:prstClr val="black"/>
                  </a:solidFill>
                  <a:latin typeface="Gill Sans MT" pitchFamily="34" charset="0"/>
                </a:rPr>
                <a:t>Net1</a:t>
              </a:r>
            </a:p>
          </p:txBody>
        </p:sp>
        <p:sp>
          <p:nvSpPr>
            <p:cNvPr id="8" name="TextBox 7"/>
            <p:cNvSpPr txBox="1"/>
            <p:nvPr/>
          </p:nvSpPr>
          <p:spPr>
            <a:xfrm>
              <a:off x="4953000" y="5105400"/>
              <a:ext cx="857927" cy="400110"/>
            </a:xfrm>
            <a:prstGeom prst="rect">
              <a:avLst/>
            </a:prstGeom>
            <a:noFill/>
          </p:spPr>
          <p:txBody>
            <a:bodyPr wrap="none" rtlCol="0">
              <a:spAutoFit/>
            </a:bodyPr>
            <a:lstStyle/>
            <a:p>
              <a:r>
                <a:rPr lang="en-US" sz="2000" b="1" dirty="0">
                  <a:solidFill>
                    <a:prstClr val="black"/>
                  </a:solidFill>
                  <a:latin typeface="Gill Sans MT" pitchFamily="34" charset="0"/>
                </a:rPr>
                <a:t>Net 2</a:t>
              </a:r>
            </a:p>
          </p:txBody>
        </p:sp>
        <p:sp>
          <p:nvSpPr>
            <p:cNvPr id="9" name="TextBox 8"/>
            <p:cNvSpPr txBox="1"/>
            <p:nvPr/>
          </p:nvSpPr>
          <p:spPr>
            <a:xfrm>
              <a:off x="6908805" y="5105400"/>
              <a:ext cx="787395" cy="400110"/>
            </a:xfrm>
            <a:prstGeom prst="rect">
              <a:avLst/>
            </a:prstGeom>
            <a:noFill/>
          </p:spPr>
          <p:txBody>
            <a:bodyPr wrap="none" rtlCol="0">
              <a:spAutoFit/>
            </a:bodyPr>
            <a:lstStyle/>
            <a:p>
              <a:r>
                <a:rPr lang="en-US" sz="2000" b="1" dirty="0">
                  <a:solidFill>
                    <a:prstClr val="black"/>
                  </a:solidFill>
                  <a:latin typeface="Gill Sans MT" pitchFamily="34" charset="0"/>
                </a:rPr>
                <a:t>Net3</a:t>
              </a:r>
            </a:p>
          </p:txBody>
        </p:sp>
      </p:grpSp>
      <p:sp>
        <p:nvSpPr>
          <p:cNvPr id="12" name="Rectangle 11"/>
          <p:cNvSpPr/>
          <p:nvPr/>
        </p:nvSpPr>
        <p:spPr>
          <a:xfrm>
            <a:off x="0" y="0"/>
            <a:ext cx="2895600" cy="12954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prstClr val="white"/>
                </a:solidFill>
                <a:latin typeface="Lauren C. Brown" pitchFamily="2" charset="0"/>
              </a:rPr>
              <a:t>Topic 3</a:t>
            </a:r>
          </a:p>
        </p:txBody>
      </p:sp>
    </p:spTree>
    <p:extLst>
      <p:ext uri="{BB962C8B-B14F-4D97-AF65-F5344CB8AC3E}">
        <p14:creationId xmlns:p14="http://schemas.microsoft.com/office/powerpoint/2010/main" val="2946218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77&quot;/&gt;&lt;/object&gt;&lt;object type=&quot;3&quot; unique_id=&quot;10005&quot;&gt;&lt;property id=&quot;20148&quot; value=&quot;5&quot;/&gt;&lt;property id=&quot;20300&quot; value=&quot;Slide 2&quot;/&gt;&lt;property id=&quot;20307&quot; value=&quot;278&quot;/&gt;&lt;/object&gt;&lt;object type=&quot;3&quot; unique_id=&quot;10046&quot;&gt;&lt;property id=&quot;20148&quot; value=&quot;5&quot;/&gt;&lt;property id=&quot;20300&quot; value=&quot;Slide 35&quot;/&gt;&lt;property id=&quot;20307&quot; value=&quot;280&quot;/&gt;&lt;/object&gt;&lt;object type=&quot;3&quot; unique_id=&quot;10048&quot;&gt;&lt;property id=&quot;20148&quot; value=&quot;5&quot;/&gt;&lt;property id=&quot;20300&quot; value=&quot;Slide 37&quot;/&gt;&lt;property id=&quot;20307&quot; value=&quot;282&quot;/&gt;&lt;/object&gt;&lt;object type=&quot;3&quot; unique_id=&quot;10259&quot;&gt;&lt;property id=&quot;20148&quot; value=&quot;5&quot;/&gt;&lt;property id=&quot;20300&quot; value=&quot;Slide 5&quot;/&gt;&lt;property id=&quot;20307&quot; value=&quot;287&quot;/&gt;&lt;/object&gt;&lt;object type=&quot;3&quot; unique_id=&quot;10489&quot;&gt;&lt;property id=&quot;20148&quot; value=&quot;5&quot;/&gt;&lt;property id=&quot;20300&quot; value=&quot;Slide 3&quot;/&gt;&lt;property id=&quot;20307&quot; value=&quot;290&quot;/&gt;&lt;/object&gt;&lt;object type=&quot;3&quot; unique_id=&quot;10547&quot;&gt;&lt;property id=&quot;20148&quot; value=&quot;5&quot;/&gt;&lt;property id=&quot;20300&quot; value=&quot;Slide 4&quot;/&gt;&lt;property id=&quot;20307&quot; value=&quot;293&quot;/&gt;&lt;/object&gt;&lt;object type=&quot;3&quot; unique_id=&quot;10718&quot;&gt;&lt;property id=&quot;20148&quot; value=&quot;5&quot;/&gt;&lt;property id=&quot;20300&quot; value=&quot;Slide 10&quot;/&gt;&lt;property id=&quot;20307&quot; value=&quot;296&quot;/&gt;&lt;/object&gt;&lt;object type=&quot;3&quot; unique_id=&quot;10719&quot;&gt;&lt;property id=&quot;20148&quot; value=&quot;5&quot;/&gt;&lt;property id=&quot;20300&quot; value=&quot;Slide 12&quot;/&gt;&lt;property id=&quot;20307&quot; value=&quot;297&quot;/&gt;&lt;/object&gt;&lt;object type=&quot;3&quot; unique_id=&quot;10720&quot;&gt;&lt;property id=&quot;20148&quot; value=&quot;5&quot;/&gt;&lt;property id=&quot;20300&quot; value=&quot;Slide 18&quot;/&gt;&lt;property id=&quot;20307&quot; value=&quot;298&quot;/&gt;&lt;/object&gt;&lt;object type=&quot;3&quot; unique_id=&quot;11248&quot;&gt;&lt;property id=&quot;20148&quot; value=&quot;5&quot;/&gt;&lt;property id=&quot;20300&quot; value=&quot;Slide 19&quot;/&gt;&lt;property id=&quot;20307&quot; value=&quot;304&quot;/&gt;&lt;/object&gt;&lt;object type=&quot;3&quot; unique_id=&quot;11499&quot;&gt;&lt;property id=&quot;20148&quot; value=&quot;5&quot;/&gt;&lt;property id=&quot;20300&quot; value=&quot;Slide 21&quot;/&gt;&lt;property id=&quot;20307&quot; value=&quot;305&quot;/&gt;&lt;/object&gt;&lt;object type=&quot;3&quot; unique_id=&quot;11609&quot;&gt;&lt;property id=&quot;20148&quot; value=&quot;5&quot;/&gt;&lt;property id=&quot;20300&quot; value=&quot;Slide 24&quot;/&gt;&lt;property id=&quot;20307&quot; value=&quot;307&quot;/&gt;&lt;/object&gt;&lt;object type=&quot;3&quot; unique_id=&quot;11610&quot;&gt;&lt;property id=&quot;20148&quot; value=&quot;5&quot;/&gt;&lt;property id=&quot;20300&quot; value=&quot;Slide 25&quot;/&gt;&lt;property id=&quot;20307&quot; value=&quot;308&quot;/&gt;&lt;/object&gt;&lt;object type=&quot;3&quot; unique_id=&quot;11814&quot;&gt;&lt;property id=&quot;20148&quot; value=&quot;5&quot;/&gt;&lt;property id=&quot;20300&quot; value=&quot;Slide 23&quot;/&gt;&lt;property id=&quot;20307&quot; value=&quot;309&quot;/&gt;&lt;/object&gt;&lt;object type=&quot;3&quot; unique_id=&quot;12055&quot;&gt;&lt;property id=&quot;20148&quot; value=&quot;5&quot;/&gt;&lt;property id=&quot;20300&quot; value=&quot;Slide 20&quot;/&gt;&lt;property id=&quot;20307&quot; value=&quot;310&quot;/&gt;&lt;/object&gt;&lt;object type=&quot;3&quot; unique_id=&quot;12578&quot;&gt;&lt;property id=&quot;20148&quot; value=&quot;5&quot;/&gt;&lt;property id=&quot;20300&quot; value=&quot;Slide 22&quot;/&gt;&lt;property id=&quot;20307&quot; value=&quot;311&quot;/&gt;&lt;/object&gt;&lt;object type=&quot;3&quot; unique_id=&quot;12765&quot;&gt;&lt;property id=&quot;20148&quot; value=&quot;5&quot;/&gt;&lt;property id=&quot;20300&quot; value=&quot;Slide 26&quot;/&gt;&lt;property id=&quot;20307&quot; value=&quot;312&quot;/&gt;&lt;/object&gt;&lt;object type=&quot;3&quot; unique_id=&quot;13046&quot;&gt;&lt;property id=&quot;20148&quot; value=&quot;5&quot;/&gt;&lt;property id=&quot;20300&quot; value=&quot;Slide 27&quot;/&gt;&lt;property id=&quot;20307&quot; value=&quot;313&quot;/&gt;&lt;/object&gt;&lt;object type=&quot;3&quot; unique_id=&quot;13563&quot;&gt;&lt;property id=&quot;20148&quot; value=&quot;5&quot;/&gt;&lt;property id=&quot;20300&quot; value=&quot;Slide 29&quot;/&gt;&lt;property id=&quot;20307&quot; value=&quot;314&quot;/&gt;&lt;/object&gt;&lt;object type=&quot;3&quot; unique_id=&quot;13564&quot;&gt;&lt;property id=&quot;20148&quot; value=&quot;5&quot;/&gt;&lt;property id=&quot;20300&quot; value=&quot;Slide 30&quot;/&gt;&lt;property id=&quot;20307&quot; value=&quot;315&quot;/&gt;&lt;/object&gt;&lt;object type=&quot;3&quot; unique_id=&quot;13905&quot;&gt;&lt;property id=&quot;20148&quot; value=&quot;5&quot;/&gt;&lt;property id=&quot;20300&quot; value=&quot;Slide 28&quot;/&gt;&lt;property id=&quot;20307&quot; value=&quot;316&quot;/&gt;&lt;/object&gt;&lt;object type=&quot;3&quot; unique_id=&quot;14057&quot;&gt;&lt;property id=&quot;20148&quot; value=&quot;5&quot;/&gt;&lt;property id=&quot;20300&quot; value=&quot;Slide 16&quot;/&gt;&lt;property id=&quot;20307&quot; value=&quot;317&quot;/&gt;&lt;/object&gt;&lt;object type=&quot;3&quot; unique_id=&quot;14602&quot;&gt;&lt;property id=&quot;20148&quot; value=&quot;5&quot;/&gt;&lt;property id=&quot;20300&quot; value=&quot;Slide 15&quot;/&gt;&lt;property id=&quot;20307&quot; value=&quot;319&quot;/&gt;&lt;/object&gt;&lt;object type=&quot;3&quot; unique_id=&quot;15140&quot;&gt;&lt;property id=&quot;20148&quot; value=&quot;5&quot;/&gt;&lt;property id=&quot;20300&quot; value=&quot;Slide 14&quot;/&gt;&lt;property id=&quot;20307&quot; value=&quot;321&quot;/&gt;&lt;/object&gt;&lt;object type=&quot;3&quot; unique_id=&quot;15960&quot;&gt;&lt;property id=&quot;20148&quot; value=&quot;5&quot;/&gt;&lt;property id=&quot;20300&quot; value=&quot;Slide 13&quot;/&gt;&lt;property id=&quot;20307&quot; value=&quot;322&quot;/&gt;&lt;/object&gt;&lt;object type=&quot;3&quot; unique_id=&quot;16166&quot;&gt;&lt;property id=&quot;20148&quot; value=&quot;5&quot;/&gt;&lt;property id=&quot;20300&quot; value=&quot;Slide 17&quot;/&gt;&lt;property id=&quot;20307&quot; value=&quot;323&quot;/&gt;&lt;/object&gt;&lt;object type=&quot;3&quot; unique_id=&quot;18512&quot;&gt;&lt;property id=&quot;20148&quot; value=&quot;5&quot;/&gt;&lt;property id=&quot;20300&quot; value=&quot;Slide 8&quot;/&gt;&lt;property id=&quot;20307&quot; value=&quot;324&quot;/&gt;&lt;/object&gt;&lt;object type=&quot;3&quot; unique_id=&quot;19269&quot;&gt;&lt;property id=&quot;20148&quot; value=&quot;5&quot;/&gt;&lt;property id=&quot;20300&quot; value=&quot;Slide 9&quot;/&gt;&lt;property id=&quot;20307&quot; value=&quot;325&quot;/&gt;&lt;/object&gt;&lt;object type=&quot;3&quot; unique_id=&quot;19833&quot;&gt;&lt;property id=&quot;20148&quot; value=&quot;5&quot;/&gt;&lt;property id=&quot;20300&quot; value=&quot;Slide 36&quot;/&gt;&lt;property id=&quot;20307&quot; value=&quot;329&quot;/&gt;&lt;/object&gt;&lt;object type=&quot;3&quot; unique_id=&quot;21395&quot;&gt;&lt;property id=&quot;20148&quot; value=&quot;5&quot;/&gt;&lt;property id=&quot;20300&quot; value=&quot;Slide 33&quot;/&gt;&lt;property id=&quot;20307&quot; value=&quot;332&quot;/&gt;&lt;/object&gt;&lt;object type=&quot;3&quot; unique_id=&quot;21396&quot;&gt;&lt;property id=&quot;20148&quot; value=&quot;5&quot;/&gt;&lt;property id=&quot;20300&quot; value=&quot;Slide 34&quot;/&gt;&lt;property id=&quot;20307&quot; value=&quot;330&quot;/&gt;&lt;/object&gt;&lt;object type=&quot;3&quot; unique_id=&quot;22027&quot;&gt;&lt;property id=&quot;20148&quot; value=&quot;5&quot;/&gt;&lt;property id=&quot;20300&quot; value=&quot;Slide 31&quot;/&gt;&lt;property id=&quot;20307&quot; value=&quot;333&quot;/&gt;&lt;/object&gt;&lt;object type=&quot;3&quot; unique_id=&quot;22200&quot;&gt;&lt;property id=&quot;20148&quot; value=&quot;5&quot;/&gt;&lt;property id=&quot;20300&quot; value=&quot;Slide 32&quot;/&gt;&lt;property id=&quot;20307&quot; value=&quot;334&quot;/&gt;&lt;/object&gt;&lt;object type=&quot;3&quot; unique_id=&quot;26585&quot;&gt;&lt;property id=&quot;20148&quot; value=&quot;5&quot;/&gt;&lt;property id=&quot;20300&quot; value=&quot;Slide 11&quot;/&gt;&lt;property id=&quot;20307&quot; value=&quot;339&quot;/&gt;&lt;/object&gt;&lt;object type=&quot;3&quot; unique_id=&quot;27213&quot;&gt;&lt;property id=&quot;20148&quot; value=&quot;5&quot;/&gt;&lt;property id=&quot;20300&quot; value=&quot;Slide 6&quot;/&gt;&lt;property id=&quot;20307&quot; value=&quot;340&quot;/&gt;&lt;/object&gt;&lt;object type=&quot;3&quot; unique_id=&quot;27934&quot;&gt;&lt;property id=&quot;20148&quot; value=&quot;5&quot;/&gt;&lt;property id=&quot;20300&quot; value=&quot;Slide 7&quot;/&gt;&lt;property id=&quot;20307&quot; value=&quot;341&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6828</TotalTime>
  <Words>5336</Words>
  <Application>Microsoft Office PowerPoint</Application>
  <PresentationFormat>On-screen Show (4:3)</PresentationFormat>
  <Paragraphs>727</Paragraphs>
  <Slides>79</Slides>
  <Notes>57</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79</vt:i4>
      </vt:variant>
    </vt:vector>
  </HeadingPairs>
  <TitlesOfParts>
    <vt:vector size="89" baseType="lpstr">
      <vt:lpstr>Alienator</vt:lpstr>
      <vt:lpstr>AmerType Md BT</vt:lpstr>
      <vt:lpstr>Arial</vt:lpstr>
      <vt:lpstr>Arial Narrow</vt:lpstr>
      <vt:lpstr>Calibri</vt:lpstr>
      <vt:lpstr>Gill Sans MT</vt:lpstr>
      <vt:lpstr>Lauren C. Brown</vt:lpstr>
      <vt:lpstr>Tahoma</vt:lpstr>
      <vt:lpstr>Wingdings</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the Protocol Stack</vt:lpstr>
      <vt:lpstr>Layered Architecture</vt:lpstr>
      <vt:lpstr>Layered Architecture</vt:lpstr>
      <vt:lpstr>An Example of a Non-Layered Communication</vt:lpstr>
      <vt:lpstr>An Example of a Non-Layered Communication</vt:lpstr>
      <vt:lpstr>An Example of a Non-Layered Communication</vt:lpstr>
      <vt:lpstr>The TCP/IP Protocol Stack</vt:lpstr>
      <vt:lpstr>The TCP/IP Protocol Stack</vt:lpstr>
      <vt:lpstr>TCP/IP stack in IoTs</vt:lpstr>
      <vt:lpstr>OSI Protocol Stack</vt:lpstr>
      <vt:lpstr>OSI Layered Architecture</vt:lpstr>
      <vt:lpstr>PowerPoint Presentation</vt:lpstr>
      <vt:lpstr>PowerPoint Presentation</vt:lpstr>
      <vt:lpstr>PowerPoint Presentation</vt:lpstr>
      <vt:lpstr>PowerPoint Presentation</vt:lpstr>
      <vt:lpstr>Layers communicate to corresponding layers</vt:lpstr>
      <vt:lpstr>PowerPoint Presentation</vt:lpstr>
      <vt:lpstr>PowerPoint Presentation</vt:lpstr>
      <vt:lpstr>Classification of Networks </vt:lpstr>
      <vt:lpstr>PowerPoint Presentation</vt:lpstr>
      <vt:lpstr>Brief Overview of Contemporary Networks</vt:lpstr>
      <vt:lpstr>Infrastructure Wired/Wireless Networks: 802.1-21</vt:lpstr>
      <vt:lpstr>Infrastructure Wireless Networks: 802.11 LANs</vt:lpstr>
      <vt:lpstr>Infrastructure Wireless Networks: 802.11 LANs</vt:lpstr>
      <vt:lpstr>Infrastructure Wireless Networks: 802.11 LANs</vt:lpstr>
      <vt:lpstr>Infrastructure Wireless Networks: 802.11 LANs</vt:lpstr>
      <vt:lpstr>Infrastructure Wireless Networks: 802.11b</vt:lpstr>
      <vt:lpstr>Infrastructure Wireless Networks: 802.11a</vt:lpstr>
      <vt:lpstr>Infrastructure Wireless Networks: 802.11n</vt:lpstr>
      <vt:lpstr>Mobile Ad Hoc Networks</vt:lpstr>
      <vt:lpstr>Wireless Sensor Networks</vt:lpstr>
      <vt:lpstr>Discussion</vt:lpstr>
      <vt:lpstr>Discussion</vt:lpstr>
      <vt:lpstr>Cellular Networks</vt:lpstr>
      <vt:lpstr>PowerPoint Presentation</vt:lpstr>
      <vt:lpstr>Broadband Wireless Networks: WiMAX</vt:lpstr>
      <vt:lpstr>Short-Range Wireless Networks: Bluetooth</vt:lpstr>
      <vt:lpstr>Wide Area Networks</vt:lpstr>
      <vt:lpstr>Wide Area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Standardization Bodies</vt:lpstr>
      <vt:lpstr>Guided Transmission Media</vt:lpstr>
      <vt:lpstr>Magnetic Media</vt:lpstr>
      <vt:lpstr>Twisted Pairs</vt:lpstr>
      <vt:lpstr>Twisted Pairs</vt:lpstr>
      <vt:lpstr>Coaxial Cable</vt:lpstr>
      <vt:lpstr>Power Lines</vt:lpstr>
      <vt:lpstr>Fiber Optics </vt:lpstr>
      <vt:lpstr>Fiber Optics </vt:lpstr>
      <vt:lpstr>Fiber Cables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jq</dc:creator>
  <cp:lastModifiedBy>ahmed mohsin</cp:lastModifiedBy>
  <cp:revision>686</cp:revision>
  <dcterms:created xsi:type="dcterms:W3CDTF">2008-12-16T16:35:07Z</dcterms:created>
  <dcterms:modified xsi:type="dcterms:W3CDTF">2023-05-29T09:04:55Z</dcterms:modified>
</cp:coreProperties>
</file>