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36"/>
  </p:notesMasterIdLst>
  <p:handoutMasterIdLst>
    <p:handoutMasterId r:id="rId37"/>
  </p:handoutMasterIdLst>
  <p:sldIdLst>
    <p:sldId id="256" r:id="rId2"/>
    <p:sldId id="429" r:id="rId3"/>
    <p:sldId id="430" r:id="rId4"/>
    <p:sldId id="300" r:id="rId5"/>
    <p:sldId id="435" r:id="rId6"/>
    <p:sldId id="279" r:id="rId7"/>
    <p:sldId id="312" r:id="rId8"/>
    <p:sldId id="313" r:id="rId9"/>
    <p:sldId id="402" r:id="rId10"/>
    <p:sldId id="311" r:id="rId11"/>
    <p:sldId id="287" r:id="rId12"/>
    <p:sldId id="289" r:id="rId13"/>
    <p:sldId id="291" r:id="rId14"/>
    <p:sldId id="316" r:id="rId15"/>
    <p:sldId id="317" r:id="rId16"/>
    <p:sldId id="318" r:id="rId17"/>
    <p:sldId id="304" r:id="rId18"/>
    <p:sldId id="290" r:id="rId19"/>
    <p:sldId id="285" r:id="rId20"/>
    <p:sldId id="292" r:id="rId21"/>
    <p:sldId id="315" r:id="rId22"/>
    <p:sldId id="314" r:id="rId23"/>
    <p:sldId id="293" r:id="rId24"/>
    <p:sldId id="294" r:id="rId25"/>
    <p:sldId id="295" r:id="rId26"/>
    <p:sldId id="296" r:id="rId27"/>
    <p:sldId id="328" r:id="rId28"/>
    <p:sldId id="327" r:id="rId29"/>
    <p:sldId id="428" r:id="rId30"/>
    <p:sldId id="431" r:id="rId31"/>
    <p:sldId id="433" r:id="rId32"/>
    <p:sldId id="434" r:id="rId33"/>
    <p:sldId id="418" r:id="rId34"/>
    <p:sldId id="436" r:id="rId35"/>
  </p:sldIdLst>
  <p:sldSz cx="9144000" cy="6858000" type="screen4x3"/>
  <p:notesSz cx="7315200" cy="9601200"/>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CCECFF"/>
    <a:srgbClr val="33CC33"/>
    <a:srgbClr val="FFCC99"/>
    <a:srgbClr val="FF9999"/>
    <a:srgbClr val="FFFFCC"/>
    <a:srgbClr val="FF00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394" autoAdjust="0"/>
  </p:normalViewPr>
  <p:slideViewPr>
    <p:cSldViewPr>
      <p:cViewPr varScale="1">
        <p:scale>
          <a:sx n="46" d="100"/>
          <a:sy n="46" d="100"/>
        </p:scale>
        <p:origin x="1860"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36"/>
    </p:cViewPr>
  </p:sorterViewPr>
  <p:notesViewPr>
    <p:cSldViewPr>
      <p:cViewPr varScale="1">
        <p:scale>
          <a:sx n="53" d="100"/>
          <a:sy n="53" d="100"/>
        </p:scale>
        <p:origin x="-28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b="0">
                <a:latin typeface="Arial" charset="0"/>
              </a:defRPr>
            </a:lvl1pPr>
          </a:lstStyle>
          <a:p>
            <a:pPr>
              <a:defRPr/>
            </a:pPr>
            <a:endParaRPr lang="en-US"/>
          </a:p>
        </p:txBody>
      </p:sp>
      <p:sp>
        <p:nvSpPr>
          <p:cNvPr id="18944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b="0">
                <a:latin typeface="Arial" charset="0"/>
              </a:defRPr>
            </a:lvl1pPr>
          </a:lstStyle>
          <a:p>
            <a:pPr>
              <a:defRPr/>
            </a:pPr>
            <a:endParaRPr lang="en-US"/>
          </a:p>
        </p:txBody>
      </p:sp>
      <p:sp>
        <p:nvSpPr>
          <p:cNvPr id="18944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b="0">
                <a:latin typeface="Arial" charset="0"/>
              </a:defRPr>
            </a:lvl1pPr>
          </a:lstStyle>
          <a:p>
            <a:pPr>
              <a:defRPr/>
            </a:pPr>
            <a:endParaRPr lang="en-US"/>
          </a:p>
        </p:txBody>
      </p:sp>
      <p:sp>
        <p:nvSpPr>
          <p:cNvPr id="18944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b="0">
                <a:latin typeface="Arial" charset="0"/>
              </a:defRPr>
            </a:lvl1pPr>
          </a:lstStyle>
          <a:p>
            <a:pPr>
              <a:defRPr/>
            </a:pPr>
            <a:fld id="{D75829A4-52DC-4AB8-9C52-7049EC8B0200}" type="slidenum">
              <a:rPr lang="en-US"/>
              <a:pPr>
                <a:defRPr/>
              </a:pPr>
              <a:t>‹#›</a:t>
            </a:fld>
            <a:endParaRPr lang="en-US"/>
          </a:p>
        </p:txBody>
      </p:sp>
    </p:spTree>
    <p:extLst>
      <p:ext uri="{BB962C8B-B14F-4D97-AF65-F5344CB8AC3E}">
        <p14:creationId xmlns:p14="http://schemas.microsoft.com/office/powerpoint/2010/main" val="3547341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b="0">
                <a:latin typeface="Arial" charset="0"/>
              </a:defRPr>
            </a:lvl1pPr>
          </a:lstStyle>
          <a:p>
            <a:pPr>
              <a:defRPr/>
            </a:pPr>
            <a:endParaRPr lang="en-US"/>
          </a:p>
        </p:txBody>
      </p:sp>
      <p:sp>
        <p:nvSpPr>
          <p:cNvPr id="1402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b="0">
                <a:latin typeface="Arial" charset="0"/>
              </a:defRPr>
            </a:lvl1pPr>
          </a:lstStyle>
          <a:p>
            <a:pPr>
              <a:defRPr/>
            </a:pPr>
            <a:endParaRPr lang="en-US"/>
          </a:p>
        </p:txBody>
      </p:sp>
      <p:sp>
        <p:nvSpPr>
          <p:cNvPr id="573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402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02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b="0">
                <a:latin typeface="Arial" charset="0"/>
              </a:defRPr>
            </a:lvl1pPr>
          </a:lstStyle>
          <a:p>
            <a:pPr>
              <a:defRPr/>
            </a:pPr>
            <a:endParaRPr lang="en-US"/>
          </a:p>
        </p:txBody>
      </p:sp>
      <p:sp>
        <p:nvSpPr>
          <p:cNvPr id="1402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b="0">
                <a:latin typeface="Arial" charset="0"/>
              </a:defRPr>
            </a:lvl1pPr>
          </a:lstStyle>
          <a:p>
            <a:pPr>
              <a:defRPr/>
            </a:pPr>
            <a:fld id="{7C42045E-33DD-4CA7-9F66-4062AA788C9E}" type="slidenum">
              <a:rPr lang="en-US"/>
              <a:pPr>
                <a:defRPr/>
              </a:pPr>
              <a:t>‹#›</a:t>
            </a:fld>
            <a:endParaRPr lang="en-US"/>
          </a:p>
        </p:txBody>
      </p:sp>
    </p:spTree>
    <p:extLst>
      <p:ext uri="{BB962C8B-B14F-4D97-AF65-F5344CB8AC3E}">
        <p14:creationId xmlns:p14="http://schemas.microsoft.com/office/powerpoint/2010/main" val="34860431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n.wikipedia.org/wiki/Periodic_func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en.wikipedia.org/wiki/Waveform" TargetMode="External"/><Relationship Id="rId5" Type="http://schemas.openxmlformats.org/officeDocument/2006/relationships/hyperlink" Target="http://en.wikipedia.org/wiki/Mean" TargetMode="External"/><Relationship Id="rId4" Type="http://schemas.openxmlformats.org/officeDocument/2006/relationships/hyperlink" Target="http://en.wikipedia.org/wiki/Frequency_domain"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Phase_(wav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Circle"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en.wikipedia.org/wiki/Pi" TargetMode="External"/><Relationship Id="rId4" Type="http://schemas.openxmlformats.org/officeDocument/2006/relationships/hyperlink" Target="http://en.wikipedia.org/wiki/Radius"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Inverse_Fourier_transfor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0D4D98B-F008-41BE-9A52-202A832C24C7}" type="slidenum">
              <a:rPr lang="en-US" smtClean="0"/>
              <a:pPr/>
              <a:t>1</a:t>
            </a:fld>
            <a:endParaRPr lang="en-US" dirty="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50000"/>
              </a:spcBef>
            </a:pPr>
            <a:r>
              <a:rPr lang="en-US" baseline="0" dirty="0"/>
              <a:t> So </a:t>
            </a:r>
            <a:r>
              <a:rPr lang="en-GB" sz="1200" dirty="0"/>
              <a:t>Here we see a frequency domain function S(f) that specifies the peak amplitude of the constituent frequencies of the signal s(t)=</a:t>
            </a:r>
          </a:p>
          <a:p>
            <a:pPr>
              <a:spcBef>
                <a:spcPct val="50000"/>
              </a:spcBef>
            </a:pPr>
            <a:r>
              <a:rPr kumimoji="1" lang="en-GB" sz="1050" dirty="0">
                <a:latin typeface="Tahoma" pitchFamily="34" charset="0"/>
              </a:rPr>
              <a:t>(4/</a:t>
            </a:r>
            <a:r>
              <a:rPr kumimoji="1" lang="en-GB" sz="1050" dirty="0">
                <a:latin typeface="Tahoma" pitchFamily="34" charset="0"/>
                <a:sym typeface="Symbol" pitchFamily="18" charset="2"/>
              </a:rPr>
              <a:t>)*( sin(2(</a:t>
            </a:r>
            <a:r>
              <a:rPr kumimoji="1" lang="en-GB" sz="1050" b="1" dirty="0">
                <a:solidFill>
                  <a:srgbClr val="FF0000"/>
                </a:solidFill>
                <a:latin typeface="Tahoma" pitchFamily="34" charset="0"/>
                <a:sym typeface="Symbol" pitchFamily="18" charset="2"/>
              </a:rPr>
              <a:t>1f</a:t>
            </a:r>
            <a:r>
              <a:rPr kumimoji="1" lang="en-GB" sz="1050" dirty="0">
                <a:latin typeface="Tahoma" pitchFamily="34" charset="0"/>
                <a:sym typeface="Symbol" pitchFamily="18" charset="2"/>
              </a:rPr>
              <a:t>)t) +(1/3)sin (2 (</a:t>
            </a:r>
            <a:r>
              <a:rPr kumimoji="1" lang="en-GB" sz="1050" b="1" dirty="0">
                <a:solidFill>
                  <a:srgbClr val="FF0000"/>
                </a:solidFill>
                <a:latin typeface="Tahoma" pitchFamily="34" charset="0"/>
                <a:sym typeface="Symbol" pitchFamily="18" charset="2"/>
              </a:rPr>
              <a:t>3f</a:t>
            </a:r>
            <a:r>
              <a:rPr kumimoji="1" lang="en-GB" sz="1050" dirty="0">
                <a:latin typeface="Tahoma" pitchFamily="34" charset="0"/>
                <a:sym typeface="Symbol" pitchFamily="18" charset="2"/>
              </a:rPr>
              <a:t>)t) )</a:t>
            </a:r>
          </a:p>
          <a:p>
            <a:pPr>
              <a:spcBef>
                <a:spcPct val="50000"/>
              </a:spcBef>
            </a:pPr>
            <a:endParaRPr lang="en-GB" sz="1200" dirty="0"/>
          </a:p>
          <a:p>
            <a:pPr>
              <a:spcBef>
                <a:spcPct val="50000"/>
              </a:spcBef>
            </a:pPr>
            <a:r>
              <a:rPr lang="en-GB" sz="1200" dirty="0"/>
              <a:t>This means we have a component at f of magnitude 4/</a:t>
            </a:r>
            <a:r>
              <a:rPr kumimoji="1" lang="en-GB" sz="1200" dirty="0">
                <a:sym typeface="Symbol" pitchFamily="18" charset="2"/>
              </a:rPr>
              <a:t> = 1.27 and another at 3f of magnitude </a:t>
            </a:r>
            <a:r>
              <a:rPr lang="en-GB" sz="1200" dirty="0"/>
              <a:t>4/</a:t>
            </a:r>
            <a:r>
              <a:rPr kumimoji="1" lang="en-GB" sz="1200" dirty="0">
                <a:sym typeface="Symbol" pitchFamily="18" charset="2"/>
              </a:rPr>
              <a:t>*1/3 = 0.42</a:t>
            </a:r>
          </a:p>
          <a:p>
            <a:pPr>
              <a:spcBef>
                <a:spcPct val="50000"/>
              </a:spcBef>
            </a:pPr>
            <a:endParaRPr kumimoji="1" lang="en-GB" sz="1200" dirty="0">
              <a:sym typeface="Symbol" pitchFamily="18" charset="2"/>
            </a:endParaRPr>
          </a:p>
          <a:p>
            <a:pPr>
              <a:spcBef>
                <a:spcPct val="50000"/>
              </a:spcBef>
            </a:pPr>
            <a:r>
              <a:rPr kumimoji="1" lang="en-GB" sz="1200" dirty="0">
                <a:sym typeface="Symbol" pitchFamily="18" charset="2"/>
              </a:rPr>
              <a:t>Its bandwidth is 3f – 1f = 2f</a:t>
            </a:r>
            <a:endParaRPr lang="en-US" dirty="0"/>
          </a:p>
        </p:txBody>
      </p:sp>
      <p:sp>
        <p:nvSpPr>
          <p:cNvPr id="4" name="Slide Number Placeholder 3"/>
          <p:cNvSpPr>
            <a:spLocks noGrp="1"/>
          </p:cNvSpPr>
          <p:nvPr>
            <p:ph type="sldNum" sz="quarter" idx="10"/>
          </p:nvPr>
        </p:nvSpPr>
        <p:spPr/>
        <p:txBody>
          <a:bodyPr/>
          <a:lstStyle/>
          <a:p>
            <a:pPr>
              <a:defRPr/>
            </a:pPr>
            <a:fld id="{7C42045E-33DD-4CA7-9F66-4062AA788C9E}"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 infinite-bandwidth white noise signal is a purely theoretical construction</a:t>
            </a:r>
          </a:p>
        </p:txBody>
      </p:sp>
      <p:sp>
        <p:nvSpPr>
          <p:cNvPr id="4" name="Slide Number Placeholder 3"/>
          <p:cNvSpPr>
            <a:spLocks noGrp="1"/>
          </p:cNvSpPr>
          <p:nvPr>
            <p:ph type="sldNum" sz="quarter" idx="10"/>
          </p:nvPr>
        </p:nvSpPr>
        <p:spPr/>
        <p:txBody>
          <a:bodyPr/>
          <a:lstStyle/>
          <a:p>
            <a:pPr>
              <a:defRPr/>
            </a:pPr>
            <a:fld id="{7C42045E-33DD-4CA7-9F66-4062AA788C9E}"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describing a </a:t>
            </a:r>
            <a:r>
              <a:rPr lang="en-US" dirty="0">
                <a:hlinkClick r:id="rId3" tooltip="Periodic function"/>
              </a:rPr>
              <a:t>periodic function</a:t>
            </a:r>
            <a:r>
              <a:rPr lang="en-US" dirty="0"/>
              <a:t> in the </a:t>
            </a:r>
            <a:r>
              <a:rPr lang="en-US" dirty="0">
                <a:hlinkClick r:id="rId4" tooltip="Frequency domain"/>
              </a:rPr>
              <a:t>frequency domain</a:t>
            </a:r>
            <a:r>
              <a:rPr lang="en-US" dirty="0"/>
              <a:t>, the </a:t>
            </a:r>
            <a:r>
              <a:rPr lang="en-US" b="1" dirty="0"/>
              <a:t>DC bias</a:t>
            </a:r>
            <a:r>
              <a:rPr lang="en-US" dirty="0"/>
              <a:t>, </a:t>
            </a:r>
            <a:r>
              <a:rPr lang="en-US" b="1" dirty="0"/>
              <a:t>DC component</a:t>
            </a:r>
            <a:r>
              <a:rPr lang="en-US" dirty="0"/>
              <a:t>, </a:t>
            </a:r>
            <a:r>
              <a:rPr lang="en-US" b="1" dirty="0"/>
              <a:t>DC offset</a:t>
            </a:r>
            <a:r>
              <a:rPr lang="en-US" dirty="0"/>
              <a:t>, or </a:t>
            </a:r>
            <a:r>
              <a:rPr lang="en-US" b="1" dirty="0"/>
              <a:t>DC coefficient</a:t>
            </a:r>
            <a:r>
              <a:rPr lang="en-US" dirty="0"/>
              <a:t> is the </a:t>
            </a:r>
            <a:r>
              <a:rPr lang="en-US" dirty="0">
                <a:hlinkClick r:id="rId5" tooltip="Mean"/>
              </a:rPr>
              <a:t>mean</a:t>
            </a:r>
            <a:r>
              <a:rPr lang="en-US" dirty="0"/>
              <a:t> value of the </a:t>
            </a:r>
            <a:r>
              <a:rPr lang="en-US" dirty="0">
                <a:hlinkClick r:id="rId6" tooltip="Waveform"/>
              </a:rPr>
              <a:t>waveform</a:t>
            </a:r>
            <a:r>
              <a:rPr lang="en-US" dirty="0"/>
              <a:t>. If the mean amplitude is zero, there is no DC offset</a:t>
            </a:r>
          </a:p>
        </p:txBody>
      </p:sp>
      <p:sp>
        <p:nvSpPr>
          <p:cNvPr id="4" name="Slide Number Placeholder 3"/>
          <p:cNvSpPr>
            <a:spLocks noGrp="1"/>
          </p:cNvSpPr>
          <p:nvPr>
            <p:ph type="sldNum" sz="quarter" idx="10"/>
          </p:nvPr>
        </p:nvSpPr>
        <p:spPr/>
        <p:txBody>
          <a:bodyPr/>
          <a:lstStyle/>
          <a:p>
            <a:pPr>
              <a:defRPr/>
            </a:pPr>
            <a:fld id="{7C42045E-33DD-4CA7-9F66-4062AA788C9E}" type="slidenum">
              <a:rPr lang="en-US" smtClean="0"/>
              <a:pPr>
                <a:defRPr/>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C42045E-33DD-4CA7-9F66-4062AA788C9E}" type="slidenum">
              <a:rPr lang="en-US" smtClean="0"/>
              <a:pPr>
                <a:defRPr/>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C42045E-33DD-4CA7-9F66-4062AA788C9E}" type="slidenum">
              <a:rPr lang="en-US" smtClean="0"/>
              <a:pPr>
                <a:defRPr/>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C42045E-33DD-4CA7-9F66-4062AA788C9E}" type="slidenum">
              <a:rPr lang="en-US" smtClean="0"/>
              <a:pPr>
                <a:defRPr/>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If</a:t>
            </a:r>
            <a:r>
              <a:rPr lang="en-US" baseline="0" dirty="0"/>
              <a:t> a signal has a DC component then it will shift bit further to the level of the DC component.</a:t>
            </a:r>
            <a:endParaRPr lang="en-US" dirty="0"/>
          </a:p>
        </p:txBody>
      </p:sp>
      <p:sp>
        <p:nvSpPr>
          <p:cNvPr id="4" name="Slide Number Placeholder 3"/>
          <p:cNvSpPr>
            <a:spLocks noGrp="1"/>
          </p:cNvSpPr>
          <p:nvPr>
            <p:ph type="sldNum" sz="quarter" idx="10"/>
          </p:nvPr>
        </p:nvSpPr>
        <p:spPr/>
        <p:txBody>
          <a:bodyPr/>
          <a:lstStyle/>
          <a:p>
            <a:pPr>
              <a:defRPr/>
            </a:pPr>
            <a:fld id="{7C42045E-33DD-4CA7-9F66-4062AA788C9E}" type="slidenum">
              <a:rPr lang="en-US" smtClean="0"/>
              <a:pPr>
                <a:defRPr/>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a:rPr>
              <a:t>There is a direct relationship between data rate and bandwidth: the higher the data rate of a signal, the greater is its required effective bandwidth. </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a:rPr>
              <a:t>Although a given waveform may contain frequencies over a very broad range, as a practical matter any transmission system (transmitter plus medium plus receiver) will be able to accommodate only a limited band of frequencies. This, in turn, limits the data rate that can be carried on the transmission medium.</a:t>
            </a:r>
          </a:p>
          <a:p>
            <a:endParaRPr lang="en-US" dirty="0"/>
          </a:p>
          <a:p>
            <a:pPr>
              <a:lnSpc>
                <a:spcPct val="90000"/>
              </a:lnSpc>
            </a:pPr>
            <a:r>
              <a:rPr lang="en-US" dirty="0"/>
              <a:t>What is the data rate (bits/sec) that we can achieve?</a:t>
            </a:r>
          </a:p>
          <a:p>
            <a:pPr algn="ctr">
              <a:buFont typeface="Wingdings" pitchFamily="2" charset="2"/>
              <a:buNone/>
            </a:pPr>
            <a:r>
              <a:rPr lang="en-US" dirty="0"/>
              <a:t>10</a:t>
            </a:r>
            <a:r>
              <a:rPr lang="en-US" baseline="30000" dirty="0"/>
              <a:t>6</a:t>
            </a:r>
            <a:r>
              <a:rPr lang="en-US" dirty="0"/>
              <a:t> cycles ----------- 1 sec</a:t>
            </a:r>
          </a:p>
          <a:p>
            <a:pPr algn="ctr">
              <a:buFont typeface="Wingdings" pitchFamily="2" charset="2"/>
              <a:buNone/>
            </a:pPr>
            <a:r>
              <a:rPr lang="en-US" dirty="0"/>
              <a:t>1 cycle ------------- 1µ sec</a:t>
            </a:r>
          </a:p>
          <a:p>
            <a:pPr algn="ctr">
              <a:buFont typeface="Wingdings" pitchFamily="2" charset="2"/>
              <a:buNone/>
            </a:pPr>
            <a:r>
              <a:rPr lang="en-US" dirty="0"/>
              <a:t>2 bits ------------- 1µ sec</a:t>
            </a:r>
          </a:p>
          <a:p>
            <a:pPr algn="ctr">
              <a:buFont typeface="Wingdings" pitchFamily="2" charset="2"/>
              <a:buNone/>
            </a:pPr>
            <a:r>
              <a:rPr lang="en-US" dirty="0"/>
              <a:t>1 bit -------------- 0.5µ sec</a:t>
            </a:r>
          </a:p>
          <a:p>
            <a:pPr algn="ctr">
              <a:buFont typeface="Wingdings" pitchFamily="2" charset="2"/>
              <a:buNone/>
            </a:pPr>
            <a:r>
              <a:rPr lang="en-US" dirty="0"/>
              <a:t>=&gt; Data rate = 2 Mbps </a:t>
            </a:r>
            <a:r>
              <a:rPr lang="en-US" dirty="0">
                <a:solidFill>
                  <a:srgbClr val="FF0000"/>
                </a:solidFill>
              </a:rPr>
              <a:t>can be achieved?</a:t>
            </a:r>
          </a:p>
          <a:p>
            <a:endParaRPr lang="en-US" dirty="0"/>
          </a:p>
        </p:txBody>
      </p:sp>
      <p:sp>
        <p:nvSpPr>
          <p:cNvPr id="4" name="Slide Number Placeholder 3"/>
          <p:cNvSpPr>
            <a:spLocks noGrp="1"/>
          </p:cNvSpPr>
          <p:nvPr>
            <p:ph type="sldNum" sz="quarter" idx="10"/>
          </p:nvPr>
        </p:nvSpPr>
        <p:spPr/>
        <p:txBody>
          <a:bodyPr/>
          <a:lstStyle/>
          <a:p>
            <a:pPr>
              <a:defRPr/>
            </a:pPr>
            <a:fld id="{7C42045E-33DD-4CA7-9F66-4062AA788C9E}" type="slidenum">
              <a:rPr lang="en-US" smtClean="0"/>
              <a:pPr>
                <a:defRPr/>
              </a:pPr>
              <a:t>26</a:t>
            </a:fld>
            <a:endParaRPr lang="en-US"/>
          </a:p>
        </p:txBody>
      </p:sp>
    </p:spTree>
    <p:extLst>
      <p:ext uri="{BB962C8B-B14F-4D97-AF65-F5344CB8AC3E}">
        <p14:creationId xmlns:p14="http://schemas.microsoft.com/office/powerpoint/2010/main" val="983524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504128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White Spaces: Frequency bands that have been allocated but are not being used</a:t>
            </a:r>
            <a:r>
              <a:rPr lang="en-US" baseline="0" dirty="0"/>
              <a:t> locally.</a:t>
            </a:r>
          </a:p>
          <a:p>
            <a:endParaRPr lang="en-US" baseline="0" dirty="0"/>
          </a:p>
          <a:p>
            <a:r>
              <a:rPr lang="en-US" baseline="0" dirty="0"/>
              <a:t>Unlicensed National information infrastructure</a:t>
            </a:r>
            <a:endParaRPr lang="en-US" dirty="0"/>
          </a:p>
        </p:txBody>
      </p:sp>
      <p:sp>
        <p:nvSpPr>
          <p:cNvPr id="4" name="Slide Number Placeholder 3"/>
          <p:cNvSpPr>
            <a:spLocks noGrp="1"/>
          </p:cNvSpPr>
          <p:nvPr>
            <p:ph type="sldNum" sz="quarter" idx="10"/>
          </p:nvPr>
        </p:nvSpPr>
        <p:spPr/>
        <p:txBody>
          <a:bodyPr/>
          <a:lstStyle/>
          <a:p>
            <a:fld id="{8992A319-49BD-463F-A7A6-4B32CC99166B}" type="slidenum">
              <a:rPr lang="en-US" smtClean="0"/>
              <a:pPr/>
              <a:t>33</a:t>
            </a:fld>
            <a:endParaRPr lang="en-US"/>
          </a:p>
        </p:txBody>
      </p:sp>
    </p:spTree>
    <p:extLst>
      <p:ext uri="{BB962C8B-B14F-4D97-AF65-F5344CB8AC3E}">
        <p14:creationId xmlns:p14="http://schemas.microsoft.com/office/powerpoint/2010/main" val="1842906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D668B22-BD45-431E-AB34-DC282EE69912}" type="slidenum">
              <a:rPr lang="en-US" smtClean="0"/>
              <a:pPr/>
              <a:t>2</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8796495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White Spaces: Frequency bands that have been allocated but are not being used</a:t>
            </a:r>
            <a:r>
              <a:rPr lang="en-US" baseline="0" dirty="0"/>
              <a:t> locally.</a:t>
            </a:r>
          </a:p>
          <a:p>
            <a:endParaRPr lang="en-US" baseline="0" dirty="0"/>
          </a:p>
          <a:p>
            <a:r>
              <a:rPr lang="en-US" baseline="0" dirty="0"/>
              <a:t>Unlicensed National information infrastructure</a:t>
            </a:r>
            <a:endParaRPr lang="en-US" dirty="0"/>
          </a:p>
        </p:txBody>
      </p:sp>
      <p:sp>
        <p:nvSpPr>
          <p:cNvPr id="4" name="Slide Number Placeholder 3"/>
          <p:cNvSpPr>
            <a:spLocks noGrp="1"/>
          </p:cNvSpPr>
          <p:nvPr>
            <p:ph type="sldNum" sz="quarter" idx="10"/>
          </p:nvPr>
        </p:nvSpPr>
        <p:spPr/>
        <p:txBody>
          <a:bodyPr/>
          <a:lstStyle/>
          <a:p>
            <a:fld id="{8992A319-49BD-463F-A7A6-4B32CC99166B}" type="slidenum">
              <a:rPr lang="en-US" smtClean="0"/>
              <a:pPr/>
              <a:t>34</a:t>
            </a:fld>
            <a:endParaRPr lang="en-US"/>
          </a:p>
        </p:txBody>
      </p:sp>
    </p:spTree>
    <p:extLst>
      <p:ext uri="{BB962C8B-B14F-4D97-AF65-F5344CB8AC3E}">
        <p14:creationId xmlns:p14="http://schemas.microsoft.com/office/powerpoint/2010/main" val="1194191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B80A0DC-42ED-4A02-80B2-FEA542B453B6}" type="slidenum">
              <a:rPr lang="en-US" smtClean="0"/>
              <a:pPr/>
              <a:t>5</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r>
              <a:rPr lang="en-US" b="1" dirty="0"/>
              <a:t>Ionizing</a:t>
            </a:r>
            <a:r>
              <a:rPr lang="en-US" dirty="0"/>
              <a:t> (or </a:t>
            </a:r>
            <a:r>
              <a:rPr lang="en-US" b="1" dirty="0" err="1"/>
              <a:t>ionising</a:t>
            </a:r>
            <a:r>
              <a:rPr lang="en-US" dirty="0"/>
              <a:t>) </a:t>
            </a:r>
            <a:r>
              <a:rPr lang="en-US" b="1" dirty="0"/>
              <a:t>radiation</a:t>
            </a:r>
            <a:r>
              <a:rPr lang="en-US" dirty="0"/>
              <a:t> is radiation composed of particles that individually carry enough kinetic energy to liberate an electron from an atom or molecule, ionizing it.</a:t>
            </a:r>
            <a:r>
              <a:rPr lang="en-US" baseline="30000" dirty="0"/>
              <a:t> </a:t>
            </a:r>
          </a:p>
          <a:p>
            <a:r>
              <a:rPr lang="en-US" dirty="0"/>
              <a:t>Ionizing radiation is generated by very high temperature or due to acceleration of charged particles by the electromagnetic fields produced by natural processes. The</a:t>
            </a:r>
            <a:r>
              <a:rPr lang="en-US" baseline="0" dirty="0"/>
              <a:t> Ultraviolet to Gamma range is Ionizing. </a:t>
            </a:r>
            <a:endParaRPr lang="en-US" dirty="0"/>
          </a:p>
        </p:txBody>
      </p:sp>
    </p:spTree>
    <p:extLst>
      <p:ext uri="{BB962C8B-B14F-4D97-AF65-F5344CB8AC3E}">
        <p14:creationId xmlns:p14="http://schemas.microsoft.com/office/powerpoint/2010/main" val="2751411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As the frequency is increased the amount of interference caused by the atmosphere reduces...as higher frequency signal has more signal energy in it....so it can penetrate the atmosphere more easily...(the same reason why we use modulation with higher frequency)</a:t>
            </a:r>
          </a:p>
          <a:p>
            <a:endParaRPr lang="en-US" dirty="0"/>
          </a:p>
        </p:txBody>
      </p:sp>
      <p:sp>
        <p:nvSpPr>
          <p:cNvPr id="4" name="Slide Number Placeholder 3"/>
          <p:cNvSpPr>
            <a:spLocks noGrp="1"/>
          </p:cNvSpPr>
          <p:nvPr>
            <p:ph type="sldNum" sz="quarter" idx="10"/>
          </p:nvPr>
        </p:nvSpPr>
        <p:spPr/>
        <p:txBody>
          <a:bodyPr/>
          <a:lstStyle/>
          <a:p>
            <a:pPr>
              <a:defRPr/>
            </a:pPr>
            <a:fld id="{7C42045E-33DD-4CA7-9F66-4062AA788C9E}" type="slidenum">
              <a:rPr lang="en-US" smtClean="0"/>
              <a:pPr>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a:t>
            </a:r>
            <a:r>
              <a:rPr lang="en-US" i="1" dirty="0">
                <a:hlinkClick r:id="rId3" tooltip="Phase (waves)"/>
              </a:rPr>
              <a:t>phase</a:t>
            </a:r>
            <a:r>
              <a:rPr lang="en-US" dirty="0"/>
              <a:t>, specifies where in its cycle the oscillation begins at </a:t>
            </a:r>
            <a:r>
              <a:rPr lang="en-US" i="1" dirty="0"/>
              <a:t>t</a:t>
            </a:r>
            <a:r>
              <a:rPr lang="en-US" dirty="0"/>
              <a:t> = 0. </a:t>
            </a:r>
          </a:p>
        </p:txBody>
      </p:sp>
      <p:sp>
        <p:nvSpPr>
          <p:cNvPr id="4" name="Slide Number Placeholder 3"/>
          <p:cNvSpPr>
            <a:spLocks noGrp="1"/>
          </p:cNvSpPr>
          <p:nvPr>
            <p:ph type="sldNum" sz="quarter" idx="10"/>
          </p:nvPr>
        </p:nvSpPr>
        <p:spPr/>
        <p:txBody>
          <a:bodyPr/>
          <a:lstStyle/>
          <a:p>
            <a:pPr>
              <a:defRPr/>
            </a:pPr>
            <a:fld id="{7C42045E-33DD-4CA7-9F66-4062AA788C9E}" type="slidenum">
              <a:rPr lang="en-US" smtClean="0"/>
              <a:pPr>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 arc of a </a:t>
            </a:r>
            <a:r>
              <a:rPr lang="en-US" dirty="0">
                <a:hlinkClick r:id="rId3" tooltip="Circle"/>
              </a:rPr>
              <a:t>circle</a:t>
            </a:r>
            <a:r>
              <a:rPr lang="en-US" dirty="0"/>
              <a:t> with the same length as the </a:t>
            </a:r>
            <a:r>
              <a:rPr lang="en-US" dirty="0">
                <a:hlinkClick r:id="rId4" tooltip="Radius"/>
              </a:rPr>
              <a:t>radius</a:t>
            </a:r>
            <a:r>
              <a:rPr lang="en-US" dirty="0"/>
              <a:t> of that circle corresponds to an </a:t>
            </a:r>
            <a:r>
              <a:rPr lang="en-US" i="1" dirty="0"/>
              <a:t>angle</a:t>
            </a:r>
            <a:r>
              <a:rPr lang="en-US" dirty="0"/>
              <a:t> of 1 radian. A full circle corresponds to an angle of 2</a:t>
            </a:r>
            <a:r>
              <a:rPr lang="en-US" dirty="0">
                <a:hlinkClick r:id="rId5" tooltip="Pi"/>
              </a:rPr>
              <a:t>π</a:t>
            </a:r>
            <a:r>
              <a:rPr lang="en-US" dirty="0"/>
              <a:t> radians.</a:t>
            </a:r>
          </a:p>
          <a:p>
            <a:endParaRPr lang="en-US" dirty="0"/>
          </a:p>
          <a:p>
            <a:endParaRPr lang="en-US" dirty="0"/>
          </a:p>
          <a:p>
            <a:r>
              <a:rPr lang="en-GB" b="1" dirty="0"/>
              <a:t>Last class</a:t>
            </a:r>
            <a:r>
              <a:rPr lang="en-GB" b="1" baseline="0" dirty="0"/>
              <a:t> </a:t>
            </a:r>
            <a:r>
              <a:rPr lang="en-GB" b="1" baseline="0"/>
              <a:t>question: </a:t>
            </a:r>
            <a:r>
              <a:rPr lang="en-GB" b="1"/>
              <a:t>WiMAX</a:t>
            </a:r>
            <a:r>
              <a:rPr lang="en-GB"/>
              <a:t> </a:t>
            </a:r>
            <a:r>
              <a:rPr lang="en-GB" dirty="0"/>
              <a:t>(Worldwide Interoperability for Microwave Access)</a:t>
            </a:r>
            <a:endParaRPr lang="en-US" dirty="0"/>
          </a:p>
        </p:txBody>
      </p:sp>
      <p:sp>
        <p:nvSpPr>
          <p:cNvPr id="4" name="Slide Number Placeholder 3"/>
          <p:cNvSpPr>
            <a:spLocks noGrp="1"/>
          </p:cNvSpPr>
          <p:nvPr>
            <p:ph type="sldNum" sz="quarter" idx="10"/>
          </p:nvPr>
        </p:nvSpPr>
        <p:spPr/>
        <p:txBody>
          <a:bodyPr/>
          <a:lstStyle/>
          <a:p>
            <a:pPr>
              <a:defRPr/>
            </a:pPr>
            <a:fld id="{7C42045E-33DD-4CA7-9F66-4062AA788C9E}"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frequency-domain representation can also include information on the phase shift that must be applied to each sinusoid in order to be able to recombine the frequency components to recover the original time signal.</a:t>
            </a:r>
          </a:p>
          <a:p>
            <a:r>
              <a:rPr lang="en-US" dirty="0"/>
              <a:t>The </a:t>
            </a:r>
            <a:r>
              <a:rPr lang="en-US" dirty="0">
                <a:hlinkClick r:id="rId3" tooltip="Inverse Fourier transform"/>
              </a:rPr>
              <a:t>inverse Fourier transform</a:t>
            </a:r>
            <a:r>
              <a:rPr lang="en-US" dirty="0"/>
              <a:t> converts the frequency domain function back to a time function.</a:t>
            </a:r>
          </a:p>
          <a:p>
            <a:endParaRPr lang="en-US" dirty="0"/>
          </a:p>
        </p:txBody>
      </p:sp>
      <p:sp>
        <p:nvSpPr>
          <p:cNvPr id="4" name="Slide Number Placeholder 3"/>
          <p:cNvSpPr>
            <a:spLocks noGrp="1"/>
          </p:cNvSpPr>
          <p:nvPr>
            <p:ph type="sldNum" sz="quarter" idx="10"/>
          </p:nvPr>
        </p:nvSpPr>
        <p:spPr/>
        <p:txBody>
          <a:bodyPr/>
          <a:lstStyle/>
          <a:p>
            <a:pPr>
              <a:defRPr/>
            </a:pPr>
            <a:fld id="{7C42045E-33DD-4CA7-9F66-4062AA788C9E}" type="slidenum">
              <a:rPr lang="en-US" smtClean="0"/>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Fourier transform for</a:t>
            </a:r>
            <a:r>
              <a:rPr lang="en-US" baseline="0" dirty="0"/>
              <a:t> frequency domain and Inverse for time domain.</a:t>
            </a:r>
            <a:endParaRPr lang="en-US" dirty="0"/>
          </a:p>
        </p:txBody>
      </p:sp>
      <p:sp>
        <p:nvSpPr>
          <p:cNvPr id="4" name="Slide Number Placeholder 3"/>
          <p:cNvSpPr>
            <a:spLocks noGrp="1"/>
          </p:cNvSpPr>
          <p:nvPr>
            <p:ph type="sldNum" sz="quarter" idx="10"/>
          </p:nvPr>
        </p:nvSpPr>
        <p:spPr/>
        <p:txBody>
          <a:bodyPr/>
          <a:lstStyle/>
          <a:p>
            <a:pPr>
              <a:defRPr/>
            </a:pPr>
            <a:fld id="{7C42045E-33DD-4CA7-9F66-4062AA788C9E}" type="slidenum">
              <a:rPr lang="en-US" smtClean="0"/>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C42045E-33DD-4CA7-9F66-4062AA788C9E}"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5" name="Straight Connector 12"/>
          <p:cNvCxnSpPr>
            <a:cxnSpLocks noChangeShapeType="1"/>
          </p:cNvCxnSpPr>
          <p:nvPr userDrawn="1"/>
        </p:nvCxnSpPr>
        <p:spPr bwMode="auto">
          <a:xfrm>
            <a:off x="0" y="3048000"/>
            <a:ext cx="9144000" cy="1588"/>
          </a:xfrm>
          <a:prstGeom prst="line">
            <a:avLst/>
          </a:prstGeom>
          <a:noFill/>
          <a:ln w="63500" algn="ctr">
            <a:solidFill>
              <a:srgbClr val="0070C0"/>
            </a:solidFill>
            <a:round/>
            <a:headEnd/>
            <a:tailEnd/>
          </a:ln>
        </p:spPr>
      </p:cxnSp>
      <p:sp>
        <p:nvSpPr>
          <p:cNvPr id="138242" name="Rectangle 2"/>
          <p:cNvSpPr>
            <a:spLocks noGrp="1" noChangeArrowheads="1"/>
          </p:cNvSpPr>
          <p:nvPr>
            <p:ph type="subTitle" idx="1"/>
          </p:nvPr>
        </p:nvSpPr>
        <p:spPr>
          <a:xfrm>
            <a:off x="914400" y="3505200"/>
            <a:ext cx="7010400" cy="1905000"/>
          </a:xfrm>
        </p:spPr>
        <p:txBody>
          <a:bodyPr/>
          <a:lstStyle>
            <a:lvl1pPr marL="0" indent="0">
              <a:buFont typeface="Wingdings" pitchFamily="2" charset="2"/>
              <a:buNone/>
              <a:defRPr/>
            </a:lvl1pPr>
          </a:lstStyle>
          <a:p>
            <a:r>
              <a:rPr lang="en-US"/>
              <a:t>Click to edit Master subtitle style</a:t>
            </a:r>
          </a:p>
        </p:txBody>
      </p:sp>
      <p:sp>
        <p:nvSpPr>
          <p:cNvPr id="138252" name="Rectangle 12"/>
          <p:cNvSpPr>
            <a:spLocks noGrp="1" noChangeArrowheads="1"/>
          </p:cNvSpPr>
          <p:nvPr>
            <p:ph type="ctrTitle"/>
          </p:nvPr>
        </p:nvSpPr>
        <p:spPr>
          <a:xfrm>
            <a:off x="838200" y="381000"/>
            <a:ext cx="7086600" cy="1600200"/>
          </a:xfrm>
        </p:spPr>
        <p:txBody>
          <a:bodyPr anchor="ctr"/>
          <a:lstStyle>
            <a:lvl1pPr algn="ctr">
              <a:defRPr/>
            </a:lvl1pPr>
          </a:lstStyle>
          <a:p>
            <a:r>
              <a:rPr lang="en-US" dirty="0"/>
              <a:t>Click to edit Master title style</a:t>
            </a:r>
          </a:p>
        </p:txBody>
      </p:sp>
      <p:sp>
        <p:nvSpPr>
          <p:cNvPr id="6" name="Rectangle 3"/>
          <p:cNvSpPr>
            <a:spLocks noGrp="1" noChangeArrowheads="1"/>
          </p:cNvSpPr>
          <p:nvPr>
            <p:ph type="dt" sz="half" idx="10"/>
          </p:nvPr>
        </p:nvSpPr>
        <p:spPr>
          <a:xfrm>
            <a:off x="685800" y="6248400"/>
            <a:ext cx="1905000" cy="457200"/>
          </a:xfrm>
        </p:spPr>
        <p:txBody>
          <a:bodyPr/>
          <a:lstStyle>
            <a:lvl1pPr>
              <a:defRPr/>
            </a:lvl1pPr>
          </a:lstStyle>
          <a:p>
            <a:pPr>
              <a:defRPr/>
            </a:pPr>
            <a:endParaRPr lang="en-US" dirty="0"/>
          </a:p>
        </p:txBody>
      </p:sp>
      <p:sp>
        <p:nvSpPr>
          <p:cNvPr id="7" name="Rectangle 4"/>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8"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984CE2C3-F09F-442D-8A86-026BFA6BD60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cxnSp>
        <p:nvCxnSpPr>
          <p:cNvPr id="4" name="Straight Connector 11"/>
          <p:cNvCxnSpPr>
            <a:cxnSpLocks noChangeShapeType="1"/>
          </p:cNvCxnSpPr>
          <p:nvPr userDrawn="1"/>
        </p:nvCxnSpPr>
        <p:spPr bwMode="auto">
          <a:xfrm>
            <a:off x="0" y="914400"/>
            <a:ext cx="9144000" cy="1588"/>
          </a:xfrm>
          <a:prstGeom prst="line">
            <a:avLst/>
          </a:prstGeom>
          <a:noFill/>
          <a:ln w="63500" algn="ctr">
            <a:solidFill>
              <a:srgbClr val="0070C0"/>
            </a:solidFill>
            <a:round/>
            <a:headEnd/>
            <a:tailEnd/>
          </a:ln>
        </p:spPr>
      </p:cxnSp>
      <p:sp>
        <p:nvSpPr>
          <p:cNvPr id="2" name="Title 1"/>
          <p:cNvSpPr>
            <a:spLocks noGrp="1"/>
          </p:cNvSpPr>
          <p:nvPr>
            <p:ph type="title"/>
          </p:nvPr>
        </p:nvSpPr>
        <p:spPr>
          <a:xfrm>
            <a:off x="228600" y="96839"/>
            <a:ext cx="8686799" cy="741362"/>
          </a:xfrm>
        </p:spPr>
        <p:txBody>
          <a:bodyPr/>
          <a:lstStyle>
            <a:lvl1pPr>
              <a:defRPr sz="3600">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228600" y="990600"/>
            <a:ext cx="8686799" cy="5105400"/>
          </a:xfrm>
        </p:spPr>
        <p:txBody>
          <a:bodyPr/>
          <a:lstStyle>
            <a:lvl1pPr>
              <a:buClr>
                <a:srgbClr val="0070C0"/>
              </a:buClr>
              <a:buFont typeface="Wingdings" pitchFamily="2" charset="2"/>
              <a:buChar char="q"/>
              <a:defRPr sz="2400">
                <a:latin typeface="Calibri" pitchFamily="34" charset="0"/>
              </a:defRPr>
            </a:lvl1pPr>
            <a:lvl2pPr>
              <a:buClr>
                <a:srgbClr val="0070C0"/>
              </a:buClr>
              <a:buFont typeface="Wingdings" pitchFamily="2" charset="2"/>
              <a:buChar char=""/>
              <a:defRPr sz="2000">
                <a:latin typeface="Calibri" pitchFamily="34" charset="0"/>
              </a:defRPr>
            </a:lvl2pPr>
            <a:lvl3pPr>
              <a:buClr>
                <a:srgbClr val="0070C0"/>
              </a:buClr>
              <a:defRPr sz="1800">
                <a:latin typeface="Calibri" pitchFamily="34" charset="0"/>
              </a:defRPr>
            </a:lvl3pPr>
            <a:lvl4pPr>
              <a:buClr>
                <a:srgbClr val="0070C0"/>
              </a:buClr>
              <a:defRPr sz="1600">
                <a:latin typeface="Calibri" pitchFamily="34" charset="0"/>
              </a:defRPr>
            </a:lvl4pPr>
            <a:lvl5pPr>
              <a:buClr>
                <a:srgbClr val="0070C0"/>
              </a:buClr>
              <a:defRPr sz="16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a:xfrm>
            <a:off x="7239000" y="6553200"/>
            <a:ext cx="1905000" cy="304800"/>
          </a:xfrm>
        </p:spPr>
        <p:txBody>
          <a:bodyPr/>
          <a:lstStyle>
            <a:lvl1pPr>
              <a:defRPr/>
            </a:lvl1pPr>
          </a:lstStyle>
          <a:p>
            <a:pPr>
              <a:defRPr/>
            </a:pPr>
            <a:fld id="{AA397A82-27A1-46BB-8022-768212280A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xfrm>
            <a:off x="990600" y="6019800"/>
            <a:ext cx="1905000" cy="457200"/>
          </a:xfrm>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A55D1B4B-A498-4F2E-AE62-19FA0D096AD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xfrm>
            <a:off x="935083" y="6237668"/>
            <a:ext cx="1905000" cy="457200"/>
          </a:xfrm>
          <a:ln/>
        </p:spPr>
        <p:txBody>
          <a:bodyPr/>
          <a:lstStyle>
            <a:lvl1pPr>
              <a:defRPr/>
            </a:lvl1pPr>
          </a:lstStyle>
          <a:p>
            <a:pPr>
              <a:defRPr/>
            </a:pPr>
            <a:endParaRPr lang="en-US" dirty="0"/>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14DB81D2-CBDB-40AA-B59E-E80D92435E2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DD2882CA-1456-4F6A-B3CF-9BB29BC2E2C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222EF6BC-B24C-4CE1-8FE1-8F5CCC145AD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AB4C6010-66E7-47FE-BC1D-A39FD3EC5C5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68169617-6B1C-444E-9A73-60D9485B4E3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D231960D-942A-4536-83F9-A6BC58E8E80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eaLnBrk="1" hangingPunct="1">
              <a:defRPr/>
            </a:pPr>
            <a:endParaRPr lang="en-US" sz="2400" b="0">
              <a:latin typeface="Times New Roman" pitchFamily="18" charset="0"/>
            </a:endParaRPr>
          </a:p>
        </p:txBody>
      </p:sp>
      <p:sp>
        <p:nvSpPr>
          <p:cNvPr id="137219"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lang="en-US" sz="2400" b="0">
              <a:latin typeface="Times New Roman" pitchFamily="18" charset="0"/>
            </a:endParaRPr>
          </a:p>
        </p:txBody>
      </p:sp>
      <p:sp>
        <p:nvSpPr>
          <p:cNvPr id="2052" name="Rectangle 4"/>
          <p:cNvSpPr>
            <a:spLocks noGrp="1" noChangeArrowheads="1"/>
          </p:cNvSpPr>
          <p:nvPr>
            <p:ph type="title"/>
          </p:nvPr>
        </p:nvSpPr>
        <p:spPr bwMode="auto">
          <a:xfrm>
            <a:off x="931863" y="96838"/>
            <a:ext cx="7158037" cy="14128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3" name="Rectangle 5"/>
          <p:cNvSpPr>
            <a:spLocks noGrp="1" noChangeArrowheads="1"/>
          </p:cNvSpPr>
          <p:nvPr>
            <p:ph type="body" idx="1"/>
          </p:nvPr>
        </p:nvSpPr>
        <p:spPr bwMode="auto">
          <a:xfrm>
            <a:off x="949325" y="1981200"/>
            <a:ext cx="7661275"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7222"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latin typeface="Arial" charset="0"/>
              </a:defRPr>
            </a:lvl1pPr>
          </a:lstStyle>
          <a:p>
            <a:pPr>
              <a:defRPr/>
            </a:pPr>
            <a:endParaRPr lang="en-US"/>
          </a:p>
        </p:txBody>
      </p:sp>
      <p:sp>
        <p:nvSpPr>
          <p:cNvPr id="137223"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Arial" charset="0"/>
              </a:defRPr>
            </a:lvl1pPr>
          </a:lstStyle>
          <a:p>
            <a:pPr>
              <a:defRPr/>
            </a:pPr>
            <a:endParaRPr lang="en-US"/>
          </a:p>
        </p:txBody>
      </p:sp>
      <p:sp>
        <p:nvSpPr>
          <p:cNvPr id="137224"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a:latin typeface="Arial" charset="0"/>
              </a:defRPr>
            </a:lvl1pPr>
          </a:lstStyle>
          <a:p>
            <a:pPr>
              <a:defRPr/>
            </a:pPr>
            <a:fld id="{6D2A9DF3-5CF3-42DA-8568-586FD86C4625}" type="slidenum">
              <a:rPr lang="en-US"/>
              <a:pPr>
                <a:defRPr/>
              </a:pPr>
              <a:t>‹#›</a:t>
            </a:fld>
            <a:endParaRPr lang="en-US"/>
          </a:p>
        </p:txBody>
      </p:sp>
      <p:sp>
        <p:nvSpPr>
          <p:cNvPr id="137225"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a:defRPr/>
            </a:pPr>
            <a:endParaRPr lang="en-US"/>
          </a:p>
        </p:txBody>
      </p:sp>
      <p:sp>
        <p:nvSpPr>
          <p:cNvPr id="137226"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982" r:id="rId1"/>
    <p:sldLayoutId id="2147483983" r:id="rId2"/>
    <p:sldLayoutId id="2147483975" r:id="rId3"/>
    <p:sldLayoutId id="2147483976" r:id="rId4"/>
    <p:sldLayoutId id="2147483977" r:id="rId5"/>
    <p:sldLayoutId id="2147483978" r:id="rId6"/>
    <p:sldLayoutId id="2147483979" r:id="rId7"/>
    <p:sldLayoutId id="2147483980" r:id="rId8"/>
    <p:sldLayoutId id="2147483981" r:id="rId9"/>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Operator_(mathematic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en.wikipedia.org/wiki/Transform_(mathematic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Operator_(mathematic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en.wikipedia.org/wiki/Sine_wave" TargetMode="External"/><Relationship Id="rId5" Type="http://schemas.openxmlformats.org/officeDocument/2006/relationships/hyperlink" Target="http://en.wikipedia.org/wiki/Fourier_transform" TargetMode="External"/><Relationship Id="rId4" Type="http://schemas.openxmlformats.org/officeDocument/2006/relationships/hyperlink" Target="http://en.wikipedia.org/wiki/Transform_(mathematic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0" y="685800"/>
            <a:ext cx="9144000" cy="2286000"/>
          </a:xfrm>
        </p:spPr>
        <p:txBody>
          <a:bodyPr/>
          <a:lstStyle/>
          <a:p>
            <a:pPr eaLnBrk="1" hangingPunct="1"/>
            <a:r>
              <a:rPr lang="en-US" b="1" dirty="0"/>
              <a:t>EE-357: </a:t>
            </a:r>
            <a:r>
              <a:rPr lang="en-US" b="1" dirty="0">
                <a:solidFill>
                  <a:srgbClr val="00B0F0"/>
                </a:solidFill>
              </a:rPr>
              <a:t>CCN</a:t>
            </a:r>
            <a:br>
              <a:rPr lang="en-US" b="1" dirty="0"/>
            </a:br>
            <a:br>
              <a:rPr lang="en-US" b="1" dirty="0"/>
            </a:br>
            <a:r>
              <a:rPr lang="en-US" sz="3200" dirty="0"/>
              <a:t>Introduction to Physical Layer</a:t>
            </a:r>
            <a:endParaRPr lang="en-US" dirty="0"/>
          </a:p>
        </p:txBody>
      </p:sp>
      <p:sp>
        <p:nvSpPr>
          <p:cNvPr id="7171" name="Rectangle 3"/>
          <p:cNvSpPr>
            <a:spLocks noGrp="1" noChangeArrowheads="1"/>
          </p:cNvSpPr>
          <p:nvPr>
            <p:ph type="subTitle" idx="1"/>
          </p:nvPr>
        </p:nvSpPr>
        <p:spPr>
          <a:xfrm>
            <a:off x="1295400" y="3581400"/>
            <a:ext cx="7696200" cy="1905000"/>
          </a:xfrm>
        </p:spPr>
        <p:txBody>
          <a:bodyPr/>
          <a:lstStyle/>
          <a:p>
            <a:pPr eaLnBrk="1" hangingPunct="1"/>
            <a:r>
              <a:rPr lang="en-US" sz="2400" b="1" dirty="0"/>
              <a:t>Hassaan Khaliq Qureshi </a:t>
            </a:r>
          </a:p>
          <a:p>
            <a:pPr eaLnBrk="1" hangingPunct="1"/>
            <a:r>
              <a:rPr lang="en-US" sz="2400" dirty="0"/>
              <a:t>School of Electrical Engineering &amp; Computer Science</a:t>
            </a:r>
          </a:p>
          <a:p>
            <a:pPr eaLnBrk="1" hangingPunct="1"/>
            <a:r>
              <a:rPr lang="en-US" sz="2400" dirty="0"/>
              <a:t>National University of Sciences &amp; Technology (NUST)</a:t>
            </a:r>
          </a:p>
          <a:p>
            <a:pPr eaLnBrk="1" hangingPunct="1"/>
            <a:r>
              <a:rPr lang="en-US" sz="2400" dirty="0"/>
              <a:t>Pakistan.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Frequency Domain Concept</a:t>
            </a:r>
          </a:p>
        </p:txBody>
      </p:sp>
      <p:sp>
        <p:nvSpPr>
          <p:cNvPr id="3" name="Content Placeholder 2"/>
          <p:cNvSpPr>
            <a:spLocks noGrp="1"/>
          </p:cNvSpPr>
          <p:nvPr>
            <p:ph idx="1"/>
          </p:nvPr>
        </p:nvSpPr>
        <p:spPr/>
        <p:txBody>
          <a:bodyPr/>
          <a:lstStyle/>
          <a:p>
            <a:endParaRPr lang="en-US" dirty="0"/>
          </a:p>
          <a:p>
            <a:r>
              <a:rPr lang="en-US" sz="2800" dirty="0">
                <a:solidFill>
                  <a:srgbClr val="FF0000"/>
                </a:solidFill>
              </a:rPr>
              <a:t>Why we analyze the signal in the frequency domain?</a:t>
            </a:r>
          </a:p>
          <a:p>
            <a:endParaRPr lang="en-US" dirty="0"/>
          </a:p>
          <a:p>
            <a:r>
              <a:rPr lang="en-US" dirty="0"/>
              <a:t>A frequency-domain graph shows how much of the </a:t>
            </a:r>
            <a:r>
              <a:rPr lang="en-US" dirty="0">
                <a:solidFill>
                  <a:srgbClr val="00B0F0"/>
                </a:solidFill>
              </a:rPr>
              <a:t>signal lies within each given frequency band over a range of frequencies.</a:t>
            </a:r>
          </a:p>
          <a:p>
            <a:endParaRPr lang="en-US" dirty="0"/>
          </a:p>
          <a:p>
            <a:r>
              <a:rPr lang="en-US" dirty="0"/>
              <a:t>A given function or signal can be converted between the time and frequency domains with a pair of mathematical </a:t>
            </a:r>
            <a:r>
              <a:rPr lang="en-US" dirty="0">
                <a:hlinkClick r:id="rId3" tooltip="Operator (mathematics)"/>
              </a:rPr>
              <a:t>operators</a:t>
            </a:r>
            <a:r>
              <a:rPr lang="en-US" dirty="0"/>
              <a:t> called a </a:t>
            </a:r>
            <a:r>
              <a:rPr lang="en-US" dirty="0">
                <a:hlinkClick r:id="rId4" tooltip="Transform (mathematics)"/>
              </a:rPr>
              <a:t>transform</a:t>
            </a:r>
            <a:r>
              <a:rPr lang="en-US" dirty="0"/>
              <a:t>.</a:t>
            </a:r>
          </a:p>
          <a:p>
            <a:pPr lvl="1">
              <a:buNone/>
            </a:pPr>
            <a:endParaRPr lang="en-US" dirty="0"/>
          </a:p>
          <a:p>
            <a:r>
              <a:rPr lang="en-US" dirty="0"/>
              <a:t>Hence, we can have an equivalent representation of any signal in the frequency domain</a:t>
            </a:r>
          </a:p>
          <a:p>
            <a:endParaRPr lang="en-US" dirty="0"/>
          </a:p>
        </p:txBody>
      </p:sp>
      <p:sp>
        <p:nvSpPr>
          <p:cNvPr id="4" name="Slide Number Placeholder 3"/>
          <p:cNvSpPr>
            <a:spLocks noGrp="1"/>
          </p:cNvSpPr>
          <p:nvPr>
            <p:ph type="sldNum" sz="quarter" idx="12"/>
          </p:nvPr>
        </p:nvSpPr>
        <p:spPr/>
        <p:txBody>
          <a:bodyPr/>
          <a:lstStyle/>
          <a:p>
            <a:pPr>
              <a:defRPr/>
            </a:pPr>
            <a:fld id="{AA397A82-27A1-46BB-8022-768212280AD5}"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28600" y="96838"/>
            <a:ext cx="8686800" cy="741362"/>
          </a:xfrm>
        </p:spPr>
        <p:txBody>
          <a:bodyPr/>
          <a:lstStyle/>
          <a:p>
            <a:r>
              <a:rPr lang="en-US"/>
              <a:t>Signal Bandwidth versus Channel Bandwidth</a:t>
            </a:r>
          </a:p>
        </p:txBody>
      </p:sp>
      <p:sp>
        <p:nvSpPr>
          <p:cNvPr id="26627" name="Content Placeholder 2"/>
          <p:cNvSpPr>
            <a:spLocks noGrp="1"/>
          </p:cNvSpPr>
          <p:nvPr>
            <p:ph idx="1"/>
          </p:nvPr>
        </p:nvSpPr>
        <p:spPr>
          <a:xfrm>
            <a:off x="1905000" y="5410200"/>
            <a:ext cx="5029200" cy="609600"/>
          </a:xfrm>
        </p:spPr>
        <p:txBody>
          <a:bodyPr/>
          <a:lstStyle/>
          <a:p>
            <a:pPr>
              <a:buNone/>
            </a:pPr>
            <a:r>
              <a:rPr lang="en-GB" dirty="0"/>
              <a:t>(4/</a:t>
            </a:r>
            <a:r>
              <a:rPr lang="en-GB" dirty="0">
                <a:sym typeface="Symbol" pitchFamily="18" charset="2"/>
              </a:rPr>
              <a:t>)*( sin(2(1f)t) +(1/3)sin (2 (3f)t) )</a:t>
            </a:r>
            <a:endParaRPr lang="en-US" dirty="0"/>
          </a:p>
        </p:txBody>
      </p:sp>
      <p:sp>
        <p:nvSpPr>
          <p:cNvPr id="26628" name="Slide Number Placeholder 3"/>
          <p:cNvSpPr>
            <a:spLocks noGrp="1"/>
          </p:cNvSpPr>
          <p:nvPr>
            <p:ph type="sldNum" sz="quarter" idx="12"/>
          </p:nvPr>
        </p:nvSpPr>
        <p:spPr>
          <a:noFill/>
        </p:spPr>
        <p:txBody>
          <a:bodyPr/>
          <a:lstStyle/>
          <a:p>
            <a:fld id="{E7C69843-0856-42FE-9D9E-3790CEB1C8B3}" type="slidenum">
              <a:rPr lang="en-US" smtClean="0"/>
              <a:pPr/>
              <a:t>11</a:t>
            </a:fld>
            <a:endParaRPr lang="en-US"/>
          </a:p>
        </p:txBody>
      </p:sp>
      <p:pic>
        <p:nvPicPr>
          <p:cNvPr id="26629" name="Picture 4"/>
          <p:cNvPicPr>
            <a:picLocks noChangeAspect="1" noChangeArrowheads="1"/>
          </p:cNvPicPr>
          <p:nvPr/>
        </p:nvPicPr>
        <p:blipFill>
          <a:blip r:embed="rId3" cstate="print"/>
          <a:srcRect b="60931"/>
          <a:stretch>
            <a:fillRect/>
          </a:stretch>
        </p:blipFill>
        <p:spPr bwMode="auto">
          <a:xfrm>
            <a:off x="1524000" y="3276600"/>
            <a:ext cx="5259388" cy="2209800"/>
          </a:xfrm>
          <a:prstGeom prst="rect">
            <a:avLst/>
          </a:prstGeom>
          <a:noFill/>
          <a:ln w="9525">
            <a:noFill/>
            <a:miter lim="800000"/>
            <a:headEnd/>
            <a:tailEnd/>
          </a:ln>
        </p:spPr>
      </p:pic>
      <p:sp>
        <p:nvSpPr>
          <p:cNvPr id="26630" name="TextBox 5"/>
          <p:cNvSpPr txBox="1">
            <a:spLocks noChangeArrowheads="1"/>
          </p:cNvSpPr>
          <p:nvPr/>
        </p:nvSpPr>
        <p:spPr bwMode="auto">
          <a:xfrm>
            <a:off x="2362200" y="6488113"/>
            <a:ext cx="6324600" cy="369887"/>
          </a:xfrm>
          <a:prstGeom prst="rect">
            <a:avLst/>
          </a:prstGeom>
          <a:noFill/>
          <a:ln w="9525">
            <a:noFill/>
            <a:miter lim="800000"/>
            <a:headEnd/>
            <a:tailEnd/>
          </a:ln>
        </p:spPr>
        <p:txBody>
          <a:bodyPr>
            <a:spAutoFit/>
          </a:bodyPr>
          <a:lstStyle/>
          <a:p>
            <a:r>
              <a:rPr lang="en-US" b="0" dirty="0"/>
              <a:t>Image courtesy of William Stallings’ lecture notes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28600" y="96838"/>
            <a:ext cx="8686800" cy="741362"/>
          </a:xfrm>
        </p:spPr>
        <p:txBody>
          <a:bodyPr/>
          <a:lstStyle/>
          <a:p>
            <a:r>
              <a:rPr lang="en-US"/>
              <a:t>Signal Bandwidth versus Channel Bandwidth</a:t>
            </a:r>
          </a:p>
        </p:txBody>
      </p:sp>
      <p:sp>
        <p:nvSpPr>
          <p:cNvPr id="27651" name="Content Placeholder 2"/>
          <p:cNvSpPr>
            <a:spLocks noGrp="1"/>
          </p:cNvSpPr>
          <p:nvPr>
            <p:ph idx="1"/>
          </p:nvPr>
        </p:nvSpPr>
        <p:spPr>
          <a:xfrm>
            <a:off x="228600" y="990600"/>
            <a:ext cx="3886200" cy="5105400"/>
          </a:xfrm>
        </p:spPr>
        <p:txBody>
          <a:bodyPr/>
          <a:lstStyle/>
          <a:p>
            <a:r>
              <a:rPr lang="en-US" dirty="0"/>
              <a:t>Can you see how we can represent the following signal in terms of its sinusoidal components?</a:t>
            </a:r>
          </a:p>
        </p:txBody>
      </p:sp>
      <p:sp>
        <p:nvSpPr>
          <p:cNvPr id="27652" name="Slide Number Placeholder 3"/>
          <p:cNvSpPr>
            <a:spLocks noGrp="1"/>
          </p:cNvSpPr>
          <p:nvPr>
            <p:ph type="sldNum" sz="quarter" idx="12"/>
          </p:nvPr>
        </p:nvSpPr>
        <p:spPr>
          <a:noFill/>
        </p:spPr>
        <p:txBody>
          <a:bodyPr/>
          <a:lstStyle/>
          <a:p>
            <a:fld id="{BF1719EE-C820-4F57-9B75-FBE39EE57901}" type="slidenum">
              <a:rPr lang="en-US" smtClean="0"/>
              <a:pPr/>
              <a:t>12</a:t>
            </a:fld>
            <a:endParaRPr lang="en-US"/>
          </a:p>
        </p:txBody>
      </p:sp>
      <p:pic>
        <p:nvPicPr>
          <p:cNvPr id="27653" name="Picture 4"/>
          <p:cNvPicPr>
            <a:picLocks noChangeAspect="1" noChangeArrowheads="1"/>
          </p:cNvPicPr>
          <p:nvPr/>
        </p:nvPicPr>
        <p:blipFill>
          <a:blip r:embed="rId3" cstate="print"/>
          <a:srcRect/>
          <a:stretch>
            <a:fillRect/>
          </a:stretch>
        </p:blipFill>
        <p:spPr bwMode="auto">
          <a:xfrm>
            <a:off x="3884613" y="990600"/>
            <a:ext cx="5259387" cy="5656263"/>
          </a:xfrm>
          <a:prstGeom prst="rect">
            <a:avLst/>
          </a:prstGeom>
          <a:noFill/>
          <a:ln w="9525">
            <a:noFill/>
            <a:miter lim="800000"/>
            <a:headEnd/>
            <a:tailEnd/>
          </a:ln>
        </p:spPr>
      </p:pic>
      <p:sp>
        <p:nvSpPr>
          <p:cNvPr id="27654" name="TextBox 6"/>
          <p:cNvSpPr txBox="1">
            <a:spLocks noChangeArrowheads="1"/>
          </p:cNvSpPr>
          <p:nvPr/>
        </p:nvSpPr>
        <p:spPr bwMode="auto">
          <a:xfrm>
            <a:off x="2362200" y="6488113"/>
            <a:ext cx="6324600" cy="369887"/>
          </a:xfrm>
          <a:prstGeom prst="rect">
            <a:avLst/>
          </a:prstGeom>
          <a:noFill/>
          <a:ln w="9525">
            <a:noFill/>
            <a:miter lim="800000"/>
            <a:headEnd/>
            <a:tailEnd/>
          </a:ln>
        </p:spPr>
        <p:txBody>
          <a:bodyPr>
            <a:spAutoFit/>
          </a:bodyPr>
          <a:lstStyle/>
          <a:p>
            <a:r>
              <a:rPr lang="en-US" b="0" dirty="0"/>
              <a:t>Image courtesy of William Stallings’ lecture notes</a:t>
            </a:r>
          </a:p>
        </p:txBody>
      </p:sp>
      <p:sp>
        <p:nvSpPr>
          <p:cNvPr id="7" name="Content Placeholder 2"/>
          <p:cNvSpPr txBox="1">
            <a:spLocks/>
          </p:cNvSpPr>
          <p:nvPr/>
        </p:nvSpPr>
        <p:spPr bwMode="auto">
          <a:xfrm>
            <a:off x="228600" y="3124200"/>
            <a:ext cx="38100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47675" marR="0" lvl="0" indent="-447675" algn="l" defTabSz="914400" rtl="0" eaLnBrk="0" fontAlgn="base" latinLnBrk="0" hangingPunct="0">
              <a:lnSpc>
                <a:spcPct val="100000"/>
              </a:lnSpc>
              <a:spcBef>
                <a:spcPct val="20000"/>
              </a:spcBef>
              <a:spcAft>
                <a:spcPct val="0"/>
              </a:spcAft>
              <a:buClr>
                <a:srgbClr val="0070C0"/>
              </a:buClr>
              <a:buSzPct val="70000"/>
              <a:buFont typeface="Wingdings" pitchFamily="2" charset="2"/>
              <a:buNone/>
              <a:tabLst/>
              <a:defRPr/>
            </a:pPr>
            <a:r>
              <a:rPr kumimoji="0" lang="en-GB" sz="2400" b="0" i="0" u="none" strike="noStrike" kern="0" cap="none" spc="0" normalizeH="0" baseline="0" noProof="0">
                <a:ln>
                  <a:noFill/>
                </a:ln>
                <a:solidFill>
                  <a:schemeClr val="tx1"/>
                </a:solidFill>
                <a:effectLst/>
                <a:uLnTx/>
                <a:uFillTx/>
                <a:latin typeface="Calibri" pitchFamily="34" charset="0"/>
                <a:ea typeface="+mn-ea"/>
                <a:cs typeface="+mn-cs"/>
              </a:rPr>
              <a:t>(4/</a:t>
            </a:r>
            <a:r>
              <a:rPr kumimoji="0" lang="en-GB" sz="2400" b="0" i="0" u="none" strike="noStrike" kern="0" cap="none" spc="0" normalizeH="0" baseline="0" noProof="0">
                <a:ln>
                  <a:noFill/>
                </a:ln>
                <a:solidFill>
                  <a:schemeClr val="tx1"/>
                </a:solidFill>
                <a:effectLst/>
                <a:uLnTx/>
                <a:uFillTx/>
                <a:latin typeface="Calibri" pitchFamily="34" charset="0"/>
                <a:ea typeface="+mn-ea"/>
                <a:cs typeface="+mn-cs"/>
                <a:sym typeface="Symbol" pitchFamily="18" charset="2"/>
              </a:rPr>
              <a:t>)*( sin(2(1f)t) +(1/3)sin (2 (3f)t) )</a:t>
            </a:r>
            <a:endParaRPr kumimoji="0" lang="en-US" sz="2400" b="0" i="0" u="none" strike="noStrike" kern="0" cap="none" spc="0" normalizeH="0" baseline="0" noProof="0" dirty="0">
              <a:ln>
                <a:noFill/>
              </a:ln>
              <a:solidFill>
                <a:schemeClr val="tx1"/>
              </a:solidFill>
              <a:effectLst/>
              <a:uLnTx/>
              <a:uFillTx/>
              <a:latin typeface="Calibri" pitchFamily="34" charset="0"/>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28600" y="96838"/>
            <a:ext cx="8686800" cy="741362"/>
          </a:xfrm>
        </p:spPr>
        <p:txBody>
          <a:bodyPr/>
          <a:lstStyle/>
          <a:p>
            <a:r>
              <a:rPr lang="en-US" dirty="0"/>
              <a:t>Signal Bandwidth versus Channel Bandwidth</a:t>
            </a:r>
          </a:p>
        </p:txBody>
      </p:sp>
      <p:sp>
        <p:nvSpPr>
          <p:cNvPr id="28675" name="Content Placeholder 2"/>
          <p:cNvSpPr>
            <a:spLocks noGrp="1"/>
          </p:cNvSpPr>
          <p:nvPr>
            <p:ph idx="1"/>
          </p:nvPr>
        </p:nvSpPr>
        <p:spPr>
          <a:xfrm>
            <a:off x="228600" y="990600"/>
            <a:ext cx="8686800" cy="5105400"/>
          </a:xfrm>
        </p:spPr>
        <p:txBody>
          <a:bodyPr/>
          <a:lstStyle/>
          <a:p>
            <a:r>
              <a:rPr lang="en-US" dirty="0"/>
              <a:t>Difference between maximum and minimum frequency components of a signal is generally referred to as:</a:t>
            </a:r>
          </a:p>
          <a:p>
            <a:pPr lvl="1"/>
            <a:r>
              <a:rPr lang="en-US" dirty="0">
                <a:solidFill>
                  <a:srgbClr val="FF0000"/>
                </a:solidFill>
              </a:rPr>
              <a:t>Signal bandwidth, information bandwidth, source bandwidth, absolute bandwidth </a:t>
            </a:r>
            <a:r>
              <a:rPr lang="en-US" dirty="0"/>
              <a:t>…</a:t>
            </a:r>
          </a:p>
          <a:p>
            <a:pPr lvl="1">
              <a:lnSpc>
                <a:spcPct val="90000"/>
              </a:lnSpc>
            </a:pPr>
            <a:r>
              <a:rPr lang="en-US" dirty="0"/>
              <a:t>Some signals have infinite bandwidth, but still have a narrow </a:t>
            </a:r>
            <a:r>
              <a:rPr lang="en-US" dirty="0">
                <a:solidFill>
                  <a:srgbClr val="FF0000"/>
                </a:solidFill>
              </a:rPr>
              <a:t>effective bandwidth</a:t>
            </a:r>
          </a:p>
          <a:p>
            <a:pPr lvl="2">
              <a:lnSpc>
                <a:spcPct val="90000"/>
              </a:lnSpc>
            </a:pPr>
            <a:r>
              <a:rPr lang="en-US" dirty="0"/>
              <a:t>Narrow band of frequencies containing most of the energy</a:t>
            </a:r>
          </a:p>
          <a:p>
            <a:pPr lvl="2">
              <a:lnSpc>
                <a:spcPct val="90000"/>
              </a:lnSpc>
            </a:pPr>
            <a:endParaRPr lang="en-US" dirty="0"/>
          </a:p>
          <a:p>
            <a:r>
              <a:rPr lang="en-US" dirty="0"/>
              <a:t>The bandwidth available on the channel is referred to as:</a:t>
            </a:r>
          </a:p>
          <a:p>
            <a:pPr lvl="1"/>
            <a:r>
              <a:rPr lang="en-US" dirty="0">
                <a:solidFill>
                  <a:srgbClr val="FF0000"/>
                </a:solidFill>
              </a:rPr>
              <a:t>Channel bandwidth, medium bandwidth, transmission bandwidth, available bandwidth</a:t>
            </a:r>
            <a:r>
              <a:rPr lang="en-US" dirty="0"/>
              <a:t>…</a:t>
            </a:r>
          </a:p>
        </p:txBody>
      </p:sp>
      <p:sp>
        <p:nvSpPr>
          <p:cNvPr id="28676" name="Slide Number Placeholder 3"/>
          <p:cNvSpPr>
            <a:spLocks noGrp="1"/>
          </p:cNvSpPr>
          <p:nvPr>
            <p:ph type="sldNum" sz="quarter" idx="12"/>
          </p:nvPr>
        </p:nvSpPr>
        <p:spPr>
          <a:noFill/>
        </p:spPr>
        <p:txBody>
          <a:bodyPr/>
          <a:lstStyle/>
          <a:p>
            <a:fld id="{8E599CE6-D873-4252-8EA0-BBEE2FCAF7F4}"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 Bandwidth versus Channel Bandwidth</a:t>
            </a:r>
          </a:p>
        </p:txBody>
      </p:sp>
      <p:sp>
        <p:nvSpPr>
          <p:cNvPr id="3" name="Content Placeholder 2"/>
          <p:cNvSpPr>
            <a:spLocks noGrp="1"/>
          </p:cNvSpPr>
          <p:nvPr>
            <p:ph idx="1"/>
          </p:nvPr>
        </p:nvSpPr>
        <p:spPr>
          <a:xfrm>
            <a:off x="228601" y="990600"/>
            <a:ext cx="5410200" cy="5105400"/>
          </a:xfrm>
        </p:spPr>
        <p:txBody>
          <a:bodyPr/>
          <a:lstStyle/>
          <a:p>
            <a:pPr>
              <a:lnSpc>
                <a:spcPct val="90000"/>
              </a:lnSpc>
            </a:pPr>
            <a:r>
              <a:rPr lang="en-US" dirty="0"/>
              <a:t>Spectrum</a:t>
            </a:r>
          </a:p>
          <a:p>
            <a:pPr lvl="1">
              <a:lnSpc>
                <a:spcPct val="90000"/>
              </a:lnSpc>
            </a:pPr>
            <a:r>
              <a:rPr lang="en-US" sz="2400" dirty="0"/>
              <a:t>range of frequencies contained in the signal</a:t>
            </a:r>
          </a:p>
          <a:p>
            <a:pPr lvl="2">
              <a:lnSpc>
                <a:spcPct val="90000"/>
              </a:lnSpc>
            </a:pPr>
            <a:r>
              <a:rPr lang="en-US" sz="2400" dirty="0"/>
              <a:t>Here it extends from f to 3f</a:t>
            </a:r>
          </a:p>
          <a:p>
            <a:pPr>
              <a:lnSpc>
                <a:spcPct val="90000"/>
              </a:lnSpc>
            </a:pPr>
            <a:r>
              <a:rPr lang="en-US" dirty="0"/>
              <a:t>Absolute bandwidth</a:t>
            </a:r>
          </a:p>
          <a:p>
            <a:pPr lvl="1">
              <a:lnSpc>
                <a:spcPct val="90000"/>
              </a:lnSpc>
            </a:pPr>
            <a:r>
              <a:rPr lang="en-US" sz="2400" dirty="0"/>
              <a:t>width of spectrum</a:t>
            </a:r>
          </a:p>
          <a:p>
            <a:pPr lvl="2">
              <a:lnSpc>
                <a:spcPct val="90000"/>
              </a:lnSpc>
            </a:pPr>
            <a:r>
              <a:rPr lang="en-US" sz="2400" dirty="0"/>
              <a:t>Here its 2f</a:t>
            </a:r>
          </a:p>
          <a:p>
            <a:pPr>
              <a:lnSpc>
                <a:spcPct val="90000"/>
              </a:lnSpc>
            </a:pPr>
            <a:r>
              <a:rPr lang="en-US" dirty="0"/>
              <a:t>Effective bandwidth</a:t>
            </a:r>
          </a:p>
          <a:p>
            <a:pPr lvl="1">
              <a:lnSpc>
                <a:spcPct val="90000"/>
              </a:lnSpc>
            </a:pPr>
            <a:r>
              <a:rPr lang="en-US" sz="2400" dirty="0"/>
              <a:t>Often just </a:t>
            </a:r>
            <a:r>
              <a:rPr lang="en-US" sz="2400" i="1" dirty="0"/>
              <a:t>bandwidth</a:t>
            </a:r>
            <a:endParaRPr lang="en-US" sz="2400" dirty="0"/>
          </a:p>
          <a:p>
            <a:pPr lvl="1">
              <a:lnSpc>
                <a:spcPct val="90000"/>
              </a:lnSpc>
            </a:pPr>
            <a:r>
              <a:rPr lang="en-US" sz="2400" dirty="0"/>
              <a:t>Narrow band of frequencies containing most of the energy</a:t>
            </a:r>
          </a:p>
          <a:p>
            <a:pPr>
              <a:lnSpc>
                <a:spcPct val="90000"/>
              </a:lnSpc>
            </a:pPr>
            <a:r>
              <a:rPr lang="en-US" dirty="0"/>
              <a:t>DC Component</a:t>
            </a:r>
          </a:p>
          <a:p>
            <a:pPr lvl="1">
              <a:lnSpc>
                <a:spcPct val="90000"/>
              </a:lnSpc>
            </a:pPr>
            <a:r>
              <a:rPr lang="en-US" sz="2400" dirty="0"/>
              <a:t>Component of zero frequency</a:t>
            </a:r>
          </a:p>
          <a:p>
            <a:endParaRPr lang="en-US" dirty="0"/>
          </a:p>
        </p:txBody>
      </p:sp>
      <p:sp>
        <p:nvSpPr>
          <p:cNvPr id="4" name="Slide Number Placeholder 3"/>
          <p:cNvSpPr>
            <a:spLocks noGrp="1"/>
          </p:cNvSpPr>
          <p:nvPr>
            <p:ph type="sldNum" sz="quarter" idx="12"/>
          </p:nvPr>
        </p:nvSpPr>
        <p:spPr/>
        <p:txBody>
          <a:bodyPr/>
          <a:lstStyle/>
          <a:p>
            <a:pPr>
              <a:defRPr/>
            </a:pPr>
            <a:fld id="{AA397A82-27A1-46BB-8022-768212280AD5}" type="slidenum">
              <a:rPr lang="en-US" smtClean="0"/>
              <a:pPr>
                <a:defRPr/>
              </a:pPr>
              <a:t>14</a:t>
            </a:fld>
            <a:endParaRPr lang="en-US"/>
          </a:p>
        </p:txBody>
      </p:sp>
      <p:pic>
        <p:nvPicPr>
          <p:cNvPr id="5" name="Picture 5"/>
          <p:cNvPicPr>
            <a:picLocks noChangeAspect="1" noChangeArrowheads="1"/>
          </p:cNvPicPr>
          <p:nvPr/>
        </p:nvPicPr>
        <p:blipFill>
          <a:blip r:embed="rId3"/>
          <a:srcRect r="3166" b="54126"/>
          <a:stretch>
            <a:fillRect/>
          </a:stretch>
        </p:blipFill>
        <p:spPr bwMode="auto">
          <a:xfrm>
            <a:off x="5410200" y="2743200"/>
            <a:ext cx="3733800" cy="2551113"/>
          </a:xfrm>
          <a:prstGeom prst="rect">
            <a:avLst/>
          </a:prstGeom>
          <a:noFill/>
          <a:ln w="9525">
            <a:noFill/>
            <a:miter lim="800000"/>
            <a:headEnd/>
            <a:tailEnd/>
          </a:ln>
          <a:effectLst>
            <a:outerShdw dist="107763" dir="2700000" algn="ctr" rotWithShape="0">
              <a:schemeClr val="bg2"/>
            </a:outerShdw>
          </a:effectLst>
        </p:spPr>
      </p:pic>
      <p:sp>
        <p:nvSpPr>
          <p:cNvPr id="6" name="Line 6"/>
          <p:cNvSpPr>
            <a:spLocks noChangeShapeType="1"/>
          </p:cNvSpPr>
          <p:nvPr/>
        </p:nvSpPr>
        <p:spPr bwMode="auto">
          <a:xfrm>
            <a:off x="6553200" y="4191000"/>
            <a:ext cx="1676400" cy="0"/>
          </a:xfrm>
          <a:prstGeom prst="line">
            <a:avLst/>
          </a:prstGeom>
          <a:noFill/>
          <a:ln w="9525">
            <a:solidFill>
              <a:schemeClr val="accent1"/>
            </a:solidFill>
            <a:round/>
            <a:headEnd type="arrow" w="med" len="med"/>
            <a:tailEnd type="arrow" w="med" len="med"/>
          </a:ln>
        </p:spPr>
        <p:txBody>
          <a:bodyPr lIns="90000" tIns="46800" rIns="90000" bIns="46800"/>
          <a:lstStyle/>
          <a:p>
            <a:endParaRPr lang="en-US"/>
          </a:p>
        </p:txBody>
      </p:sp>
      <p:sp>
        <p:nvSpPr>
          <p:cNvPr id="7" name="Rectangle 7"/>
          <p:cNvSpPr>
            <a:spLocks noChangeArrowheads="1"/>
          </p:cNvSpPr>
          <p:nvPr/>
        </p:nvSpPr>
        <p:spPr bwMode="auto">
          <a:xfrm>
            <a:off x="6629400" y="3657600"/>
            <a:ext cx="2170113" cy="339725"/>
          </a:xfrm>
          <a:prstGeom prst="rect">
            <a:avLst/>
          </a:prstGeom>
          <a:noFill/>
          <a:ln w="9525">
            <a:noFill/>
            <a:miter lim="800000"/>
            <a:headEnd/>
            <a:tailEnd/>
          </a:ln>
        </p:spPr>
        <p:txBody>
          <a:bodyPr wrap="none" lIns="90000" tIns="46800" rIns="90000" bIns="46800">
            <a:spAutoFit/>
          </a:bodyPr>
          <a:lstStyle/>
          <a:p>
            <a:pPr>
              <a:lnSpc>
                <a:spcPct val="90000"/>
              </a:lnSpc>
              <a:spcBef>
                <a:spcPct val="20000"/>
              </a:spcBef>
              <a:buClr>
                <a:srgbClr val="0000FF"/>
              </a:buClr>
            </a:pPr>
            <a:r>
              <a:rPr kumimoji="1" lang="en-US" sz="1800" dirty="0">
                <a:solidFill>
                  <a:schemeClr val="accent1"/>
                </a:solidFill>
                <a:latin typeface="Tahoma" pitchFamily="34" charset="0"/>
              </a:rPr>
              <a:t>Effective bandwidth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pPr>
              <a:lnSpc>
                <a:spcPct val="90000"/>
              </a:lnSpc>
            </a:pPr>
            <a:r>
              <a:rPr lang="en-GB" dirty="0"/>
              <a:t>Lets have an approximation of a square wave with more and more components</a:t>
            </a:r>
          </a:p>
          <a:p>
            <a:pPr lvl="1">
              <a:lnSpc>
                <a:spcPct val="90000"/>
              </a:lnSpc>
              <a:buFontTx/>
              <a:buNone/>
            </a:pPr>
            <a:r>
              <a:rPr lang="en-GB" sz="2400" dirty="0"/>
              <a:t>a) (4/</a:t>
            </a:r>
            <a:r>
              <a:rPr lang="en-GB" sz="2400" dirty="0">
                <a:sym typeface="Symbol" pitchFamily="18" charset="2"/>
              </a:rPr>
              <a:t>)*( sin(2(1f)t) +(1/3)sin (2 (3f)t) )</a:t>
            </a:r>
          </a:p>
          <a:p>
            <a:pPr lvl="1">
              <a:lnSpc>
                <a:spcPct val="90000"/>
              </a:lnSpc>
              <a:buFontTx/>
              <a:buNone/>
            </a:pPr>
            <a:r>
              <a:rPr lang="en-GB" sz="2400" dirty="0"/>
              <a:t>b) (4/</a:t>
            </a:r>
            <a:r>
              <a:rPr lang="en-GB" sz="2400" dirty="0">
                <a:sym typeface="Symbol" pitchFamily="18" charset="2"/>
              </a:rPr>
              <a:t>)*( sin(2(1f)t) +(1/3)sin (2 (3f)t) +(1/5)sin (2 (5f)t) )</a:t>
            </a:r>
          </a:p>
          <a:p>
            <a:pPr lvl="1">
              <a:lnSpc>
                <a:spcPct val="90000"/>
              </a:lnSpc>
              <a:buFontTx/>
              <a:buNone/>
            </a:pPr>
            <a:r>
              <a:rPr lang="en-GB" sz="2400" dirty="0"/>
              <a:t>c) (4/</a:t>
            </a:r>
            <a:r>
              <a:rPr lang="en-GB" sz="2400" dirty="0">
                <a:sym typeface="Symbol" pitchFamily="18" charset="2"/>
              </a:rPr>
              <a:t>)*( sin(2(1f)t) +(1/3)sin (2 (3f)t) +(1/5)sin (2 (5f)t) +(1/7)sin (2 (9f)t) )</a:t>
            </a:r>
          </a:p>
          <a:p>
            <a:pPr lvl="1">
              <a:lnSpc>
                <a:spcPct val="90000"/>
              </a:lnSpc>
              <a:buFontTx/>
              <a:buNone/>
            </a:pPr>
            <a:endParaRPr lang="en-GB" sz="1400" dirty="0">
              <a:sym typeface="Symbol" pitchFamily="18" charset="2"/>
            </a:endParaRPr>
          </a:p>
          <a:p>
            <a:pPr lvl="1">
              <a:lnSpc>
                <a:spcPct val="90000"/>
              </a:lnSpc>
              <a:buFontTx/>
              <a:buNone/>
            </a:pPr>
            <a:r>
              <a:rPr lang="en-GB" sz="2400" dirty="0">
                <a:sym typeface="Symbol" pitchFamily="18" charset="2"/>
              </a:rPr>
              <a:t>a) If we had a signal frequency of 10</a:t>
            </a:r>
            <a:r>
              <a:rPr lang="en-GB" sz="2400" baseline="30000" dirty="0">
                <a:sym typeface="Symbol" pitchFamily="18" charset="2"/>
              </a:rPr>
              <a:t>6</a:t>
            </a:r>
            <a:r>
              <a:rPr lang="en-GB" sz="2400" dirty="0">
                <a:sym typeface="Symbol" pitchFamily="18" charset="2"/>
              </a:rPr>
              <a:t>Hz(1Mhz) these would have bandwidths of</a:t>
            </a:r>
          </a:p>
          <a:p>
            <a:pPr lvl="1">
              <a:lnSpc>
                <a:spcPct val="90000"/>
              </a:lnSpc>
              <a:buFontTx/>
              <a:buNone/>
            </a:pPr>
            <a:endParaRPr lang="en-GB" sz="2400" dirty="0">
              <a:sym typeface="Symbol" pitchFamily="18" charset="2"/>
            </a:endParaRPr>
          </a:p>
          <a:p>
            <a:pPr lvl="1">
              <a:lnSpc>
                <a:spcPct val="90000"/>
              </a:lnSpc>
              <a:buFontTx/>
              <a:buNone/>
            </a:pPr>
            <a:endParaRPr lang="en-GB" sz="2400" dirty="0">
              <a:sym typeface="Symbol" pitchFamily="18" charset="2"/>
            </a:endParaRPr>
          </a:p>
          <a:p>
            <a:pPr lvl="1">
              <a:lnSpc>
                <a:spcPct val="90000"/>
              </a:lnSpc>
              <a:buFontTx/>
              <a:buNone/>
            </a:pPr>
            <a:r>
              <a:rPr lang="en-GB" sz="2400" dirty="0">
                <a:sym typeface="Symbol" pitchFamily="18" charset="2"/>
              </a:rPr>
              <a:t>b) If we had a signal frequency of 2*10</a:t>
            </a:r>
            <a:r>
              <a:rPr lang="en-GB" sz="2400" baseline="30000" dirty="0">
                <a:sym typeface="Symbol" pitchFamily="18" charset="2"/>
              </a:rPr>
              <a:t>6</a:t>
            </a:r>
            <a:r>
              <a:rPr lang="en-GB" sz="2400" dirty="0">
                <a:sym typeface="Symbol" pitchFamily="18" charset="2"/>
              </a:rPr>
              <a:t>Hz(2Mhz) these would have bandwidths of</a:t>
            </a:r>
          </a:p>
          <a:p>
            <a:endParaRPr lang="en-US" dirty="0"/>
          </a:p>
        </p:txBody>
      </p:sp>
      <p:sp>
        <p:nvSpPr>
          <p:cNvPr id="4" name="Slide Number Placeholder 3"/>
          <p:cNvSpPr>
            <a:spLocks noGrp="1"/>
          </p:cNvSpPr>
          <p:nvPr>
            <p:ph type="sldNum" sz="quarter" idx="12"/>
          </p:nvPr>
        </p:nvSpPr>
        <p:spPr/>
        <p:txBody>
          <a:bodyPr/>
          <a:lstStyle/>
          <a:p>
            <a:pPr>
              <a:defRPr/>
            </a:pPr>
            <a:fld id="{AA397A82-27A1-46BB-8022-768212280AD5}"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to the Exercise</a:t>
            </a:r>
          </a:p>
        </p:txBody>
      </p:sp>
      <p:sp>
        <p:nvSpPr>
          <p:cNvPr id="3" name="Content Placeholder 2"/>
          <p:cNvSpPr>
            <a:spLocks noGrp="1"/>
          </p:cNvSpPr>
          <p:nvPr>
            <p:ph idx="1"/>
          </p:nvPr>
        </p:nvSpPr>
        <p:spPr>
          <a:xfrm>
            <a:off x="228600" y="990600"/>
            <a:ext cx="8686799" cy="5638800"/>
          </a:xfrm>
        </p:spPr>
        <p:txBody>
          <a:bodyPr/>
          <a:lstStyle/>
          <a:p>
            <a:pPr lvl="1">
              <a:lnSpc>
                <a:spcPct val="90000"/>
              </a:lnSpc>
              <a:buFontTx/>
              <a:buNone/>
            </a:pPr>
            <a:r>
              <a:rPr lang="en-GB" sz="2400" dirty="0">
                <a:solidFill>
                  <a:srgbClr val="FF0000"/>
                </a:solidFill>
                <a:sym typeface="Symbol" pitchFamily="18" charset="2"/>
              </a:rPr>
              <a:t>If we had a signal frequency of 10</a:t>
            </a:r>
            <a:r>
              <a:rPr lang="en-GB" sz="2400" baseline="30000" dirty="0">
                <a:solidFill>
                  <a:srgbClr val="FF0000"/>
                </a:solidFill>
                <a:sym typeface="Symbol" pitchFamily="18" charset="2"/>
              </a:rPr>
              <a:t>6</a:t>
            </a:r>
            <a:r>
              <a:rPr lang="en-GB" sz="2400" dirty="0">
                <a:solidFill>
                  <a:srgbClr val="FF0000"/>
                </a:solidFill>
                <a:sym typeface="Symbol" pitchFamily="18" charset="2"/>
              </a:rPr>
              <a:t>Hz(1Mhz) these would have bandwidths of</a:t>
            </a:r>
          </a:p>
          <a:p>
            <a:pPr lvl="1">
              <a:lnSpc>
                <a:spcPct val="90000"/>
              </a:lnSpc>
              <a:buFontTx/>
              <a:buNone/>
            </a:pPr>
            <a:r>
              <a:rPr lang="en-GB" sz="2400" dirty="0">
                <a:sym typeface="Symbol" pitchFamily="18" charset="2"/>
              </a:rPr>
              <a:t>a) Extreme </a:t>
            </a:r>
            <a:r>
              <a:rPr lang="en-GB" sz="2400" dirty="0"/>
              <a:t>components at 1f and 3f = Bandwidth of 2f =  2 *10</a:t>
            </a:r>
            <a:r>
              <a:rPr lang="en-GB" sz="2400" baseline="30000" dirty="0"/>
              <a:t>6</a:t>
            </a:r>
            <a:r>
              <a:rPr lang="en-GB" sz="2400" dirty="0">
                <a:sym typeface="Symbol" pitchFamily="18" charset="2"/>
              </a:rPr>
              <a:t> = </a:t>
            </a:r>
            <a:r>
              <a:rPr lang="en-GB" sz="2400" b="1" dirty="0">
                <a:sym typeface="Symbol" pitchFamily="18" charset="2"/>
              </a:rPr>
              <a:t>2 MHz</a:t>
            </a:r>
          </a:p>
          <a:p>
            <a:pPr lvl="1">
              <a:lnSpc>
                <a:spcPct val="90000"/>
              </a:lnSpc>
              <a:buFontTx/>
              <a:buNone/>
            </a:pPr>
            <a:r>
              <a:rPr lang="en-GB" sz="2400" dirty="0">
                <a:sym typeface="Symbol" pitchFamily="18" charset="2"/>
              </a:rPr>
              <a:t>b) Extreme c</a:t>
            </a:r>
            <a:r>
              <a:rPr lang="en-GB" sz="2400" dirty="0"/>
              <a:t>omponents at 1f and 5f = Bandwidth of 4f =  4 *10</a:t>
            </a:r>
            <a:r>
              <a:rPr lang="en-GB" sz="2400" baseline="30000" dirty="0"/>
              <a:t>6</a:t>
            </a:r>
            <a:r>
              <a:rPr lang="en-GB" sz="2400" dirty="0">
                <a:sym typeface="Symbol" pitchFamily="18" charset="2"/>
              </a:rPr>
              <a:t> = </a:t>
            </a:r>
            <a:r>
              <a:rPr lang="en-GB" sz="2400" b="1" dirty="0">
                <a:sym typeface="Symbol" pitchFamily="18" charset="2"/>
              </a:rPr>
              <a:t>4MHz</a:t>
            </a:r>
          </a:p>
          <a:p>
            <a:pPr lvl="1">
              <a:lnSpc>
                <a:spcPct val="90000"/>
              </a:lnSpc>
              <a:buFontTx/>
              <a:buNone/>
            </a:pPr>
            <a:r>
              <a:rPr lang="en-GB" sz="2400" dirty="0">
                <a:sym typeface="Symbol" pitchFamily="18" charset="2"/>
              </a:rPr>
              <a:t>c) </a:t>
            </a:r>
            <a:r>
              <a:rPr lang="en-GB" sz="2400" b="1" dirty="0">
                <a:sym typeface="Symbol" pitchFamily="18" charset="2"/>
              </a:rPr>
              <a:t>8MHz</a:t>
            </a:r>
            <a:r>
              <a:rPr lang="en-GB" sz="2400" dirty="0">
                <a:sym typeface="Symbol" pitchFamily="18" charset="2"/>
              </a:rPr>
              <a:t> </a:t>
            </a:r>
          </a:p>
          <a:p>
            <a:pPr lvl="1">
              <a:lnSpc>
                <a:spcPct val="90000"/>
              </a:lnSpc>
              <a:buFontTx/>
              <a:buNone/>
            </a:pPr>
            <a:endParaRPr lang="en-GB" sz="2400" dirty="0">
              <a:sym typeface="Symbol" pitchFamily="18" charset="2"/>
            </a:endParaRPr>
          </a:p>
          <a:p>
            <a:pPr lvl="1">
              <a:lnSpc>
                <a:spcPct val="90000"/>
              </a:lnSpc>
              <a:buFontTx/>
              <a:buNone/>
            </a:pPr>
            <a:r>
              <a:rPr lang="en-GB" sz="2400" dirty="0">
                <a:solidFill>
                  <a:srgbClr val="FF0000"/>
                </a:solidFill>
                <a:sym typeface="Symbol" pitchFamily="18" charset="2"/>
              </a:rPr>
              <a:t>If we had a signal frequency of 2*10</a:t>
            </a:r>
            <a:r>
              <a:rPr lang="en-GB" sz="2400" baseline="30000" dirty="0">
                <a:solidFill>
                  <a:srgbClr val="FF0000"/>
                </a:solidFill>
                <a:sym typeface="Symbol" pitchFamily="18" charset="2"/>
              </a:rPr>
              <a:t>6</a:t>
            </a:r>
            <a:r>
              <a:rPr lang="en-GB" sz="2400" dirty="0">
                <a:solidFill>
                  <a:srgbClr val="FF0000"/>
                </a:solidFill>
                <a:sym typeface="Symbol" pitchFamily="18" charset="2"/>
              </a:rPr>
              <a:t>Hz(2Mhz) these would have bandwidths of</a:t>
            </a:r>
          </a:p>
          <a:p>
            <a:pPr lvl="1">
              <a:lnSpc>
                <a:spcPct val="90000"/>
              </a:lnSpc>
              <a:buFontTx/>
              <a:buNone/>
            </a:pPr>
            <a:r>
              <a:rPr lang="en-GB" sz="2400" dirty="0">
                <a:sym typeface="Symbol" pitchFamily="18" charset="2"/>
              </a:rPr>
              <a:t>a) Extreme </a:t>
            </a:r>
            <a:r>
              <a:rPr lang="en-GB" sz="2400" dirty="0"/>
              <a:t>components at 1f and 3f = Bandwidth of 2f =  2 *2*10</a:t>
            </a:r>
            <a:r>
              <a:rPr lang="en-GB" sz="2400" baseline="30000" dirty="0"/>
              <a:t>6</a:t>
            </a:r>
            <a:r>
              <a:rPr lang="en-GB" sz="2400" dirty="0">
                <a:sym typeface="Symbol" pitchFamily="18" charset="2"/>
              </a:rPr>
              <a:t> = </a:t>
            </a:r>
            <a:r>
              <a:rPr lang="en-GB" sz="2400" b="1" dirty="0">
                <a:sym typeface="Symbol" pitchFamily="18" charset="2"/>
              </a:rPr>
              <a:t>4 MHz</a:t>
            </a:r>
          </a:p>
          <a:p>
            <a:pPr lvl="1">
              <a:lnSpc>
                <a:spcPct val="90000"/>
              </a:lnSpc>
              <a:buFontTx/>
              <a:buNone/>
            </a:pPr>
            <a:r>
              <a:rPr lang="en-GB" sz="2400" dirty="0">
                <a:sym typeface="Symbol" pitchFamily="18" charset="2"/>
              </a:rPr>
              <a:t>b) Extreme c</a:t>
            </a:r>
            <a:r>
              <a:rPr lang="en-GB" sz="2400" dirty="0"/>
              <a:t>omponents at 1f and 5f = Bandwidth of 4f =  4 *2*10</a:t>
            </a:r>
            <a:r>
              <a:rPr lang="en-GB" sz="2400" baseline="30000" dirty="0"/>
              <a:t>6</a:t>
            </a:r>
            <a:r>
              <a:rPr lang="en-GB" sz="2400" dirty="0">
                <a:sym typeface="Symbol" pitchFamily="18" charset="2"/>
              </a:rPr>
              <a:t> = </a:t>
            </a:r>
            <a:r>
              <a:rPr lang="en-GB" sz="2400" b="1" dirty="0">
                <a:sym typeface="Symbol" pitchFamily="18" charset="2"/>
              </a:rPr>
              <a:t>8MHz</a:t>
            </a:r>
          </a:p>
          <a:p>
            <a:pPr lvl="1">
              <a:lnSpc>
                <a:spcPct val="90000"/>
              </a:lnSpc>
              <a:buFontTx/>
              <a:buNone/>
            </a:pPr>
            <a:r>
              <a:rPr lang="en-GB" sz="2400" dirty="0">
                <a:sym typeface="Symbol" pitchFamily="18" charset="2"/>
              </a:rPr>
              <a:t>c) </a:t>
            </a:r>
            <a:r>
              <a:rPr lang="en-GB" sz="2400" b="1" dirty="0">
                <a:sym typeface="Symbol" pitchFamily="18" charset="2"/>
              </a:rPr>
              <a:t>16MHz</a:t>
            </a:r>
          </a:p>
          <a:p>
            <a:endParaRPr lang="en-US" dirty="0"/>
          </a:p>
        </p:txBody>
      </p:sp>
      <p:sp>
        <p:nvSpPr>
          <p:cNvPr id="4" name="Slide Number Placeholder 3"/>
          <p:cNvSpPr>
            <a:spLocks noGrp="1"/>
          </p:cNvSpPr>
          <p:nvPr>
            <p:ph type="sldNum" sz="quarter" idx="12"/>
          </p:nvPr>
        </p:nvSpPr>
        <p:spPr/>
        <p:txBody>
          <a:bodyPr/>
          <a:lstStyle/>
          <a:p>
            <a:pPr>
              <a:defRPr/>
            </a:pPr>
            <a:fld id="{AA397A82-27A1-46BB-8022-768212280AD5}"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28600" y="96838"/>
            <a:ext cx="8686800" cy="741362"/>
          </a:xfrm>
        </p:spPr>
        <p:txBody>
          <a:bodyPr/>
          <a:lstStyle/>
          <a:p>
            <a:r>
              <a:rPr lang="en-US"/>
              <a:t>Signal Bandwidth versus Channel Bandwidth</a:t>
            </a:r>
          </a:p>
        </p:txBody>
      </p:sp>
      <p:sp>
        <p:nvSpPr>
          <p:cNvPr id="29699" name="Content Placeholder 2"/>
          <p:cNvSpPr>
            <a:spLocks noGrp="1"/>
          </p:cNvSpPr>
          <p:nvPr>
            <p:ph idx="1"/>
          </p:nvPr>
        </p:nvSpPr>
        <p:spPr>
          <a:xfrm>
            <a:off x="228600" y="990600"/>
            <a:ext cx="8686800" cy="5105400"/>
          </a:xfrm>
        </p:spPr>
        <p:txBody>
          <a:bodyPr/>
          <a:lstStyle/>
          <a:p>
            <a:r>
              <a:rPr lang="en-US" dirty="0">
                <a:solidFill>
                  <a:srgbClr val="FF0000"/>
                </a:solidFill>
              </a:rPr>
              <a:t>Signal bandwidth should be lesser than the medium bandwidth for the signal to be transmitted accurately</a:t>
            </a:r>
          </a:p>
          <a:p>
            <a:endParaRPr lang="en-US" dirty="0"/>
          </a:p>
          <a:p>
            <a:r>
              <a:rPr lang="en-US" dirty="0"/>
              <a:t>If the signal bandwidth is greater than the medium bandwidth, then some of the signal’s frequency components are truncated during transmission</a:t>
            </a:r>
          </a:p>
          <a:p>
            <a:endParaRPr lang="en-US" dirty="0"/>
          </a:p>
          <a:p>
            <a:r>
              <a:rPr lang="en-US" dirty="0">
                <a:solidFill>
                  <a:srgbClr val="00B050"/>
                </a:solidFill>
              </a:rPr>
              <a:t>Generally, the signal is passed through a band limiting filter before modulation</a:t>
            </a:r>
          </a:p>
        </p:txBody>
      </p:sp>
      <p:sp>
        <p:nvSpPr>
          <p:cNvPr id="29700" name="Slide Number Placeholder 3"/>
          <p:cNvSpPr>
            <a:spLocks noGrp="1"/>
          </p:cNvSpPr>
          <p:nvPr>
            <p:ph type="sldNum" sz="quarter" idx="12"/>
          </p:nvPr>
        </p:nvSpPr>
        <p:spPr>
          <a:noFill/>
        </p:spPr>
        <p:txBody>
          <a:bodyPr/>
          <a:lstStyle/>
          <a:p>
            <a:fld id="{3B6399C8-1BDC-459E-87CF-93E7D7317A1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28600" y="96838"/>
            <a:ext cx="8686800" cy="741362"/>
          </a:xfrm>
        </p:spPr>
        <p:txBody>
          <a:bodyPr/>
          <a:lstStyle/>
          <a:p>
            <a:r>
              <a:rPr lang="en-US"/>
              <a:t>Signal Bandwidth versus Channel Bandwidth</a:t>
            </a:r>
          </a:p>
        </p:txBody>
      </p:sp>
      <p:sp>
        <p:nvSpPr>
          <p:cNvPr id="30723" name="Content Placeholder 2"/>
          <p:cNvSpPr>
            <a:spLocks noGrp="1"/>
          </p:cNvSpPr>
          <p:nvPr>
            <p:ph idx="1"/>
          </p:nvPr>
        </p:nvSpPr>
        <p:spPr>
          <a:xfrm>
            <a:off x="228600" y="990600"/>
            <a:ext cx="3886200" cy="5105400"/>
          </a:xfrm>
        </p:spPr>
        <p:txBody>
          <a:bodyPr/>
          <a:lstStyle/>
          <a:p>
            <a:r>
              <a:rPr lang="en-US"/>
              <a:t>Can you see how we can represent a square wave in terms of its sinusoidal components?</a:t>
            </a:r>
          </a:p>
        </p:txBody>
      </p:sp>
      <p:sp>
        <p:nvSpPr>
          <p:cNvPr id="30724" name="Slide Number Placeholder 3"/>
          <p:cNvSpPr>
            <a:spLocks noGrp="1"/>
          </p:cNvSpPr>
          <p:nvPr>
            <p:ph type="sldNum" sz="quarter" idx="12"/>
          </p:nvPr>
        </p:nvSpPr>
        <p:spPr>
          <a:noFill/>
        </p:spPr>
        <p:txBody>
          <a:bodyPr/>
          <a:lstStyle/>
          <a:p>
            <a:fld id="{0F2BB1B9-5AE0-47E8-83BA-886A14ED2810}"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sldNum" sz="quarter" idx="12"/>
          </p:nvPr>
        </p:nvSpPr>
        <p:spPr>
          <a:xfrm>
            <a:off x="6553200" y="6245225"/>
            <a:ext cx="2133600" cy="476250"/>
          </a:xfrm>
          <a:noFill/>
        </p:spPr>
        <p:txBody>
          <a:bodyPr/>
          <a:lstStyle/>
          <a:p>
            <a:fld id="{5D66007C-59EC-4000-886B-FB920B709B9A}" type="slidenum">
              <a:rPr lang="en-US" smtClean="0"/>
              <a:pPr/>
              <a:t>19</a:t>
            </a:fld>
            <a:endParaRPr lang="en-US"/>
          </a:p>
        </p:txBody>
      </p:sp>
      <p:pic>
        <p:nvPicPr>
          <p:cNvPr id="31747" name="Picture 5" descr="fig_3_7.PNG"/>
          <p:cNvPicPr>
            <a:picLocks noChangeAspect="1"/>
          </p:cNvPicPr>
          <p:nvPr/>
        </p:nvPicPr>
        <p:blipFill>
          <a:blip r:embed="rId3" cstate="print"/>
          <a:srcRect/>
          <a:stretch>
            <a:fillRect/>
          </a:stretch>
        </p:blipFill>
        <p:spPr bwMode="auto">
          <a:xfrm>
            <a:off x="3989388" y="0"/>
            <a:ext cx="5154612" cy="6858000"/>
          </a:xfrm>
          <a:prstGeom prst="rect">
            <a:avLst/>
          </a:prstGeom>
          <a:noFill/>
          <a:ln w="9525">
            <a:noFill/>
            <a:miter lim="800000"/>
            <a:headEnd/>
            <a:tailEnd/>
          </a:ln>
        </p:spPr>
      </p:pic>
      <p:sp>
        <p:nvSpPr>
          <p:cNvPr id="31748" name="Title 5"/>
          <p:cNvSpPr>
            <a:spLocks noGrp="1"/>
          </p:cNvSpPr>
          <p:nvPr>
            <p:ph type="title"/>
          </p:nvPr>
        </p:nvSpPr>
        <p:spPr>
          <a:xfrm>
            <a:off x="228600" y="96838"/>
            <a:ext cx="8686800" cy="741362"/>
          </a:xfrm>
        </p:spPr>
        <p:txBody>
          <a:bodyPr/>
          <a:lstStyle/>
          <a:p>
            <a:r>
              <a:rPr lang="en-US"/>
              <a:t>Signal Bandwidth versus Channel Bandwidth</a:t>
            </a:r>
          </a:p>
        </p:txBody>
      </p:sp>
      <p:sp>
        <p:nvSpPr>
          <p:cNvPr id="31749" name="Content Placeholder 2"/>
          <p:cNvSpPr>
            <a:spLocks noGrp="1"/>
          </p:cNvSpPr>
          <p:nvPr>
            <p:ph idx="1"/>
          </p:nvPr>
        </p:nvSpPr>
        <p:spPr>
          <a:xfrm>
            <a:off x="228600" y="990600"/>
            <a:ext cx="3886200" cy="5105400"/>
          </a:xfrm>
        </p:spPr>
        <p:txBody>
          <a:bodyPr/>
          <a:lstStyle/>
          <a:p>
            <a:r>
              <a:rPr lang="en-US" dirty="0"/>
              <a:t>Can you see how we can represent a square wave in terms of its sinusoidal components?</a:t>
            </a:r>
          </a:p>
        </p:txBody>
      </p:sp>
      <p:sp>
        <p:nvSpPr>
          <p:cNvPr id="31750" name="TextBox 7"/>
          <p:cNvSpPr txBox="1">
            <a:spLocks noChangeArrowheads="1"/>
          </p:cNvSpPr>
          <p:nvPr/>
        </p:nvSpPr>
        <p:spPr bwMode="auto">
          <a:xfrm>
            <a:off x="0" y="5943600"/>
            <a:ext cx="4267200" cy="646113"/>
          </a:xfrm>
          <a:prstGeom prst="rect">
            <a:avLst/>
          </a:prstGeom>
          <a:noFill/>
          <a:ln w="9525">
            <a:noFill/>
            <a:miter lim="800000"/>
            <a:headEnd/>
            <a:tailEnd/>
          </a:ln>
        </p:spPr>
        <p:txBody>
          <a:bodyPr>
            <a:spAutoFit/>
          </a:bodyPr>
          <a:lstStyle/>
          <a:p>
            <a:r>
              <a:rPr lang="en-US" b="0" dirty="0"/>
              <a:t>Image courtesy of William Stallings’ lecture notes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28600" y="96838"/>
            <a:ext cx="8686800" cy="741362"/>
          </a:xfrm>
        </p:spPr>
        <p:txBody>
          <a:bodyPr/>
          <a:lstStyle/>
          <a:p>
            <a:r>
              <a:rPr lang="en-US" dirty="0"/>
              <a:t>Typical Communication System</a:t>
            </a:r>
          </a:p>
        </p:txBody>
      </p:sp>
      <p:sp>
        <p:nvSpPr>
          <p:cNvPr id="45059" name="Slide Number Placeholder 4"/>
          <p:cNvSpPr>
            <a:spLocks noGrp="1"/>
          </p:cNvSpPr>
          <p:nvPr>
            <p:ph type="sldNum" sz="quarter" idx="12"/>
          </p:nvPr>
        </p:nvSpPr>
        <p:spPr>
          <a:noFill/>
        </p:spPr>
        <p:txBody>
          <a:bodyPr/>
          <a:lstStyle/>
          <a:p>
            <a:fld id="{8670D5CA-215D-48B4-9E72-4BD98439A8DE}" type="slidenum">
              <a:rPr lang="en-US" smtClean="0"/>
              <a:pPr/>
              <a:t>2</a:t>
            </a:fld>
            <a:endParaRPr lang="en-US"/>
          </a:p>
        </p:txBody>
      </p:sp>
      <p:sp>
        <p:nvSpPr>
          <p:cNvPr id="45060" name="Rectangle 9"/>
          <p:cNvSpPr>
            <a:spLocks noChangeArrowheads="1"/>
          </p:cNvSpPr>
          <p:nvPr/>
        </p:nvSpPr>
        <p:spPr bwMode="auto">
          <a:xfrm>
            <a:off x="1752600" y="3048000"/>
            <a:ext cx="1676400" cy="685800"/>
          </a:xfrm>
          <a:prstGeom prst="rect">
            <a:avLst/>
          </a:prstGeom>
          <a:solidFill>
            <a:srgbClr val="CCECFF"/>
          </a:solidFill>
          <a:ln w="38100" cmpd="dbl" algn="ctr">
            <a:solidFill>
              <a:schemeClr val="tx1"/>
            </a:solidFill>
            <a:round/>
            <a:headEnd/>
            <a:tailEnd/>
          </a:ln>
        </p:spPr>
        <p:txBody>
          <a:bodyPr/>
          <a:lstStyle/>
          <a:p>
            <a:pPr algn="ctr"/>
            <a:r>
              <a:rPr lang="en-US" sz="2400">
                <a:latin typeface="Calibri" pitchFamily="34" charset="0"/>
              </a:rPr>
              <a:t>Transmitter</a:t>
            </a:r>
          </a:p>
        </p:txBody>
      </p:sp>
      <p:sp>
        <p:nvSpPr>
          <p:cNvPr id="45061" name="Oval 10"/>
          <p:cNvSpPr>
            <a:spLocks noChangeArrowheads="1"/>
          </p:cNvSpPr>
          <p:nvPr/>
        </p:nvSpPr>
        <p:spPr bwMode="auto">
          <a:xfrm>
            <a:off x="228600" y="2895600"/>
            <a:ext cx="1066800" cy="990600"/>
          </a:xfrm>
          <a:prstGeom prst="ellipse">
            <a:avLst/>
          </a:prstGeom>
          <a:solidFill>
            <a:srgbClr val="CCECFF"/>
          </a:solidFill>
          <a:ln w="38100" cmpd="dbl" algn="ctr">
            <a:solidFill>
              <a:schemeClr val="tx1"/>
            </a:solidFill>
            <a:round/>
            <a:headEnd/>
            <a:tailEnd/>
          </a:ln>
        </p:spPr>
        <p:txBody>
          <a:bodyPr/>
          <a:lstStyle/>
          <a:p>
            <a:endParaRPr lang="en-US"/>
          </a:p>
        </p:txBody>
      </p:sp>
      <p:sp>
        <p:nvSpPr>
          <p:cNvPr id="45062" name="TextBox 11"/>
          <p:cNvSpPr txBox="1">
            <a:spLocks noChangeArrowheads="1"/>
          </p:cNvSpPr>
          <p:nvPr/>
        </p:nvSpPr>
        <p:spPr bwMode="auto">
          <a:xfrm>
            <a:off x="0" y="2057400"/>
            <a:ext cx="1752600" cy="830263"/>
          </a:xfrm>
          <a:prstGeom prst="rect">
            <a:avLst/>
          </a:prstGeom>
          <a:noFill/>
          <a:ln w="9525">
            <a:noFill/>
            <a:miter lim="800000"/>
            <a:headEnd/>
            <a:tailEnd/>
          </a:ln>
        </p:spPr>
        <p:txBody>
          <a:bodyPr>
            <a:spAutoFit/>
          </a:bodyPr>
          <a:lstStyle/>
          <a:p>
            <a:pPr algn="ctr"/>
            <a:r>
              <a:rPr lang="en-US" sz="2400">
                <a:latin typeface="Calibri" pitchFamily="34" charset="0"/>
              </a:rPr>
              <a:t>Information source</a:t>
            </a:r>
          </a:p>
        </p:txBody>
      </p:sp>
      <p:cxnSp>
        <p:nvCxnSpPr>
          <p:cNvPr id="45063" name="Straight Arrow Connector 13"/>
          <p:cNvCxnSpPr>
            <a:cxnSpLocks noChangeShapeType="1"/>
            <a:stCxn id="45061" idx="6"/>
            <a:endCxn id="45060" idx="1"/>
          </p:cNvCxnSpPr>
          <p:nvPr/>
        </p:nvCxnSpPr>
        <p:spPr bwMode="auto">
          <a:xfrm>
            <a:off x="1295400" y="3390900"/>
            <a:ext cx="457200" cy="1588"/>
          </a:xfrm>
          <a:prstGeom prst="straightConnector1">
            <a:avLst/>
          </a:prstGeom>
          <a:noFill/>
          <a:ln w="9525" algn="ctr">
            <a:solidFill>
              <a:schemeClr val="tx1"/>
            </a:solidFill>
            <a:round/>
            <a:headEnd/>
            <a:tailEnd type="arrow" w="med" len="med"/>
          </a:ln>
        </p:spPr>
      </p:cxnSp>
      <p:sp>
        <p:nvSpPr>
          <p:cNvPr id="45064" name="Rectangle 16"/>
          <p:cNvSpPr>
            <a:spLocks noChangeArrowheads="1"/>
          </p:cNvSpPr>
          <p:nvPr/>
        </p:nvSpPr>
        <p:spPr bwMode="auto">
          <a:xfrm>
            <a:off x="4114800" y="3048000"/>
            <a:ext cx="1295400" cy="685800"/>
          </a:xfrm>
          <a:prstGeom prst="rect">
            <a:avLst/>
          </a:prstGeom>
          <a:solidFill>
            <a:srgbClr val="CCECFF"/>
          </a:solidFill>
          <a:ln w="38100" cmpd="dbl" algn="ctr">
            <a:solidFill>
              <a:schemeClr val="tx1"/>
            </a:solidFill>
            <a:round/>
            <a:headEnd/>
            <a:tailEnd/>
          </a:ln>
        </p:spPr>
        <p:txBody>
          <a:bodyPr/>
          <a:lstStyle/>
          <a:p>
            <a:pPr algn="ctr"/>
            <a:r>
              <a:rPr lang="en-US" sz="2400">
                <a:latin typeface="Calibri" pitchFamily="34" charset="0"/>
              </a:rPr>
              <a:t>Channel</a:t>
            </a:r>
          </a:p>
        </p:txBody>
      </p:sp>
      <p:cxnSp>
        <p:nvCxnSpPr>
          <p:cNvPr id="45065" name="Straight Arrow Connector 17"/>
          <p:cNvCxnSpPr>
            <a:cxnSpLocks noChangeShapeType="1"/>
            <a:stCxn id="45060" idx="3"/>
            <a:endCxn id="45064" idx="1"/>
          </p:cNvCxnSpPr>
          <p:nvPr/>
        </p:nvCxnSpPr>
        <p:spPr bwMode="auto">
          <a:xfrm>
            <a:off x="3429000" y="3390900"/>
            <a:ext cx="685800" cy="1588"/>
          </a:xfrm>
          <a:prstGeom prst="straightConnector1">
            <a:avLst/>
          </a:prstGeom>
          <a:noFill/>
          <a:ln w="9525" algn="ctr">
            <a:solidFill>
              <a:schemeClr val="tx1"/>
            </a:solidFill>
            <a:round/>
            <a:headEnd/>
            <a:tailEnd type="arrow" w="med" len="med"/>
          </a:ln>
        </p:spPr>
      </p:cxnSp>
      <p:cxnSp>
        <p:nvCxnSpPr>
          <p:cNvPr id="45066" name="Straight Arrow Connector 23"/>
          <p:cNvCxnSpPr>
            <a:cxnSpLocks noChangeShapeType="1"/>
            <a:stCxn id="45064" idx="3"/>
            <a:endCxn id="45067" idx="1"/>
          </p:cNvCxnSpPr>
          <p:nvPr/>
        </p:nvCxnSpPr>
        <p:spPr bwMode="auto">
          <a:xfrm>
            <a:off x="5410200" y="3390900"/>
            <a:ext cx="533400" cy="1588"/>
          </a:xfrm>
          <a:prstGeom prst="straightConnector1">
            <a:avLst/>
          </a:prstGeom>
          <a:noFill/>
          <a:ln w="9525" algn="ctr">
            <a:solidFill>
              <a:schemeClr val="tx1"/>
            </a:solidFill>
            <a:round/>
            <a:headEnd/>
            <a:tailEnd type="arrow" w="med" len="med"/>
          </a:ln>
        </p:spPr>
      </p:cxnSp>
      <p:sp>
        <p:nvSpPr>
          <p:cNvPr id="45067" name="Rectangle 26"/>
          <p:cNvSpPr>
            <a:spLocks noChangeArrowheads="1"/>
          </p:cNvSpPr>
          <p:nvPr/>
        </p:nvSpPr>
        <p:spPr bwMode="auto">
          <a:xfrm>
            <a:off x="5943600" y="3048000"/>
            <a:ext cx="1295400" cy="685800"/>
          </a:xfrm>
          <a:prstGeom prst="rect">
            <a:avLst/>
          </a:prstGeom>
          <a:solidFill>
            <a:srgbClr val="CCECFF"/>
          </a:solidFill>
          <a:ln w="38100" cmpd="dbl" algn="ctr">
            <a:solidFill>
              <a:schemeClr val="tx1"/>
            </a:solidFill>
            <a:round/>
            <a:headEnd/>
            <a:tailEnd/>
          </a:ln>
        </p:spPr>
        <p:txBody>
          <a:bodyPr/>
          <a:lstStyle/>
          <a:p>
            <a:pPr algn="ctr"/>
            <a:r>
              <a:rPr lang="en-US" sz="2400">
                <a:latin typeface="Calibri" pitchFamily="34" charset="0"/>
              </a:rPr>
              <a:t>Receiver</a:t>
            </a:r>
          </a:p>
        </p:txBody>
      </p:sp>
      <p:sp>
        <p:nvSpPr>
          <p:cNvPr id="45068" name="Oval 29"/>
          <p:cNvSpPr>
            <a:spLocks noChangeArrowheads="1"/>
          </p:cNvSpPr>
          <p:nvPr/>
        </p:nvSpPr>
        <p:spPr bwMode="auto">
          <a:xfrm>
            <a:off x="7848600" y="2895600"/>
            <a:ext cx="1066800" cy="990600"/>
          </a:xfrm>
          <a:prstGeom prst="ellipse">
            <a:avLst/>
          </a:prstGeom>
          <a:solidFill>
            <a:srgbClr val="CCECFF"/>
          </a:solidFill>
          <a:ln w="38100" cmpd="dbl" algn="ctr">
            <a:solidFill>
              <a:schemeClr val="tx1"/>
            </a:solidFill>
            <a:round/>
            <a:headEnd/>
            <a:tailEnd/>
          </a:ln>
        </p:spPr>
        <p:txBody>
          <a:bodyPr/>
          <a:lstStyle/>
          <a:p>
            <a:endParaRPr lang="en-US"/>
          </a:p>
        </p:txBody>
      </p:sp>
      <p:sp>
        <p:nvSpPr>
          <p:cNvPr id="45069" name="TextBox 30"/>
          <p:cNvSpPr txBox="1">
            <a:spLocks noChangeArrowheads="1"/>
          </p:cNvSpPr>
          <p:nvPr/>
        </p:nvSpPr>
        <p:spPr bwMode="auto">
          <a:xfrm>
            <a:off x="7239000" y="2057400"/>
            <a:ext cx="2209800" cy="830263"/>
          </a:xfrm>
          <a:prstGeom prst="rect">
            <a:avLst/>
          </a:prstGeom>
          <a:noFill/>
          <a:ln w="9525">
            <a:noFill/>
            <a:miter lim="800000"/>
            <a:headEnd/>
            <a:tailEnd/>
          </a:ln>
        </p:spPr>
        <p:txBody>
          <a:bodyPr>
            <a:spAutoFit/>
          </a:bodyPr>
          <a:lstStyle/>
          <a:p>
            <a:pPr algn="ctr"/>
            <a:r>
              <a:rPr lang="en-US" sz="2400">
                <a:latin typeface="Calibri" pitchFamily="34" charset="0"/>
              </a:rPr>
              <a:t>Information sink</a:t>
            </a:r>
          </a:p>
        </p:txBody>
      </p:sp>
      <p:cxnSp>
        <p:nvCxnSpPr>
          <p:cNvPr id="45070" name="Straight Arrow Connector 31"/>
          <p:cNvCxnSpPr>
            <a:cxnSpLocks noChangeShapeType="1"/>
            <a:stCxn id="45067" idx="3"/>
            <a:endCxn id="45068" idx="2"/>
          </p:cNvCxnSpPr>
          <p:nvPr/>
        </p:nvCxnSpPr>
        <p:spPr bwMode="auto">
          <a:xfrm>
            <a:off x="7239000" y="3390900"/>
            <a:ext cx="609600" cy="1588"/>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4028728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sldNum" sz="quarter" idx="12"/>
          </p:nvPr>
        </p:nvSpPr>
        <p:spPr>
          <a:xfrm>
            <a:off x="6553200" y="6245225"/>
            <a:ext cx="2133600" cy="476250"/>
          </a:xfrm>
          <a:noFill/>
        </p:spPr>
        <p:txBody>
          <a:bodyPr/>
          <a:lstStyle/>
          <a:p>
            <a:fld id="{E8FCBFD4-C175-44FE-B876-AE211205C10A}" type="slidenum">
              <a:rPr lang="en-US" smtClean="0"/>
              <a:pPr/>
              <a:t>20</a:t>
            </a:fld>
            <a:endParaRPr lang="en-US"/>
          </a:p>
        </p:txBody>
      </p:sp>
      <p:pic>
        <p:nvPicPr>
          <p:cNvPr id="32771" name="Picture 5" descr="fig_3_7.PNG"/>
          <p:cNvPicPr>
            <a:picLocks noChangeAspect="1"/>
          </p:cNvPicPr>
          <p:nvPr/>
        </p:nvPicPr>
        <p:blipFill>
          <a:blip r:embed="rId3" cstate="print"/>
          <a:srcRect/>
          <a:stretch>
            <a:fillRect/>
          </a:stretch>
        </p:blipFill>
        <p:spPr bwMode="auto">
          <a:xfrm>
            <a:off x="3989388" y="0"/>
            <a:ext cx="5154612" cy="6858000"/>
          </a:xfrm>
          <a:prstGeom prst="rect">
            <a:avLst/>
          </a:prstGeom>
          <a:noFill/>
          <a:ln w="9525">
            <a:noFill/>
            <a:miter lim="800000"/>
            <a:headEnd/>
            <a:tailEnd/>
          </a:ln>
        </p:spPr>
      </p:pic>
      <p:sp>
        <p:nvSpPr>
          <p:cNvPr id="32772" name="Title 5"/>
          <p:cNvSpPr>
            <a:spLocks noGrp="1"/>
          </p:cNvSpPr>
          <p:nvPr>
            <p:ph type="title"/>
          </p:nvPr>
        </p:nvSpPr>
        <p:spPr>
          <a:xfrm>
            <a:off x="228600" y="96838"/>
            <a:ext cx="8686800" cy="741362"/>
          </a:xfrm>
        </p:spPr>
        <p:txBody>
          <a:bodyPr/>
          <a:lstStyle/>
          <a:p>
            <a:r>
              <a:rPr lang="en-US" dirty="0"/>
              <a:t>Signal Bandwidth versus Channel Bandwidth</a:t>
            </a:r>
          </a:p>
        </p:txBody>
      </p:sp>
      <p:sp>
        <p:nvSpPr>
          <p:cNvPr id="32773" name="Content Placeholder 2"/>
          <p:cNvSpPr>
            <a:spLocks noGrp="1"/>
          </p:cNvSpPr>
          <p:nvPr>
            <p:ph idx="1"/>
          </p:nvPr>
        </p:nvSpPr>
        <p:spPr>
          <a:xfrm>
            <a:off x="228600" y="990600"/>
            <a:ext cx="3886200" cy="5105400"/>
          </a:xfrm>
        </p:spPr>
        <p:txBody>
          <a:bodyPr/>
          <a:lstStyle/>
          <a:p>
            <a:r>
              <a:rPr lang="en-US" dirty="0"/>
              <a:t>As we add more frequency components, the signal becomes more and more exact</a:t>
            </a:r>
          </a:p>
          <a:p>
            <a:r>
              <a:rPr lang="en-US" dirty="0"/>
              <a:t>But the signal frequency increases and it might not fit in the channel bandwidth</a:t>
            </a:r>
          </a:p>
          <a:p>
            <a:r>
              <a:rPr lang="en-US" b="1" dirty="0">
                <a:solidFill>
                  <a:srgbClr val="0070C0"/>
                </a:solidFill>
              </a:rPr>
              <a:t>Thus an inherent </a:t>
            </a:r>
            <a:r>
              <a:rPr lang="en-US" b="1" dirty="0">
                <a:solidFill>
                  <a:srgbClr val="FF0000"/>
                </a:solidFill>
              </a:rPr>
              <a:t>tradeoff</a:t>
            </a:r>
            <a:r>
              <a:rPr lang="en-US" b="1" dirty="0">
                <a:solidFill>
                  <a:srgbClr val="0070C0"/>
                </a:solidFill>
              </a:rPr>
              <a:t> between signal and channel bandwidths exists </a:t>
            </a:r>
          </a:p>
        </p:txBody>
      </p:sp>
      <p:sp>
        <p:nvSpPr>
          <p:cNvPr id="32774" name="TextBox 7"/>
          <p:cNvSpPr txBox="1">
            <a:spLocks noChangeArrowheads="1"/>
          </p:cNvSpPr>
          <p:nvPr/>
        </p:nvSpPr>
        <p:spPr bwMode="auto">
          <a:xfrm>
            <a:off x="0" y="5943600"/>
            <a:ext cx="4267200" cy="646113"/>
          </a:xfrm>
          <a:prstGeom prst="rect">
            <a:avLst/>
          </a:prstGeom>
          <a:noFill/>
          <a:ln w="9525">
            <a:noFill/>
            <a:miter lim="800000"/>
            <a:headEnd/>
            <a:tailEnd/>
          </a:ln>
        </p:spPr>
        <p:txBody>
          <a:bodyPr>
            <a:spAutoFit/>
          </a:bodyPr>
          <a:lstStyle/>
          <a:p>
            <a:r>
              <a:rPr lang="en-US" b="0" dirty="0"/>
              <a:t>Image courtesy of William Stallings’ lecture notes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 Bandwidth versus Channel Bandwidth</a:t>
            </a:r>
          </a:p>
        </p:txBody>
      </p:sp>
      <p:sp>
        <p:nvSpPr>
          <p:cNvPr id="3" name="Content Placeholder 2"/>
          <p:cNvSpPr>
            <a:spLocks noGrp="1"/>
          </p:cNvSpPr>
          <p:nvPr>
            <p:ph idx="1"/>
          </p:nvPr>
        </p:nvSpPr>
        <p:spPr/>
        <p:txBody>
          <a:bodyPr/>
          <a:lstStyle/>
          <a:p>
            <a:endParaRPr lang="en-US" dirty="0"/>
          </a:p>
          <a:p>
            <a:r>
              <a:rPr lang="en-GB" dirty="0"/>
              <a:t>For a ‘real world’ square wave the more frequency components it has, </a:t>
            </a:r>
            <a:r>
              <a:rPr lang="en-GB" dirty="0">
                <a:solidFill>
                  <a:srgbClr val="00B050"/>
                </a:solidFill>
              </a:rPr>
              <a:t>the better it approximates the ideal signal</a:t>
            </a:r>
          </a:p>
          <a:p>
            <a:endParaRPr lang="en-GB" dirty="0"/>
          </a:p>
          <a:p>
            <a:r>
              <a:rPr lang="en-GB" sz="2800" dirty="0">
                <a:solidFill>
                  <a:srgbClr val="7030A0"/>
                </a:solidFill>
              </a:rPr>
              <a:t>You probably want your real signal to be as close as possible to the ideal.</a:t>
            </a:r>
          </a:p>
          <a:p>
            <a:endParaRPr lang="en-US" dirty="0"/>
          </a:p>
        </p:txBody>
      </p:sp>
      <p:sp>
        <p:nvSpPr>
          <p:cNvPr id="4" name="Slide Number Placeholder 3"/>
          <p:cNvSpPr>
            <a:spLocks noGrp="1"/>
          </p:cNvSpPr>
          <p:nvPr>
            <p:ph type="sldNum" sz="quarter" idx="12"/>
          </p:nvPr>
        </p:nvSpPr>
        <p:spPr/>
        <p:txBody>
          <a:bodyPr/>
          <a:lstStyle/>
          <a:p>
            <a:pPr>
              <a:defRPr/>
            </a:pPr>
            <a:fld id="{AA397A82-27A1-46BB-8022-768212280AD5}"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a:t>
            </a:r>
            <a:endParaRPr lang="en-US" dirty="0"/>
          </a:p>
        </p:txBody>
      </p:sp>
      <p:sp>
        <p:nvSpPr>
          <p:cNvPr id="4" name="Slide Number Placeholder 3"/>
          <p:cNvSpPr>
            <a:spLocks noGrp="1"/>
          </p:cNvSpPr>
          <p:nvPr>
            <p:ph type="sldNum" sz="quarter" idx="12"/>
          </p:nvPr>
        </p:nvSpPr>
        <p:spPr/>
        <p:txBody>
          <a:bodyPr/>
          <a:lstStyle/>
          <a:p>
            <a:pPr>
              <a:defRPr/>
            </a:pPr>
            <a:fld id="{AA397A82-27A1-46BB-8022-768212280AD5}" type="slidenum">
              <a:rPr lang="en-US" smtClean="0"/>
              <a:pPr>
                <a:defRPr/>
              </a:pPr>
              <a:t>22</a:t>
            </a:fld>
            <a:endParaRPr lang="en-US"/>
          </a:p>
        </p:txBody>
      </p:sp>
      <p:sp>
        <p:nvSpPr>
          <p:cNvPr id="5" name="Rectangle 1027"/>
          <p:cNvSpPr>
            <a:spLocks noGrp="1" noChangeArrowheads="1"/>
          </p:cNvSpPr>
          <p:nvPr>
            <p:ph idx="1"/>
          </p:nvPr>
        </p:nvSpPr>
        <p:spPr>
          <a:solidFill>
            <a:srgbClr val="FFFFCC"/>
          </a:solidFill>
        </p:spPr>
        <p:txBody>
          <a:bodyPr/>
          <a:lstStyle/>
          <a:p>
            <a:r>
              <a:rPr lang="en-GB" dirty="0"/>
              <a:t>Can you draw the frequency domain representation of:</a:t>
            </a:r>
          </a:p>
          <a:p>
            <a:endParaRPr lang="en-GB" dirty="0"/>
          </a:p>
          <a:p>
            <a:pPr lvl="1">
              <a:buFontTx/>
              <a:buNone/>
            </a:pPr>
            <a:r>
              <a:rPr lang="en-GB" sz="2400" dirty="0"/>
              <a:t>(4/</a:t>
            </a:r>
            <a:r>
              <a:rPr lang="en-GB" sz="2400" dirty="0">
                <a:sym typeface="Symbol" pitchFamily="18" charset="2"/>
              </a:rPr>
              <a:t>)*( sin(2ft) +(1/3)sin (2 (3f)t) +(1/5)sin (2 (5f)t) +(1/7)sin (2 (7f)t) )</a:t>
            </a:r>
            <a:endParaRPr lang="en-GB" sz="2400" dirty="0"/>
          </a:p>
          <a:p>
            <a:pPr lvl="1"/>
            <a:r>
              <a:rPr lang="en-GB" sz="2400" dirty="0"/>
              <a:t>Steps</a:t>
            </a:r>
          </a:p>
          <a:p>
            <a:pPr lvl="2"/>
            <a:r>
              <a:rPr lang="en-GB" sz="2400" dirty="0"/>
              <a:t>Identify all the components</a:t>
            </a:r>
          </a:p>
          <a:p>
            <a:pPr lvl="2"/>
            <a:r>
              <a:rPr lang="en-GB" sz="2400" dirty="0"/>
              <a:t>Determine the magnitude of each</a:t>
            </a:r>
          </a:p>
          <a:p>
            <a:pPr lvl="2"/>
            <a:r>
              <a:rPr lang="en-GB" sz="2400" dirty="0"/>
              <a:t>Draw graph</a:t>
            </a:r>
          </a:p>
          <a:p>
            <a:r>
              <a:rPr lang="en-GB" dirty="0"/>
              <a:t>Show that its bandwidth is 6f.</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28600" y="96838"/>
            <a:ext cx="8686800" cy="741362"/>
          </a:xfrm>
        </p:spPr>
        <p:txBody>
          <a:bodyPr/>
          <a:lstStyle/>
          <a:p>
            <a:r>
              <a:rPr lang="en-US"/>
              <a:t>Bandwidth and Data Rate</a:t>
            </a:r>
          </a:p>
        </p:txBody>
      </p:sp>
      <p:sp>
        <p:nvSpPr>
          <p:cNvPr id="33795" name="Content Placeholder 2"/>
          <p:cNvSpPr>
            <a:spLocks noGrp="1"/>
          </p:cNvSpPr>
          <p:nvPr>
            <p:ph idx="1"/>
          </p:nvPr>
        </p:nvSpPr>
        <p:spPr>
          <a:xfrm>
            <a:off x="228600" y="990600"/>
            <a:ext cx="8686800" cy="5105400"/>
          </a:xfrm>
        </p:spPr>
        <p:txBody>
          <a:bodyPr/>
          <a:lstStyle/>
          <a:p>
            <a:pPr>
              <a:lnSpc>
                <a:spcPct val="90000"/>
              </a:lnSpc>
            </a:pPr>
            <a:r>
              <a:rPr lang="en-US" dirty="0"/>
              <a:t>Consider a transmitter uses the following approximate sine wave to send binary (0,1) symbols</a:t>
            </a:r>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r>
              <a:rPr lang="en-US" dirty="0"/>
              <a:t>What is the bandwidth of one cycle of this signal?</a:t>
            </a:r>
          </a:p>
        </p:txBody>
      </p:sp>
      <p:sp>
        <p:nvSpPr>
          <p:cNvPr id="33796" name="Slide Number Placeholder 3"/>
          <p:cNvSpPr>
            <a:spLocks noGrp="1"/>
          </p:cNvSpPr>
          <p:nvPr>
            <p:ph type="sldNum" sz="quarter" idx="12"/>
          </p:nvPr>
        </p:nvSpPr>
        <p:spPr>
          <a:noFill/>
        </p:spPr>
        <p:txBody>
          <a:bodyPr/>
          <a:lstStyle/>
          <a:p>
            <a:fld id="{248837C1-D8CF-4418-AFDD-9359A881CBED}" type="slidenum">
              <a:rPr lang="en-US" smtClean="0"/>
              <a:pPr/>
              <a:t>23</a:t>
            </a:fld>
            <a:endParaRPr lang="en-US"/>
          </a:p>
        </p:txBody>
      </p:sp>
      <p:pic>
        <p:nvPicPr>
          <p:cNvPr id="33797" name="Picture 5" descr="fig_sine_bw4.PNG"/>
          <p:cNvPicPr>
            <a:picLocks noChangeAspect="1"/>
          </p:cNvPicPr>
          <p:nvPr/>
        </p:nvPicPr>
        <p:blipFill>
          <a:blip r:embed="rId2" cstate="print"/>
          <a:srcRect/>
          <a:stretch>
            <a:fillRect/>
          </a:stretch>
        </p:blipFill>
        <p:spPr bwMode="auto">
          <a:xfrm>
            <a:off x="1752600" y="2057400"/>
            <a:ext cx="5334000" cy="2378075"/>
          </a:xfrm>
          <a:prstGeom prst="rect">
            <a:avLst/>
          </a:prstGeom>
          <a:noFill/>
          <a:ln w="9525">
            <a:noFill/>
            <a:miter lim="800000"/>
            <a:headEnd/>
            <a:tailEnd/>
          </a:ln>
        </p:spPr>
      </p:pic>
      <p:sp>
        <p:nvSpPr>
          <p:cNvPr id="33798" name="TextBox 5"/>
          <p:cNvSpPr txBox="1">
            <a:spLocks noChangeArrowheads="1"/>
          </p:cNvSpPr>
          <p:nvPr/>
        </p:nvSpPr>
        <p:spPr bwMode="auto">
          <a:xfrm>
            <a:off x="2362200" y="6488113"/>
            <a:ext cx="6324600" cy="369887"/>
          </a:xfrm>
          <a:prstGeom prst="rect">
            <a:avLst/>
          </a:prstGeom>
          <a:noFill/>
          <a:ln w="9525">
            <a:noFill/>
            <a:miter lim="800000"/>
            <a:headEnd/>
            <a:tailEnd/>
          </a:ln>
        </p:spPr>
        <p:txBody>
          <a:bodyPr>
            <a:spAutoFit/>
          </a:bodyPr>
          <a:lstStyle/>
          <a:p>
            <a:r>
              <a:rPr lang="en-US" b="0" dirty="0"/>
              <a:t>Image courtesy of William Stallings’ lecture notes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28600" y="96838"/>
            <a:ext cx="8686800" cy="741362"/>
          </a:xfrm>
        </p:spPr>
        <p:txBody>
          <a:bodyPr/>
          <a:lstStyle/>
          <a:p>
            <a:r>
              <a:rPr lang="en-US"/>
              <a:t>Bandwidth and Data Rate</a:t>
            </a:r>
          </a:p>
        </p:txBody>
      </p:sp>
      <p:sp>
        <p:nvSpPr>
          <p:cNvPr id="34819" name="Content Placeholder 2"/>
          <p:cNvSpPr>
            <a:spLocks noGrp="1"/>
          </p:cNvSpPr>
          <p:nvPr>
            <p:ph idx="1"/>
          </p:nvPr>
        </p:nvSpPr>
        <p:spPr>
          <a:xfrm>
            <a:off x="228600" y="990600"/>
            <a:ext cx="8686800" cy="5105400"/>
          </a:xfrm>
        </p:spPr>
        <p:txBody>
          <a:bodyPr/>
          <a:lstStyle/>
          <a:p>
            <a:pPr>
              <a:lnSpc>
                <a:spcPct val="90000"/>
              </a:lnSpc>
            </a:pPr>
            <a:r>
              <a:rPr lang="en-US"/>
              <a:t>Consider a transmitter uses the following approximate sine wave to send binary (0,1) symbols</a:t>
            </a:r>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r>
              <a:rPr lang="en-US"/>
              <a:t>What is the bandwidth of one cycle of this signal?</a:t>
            </a:r>
          </a:p>
          <a:p>
            <a:pPr algn="ctr">
              <a:lnSpc>
                <a:spcPct val="90000"/>
              </a:lnSpc>
              <a:buFont typeface="Wingdings" pitchFamily="2" charset="2"/>
              <a:buNone/>
            </a:pPr>
            <a:r>
              <a:rPr lang="en-US"/>
              <a:t>5-1 = 4 Hz</a:t>
            </a:r>
          </a:p>
        </p:txBody>
      </p:sp>
      <p:sp>
        <p:nvSpPr>
          <p:cNvPr id="34820" name="Slide Number Placeholder 3"/>
          <p:cNvSpPr>
            <a:spLocks noGrp="1"/>
          </p:cNvSpPr>
          <p:nvPr>
            <p:ph type="sldNum" sz="quarter" idx="12"/>
          </p:nvPr>
        </p:nvSpPr>
        <p:spPr>
          <a:noFill/>
        </p:spPr>
        <p:txBody>
          <a:bodyPr/>
          <a:lstStyle/>
          <a:p>
            <a:fld id="{A499E806-2C9F-47AA-930C-F6E0A6AF8E9D}" type="slidenum">
              <a:rPr lang="en-US" smtClean="0"/>
              <a:pPr/>
              <a:t>24</a:t>
            </a:fld>
            <a:endParaRPr lang="en-US"/>
          </a:p>
        </p:txBody>
      </p:sp>
      <p:pic>
        <p:nvPicPr>
          <p:cNvPr id="34821" name="Picture 5" descr="fig_sine_bw4.PNG"/>
          <p:cNvPicPr>
            <a:picLocks noChangeAspect="1"/>
          </p:cNvPicPr>
          <p:nvPr/>
        </p:nvPicPr>
        <p:blipFill>
          <a:blip r:embed="rId2" cstate="print"/>
          <a:srcRect/>
          <a:stretch>
            <a:fillRect/>
          </a:stretch>
        </p:blipFill>
        <p:spPr bwMode="auto">
          <a:xfrm>
            <a:off x="1752600" y="2057400"/>
            <a:ext cx="5334000" cy="2378075"/>
          </a:xfrm>
          <a:prstGeom prst="rect">
            <a:avLst/>
          </a:prstGeom>
          <a:noFill/>
          <a:ln w="9525">
            <a:noFill/>
            <a:miter lim="800000"/>
            <a:headEnd/>
            <a:tailEnd/>
          </a:ln>
        </p:spPr>
      </p:pic>
      <p:sp>
        <p:nvSpPr>
          <p:cNvPr id="34822" name="TextBox 5"/>
          <p:cNvSpPr txBox="1">
            <a:spLocks noChangeArrowheads="1"/>
          </p:cNvSpPr>
          <p:nvPr/>
        </p:nvSpPr>
        <p:spPr bwMode="auto">
          <a:xfrm>
            <a:off x="2362200" y="6488113"/>
            <a:ext cx="6324600" cy="369887"/>
          </a:xfrm>
          <a:prstGeom prst="rect">
            <a:avLst/>
          </a:prstGeom>
          <a:noFill/>
          <a:ln w="9525">
            <a:noFill/>
            <a:miter lim="800000"/>
            <a:headEnd/>
            <a:tailEnd/>
          </a:ln>
        </p:spPr>
        <p:txBody>
          <a:bodyPr>
            <a:spAutoFit/>
          </a:bodyPr>
          <a:lstStyle/>
          <a:p>
            <a:r>
              <a:rPr lang="en-US" b="0" dirty="0"/>
              <a:t>Image courtesy of William Stallings’ lecture notes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5" descr="fig_sine_bw4.PNG"/>
          <p:cNvPicPr>
            <a:picLocks noChangeAspect="1"/>
          </p:cNvPicPr>
          <p:nvPr/>
        </p:nvPicPr>
        <p:blipFill>
          <a:blip r:embed="rId2" cstate="print"/>
          <a:srcRect/>
          <a:stretch>
            <a:fillRect/>
          </a:stretch>
        </p:blipFill>
        <p:spPr bwMode="auto">
          <a:xfrm>
            <a:off x="1676400" y="990600"/>
            <a:ext cx="5334000" cy="2378075"/>
          </a:xfrm>
          <a:prstGeom prst="rect">
            <a:avLst/>
          </a:prstGeom>
          <a:noFill/>
          <a:ln w="9525">
            <a:noFill/>
            <a:miter lim="800000"/>
            <a:headEnd/>
            <a:tailEnd/>
          </a:ln>
        </p:spPr>
      </p:pic>
      <p:sp>
        <p:nvSpPr>
          <p:cNvPr id="35843" name="Title 1"/>
          <p:cNvSpPr>
            <a:spLocks noGrp="1"/>
          </p:cNvSpPr>
          <p:nvPr>
            <p:ph type="title"/>
          </p:nvPr>
        </p:nvSpPr>
        <p:spPr>
          <a:xfrm>
            <a:off x="228600" y="96838"/>
            <a:ext cx="8686800" cy="741362"/>
          </a:xfrm>
        </p:spPr>
        <p:txBody>
          <a:bodyPr/>
          <a:lstStyle/>
          <a:p>
            <a:r>
              <a:rPr lang="en-US"/>
              <a:t>Bandwidth and Data Rate</a:t>
            </a:r>
          </a:p>
        </p:txBody>
      </p:sp>
      <p:sp>
        <p:nvSpPr>
          <p:cNvPr id="35844" name="Content Placeholder 2"/>
          <p:cNvSpPr>
            <a:spLocks noGrp="1"/>
          </p:cNvSpPr>
          <p:nvPr>
            <p:ph idx="1"/>
          </p:nvPr>
        </p:nvSpPr>
        <p:spPr>
          <a:xfrm>
            <a:off x="228600" y="990600"/>
            <a:ext cx="8686800" cy="5105400"/>
          </a:xfrm>
        </p:spPr>
        <p:txBody>
          <a:bodyPr/>
          <a:lstStyle/>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r>
              <a:rPr lang="en-US" dirty="0"/>
              <a:t>Signal Bandwidth of one cycle: 5-1 = 4 Hz</a:t>
            </a:r>
          </a:p>
          <a:p>
            <a:pPr>
              <a:lnSpc>
                <a:spcPct val="90000"/>
              </a:lnSpc>
            </a:pPr>
            <a:endParaRPr lang="en-US" dirty="0"/>
          </a:p>
          <a:p>
            <a:pPr>
              <a:lnSpc>
                <a:spcPct val="90000"/>
              </a:lnSpc>
            </a:pPr>
            <a:r>
              <a:rPr lang="en-US" dirty="0"/>
              <a:t>If the channel bandwidth is 4MHz, how many cycles of this signal can we transmit in the available bandwidth?</a:t>
            </a:r>
          </a:p>
        </p:txBody>
      </p:sp>
      <p:sp>
        <p:nvSpPr>
          <p:cNvPr id="35845" name="Slide Number Placeholder 3"/>
          <p:cNvSpPr>
            <a:spLocks noGrp="1"/>
          </p:cNvSpPr>
          <p:nvPr>
            <p:ph type="sldNum" sz="quarter" idx="12"/>
          </p:nvPr>
        </p:nvSpPr>
        <p:spPr>
          <a:noFill/>
        </p:spPr>
        <p:txBody>
          <a:bodyPr/>
          <a:lstStyle/>
          <a:p>
            <a:fld id="{0BCAE701-368E-49B6-8B2E-2DD5CCCCA6AA}" type="slidenum">
              <a:rPr lang="en-US" smtClean="0"/>
              <a:pPr/>
              <a:t>25</a:t>
            </a:fld>
            <a:endParaRPr lang="en-US"/>
          </a:p>
        </p:txBody>
      </p:sp>
      <p:sp>
        <p:nvSpPr>
          <p:cNvPr id="35846" name="TextBox 5"/>
          <p:cNvSpPr txBox="1">
            <a:spLocks noChangeArrowheads="1"/>
          </p:cNvSpPr>
          <p:nvPr/>
        </p:nvSpPr>
        <p:spPr bwMode="auto">
          <a:xfrm>
            <a:off x="2362200" y="6488113"/>
            <a:ext cx="6324600" cy="369887"/>
          </a:xfrm>
          <a:prstGeom prst="rect">
            <a:avLst/>
          </a:prstGeom>
          <a:noFill/>
          <a:ln w="9525">
            <a:noFill/>
            <a:miter lim="800000"/>
            <a:headEnd/>
            <a:tailEnd/>
          </a:ln>
        </p:spPr>
        <p:txBody>
          <a:bodyPr>
            <a:spAutoFit/>
          </a:bodyPr>
          <a:lstStyle/>
          <a:p>
            <a:r>
              <a:rPr lang="en-US" b="0" dirty="0"/>
              <a:t>Image courtesy of William Stallings’ lecture notes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5" descr="fig_sine_bw4.PNG"/>
          <p:cNvPicPr>
            <a:picLocks noChangeAspect="1"/>
          </p:cNvPicPr>
          <p:nvPr/>
        </p:nvPicPr>
        <p:blipFill>
          <a:blip r:embed="rId3" cstate="print"/>
          <a:srcRect/>
          <a:stretch>
            <a:fillRect/>
          </a:stretch>
        </p:blipFill>
        <p:spPr bwMode="auto">
          <a:xfrm>
            <a:off x="1676400" y="990600"/>
            <a:ext cx="5334000" cy="2378075"/>
          </a:xfrm>
          <a:prstGeom prst="rect">
            <a:avLst/>
          </a:prstGeom>
          <a:noFill/>
          <a:ln w="9525">
            <a:noFill/>
            <a:miter lim="800000"/>
            <a:headEnd/>
            <a:tailEnd/>
          </a:ln>
        </p:spPr>
      </p:pic>
      <p:sp>
        <p:nvSpPr>
          <p:cNvPr id="36867" name="Title 1"/>
          <p:cNvSpPr>
            <a:spLocks noGrp="1"/>
          </p:cNvSpPr>
          <p:nvPr>
            <p:ph type="title"/>
          </p:nvPr>
        </p:nvSpPr>
        <p:spPr>
          <a:xfrm>
            <a:off x="228600" y="96838"/>
            <a:ext cx="8686800" cy="741362"/>
          </a:xfrm>
        </p:spPr>
        <p:txBody>
          <a:bodyPr/>
          <a:lstStyle/>
          <a:p>
            <a:r>
              <a:rPr lang="en-US"/>
              <a:t>Bandwidth and Data Rate</a:t>
            </a:r>
          </a:p>
        </p:txBody>
      </p:sp>
      <p:sp>
        <p:nvSpPr>
          <p:cNvPr id="36868" name="Content Placeholder 2"/>
          <p:cNvSpPr>
            <a:spLocks noGrp="1"/>
          </p:cNvSpPr>
          <p:nvPr>
            <p:ph idx="1"/>
          </p:nvPr>
        </p:nvSpPr>
        <p:spPr>
          <a:xfrm>
            <a:off x="228600" y="990600"/>
            <a:ext cx="8686800" cy="5486400"/>
          </a:xfrm>
        </p:spPr>
        <p:txBody>
          <a:bodyPr/>
          <a:lstStyle/>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r>
              <a:rPr lang="en-US" dirty="0"/>
              <a:t>Signal Bandwidth of one cycle: 5-1 = 4 Hz</a:t>
            </a:r>
          </a:p>
          <a:p>
            <a:pPr>
              <a:lnSpc>
                <a:spcPct val="90000"/>
              </a:lnSpc>
            </a:pPr>
            <a:endParaRPr lang="en-US" dirty="0"/>
          </a:p>
          <a:p>
            <a:pPr>
              <a:lnSpc>
                <a:spcPct val="90000"/>
              </a:lnSpc>
            </a:pPr>
            <a:r>
              <a:rPr lang="en-US" dirty="0"/>
              <a:t>If the channel bandwidth is 4MHz, how many cycles of this signal (mentioned above) can we transmit?</a:t>
            </a:r>
          </a:p>
          <a:p>
            <a:pPr algn="ctr">
              <a:lnSpc>
                <a:spcPct val="90000"/>
              </a:lnSpc>
              <a:buFont typeface="Wingdings" pitchFamily="2" charset="2"/>
              <a:buNone/>
            </a:pPr>
            <a:r>
              <a:rPr lang="en-US" dirty="0"/>
              <a:t>4 Hz for one cycle</a:t>
            </a:r>
          </a:p>
          <a:p>
            <a:pPr algn="ctr">
              <a:lnSpc>
                <a:spcPct val="90000"/>
              </a:lnSpc>
              <a:buFont typeface="Wingdings" pitchFamily="2" charset="2"/>
              <a:buNone/>
            </a:pPr>
            <a:r>
              <a:rPr lang="en-US" dirty="0"/>
              <a:t>1 million cycles in 4 MHz</a:t>
            </a:r>
          </a:p>
        </p:txBody>
      </p:sp>
      <p:sp>
        <p:nvSpPr>
          <p:cNvPr id="36869" name="Slide Number Placeholder 3"/>
          <p:cNvSpPr>
            <a:spLocks noGrp="1"/>
          </p:cNvSpPr>
          <p:nvPr>
            <p:ph type="sldNum" sz="quarter" idx="12"/>
          </p:nvPr>
        </p:nvSpPr>
        <p:spPr>
          <a:noFill/>
        </p:spPr>
        <p:txBody>
          <a:bodyPr/>
          <a:lstStyle/>
          <a:p>
            <a:fld id="{DFF168E0-540C-41E4-9CC7-A041990F1AB4}" type="slidenum">
              <a:rPr lang="en-US" smtClean="0"/>
              <a:pPr/>
              <a:t>26</a:t>
            </a:fld>
            <a:endParaRPr lang="en-US"/>
          </a:p>
        </p:txBody>
      </p:sp>
      <p:sp>
        <p:nvSpPr>
          <p:cNvPr id="36870" name="TextBox 5"/>
          <p:cNvSpPr txBox="1">
            <a:spLocks noChangeArrowheads="1"/>
          </p:cNvSpPr>
          <p:nvPr/>
        </p:nvSpPr>
        <p:spPr bwMode="auto">
          <a:xfrm>
            <a:off x="2362200" y="6488113"/>
            <a:ext cx="6324600" cy="369887"/>
          </a:xfrm>
          <a:prstGeom prst="rect">
            <a:avLst/>
          </a:prstGeom>
          <a:noFill/>
          <a:ln w="9525">
            <a:noFill/>
            <a:miter lim="800000"/>
            <a:headEnd/>
            <a:tailEnd/>
          </a:ln>
        </p:spPr>
        <p:txBody>
          <a:bodyPr>
            <a:spAutoFit/>
          </a:bodyPr>
          <a:lstStyle/>
          <a:p>
            <a:r>
              <a:rPr lang="en-US" b="0" dirty="0"/>
              <a:t>Image courtesy of William Stallings’ lecture notes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Rate and Bandwidth</a:t>
            </a:r>
          </a:p>
        </p:txBody>
      </p:sp>
      <p:sp>
        <p:nvSpPr>
          <p:cNvPr id="3" name="Content Placeholder 2"/>
          <p:cNvSpPr>
            <a:spLocks noGrp="1"/>
          </p:cNvSpPr>
          <p:nvPr>
            <p:ph idx="1"/>
          </p:nvPr>
        </p:nvSpPr>
        <p:spPr/>
        <p:txBody>
          <a:bodyPr/>
          <a:lstStyle/>
          <a:p>
            <a:pPr>
              <a:lnSpc>
                <a:spcPct val="90000"/>
              </a:lnSpc>
            </a:pPr>
            <a:endParaRPr kumimoji="1" lang="en-US" dirty="0"/>
          </a:p>
          <a:p>
            <a:pPr>
              <a:lnSpc>
                <a:spcPct val="90000"/>
              </a:lnSpc>
            </a:pPr>
            <a:r>
              <a:rPr kumimoji="1" lang="en-US" dirty="0"/>
              <a:t>Any transmission system has a limited band of frequencies which </a:t>
            </a:r>
            <a:r>
              <a:rPr kumimoji="1" lang="en-US" b="1" dirty="0"/>
              <a:t>limits</a:t>
            </a:r>
            <a:r>
              <a:rPr kumimoji="1" lang="en-US" dirty="0"/>
              <a:t> </a:t>
            </a:r>
            <a:r>
              <a:rPr kumimoji="1" lang="en-US" dirty="0">
                <a:solidFill>
                  <a:srgbClr val="FF0000"/>
                </a:solidFill>
              </a:rPr>
              <a:t>the data rate that can be carried</a:t>
            </a:r>
          </a:p>
          <a:p>
            <a:pPr>
              <a:lnSpc>
                <a:spcPct val="90000"/>
              </a:lnSpc>
              <a:buNone/>
            </a:pPr>
            <a:endParaRPr kumimoji="1" lang="en-US" dirty="0"/>
          </a:p>
          <a:p>
            <a:pPr>
              <a:lnSpc>
                <a:spcPct val="90000"/>
              </a:lnSpc>
            </a:pPr>
            <a:r>
              <a:rPr kumimoji="1" lang="en-US" dirty="0"/>
              <a:t>However, the limited bandwidth increases distortion</a:t>
            </a:r>
          </a:p>
          <a:p>
            <a:pPr>
              <a:lnSpc>
                <a:spcPct val="90000"/>
              </a:lnSpc>
            </a:pPr>
            <a:endParaRPr kumimoji="1" lang="en-US" dirty="0"/>
          </a:p>
          <a:p>
            <a:pPr>
              <a:lnSpc>
                <a:spcPct val="90000"/>
              </a:lnSpc>
            </a:pPr>
            <a:r>
              <a:rPr kumimoji="1" lang="en-US" dirty="0"/>
              <a:t>Therefore, a </a:t>
            </a:r>
            <a:r>
              <a:rPr kumimoji="1" lang="en-US" sz="3200" dirty="0">
                <a:solidFill>
                  <a:srgbClr val="00B050"/>
                </a:solidFill>
              </a:rPr>
              <a:t>direct</a:t>
            </a:r>
            <a:r>
              <a:rPr kumimoji="1" lang="en-US" dirty="0"/>
              <a:t> relationship between data rate &amp; bandwidth exists.</a:t>
            </a:r>
          </a:p>
          <a:p>
            <a:endParaRPr lang="en-US" dirty="0"/>
          </a:p>
        </p:txBody>
      </p:sp>
      <p:sp>
        <p:nvSpPr>
          <p:cNvPr id="4" name="Slide Number Placeholder 3"/>
          <p:cNvSpPr>
            <a:spLocks noGrp="1"/>
          </p:cNvSpPr>
          <p:nvPr>
            <p:ph type="sldNum" sz="quarter" idx="12"/>
          </p:nvPr>
        </p:nvSpPr>
        <p:spPr/>
        <p:txBody>
          <a:bodyPr/>
          <a:lstStyle/>
          <a:p>
            <a:pPr>
              <a:defRPr/>
            </a:pPr>
            <a:fld id="{AA397A82-27A1-46BB-8022-768212280AD5}" type="slidenum">
              <a:rPr lang="en-US" smtClean="0"/>
              <a:pPr>
                <a:defRPr/>
              </a:pPr>
              <a:t>27</a:t>
            </a:fld>
            <a:endParaRPr lang="en-US"/>
          </a:p>
        </p:txBody>
      </p:sp>
    </p:spTree>
    <p:extLst>
      <p:ext uri="{BB962C8B-B14F-4D97-AF65-F5344CB8AC3E}">
        <p14:creationId xmlns:p14="http://schemas.microsoft.com/office/powerpoint/2010/main" val="4145667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 and Data Rate</a:t>
            </a:r>
          </a:p>
        </p:txBody>
      </p:sp>
      <p:sp>
        <p:nvSpPr>
          <p:cNvPr id="3" name="Content Placeholder 2"/>
          <p:cNvSpPr>
            <a:spLocks noGrp="1"/>
          </p:cNvSpPr>
          <p:nvPr>
            <p:ph idx="1"/>
          </p:nvPr>
        </p:nvSpPr>
        <p:spPr/>
        <p:txBody>
          <a:bodyPr/>
          <a:lstStyle/>
          <a:p>
            <a:pPr>
              <a:lnSpc>
                <a:spcPct val="90000"/>
              </a:lnSpc>
              <a:defRPr/>
            </a:pPr>
            <a:endParaRPr lang="en-US" dirty="0"/>
          </a:p>
          <a:p>
            <a:pPr algn="just">
              <a:lnSpc>
                <a:spcPct val="90000"/>
              </a:lnSpc>
              <a:defRPr/>
            </a:pPr>
            <a:r>
              <a:rPr lang="en-US" dirty="0"/>
              <a:t>There is a </a:t>
            </a:r>
            <a:r>
              <a:rPr lang="en-US" dirty="0">
                <a:solidFill>
                  <a:srgbClr val="FF0000"/>
                </a:solidFill>
              </a:rPr>
              <a:t>direct relationship between data rate and bandwidth [see next slide]</a:t>
            </a:r>
            <a:r>
              <a:rPr lang="en-US" dirty="0"/>
              <a:t>: the higher the data rate of a signal, the greater is its </a:t>
            </a:r>
            <a:r>
              <a:rPr lang="en-US" dirty="0">
                <a:solidFill>
                  <a:srgbClr val="FF0000"/>
                </a:solidFill>
              </a:rPr>
              <a:t>required</a:t>
            </a:r>
            <a:r>
              <a:rPr lang="en-US" dirty="0"/>
              <a:t> effective bandwidth and so the channel bandwidth or medium bandwidth</a:t>
            </a:r>
          </a:p>
          <a:p>
            <a:pPr>
              <a:lnSpc>
                <a:spcPct val="90000"/>
              </a:lnSpc>
            </a:pPr>
            <a:endParaRPr lang="en-US" dirty="0"/>
          </a:p>
          <a:p>
            <a:pPr algn="just">
              <a:lnSpc>
                <a:spcPct val="90000"/>
              </a:lnSpc>
              <a:defRPr/>
            </a:pPr>
            <a:r>
              <a:rPr lang="en-US" dirty="0"/>
              <a:t>Although a given waveform may contain frequencies over a very broad range, as a practical matter any transmission system (transmitter plus medium plus receiver) will be able to accommodate only a limited band of frequencies. </a:t>
            </a:r>
          </a:p>
          <a:p>
            <a:pPr>
              <a:lnSpc>
                <a:spcPct val="90000"/>
              </a:lnSpc>
              <a:defRPr/>
            </a:pPr>
            <a:endParaRPr lang="en-US" dirty="0"/>
          </a:p>
          <a:p>
            <a:pPr algn="just">
              <a:lnSpc>
                <a:spcPct val="90000"/>
              </a:lnSpc>
              <a:defRPr/>
            </a:pPr>
            <a:r>
              <a:rPr lang="en-US" dirty="0">
                <a:solidFill>
                  <a:srgbClr val="7030A0"/>
                </a:solidFill>
              </a:rPr>
              <a:t>This, in turn, limits the data rate that can be carried on the transmission medium.</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AA397A82-27A1-46BB-8022-768212280AD5}" type="slidenum">
              <a:rPr lang="en-US" smtClean="0"/>
              <a:pPr>
                <a:defRPr/>
              </a:pPr>
              <a:t>28</a:t>
            </a:fld>
            <a:endParaRPr lang="en-US"/>
          </a:p>
        </p:txBody>
      </p:sp>
    </p:spTree>
    <p:extLst>
      <p:ext uri="{BB962C8B-B14F-4D97-AF65-F5344CB8AC3E}">
        <p14:creationId xmlns:p14="http://schemas.microsoft.com/office/powerpoint/2010/main" val="826414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DE6D577-88D6-4BA8-A34A-2DBE1BCA2663}" type="slidenum">
              <a:rPr lang="en-US"/>
              <a:pPr/>
              <a:t>29</a:t>
            </a:fld>
            <a:endParaRPr lang="en-US"/>
          </a:p>
        </p:txBody>
      </p:sp>
      <p:sp>
        <p:nvSpPr>
          <p:cNvPr id="442370" name="Rectangle 2"/>
          <p:cNvSpPr>
            <a:spLocks noGrp="1" noChangeArrowheads="1"/>
          </p:cNvSpPr>
          <p:nvPr>
            <p:ph type="title"/>
          </p:nvPr>
        </p:nvSpPr>
        <p:spPr/>
        <p:txBody>
          <a:bodyPr>
            <a:normAutofit/>
          </a:bodyPr>
          <a:lstStyle/>
          <a:p>
            <a:r>
              <a:rPr lang="en-US" sz="4000" b="1" dirty="0">
                <a:solidFill>
                  <a:srgbClr val="00B0F0"/>
                </a:solidFill>
                <a:latin typeface="Tahoma" pitchFamily="34" charset="0"/>
                <a:ea typeface="Tahoma" pitchFamily="34" charset="0"/>
                <a:cs typeface="Tahoma" pitchFamily="34" charset="0"/>
              </a:rPr>
              <a:t>Shannon Equation</a:t>
            </a:r>
          </a:p>
        </p:txBody>
      </p:sp>
      <p:sp>
        <p:nvSpPr>
          <p:cNvPr id="442371" name="Rectangle 3"/>
          <p:cNvSpPr>
            <a:spLocks noGrp="1" noChangeArrowheads="1"/>
          </p:cNvSpPr>
          <p:nvPr>
            <p:ph type="body" idx="1"/>
          </p:nvPr>
        </p:nvSpPr>
        <p:spPr>
          <a:xfrm>
            <a:off x="838200" y="1752600"/>
            <a:ext cx="7772400" cy="2698750"/>
          </a:xfrm>
        </p:spPr>
        <p:txBody>
          <a:bodyPr>
            <a:normAutofit/>
          </a:bodyPr>
          <a:lstStyle/>
          <a:p>
            <a:r>
              <a:rPr lang="en-US" dirty="0">
                <a:solidFill>
                  <a:srgbClr val="002060"/>
                </a:solidFill>
              </a:rPr>
              <a:t>The larger the bandwidth </a:t>
            </a:r>
            <a:r>
              <a:rPr lang="en-US" dirty="0">
                <a:solidFill>
                  <a:srgbClr val="FF0000"/>
                </a:solidFill>
              </a:rPr>
              <a:t>the higher the transmission speed</a:t>
            </a:r>
          </a:p>
          <a:p>
            <a:r>
              <a:rPr lang="en-US" dirty="0">
                <a:solidFill>
                  <a:srgbClr val="FF0000"/>
                </a:solidFill>
              </a:rPr>
              <a:t>The stronger the signal</a:t>
            </a:r>
            <a:r>
              <a:rPr lang="en-US" dirty="0">
                <a:solidFill>
                  <a:srgbClr val="002060"/>
                </a:solidFill>
              </a:rPr>
              <a:t>, the higher the transmission speed</a:t>
            </a:r>
          </a:p>
          <a:p>
            <a:r>
              <a:rPr lang="en-US" dirty="0">
                <a:solidFill>
                  <a:srgbClr val="002060"/>
                </a:solidFill>
              </a:rPr>
              <a:t>The ‘</a:t>
            </a:r>
            <a:r>
              <a:rPr lang="en-US" dirty="0">
                <a:solidFill>
                  <a:srgbClr val="FF0000"/>
                </a:solidFill>
              </a:rPr>
              <a:t>louder</a:t>
            </a:r>
            <a:r>
              <a:rPr lang="en-US" dirty="0">
                <a:solidFill>
                  <a:srgbClr val="002060"/>
                </a:solidFill>
              </a:rPr>
              <a:t>” the noise, the lower the transmission speed</a:t>
            </a:r>
          </a:p>
        </p:txBody>
      </p:sp>
      <p:sp>
        <p:nvSpPr>
          <p:cNvPr id="442372" name="Rectangle 4"/>
          <p:cNvSpPr>
            <a:spLocks noChangeArrowheads="1"/>
          </p:cNvSpPr>
          <p:nvPr/>
        </p:nvSpPr>
        <p:spPr bwMode="auto">
          <a:xfrm>
            <a:off x="285750" y="5143500"/>
            <a:ext cx="8572500" cy="819150"/>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r>
              <a:rPr lang="en-US" dirty="0"/>
              <a:t>Shannon Equation:</a:t>
            </a:r>
          </a:p>
          <a:p>
            <a:r>
              <a:rPr lang="en-US" dirty="0"/>
              <a:t>Maximum Data rate = Bandwidth * Log</a:t>
            </a:r>
            <a:r>
              <a:rPr lang="en-US" baseline="-25000" dirty="0"/>
              <a:t>2</a:t>
            </a:r>
            <a:r>
              <a:rPr lang="en-US" dirty="0"/>
              <a:t> (1 + Signal Power/Noise)</a:t>
            </a:r>
          </a:p>
        </p:txBody>
      </p:sp>
      <p:sp>
        <p:nvSpPr>
          <p:cNvPr id="442373" name="Text Box 5"/>
          <p:cNvSpPr txBox="1">
            <a:spLocks noChangeArrowheads="1"/>
          </p:cNvSpPr>
          <p:nvPr/>
        </p:nvSpPr>
        <p:spPr bwMode="auto">
          <a:xfrm>
            <a:off x="0" y="6343650"/>
            <a:ext cx="8896350" cy="457200"/>
          </a:xfrm>
          <a:prstGeom prst="rect">
            <a:avLst/>
          </a:prstGeom>
          <a:noFill/>
          <a:ln w="9525">
            <a:noFill/>
            <a:miter lim="800000"/>
            <a:headEnd/>
            <a:tailEnd/>
          </a:ln>
          <a:effectLst/>
        </p:spPr>
        <p:txBody>
          <a:bodyPr>
            <a:spAutoFit/>
          </a:bodyPr>
          <a:lstStyle/>
          <a:p>
            <a:pPr>
              <a:spcBef>
                <a:spcPct val="50000"/>
              </a:spcBef>
            </a:pPr>
            <a:r>
              <a:rPr lang="en-US"/>
              <a:t>Claude Shannon, </a:t>
            </a:r>
            <a:r>
              <a:rPr lang="en-US" i="1"/>
              <a:t>A Mathematical Theory of Communication</a:t>
            </a:r>
            <a:r>
              <a:rPr lang="en-US"/>
              <a:t>, 1948</a:t>
            </a:r>
          </a:p>
        </p:txBody>
      </p:sp>
    </p:spTree>
    <p:extLst>
      <p:ext uri="{BB962C8B-B14F-4D97-AF65-F5344CB8AC3E}">
        <p14:creationId xmlns:p14="http://schemas.microsoft.com/office/powerpoint/2010/main" val="306250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Components</a:t>
            </a:r>
          </a:p>
        </p:txBody>
      </p:sp>
      <p:sp>
        <p:nvSpPr>
          <p:cNvPr id="3" name="Content Placeholder 2"/>
          <p:cNvSpPr>
            <a:spLocks noGrp="1"/>
          </p:cNvSpPr>
          <p:nvPr>
            <p:ph idx="1"/>
          </p:nvPr>
        </p:nvSpPr>
        <p:spPr/>
        <p:txBody>
          <a:bodyPr/>
          <a:lstStyle/>
          <a:p>
            <a:r>
              <a:rPr lang="en-US" dirty="0">
                <a:solidFill>
                  <a:srgbClr val="FF0000"/>
                </a:solidFill>
              </a:rPr>
              <a:t>Transmitter</a:t>
            </a:r>
          </a:p>
          <a:p>
            <a:r>
              <a:rPr lang="en-US" dirty="0">
                <a:solidFill>
                  <a:srgbClr val="FF0000"/>
                </a:solidFill>
              </a:rPr>
              <a:t>Receiver</a:t>
            </a:r>
          </a:p>
          <a:p>
            <a:r>
              <a:rPr lang="en-US" dirty="0">
                <a:solidFill>
                  <a:srgbClr val="FF0000"/>
                </a:solidFill>
              </a:rPr>
              <a:t>Medium</a:t>
            </a:r>
          </a:p>
          <a:p>
            <a:pPr lvl="1"/>
            <a:r>
              <a:rPr lang="en-US" sz="2400" dirty="0"/>
              <a:t>Carries electromagnetic waves. Can be :</a:t>
            </a:r>
          </a:p>
          <a:p>
            <a:pPr lvl="2"/>
            <a:r>
              <a:rPr lang="en-US" sz="2400" dirty="0"/>
              <a:t>Guided medium</a:t>
            </a:r>
          </a:p>
          <a:p>
            <a:pPr lvl="3"/>
            <a:r>
              <a:rPr lang="en-US" sz="2400" dirty="0"/>
              <a:t>e.g. twisted pair, optical fiber</a:t>
            </a:r>
            <a:br>
              <a:rPr lang="en-US" sz="2400" dirty="0"/>
            </a:br>
            <a:endParaRPr lang="en-US" sz="2400" dirty="0"/>
          </a:p>
          <a:p>
            <a:pPr marL="447675" lvl="3" indent="-447675">
              <a:buSzPct val="70000"/>
              <a:buFont typeface="Wingdings" pitchFamily="2" charset="2"/>
              <a:buChar char="q"/>
            </a:pPr>
            <a:r>
              <a:rPr lang="en-US" sz="2400" dirty="0">
                <a:ea typeface="+mn-ea"/>
                <a:cs typeface="+mn-cs"/>
              </a:rPr>
              <a:t>In this course, the focus is on the </a:t>
            </a:r>
          </a:p>
          <a:p>
            <a:pPr lvl="2"/>
            <a:r>
              <a:rPr lang="en-US" sz="2400" dirty="0">
                <a:solidFill>
                  <a:srgbClr val="FF0000"/>
                </a:solidFill>
              </a:rPr>
              <a:t>Unguided medium</a:t>
            </a:r>
          </a:p>
          <a:p>
            <a:pPr lvl="3"/>
            <a:r>
              <a:rPr lang="en-US" sz="2400"/>
              <a:t>wireless</a:t>
            </a:r>
            <a:endParaRPr lang="en-US" sz="2400" dirty="0"/>
          </a:p>
          <a:p>
            <a:pPr lvl="4"/>
            <a:r>
              <a:rPr lang="en-US" sz="2400" dirty="0"/>
              <a:t>e.g. air, water</a:t>
            </a:r>
          </a:p>
          <a:p>
            <a:endParaRPr lang="en-US" dirty="0"/>
          </a:p>
        </p:txBody>
      </p:sp>
      <p:sp>
        <p:nvSpPr>
          <p:cNvPr id="4" name="Slide Number Placeholder 3"/>
          <p:cNvSpPr>
            <a:spLocks noGrp="1"/>
          </p:cNvSpPr>
          <p:nvPr>
            <p:ph type="sldNum" sz="quarter" idx="12"/>
          </p:nvPr>
        </p:nvSpPr>
        <p:spPr/>
        <p:txBody>
          <a:bodyPr/>
          <a:lstStyle/>
          <a:p>
            <a:pPr>
              <a:defRPr/>
            </a:pPr>
            <a:fld id="{AA397A82-27A1-46BB-8022-768212280AD5}" type="slidenum">
              <a:rPr lang="en-US" smtClean="0"/>
              <a:pPr>
                <a:defRPr/>
              </a:pPr>
              <a:t>3</a:t>
            </a:fld>
            <a:endParaRPr lang="en-US"/>
          </a:p>
        </p:txBody>
      </p:sp>
    </p:spTree>
    <p:extLst>
      <p:ext uri="{BB962C8B-B14F-4D97-AF65-F5344CB8AC3E}">
        <p14:creationId xmlns:p14="http://schemas.microsoft.com/office/powerpoint/2010/main" val="1125082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DE6D577-88D6-4BA8-A34A-2DBE1BCA2663}" type="slidenum">
              <a:rPr lang="en-US"/>
              <a:pPr/>
              <a:t>30</a:t>
            </a:fld>
            <a:endParaRPr lang="en-US"/>
          </a:p>
        </p:txBody>
      </p:sp>
      <p:sp>
        <p:nvSpPr>
          <p:cNvPr id="442370" name="Rectangle 2"/>
          <p:cNvSpPr>
            <a:spLocks noGrp="1" noChangeArrowheads="1"/>
          </p:cNvSpPr>
          <p:nvPr>
            <p:ph type="title"/>
          </p:nvPr>
        </p:nvSpPr>
        <p:spPr/>
        <p:txBody>
          <a:bodyPr>
            <a:normAutofit/>
          </a:bodyPr>
          <a:lstStyle/>
          <a:p>
            <a:r>
              <a:rPr lang="en-US" sz="4000" b="1" dirty="0">
                <a:solidFill>
                  <a:srgbClr val="00B0F0"/>
                </a:solidFill>
                <a:latin typeface="Tahoma" pitchFamily="34" charset="0"/>
                <a:ea typeface="Tahoma" pitchFamily="34" charset="0"/>
                <a:cs typeface="Tahoma" pitchFamily="34" charset="0"/>
              </a:rPr>
              <a:t>Bandwidth and Throughput</a:t>
            </a:r>
          </a:p>
        </p:txBody>
      </p:sp>
      <p:sp>
        <p:nvSpPr>
          <p:cNvPr id="442371" name="Rectangle 3"/>
          <p:cNvSpPr>
            <a:spLocks noGrp="1" noChangeArrowheads="1"/>
          </p:cNvSpPr>
          <p:nvPr>
            <p:ph type="body" idx="1"/>
          </p:nvPr>
        </p:nvSpPr>
        <p:spPr>
          <a:xfrm>
            <a:off x="437493" y="1143000"/>
            <a:ext cx="7772400" cy="4191000"/>
          </a:xfrm>
        </p:spPr>
        <p:txBody>
          <a:bodyPr>
            <a:noAutofit/>
          </a:bodyPr>
          <a:lstStyle/>
          <a:p>
            <a:pPr algn="just" eaLnBrk="1" fontAlgn="auto" hangingPunct="1">
              <a:spcBef>
                <a:spcPts val="0"/>
              </a:spcBef>
              <a:spcAft>
                <a:spcPts val="0"/>
              </a:spcAft>
              <a:buClrTx/>
              <a:buSzTx/>
              <a:defRPr/>
            </a:pPr>
            <a:r>
              <a:rPr lang="en-US" sz="2800" dirty="0"/>
              <a:t>Bandwidth and throughput are two of the most confusing terms used in networking; </a:t>
            </a:r>
            <a:r>
              <a:rPr lang="en-US" sz="2800" dirty="0">
                <a:solidFill>
                  <a:srgbClr val="FF0000"/>
                </a:solidFill>
              </a:rPr>
              <a:t>primarily, because it can be defined in various ways</a:t>
            </a:r>
            <a:r>
              <a:rPr lang="en-US" sz="2800" dirty="0"/>
              <a:t>.</a:t>
            </a:r>
          </a:p>
          <a:p>
            <a:pPr algn="just" eaLnBrk="1" fontAlgn="auto" hangingPunct="1">
              <a:spcBef>
                <a:spcPts val="0"/>
              </a:spcBef>
              <a:spcAft>
                <a:spcPts val="0"/>
              </a:spcAft>
              <a:buClrTx/>
              <a:buSzTx/>
              <a:defRPr/>
            </a:pPr>
            <a:endParaRPr lang="en-US" sz="2800" dirty="0"/>
          </a:p>
          <a:p>
            <a:pPr algn="just" eaLnBrk="1" fontAlgn="auto" hangingPunct="1">
              <a:spcBef>
                <a:spcPts val="0"/>
              </a:spcBef>
              <a:spcAft>
                <a:spcPts val="0"/>
              </a:spcAft>
              <a:buClrTx/>
              <a:buSzTx/>
              <a:defRPr/>
            </a:pPr>
            <a:r>
              <a:rPr lang="en-US" sz="2800" dirty="0"/>
              <a:t>Bandwidth is literally the </a:t>
            </a:r>
            <a:r>
              <a:rPr lang="en-US" sz="2800" dirty="0">
                <a:solidFill>
                  <a:srgbClr val="FF0000"/>
                </a:solidFill>
              </a:rPr>
              <a:t>width of frequency band</a:t>
            </a:r>
            <a:r>
              <a:rPr lang="en-US" sz="2800" dirty="0"/>
              <a:t>; e.g., voice-grade telephone can support frequencies from 300 Hz to 3300 Hz and said to have a bandwidth of </a:t>
            </a:r>
            <a:r>
              <a:rPr lang="en-US" sz="2800" dirty="0">
                <a:solidFill>
                  <a:srgbClr val="FF0000"/>
                </a:solidFill>
              </a:rPr>
              <a:t>3KHz.</a:t>
            </a:r>
          </a:p>
          <a:p>
            <a:pPr marL="0" indent="0" eaLnBrk="1" fontAlgn="auto" hangingPunct="1">
              <a:spcBef>
                <a:spcPts val="0"/>
              </a:spcBef>
              <a:spcAft>
                <a:spcPts val="0"/>
              </a:spcAft>
              <a:buClrTx/>
              <a:buSzTx/>
              <a:buNone/>
              <a:defRPr/>
            </a:pPr>
            <a:endParaRPr lang="en-US" dirty="0"/>
          </a:p>
        </p:txBody>
      </p:sp>
    </p:spTree>
    <p:extLst>
      <p:ext uri="{BB962C8B-B14F-4D97-AF65-F5344CB8AC3E}">
        <p14:creationId xmlns:p14="http://schemas.microsoft.com/office/powerpoint/2010/main" val="295480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DE6D577-88D6-4BA8-A34A-2DBE1BCA2663}" type="slidenum">
              <a:rPr lang="en-US"/>
              <a:pPr/>
              <a:t>31</a:t>
            </a:fld>
            <a:endParaRPr lang="en-US"/>
          </a:p>
        </p:txBody>
      </p:sp>
      <p:sp>
        <p:nvSpPr>
          <p:cNvPr id="442370" name="Rectangle 2"/>
          <p:cNvSpPr>
            <a:spLocks noGrp="1" noChangeArrowheads="1"/>
          </p:cNvSpPr>
          <p:nvPr>
            <p:ph type="title"/>
          </p:nvPr>
        </p:nvSpPr>
        <p:spPr/>
        <p:txBody>
          <a:bodyPr>
            <a:normAutofit/>
          </a:bodyPr>
          <a:lstStyle/>
          <a:p>
            <a:r>
              <a:rPr lang="en-US" sz="4000" b="1" dirty="0">
                <a:solidFill>
                  <a:srgbClr val="00B0F0"/>
                </a:solidFill>
                <a:latin typeface="Tahoma" pitchFamily="34" charset="0"/>
                <a:ea typeface="Tahoma" pitchFamily="34" charset="0"/>
                <a:cs typeface="Tahoma" pitchFamily="34" charset="0"/>
              </a:rPr>
              <a:t>Bandwidth and Throughput</a:t>
            </a:r>
          </a:p>
        </p:txBody>
      </p:sp>
      <p:sp>
        <p:nvSpPr>
          <p:cNvPr id="442371" name="Rectangle 3"/>
          <p:cNvSpPr>
            <a:spLocks noGrp="1" noChangeArrowheads="1"/>
          </p:cNvSpPr>
          <p:nvPr>
            <p:ph type="body" idx="1"/>
          </p:nvPr>
        </p:nvSpPr>
        <p:spPr>
          <a:xfrm>
            <a:off x="437493" y="1143000"/>
            <a:ext cx="7772400" cy="2698750"/>
          </a:xfrm>
        </p:spPr>
        <p:txBody>
          <a:bodyPr>
            <a:noAutofit/>
          </a:bodyPr>
          <a:lstStyle/>
          <a:p>
            <a:pPr marL="0" indent="0" eaLnBrk="1" fontAlgn="auto" hangingPunct="1">
              <a:spcBef>
                <a:spcPts val="0"/>
              </a:spcBef>
              <a:spcAft>
                <a:spcPts val="0"/>
              </a:spcAft>
              <a:buClrTx/>
              <a:buSzTx/>
              <a:buNone/>
              <a:defRPr/>
            </a:pPr>
            <a:endParaRPr lang="en-US" dirty="0"/>
          </a:p>
          <a:p>
            <a:pPr algn="just" eaLnBrk="1" fontAlgn="auto" hangingPunct="1">
              <a:spcBef>
                <a:spcPts val="0"/>
              </a:spcBef>
              <a:spcAft>
                <a:spcPts val="0"/>
              </a:spcAft>
              <a:buClrTx/>
              <a:buSzTx/>
              <a:defRPr/>
            </a:pPr>
            <a:r>
              <a:rPr lang="en-US" sz="2800" dirty="0"/>
              <a:t>When we talk to bandwidth of a link, we usually refer </a:t>
            </a:r>
            <a:r>
              <a:rPr lang="en-US" sz="2800" dirty="0">
                <a:solidFill>
                  <a:srgbClr val="FF0000"/>
                </a:solidFill>
              </a:rPr>
              <a:t>to the number of bits per second that can be transmitted on the link</a:t>
            </a:r>
            <a:r>
              <a:rPr lang="en-US" sz="2800" dirty="0"/>
              <a:t>. We might say that the bandwidth of an Ethernet link is 10 Mbps. </a:t>
            </a:r>
          </a:p>
          <a:p>
            <a:pPr algn="just" eaLnBrk="1" fontAlgn="auto" hangingPunct="1">
              <a:spcBef>
                <a:spcPts val="0"/>
              </a:spcBef>
              <a:spcAft>
                <a:spcPts val="0"/>
              </a:spcAft>
              <a:buClrTx/>
              <a:buSzTx/>
              <a:defRPr/>
            </a:pPr>
            <a:endParaRPr lang="en-US" sz="2800" dirty="0"/>
          </a:p>
          <a:p>
            <a:pPr algn="just" eaLnBrk="1" fontAlgn="auto" hangingPunct="1">
              <a:spcBef>
                <a:spcPts val="0"/>
              </a:spcBef>
              <a:spcAft>
                <a:spcPts val="0"/>
              </a:spcAft>
              <a:buClrTx/>
              <a:buSzTx/>
              <a:defRPr/>
            </a:pPr>
            <a:r>
              <a:rPr lang="en-US" sz="2800" dirty="0"/>
              <a:t>More generally, we tend to use the term throughput to refer to the </a:t>
            </a:r>
            <a:r>
              <a:rPr lang="en-US" sz="2800" b="1" dirty="0">
                <a:solidFill>
                  <a:srgbClr val="002060"/>
                </a:solidFill>
              </a:rPr>
              <a:t>measured performance of the system</a:t>
            </a:r>
            <a:r>
              <a:rPr lang="en-US" sz="2800" dirty="0"/>
              <a:t>.  E.g., due to various inefficiencies, a pair of nodes connected by </a:t>
            </a:r>
            <a:r>
              <a:rPr lang="en-US" sz="2800" dirty="0">
                <a:solidFill>
                  <a:srgbClr val="FF0000"/>
                </a:solidFill>
              </a:rPr>
              <a:t>a link of 10 Mbps may achieve a throughput of only 2 Mbps. </a:t>
            </a:r>
          </a:p>
        </p:txBody>
      </p:sp>
    </p:spTree>
    <p:extLst>
      <p:ext uri="{BB962C8B-B14F-4D97-AF65-F5344CB8AC3E}">
        <p14:creationId xmlns:p14="http://schemas.microsoft.com/office/powerpoint/2010/main" val="1063734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8" name="Rectangle 7"/>
          <p:cNvSpPr/>
          <p:nvPr/>
        </p:nvSpPr>
        <p:spPr>
          <a:xfrm>
            <a:off x="0" y="115669"/>
            <a:ext cx="9144000" cy="646331"/>
          </a:xfrm>
          <a:prstGeom prst="rect">
            <a:avLst/>
          </a:prstGeom>
        </p:spPr>
        <p:txBody>
          <a:bodyPr wrap="square">
            <a:spAutoFit/>
          </a:bodyPr>
          <a:lstStyle/>
          <a:p>
            <a:pPr algn="ctr"/>
            <a:r>
              <a:rPr lang="en-US" sz="3600" kern="0" dirty="0">
                <a:solidFill>
                  <a:schemeClr val="tx2"/>
                </a:solidFill>
                <a:latin typeface="Gill Sans MT" pitchFamily="34" charset="0"/>
                <a:cs typeface="Helvetica" pitchFamily="34" charset="0"/>
              </a:rPr>
              <a:t>Throughput and bandwidth</a:t>
            </a:r>
          </a:p>
        </p:txBody>
      </p:sp>
      <p:pic>
        <p:nvPicPr>
          <p:cNvPr id="9" name="Picture 2"/>
          <p:cNvPicPr>
            <a:picLocks noChangeAspect="1" noChangeArrowheads="1"/>
          </p:cNvPicPr>
          <p:nvPr/>
        </p:nvPicPr>
        <p:blipFill>
          <a:blip r:embed="rId3" cstate="print"/>
          <a:srcRect/>
          <a:stretch>
            <a:fillRect/>
          </a:stretch>
        </p:blipFill>
        <p:spPr bwMode="auto">
          <a:xfrm>
            <a:off x="451841" y="1189982"/>
            <a:ext cx="8387359" cy="1858018"/>
          </a:xfrm>
          <a:prstGeom prst="rect">
            <a:avLst/>
          </a:prstGeom>
          <a:noFill/>
          <a:ln w="9525">
            <a:noFill/>
            <a:miter lim="800000"/>
            <a:headEnd/>
            <a:tailEnd/>
          </a:ln>
          <a:effectLst/>
        </p:spPr>
      </p:pic>
      <p:sp>
        <p:nvSpPr>
          <p:cNvPr id="14" name="TextBox 13"/>
          <p:cNvSpPr txBox="1"/>
          <p:nvPr/>
        </p:nvSpPr>
        <p:spPr>
          <a:xfrm>
            <a:off x="0" y="3810000"/>
            <a:ext cx="9144000" cy="1015663"/>
          </a:xfrm>
          <a:prstGeom prst="rect">
            <a:avLst/>
          </a:prstGeom>
          <a:solidFill>
            <a:schemeClr val="bg1">
              <a:lumMod val="85000"/>
            </a:schemeClr>
          </a:solidFill>
          <a:scene3d>
            <a:camera prst="orthographicFront"/>
            <a:lightRig rig="threePt" dir="t"/>
          </a:scene3d>
          <a:sp3d>
            <a:bevelT w="152400" h="50800" prst="softRound"/>
          </a:sp3d>
        </p:spPr>
        <p:txBody>
          <a:bodyPr wrap="square" rtlCol="0">
            <a:spAutoFit/>
          </a:bodyPr>
          <a:lstStyle/>
          <a:p>
            <a:pPr algn="ctr">
              <a:lnSpc>
                <a:spcPct val="150000"/>
              </a:lnSpc>
            </a:pPr>
            <a:r>
              <a:rPr lang="en-US" sz="2000" dirty="0">
                <a:latin typeface="Arial Narrow" pitchFamily="34" charset="0"/>
              </a:rPr>
              <a:t>The </a:t>
            </a:r>
            <a:r>
              <a:rPr lang="en-US" sz="2000" b="1" dirty="0">
                <a:latin typeface="Arial Narrow" pitchFamily="34" charset="0"/>
              </a:rPr>
              <a:t>theoretical </a:t>
            </a:r>
            <a:r>
              <a:rPr lang="en-US" sz="2000" dirty="0">
                <a:latin typeface="Arial Narrow" pitchFamily="34" charset="0"/>
              </a:rPr>
              <a:t>number of bits that can be sent per second </a:t>
            </a:r>
            <a:r>
              <a:rPr lang="en-US" sz="2000" b="1" dirty="0">
                <a:solidFill>
                  <a:schemeClr val="tx2"/>
                </a:solidFill>
                <a:latin typeface="Arial Narrow" pitchFamily="34" charset="0"/>
              </a:rPr>
              <a:t>= bandwidth</a:t>
            </a:r>
          </a:p>
          <a:p>
            <a:pPr algn="ctr">
              <a:lnSpc>
                <a:spcPct val="150000"/>
              </a:lnSpc>
            </a:pPr>
            <a:r>
              <a:rPr lang="en-US" sz="2000" dirty="0">
                <a:latin typeface="Arial Narrow" pitchFamily="34" charset="0"/>
              </a:rPr>
              <a:t>The </a:t>
            </a:r>
            <a:r>
              <a:rPr lang="en-US" sz="2000" b="1" dirty="0">
                <a:latin typeface="Arial Narrow" pitchFamily="34" charset="0"/>
              </a:rPr>
              <a:t>measured </a:t>
            </a:r>
            <a:r>
              <a:rPr lang="en-US" sz="2000" dirty="0">
                <a:latin typeface="Arial Narrow" pitchFamily="34" charset="0"/>
              </a:rPr>
              <a:t>number of bits that can be successfully sent per second </a:t>
            </a:r>
            <a:r>
              <a:rPr lang="en-US" sz="2000" b="1" dirty="0">
                <a:solidFill>
                  <a:schemeClr val="accent3">
                    <a:lumMod val="50000"/>
                  </a:schemeClr>
                </a:solidFill>
                <a:latin typeface="Arial Narrow" pitchFamily="34" charset="0"/>
              </a:rPr>
              <a:t>= throughput</a:t>
            </a:r>
          </a:p>
        </p:txBody>
      </p:sp>
      <p:sp>
        <p:nvSpPr>
          <p:cNvPr id="15" name="Rectangle 14"/>
          <p:cNvSpPr/>
          <p:nvPr/>
        </p:nvSpPr>
        <p:spPr>
          <a:xfrm>
            <a:off x="6934200" y="4854714"/>
            <a:ext cx="2133600" cy="707886"/>
          </a:xfrm>
          <a:prstGeom prst="rect">
            <a:avLst/>
          </a:prstGeom>
        </p:spPr>
        <p:txBody>
          <a:bodyPr wrap="square">
            <a:spAutoFit/>
          </a:bodyPr>
          <a:lstStyle/>
          <a:p>
            <a:r>
              <a:rPr lang="en-US" sz="2000" dirty="0">
                <a:solidFill>
                  <a:schemeClr val="accent3">
                    <a:lumMod val="50000"/>
                  </a:schemeClr>
                </a:solidFill>
                <a:latin typeface="Arial Narrow" pitchFamily="34" charset="0"/>
              </a:rPr>
              <a:t>Instantaneous and average throughput</a:t>
            </a:r>
            <a:endParaRPr lang="en-US" dirty="0">
              <a:solidFill>
                <a:schemeClr val="accent3">
                  <a:lumMod val="50000"/>
                </a:schemeClr>
              </a:solidFill>
            </a:endParaRPr>
          </a:p>
        </p:txBody>
      </p:sp>
      <p:sp>
        <p:nvSpPr>
          <p:cNvPr id="16" name="Freeform 19"/>
          <p:cNvSpPr>
            <a:spLocks noEditPoints="1"/>
          </p:cNvSpPr>
          <p:nvPr/>
        </p:nvSpPr>
        <p:spPr bwMode="auto">
          <a:xfrm>
            <a:off x="7315200" y="4191000"/>
            <a:ext cx="1600200" cy="685800"/>
          </a:xfrm>
          <a:custGeom>
            <a:avLst/>
            <a:gdLst/>
            <a:ahLst/>
            <a:cxnLst>
              <a:cxn ang="0">
                <a:pos x="5" y="185"/>
              </a:cxn>
              <a:cxn ang="0">
                <a:pos x="58" y="81"/>
              </a:cxn>
              <a:cxn ang="0">
                <a:pos x="285" y="20"/>
              </a:cxn>
              <a:cxn ang="0">
                <a:pos x="316" y="31"/>
              </a:cxn>
              <a:cxn ang="0">
                <a:pos x="416" y="85"/>
              </a:cxn>
              <a:cxn ang="0">
                <a:pos x="441" y="200"/>
              </a:cxn>
              <a:cxn ang="0">
                <a:pos x="130" y="283"/>
              </a:cxn>
              <a:cxn ang="0">
                <a:pos x="47" y="252"/>
              </a:cxn>
              <a:cxn ang="0">
                <a:pos x="5" y="185"/>
              </a:cxn>
              <a:cxn ang="0">
                <a:pos x="304" y="37"/>
              </a:cxn>
              <a:cxn ang="0">
                <a:pos x="266" y="31"/>
              </a:cxn>
              <a:cxn ang="0">
                <a:pos x="250" y="25"/>
              </a:cxn>
              <a:cxn ang="0">
                <a:pos x="189" y="29"/>
              </a:cxn>
              <a:cxn ang="0">
                <a:pos x="68" y="97"/>
              </a:cxn>
              <a:cxn ang="0">
                <a:pos x="51" y="108"/>
              </a:cxn>
              <a:cxn ang="0">
                <a:pos x="45" y="120"/>
              </a:cxn>
              <a:cxn ang="0">
                <a:pos x="22" y="148"/>
              </a:cxn>
              <a:cxn ang="0">
                <a:pos x="45" y="229"/>
              </a:cxn>
              <a:cxn ang="0">
                <a:pos x="191" y="273"/>
              </a:cxn>
              <a:cxn ang="0">
                <a:pos x="345" y="242"/>
              </a:cxn>
              <a:cxn ang="0">
                <a:pos x="425" y="185"/>
              </a:cxn>
              <a:cxn ang="0">
                <a:pos x="444" y="131"/>
              </a:cxn>
              <a:cxn ang="0">
                <a:pos x="394" y="79"/>
              </a:cxn>
              <a:cxn ang="0">
                <a:pos x="329" y="43"/>
              </a:cxn>
              <a:cxn ang="0">
                <a:pos x="339" y="58"/>
              </a:cxn>
              <a:cxn ang="0">
                <a:pos x="304" y="37"/>
              </a:cxn>
              <a:cxn ang="0">
                <a:pos x="337" y="258"/>
              </a:cxn>
              <a:cxn ang="0">
                <a:pos x="448" y="166"/>
              </a:cxn>
              <a:cxn ang="0">
                <a:pos x="450" y="162"/>
              </a:cxn>
              <a:cxn ang="0">
                <a:pos x="398" y="217"/>
              </a:cxn>
              <a:cxn ang="0">
                <a:pos x="371" y="239"/>
              </a:cxn>
              <a:cxn ang="0">
                <a:pos x="164" y="281"/>
              </a:cxn>
              <a:cxn ang="0">
                <a:pos x="337" y="258"/>
              </a:cxn>
            </a:cxnLst>
            <a:rect l="0" t="0" r="r" b="b"/>
            <a:pathLst>
              <a:path w="475" h="311">
                <a:moveTo>
                  <a:pt x="5" y="185"/>
                </a:moveTo>
                <a:cubicBezTo>
                  <a:pt x="0" y="145"/>
                  <a:pt x="32" y="103"/>
                  <a:pt x="58" y="81"/>
                </a:cubicBezTo>
                <a:cubicBezTo>
                  <a:pt x="107" y="42"/>
                  <a:pt x="190" y="0"/>
                  <a:pt x="285" y="20"/>
                </a:cubicBezTo>
                <a:cubicBezTo>
                  <a:pt x="295" y="22"/>
                  <a:pt x="305" y="27"/>
                  <a:pt x="316" y="31"/>
                </a:cubicBezTo>
                <a:cubicBezTo>
                  <a:pt x="354" y="45"/>
                  <a:pt x="383" y="58"/>
                  <a:pt x="416" y="85"/>
                </a:cubicBezTo>
                <a:cubicBezTo>
                  <a:pt x="453" y="115"/>
                  <a:pt x="475" y="154"/>
                  <a:pt x="441" y="200"/>
                </a:cubicBezTo>
                <a:cubicBezTo>
                  <a:pt x="389" y="268"/>
                  <a:pt x="248" y="311"/>
                  <a:pt x="130" y="283"/>
                </a:cubicBezTo>
                <a:cubicBezTo>
                  <a:pt x="99" y="275"/>
                  <a:pt x="66" y="265"/>
                  <a:pt x="47" y="252"/>
                </a:cubicBezTo>
                <a:cubicBezTo>
                  <a:pt x="28" y="240"/>
                  <a:pt x="8" y="214"/>
                  <a:pt x="5" y="185"/>
                </a:cubicBezTo>
                <a:close/>
                <a:moveTo>
                  <a:pt x="304" y="37"/>
                </a:moveTo>
                <a:cubicBezTo>
                  <a:pt x="294" y="33"/>
                  <a:pt x="279" y="34"/>
                  <a:pt x="266" y="31"/>
                </a:cubicBezTo>
                <a:cubicBezTo>
                  <a:pt x="260" y="30"/>
                  <a:pt x="256" y="26"/>
                  <a:pt x="250" y="25"/>
                </a:cubicBezTo>
                <a:cubicBezTo>
                  <a:pt x="234" y="23"/>
                  <a:pt x="206" y="25"/>
                  <a:pt x="189" y="29"/>
                </a:cubicBezTo>
                <a:cubicBezTo>
                  <a:pt x="149" y="39"/>
                  <a:pt x="97" y="72"/>
                  <a:pt x="68" y="97"/>
                </a:cubicBezTo>
                <a:cubicBezTo>
                  <a:pt x="63" y="101"/>
                  <a:pt x="54" y="105"/>
                  <a:pt x="51" y="108"/>
                </a:cubicBezTo>
                <a:cubicBezTo>
                  <a:pt x="49" y="110"/>
                  <a:pt x="48" y="116"/>
                  <a:pt x="45" y="120"/>
                </a:cubicBezTo>
                <a:cubicBezTo>
                  <a:pt x="38" y="128"/>
                  <a:pt x="24" y="142"/>
                  <a:pt x="22" y="148"/>
                </a:cubicBezTo>
                <a:cubicBezTo>
                  <a:pt x="12" y="181"/>
                  <a:pt x="31" y="213"/>
                  <a:pt x="45" y="229"/>
                </a:cubicBezTo>
                <a:cubicBezTo>
                  <a:pt x="76" y="265"/>
                  <a:pt x="132" y="273"/>
                  <a:pt x="191" y="273"/>
                </a:cubicBezTo>
                <a:cubicBezTo>
                  <a:pt x="249" y="273"/>
                  <a:pt x="296" y="264"/>
                  <a:pt x="345" y="242"/>
                </a:cubicBezTo>
                <a:cubicBezTo>
                  <a:pt x="371" y="230"/>
                  <a:pt x="410" y="203"/>
                  <a:pt x="425" y="185"/>
                </a:cubicBezTo>
                <a:cubicBezTo>
                  <a:pt x="434" y="174"/>
                  <a:pt x="447" y="146"/>
                  <a:pt x="444" y="131"/>
                </a:cubicBezTo>
                <a:cubicBezTo>
                  <a:pt x="441" y="111"/>
                  <a:pt x="410" y="91"/>
                  <a:pt x="394" y="79"/>
                </a:cubicBezTo>
                <a:cubicBezTo>
                  <a:pt x="373" y="63"/>
                  <a:pt x="353" y="52"/>
                  <a:pt x="329" y="43"/>
                </a:cubicBezTo>
                <a:cubicBezTo>
                  <a:pt x="330" y="50"/>
                  <a:pt x="344" y="52"/>
                  <a:pt x="339" y="58"/>
                </a:cubicBezTo>
                <a:cubicBezTo>
                  <a:pt x="322" y="55"/>
                  <a:pt x="319" y="43"/>
                  <a:pt x="304" y="37"/>
                </a:cubicBezTo>
                <a:close/>
                <a:moveTo>
                  <a:pt x="337" y="258"/>
                </a:moveTo>
                <a:cubicBezTo>
                  <a:pt x="390" y="237"/>
                  <a:pt x="431" y="215"/>
                  <a:pt x="448" y="166"/>
                </a:cubicBezTo>
                <a:cubicBezTo>
                  <a:pt x="450" y="165"/>
                  <a:pt x="450" y="164"/>
                  <a:pt x="450" y="162"/>
                </a:cubicBezTo>
                <a:cubicBezTo>
                  <a:pt x="440" y="186"/>
                  <a:pt x="420" y="201"/>
                  <a:pt x="398" y="217"/>
                </a:cubicBezTo>
                <a:cubicBezTo>
                  <a:pt x="389" y="225"/>
                  <a:pt x="381" y="233"/>
                  <a:pt x="371" y="239"/>
                </a:cubicBezTo>
                <a:cubicBezTo>
                  <a:pt x="317" y="270"/>
                  <a:pt x="242" y="281"/>
                  <a:pt x="164" y="281"/>
                </a:cubicBezTo>
                <a:cubicBezTo>
                  <a:pt x="234" y="288"/>
                  <a:pt x="287" y="277"/>
                  <a:pt x="337" y="258"/>
                </a:cubicBezTo>
                <a:close/>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US" kern="0">
              <a:solidFill>
                <a:sysClr val="windowText" lastClr="000000"/>
              </a:solidFill>
            </a:endParaRPr>
          </a:p>
        </p:txBody>
      </p:sp>
    </p:spTree>
    <p:extLst>
      <p:ext uri="{BB962C8B-B14F-4D97-AF65-F5344CB8AC3E}">
        <p14:creationId xmlns:p14="http://schemas.microsoft.com/office/powerpoint/2010/main" val="174386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500"/>
                                        <p:tgtEl>
                                          <p:spTgt spid="16"/>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a:latin typeface="Arial" charset="0"/>
                <a:cs typeface="Arial" charset="0"/>
              </a:rPr>
              <a:t>The Politics of the Electromagnetic Spectrum</a:t>
            </a:r>
          </a:p>
        </p:txBody>
      </p:sp>
      <p:sp>
        <p:nvSpPr>
          <p:cNvPr id="30723" name="Rectangle 3"/>
          <p:cNvSpPr>
            <a:spLocks noGrp="1" noChangeArrowheads="1"/>
          </p:cNvSpPr>
          <p:nvPr>
            <p:ph type="body" idx="1"/>
          </p:nvPr>
        </p:nvSpPr>
        <p:spPr>
          <a:xfrm>
            <a:off x="287338" y="5410200"/>
            <a:ext cx="8856662" cy="1143000"/>
          </a:xfrm>
        </p:spPr>
        <p:txBody>
          <a:bodyPr/>
          <a:lstStyle/>
          <a:p>
            <a:pPr marL="0" indent="0" algn="ctr" eaLnBrk="1" hangingPunct="1">
              <a:buFontTx/>
              <a:buNone/>
            </a:pPr>
            <a:r>
              <a:rPr lang="en-US" sz="2400" dirty="0">
                <a:latin typeface="Arial" charset="0"/>
                <a:cs typeface="Arial" charset="0"/>
              </a:rPr>
              <a:t>ISM and U-NII bands used in the </a:t>
            </a:r>
            <a:br>
              <a:rPr lang="en-US" sz="2400" dirty="0">
                <a:latin typeface="Arial" charset="0"/>
                <a:cs typeface="Arial" charset="0"/>
              </a:rPr>
            </a:br>
            <a:r>
              <a:rPr lang="en-US" sz="2400" dirty="0">
                <a:latin typeface="Arial" charset="0"/>
                <a:cs typeface="Arial" charset="0"/>
              </a:rPr>
              <a:t>United States by wireless devices</a:t>
            </a:r>
          </a:p>
        </p:txBody>
      </p:sp>
      <p:sp>
        <p:nvSpPr>
          <p:cNvPr id="30724" name="Rectangle 5"/>
          <p:cNvSpPr>
            <a:spLocks noGrp="1" noChangeArrowheads="1"/>
          </p:cNvSpPr>
          <p:nvPr>
            <p:ph type="ftr" sz="quarter" idx="11"/>
          </p:nvPr>
        </p:nvSpPr>
        <p:spPr bwMode="auto">
          <a:xfrm>
            <a:off x="304800" y="6629400"/>
            <a:ext cx="8610600" cy="228600"/>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z="1000" i="1">
                <a:solidFill>
                  <a:schemeClr val="tx1"/>
                </a:solidFill>
                <a:latin typeface="Arial" charset="0"/>
                <a:cs typeface="Arial" charset="0"/>
              </a:rPr>
              <a:t>Computer Networks</a:t>
            </a:r>
            <a:r>
              <a:rPr lang="en-US" sz="1000">
                <a:solidFill>
                  <a:schemeClr val="tx1"/>
                </a:solidFill>
                <a:latin typeface="Arial" charset="0"/>
                <a:cs typeface="Arial" charset="0"/>
              </a:rPr>
              <a:t>, Fifth Edition by Andrew Tanenbaum and David Wetherall, © Pearson Education-Prentice Hall, 2011</a:t>
            </a:r>
          </a:p>
        </p:txBody>
      </p:sp>
      <p:pic>
        <p:nvPicPr>
          <p:cNvPr id="30725" name="Picture 5"/>
          <p:cNvPicPr>
            <a:picLocks noChangeAspect="1" noChangeArrowheads="1"/>
          </p:cNvPicPr>
          <p:nvPr/>
        </p:nvPicPr>
        <p:blipFill>
          <a:blip r:embed="rId3"/>
          <a:srcRect/>
          <a:stretch>
            <a:fillRect/>
          </a:stretch>
        </p:blipFill>
        <p:spPr bwMode="auto">
          <a:xfrm>
            <a:off x="623888" y="1604963"/>
            <a:ext cx="7894637" cy="3648075"/>
          </a:xfrm>
          <a:prstGeom prst="rect">
            <a:avLst/>
          </a:prstGeom>
          <a:noFill/>
          <a:ln w="9525">
            <a:noFill/>
            <a:miter lim="800000"/>
            <a:headEnd/>
            <a:tailEnd/>
          </a:ln>
        </p:spPr>
      </p:pic>
    </p:spTree>
    <p:extLst>
      <p:ext uri="{BB962C8B-B14F-4D97-AF65-F5344CB8AC3E}">
        <p14:creationId xmlns:p14="http://schemas.microsoft.com/office/powerpoint/2010/main" val="2452600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a:latin typeface="Arial" charset="0"/>
                <a:cs typeface="Arial" charset="0"/>
              </a:rPr>
              <a:t>The Politics of the Electromagnetic Spectrum</a:t>
            </a:r>
          </a:p>
        </p:txBody>
      </p:sp>
      <p:sp>
        <p:nvSpPr>
          <p:cNvPr id="30724" name="Rectangle 5"/>
          <p:cNvSpPr>
            <a:spLocks noGrp="1" noChangeArrowheads="1"/>
          </p:cNvSpPr>
          <p:nvPr>
            <p:ph type="ftr" sz="quarter" idx="11"/>
          </p:nvPr>
        </p:nvSpPr>
        <p:spPr bwMode="auto">
          <a:xfrm>
            <a:off x="304800" y="6629400"/>
            <a:ext cx="8610600" cy="228600"/>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z="1000" i="1">
                <a:solidFill>
                  <a:schemeClr val="tx1"/>
                </a:solidFill>
                <a:latin typeface="Arial" charset="0"/>
                <a:cs typeface="Arial" charset="0"/>
              </a:rPr>
              <a:t>Computer Networks</a:t>
            </a:r>
            <a:r>
              <a:rPr lang="en-US" sz="1000">
                <a:solidFill>
                  <a:schemeClr val="tx1"/>
                </a:solidFill>
                <a:latin typeface="Arial" charset="0"/>
                <a:cs typeface="Arial" charset="0"/>
              </a:rPr>
              <a:t>, Fifth Edition by Andrew Tanenbaum and David Wetherall, © Pearson Education-Prentice Hall, 2011</a:t>
            </a:r>
          </a:p>
        </p:txBody>
      </p:sp>
      <p:pic>
        <p:nvPicPr>
          <p:cNvPr id="8" name="Picture 2">
            <a:extLst>
              <a:ext uri="{FF2B5EF4-FFF2-40B4-BE49-F238E27FC236}">
                <a16:creationId xmlns:a16="http://schemas.microsoft.com/office/drawing/2014/main" id="{397CB49E-3921-42C4-A7BB-B2A28DC3A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4" y="1028700"/>
            <a:ext cx="88582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4777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28600" y="2057400"/>
            <a:ext cx="8686800" cy="1274763"/>
          </a:xfrm>
        </p:spPr>
        <p:txBody>
          <a:bodyPr/>
          <a:lstStyle/>
          <a:p>
            <a:pPr algn="ctr"/>
            <a:r>
              <a:rPr lang="en-US" sz="4800" dirty="0">
                <a:solidFill>
                  <a:srgbClr val="FF0000"/>
                </a:solidFill>
              </a:rPr>
              <a:t>Bandwidth and Data Rate</a:t>
            </a:r>
          </a:p>
        </p:txBody>
      </p:sp>
      <p:sp>
        <p:nvSpPr>
          <p:cNvPr id="22531" name="Slide Number Placeholder 3"/>
          <p:cNvSpPr>
            <a:spLocks noGrp="1"/>
          </p:cNvSpPr>
          <p:nvPr>
            <p:ph type="sldNum" sz="quarter" idx="12"/>
          </p:nvPr>
        </p:nvSpPr>
        <p:spPr>
          <a:noFill/>
        </p:spPr>
        <p:txBody>
          <a:bodyPr/>
          <a:lstStyle/>
          <a:p>
            <a:fld id="{9D024F81-B7C3-4001-9CF3-3BAD596B609E}"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8600" y="96838"/>
            <a:ext cx="8686800" cy="741362"/>
          </a:xfrm>
        </p:spPr>
        <p:txBody>
          <a:bodyPr/>
          <a:lstStyle/>
          <a:p>
            <a:r>
              <a:rPr lang="en-US"/>
              <a:t>Radio Waves</a:t>
            </a:r>
          </a:p>
        </p:txBody>
      </p:sp>
      <p:sp>
        <p:nvSpPr>
          <p:cNvPr id="24579" name="Slide Number Placeholder 4"/>
          <p:cNvSpPr>
            <a:spLocks noGrp="1"/>
          </p:cNvSpPr>
          <p:nvPr>
            <p:ph type="sldNum" sz="quarter" idx="12"/>
          </p:nvPr>
        </p:nvSpPr>
        <p:spPr>
          <a:noFill/>
        </p:spPr>
        <p:txBody>
          <a:bodyPr/>
          <a:lstStyle/>
          <a:p>
            <a:fld id="{900B7511-BF2A-433C-9A16-7CBF09B0A0F7}" type="slidenum">
              <a:rPr lang="en-US" smtClean="0"/>
              <a:pPr/>
              <a:t>5</a:t>
            </a:fld>
            <a:endParaRPr lang="en-US"/>
          </a:p>
        </p:txBody>
      </p:sp>
      <p:sp>
        <p:nvSpPr>
          <p:cNvPr id="24580" name="TextBox 4"/>
          <p:cNvSpPr txBox="1">
            <a:spLocks noChangeArrowheads="1"/>
          </p:cNvSpPr>
          <p:nvPr/>
        </p:nvSpPr>
        <p:spPr bwMode="auto">
          <a:xfrm>
            <a:off x="2362200" y="6488113"/>
            <a:ext cx="6324600" cy="369887"/>
          </a:xfrm>
          <a:prstGeom prst="rect">
            <a:avLst/>
          </a:prstGeom>
          <a:noFill/>
          <a:ln w="9525">
            <a:noFill/>
            <a:miter lim="800000"/>
            <a:headEnd/>
            <a:tailEnd/>
          </a:ln>
        </p:spPr>
        <p:txBody>
          <a:bodyPr>
            <a:spAutoFit/>
          </a:bodyPr>
          <a:lstStyle/>
          <a:p>
            <a:r>
              <a:rPr lang="en-US" b="0"/>
              <a:t>Image courtesy of Prof. Andrea Goldsmith’s lecture notes</a:t>
            </a:r>
          </a:p>
        </p:txBody>
      </p:sp>
      <p:pic>
        <p:nvPicPr>
          <p:cNvPr id="24581" name="Picture 2"/>
          <p:cNvPicPr>
            <a:picLocks noChangeAspect="1" noChangeArrowheads="1"/>
          </p:cNvPicPr>
          <p:nvPr/>
        </p:nvPicPr>
        <p:blipFill>
          <a:blip r:embed="rId3" cstate="print"/>
          <a:srcRect/>
          <a:stretch>
            <a:fillRect/>
          </a:stretch>
        </p:blipFill>
        <p:spPr bwMode="auto">
          <a:xfrm>
            <a:off x="0" y="1066800"/>
            <a:ext cx="9144000" cy="5032375"/>
          </a:xfrm>
          <a:prstGeom prst="rect">
            <a:avLst/>
          </a:prstGeom>
          <a:noFill/>
          <a:ln w="9525">
            <a:noFill/>
            <a:miter lim="800000"/>
            <a:headEnd/>
            <a:tailEnd/>
          </a:ln>
        </p:spPr>
      </p:pic>
    </p:spTree>
    <p:extLst>
      <p:ext uri="{BB962C8B-B14F-4D97-AF65-F5344CB8AC3E}">
        <p14:creationId xmlns:p14="http://schemas.microsoft.com/office/powerpoint/2010/main" val="192930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228600" y="96838"/>
            <a:ext cx="8686800" cy="741362"/>
          </a:xfrm>
        </p:spPr>
        <p:txBody>
          <a:bodyPr/>
          <a:lstStyle/>
          <a:p>
            <a:r>
              <a:rPr lang="en-US"/>
              <a:t>Radio Waves</a:t>
            </a:r>
          </a:p>
        </p:txBody>
      </p:sp>
      <p:sp>
        <p:nvSpPr>
          <p:cNvPr id="1028" name="Content Placeholder 2"/>
          <p:cNvSpPr>
            <a:spLocks noGrp="1"/>
          </p:cNvSpPr>
          <p:nvPr>
            <p:ph idx="1"/>
          </p:nvPr>
        </p:nvSpPr>
        <p:spPr>
          <a:xfrm>
            <a:off x="228600" y="990600"/>
            <a:ext cx="8686800" cy="5105400"/>
          </a:xfrm>
        </p:spPr>
        <p:txBody>
          <a:bodyPr/>
          <a:lstStyle/>
          <a:p>
            <a:r>
              <a:rPr lang="en-US" dirty="0"/>
              <a:t>Radio waves are characterized by:</a:t>
            </a:r>
          </a:p>
          <a:p>
            <a:pPr lvl="1"/>
            <a:r>
              <a:rPr lang="en-US" dirty="0"/>
              <a:t>Oscillating in time at a frequency, f</a:t>
            </a:r>
          </a:p>
          <a:p>
            <a:pPr lvl="1"/>
            <a:r>
              <a:rPr lang="en-US" dirty="0"/>
              <a:t>Travelling through the air at speed of light, c</a:t>
            </a:r>
          </a:p>
          <a:p>
            <a:pPr lvl="1"/>
            <a:r>
              <a:rPr lang="en-US" dirty="0"/>
              <a:t>Distance covered by one cycle of the wave or wavelength, </a:t>
            </a:r>
            <a:r>
              <a:rPr lang="el-GR" dirty="0"/>
              <a:t>λ</a:t>
            </a:r>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Wavelength and Frequency are inversely proportional</a:t>
            </a:r>
          </a:p>
        </p:txBody>
      </p:sp>
      <p:sp>
        <p:nvSpPr>
          <p:cNvPr id="1029" name="Slide Number Placeholder 3"/>
          <p:cNvSpPr>
            <a:spLocks noGrp="1"/>
          </p:cNvSpPr>
          <p:nvPr>
            <p:ph type="sldNum" sz="quarter" idx="12"/>
          </p:nvPr>
        </p:nvSpPr>
        <p:spPr>
          <a:noFill/>
        </p:spPr>
        <p:txBody>
          <a:bodyPr/>
          <a:lstStyle/>
          <a:p>
            <a:fld id="{F67A0C00-1BB7-459C-B08C-B9C6E9116734}" type="slidenum">
              <a:rPr lang="en-US" smtClean="0"/>
              <a:pPr/>
              <a:t>6</a:t>
            </a:fld>
            <a:endParaRPr lang="en-US"/>
          </a:p>
        </p:txBody>
      </p:sp>
      <p:graphicFrame>
        <p:nvGraphicFramePr>
          <p:cNvPr id="1026" name="Object 2"/>
          <p:cNvGraphicFramePr>
            <a:graphicFrameLocks noChangeAspect="1"/>
          </p:cNvGraphicFramePr>
          <p:nvPr/>
        </p:nvGraphicFramePr>
        <p:xfrm>
          <a:off x="3581400" y="2819400"/>
          <a:ext cx="1289050" cy="1104900"/>
        </p:xfrm>
        <a:graphic>
          <a:graphicData uri="http://schemas.openxmlformats.org/presentationml/2006/ole">
            <mc:AlternateContent xmlns:mc="http://schemas.openxmlformats.org/markup-compatibility/2006">
              <mc:Choice xmlns:v="urn:schemas-microsoft-com:vml" Requires="v">
                <p:oleObj name="Equation" r:id="rId3" imgW="444307" imgH="380835" progId="Equation.DSMT4">
                  <p:embed/>
                </p:oleObj>
              </mc:Choice>
              <mc:Fallback>
                <p:oleObj name="Equation" r:id="rId3" imgW="444307" imgH="380835" progId="Equation.DSMT4">
                  <p:embed/>
                  <p:pic>
                    <p:nvPicPr>
                      <p:cNvPr id="0" name="Picture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819400"/>
                        <a:ext cx="1289050" cy="110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Sine Wave – Defining Characteristics</a:t>
            </a:r>
          </a:p>
        </p:txBody>
      </p:sp>
      <p:sp>
        <p:nvSpPr>
          <p:cNvPr id="3" name="Content Placeholder 2"/>
          <p:cNvSpPr>
            <a:spLocks noGrp="1"/>
          </p:cNvSpPr>
          <p:nvPr>
            <p:ph idx="1"/>
          </p:nvPr>
        </p:nvSpPr>
        <p:spPr>
          <a:xfrm>
            <a:off x="228600" y="990600"/>
            <a:ext cx="8686799" cy="5257800"/>
          </a:xfrm>
        </p:spPr>
        <p:txBody>
          <a:bodyPr/>
          <a:lstStyle/>
          <a:p>
            <a:pPr>
              <a:lnSpc>
                <a:spcPct val="90000"/>
              </a:lnSpc>
            </a:pPr>
            <a:r>
              <a:rPr lang="en-US" dirty="0"/>
              <a:t>A sine wave is a fundamental periodic signal</a:t>
            </a:r>
          </a:p>
          <a:p>
            <a:pPr>
              <a:lnSpc>
                <a:spcPct val="90000"/>
              </a:lnSpc>
            </a:pPr>
            <a:r>
              <a:rPr lang="en-US" dirty="0"/>
              <a:t>Can be represented by three parameters</a:t>
            </a:r>
          </a:p>
          <a:p>
            <a:pPr>
              <a:lnSpc>
                <a:spcPct val="90000"/>
              </a:lnSpc>
            </a:pPr>
            <a:r>
              <a:rPr lang="en-US" dirty="0"/>
              <a:t>Peak Amplitude (A)</a:t>
            </a:r>
          </a:p>
          <a:p>
            <a:pPr lvl="1">
              <a:lnSpc>
                <a:spcPct val="90000"/>
              </a:lnSpc>
            </a:pPr>
            <a:r>
              <a:rPr lang="en-US" dirty="0"/>
              <a:t>maximum strength of signal</a:t>
            </a:r>
          </a:p>
          <a:p>
            <a:pPr lvl="1">
              <a:lnSpc>
                <a:spcPct val="90000"/>
              </a:lnSpc>
            </a:pPr>
            <a:r>
              <a:rPr lang="en-US" dirty="0"/>
              <a:t>volts</a:t>
            </a:r>
          </a:p>
          <a:p>
            <a:pPr>
              <a:lnSpc>
                <a:spcPct val="90000"/>
              </a:lnSpc>
            </a:pPr>
            <a:r>
              <a:rPr lang="en-US" dirty="0"/>
              <a:t>Frequency (f)</a:t>
            </a:r>
          </a:p>
          <a:p>
            <a:pPr lvl="1">
              <a:lnSpc>
                <a:spcPct val="90000"/>
              </a:lnSpc>
            </a:pPr>
            <a:r>
              <a:rPr lang="en-US" dirty="0"/>
              <a:t>Rate of change of signal</a:t>
            </a:r>
          </a:p>
          <a:p>
            <a:pPr lvl="1">
              <a:lnSpc>
                <a:spcPct val="90000"/>
              </a:lnSpc>
            </a:pPr>
            <a:r>
              <a:rPr lang="en-US" dirty="0"/>
              <a:t>Hertz (Hz) or cycles per second, or times it repeats per second</a:t>
            </a:r>
          </a:p>
          <a:p>
            <a:pPr lvl="2">
              <a:lnSpc>
                <a:spcPct val="90000"/>
              </a:lnSpc>
            </a:pPr>
            <a:r>
              <a:rPr lang="en-US" dirty="0"/>
              <a:t>Mains electricity is 60Hz</a:t>
            </a:r>
          </a:p>
          <a:p>
            <a:pPr lvl="1">
              <a:lnSpc>
                <a:spcPct val="90000"/>
              </a:lnSpc>
            </a:pPr>
            <a:r>
              <a:rPr lang="en-US" dirty="0"/>
              <a:t>Period = time for one repetition (T)</a:t>
            </a:r>
          </a:p>
          <a:p>
            <a:pPr lvl="2">
              <a:lnSpc>
                <a:spcPct val="90000"/>
              </a:lnSpc>
            </a:pPr>
            <a:r>
              <a:rPr lang="en-US" dirty="0"/>
              <a:t>T = 1/f  (an inverse relationship)</a:t>
            </a:r>
          </a:p>
          <a:p>
            <a:pPr>
              <a:lnSpc>
                <a:spcPct val="90000"/>
              </a:lnSpc>
            </a:pPr>
            <a:r>
              <a:rPr lang="en-US" dirty="0"/>
              <a:t>Phase (</a:t>
            </a:r>
            <a:r>
              <a:rPr lang="en-US" dirty="0">
                <a:sym typeface="Symbol" pitchFamily="18" charset="2"/>
              </a:rPr>
              <a:t>)</a:t>
            </a:r>
          </a:p>
          <a:p>
            <a:pPr lvl="2">
              <a:lnSpc>
                <a:spcPct val="90000"/>
              </a:lnSpc>
            </a:pPr>
            <a:r>
              <a:rPr lang="en-US" dirty="0"/>
              <a:t>Relative position in time with a single period of the signal</a:t>
            </a:r>
          </a:p>
          <a:p>
            <a:pPr lvl="2">
              <a:lnSpc>
                <a:spcPct val="90000"/>
              </a:lnSpc>
            </a:pPr>
            <a:r>
              <a:rPr lang="en-US" dirty="0"/>
              <a:t>Consider it like this:</a:t>
            </a:r>
          </a:p>
          <a:p>
            <a:pPr lvl="3">
              <a:lnSpc>
                <a:spcPct val="90000"/>
              </a:lnSpc>
            </a:pPr>
            <a:r>
              <a:rPr lang="en-US" dirty="0"/>
              <a:t>Move the Y axis and indicate if its to the left (leading) or right (lagging)</a:t>
            </a:r>
          </a:p>
          <a:p>
            <a:endParaRPr lang="en-US" dirty="0"/>
          </a:p>
        </p:txBody>
      </p:sp>
      <p:sp>
        <p:nvSpPr>
          <p:cNvPr id="4" name="Slide Number Placeholder 3"/>
          <p:cNvSpPr>
            <a:spLocks noGrp="1"/>
          </p:cNvSpPr>
          <p:nvPr>
            <p:ph type="sldNum" sz="quarter" idx="12"/>
          </p:nvPr>
        </p:nvSpPr>
        <p:spPr/>
        <p:txBody>
          <a:bodyPr/>
          <a:lstStyle/>
          <a:p>
            <a:pPr>
              <a:defRPr/>
            </a:pPr>
            <a:fld id="{AA397A82-27A1-46BB-8022-768212280AD5}"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Sine Wave – Defining Characteristics</a:t>
            </a:r>
            <a:endParaRPr lang="en-US" dirty="0"/>
          </a:p>
        </p:txBody>
      </p:sp>
      <p:sp>
        <p:nvSpPr>
          <p:cNvPr id="3" name="Content Placeholder 2"/>
          <p:cNvSpPr>
            <a:spLocks noGrp="1"/>
          </p:cNvSpPr>
          <p:nvPr>
            <p:ph idx="1"/>
          </p:nvPr>
        </p:nvSpPr>
        <p:spPr/>
        <p:txBody>
          <a:bodyPr/>
          <a:lstStyle/>
          <a:p>
            <a:r>
              <a:rPr lang="en-US" dirty="0"/>
              <a:t>A sine wave is a fundamental periodic signal</a:t>
            </a:r>
          </a:p>
          <a:p>
            <a:endParaRPr lang="en-US" dirty="0"/>
          </a:p>
          <a:p>
            <a:r>
              <a:rPr lang="en-US" dirty="0"/>
              <a:t>Can be represented mathematically as </a:t>
            </a:r>
          </a:p>
          <a:p>
            <a:endParaRPr lang="en-US" dirty="0"/>
          </a:p>
          <a:p>
            <a:pPr lvl="1"/>
            <a:r>
              <a:rPr lang="en-US" sz="2400" dirty="0"/>
              <a:t> </a:t>
            </a:r>
            <a:r>
              <a:rPr lang="en-US" sz="2400" dirty="0">
                <a:solidFill>
                  <a:srgbClr val="00B050"/>
                </a:solidFill>
              </a:rPr>
              <a:t>s(t) = A sin (</a:t>
            </a:r>
            <a:r>
              <a:rPr lang="en-US" sz="2400" dirty="0">
                <a:solidFill>
                  <a:srgbClr val="00B050"/>
                </a:solidFill>
                <a:sym typeface="Symbol" pitchFamily="18" charset="2"/>
              </a:rPr>
              <a:t>t + )</a:t>
            </a:r>
            <a:r>
              <a:rPr lang="en-US" sz="2400" dirty="0">
                <a:solidFill>
                  <a:srgbClr val="00B050"/>
                </a:solidFill>
              </a:rPr>
              <a:t>  </a:t>
            </a:r>
          </a:p>
          <a:p>
            <a:pPr lvl="2"/>
            <a:r>
              <a:rPr lang="en-US" sz="2400" dirty="0">
                <a:sym typeface="Symbol" pitchFamily="18" charset="2"/>
              </a:rPr>
              <a:t>A is amplitude,  is the angular velocity and  is the phase</a:t>
            </a:r>
          </a:p>
          <a:p>
            <a:pPr lvl="2"/>
            <a:r>
              <a:rPr lang="en-US" sz="2400" dirty="0">
                <a:sym typeface="Symbol" pitchFamily="18" charset="2"/>
              </a:rPr>
              <a:t> is measured in radians per sec.</a:t>
            </a:r>
          </a:p>
          <a:p>
            <a:pPr lvl="2"/>
            <a:r>
              <a:rPr lang="en-US" sz="2400" dirty="0">
                <a:sym typeface="Symbol" pitchFamily="18" charset="2"/>
              </a:rPr>
              <a:t>Engineers tend to prefer to describe this using ‘f’ for frequency, measure in Hz</a:t>
            </a:r>
            <a:endParaRPr lang="en-US" sz="2400" dirty="0"/>
          </a:p>
          <a:p>
            <a:pPr lvl="1"/>
            <a:r>
              <a:rPr lang="en-US" sz="2400" dirty="0"/>
              <a:t> </a:t>
            </a:r>
            <a:r>
              <a:rPr lang="en-US" sz="2400" dirty="0">
                <a:solidFill>
                  <a:srgbClr val="00B050"/>
                </a:solidFill>
              </a:rPr>
              <a:t>s(t) = A sin (2</a:t>
            </a:r>
            <a:r>
              <a:rPr lang="en-US" sz="2400" dirty="0">
                <a:solidFill>
                  <a:srgbClr val="00B050"/>
                </a:solidFill>
                <a:sym typeface="Symbol" pitchFamily="18" charset="2"/>
              </a:rPr>
              <a:t>ft + )</a:t>
            </a:r>
          </a:p>
          <a:p>
            <a:endParaRPr lang="en-US" dirty="0"/>
          </a:p>
        </p:txBody>
      </p:sp>
      <p:sp>
        <p:nvSpPr>
          <p:cNvPr id="4" name="Slide Number Placeholder 3"/>
          <p:cNvSpPr>
            <a:spLocks noGrp="1"/>
          </p:cNvSpPr>
          <p:nvPr>
            <p:ph type="sldNum" sz="quarter" idx="12"/>
          </p:nvPr>
        </p:nvSpPr>
        <p:spPr/>
        <p:txBody>
          <a:bodyPr/>
          <a:lstStyle/>
          <a:p>
            <a:pPr>
              <a:defRPr/>
            </a:pPr>
            <a:fld id="{AA397A82-27A1-46BB-8022-768212280AD5}"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28600" y="96838"/>
            <a:ext cx="8686800" cy="741362"/>
          </a:xfrm>
        </p:spPr>
        <p:txBody>
          <a:bodyPr/>
          <a:lstStyle/>
          <a:p>
            <a:r>
              <a:rPr lang="en-US" dirty="0"/>
              <a:t>Signal Bandwidth versus Channel Bandwidth</a:t>
            </a:r>
          </a:p>
        </p:txBody>
      </p:sp>
      <p:sp>
        <p:nvSpPr>
          <p:cNvPr id="25603" name="Content Placeholder 2"/>
          <p:cNvSpPr>
            <a:spLocks noGrp="1"/>
          </p:cNvSpPr>
          <p:nvPr>
            <p:ph idx="1"/>
          </p:nvPr>
        </p:nvSpPr>
        <p:spPr>
          <a:xfrm>
            <a:off x="228600" y="990600"/>
            <a:ext cx="8686800" cy="5410200"/>
          </a:xfrm>
        </p:spPr>
        <p:txBody>
          <a:bodyPr/>
          <a:lstStyle/>
          <a:p>
            <a:endParaRPr lang="en-US" dirty="0"/>
          </a:p>
          <a:p>
            <a:r>
              <a:rPr lang="en-US" dirty="0"/>
              <a:t>A signal is usually made up of sinusoidal signals of varying frequencies</a:t>
            </a:r>
          </a:p>
          <a:p>
            <a:pPr lvl="1"/>
            <a:r>
              <a:rPr lang="en-US" dirty="0"/>
              <a:t>It can be shown (Fourier analysis) that any signal is made up of component sine waves</a:t>
            </a:r>
          </a:p>
          <a:p>
            <a:pPr lvl="1" algn="just"/>
            <a:r>
              <a:rPr lang="en-US" dirty="0">
                <a:solidFill>
                  <a:srgbClr val="0070C0"/>
                </a:solidFill>
              </a:rPr>
              <a:t>A given function or signal can be converted between the time and frequency domains with a pair of mathematical </a:t>
            </a:r>
            <a:r>
              <a:rPr lang="en-US" dirty="0">
                <a:solidFill>
                  <a:srgbClr val="0070C0"/>
                </a:solidFill>
                <a:hlinkClick r:id="rId3" tooltip="Operator (mathematics)"/>
              </a:rPr>
              <a:t>operators</a:t>
            </a:r>
            <a:r>
              <a:rPr lang="en-US" dirty="0">
                <a:solidFill>
                  <a:srgbClr val="0070C0"/>
                </a:solidFill>
              </a:rPr>
              <a:t> called a </a:t>
            </a:r>
            <a:r>
              <a:rPr lang="en-US" dirty="0">
                <a:solidFill>
                  <a:srgbClr val="0070C0"/>
                </a:solidFill>
                <a:hlinkClick r:id="rId4" tooltip="Transform (mathematics)"/>
              </a:rPr>
              <a:t>transform</a:t>
            </a:r>
            <a:r>
              <a:rPr lang="en-US" dirty="0">
                <a:solidFill>
                  <a:srgbClr val="0070C0"/>
                </a:solidFill>
              </a:rPr>
              <a:t>. </a:t>
            </a:r>
          </a:p>
          <a:p>
            <a:pPr lvl="1" algn="just"/>
            <a:endParaRPr lang="en-US" dirty="0">
              <a:solidFill>
                <a:srgbClr val="0070C0"/>
              </a:solidFill>
            </a:endParaRPr>
          </a:p>
          <a:p>
            <a:pPr lvl="1" algn="just"/>
            <a:r>
              <a:rPr lang="en-US" dirty="0">
                <a:solidFill>
                  <a:srgbClr val="0070C0"/>
                </a:solidFill>
              </a:rPr>
              <a:t>An example is the </a:t>
            </a:r>
            <a:r>
              <a:rPr lang="en-US" dirty="0">
                <a:solidFill>
                  <a:srgbClr val="0070C0"/>
                </a:solidFill>
                <a:hlinkClick r:id="rId5" tooltip="Fourier transform"/>
              </a:rPr>
              <a:t>Fourier transform</a:t>
            </a:r>
            <a:r>
              <a:rPr lang="en-US" dirty="0">
                <a:solidFill>
                  <a:srgbClr val="0070C0"/>
                </a:solidFill>
              </a:rPr>
              <a:t>, which decomposes a function into the sum of a (potentially infinite) number of </a:t>
            </a:r>
            <a:r>
              <a:rPr lang="en-US" dirty="0">
                <a:solidFill>
                  <a:srgbClr val="0070C0"/>
                </a:solidFill>
                <a:hlinkClick r:id="rId6" tooltip="Sine wave"/>
              </a:rPr>
              <a:t>sine wave</a:t>
            </a:r>
            <a:r>
              <a:rPr lang="en-US" dirty="0">
                <a:solidFill>
                  <a:srgbClr val="0070C0"/>
                </a:solidFill>
              </a:rPr>
              <a:t> frequency components. The 'spectrum' of frequency components is the frequency domain representation of the signal. </a:t>
            </a:r>
          </a:p>
          <a:p>
            <a:pPr lvl="1" algn="just"/>
            <a:endParaRPr lang="en-US" dirty="0"/>
          </a:p>
          <a:p>
            <a:pPr lvl="1" algn="just"/>
            <a:endParaRPr lang="en-US" dirty="0"/>
          </a:p>
        </p:txBody>
      </p:sp>
      <p:sp>
        <p:nvSpPr>
          <p:cNvPr id="25604" name="Slide Number Placeholder 3"/>
          <p:cNvSpPr>
            <a:spLocks noGrp="1"/>
          </p:cNvSpPr>
          <p:nvPr>
            <p:ph type="sldNum" sz="quarter" idx="12"/>
          </p:nvPr>
        </p:nvSpPr>
        <p:spPr>
          <a:noFill/>
        </p:spPr>
        <p:txBody>
          <a:bodyPr/>
          <a:lstStyle/>
          <a:p>
            <a:fld id="{A5358782-EF55-4D01-A11B-0CEDC88FBD2C}" type="slidenum">
              <a:rPr lang="en-US" smtClean="0"/>
              <a:pPr/>
              <a:t>9</a:t>
            </a:fld>
            <a:endParaRPr lang="en-US"/>
          </a:p>
        </p:txBody>
      </p:sp>
    </p:spTree>
  </p:cSld>
  <p:clrMapOvr>
    <a:masterClrMapping/>
  </p:clrMapOvr>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6102</TotalTime>
  <Words>2557</Words>
  <Application>Microsoft Office PowerPoint</Application>
  <PresentationFormat>On-screen Show (4:3)</PresentationFormat>
  <Paragraphs>330</Paragraphs>
  <Slides>34</Slides>
  <Notes>20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4" baseType="lpstr">
      <vt:lpstr>Arial</vt:lpstr>
      <vt:lpstr>Arial Narrow</vt:lpstr>
      <vt:lpstr>Calibri</vt:lpstr>
      <vt:lpstr>Gill Sans MT</vt:lpstr>
      <vt:lpstr>Tahoma</vt:lpstr>
      <vt:lpstr>Times</vt:lpstr>
      <vt:lpstr>Times New Roman</vt:lpstr>
      <vt:lpstr>Wingdings</vt:lpstr>
      <vt:lpstr>Axis</vt:lpstr>
      <vt:lpstr>Equation</vt:lpstr>
      <vt:lpstr>EE-357: CCN  Introduction to Physical Layer</vt:lpstr>
      <vt:lpstr>Typical Communication System</vt:lpstr>
      <vt:lpstr>The Components</vt:lpstr>
      <vt:lpstr>Bandwidth and Data Rate</vt:lpstr>
      <vt:lpstr>Radio Waves</vt:lpstr>
      <vt:lpstr>Radio Waves</vt:lpstr>
      <vt:lpstr>Sine Wave – Defining Characteristics</vt:lpstr>
      <vt:lpstr>Sine Wave – Defining Characteristics</vt:lpstr>
      <vt:lpstr>Signal Bandwidth versus Channel Bandwidth</vt:lpstr>
      <vt:lpstr>Frequency Domain Concept</vt:lpstr>
      <vt:lpstr>Signal Bandwidth versus Channel Bandwidth</vt:lpstr>
      <vt:lpstr>Signal Bandwidth versus Channel Bandwidth</vt:lpstr>
      <vt:lpstr>Signal Bandwidth versus Channel Bandwidth</vt:lpstr>
      <vt:lpstr>Signal Bandwidth versus Channel Bandwidth</vt:lpstr>
      <vt:lpstr>Exercise</vt:lpstr>
      <vt:lpstr>Answer to the Exercise</vt:lpstr>
      <vt:lpstr>Signal Bandwidth versus Channel Bandwidth</vt:lpstr>
      <vt:lpstr>Signal Bandwidth versus Channel Bandwidth</vt:lpstr>
      <vt:lpstr>Signal Bandwidth versus Channel Bandwidth</vt:lpstr>
      <vt:lpstr>Signal Bandwidth versus Channel Bandwidth</vt:lpstr>
      <vt:lpstr>Signal Bandwidth versus Channel Bandwidth</vt:lpstr>
      <vt:lpstr>Exercise</vt:lpstr>
      <vt:lpstr>Bandwidth and Data Rate</vt:lpstr>
      <vt:lpstr>Bandwidth and Data Rate</vt:lpstr>
      <vt:lpstr>Bandwidth and Data Rate</vt:lpstr>
      <vt:lpstr>Bandwidth and Data Rate</vt:lpstr>
      <vt:lpstr>Data Rate and Bandwidth</vt:lpstr>
      <vt:lpstr>Bandwidth and Data Rate</vt:lpstr>
      <vt:lpstr>Shannon Equation</vt:lpstr>
      <vt:lpstr>Bandwidth and Throughput</vt:lpstr>
      <vt:lpstr>Bandwidth and Throughput</vt:lpstr>
      <vt:lpstr>PowerPoint Presentation</vt:lpstr>
      <vt:lpstr>The Politics of the Electromagnetic Spectrum</vt:lpstr>
      <vt:lpstr>The Politics of the Electromagnetic Spectrum</vt:lpstr>
    </vt:vector>
  </TitlesOfParts>
  <Company>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CC-885: Wireless Networks</dc:title>
  <dc:creator>Admin</dc:creator>
  <cp:lastModifiedBy>Hassaan Khaliq</cp:lastModifiedBy>
  <cp:revision>968</cp:revision>
  <dcterms:created xsi:type="dcterms:W3CDTF">2007-03-12T06:58:10Z</dcterms:created>
  <dcterms:modified xsi:type="dcterms:W3CDTF">2021-03-10T04:49:03Z</dcterms:modified>
</cp:coreProperties>
</file>