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2" r:id="rId3"/>
    <p:sldMasterId id="2147483726" r:id="rId4"/>
    <p:sldMasterId id="2147483738" r:id="rId5"/>
  </p:sldMasterIdLst>
  <p:notesMasterIdLst>
    <p:notesMasterId r:id="rId44"/>
  </p:notesMasterIdLst>
  <p:sldIdLst>
    <p:sldId id="339" r:id="rId6"/>
    <p:sldId id="340" r:id="rId7"/>
    <p:sldId id="302" r:id="rId8"/>
    <p:sldId id="285" r:id="rId9"/>
    <p:sldId id="282" r:id="rId10"/>
    <p:sldId id="348" r:id="rId11"/>
    <p:sldId id="280" r:id="rId12"/>
    <p:sldId id="329" r:id="rId13"/>
    <p:sldId id="330" r:id="rId14"/>
    <p:sldId id="331" r:id="rId15"/>
    <p:sldId id="342" r:id="rId16"/>
    <p:sldId id="332" r:id="rId17"/>
    <p:sldId id="333" r:id="rId18"/>
    <p:sldId id="338" r:id="rId19"/>
    <p:sldId id="343" r:id="rId20"/>
    <p:sldId id="344" r:id="rId21"/>
    <p:sldId id="346" r:id="rId22"/>
    <p:sldId id="345" r:id="rId23"/>
    <p:sldId id="309" r:id="rId24"/>
    <p:sldId id="341" r:id="rId25"/>
    <p:sldId id="267" r:id="rId26"/>
    <p:sldId id="268" r:id="rId27"/>
    <p:sldId id="271" r:id="rId28"/>
    <p:sldId id="272" r:id="rId29"/>
    <p:sldId id="273" r:id="rId30"/>
    <p:sldId id="308" r:id="rId31"/>
    <p:sldId id="323" r:id="rId32"/>
    <p:sldId id="326" r:id="rId33"/>
    <p:sldId id="325" r:id="rId34"/>
    <p:sldId id="299" r:id="rId35"/>
    <p:sldId id="300" r:id="rId36"/>
    <p:sldId id="322" r:id="rId37"/>
    <p:sldId id="301" r:id="rId38"/>
    <p:sldId id="335" r:id="rId39"/>
    <p:sldId id="306" r:id="rId40"/>
    <p:sldId id="307" r:id="rId41"/>
    <p:sldId id="328" r:id="rId42"/>
    <p:sldId id="33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8344"/>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60" autoAdjust="0"/>
    <p:restoredTop sz="73358" autoAdjust="0"/>
  </p:normalViewPr>
  <p:slideViewPr>
    <p:cSldViewPr>
      <p:cViewPr varScale="1">
        <p:scale>
          <a:sx n="46" d="100"/>
          <a:sy n="46" d="100"/>
        </p:scale>
        <p:origin x="1716" y="40"/>
      </p:cViewPr>
      <p:guideLst>
        <p:guide orient="horz" pos="2160"/>
        <p:guide pos="2880"/>
      </p:guideLst>
    </p:cSldViewPr>
  </p:slideViewPr>
  <p:notesTextViewPr>
    <p:cViewPr>
      <p:scale>
        <a:sx n="125" d="100"/>
        <a:sy n="1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0C512-08FF-44A9-A3A7-63FD77E7D332}" type="datetimeFigureOut">
              <a:rPr lang="en-US" smtClean="0"/>
              <a:pPr/>
              <a:t>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151C09-0A07-4685-93DD-BEFC94BFA712}" type="slidenum">
              <a:rPr lang="en-US" smtClean="0"/>
              <a:pPr/>
              <a:t>‹#›</a:t>
            </a:fld>
            <a:endParaRPr lang="en-US"/>
          </a:p>
        </p:txBody>
      </p:sp>
    </p:spTree>
    <p:extLst>
      <p:ext uri="{BB962C8B-B14F-4D97-AF65-F5344CB8AC3E}">
        <p14:creationId xmlns:p14="http://schemas.microsoft.com/office/powerpoint/2010/main" val="278398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m.wikipedia.org/wiki/Computer_network"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en.m.wikipedia.org/wiki/Physical_layer" TargetMode="External"/><Relationship Id="rId4" Type="http://schemas.openxmlformats.org/officeDocument/2006/relationships/hyperlink" Target="https://en.m.wikipedia.org/wiki/OSI_mode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CADF0A23-074F-48A0-B04C-245EEC6EB015}" type="slidenum">
              <a:rPr lang="en-US" smtClean="0"/>
              <a:pPr/>
              <a:t>1</a:t>
            </a:fld>
            <a:endParaRPr 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53202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a:t>Ethernet is the most famous example of LAN technology. Developed in mid-70s at the Xerox Palo Alto Research Center (PARC), the Ethernet is a working example of a more general class of shared access LANs that operate on the Carrier Sense on Multiple Access – Collision Detection technology.</a:t>
            </a:r>
          </a:p>
          <a:p>
            <a:endParaRPr lang="en-US" baseline="0" dirty="0"/>
          </a:p>
          <a:p>
            <a:r>
              <a:rPr lang="en-US" baseline="0" dirty="0"/>
              <a:t>Ethernet is like a bus with multiple stations plugged into it. Thus the core idea in both Ethernet and Aloha is an algorithm that controls when each node can transmit.</a:t>
            </a:r>
          </a:p>
          <a:p>
            <a:endParaRPr lang="en-US" baseline="0" dirty="0"/>
          </a:p>
          <a:p>
            <a:r>
              <a:rPr lang="en-US" baseline="0" dirty="0"/>
              <a:t>Digital Equipment Corporation, Intel and Xerox defined a 10 Mbps standard in 1978. This standard formed the basis of the Ethernet standard.</a:t>
            </a:r>
          </a:p>
          <a:p>
            <a:endParaRPr lang="en-US" baseline="0" dirty="0"/>
          </a:p>
          <a:p>
            <a:r>
              <a:rPr lang="en-US" dirty="0"/>
              <a:t>Digital</a:t>
            </a:r>
            <a:r>
              <a:rPr lang="en-US" baseline="0" dirty="0"/>
              <a:t> Equipment Corporation (DEC) and Intel Corporation joined Xerox to define the initial 10 Mbps Ethernet standard in 1978. This standard then formed the basis for IEEE 802.3 standard. </a:t>
            </a:r>
          </a:p>
          <a:p>
            <a:endParaRPr lang="en-US" baseline="0" dirty="0"/>
          </a:p>
          <a:p>
            <a:r>
              <a:rPr lang="en-US" baseline="0" dirty="0"/>
              <a:t>With one exception (type and length field), the 1978 Ethernet standard can be thought of as a proper subset of the 802.3 standard. 802.3, in addition, defines a much wider collection of physical media over which Ethernet can operate and more recently, it has been extended to include a 100 Mbps standard known as Fast Ethernet, and a 1000 Mbps version known as Gigabit Ethernet.</a:t>
            </a:r>
          </a:p>
          <a:p>
            <a:endParaRPr lang="en-US" baseline="0" dirty="0"/>
          </a:p>
          <a:p>
            <a:r>
              <a:rPr lang="en-US" sz="1200" kern="1200" baseline="0" dirty="0">
                <a:solidFill>
                  <a:schemeClr val="tx1"/>
                </a:solidFill>
                <a:latin typeface="+mn-lt"/>
                <a:ea typeface="+mn-ea"/>
                <a:cs typeface="+mn-cs"/>
              </a:rPr>
              <a:t>With the introduction of Gigabit Ethernet, what started as a LAN technology has now had its reach extended to distances that make Ethernet a metropolitan-area and even a wide-area networking standard (since Gigabit Ethernet uses OFC that has a higher range).</a:t>
            </a:r>
          </a:p>
          <a:p>
            <a:endParaRPr lang="en-US" baseline="0" dirty="0"/>
          </a:p>
          <a:p>
            <a:r>
              <a:rPr lang="en-US" baseline="0" dirty="0"/>
              <a:t>In the book, we cover 10 Mbps Ethernet since it is typically used in multi-access mode and we are interested in knowing how multiple hosts share a single link. Both 100 Mbps and 1 </a:t>
            </a:r>
            <a:r>
              <a:rPr lang="en-US" baseline="0" dirty="0" err="1"/>
              <a:t>Gbps</a:t>
            </a:r>
            <a:r>
              <a:rPr lang="en-US" baseline="0" dirty="0"/>
              <a:t> Ethernets are to be used in full duplex, point to point configuration which mean they typically use switched networks.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51336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86482EEA-7988-457E-901F-C6A3823700AB}" type="slidenum">
              <a:rPr lang="en-US" sz="1200" kern="1200">
                <a:solidFill>
                  <a:prstClr val="black"/>
                </a:solidFill>
                <a:latin typeface="Calibri"/>
                <a:ea typeface="+mn-ea"/>
                <a:cs typeface="+mn-cs"/>
              </a:rPr>
              <a:pPr algn="r" rtl="0"/>
              <a:t>12</a:t>
            </a:fld>
            <a:endParaRPr lang="en-US" sz="1200" kern="1200">
              <a:solidFill>
                <a:prstClr val="black"/>
              </a:solidFill>
              <a:latin typeface="Calibri"/>
              <a:ea typeface="+mn-ea"/>
              <a:cs typeface="+mn-cs"/>
            </a:endParaRPr>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r>
              <a:rPr lang="en-US" dirty="0"/>
              <a:t>https://techdifferences.com/difference-between-pure-aloha-and-slotted-aloha.html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86482EEA-7988-457E-901F-C6A3823700AB}" type="slidenum">
              <a:rPr lang="en-US" sz="1200" kern="1200">
                <a:solidFill>
                  <a:prstClr val="black"/>
                </a:solidFill>
                <a:latin typeface="Calibri"/>
                <a:ea typeface="+mn-ea"/>
                <a:cs typeface="+mn-cs"/>
              </a:rPr>
              <a:pPr algn="r" rtl="0"/>
              <a:t>13</a:t>
            </a:fld>
            <a:endParaRPr lang="en-US" sz="1200" kern="1200">
              <a:solidFill>
                <a:prstClr val="black"/>
              </a:solidFill>
              <a:latin typeface="Calibri"/>
              <a:ea typeface="+mn-ea"/>
              <a:cs typeface="+mn-cs"/>
            </a:endParaRPr>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‘carrier sense’ means that all the nodes can distinguish between idle and a busy link, and ‘collision detect’ means that a node listen as it transmits and can therefore detect when a frame it is transmitting has interfered (collided) with a frame transmission by another node.</a:t>
            </a:r>
            <a:endParaRPr lang="en-US" sz="1200" b="1" dirty="0">
              <a:ln w="0" cap="rnd" cmpd="thickThin">
                <a:solidFill>
                  <a:prstClr val="black"/>
                </a:solidFill>
                <a:bevel/>
              </a:ln>
              <a:solidFill>
                <a:srgbClr val="000000"/>
              </a:solidFill>
              <a:latin typeface="Microsoft Sans Serif" pitchFamily="34" charset="0"/>
              <a:cs typeface="Microsoft Sans Serif" pitchFamily="34" charset="0"/>
            </a:endParaRP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14</a:t>
            </a:fld>
            <a:endParaRPr lang="en-US" sz="1200" kern="120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a:t>Minimum IPv4 frame size</a:t>
            </a:r>
            <a:r>
              <a:rPr lang="en-GB" dirty="0"/>
              <a:t> = 18 (Ethernet) + 20 (IPv4) + 8 (UDP) + 18 (payload) = </a:t>
            </a:r>
            <a:r>
              <a:rPr lang="en-GB" b="1" dirty="0"/>
              <a:t>64 bytes</a:t>
            </a:r>
            <a:endParaRPr lang="en-GB" dirty="0"/>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15</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931389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figure above illustrates the worst-case scenario, where hosts A and B are at opposite ends of the network. Suppose host A begins transmitting a frame at time </a:t>
            </a:r>
            <a:r>
              <a:rPr lang="en-US" sz="1200" i="1" kern="1200" baseline="0" dirty="0">
                <a:solidFill>
                  <a:schemeClr val="tx1"/>
                </a:solidFill>
                <a:latin typeface="+mn-lt"/>
                <a:ea typeface="+mn-ea"/>
                <a:cs typeface="+mn-cs"/>
              </a:rPr>
              <a:t>t, as </a:t>
            </a:r>
            <a:r>
              <a:rPr lang="en-US" sz="1200" kern="1200" baseline="0" dirty="0">
                <a:solidFill>
                  <a:schemeClr val="tx1"/>
                </a:solidFill>
                <a:latin typeface="+mn-lt"/>
                <a:ea typeface="+mn-ea"/>
                <a:cs typeface="+mn-cs"/>
              </a:rPr>
              <a:t>shown in (a). It takes it one link latency (let’s denote the latency as </a:t>
            </a:r>
            <a:r>
              <a:rPr lang="en-US" sz="1200" i="1" kern="1200" baseline="0" dirty="0">
                <a:solidFill>
                  <a:schemeClr val="tx1"/>
                </a:solidFill>
                <a:latin typeface="+mn-lt"/>
                <a:ea typeface="+mn-ea"/>
                <a:cs typeface="+mn-cs"/>
              </a:rPr>
              <a:t>d) for the frame to </a:t>
            </a:r>
            <a:r>
              <a:rPr lang="en-US" sz="1200" kern="1200" baseline="0" dirty="0">
                <a:solidFill>
                  <a:schemeClr val="tx1"/>
                </a:solidFill>
                <a:latin typeface="+mn-lt"/>
                <a:ea typeface="+mn-ea"/>
                <a:cs typeface="+mn-cs"/>
              </a:rPr>
              <a:t>reach host B. Thus, the first bit of A’s frame arrives at B at time </a:t>
            </a:r>
            <a:r>
              <a:rPr lang="en-US" sz="1200" i="1" kern="1200" baseline="0" dirty="0">
                <a:solidFill>
                  <a:schemeClr val="tx1"/>
                </a:solidFill>
                <a:latin typeface="+mn-lt"/>
                <a:ea typeface="+mn-ea"/>
                <a:cs typeface="+mn-cs"/>
              </a:rPr>
              <a:t>t +d, as shown in (b). </a:t>
            </a:r>
            <a:r>
              <a:rPr lang="en-US" sz="1200" kern="1200" baseline="0" dirty="0">
                <a:solidFill>
                  <a:schemeClr val="tx1"/>
                </a:solidFill>
                <a:latin typeface="+mn-lt"/>
                <a:ea typeface="+mn-ea"/>
                <a:cs typeface="+mn-cs"/>
              </a:rPr>
              <a:t>Suppose an instant before host A’s frame arrives (i.e., B still sees an idle line), host B begins to transmit its own frame. B’s frame will immediately collide with A’s frame, and this collision will be detected by host B (c). Host B will send the 32-bit jamming sequence, as described above. (B’s frame will be a runt.) Unfortunately, host A will not know that the collision occurred until B’s frame reaches it, which will happen one link latency later, at time </a:t>
            </a:r>
            <a:r>
              <a:rPr lang="en-US" sz="1200" i="1" kern="1200" baseline="0" dirty="0">
                <a:solidFill>
                  <a:schemeClr val="tx1"/>
                </a:solidFill>
                <a:latin typeface="+mn-lt"/>
                <a:ea typeface="+mn-ea"/>
                <a:cs typeface="+mn-cs"/>
              </a:rPr>
              <a:t>t+2×d, as shown in (d). Host A must continue to transmit until </a:t>
            </a:r>
            <a:r>
              <a:rPr lang="en-US" sz="1200" kern="1200" baseline="0" dirty="0">
                <a:solidFill>
                  <a:schemeClr val="tx1"/>
                </a:solidFill>
                <a:latin typeface="+mn-lt"/>
                <a:ea typeface="+mn-ea"/>
                <a:cs typeface="+mn-cs"/>
              </a:rPr>
              <a:t>this time in order to detect the collision. In other words, host A must transmit for 2×</a:t>
            </a:r>
            <a:r>
              <a:rPr lang="en-US" sz="1200" i="1" kern="1200" baseline="0" dirty="0">
                <a:solidFill>
                  <a:schemeClr val="tx1"/>
                </a:solidFill>
                <a:latin typeface="+mn-lt"/>
                <a:ea typeface="+mn-ea"/>
                <a:cs typeface="+mn-cs"/>
              </a:rPr>
              <a:t>d </a:t>
            </a:r>
            <a:r>
              <a:rPr lang="en-US" sz="1200" kern="1200" baseline="0" dirty="0">
                <a:solidFill>
                  <a:schemeClr val="tx1"/>
                </a:solidFill>
                <a:latin typeface="+mn-lt"/>
                <a:ea typeface="+mn-ea"/>
                <a:cs typeface="+mn-cs"/>
              </a:rPr>
              <a:t>to be sure that it detects all possible collisions.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Considering that a maximally configured Ethernet is 2500 m long, and that there may be up to four repeaters between any two hosts, the round-trip delay has been determined to be 51.2 </a:t>
            </a:r>
            <a:r>
              <a:rPr lang="en-US" sz="1200" kern="1200" baseline="0" dirty="0" err="1">
                <a:solidFill>
                  <a:schemeClr val="tx1"/>
                </a:solidFill>
                <a:latin typeface="+mn-lt"/>
                <a:ea typeface="+mn-ea"/>
                <a:cs typeface="+mn-cs"/>
              </a:rPr>
              <a:t>μs</a:t>
            </a:r>
            <a:r>
              <a:rPr lang="en-US" sz="1200" kern="1200" baseline="0" dirty="0">
                <a:solidFill>
                  <a:schemeClr val="tx1"/>
                </a:solidFill>
                <a:latin typeface="+mn-lt"/>
                <a:ea typeface="+mn-ea"/>
                <a:cs typeface="+mn-cs"/>
              </a:rPr>
              <a:t>, which on a 10-Mbps Ethernet corresponds to 512 bits.</a:t>
            </a: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16</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1538943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http://intronetworks.cs.luc.edu/1/html/ethernet.html</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17</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2968591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Slot time</a:t>
            </a:r>
            <a:r>
              <a:rPr lang="en-GB" dirty="0"/>
              <a:t> is a concept in </a:t>
            </a:r>
            <a:r>
              <a:rPr lang="en-GB" dirty="0">
                <a:hlinkClick r:id="rId3" tooltip="Computer network"/>
              </a:rPr>
              <a:t>computer networking</a:t>
            </a:r>
            <a:r>
              <a:rPr lang="en-GB" dirty="0"/>
              <a:t>. It is at least twice the time it takes for an electronic pulse (</a:t>
            </a:r>
            <a:r>
              <a:rPr lang="en-GB" dirty="0">
                <a:hlinkClick r:id="rId4" tooltip="OSI model"/>
              </a:rPr>
              <a:t>OSI</a:t>
            </a:r>
            <a:r>
              <a:rPr lang="en-GB" dirty="0"/>
              <a:t> </a:t>
            </a:r>
            <a:r>
              <a:rPr lang="en-GB" dirty="0">
                <a:hlinkClick r:id="rId5" tooltip="Physical layer"/>
              </a:rPr>
              <a:t>Layer 1 - Physical</a:t>
            </a:r>
            <a:r>
              <a:rPr lang="en-GB" dirty="0"/>
              <a:t>) to travel the length of the maximum theoretical distance between two nodes</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18</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3033237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aseline="0" dirty="0"/>
              <a:t>Ethernet is the most famous example of LAN technology. Developed in mid-70s at the Xerox Palo Alto Research Center (PARC), the Ethernet is a working example of a more general class of shared access LANs that operate on the Carrier Sense on Multiple Access – Collision Detection technology.</a:t>
            </a:r>
          </a:p>
          <a:p>
            <a:endParaRPr lang="en-US" baseline="0" dirty="0"/>
          </a:p>
          <a:p>
            <a:r>
              <a:rPr lang="en-US" baseline="0" dirty="0"/>
              <a:t>Ethernet is like a bus with multiple stations plugged into it. The ‘carrier sense’ means that all the nodes can distinguish between idle and a busy link, and ‘collision detect’ means that a node listen as it transmits and can therefore detect when a frame it is transmitting has interfered (collided) with a frame transmission by another node.</a:t>
            </a:r>
          </a:p>
          <a:p>
            <a:endParaRPr lang="en-US" baseline="0" dirty="0"/>
          </a:p>
          <a:p>
            <a:r>
              <a:rPr lang="en-US" baseline="0" dirty="0"/>
              <a:t>Ethernet has its root in an early packet radio network called Aloha developed at the University of Hawaii. Like the Aloha network, the fundamental problem in Ethernet is how to mediate access to the shared medium. In Aloha, the medium is atmosphere, and in Ethernet the medium is a coax cable.</a:t>
            </a:r>
          </a:p>
          <a:p>
            <a:endParaRPr lang="en-US" baseline="0" dirty="0"/>
          </a:p>
          <a:p>
            <a:r>
              <a:rPr lang="en-US" baseline="0" dirty="0"/>
              <a:t>Thus the core idea in both Ethernet and Aloha is an algorithm that controls when each node can transmit.</a:t>
            </a:r>
          </a:p>
          <a:p>
            <a:endParaRPr lang="en-US" baseline="0" dirty="0"/>
          </a:p>
          <a:p>
            <a:r>
              <a:rPr lang="en-US" baseline="0" dirty="0"/>
              <a:t>Digital Equipment Corporation, Intel and Xerox defined a 10 Mbps standard in 1978. This standard formed the basis of the Ethernet standard.</a:t>
            </a:r>
          </a:p>
          <a:p>
            <a:endParaRPr lang="en-US" baseline="0" dirty="0"/>
          </a:p>
          <a:p>
            <a:r>
              <a:rPr lang="en-US" dirty="0"/>
              <a:t>Digital</a:t>
            </a:r>
            <a:r>
              <a:rPr lang="en-US" baseline="0" dirty="0"/>
              <a:t> Equipment Corporation (DEC) and Intel Corporation joined Xerox to define the initial 10 Mbps Ethernet standard in 1978. This standard then formed the basis for IEEE 802.3 standard. </a:t>
            </a:r>
          </a:p>
          <a:p>
            <a:endParaRPr lang="en-US" baseline="0" dirty="0"/>
          </a:p>
          <a:p>
            <a:r>
              <a:rPr lang="en-US" baseline="0" dirty="0"/>
              <a:t>With one exception (type and length field), the 1978 Ethernet standard can be thought of as a proper subset of the 802.3 standard. 802.3, in addition, defines a much wider collection of physical media over which Ethernet can operate and more recently, it has been extended to include a 100 Mbps standard known as Fast Ethernet, and a 1000 Mbps version known as Gigabit Ethernet.</a:t>
            </a:r>
          </a:p>
          <a:p>
            <a:endParaRPr lang="en-US" baseline="0" dirty="0"/>
          </a:p>
          <a:p>
            <a:r>
              <a:rPr lang="en-US" sz="1200" kern="1200" baseline="0" dirty="0">
                <a:solidFill>
                  <a:schemeClr val="tx1"/>
                </a:solidFill>
                <a:latin typeface="+mn-lt"/>
                <a:ea typeface="+mn-ea"/>
                <a:cs typeface="+mn-cs"/>
              </a:rPr>
              <a:t>With the introduction of Gigabit Ethernet, what started as a LAN technology has now had its reach extended to distances that make Ethernet a metropolitan-area and even a wide-area networking standard (since Gigabit Ethernet uses OFC that has a higher range).</a:t>
            </a:r>
          </a:p>
          <a:p>
            <a:endParaRPr lang="en-US" baseline="0" dirty="0"/>
          </a:p>
          <a:p>
            <a:r>
              <a:rPr lang="en-US" baseline="0" dirty="0"/>
              <a:t>In the book, we cover 10 Mbps Ethernet since it is typically used in multi-access mode and we are interested in knowing how multiple hosts share a single link. Both 100 Mbps and 1 </a:t>
            </a:r>
            <a:r>
              <a:rPr lang="en-US" baseline="0" dirty="0" err="1"/>
              <a:t>Gbps</a:t>
            </a:r>
            <a:r>
              <a:rPr lang="en-US" baseline="0" dirty="0"/>
              <a:t> Ethernets are to be used in full duplex, point to point configuration which mean they typically use switched networks.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‘carrier sense’ means that all the nodes can distinguish between idle and a busy link, and ‘collision detect’ means that a node listen as it transmits and can therefore detect when a frame it is transmitting has interfered (collided) with a frame transmission by another node.</a:t>
            </a:r>
            <a:endParaRPr lang="en-US" sz="1200" b="1" dirty="0">
              <a:ln w="0" cap="rnd" cmpd="thickThin">
                <a:solidFill>
                  <a:prstClr val="black"/>
                </a:solidFill>
                <a:bevel/>
              </a:ln>
              <a:solidFill>
                <a:srgbClr val="000000"/>
              </a:solidFill>
              <a:latin typeface="Microsoft Sans Serif" pitchFamily="34" charset="0"/>
              <a:cs typeface="Microsoft Sans Serif" pitchFamily="34" charset="0"/>
            </a:endParaRP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20</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988847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584963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It is important to understand that whether a given Ethernet spans a single segment, a linear sequence of segments connected by repeaters, or multiple segments connected in a star configuration by a hub, data transmitted by any one host on that Ethernet reaches all the other hosts. This is the good news. The bad news is that all these hosts are competing for access to the same link, and as a consequence, they are said to be in the same </a:t>
            </a:r>
            <a:r>
              <a:rPr lang="en-US" sz="1200" i="1" kern="1200" baseline="0" dirty="0">
                <a:solidFill>
                  <a:schemeClr val="tx1"/>
                </a:solidFill>
                <a:latin typeface="+mn-lt"/>
                <a:ea typeface="+mn-ea"/>
                <a:cs typeface="+mn-cs"/>
              </a:rPr>
              <a:t>collision domain.</a:t>
            </a: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21</a:t>
            </a:fld>
            <a:endParaRPr lang="en-US" sz="1200" kern="120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22</a:t>
            </a:fld>
            <a:endParaRPr lang="en-US" sz="1200" kern="120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19B27405-8DC5-408F-BF52-88017D5AB244}" type="slidenum">
              <a:rPr lang="en-US" sz="1200" kern="1200">
                <a:solidFill>
                  <a:prstClr val="black"/>
                </a:solidFill>
                <a:latin typeface="Calibri"/>
                <a:ea typeface="+mn-ea"/>
                <a:cs typeface="+mn-cs"/>
              </a:rPr>
              <a:pPr algn="r" rtl="0"/>
              <a:t>24</a:t>
            </a:fld>
            <a:endParaRPr lang="en-US" sz="1200" kern="1200">
              <a:solidFill>
                <a:prstClr val="black"/>
              </a:solidFill>
              <a:latin typeface="Calibri"/>
              <a:ea typeface="+mn-ea"/>
              <a:cs typeface="+mn-cs"/>
            </a:endParaRPr>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r>
              <a:rPr lang="en-US"/>
              <a:t>https://www.cs.unc.edu/~sandrabi/Project_work/Capture-Effect_Report.pdf</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19B27405-8DC5-408F-BF52-88017D5AB244}" type="slidenum">
              <a:rPr lang="en-US" sz="1200" kern="1200">
                <a:solidFill>
                  <a:prstClr val="black"/>
                </a:solidFill>
                <a:latin typeface="Calibri"/>
                <a:ea typeface="+mn-ea"/>
                <a:cs typeface="+mn-cs"/>
              </a:rPr>
              <a:pPr algn="r" rtl="0"/>
              <a:t>25</a:t>
            </a:fld>
            <a:endParaRPr lang="en-US" sz="1200" kern="1200">
              <a:solidFill>
                <a:prstClr val="black"/>
              </a:solidFill>
              <a:latin typeface="Calibri"/>
              <a:ea typeface="+mn-ea"/>
              <a:cs typeface="+mn-cs"/>
            </a:endParaRPr>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r>
              <a:rPr lang="en-US" dirty="0"/>
              <a:t>Switched Ethernet</a:t>
            </a:r>
          </a:p>
          <a:p>
            <a:endParaRPr lang="en-US" dirty="0"/>
          </a:p>
          <a:p>
            <a:r>
              <a:rPr lang="en-GB" dirty="0"/>
              <a:t>Switches join separate physical Ethernets (or Ethernets and token rings). A switch has two or more Ethernet interfaces; when a packet is received on one interface it is retransmitted on one or more other interfaces. Only valid packets are forwarded; collisions are </a:t>
            </a:r>
            <a:r>
              <a:rPr lang="en-GB" b="1" dirty="0"/>
              <a:t>not</a:t>
            </a:r>
            <a:r>
              <a:rPr lang="en-GB" dirty="0"/>
              <a:t> propagated. The term </a:t>
            </a:r>
            <a:r>
              <a:rPr lang="en-GB" b="1" dirty="0"/>
              <a:t>collision domain</a:t>
            </a:r>
            <a:r>
              <a:rPr lang="en-GB" dirty="0"/>
              <a:t> is sometimes used to describe the region of an Ethernet in between switches; a given collision propagates only within its collision domain. All the collision-detection rules, including the rules for maximum network diameter, apply only to collision domains, and not to the larger “virtual Ethernets” created by stringing collision domains together with switches.</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25F56CFF-858E-445F-B64C-197C852A8727}" type="slidenum">
              <a:rPr lang="en-US" sz="1200" kern="1200">
                <a:solidFill>
                  <a:prstClr val="black"/>
                </a:solidFill>
                <a:latin typeface="Calibri"/>
                <a:ea typeface="+mn-ea"/>
                <a:cs typeface="+mn-cs"/>
              </a:rPr>
              <a:pPr algn="r" rtl="0"/>
              <a:t>26</a:t>
            </a:fld>
            <a:endParaRPr lang="en-US" sz="1200" kern="1200">
              <a:solidFill>
                <a:prstClr val="black"/>
              </a:solidFill>
              <a:latin typeface="Calibri"/>
              <a:ea typeface="+mn-ea"/>
              <a:cs typeface="+mn-cs"/>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normAutofit lnSpcReduction="10000"/>
          </a:bodyPr>
          <a:lstStyle/>
          <a:p>
            <a:r>
              <a:rPr lang="en-US" sz="1200" kern="1200" baseline="0" dirty="0">
                <a:solidFill>
                  <a:schemeClr val="tx1"/>
                </a:solidFill>
                <a:latin typeface="+mn-lt"/>
                <a:ea typeface="+mn-ea"/>
                <a:cs typeface="+mn-cs"/>
              </a:rPr>
              <a:t>An Ethernet segment is implemented on a coaxial cable of up to 500 m. This cable is similar to the type used for cable TV, except that it typically has an impedance of 50 ohms instead of cable TV’s 75 ohms. Hosts connect to an Ethernet segment by tapping into it; taps must be at least 2.5 m apart. A </a:t>
            </a:r>
            <a:r>
              <a:rPr lang="en-US" sz="1200" i="1" kern="1200" baseline="0" dirty="0">
                <a:solidFill>
                  <a:schemeClr val="tx1"/>
                </a:solidFill>
                <a:latin typeface="+mn-lt"/>
                <a:ea typeface="+mn-ea"/>
                <a:cs typeface="+mn-cs"/>
              </a:rPr>
              <a:t>transceiver—a small device directly </a:t>
            </a:r>
            <a:r>
              <a:rPr lang="en-US" sz="1200" kern="1200" baseline="0" dirty="0">
                <a:solidFill>
                  <a:schemeClr val="tx1"/>
                </a:solidFill>
                <a:latin typeface="+mn-lt"/>
                <a:ea typeface="+mn-ea"/>
                <a:cs typeface="+mn-cs"/>
              </a:rPr>
              <a:t>attached to the tap—detects when the line is idle and drives the signal when the host is transmitting. It also receives incoming signals. The transceiver is, in turn, connected to an Ethernet adaptor, which is plugged into the host. All the logic that makes up the Ethernet protocol, as described in this section, is implemented in the adaptor (not the transceiver).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Vampire Tap is also called a Media Access Unit (MAU) and it’s called a Vampire Tap since it connects to the cable by simply puncturing the cable with a sharp prong that extends into the cable until it makes contact with the central conductor </a:t>
            </a:r>
            <a:r>
              <a:rPr lang="en-US" sz="1200" i="1" kern="1200" baseline="0" dirty="0">
                <a:solidFill>
                  <a:schemeClr val="tx1"/>
                </a:solidFill>
                <a:latin typeface="+mn-lt"/>
                <a:ea typeface="+mn-ea"/>
                <a:cs typeface="+mn-cs"/>
              </a:rPr>
              <a:t>(From: </a:t>
            </a:r>
            <a:r>
              <a:rPr lang="en-US" sz="1200" i="1" kern="1200" baseline="0" dirty="0" err="1">
                <a:solidFill>
                  <a:schemeClr val="tx1"/>
                </a:solidFill>
                <a:latin typeface="+mn-lt"/>
                <a:ea typeface="+mn-ea"/>
                <a:cs typeface="+mn-cs"/>
              </a:rPr>
              <a:t>Tomasi’s</a:t>
            </a:r>
            <a:r>
              <a:rPr lang="en-US" sz="1200" i="1" kern="1200" baseline="0" dirty="0">
                <a:solidFill>
                  <a:schemeClr val="tx1"/>
                </a:solidFill>
                <a:latin typeface="+mn-lt"/>
                <a:ea typeface="+mn-ea"/>
                <a:cs typeface="+mn-cs"/>
              </a:rPr>
              <a:t> book)</a:t>
            </a:r>
          </a:p>
          <a:p>
            <a:endParaRPr lang="en-US" i="1" dirty="0"/>
          </a:p>
          <a:p>
            <a:r>
              <a:rPr lang="en-US" dirty="0"/>
              <a:t>5 - the number of network segments</a:t>
            </a:r>
          </a:p>
          <a:p>
            <a:r>
              <a:rPr lang="en-US" dirty="0"/>
              <a:t>4 - the number of repeaters needed to join the segments into one collision domain</a:t>
            </a:r>
          </a:p>
          <a:p>
            <a:r>
              <a:rPr lang="en-US" dirty="0"/>
              <a:t>3 - the number of network segments that have active (transmitting) devices attached</a:t>
            </a:r>
          </a:p>
          <a:p>
            <a:r>
              <a:rPr lang="en-US" dirty="0"/>
              <a:t>2 - the number of segments that do not have active devices attached</a:t>
            </a:r>
          </a:p>
          <a:p>
            <a:r>
              <a:rPr lang="en-US" dirty="0"/>
              <a:t>1 - the number of collision domains</a:t>
            </a:r>
          </a:p>
          <a:p>
            <a:endParaRPr lang="en-US" dirty="0"/>
          </a:p>
          <a:p>
            <a:r>
              <a:rPr lang="en-US" dirty="0"/>
              <a:t>The rule was created in the early days of the Ethernet when 10Base5 and 10Base2 were the only Ethernet types available, and shared access backbones were quite slow. The 5-4-3 rule was designed to minimize signal transmission time. </a:t>
            </a:r>
          </a:p>
          <a:p>
            <a:endParaRPr lang="en-US" i="1"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25F56CFF-858E-445F-B64C-197C852A8727}" type="slidenum">
              <a:rPr lang="en-US" sz="1200" kern="1200">
                <a:solidFill>
                  <a:prstClr val="black"/>
                </a:solidFill>
                <a:latin typeface="Calibri"/>
                <a:ea typeface="+mn-ea"/>
                <a:cs typeface="+mn-cs"/>
              </a:rPr>
              <a:pPr algn="r" rtl="0"/>
              <a:t>27</a:t>
            </a:fld>
            <a:endParaRPr lang="en-US" sz="1200" kern="1200">
              <a:solidFill>
                <a:prstClr val="black"/>
              </a:solidFill>
              <a:latin typeface="Calibri"/>
              <a:ea typeface="+mn-ea"/>
              <a:cs typeface="+mn-cs"/>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sz="1200" dirty="0">
                <a:latin typeface="Consolas" pitchFamily="49" charset="0"/>
              </a:rPr>
              <a:t>http://i.technet.microsoft.com/Cc723461.net6(en-us,TechNet.10).gif</a:t>
            </a:r>
          </a:p>
          <a:p>
            <a:endParaRPr lang="en-US" dirty="0"/>
          </a:p>
          <a:p>
            <a:r>
              <a:rPr lang="en-US" dirty="0"/>
              <a:t>A transceiver designed for </a:t>
            </a:r>
            <a:r>
              <a:rPr lang="en-US" dirty="0" err="1"/>
              <a:t>thicknet</a:t>
            </a:r>
            <a:r>
              <a:rPr lang="en-US" dirty="0"/>
              <a:t> Ethernet includes a connector known as a vampire tap or a piercing tap to make the actual physical connection to </a:t>
            </a:r>
            <a:r>
              <a:rPr lang="en-US" dirty="0" err="1"/>
              <a:t>thicknet</a:t>
            </a:r>
            <a:r>
              <a:rPr lang="en-US" dirty="0"/>
              <a:t> core. This connector is pierced through the insulating layer and makes direct contact with the conducting core. Connection from the transceiver to the network adapter card is made using a transceiver cable (drop cable) to connect to the attachment unit interface (AUI) port connector on the card. An AUI port connector for </a:t>
            </a:r>
            <a:r>
              <a:rPr lang="en-US" dirty="0" err="1"/>
              <a:t>thicknet</a:t>
            </a:r>
            <a:r>
              <a:rPr lang="en-US" dirty="0"/>
              <a:t> is also known as a </a:t>
            </a:r>
            <a:r>
              <a:rPr lang="en-US" i="1" dirty="0"/>
              <a:t>Digital Intel Xerox</a:t>
            </a:r>
            <a:r>
              <a:rPr lang="en-US" dirty="0"/>
              <a:t> (DIX) connector after the three companies that developed it and its related standards, or as a DB (D-sub)-15 connector.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25F56CFF-858E-445F-B64C-197C852A8727}" type="slidenum">
              <a:rPr lang="en-US" sz="1200" kern="1200">
                <a:solidFill>
                  <a:prstClr val="black"/>
                </a:solidFill>
                <a:latin typeface="Calibri"/>
                <a:ea typeface="+mn-ea"/>
                <a:cs typeface="+mn-cs"/>
              </a:rPr>
              <a:pPr algn="r" rtl="0"/>
              <a:t>28</a:t>
            </a:fld>
            <a:endParaRPr lang="en-US" sz="1200" kern="1200">
              <a:solidFill>
                <a:prstClr val="black"/>
              </a:solidFill>
              <a:latin typeface="Calibri"/>
              <a:ea typeface="+mn-ea"/>
              <a:cs typeface="+mn-cs"/>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http://en.wikipedia.org/wiki/File:ThicknetTransceiver.jpg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Multiple Ethernet segments can be joined together by </a:t>
            </a:r>
            <a:r>
              <a:rPr lang="en-US" sz="1200" i="1" kern="1200" baseline="0" dirty="0">
                <a:solidFill>
                  <a:schemeClr val="tx1"/>
                </a:solidFill>
                <a:latin typeface="+mn-lt"/>
                <a:ea typeface="+mn-ea"/>
                <a:cs typeface="+mn-cs"/>
              </a:rPr>
              <a:t>repeaters. A repeater is a device </a:t>
            </a:r>
            <a:r>
              <a:rPr lang="en-US" sz="1200" kern="1200" baseline="0" dirty="0">
                <a:solidFill>
                  <a:schemeClr val="tx1"/>
                </a:solidFill>
                <a:latin typeface="+mn-lt"/>
                <a:ea typeface="+mn-ea"/>
                <a:cs typeface="+mn-cs"/>
              </a:rPr>
              <a:t>that forwards digital signals, much like an amplifier forwards analog signals. However, no more than four repeaters may be positioned between any pair of hosts, meaning that an Ethernet has a total reach of only 2500 m.</a:t>
            </a:r>
          </a:p>
          <a:p>
            <a:endParaRPr lang="en-US"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An Ethernet is limited to supporting a maximum of 1024 hosts</a:t>
            </a:r>
          </a:p>
          <a:p>
            <a:endParaRPr lang="en-US" i="0" baseline="0" dirty="0"/>
          </a:p>
          <a:p>
            <a:r>
              <a:rPr lang="en-US" sz="1200" kern="1200" baseline="0" dirty="0">
                <a:solidFill>
                  <a:schemeClr val="tx1"/>
                </a:solidFill>
                <a:latin typeface="+mn-lt"/>
                <a:ea typeface="+mn-ea"/>
                <a:cs typeface="+mn-cs"/>
              </a:rPr>
              <a:t>Any signal placed on the Ethernet by a host is broadcast over the entire network; that is, the signal is propagated in both directions, and repeaters forward the signal on all outgoing segments. Terminators attached to the end of each segment absorb the signal and keep it from bouncing back and interfering with trailing signals.</a:t>
            </a:r>
          </a:p>
          <a:p>
            <a:endParaRPr lang="en-US" i="0" baseline="0"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29</a:t>
            </a:fld>
            <a:endParaRPr lang="en-US" sz="1200" kern="1200">
              <a:solidFill>
                <a:prstClr val="black"/>
              </a:solidFill>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Multiple Ethernet segments can be joined together by </a:t>
            </a:r>
            <a:r>
              <a:rPr lang="en-US" sz="1200" i="1" kern="1200" baseline="0" dirty="0">
                <a:solidFill>
                  <a:schemeClr val="tx1"/>
                </a:solidFill>
                <a:latin typeface="+mn-lt"/>
                <a:ea typeface="+mn-ea"/>
                <a:cs typeface="+mn-cs"/>
              </a:rPr>
              <a:t>repeaters. A repeater is a device </a:t>
            </a:r>
            <a:r>
              <a:rPr lang="en-US" sz="1200" kern="1200" baseline="0" dirty="0">
                <a:solidFill>
                  <a:schemeClr val="tx1"/>
                </a:solidFill>
                <a:latin typeface="+mn-lt"/>
                <a:ea typeface="+mn-ea"/>
                <a:cs typeface="+mn-cs"/>
              </a:rPr>
              <a:t>that forwards digital signals, much like an amplifier forwards analog signals. However, no more than four repeaters may be positioned between any pair of hosts, meaning that an Ethernet has a total reach of only 2500 m.</a:t>
            </a:r>
          </a:p>
          <a:p>
            <a:endParaRPr lang="en-US"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An Ethernet is limited to supporting a maximum of 1024 hosts</a:t>
            </a:r>
          </a:p>
          <a:p>
            <a:endParaRPr lang="en-US" i="0" baseline="0" dirty="0"/>
          </a:p>
          <a:p>
            <a:r>
              <a:rPr lang="en-US" sz="1200" kern="1200" baseline="0" dirty="0">
                <a:solidFill>
                  <a:schemeClr val="tx1"/>
                </a:solidFill>
                <a:latin typeface="+mn-lt"/>
                <a:ea typeface="+mn-ea"/>
                <a:cs typeface="+mn-cs"/>
              </a:rPr>
              <a:t>Any signal placed on the Ethernet by a host is broadcast over the entire network; that is, the signal is propagated in both directions, and repeaters forward the signal on all outgoing segments. Terminators attached to the end of each segment absorb the signal and keep it from bouncing back and interfering with trailing signals.</a:t>
            </a:r>
          </a:p>
          <a:p>
            <a:endParaRPr lang="en-US" i="0" baseline="0"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30</a:t>
            </a:fld>
            <a:endParaRPr lang="en-US" sz="1200" kern="120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We have covered up till now that if we want to build a direct-link network (in which all nodes are connected together by one or more direct links – i.e., there are no switches), we have to cover five fundamental problems. These problems are listed above.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Encoding is primarily a layer 1 function but is implemented in network adapters. The encoding functionality converts data bits into signal form that can be sent on the physical medium. Framing is essential a layer-2 function and is also performed by a network adapter – the framing functionality is responsible mainly for determining the frame boundaries, and also contains addressing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However, there are other important functionalities that must be implemented if we want to make our direct link network useful. More specifically, we should have the ability to mediate requests for access to the network; this is necessary since physical links cannot accommodate arbitrary number of users. When multiple users want to transmit at the same time, the media access control (MAC) protocol must decide which node can transmit and which node should wait.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Our lecture today would be on </a:t>
            </a:r>
            <a:r>
              <a:rPr lang="en-US" sz="1200" i="1" kern="1200" baseline="0" dirty="0">
                <a:solidFill>
                  <a:schemeClr val="tx1"/>
                </a:solidFill>
                <a:latin typeface="+mn-lt"/>
                <a:ea typeface="+mn-ea"/>
                <a:cs typeface="+mn-cs"/>
              </a:rPr>
              <a:t>access mediation techniques </a:t>
            </a:r>
            <a:r>
              <a:rPr lang="en-US" sz="1200" kern="1200" baseline="0" dirty="0">
                <a:solidFill>
                  <a:schemeClr val="tx1"/>
                </a:solidFill>
                <a:latin typeface="+mn-lt"/>
                <a:ea typeface="+mn-ea"/>
                <a:cs typeface="+mn-cs"/>
              </a:rPr>
              <a:t>in networks. We will study access mediation for both wired and wireless networks. Note that we do not need to perform media access mediation on a point-to-point link assuming full-duplex links. PPP, however, assumes full-duplex links as is stated in the PPP RFC. (To know what an RFC is, see: http://en.wikipedia.org/wiki/Request_for_Comments)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the assumption, that point-to-point links are full duplex, the MAC problem is relevant to multiple access networks. We have already named one example of a multiple-access network which is Ethernet (without delving into too much details). Ethernet is an example of a wired network, we will also study today the MAC problem for wireless networks. We will see that wireless networks have different characteristics than wired networks.</a:t>
            </a:r>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3</a:t>
            </a:fld>
            <a:endParaRPr lang="en-US" sz="1200" kern="1200">
              <a:solidFill>
                <a:prstClr val="black"/>
              </a:solidFill>
              <a:latin typeface="Calibri"/>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991B2430-B649-412B-9089-A3D88E90FE70}" type="slidenum">
              <a:rPr lang="en-US" sz="1200" kern="1200">
                <a:solidFill>
                  <a:prstClr val="black"/>
                </a:solidFill>
                <a:latin typeface="Calibri"/>
                <a:ea typeface="+mn-ea"/>
                <a:cs typeface="+mn-cs"/>
              </a:rPr>
              <a:pPr algn="r" rtl="0"/>
              <a:t>31</a:t>
            </a:fld>
            <a:endParaRPr lang="en-US" sz="1200" kern="1200">
              <a:solidFill>
                <a:prstClr val="black"/>
              </a:solidFill>
              <a:latin typeface="Calibri"/>
              <a:ea typeface="+mn-ea"/>
              <a:cs typeface="+mn-cs"/>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sz="1200" kern="1200" baseline="0" dirty="0">
                <a:solidFill>
                  <a:schemeClr val="tx1"/>
                </a:solidFill>
                <a:latin typeface="+mn-lt"/>
                <a:ea typeface="+mn-ea"/>
                <a:cs typeface="+mn-cs"/>
              </a:rPr>
              <a:t>In addition to the system of segments and repeaters just described, alternative technologies have been introduced over the years. For example, rather than using a 50-ohm coax cable, an Ethernet can be constructed from a thinner cable known as 10Base2; the original cable is called 10Base5 (the two cables are commonly called </a:t>
            </a:r>
            <a:r>
              <a:rPr lang="en-US" sz="1200" i="1" kern="1200" baseline="0" dirty="0">
                <a:solidFill>
                  <a:schemeClr val="tx1"/>
                </a:solidFill>
                <a:latin typeface="+mn-lt"/>
                <a:ea typeface="+mn-ea"/>
                <a:cs typeface="+mn-cs"/>
              </a:rPr>
              <a:t>thin-net and thick-net, respectively). The “10” in 10Base2 means that the network operates </a:t>
            </a:r>
            <a:r>
              <a:rPr lang="en-US" sz="1200" kern="1200" baseline="0" dirty="0">
                <a:solidFill>
                  <a:schemeClr val="tx1"/>
                </a:solidFill>
                <a:latin typeface="+mn-lt"/>
                <a:ea typeface="+mn-ea"/>
                <a:cs typeface="+mn-cs"/>
              </a:rPr>
              <a:t>at 10 Mbps, “Base” refers to the fact that the cable is used in a </a:t>
            </a:r>
            <a:r>
              <a:rPr lang="en-US" sz="1200" i="1" kern="1200" baseline="0" dirty="0">
                <a:solidFill>
                  <a:schemeClr val="tx1"/>
                </a:solidFill>
                <a:latin typeface="+mn-lt"/>
                <a:ea typeface="+mn-ea"/>
                <a:cs typeface="+mn-cs"/>
              </a:rPr>
              <a:t>baseband system, and </a:t>
            </a:r>
            <a:r>
              <a:rPr lang="en-US" sz="1200" kern="1200" baseline="0" dirty="0">
                <a:solidFill>
                  <a:schemeClr val="tx1"/>
                </a:solidFill>
                <a:latin typeface="+mn-lt"/>
                <a:ea typeface="+mn-ea"/>
                <a:cs typeface="+mn-cs"/>
              </a:rPr>
              <a:t>the “2” means that a given segment can be no longer than 200 m (a segment of the original 10Base5 cable can be up to 500 m long).</a:t>
            </a:r>
          </a:p>
          <a:p>
            <a:endParaRPr lang="en-US" dirty="0"/>
          </a:p>
          <a:p>
            <a:r>
              <a:rPr lang="en-US" sz="1200" kern="1200" baseline="0" dirty="0">
                <a:solidFill>
                  <a:schemeClr val="tx1"/>
                </a:solidFill>
                <a:latin typeface="+mn-lt"/>
                <a:ea typeface="+mn-ea"/>
                <a:cs typeface="+mn-cs"/>
              </a:rPr>
              <a:t>Because the cable is so thin, you do not tap into a 10Base2 or 10BaseT cable in the same way as you would with 10Base5 cable. With 10Base2, a T-joint is spliced into the cable. In effect, 10Base2 is used to daisy-chain a set of hosts together.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25F56CFF-858E-445F-B64C-197C852A8727}" type="slidenum">
              <a:rPr lang="en-US" sz="1200" kern="1200">
                <a:solidFill>
                  <a:prstClr val="black"/>
                </a:solidFill>
                <a:latin typeface="Calibri"/>
                <a:ea typeface="+mn-ea"/>
                <a:cs typeface="+mn-cs"/>
              </a:rPr>
              <a:pPr algn="r" rtl="0"/>
              <a:t>32</a:t>
            </a:fld>
            <a:endParaRPr lang="en-US" sz="1200" kern="1200">
              <a:solidFill>
                <a:prstClr val="black"/>
              </a:solidFill>
              <a:latin typeface="Calibri"/>
              <a:ea typeface="+mn-ea"/>
              <a:cs typeface="+mn-cs"/>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i="1" dirty="0"/>
              <a:t>Following text from: http://technet.microsoft.com/en-us/library/cc723461.aspx </a:t>
            </a:r>
          </a:p>
          <a:p>
            <a:endParaRPr lang="en-US" dirty="0"/>
          </a:p>
          <a:p>
            <a:r>
              <a:rPr lang="en-US" dirty="0" err="1"/>
              <a:t>Thinnet</a:t>
            </a:r>
            <a:r>
              <a:rPr lang="en-US" dirty="0"/>
              <a:t> is a flexible coaxial cable about .25 inch thick. Because this type of coaxial is flexible and easy to work with, it can be used in almost any type of network installation. Networks that use </a:t>
            </a:r>
            <a:r>
              <a:rPr lang="en-US" dirty="0" err="1"/>
              <a:t>thinnet</a:t>
            </a:r>
            <a:r>
              <a:rPr lang="en-US" dirty="0"/>
              <a:t> have the cable connected directly to a computer's network adapter card.</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98625466-8AAF-40A5-BF29-E2029A027F9A}" type="slidenum">
              <a:rPr lang="en-US" sz="1200" kern="1200">
                <a:solidFill>
                  <a:prstClr val="black"/>
                </a:solidFill>
                <a:latin typeface="Calibri"/>
                <a:ea typeface="+mn-ea"/>
                <a:cs typeface="+mn-cs"/>
              </a:rPr>
              <a:pPr algn="r" rtl="0"/>
              <a:t>33</a:t>
            </a:fld>
            <a:endParaRPr lang="en-US" sz="1200" kern="1200">
              <a:solidFill>
                <a:prstClr val="black"/>
              </a:solidFill>
              <a:latin typeface="Calibri"/>
              <a:ea typeface="+mn-ea"/>
              <a:cs typeface="+mn-cs"/>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lang="en-US" sz="1200" kern="1200" baseline="0" dirty="0">
                <a:solidFill>
                  <a:schemeClr val="tx1"/>
                </a:solidFill>
                <a:latin typeface="+mn-lt"/>
                <a:ea typeface="+mn-ea"/>
                <a:cs typeface="+mn-cs"/>
              </a:rPr>
              <a:t>Today, a third cable technology is predominantly used, called 10BaseT, where the “T” stands for twisted pair. Typically, Category 5 twisted pair wiring is used. A 10BaseT segment is usually limited to under 100 m in length. (Both 100-Mbps and 1000-Mbps Ethernets also run over Category 5 twisted pair, up to distances of 100 m.)</a:t>
            </a:r>
          </a:p>
          <a:p>
            <a:endParaRPr lang="en-US" dirty="0"/>
          </a:p>
          <a:p>
            <a:r>
              <a:rPr lang="en-US" sz="1200" kern="1200" baseline="0" dirty="0">
                <a:solidFill>
                  <a:schemeClr val="tx1"/>
                </a:solidFill>
                <a:latin typeface="+mn-lt"/>
                <a:ea typeface="+mn-ea"/>
                <a:cs typeface="+mn-cs"/>
              </a:rPr>
              <a:t>With 10BaseT, the common configuration is to have several point-to-point segments coming out of a multi-way repeater, sometimes called a </a:t>
            </a:r>
            <a:r>
              <a:rPr lang="en-US" sz="1200" i="1" kern="1200" baseline="0" dirty="0">
                <a:solidFill>
                  <a:schemeClr val="tx1"/>
                </a:solidFill>
                <a:latin typeface="+mn-lt"/>
                <a:ea typeface="+mn-ea"/>
                <a:cs typeface="+mn-cs"/>
              </a:rPr>
              <a:t>hub, as illustrated in Figure 2.26. Multiple </a:t>
            </a:r>
            <a:r>
              <a:rPr lang="en-US" sz="1200" kern="1200" baseline="0" dirty="0">
                <a:solidFill>
                  <a:schemeClr val="tx1"/>
                </a:solidFill>
                <a:latin typeface="+mn-lt"/>
                <a:ea typeface="+mn-ea"/>
                <a:cs typeface="+mn-cs"/>
              </a:rPr>
              <a:t>100-Mbps Ethernet segments can also be connected by a hub, but the same is not true of 1000-Mbps segments.</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98625466-8AAF-40A5-BF29-E2029A027F9A}" type="slidenum">
              <a:rPr lang="en-US" sz="1200" kern="1200">
                <a:solidFill>
                  <a:prstClr val="black"/>
                </a:solidFill>
                <a:latin typeface="Calibri"/>
                <a:ea typeface="+mn-ea"/>
                <a:cs typeface="+mn-cs"/>
              </a:rPr>
              <a:pPr algn="r" rtl="0"/>
              <a:t>34</a:t>
            </a:fld>
            <a:endParaRPr lang="en-US" sz="1200" kern="1200">
              <a:solidFill>
                <a:prstClr val="black"/>
              </a:solidFill>
              <a:latin typeface="Calibri"/>
              <a:ea typeface="+mn-ea"/>
              <a:cs typeface="+mn-cs"/>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normAutofit lnSpcReduction="10000"/>
          </a:bodyPr>
          <a:lstStyle/>
          <a:p>
            <a:r>
              <a:rPr lang="en-US" sz="1200" kern="1200" baseline="0" dirty="0">
                <a:solidFill>
                  <a:schemeClr val="tx1"/>
                </a:solidFill>
                <a:latin typeface="+mn-lt"/>
                <a:ea typeface="+mn-ea"/>
                <a:cs typeface="+mn-cs"/>
              </a:rPr>
              <a:t>Today, a third cable technology is predominantly used, called 10BaseT, where the “T” stands for twisted pair. Typically, Category 5 twisted pair wiring is used. A 10BaseT segment is usually limited to under 100 m in length. (Both 100-Mbps and 1000-Mbps Ethernets also run over Category 5 twisted pair, up to distances of 100 m.)</a:t>
            </a:r>
          </a:p>
          <a:p>
            <a:endParaRPr lang="en-US" dirty="0"/>
          </a:p>
          <a:p>
            <a:r>
              <a:rPr lang="en-US" sz="1200" kern="1200" baseline="0" dirty="0">
                <a:solidFill>
                  <a:schemeClr val="tx1"/>
                </a:solidFill>
                <a:latin typeface="+mn-lt"/>
                <a:ea typeface="+mn-ea"/>
                <a:cs typeface="+mn-cs"/>
              </a:rPr>
              <a:t>With 10BaseT, the common configuration is to have several point-to-point segments coming out of a multi-way repeater, sometimes called a </a:t>
            </a:r>
            <a:r>
              <a:rPr lang="en-US" sz="1200" i="1" kern="1200" baseline="0" dirty="0">
                <a:solidFill>
                  <a:schemeClr val="tx1"/>
                </a:solidFill>
                <a:latin typeface="+mn-lt"/>
                <a:ea typeface="+mn-ea"/>
                <a:cs typeface="+mn-cs"/>
              </a:rPr>
              <a:t>hub, as illustrated in Figure 2.26. Multiple </a:t>
            </a:r>
            <a:r>
              <a:rPr lang="en-US" sz="1200" kern="1200" baseline="0" dirty="0">
                <a:solidFill>
                  <a:schemeClr val="tx1"/>
                </a:solidFill>
                <a:latin typeface="+mn-lt"/>
                <a:ea typeface="+mn-ea"/>
                <a:cs typeface="+mn-cs"/>
              </a:rPr>
              <a:t>100-Mbps Ethernet segments can also be connected by a hub, but the same is not true of 1000-Mbps segments.</a:t>
            </a:r>
          </a:p>
          <a:p>
            <a:endParaRPr lang="en-US" sz="1200" kern="1200" baseline="0" dirty="0">
              <a:solidFill>
                <a:schemeClr val="tx1"/>
              </a:solidFill>
              <a:latin typeface="+mn-lt"/>
              <a:ea typeface="+mn-ea"/>
              <a:cs typeface="+mn-cs"/>
            </a:endParaRPr>
          </a:p>
          <a:p>
            <a:r>
              <a:rPr lang="en-US" dirty="0"/>
              <a:t>Single Mode fiber optic cable has a small </a:t>
            </a:r>
            <a:r>
              <a:rPr lang="en-US" dirty="0" err="1"/>
              <a:t>diametral</a:t>
            </a:r>
            <a:r>
              <a:rPr lang="en-US" dirty="0"/>
              <a:t> core that allows only one mode of light to propagate. Because of this, the number of light reflections created as the light passes through the core decreases, lowering attenuation and creating the ability for the signal to travel further. This application is typically used in long distance, higher bandwidth runs by </a:t>
            </a:r>
            <a:r>
              <a:rPr lang="en-US" dirty="0" err="1"/>
              <a:t>Telcos</a:t>
            </a:r>
            <a:r>
              <a:rPr lang="en-US" dirty="0"/>
              <a:t>, CATV companies, and Colleges and Universities.</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b="1" dirty="0"/>
              <a:t>Modal dispersion</a:t>
            </a:r>
            <a:r>
              <a:rPr lang="en-US" dirty="0"/>
              <a:t> is a distortion mechanism occurring in multimode fibers and other waveguides, in which the signal is spread in time because the propagation velocity of the optical signal is not the same for all modes.</a:t>
            </a:r>
          </a:p>
          <a:p>
            <a:endParaRPr lang="en-US" sz="1200" kern="1200" baseline="0" dirty="0">
              <a:solidFill>
                <a:schemeClr val="tx1"/>
              </a:solidFill>
              <a:latin typeface="+mn-lt"/>
              <a:ea typeface="+mn-ea"/>
              <a:cs typeface="+mn-cs"/>
            </a:endParaRPr>
          </a:p>
          <a:p>
            <a:r>
              <a:rPr lang="en-US" b="1" dirty="0"/>
              <a:t>Chromatic dispersion</a:t>
            </a:r>
            <a:r>
              <a:rPr lang="en-US" dirty="0"/>
              <a:t> is a phenomenon that is an important factor in fiber optic communications. It is the result of the different colors, or wavelengths, in a light beam arriving at their destination at slightly different times.</a:t>
            </a:r>
            <a:endParaRPr lang="en-US" sz="1200" kern="1200" baseline="0" dirty="0">
              <a:solidFill>
                <a:schemeClr val="tx1"/>
              </a:solidFill>
              <a:latin typeface="+mn-lt"/>
              <a:ea typeface="+mn-ea"/>
              <a:cs typeface="+mn-cs"/>
            </a:endParaRP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Networks of any size can be built using the two building blocks: links and nodes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35</a:t>
            </a:fld>
            <a:endParaRPr lang="en-US" sz="1200" kern="1200" dirty="0">
              <a:solidFill>
                <a:prstClr val="black"/>
              </a:solidFill>
              <a:latin typeface="Calibri"/>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Networks of any size can be built using the two building blocks: links and nodes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36</a:t>
            </a:fld>
            <a:endParaRPr lang="en-US" sz="1200" kern="1200" dirty="0">
              <a:solidFill>
                <a:prstClr val="black"/>
              </a:solidFill>
              <a:latin typeface="Calibri"/>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37</a:t>
            </a:fld>
            <a:endParaRPr lang="en-US"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latin typeface="Calibri"/>
              </a:rPr>
              <a:pPr/>
              <a:t>38</a:t>
            </a:fld>
            <a:endParaRPr lang="en-US" dirty="0">
              <a:solidFill>
                <a:prstClr val="black"/>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3DD58076-1540-44A8-A569-13F78AB43B6F}" type="slidenum">
              <a:rPr lang="en-US" sz="1200" kern="1200">
                <a:solidFill>
                  <a:prstClr val="black"/>
                </a:solidFill>
                <a:latin typeface="Calibri"/>
                <a:ea typeface="+mn-ea"/>
                <a:cs typeface="+mn-cs"/>
              </a:rPr>
              <a:pPr algn="r" rtl="0"/>
              <a:t>4</a:t>
            </a:fld>
            <a:endParaRPr lang="en-US" sz="1200" kern="1200">
              <a:solidFill>
                <a:prstClr val="black"/>
              </a:solidFill>
              <a:latin typeface="Calibri"/>
              <a:ea typeface="+mn-ea"/>
              <a:cs typeface="+mn-cs"/>
            </a:endParaRPr>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90BED4E4-714C-422F-8526-A39C06AFBB68}" type="slidenum">
              <a:rPr lang="en-US" sz="1200" kern="1200">
                <a:solidFill>
                  <a:prstClr val="black"/>
                </a:solidFill>
                <a:latin typeface="Calibri"/>
                <a:ea typeface="+mn-ea"/>
                <a:cs typeface="+mn-cs"/>
              </a:rPr>
              <a:pPr algn="r" rtl="0"/>
              <a:t>5</a:t>
            </a:fld>
            <a:endParaRPr lang="en-US" sz="1200" kern="1200">
              <a:solidFill>
                <a:prstClr val="black"/>
              </a:solidFill>
              <a:latin typeface="Calibri"/>
              <a:ea typeface="+mn-ea"/>
              <a:cs typeface="+mn-cs"/>
            </a:endParaRPr>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r>
              <a:rPr lang="en-US" dirty="0"/>
              <a:t>Example</a:t>
            </a:r>
            <a:r>
              <a:rPr lang="en-US" baseline="0" dirty="0"/>
              <a:t> of sharing the media through </a:t>
            </a:r>
            <a:r>
              <a:rPr lang="en-US" b="1" i="1" baseline="0" dirty="0"/>
              <a:t>channel partitioning</a:t>
            </a:r>
            <a:r>
              <a:rPr lang="en-US" baseline="0" dirty="0"/>
              <a:t> is FDM/ TDM and CDMA. They allocated fixed slots/ frequencies/ codes to users and therefore are </a:t>
            </a:r>
            <a:r>
              <a:rPr lang="en-US" i="1" baseline="0" dirty="0"/>
              <a:t>fair</a:t>
            </a:r>
            <a:r>
              <a:rPr lang="en-US" baseline="0" dirty="0"/>
              <a:t>. By ‘fair’ it means that a single user cannot take control of the media depriving others of the right to access it.</a:t>
            </a:r>
          </a:p>
          <a:p>
            <a:endParaRPr lang="en-US" baseline="0" dirty="0"/>
          </a:p>
          <a:p>
            <a:r>
              <a:rPr lang="en-US" baseline="0" dirty="0"/>
              <a:t>Examples of </a:t>
            </a:r>
            <a:r>
              <a:rPr lang="en-US" b="1" baseline="0" dirty="0"/>
              <a:t>‘Random Access’</a:t>
            </a:r>
            <a:r>
              <a:rPr lang="en-US" baseline="0" dirty="0"/>
              <a:t> MAC is Aloha, CSMA, CSMA/ CD and CSMA/ CA.</a:t>
            </a:r>
          </a:p>
          <a:p>
            <a:endParaRPr lang="en-US" baseline="0" dirty="0"/>
          </a:p>
          <a:p>
            <a:r>
              <a:rPr lang="en-US" baseline="0" dirty="0"/>
              <a:t>Example of </a:t>
            </a:r>
            <a:r>
              <a:rPr lang="en-US" b="1" baseline="0" dirty="0"/>
              <a:t>‘Taking turns’ </a:t>
            </a:r>
            <a:r>
              <a:rPr lang="en-US" b="0" baseline="0" dirty="0"/>
              <a:t>is Token Ring. Such algorithms are fair in that all users get to access the media after some time (a single node cannot hog all the channel for extended times). It is also deterministic as the time it will take a node to get the token back can be determined a priori.</a:t>
            </a:r>
            <a:endParaRPr lang="en-US" b="1" baseline="0" dirty="0"/>
          </a:p>
          <a:p>
            <a:endParaRPr lang="en-US" baseline="0"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Interesting fact:  https://rjlipton.wordpress.com/2010/07/25/hedy-lamarr-the-inventor/</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769812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86482EEA-7988-457E-901F-C6A3823700AB}" type="slidenum">
              <a:rPr lang="en-US" sz="1200" kern="1200">
                <a:solidFill>
                  <a:prstClr val="black"/>
                </a:solidFill>
                <a:latin typeface="Calibri"/>
                <a:ea typeface="+mn-ea"/>
                <a:cs typeface="+mn-cs"/>
              </a:rPr>
              <a:pPr algn="r" rtl="0"/>
              <a:t>7</a:t>
            </a:fld>
            <a:endParaRPr lang="en-US" sz="1200" kern="1200">
              <a:solidFill>
                <a:prstClr val="black"/>
              </a:solidFill>
              <a:latin typeface="Calibri"/>
              <a:ea typeface="+mn-ea"/>
              <a:cs typeface="+mn-cs"/>
            </a:endParaRPr>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151C09-0A07-4685-93DD-BEFC94BFA712}" type="slidenum">
              <a:rPr lang="en-US" smtClean="0"/>
              <a:pPr/>
              <a:t>9</a:t>
            </a:fld>
            <a:endParaRPr lang="en-US"/>
          </a:p>
        </p:txBody>
      </p:sp>
    </p:spTree>
    <p:extLst>
      <p:ext uri="{BB962C8B-B14F-4D97-AF65-F5344CB8AC3E}">
        <p14:creationId xmlns:p14="http://schemas.microsoft.com/office/powerpoint/2010/main" val="65764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aseline="0" dirty="0"/>
              <a:t>Ethernet is the most famous example of LAN technology. Developed in mid-70s at the Xerox Palo Alto Research Center (PARC), the Ethernet is a working example of a more general class of shared access LANs that operate on the Carrier Sense on Multiple Access – Collision Detection technology.</a:t>
            </a:r>
          </a:p>
          <a:p>
            <a:endParaRPr lang="en-US" baseline="0" dirty="0"/>
          </a:p>
          <a:p>
            <a:r>
              <a:rPr lang="en-US" baseline="0" dirty="0"/>
              <a:t>Ethernet is like a bus with multiple stations plugged into it. The ‘carrier sense’ means that all the nodes can distinguish between idle and a busy link, and ‘collision detect’ means that a node listen as it transmits and can therefore detect when a frame it is transmitting has interfered (collided) with a frame transmission by another node.</a:t>
            </a:r>
          </a:p>
          <a:p>
            <a:endParaRPr lang="en-US" baseline="0" dirty="0"/>
          </a:p>
          <a:p>
            <a:r>
              <a:rPr lang="en-US" baseline="0" dirty="0"/>
              <a:t>Ethernet has its root in an early packet radio network called Aloha developed at the University of Hawaii. Like the Aloha network, the fundamental problem in Ethernet is how to mediate access to the shared medium. In Aloha, the medium is atmosphere, and in Ethernet the medium is a coax cable.</a:t>
            </a:r>
          </a:p>
          <a:p>
            <a:endParaRPr lang="en-US" baseline="0" dirty="0"/>
          </a:p>
          <a:p>
            <a:r>
              <a:rPr lang="en-US" baseline="0" dirty="0"/>
              <a:t>Thus the core idea in both Ethernet and Aloha is an algorithm that controls when each node can transmit.</a:t>
            </a:r>
          </a:p>
          <a:p>
            <a:endParaRPr lang="en-US" baseline="0" dirty="0"/>
          </a:p>
          <a:p>
            <a:r>
              <a:rPr lang="en-US" baseline="0" dirty="0"/>
              <a:t>Digital Equipment Corporation, Intel and Xerox defined a 10 Mbps standard in 1978. This standard formed the basis of the Ethernet standard.</a:t>
            </a:r>
          </a:p>
          <a:p>
            <a:endParaRPr lang="en-US" baseline="0" dirty="0"/>
          </a:p>
          <a:p>
            <a:r>
              <a:rPr lang="en-US" dirty="0"/>
              <a:t>Digital</a:t>
            </a:r>
            <a:r>
              <a:rPr lang="en-US" baseline="0" dirty="0"/>
              <a:t> Equipment Corporation (DEC) and Intel Corporation joined Xerox to define the initial 10 Mbps Ethernet standard in 1978. This standard then formed the basis for IEEE 802.3 standard. </a:t>
            </a:r>
          </a:p>
          <a:p>
            <a:endParaRPr lang="en-US" baseline="0" dirty="0"/>
          </a:p>
          <a:p>
            <a:r>
              <a:rPr lang="en-US" baseline="0" dirty="0"/>
              <a:t>With one exception (type and length field), the 1978 Ethernet standard can be thought of as a proper subset of the 802.3 standard. 802.3, in addition, defines a much wider collection of physical media over which Ethernet can operate and more recently, it has been extended to include a 100 Mbps standard known as Fast Ethernet, and a 1000 Mbps version known as Gigabit Ethernet.</a:t>
            </a:r>
          </a:p>
          <a:p>
            <a:endParaRPr lang="en-US" baseline="0" dirty="0"/>
          </a:p>
          <a:p>
            <a:r>
              <a:rPr lang="en-US" sz="1200" kern="1200" baseline="0" dirty="0">
                <a:solidFill>
                  <a:schemeClr val="tx1"/>
                </a:solidFill>
                <a:latin typeface="+mn-lt"/>
                <a:ea typeface="+mn-ea"/>
                <a:cs typeface="+mn-cs"/>
              </a:rPr>
              <a:t>With the introduction of Gigabit Ethernet, what started as a LAN technology has now had its reach extended to distances that make Ethernet a metropolitan-area and even a wide-area networking standard (since Gigabit Ethernet uses OFC that has a higher range).</a:t>
            </a:r>
          </a:p>
          <a:p>
            <a:endParaRPr lang="en-US" baseline="0" dirty="0"/>
          </a:p>
          <a:p>
            <a:r>
              <a:rPr lang="en-US" baseline="0" dirty="0"/>
              <a:t>In the book, we cover 10 Mbps Ethernet since it is typically used in multi-access mode and we are interested in knowing how multiple hosts share a single link. Both 100 Mbps and 1 </a:t>
            </a:r>
            <a:r>
              <a:rPr lang="en-US" baseline="0" dirty="0" err="1"/>
              <a:t>Gbps</a:t>
            </a:r>
            <a:r>
              <a:rPr lang="en-US" baseline="0" dirty="0"/>
              <a:t> Ethernets are to be used in full duplex, point to point configuration which mean they typically use switched networks.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latin typeface="Calibri"/>
              </a:rPr>
              <a:pPr/>
              <a:t>10</a:t>
            </a:fld>
            <a:endParaRPr lang="en-US" dirty="0">
              <a:solidFill>
                <a:prstClr val="black"/>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3/1/2023</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3/1/2023</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3/1/2023</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3/1/2023</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3/1/2023</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3/1/2023</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3/1/2023</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3/1/2023</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3/1/2023</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3/1/2023</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3/1/2023</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B3C0AEA-CD41-4F3C-B390-ED135E50998F}" type="datetimeFigureOut">
              <a:rPr lang="en-US">
                <a:solidFill>
                  <a:srgbClr val="C9C2D1">
                    <a:shade val="90000"/>
                  </a:srgbClr>
                </a:solidFill>
              </a:rPr>
              <a:pPr/>
              <a:t>3/1/2023</a:t>
            </a:fld>
            <a:endParaRPr lang="en-US">
              <a:solidFill>
                <a:srgbClr val="C9C2D1">
                  <a:shade val="90000"/>
                </a:srgbClr>
              </a:solidFill>
            </a:endParaRPr>
          </a:p>
        </p:txBody>
      </p:sp>
      <p:sp>
        <p:nvSpPr>
          <p:cNvPr id="19" name="Footer Placeholder 18"/>
          <p:cNvSpPr>
            <a:spLocks noGrp="1"/>
          </p:cNvSpPr>
          <p:nvPr>
            <p:ph type="ftr" sz="quarter" idx="11"/>
          </p:nvPr>
        </p:nvSpPr>
        <p:spPr/>
        <p:txBody>
          <a:bodyPr/>
          <a:lstStyle/>
          <a:p>
            <a:endParaRPr lang="en-US">
              <a:solidFill>
                <a:srgbClr val="C9C2D1">
                  <a:shade val="90000"/>
                </a:srgbClr>
              </a:solidFill>
            </a:endParaRPr>
          </a:p>
        </p:txBody>
      </p:sp>
      <p:sp>
        <p:nvSpPr>
          <p:cNvPr id="27" name="Slide Number Placeholder 26"/>
          <p:cNvSpPr>
            <a:spLocks noGrp="1"/>
          </p:cNvSpPr>
          <p:nvPr>
            <p:ph type="sldNum" sz="quarter" idx="12"/>
          </p:nvPr>
        </p:nvSpPr>
        <p:spPr/>
        <p:txBody>
          <a:bodyPr/>
          <a:lstStyle/>
          <a:p>
            <a:fld id="{206E2B85-19E5-46B6-96E8-D48D86305B43}" type="slidenum">
              <a:rPr lang="en-US">
                <a:solidFill>
                  <a:srgbClr val="C9C2D1">
                    <a:shade val="90000"/>
                  </a:srgbClr>
                </a:solidFill>
              </a:rPr>
              <a:pPr/>
              <a:t>‹#›</a:t>
            </a:fld>
            <a:endParaRPr lang="en-US">
              <a:solidFill>
                <a:srgbClr val="C9C2D1">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3/1/2023</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B3C0AEA-CD41-4F3C-B390-ED135E50998F}" type="datetimeFigureOut">
              <a:rPr lang="en-US">
                <a:solidFill>
                  <a:srgbClr val="C9C2D1">
                    <a:shade val="90000"/>
                  </a:srgbClr>
                </a:solidFill>
              </a:rPr>
              <a:pPr/>
              <a:t>3/1/2023</a:t>
            </a:fld>
            <a:endParaRPr lang="en-US">
              <a:solidFill>
                <a:srgbClr val="C9C2D1">
                  <a:shade val="90000"/>
                </a:srgbClr>
              </a:solidFill>
            </a:endParaRPr>
          </a:p>
        </p:txBody>
      </p:sp>
      <p:sp>
        <p:nvSpPr>
          <p:cNvPr id="5" name="Footer Placeholder 4"/>
          <p:cNvSpPr>
            <a:spLocks noGrp="1"/>
          </p:cNvSpPr>
          <p:nvPr>
            <p:ph type="ftr" sz="quarter" idx="11"/>
          </p:nvPr>
        </p:nvSpPr>
        <p:spPr/>
        <p:txBody>
          <a:bodyPr/>
          <a:lstStyle/>
          <a:p>
            <a:endParaRPr lang="en-US">
              <a:solidFill>
                <a:srgbClr val="C9C2D1">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C9C2D1">
                    <a:shade val="90000"/>
                  </a:srgbClr>
                </a:solidFill>
              </a:rPr>
              <a:pPr/>
              <a:t>‹#›</a:t>
            </a:fld>
            <a:endParaRPr lang="en-US">
              <a:solidFill>
                <a:srgbClr val="C9C2D1">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3/1/2023</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B3C0AEA-CD41-4F3C-B390-ED135E50998F}" type="datetimeFigureOut">
              <a:rPr lang="en-US">
                <a:solidFill>
                  <a:srgbClr val="69676D">
                    <a:shade val="90000"/>
                  </a:srgbClr>
                </a:solidFill>
              </a:rPr>
              <a:pPr/>
              <a:t>3/1/2023</a:t>
            </a:fld>
            <a:endParaRPr lang="en-US">
              <a:solidFill>
                <a:srgbClr val="69676D">
                  <a:shade val="90000"/>
                </a:srgbClr>
              </a:solidFill>
            </a:endParaRPr>
          </a:p>
        </p:txBody>
      </p:sp>
      <p:sp>
        <p:nvSpPr>
          <p:cNvPr id="8" name="Footer Placeholder 7"/>
          <p:cNvSpPr>
            <a:spLocks noGrp="1"/>
          </p:cNvSpPr>
          <p:nvPr>
            <p:ph type="ftr" sz="quarter" idx="11"/>
          </p:nvPr>
        </p:nvSpPr>
        <p:spPr/>
        <p:txBody>
          <a:bodyPr/>
          <a:lstStyle/>
          <a:p>
            <a:endParaRPr lang="en-US">
              <a:solidFill>
                <a:srgbClr val="69676D">
                  <a:shade val="90000"/>
                </a:srgbClr>
              </a:solidFill>
            </a:endParaRPr>
          </a:p>
        </p:txBody>
      </p:sp>
      <p:sp>
        <p:nvSpPr>
          <p:cNvPr id="9" name="Slide Number Placeholder 8"/>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B3C0AEA-CD41-4F3C-B390-ED135E50998F}" type="datetimeFigureOut">
              <a:rPr lang="en-US">
                <a:solidFill>
                  <a:srgbClr val="69676D">
                    <a:shade val="90000"/>
                  </a:srgbClr>
                </a:solidFill>
              </a:rPr>
              <a:pPr/>
              <a:t>3/1/2023</a:t>
            </a:fld>
            <a:endParaRPr lang="en-US">
              <a:solidFill>
                <a:srgbClr val="69676D">
                  <a:shade val="90000"/>
                </a:srgbClr>
              </a:solidFill>
            </a:endParaRPr>
          </a:p>
        </p:txBody>
      </p:sp>
      <p:sp>
        <p:nvSpPr>
          <p:cNvPr id="4" name="Footer Placeholder 3"/>
          <p:cNvSpPr>
            <a:spLocks noGrp="1"/>
          </p:cNvSpPr>
          <p:nvPr>
            <p:ph type="ftr" sz="quarter" idx="11"/>
          </p:nvPr>
        </p:nvSpPr>
        <p:spPr/>
        <p:txBody>
          <a:bodyPr/>
          <a:lstStyle/>
          <a:p>
            <a:endParaRPr lang="en-US">
              <a:solidFill>
                <a:srgbClr val="69676D">
                  <a:shade val="90000"/>
                </a:srgbClr>
              </a:solidFill>
            </a:endParaRPr>
          </a:p>
        </p:txBody>
      </p:sp>
      <p:sp>
        <p:nvSpPr>
          <p:cNvPr id="5" name="Slide Number Placeholder 4"/>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C0AEA-CD41-4F3C-B390-ED135E50998F}" type="datetimeFigureOut">
              <a:rPr lang="en-US">
                <a:solidFill>
                  <a:srgbClr val="69676D">
                    <a:shade val="90000"/>
                  </a:srgbClr>
                </a:solidFill>
              </a:rPr>
              <a:pPr/>
              <a:t>3/1/2023</a:t>
            </a:fld>
            <a:endParaRPr lang="en-US">
              <a:solidFill>
                <a:srgbClr val="69676D">
                  <a:shade val="90000"/>
                </a:srgbClr>
              </a:solidFill>
            </a:endParaRPr>
          </a:p>
        </p:txBody>
      </p:sp>
      <p:sp>
        <p:nvSpPr>
          <p:cNvPr id="3" name="Footer Placeholder 2"/>
          <p:cNvSpPr>
            <a:spLocks noGrp="1"/>
          </p:cNvSpPr>
          <p:nvPr>
            <p:ph type="ftr" sz="quarter" idx="11"/>
          </p:nvPr>
        </p:nvSpPr>
        <p:spPr/>
        <p:txBody>
          <a:bodyPr/>
          <a:lstStyle/>
          <a:p>
            <a:endParaRPr lang="en-US">
              <a:solidFill>
                <a:srgbClr val="69676D">
                  <a:shade val="90000"/>
                </a:srgbClr>
              </a:solidFill>
            </a:endParaRPr>
          </a:p>
        </p:txBody>
      </p:sp>
      <p:sp>
        <p:nvSpPr>
          <p:cNvPr id="4" name="Slide Number Placeholder 3"/>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3/1/2023</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3/1/2023</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3/1/2023</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3/1/2023</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B3C0AEA-CD41-4F3C-B390-ED135E50998F}" type="datetimeFigureOut">
              <a:rPr lang="en-US">
                <a:solidFill>
                  <a:srgbClr val="C9C2D1">
                    <a:shade val="90000"/>
                  </a:srgbClr>
                </a:solidFill>
                <a:latin typeface="Calibri"/>
              </a:rPr>
              <a:pPr/>
              <a:t>3/1/2023</a:t>
            </a:fld>
            <a:endParaRPr lang="en-US">
              <a:solidFill>
                <a:srgbClr val="C9C2D1">
                  <a:shade val="90000"/>
                </a:srgbClr>
              </a:solidFill>
              <a:latin typeface="Calibri"/>
            </a:endParaRPr>
          </a:p>
        </p:txBody>
      </p:sp>
      <p:sp>
        <p:nvSpPr>
          <p:cNvPr id="19" name="Footer Placeholder 18"/>
          <p:cNvSpPr>
            <a:spLocks noGrp="1"/>
          </p:cNvSpPr>
          <p:nvPr>
            <p:ph type="ftr" sz="quarter" idx="11"/>
          </p:nvPr>
        </p:nvSpPr>
        <p:spPr/>
        <p:txBody>
          <a:bodyPr/>
          <a:lstStyle/>
          <a:p>
            <a:endParaRPr lang="en-US">
              <a:solidFill>
                <a:srgbClr val="C9C2D1">
                  <a:shade val="90000"/>
                </a:srgbClr>
              </a:solidFill>
              <a:latin typeface="Calibri"/>
            </a:endParaRPr>
          </a:p>
        </p:txBody>
      </p:sp>
      <p:sp>
        <p:nvSpPr>
          <p:cNvPr id="27" name="Slide Number Placeholder 26"/>
          <p:cNvSpPr>
            <a:spLocks noGrp="1"/>
          </p:cNvSpPr>
          <p:nvPr>
            <p:ph type="sldNum" sz="quarter" idx="12"/>
          </p:nvPr>
        </p:nvSpPr>
        <p:spPr/>
        <p:txBody>
          <a:bodyPr/>
          <a:lstStyle/>
          <a:p>
            <a:fld id="{206E2B85-19E5-46B6-96E8-D48D86305B43}" type="slidenum">
              <a:rPr lang="en-US">
                <a:solidFill>
                  <a:srgbClr val="C9C2D1">
                    <a:shade val="90000"/>
                  </a:srgbClr>
                </a:solidFill>
                <a:latin typeface="Calibri"/>
              </a:rPr>
              <a:pPr/>
              <a:t>‹#›</a:t>
            </a:fld>
            <a:endParaRPr lang="en-US">
              <a:solidFill>
                <a:srgbClr val="C9C2D1">
                  <a:shade val="90000"/>
                </a:srgbClr>
              </a:solidFill>
              <a:latin typeface="Calibri"/>
            </a:endParaRPr>
          </a:p>
        </p:txBody>
      </p:sp>
    </p:spTree>
    <p:extLst>
      <p:ext uri="{BB962C8B-B14F-4D97-AF65-F5344CB8AC3E}">
        <p14:creationId xmlns:p14="http://schemas.microsoft.com/office/powerpoint/2010/main" val="81452683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3/1/2023</a:t>
            </a:fld>
            <a:endParaRPr lang="en-US">
              <a:solidFill>
                <a:srgbClr val="69676D">
                  <a:shade val="90000"/>
                </a:srgbClr>
              </a:solidFill>
              <a:latin typeface="Calibri"/>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latin typeface="Calibri"/>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29136075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B3C0AEA-CD41-4F3C-B390-ED135E50998F}" type="datetimeFigureOut">
              <a:rPr lang="en-US">
                <a:solidFill>
                  <a:srgbClr val="C9C2D1">
                    <a:shade val="90000"/>
                  </a:srgbClr>
                </a:solidFill>
                <a:latin typeface="Calibri"/>
              </a:rPr>
              <a:pPr/>
              <a:t>3/1/2023</a:t>
            </a:fld>
            <a:endParaRPr lang="en-US">
              <a:solidFill>
                <a:srgbClr val="C9C2D1">
                  <a:shade val="90000"/>
                </a:srgbClr>
              </a:solidFill>
              <a:latin typeface="Calibri"/>
            </a:endParaRPr>
          </a:p>
        </p:txBody>
      </p:sp>
      <p:sp>
        <p:nvSpPr>
          <p:cNvPr id="5" name="Footer Placeholder 4"/>
          <p:cNvSpPr>
            <a:spLocks noGrp="1"/>
          </p:cNvSpPr>
          <p:nvPr>
            <p:ph type="ftr" sz="quarter" idx="11"/>
          </p:nvPr>
        </p:nvSpPr>
        <p:spPr/>
        <p:txBody>
          <a:bodyPr/>
          <a:lstStyle/>
          <a:p>
            <a:endParaRPr lang="en-US">
              <a:solidFill>
                <a:srgbClr val="C9C2D1">
                  <a:shade val="90000"/>
                </a:srgbClr>
              </a:solidFill>
              <a:latin typeface="Calibri"/>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C9C2D1">
                    <a:shade val="90000"/>
                  </a:srgbClr>
                </a:solidFill>
                <a:latin typeface="Calibri"/>
              </a:rPr>
              <a:pPr/>
              <a:t>‹#›</a:t>
            </a:fld>
            <a:endParaRPr lang="en-US">
              <a:solidFill>
                <a:srgbClr val="C9C2D1">
                  <a:shade val="90000"/>
                </a:srgbClr>
              </a:solidFill>
              <a:latin typeface="Calibri"/>
            </a:endParaRPr>
          </a:p>
        </p:txBody>
      </p:sp>
    </p:spTree>
    <p:extLst>
      <p:ext uri="{BB962C8B-B14F-4D97-AF65-F5344CB8AC3E}">
        <p14:creationId xmlns:p14="http://schemas.microsoft.com/office/powerpoint/2010/main" val="2514003113"/>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3/1/2023</a:t>
            </a:fld>
            <a:endParaRPr lang="en-US">
              <a:solidFill>
                <a:srgbClr val="69676D">
                  <a:shade val="90000"/>
                </a:srgbClr>
              </a:solidFill>
              <a:latin typeface="Calibri"/>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latin typeface="Calibri"/>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21785196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3/1/2023</a:t>
            </a:fld>
            <a:endParaRPr lang="en-US">
              <a:solidFill>
                <a:srgbClr val="69676D">
                  <a:shade val="90000"/>
                </a:srgbClr>
              </a:solidFill>
              <a:latin typeface="Calibri"/>
            </a:endParaRPr>
          </a:p>
        </p:txBody>
      </p:sp>
      <p:sp>
        <p:nvSpPr>
          <p:cNvPr id="8" name="Footer Placeholder 7"/>
          <p:cNvSpPr>
            <a:spLocks noGrp="1"/>
          </p:cNvSpPr>
          <p:nvPr>
            <p:ph type="ftr" sz="quarter" idx="11"/>
          </p:nvPr>
        </p:nvSpPr>
        <p:spPr/>
        <p:txBody>
          <a:bodyPr/>
          <a:lstStyle/>
          <a:p>
            <a:endParaRPr lang="en-US">
              <a:solidFill>
                <a:srgbClr val="69676D">
                  <a:shade val="90000"/>
                </a:srgbClr>
              </a:solidFill>
              <a:latin typeface="Calibri"/>
            </a:endParaRPr>
          </a:p>
        </p:txBody>
      </p:sp>
      <p:sp>
        <p:nvSpPr>
          <p:cNvPr id="9" name="Slide Number Placeholder 8"/>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10591696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3/1/2023</a:t>
            </a:fld>
            <a:endParaRPr lang="en-US">
              <a:solidFill>
                <a:srgbClr val="69676D">
                  <a:shade val="90000"/>
                </a:srgbClr>
              </a:solidFill>
              <a:latin typeface="Calibri"/>
            </a:endParaRPr>
          </a:p>
        </p:txBody>
      </p:sp>
      <p:sp>
        <p:nvSpPr>
          <p:cNvPr id="4" name="Footer Placeholder 3"/>
          <p:cNvSpPr>
            <a:spLocks noGrp="1"/>
          </p:cNvSpPr>
          <p:nvPr>
            <p:ph type="ftr" sz="quarter" idx="11"/>
          </p:nvPr>
        </p:nvSpPr>
        <p:spPr/>
        <p:txBody>
          <a:bodyPr/>
          <a:lstStyle/>
          <a:p>
            <a:endParaRPr lang="en-US">
              <a:solidFill>
                <a:srgbClr val="69676D">
                  <a:shade val="90000"/>
                </a:srgbClr>
              </a:solidFill>
              <a:latin typeface="Calibri"/>
            </a:endParaRPr>
          </a:p>
        </p:txBody>
      </p:sp>
      <p:sp>
        <p:nvSpPr>
          <p:cNvPr id="5" name="Slide Number Placeholder 4"/>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11491441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3/1/2023</a:t>
            </a:fld>
            <a:endParaRPr lang="en-US">
              <a:solidFill>
                <a:srgbClr val="69676D">
                  <a:shade val="90000"/>
                </a:srgbClr>
              </a:solidFill>
              <a:latin typeface="Calibri"/>
            </a:endParaRPr>
          </a:p>
        </p:txBody>
      </p:sp>
      <p:sp>
        <p:nvSpPr>
          <p:cNvPr id="3" name="Footer Placeholder 2"/>
          <p:cNvSpPr>
            <a:spLocks noGrp="1"/>
          </p:cNvSpPr>
          <p:nvPr>
            <p:ph type="ftr" sz="quarter" idx="11"/>
          </p:nvPr>
        </p:nvSpPr>
        <p:spPr/>
        <p:txBody>
          <a:bodyPr/>
          <a:lstStyle/>
          <a:p>
            <a:endParaRPr lang="en-US">
              <a:solidFill>
                <a:srgbClr val="69676D">
                  <a:shade val="90000"/>
                </a:srgbClr>
              </a:solidFill>
              <a:latin typeface="Calibri"/>
            </a:endParaRPr>
          </a:p>
        </p:txBody>
      </p:sp>
      <p:sp>
        <p:nvSpPr>
          <p:cNvPr id="4" name="Slide Number Placeholder 3"/>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13267998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3/1/2023</a:t>
            </a:fld>
            <a:endParaRPr lang="en-US">
              <a:solidFill>
                <a:srgbClr val="69676D">
                  <a:shade val="90000"/>
                </a:srgbClr>
              </a:solidFill>
              <a:latin typeface="Calibri"/>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latin typeface="Calibri"/>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36022035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3/1/2023</a:t>
            </a:fld>
            <a:endParaRPr lang="en-US">
              <a:solidFill>
                <a:srgbClr val="69676D">
                  <a:shade val="90000"/>
                </a:srgbClr>
              </a:solidFill>
              <a:latin typeface="Calibri"/>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latin typeface="Calibri"/>
            </a:endParaRPr>
          </a:p>
        </p:txBody>
      </p:sp>
      <p:sp>
        <p:nvSpPr>
          <p:cNvPr id="7" name="Slide Number Placeholder 6"/>
          <p:cNvSpPr>
            <a:spLocks noGrp="1"/>
          </p:cNvSpPr>
          <p:nvPr>
            <p:ph type="sldNum" sz="quarter" idx="12"/>
          </p:nvPr>
        </p:nvSpPr>
        <p:spPr>
          <a:xfrm>
            <a:off x="8077200" y="6356350"/>
            <a:ext cx="609600" cy="365125"/>
          </a:xfrm>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spTree>
    <p:extLst>
      <p:ext uri="{BB962C8B-B14F-4D97-AF65-F5344CB8AC3E}">
        <p14:creationId xmlns:p14="http://schemas.microsoft.com/office/powerpoint/2010/main" val="9597276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3/1/2023</a:t>
            </a:fld>
            <a:endParaRPr lang="en-US">
              <a:solidFill>
                <a:srgbClr val="69676D">
                  <a:shade val="90000"/>
                </a:srgbClr>
              </a:solidFill>
              <a:latin typeface="Calibri"/>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latin typeface="Calibri"/>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17107213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3/1/2023</a:t>
            </a:fld>
            <a:endParaRPr lang="en-US">
              <a:solidFill>
                <a:srgbClr val="69676D">
                  <a:shade val="90000"/>
                </a:srgbClr>
              </a:solidFill>
              <a:latin typeface="Calibri"/>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latin typeface="Calibri"/>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210748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3/1/2023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3/1/2023</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3/1/2023</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3C0AEA-CD41-4F3C-B390-ED135E50998F}" type="datetimeFigureOut">
              <a:rPr lang="en-US" smtClean="0">
                <a:solidFill>
                  <a:srgbClr val="69676D">
                    <a:shade val="90000"/>
                  </a:srgbClr>
                </a:solidFill>
              </a:rPr>
              <a:pPr/>
              <a:t>3/1/2023</a:t>
            </a:fld>
            <a:endParaRPr lang="en-US" dirty="0">
              <a:solidFill>
                <a:srgbClr val="69676D">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69676D">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6E2B85-19E5-46B6-96E8-D48D86305B43}" type="slidenum">
              <a:rPr lang="en-US" smtClean="0">
                <a:solidFill>
                  <a:srgbClr val="69676D">
                    <a:shade val="90000"/>
                  </a:srgbClr>
                </a:solidFill>
              </a:rPr>
              <a:pPr/>
              <a:t>‹#›</a:t>
            </a:fld>
            <a:endParaRPr lang="en-US" dirty="0">
              <a:solidFill>
                <a:srgbClr val="69676D">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3C0AEA-CD41-4F3C-B390-ED135E50998F}" type="datetimeFigureOut">
              <a:rPr lang="en-US" smtClean="0">
                <a:solidFill>
                  <a:srgbClr val="69676D">
                    <a:shade val="90000"/>
                  </a:srgbClr>
                </a:solidFill>
                <a:latin typeface="Calibri"/>
              </a:rPr>
              <a:pPr/>
              <a:t>3/1/2023</a:t>
            </a:fld>
            <a:endParaRPr lang="en-US" dirty="0">
              <a:solidFill>
                <a:srgbClr val="69676D">
                  <a:shade val="90000"/>
                </a:srgbClr>
              </a:solidFill>
              <a:latin typeface="Calibri"/>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69676D">
                  <a:shade val="90000"/>
                </a:srgbClr>
              </a:solidFill>
              <a:latin typeface="Calibri"/>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6E2B85-19E5-46B6-96E8-D48D86305B43}" type="slidenum">
              <a:rPr lang="en-US" smtClean="0">
                <a:solidFill>
                  <a:srgbClr val="69676D">
                    <a:shade val="90000"/>
                  </a:srgbClr>
                </a:solidFill>
                <a:latin typeface="Calibri"/>
              </a:rPr>
              <a:pPr/>
              <a:t>‹#›</a:t>
            </a:fld>
            <a:endParaRPr lang="en-US" dirty="0">
              <a:solidFill>
                <a:srgbClr val="69676D">
                  <a:shade val="90000"/>
                </a:srgbClr>
              </a:solidFill>
              <a:latin typeface="Calibri"/>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grpSp>
    </p:spTree>
    <p:extLst>
      <p:ext uri="{BB962C8B-B14F-4D97-AF65-F5344CB8AC3E}">
        <p14:creationId xmlns:p14="http://schemas.microsoft.com/office/powerpoint/2010/main" val="11208259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6.xml"/><Relationship Id="rId1" Type="http://schemas.openxmlformats.org/officeDocument/2006/relationships/slideLayout" Target="../slideLayouts/slideLayout38.xml"/><Relationship Id="rId4" Type="http://schemas.openxmlformats.org/officeDocument/2006/relationships/image" Target="../media/image38.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image" Target="../media/image3.gif"/><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6.png"/><Relationship Id="rId5" Type="http://schemas.openxmlformats.org/officeDocument/2006/relationships/image" Target="../media/image4.wmf"/><Relationship Id="rId15" Type="http://schemas.openxmlformats.org/officeDocument/2006/relationships/image" Target="../media/image8.wmf"/><Relationship Id="rId10" Type="http://schemas.openxmlformats.org/officeDocument/2006/relationships/image" Target="../media/image5.png"/><Relationship Id="rId4" Type="http://schemas.openxmlformats.org/officeDocument/2006/relationships/oleObject" Target="../embeddings/oleObject1.bin"/><Relationship Id="rId9" Type="http://schemas.openxmlformats.org/officeDocument/2006/relationships/oleObject" Target="../embeddings/oleObject5.bin"/><Relationship Id="rId1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a:xfrm>
            <a:off x="0" y="609600"/>
            <a:ext cx="9144000" cy="2362200"/>
          </a:xfrm>
        </p:spPr>
        <p:txBody>
          <a:bodyPr>
            <a:normAutofit/>
          </a:bodyPr>
          <a:lstStyle/>
          <a:p>
            <a:pPr eaLnBrk="1" hangingPunct="1"/>
            <a:r>
              <a:rPr lang="en-US" b="1" dirty="0"/>
              <a:t>EE-357: </a:t>
            </a:r>
            <a:r>
              <a:rPr lang="en-US" b="1" dirty="0">
                <a:solidFill>
                  <a:srgbClr val="00B0F0"/>
                </a:solidFill>
              </a:rPr>
              <a:t>CCN</a:t>
            </a:r>
            <a:br>
              <a:rPr lang="en-US" b="1" dirty="0"/>
            </a:br>
            <a:br>
              <a:rPr lang="en-US" b="1" dirty="0"/>
            </a:br>
            <a:r>
              <a:rPr lang="en-US" sz="3800" b="1" dirty="0"/>
              <a:t>Data Link Layer</a:t>
            </a:r>
            <a:endParaRPr lang="en-US" sz="3800" dirty="0"/>
          </a:p>
        </p:txBody>
      </p:sp>
      <p:sp>
        <p:nvSpPr>
          <p:cNvPr id="92163" name="Rectangle 3"/>
          <p:cNvSpPr>
            <a:spLocks noGrp="1" noChangeArrowheads="1"/>
          </p:cNvSpPr>
          <p:nvPr>
            <p:ph type="subTitle" idx="1"/>
          </p:nvPr>
        </p:nvSpPr>
        <p:spPr>
          <a:xfrm>
            <a:off x="1295400" y="3581400"/>
            <a:ext cx="7696200" cy="1905000"/>
          </a:xfrm>
        </p:spPr>
        <p:txBody>
          <a:bodyPr/>
          <a:lstStyle/>
          <a:p>
            <a:pPr eaLnBrk="1" hangingPunct="1"/>
            <a:r>
              <a:rPr lang="en-US" sz="2400" b="1" dirty="0"/>
              <a:t>Hassaan Khaliq Qureshi</a:t>
            </a:r>
          </a:p>
          <a:p>
            <a:pPr eaLnBrk="1" hangingPunct="1"/>
            <a:r>
              <a:rPr lang="en-US" sz="2400" dirty="0"/>
              <a:t>School of Electrical Engineering &amp; Computer Science</a:t>
            </a:r>
          </a:p>
          <a:p>
            <a:pPr eaLnBrk="1" hangingPunct="1"/>
            <a:r>
              <a:rPr lang="en-US" sz="2400" dirty="0"/>
              <a:t>National University of Sciences &amp; Technology (NUST)</a:t>
            </a:r>
          </a:p>
          <a:p>
            <a:pPr eaLnBrk="1" hangingPunct="1"/>
            <a:r>
              <a:rPr lang="en-US" sz="2400" dirty="0"/>
              <a:t>Pakistan</a:t>
            </a:r>
          </a:p>
        </p:txBody>
      </p:sp>
    </p:spTree>
    <p:extLst>
      <p:ext uri="{BB962C8B-B14F-4D97-AF65-F5344CB8AC3E}">
        <p14:creationId xmlns:p14="http://schemas.microsoft.com/office/powerpoint/2010/main" val="181399600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066800"/>
            <a:ext cx="9144000" cy="769441"/>
          </a:xfrm>
          <a:prstGeom prst="rect">
            <a:avLst/>
          </a:prstGeom>
          <a:solidFill>
            <a:schemeClr val="accent1">
              <a:lumMod val="40000"/>
              <a:lumOff val="60000"/>
            </a:schemeClr>
          </a:solidFill>
        </p:spPr>
        <p:txBody>
          <a:bodyPr wrap="square" rtlCol="0">
            <a:spAutoFit/>
          </a:bodyPr>
          <a:lstStyle/>
          <a:p>
            <a:pPr algn="ctr"/>
            <a:r>
              <a:rPr lang="en-US" sz="4400" b="1" dirty="0">
                <a:ln>
                  <a:solidFill>
                    <a:prstClr val="black"/>
                  </a:solidFill>
                </a:ln>
                <a:latin typeface="Tahoma" pitchFamily="34" charset="0"/>
                <a:cs typeface="Tahoma" pitchFamily="34" charset="0"/>
              </a:rPr>
              <a:t>Slotted ALOHA</a:t>
            </a:r>
            <a:endParaRPr lang="th-TH" sz="4400" b="1" dirty="0">
              <a:ln>
                <a:solidFill>
                  <a:prstClr val="white"/>
                </a:solidFill>
              </a:ln>
              <a:latin typeface="Tahoma" pitchFamily="34" charset="0"/>
              <a:cs typeface="Tahoma" pitchFamily="34" charset="0"/>
            </a:endParaRPr>
          </a:p>
        </p:txBody>
      </p:sp>
      <p:sp>
        <p:nvSpPr>
          <p:cNvPr id="6" name="Rectangle 5"/>
          <p:cNvSpPr/>
          <p:nvPr/>
        </p:nvSpPr>
        <p:spPr>
          <a:xfrm>
            <a:off x="457200" y="3581400"/>
            <a:ext cx="8077200" cy="702756"/>
          </a:xfrm>
          <a:prstGeom prst="rect">
            <a:avLst/>
          </a:prstGeom>
        </p:spPr>
        <p:txBody>
          <a:bodyPr wrap="square">
            <a:spAutoFit/>
          </a:bodyPr>
          <a:lstStyle/>
          <a:p>
            <a:pPr marL="342900" indent="-342900" algn="ctr" eaLnBrk="0" fontAlgn="base" hangingPunct="0">
              <a:lnSpc>
                <a:spcPct val="150000"/>
              </a:lnSpc>
              <a:spcBef>
                <a:spcPct val="20000"/>
              </a:spcBef>
              <a:spcAft>
                <a:spcPct val="0"/>
              </a:spcAft>
              <a:buClr>
                <a:srgbClr val="3333CC"/>
              </a:buClr>
              <a:buSzPct val="85000"/>
            </a:pPr>
            <a:r>
              <a:rPr lang="en-US" sz="2800" b="1" dirty="0">
                <a:ln w="0" cap="rnd" cmpd="thickThin">
                  <a:noFill/>
                  <a:bevel/>
                </a:ln>
                <a:solidFill>
                  <a:srgbClr val="000000"/>
                </a:solidFill>
                <a:latin typeface="Microsoft Sans Serif" pitchFamily="34" charset="0"/>
                <a:cs typeface="Microsoft Sans Serif" pitchFamily="34" charset="0"/>
              </a:rPr>
              <a:t>Simple Multiple Access Protocol</a:t>
            </a:r>
          </a:p>
        </p:txBody>
      </p:sp>
    </p:spTree>
    <p:extLst>
      <p:ext uri="{BB962C8B-B14F-4D97-AF65-F5344CB8AC3E}">
        <p14:creationId xmlns:p14="http://schemas.microsoft.com/office/powerpoint/2010/main" val="348719016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62000"/>
            <a:ext cx="9144000" cy="1615827"/>
          </a:xfrm>
          <a:prstGeom prst="rect">
            <a:avLst/>
          </a:prstGeom>
          <a:solidFill>
            <a:schemeClr val="accent1">
              <a:lumMod val="40000"/>
              <a:lumOff val="60000"/>
            </a:schemeClr>
          </a:solidFill>
        </p:spPr>
        <p:txBody>
          <a:bodyPr wrap="square" rtlCol="0">
            <a:spAutoFit/>
          </a:bodyPr>
          <a:lstStyle/>
          <a:p>
            <a:pPr algn="ctr"/>
            <a:r>
              <a:rPr lang="en-US" sz="4400" kern="1200" dirty="0">
                <a:ln>
                  <a:solidFill>
                    <a:prstClr val="black"/>
                  </a:solidFill>
                </a:ln>
                <a:solidFill>
                  <a:schemeClr val="tx2"/>
                </a:solidFill>
                <a:latin typeface="Tahoma" pitchFamily="34" charset="0"/>
                <a:ea typeface="+mn-ea"/>
                <a:cs typeface="Tahoma" pitchFamily="34" charset="0"/>
              </a:rPr>
              <a:t>Wired (direct-link) networks</a:t>
            </a:r>
          </a:p>
          <a:p>
            <a:pPr algn="ctr"/>
            <a:endParaRPr lang="en-US" sz="1100" b="1" kern="1200" dirty="0">
              <a:ln>
                <a:solidFill>
                  <a:prstClr val="black"/>
                </a:solidFill>
              </a:ln>
              <a:solidFill>
                <a:prstClr val="white"/>
              </a:solidFill>
              <a:latin typeface="Tahoma" pitchFamily="34" charset="0"/>
              <a:ea typeface="+mn-ea"/>
              <a:cs typeface="Tahoma" pitchFamily="34" charset="0"/>
            </a:endParaRPr>
          </a:p>
          <a:p>
            <a:pPr algn="ctr"/>
            <a:r>
              <a:rPr lang="en-US" sz="4000" b="1" kern="1200" dirty="0">
                <a:ln>
                  <a:solidFill>
                    <a:schemeClr val="tx1"/>
                  </a:solidFill>
                </a:ln>
                <a:solidFill>
                  <a:schemeClr val="bg1"/>
                </a:solidFill>
                <a:latin typeface="Tahoma" pitchFamily="34" charset="0"/>
                <a:ea typeface="+mn-ea"/>
                <a:cs typeface="Tahoma" pitchFamily="34" charset="0"/>
              </a:rPr>
              <a:t>Example: </a:t>
            </a:r>
            <a:r>
              <a:rPr lang="en-US" sz="4000" b="1" dirty="0">
                <a:ln>
                  <a:solidFill>
                    <a:schemeClr val="tx1"/>
                  </a:solidFill>
                </a:ln>
                <a:solidFill>
                  <a:schemeClr val="bg1"/>
                </a:solidFill>
                <a:latin typeface="Arial" pitchFamily="34" charset="0"/>
                <a:cs typeface="Arial" pitchFamily="34" charset="0"/>
              </a:rPr>
              <a:t>IEEE 802.3 Standard</a:t>
            </a:r>
            <a:r>
              <a:rPr lang="en-US" sz="4000" b="1" kern="1200" dirty="0">
                <a:ln>
                  <a:solidFill>
                    <a:schemeClr val="tx1"/>
                  </a:solidFill>
                </a:ln>
                <a:solidFill>
                  <a:schemeClr val="bg1"/>
                </a:solidFill>
                <a:latin typeface="Tahoma" pitchFamily="34" charset="0"/>
                <a:ea typeface="+mn-ea"/>
                <a:cs typeface="Tahoma" pitchFamily="34" charset="0"/>
              </a:rPr>
              <a:t> </a:t>
            </a:r>
            <a:endParaRPr lang="th-TH" sz="4000" b="1" kern="1200" dirty="0">
              <a:ln>
                <a:solidFill>
                  <a:schemeClr val="tx1"/>
                </a:solidFill>
              </a:ln>
              <a:solidFill>
                <a:schemeClr val="bg1"/>
              </a:solidFill>
              <a:latin typeface="Tahoma" pitchFamily="34" charset="0"/>
              <a:ea typeface="+mn-ea"/>
              <a:cs typeface="Tahoma" pitchFamily="34" charset="0"/>
            </a:endParaRPr>
          </a:p>
        </p:txBody>
      </p:sp>
      <p:pic>
        <p:nvPicPr>
          <p:cNvPr id="4" name="Picture 3"/>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362200" y="3581400"/>
            <a:ext cx="4520600" cy="2366339"/>
          </a:xfrm>
          <a:prstGeom prst="rect">
            <a:avLst/>
          </a:prstGeom>
          <a:noFill/>
          <a:ln w="9525">
            <a:noFill/>
            <a:miter lim="800000"/>
            <a:headEnd/>
            <a:tailEnd/>
          </a:ln>
          <a:effectLst/>
        </p:spPr>
      </p:pic>
      <p:sp>
        <p:nvSpPr>
          <p:cNvPr id="5" name="Text Box 5"/>
          <p:cNvSpPr txBox="1">
            <a:spLocks noChangeArrowheads="1"/>
          </p:cNvSpPr>
          <p:nvPr/>
        </p:nvSpPr>
        <p:spPr bwMode="auto">
          <a:xfrm>
            <a:off x="1524000" y="6172200"/>
            <a:ext cx="5791199" cy="400110"/>
          </a:xfrm>
          <a:prstGeom prst="rect">
            <a:avLst/>
          </a:prstGeom>
          <a:noFill/>
          <a:ln w="9525">
            <a:noFill/>
            <a:miter lim="800000"/>
            <a:headEnd/>
            <a:tailEnd/>
          </a:ln>
          <a:effectLst/>
        </p:spPr>
        <p:txBody>
          <a:bodyPr wrap="square">
            <a:spAutoFit/>
          </a:bodyPr>
          <a:lstStyle/>
          <a:p>
            <a:pPr algn="r" rtl="0" eaLnBrk="0" hangingPunct="0"/>
            <a:r>
              <a:rPr lang="en-US" b="1" kern="1200" dirty="0">
                <a:solidFill>
                  <a:srgbClr val="000000"/>
                </a:solidFill>
                <a:latin typeface="Courier New" pitchFamily="49" charset="0"/>
                <a:cs typeface="Courier New" pitchFamily="49" charset="0"/>
              </a:rPr>
              <a:t>Bob Metcalfe’s Original </a:t>
            </a:r>
            <a:r>
              <a:rPr lang="en-US" sz="2000" b="1" kern="1200" dirty="0">
                <a:ln>
                  <a:solidFill>
                    <a:schemeClr val="tx1"/>
                  </a:solidFill>
                </a:ln>
                <a:solidFill>
                  <a:srgbClr val="C00000"/>
                </a:solidFill>
                <a:latin typeface="Courier New" pitchFamily="49" charset="0"/>
                <a:cs typeface="Courier New" pitchFamily="49" charset="0"/>
              </a:rPr>
              <a:t>Ethernet</a:t>
            </a:r>
            <a:r>
              <a:rPr lang="en-US" b="1" kern="1200" dirty="0">
                <a:solidFill>
                  <a:srgbClr val="000000"/>
                </a:solidFill>
                <a:latin typeface="Courier New" pitchFamily="49" charset="0"/>
                <a:cs typeface="Courier New" pitchFamily="49" charset="0"/>
              </a:rPr>
              <a:t> Sketch</a:t>
            </a:r>
          </a:p>
        </p:txBody>
      </p:sp>
      <p:sp>
        <p:nvSpPr>
          <p:cNvPr id="6" name="Rectangle 5"/>
          <p:cNvSpPr/>
          <p:nvPr/>
        </p:nvSpPr>
        <p:spPr>
          <a:xfrm>
            <a:off x="304800" y="2413338"/>
            <a:ext cx="8305800" cy="1200329"/>
          </a:xfrm>
          <a:prstGeom prst="rect">
            <a:avLst/>
          </a:prstGeom>
        </p:spPr>
        <p:txBody>
          <a:bodyPr wrap="square">
            <a:spAutoFit/>
          </a:bodyPr>
          <a:lstStyle/>
          <a:p>
            <a:r>
              <a:rPr lang="en-US" dirty="0"/>
              <a:t>Ethernet has its root in an early packet radio network called</a:t>
            </a:r>
            <a:r>
              <a:rPr lang="en-US" b="1" dirty="0"/>
              <a:t> </a:t>
            </a:r>
            <a:r>
              <a:rPr lang="en-US" b="1" dirty="0">
                <a:solidFill>
                  <a:srgbClr val="00B0F0"/>
                </a:solidFill>
              </a:rPr>
              <a:t>Aloha developed at the University of Hawaii</a:t>
            </a:r>
            <a:r>
              <a:rPr lang="en-US" dirty="0"/>
              <a:t>. Like the Aloha network, the fundamental problem in Ethernet is how to mediate access to the shared medium. </a:t>
            </a:r>
            <a:r>
              <a:rPr lang="en-US" dirty="0">
                <a:solidFill>
                  <a:srgbClr val="FF0000"/>
                </a:solidFill>
              </a:rPr>
              <a:t>In Aloha, the medium is atmosphere, and in Ethernet the medium is a coax cable.</a:t>
            </a:r>
          </a:p>
        </p:txBody>
      </p:sp>
    </p:spTree>
    <p:extLst>
      <p:ext uri="{BB962C8B-B14F-4D97-AF65-F5344CB8AC3E}">
        <p14:creationId xmlns:p14="http://schemas.microsoft.com/office/powerpoint/2010/main" val="807396200"/>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304800" y="1143000"/>
            <a:ext cx="8686800" cy="5105400"/>
          </a:xfrm>
        </p:spPr>
        <p:txBody>
          <a:bodyPr>
            <a:noAutofit/>
          </a:bodyPr>
          <a:lstStyle/>
          <a:p>
            <a:pPr>
              <a:lnSpc>
                <a:spcPct val="150000"/>
              </a:lnSpc>
            </a:pPr>
            <a:r>
              <a:rPr lang="en-US" sz="2400" b="1" dirty="0">
                <a:ln w="0" cap="rnd" cmpd="thickThin">
                  <a:solidFill>
                    <a:prstClr val="black"/>
                  </a:solidFill>
                  <a:bevel/>
                </a:ln>
                <a:solidFill>
                  <a:srgbClr val="000000"/>
                </a:solidFill>
                <a:latin typeface="Microsoft Sans Serif" pitchFamily="34" charset="0"/>
                <a:cs typeface="Microsoft Sans Serif" pitchFamily="34" charset="0"/>
              </a:rPr>
              <a:t>Slotted ALOHA succeeded pure ALOHA</a:t>
            </a:r>
          </a:p>
          <a:p>
            <a:pPr lvl="1">
              <a:lnSpc>
                <a:spcPct val="150000"/>
              </a:lnSpc>
            </a:pPr>
            <a:r>
              <a:rPr lang="en-US" sz="2000" b="1" dirty="0" err="1">
                <a:ln w="0" cap="rnd" cmpd="thickThin">
                  <a:solidFill>
                    <a:prstClr val="black"/>
                  </a:solidFill>
                  <a:bevel/>
                </a:ln>
                <a:solidFill>
                  <a:srgbClr val="000000"/>
                </a:solidFill>
                <a:latin typeface="Microsoft Sans Serif" pitchFamily="34" charset="0"/>
                <a:cs typeface="Microsoft Sans Serif" pitchFamily="34" charset="0"/>
              </a:rPr>
              <a:t>Tx</a:t>
            </a:r>
            <a:r>
              <a:rPr lang="en-US" sz="2000" b="1" dirty="0">
                <a:ln w="0" cap="rnd" cmpd="thickThin">
                  <a:solidFill>
                    <a:prstClr val="black"/>
                  </a:solidFill>
                  <a:bevel/>
                </a:ln>
                <a:solidFill>
                  <a:srgbClr val="000000"/>
                </a:solidFill>
                <a:latin typeface="Microsoft Sans Serif" pitchFamily="34" charset="0"/>
                <a:cs typeface="Microsoft Sans Serif" pitchFamily="34" charset="0"/>
              </a:rPr>
              <a:t> at any time in pure ALOHA</a:t>
            </a:r>
          </a:p>
          <a:p>
            <a:pPr marL="0" lvl="1" indent="0">
              <a:lnSpc>
                <a:spcPct val="150000"/>
              </a:lnSpc>
              <a:buNone/>
            </a:pPr>
            <a:r>
              <a:rPr lang="en-US" sz="2000" b="1" dirty="0">
                <a:ln w="0" cap="rnd" cmpd="thickThin">
                  <a:solidFill>
                    <a:prstClr val="black"/>
                  </a:solidFill>
                  <a:bevel/>
                </a:ln>
                <a:solidFill>
                  <a:srgbClr val="FF0000"/>
                </a:solidFill>
                <a:latin typeface="Microsoft Sans Serif" pitchFamily="34" charset="0"/>
                <a:cs typeface="Microsoft Sans Serif" pitchFamily="34" charset="0"/>
              </a:rPr>
              <a:t>Slotted ALOHA</a:t>
            </a:r>
          </a:p>
          <a:p>
            <a:pPr>
              <a:lnSpc>
                <a:spcPct val="150000"/>
              </a:lnSpc>
            </a:pPr>
            <a:r>
              <a:rPr lang="en-US" sz="2400" b="1" dirty="0">
                <a:ln w="0" cap="rnd" cmpd="thickThin">
                  <a:solidFill>
                    <a:prstClr val="black"/>
                  </a:solidFill>
                  <a:bevel/>
                </a:ln>
                <a:solidFill>
                  <a:srgbClr val="000000"/>
                </a:solidFill>
                <a:latin typeface="Microsoft Sans Serif" pitchFamily="34" charset="0"/>
                <a:cs typeface="Microsoft Sans Serif" pitchFamily="34" charset="0"/>
              </a:rPr>
              <a:t>Time slot equal to frame length</a:t>
            </a:r>
          </a:p>
          <a:p>
            <a:pPr>
              <a:lnSpc>
                <a:spcPct val="150000"/>
              </a:lnSpc>
            </a:pPr>
            <a:r>
              <a:rPr lang="en-US" sz="2400" b="1" dirty="0">
                <a:ln w="0" cap="rnd" cmpd="thickThin">
                  <a:solidFill>
                    <a:prstClr val="black"/>
                  </a:solidFill>
                  <a:bevel/>
                </a:ln>
                <a:solidFill>
                  <a:srgbClr val="000000"/>
                </a:solidFill>
                <a:latin typeface="Microsoft Sans Serif" pitchFamily="34" charset="0"/>
                <a:cs typeface="Microsoft Sans Serif" pitchFamily="34" charset="0"/>
              </a:rPr>
              <a:t>Node may only start transmitting at the beginning of a slot</a:t>
            </a:r>
          </a:p>
          <a:p>
            <a:pPr>
              <a:lnSpc>
                <a:spcPct val="150000"/>
              </a:lnSpc>
            </a:pPr>
            <a:r>
              <a:rPr lang="en-US" sz="2400" b="1" dirty="0">
                <a:ln w="0" cap="rnd" cmpd="thickThin">
                  <a:solidFill>
                    <a:prstClr val="black"/>
                  </a:solidFill>
                  <a:bevel/>
                </a:ln>
                <a:solidFill>
                  <a:srgbClr val="000000"/>
                </a:solidFill>
                <a:latin typeface="Microsoft Sans Serif" pitchFamily="34" charset="0"/>
                <a:cs typeface="Microsoft Sans Serif" pitchFamily="34" charset="0"/>
              </a:rPr>
              <a:t>In case of a single node, transmission is successful</a:t>
            </a:r>
          </a:p>
          <a:p>
            <a:pPr>
              <a:lnSpc>
                <a:spcPct val="150000"/>
              </a:lnSpc>
            </a:pPr>
            <a:r>
              <a:rPr lang="en-US" sz="2400" b="1" dirty="0">
                <a:ln w="0" cap="rnd" cmpd="thickThin">
                  <a:solidFill>
                    <a:prstClr val="black"/>
                  </a:solidFill>
                  <a:bevel/>
                </a:ln>
                <a:solidFill>
                  <a:srgbClr val="000000"/>
                </a:solidFill>
                <a:latin typeface="Microsoft Sans Serif" pitchFamily="34" charset="0"/>
                <a:cs typeface="Microsoft Sans Serif" pitchFamily="34" charset="0"/>
              </a:rPr>
              <a:t>Incase of multiple nodes trying to </a:t>
            </a:r>
            <a:r>
              <a:rPr lang="en-US" sz="2400" b="1" dirty="0" err="1">
                <a:ln w="0" cap="rnd" cmpd="thickThin">
                  <a:solidFill>
                    <a:prstClr val="black"/>
                  </a:solidFill>
                  <a:bevel/>
                </a:ln>
                <a:solidFill>
                  <a:srgbClr val="000000"/>
                </a:solidFill>
                <a:latin typeface="Microsoft Sans Serif" pitchFamily="34" charset="0"/>
                <a:cs typeface="Microsoft Sans Serif" pitchFamily="34" charset="0"/>
              </a:rPr>
              <a:t>Tx</a:t>
            </a:r>
            <a:r>
              <a:rPr lang="en-US" sz="2400" b="1" dirty="0">
                <a:ln w="0" cap="rnd" cmpd="thickThin">
                  <a:solidFill>
                    <a:prstClr val="black"/>
                  </a:solidFill>
                  <a:bevel/>
                </a:ln>
                <a:solidFill>
                  <a:srgbClr val="000000"/>
                </a:solidFill>
                <a:latin typeface="Microsoft Sans Serif" pitchFamily="34" charset="0"/>
                <a:cs typeface="Microsoft Sans Serif" pitchFamily="34" charset="0"/>
              </a:rPr>
              <a:t> at the same time, collision occurs, nodes try in the next time slot or skip a time slot based on probability</a:t>
            </a:r>
          </a:p>
          <a:p>
            <a:pPr marL="0" indent="0">
              <a:lnSpc>
                <a:spcPct val="150000"/>
              </a:lnSpc>
              <a:buNone/>
            </a:pPr>
            <a:endParaRPr lang="en-US" sz="2400" b="1" dirty="0">
              <a:ln w="0" cap="rnd" cmpd="thickThin">
                <a:solidFill>
                  <a:prstClr val="black"/>
                </a:solidFill>
                <a:bevel/>
              </a:ln>
              <a:solidFill>
                <a:schemeClr val="tx2"/>
              </a:solidFill>
              <a:latin typeface="Microsoft Sans Serif" pitchFamily="34" charset="0"/>
              <a:cs typeface="Microsoft Sans Serif" pitchFamily="34" charset="0"/>
            </a:endParaRPr>
          </a:p>
        </p:txBody>
      </p:sp>
      <p:sp>
        <p:nvSpPr>
          <p:cNvPr id="7" name="TextBox 6"/>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300" b="1" kern="1200" dirty="0">
                <a:ln>
                  <a:solidFill>
                    <a:prstClr val="black"/>
                  </a:solidFill>
                </a:ln>
                <a:solidFill>
                  <a:prstClr val="white"/>
                </a:solidFill>
                <a:latin typeface="Tahoma" pitchFamily="34" charset="0"/>
                <a:ea typeface="+mn-ea"/>
                <a:cs typeface="Tahoma" pitchFamily="34" charset="0"/>
              </a:rPr>
              <a:t>ALOHA/Slotted ALOHA</a:t>
            </a:r>
            <a:endParaRPr lang="th-TH" sz="4300" b="1" kern="1200" dirty="0">
              <a:ln>
                <a:solidFill>
                  <a:prstClr val="black"/>
                </a:solidFill>
              </a:ln>
              <a:solidFill>
                <a:prstClr val="white"/>
              </a:solidFill>
              <a:latin typeface="Tahoma" pitchFamily="34" charset="0"/>
              <a:ea typeface="+mn-ea"/>
              <a:cs typeface="Tahoma" pitchFamily="34" charset="0"/>
            </a:endParaRPr>
          </a:p>
        </p:txBody>
      </p:sp>
    </p:spTree>
    <p:extLst>
      <p:ext uri="{BB962C8B-B14F-4D97-AF65-F5344CB8AC3E}">
        <p14:creationId xmlns:p14="http://schemas.microsoft.com/office/powerpoint/2010/main" val="1639657224"/>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304800" y="762000"/>
            <a:ext cx="8686800" cy="1143000"/>
          </a:xfrm>
        </p:spPr>
        <p:txBody>
          <a:bodyPr>
            <a:noAutofit/>
          </a:bodyPr>
          <a:lstStyle/>
          <a:p>
            <a:pPr>
              <a:lnSpc>
                <a:spcPct val="150000"/>
              </a:lnSpc>
              <a:buFontTx/>
              <a:buChar char="-"/>
            </a:pPr>
            <a:r>
              <a:rPr lang="en-US" sz="2400" b="1" dirty="0">
                <a:ln w="0" cap="rnd" cmpd="thickThin">
                  <a:solidFill>
                    <a:prstClr val="black"/>
                  </a:solidFill>
                  <a:bevel/>
                </a:ln>
                <a:solidFill>
                  <a:srgbClr val="FF0000"/>
                </a:solidFill>
                <a:latin typeface="Microsoft Sans Serif" pitchFamily="34" charset="0"/>
                <a:cs typeface="Microsoft Sans Serif" pitchFamily="34" charset="0"/>
              </a:rPr>
              <a:t>High collision rate in case of multiple transmitting nodes</a:t>
            </a:r>
          </a:p>
          <a:p>
            <a:pPr>
              <a:lnSpc>
                <a:spcPct val="150000"/>
              </a:lnSpc>
              <a:buFontTx/>
              <a:buChar char="-"/>
            </a:pPr>
            <a:r>
              <a:rPr lang="en-US" sz="2400" b="1" dirty="0">
                <a:ln w="0" cap="rnd" cmpd="thickThin">
                  <a:solidFill>
                    <a:prstClr val="black"/>
                  </a:solidFill>
                  <a:bevel/>
                </a:ln>
                <a:solidFill>
                  <a:srgbClr val="FF0000"/>
                </a:solidFill>
                <a:latin typeface="Microsoft Sans Serif" pitchFamily="34" charset="0"/>
                <a:cs typeface="Microsoft Sans Serif" pitchFamily="34" charset="0"/>
              </a:rPr>
              <a:t>Many Empty slots</a:t>
            </a:r>
          </a:p>
          <a:p>
            <a:pPr>
              <a:lnSpc>
                <a:spcPct val="150000"/>
              </a:lnSpc>
              <a:buFontTx/>
              <a:buChar char="-"/>
            </a:pPr>
            <a:r>
              <a:rPr lang="en-US" sz="2400" b="1" dirty="0">
                <a:ln w="0" cap="rnd" cmpd="thickThin">
                  <a:solidFill>
                    <a:prstClr val="black"/>
                  </a:solidFill>
                  <a:bevel/>
                </a:ln>
                <a:solidFill>
                  <a:srgbClr val="FF0000"/>
                </a:solidFill>
                <a:latin typeface="Microsoft Sans Serif" pitchFamily="34" charset="0"/>
                <a:cs typeface="Microsoft Sans Serif" pitchFamily="34" charset="0"/>
              </a:rPr>
              <a:t>Reduced utilization</a:t>
            </a:r>
          </a:p>
        </p:txBody>
      </p:sp>
      <p:sp>
        <p:nvSpPr>
          <p:cNvPr id="7" name="TextBox 6"/>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300" b="1" kern="1200" dirty="0">
                <a:ln>
                  <a:solidFill>
                    <a:prstClr val="black"/>
                  </a:solidFill>
                </a:ln>
                <a:solidFill>
                  <a:prstClr val="white"/>
                </a:solidFill>
                <a:latin typeface="Tahoma" pitchFamily="34" charset="0"/>
                <a:ea typeface="+mn-ea"/>
                <a:cs typeface="Tahoma" pitchFamily="34" charset="0"/>
              </a:rPr>
              <a:t>Problems with Slotted ALOHA</a:t>
            </a:r>
            <a:endParaRPr lang="th-TH" sz="4300" b="1" kern="1200" dirty="0">
              <a:ln>
                <a:solidFill>
                  <a:prstClr val="black"/>
                </a:solidFill>
              </a:ln>
              <a:solidFill>
                <a:prstClr val="white"/>
              </a:solidFill>
              <a:latin typeface="Tahoma" pitchFamily="34" charset="0"/>
              <a:ea typeface="+mn-ea"/>
              <a:cs typeface="Tahoma" pitchFamily="34" charset="0"/>
            </a:endParaRPr>
          </a:p>
        </p:txBody>
      </p:sp>
      <p:pic>
        <p:nvPicPr>
          <p:cNvPr id="4" name="Picture 3"/>
          <p:cNvPicPr>
            <a:picLocks noChangeAspect="1"/>
          </p:cNvPicPr>
          <p:nvPr/>
        </p:nvPicPr>
        <p:blipFill>
          <a:blip r:embed="rId3"/>
          <a:stretch>
            <a:fillRect/>
          </a:stretch>
        </p:blipFill>
        <p:spPr>
          <a:xfrm>
            <a:off x="660400" y="3048000"/>
            <a:ext cx="7823200" cy="3213100"/>
          </a:xfrm>
          <a:prstGeom prst="rect">
            <a:avLst/>
          </a:prstGeom>
        </p:spPr>
      </p:pic>
      <p:sp>
        <p:nvSpPr>
          <p:cNvPr id="5" name="Rectangle 4"/>
          <p:cNvSpPr/>
          <p:nvPr/>
        </p:nvSpPr>
        <p:spPr>
          <a:xfrm>
            <a:off x="6416497" y="6473694"/>
            <a:ext cx="2153780" cy="307777"/>
          </a:xfrm>
          <a:prstGeom prst="rect">
            <a:avLst/>
          </a:prstGeom>
        </p:spPr>
        <p:txBody>
          <a:bodyPr wrap="none">
            <a:spAutoFit/>
          </a:bodyPr>
          <a:lstStyle/>
          <a:p>
            <a:r>
              <a:rPr lang="en-US" sz="1400" dirty="0"/>
              <a:t>http://</a:t>
            </a:r>
            <a:r>
              <a:rPr lang="en-US" sz="1400" dirty="0" err="1"/>
              <a:t>jweh.tistory.com</a:t>
            </a:r>
            <a:r>
              <a:rPr lang="en-US" sz="1400" dirty="0"/>
              <a:t>/29</a:t>
            </a:r>
          </a:p>
        </p:txBody>
      </p:sp>
    </p:spTree>
    <p:extLst>
      <p:ext uri="{BB962C8B-B14F-4D97-AF65-F5344CB8AC3E}">
        <p14:creationId xmlns:p14="http://schemas.microsoft.com/office/powerpoint/2010/main" val="373969922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1446550"/>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Problems with</a:t>
            </a:r>
          </a:p>
          <a:p>
            <a:pPr algn="ctr" rtl="0">
              <a:defRPr/>
            </a:pPr>
            <a:r>
              <a:rPr lang="en-US" sz="4400" b="1" kern="1200" dirty="0">
                <a:ln>
                  <a:solidFill>
                    <a:prstClr val="black"/>
                  </a:solidFill>
                </a:ln>
                <a:solidFill>
                  <a:prstClr val="white"/>
                </a:solidFill>
                <a:latin typeface="Tahoma" pitchFamily="34" charset="0"/>
                <a:ea typeface="+mn-ea"/>
                <a:cs typeface="Tahoma" pitchFamily="34" charset="0"/>
              </a:rPr>
              <a:t>ALOHA/S-ALOHA</a:t>
            </a:r>
            <a:endParaRPr lang="th-TH" sz="4400" b="1" kern="1200" dirty="0">
              <a:ln>
                <a:solidFill>
                  <a:prstClr val="black"/>
                </a:solidFill>
              </a:ln>
              <a:solidFill>
                <a:prstClr val="white"/>
              </a:solidFill>
              <a:latin typeface="Tahoma" pitchFamily="34" charset="0"/>
              <a:ea typeface="+mn-ea"/>
              <a:cs typeface="Tahoma" pitchFamily="34" charset="0"/>
            </a:endParaRPr>
          </a:p>
        </p:txBody>
      </p:sp>
      <p:sp>
        <p:nvSpPr>
          <p:cNvPr id="9" name="Rectangle 3"/>
          <p:cNvSpPr txBox="1">
            <a:spLocks noChangeArrowheads="1"/>
          </p:cNvSpPr>
          <p:nvPr/>
        </p:nvSpPr>
        <p:spPr>
          <a:xfrm>
            <a:off x="304800" y="2133600"/>
            <a:ext cx="8686800" cy="1219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2400" b="1" dirty="0">
                <a:ln w="0" cap="rnd" cmpd="thickThin">
                  <a:solidFill>
                    <a:prstClr val="black"/>
                  </a:solidFill>
                  <a:bevel/>
                </a:ln>
                <a:solidFill>
                  <a:srgbClr val="000000"/>
                </a:solidFill>
                <a:latin typeface="Microsoft Sans Serif" pitchFamily="34" charset="0"/>
                <a:cs typeface="Microsoft Sans Serif" pitchFamily="34" charset="0"/>
              </a:rPr>
              <a:t>Node transmits irrespective of whether another node is transmitting</a:t>
            </a:r>
          </a:p>
          <a:p>
            <a:pPr marL="0" indent="0" algn="ctr">
              <a:lnSpc>
                <a:spcPct val="150000"/>
              </a:lnSpc>
              <a:buNone/>
            </a:pPr>
            <a:endParaRPr lang="en-US" sz="3600" dirty="0">
              <a:ln w="0" cap="rnd" cmpd="thickThin">
                <a:solidFill>
                  <a:prstClr val="black"/>
                </a:solidFill>
                <a:bevel/>
              </a:ln>
              <a:solidFill>
                <a:srgbClr val="FF0000"/>
              </a:solidFill>
              <a:latin typeface="Microsoft Sans Serif" pitchFamily="34" charset="0"/>
              <a:cs typeface="Microsoft Sans Serif" pitchFamily="34" charset="0"/>
            </a:endParaRPr>
          </a:p>
          <a:p>
            <a:pPr marL="0" indent="0" algn="ctr">
              <a:lnSpc>
                <a:spcPct val="150000"/>
              </a:lnSpc>
              <a:buNone/>
            </a:pPr>
            <a:r>
              <a:rPr lang="en-US" sz="3600" dirty="0">
                <a:ln w="0" cap="rnd" cmpd="thickThin">
                  <a:solidFill>
                    <a:prstClr val="black"/>
                  </a:solidFill>
                  <a:bevel/>
                </a:ln>
                <a:solidFill>
                  <a:srgbClr val="FF0000"/>
                </a:solidFill>
                <a:latin typeface="Microsoft Sans Serif" pitchFamily="34" charset="0"/>
                <a:cs typeface="Microsoft Sans Serif" pitchFamily="34" charset="0"/>
              </a:rPr>
              <a:t>Collision! </a:t>
            </a:r>
          </a:p>
          <a:p>
            <a:pPr marL="0" indent="0" algn="ctr">
              <a:lnSpc>
                <a:spcPct val="150000"/>
              </a:lnSpc>
              <a:buNone/>
            </a:pPr>
            <a:r>
              <a:rPr lang="en-US" sz="2400" dirty="0">
                <a:solidFill>
                  <a:srgbClr val="00B0F0"/>
                </a:solidFill>
              </a:rPr>
              <a:t>If two frames are transmitted simultaneously, they overlap in time and the resulting signal is garbled (mix-up), this event is called collision. </a:t>
            </a:r>
            <a:endParaRPr lang="en-US" sz="2400" b="1" dirty="0">
              <a:ln w="0" cap="rnd" cmpd="thickThin">
                <a:solidFill>
                  <a:prstClr val="black"/>
                </a:solidFill>
                <a:bevel/>
              </a:ln>
              <a:solidFill>
                <a:srgbClr val="00B0F0"/>
              </a:solidFill>
              <a:latin typeface="Microsoft Sans Serif" pitchFamily="34" charset="0"/>
              <a:cs typeface="Microsoft Sans Serif" pitchFamily="34" charset="0"/>
            </a:endParaRPr>
          </a:p>
          <a:p>
            <a:pPr marL="0" indent="0" algn="ctr">
              <a:lnSpc>
                <a:spcPct val="150000"/>
              </a:lnSpc>
              <a:buNone/>
            </a:pPr>
            <a:endParaRPr lang="en-US" sz="3600" dirty="0">
              <a:ln w="0" cap="rnd" cmpd="thickThin">
                <a:solidFill>
                  <a:prstClr val="black"/>
                </a:solidFill>
                <a:bevel/>
              </a:ln>
              <a:solidFill>
                <a:srgbClr val="FF0000"/>
              </a:solidFill>
              <a:latin typeface="Microsoft Sans Serif" pitchFamily="34" charset="0"/>
              <a:cs typeface="Microsoft Sans Serif" pitchFamily="34" charset="0"/>
            </a:endParaRPr>
          </a:p>
          <a:p>
            <a:pPr marL="0" indent="0">
              <a:lnSpc>
                <a:spcPct val="150000"/>
              </a:lnSpc>
              <a:buFont typeface="Arial" pitchFamily="34" charset="0"/>
              <a:buNone/>
            </a:pPr>
            <a:endParaRPr lang="en-US" sz="2400" b="1" dirty="0">
              <a:ln w="0" cap="rnd" cmpd="thickThin">
                <a:solidFill>
                  <a:prstClr val="black"/>
                </a:solidFill>
                <a:bevel/>
              </a:ln>
              <a:solidFill>
                <a:schemeClr val="tx2"/>
              </a:solidFill>
              <a:latin typeface="Microsoft Sans Serif" pitchFamily="34" charset="0"/>
              <a:cs typeface="Microsoft Sans Serif" pitchFamily="34" charset="0"/>
            </a:endParaRPr>
          </a:p>
        </p:txBody>
      </p:sp>
      <p:sp>
        <p:nvSpPr>
          <p:cNvPr id="2" name="Down Arrow 1"/>
          <p:cNvSpPr/>
          <p:nvPr/>
        </p:nvSpPr>
        <p:spPr>
          <a:xfrm>
            <a:off x="3962400" y="3276600"/>
            <a:ext cx="1219200" cy="12954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3"/>
          <p:cNvSpPr txBox="1">
            <a:spLocks noChangeArrowheads="1"/>
          </p:cNvSpPr>
          <p:nvPr/>
        </p:nvSpPr>
        <p:spPr>
          <a:xfrm>
            <a:off x="457200" y="3962400"/>
            <a:ext cx="8686800" cy="1219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endParaRPr lang="en-US" sz="3600" dirty="0">
              <a:ln w="0" cap="rnd" cmpd="thickThin">
                <a:solidFill>
                  <a:prstClr val="black"/>
                </a:solidFill>
                <a:bevel/>
              </a:ln>
              <a:solidFill>
                <a:srgbClr val="FF0000"/>
              </a:solidFill>
              <a:latin typeface="Microsoft Sans Serif" pitchFamily="34" charset="0"/>
              <a:cs typeface="Microsoft Sans Serif" pitchFamily="34" charset="0"/>
            </a:endParaRPr>
          </a:p>
          <a:p>
            <a:pPr marL="0" indent="0" algn="ctr">
              <a:lnSpc>
                <a:spcPct val="150000"/>
              </a:lnSpc>
              <a:buNone/>
            </a:pPr>
            <a:endParaRPr lang="en-US" sz="3600" dirty="0">
              <a:ln w="0" cap="rnd" cmpd="thickThin">
                <a:solidFill>
                  <a:prstClr val="black"/>
                </a:solidFill>
                <a:bevel/>
              </a:ln>
              <a:solidFill>
                <a:srgbClr val="FF0000"/>
              </a:solidFill>
              <a:latin typeface="Microsoft Sans Serif" pitchFamily="34" charset="0"/>
              <a:cs typeface="Microsoft Sans Serif" pitchFamily="34" charset="0"/>
            </a:endParaRPr>
          </a:p>
          <a:p>
            <a:pPr marL="0" indent="0">
              <a:lnSpc>
                <a:spcPct val="150000"/>
              </a:lnSpc>
              <a:buFont typeface="Arial" pitchFamily="34" charset="0"/>
              <a:buNone/>
            </a:pPr>
            <a:endParaRPr lang="en-US" sz="2400" b="1" dirty="0">
              <a:ln w="0" cap="rnd" cmpd="thickThin">
                <a:solidFill>
                  <a:prstClr val="black"/>
                </a:solidFill>
                <a:bevel/>
              </a:ln>
              <a:solidFill>
                <a:schemeClr val="tx2"/>
              </a:solidFill>
              <a:latin typeface="Microsoft Sans Serif" pitchFamily="34" charset="0"/>
              <a:cs typeface="Microsoft Sans Serif" pitchFamily="34" charset="0"/>
            </a:endParaRPr>
          </a:p>
        </p:txBody>
      </p:sp>
    </p:spTree>
    <p:extLst>
      <p:ext uri="{BB962C8B-B14F-4D97-AF65-F5344CB8AC3E}">
        <p14:creationId xmlns:p14="http://schemas.microsoft.com/office/powerpoint/2010/main" val="2379599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How do collisions occur?</a:t>
            </a:r>
            <a:endParaRPr lang="th-TH" sz="4400" b="1" kern="1200" dirty="0">
              <a:ln>
                <a:solidFill>
                  <a:prstClr val="black"/>
                </a:solidFill>
              </a:ln>
              <a:solidFill>
                <a:prstClr val="white"/>
              </a:solidFill>
              <a:latin typeface="Tahoma" pitchFamily="34" charset="0"/>
              <a:ea typeface="+mn-ea"/>
              <a:cs typeface="Tahoma" pitchFamily="34" charset="0"/>
            </a:endParaRPr>
          </a:p>
        </p:txBody>
      </p:sp>
      <p:grpSp>
        <p:nvGrpSpPr>
          <p:cNvPr id="2" name="Group 13"/>
          <p:cNvGrpSpPr/>
          <p:nvPr/>
        </p:nvGrpSpPr>
        <p:grpSpPr>
          <a:xfrm>
            <a:off x="1752600" y="1143000"/>
            <a:ext cx="4876800" cy="5562600"/>
            <a:chOff x="457200" y="1200090"/>
            <a:chExt cx="4419600" cy="5574669"/>
          </a:xfrm>
        </p:grpSpPr>
        <p:pic>
          <p:nvPicPr>
            <p:cNvPr id="7170" name="Picture 2"/>
            <p:cNvPicPr>
              <a:picLocks noChangeAspect="1" noChangeArrowheads="1"/>
            </p:cNvPicPr>
            <p:nvPr/>
          </p:nvPicPr>
          <p:blipFill>
            <a:blip r:embed="rId3" cstate="print"/>
            <a:srcRect/>
            <a:stretch>
              <a:fillRect/>
            </a:stretch>
          </p:blipFill>
          <p:spPr bwMode="auto">
            <a:xfrm>
              <a:off x="457200" y="1331893"/>
              <a:ext cx="4419600" cy="5442866"/>
            </a:xfrm>
            <a:prstGeom prst="rect">
              <a:avLst/>
            </a:prstGeom>
            <a:noFill/>
            <a:ln w="9525">
              <a:noFill/>
              <a:miter lim="800000"/>
              <a:headEnd/>
              <a:tailEnd/>
            </a:ln>
            <a:effectLst/>
          </p:spPr>
        </p:pic>
        <p:grpSp>
          <p:nvGrpSpPr>
            <p:cNvPr id="3" name="Group 9"/>
            <p:cNvGrpSpPr/>
            <p:nvPr/>
          </p:nvGrpSpPr>
          <p:grpSpPr>
            <a:xfrm>
              <a:off x="1219200" y="1200090"/>
              <a:ext cx="3352800" cy="400110"/>
              <a:chOff x="1447800" y="1362670"/>
              <a:chExt cx="3352800" cy="400110"/>
            </a:xfrm>
          </p:grpSpPr>
          <p:cxnSp>
            <p:nvCxnSpPr>
              <p:cNvPr id="12" name="Straight Arrow Connector 11"/>
              <p:cNvCxnSpPr/>
              <p:nvPr/>
            </p:nvCxnSpPr>
            <p:spPr bwMode="auto">
              <a:xfrm>
                <a:off x="1447800" y="1367135"/>
                <a:ext cx="3352800" cy="1588"/>
              </a:xfrm>
              <a:prstGeom prst="straightConnector1">
                <a:avLst/>
              </a:prstGeom>
              <a:ln>
                <a:headEnd type="triangle" w="lg" len="med"/>
                <a:tailEnd type="triangle" w="lg" len="med"/>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1905000" y="1362670"/>
                <a:ext cx="2819400" cy="400110"/>
              </a:xfrm>
              <a:prstGeom prst="rect">
                <a:avLst/>
              </a:prstGeom>
              <a:noFill/>
            </p:spPr>
            <p:txBody>
              <a:bodyPr wrap="square" rtlCol="0">
                <a:spAutoFit/>
              </a:bodyPr>
              <a:lstStyle/>
              <a:p>
                <a:pPr algn="l" rtl="0"/>
                <a:r>
                  <a:rPr lang="en-US" sz="2000" b="1" kern="1200" dirty="0">
                    <a:solidFill>
                      <a:srgbClr val="000000"/>
                    </a:solidFill>
                    <a:latin typeface="Book Antiqua" pitchFamily="18" charset="0"/>
                    <a:ea typeface="+mn-ea"/>
                    <a:cs typeface="+mn-cs"/>
                  </a:rPr>
                  <a:t>Propagation delay:</a:t>
                </a:r>
                <a:r>
                  <a:rPr lang="en-US" sz="2000" b="1" i="1" kern="1200" dirty="0">
                    <a:solidFill>
                      <a:srgbClr val="000000"/>
                    </a:solidFill>
                    <a:latin typeface="Book Antiqua" pitchFamily="18" charset="0"/>
                    <a:ea typeface="+mn-ea"/>
                    <a:cs typeface="+mn-cs"/>
                  </a:rPr>
                  <a:t> d</a:t>
                </a:r>
              </a:p>
            </p:txBody>
          </p:sp>
        </p:grpSp>
      </p:grpSp>
      <p:sp>
        <p:nvSpPr>
          <p:cNvPr id="17" name="Multiply 16"/>
          <p:cNvSpPr/>
          <p:nvPr/>
        </p:nvSpPr>
        <p:spPr bwMode="auto">
          <a:xfrm>
            <a:off x="5029200" y="4648200"/>
            <a:ext cx="1371600" cy="914400"/>
          </a:xfrm>
          <a:prstGeom prst="mathMultiply">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lgn="l" rtl="0" eaLnBrk="0" fontAlgn="base" hangingPunct="0">
              <a:spcBef>
                <a:spcPct val="20000"/>
              </a:spcBef>
              <a:spcAft>
                <a:spcPct val="0"/>
              </a:spcAft>
              <a:buClr>
                <a:srgbClr val="3333CC"/>
              </a:buClr>
              <a:buSzPct val="85000"/>
              <a:buFont typeface="ZapfDingbats" pitchFamily="82" charset="2"/>
              <a:buNone/>
            </a:pPr>
            <a:endParaRPr lang="en-US" sz="2400" kern="1200">
              <a:solidFill>
                <a:srgbClr val="000000"/>
              </a:solidFill>
              <a:latin typeface="Comic Sans MS" pitchFamily="66" charset="0"/>
              <a:ea typeface="+mn-ea"/>
              <a:cs typeface="+mn-cs"/>
            </a:endParaRPr>
          </a:p>
        </p:txBody>
      </p:sp>
    </p:spTree>
    <p:extLst>
      <p:ext uri="{BB962C8B-B14F-4D97-AF65-F5344CB8AC3E}">
        <p14:creationId xmlns:p14="http://schemas.microsoft.com/office/powerpoint/2010/main" val="1827194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Collisions – worst </a:t>
            </a:r>
            <a:r>
              <a:rPr lang="en-US" sz="4400" b="1" kern="1200">
                <a:ln>
                  <a:solidFill>
                    <a:prstClr val="black"/>
                  </a:solidFill>
                </a:ln>
                <a:solidFill>
                  <a:prstClr val="white"/>
                </a:solidFill>
                <a:latin typeface="Tahoma" pitchFamily="34" charset="0"/>
                <a:ea typeface="+mn-ea"/>
                <a:cs typeface="Tahoma" pitchFamily="34" charset="0"/>
              </a:rPr>
              <a:t>case scenario</a:t>
            </a:r>
            <a:endParaRPr lang="th-TH" sz="4400" b="1" kern="1200" dirty="0">
              <a:ln>
                <a:solidFill>
                  <a:prstClr val="black"/>
                </a:solidFill>
              </a:ln>
              <a:solidFill>
                <a:prstClr val="white"/>
              </a:solidFill>
              <a:latin typeface="Tahoma" pitchFamily="34" charset="0"/>
              <a:ea typeface="+mn-ea"/>
              <a:cs typeface="Tahoma" pitchFamily="34" charset="0"/>
            </a:endParaRPr>
          </a:p>
        </p:txBody>
      </p:sp>
      <p:grpSp>
        <p:nvGrpSpPr>
          <p:cNvPr id="2" name="Group 9"/>
          <p:cNvGrpSpPr/>
          <p:nvPr/>
        </p:nvGrpSpPr>
        <p:grpSpPr>
          <a:xfrm>
            <a:off x="457200" y="1331893"/>
            <a:ext cx="8915400" cy="5442866"/>
            <a:chOff x="1600200" y="990600"/>
            <a:chExt cx="8915400" cy="5668023"/>
          </a:xfrm>
        </p:grpSpPr>
        <p:pic>
          <p:nvPicPr>
            <p:cNvPr id="7170" name="Picture 2"/>
            <p:cNvPicPr>
              <a:picLocks noChangeAspect="1" noChangeArrowheads="1"/>
            </p:cNvPicPr>
            <p:nvPr/>
          </p:nvPicPr>
          <p:blipFill>
            <a:blip r:embed="rId3" cstate="print"/>
            <a:srcRect/>
            <a:stretch>
              <a:fillRect/>
            </a:stretch>
          </p:blipFill>
          <p:spPr bwMode="auto">
            <a:xfrm>
              <a:off x="1600200" y="990600"/>
              <a:ext cx="4419600" cy="5668023"/>
            </a:xfrm>
            <a:prstGeom prst="rect">
              <a:avLst/>
            </a:prstGeom>
            <a:noFill/>
            <a:ln w="9525">
              <a:noFill/>
              <a:miter lim="800000"/>
              <a:headEnd/>
              <a:tailEnd/>
            </a:ln>
            <a:effectLst/>
          </p:spPr>
        </p:pic>
        <p:grpSp>
          <p:nvGrpSpPr>
            <p:cNvPr id="3" name="Group 8"/>
            <p:cNvGrpSpPr/>
            <p:nvPr/>
          </p:nvGrpSpPr>
          <p:grpSpPr>
            <a:xfrm>
              <a:off x="6096000" y="1111302"/>
              <a:ext cx="4419600" cy="5397830"/>
              <a:chOff x="6096000" y="1111302"/>
              <a:chExt cx="4419600" cy="5397830"/>
            </a:xfrm>
          </p:grpSpPr>
          <p:sp>
            <p:nvSpPr>
              <p:cNvPr id="5" name="TextBox 4"/>
              <p:cNvSpPr txBox="1"/>
              <p:nvPr/>
            </p:nvSpPr>
            <p:spPr>
              <a:xfrm>
                <a:off x="6172200" y="1111302"/>
                <a:ext cx="4191000" cy="523220"/>
              </a:xfrm>
              <a:prstGeom prst="rect">
                <a:avLst/>
              </a:prstGeom>
              <a:noFill/>
            </p:spPr>
            <p:txBody>
              <a:bodyPr wrap="square" rtlCol="0">
                <a:spAutoFit/>
              </a:bodyPr>
              <a:lstStyle/>
              <a:p>
                <a:pPr algn="l" rtl="0"/>
                <a:r>
                  <a:rPr lang="en-US" sz="2800" b="1" kern="1200" dirty="0">
                    <a:solidFill>
                      <a:srgbClr val="000000"/>
                    </a:solidFill>
                    <a:latin typeface="Book Antiqua" pitchFamily="18" charset="0"/>
                    <a:ea typeface="+mn-ea"/>
                    <a:cs typeface="Times New Roman" pitchFamily="18" charset="0"/>
                  </a:rPr>
                  <a:t>A sends a frame at </a:t>
                </a:r>
                <a:r>
                  <a:rPr lang="en-US" sz="2800" b="1" i="1" kern="1200" dirty="0">
                    <a:solidFill>
                      <a:srgbClr val="000000"/>
                    </a:solidFill>
                    <a:latin typeface="Book Antiqua" pitchFamily="18" charset="0"/>
                    <a:ea typeface="+mn-ea"/>
                    <a:cs typeface="Times New Roman" pitchFamily="18" charset="0"/>
                  </a:rPr>
                  <a:t>t</a:t>
                </a:r>
                <a:endParaRPr lang="en-US" sz="2800" b="1" kern="1200" dirty="0">
                  <a:solidFill>
                    <a:srgbClr val="000000"/>
                  </a:solidFill>
                  <a:latin typeface="Book Antiqua" pitchFamily="18" charset="0"/>
                  <a:ea typeface="+mn-ea"/>
                  <a:cs typeface="Times New Roman" pitchFamily="18" charset="0"/>
                </a:endParaRPr>
              </a:p>
            </p:txBody>
          </p:sp>
          <p:sp>
            <p:nvSpPr>
              <p:cNvPr id="6" name="TextBox 5"/>
              <p:cNvSpPr txBox="1"/>
              <p:nvPr/>
            </p:nvSpPr>
            <p:spPr>
              <a:xfrm>
                <a:off x="6096000" y="2380937"/>
                <a:ext cx="4191000" cy="954107"/>
              </a:xfrm>
              <a:prstGeom prst="rect">
                <a:avLst/>
              </a:prstGeom>
              <a:noFill/>
            </p:spPr>
            <p:txBody>
              <a:bodyPr wrap="square" rtlCol="0">
                <a:spAutoFit/>
              </a:bodyPr>
              <a:lstStyle/>
              <a:p>
                <a:pPr algn="l" rtl="0"/>
                <a:r>
                  <a:rPr lang="en-US" sz="2800" b="1" kern="1200" dirty="0">
                    <a:solidFill>
                      <a:srgbClr val="000000"/>
                    </a:solidFill>
                    <a:latin typeface="Book Antiqua" pitchFamily="18" charset="0"/>
                    <a:ea typeface="+mn-ea"/>
                    <a:cs typeface="Times New Roman" pitchFamily="18" charset="0"/>
                  </a:rPr>
                  <a:t>A’s frame arrives at B </a:t>
                </a:r>
              </a:p>
              <a:p>
                <a:pPr algn="l" rtl="0"/>
                <a:r>
                  <a:rPr lang="en-US" sz="2800" b="1" kern="1200" dirty="0">
                    <a:solidFill>
                      <a:srgbClr val="000000"/>
                    </a:solidFill>
                    <a:latin typeface="Book Antiqua" pitchFamily="18" charset="0"/>
                    <a:ea typeface="+mn-ea"/>
                    <a:cs typeface="Times New Roman" pitchFamily="18" charset="0"/>
                  </a:rPr>
                  <a:t>at </a:t>
                </a:r>
                <a:r>
                  <a:rPr lang="en-US" sz="2800" b="1" i="1" kern="1200" dirty="0">
                    <a:solidFill>
                      <a:srgbClr val="000000"/>
                    </a:solidFill>
                    <a:latin typeface="Book Antiqua" pitchFamily="18" charset="0"/>
                    <a:ea typeface="+mn-ea"/>
                    <a:cs typeface="Times New Roman" pitchFamily="18" charset="0"/>
                  </a:rPr>
                  <a:t>t + d</a:t>
                </a:r>
              </a:p>
            </p:txBody>
          </p:sp>
          <p:sp>
            <p:nvSpPr>
              <p:cNvPr id="7" name="TextBox 6"/>
              <p:cNvSpPr txBox="1"/>
              <p:nvPr/>
            </p:nvSpPr>
            <p:spPr>
              <a:xfrm>
                <a:off x="6096000" y="3967981"/>
                <a:ext cx="4419600" cy="954107"/>
              </a:xfrm>
              <a:prstGeom prst="rect">
                <a:avLst/>
              </a:prstGeom>
              <a:noFill/>
            </p:spPr>
            <p:txBody>
              <a:bodyPr wrap="square" rtlCol="0">
                <a:spAutoFit/>
              </a:bodyPr>
              <a:lstStyle/>
              <a:p>
                <a:pPr algn="l" rtl="0"/>
                <a:r>
                  <a:rPr lang="en-US" sz="2800" b="1" kern="1200" dirty="0">
                    <a:solidFill>
                      <a:srgbClr val="000000"/>
                    </a:solidFill>
                    <a:latin typeface="Book Antiqua" pitchFamily="18" charset="0"/>
                    <a:ea typeface="+mn-ea"/>
                    <a:cs typeface="Times New Roman" pitchFamily="18" charset="0"/>
                  </a:rPr>
                  <a:t>B sends a frame at </a:t>
                </a:r>
                <a:r>
                  <a:rPr lang="en-US" sz="2800" b="1" i="1" kern="1200" dirty="0">
                    <a:solidFill>
                      <a:srgbClr val="000000"/>
                    </a:solidFill>
                    <a:latin typeface="Book Antiqua" pitchFamily="18" charset="0"/>
                    <a:ea typeface="+mn-ea"/>
                    <a:cs typeface="Times New Roman" pitchFamily="18" charset="0"/>
                  </a:rPr>
                  <a:t>t +d </a:t>
                </a:r>
                <a:r>
                  <a:rPr lang="en-US" sz="2800" b="1" kern="1200" dirty="0">
                    <a:solidFill>
                      <a:srgbClr val="000000"/>
                    </a:solidFill>
                    <a:latin typeface="Book Antiqua" pitchFamily="18" charset="0"/>
                    <a:ea typeface="+mn-ea"/>
                    <a:cs typeface="Times New Roman" pitchFamily="18" charset="0"/>
                  </a:rPr>
                  <a:t>causing a collision</a:t>
                </a:r>
              </a:p>
            </p:txBody>
          </p:sp>
          <p:sp>
            <p:nvSpPr>
              <p:cNvPr id="8" name="TextBox 7"/>
              <p:cNvSpPr txBox="1"/>
              <p:nvPr/>
            </p:nvSpPr>
            <p:spPr>
              <a:xfrm>
                <a:off x="6096000" y="5555025"/>
                <a:ext cx="4191000" cy="954107"/>
              </a:xfrm>
              <a:prstGeom prst="rect">
                <a:avLst/>
              </a:prstGeom>
              <a:noFill/>
            </p:spPr>
            <p:txBody>
              <a:bodyPr wrap="square" rtlCol="0">
                <a:spAutoFit/>
              </a:bodyPr>
              <a:lstStyle/>
              <a:p>
                <a:pPr algn="l" rtl="0"/>
                <a:r>
                  <a:rPr lang="en-US" sz="2800" b="1" kern="1200" dirty="0">
                    <a:solidFill>
                      <a:srgbClr val="000000"/>
                    </a:solidFill>
                    <a:latin typeface="Book Antiqua" pitchFamily="18" charset="0"/>
                    <a:ea typeface="+mn-ea"/>
                    <a:cs typeface="Times New Roman" pitchFamily="18" charset="0"/>
                  </a:rPr>
                  <a:t>B’s runt (32 bit) arrives at A at </a:t>
                </a:r>
                <a:r>
                  <a:rPr lang="en-US" sz="2800" b="1" i="1" kern="1200" dirty="0">
                    <a:solidFill>
                      <a:srgbClr val="000000"/>
                    </a:solidFill>
                    <a:latin typeface="Book Antiqua" pitchFamily="18" charset="0"/>
                    <a:ea typeface="+mn-ea"/>
                    <a:cs typeface="Times New Roman" pitchFamily="18" charset="0"/>
                  </a:rPr>
                  <a:t>t+2d</a:t>
                </a:r>
              </a:p>
            </p:txBody>
          </p:sp>
        </p:grpSp>
      </p:grpSp>
      <p:grpSp>
        <p:nvGrpSpPr>
          <p:cNvPr id="4" name="Group 9"/>
          <p:cNvGrpSpPr/>
          <p:nvPr/>
        </p:nvGrpSpPr>
        <p:grpSpPr>
          <a:xfrm>
            <a:off x="1219200" y="1200090"/>
            <a:ext cx="3352800" cy="400110"/>
            <a:chOff x="1447800" y="1362670"/>
            <a:chExt cx="3352800" cy="400110"/>
          </a:xfrm>
        </p:grpSpPr>
        <p:cxnSp>
          <p:nvCxnSpPr>
            <p:cNvPr id="12" name="Straight Arrow Connector 11"/>
            <p:cNvCxnSpPr/>
            <p:nvPr/>
          </p:nvCxnSpPr>
          <p:spPr bwMode="auto">
            <a:xfrm>
              <a:off x="1447800" y="1367135"/>
              <a:ext cx="3352800" cy="1588"/>
            </a:xfrm>
            <a:prstGeom prst="straightConnector1">
              <a:avLst/>
            </a:prstGeom>
            <a:ln>
              <a:headEnd type="triangle" w="lg" len="med"/>
              <a:tailEnd type="triangle" w="lg" len="med"/>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1905000" y="1362670"/>
              <a:ext cx="2819400" cy="400110"/>
            </a:xfrm>
            <a:prstGeom prst="rect">
              <a:avLst/>
            </a:prstGeom>
            <a:noFill/>
          </p:spPr>
          <p:txBody>
            <a:bodyPr wrap="square" rtlCol="0">
              <a:spAutoFit/>
            </a:bodyPr>
            <a:lstStyle/>
            <a:p>
              <a:pPr algn="l" rtl="0"/>
              <a:r>
                <a:rPr lang="en-US" sz="2000" b="1" kern="1200" dirty="0">
                  <a:solidFill>
                    <a:srgbClr val="000000"/>
                  </a:solidFill>
                  <a:latin typeface="Book Antiqua" pitchFamily="18" charset="0"/>
                  <a:ea typeface="+mn-ea"/>
                  <a:cs typeface="+mn-cs"/>
                </a:rPr>
                <a:t>Propagation delay:</a:t>
              </a:r>
              <a:r>
                <a:rPr lang="en-US" sz="2000" b="1" i="1" kern="1200" dirty="0">
                  <a:solidFill>
                    <a:srgbClr val="000000"/>
                  </a:solidFill>
                  <a:latin typeface="Book Antiqua" pitchFamily="18" charset="0"/>
                  <a:ea typeface="+mn-ea"/>
                  <a:cs typeface="+mn-cs"/>
                </a:rPr>
                <a:t> d</a:t>
              </a:r>
            </a:p>
          </p:txBody>
        </p:sp>
      </p:grpSp>
    </p:spTree>
    <p:extLst>
      <p:ext uri="{BB962C8B-B14F-4D97-AF65-F5344CB8AC3E}">
        <p14:creationId xmlns:p14="http://schemas.microsoft.com/office/powerpoint/2010/main" val="35358677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Collisions – worst </a:t>
            </a:r>
            <a:r>
              <a:rPr lang="en-US" sz="4400" b="1" kern="1200">
                <a:ln>
                  <a:solidFill>
                    <a:prstClr val="black"/>
                  </a:solidFill>
                </a:ln>
                <a:solidFill>
                  <a:prstClr val="white"/>
                </a:solidFill>
                <a:latin typeface="Tahoma" pitchFamily="34" charset="0"/>
                <a:ea typeface="+mn-ea"/>
                <a:cs typeface="Tahoma" pitchFamily="34" charset="0"/>
              </a:rPr>
              <a:t>case scenario</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524000"/>
            <a:ext cx="8072388" cy="3995562"/>
          </a:xfrm>
          <a:prstGeom prst="rect">
            <a:avLst/>
          </a:prstGeom>
        </p:spPr>
      </p:pic>
    </p:spTree>
    <p:extLst>
      <p:ext uri="{BB962C8B-B14F-4D97-AF65-F5344CB8AC3E}">
        <p14:creationId xmlns:p14="http://schemas.microsoft.com/office/powerpoint/2010/main" val="7887053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Minimum sized Ethernet frame</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7170" name="Picture 2"/>
          <p:cNvPicPr>
            <a:picLocks noChangeAspect="1" noChangeArrowheads="1"/>
          </p:cNvPicPr>
          <p:nvPr/>
        </p:nvPicPr>
        <p:blipFill>
          <a:blip r:embed="rId3" cstate="print"/>
          <a:srcRect b="74071"/>
          <a:stretch>
            <a:fillRect/>
          </a:stretch>
        </p:blipFill>
        <p:spPr bwMode="auto">
          <a:xfrm>
            <a:off x="2209800" y="1046203"/>
            <a:ext cx="4419600" cy="1411307"/>
          </a:xfrm>
          <a:prstGeom prst="rect">
            <a:avLst/>
          </a:prstGeom>
          <a:noFill/>
          <a:ln w="9525">
            <a:noFill/>
            <a:miter lim="800000"/>
            <a:headEnd/>
            <a:tailEnd/>
          </a:ln>
          <a:effectLst/>
        </p:spPr>
      </p:pic>
      <p:grpSp>
        <p:nvGrpSpPr>
          <p:cNvPr id="2" name="Group 9"/>
          <p:cNvGrpSpPr/>
          <p:nvPr/>
        </p:nvGrpSpPr>
        <p:grpSpPr>
          <a:xfrm>
            <a:off x="3048000" y="914400"/>
            <a:ext cx="3352800" cy="400110"/>
            <a:chOff x="1447800" y="1362670"/>
            <a:chExt cx="3352800" cy="400110"/>
          </a:xfrm>
        </p:grpSpPr>
        <p:cxnSp>
          <p:nvCxnSpPr>
            <p:cNvPr id="12" name="Straight Arrow Connector 11"/>
            <p:cNvCxnSpPr/>
            <p:nvPr/>
          </p:nvCxnSpPr>
          <p:spPr bwMode="auto">
            <a:xfrm>
              <a:off x="1447800" y="1367135"/>
              <a:ext cx="3352800" cy="1588"/>
            </a:xfrm>
            <a:prstGeom prst="straightConnector1">
              <a:avLst/>
            </a:prstGeom>
            <a:ln>
              <a:headEnd type="triangle" w="lg" len="med"/>
              <a:tailEnd type="triangle" w="lg" len="med"/>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1905000" y="1362670"/>
              <a:ext cx="2819400" cy="400110"/>
            </a:xfrm>
            <a:prstGeom prst="rect">
              <a:avLst/>
            </a:prstGeom>
            <a:noFill/>
          </p:spPr>
          <p:txBody>
            <a:bodyPr wrap="square" rtlCol="0">
              <a:spAutoFit/>
            </a:bodyPr>
            <a:lstStyle/>
            <a:p>
              <a:pPr algn="l" rtl="0"/>
              <a:r>
                <a:rPr lang="en-US" sz="2000" b="1" kern="1200" dirty="0">
                  <a:solidFill>
                    <a:srgbClr val="000000"/>
                  </a:solidFill>
                  <a:latin typeface="Book Antiqua" pitchFamily="18" charset="0"/>
                  <a:ea typeface="+mn-ea"/>
                  <a:cs typeface="+mn-cs"/>
                </a:rPr>
                <a:t>Propagation delay:</a:t>
              </a:r>
              <a:r>
                <a:rPr lang="en-US" sz="2000" b="1" i="1" kern="1200" dirty="0">
                  <a:solidFill>
                    <a:srgbClr val="000000"/>
                  </a:solidFill>
                  <a:latin typeface="Book Antiqua" pitchFamily="18" charset="0"/>
                  <a:ea typeface="+mn-ea"/>
                  <a:cs typeface="+mn-cs"/>
                </a:rPr>
                <a:t> d</a:t>
              </a:r>
            </a:p>
          </p:txBody>
        </p:sp>
      </p:grpSp>
      <p:sp>
        <p:nvSpPr>
          <p:cNvPr id="14" name="Rectangle 13"/>
          <p:cNvSpPr/>
          <p:nvPr/>
        </p:nvSpPr>
        <p:spPr>
          <a:xfrm>
            <a:off x="0" y="2438400"/>
            <a:ext cx="9129423" cy="1077218"/>
          </a:xfrm>
          <a:prstGeom prst="rect">
            <a:avLst/>
          </a:prstGeom>
          <a:solidFill>
            <a:sysClr val="window" lastClr="FFFFFF">
              <a:lumMod val="75000"/>
              <a:alpha val="30000"/>
            </a:sys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algn="ctr" rtl="0">
              <a:defRPr/>
            </a:pPr>
            <a:r>
              <a:rPr lang="en-US" sz="3200" dirty="0">
                <a:ln w="0" cap="rnd" cmpd="thickThin">
                  <a:solidFill>
                    <a:prstClr val="black"/>
                  </a:solidFill>
                  <a:bevel/>
                </a:ln>
                <a:solidFill>
                  <a:srgbClr val="3333CC"/>
                </a:solidFill>
                <a:latin typeface="Calibri" pitchFamily="34" charset="0"/>
                <a:cs typeface="Microsoft Sans Serif" pitchFamily="34" charset="0"/>
              </a:rPr>
              <a:t>An Ethernet station must transmit for at least           2d time to be able to detect a collision</a:t>
            </a:r>
          </a:p>
        </p:txBody>
      </p:sp>
      <p:sp>
        <p:nvSpPr>
          <p:cNvPr id="16" name="Rectangle 3"/>
          <p:cNvSpPr txBox="1">
            <a:spLocks noChangeArrowheads="1"/>
          </p:cNvSpPr>
          <p:nvPr/>
        </p:nvSpPr>
        <p:spPr bwMode="auto">
          <a:xfrm>
            <a:off x="152400" y="3657600"/>
            <a:ext cx="8991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rtl="0" eaLnBrk="0" fontAlgn="base" hangingPunct="0">
              <a:spcBef>
                <a:spcPct val="20000"/>
              </a:spcBef>
              <a:spcAft>
                <a:spcPct val="0"/>
              </a:spcAft>
              <a:buClr>
                <a:srgbClr val="FF6600"/>
              </a:buClr>
              <a:buSzPct val="85000"/>
              <a:defRPr/>
            </a:pPr>
            <a:r>
              <a:rPr lang="en-US" sz="2800" kern="1200" dirty="0">
                <a:ln w="0" cap="rnd" cmpd="thickThin">
                  <a:solidFill>
                    <a:prstClr val="black"/>
                  </a:solidFill>
                  <a:bevel/>
                </a:ln>
                <a:solidFill>
                  <a:srgbClr val="C00000"/>
                </a:solidFill>
                <a:latin typeface="Calibri" pitchFamily="34" charset="0"/>
                <a:cs typeface="Microsoft Sans Serif" pitchFamily="34" charset="0"/>
              </a:rPr>
              <a:t>The maximum RTT for 10Base5 is </a:t>
            </a:r>
            <a:r>
              <a:rPr lang="en-US" sz="2800" b="1" kern="1200" dirty="0">
                <a:ln w="0" cap="rnd" cmpd="thickThin">
                  <a:solidFill>
                    <a:prstClr val="black"/>
                  </a:solidFill>
                  <a:bevel/>
                </a:ln>
                <a:solidFill>
                  <a:srgbClr val="3333CC"/>
                </a:solidFill>
                <a:latin typeface="Calibri" pitchFamily="34" charset="0"/>
                <a:cs typeface="Microsoft Sans Serif" pitchFamily="34" charset="0"/>
              </a:rPr>
              <a:t>51.2 us</a:t>
            </a:r>
          </a:p>
          <a:p>
            <a:pPr algn="ctr" rtl="0" eaLnBrk="0" fontAlgn="base" hangingPunct="0">
              <a:spcBef>
                <a:spcPct val="20000"/>
              </a:spcBef>
              <a:spcAft>
                <a:spcPct val="0"/>
              </a:spcAft>
              <a:buClr>
                <a:srgbClr val="FF6600"/>
              </a:buClr>
              <a:buSzPct val="85000"/>
              <a:defRPr/>
            </a:pPr>
            <a:r>
              <a:rPr lang="en-US" sz="2800" b="1" dirty="0">
                <a:ln w="0" cap="rnd" cmpd="thickThin">
                  <a:solidFill>
                    <a:prstClr val="black"/>
                  </a:solidFill>
                  <a:bevel/>
                </a:ln>
                <a:solidFill>
                  <a:srgbClr val="3333CC"/>
                </a:solidFill>
                <a:latin typeface="Calibri" pitchFamily="34" charset="0"/>
                <a:cs typeface="Microsoft Sans Serif" pitchFamily="34" charset="0"/>
              </a:rPr>
              <a:t>IEEE 802.3, 5-4-3 rule</a:t>
            </a:r>
            <a:endParaRPr lang="en-US" sz="2800" b="1" dirty="0">
              <a:ln w="0" cap="rnd" cmpd="thickThin">
                <a:solidFill>
                  <a:prstClr val="black"/>
                </a:solidFill>
                <a:bevel/>
              </a:ln>
              <a:solidFill>
                <a:srgbClr val="C00000"/>
              </a:solidFill>
              <a:latin typeface="Calibri" pitchFamily="34" charset="0"/>
              <a:cs typeface="Microsoft Sans Serif" pitchFamily="34" charset="0"/>
            </a:endParaRPr>
          </a:p>
          <a:p>
            <a:pPr algn="ctr" rtl="0" eaLnBrk="0" fontAlgn="base" hangingPunct="0">
              <a:spcBef>
                <a:spcPct val="20000"/>
              </a:spcBef>
              <a:spcAft>
                <a:spcPct val="0"/>
              </a:spcAft>
              <a:buClr>
                <a:srgbClr val="FF6600"/>
              </a:buClr>
              <a:buSzPct val="85000"/>
              <a:defRPr/>
            </a:pPr>
            <a:r>
              <a:rPr lang="en-US" sz="2800" b="1" kern="1200" dirty="0">
                <a:ln w="0" cap="rnd" cmpd="thickThin">
                  <a:solidFill>
                    <a:prstClr val="black"/>
                  </a:solidFill>
                  <a:bevel/>
                </a:ln>
                <a:solidFill>
                  <a:srgbClr val="C00000"/>
                </a:solidFill>
                <a:latin typeface="Calibri" pitchFamily="34" charset="0"/>
                <a:cs typeface="Microsoft Sans Serif" pitchFamily="34" charset="0"/>
              </a:rPr>
              <a:t>2500 meters max length</a:t>
            </a:r>
          </a:p>
          <a:p>
            <a:pPr algn="ctr" rtl="0" eaLnBrk="0" fontAlgn="base" hangingPunct="0">
              <a:spcBef>
                <a:spcPct val="20000"/>
              </a:spcBef>
              <a:spcAft>
                <a:spcPct val="0"/>
              </a:spcAft>
              <a:buClr>
                <a:srgbClr val="FF6600"/>
              </a:buClr>
              <a:buSzPct val="85000"/>
              <a:defRPr/>
            </a:pPr>
            <a:r>
              <a:rPr lang="en-US" sz="2800" kern="1200" dirty="0">
                <a:ln w="0" cap="rnd" cmpd="thickThin">
                  <a:solidFill>
                    <a:prstClr val="black"/>
                  </a:solidFill>
                  <a:bevel/>
                </a:ln>
                <a:solidFill>
                  <a:srgbClr val="C00000"/>
                </a:solidFill>
                <a:latin typeface="Calibri" pitchFamily="34" charset="0"/>
                <a:cs typeface="Microsoft Sans Serif" pitchFamily="34" charset="0"/>
              </a:rPr>
              <a:t> therefore min frame size at 10Mbps = </a:t>
            </a:r>
            <a:r>
              <a:rPr lang="en-US" sz="2800" b="1" kern="1200" dirty="0">
                <a:ln w="0" cap="rnd" cmpd="thickThin">
                  <a:solidFill>
                    <a:prstClr val="black"/>
                  </a:solidFill>
                  <a:bevel/>
                </a:ln>
                <a:solidFill>
                  <a:srgbClr val="3333CC"/>
                </a:solidFill>
                <a:latin typeface="Calibri" pitchFamily="34" charset="0"/>
                <a:cs typeface="Microsoft Sans Serif" pitchFamily="34" charset="0"/>
              </a:rPr>
              <a:t>512 bits </a:t>
            </a:r>
            <a:r>
              <a:rPr lang="en-US" sz="2800" kern="1200" dirty="0">
                <a:ln w="0" cap="rnd" cmpd="thickThin">
                  <a:solidFill>
                    <a:prstClr val="black"/>
                  </a:solidFill>
                  <a:bevel/>
                </a:ln>
                <a:solidFill>
                  <a:srgbClr val="3333CC"/>
                </a:solidFill>
                <a:latin typeface="Calibri" pitchFamily="34" charset="0"/>
                <a:cs typeface="Microsoft Sans Serif" pitchFamily="34" charset="0"/>
              </a:rPr>
              <a:t>(64 bytes)</a:t>
            </a:r>
          </a:p>
          <a:p>
            <a:pPr algn="ctr" rtl="0" eaLnBrk="0" fontAlgn="base" hangingPunct="0">
              <a:spcBef>
                <a:spcPct val="20000"/>
              </a:spcBef>
              <a:spcAft>
                <a:spcPct val="0"/>
              </a:spcAft>
              <a:buClr>
                <a:srgbClr val="FF6600"/>
              </a:buClr>
              <a:buSzPct val="85000"/>
              <a:defRPr/>
            </a:pPr>
            <a:r>
              <a:rPr lang="en-US" sz="2800" dirty="0">
                <a:ln w="0" cap="rnd" cmpd="thickThin">
                  <a:solidFill>
                    <a:prstClr val="black"/>
                  </a:solidFill>
                  <a:bevel/>
                </a:ln>
                <a:solidFill>
                  <a:srgbClr val="3333CC"/>
                </a:solidFill>
                <a:latin typeface="Calibri" pitchFamily="34" charset="0"/>
                <a:cs typeface="Microsoft Sans Serif" pitchFamily="34" charset="0"/>
              </a:rPr>
              <a:t>Smaller frames padded to comply with min frame size</a:t>
            </a:r>
          </a:p>
        </p:txBody>
      </p:sp>
    </p:spTree>
    <p:extLst>
      <p:ext uri="{BB962C8B-B14F-4D97-AF65-F5344CB8AC3E}">
        <p14:creationId xmlns:p14="http://schemas.microsoft.com/office/powerpoint/2010/main" val="35157130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066800"/>
            <a:ext cx="9144000" cy="2123658"/>
          </a:xfrm>
          <a:prstGeom prst="rect">
            <a:avLst/>
          </a:prstGeom>
          <a:solidFill>
            <a:schemeClr val="accent1">
              <a:lumMod val="40000"/>
              <a:lumOff val="60000"/>
            </a:schemeClr>
          </a:solidFill>
        </p:spPr>
        <p:txBody>
          <a:bodyPr wrap="square" rtlCol="0">
            <a:spAutoFit/>
          </a:bodyPr>
          <a:lstStyle/>
          <a:p>
            <a:pPr algn="ctr" rtl="0"/>
            <a:r>
              <a:rPr lang="en-US" sz="4400" b="1" kern="1200" dirty="0">
                <a:ln>
                  <a:solidFill>
                    <a:prstClr val="black"/>
                  </a:solidFill>
                </a:ln>
                <a:solidFill>
                  <a:srgbClr val="000000"/>
                </a:solidFill>
                <a:latin typeface="Tahoma" pitchFamily="34" charset="0"/>
                <a:ea typeface="+mn-ea"/>
                <a:cs typeface="Tahoma" pitchFamily="34" charset="0"/>
              </a:rPr>
              <a:t>Carrier Sense on Multiple Access/ Collision Detection (CSMA/ CD)</a:t>
            </a:r>
            <a:endParaRPr lang="th-TH" sz="4400" b="1" kern="1200" dirty="0">
              <a:ln>
                <a:solidFill>
                  <a:prstClr val="white"/>
                </a:solidFill>
              </a:ln>
              <a:solidFill>
                <a:srgbClr val="000000"/>
              </a:solidFill>
              <a:latin typeface="Tahoma" pitchFamily="34" charset="0"/>
              <a:ea typeface="+mn-ea"/>
              <a:cs typeface="Tahoma" pitchFamily="34" charset="0"/>
            </a:endParaRPr>
          </a:p>
        </p:txBody>
      </p:sp>
      <p:sp>
        <p:nvSpPr>
          <p:cNvPr id="6" name="Rectangle 5"/>
          <p:cNvSpPr/>
          <p:nvPr/>
        </p:nvSpPr>
        <p:spPr>
          <a:xfrm>
            <a:off x="533400" y="3657600"/>
            <a:ext cx="8077200" cy="2167773"/>
          </a:xfrm>
          <a:prstGeom prst="rect">
            <a:avLst/>
          </a:prstGeom>
        </p:spPr>
        <p:txBody>
          <a:bodyPr wrap="square">
            <a:spAutoFit/>
          </a:bodyPr>
          <a:lstStyle/>
          <a:p>
            <a:pPr marL="342900" lvl="0" indent="-342900" algn="ctr" eaLnBrk="0" fontAlgn="base" hangingPunct="0">
              <a:lnSpc>
                <a:spcPct val="150000"/>
              </a:lnSpc>
              <a:spcBef>
                <a:spcPct val="20000"/>
              </a:spcBef>
              <a:spcAft>
                <a:spcPct val="0"/>
              </a:spcAft>
              <a:buClr>
                <a:srgbClr val="3333CC"/>
              </a:buClr>
              <a:buSzPct val="85000"/>
            </a:pPr>
            <a:r>
              <a:rPr lang="en-US" sz="2800" b="1" dirty="0">
                <a:ln w="0" cap="rnd" cmpd="thickThin">
                  <a:solidFill>
                    <a:prstClr val="black"/>
                  </a:solidFill>
                  <a:bevel/>
                </a:ln>
                <a:solidFill>
                  <a:schemeClr val="accent1">
                    <a:lumMod val="75000"/>
                  </a:schemeClr>
                </a:solidFill>
                <a:latin typeface="Microsoft Sans Serif" pitchFamily="34" charset="0"/>
                <a:cs typeface="Microsoft Sans Serif" pitchFamily="34" charset="0"/>
              </a:rPr>
              <a:t>Human analogy</a:t>
            </a:r>
          </a:p>
          <a:p>
            <a:pPr marL="342900" lvl="0" indent="-342900" algn="ctr" eaLnBrk="0" fontAlgn="base" hangingPunct="0">
              <a:lnSpc>
                <a:spcPct val="150000"/>
              </a:lnSpc>
              <a:spcBef>
                <a:spcPct val="20000"/>
              </a:spcBef>
              <a:spcAft>
                <a:spcPct val="0"/>
              </a:spcAft>
              <a:buClr>
                <a:srgbClr val="3333CC"/>
              </a:buClr>
              <a:buSzPct val="85000"/>
            </a:pPr>
            <a:r>
              <a:rPr lang="en-US" sz="2800" b="1" dirty="0">
                <a:ln w="0" cap="rnd" cmpd="thickThin">
                  <a:noFill/>
                  <a:bevel/>
                </a:ln>
                <a:solidFill>
                  <a:srgbClr val="000000"/>
                </a:solidFill>
                <a:latin typeface="Microsoft Sans Serif" pitchFamily="34" charset="0"/>
                <a:cs typeface="Microsoft Sans Serif" pitchFamily="34" charset="0"/>
              </a:rPr>
              <a:t>Do not speak if you find someone else speaking</a:t>
            </a:r>
          </a:p>
          <a:p>
            <a:pPr marL="342900" lvl="0" indent="-342900" algn="ctr" eaLnBrk="0" fontAlgn="base" hangingPunct="0">
              <a:lnSpc>
                <a:spcPct val="150000"/>
              </a:lnSpc>
              <a:spcBef>
                <a:spcPct val="20000"/>
              </a:spcBef>
              <a:spcAft>
                <a:spcPct val="0"/>
              </a:spcAft>
              <a:buClr>
                <a:srgbClr val="3333CC"/>
              </a:buClr>
              <a:buSzPct val="85000"/>
            </a:pPr>
            <a:r>
              <a:rPr lang="en-US" sz="2800" b="1" dirty="0">
                <a:ln w="0" cap="rnd" cmpd="thickThin">
                  <a:noFill/>
                  <a:bevel/>
                </a:ln>
                <a:solidFill>
                  <a:srgbClr val="000000"/>
                </a:solidFill>
                <a:latin typeface="Microsoft Sans Serif" pitchFamily="34" charset="0"/>
                <a:cs typeface="Microsoft Sans Serif" pitchFamily="34" charset="0"/>
              </a:rPr>
              <a:t>i.e., do not interrupt</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8"/>
          <p:cNvGrpSpPr/>
          <p:nvPr/>
        </p:nvGrpSpPr>
        <p:grpSpPr>
          <a:xfrm>
            <a:off x="747304" y="4034135"/>
            <a:ext cx="7558496" cy="2138065"/>
            <a:chOff x="727253" y="3576935"/>
            <a:chExt cx="7558496" cy="2138065"/>
          </a:xfrm>
        </p:grpSpPr>
        <p:grpSp>
          <p:nvGrpSpPr>
            <p:cNvPr id="3" name="Group 34"/>
            <p:cNvGrpSpPr/>
            <p:nvPr/>
          </p:nvGrpSpPr>
          <p:grpSpPr>
            <a:xfrm>
              <a:off x="727253" y="3576935"/>
              <a:ext cx="7558496" cy="2138065"/>
              <a:chOff x="1160030" y="1357943"/>
              <a:chExt cx="6755854" cy="1638111"/>
            </a:xfrm>
          </p:grpSpPr>
          <p:sp>
            <p:nvSpPr>
              <p:cNvPr id="36" name="Text Box 5"/>
              <p:cNvSpPr txBox="1">
                <a:spLocks noChangeArrowheads="1"/>
              </p:cNvSpPr>
              <p:nvPr/>
            </p:nvSpPr>
            <p:spPr bwMode="auto">
              <a:xfrm>
                <a:off x="1259195" y="2642342"/>
                <a:ext cx="965980" cy="353712"/>
              </a:xfrm>
              <a:prstGeom prst="rect">
                <a:avLst/>
              </a:prstGeom>
              <a:noFill/>
              <a:ln w="9525">
                <a:noFill/>
                <a:miter lim="800000"/>
                <a:headEnd/>
                <a:tailEnd/>
              </a:ln>
              <a:effectLst/>
            </p:spPr>
            <p:txBody>
              <a:bodyPr wrap="none">
                <a:spAutoFit/>
              </a:bodyPr>
              <a:lstStyle/>
              <a:p>
                <a:pPr algn="ctr" rtl="0" eaLnBrk="0" fontAlgn="base" hangingPunct="0">
                  <a:spcBef>
                    <a:spcPct val="0"/>
                  </a:spcBef>
                  <a:spcAft>
                    <a:spcPct val="0"/>
                  </a:spcAft>
                  <a:defRPr/>
                </a:pPr>
                <a:r>
                  <a:rPr lang="en-US" sz="2400" b="1" kern="1200" dirty="0">
                    <a:solidFill>
                      <a:srgbClr val="C0504D">
                        <a:lumMod val="20000"/>
                        <a:lumOff val="80000"/>
                      </a:srgbClr>
                    </a:solidFill>
                    <a:latin typeface="Calibri" pitchFamily="34" charset="0"/>
                    <a:ea typeface="+mn-ea"/>
                    <a:cs typeface="Arial"/>
                  </a:rPr>
                  <a:t>Sender</a:t>
                </a:r>
              </a:p>
            </p:txBody>
          </p:sp>
          <p:grpSp>
            <p:nvGrpSpPr>
              <p:cNvPr id="4" name="Group 6"/>
              <p:cNvGrpSpPr>
                <a:grpSpLocks/>
              </p:cNvGrpSpPr>
              <p:nvPr/>
            </p:nvGrpSpPr>
            <p:grpSpPr bwMode="auto">
              <a:xfrm>
                <a:off x="2344738" y="2185988"/>
                <a:ext cx="965200" cy="427037"/>
                <a:chOff x="1477" y="1377"/>
                <a:chExt cx="608" cy="269"/>
              </a:xfrm>
            </p:grpSpPr>
            <p:sp>
              <p:nvSpPr>
                <p:cNvPr id="55" name="Rectangle 7"/>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56" name="Rectangle 8"/>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algn="ctr" rtl="0" eaLnBrk="0" fontAlgn="base" hangingPunct="0">
                    <a:spcBef>
                      <a:spcPct val="0"/>
                    </a:spcBef>
                    <a:spcAft>
                      <a:spcPct val="0"/>
                    </a:spcAft>
                    <a:defRPr/>
                  </a:pPr>
                  <a:r>
                    <a:rPr lang="en-US" sz="2400" kern="1200" dirty="0">
                      <a:solidFill>
                        <a:prstClr val="white"/>
                      </a:solidFill>
                      <a:latin typeface="Calibri" pitchFamily="34" charset="0"/>
                      <a:ea typeface="+mn-ea"/>
                      <a:cs typeface="Arial"/>
                    </a:rPr>
                    <a:t> </a:t>
                  </a:r>
                  <a:r>
                    <a:rPr lang="en-US" sz="2400" b="1" kern="1200" dirty="0">
                      <a:solidFill>
                        <a:srgbClr val="C00000"/>
                      </a:solidFill>
                      <a:latin typeface="Calibri" pitchFamily="34" charset="0"/>
                      <a:ea typeface="+mn-ea"/>
                      <a:cs typeface="Arial"/>
                    </a:rPr>
                    <a:t>frame</a:t>
                  </a:r>
                </a:p>
              </p:txBody>
            </p:sp>
          </p:grpSp>
          <p:sp>
            <p:nvSpPr>
              <p:cNvPr id="38" name="Line 9"/>
              <p:cNvSpPr>
                <a:spLocks noChangeShapeType="1"/>
              </p:cNvSpPr>
              <p:nvPr/>
            </p:nvSpPr>
            <p:spPr bwMode="auto">
              <a:xfrm>
                <a:off x="3297238" y="2454275"/>
                <a:ext cx="2527300" cy="0"/>
              </a:xfrm>
              <a:prstGeom prst="line">
                <a:avLst/>
              </a:prstGeom>
              <a:noFill/>
              <a:ln w="57150">
                <a:solidFill>
                  <a:srgbClr val="FF0000"/>
                </a:solidFill>
                <a:round/>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39" name="Rectangle 10"/>
              <p:cNvSpPr>
                <a:spLocks noChangeArrowheads="1"/>
              </p:cNvSpPr>
              <p:nvPr/>
            </p:nvSpPr>
            <p:spPr bwMode="auto">
              <a:xfrm>
                <a:off x="6783388" y="1392238"/>
                <a:ext cx="1125537"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40" name="Rectangle 11"/>
              <p:cNvSpPr>
                <a:spLocks noChangeArrowheads="1"/>
              </p:cNvSpPr>
              <p:nvPr/>
            </p:nvSpPr>
            <p:spPr bwMode="auto">
              <a:xfrm>
                <a:off x="7083425" y="1771650"/>
                <a:ext cx="487363" cy="280988"/>
              </a:xfrm>
              <a:prstGeom prst="rect">
                <a:avLst/>
              </a:prstGeom>
              <a:solidFill>
                <a:srgbClr val="F47A00"/>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41" name="Rectangle 12"/>
              <p:cNvSpPr>
                <a:spLocks noChangeArrowheads="1"/>
              </p:cNvSpPr>
              <p:nvPr/>
            </p:nvSpPr>
            <p:spPr bwMode="auto">
              <a:xfrm>
                <a:off x="1219200" y="1392238"/>
                <a:ext cx="1125538"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42" name="Rectangle 13"/>
              <p:cNvSpPr>
                <a:spLocks noChangeArrowheads="1"/>
              </p:cNvSpPr>
              <p:nvPr/>
            </p:nvSpPr>
            <p:spPr bwMode="auto">
              <a:xfrm>
                <a:off x="1544638" y="1763713"/>
                <a:ext cx="487362" cy="257175"/>
              </a:xfrm>
              <a:prstGeom prst="rect">
                <a:avLst/>
              </a:prstGeom>
              <a:solidFill>
                <a:srgbClr val="F47A00"/>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43" name="Text Box 14"/>
              <p:cNvSpPr txBox="1">
                <a:spLocks noChangeArrowheads="1"/>
              </p:cNvSpPr>
              <p:nvPr/>
            </p:nvSpPr>
            <p:spPr bwMode="auto">
              <a:xfrm>
                <a:off x="6775965" y="2587381"/>
                <a:ext cx="1139919" cy="353712"/>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defRPr/>
                </a:pPr>
                <a:r>
                  <a:rPr lang="en-US" sz="2400" b="1" kern="1200" dirty="0">
                    <a:solidFill>
                      <a:srgbClr val="C0504D">
                        <a:lumMod val="20000"/>
                        <a:lumOff val="80000"/>
                      </a:srgbClr>
                    </a:solidFill>
                    <a:latin typeface="Calibri" pitchFamily="34" charset="0"/>
                    <a:ea typeface="+mn-ea"/>
                    <a:cs typeface="Arial"/>
                  </a:rPr>
                  <a:t>Receiver</a:t>
                </a:r>
              </a:p>
            </p:txBody>
          </p:sp>
          <p:sp>
            <p:nvSpPr>
              <p:cNvPr id="44" name="Line 15"/>
              <p:cNvSpPr>
                <a:spLocks noChangeShapeType="1"/>
              </p:cNvSpPr>
              <p:nvPr/>
            </p:nvSpPr>
            <p:spPr bwMode="auto">
              <a:xfrm flipH="1">
                <a:off x="1872171" y="1653273"/>
                <a:ext cx="68108" cy="233527"/>
              </a:xfrm>
              <a:prstGeom prst="line">
                <a:avLst/>
              </a:prstGeom>
              <a:noFill/>
              <a:ln w="38100">
                <a:solidFill>
                  <a:srgbClr val="FF0000"/>
                </a:solidFill>
                <a:round/>
                <a:headEnd/>
                <a:tailEnd type="triangle" w="med" len="me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45" name="Text Box 16"/>
              <p:cNvSpPr txBox="1">
                <a:spLocks noChangeArrowheads="1"/>
              </p:cNvSpPr>
              <p:nvPr/>
            </p:nvSpPr>
            <p:spPr bwMode="auto">
              <a:xfrm>
                <a:off x="1160030" y="1357943"/>
                <a:ext cx="1257006" cy="353712"/>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defRPr/>
                </a:pPr>
                <a:r>
                  <a:rPr lang="en-US" sz="2400" b="1" kern="1200" dirty="0">
                    <a:solidFill>
                      <a:prstClr val="black"/>
                    </a:solidFill>
                    <a:latin typeface="Calibri" pitchFamily="34" charset="0"/>
                    <a:ea typeface="+mn-ea"/>
                    <a:cs typeface="Arial"/>
                  </a:rPr>
                  <a:t>datagram</a:t>
                </a:r>
              </a:p>
            </p:txBody>
          </p:sp>
          <p:sp>
            <p:nvSpPr>
              <p:cNvPr id="46" name="Freeform 17"/>
              <p:cNvSpPr>
                <a:spLocks/>
              </p:cNvSpPr>
              <p:nvPr/>
            </p:nvSpPr>
            <p:spPr bwMode="auto">
              <a:xfrm>
                <a:off x="1746250" y="1978025"/>
                <a:ext cx="695325" cy="460375"/>
              </a:xfrm>
              <a:custGeom>
                <a:avLst/>
                <a:gdLst/>
                <a:ahLst/>
                <a:cxnLst>
                  <a:cxn ang="0">
                    <a:pos x="15" y="0"/>
                  </a:cxn>
                  <a:cxn ang="0">
                    <a:pos x="15" y="162"/>
                  </a:cxn>
                  <a:cxn ang="0">
                    <a:pos x="108" y="269"/>
                  </a:cxn>
                  <a:cxn ang="0">
                    <a:pos x="438" y="285"/>
                  </a:cxn>
                </a:cxnLst>
                <a:rect l="0" t="0" r="r" b="b"/>
                <a:pathLst>
                  <a:path w="438" h="290">
                    <a:moveTo>
                      <a:pt x="15" y="0"/>
                    </a:moveTo>
                    <a:cubicBezTo>
                      <a:pt x="7" y="58"/>
                      <a:pt x="0" y="117"/>
                      <a:pt x="15" y="162"/>
                    </a:cubicBezTo>
                    <a:cubicBezTo>
                      <a:pt x="30" y="207"/>
                      <a:pt x="38" y="248"/>
                      <a:pt x="108" y="269"/>
                    </a:cubicBezTo>
                    <a:cubicBezTo>
                      <a:pt x="178" y="290"/>
                      <a:pt x="383" y="282"/>
                      <a:pt x="438" y="285"/>
                    </a:cubicBezTo>
                  </a:path>
                </a:pathLst>
              </a:custGeom>
              <a:noFill/>
              <a:ln w="57150" cap="flat" cmpd="sng">
                <a:solidFill>
                  <a:srgbClr val="FF0000"/>
                </a:solidFill>
                <a:prstDash val="solid"/>
                <a:round/>
                <a:headEnd/>
                <a:tailEnd type="triangle" w="med" len="me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grpSp>
            <p:nvGrpSpPr>
              <p:cNvPr id="5" name="Group 18"/>
              <p:cNvGrpSpPr>
                <a:grpSpLocks/>
              </p:cNvGrpSpPr>
              <p:nvPr/>
            </p:nvGrpSpPr>
            <p:grpSpPr bwMode="auto">
              <a:xfrm>
                <a:off x="5819775" y="2179638"/>
                <a:ext cx="965200" cy="427037"/>
                <a:chOff x="1477" y="1377"/>
                <a:chExt cx="608" cy="269"/>
              </a:xfrm>
            </p:grpSpPr>
            <p:sp>
              <p:nvSpPr>
                <p:cNvPr id="53" name="Rectangle 19"/>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54" name="Rectangle 20"/>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algn="ctr" rtl="0" eaLnBrk="0" fontAlgn="base" hangingPunct="0">
                    <a:spcBef>
                      <a:spcPct val="0"/>
                    </a:spcBef>
                    <a:spcAft>
                      <a:spcPct val="0"/>
                    </a:spcAft>
                    <a:defRPr/>
                  </a:pPr>
                  <a:r>
                    <a:rPr lang="en-US" sz="2400" b="1" kern="1200" dirty="0">
                      <a:solidFill>
                        <a:srgbClr val="C00000"/>
                      </a:solidFill>
                      <a:latin typeface="Calibri" pitchFamily="34" charset="0"/>
                      <a:ea typeface="+mn-ea"/>
                      <a:cs typeface="Arial"/>
                    </a:rPr>
                    <a:t>frame</a:t>
                  </a:r>
                </a:p>
              </p:txBody>
            </p:sp>
          </p:grpSp>
          <p:sp>
            <p:nvSpPr>
              <p:cNvPr id="48" name="Text Box 21"/>
              <p:cNvSpPr txBox="1">
                <a:spLocks noChangeArrowheads="1"/>
              </p:cNvSpPr>
              <p:nvPr/>
            </p:nvSpPr>
            <p:spPr bwMode="auto">
              <a:xfrm>
                <a:off x="2280819" y="1883379"/>
                <a:ext cx="1090460" cy="353712"/>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defRPr/>
                </a:pPr>
                <a:r>
                  <a:rPr lang="en-US" sz="2400" b="1" kern="1200" dirty="0">
                    <a:solidFill>
                      <a:srgbClr val="FF6600"/>
                    </a:solidFill>
                    <a:latin typeface="Calibri" pitchFamily="34" charset="0"/>
                    <a:ea typeface="+mn-ea"/>
                    <a:cs typeface="Arial"/>
                  </a:rPr>
                  <a:t>Adapter</a:t>
                </a:r>
              </a:p>
            </p:txBody>
          </p:sp>
          <p:sp>
            <p:nvSpPr>
              <p:cNvPr id="49" name="Text Box 22"/>
              <p:cNvSpPr txBox="1">
                <a:spLocks noChangeArrowheads="1"/>
              </p:cNvSpPr>
              <p:nvPr/>
            </p:nvSpPr>
            <p:spPr bwMode="auto">
              <a:xfrm>
                <a:off x="5754340" y="1886800"/>
                <a:ext cx="1090460" cy="353712"/>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defRPr/>
                </a:pPr>
                <a:r>
                  <a:rPr lang="en-US" sz="2400" b="1" kern="1200" dirty="0">
                    <a:solidFill>
                      <a:srgbClr val="FF6600"/>
                    </a:solidFill>
                    <a:latin typeface="Calibri" pitchFamily="34" charset="0"/>
                    <a:ea typeface="+mn-ea"/>
                    <a:cs typeface="Arial"/>
                  </a:rPr>
                  <a:t>Adapter</a:t>
                </a:r>
              </a:p>
            </p:txBody>
          </p:sp>
          <p:sp>
            <p:nvSpPr>
              <p:cNvPr id="51" name="Text Box 24"/>
              <p:cNvSpPr txBox="1">
                <a:spLocks noChangeArrowheads="1"/>
              </p:cNvSpPr>
              <p:nvPr/>
            </p:nvSpPr>
            <p:spPr bwMode="auto">
              <a:xfrm>
                <a:off x="3234335" y="1427545"/>
                <a:ext cx="2628633" cy="400873"/>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defRPr/>
                </a:pPr>
                <a:r>
                  <a:rPr lang="en-US" sz="2800" b="1" kern="1200" dirty="0">
                    <a:solidFill>
                      <a:srgbClr val="FF6600"/>
                    </a:solidFill>
                    <a:latin typeface="Calibri" pitchFamily="34" charset="0"/>
                    <a:ea typeface="+mn-ea"/>
                    <a:cs typeface="Arial"/>
                  </a:rPr>
                  <a:t>Link layer protocol</a:t>
                </a:r>
              </a:p>
            </p:txBody>
          </p:sp>
          <p:sp>
            <p:nvSpPr>
              <p:cNvPr id="52" name="Freeform 25"/>
              <p:cNvSpPr>
                <a:spLocks/>
              </p:cNvSpPr>
              <p:nvPr/>
            </p:nvSpPr>
            <p:spPr bwMode="auto">
              <a:xfrm>
                <a:off x="6704013" y="2063750"/>
                <a:ext cx="647700" cy="342900"/>
              </a:xfrm>
              <a:custGeom>
                <a:avLst/>
                <a:gdLst/>
                <a:ahLst/>
                <a:cxnLst>
                  <a:cxn ang="0">
                    <a:pos x="0" y="208"/>
                  </a:cxn>
                  <a:cxn ang="0">
                    <a:pos x="184" y="208"/>
                  </a:cxn>
                  <a:cxn ang="0">
                    <a:pos x="361" y="161"/>
                  </a:cxn>
                  <a:cxn ang="0">
                    <a:pos x="408" y="0"/>
                  </a:cxn>
                </a:cxnLst>
                <a:rect l="0" t="0" r="r" b="b"/>
                <a:pathLst>
                  <a:path w="408" h="216">
                    <a:moveTo>
                      <a:pt x="0" y="208"/>
                    </a:moveTo>
                    <a:cubicBezTo>
                      <a:pt x="62" y="212"/>
                      <a:pt x="124" y="216"/>
                      <a:pt x="184" y="208"/>
                    </a:cubicBezTo>
                    <a:cubicBezTo>
                      <a:pt x="244" y="200"/>
                      <a:pt x="324" y="196"/>
                      <a:pt x="361" y="161"/>
                    </a:cubicBezTo>
                    <a:cubicBezTo>
                      <a:pt x="398" y="126"/>
                      <a:pt x="400" y="27"/>
                      <a:pt x="408" y="0"/>
                    </a:cubicBezTo>
                  </a:path>
                </a:pathLst>
              </a:custGeom>
              <a:noFill/>
              <a:ln w="57150" cap="flat" cmpd="sng">
                <a:solidFill>
                  <a:srgbClr val="FF0000"/>
                </a:solidFill>
                <a:prstDash val="solid"/>
                <a:round/>
                <a:headEnd/>
                <a:tailEnd type="triangle" w="med" len="me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grpSp>
        <p:sp>
          <p:nvSpPr>
            <p:cNvPr id="58" name="AutoShape 23"/>
            <p:cNvSpPr>
              <a:spLocks/>
            </p:cNvSpPr>
            <p:nvPr/>
          </p:nvSpPr>
          <p:spPr bwMode="auto">
            <a:xfrm rot="5399521">
              <a:off x="4343627" y="2590818"/>
              <a:ext cx="228179" cy="3276600"/>
            </a:xfrm>
            <a:prstGeom prst="leftBrace">
              <a:avLst>
                <a:gd name="adj1" fmla="val 108214"/>
                <a:gd name="adj2" fmla="val 50000"/>
              </a:avLst>
            </a:prstGeom>
            <a:noFill/>
            <a:ln w="57150">
              <a:solidFill>
                <a:srgbClr val="FF6600"/>
              </a:solidFill>
              <a:round/>
              <a:headEnd/>
              <a:tailEnd/>
            </a:ln>
            <a:effectLst/>
          </p:spPr>
          <p:txBody>
            <a:bodyPr wrap="none" anchor="ctr"/>
            <a:lstStyle/>
            <a:p>
              <a:pPr algn="l" rtl="0"/>
              <a:endParaRPr lang="en-US" kern="1200">
                <a:solidFill>
                  <a:prstClr val="black"/>
                </a:solidFill>
                <a:latin typeface="Calibri"/>
                <a:ea typeface="+mn-ea"/>
                <a:cs typeface="+mn-cs"/>
              </a:endParaRPr>
            </a:p>
          </p:txBody>
        </p:sp>
      </p:grpSp>
      <p:sp>
        <p:nvSpPr>
          <p:cNvPr id="28" name="Text Box 152"/>
          <p:cNvSpPr txBox="1">
            <a:spLocks noChangeArrowheads="1"/>
          </p:cNvSpPr>
          <p:nvPr/>
        </p:nvSpPr>
        <p:spPr bwMode="auto">
          <a:xfrm>
            <a:off x="1219200" y="1600200"/>
            <a:ext cx="6591300" cy="1375586"/>
          </a:xfrm>
          <a:prstGeom prst="rect">
            <a:avLst/>
          </a:prstGeom>
          <a:noFill/>
          <a:ln w="9525" algn="ctr">
            <a:noFill/>
            <a:miter lim="800000"/>
            <a:headEnd/>
            <a:tailEnd/>
          </a:ln>
          <a:effectLst/>
        </p:spPr>
        <p:txBody>
          <a:bodyPr wrap="square" lIns="82124" tIns="41061" rIns="82124" bIns="41061">
            <a:spAutoFit/>
          </a:bodyPr>
          <a:lstStyle/>
          <a:p>
            <a:pPr lvl="0" algn="ctr"/>
            <a:r>
              <a:rPr lang="en-US" sz="4800" b="1" dirty="0">
                <a:ln>
                  <a:solidFill>
                    <a:srgbClr val="FF0000"/>
                  </a:solidFill>
                </a:ln>
                <a:solidFill>
                  <a:schemeClr val="accent6"/>
                </a:solidFill>
                <a:latin typeface="Gill Sans MT" pitchFamily="34" charset="0"/>
                <a:cs typeface="Arial" pitchFamily="34" charset="0"/>
              </a:rPr>
              <a:t>Media Access Control </a:t>
            </a:r>
            <a:r>
              <a:rPr lang="en-US" sz="3600" b="1" dirty="0">
                <a:solidFill>
                  <a:schemeClr val="bg1"/>
                </a:solidFill>
                <a:latin typeface="Gill Sans MT" pitchFamily="34" charset="0"/>
                <a:cs typeface="Arial" pitchFamily="34" charset="0"/>
              </a:rPr>
              <a:t>(in Wired Networks)</a:t>
            </a:r>
            <a:endParaRPr lang="en-US" sz="4800" b="1" dirty="0">
              <a:solidFill>
                <a:schemeClr val="bg1"/>
              </a:solidFill>
              <a:latin typeface="Gill Sans MT" pitchFamily="34" charset="0"/>
              <a:cs typeface="Arial" pitchFamily="34" charset="0"/>
            </a:endParaRPr>
          </a:p>
        </p:txBody>
      </p:sp>
      <p:sp>
        <p:nvSpPr>
          <p:cNvPr id="29" name="Rectangle 28"/>
          <p:cNvSpPr/>
          <p:nvPr/>
        </p:nvSpPr>
        <p:spPr>
          <a:xfrm>
            <a:off x="4123744" y="0"/>
            <a:ext cx="4334456" cy="584775"/>
          </a:xfrm>
          <a:prstGeom prst="rect">
            <a:avLst/>
          </a:prstGeom>
        </p:spPr>
        <p:txBody>
          <a:bodyPr wrap="none">
            <a:spAutoFit/>
          </a:bodyPr>
          <a:lstStyle/>
          <a:p>
            <a:r>
              <a:rPr lang="en-US" sz="3200" b="1" dirty="0">
                <a:solidFill>
                  <a:schemeClr val="bg2">
                    <a:lumMod val="50000"/>
                  </a:schemeClr>
                </a:solidFill>
                <a:latin typeface="Gill Sans MT" pitchFamily="34" charset="0"/>
                <a:cs typeface="Arial" pitchFamily="34" charset="0"/>
              </a:rPr>
              <a:t>Direct Link Networks</a:t>
            </a:r>
            <a:endParaRPr lang="en-US" sz="1600" dirty="0">
              <a:solidFill>
                <a:schemeClr val="bg2">
                  <a:lumMod val="50000"/>
                </a:schemeClr>
              </a:solidFill>
            </a:endParaRPr>
          </a:p>
        </p:txBody>
      </p:sp>
    </p:spTree>
    <p:extLst>
      <p:ext uri="{BB962C8B-B14F-4D97-AF65-F5344CB8AC3E}">
        <p14:creationId xmlns:p14="http://schemas.microsoft.com/office/powerpoint/2010/main" val="2534434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srgbClr val="002060"/>
                </a:solidFill>
                <a:latin typeface="Tahoma" pitchFamily="34" charset="0"/>
                <a:ea typeface="+mn-ea"/>
                <a:cs typeface="Tahoma" pitchFamily="34" charset="0"/>
              </a:rPr>
              <a:t>CS</a:t>
            </a:r>
            <a:r>
              <a:rPr lang="en-US" sz="4400" b="1" kern="1200" dirty="0">
                <a:ln>
                  <a:solidFill>
                    <a:prstClr val="black"/>
                  </a:solidFill>
                </a:ln>
                <a:solidFill>
                  <a:srgbClr val="0070C0"/>
                </a:solidFill>
                <a:latin typeface="Tahoma" pitchFamily="34" charset="0"/>
                <a:ea typeface="+mn-ea"/>
                <a:cs typeface="Tahoma" pitchFamily="34" charset="0"/>
              </a:rPr>
              <a:t>MA</a:t>
            </a:r>
            <a:r>
              <a:rPr lang="en-US" sz="4400" b="1" kern="1200" dirty="0">
                <a:ln>
                  <a:solidFill>
                    <a:prstClr val="black"/>
                  </a:solidFill>
                </a:ln>
                <a:solidFill>
                  <a:prstClr val="white"/>
                </a:solidFill>
                <a:latin typeface="Tahoma" pitchFamily="34" charset="0"/>
                <a:ea typeface="+mn-ea"/>
                <a:cs typeface="Tahoma" pitchFamily="34" charset="0"/>
              </a:rPr>
              <a:t>/CD</a:t>
            </a:r>
            <a:endParaRPr lang="th-TH" sz="4400" b="1" kern="1200" dirty="0">
              <a:ln>
                <a:solidFill>
                  <a:prstClr val="black"/>
                </a:solidFill>
              </a:ln>
              <a:solidFill>
                <a:prstClr val="white"/>
              </a:solidFill>
              <a:latin typeface="Tahoma" pitchFamily="34" charset="0"/>
              <a:ea typeface="+mn-ea"/>
              <a:cs typeface="Tahoma" pitchFamily="34" charset="0"/>
            </a:endParaRPr>
          </a:p>
        </p:txBody>
      </p:sp>
      <p:sp>
        <p:nvSpPr>
          <p:cNvPr id="9" name="Rectangle 3"/>
          <p:cNvSpPr txBox="1">
            <a:spLocks noChangeArrowheads="1"/>
          </p:cNvSpPr>
          <p:nvPr/>
        </p:nvSpPr>
        <p:spPr>
          <a:xfrm>
            <a:off x="228600" y="1219200"/>
            <a:ext cx="8686800" cy="1219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dirty="0">
                <a:solidFill>
                  <a:srgbClr val="00B0F0"/>
                </a:solidFill>
              </a:rPr>
              <a:t>The ‘</a:t>
            </a:r>
            <a:r>
              <a:rPr lang="en-US" dirty="0">
                <a:solidFill>
                  <a:srgbClr val="002060"/>
                </a:solidFill>
              </a:rPr>
              <a:t>carrier sense</a:t>
            </a:r>
            <a:r>
              <a:rPr lang="en-US" dirty="0">
                <a:solidFill>
                  <a:srgbClr val="00B0F0"/>
                </a:solidFill>
              </a:rPr>
              <a:t>’ means that all the nodes can distinguish between idle and a busy link, and ‘</a:t>
            </a:r>
            <a:r>
              <a:rPr lang="en-US" dirty="0">
                <a:solidFill>
                  <a:srgbClr val="FF0000"/>
                </a:solidFill>
              </a:rPr>
              <a:t>collision detect</a:t>
            </a:r>
            <a:r>
              <a:rPr lang="en-US" dirty="0">
                <a:solidFill>
                  <a:srgbClr val="00B0F0"/>
                </a:solidFill>
              </a:rPr>
              <a:t>’ means that a node listen as it transmits and can therefore detect when a frame it is transmitting has interfered (collided) with a frame transmission by another node.</a:t>
            </a:r>
            <a:endParaRPr lang="en-US" b="1" dirty="0">
              <a:ln w="0" cap="rnd" cmpd="thickThin">
                <a:solidFill>
                  <a:prstClr val="black"/>
                </a:solidFill>
                <a:bevel/>
              </a:ln>
              <a:solidFill>
                <a:srgbClr val="00B0F0"/>
              </a:solidFill>
              <a:latin typeface="Microsoft Sans Serif" pitchFamily="34" charset="0"/>
              <a:cs typeface="Microsoft Sans Serif" pitchFamily="34" charset="0"/>
            </a:endParaRPr>
          </a:p>
          <a:p>
            <a:pPr marL="0" indent="0" algn="ctr">
              <a:lnSpc>
                <a:spcPct val="150000"/>
              </a:lnSpc>
              <a:buNone/>
            </a:pPr>
            <a:endParaRPr lang="en-US" sz="3600" dirty="0">
              <a:ln w="0" cap="rnd" cmpd="thickThin">
                <a:solidFill>
                  <a:prstClr val="black"/>
                </a:solidFill>
                <a:bevel/>
              </a:ln>
              <a:solidFill>
                <a:srgbClr val="FF0000"/>
              </a:solidFill>
              <a:latin typeface="Microsoft Sans Serif" pitchFamily="34" charset="0"/>
              <a:cs typeface="Microsoft Sans Serif" pitchFamily="34" charset="0"/>
            </a:endParaRPr>
          </a:p>
          <a:p>
            <a:pPr marL="0" indent="0">
              <a:lnSpc>
                <a:spcPct val="150000"/>
              </a:lnSpc>
              <a:buFont typeface="Arial" pitchFamily="34" charset="0"/>
              <a:buNone/>
            </a:pPr>
            <a:endParaRPr lang="en-US" sz="2400" b="1" dirty="0">
              <a:ln w="0" cap="rnd" cmpd="thickThin">
                <a:solidFill>
                  <a:prstClr val="black"/>
                </a:solidFill>
                <a:bevel/>
              </a:ln>
              <a:solidFill>
                <a:schemeClr val="tx2"/>
              </a:solidFill>
              <a:latin typeface="Microsoft Sans Serif" pitchFamily="34" charset="0"/>
              <a:cs typeface="Microsoft Sans Serif" pitchFamily="34" charset="0"/>
            </a:endParaRPr>
          </a:p>
        </p:txBody>
      </p:sp>
    </p:spTree>
    <p:extLst>
      <p:ext uri="{BB962C8B-B14F-4D97-AF65-F5344CB8AC3E}">
        <p14:creationId xmlns:p14="http://schemas.microsoft.com/office/powerpoint/2010/main" val="264138875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685800" y="1652587"/>
            <a:ext cx="7958417" cy="3376613"/>
          </a:xfrm>
          <a:prstGeom prst="rect">
            <a:avLst/>
          </a:prstGeom>
          <a:noFill/>
          <a:ln w="9525">
            <a:noFill/>
            <a:miter lim="800000"/>
            <a:headEnd/>
            <a:tailEnd/>
          </a:ln>
          <a:effectLst/>
        </p:spPr>
      </p:pic>
      <p:sp>
        <p:nvSpPr>
          <p:cNvPr id="4" name="Oval 3"/>
          <p:cNvSpPr/>
          <p:nvPr/>
        </p:nvSpPr>
        <p:spPr bwMode="auto">
          <a:xfrm>
            <a:off x="4343400" y="1676400"/>
            <a:ext cx="4800600" cy="9906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lgn="l" rtl="0" eaLnBrk="0" fontAlgn="base" hangingPunct="0">
              <a:spcBef>
                <a:spcPct val="20000"/>
              </a:spcBef>
              <a:spcAft>
                <a:spcPct val="0"/>
              </a:spcAft>
              <a:buClr>
                <a:srgbClr val="3333CC"/>
              </a:buClr>
              <a:buSzPct val="85000"/>
              <a:buFont typeface="ZapfDingbats" pitchFamily="82" charset="2"/>
              <a:buNone/>
            </a:pPr>
            <a:endParaRPr lang="en-US" sz="2400" kern="1200">
              <a:solidFill>
                <a:srgbClr val="000000"/>
              </a:solidFill>
              <a:latin typeface="Comic Sans MS" pitchFamily="66" charset="0"/>
              <a:ea typeface="+mn-ea"/>
              <a:cs typeface="+mn-cs"/>
            </a:endParaRPr>
          </a:p>
        </p:txBody>
      </p:sp>
      <p:grpSp>
        <p:nvGrpSpPr>
          <p:cNvPr id="2" name="Group 6"/>
          <p:cNvGrpSpPr/>
          <p:nvPr/>
        </p:nvGrpSpPr>
        <p:grpSpPr>
          <a:xfrm>
            <a:off x="304800" y="990600"/>
            <a:ext cx="8839200" cy="5257800"/>
            <a:chOff x="304800" y="990600"/>
            <a:chExt cx="8839200" cy="5257800"/>
          </a:xfrm>
        </p:grpSpPr>
        <p:sp>
          <p:nvSpPr>
            <p:cNvPr id="5" name="Oval 4"/>
            <p:cNvSpPr/>
            <p:nvPr/>
          </p:nvSpPr>
          <p:spPr bwMode="auto">
            <a:xfrm>
              <a:off x="304800" y="990600"/>
              <a:ext cx="8839200" cy="5257800"/>
            </a:xfrm>
            <a:prstGeom prst="ellipse">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lgn="l" rtl="0" eaLnBrk="0" fontAlgn="base" hangingPunct="0">
                <a:spcBef>
                  <a:spcPct val="20000"/>
                </a:spcBef>
                <a:spcAft>
                  <a:spcPct val="0"/>
                </a:spcAft>
                <a:buClr>
                  <a:srgbClr val="3333CC"/>
                </a:buClr>
                <a:buSzPct val="85000"/>
                <a:buFont typeface="ZapfDingbats" pitchFamily="82" charset="2"/>
                <a:buNone/>
              </a:pPr>
              <a:endParaRPr lang="en-US" sz="2400" kern="1200">
                <a:solidFill>
                  <a:srgbClr val="000000"/>
                </a:solidFill>
                <a:latin typeface="Comic Sans MS" pitchFamily="66" charset="0"/>
                <a:ea typeface="+mn-ea"/>
                <a:cs typeface="+mn-cs"/>
              </a:endParaRPr>
            </a:p>
          </p:txBody>
        </p:sp>
        <p:sp>
          <p:nvSpPr>
            <p:cNvPr id="6" name="TextBox 5"/>
            <p:cNvSpPr txBox="1"/>
            <p:nvPr/>
          </p:nvSpPr>
          <p:spPr>
            <a:xfrm>
              <a:off x="2667000" y="5572780"/>
              <a:ext cx="4419600" cy="523220"/>
            </a:xfrm>
            <a:prstGeom prst="rect">
              <a:avLst/>
            </a:prstGeom>
            <a:noFill/>
            <a:ln>
              <a:noFill/>
            </a:ln>
          </p:spPr>
          <p:txBody>
            <a:bodyPr wrap="square" rtlCol="0">
              <a:spAutoFit/>
            </a:bodyPr>
            <a:lstStyle/>
            <a:p>
              <a:pPr algn="ctr" rtl="0"/>
              <a:r>
                <a:rPr lang="en-US" sz="2800" b="1" kern="1200" dirty="0">
                  <a:ln>
                    <a:solidFill>
                      <a:srgbClr val="000000"/>
                    </a:solidFill>
                  </a:ln>
                  <a:solidFill>
                    <a:srgbClr val="FF6600"/>
                  </a:solidFill>
                  <a:latin typeface="Calibri" pitchFamily="34" charset="0"/>
                  <a:ea typeface="+mn-ea"/>
                  <a:cs typeface="+mn-cs"/>
                </a:rPr>
                <a:t>Single collision domain</a:t>
              </a:r>
            </a:p>
          </p:txBody>
        </p:sp>
      </p:grpSp>
      <p:grpSp>
        <p:nvGrpSpPr>
          <p:cNvPr id="9" name="Group 8"/>
          <p:cNvGrpSpPr/>
          <p:nvPr/>
        </p:nvGrpSpPr>
        <p:grpSpPr>
          <a:xfrm>
            <a:off x="0" y="0"/>
            <a:ext cx="9144000" cy="769441"/>
            <a:chOff x="0" y="0"/>
            <a:chExt cx="9144000" cy="769441"/>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               Ethernet Hub</a:t>
              </a:r>
              <a:endParaRPr lang="th-TH" sz="4400" b="1" kern="1200" dirty="0" err="1">
                <a:ln>
                  <a:solidFill>
                    <a:prstClr val="black"/>
                  </a:solidFill>
                </a:ln>
                <a:solidFill>
                  <a:prstClr val="white"/>
                </a:solidFill>
                <a:latin typeface="Tahoma" pitchFamily="34" charset="0"/>
                <a:ea typeface="+mn-ea"/>
                <a:cs typeface="Tahoma" pitchFamily="34" charset="0"/>
              </a:endParaRPr>
            </a:p>
          </p:txBody>
        </p:sp>
        <p:sp>
          <p:nvSpPr>
            <p:cNvPr id="8" name="TextBox 7"/>
            <p:cNvSpPr txBox="1"/>
            <p:nvPr/>
          </p:nvSpPr>
          <p:spPr>
            <a:xfrm>
              <a:off x="0" y="0"/>
              <a:ext cx="2667000" cy="769441"/>
            </a:xfrm>
            <a:prstGeom prst="rect">
              <a:avLst/>
            </a:prstGeom>
            <a:solidFill>
              <a:srgbClr val="3333CC"/>
            </a:solidFill>
          </p:spPr>
          <p:txBody>
            <a:bodyPr wrap="square" rtlCol="0">
              <a:spAutoFit/>
            </a:bodyPr>
            <a:lstStyle/>
            <a:p>
              <a:pPr algn="ctr" rtl="0"/>
              <a:r>
                <a:rPr lang="en-US" sz="4400" b="1" dirty="0" err="1">
                  <a:ln>
                    <a:solidFill>
                      <a:prstClr val="black"/>
                    </a:solidFill>
                  </a:ln>
                  <a:solidFill>
                    <a:prstClr val="white"/>
                  </a:solidFill>
                  <a:latin typeface="Tahoma" pitchFamily="34" charset="0"/>
                  <a:cs typeface="Tahoma" pitchFamily="34" charset="0"/>
                </a:rPr>
                <a:t>Sidenote</a:t>
              </a:r>
              <a:endParaRPr lang="th-TH" sz="4400" b="1" dirty="0">
                <a:ln>
                  <a:solidFill>
                    <a:prstClr val="black"/>
                  </a:solidFill>
                </a:ln>
                <a:solidFill>
                  <a:prstClr val="white"/>
                </a:solidFill>
                <a:latin typeface="Tahoma" pitchFamily="34" charset="0"/>
                <a:cs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685800" y="1600200"/>
            <a:ext cx="7958417" cy="3376613"/>
          </a:xfrm>
          <a:prstGeom prst="rect">
            <a:avLst/>
          </a:prstGeom>
          <a:noFill/>
          <a:ln w="9525">
            <a:noFill/>
            <a:miter lim="800000"/>
            <a:headEnd/>
            <a:tailEnd/>
          </a:ln>
          <a:effectLst/>
        </p:spPr>
      </p:pic>
      <p:pic>
        <p:nvPicPr>
          <p:cNvPr id="9" name="Picture 2"/>
          <p:cNvPicPr>
            <a:picLocks noChangeAspect="1" noChangeArrowheads="1"/>
          </p:cNvPicPr>
          <p:nvPr/>
        </p:nvPicPr>
        <p:blipFill>
          <a:blip r:embed="rId4" cstate="print">
            <a:clrChange>
              <a:clrFrom>
                <a:srgbClr val="FFFFFF"/>
              </a:clrFrom>
              <a:clrTo>
                <a:srgbClr val="FFFFFF">
                  <a:alpha val="0"/>
                </a:srgbClr>
              </a:clrTo>
            </a:clrChange>
          </a:blip>
          <a:srcRect r="5000"/>
          <a:stretch>
            <a:fillRect/>
          </a:stretch>
        </p:blipFill>
        <p:spPr bwMode="auto">
          <a:xfrm>
            <a:off x="3962400" y="3048000"/>
            <a:ext cx="1447800" cy="862641"/>
          </a:xfrm>
          <a:prstGeom prst="rect">
            <a:avLst/>
          </a:prstGeom>
          <a:ln w="9525">
            <a:noFill/>
            <a:miter lim="800000"/>
            <a:headEnd/>
            <a:tailEnd/>
          </a:ln>
          <a:effectLst/>
        </p:spPr>
      </p:pic>
      <p:sp>
        <p:nvSpPr>
          <p:cNvPr id="11" name="TextBox 10"/>
          <p:cNvSpPr txBox="1"/>
          <p:nvPr/>
        </p:nvSpPr>
        <p:spPr>
          <a:xfrm>
            <a:off x="3124200" y="3972580"/>
            <a:ext cx="2971800" cy="523220"/>
          </a:xfrm>
          <a:prstGeom prst="rect">
            <a:avLst/>
          </a:prstGeom>
          <a:noFill/>
        </p:spPr>
        <p:txBody>
          <a:bodyPr wrap="square" rtlCol="0">
            <a:spAutoFit/>
          </a:bodyPr>
          <a:lstStyle/>
          <a:p>
            <a:pPr algn="ctr" rtl="0"/>
            <a:r>
              <a:rPr lang="en-US" sz="2800" b="1" kern="1200" dirty="0">
                <a:solidFill>
                  <a:srgbClr val="000000"/>
                </a:solidFill>
                <a:latin typeface="Book Antiqua" pitchFamily="18" charset="0"/>
                <a:ea typeface="+mn-ea"/>
                <a:cs typeface="Times New Roman" pitchFamily="18" charset="0"/>
              </a:rPr>
              <a:t>Bridge/ Switch</a:t>
            </a:r>
          </a:p>
        </p:txBody>
      </p:sp>
      <p:grpSp>
        <p:nvGrpSpPr>
          <p:cNvPr id="2" name="Group 6"/>
          <p:cNvGrpSpPr/>
          <p:nvPr/>
        </p:nvGrpSpPr>
        <p:grpSpPr>
          <a:xfrm>
            <a:off x="304800" y="914400"/>
            <a:ext cx="3810000" cy="5334000"/>
            <a:chOff x="304800" y="990600"/>
            <a:chExt cx="8839200" cy="5257800"/>
          </a:xfrm>
        </p:grpSpPr>
        <p:sp>
          <p:nvSpPr>
            <p:cNvPr id="8" name="Oval 7"/>
            <p:cNvSpPr/>
            <p:nvPr/>
          </p:nvSpPr>
          <p:spPr bwMode="auto">
            <a:xfrm>
              <a:off x="304800" y="990600"/>
              <a:ext cx="8839200" cy="5257800"/>
            </a:xfrm>
            <a:prstGeom prst="ellipse">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lgn="l" rtl="0" eaLnBrk="0" fontAlgn="base" hangingPunct="0">
                <a:spcBef>
                  <a:spcPct val="20000"/>
                </a:spcBef>
                <a:spcAft>
                  <a:spcPct val="0"/>
                </a:spcAft>
                <a:buClr>
                  <a:srgbClr val="3333CC"/>
                </a:buClr>
                <a:buSzPct val="85000"/>
                <a:buFont typeface="ZapfDingbats" pitchFamily="82" charset="2"/>
                <a:buNone/>
              </a:pPr>
              <a:endParaRPr lang="en-US" sz="2400" kern="1200">
                <a:solidFill>
                  <a:srgbClr val="000000"/>
                </a:solidFill>
                <a:latin typeface="Comic Sans MS" pitchFamily="66" charset="0"/>
                <a:ea typeface="+mn-ea"/>
                <a:cs typeface="+mn-cs"/>
              </a:endParaRPr>
            </a:p>
          </p:txBody>
        </p:sp>
        <p:sp>
          <p:nvSpPr>
            <p:cNvPr id="10" name="TextBox 9"/>
            <p:cNvSpPr txBox="1"/>
            <p:nvPr/>
          </p:nvSpPr>
          <p:spPr>
            <a:xfrm>
              <a:off x="3663696" y="1477240"/>
              <a:ext cx="4419600" cy="940477"/>
            </a:xfrm>
            <a:prstGeom prst="rect">
              <a:avLst/>
            </a:prstGeom>
            <a:noFill/>
            <a:ln>
              <a:noFill/>
            </a:ln>
          </p:spPr>
          <p:txBody>
            <a:bodyPr wrap="square" rtlCol="0">
              <a:spAutoFit/>
            </a:bodyPr>
            <a:lstStyle/>
            <a:p>
              <a:pPr algn="ctr" rtl="0"/>
              <a:r>
                <a:rPr lang="en-US" sz="2800" b="1" kern="1200" dirty="0">
                  <a:ln>
                    <a:solidFill>
                      <a:srgbClr val="000000"/>
                    </a:solidFill>
                  </a:ln>
                  <a:solidFill>
                    <a:srgbClr val="FF6600"/>
                  </a:solidFill>
                  <a:latin typeface="Calibri" pitchFamily="34" charset="0"/>
                  <a:ea typeface="+mn-ea"/>
                  <a:cs typeface="+mn-cs"/>
                </a:rPr>
                <a:t>Collision domain</a:t>
              </a:r>
            </a:p>
          </p:txBody>
        </p:sp>
      </p:grpSp>
      <p:grpSp>
        <p:nvGrpSpPr>
          <p:cNvPr id="3" name="Group 13"/>
          <p:cNvGrpSpPr/>
          <p:nvPr/>
        </p:nvGrpSpPr>
        <p:grpSpPr>
          <a:xfrm>
            <a:off x="5410200" y="990600"/>
            <a:ext cx="3810000" cy="5334000"/>
            <a:chOff x="304800" y="990600"/>
            <a:chExt cx="8839200" cy="5257800"/>
          </a:xfrm>
        </p:grpSpPr>
        <p:sp>
          <p:nvSpPr>
            <p:cNvPr id="16" name="Oval 15"/>
            <p:cNvSpPr/>
            <p:nvPr/>
          </p:nvSpPr>
          <p:spPr bwMode="auto">
            <a:xfrm>
              <a:off x="304800" y="990600"/>
              <a:ext cx="8839200" cy="5257800"/>
            </a:xfrm>
            <a:prstGeom prst="ellipse">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lgn="l" rtl="0" eaLnBrk="0" fontAlgn="base" hangingPunct="0">
                <a:spcBef>
                  <a:spcPct val="20000"/>
                </a:spcBef>
                <a:spcAft>
                  <a:spcPct val="0"/>
                </a:spcAft>
                <a:buClr>
                  <a:srgbClr val="3333CC"/>
                </a:buClr>
                <a:buSzPct val="85000"/>
                <a:buFont typeface="ZapfDingbats" pitchFamily="82" charset="2"/>
                <a:buNone/>
              </a:pPr>
              <a:endParaRPr lang="en-US" sz="2400" kern="1200">
                <a:solidFill>
                  <a:srgbClr val="000000"/>
                </a:solidFill>
                <a:latin typeface="Comic Sans MS" pitchFamily="66" charset="0"/>
                <a:ea typeface="+mn-ea"/>
                <a:cs typeface="+mn-cs"/>
              </a:endParaRPr>
            </a:p>
          </p:txBody>
        </p:sp>
        <p:sp>
          <p:nvSpPr>
            <p:cNvPr id="17" name="TextBox 16"/>
            <p:cNvSpPr txBox="1"/>
            <p:nvPr/>
          </p:nvSpPr>
          <p:spPr>
            <a:xfrm>
              <a:off x="1365504" y="1402129"/>
              <a:ext cx="4419600" cy="940477"/>
            </a:xfrm>
            <a:prstGeom prst="rect">
              <a:avLst/>
            </a:prstGeom>
            <a:noFill/>
            <a:ln>
              <a:noFill/>
            </a:ln>
          </p:spPr>
          <p:txBody>
            <a:bodyPr wrap="square" rtlCol="0">
              <a:spAutoFit/>
            </a:bodyPr>
            <a:lstStyle/>
            <a:p>
              <a:pPr algn="ctr" rtl="0"/>
              <a:r>
                <a:rPr lang="en-US" sz="2800" b="1" kern="1200" dirty="0">
                  <a:ln>
                    <a:solidFill>
                      <a:srgbClr val="000000"/>
                    </a:solidFill>
                  </a:ln>
                  <a:solidFill>
                    <a:srgbClr val="FF6600"/>
                  </a:solidFill>
                  <a:latin typeface="Calibri" pitchFamily="34" charset="0"/>
                  <a:ea typeface="+mn-ea"/>
                  <a:cs typeface="+mn-cs"/>
                </a:rPr>
                <a:t>Collision domain</a:t>
              </a:r>
            </a:p>
          </p:txBody>
        </p:sp>
      </p:grpSp>
      <p:grpSp>
        <p:nvGrpSpPr>
          <p:cNvPr id="14" name="Group 13"/>
          <p:cNvGrpSpPr/>
          <p:nvPr/>
        </p:nvGrpSpPr>
        <p:grpSpPr>
          <a:xfrm>
            <a:off x="0" y="0"/>
            <a:ext cx="9144000" cy="769441"/>
            <a:chOff x="0" y="0"/>
            <a:chExt cx="9144000" cy="769441"/>
          </a:xfrm>
        </p:grpSpPr>
        <p:sp>
          <p:nvSpPr>
            <p:cNvPr id="18" name="TextBox 17"/>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               Ethernet Switch</a:t>
              </a:r>
              <a:endParaRPr lang="th-TH" sz="4400" b="1" kern="1200" dirty="0" err="1">
                <a:ln>
                  <a:solidFill>
                    <a:prstClr val="black"/>
                  </a:solidFill>
                </a:ln>
                <a:solidFill>
                  <a:prstClr val="white"/>
                </a:solidFill>
                <a:latin typeface="Tahoma" pitchFamily="34" charset="0"/>
                <a:ea typeface="+mn-ea"/>
                <a:cs typeface="Tahoma" pitchFamily="34" charset="0"/>
              </a:endParaRPr>
            </a:p>
          </p:txBody>
        </p:sp>
        <p:sp>
          <p:nvSpPr>
            <p:cNvPr id="19" name="TextBox 18"/>
            <p:cNvSpPr txBox="1"/>
            <p:nvPr/>
          </p:nvSpPr>
          <p:spPr>
            <a:xfrm>
              <a:off x="0" y="0"/>
              <a:ext cx="2667000" cy="769441"/>
            </a:xfrm>
            <a:prstGeom prst="rect">
              <a:avLst/>
            </a:prstGeom>
            <a:solidFill>
              <a:schemeClr val="accent2"/>
            </a:solidFill>
          </p:spPr>
          <p:txBody>
            <a:bodyPr wrap="square" rtlCol="0">
              <a:spAutoFit/>
            </a:bodyPr>
            <a:lstStyle/>
            <a:p>
              <a:pPr algn="ctr" rtl="0"/>
              <a:r>
                <a:rPr lang="en-US" sz="4400" b="1" kern="1200" dirty="0" err="1">
                  <a:ln>
                    <a:solidFill>
                      <a:prstClr val="black"/>
                    </a:solidFill>
                  </a:ln>
                  <a:solidFill>
                    <a:prstClr val="white"/>
                  </a:solidFill>
                  <a:latin typeface="Tahoma" pitchFamily="34" charset="0"/>
                  <a:ea typeface="+mn-ea"/>
                  <a:cs typeface="Tahoma" pitchFamily="34" charset="0"/>
                </a:rPr>
                <a:t>Sidenote</a:t>
              </a:r>
              <a:endParaRPr lang="th-TH" sz="3600" b="1" kern="1200" dirty="0">
                <a:ln>
                  <a:solidFill>
                    <a:prstClr val="black"/>
                  </a:solidFill>
                </a:ln>
                <a:solidFill>
                  <a:prstClr val="white"/>
                </a:solidFill>
                <a:latin typeface="Tahoma" pitchFamily="34" charset="0"/>
                <a:ea typeface="+mn-ea"/>
                <a:cs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6200" y="1038285"/>
            <a:ext cx="9372600" cy="4524315"/>
          </a:xfrm>
          <a:prstGeom prst="rect">
            <a:avLst/>
          </a:prstGeom>
          <a:noFill/>
        </p:spPr>
        <p:txBody>
          <a:bodyPr wrap="square" rtlCol="0">
            <a:spAutoFit/>
          </a:bodyPr>
          <a:lstStyle/>
          <a:p>
            <a:pPr marL="747713" indent="-581025" algn="l" rtl="0">
              <a:lnSpc>
                <a:spcPct val="150000"/>
              </a:lnSpc>
            </a:pPr>
            <a:r>
              <a:rPr lang="en-US" sz="3200" b="1" kern="1200" dirty="0">
                <a:solidFill>
                  <a:prstClr val="black"/>
                </a:solidFill>
                <a:latin typeface="Calibri"/>
                <a:ea typeface="+mn-ea"/>
                <a:cs typeface="+mn-cs"/>
              </a:rPr>
              <a:t>An Ethernet NIC receives all frames </a:t>
            </a:r>
            <a:r>
              <a:rPr lang="en-US" sz="3200" b="1" i="1" kern="1200" dirty="0">
                <a:solidFill>
                  <a:prstClr val="black"/>
                </a:solidFill>
                <a:latin typeface="Calibri"/>
                <a:ea typeface="+mn-ea"/>
                <a:cs typeface="+mn-cs"/>
              </a:rPr>
              <a:t>but</a:t>
            </a:r>
            <a:r>
              <a:rPr lang="en-US" sz="3200" b="1" kern="1200" dirty="0">
                <a:solidFill>
                  <a:prstClr val="black"/>
                </a:solidFill>
                <a:latin typeface="Calibri"/>
                <a:ea typeface="+mn-ea"/>
                <a:cs typeface="+mn-cs"/>
              </a:rPr>
              <a:t> accepts:</a:t>
            </a:r>
            <a:endParaRPr lang="en-US" sz="3200" b="1" kern="1200" dirty="0">
              <a:solidFill>
                <a:srgbClr val="000000"/>
              </a:solidFill>
              <a:latin typeface="Calibri"/>
              <a:ea typeface="+mn-ea"/>
              <a:cs typeface="+mn-cs"/>
            </a:endParaRPr>
          </a:p>
          <a:p>
            <a:pPr marL="747713" indent="-581025" algn="l" rtl="0">
              <a:lnSpc>
                <a:spcPct val="150000"/>
              </a:lnSpc>
              <a:buClr>
                <a:srgbClr val="FF6600"/>
              </a:buClr>
              <a:buFont typeface="+mj-lt"/>
              <a:buAutoNum type="arabicPeriod"/>
            </a:pPr>
            <a:r>
              <a:rPr lang="en-US" sz="3200" b="1" kern="1200" dirty="0">
                <a:solidFill>
                  <a:srgbClr val="000000"/>
                </a:solidFill>
                <a:latin typeface="Calibri"/>
                <a:ea typeface="+mn-ea"/>
                <a:cs typeface="+mn-cs"/>
              </a:rPr>
              <a:t> </a:t>
            </a:r>
            <a:r>
              <a:rPr lang="en-US" sz="3200" kern="1200" dirty="0">
                <a:solidFill>
                  <a:srgbClr val="000000"/>
                </a:solidFill>
                <a:latin typeface="Calibri"/>
                <a:ea typeface="+mn-ea"/>
                <a:cs typeface="+mn-cs"/>
              </a:rPr>
              <a:t>Frames addressed to its </a:t>
            </a:r>
            <a:r>
              <a:rPr lang="en-US" sz="3200" b="1" kern="1200" dirty="0">
                <a:solidFill>
                  <a:srgbClr val="C00000"/>
                </a:solidFill>
                <a:latin typeface="Calibri"/>
                <a:ea typeface="+mn-ea"/>
                <a:cs typeface="+mn-cs"/>
              </a:rPr>
              <a:t>own address</a:t>
            </a:r>
          </a:p>
          <a:p>
            <a:pPr marL="747713" indent="-581025" algn="l" rtl="0">
              <a:lnSpc>
                <a:spcPct val="150000"/>
              </a:lnSpc>
              <a:buClr>
                <a:srgbClr val="FF6600"/>
              </a:buClr>
              <a:buFont typeface="+mj-lt"/>
              <a:buAutoNum type="arabicPeriod"/>
            </a:pPr>
            <a:r>
              <a:rPr lang="en-US" sz="3200" b="1" kern="1200" dirty="0">
                <a:solidFill>
                  <a:srgbClr val="000000"/>
                </a:solidFill>
                <a:latin typeface="Calibri"/>
                <a:ea typeface="+mn-ea"/>
                <a:cs typeface="+mn-cs"/>
              </a:rPr>
              <a:t> </a:t>
            </a:r>
            <a:r>
              <a:rPr lang="en-US" sz="3200" kern="1200" dirty="0">
                <a:solidFill>
                  <a:srgbClr val="000000"/>
                </a:solidFill>
                <a:latin typeface="Calibri"/>
                <a:ea typeface="+mn-ea"/>
                <a:cs typeface="+mn-cs"/>
              </a:rPr>
              <a:t>Frames addressed to the </a:t>
            </a:r>
            <a:r>
              <a:rPr lang="en-US" sz="3200" b="1" kern="1200" dirty="0">
                <a:solidFill>
                  <a:srgbClr val="C00000"/>
                </a:solidFill>
                <a:latin typeface="Calibri"/>
                <a:ea typeface="+mn-ea"/>
                <a:cs typeface="+mn-cs"/>
              </a:rPr>
              <a:t>broadcast address</a:t>
            </a:r>
          </a:p>
          <a:p>
            <a:pPr marL="747713" indent="-581025" algn="l" rtl="0">
              <a:lnSpc>
                <a:spcPct val="150000"/>
              </a:lnSpc>
              <a:buClr>
                <a:srgbClr val="FF6600"/>
              </a:buClr>
              <a:buFont typeface="+mj-lt"/>
              <a:buAutoNum type="arabicPeriod"/>
            </a:pPr>
            <a:r>
              <a:rPr lang="en-US" sz="3200" b="1" kern="1200" dirty="0">
                <a:solidFill>
                  <a:srgbClr val="000000"/>
                </a:solidFill>
                <a:latin typeface="Calibri"/>
                <a:ea typeface="+mn-ea"/>
                <a:cs typeface="+mn-cs"/>
              </a:rPr>
              <a:t> </a:t>
            </a:r>
            <a:r>
              <a:rPr lang="en-US" sz="3200" kern="1200" dirty="0">
                <a:solidFill>
                  <a:srgbClr val="000000"/>
                </a:solidFill>
                <a:latin typeface="Calibri"/>
                <a:ea typeface="+mn-ea"/>
                <a:cs typeface="+mn-cs"/>
              </a:rPr>
              <a:t>Frames addressed to a </a:t>
            </a:r>
            <a:r>
              <a:rPr lang="en-US" sz="3200" b="1" kern="1200" dirty="0">
                <a:solidFill>
                  <a:srgbClr val="C00000"/>
                </a:solidFill>
                <a:latin typeface="Calibri"/>
                <a:ea typeface="+mn-ea"/>
                <a:cs typeface="+mn-cs"/>
              </a:rPr>
              <a:t>multicast address</a:t>
            </a:r>
            <a:r>
              <a:rPr lang="en-US" sz="3200" kern="1200" dirty="0">
                <a:solidFill>
                  <a:srgbClr val="000000"/>
                </a:solidFill>
                <a:latin typeface="Calibri"/>
                <a:ea typeface="+mn-ea"/>
                <a:cs typeface="+mn-cs"/>
              </a:rPr>
              <a:t>,               </a:t>
            </a:r>
            <a:r>
              <a:rPr lang="en-US" sz="3200" b="1" i="1" kern="1200" dirty="0">
                <a:solidFill>
                  <a:srgbClr val="1F497D"/>
                </a:solidFill>
                <a:latin typeface="Calibri"/>
                <a:ea typeface="+mn-ea"/>
                <a:cs typeface="+mn-cs"/>
              </a:rPr>
              <a:t>if</a:t>
            </a:r>
            <a:r>
              <a:rPr lang="en-US" sz="3200" kern="1200" dirty="0">
                <a:solidFill>
                  <a:srgbClr val="000000"/>
                </a:solidFill>
                <a:latin typeface="Calibri"/>
                <a:ea typeface="+mn-ea"/>
                <a:cs typeface="+mn-cs"/>
              </a:rPr>
              <a:t> instructed to listen to that address</a:t>
            </a:r>
          </a:p>
          <a:p>
            <a:pPr marL="747713" indent="-581025" algn="l" rtl="0">
              <a:lnSpc>
                <a:spcPct val="150000"/>
              </a:lnSpc>
              <a:buClr>
                <a:srgbClr val="FF6600"/>
              </a:buClr>
              <a:buFont typeface="+mj-lt"/>
              <a:buAutoNum type="arabicPeriod"/>
            </a:pPr>
            <a:r>
              <a:rPr lang="en-US" sz="3200" b="1" kern="1200" dirty="0">
                <a:solidFill>
                  <a:srgbClr val="000000"/>
                </a:solidFill>
                <a:latin typeface="Calibri"/>
                <a:ea typeface="+mn-ea"/>
                <a:cs typeface="+mn-cs"/>
              </a:rPr>
              <a:t> </a:t>
            </a:r>
            <a:r>
              <a:rPr lang="en-US" sz="3200" kern="1200" dirty="0">
                <a:solidFill>
                  <a:srgbClr val="000000"/>
                </a:solidFill>
                <a:latin typeface="Calibri"/>
                <a:ea typeface="+mn-ea"/>
                <a:cs typeface="+mn-cs"/>
              </a:rPr>
              <a:t>All frames, if placed in </a:t>
            </a:r>
            <a:r>
              <a:rPr lang="en-US" sz="3200" b="1" kern="1200" dirty="0">
                <a:solidFill>
                  <a:srgbClr val="1F497D"/>
                </a:solidFill>
                <a:latin typeface="Calibri"/>
                <a:ea typeface="+mn-ea"/>
                <a:cs typeface="+mn-cs"/>
              </a:rPr>
              <a:t>promiscuous mode</a:t>
            </a:r>
            <a:endParaRPr lang="en-US" sz="3600" b="1" kern="1200" dirty="0">
              <a:solidFill>
                <a:srgbClr val="1F497D"/>
              </a:solidFill>
              <a:latin typeface="Calibri"/>
              <a:ea typeface="+mn-ea"/>
              <a:cs typeface="+mn-cs"/>
            </a:endParaRPr>
          </a:p>
        </p:txBody>
      </p:sp>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pic>
        <p:nvPicPr>
          <p:cNvPr id="5" name="Picture 2" hidden="1"/>
          <p:cNvPicPr>
            <a:picLocks noChangeAspect="1" noChangeArrowheads="1"/>
          </p:cNvPicPr>
          <p:nvPr/>
        </p:nvPicPr>
        <p:blipFill>
          <a:blip r:embed="rId3" cstate="print"/>
          <a:srcRect/>
          <a:stretch>
            <a:fillRect/>
          </a:stretch>
        </p:blipFill>
        <p:spPr bwMode="auto">
          <a:xfrm>
            <a:off x="228600" y="1006841"/>
            <a:ext cx="4495800" cy="5470159"/>
          </a:xfrm>
          <a:prstGeom prst="rect">
            <a:avLst/>
          </a:prstGeom>
          <a:noFill/>
          <a:ln w="9525">
            <a:noFill/>
            <a:miter lim="800000"/>
            <a:headEnd/>
            <a:tailEnd/>
          </a:ln>
          <a:effectLst/>
        </p:spPr>
      </p:pic>
      <p:cxnSp>
        <p:nvCxnSpPr>
          <p:cNvPr id="11" name="Straight Arrow Connector 10" hidden="1"/>
          <p:cNvCxnSpPr/>
          <p:nvPr/>
        </p:nvCxnSpPr>
        <p:spPr>
          <a:xfrm flipV="1">
            <a:off x="1066800" y="3505200"/>
            <a:ext cx="381000" cy="304800"/>
          </a:xfrm>
          <a:prstGeom prst="straightConnector1">
            <a:avLst/>
          </a:prstGeom>
          <a:ln w="57150">
            <a:tailEnd type="arrow" w="lg" len="sm"/>
          </a:ln>
        </p:spPr>
        <p:style>
          <a:lnRef idx="1">
            <a:schemeClr val="accent1"/>
          </a:lnRef>
          <a:fillRef idx="0">
            <a:schemeClr val="accent1"/>
          </a:fillRef>
          <a:effectRef idx="0">
            <a:schemeClr val="accent1"/>
          </a:effectRef>
          <a:fontRef idx="minor">
            <a:schemeClr val="tx1"/>
          </a:fontRef>
        </p:style>
      </p:cxnSp>
      <p:pic>
        <p:nvPicPr>
          <p:cNvPr id="2050" name="Picture 2" hidden="1"/>
          <p:cNvPicPr>
            <a:picLocks noChangeAspect="1" noChangeArrowheads="1"/>
          </p:cNvPicPr>
          <p:nvPr/>
        </p:nvPicPr>
        <p:blipFill>
          <a:blip r:embed="rId4" cstate="print"/>
          <a:srcRect/>
          <a:stretch>
            <a:fillRect/>
          </a:stretch>
        </p:blipFill>
        <p:spPr bwMode="auto">
          <a:xfrm>
            <a:off x="4724400" y="1467641"/>
            <a:ext cx="3705225" cy="3790159"/>
          </a:xfrm>
          <a:prstGeom prst="rect">
            <a:avLst/>
          </a:prstGeom>
          <a:noFill/>
          <a:ln w="9525">
            <a:noFill/>
            <a:miter lim="800000"/>
            <a:headEnd/>
            <a:tailEnd/>
          </a:ln>
          <a:effectLst/>
        </p:spPr>
      </p:pic>
      <p:sp>
        <p:nvSpPr>
          <p:cNvPr id="9" name="Rectangle 8" hidden="1"/>
          <p:cNvSpPr/>
          <p:nvPr/>
        </p:nvSpPr>
        <p:spPr>
          <a:xfrm>
            <a:off x="4876800" y="2286000"/>
            <a:ext cx="2895600" cy="2286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h-TH" kern="1200">
              <a:solidFill>
                <a:prstClr val="white"/>
              </a:solidFill>
              <a:latin typeface="Calibri"/>
              <a:ea typeface="+mn-ea"/>
              <a:cs typeface="Cordia New"/>
            </a:endParaRPr>
          </a:p>
        </p:txBody>
      </p:sp>
      <p:sp>
        <p:nvSpPr>
          <p:cNvPr id="10" name="TextBox 9"/>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defRPr/>
            </a:pPr>
            <a:r>
              <a:rPr lang="en-US" sz="4300" b="1" kern="1200" dirty="0">
                <a:ln>
                  <a:solidFill>
                    <a:prstClr val="black"/>
                  </a:solidFill>
                </a:ln>
                <a:solidFill>
                  <a:prstClr val="white"/>
                </a:solidFill>
                <a:latin typeface="Tahoma" pitchFamily="34" charset="0"/>
                <a:ea typeface="+mn-ea"/>
                <a:cs typeface="Tahoma" pitchFamily="34" charset="0"/>
              </a:rPr>
              <a:t>Receiver CSMA/ CD Algorithm</a:t>
            </a:r>
            <a:endParaRPr lang="th-TH" sz="43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childTnLst>
                          </p:cTn>
                        </p:par>
                        <p:par>
                          <p:cTn id="19" fill="hold">
                            <p:stCondLst>
                              <p:cond delay="500"/>
                            </p:stCondLst>
                            <p:childTnLst>
                              <p:par>
                                <p:cTn id="20" presetID="53" presetClass="entr"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1000"/>
                            </p:stCondLst>
                            <p:childTnLst>
                              <p:par>
                                <p:cTn id="29" presetID="53" presetClass="entr" presetSubtype="0" fill="hold" grpId="1"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body" sz="half" idx="1"/>
          </p:nvPr>
        </p:nvSpPr>
        <p:spPr>
          <a:xfrm>
            <a:off x="228600" y="1143000"/>
            <a:ext cx="8153400" cy="5029200"/>
          </a:xfrm>
        </p:spPr>
        <p:txBody>
          <a:bodyPr/>
          <a:lstStyle/>
          <a:p>
            <a:pPr marL="457200" indent="-457200">
              <a:buFont typeface="+mj-lt"/>
              <a:buAutoNum type="arabicPeriod"/>
            </a:pPr>
            <a:r>
              <a:rPr lang="en-US" sz="3600" dirty="0">
                <a:latin typeface="Calibri" pitchFamily="34" charset="0"/>
                <a:cs typeface="Tahoma" pitchFamily="34" charset="0"/>
              </a:rPr>
              <a:t>If </a:t>
            </a:r>
            <a:r>
              <a:rPr lang="en-US" sz="3600" b="1" dirty="0">
                <a:solidFill>
                  <a:schemeClr val="accent2"/>
                </a:solidFill>
                <a:latin typeface="Calibri" pitchFamily="34" charset="0"/>
                <a:cs typeface="Tahoma" pitchFamily="34" charset="0"/>
              </a:rPr>
              <a:t>NIC senses channel idle</a:t>
            </a:r>
            <a:r>
              <a:rPr lang="en-US" sz="3600" dirty="0">
                <a:latin typeface="Calibri" pitchFamily="34" charset="0"/>
                <a:cs typeface="Tahoma" pitchFamily="34" charset="0"/>
              </a:rPr>
              <a:t>, starts transmission</a:t>
            </a:r>
          </a:p>
          <a:p>
            <a:pPr marL="457200" indent="-457200">
              <a:buFont typeface="+mj-lt"/>
              <a:buAutoNum type="arabicPeriod"/>
            </a:pPr>
            <a:endParaRPr lang="en-US" sz="800" dirty="0">
              <a:latin typeface="Calibri" pitchFamily="34" charset="0"/>
              <a:cs typeface="Tahoma" pitchFamily="34" charset="0"/>
            </a:endParaRPr>
          </a:p>
          <a:p>
            <a:pPr marL="457200" indent="-457200">
              <a:buFont typeface="+mj-lt"/>
              <a:buAutoNum type="arabicPeriod"/>
            </a:pPr>
            <a:r>
              <a:rPr lang="en-US" sz="3600" dirty="0">
                <a:latin typeface="Calibri" pitchFamily="34" charset="0"/>
                <a:cs typeface="Tahoma" pitchFamily="34" charset="0"/>
              </a:rPr>
              <a:t>If </a:t>
            </a:r>
            <a:r>
              <a:rPr lang="en-US" sz="3600" b="1" dirty="0">
                <a:solidFill>
                  <a:schemeClr val="accent2"/>
                </a:solidFill>
                <a:latin typeface="Calibri" pitchFamily="34" charset="0"/>
                <a:cs typeface="Tahoma" pitchFamily="34" charset="0"/>
              </a:rPr>
              <a:t>NIC senses channel busy</a:t>
            </a:r>
            <a:r>
              <a:rPr lang="en-US" sz="3600" dirty="0">
                <a:latin typeface="Calibri" pitchFamily="34" charset="0"/>
                <a:cs typeface="Tahoma" pitchFamily="34" charset="0"/>
              </a:rPr>
              <a:t>, waits until channel idle, then transmits</a:t>
            </a:r>
          </a:p>
          <a:p>
            <a:pPr marL="457200" indent="-457200">
              <a:buFont typeface="+mj-lt"/>
              <a:buAutoNum type="arabicPeriod"/>
            </a:pPr>
            <a:endParaRPr lang="en-US" sz="800" dirty="0">
              <a:latin typeface="Calibri" pitchFamily="34" charset="0"/>
              <a:cs typeface="Tahoma" pitchFamily="34" charset="0"/>
            </a:endParaRPr>
          </a:p>
          <a:p>
            <a:pPr marL="457200" indent="-457200">
              <a:buFont typeface="+mj-lt"/>
              <a:buAutoNum type="arabicPeriod"/>
            </a:pPr>
            <a:r>
              <a:rPr lang="en-US" sz="3600" dirty="0">
                <a:latin typeface="Calibri" pitchFamily="34" charset="0"/>
                <a:cs typeface="Tahoma" pitchFamily="34" charset="0"/>
              </a:rPr>
              <a:t>If NIC transmits entire frame </a:t>
            </a:r>
            <a:r>
              <a:rPr lang="en-US" sz="3600" b="1" dirty="0">
                <a:solidFill>
                  <a:schemeClr val="accent2"/>
                </a:solidFill>
                <a:latin typeface="Calibri" pitchFamily="34" charset="0"/>
                <a:cs typeface="Tahoma" pitchFamily="34" charset="0"/>
              </a:rPr>
              <a:t>detecting no other transmission</a:t>
            </a:r>
            <a:r>
              <a:rPr lang="en-US" sz="3600" dirty="0">
                <a:latin typeface="Calibri" pitchFamily="34" charset="0"/>
                <a:cs typeface="Tahoma" pitchFamily="34" charset="0"/>
              </a:rPr>
              <a:t>, NIC is done with frame (transmission successful)</a:t>
            </a:r>
            <a:endParaRPr lang="en-US" sz="800" dirty="0">
              <a:latin typeface="Calibri" pitchFamily="34" charset="0"/>
              <a:cs typeface="Tahoma" pitchFamily="34" charset="0"/>
            </a:endParaRPr>
          </a:p>
        </p:txBody>
      </p:sp>
      <p:sp>
        <p:nvSpPr>
          <p:cNvPr id="10" name="TextBox 9"/>
          <p:cNvSpPr txBox="1"/>
          <p:nvPr/>
        </p:nvSpPr>
        <p:spPr>
          <a:xfrm>
            <a:off x="0" y="0"/>
            <a:ext cx="9144000" cy="754053"/>
          </a:xfrm>
          <a:prstGeom prst="rect">
            <a:avLst/>
          </a:prstGeom>
          <a:solidFill>
            <a:srgbClr val="F79646">
              <a:lumMod val="75000"/>
            </a:srgbClr>
          </a:solidFill>
        </p:spPr>
        <p:txBody>
          <a:bodyPr wrap="square" rtlCol="0">
            <a:spAutoFit/>
          </a:bodyPr>
          <a:lstStyle/>
          <a:p>
            <a:pPr algn="ctr" rtl="0">
              <a:defRPr/>
            </a:pPr>
            <a:r>
              <a:rPr lang="en-US" sz="4300" b="1" kern="1200" dirty="0">
                <a:ln>
                  <a:solidFill>
                    <a:prstClr val="black"/>
                  </a:solidFill>
                </a:ln>
                <a:solidFill>
                  <a:prstClr val="white"/>
                </a:solidFill>
                <a:latin typeface="Tahoma" pitchFamily="34" charset="0"/>
                <a:ea typeface="+mn-ea"/>
                <a:cs typeface="Tahoma" pitchFamily="34" charset="0"/>
              </a:rPr>
              <a:t>Transmitter CSMA/CD Algorithm</a:t>
            </a:r>
            <a:endParaRPr lang="th-TH" sz="43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body" sz="half" idx="1"/>
          </p:nvPr>
        </p:nvSpPr>
        <p:spPr>
          <a:xfrm>
            <a:off x="228600" y="1371600"/>
            <a:ext cx="8763000" cy="3886200"/>
          </a:xfrm>
        </p:spPr>
        <p:txBody>
          <a:bodyPr/>
          <a:lstStyle/>
          <a:p>
            <a:pPr marL="457200" indent="-457200">
              <a:buFont typeface="+mj-lt"/>
              <a:buAutoNum type="arabicPeriod"/>
            </a:pPr>
            <a:endParaRPr lang="en-US" sz="800" dirty="0">
              <a:latin typeface="Calibri" pitchFamily="34" charset="0"/>
              <a:cs typeface="Tahoma" pitchFamily="34" charset="0"/>
            </a:endParaRPr>
          </a:p>
          <a:p>
            <a:pPr marL="514350" indent="-514350">
              <a:buFont typeface="+mj-lt"/>
              <a:buAutoNum type="arabicPeriod" startAt="4"/>
            </a:pPr>
            <a:r>
              <a:rPr lang="en-US" sz="3600" dirty="0">
                <a:latin typeface="Calibri" pitchFamily="34" charset="0"/>
                <a:cs typeface="Tahoma" pitchFamily="34" charset="0"/>
              </a:rPr>
              <a:t>If NIC </a:t>
            </a:r>
            <a:r>
              <a:rPr lang="en-US" sz="3600" b="1" dirty="0">
                <a:solidFill>
                  <a:schemeClr val="accent2"/>
                </a:solidFill>
                <a:latin typeface="Calibri" pitchFamily="34" charset="0"/>
                <a:cs typeface="Tahoma" pitchFamily="34" charset="0"/>
              </a:rPr>
              <a:t>detects another transmission</a:t>
            </a:r>
            <a:r>
              <a:rPr lang="en-US" sz="3600" dirty="0">
                <a:latin typeface="Calibri" pitchFamily="34" charset="0"/>
                <a:cs typeface="Tahoma" pitchFamily="34" charset="0"/>
              </a:rPr>
              <a:t> while transmitting,  aborts and sends </a:t>
            </a:r>
            <a:r>
              <a:rPr lang="en-US" sz="3600" b="1" i="1" dirty="0">
                <a:latin typeface="Calibri" pitchFamily="34" charset="0"/>
                <a:cs typeface="Tahoma" pitchFamily="34" charset="0"/>
              </a:rPr>
              <a:t>jam</a:t>
            </a:r>
            <a:r>
              <a:rPr lang="en-US" sz="3600" dirty="0">
                <a:latin typeface="Calibri" pitchFamily="34" charset="0"/>
                <a:cs typeface="Tahoma" pitchFamily="34" charset="0"/>
              </a:rPr>
              <a:t> signal</a:t>
            </a:r>
          </a:p>
          <a:p>
            <a:pPr marL="457200" indent="-457200">
              <a:buFont typeface="+mj-lt"/>
              <a:buAutoNum type="arabicPeriod" startAt="4"/>
            </a:pPr>
            <a:endParaRPr lang="en-US" sz="800" dirty="0">
              <a:latin typeface="Calibri" pitchFamily="34" charset="0"/>
              <a:cs typeface="Tahoma" pitchFamily="34" charset="0"/>
            </a:endParaRPr>
          </a:p>
          <a:p>
            <a:pPr marL="457200" indent="-457200">
              <a:buFont typeface="+mj-lt"/>
              <a:buAutoNum type="arabicPeriod" startAt="4"/>
            </a:pPr>
            <a:r>
              <a:rPr lang="en-US" sz="3600" dirty="0">
                <a:latin typeface="Calibri" pitchFamily="34" charset="0"/>
                <a:cs typeface="Tahoma" pitchFamily="34" charset="0"/>
              </a:rPr>
              <a:t>After aborting, NIC enters </a:t>
            </a:r>
            <a:r>
              <a:rPr lang="en-US" sz="3600" b="1" dirty="0">
                <a:solidFill>
                  <a:srgbClr val="FF0000"/>
                </a:solidFill>
                <a:latin typeface="Calibri" pitchFamily="34" charset="0"/>
                <a:cs typeface="Tahoma" pitchFamily="34" charset="0"/>
              </a:rPr>
              <a:t>exponential </a:t>
            </a:r>
            <a:r>
              <a:rPr lang="en-US" sz="3600" b="1" dirty="0" err="1">
                <a:solidFill>
                  <a:srgbClr val="FF0000"/>
                </a:solidFill>
                <a:latin typeface="Calibri" pitchFamily="34" charset="0"/>
                <a:cs typeface="Tahoma" pitchFamily="34" charset="0"/>
              </a:rPr>
              <a:t>backoff</a:t>
            </a:r>
            <a:r>
              <a:rPr lang="en-US" sz="3600" dirty="0">
                <a:latin typeface="Calibri" pitchFamily="34" charset="0"/>
                <a:cs typeface="Tahoma" pitchFamily="34" charset="0"/>
              </a:rPr>
              <a:t>: after </a:t>
            </a:r>
            <a:r>
              <a:rPr lang="en-US" sz="3600" i="1" dirty="0">
                <a:latin typeface="Calibri" pitchFamily="34" charset="0"/>
                <a:cs typeface="Tahoma" pitchFamily="34" charset="0"/>
              </a:rPr>
              <a:t>m</a:t>
            </a:r>
            <a:r>
              <a:rPr lang="en-US" sz="3600" i="1" baseline="30000" dirty="0">
                <a:latin typeface="Calibri" pitchFamily="34" charset="0"/>
                <a:cs typeface="Tahoma" pitchFamily="34" charset="0"/>
              </a:rPr>
              <a:t>th</a:t>
            </a:r>
            <a:r>
              <a:rPr lang="en-US" sz="3600" dirty="0">
                <a:latin typeface="Calibri" pitchFamily="34" charset="0"/>
                <a:cs typeface="Tahoma" pitchFamily="34" charset="0"/>
              </a:rPr>
              <a:t> collision, </a:t>
            </a:r>
            <a:r>
              <a:rPr lang="en-US" sz="3600" i="1" dirty="0">
                <a:latin typeface="Calibri" pitchFamily="34" charset="0"/>
                <a:cs typeface="Tahoma" pitchFamily="34" charset="0"/>
              </a:rPr>
              <a:t>k </a:t>
            </a:r>
            <a:r>
              <a:rPr lang="en-US" sz="3600" dirty="0">
                <a:latin typeface="Calibri" pitchFamily="34" charset="0"/>
                <a:cs typeface="Tahoma" pitchFamily="34" charset="0"/>
              </a:rPr>
              <a:t>is chosen randomly from </a:t>
            </a:r>
            <a:r>
              <a:rPr lang="en-US" sz="3200" dirty="0">
                <a:latin typeface="Calibri" pitchFamily="34" charset="0"/>
                <a:cs typeface="Tahoma" pitchFamily="34" charset="0"/>
              </a:rPr>
              <a:t>{0,1,2,…,2</a:t>
            </a:r>
            <a:r>
              <a:rPr lang="en-US" sz="3200" b="1" baseline="30000" dirty="0">
                <a:latin typeface="Calibri" pitchFamily="34" charset="0"/>
                <a:cs typeface="Tahoma" pitchFamily="34" charset="0"/>
              </a:rPr>
              <a:t>m</a:t>
            </a:r>
            <a:r>
              <a:rPr lang="en-US" sz="2400" dirty="0">
                <a:latin typeface="Calibri" pitchFamily="34" charset="0"/>
                <a:cs typeface="Tahoma" pitchFamily="34" charset="0"/>
              </a:rPr>
              <a:t>-1</a:t>
            </a:r>
            <a:r>
              <a:rPr lang="en-US" sz="3200" dirty="0">
                <a:latin typeface="Calibri" pitchFamily="34" charset="0"/>
                <a:cs typeface="Tahoma" pitchFamily="34" charset="0"/>
              </a:rPr>
              <a:t>}.</a:t>
            </a:r>
            <a:r>
              <a:rPr lang="en-US" sz="3600" dirty="0">
                <a:latin typeface="Calibri" pitchFamily="34" charset="0"/>
                <a:cs typeface="Tahoma" pitchFamily="34" charset="0"/>
              </a:rPr>
              <a:t> NIC waits </a:t>
            </a:r>
            <a:r>
              <a:rPr lang="en-US" sz="3600" i="1" dirty="0">
                <a:latin typeface="Calibri" pitchFamily="34" charset="0"/>
                <a:cs typeface="Tahoma" pitchFamily="34" charset="0"/>
              </a:rPr>
              <a:t>k</a:t>
            </a:r>
            <a:r>
              <a:rPr lang="el-GR" sz="3600" dirty="0">
                <a:latin typeface="Calibri" pitchFamily="34" charset="0"/>
                <a:cs typeface="Tahoma" pitchFamily="34" charset="0"/>
              </a:rPr>
              <a:t>·</a:t>
            </a:r>
            <a:r>
              <a:rPr lang="en-US" sz="3600" dirty="0">
                <a:latin typeface="Calibri" pitchFamily="34" charset="0"/>
                <a:cs typeface="Tahoma" pitchFamily="34" charset="0"/>
              </a:rPr>
              <a:t>512 bit times, returns to Step </a:t>
            </a:r>
            <a:r>
              <a:rPr lang="en-US" sz="3600" dirty="0">
                <a:solidFill>
                  <a:schemeClr val="accent2"/>
                </a:solidFill>
                <a:latin typeface="Calibri" pitchFamily="34" charset="0"/>
                <a:cs typeface="Tahoma" pitchFamily="34" charset="0"/>
              </a:rPr>
              <a:t>1</a:t>
            </a:r>
            <a:r>
              <a:rPr lang="en-US" sz="3600" dirty="0">
                <a:latin typeface="Calibri" pitchFamily="34" charset="0"/>
                <a:cs typeface="Tahoma" pitchFamily="34" charset="0"/>
              </a:rPr>
              <a:t>.</a:t>
            </a:r>
          </a:p>
        </p:txBody>
      </p:sp>
      <p:sp>
        <p:nvSpPr>
          <p:cNvPr id="4" name="TextBox 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Transmit Algorithm: CSMA/ CD</a:t>
            </a:r>
            <a:endParaRPr lang="th-TH" sz="4400" b="1" kern="1200" dirty="0">
              <a:ln>
                <a:solidFill>
                  <a:prstClr val="black"/>
                </a:solidFill>
              </a:ln>
              <a:solidFill>
                <a:prstClr val="white"/>
              </a:solidFill>
              <a:latin typeface="Tahoma" pitchFamily="34" charset="0"/>
              <a:ea typeface="+mn-ea"/>
              <a:cs typeface="Tahoma" pitchFamily="34" charset="0"/>
            </a:endParaRPr>
          </a:p>
        </p:txBody>
      </p:sp>
      <p:grpSp>
        <p:nvGrpSpPr>
          <p:cNvPr id="10" name="Group 9"/>
          <p:cNvGrpSpPr/>
          <p:nvPr/>
        </p:nvGrpSpPr>
        <p:grpSpPr>
          <a:xfrm>
            <a:off x="1066800" y="4648200"/>
            <a:ext cx="2514600" cy="1408331"/>
            <a:chOff x="1066800" y="4648200"/>
            <a:chExt cx="2514600" cy="1408331"/>
          </a:xfrm>
        </p:grpSpPr>
        <p:sp>
          <p:nvSpPr>
            <p:cNvPr id="6" name="Rounded Rectangle 5"/>
            <p:cNvSpPr/>
            <p:nvPr/>
          </p:nvSpPr>
          <p:spPr bwMode="auto">
            <a:xfrm>
              <a:off x="1066800" y="4648200"/>
              <a:ext cx="2514600" cy="685800"/>
            </a:xfrm>
            <a:prstGeom prst="roundRect">
              <a:avLst/>
            </a:prstGeom>
            <a:noFill/>
            <a:ln w="38100" cap="flat" cmpd="sng" algn="ctr">
              <a:solidFill>
                <a:srgbClr val="C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9" name="TextBox 8"/>
            <p:cNvSpPr txBox="1"/>
            <p:nvPr/>
          </p:nvSpPr>
          <p:spPr>
            <a:xfrm>
              <a:off x="1600200" y="5410200"/>
              <a:ext cx="1861407" cy="646331"/>
            </a:xfrm>
            <a:prstGeom prst="rect">
              <a:avLst/>
            </a:prstGeom>
            <a:noFill/>
          </p:spPr>
          <p:txBody>
            <a:bodyPr wrap="none" rtlCol="0">
              <a:spAutoFit/>
            </a:bodyPr>
            <a:lstStyle/>
            <a:p>
              <a:r>
                <a:rPr lang="en-US" sz="3600" dirty="0">
                  <a:solidFill>
                    <a:srgbClr val="C00000"/>
                  </a:solidFill>
                  <a:latin typeface="Calibri" pitchFamily="34" charset="0"/>
                  <a:cs typeface="Tahoma" pitchFamily="34" charset="0"/>
                </a:rPr>
                <a:t>Slot time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5"/>
          <p:cNvGrpSpPr/>
          <p:nvPr/>
        </p:nvGrpSpPr>
        <p:grpSpPr>
          <a:xfrm>
            <a:off x="838200" y="838200"/>
            <a:ext cx="8229600" cy="3193197"/>
            <a:chOff x="990600" y="2920425"/>
            <a:chExt cx="8229600" cy="3193197"/>
          </a:xfrm>
        </p:grpSpPr>
        <p:sp>
          <p:nvSpPr>
            <p:cNvPr id="72788" name="Text Box 84"/>
            <p:cNvSpPr txBox="1">
              <a:spLocks noChangeArrowheads="1"/>
            </p:cNvSpPr>
            <p:nvPr/>
          </p:nvSpPr>
          <p:spPr bwMode="auto">
            <a:xfrm>
              <a:off x="6172200" y="3149025"/>
              <a:ext cx="3048000" cy="830997"/>
            </a:xfrm>
            <a:prstGeom prst="rect">
              <a:avLst/>
            </a:prstGeom>
            <a:noFill/>
            <a:ln w="19050">
              <a:noFill/>
              <a:miter lim="800000"/>
              <a:headEnd/>
              <a:tailEnd/>
            </a:ln>
            <a:effectLst/>
          </p:spPr>
          <p:txBody>
            <a:bodyPr wrap="square">
              <a:spAutoFit/>
            </a:bodyPr>
            <a:lstStyle/>
            <a:p>
              <a:pPr algn="ctr" rtl="0">
                <a:spcBef>
                  <a:spcPct val="50000"/>
                </a:spcBef>
              </a:pPr>
              <a:r>
                <a:rPr lang="en-US" sz="2400" b="1" dirty="0">
                  <a:solidFill>
                    <a:srgbClr val="3333CC"/>
                  </a:solidFill>
                  <a:latin typeface="Calibri" pitchFamily="34" charset="0"/>
                </a:rPr>
                <a:t>Ethernet Adapter or, Controller</a:t>
              </a:r>
            </a:p>
          </p:txBody>
        </p:sp>
        <p:grpSp>
          <p:nvGrpSpPr>
            <p:cNvPr id="3" name="Group 94"/>
            <p:cNvGrpSpPr/>
            <p:nvPr/>
          </p:nvGrpSpPr>
          <p:grpSpPr>
            <a:xfrm>
              <a:off x="990600" y="2920425"/>
              <a:ext cx="7010400" cy="3193197"/>
              <a:chOff x="990600" y="2743200"/>
              <a:chExt cx="7010400" cy="3193197"/>
            </a:xfrm>
          </p:grpSpPr>
          <p:grpSp>
            <p:nvGrpSpPr>
              <p:cNvPr id="4" name="Group 3"/>
              <p:cNvGrpSpPr>
                <a:grpSpLocks/>
              </p:cNvGrpSpPr>
              <p:nvPr/>
            </p:nvGrpSpPr>
            <p:grpSpPr bwMode="auto">
              <a:xfrm>
                <a:off x="4038600" y="2743200"/>
                <a:ext cx="1049338" cy="1344613"/>
                <a:chOff x="2532" y="1747"/>
                <a:chExt cx="661" cy="847"/>
              </a:xfrm>
            </p:grpSpPr>
            <p:sp>
              <p:nvSpPr>
                <p:cNvPr id="72708" name="Freeform 4"/>
                <p:cNvSpPr>
                  <a:spLocks/>
                </p:cNvSpPr>
                <p:nvPr/>
              </p:nvSpPr>
              <p:spPr bwMode="auto">
                <a:xfrm>
                  <a:off x="2532" y="2259"/>
                  <a:ext cx="661" cy="335"/>
                </a:xfrm>
                <a:custGeom>
                  <a:avLst/>
                  <a:gdLst/>
                  <a:ahLst/>
                  <a:cxnLst>
                    <a:cxn ang="0">
                      <a:pos x="62" y="83"/>
                    </a:cxn>
                    <a:cxn ang="0">
                      <a:pos x="16" y="188"/>
                    </a:cxn>
                    <a:cxn ang="0">
                      <a:pos x="2" y="247"/>
                    </a:cxn>
                    <a:cxn ang="0">
                      <a:pos x="0" y="665"/>
                    </a:cxn>
                    <a:cxn ang="0">
                      <a:pos x="1323" y="669"/>
                    </a:cxn>
                    <a:cxn ang="0">
                      <a:pos x="1323" y="236"/>
                    </a:cxn>
                    <a:cxn ang="0">
                      <a:pos x="1300" y="160"/>
                    </a:cxn>
                    <a:cxn ang="0">
                      <a:pos x="1211" y="0"/>
                    </a:cxn>
                    <a:cxn ang="0">
                      <a:pos x="83" y="0"/>
                    </a:cxn>
                    <a:cxn ang="0">
                      <a:pos x="80" y="12"/>
                    </a:cxn>
                    <a:cxn ang="0">
                      <a:pos x="73" y="38"/>
                    </a:cxn>
                    <a:cxn ang="0">
                      <a:pos x="66" y="66"/>
                    </a:cxn>
                    <a:cxn ang="0">
                      <a:pos x="62" y="83"/>
                    </a:cxn>
                  </a:cxnLst>
                  <a:rect l="0" t="0" r="r" b="b"/>
                  <a:pathLst>
                    <a:path w="1323" h="669">
                      <a:moveTo>
                        <a:pt x="62" y="83"/>
                      </a:moveTo>
                      <a:lnTo>
                        <a:pt x="16" y="188"/>
                      </a:lnTo>
                      <a:lnTo>
                        <a:pt x="2" y="247"/>
                      </a:lnTo>
                      <a:lnTo>
                        <a:pt x="0" y="665"/>
                      </a:lnTo>
                      <a:lnTo>
                        <a:pt x="1323" y="669"/>
                      </a:lnTo>
                      <a:lnTo>
                        <a:pt x="1323" y="236"/>
                      </a:lnTo>
                      <a:lnTo>
                        <a:pt x="1300" y="160"/>
                      </a:lnTo>
                      <a:lnTo>
                        <a:pt x="1211" y="0"/>
                      </a:lnTo>
                      <a:lnTo>
                        <a:pt x="83" y="0"/>
                      </a:lnTo>
                      <a:lnTo>
                        <a:pt x="80" y="12"/>
                      </a:lnTo>
                      <a:lnTo>
                        <a:pt x="73" y="38"/>
                      </a:lnTo>
                      <a:lnTo>
                        <a:pt x="66" y="66"/>
                      </a:lnTo>
                      <a:lnTo>
                        <a:pt x="62" y="83"/>
                      </a:lnTo>
                      <a:close/>
                    </a:path>
                  </a:pathLst>
                </a:custGeom>
                <a:solidFill>
                  <a:srgbClr val="002B4C"/>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09" name="Freeform 5"/>
                <p:cNvSpPr>
                  <a:spLocks/>
                </p:cNvSpPr>
                <p:nvPr/>
              </p:nvSpPr>
              <p:spPr bwMode="auto">
                <a:xfrm>
                  <a:off x="2655" y="2305"/>
                  <a:ext cx="435" cy="36"/>
                </a:xfrm>
                <a:custGeom>
                  <a:avLst/>
                  <a:gdLst/>
                  <a:ahLst/>
                  <a:cxnLst>
                    <a:cxn ang="0">
                      <a:pos x="33" y="0"/>
                    </a:cxn>
                    <a:cxn ang="0">
                      <a:pos x="0" y="45"/>
                    </a:cxn>
                    <a:cxn ang="0">
                      <a:pos x="79" y="62"/>
                    </a:cxn>
                    <a:cxn ang="0">
                      <a:pos x="106" y="64"/>
                    </a:cxn>
                    <a:cxn ang="0">
                      <a:pos x="133" y="65"/>
                    </a:cxn>
                    <a:cxn ang="0">
                      <a:pos x="161" y="66"/>
                    </a:cxn>
                    <a:cxn ang="0">
                      <a:pos x="187" y="67"/>
                    </a:cxn>
                    <a:cxn ang="0">
                      <a:pos x="215" y="68"/>
                    </a:cxn>
                    <a:cxn ang="0">
                      <a:pos x="243" y="69"/>
                    </a:cxn>
                    <a:cxn ang="0">
                      <a:pos x="270" y="70"/>
                    </a:cxn>
                    <a:cxn ang="0">
                      <a:pos x="297" y="70"/>
                    </a:cxn>
                    <a:cxn ang="0">
                      <a:pos x="325" y="72"/>
                    </a:cxn>
                    <a:cxn ang="0">
                      <a:pos x="351" y="72"/>
                    </a:cxn>
                    <a:cxn ang="0">
                      <a:pos x="379" y="72"/>
                    </a:cxn>
                    <a:cxn ang="0">
                      <a:pos x="405" y="73"/>
                    </a:cxn>
                    <a:cxn ang="0">
                      <a:pos x="432" y="73"/>
                    </a:cxn>
                    <a:cxn ang="0">
                      <a:pos x="458" y="73"/>
                    </a:cxn>
                    <a:cxn ang="0">
                      <a:pos x="485" y="73"/>
                    </a:cxn>
                    <a:cxn ang="0">
                      <a:pos x="510" y="72"/>
                    </a:cxn>
                    <a:cxn ang="0">
                      <a:pos x="535" y="72"/>
                    </a:cxn>
                    <a:cxn ang="0">
                      <a:pos x="561" y="70"/>
                    </a:cxn>
                    <a:cxn ang="0">
                      <a:pos x="586" y="70"/>
                    </a:cxn>
                    <a:cxn ang="0">
                      <a:pos x="610" y="69"/>
                    </a:cxn>
                    <a:cxn ang="0">
                      <a:pos x="636" y="68"/>
                    </a:cxn>
                    <a:cxn ang="0">
                      <a:pos x="659" y="67"/>
                    </a:cxn>
                    <a:cxn ang="0">
                      <a:pos x="683" y="66"/>
                    </a:cxn>
                    <a:cxn ang="0">
                      <a:pos x="706" y="64"/>
                    </a:cxn>
                    <a:cxn ang="0">
                      <a:pos x="728" y="62"/>
                    </a:cxn>
                    <a:cxn ang="0">
                      <a:pos x="750" y="60"/>
                    </a:cxn>
                    <a:cxn ang="0">
                      <a:pos x="772" y="58"/>
                    </a:cxn>
                    <a:cxn ang="0">
                      <a:pos x="792" y="57"/>
                    </a:cxn>
                    <a:cxn ang="0">
                      <a:pos x="812" y="53"/>
                    </a:cxn>
                    <a:cxn ang="0">
                      <a:pos x="833" y="51"/>
                    </a:cxn>
                    <a:cxn ang="0">
                      <a:pos x="851" y="49"/>
                    </a:cxn>
                    <a:cxn ang="0">
                      <a:pos x="870" y="45"/>
                    </a:cxn>
                    <a:cxn ang="0">
                      <a:pos x="832" y="0"/>
                    </a:cxn>
                    <a:cxn ang="0">
                      <a:pos x="33" y="0"/>
                    </a:cxn>
                  </a:cxnLst>
                  <a:rect l="0" t="0" r="r" b="b"/>
                  <a:pathLst>
                    <a:path w="870" h="73">
                      <a:moveTo>
                        <a:pt x="33" y="0"/>
                      </a:moveTo>
                      <a:lnTo>
                        <a:pt x="0" y="45"/>
                      </a:lnTo>
                      <a:lnTo>
                        <a:pt x="79" y="62"/>
                      </a:lnTo>
                      <a:lnTo>
                        <a:pt x="106" y="64"/>
                      </a:lnTo>
                      <a:lnTo>
                        <a:pt x="133" y="65"/>
                      </a:lnTo>
                      <a:lnTo>
                        <a:pt x="161" y="66"/>
                      </a:lnTo>
                      <a:lnTo>
                        <a:pt x="187" y="67"/>
                      </a:lnTo>
                      <a:lnTo>
                        <a:pt x="215" y="68"/>
                      </a:lnTo>
                      <a:lnTo>
                        <a:pt x="243" y="69"/>
                      </a:lnTo>
                      <a:lnTo>
                        <a:pt x="270" y="70"/>
                      </a:lnTo>
                      <a:lnTo>
                        <a:pt x="297" y="70"/>
                      </a:lnTo>
                      <a:lnTo>
                        <a:pt x="325" y="72"/>
                      </a:lnTo>
                      <a:lnTo>
                        <a:pt x="351" y="72"/>
                      </a:lnTo>
                      <a:lnTo>
                        <a:pt x="379" y="72"/>
                      </a:lnTo>
                      <a:lnTo>
                        <a:pt x="405" y="73"/>
                      </a:lnTo>
                      <a:lnTo>
                        <a:pt x="432" y="73"/>
                      </a:lnTo>
                      <a:lnTo>
                        <a:pt x="458" y="73"/>
                      </a:lnTo>
                      <a:lnTo>
                        <a:pt x="485" y="73"/>
                      </a:lnTo>
                      <a:lnTo>
                        <a:pt x="510" y="72"/>
                      </a:lnTo>
                      <a:lnTo>
                        <a:pt x="535" y="72"/>
                      </a:lnTo>
                      <a:lnTo>
                        <a:pt x="561" y="70"/>
                      </a:lnTo>
                      <a:lnTo>
                        <a:pt x="586" y="70"/>
                      </a:lnTo>
                      <a:lnTo>
                        <a:pt x="610" y="69"/>
                      </a:lnTo>
                      <a:lnTo>
                        <a:pt x="636" y="68"/>
                      </a:lnTo>
                      <a:lnTo>
                        <a:pt x="659" y="67"/>
                      </a:lnTo>
                      <a:lnTo>
                        <a:pt x="683" y="66"/>
                      </a:lnTo>
                      <a:lnTo>
                        <a:pt x="706" y="64"/>
                      </a:lnTo>
                      <a:lnTo>
                        <a:pt x="728" y="62"/>
                      </a:lnTo>
                      <a:lnTo>
                        <a:pt x="750" y="60"/>
                      </a:lnTo>
                      <a:lnTo>
                        <a:pt x="772" y="58"/>
                      </a:lnTo>
                      <a:lnTo>
                        <a:pt x="792" y="57"/>
                      </a:lnTo>
                      <a:lnTo>
                        <a:pt x="812" y="53"/>
                      </a:lnTo>
                      <a:lnTo>
                        <a:pt x="833" y="51"/>
                      </a:lnTo>
                      <a:lnTo>
                        <a:pt x="851" y="49"/>
                      </a:lnTo>
                      <a:lnTo>
                        <a:pt x="870" y="45"/>
                      </a:lnTo>
                      <a:lnTo>
                        <a:pt x="832" y="0"/>
                      </a:lnTo>
                      <a:lnTo>
                        <a:pt x="33" y="0"/>
                      </a:lnTo>
                      <a:close/>
                    </a:path>
                  </a:pathLst>
                </a:custGeom>
                <a:solidFill>
                  <a:srgbClr val="000F23"/>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10" name="Freeform 6"/>
                <p:cNvSpPr>
                  <a:spLocks/>
                </p:cNvSpPr>
                <p:nvPr/>
              </p:nvSpPr>
              <p:spPr bwMode="auto">
                <a:xfrm>
                  <a:off x="2547" y="1747"/>
                  <a:ext cx="624" cy="567"/>
                </a:xfrm>
                <a:custGeom>
                  <a:avLst/>
                  <a:gdLst/>
                  <a:ahLst/>
                  <a:cxnLst>
                    <a:cxn ang="0">
                      <a:pos x="0" y="1087"/>
                    </a:cxn>
                    <a:cxn ang="0">
                      <a:pos x="58" y="1097"/>
                    </a:cxn>
                    <a:cxn ang="0">
                      <a:pos x="123" y="1106"/>
                    </a:cxn>
                    <a:cxn ang="0">
                      <a:pos x="197" y="1114"/>
                    </a:cxn>
                    <a:cxn ang="0">
                      <a:pos x="278" y="1121"/>
                    </a:cxn>
                    <a:cxn ang="0">
                      <a:pos x="363" y="1127"/>
                    </a:cxn>
                    <a:cxn ang="0">
                      <a:pos x="452" y="1131"/>
                    </a:cxn>
                    <a:cxn ang="0">
                      <a:pos x="543" y="1135"/>
                    </a:cxn>
                    <a:cxn ang="0">
                      <a:pos x="636" y="1136"/>
                    </a:cxn>
                    <a:cxn ang="0">
                      <a:pos x="727" y="1136"/>
                    </a:cxn>
                    <a:cxn ang="0">
                      <a:pos x="818" y="1133"/>
                    </a:cxn>
                    <a:cxn ang="0">
                      <a:pos x="906" y="1129"/>
                    </a:cxn>
                    <a:cxn ang="0">
                      <a:pos x="988" y="1122"/>
                    </a:cxn>
                    <a:cxn ang="0">
                      <a:pos x="1065" y="1113"/>
                    </a:cxn>
                    <a:cxn ang="0">
                      <a:pos x="1135" y="1100"/>
                    </a:cxn>
                    <a:cxn ang="0">
                      <a:pos x="1196" y="1085"/>
                    </a:cxn>
                    <a:cxn ang="0">
                      <a:pos x="1248" y="1067"/>
                    </a:cxn>
                    <a:cxn ang="0">
                      <a:pos x="1238" y="4"/>
                    </a:cxn>
                    <a:cxn ang="0">
                      <a:pos x="1203" y="4"/>
                    </a:cxn>
                    <a:cxn ang="0">
                      <a:pos x="1155" y="4"/>
                    </a:cxn>
                    <a:cxn ang="0">
                      <a:pos x="1091" y="3"/>
                    </a:cxn>
                    <a:cxn ang="0">
                      <a:pos x="1019" y="3"/>
                    </a:cxn>
                    <a:cxn ang="0">
                      <a:pos x="936" y="1"/>
                    </a:cxn>
                    <a:cxn ang="0">
                      <a:pos x="846" y="0"/>
                    </a:cxn>
                    <a:cxn ang="0">
                      <a:pos x="750" y="0"/>
                    </a:cxn>
                    <a:cxn ang="0">
                      <a:pos x="652" y="0"/>
                    </a:cxn>
                    <a:cxn ang="0">
                      <a:pos x="552" y="0"/>
                    </a:cxn>
                    <a:cxn ang="0">
                      <a:pos x="452" y="1"/>
                    </a:cxn>
                    <a:cxn ang="0">
                      <a:pos x="355" y="3"/>
                    </a:cxn>
                    <a:cxn ang="0">
                      <a:pos x="262" y="6"/>
                    </a:cxn>
                    <a:cxn ang="0">
                      <a:pos x="175" y="10"/>
                    </a:cxn>
                    <a:cxn ang="0">
                      <a:pos x="97" y="14"/>
                    </a:cxn>
                    <a:cxn ang="0">
                      <a:pos x="30" y="21"/>
                    </a:cxn>
                  </a:cxnLst>
                  <a:rect l="0" t="0" r="r" b="b"/>
                  <a:pathLst>
                    <a:path w="1248" h="1136">
                      <a:moveTo>
                        <a:pt x="0" y="25"/>
                      </a:moveTo>
                      <a:lnTo>
                        <a:pt x="0" y="1087"/>
                      </a:lnTo>
                      <a:lnTo>
                        <a:pt x="28" y="1092"/>
                      </a:lnTo>
                      <a:lnTo>
                        <a:pt x="58" y="1097"/>
                      </a:lnTo>
                      <a:lnTo>
                        <a:pt x="89" y="1101"/>
                      </a:lnTo>
                      <a:lnTo>
                        <a:pt x="123" y="1106"/>
                      </a:lnTo>
                      <a:lnTo>
                        <a:pt x="159" y="1109"/>
                      </a:lnTo>
                      <a:lnTo>
                        <a:pt x="197" y="1114"/>
                      </a:lnTo>
                      <a:lnTo>
                        <a:pt x="236" y="1117"/>
                      </a:lnTo>
                      <a:lnTo>
                        <a:pt x="278" y="1121"/>
                      </a:lnTo>
                      <a:lnTo>
                        <a:pt x="319" y="1124"/>
                      </a:lnTo>
                      <a:lnTo>
                        <a:pt x="363" y="1127"/>
                      </a:lnTo>
                      <a:lnTo>
                        <a:pt x="407" y="1129"/>
                      </a:lnTo>
                      <a:lnTo>
                        <a:pt x="452" y="1131"/>
                      </a:lnTo>
                      <a:lnTo>
                        <a:pt x="498" y="1133"/>
                      </a:lnTo>
                      <a:lnTo>
                        <a:pt x="543" y="1135"/>
                      </a:lnTo>
                      <a:lnTo>
                        <a:pt x="590" y="1136"/>
                      </a:lnTo>
                      <a:lnTo>
                        <a:pt x="636" y="1136"/>
                      </a:lnTo>
                      <a:lnTo>
                        <a:pt x="682" y="1136"/>
                      </a:lnTo>
                      <a:lnTo>
                        <a:pt x="727" y="1136"/>
                      </a:lnTo>
                      <a:lnTo>
                        <a:pt x="773" y="1135"/>
                      </a:lnTo>
                      <a:lnTo>
                        <a:pt x="818" y="1133"/>
                      </a:lnTo>
                      <a:lnTo>
                        <a:pt x="862" y="1131"/>
                      </a:lnTo>
                      <a:lnTo>
                        <a:pt x="906" y="1129"/>
                      </a:lnTo>
                      <a:lnTo>
                        <a:pt x="947" y="1127"/>
                      </a:lnTo>
                      <a:lnTo>
                        <a:pt x="988" y="1122"/>
                      </a:lnTo>
                      <a:lnTo>
                        <a:pt x="1028" y="1117"/>
                      </a:lnTo>
                      <a:lnTo>
                        <a:pt x="1065" y="1113"/>
                      </a:lnTo>
                      <a:lnTo>
                        <a:pt x="1101" y="1107"/>
                      </a:lnTo>
                      <a:lnTo>
                        <a:pt x="1135" y="1100"/>
                      </a:lnTo>
                      <a:lnTo>
                        <a:pt x="1167" y="1093"/>
                      </a:lnTo>
                      <a:lnTo>
                        <a:pt x="1196" y="1085"/>
                      </a:lnTo>
                      <a:lnTo>
                        <a:pt x="1224" y="1076"/>
                      </a:lnTo>
                      <a:lnTo>
                        <a:pt x="1248" y="1067"/>
                      </a:lnTo>
                      <a:lnTo>
                        <a:pt x="1248" y="4"/>
                      </a:lnTo>
                      <a:lnTo>
                        <a:pt x="1238" y="4"/>
                      </a:lnTo>
                      <a:lnTo>
                        <a:pt x="1223" y="4"/>
                      </a:lnTo>
                      <a:lnTo>
                        <a:pt x="1203" y="4"/>
                      </a:lnTo>
                      <a:lnTo>
                        <a:pt x="1180" y="4"/>
                      </a:lnTo>
                      <a:lnTo>
                        <a:pt x="1155" y="4"/>
                      </a:lnTo>
                      <a:lnTo>
                        <a:pt x="1125" y="4"/>
                      </a:lnTo>
                      <a:lnTo>
                        <a:pt x="1091" y="3"/>
                      </a:lnTo>
                      <a:lnTo>
                        <a:pt x="1057" y="3"/>
                      </a:lnTo>
                      <a:lnTo>
                        <a:pt x="1019" y="3"/>
                      </a:lnTo>
                      <a:lnTo>
                        <a:pt x="978" y="1"/>
                      </a:lnTo>
                      <a:lnTo>
                        <a:pt x="936" y="1"/>
                      </a:lnTo>
                      <a:lnTo>
                        <a:pt x="892" y="1"/>
                      </a:lnTo>
                      <a:lnTo>
                        <a:pt x="846" y="0"/>
                      </a:lnTo>
                      <a:lnTo>
                        <a:pt x="799" y="0"/>
                      </a:lnTo>
                      <a:lnTo>
                        <a:pt x="750" y="0"/>
                      </a:lnTo>
                      <a:lnTo>
                        <a:pt x="702" y="0"/>
                      </a:lnTo>
                      <a:lnTo>
                        <a:pt x="652" y="0"/>
                      </a:lnTo>
                      <a:lnTo>
                        <a:pt x="602" y="0"/>
                      </a:lnTo>
                      <a:lnTo>
                        <a:pt x="552" y="0"/>
                      </a:lnTo>
                      <a:lnTo>
                        <a:pt x="501" y="0"/>
                      </a:lnTo>
                      <a:lnTo>
                        <a:pt x="452" y="1"/>
                      </a:lnTo>
                      <a:lnTo>
                        <a:pt x="403" y="1"/>
                      </a:lnTo>
                      <a:lnTo>
                        <a:pt x="355" y="3"/>
                      </a:lnTo>
                      <a:lnTo>
                        <a:pt x="308" y="4"/>
                      </a:lnTo>
                      <a:lnTo>
                        <a:pt x="262" y="6"/>
                      </a:lnTo>
                      <a:lnTo>
                        <a:pt x="218" y="7"/>
                      </a:lnTo>
                      <a:lnTo>
                        <a:pt x="175" y="10"/>
                      </a:lnTo>
                      <a:lnTo>
                        <a:pt x="135" y="12"/>
                      </a:lnTo>
                      <a:lnTo>
                        <a:pt x="97" y="14"/>
                      </a:lnTo>
                      <a:lnTo>
                        <a:pt x="62" y="18"/>
                      </a:lnTo>
                      <a:lnTo>
                        <a:pt x="30" y="21"/>
                      </a:lnTo>
                      <a:lnTo>
                        <a:pt x="0" y="25"/>
                      </a:lnTo>
                      <a:close/>
                    </a:path>
                  </a:pathLst>
                </a:custGeom>
                <a:solidFill>
                  <a:srgbClr val="967044"/>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14" name="Freeform 10"/>
                <p:cNvSpPr>
                  <a:spLocks/>
                </p:cNvSpPr>
                <p:nvPr/>
              </p:nvSpPr>
              <p:spPr bwMode="auto">
                <a:xfrm>
                  <a:off x="2547" y="1747"/>
                  <a:ext cx="540" cy="430"/>
                </a:xfrm>
                <a:custGeom>
                  <a:avLst/>
                  <a:gdLst/>
                  <a:ahLst/>
                  <a:cxnLst>
                    <a:cxn ang="0">
                      <a:pos x="0" y="220"/>
                    </a:cxn>
                    <a:cxn ang="0">
                      <a:pos x="0" y="623"/>
                    </a:cxn>
                    <a:cxn ang="0">
                      <a:pos x="23" y="828"/>
                    </a:cxn>
                    <a:cxn ang="0">
                      <a:pos x="76" y="835"/>
                    </a:cxn>
                    <a:cxn ang="0">
                      <a:pos x="136" y="841"/>
                    </a:cxn>
                    <a:cxn ang="0">
                      <a:pos x="203" y="847"/>
                    </a:cxn>
                    <a:cxn ang="0">
                      <a:pos x="274" y="852"/>
                    </a:cxn>
                    <a:cxn ang="0">
                      <a:pos x="349" y="856"/>
                    </a:cxn>
                    <a:cxn ang="0">
                      <a:pos x="428" y="859"/>
                    </a:cxn>
                    <a:cxn ang="0">
                      <a:pos x="508" y="861"/>
                    </a:cxn>
                    <a:cxn ang="0">
                      <a:pos x="589" y="862"/>
                    </a:cxn>
                    <a:cxn ang="0">
                      <a:pos x="668" y="861"/>
                    </a:cxn>
                    <a:cxn ang="0">
                      <a:pos x="746" y="857"/>
                    </a:cxn>
                    <a:cxn ang="0">
                      <a:pos x="819" y="852"/>
                    </a:cxn>
                    <a:cxn ang="0">
                      <a:pos x="890" y="847"/>
                    </a:cxn>
                    <a:cxn ang="0">
                      <a:pos x="953" y="839"/>
                    </a:cxn>
                    <a:cxn ang="0">
                      <a:pos x="1011" y="828"/>
                    </a:cxn>
                    <a:cxn ang="0">
                      <a:pos x="1060" y="814"/>
                    </a:cxn>
                    <a:cxn ang="0">
                      <a:pos x="1081" y="607"/>
                    </a:cxn>
                    <a:cxn ang="0">
                      <a:pos x="1081" y="205"/>
                    </a:cxn>
                    <a:cxn ang="0">
                      <a:pos x="1069" y="5"/>
                    </a:cxn>
                    <a:cxn ang="0">
                      <a:pos x="1037" y="5"/>
                    </a:cxn>
                    <a:cxn ang="0">
                      <a:pos x="992" y="4"/>
                    </a:cxn>
                    <a:cxn ang="0">
                      <a:pos x="937" y="4"/>
                    </a:cxn>
                    <a:cxn ang="0">
                      <a:pos x="872" y="3"/>
                    </a:cxn>
                    <a:cxn ang="0">
                      <a:pos x="801" y="1"/>
                    </a:cxn>
                    <a:cxn ang="0">
                      <a:pos x="724" y="1"/>
                    </a:cxn>
                    <a:cxn ang="0">
                      <a:pos x="642" y="0"/>
                    </a:cxn>
                    <a:cxn ang="0">
                      <a:pos x="558" y="0"/>
                    </a:cxn>
                    <a:cxn ang="0">
                      <a:pos x="471" y="0"/>
                    </a:cxn>
                    <a:cxn ang="0">
                      <a:pos x="387" y="1"/>
                    </a:cxn>
                    <a:cxn ang="0">
                      <a:pos x="304" y="3"/>
                    </a:cxn>
                    <a:cxn ang="0">
                      <a:pos x="225" y="5"/>
                    </a:cxn>
                    <a:cxn ang="0">
                      <a:pos x="151" y="8"/>
                    </a:cxn>
                    <a:cxn ang="0">
                      <a:pos x="84" y="12"/>
                    </a:cxn>
                    <a:cxn ang="0">
                      <a:pos x="26" y="16"/>
                    </a:cxn>
                  </a:cxnLst>
                  <a:rect l="0" t="0" r="r" b="b"/>
                  <a:pathLst>
                    <a:path w="1081" h="862">
                      <a:moveTo>
                        <a:pt x="0" y="19"/>
                      </a:moveTo>
                      <a:lnTo>
                        <a:pt x="0" y="220"/>
                      </a:lnTo>
                      <a:lnTo>
                        <a:pt x="0" y="422"/>
                      </a:lnTo>
                      <a:lnTo>
                        <a:pt x="0" y="623"/>
                      </a:lnTo>
                      <a:lnTo>
                        <a:pt x="0" y="825"/>
                      </a:lnTo>
                      <a:lnTo>
                        <a:pt x="23" y="828"/>
                      </a:lnTo>
                      <a:lnTo>
                        <a:pt x="49" y="832"/>
                      </a:lnTo>
                      <a:lnTo>
                        <a:pt x="76" y="835"/>
                      </a:lnTo>
                      <a:lnTo>
                        <a:pt x="105" y="839"/>
                      </a:lnTo>
                      <a:lnTo>
                        <a:pt x="136" y="841"/>
                      </a:lnTo>
                      <a:lnTo>
                        <a:pt x="168" y="844"/>
                      </a:lnTo>
                      <a:lnTo>
                        <a:pt x="203" y="847"/>
                      </a:lnTo>
                      <a:lnTo>
                        <a:pt x="238" y="850"/>
                      </a:lnTo>
                      <a:lnTo>
                        <a:pt x="274" y="852"/>
                      </a:lnTo>
                      <a:lnTo>
                        <a:pt x="311" y="854"/>
                      </a:lnTo>
                      <a:lnTo>
                        <a:pt x="349" y="856"/>
                      </a:lnTo>
                      <a:lnTo>
                        <a:pt x="388" y="857"/>
                      </a:lnTo>
                      <a:lnTo>
                        <a:pt x="428" y="859"/>
                      </a:lnTo>
                      <a:lnTo>
                        <a:pt x="468" y="861"/>
                      </a:lnTo>
                      <a:lnTo>
                        <a:pt x="508" y="861"/>
                      </a:lnTo>
                      <a:lnTo>
                        <a:pt x="549" y="861"/>
                      </a:lnTo>
                      <a:lnTo>
                        <a:pt x="589" y="862"/>
                      </a:lnTo>
                      <a:lnTo>
                        <a:pt x="628" y="861"/>
                      </a:lnTo>
                      <a:lnTo>
                        <a:pt x="668" y="861"/>
                      </a:lnTo>
                      <a:lnTo>
                        <a:pt x="706" y="859"/>
                      </a:lnTo>
                      <a:lnTo>
                        <a:pt x="746" y="857"/>
                      </a:lnTo>
                      <a:lnTo>
                        <a:pt x="783" y="856"/>
                      </a:lnTo>
                      <a:lnTo>
                        <a:pt x="819" y="852"/>
                      </a:lnTo>
                      <a:lnTo>
                        <a:pt x="855" y="850"/>
                      </a:lnTo>
                      <a:lnTo>
                        <a:pt x="890" y="847"/>
                      </a:lnTo>
                      <a:lnTo>
                        <a:pt x="922" y="843"/>
                      </a:lnTo>
                      <a:lnTo>
                        <a:pt x="953" y="839"/>
                      </a:lnTo>
                      <a:lnTo>
                        <a:pt x="983" y="833"/>
                      </a:lnTo>
                      <a:lnTo>
                        <a:pt x="1011" y="828"/>
                      </a:lnTo>
                      <a:lnTo>
                        <a:pt x="1036" y="821"/>
                      </a:lnTo>
                      <a:lnTo>
                        <a:pt x="1060" y="814"/>
                      </a:lnTo>
                      <a:lnTo>
                        <a:pt x="1081" y="808"/>
                      </a:lnTo>
                      <a:lnTo>
                        <a:pt x="1081" y="607"/>
                      </a:lnTo>
                      <a:lnTo>
                        <a:pt x="1081" y="406"/>
                      </a:lnTo>
                      <a:lnTo>
                        <a:pt x="1081" y="205"/>
                      </a:lnTo>
                      <a:lnTo>
                        <a:pt x="1081" y="5"/>
                      </a:lnTo>
                      <a:lnTo>
                        <a:pt x="1069" y="5"/>
                      </a:lnTo>
                      <a:lnTo>
                        <a:pt x="1054" y="5"/>
                      </a:lnTo>
                      <a:lnTo>
                        <a:pt x="1037" y="5"/>
                      </a:lnTo>
                      <a:lnTo>
                        <a:pt x="1016" y="4"/>
                      </a:lnTo>
                      <a:lnTo>
                        <a:pt x="992" y="4"/>
                      </a:lnTo>
                      <a:lnTo>
                        <a:pt x="966" y="4"/>
                      </a:lnTo>
                      <a:lnTo>
                        <a:pt x="937" y="4"/>
                      </a:lnTo>
                      <a:lnTo>
                        <a:pt x="906" y="3"/>
                      </a:lnTo>
                      <a:lnTo>
                        <a:pt x="872" y="3"/>
                      </a:lnTo>
                      <a:lnTo>
                        <a:pt x="838" y="3"/>
                      </a:lnTo>
                      <a:lnTo>
                        <a:pt x="801" y="1"/>
                      </a:lnTo>
                      <a:lnTo>
                        <a:pt x="763" y="1"/>
                      </a:lnTo>
                      <a:lnTo>
                        <a:pt x="724" y="1"/>
                      </a:lnTo>
                      <a:lnTo>
                        <a:pt x="683" y="0"/>
                      </a:lnTo>
                      <a:lnTo>
                        <a:pt x="642" y="0"/>
                      </a:lnTo>
                      <a:lnTo>
                        <a:pt x="599" y="0"/>
                      </a:lnTo>
                      <a:lnTo>
                        <a:pt x="558" y="0"/>
                      </a:lnTo>
                      <a:lnTo>
                        <a:pt x="515" y="0"/>
                      </a:lnTo>
                      <a:lnTo>
                        <a:pt x="471" y="0"/>
                      </a:lnTo>
                      <a:lnTo>
                        <a:pt x="429" y="1"/>
                      </a:lnTo>
                      <a:lnTo>
                        <a:pt x="387" y="1"/>
                      </a:lnTo>
                      <a:lnTo>
                        <a:pt x="346" y="3"/>
                      </a:lnTo>
                      <a:lnTo>
                        <a:pt x="304" y="3"/>
                      </a:lnTo>
                      <a:lnTo>
                        <a:pt x="264" y="4"/>
                      </a:lnTo>
                      <a:lnTo>
                        <a:pt x="225" y="5"/>
                      </a:lnTo>
                      <a:lnTo>
                        <a:pt x="188" y="6"/>
                      </a:lnTo>
                      <a:lnTo>
                        <a:pt x="151" y="8"/>
                      </a:lnTo>
                      <a:lnTo>
                        <a:pt x="117" y="10"/>
                      </a:lnTo>
                      <a:lnTo>
                        <a:pt x="84" y="12"/>
                      </a:lnTo>
                      <a:lnTo>
                        <a:pt x="54" y="14"/>
                      </a:lnTo>
                      <a:lnTo>
                        <a:pt x="26" y="16"/>
                      </a:lnTo>
                      <a:lnTo>
                        <a:pt x="0" y="19"/>
                      </a:lnTo>
                      <a:close/>
                    </a:path>
                  </a:pathLst>
                </a:custGeom>
                <a:solidFill>
                  <a:srgbClr val="B29170"/>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15" name="Freeform 11"/>
                <p:cNvSpPr>
                  <a:spLocks/>
                </p:cNvSpPr>
                <p:nvPr/>
              </p:nvSpPr>
              <p:spPr bwMode="auto">
                <a:xfrm>
                  <a:off x="2547" y="1747"/>
                  <a:ext cx="520" cy="396"/>
                </a:xfrm>
                <a:custGeom>
                  <a:avLst/>
                  <a:gdLst/>
                  <a:ahLst/>
                  <a:cxnLst>
                    <a:cxn ang="0">
                      <a:pos x="0" y="202"/>
                    </a:cxn>
                    <a:cxn ang="0">
                      <a:pos x="0" y="573"/>
                    </a:cxn>
                    <a:cxn ang="0">
                      <a:pos x="22" y="762"/>
                    </a:cxn>
                    <a:cxn ang="0">
                      <a:pos x="73" y="767"/>
                    </a:cxn>
                    <a:cxn ang="0">
                      <a:pos x="130" y="773"/>
                    </a:cxn>
                    <a:cxn ang="0">
                      <a:pos x="194" y="779"/>
                    </a:cxn>
                    <a:cxn ang="0">
                      <a:pos x="263" y="782"/>
                    </a:cxn>
                    <a:cxn ang="0">
                      <a:pos x="335" y="787"/>
                    </a:cxn>
                    <a:cxn ang="0">
                      <a:pos x="410" y="789"/>
                    </a:cxn>
                    <a:cxn ang="0">
                      <a:pos x="488" y="790"/>
                    </a:cxn>
                    <a:cxn ang="0">
                      <a:pos x="565" y="792"/>
                    </a:cxn>
                    <a:cxn ang="0">
                      <a:pos x="642" y="790"/>
                    </a:cxn>
                    <a:cxn ang="0">
                      <a:pos x="716" y="788"/>
                    </a:cxn>
                    <a:cxn ang="0">
                      <a:pos x="787" y="784"/>
                    </a:cxn>
                    <a:cxn ang="0">
                      <a:pos x="855" y="778"/>
                    </a:cxn>
                    <a:cxn ang="0">
                      <a:pos x="916" y="770"/>
                    </a:cxn>
                    <a:cxn ang="0">
                      <a:pos x="971" y="761"/>
                    </a:cxn>
                    <a:cxn ang="0">
                      <a:pos x="1019" y="749"/>
                    </a:cxn>
                    <a:cxn ang="0">
                      <a:pos x="1039" y="558"/>
                    </a:cxn>
                    <a:cxn ang="0">
                      <a:pos x="1039" y="188"/>
                    </a:cxn>
                    <a:cxn ang="0">
                      <a:pos x="1028" y="4"/>
                    </a:cxn>
                    <a:cxn ang="0">
                      <a:pos x="996" y="4"/>
                    </a:cxn>
                    <a:cxn ang="0">
                      <a:pos x="952" y="3"/>
                    </a:cxn>
                    <a:cxn ang="0">
                      <a:pos x="899" y="3"/>
                    </a:cxn>
                    <a:cxn ang="0">
                      <a:pos x="837" y="2"/>
                    </a:cxn>
                    <a:cxn ang="0">
                      <a:pos x="768" y="2"/>
                    </a:cxn>
                    <a:cxn ang="0">
                      <a:pos x="693" y="0"/>
                    </a:cxn>
                    <a:cxn ang="0">
                      <a:pos x="614" y="0"/>
                    </a:cxn>
                    <a:cxn ang="0">
                      <a:pos x="534" y="0"/>
                    </a:cxn>
                    <a:cxn ang="0">
                      <a:pos x="452" y="0"/>
                    </a:cxn>
                    <a:cxn ang="0">
                      <a:pos x="371" y="2"/>
                    </a:cxn>
                    <a:cxn ang="0">
                      <a:pos x="292" y="3"/>
                    </a:cxn>
                    <a:cxn ang="0">
                      <a:pos x="216" y="4"/>
                    </a:cxn>
                    <a:cxn ang="0">
                      <a:pos x="145" y="7"/>
                    </a:cxn>
                    <a:cxn ang="0">
                      <a:pos x="81" y="10"/>
                    </a:cxn>
                    <a:cxn ang="0">
                      <a:pos x="24" y="14"/>
                    </a:cxn>
                  </a:cxnLst>
                  <a:rect l="0" t="0" r="r" b="b"/>
                  <a:pathLst>
                    <a:path w="1039" h="792">
                      <a:moveTo>
                        <a:pt x="0" y="17"/>
                      </a:moveTo>
                      <a:lnTo>
                        <a:pt x="0" y="202"/>
                      </a:lnTo>
                      <a:lnTo>
                        <a:pt x="0" y="387"/>
                      </a:lnTo>
                      <a:lnTo>
                        <a:pt x="0" y="573"/>
                      </a:lnTo>
                      <a:lnTo>
                        <a:pt x="0" y="758"/>
                      </a:lnTo>
                      <a:lnTo>
                        <a:pt x="22" y="762"/>
                      </a:lnTo>
                      <a:lnTo>
                        <a:pt x="46" y="765"/>
                      </a:lnTo>
                      <a:lnTo>
                        <a:pt x="73" y="767"/>
                      </a:lnTo>
                      <a:lnTo>
                        <a:pt x="100" y="771"/>
                      </a:lnTo>
                      <a:lnTo>
                        <a:pt x="130" y="773"/>
                      </a:lnTo>
                      <a:lnTo>
                        <a:pt x="162" y="775"/>
                      </a:lnTo>
                      <a:lnTo>
                        <a:pt x="194" y="779"/>
                      </a:lnTo>
                      <a:lnTo>
                        <a:pt x="227" y="781"/>
                      </a:lnTo>
                      <a:lnTo>
                        <a:pt x="263" y="782"/>
                      </a:lnTo>
                      <a:lnTo>
                        <a:pt x="299" y="785"/>
                      </a:lnTo>
                      <a:lnTo>
                        <a:pt x="335" y="787"/>
                      </a:lnTo>
                      <a:lnTo>
                        <a:pt x="372" y="788"/>
                      </a:lnTo>
                      <a:lnTo>
                        <a:pt x="410" y="789"/>
                      </a:lnTo>
                      <a:lnTo>
                        <a:pt x="450" y="790"/>
                      </a:lnTo>
                      <a:lnTo>
                        <a:pt x="488" y="790"/>
                      </a:lnTo>
                      <a:lnTo>
                        <a:pt x="527" y="792"/>
                      </a:lnTo>
                      <a:lnTo>
                        <a:pt x="565" y="792"/>
                      </a:lnTo>
                      <a:lnTo>
                        <a:pt x="604" y="790"/>
                      </a:lnTo>
                      <a:lnTo>
                        <a:pt x="642" y="790"/>
                      </a:lnTo>
                      <a:lnTo>
                        <a:pt x="679" y="789"/>
                      </a:lnTo>
                      <a:lnTo>
                        <a:pt x="716" y="788"/>
                      </a:lnTo>
                      <a:lnTo>
                        <a:pt x="753" y="786"/>
                      </a:lnTo>
                      <a:lnTo>
                        <a:pt x="787" y="784"/>
                      </a:lnTo>
                      <a:lnTo>
                        <a:pt x="822" y="781"/>
                      </a:lnTo>
                      <a:lnTo>
                        <a:pt x="855" y="778"/>
                      </a:lnTo>
                      <a:lnTo>
                        <a:pt x="886" y="774"/>
                      </a:lnTo>
                      <a:lnTo>
                        <a:pt x="916" y="770"/>
                      </a:lnTo>
                      <a:lnTo>
                        <a:pt x="945" y="765"/>
                      </a:lnTo>
                      <a:lnTo>
                        <a:pt x="971" y="761"/>
                      </a:lnTo>
                      <a:lnTo>
                        <a:pt x="997" y="755"/>
                      </a:lnTo>
                      <a:lnTo>
                        <a:pt x="1019" y="749"/>
                      </a:lnTo>
                      <a:lnTo>
                        <a:pt x="1039" y="742"/>
                      </a:lnTo>
                      <a:lnTo>
                        <a:pt x="1039" y="558"/>
                      </a:lnTo>
                      <a:lnTo>
                        <a:pt x="1039" y="372"/>
                      </a:lnTo>
                      <a:lnTo>
                        <a:pt x="1039" y="188"/>
                      </a:lnTo>
                      <a:lnTo>
                        <a:pt x="1039" y="4"/>
                      </a:lnTo>
                      <a:lnTo>
                        <a:pt x="1028" y="4"/>
                      </a:lnTo>
                      <a:lnTo>
                        <a:pt x="1013" y="4"/>
                      </a:lnTo>
                      <a:lnTo>
                        <a:pt x="996" y="4"/>
                      </a:lnTo>
                      <a:lnTo>
                        <a:pt x="975" y="4"/>
                      </a:lnTo>
                      <a:lnTo>
                        <a:pt x="952" y="3"/>
                      </a:lnTo>
                      <a:lnTo>
                        <a:pt x="927" y="3"/>
                      </a:lnTo>
                      <a:lnTo>
                        <a:pt x="899" y="3"/>
                      </a:lnTo>
                      <a:lnTo>
                        <a:pt x="869" y="2"/>
                      </a:lnTo>
                      <a:lnTo>
                        <a:pt x="837" y="2"/>
                      </a:lnTo>
                      <a:lnTo>
                        <a:pt x="803" y="2"/>
                      </a:lnTo>
                      <a:lnTo>
                        <a:pt x="768" y="2"/>
                      </a:lnTo>
                      <a:lnTo>
                        <a:pt x="731" y="0"/>
                      </a:lnTo>
                      <a:lnTo>
                        <a:pt x="693" y="0"/>
                      </a:lnTo>
                      <a:lnTo>
                        <a:pt x="655" y="0"/>
                      </a:lnTo>
                      <a:lnTo>
                        <a:pt x="614" y="0"/>
                      </a:lnTo>
                      <a:lnTo>
                        <a:pt x="575" y="0"/>
                      </a:lnTo>
                      <a:lnTo>
                        <a:pt x="534" y="0"/>
                      </a:lnTo>
                      <a:lnTo>
                        <a:pt x="493" y="0"/>
                      </a:lnTo>
                      <a:lnTo>
                        <a:pt x="452" y="0"/>
                      </a:lnTo>
                      <a:lnTo>
                        <a:pt x="412" y="0"/>
                      </a:lnTo>
                      <a:lnTo>
                        <a:pt x="371" y="2"/>
                      </a:lnTo>
                      <a:lnTo>
                        <a:pt x="331" y="2"/>
                      </a:lnTo>
                      <a:lnTo>
                        <a:pt x="292" y="3"/>
                      </a:lnTo>
                      <a:lnTo>
                        <a:pt x="254" y="4"/>
                      </a:lnTo>
                      <a:lnTo>
                        <a:pt x="216" y="4"/>
                      </a:lnTo>
                      <a:lnTo>
                        <a:pt x="180" y="5"/>
                      </a:lnTo>
                      <a:lnTo>
                        <a:pt x="145" y="7"/>
                      </a:lnTo>
                      <a:lnTo>
                        <a:pt x="112" y="9"/>
                      </a:lnTo>
                      <a:lnTo>
                        <a:pt x="81" y="10"/>
                      </a:lnTo>
                      <a:lnTo>
                        <a:pt x="52" y="12"/>
                      </a:lnTo>
                      <a:lnTo>
                        <a:pt x="24" y="14"/>
                      </a:lnTo>
                      <a:lnTo>
                        <a:pt x="0" y="17"/>
                      </a:lnTo>
                      <a:close/>
                    </a:path>
                  </a:pathLst>
                </a:custGeom>
                <a:solidFill>
                  <a:srgbClr val="B7997A"/>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16" name="Freeform 12"/>
                <p:cNvSpPr>
                  <a:spLocks/>
                </p:cNvSpPr>
                <p:nvPr/>
              </p:nvSpPr>
              <p:spPr bwMode="auto">
                <a:xfrm>
                  <a:off x="2547" y="1747"/>
                  <a:ext cx="500" cy="361"/>
                </a:xfrm>
                <a:custGeom>
                  <a:avLst/>
                  <a:gdLst/>
                  <a:ahLst/>
                  <a:cxnLst>
                    <a:cxn ang="0">
                      <a:pos x="0" y="185"/>
                    </a:cxn>
                    <a:cxn ang="0">
                      <a:pos x="0" y="523"/>
                    </a:cxn>
                    <a:cxn ang="0">
                      <a:pos x="21" y="696"/>
                    </a:cxn>
                    <a:cxn ang="0">
                      <a:pos x="69" y="702"/>
                    </a:cxn>
                    <a:cxn ang="0">
                      <a:pos x="123" y="706"/>
                    </a:cxn>
                    <a:cxn ang="0">
                      <a:pos x="186" y="711"/>
                    </a:cxn>
                    <a:cxn ang="0">
                      <a:pos x="251" y="716"/>
                    </a:cxn>
                    <a:cxn ang="0">
                      <a:pos x="322" y="719"/>
                    </a:cxn>
                    <a:cxn ang="0">
                      <a:pos x="394" y="721"/>
                    </a:cxn>
                    <a:cxn ang="0">
                      <a:pos x="468" y="723"/>
                    </a:cxn>
                    <a:cxn ang="0">
                      <a:pos x="543" y="723"/>
                    </a:cxn>
                    <a:cxn ang="0">
                      <a:pos x="617" y="721"/>
                    </a:cxn>
                    <a:cxn ang="0">
                      <a:pos x="688" y="719"/>
                    </a:cxn>
                    <a:cxn ang="0">
                      <a:pos x="757" y="716"/>
                    </a:cxn>
                    <a:cxn ang="0">
                      <a:pos x="822" y="710"/>
                    </a:cxn>
                    <a:cxn ang="0">
                      <a:pos x="882" y="703"/>
                    </a:cxn>
                    <a:cxn ang="0">
                      <a:pos x="935" y="694"/>
                    </a:cxn>
                    <a:cxn ang="0">
                      <a:pos x="980" y="682"/>
                    </a:cxn>
                    <a:cxn ang="0">
                      <a:pos x="999" y="508"/>
                    </a:cxn>
                    <a:cxn ang="0">
                      <a:pos x="999" y="172"/>
                    </a:cxn>
                    <a:cxn ang="0">
                      <a:pos x="988" y="4"/>
                    </a:cxn>
                    <a:cxn ang="0">
                      <a:pos x="955" y="4"/>
                    </a:cxn>
                    <a:cxn ang="0">
                      <a:pos x="913" y="3"/>
                    </a:cxn>
                    <a:cxn ang="0">
                      <a:pos x="860" y="2"/>
                    </a:cxn>
                    <a:cxn ang="0">
                      <a:pos x="801" y="2"/>
                    </a:cxn>
                    <a:cxn ang="0">
                      <a:pos x="734" y="0"/>
                    </a:cxn>
                    <a:cxn ang="0">
                      <a:pos x="663" y="0"/>
                    </a:cxn>
                    <a:cxn ang="0">
                      <a:pos x="588" y="0"/>
                    </a:cxn>
                    <a:cxn ang="0">
                      <a:pos x="511" y="0"/>
                    </a:cxn>
                    <a:cxn ang="0">
                      <a:pos x="432" y="0"/>
                    </a:cxn>
                    <a:cxn ang="0">
                      <a:pos x="355" y="2"/>
                    </a:cxn>
                    <a:cxn ang="0">
                      <a:pos x="279" y="3"/>
                    </a:cxn>
                    <a:cxn ang="0">
                      <a:pos x="206" y="4"/>
                    </a:cxn>
                    <a:cxn ang="0">
                      <a:pos x="140" y="6"/>
                    </a:cxn>
                    <a:cxn ang="0">
                      <a:pos x="77" y="10"/>
                    </a:cxn>
                    <a:cxn ang="0">
                      <a:pos x="24" y="13"/>
                    </a:cxn>
                  </a:cxnLst>
                  <a:rect l="0" t="0" r="r" b="b"/>
                  <a:pathLst>
                    <a:path w="999" h="723">
                      <a:moveTo>
                        <a:pt x="0" y="15"/>
                      </a:moveTo>
                      <a:lnTo>
                        <a:pt x="0" y="185"/>
                      </a:lnTo>
                      <a:lnTo>
                        <a:pt x="0" y="354"/>
                      </a:lnTo>
                      <a:lnTo>
                        <a:pt x="0" y="523"/>
                      </a:lnTo>
                      <a:lnTo>
                        <a:pt x="0" y="693"/>
                      </a:lnTo>
                      <a:lnTo>
                        <a:pt x="21" y="696"/>
                      </a:lnTo>
                      <a:lnTo>
                        <a:pt x="44" y="698"/>
                      </a:lnTo>
                      <a:lnTo>
                        <a:pt x="69" y="702"/>
                      </a:lnTo>
                      <a:lnTo>
                        <a:pt x="96" y="704"/>
                      </a:lnTo>
                      <a:lnTo>
                        <a:pt x="123" y="706"/>
                      </a:lnTo>
                      <a:lnTo>
                        <a:pt x="153" y="709"/>
                      </a:lnTo>
                      <a:lnTo>
                        <a:pt x="186" y="711"/>
                      </a:lnTo>
                      <a:lnTo>
                        <a:pt x="218" y="713"/>
                      </a:lnTo>
                      <a:lnTo>
                        <a:pt x="251" y="716"/>
                      </a:lnTo>
                      <a:lnTo>
                        <a:pt x="286" y="717"/>
                      </a:lnTo>
                      <a:lnTo>
                        <a:pt x="322" y="719"/>
                      </a:lnTo>
                      <a:lnTo>
                        <a:pt x="357" y="720"/>
                      </a:lnTo>
                      <a:lnTo>
                        <a:pt x="394" y="721"/>
                      </a:lnTo>
                      <a:lnTo>
                        <a:pt x="431" y="721"/>
                      </a:lnTo>
                      <a:lnTo>
                        <a:pt x="468" y="723"/>
                      </a:lnTo>
                      <a:lnTo>
                        <a:pt x="505" y="723"/>
                      </a:lnTo>
                      <a:lnTo>
                        <a:pt x="543" y="723"/>
                      </a:lnTo>
                      <a:lnTo>
                        <a:pt x="580" y="723"/>
                      </a:lnTo>
                      <a:lnTo>
                        <a:pt x="617" y="721"/>
                      </a:lnTo>
                      <a:lnTo>
                        <a:pt x="652" y="720"/>
                      </a:lnTo>
                      <a:lnTo>
                        <a:pt x="688" y="719"/>
                      </a:lnTo>
                      <a:lnTo>
                        <a:pt x="723" y="717"/>
                      </a:lnTo>
                      <a:lnTo>
                        <a:pt x="757" y="716"/>
                      </a:lnTo>
                      <a:lnTo>
                        <a:pt x="791" y="712"/>
                      </a:lnTo>
                      <a:lnTo>
                        <a:pt x="822" y="710"/>
                      </a:lnTo>
                      <a:lnTo>
                        <a:pt x="853" y="706"/>
                      </a:lnTo>
                      <a:lnTo>
                        <a:pt x="882" y="703"/>
                      </a:lnTo>
                      <a:lnTo>
                        <a:pt x="908" y="698"/>
                      </a:lnTo>
                      <a:lnTo>
                        <a:pt x="935" y="694"/>
                      </a:lnTo>
                      <a:lnTo>
                        <a:pt x="958" y="688"/>
                      </a:lnTo>
                      <a:lnTo>
                        <a:pt x="980" y="682"/>
                      </a:lnTo>
                      <a:lnTo>
                        <a:pt x="999" y="676"/>
                      </a:lnTo>
                      <a:lnTo>
                        <a:pt x="999" y="508"/>
                      </a:lnTo>
                      <a:lnTo>
                        <a:pt x="999" y="340"/>
                      </a:lnTo>
                      <a:lnTo>
                        <a:pt x="999" y="172"/>
                      </a:lnTo>
                      <a:lnTo>
                        <a:pt x="999" y="4"/>
                      </a:lnTo>
                      <a:lnTo>
                        <a:pt x="988" y="4"/>
                      </a:lnTo>
                      <a:lnTo>
                        <a:pt x="973" y="4"/>
                      </a:lnTo>
                      <a:lnTo>
                        <a:pt x="955" y="4"/>
                      </a:lnTo>
                      <a:lnTo>
                        <a:pt x="935" y="3"/>
                      </a:lnTo>
                      <a:lnTo>
                        <a:pt x="913" y="3"/>
                      </a:lnTo>
                      <a:lnTo>
                        <a:pt x="887" y="3"/>
                      </a:lnTo>
                      <a:lnTo>
                        <a:pt x="860" y="2"/>
                      </a:lnTo>
                      <a:lnTo>
                        <a:pt x="831" y="2"/>
                      </a:lnTo>
                      <a:lnTo>
                        <a:pt x="801" y="2"/>
                      </a:lnTo>
                      <a:lnTo>
                        <a:pt x="768" y="2"/>
                      </a:lnTo>
                      <a:lnTo>
                        <a:pt x="734" y="0"/>
                      </a:lnTo>
                      <a:lnTo>
                        <a:pt x="698" y="0"/>
                      </a:lnTo>
                      <a:lnTo>
                        <a:pt x="663" y="0"/>
                      </a:lnTo>
                      <a:lnTo>
                        <a:pt x="626" y="0"/>
                      </a:lnTo>
                      <a:lnTo>
                        <a:pt x="588" y="0"/>
                      </a:lnTo>
                      <a:lnTo>
                        <a:pt x="550" y="0"/>
                      </a:lnTo>
                      <a:lnTo>
                        <a:pt x="511" y="0"/>
                      </a:lnTo>
                      <a:lnTo>
                        <a:pt x="471" y="0"/>
                      </a:lnTo>
                      <a:lnTo>
                        <a:pt x="432" y="0"/>
                      </a:lnTo>
                      <a:lnTo>
                        <a:pt x="393" y="0"/>
                      </a:lnTo>
                      <a:lnTo>
                        <a:pt x="355" y="2"/>
                      </a:lnTo>
                      <a:lnTo>
                        <a:pt x="317" y="2"/>
                      </a:lnTo>
                      <a:lnTo>
                        <a:pt x="279" y="3"/>
                      </a:lnTo>
                      <a:lnTo>
                        <a:pt x="242" y="3"/>
                      </a:lnTo>
                      <a:lnTo>
                        <a:pt x="206" y="4"/>
                      </a:lnTo>
                      <a:lnTo>
                        <a:pt x="173" y="5"/>
                      </a:lnTo>
                      <a:lnTo>
                        <a:pt x="140" y="6"/>
                      </a:lnTo>
                      <a:lnTo>
                        <a:pt x="107" y="7"/>
                      </a:lnTo>
                      <a:lnTo>
                        <a:pt x="77" y="10"/>
                      </a:lnTo>
                      <a:lnTo>
                        <a:pt x="50" y="11"/>
                      </a:lnTo>
                      <a:lnTo>
                        <a:pt x="24" y="13"/>
                      </a:lnTo>
                      <a:lnTo>
                        <a:pt x="0" y="15"/>
                      </a:lnTo>
                      <a:close/>
                    </a:path>
                  </a:pathLst>
                </a:custGeom>
                <a:solidFill>
                  <a:srgbClr val="BFA084"/>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17" name="Freeform 13"/>
                <p:cNvSpPr>
                  <a:spLocks/>
                </p:cNvSpPr>
                <p:nvPr/>
              </p:nvSpPr>
              <p:spPr bwMode="auto">
                <a:xfrm>
                  <a:off x="2547" y="1747"/>
                  <a:ext cx="478" cy="327"/>
                </a:xfrm>
                <a:custGeom>
                  <a:avLst/>
                  <a:gdLst/>
                  <a:ahLst/>
                  <a:cxnLst>
                    <a:cxn ang="0">
                      <a:pos x="0" y="166"/>
                    </a:cxn>
                    <a:cxn ang="0">
                      <a:pos x="0" y="473"/>
                    </a:cxn>
                    <a:cxn ang="0">
                      <a:pos x="20" y="628"/>
                    </a:cxn>
                    <a:cxn ang="0">
                      <a:pos x="66" y="634"/>
                    </a:cxn>
                    <a:cxn ang="0">
                      <a:pos x="119" y="638"/>
                    </a:cxn>
                    <a:cxn ang="0">
                      <a:pos x="176" y="643"/>
                    </a:cxn>
                    <a:cxn ang="0">
                      <a:pos x="240" y="647"/>
                    </a:cxn>
                    <a:cxn ang="0">
                      <a:pos x="307" y="650"/>
                    </a:cxn>
                    <a:cxn ang="0">
                      <a:pos x="377" y="652"/>
                    </a:cxn>
                    <a:cxn ang="0">
                      <a:pos x="447" y="653"/>
                    </a:cxn>
                    <a:cxn ang="0">
                      <a:pos x="519" y="653"/>
                    </a:cxn>
                    <a:cxn ang="0">
                      <a:pos x="590" y="652"/>
                    </a:cxn>
                    <a:cxn ang="0">
                      <a:pos x="659" y="650"/>
                    </a:cxn>
                    <a:cxn ang="0">
                      <a:pos x="725" y="647"/>
                    </a:cxn>
                    <a:cxn ang="0">
                      <a:pos x="787" y="642"/>
                    </a:cxn>
                    <a:cxn ang="0">
                      <a:pos x="844" y="635"/>
                    </a:cxn>
                    <a:cxn ang="0">
                      <a:pos x="894" y="627"/>
                    </a:cxn>
                    <a:cxn ang="0">
                      <a:pos x="938" y="618"/>
                    </a:cxn>
                    <a:cxn ang="0">
                      <a:pos x="956" y="460"/>
                    </a:cxn>
                    <a:cxn ang="0">
                      <a:pos x="956" y="156"/>
                    </a:cxn>
                    <a:cxn ang="0">
                      <a:pos x="945" y="4"/>
                    </a:cxn>
                    <a:cxn ang="0">
                      <a:pos x="913" y="4"/>
                    </a:cxn>
                    <a:cxn ang="0">
                      <a:pos x="871" y="3"/>
                    </a:cxn>
                    <a:cxn ang="0">
                      <a:pos x="822" y="3"/>
                    </a:cxn>
                    <a:cxn ang="0">
                      <a:pos x="764" y="2"/>
                    </a:cxn>
                    <a:cxn ang="0">
                      <a:pos x="701" y="2"/>
                    </a:cxn>
                    <a:cxn ang="0">
                      <a:pos x="633" y="0"/>
                    </a:cxn>
                    <a:cxn ang="0">
                      <a:pos x="561" y="0"/>
                    </a:cxn>
                    <a:cxn ang="0">
                      <a:pos x="488" y="0"/>
                    </a:cxn>
                    <a:cxn ang="0">
                      <a:pos x="413" y="2"/>
                    </a:cxn>
                    <a:cxn ang="0">
                      <a:pos x="339" y="2"/>
                    </a:cxn>
                    <a:cxn ang="0">
                      <a:pos x="266" y="3"/>
                    </a:cxn>
                    <a:cxn ang="0">
                      <a:pos x="198" y="4"/>
                    </a:cxn>
                    <a:cxn ang="0">
                      <a:pos x="134" y="6"/>
                    </a:cxn>
                    <a:cxn ang="0">
                      <a:pos x="75" y="9"/>
                    </a:cxn>
                    <a:cxn ang="0">
                      <a:pos x="23" y="11"/>
                    </a:cxn>
                  </a:cxnLst>
                  <a:rect l="0" t="0" r="r" b="b"/>
                  <a:pathLst>
                    <a:path w="956" h="653">
                      <a:moveTo>
                        <a:pt x="0" y="13"/>
                      </a:moveTo>
                      <a:lnTo>
                        <a:pt x="0" y="166"/>
                      </a:lnTo>
                      <a:lnTo>
                        <a:pt x="0" y="319"/>
                      </a:lnTo>
                      <a:lnTo>
                        <a:pt x="0" y="473"/>
                      </a:lnTo>
                      <a:lnTo>
                        <a:pt x="0" y="626"/>
                      </a:lnTo>
                      <a:lnTo>
                        <a:pt x="20" y="628"/>
                      </a:lnTo>
                      <a:lnTo>
                        <a:pt x="42" y="632"/>
                      </a:lnTo>
                      <a:lnTo>
                        <a:pt x="66" y="634"/>
                      </a:lnTo>
                      <a:lnTo>
                        <a:pt x="91" y="636"/>
                      </a:lnTo>
                      <a:lnTo>
                        <a:pt x="119" y="638"/>
                      </a:lnTo>
                      <a:lnTo>
                        <a:pt x="147" y="641"/>
                      </a:lnTo>
                      <a:lnTo>
                        <a:pt x="176" y="643"/>
                      </a:lnTo>
                      <a:lnTo>
                        <a:pt x="208" y="645"/>
                      </a:lnTo>
                      <a:lnTo>
                        <a:pt x="240" y="647"/>
                      </a:lnTo>
                      <a:lnTo>
                        <a:pt x="273" y="649"/>
                      </a:lnTo>
                      <a:lnTo>
                        <a:pt x="307" y="650"/>
                      </a:lnTo>
                      <a:lnTo>
                        <a:pt x="341" y="651"/>
                      </a:lnTo>
                      <a:lnTo>
                        <a:pt x="377" y="652"/>
                      </a:lnTo>
                      <a:lnTo>
                        <a:pt x="413" y="652"/>
                      </a:lnTo>
                      <a:lnTo>
                        <a:pt x="447" y="653"/>
                      </a:lnTo>
                      <a:lnTo>
                        <a:pt x="484" y="653"/>
                      </a:lnTo>
                      <a:lnTo>
                        <a:pt x="519" y="653"/>
                      </a:lnTo>
                      <a:lnTo>
                        <a:pt x="554" y="653"/>
                      </a:lnTo>
                      <a:lnTo>
                        <a:pt x="590" y="652"/>
                      </a:lnTo>
                      <a:lnTo>
                        <a:pt x="625" y="651"/>
                      </a:lnTo>
                      <a:lnTo>
                        <a:pt x="659" y="650"/>
                      </a:lnTo>
                      <a:lnTo>
                        <a:pt x="693" y="649"/>
                      </a:lnTo>
                      <a:lnTo>
                        <a:pt x="725" y="647"/>
                      </a:lnTo>
                      <a:lnTo>
                        <a:pt x="756" y="644"/>
                      </a:lnTo>
                      <a:lnTo>
                        <a:pt x="787" y="642"/>
                      </a:lnTo>
                      <a:lnTo>
                        <a:pt x="816" y="638"/>
                      </a:lnTo>
                      <a:lnTo>
                        <a:pt x="844" y="635"/>
                      </a:lnTo>
                      <a:lnTo>
                        <a:pt x="870" y="632"/>
                      </a:lnTo>
                      <a:lnTo>
                        <a:pt x="894" y="627"/>
                      </a:lnTo>
                      <a:lnTo>
                        <a:pt x="917" y="622"/>
                      </a:lnTo>
                      <a:lnTo>
                        <a:pt x="938" y="618"/>
                      </a:lnTo>
                      <a:lnTo>
                        <a:pt x="956" y="612"/>
                      </a:lnTo>
                      <a:lnTo>
                        <a:pt x="956" y="460"/>
                      </a:lnTo>
                      <a:lnTo>
                        <a:pt x="956" y="308"/>
                      </a:lnTo>
                      <a:lnTo>
                        <a:pt x="956" y="156"/>
                      </a:lnTo>
                      <a:lnTo>
                        <a:pt x="956" y="4"/>
                      </a:lnTo>
                      <a:lnTo>
                        <a:pt x="945" y="4"/>
                      </a:lnTo>
                      <a:lnTo>
                        <a:pt x="930" y="4"/>
                      </a:lnTo>
                      <a:lnTo>
                        <a:pt x="913" y="4"/>
                      </a:lnTo>
                      <a:lnTo>
                        <a:pt x="893" y="3"/>
                      </a:lnTo>
                      <a:lnTo>
                        <a:pt x="871" y="3"/>
                      </a:lnTo>
                      <a:lnTo>
                        <a:pt x="847" y="3"/>
                      </a:lnTo>
                      <a:lnTo>
                        <a:pt x="822" y="3"/>
                      </a:lnTo>
                      <a:lnTo>
                        <a:pt x="794" y="2"/>
                      </a:lnTo>
                      <a:lnTo>
                        <a:pt x="764" y="2"/>
                      </a:lnTo>
                      <a:lnTo>
                        <a:pt x="733" y="2"/>
                      </a:lnTo>
                      <a:lnTo>
                        <a:pt x="701" y="2"/>
                      </a:lnTo>
                      <a:lnTo>
                        <a:pt x="667" y="2"/>
                      </a:lnTo>
                      <a:lnTo>
                        <a:pt x="633" y="0"/>
                      </a:lnTo>
                      <a:lnTo>
                        <a:pt x="597" y="0"/>
                      </a:lnTo>
                      <a:lnTo>
                        <a:pt x="561" y="0"/>
                      </a:lnTo>
                      <a:lnTo>
                        <a:pt x="524" y="0"/>
                      </a:lnTo>
                      <a:lnTo>
                        <a:pt x="488" y="0"/>
                      </a:lnTo>
                      <a:lnTo>
                        <a:pt x="450" y="0"/>
                      </a:lnTo>
                      <a:lnTo>
                        <a:pt x="413" y="2"/>
                      </a:lnTo>
                      <a:lnTo>
                        <a:pt x="376" y="2"/>
                      </a:lnTo>
                      <a:lnTo>
                        <a:pt x="339" y="2"/>
                      </a:lnTo>
                      <a:lnTo>
                        <a:pt x="302" y="2"/>
                      </a:lnTo>
                      <a:lnTo>
                        <a:pt x="266" y="3"/>
                      </a:lnTo>
                      <a:lnTo>
                        <a:pt x="232" y="3"/>
                      </a:lnTo>
                      <a:lnTo>
                        <a:pt x="198" y="4"/>
                      </a:lnTo>
                      <a:lnTo>
                        <a:pt x="165" y="5"/>
                      </a:lnTo>
                      <a:lnTo>
                        <a:pt x="134" y="6"/>
                      </a:lnTo>
                      <a:lnTo>
                        <a:pt x="103" y="7"/>
                      </a:lnTo>
                      <a:lnTo>
                        <a:pt x="75" y="9"/>
                      </a:lnTo>
                      <a:lnTo>
                        <a:pt x="47" y="10"/>
                      </a:lnTo>
                      <a:lnTo>
                        <a:pt x="23" y="11"/>
                      </a:lnTo>
                      <a:lnTo>
                        <a:pt x="0" y="13"/>
                      </a:lnTo>
                      <a:close/>
                    </a:path>
                  </a:pathLst>
                </a:custGeom>
                <a:solidFill>
                  <a:srgbClr val="C4A88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19" name="Freeform 15"/>
                <p:cNvSpPr>
                  <a:spLocks/>
                </p:cNvSpPr>
                <p:nvPr/>
              </p:nvSpPr>
              <p:spPr bwMode="auto">
                <a:xfrm>
                  <a:off x="2547" y="1748"/>
                  <a:ext cx="437" cy="257"/>
                </a:xfrm>
                <a:custGeom>
                  <a:avLst/>
                  <a:gdLst/>
                  <a:ahLst/>
                  <a:cxnLst>
                    <a:cxn ang="0">
                      <a:pos x="0" y="130"/>
                    </a:cxn>
                    <a:cxn ang="0">
                      <a:pos x="0" y="372"/>
                    </a:cxn>
                    <a:cxn ang="0">
                      <a:pos x="17" y="495"/>
                    </a:cxn>
                    <a:cxn ang="0">
                      <a:pos x="59" y="498"/>
                    </a:cxn>
                    <a:cxn ang="0">
                      <a:pos x="106" y="503"/>
                    </a:cxn>
                    <a:cxn ang="0">
                      <a:pos x="159" y="505"/>
                    </a:cxn>
                    <a:cxn ang="0">
                      <a:pos x="217" y="509"/>
                    </a:cxn>
                    <a:cxn ang="0">
                      <a:pos x="279" y="511"/>
                    </a:cxn>
                    <a:cxn ang="0">
                      <a:pos x="342" y="512"/>
                    </a:cxn>
                    <a:cxn ang="0">
                      <a:pos x="407" y="513"/>
                    </a:cxn>
                    <a:cxn ang="0">
                      <a:pos x="473" y="513"/>
                    </a:cxn>
                    <a:cxn ang="0">
                      <a:pos x="537" y="513"/>
                    </a:cxn>
                    <a:cxn ang="0">
                      <a:pos x="600" y="511"/>
                    </a:cxn>
                    <a:cxn ang="0">
                      <a:pos x="662" y="509"/>
                    </a:cxn>
                    <a:cxn ang="0">
                      <a:pos x="718" y="504"/>
                    </a:cxn>
                    <a:cxn ang="0">
                      <a:pos x="770" y="499"/>
                    </a:cxn>
                    <a:cxn ang="0">
                      <a:pos x="817" y="493"/>
                    </a:cxn>
                    <a:cxn ang="0">
                      <a:pos x="856" y="486"/>
                    </a:cxn>
                    <a:cxn ang="0">
                      <a:pos x="874" y="361"/>
                    </a:cxn>
                    <a:cxn ang="0">
                      <a:pos x="874" y="122"/>
                    </a:cxn>
                    <a:cxn ang="0">
                      <a:pos x="862" y="2"/>
                    </a:cxn>
                    <a:cxn ang="0">
                      <a:pos x="831" y="1"/>
                    </a:cxn>
                    <a:cxn ang="0">
                      <a:pos x="792" y="1"/>
                    </a:cxn>
                    <a:cxn ang="0">
                      <a:pos x="744" y="1"/>
                    </a:cxn>
                    <a:cxn ang="0">
                      <a:pos x="693" y="0"/>
                    </a:cxn>
                    <a:cxn ang="0">
                      <a:pos x="634" y="0"/>
                    </a:cxn>
                    <a:cxn ang="0">
                      <a:pos x="572" y="0"/>
                    </a:cxn>
                    <a:cxn ang="0">
                      <a:pos x="507" y="0"/>
                    </a:cxn>
                    <a:cxn ang="0">
                      <a:pos x="440" y="0"/>
                    </a:cxn>
                    <a:cxn ang="0">
                      <a:pos x="374" y="0"/>
                    </a:cxn>
                    <a:cxn ang="0">
                      <a:pos x="307" y="1"/>
                    </a:cxn>
                    <a:cxn ang="0">
                      <a:pos x="242" y="1"/>
                    </a:cxn>
                    <a:cxn ang="0">
                      <a:pos x="180" y="2"/>
                    </a:cxn>
                    <a:cxn ang="0">
                      <a:pos x="121" y="3"/>
                    </a:cxn>
                    <a:cxn ang="0">
                      <a:pos x="68" y="5"/>
                    </a:cxn>
                    <a:cxn ang="0">
                      <a:pos x="21" y="8"/>
                    </a:cxn>
                  </a:cxnLst>
                  <a:rect l="0" t="0" r="r" b="b"/>
                  <a:pathLst>
                    <a:path w="874" h="513">
                      <a:moveTo>
                        <a:pt x="0" y="9"/>
                      </a:moveTo>
                      <a:lnTo>
                        <a:pt x="0" y="130"/>
                      </a:lnTo>
                      <a:lnTo>
                        <a:pt x="0" y="251"/>
                      </a:lnTo>
                      <a:lnTo>
                        <a:pt x="0" y="372"/>
                      </a:lnTo>
                      <a:lnTo>
                        <a:pt x="0" y="493"/>
                      </a:lnTo>
                      <a:lnTo>
                        <a:pt x="17" y="495"/>
                      </a:lnTo>
                      <a:lnTo>
                        <a:pt x="37" y="497"/>
                      </a:lnTo>
                      <a:lnTo>
                        <a:pt x="59" y="498"/>
                      </a:lnTo>
                      <a:lnTo>
                        <a:pt x="82" y="501"/>
                      </a:lnTo>
                      <a:lnTo>
                        <a:pt x="106" y="503"/>
                      </a:lnTo>
                      <a:lnTo>
                        <a:pt x="133" y="504"/>
                      </a:lnTo>
                      <a:lnTo>
                        <a:pt x="159" y="505"/>
                      </a:lnTo>
                      <a:lnTo>
                        <a:pt x="188" y="507"/>
                      </a:lnTo>
                      <a:lnTo>
                        <a:pt x="217" y="509"/>
                      </a:lnTo>
                      <a:lnTo>
                        <a:pt x="248" y="510"/>
                      </a:lnTo>
                      <a:lnTo>
                        <a:pt x="279" y="511"/>
                      </a:lnTo>
                      <a:lnTo>
                        <a:pt x="310" y="512"/>
                      </a:lnTo>
                      <a:lnTo>
                        <a:pt x="342" y="512"/>
                      </a:lnTo>
                      <a:lnTo>
                        <a:pt x="375" y="513"/>
                      </a:lnTo>
                      <a:lnTo>
                        <a:pt x="407" y="513"/>
                      </a:lnTo>
                      <a:lnTo>
                        <a:pt x="440" y="513"/>
                      </a:lnTo>
                      <a:lnTo>
                        <a:pt x="473" y="513"/>
                      </a:lnTo>
                      <a:lnTo>
                        <a:pt x="505" y="513"/>
                      </a:lnTo>
                      <a:lnTo>
                        <a:pt x="537" y="513"/>
                      </a:lnTo>
                      <a:lnTo>
                        <a:pt x="569" y="512"/>
                      </a:lnTo>
                      <a:lnTo>
                        <a:pt x="600" y="511"/>
                      </a:lnTo>
                      <a:lnTo>
                        <a:pt x="632" y="510"/>
                      </a:lnTo>
                      <a:lnTo>
                        <a:pt x="662" y="509"/>
                      </a:lnTo>
                      <a:lnTo>
                        <a:pt x="690" y="506"/>
                      </a:lnTo>
                      <a:lnTo>
                        <a:pt x="718" y="504"/>
                      </a:lnTo>
                      <a:lnTo>
                        <a:pt x="744" y="502"/>
                      </a:lnTo>
                      <a:lnTo>
                        <a:pt x="770" y="499"/>
                      </a:lnTo>
                      <a:lnTo>
                        <a:pt x="794" y="496"/>
                      </a:lnTo>
                      <a:lnTo>
                        <a:pt x="817" y="493"/>
                      </a:lnTo>
                      <a:lnTo>
                        <a:pt x="838" y="489"/>
                      </a:lnTo>
                      <a:lnTo>
                        <a:pt x="856" y="486"/>
                      </a:lnTo>
                      <a:lnTo>
                        <a:pt x="874" y="481"/>
                      </a:lnTo>
                      <a:lnTo>
                        <a:pt x="874" y="361"/>
                      </a:lnTo>
                      <a:lnTo>
                        <a:pt x="874" y="241"/>
                      </a:lnTo>
                      <a:lnTo>
                        <a:pt x="874" y="122"/>
                      </a:lnTo>
                      <a:lnTo>
                        <a:pt x="874" y="2"/>
                      </a:lnTo>
                      <a:lnTo>
                        <a:pt x="862" y="2"/>
                      </a:lnTo>
                      <a:lnTo>
                        <a:pt x="847" y="2"/>
                      </a:lnTo>
                      <a:lnTo>
                        <a:pt x="831" y="1"/>
                      </a:lnTo>
                      <a:lnTo>
                        <a:pt x="812" y="1"/>
                      </a:lnTo>
                      <a:lnTo>
                        <a:pt x="792" y="1"/>
                      </a:lnTo>
                      <a:lnTo>
                        <a:pt x="769" y="1"/>
                      </a:lnTo>
                      <a:lnTo>
                        <a:pt x="744" y="1"/>
                      </a:lnTo>
                      <a:lnTo>
                        <a:pt x="719" y="0"/>
                      </a:lnTo>
                      <a:lnTo>
                        <a:pt x="693" y="0"/>
                      </a:lnTo>
                      <a:lnTo>
                        <a:pt x="664" y="0"/>
                      </a:lnTo>
                      <a:lnTo>
                        <a:pt x="634" y="0"/>
                      </a:lnTo>
                      <a:lnTo>
                        <a:pt x="604" y="0"/>
                      </a:lnTo>
                      <a:lnTo>
                        <a:pt x="572" y="0"/>
                      </a:lnTo>
                      <a:lnTo>
                        <a:pt x="539" y="0"/>
                      </a:lnTo>
                      <a:lnTo>
                        <a:pt x="507" y="0"/>
                      </a:lnTo>
                      <a:lnTo>
                        <a:pt x="474" y="0"/>
                      </a:lnTo>
                      <a:lnTo>
                        <a:pt x="440" y="0"/>
                      </a:lnTo>
                      <a:lnTo>
                        <a:pt x="407" y="0"/>
                      </a:lnTo>
                      <a:lnTo>
                        <a:pt x="374" y="0"/>
                      </a:lnTo>
                      <a:lnTo>
                        <a:pt x="340" y="0"/>
                      </a:lnTo>
                      <a:lnTo>
                        <a:pt x="307" y="1"/>
                      </a:lnTo>
                      <a:lnTo>
                        <a:pt x="274" y="1"/>
                      </a:lnTo>
                      <a:lnTo>
                        <a:pt x="242" y="1"/>
                      </a:lnTo>
                      <a:lnTo>
                        <a:pt x="210" y="2"/>
                      </a:lnTo>
                      <a:lnTo>
                        <a:pt x="180" y="2"/>
                      </a:lnTo>
                      <a:lnTo>
                        <a:pt x="150" y="3"/>
                      </a:lnTo>
                      <a:lnTo>
                        <a:pt x="121" y="3"/>
                      </a:lnTo>
                      <a:lnTo>
                        <a:pt x="94" y="4"/>
                      </a:lnTo>
                      <a:lnTo>
                        <a:pt x="68" y="5"/>
                      </a:lnTo>
                      <a:lnTo>
                        <a:pt x="44" y="7"/>
                      </a:lnTo>
                      <a:lnTo>
                        <a:pt x="21" y="8"/>
                      </a:lnTo>
                      <a:lnTo>
                        <a:pt x="0" y="9"/>
                      </a:lnTo>
                      <a:close/>
                    </a:path>
                  </a:pathLst>
                </a:custGeom>
                <a:solidFill>
                  <a:srgbClr val="D3BAA5"/>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20" name="Freeform 16"/>
                <p:cNvSpPr>
                  <a:spLocks/>
                </p:cNvSpPr>
                <p:nvPr/>
              </p:nvSpPr>
              <p:spPr bwMode="auto">
                <a:xfrm>
                  <a:off x="2547" y="1748"/>
                  <a:ext cx="416" cy="222"/>
                </a:xfrm>
                <a:custGeom>
                  <a:avLst/>
                  <a:gdLst/>
                  <a:ahLst/>
                  <a:cxnLst>
                    <a:cxn ang="0">
                      <a:pos x="0" y="112"/>
                    </a:cxn>
                    <a:cxn ang="0">
                      <a:pos x="0" y="322"/>
                    </a:cxn>
                    <a:cxn ang="0">
                      <a:pos x="16" y="429"/>
                    </a:cxn>
                    <a:cxn ang="0">
                      <a:pos x="56" y="433"/>
                    </a:cxn>
                    <a:cxn ang="0">
                      <a:pos x="100" y="435"/>
                    </a:cxn>
                    <a:cxn ang="0">
                      <a:pos x="151" y="438"/>
                    </a:cxn>
                    <a:cxn ang="0">
                      <a:pos x="205" y="441"/>
                    </a:cxn>
                    <a:cxn ang="0">
                      <a:pos x="264" y="442"/>
                    </a:cxn>
                    <a:cxn ang="0">
                      <a:pos x="325" y="444"/>
                    </a:cxn>
                    <a:cxn ang="0">
                      <a:pos x="386" y="444"/>
                    </a:cxn>
                    <a:cxn ang="0">
                      <a:pos x="450" y="444"/>
                    </a:cxn>
                    <a:cxn ang="0">
                      <a:pos x="511" y="444"/>
                    </a:cxn>
                    <a:cxn ang="0">
                      <a:pos x="572" y="442"/>
                    </a:cxn>
                    <a:cxn ang="0">
                      <a:pos x="629" y="440"/>
                    </a:cxn>
                    <a:cxn ang="0">
                      <a:pos x="683" y="436"/>
                    </a:cxn>
                    <a:cxn ang="0">
                      <a:pos x="734" y="431"/>
                    </a:cxn>
                    <a:cxn ang="0">
                      <a:pos x="778" y="426"/>
                    </a:cxn>
                    <a:cxn ang="0">
                      <a:pos x="816" y="419"/>
                    </a:cxn>
                    <a:cxn ang="0">
                      <a:pos x="832" y="313"/>
                    </a:cxn>
                    <a:cxn ang="0">
                      <a:pos x="832" y="106"/>
                    </a:cxn>
                    <a:cxn ang="0">
                      <a:pos x="821" y="3"/>
                    </a:cxn>
                    <a:cxn ang="0">
                      <a:pos x="789" y="2"/>
                    </a:cxn>
                    <a:cxn ang="0">
                      <a:pos x="751" y="2"/>
                    </a:cxn>
                    <a:cxn ang="0">
                      <a:pos x="706" y="1"/>
                    </a:cxn>
                    <a:cxn ang="0">
                      <a:pos x="656" y="1"/>
                    </a:cxn>
                    <a:cxn ang="0">
                      <a:pos x="600" y="0"/>
                    </a:cxn>
                    <a:cxn ang="0">
                      <a:pos x="542" y="0"/>
                    </a:cxn>
                    <a:cxn ang="0">
                      <a:pos x="480" y="0"/>
                    </a:cxn>
                    <a:cxn ang="0">
                      <a:pos x="417" y="0"/>
                    </a:cxn>
                    <a:cxn ang="0">
                      <a:pos x="354" y="0"/>
                    </a:cxn>
                    <a:cxn ang="0">
                      <a:pos x="291" y="1"/>
                    </a:cxn>
                    <a:cxn ang="0">
                      <a:pos x="229" y="1"/>
                    </a:cxn>
                    <a:cxn ang="0">
                      <a:pos x="171" y="2"/>
                    </a:cxn>
                    <a:cxn ang="0">
                      <a:pos x="115" y="3"/>
                    </a:cxn>
                    <a:cxn ang="0">
                      <a:pos x="65" y="5"/>
                    </a:cxn>
                    <a:cxn ang="0">
                      <a:pos x="20" y="7"/>
                    </a:cxn>
                  </a:cxnLst>
                  <a:rect l="0" t="0" r="r" b="b"/>
                  <a:pathLst>
                    <a:path w="832" h="444">
                      <a:moveTo>
                        <a:pt x="0" y="8"/>
                      </a:moveTo>
                      <a:lnTo>
                        <a:pt x="0" y="112"/>
                      </a:lnTo>
                      <a:lnTo>
                        <a:pt x="0" y="217"/>
                      </a:lnTo>
                      <a:lnTo>
                        <a:pt x="0" y="322"/>
                      </a:lnTo>
                      <a:lnTo>
                        <a:pt x="0" y="427"/>
                      </a:lnTo>
                      <a:lnTo>
                        <a:pt x="16" y="429"/>
                      </a:lnTo>
                      <a:lnTo>
                        <a:pt x="35" y="430"/>
                      </a:lnTo>
                      <a:lnTo>
                        <a:pt x="56" y="433"/>
                      </a:lnTo>
                      <a:lnTo>
                        <a:pt x="77" y="434"/>
                      </a:lnTo>
                      <a:lnTo>
                        <a:pt x="100" y="435"/>
                      </a:lnTo>
                      <a:lnTo>
                        <a:pt x="125" y="437"/>
                      </a:lnTo>
                      <a:lnTo>
                        <a:pt x="151" y="438"/>
                      </a:lnTo>
                      <a:lnTo>
                        <a:pt x="178" y="440"/>
                      </a:lnTo>
                      <a:lnTo>
                        <a:pt x="205" y="441"/>
                      </a:lnTo>
                      <a:lnTo>
                        <a:pt x="234" y="442"/>
                      </a:lnTo>
                      <a:lnTo>
                        <a:pt x="264" y="442"/>
                      </a:lnTo>
                      <a:lnTo>
                        <a:pt x="294" y="443"/>
                      </a:lnTo>
                      <a:lnTo>
                        <a:pt x="325" y="444"/>
                      </a:lnTo>
                      <a:lnTo>
                        <a:pt x="355" y="444"/>
                      </a:lnTo>
                      <a:lnTo>
                        <a:pt x="386" y="444"/>
                      </a:lnTo>
                      <a:lnTo>
                        <a:pt x="418" y="444"/>
                      </a:lnTo>
                      <a:lnTo>
                        <a:pt x="450" y="444"/>
                      </a:lnTo>
                      <a:lnTo>
                        <a:pt x="481" y="444"/>
                      </a:lnTo>
                      <a:lnTo>
                        <a:pt x="511" y="444"/>
                      </a:lnTo>
                      <a:lnTo>
                        <a:pt x="542" y="443"/>
                      </a:lnTo>
                      <a:lnTo>
                        <a:pt x="572" y="442"/>
                      </a:lnTo>
                      <a:lnTo>
                        <a:pt x="600" y="441"/>
                      </a:lnTo>
                      <a:lnTo>
                        <a:pt x="629" y="440"/>
                      </a:lnTo>
                      <a:lnTo>
                        <a:pt x="657" y="438"/>
                      </a:lnTo>
                      <a:lnTo>
                        <a:pt x="683" y="436"/>
                      </a:lnTo>
                      <a:lnTo>
                        <a:pt x="709" y="434"/>
                      </a:lnTo>
                      <a:lnTo>
                        <a:pt x="734" y="431"/>
                      </a:lnTo>
                      <a:lnTo>
                        <a:pt x="756" y="429"/>
                      </a:lnTo>
                      <a:lnTo>
                        <a:pt x="778" y="426"/>
                      </a:lnTo>
                      <a:lnTo>
                        <a:pt x="797" y="422"/>
                      </a:lnTo>
                      <a:lnTo>
                        <a:pt x="816" y="419"/>
                      </a:lnTo>
                      <a:lnTo>
                        <a:pt x="832" y="415"/>
                      </a:lnTo>
                      <a:lnTo>
                        <a:pt x="832" y="313"/>
                      </a:lnTo>
                      <a:lnTo>
                        <a:pt x="832" y="209"/>
                      </a:lnTo>
                      <a:lnTo>
                        <a:pt x="832" y="106"/>
                      </a:lnTo>
                      <a:lnTo>
                        <a:pt x="832" y="3"/>
                      </a:lnTo>
                      <a:lnTo>
                        <a:pt x="821" y="3"/>
                      </a:lnTo>
                      <a:lnTo>
                        <a:pt x="806" y="2"/>
                      </a:lnTo>
                      <a:lnTo>
                        <a:pt x="789" y="2"/>
                      </a:lnTo>
                      <a:lnTo>
                        <a:pt x="771" y="2"/>
                      </a:lnTo>
                      <a:lnTo>
                        <a:pt x="751" y="2"/>
                      </a:lnTo>
                      <a:lnTo>
                        <a:pt x="730" y="1"/>
                      </a:lnTo>
                      <a:lnTo>
                        <a:pt x="706" y="1"/>
                      </a:lnTo>
                      <a:lnTo>
                        <a:pt x="681" y="1"/>
                      </a:lnTo>
                      <a:lnTo>
                        <a:pt x="656" y="1"/>
                      </a:lnTo>
                      <a:lnTo>
                        <a:pt x="628" y="1"/>
                      </a:lnTo>
                      <a:lnTo>
                        <a:pt x="600" y="0"/>
                      </a:lnTo>
                      <a:lnTo>
                        <a:pt x="572" y="0"/>
                      </a:lnTo>
                      <a:lnTo>
                        <a:pt x="542" y="0"/>
                      </a:lnTo>
                      <a:lnTo>
                        <a:pt x="511" y="0"/>
                      </a:lnTo>
                      <a:lnTo>
                        <a:pt x="480" y="0"/>
                      </a:lnTo>
                      <a:lnTo>
                        <a:pt x="448" y="0"/>
                      </a:lnTo>
                      <a:lnTo>
                        <a:pt x="417" y="0"/>
                      </a:lnTo>
                      <a:lnTo>
                        <a:pt x="385" y="0"/>
                      </a:lnTo>
                      <a:lnTo>
                        <a:pt x="354" y="0"/>
                      </a:lnTo>
                      <a:lnTo>
                        <a:pt x="322" y="1"/>
                      </a:lnTo>
                      <a:lnTo>
                        <a:pt x="291" y="1"/>
                      </a:lnTo>
                      <a:lnTo>
                        <a:pt x="259" y="1"/>
                      </a:lnTo>
                      <a:lnTo>
                        <a:pt x="229" y="1"/>
                      </a:lnTo>
                      <a:lnTo>
                        <a:pt x="200" y="2"/>
                      </a:lnTo>
                      <a:lnTo>
                        <a:pt x="171" y="2"/>
                      </a:lnTo>
                      <a:lnTo>
                        <a:pt x="142" y="3"/>
                      </a:lnTo>
                      <a:lnTo>
                        <a:pt x="115" y="3"/>
                      </a:lnTo>
                      <a:lnTo>
                        <a:pt x="89" y="4"/>
                      </a:lnTo>
                      <a:lnTo>
                        <a:pt x="65" y="5"/>
                      </a:lnTo>
                      <a:lnTo>
                        <a:pt x="42" y="5"/>
                      </a:lnTo>
                      <a:lnTo>
                        <a:pt x="20" y="7"/>
                      </a:lnTo>
                      <a:lnTo>
                        <a:pt x="0" y="8"/>
                      </a:lnTo>
                      <a:close/>
                    </a:path>
                  </a:pathLst>
                </a:custGeom>
                <a:solidFill>
                  <a:srgbClr val="DBC1AF"/>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21" name="Freeform 17"/>
                <p:cNvSpPr>
                  <a:spLocks/>
                </p:cNvSpPr>
                <p:nvPr/>
              </p:nvSpPr>
              <p:spPr bwMode="auto">
                <a:xfrm>
                  <a:off x="2547" y="1748"/>
                  <a:ext cx="396" cy="188"/>
                </a:xfrm>
                <a:custGeom>
                  <a:avLst/>
                  <a:gdLst/>
                  <a:ahLst/>
                  <a:cxnLst>
                    <a:cxn ang="0">
                      <a:pos x="0" y="361"/>
                    </a:cxn>
                    <a:cxn ang="0">
                      <a:pos x="34" y="365"/>
                    </a:cxn>
                    <a:cxn ang="0">
                      <a:pos x="73" y="367"/>
                    </a:cxn>
                    <a:cxn ang="0">
                      <a:pos x="118" y="369"/>
                    </a:cxn>
                    <a:cxn ang="0">
                      <a:pos x="168" y="372"/>
                    </a:cxn>
                    <a:cxn ang="0">
                      <a:pos x="221" y="374"/>
                    </a:cxn>
                    <a:cxn ang="0">
                      <a:pos x="279" y="375"/>
                    </a:cxn>
                    <a:cxn ang="0">
                      <a:pos x="337" y="376"/>
                    </a:cxn>
                    <a:cxn ang="0">
                      <a:pos x="397" y="376"/>
                    </a:cxn>
                    <a:cxn ang="0">
                      <a:pos x="455" y="375"/>
                    </a:cxn>
                    <a:cxn ang="0">
                      <a:pos x="514" y="374"/>
                    </a:cxn>
                    <a:cxn ang="0">
                      <a:pos x="571" y="373"/>
                    </a:cxn>
                    <a:cxn ang="0">
                      <a:pos x="625" y="370"/>
                    </a:cxn>
                    <a:cxn ang="0">
                      <a:pos x="674" y="367"/>
                    </a:cxn>
                    <a:cxn ang="0">
                      <a:pos x="719" y="362"/>
                    </a:cxn>
                    <a:cxn ang="0">
                      <a:pos x="759" y="357"/>
                    </a:cxn>
                    <a:cxn ang="0">
                      <a:pos x="792" y="351"/>
                    </a:cxn>
                    <a:cxn ang="0">
                      <a:pos x="779" y="3"/>
                    </a:cxn>
                    <a:cxn ang="0">
                      <a:pos x="749" y="2"/>
                    </a:cxn>
                    <a:cxn ang="0">
                      <a:pos x="712" y="1"/>
                    </a:cxn>
                    <a:cxn ang="0">
                      <a:pos x="668" y="1"/>
                    </a:cxn>
                    <a:cxn ang="0">
                      <a:pos x="620" y="1"/>
                    </a:cxn>
                    <a:cxn ang="0">
                      <a:pos x="567" y="0"/>
                    </a:cxn>
                    <a:cxn ang="0">
                      <a:pos x="512" y="0"/>
                    </a:cxn>
                    <a:cxn ang="0">
                      <a:pos x="453" y="0"/>
                    </a:cxn>
                    <a:cxn ang="0">
                      <a:pos x="394" y="0"/>
                    </a:cxn>
                    <a:cxn ang="0">
                      <a:pos x="334" y="1"/>
                    </a:cxn>
                    <a:cxn ang="0">
                      <a:pos x="274" y="1"/>
                    </a:cxn>
                    <a:cxn ang="0">
                      <a:pos x="217" y="2"/>
                    </a:cxn>
                    <a:cxn ang="0">
                      <a:pos x="162" y="2"/>
                    </a:cxn>
                    <a:cxn ang="0">
                      <a:pos x="110" y="3"/>
                    </a:cxn>
                    <a:cxn ang="0">
                      <a:pos x="61" y="4"/>
                    </a:cxn>
                    <a:cxn ang="0">
                      <a:pos x="19" y="5"/>
                    </a:cxn>
                  </a:cxnLst>
                  <a:rect l="0" t="0" r="r" b="b"/>
                  <a:pathLst>
                    <a:path w="792" h="376">
                      <a:moveTo>
                        <a:pt x="0" y="7"/>
                      </a:moveTo>
                      <a:lnTo>
                        <a:pt x="0" y="361"/>
                      </a:lnTo>
                      <a:lnTo>
                        <a:pt x="16" y="362"/>
                      </a:lnTo>
                      <a:lnTo>
                        <a:pt x="34" y="365"/>
                      </a:lnTo>
                      <a:lnTo>
                        <a:pt x="52" y="366"/>
                      </a:lnTo>
                      <a:lnTo>
                        <a:pt x="73" y="367"/>
                      </a:lnTo>
                      <a:lnTo>
                        <a:pt x="95" y="368"/>
                      </a:lnTo>
                      <a:lnTo>
                        <a:pt x="118" y="369"/>
                      </a:lnTo>
                      <a:lnTo>
                        <a:pt x="143" y="370"/>
                      </a:lnTo>
                      <a:lnTo>
                        <a:pt x="168" y="372"/>
                      </a:lnTo>
                      <a:lnTo>
                        <a:pt x="195" y="373"/>
                      </a:lnTo>
                      <a:lnTo>
                        <a:pt x="221" y="374"/>
                      </a:lnTo>
                      <a:lnTo>
                        <a:pt x="250" y="374"/>
                      </a:lnTo>
                      <a:lnTo>
                        <a:pt x="279" y="375"/>
                      </a:lnTo>
                      <a:lnTo>
                        <a:pt x="308" y="375"/>
                      </a:lnTo>
                      <a:lnTo>
                        <a:pt x="337" y="376"/>
                      </a:lnTo>
                      <a:lnTo>
                        <a:pt x="367" y="376"/>
                      </a:lnTo>
                      <a:lnTo>
                        <a:pt x="397" y="376"/>
                      </a:lnTo>
                      <a:lnTo>
                        <a:pt x="427" y="376"/>
                      </a:lnTo>
                      <a:lnTo>
                        <a:pt x="455" y="375"/>
                      </a:lnTo>
                      <a:lnTo>
                        <a:pt x="485" y="375"/>
                      </a:lnTo>
                      <a:lnTo>
                        <a:pt x="514" y="374"/>
                      </a:lnTo>
                      <a:lnTo>
                        <a:pt x="543" y="374"/>
                      </a:lnTo>
                      <a:lnTo>
                        <a:pt x="571" y="373"/>
                      </a:lnTo>
                      <a:lnTo>
                        <a:pt x="598" y="372"/>
                      </a:lnTo>
                      <a:lnTo>
                        <a:pt x="625" y="370"/>
                      </a:lnTo>
                      <a:lnTo>
                        <a:pt x="650" y="368"/>
                      </a:lnTo>
                      <a:lnTo>
                        <a:pt x="674" y="367"/>
                      </a:lnTo>
                      <a:lnTo>
                        <a:pt x="697" y="365"/>
                      </a:lnTo>
                      <a:lnTo>
                        <a:pt x="719" y="362"/>
                      </a:lnTo>
                      <a:lnTo>
                        <a:pt x="740" y="360"/>
                      </a:lnTo>
                      <a:lnTo>
                        <a:pt x="759" y="357"/>
                      </a:lnTo>
                      <a:lnTo>
                        <a:pt x="777" y="354"/>
                      </a:lnTo>
                      <a:lnTo>
                        <a:pt x="792" y="351"/>
                      </a:lnTo>
                      <a:lnTo>
                        <a:pt x="792" y="3"/>
                      </a:lnTo>
                      <a:lnTo>
                        <a:pt x="779" y="3"/>
                      </a:lnTo>
                      <a:lnTo>
                        <a:pt x="765" y="2"/>
                      </a:lnTo>
                      <a:lnTo>
                        <a:pt x="749" y="2"/>
                      </a:lnTo>
                      <a:lnTo>
                        <a:pt x="732" y="2"/>
                      </a:lnTo>
                      <a:lnTo>
                        <a:pt x="712" y="1"/>
                      </a:lnTo>
                      <a:lnTo>
                        <a:pt x="690" y="1"/>
                      </a:lnTo>
                      <a:lnTo>
                        <a:pt x="668" y="1"/>
                      </a:lnTo>
                      <a:lnTo>
                        <a:pt x="644" y="1"/>
                      </a:lnTo>
                      <a:lnTo>
                        <a:pt x="620" y="1"/>
                      </a:lnTo>
                      <a:lnTo>
                        <a:pt x="594" y="1"/>
                      </a:lnTo>
                      <a:lnTo>
                        <a:pt x="567" y="0"/>
                      </a:lnTo>
                      <a:lnTo>
                        <a:pt x="539" y="0"/>
                      </a:lnTo>
                      <a:lnTo>
                        <a:pt x="512" y="0"/>
                      </a:lnTo>
                      <a:lnTo>
                        <a:pt x="483" y="0"/>
                      </a:lnTo>
                      <a:lnTo>
                        <a:pt x="453" y="0"/>
                      </a:lnTo>
                      <a:lnTo>
                        <a:pt x="424" y="0"/>
                      </a:lnTo>
                      <a:lnTo>
                        <a:pt x="394" y="0"/>
                      </a:lnTo>
                      <a:lnTo>
                        <a:pt x="364" y="1"/>
                      </a:lnTo>
                      <a:lnTo>
                        <a:pt x="334" y="1"/>
                      </a:lnTo>
                      <a:lnTo>
                        <a:pt x="304" y="1"/>
                      </a:lnTo>
                      <a:lnTo>
                        <a:pt x="274" y="1"/>
                      </a:lnTo>
                      <a:lnTo>
                        <a:pt x="246" y="1"/>
                      </a:lnTo>
                      <a:lnTo>
                        <a:pt x="217" y="2"/>
                      </a:lnTo>
                      <a:lnTo>
                        <a:pt x="189" y="2"/>
                      </a:lnTo>
                      <a:lnTo>
                        <a:pt x="162" y="2"/>
                      </a:lnTo>
                      <a:lnTo>
                        <a:pt x="135" y="3"/>
                      </a:lnTo>
                      <a:lnTo>
                        <a:pt x="110" y="3"/>
                      </a:lnTo>
                      <a:lnTo>
                        <a:pt x="84" y="4"/>
                      </a:lnTo>
                      <a:lnTo>
                        <a:pt x="61" y="4"/>
                      </a:lnTo>
                      <a:lnTo>
                        <a:pt x="39" y="5"/>
                      </a:lnTo>
                      <a:lnTo>
                        <a:pt x="19" y="5"/>
                      </a:lnTo>
                      <a:lnTo>
                        <a:pt x="0" y="7"/>
                      </a:lnTo>
                      <a:close/>
                    </a:path>
                  </a:pathLst>
                </a:custGeom>
                <a:solidFill>
                  <a:srgbClr val="E0C9BA"/>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22" name="Freeform 18"/>
                <p:cNvSpPr>
                  <a:spLocks/>
                </p:cNvSpPr>
                <p:nvPr/>
              </p:nvSpPr>
              <p:spPr bwMode="auto">
                <a:xfrm>
                  <a:off x="2534" y="2353"/>
                  <a:ext cx="659" cy="31"/>
                </a:xfrm>
                <a:custGeom>
                  <a:avLst/>
                  <a:gdLst/>
                  <a:ahLst/>
                  <a:cxnLst>
                    <a:cxn ang="0">
                      <a:pos x="0" y="62"/>
                    </a:cxn>
                    <a:cxn ang="0">
                      <a:pos x="15" y="2"/>
                    </a:cxn>
                    <a:cxn ang="0">
                      <a:pos x="1297" y="0"/>
                    </a:cxn>
                    <a:cxn ang="0">
                      <a:pos x="1318" y="62"/>
                    </a:cxn>
                    <a:cxn ang="0">
                      <a:pos x="0" y="62"/>
                    </a:cxn>
                  </a:cxnLst>
                  <a:rect l="0" t="0" r="r" b="b"/>
                  <a:pathLst>
                    <a:path w="1318" h="62">
                      <a:moveTo>
                        <a:pt x="0" y="62"/>
                      </a:moveTo>
                      <a:lnTo>
                        <a:pt x="15" y="2"/>
                      </a:lnTo>
                      <a:lnTo>
                        <a:pt x="1297" y="0"/>
                      </a:lnTo>
                      <a:lnTo>
                        <a:pt x="1318" y="62"/>
                      </a:lnTo>
                      <a:lnTo>
                        <a:pt x="0" y="62"/>
                      </a:lnTo>
                      <a:close/>
                    </a:path>
                  </a:pathLst>
                </a:custGeom>
                <a:solidFill>
                  <a:srgbClr val="C6B59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23" name="Rectangle 19"/>
                <p:cNvSpPr>
                  <a:spLocks noChangeArrowheads="1"/>
                </p:cNvSpPr>
                <p:nvPr/>
              </p:nvSpPr>
              <p:spPr bwMode="auto">
                <a:xfrm>
                  <a:off x="2532" y="2379"/>
                  <a:ext cx="660" cy="212"/>
                </a:xfrm>
                <a:prstGeom prst="rect">
                  <a:avLst/>
                </a:prstGeom>
                <a:solidFill>
                  <a:srgbClr val="96704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24" name="Freeform 20"/>
                <p:cNvSpPr>
                  <a:spLocks/>
                </p:cNvSpPr>
                <p:nvPr/>
              </p:nvSpPr>
              <p:spPr bwMode="auto">
                <a:xfrm>
                  <a:off x="2532" y="2379"/>
                  <a:ext cx="629" cy="203"/>
                </a:xfrm>
                <a:custGeom>
                  <a:avLst/>
                  <a:gdLst/>
                  <a:ahLst/>
                  <a:cxnLst>
                    <a:cxn ang="0">
                      <a:pos x="39" y="0"/>
                    </a:cxn>
                    <a:cxn ang="0">
                      <a:pos x="118" y="0"/>
                    </a:cxn>
                    <a:cxn ang="0">
                      <a:pos x="197" y="0"/>
                    </a:cxn>
                    <a:cxn ang="0">
                      <a:pos x="276" y="0"/>
                    </a:cxn>
                    <a:cxn ang="0">
                      <a:pos x="354" y="0"/>
                    </a:cxn>
                    <a:cxn ang="0">
                      <a:pos x="433" y="0"/>
                    </a:cxn>
                    <a:cxn ang="0">
                      <a:pos x="512" y="0"/>
                    </a:cxn>
                    <a:cxn ang="0">
                      <a:pos x="590" y="0"/>
                    </a:cxn>
                    <a:cxn ang="0">
                      <a:pos x="669" y="0"/>
                    </a:cxn>
                    <a:cxn ang="0">
                      <a:pos x="748" y="0"/>
                    </a:cxn>
                    <a:cxn ang="0">
                      <a:pos x="826" y="0"/>
                    </a:cxn>
                    <a:cxn ang="0">
                      <a:pos x="905" y="0"/>
                    </a:cxn>
                    <a:cxn ang="0">
                      <a:pos x="983" y="0"/>
                    </a:cxn>
                    <a:cxn ang="0">
                      <a:pos x="1061" y="0"/>
                    </a:cxn>
                    <a:cxn ang="0">
                      <a:pos x="1140" y="0"/>
                    </a:cxn>
                    <a:cxn ang="0">
                      <a:pos x="1218" y="0"/>
                    </a:cxn>
                    <a:cxn ang="0">
                      <a:pos x="1257" y="100"/>
                    </a:cxn>
                    <a:cxn ang="0">
                      <a:pos x="1257" y="303"/>
                    </a:cxn>
                    <a:cxn ang="0">
                      <a:pos x="1218" y="404"/>
                    </a:cxn>
                    <a:cxn ang="0">
                      <a:pos x="1140" y="404"/>
                    </a:cxn>
                    <a:cxn ang="0">
                      <a:pos x="1061" y="404"/>
                    </a:cxn>
                    <a:cxn ang="0">
                      <a:pos x="983" y="404"/>
                    </a:cxn>
                    <a:cxn ang="0">
                      <a:pos x="905" y="404"/>
                    </a:cxn>
                    <a:cxn ang="0">
                      <a:pos x="826" y="404"/>
                    </a:cxn>
                    <a:cxn ang="0">
                      <a:pos x="748" y="404"/>
                    </a:cxn>
                    <a:cxn ang="0">
                      <a:pos x="669" y="404"/>
                    </a:cxn>
                    <a:cxn ang="0">
                      <a:pos x="590" y="404"/>
                    </a:cxn>
                    <a:cxn ang="0">
                      <a:pos x="512" y="404"/>
                    </a:cxn>
                    <a:cxn ang="0">
                      <a:pos x="433" y="404"/>
                    </a:cxn>
                    <a:cxn ang="0">
                      <a:pos x="354" y="404"/>
                    </a:cxn>
                    <a:cxn ang="0">
                      <a:pos x="276" y="404"/>
                    </a:cxn>
                    <a:cxn ang="0">
                      <a:pos x="197" y="404"/>
                    </a:cxn>
                    <a:cxn ang="0">
                      <a:pos x="118" y="404"/>
                    </a:cxn>
                    <a:cxn ang="0">
                      <a:pos x="39" y="404"/>
                    </a:cxn>
                    <a:cxn ang="0">
                      <a:pos x="0" y="303"/>
                    </a:cxn>
                    <a:cxn ang="0">
                      <a:pos x="0" y="100"/>
                    </a:cxn>
                  </a:cxnLst>
                  <a:rect l="0" t="0" r="r" b="b"/>
                  <a:pathLst>
                    <a:path w="1257" h="404">
                      <a:moveTo>
                        <a:pt x="0" y="0"/>
                      </a:moveTo>
                      <a:lnTo>
                        <a:pt x="39" y="0"/>
                      </a:lnTo>
                      <a:lnTo>
                        <a:pt x="79" y="0"/>
                      </a:lnTo>
                      <a:lnTo>
                        <a:pt x="118" y="0"/>
                      </a:lnTo>
                      <a:lnTo>
                        <a:pt x="158" y="0"/>
                      </a:lnTo>
                      <a:lnTo>
                        <a:pt x="197" y="0"/>
                      </a:lnTo>
                      <a:lnTo>
                        <a:pt x="236" y="0"/>
                      </a:lnTo>
                      <a:lnTo>
                        <a:pt x="276" y="0"/>
                      </a:lnTo>
                      <a:lnTo>
                        <a:pt x="315" y="0"/>
                      </a:lnTo>
                      <a:lnTo>
                        <a:pt x="354" y="0"/>
                      </a:lnTo>
                      <a:lnTo>
                        <a:pt x="393" y="0"/>
                      </a:lnTo>
                      <a:lnTo>
                        <a:pt x="433" y="0"/>
                      </a:lnTo>
                      <a:lnTo>
                        <a:pt x="473" y="0"/>
                      </a:lnTo>
                      <a:lnTo>
                        <a:pt x="512" y="0"/>
                      </a:lnTo>
                      <a:lnTo>
                        <a:pt x="551" y="0"/>
                      </a:lnTo>
                      <a:lnTo>
                        <a:pt x="590" y="0"/>
                      </a:lnTo>
                      <a:lnTo>
                        <a:pt x="629" y="0"/>
                      </a:lnTo>
                      <a:lnTo>
                        <a:pt x="669" y="0"/>
                      </a:lnTo>
                      <a:lnTo>
                        <a:pt x="708" y="0"/>
                      </a:lnTo>
                      <a:lnTo>
                        <a:pt x="748" y="0"/>
                      </a:lnTo>
                      <a:lnTo>
                        <a:pt x="787" y="0"/>
                      </a:lnTo>
                      <a:lnTo>
                        <a:pt x="826" y="0"/>
                      </a:lnTo>
                      <a:lnTo>
                        <a:pt x="866" y="0"/>
                      </a:lnTo>
                      <a:lnTo>
                        <a:pt x="905" y="0"/>
                      </a:lnTo>
                      <a:lnTo>
                        <a:pt x="944" y="0"/>
                      </a:lnTo>
                      <a:lnTo>
                        <a:pt x="983" y="0"/>
                      </a:lnTo>
                      <a:lnTo>
                        <a:pt x="1022" y="0"/>
                      </a:lnTo>
                      <a:lnTo>
                        <a:pt x="1061" y="0"/>
                      </a:lnTo>
                      <a:lnTo>
                        <a:pt x="1101" y="0"/>
                      </a:lnTo>
                      <a:lnTo>
                        <a:pt x="1140" y="0"/>
                      </a:lnTo>
                      <a:lnTo>
                        <a:pt x="1179" y="0"/>
                      </a:lnTo>
                      <a:lnTo>
                        <a:pt x="1218" y="0"/>
                      </a:lnTo>
                      <a:lnTo>
                        <a:pt x="1257" y="0"/>
                      </a:lnTo>
                      <a:lnTo>
                        <a:pt x="1257" y="100"/>
                      </a:lnTo>
                      <a:lnTo>
                        <a:pt x="1257" y="201"/>
                      </a:lnTo>
                      <a:lnTo>
                        <a:pt x="1257" y="303"/>
                      </a:lnTo>
                      <a:lnTo>
                        <a:pt x="1257" y="404"/>
                      </a:lnTo>
                      <a:lnTo>
                        <a:pt x="1218" y="404"/>
                      </a:lnTo>
                      <a:lnTo>
                        <a:pt x="1179" y="404"/>
                      </a:lnTo>
                      <a:lnTo>
                        <a:pt x="1140" y="404"/>
                      </a:lnTo>
                      <a:lnTo>
                        <a:pt x="1101" y="404"/>
                      </a:lnTo>
                      <a:lnTo>
                        <a:pt x="1061" y="404"/>
                      </a:lnTo>
                      <a:lnTo>
                        <a:pt x="1022" y="404"/>
                      </a:lnTo>
                      <a:lnTo>
                        <a:pt x="983" y="404"/>
                      </a:lnTo>
                      <a:lnTo>
                        <a:pt x="944" y="404"/>
                      </a:lnTo>
                      <a:lnTo>
                        <a:pt x="905" y="404"/>
                      </a:lnTo>
                      <a:lnTo>
                        <a:pt x="866" y="404"/>
                      </a:lnTo>
                      <a:lnTo>
                        <a:pt x="826" y="404"/>
                      </a:lnTo>
                      <a:lnTo>
                        <a:pt x="787" y="404"/>
                      </a:lnTo>
                      <a:lnTo>
                        <a:pt x="748" y="404"/>
                      </a:lnTo>
                      <a:lnTo>
                        <a:pt x="708" y="404"/>
                      </a:lnTo>
                      <a:lnTo>
                        <a:pt x="669" y="404"/>
                      </a:lnTo>
                      <a:lnTo>
                        <a:pt x="629" y="404"/>
                      </a:lnTo>
                      <a:lnTo>
                        <a:pt x="590" y="404"/>
                      </a:lnTo>
                      <a:lnTo>
                        <a:pt x="551" y="404"/>
                      </a:lnTo>
                      <a:lnTo>
                        <a:pt x="512" y="404"/>
                      </a:lnTo>
                      <a:lnTo>
                        <a:pt x="473" y="404"/>
                      </a:lnTo>
                      <a:lnTo>
                        <a:pt x="433" y="404"/>
                      </a:lnTo>
                      <a:lnTo>
                        <a:pt x="393" y="404"/>
                      </a:lnTo>
                      <a:lnTo>
                        <a:pt x="354" y="404"/>
                      </a:lnTo>
                      <a:lnTo>
                        <a:pt x="315" y="404"/>
                      </a:lnTo>
                      <a:lnTo>
                        <a:pt x="276" y="404"/>
                      </a:lnTo>
                      <a:lnTo>
                        <a:pt x="236" y="404"/>
                      </a:lnTo>
                      <a:lnTo>
                        <a:pt x="197" y="404"/>
                      </a:lnTo>
                      <a:lnTo>
                        <a:pt x="158" y="404"/>
                      </a:lnTo>
                      <a:lnTo>
                        <a:pt x="118" y="404"/>
                      </a:lnTo>
                      <a:lnTo>
                        <a:pt x="79" y="404"/>
                      </a:lnTo>
                      <a:lnTo>
                        <a:pt x="39" y="404"/>
                      </a:lnTo>
                      <a:lnTo>
                        <a:pt x="0" y="404"/>
                      </a:lnTo>
                      <a:lnTo>
                        <a:pt x="0" y="303"/>
                      </a:lnTo>
                      <a:lnTo>
                        <a:pt x="0" y="201"/>
                      </a:lnTo>
                      <a:lnTo>
                        <a:pt x="0" y="100"/>
                      </a:lnTo>
                      <a:lnTo>
                        <a:pt x="0" y="0"/>
                      </a:lnTo>
                      <a:close/>
                    </a:path>
                  </a:pathLst>
                </a:custGeom>
                <a:solidFill>
                  <a:srgbClr val="9E7A51"/>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25" name="Freeform 21"/>
                <p:cNvSpPr>
                  <a:spLocks/>
                </p:cNvSpPr>
                <p:nvPr/>
              </p:nvSpPr>
              <p:spPr bwMode="auto">
                <a:xfrm>
                  <a:off x="2532" y="2380"/>
                  <a:ext cx="598" cy="192"/>
                </a:xfrm>
                <a:custGeom>
                  <a:avLst/>
                  <a:gdLst/>
                  <a:ahLst/>
                  <a:cxnLst>
                    <a:cxn ang="0">
                      <a:pos x="38" y="0"/>
                    </a:cxn>
                    <a:cxn ang="0">
                      <a:pos x="113" y="0"/>
                    </a:cxn>
                    <a:cxn ang="0">
                      <a:pos x="188" y="0"/>
                    </a:cxn>
                    <a:cxn ang="0">
                      <a:pos x="263" y="0"/>
                    </a:cxn>
                    <a:cxn ang="0">
                      <a:pos x="338" y="0"/>
                    </a:cxn>
                    <a:cxn ang="0">
                      <a:pos x="412" y="0"/>
                    </a:cxn>
                    <a:cxn ang="0">
                      <a:pos x="486" y="0"/>
                    </a:cxn>
                    <a:cxn ang="0">
                      <a:pos x="561" y="0"/>
                    </a:cxn>
                    <a:cxn ang="0">
                      <a:pos x="636" y="0"/>
                    </a:cxn>
                    <a:cxn ang="0">
                      <a:pos x="711" y="0"/>
                    </a:cxn>
                    <a:cxn ang="0">
                      <a:pos x="786" y="0"/>
                    </a:cxn>
                    <a:cxn ang="0">
                      <a:pos x="860" y="0"/>
                    </a:cxn>
                    <a:cxn ang="0">
                      <a:pos x="935" y="0"/>
                    </a:cxn>
                    <a:cxn ang="0">
                      <a:pos x="1010" y="0"/>
                    </a:cxn>
                    <a:cxn ang="0">
                      <a:pos x="1083" y="0"/>
                    </a:cxn>
                    <a:cxn ang="0">
                      <a:pos x="1158" y="0"/>
                    </a:cxn>
                    <a:cxn ang="0">
                      <a:pos x="1195" y="96"/>
                    </a:cxn>
                    <a:cxn ang="0">
                      <a:pos x="1195" y="288"/>
                    </a:cxn>
                    <a:cxn ang="0">
                      <a:pos x="1158" y="385"/>
                    </a:cxn>
                    <a:cxn ang="0">
                      <a:pos x="1083" y="385"/>
                    </a:cxn>
                    <a:cxn ang="0">
                      <a:pos x="1010" y="385"/>
                    </a:cxn>
                    <a:cxn ang="0">
                      <a:pos x="935" y="385"/>
                    </a:cxn>
                    <a:cxn ang="0">
                      <a:pos x="860" y="385"/>
                    </a:cxn>
                    <a:cxn ang="0">
                      <a:pos x="786" y="385"/>
                    </a:cxn>
                    <a:cxn ang="0">
                      <a:pos x="711" y="385"/>
                    </a:cxn>
                    <a:cxn ang="0">
                      <a:pos x="636" y="385"/>
                    </a:cxn>
                    <a:cxn ang="0">
                      <a:pos x="561" y="385"/>
                    </a:cxn>
                    <a:cxn ang="0">
                      <a:pos x="486" y="385"/>
                    </a:cxn>
                    <a:cxn ang="0">
                      <a:pos x="412" y="385"/>
                    </a:cxn>
                    <a:cxn ang="0">
                      <a:pos x="338" y="385"/>
                    </a:cxn>
                    <a:cxn ang="0">
                      <a:pos x="263" y="385"/>
                    </a:cxn>
                    <a:cxn ang="0">
                      <a:pos x="188" y="385"/>
                    </a:cxn>
                    <a:cxn ang="0">
                      <a:pos x="113" y="385"/>
                    </a:cxn>
                    <a:cxn ang="0">
                      <a:pos x="38" y="385"/>
                    </a:cxn>
                    <a:cxn ang="0">
                      <a:pos x="0" y="288"/>
                    </a:cxn>
                    <a:cxn ang="0">
                      <a:pos x="0" y="96"/>
                    </a:cxn>
                  </a:cxnLst>
                  <a:rect l="0" t="0" r="r" b="b"/>
                  <a:pathLst>
                    <a:path w="1195" h="385">
                      <a:moveTo>
                        <a:pt x="0" y="0"/>
                      </a:moveTo>
                      <a:lnTo>
                        <a:pt x="38" y="0"/>
                      </a:lnTo>
                      <a:lnTo>
                        <a:pt x="75" y="0"/>
                      </a:lnTo>
                      <a:lnTo>
                        <a:pt x="113" y="0"/>
                      </a:lnTo>
                      <a:lnTo>
                        <a:pt x="150" y="0"/>
                      </a:lnTo>
                      <a:lnTo>
                        <a:pt x="188" y="0"/>
                      </a:lnTo>
                      <a:lnTo>
                        <a:pt x="225" y="0"/>
                      </a:lnTo>
                      <a:lnTo>
                        <a:pt x="263" y="0"/>
                      </a:lnTo>
                      <a:lnTo>
                        <a:pt x="300" y="0"/>
                      </a:lnTo>
                      <a:lnTo>
                        <a:pt x="338" y="0"/>
                      </a:lnTo>
                      <a:lnTo>
                        <a:pt x="375" y="0"/>
                      </a:lnTo>
                      <a:lnTo>
                        <a:pt x="412" y="0"/>
                      </a:lnTo>
                      <a:lnTo>
                        <a:pt x="450" y="0"/>
                      </a:lnTo>
                      <a:lnTo>
                        <a:pt x="486" y="0"/>
                      </a:lnTo>
                      <a:lnTo>
                        <a:pt x="524" y="0"/>
                      </a:lnTo>
                      <a:lnTo>
                        <a:pt x="561" y="0"/>
                      </a:lnTo>
                      <a:lnTo>
                        <a:pt x="599" y="0"/>
                      </a:lnTo>
                      <a:lnTo>
                        <a:pt x="636" y="0"/>
                      </a:lnTo>
                      <a:lnTo>
                        <a:pt x="673" y="0"/>
                      </a:lnTo>
                      <a:lnTo>
                        <a:pt x="711" y="0"/>
                      </a:lnTo>
                      <a:lnTo>
                        <a:pt x="748" y="0"/>
                      </a:lnTo>
                      <a:lnTo>
                        <a:pt x="786" y="0"/>
                      </a:lnTo>
                      <a:lnTo>
                        <a:pt x="823" y="0"/>
                      </a:lnTo>
                      <a:lnTo>
                        <a:pt x="860" y="0"/>
                      </a:lnTo>
                      <a:lnTo>
                        <a:pt x="898" y="0"/>
                      </a:lnTo>
                      <a:lnTo>
                        <a:pt x="935" y="0"/>
                      </a:lnTo>
                      <a:lnTo>
                        <a:pt x="972" y="0"/>
                      </a:lnTo>
                      <a:lnTo>
                        <a:pt x="1010" y="0"/>
                      </a:lnTo>
                      <a:lnTo>
                        <a:pt x="1046" y="0"/>
                      </a:lnTo>
                      <a:lnTo>
                        <a:pt x="1083" y="0"/>
                      </a:lnTo>
                      <a:lnTo>
                        <a:pt x="1120" y="0"/>
                      </a:lnTo>
                      <a:lnTo>
                        <a:pt x="1158" y="0"/>
                      </a:lnTo>
                      <a:lnTo>
                        <a:pt x="1195" y="0"/>
                      </a:lnTo>
                      <a:lnTo>
                        <a:pt x="1195" y="96"/>
                      </a:lnTo>
                      <a:lnTo>
                        <a:pt x="1195" y="191"/>
                      </a:lnTo>
                      <a:lnTo>
                        <a:pt x="1195" y="288"/>
                      </a:lnTo>
                      <a:lnTo>
                        <a:pt x="1195" y="385"/>
                      </a:lnTo>
                      <a:lnTo>
                        <a:pt x="1158" y="385"/>
                      </a:lnTo>
                      <a:lnTo>
                        <a:pt x="1120" y="385"/>
                      </a:lnTo>
                      <a:lnTo>
                        <a:pt x="1083" y="385"/>
                      </a:lnTo>
                      <a:lnTo>
                        <a:pt x="1046" y="385"/>
                      </a:lnTo>
                      <a:lnTo>
                        <a:pt x="1010" y="385"/>
                      </a:lnTo>
                      <a:lnTo>
                        <a:pt x="972" y="385"/>
                      </a:lnTo>
                      <a:lnTo>
                        <a:pt x="935" y="385"/>
                      </a:lnTo>
                      <a:lnTo>
                        <a:pt x="898" y="385"/>
                      </a:lnTo>
                      <a:lnTo>
                        <a:pt x="860" y="385"/>
                      </a:lnTo>
                      <a:lnTo>
                        <a:pt x="823" y="385"/>
                      </a:lnTo>
                      <a:lnTo>
                        <a:pt x="786" y="385"/>
                      </a:lnTo>
                      <a:lnTo>
                        <a:pt x="748" y="385"/>
                      </a:lnTo>
                      <a:lnTo>
                        <a:pt x="711" y="385"/>
                      </a:lnTo>
                      <a:lnTo>
                        <a:pt x="673" y="385"/>
                      </a:lnTo>
                      <a:lnTo>
                        <a:pt x="636" y="385"/>
                      </a:lnTo>
                      <a:lnTo>
                        <a:pt x="599" y="385"/>
                      </a:lnTo>
                      <a:lnTo>
                        <a:pt x="561" y="385"/>
                      </a:lnTo>
                      <a:lnTo>
                        <a:pt x="524" y="385"/>
                      </a:lnTo>
                      <a:lnTo>
                        <a:pt x="486" y="385"/>
                      </a:lnTo>
                      <a:lnTo>
                        <a:pt x="450" y="385"/>
                      </a:lnTo>
                      <a:lnTo>
                        <a:pt x="412" y="385"/>
                      </a:lnTo>
                      <a:lnTo>
                        <a:pt x="375" y="385"/>
                      </a:lnTo>
                      <a:lnTo>
                        <a:pt x="338" y="385"/>
                      </a:lnTo>
                      <a:lnTo>
                        <a:pt x="300" y="385"/>
                      </a:lnTo>
                      <a:lnTo>
                        <a:pt x="263" y="385"/>
                      </a:lnTo>
                      <a:lnTo>
                        <a:pt x="225" y="385"/>
                      </a:lnTo>
                      <a:lnTo>
                        <a:pt x="188" y="385"/>
                      </a:lnTo>
                      <a:lnTo>
                        <a:pt x="150" y="385"/>
                      </a:lnTo>
                      <a:lnTo>
                        <a:pt x="113" y="385"/>
                      </a:lnTo>
                      <a:lnTo>
                        <a:pt x="75" y="385"/>
                      </a:lnTo>
                      <a:lnTo>
                        <a:pt x="38" y="385"/>
                      </a:lnTo>
                      <a:lnTo>
                        <a:pt x="0" y="385"/>
                      </a:lnTo>
                      <a:lnTo>
                        <a:pt x="0" y="288"/>
                      </a:lnTo>
                      <a:lnTo>
                        <a:pt x="0" y="191"/>
                      </a:lnTo>
                      <a:lnTo>
                        <a:pt x="0" y="96"/>
                      </a:lnTo>
                      <a:lnTo>
                        <a:pt x="0" y="0"/>
                      </a:lnTo>
                      <a:close/>
                    </a:path>
                  </a:pathLst>
                </a:custGeom>
                <a:solidFill>
                  <a:srgbClr val="A5825B"/>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26" name="Freeform 22"/>
                <p:cNvSpPr>
                  <a:spLocks/>
                </p:cNvSpPr>
                <p:nvPr/>
              </p:nvSpPr>
              <p:spPr bwMode="auto">
                <a:xfrm>
                  <a:off x="2533" y="2381"/>
                  <a:ext cx="565" cy="182"/>
                </a:xfrm>
                <a:custGeom>
                  <a:avLst/>
                  <a:gdLst/>
                  <a:ahLst/>
                  <a:cxnLst>
                    <a:cxn ang="0">
                      <a:pos x="36" y="0"/>
                    </a:cxn>
                    <a:cxn ang="0">
                      <a:pos x="106" y="0"/>
                    </a:cxn>
                    <a:cxn ang="0">
                      <a:pos x="178" y="0"/>
                    </a:cxn>
                    <a:cxn ang="0">
                      <a:pos x="248" y="0"/>
                    </a:cxn>
                    <a:cxn ang="0">
                      <a:pos x="320" y="0"/>
                    </a:cxn>
                    <a:cxn ang="0">
                      <a:pos x="390" y="0"/>
                    </a:cxn>
                    <a:cxn ang="0">
                      <a:pos x="461" y="0"/>
                    </a:cxn>
                    <a:cxn ang="0">
                      <a:pos x="532" y="0"/>
                    </a:cxn>
                    <a:cxn ang="0">
                      <a:pos x="602" y="0"/>
                    </a:cxn>
                    <a:cxn ang="0">
                      <a:pos x="673" y="0"/>
                    </a:cxn>
                    <a:cxn ang="0">
                      <a:pos x="744" y="0"/>
                    </a:cxn>
                    <a:cxn ang="0">
                      <a:pos x="815" y="0"/>
                    </a:cxn>
                    <a:cxn ang="0">
                      <a:pos x="885" y="0"/>
                    </a:cxn>
                    <a:cxn ang="0">
                      <a:pos x="956" y="0"/>
                    </a:cxn>
                    <a:cxn ang="0">
                      <a:pos x="1026" y="0"/>
                    </a:cxn>
                    <a:cxn ang="0">
                      <a:pos x="1096" y="0"/>
                    </a:cxn>
                    <a:cxn ang="0">
                      <a:pos x="1132" y="90"/>
                    </a:cxn>
                    <a:cxn ang="0">
                      <a:pos x="1132" y="273"/>
                    </a:cxn>
                    <a:cxn ang="0">
                      <a:pos x="1096" y="364"/>
                    </a:cxn>
                    <a:cxn ang="0">
                      <a:pos x="1026" y="364"/>
                    </a:cxn>
                    <a:cxn ang="0">
                      <a:pos x="956" y="364"/>
                    </a:cxn>
                    <a:cxn ang="0">
                      <a:pos x="885" y="364"/>
                    </a:cxn>
                    <a:cxn ang="0">
                      <a:pos x="815" y="364"/>
                    </a:cxn>
                    <a:cxn ang="0">
                      <a:pos x="744" y="364"/>
                    </a:cxn>
                    <a:cxn ang="0">
                      <a:pos x="673" y="364"/>
                    </a:cxn>
                    <a:cxn ang="0">
                      <a:pos x="602" y="364"/>
                    </a:cxn>
                    <a:cxn ang="0">
                      <a:pos x="532" y="364"/>
                    </a:cxn>
                    <a:cxn ang="0">
                      <a:pos x="461" y="364"/>
                    </a:cxn>
                    <a:cxn ang="0">
                      <a:pos x="390" y="364"/>
                    </a:cxn>
                    <a:cxn ang="0">
                      <a:pos x="320" y="364"/>
                    </a:cxn>
                    <a:cxn ang="0">
                      <a:pos x="248" y="364"/>
                    </a:cxn>
                    <a:cxn ang="0">
                      <a:pos x="178" y="364"/>
                    </a:cxn>
                    <a:cxn ang="0">
                      <a:pos x="106" y="364"/>
                    </a:cxn>
                    <a:cxn ang="0">
                      <a:pos x="36" y="364"/>
                    </a:cxn>
                    <a:cxn ang="0">
                      <a:pos x="0" y="273"/>
                    </a:cxn>
                    <a:cxn ang="0">
                      <a:pos x="0" y="90"/>
                    </a:cxn>
                  </a:cxnLst>
                  <a:rect l="0" t="0" r="r" b="b"/>
                  <a:pathLst>
                    <a:path w="1132" h="364">
                      <a:moveTo>
                        <a:pt x="0" y="0"/>
                      </a:moveTo>
                      <a:lnTo>
                        <a:pt x="36" y="0"/>
                      </a:lnTo>
                      <a:lnTo>
                        <a:pt x="71" y="0"/>
                      </a:lnTo>
                      <a:lnTo>
                        <a:pt x="106" y="0"/>
                      </a:lnTo>
                      <a:lnTo>
                        <a:pt x="142" y="0"/>
                      </a:lnTo>
                      <a:lnTo>
                        <a:pt x="178" y="0"/>
                      </a:lnTo>
                      <a:lnTo>
                        <a:pt x="212" y="0"/>
                      </a:lnTo>
                      <a:lnTo>
                        <a:pt x="248" y="0"/>
                      </a:lnTo>
                      <a:lnTo>
                        <a:pt x="284" y="0"/>
                      </a:lnTo>
                      <a:lnTo>
                        <a:pt x="320" y="0"/>
                      </a:lnTo>
                      <a:lnTo>
                        <a:pt x="354" y="0"/>
                      </a:lnTo>
                      <a:lnTo>
                        <a:pt x="390" y="0"/>
                      </a:lnTo>
                      <a:lnTo>
                        <a:pt x="426" y="0"/>
                      </a:lnTo>
                      <a:lnTo>
                        <a:pt x="461" y="0"/>
                      </a:lnTo>
                      <a:lnTo>
                        <a:pt x="496" y="0"/>
                      </a:lnTo>
                      <a:lnTo>
                        <a:pt x="532" y="0"/>
                      </a:lnTo>
                      <a:lnTo>
                        <a:pt x="567" y="0"/>
                      </a:lnTo>
                      <a:lnTo>
                        <a:pt x="602" y="0"/>
                      </a:lnTo>
                      <a:lnTo>
                        <a:pt x="638" y="0"/>
                      </a:lnTo>
                      <a:lnTo>
                        <a:pt x="673" y="0"/>
                      </a:lnTo>
                      <a:lnTo>
                        <a:pt x="709" y="0"/>
                      </a:lnTo>
                      <a:lnTo>
                        <a:pt x="744" y="0"/>
                      </a:lnTo>
                      <a:lnTo>
                        <a:pt x="779" y="0"/>
                      </a:lnTo>
                      <a:lnTo>
                        <a:pt x="815" y="0"/>
                      </a:lnTo>
                      <a:lnTo>
                        <a:pt x="850" y="0"/>
                      </a:lnTo>
                      <a:lnTo>
                        <a:pt x="885" y="0"/>
                      </a:lnTo>
                      <a:lnTo>
                        <a:pt x="920" y="0"/>
                      </a:lnTo>
                      <a:lnTo>
                        <a:pt x="956" y="0"/>
                      </a:lnTo>
                      <a:lnTo>
                        <a:pt x="991" y="0"/>
                      </a:lnTo>
                      <a:lnTo>
                        <a:pt x="1026" y="0"/>
                      </a:lnTo>
                      <a:lnTo>
                        <a:pt x="1062" y="0"/>
                      </a:lnTo>
                      <a:lnTo>
                        <a:pt x="1096" y="0"/>
                      </a:lnTo>
                      <a:lnTo>
                        <a:pt x="1132" y="0"/>
                      </a:lnTo>
                      <a:lnTo>
                        <a:pt x="1132" y="90"/>
                      </a:lnTo>
                      <a:lnTo>
                        <a:pt x="1132" y="181"/>
                      </a:lnTo>
                      <a:lnTo>
                        <a:pt x="1132" y="273"/>
                      </a:lnTo>
                      <a:lnTo>
                        <a:pt x="1132" y="364"/>
                      </a:lnTo>
                      <a:lnTo>
                        <a:pt x="1096" y="364"/>
                      </a:lnTo>
                      <a:lnTo>
                        <a:pt x="1062" y="364"/>
                      </a:lnTo>
                      <a:lnTo>
                        <a:pt x="1026" y="364"/>
                      </a:lnTo>
                      <a:lnTo>
                        <a:pt x="991" y="364"/>
                      </a:lnTo>
                      <a:lnTo>
                        <a:pt x="956" y="364"/>
                      </a:lnTo>
                      <a:lnTo>
                        <a:pt x="920" y="364"/>
                      </a:lnTo>
                      <a:lnTo>
                        <a:pt x="885" y="364"/>
                      </a:lnTo>
                      <a:lnTo>
                        <a:pt x="850" y="364"/>
                      </a:lnTo>
                      <a:lnTo>
                        <a:pt x="815" y="364"/>
                      </a:lnTo>
                      <a:lnTo>
                        <a:pt x="779" y="364"/>
                      </a:lnTo>
                      <a:lnTo>
                        <a:pt x="744" y="364"/>
                      </a:lnTo>
                      <a:lnTo>
                        <a:pt x="709" y="364"/>
                      </a:lnTo>
                      <a:lnTo>
                        <a:pt x="673" y="364"/>
                      </a:lnTo>
                      <a:lnTo>
                        <a:pt x="638" y="364"/>
                      </a:lnTo>
                      <a:lnTo>
                        <a:pt x="602" y="364"/>
                      </a:lnTo>
                      <a:lnTo>
                        <a:pt x="567" y="364"/>
                      </a:lnTo>
                      <a:lnTo>
                        <a:pt x="532" y="364"/>
                      </a:lnTo>
                      <a:lnTo>
                        <a:pt x="496" y="364"/>
                      </a:lnTo>
                      <a:lnTo>
                        <a:pt x="461" y="364"/>
                      </a:lnTo>
                      <a:lnTo>
                        <a:pt x="426" y="364"/>
                      </a:lnTo>
                      <a:lnTo>
                        <a:pt x="390" y="364"/>
                      </a:lnTo>
                      <a:lnTo>
                        <a:pt x="354" y="364"/>
                      </a:lnTo>
                      <a:lnTo>
                        <a:pt x="320" y="364"/>
                      </a:lnTo>
                      <a:lnTo>
                        <a:pt x="284" y="364"/>
                      </a:lnTo>
                      <a:lnTo>
                        <a:pt x="248" y="364"/>
                      </a:lnTo>
                      <a:lnTo>
                        <a:pt x="212" y="364"/>
                      </a:lnTo>
                      <a:lnTo>
                        <a:pt x="178" y="364"/>
                      </a:lnTo>
                      <a:lnTo>
                        <a:pt x="142" y="364"/>
                      </a:lnTo>
                      <a:lnTo>
                        <a:pt x="106" y="364"/>
                      </a:lnTo>
                      <a:lnTo>
                        <a:pt x="71" y="364"/>
                      </a:lnTo>
                      <a:lnTo>
                        <a:pt x="36" y="364"/>
                      </a:lnTo>
                      <a:lnTo>
                        <a:pt x="0" y="364"/>
                      </a:lnTo>
                      <a:lnTo>
                        <a:pt x="0" y="273"/>
                      </a:lnTo>
                      <a:lnTo>
                        <a:pt x="0" y="181"/>
                      </a:lnTo>
                      <a:lnTo>
                        <a:pt x="0" y="90"/>
                      </a:lnTo>
                      <a:lnTo>
                        <a:pt x="0" y="0"/>
                      </a:lnTo>
                      <a:close/>
                    </a:path>
                  </a:pathLst>
                </a:custGeom>
                <a:solidFill>
                  <a:srgbClr val="AD8C68"/>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27" name="Freeform 23"/>
                <p:cNvSpPr>
                  <a:spLocks/>
                </p:cNvSpPr>
                <p:nvPr/>
              </p:nvSpPr>
              <p:spPr bwMode="auto">
                <a:xfrm>
                  <a:off x="2533" y="2381"/>
                  <a:ext cx="535" cy="172"/>
                </a:xfrm>
                <a:custGeom>
                  <a:avLst/>
                  <a:gdLst/>
                  <a:ahLst/>
                  <a:cxnLst>
                    <a:cxn ang="0">
                      <a:pos x="33" y="0"/>
                    </a:cxn>
                    <a:cxn ang="0">
                      <a:pos x="100" y="0"/>
                    </a:cxn>
                    <a:cxn ang="0">
                      <a:pos x="167" y="0"/>
                    </a:cxn>
                    <a:cxn ang="0">
                      <a:pos x="233" y="0"/>
                    </a:cxn>
                    <a:cxn ang="0">
                      <a:pos x="301" y="0"/>
                    </a:cxn>
                    <a:cxn ang="0">
                      <a:pos x="368" y="0"/>
                    </a:cxn>
                    <a:cxn ang="0">
                      <a:pos x="435" y="0"/>
                    </a:cxn>
                    <a:cxn ang="0">
                      <a:pos x="502" y="0"/>
                    </a:cxn>
                    <a:cxn ang="0">
                      <a:pos x="569" y="0"/>
                    </a:cxn>
                    <a:cxn ang="0">
                      <a:pos x="636" y="0"/>
                    </a:cxn>
                    <a:cxn ang="0">
                      <a:pos x="702" y="0"/>
                    </a:cxn>
                    <a:cxn ang="0">
                      <a:pos x="769" y="0"/>
                    </a:cxn>
                    <a:cxn ang="0">
                      <a:pos x="836" y="0"/>
                    </a:cxn>
                    <a:cxn ang="0">
                      <a:pos x="902" y="0"/>
                    </a:cxn>
                    <a:cxn ang="0">
                      <a:pos x="969" y="0"/>
                    </a:cxn>
                    <a:cxn ang="0">
                      <a:pos x="1035" y="0"/>
                    </a:cxn>
                    <a:cxn ang="0">
                      <a:pos x="1069" y="85"/>
                    </a:cxn>
                    <a:cxn ang="0">
                      <a:pos x="1069" y="258"/>
                    </a:cxn>
                    <a:cxn ang="0">
                      <a:pos x="1035" y="345"/>
                    </a:cxn>
                    <a:cxn ang="0">
                      <a:pos x="969" y="345"/>
                    </a:cxn>
                    <a:cxn ang="0">
                      <a:pos x="902" y="345"/>
                    </a:cxn>
                    <a:cxn ang="0">
                      <a:pos x="836" y="345"/>
                    </a:cxn>
                    <a:cxn ang="0">
                      <a:pos x="769" y="345"/>
                    </a:cxn>
                    <a:cxn ang="0">
                      <a:pos x="702" y="345"/>
                    </a:cxn>
                    <a:cxn ang="0">
                      <a:pos x="636" y="345"/>
                    </a:cxn>
                    <a:cxn ang="0">
                      <a:pos x="569" y="345"/>
                    </a:cxn>
                    <a:cxn ang="0">
                      <a:pos x="502" y="345"/>
                    </a:cxn>
                    <a:cxn ang="0">
                      <a:pos x="435" y="345"/>
                    </a:cxn>
                    <a:cxn ang="0">
                      <a:pos x="368" y="345"/>
                    </a:cxn>
                    <a:cxn ang="0">
                      <a:pos x="301" y="345"/>
                    </a:cxn>
                    <a:cxn ang="0">
                      <a:pos x="233" y="345"/>
                    </a:cxn>
                    <a:cxn ang="0">
                      <a:pos x="167" y="345"/>
                    </a:cxn>
                    <a:cxn ang="0">
                      <a:pos x="100" y="345"/>
                    </a:cxn>
                    <a:cxn ang="0">
                      <a:pos x="33" y="345"/>
                    </a:cxn>
                    <a:cxn ang="0">
                      <a:pos x="0" y="258"/>
                    </a:cxn>
                    <a:cxn ang="0">
                      <a:pos x="0" y="85"/>
                    </a:cxn>
                  </a:cxnLst>
                  <a:rect l="0" t="0" r="r" b="b"/>
                  <a:pathLst>
                    <a:path w="1069" h="345">
                      <a:moveTo>
                        <a:pt x="0" y="0"/>
                      </a:moveTo>
                      <a:lnTo>
                        <a:pt x="33" y="0"/>
                      </a:lnTo>
                      <a:lnTo>
                        <a:pt x="66" y="0"/>
                      </a:lnTo>
                      <a:lnTo>
                        <a:pt x="100" y="0"/>
                      </a:lnTo>
                      <a:lnTo>
                        <a:pt x="133" y="0"/>
                      </a:lnTo>
                      <a:lnTo>
                        <a:pt x="167" y="0"/>
                      </a:lnTo>
                      <a:lnTo>
                        <a:pt x="200" y="0"/>
                      </a:lnTo>
                      <a:lnTo>
                        <a:pt x="233" y="0"/>
                      </a:lnTo>
                      <a:lnTo>
                        <a:pt x="267" y="0"/>
                      </a:lnTo>
                      <a:lnTo>
                        <a:pt x="301" y="0"/>
                      </a:lnTo>
                      <a:lnTo>
                        <a:pt x="335" y="0"/>
                      </a:lnTo>
                      <a:lnTo>
                        <a:pt x="368" y="0"/>
                      </a:lnTo>
                      <a:lnTo>
                        <a:pt x="402" y="0"/>
                      </a:lnTo>
                      <a:lnTo>
                        <a:pt x="435" y="0"/>
                      </a:lnTo>
                      <a:lnTo>
                        <a:pt x="468" y="0"/>
                      </a:lnTo>
                      <a:lnTo>
                        <a:pt x="502" y="0"/>
                      </a:lnTo>
                      <a:lnTo>
                        <a:pt x="535" y="0"/>
                      </a:lnTo>
                      <a:lnTo>
                        <a:pt x="569" y="0"/>
                      </a:lnTo>
                      <a:lnTo>
                        <a:pt x="602" y="0"/>
                      </a:lnTo>
                      <a:lnTo>
                        <a:pt x="636" y="0"/>
                      </a:lnTo>
                      <a:lnTo>
                        <a:pt x="669" y="0"/>
                      </a:lnTo>
                      <a:lnTo>
                        <a:pt x="702" y="0"/>
                      </a:lnTo>
                      <a:lnTo>
                        <a:pt x="736" y="0"/>
                      </a:lnTo>
                      <a:lnTo>
                        <a:pt x="769" y="0"/>
                      </a:lnTo>
                      <a:lnTo>
                        <a:pt x="803" y="0"/>
                      </a:lnTo>
                      <a:lnTo>
                        <a:pt x="836" y="0"/>
                      </a:lnTo>
                      <a:lnTo>
                        <a:pt x="869" y="0"/>
                      </a:lnTo>
                      <a:lnTo>
                        <a:pt x="902" y="0"/>
                      </a:lnTo>
                      <a:lnTo>
                        <a:pt x="935" y="0"/>
                      </a:lnTo>
                      <a:lnTo>
                        <a:pt x="969" y="0"/>
                      </a:lnTo>
                      <a:lnTo>
                        <a:pt x="1002" y="0"/>
                      </a:lnTo>
                      <a:lnTo>
                        <a:pt x="1035" y="0"/>
                      </a:lnTo>
                      <a:lnTo>
                        <a:pt x="1069" y="0"/>
                      </a:lnTo>
                      <a:lnTo>
                        <a:pt x="1069" y="85"/>
                      </a:lnTo>
                      <a:lnTo>
                        <a:pt x="1069" y="172"/>
                      </a:lnTo>
                      <a:lnTo>
                        <a:pt x="1069" y="258"/>
                      </a:lnTo>
                      <a:lnTo>
                        <a:pt x="1069" y="345"/>
                      </a:lnTo>
                      <a:lnTo>
                        <a:pt x="1035" y="345"/>
                      </a:lnTo>
                      <a:lnTo>
                        <a:pt x="1002" y="345"/>
                      </a:lnTo>
                      <a:lnTo>
                        <a:pt x="969" y="345"/>
                      </a:lnTo>
                      <a:lnTo>
                        <a:pt x="935" y="345"/>
                      </a:lnTo>
                      <a:lnTo>
                        <a:pt x="902" y="345"/>
                      </a:lnTo>
                      <a:lnTo>
                        <a:pt x="869" y="345"/>
                      </a:lnTo>
                      <a:lnTo>
                        <a:pt x="836" y="345"/>
                      </a:lnTo>
                      <a:lnTo>
                        <a:pt x="803" y="345"/>
                      </a:lnTo>
                      <a:lnTo>
                        <a:pt x="769" y="345"/>
                      </a:lnTo>
                      <a:lnTo>
                        <a:pt x="736" y="345"/>
                      </a:lnTo>
                      <a:lnTo>
                        <a:pt x="702" y="345"/>
                      </a:lnTo>
                      <a:lnTo>
                        <a:pt x="669" y="345"/>
                      </a:lnTo>
                      <a:lnTo>
                        <a:pt x="636" y="345"/>
                      </a:lnTo>
                      <a:lnTo>
                        <a:pt x="602" y="345"/>
                      </a:lnTo>
                      <a:lnTo>
                        <a:pt x="569" y="345"/>
                      </a:lnTo>
                      <a:lnTo>
                        <a:pt x="535" y="345"/>
                      </a:lnTo>
                      <a:lnTo>
                        <a:pt x="502" y="345"/>
                      </a:lnTo>
                      <a:lnTo>
                        <a:pt x="468" y="345"/>
                      </a:lnTo>
                      <a:lnTo>
                        <a:pt x="435" y="345"/>
                      </a:lnTo>
                      <a:lnTo>
                        <a:pt x="402" y="345"/>
                      </a:lnTo>
                      <a:lnTo>
                        <a:pt x="368" y="345"/>
                      </a:lnTo>
                      <a:lnTo>
                        <a:pt x="335" y="345"/>
                      </a:lnTo>
                      <a:lnTo>
                        <a:pt x="301" y="345"/>
                      </a:lnTo>
                      <a:lnTo>
                        <a:pt x="267" y="345"/>
                      </a:lnTo>
                      <a:lnTo>
                        <a:pt x="233" y="345"/>
                      </a:lnTo>
                      <a:lnTo>
                        <a:pt x="200" y="345"/>
                      </a:lnTo>
                      <a:lnTo>
                        <a:pt x="167" y="345"/>
                      </a:lnTo>
                      <a:lnTo>
                        <a:pt x="133" y="345"/>
                      </a:lnTo>
                      <a:lnTo>
                        <a:pt x="100" y="345"/>
                      </a:lnTo>
                      <a:lnTo>
                        <a:pt x="66" y="345"/>
                      </a:lnTo>
                      <a:lnTo>
                        <a:pt x="33" y="345"/>
                      </a:lnTo>
                      <a:lnTo>
                        <a:pt x="0" y="345"/>
                      </a:lnTo>
                      <a:lnTo>
                        <a:pt x="0" y="258"/>
                      </a:lnTo>
                      <a:lnTo>
                        <a:pt x="0" y="172"/>
                      </a:lnTo>
                      <a:lnTo>
                        <a:pt x="0" y="85"/>
                      </a:lnTo>
                      <a:lnTo>
                        <a:pt x="0" y="0"/>
                      </a:lnTo>
                      <a:close/>
                    </a:path>
                  </a:pathLst>
                </a:custGeom>
                <a:solidFill>
                  <a:srgbClr val="B59372"/>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28" name="Freeform 24"/>
                <p:cNvSpPr>
                  <a:spLocks/>
                </p:cNvSpPr>
                <p:nvPr/>
              </p:nvSpPr>
              <p:spPr bwMode="auto">
                <a:xfrm>
                  <a:off x="2534" y="2381"/>
                  <a:ext cx="503" cy="162"/>
                </a:xfrm>
                <a:custGeom>
                  <a:avLst/>
                  <a:gdLst/>
                  <a:ahLst/>
                  <a:cxnLst>
                    <a:cxn ang="0">
                      <a:pos x="31" y="0"/>
                    </a:cxn>
                    <a:cxn ang="0">
                      <a:pos x="94" y="0"/>
                    </a:cxn>
                    <a:cxn ang="0">
                      <a:pos x="158" y="0"/>
                    </a:cxn>
                    <a:cxn ang="0">
                      <a:pos x="220" y="0"/>
                    </a:cxn>
                    <a:cxn ang="0">
                      <a:pos x="283" y="0"/>
                    </a:cxn>
                    <a:cxn ang="0">
                      <a:pos x="347" y="0"/>
                    </a:cxn>
                    <a:cxn ang="0">
                      <a:pos x="409" y="0"/>
                    </a:cxn>
                    <a:cxn ang="0">
                      <a:pos x="472" y="0"/>
                    </a:cxn>
                    <a:cxn ang="0">
                      <a:pos x="535" y="0"/>
                    </a:cxn>
                    <a:cxn ang="0">
                      <a:pos x="598" y="0"/>
                    </a:cxn>
                    <a:cxn ang="0">
                      <a:pos x="661" y="0"/>
                    </a:cxn>
                    <a:cxn ang="0">
                      <a:pos x="723" y="0"/>
                    </a:cxn>
                    <a:cxn ang="0">
                      <a:pos x="787" y="0"/>
                    </a:cxn>
                    <a:cxn ang="0">
                      <a:pos x="849" y="0"/>
                    </a:cxn>
                    <a:cxn ang="0">
                      <a:pos x="911" y="0"/>
                    </a:cxn>
                    <a:cxn ang="0">
                      <a:pos x="974" y="0"/>
                    </a:cxn>
                    <a:cxn ang="0">
                      <a:pos x="1006" y="81"/>
                    </a:cxn>
                    <a:cxn ang="0">
                      <a:pos x="1006" y="243"/>
                    </a:cxn>
                    <a:cxn ang="0">
                      <a:pos x="974" y="324"/>
                    </a:cxn>
                    <a:cxn ang="0">
                      <a:pos x="911" y="324"/>
                    </a:cxn>
                    <a:cxn ang="0">
                      <a:pos x="849" y="324"/>
                    </a:cxn>
                    <a:cxn ang="0">
                      <a:pos x="787" y="324"/>
                    </a:cxn>
                    <a:cxn ang="0">
                      <a:pos x="723" y="324"/>
                    </a:cxn>
                    <a:cxn ang="0">
                      <a:pos x="661" y="324"/>
                    </a:cxn>
                    <a:cxn ang="0">
                      <a:pos x="598" y="324"/>
                    </a:cxn>
                    <a:cxn ang="0">
                      <a:pos x="535" y="324"/>
                    </a:cxn>
                    <a:cxn ang="0">
                      <a:pos x="472" y="324"/>
                    </a:cxn>
                    <a:cxn ang="0">
                      <a:pos x="409" y="324"/>
                    </a:cxn>
                    <a:cxn ang="0">
                      <a:pos x="347" y="324"/>
                    </a:cxn>
                    <a:cxn ang="0">
                      <a:pos x="283" y="324"/>
                    </a:cxn>
                    <a:cxn ang="0">
                      <a:pos x="220" y="324"/>
                    </a:cxn>
                    <a:cxn ang="0">
                      <a:pos x="158" y="324"/>
                    </a:cxn>
                    <a:cxn ang="0">
                      <a:pos x="94" y="324"/>
                    </a:cxn>
                    <a:cxn ang="0">
                      <a:pos x="31" y="324"/>
                    </a:cxn>
                    <a:cxn ang="0">
                      <a:pos x="0" y="243"/>
                    </a:cxn>
                    <a:cxn ang="0">
                      <a:pos x="0" y="81"/>
                    </a:cxn>
                  </a:cxnLst>
                  <a:rect l="0" t="0" r="r" b="b"/>
                  <a:pathLst>
                    <a:path w="1006" h="324">
                      <a:moveTo>
                        <a:pt x="0" y="0"/>
                      </a:moveTo>
                      <a:lnTo>
                        <a:pt x="31" y="0"/>
                      </a:lnTo>
                      <a:lnTo>
                        <a:pt x="63" y="0"/>
                      </a:lnTo>
                      <a:lnTo>
                        <a:pt x="94" y="0"/>
                      </a:lnTo>
                      <a:lnTo>
                        <a:pt x="125" y="0"/>
                      </a:lnTo>
                      <a:lnTo>
                        <a:pt x="158" y="0"/>
                      </a:lnTo>
                      <a:lnTo>
                        <a:pt x="189" y="0"/>
                      </a:lnTo>
                      <a:lnTo>
                        <a:pt x="220" y="0"/>
                      </a:lnTo>
                      <a:lnTo>
                        <a:pt x="252" y="0"/>
                      </a:lnTo>
                      <a:lnTo>
                        <a:pt x="283" y="0"/>
                      </a:lnTo>
                      <a:lnTo>
                        <a:pt x="314" y="0"/>
                      </a:lnTo>
                      <a:lnTo>
                        <a:pt x="347" y="0"/>
                      </a:lnTo>
                      <a:lnTo>
                        <a:pt x="378" y="0"/>
                      </a:lnTo>
                      <a:lnTo>
                        <a:pt x="409" y="0"/>
                      </a:lnTo>
                      <a:lnTo>
                        <a:pt x="441" y="0"/>
                      </a:lnTo>
                      <a:lnTo>
                        <a:pt x="472" y="0"/>
                      </a:lnTo>
                      <a:lnTo>
                        <a:pt x="503" y="0"/>
                      </a:lnTo>
                      <a:lnTo>
                        <a:pt x="535" y="0"/>
                      </a:lnTo>
                      <a:lnTo>
                        <a:pt x="567" y="0"/>
                      </a:lnTo>
                      <a:lnTo>
                        <a:pt x="598" y="0"/>
                      </a:lnTo>
                      <a:lnTo>
                        <a:pt x="629" y="0"/>
                      </a:lnTo>
                      <a:lnTo>
                        <a:pt x="661" y="0"/>
                      </a:lnTo>
                      <a:lnTo>
                        <a:pt x="692" y="0"/>
                      </a:lnTo>
                      <a:lnTo>
                        <a:pt x="723" y="0"/>
                      </a:lnTo>
                      <a:lnTo>
                        <a:pt x="754" y="0"/>
                      </a:lnTo>
                      <a:lnTo>
                        <a:pt x="787" y="0"/>
                      </a:lnTo>
                      <a:lnTo>
                        <a:pt x="818" y="0"/>
                      </a:lnTo>
                      <a:lnTo>
                        <a:pt x="849" y="0"/>
                      </a:lnTo>
                      <a:lnTo>
                        <a:pt x="880" y="0"/>
                      </a:lnTo>
                      <a:lnTo>
                        <a:pt x="911" y="0"/>
                      </a:lnTo>
                      <a:lnTo>
                        <a:pt x="943" y="0"/>
                      </a:lnTo>
                      <a:lnTo>
                        <a:pt x="974" y="0"/>
                      </a:lnTo>
                      <a:lnTo>
                        <a:pt x="1006" y="0"/>
                      </a:lnTo>
                      <a:lnTo>
                        <a:pt x="1006" y="81"/>
                      </a:lnTo>
                      <a:lnTo>
                        <a:pt x="1006" y="162"/>
                      </a:lnTo>
                      <a:lnTo>
                        <a:pt x="1006" y="243"/>
                      </a:lnTo>
                      <a:lnTo>
                        <a:pt x="1006" y="324"/>
                      </a:lnTo>
                      <a:lnTo>
                        <a:pt x="974" y="324"/>
                      </a:lnTo>
                      <a:lnTo>
                        <a:pt x="943" y="324"/>
                      </a:lnTo>
                      <a:lnTo>
                        <a:pt x="911" y="324"/>
                      </a:lnTo>
                      <a:lnTo>
                        <a:pt x="880" y="324"/>
                      </a:lnTo>
                      <a:lnTo>
                        <a:pt x="849" y="324"/>
                      </a:lnTo>
                      <a:lnTo>
                        <a:pt x="818" y="324"/>
                      </a:lnTo>
                      <a:lnTo>
                        <a:pt x="787" y="324"/>
                      </a:lnTo>
                      <a:lnTo>
                        <a:pt x="754" y="324"/>
                      </a:lnTo>
                      <a:lnTo>
                        <a:pt x="723" y="324"/>
                      </a:lnTo>
                      <a:lnTo>
                        <a:pt x="692" y="324"/>
                      </a:lnTo>
                      <a:lnTo>
                        <a:pt x="661" y="324"/>
                      </a:lnTo>
                      <a:lnTo>
                        <a:pt x="629" y="324"/>
                      </a:lnTo>
                      <a:lnTo>
                        <a:pt x="598" y="324"/>
                      </a:lnTo>
                      <a:lnTo>
                        <a:pt x="567" y="324"/>
                      </a:lnTo>
                      <a:lnTo>
                        <a:pt x="535" y="324"/>
                      </a:lnTo>
                      <a:lnTo>
                        <a:pt x="503" y="324"/>
                      </a:lnTo>
                      <a:lnTo>
                        <a:pt x="472" y="324"/>
                      </a:lnTo>
                      <a:lnTo>
                        <a:pt x="441" y="324"/>
                      </a:lnTo>
                      <a:lnTo>
                        <a:pt x="409" y="324"/>
                      </a:lnTo>
                      <a:lnTo>
                        <a:pt x="378" y="324"/>
                      </a:lnTo>
                      <a:lnTo>
                        <a:pt x="347" y="324"/>
                      </a:lnTo>
                      <a:lnTo>
                        <a:pt x="314" y="324"/>
                      </a:lnTo>
                      <a:lnTo>
                        <a:pt x="283" y="324"/>
                      </a:lnTo>
                      <a:lnTo>
                        <a:pt x="252" y="324"/>
                      </a:lnTo>
                      <a:lnTo>
                        <a:pt x="220" y="324"/>
                      </a:lnTo>
                      <a:lnTo>
                        <a:pt x="189" y="324"/>
                      </a:lnTo>
                      <a:lnTo>
                        <a:pt x="158" y="324"/>
                      </a:lnTo>
                      <a:lnTo>
                        <a:pt x="125" y="324"/>
                      </a:lnTo>
                      <a:lnTo>
                        <a:pt x="94" y="324"/>
                      </a:lnTo>
                      <a:lnTo>
                        <a:pt x="63" y="324"/>
                      </a:lnTo>
                      <a:lnTo>
                        <a:pt x="31" y="324"/>
                      </a:lnTo>
                      <a:lnTo>
                        <a:pt x="0" y="324"/>
                      </a:lnTo>
                      <a:lnTo>
                        <a:pt x="0" y="243"/>
                      </a:lnTo>
                      <a:lnTo>
                        <a:pt x="0" y="162"/>
                      </a:lnTo>
                      <a:lnTo>
                        <a:pt x="0" y="81"/>
                      </a:lnTo>
                      <a:lnTo>
                        <a:pt x="0" y="0"/>
                      </a:lnTo>
                      <a:close/>
                    </a:path>
                  </a:pathLst>
                </a:custGeom>
                <a:solidFill>
                  <a:srgbClr val="BC9E7F"/>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29" name="Freeform 25"/>
                <p:cNvSpPr>
                  <a:spLocks/>
                </p:cNvSpPr>
                <p:nvPr/>
              </p:nvSpPr>
              <p:spPr bwMode="auto">
                <a:xfrm>
                  <a:off x="2534" y="2382"/>
                  <a:ext cx="472" cy="151"/>
                </a:xfrm>
                <a:custGeom>
                  <a:avLst/>
                  <a:gdLst/>
                  <a:ahLst/>
                  <a:cxnLst>
                    <a:cxn ang="0">
                      <a:pos x="30" y="0"/>
                    </a:cxn>
                    <a:cxn ang="0">
                      <a:pos x="89" y="0"/>
                    </a:cxn>
                    <a:cxn ang="0">
                      <a:pos x="147" y="0"/>
                    </a:cxn>
                    <a:cxn ang="0">
                      <a:pos x="206" y="0"/>
                    </a:cxn>
                    <a:cxn ang="0">
                      <a:pos x="265" y="0"/>
                    </a:cxn>
                    <a:cxn ang="0">
                      <a:pos x="325" y="0"/>
                    </a:cxn>
                    <a:cxn ang="0">
                      <a:pos x="384" y="0"/>
                    </a:cxn>
                    <a:cxn ang="0">
                      <a:pos x="442" y="0"/>
                    </a:cxn>
                    <a:cxn ang="0">
                      <a:pos x="501" y="0"/>
                    </a:cxn>
                    <a:cxn ang="0">
                      <a:pos x="561" y="0"/>
                    </a:cxn>
                    <a:cxn ang="0">
                      <a:pos x="620" y="0"/>
                    </a:cxn>
                    <a:cxn ang="0">
                      <a:pos x="678" y="0"/>
                    </a:cxn>
                    <a:cxn ang="0">
                      <a:pos x="737" y="0"/>
                    </a:cxn>
                    <a:cxn ang="0">
                      <a:pos x="796" y="0"/>
                    </a:cxn>
                    <a:cxn ang="0">
                      <a:pos x="855" y="0"/>
                    </a:cxn>
                    <a:cxn ang="0">
                      <a:pos x="914" y="0"/>
                    </a:cxn>
                    <a:cxn ang="0">
                      <a:pos x="942" y="75"/>
                    </a:cxn>
                    <a:cxn ang="0">
                      <a:pos x="942" y="227"/>
                    </a:cxn>
                    <a:cxn ang="0">
                      <a:pos x="914" y="303"/>
                    </a:cxn>
                    <a:cxn ang="0">
                      <a:pos x="855" y="303"/>
                    </a:cxn>
                    <a:cxn ang="0">
                      <a:pos x="796" y="303"/>
                    </a:cxn>
                    <a:cxn ang="0">
                      <a:pos x="737" y="303"/>
                    </a:cxn>
                    <a:cxn ang="0">
                      <a:pos x="678" y="303"/>
                    </a:cxn>
                    <a:cxn ang="0">
                      <a:pos x="620" y="303"/>
                    </a:cxn>
                    <a:cxn ang="0">
                      <a:pos x="561" y="303"/>
                    </a:cxn>
                    <a:cxn ang="0">
                      <a:pos x="501" y="303"/>
                    </a:cxn>
                    <a:cxn ang="0">
                      <a:pos x="442" y="303"/>
                    </a:cxn>
                    <a:cxn ang="0">
                      <a:pos x="384" y="303"/>
                    </a:cxn>
                    <a:cxn ang="0">
                      <a:pos x="325" y="303"/>
                    </a:cxn>
                    <a:cxn ang="0">
                      <a:pos x="265" y="303"/>
                    </a:cxn>
                    <a:cxn ang="0">
                      <a:pos x="206" y="303"/>
                    </a:cxn>
                    <a:cxn ang="0">
                      <a:pos x="147" y="303"/>
                    </a:cxn>
                    <a:cxn ang="0">
                      <a:pos x="89" y="303"/>
                    </a:cxn>
                    <a:cxn ang="0">
                      <a:pos x="30" y="303"/>
                    </a:cxn>
                    <a:cxn ang="0">
                      <a:pos x="0" y="227"/>
                    </a:cxn>
                    <a:cxn ang="0">
                      <a:pos x="0" y="75"/>
                    </a:cxn>
                  </a:cxnLst>
                  <a:rect l="0" t="0" r="r" b="b"/>
                  <a:pathLst>
                    <a:path w="942" h="303">
                      <a:moveTo>
                        <a:pt x="0" y="0"/>
                      </a:moveTo>
                      <a:lnTo>
                        <a:pt x="30" y="0"/>
                      </a:lnTo>
                      <a:lnTo>
                        <a:pt x="59" y="0"/>
                      </a:lnTo>
                      <a:lnTo>
                        <a:pt x="89" y="0"/>
                      </a:lnTo>
                      <a:lnTo>
                        <a:pt x="117" y="0"/>
                      </a:lnTo>
                      <a:lnTo>
                        <a:pt x="147" y="0"/>
                      </a:lnTo>
                      <a:lnTo>
                        <a:pt x="177" y="0"/>
                      </a:lnTo>
                      <a:lnTo>
                        <a:pt x="206" y="0"/>
                      </a:lnTo>
                      <a:lnTo>
                        <a:pt x="236" y="0"/>
                      </a:lnTo>
                      <a:lnTo>
                        <a:pt x="265" y="0"/>
                      </a:lnTo>
                      <a:lnTo>
                        <a:pt x="295" y="0"/>
                      </a:lnTo>
                      <a:lnTo>
                        <a:pt x="325" y="0"/>
                      </a:lnTo>
                      <a:lnTo>
                        <a:pt x="354" y="0"/>
                      </a:lnTo>
                      <a:lnTo>
                        <a:pt x="384" y="0"/>
                      </a:lnTo>
                      <a:lnTo>
                        <a:pt x="413" y="0"/>
                      </a:lnTo>
                      <a:lnTo>
                        <a:pt x="442" y="0"/>
                      </a:lnTo>
                      <a:lnTo>
                        <a:pt x="472" y="0"/>
                      </a:lnTo>
                      <a:lnTo>
                        <a:pt x="501" y="0"/>
                      </a:lnTo>
                      <a:lnTo>
                        <a:pt x="531" y="0"/>
                      </a:lnTo>
                      <a:lnTo>
                        <a:pt x="561" y="0"/>
                      </a:lnTo>
                      <a:lnTo>
                        <a:pt x="590" y="0"/>
                      </a:lnTo>
                      <a:lnTo>
                        <a:pt x="620" y="0"/>
                      </a:lnTo>
                      <a:lnTo>
                        <a:pt x="649" y="0"/>
                      </a:lnTo>
                      <a:lnTo>
                        <a:pt x="678" y="0"/>
                      </a:lnTo>
                      <a:lnTo>
                        <a:pt x="707" y="0"/>
                      </a:lnTo>
                      <a:lnTo>
                        <a:pt x="737" y="0"/>
                      </a:lnTo>
                      <a:lnTo>
                        <a:pt x="766" y="0"/>
                      </a:lnTo>
                      <a:lnTo>
                        <a:pt x="796" y="0"/>
                      </a:lnTo>
                      <a:lnTo>
                        <a:pt x="825" y="0"/>
                      </a:lnTo>
                      <a:lnTo>
                        <a:pt x="855" y="0"/>
                      </a:lnTo>
                      <a:lnTo>
                        <a:pt x="884" y="0"/>
                      </a:lnTo>
                      <a:lnTo>
                        <a:pt x="914" y="0"/>
                      </a:lnTo>
                      <a:lnTo>
                        <a:pt x="942" y="0"/>
                      </a:lnTo>
                      <a:lnTo>
                        <a:pt x="942" y="75"/>
                      </a:lnTo>
                      <a:lnTo>
                        <a:pt x="942" y="151"/>
                      </a:lnTo>
                      <a:lnTo>
                        <a:pt x="942" y="227"/>
                      </a:lnTo>
                      <a:lnTo>
                        <a:pt x="942" y="303"/>
                      </a:lnTo>
                      <a:lnTo>
                        <a:pt x="914" y="303"/>
                      </a:lnTo>
                      <a:lnTo>
                        <a:pt x="884" y="303"/>
                      </a:lnTo>
                      <a:lnTo>
                        <a:pt x="855" y="303"/>
                      </a:lnTo>
                      <a:lnTo>
                        <a:pt x="825" y="303"/>
                      </a:lnTo>
                      <a:lnTo>
                        <a:pt x="796" y="303"/>
                      </a:lnTo>
                      <a:lnTo>
                        <a:pt x="766" y="303"/>
                      </a:lnTo>
                      <a:lnTo>
                        <a:pt x="737" y="303"/>
                      </a:lnTo>
                      <a:lnTo>
                        <a:pt x="707" y="303"/>
                      </a:lnTo>
                      <a:lnTo>
                        <a:pt x="678" y="303"/>
                      </a:lnTo>
                      <a:lnTo>
                        <a:pt x="649" y="303"/>
                      </a:lnTo>
                      <a:lnTo>
                        <a:pt x="620" y="303"/>
                      </a:lnTo>
                      <a:lnTo>
                        <a:pt x="590" y="303"/>
                      </a:lnTo>
                      <a:lnTo>
                        <a:pt x="561" y="303"/>
                      </a:lnTo>
                      <a:lnTo>
                        <a:pt x="531" y="303"/>
                      </a:lnTo>
                      <a:lnTo>
                        <a:pt x="501" y="303"/>
                      </a:lnTo>
                      <a:lnTo>
                        <a:pt x="472" y="303"/>
                      </a:lnTo>
                      <a:lnTo>
                        <a:pt x="442" y="303"/>
                      </a:lnTo>
                      <a:lnTo>
                        <a:pt x="413" y="303"/>
                      </a:lnTo>
                      <a:lnTo>
                        <a:pt x="384" y="303"/>
                      </a:lnTo>
                      <a:lnTo>
                        <a:pt x="354" y="303"/>
                      </a:lnTo>
                      <a:lnTo>
                        <a:pt x="325" y="303"/>
                      </a:lnTo>
                      <a:lnTo>
                        <a:pt x="295" y="303"/>
                      </a:lnTo>
                      <a:lnTo>
                        <a:pt x="265" y="303"/>
                      </a:lnTo>
                      <a:lnTo>
                        <a:pt x="236" y="303"/>
                      </a:lnTo>
                      <a:lnTo>
                        <a:pt x="206" y="303"/>
                      </a:lnTo>
                      <a:lnTo>
                        <a:pt x="177" y="303"/>
                      </a:lnTo>
                      <a:lnTo>
                        <a:pt x="147" y="303"/>
                      </a:lnTo>
                      <a:lnTo>
                        <a:pt x="117" y="303"/>
                      </a:lnTo>
                      <a:lnTo>
                        <a:pt x="89" y="303"/>
                      </a:lnTo>
                      <a:lnTo>
                        <a:pt x="59" y="303"/>
                      </a:lnTo>
                      <a:lnTo>
                        <a:pt x="30" y="303"/>
                      </a:lnTo>
                      <a:lnTo>
                        <a:pt x="0" y="303"/>
                      </a:lnTo>
                      <a:lnTo>
                        <a:pt x="0" y="227"/>
                      </a:lnTo>
                      <a:lnTo>
                        <a:pt x="0" y="151"/>
                      </a:lnTo>
                      <a:lnTo>
                        <a:pt x="0" y="75"/>
                      </a:lnTo>
                      <a:lnTo>
                        <a:pt x="0" y="0"/>
                      </a:lnTo>
                      <a:close/>
                    </a:path>
                  </a:pathLst>
                </a:custGeom>
                <a:solidFill>
                  <a:srgbClr val="C4A589"/>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30" name="Freeform 26"/>
                <p:cNvSpPr>
                  <a:spLocks/>
                </p:cNvSpPr>
                <p:nvPr/>
              </p:nvSpPr>
              <p:spPr bwMode="auto">
                <a:xfrm>
                  <a:off x="2535" y="2382"/>
                  <a:ext cx="440" cy="141"/>
                </a:xfrm>
                <a:custGeom>
                  <a:avLst/>
                  <a:gdLst/>
                  <a:ahLst/>
                  <a:cxnLst>
                    <a:cxn ang="0">
                      <a:pos x="28" y="0"/>
                    </a:cxn>
                    <a:cxn ang="0">
                      <a:pos x="83" y="0"/>
                    </a:cxn>
                    <a:cxn ang="0">
                      <a:pos x="138" y="0"/>
                    </a:cxn>
                    <a:cxn ang="0">
                      <a:pos x="192" y="0"/>
                    </a:cxn>
                    <a:cxn ang="0">
                      <a:pos x="248" y="0"/>
                    </a:cxn>
                    <a:cxn ang="0">
                      <a:pos x="303" y="0"/>
                    </a:cxn>
                    <a:cxn ang="0">
                      <a:pos x="358" y="0"/>
                    </a:cxn>
                    <a:cxn ang="0">
                      <a:pos x="412" y="0"/>
                    </a:cxn>
                    <a:cxn ang="0">
                      <a:pos x="468" y="0"/>
                    </a:cxn>
                    <a:cxn ang="0">
                      <a:pos x="523" y="0"/>
                    </a:cxn>
                    <a:cxn ang="0">
                      <a:pos x="577" y="0"/>
                    </a:cxn>
                    <a:cxn ang="0">
                      <a:pos x="633" y="0"/>
                    </a:cxn>
                    <a:cxn ang="0">
                      <a:pos x="688" y="0"/>
                    </a:cxn>
                    <a:cxn ang="0">
                      <a:pos x="742" y="0"/>
                    </a:cxn>
                    <a:cxn ang="0">
                      <a:pos x="797" y="0"/>
                    </a:cxn>
                    <a:cxn ang="0">
                      <a:pos x="851" y="0"/>
                    </a:cxn>
                    <a:cxn ang="0">
                      <a:pos x="879" y="69"/>
                    </a:cxn>
                    <a:cxn ang="0">
                      <a:pos x="879" y="210"/>
                    </a:cxn>
                    <a:cxn ang="0">
                      <a:pos x="851" y="282"/>
                    </a:cxn>
                    <a:cxn ang="0">
                      <a:pos x="797" y="282"/>
                    </a:cxn>
                    <a:cxn ang="0">
                      <a:pos x="742" y="282"/>
                    </a:cxn>
                    <a:cxn ang="0">
                      <a:pos x="688" y="282"/>
                    </a:cxn>
                    <a:cxn ang="0">
                      <a:pos x="633" y="282"/>
                    </a:cxn>
                    <a:cxn ang="0">
                      <a:pos x="577" y="282"/>
                    </a:cxn>
                    <a:cxn ang="0">
                      <a:pos x="523" y="282"/>
                    </a:cxn>
                    <a:cxn ang="0">
                      <a:pos x="468" y="282"/>
                    </a:cxn>
                    <a:cxn ang="0">
                      <a:pos x="412" y="282"/>
                    </a:cxn>
                    <a:cxn ang="0">
                      <a:pos x="358" y="282"/>
                    </a:cxn>
                    <a:cxn ang="0">
                      <a:pos x="303" y="282"/>
                    </a:cxn>
                    <a:cxn ang="0">
                      <a:pos x="248" y="282"/>
                    </a:cxn>
                    <a:cxn ang="0">
                      <a:pos x="192" y="282"/>
                    </a:cxn>
                    <a:cxn ang="0">
                      <a:pos x="138" y="282"/>
                    </a:cxn>
                    <a:cxn ang="0">
                      <a:pos x="83" y="282"/>
                    </a:cxn>
                    <a:cxn ang="0">
                      <a:pos x="28" y="282"/>
                    </a:cxn>
                    <a:cxn ang="0">
                      <a:pos x="0" y="210"/>
                    </a:cxn>
                    <a:cxn ang="0">
                      <a:pos x="0" y="69"/>
                    </a:cxn>
                  </a:cxnLst>
                  <a:rect l="0" t="0" r="r" b="b"/>
                  <a:pathLst>
                    <a:path w="879" h="282">
                      <a:moveTo>
                        <a:pt x="0" y="0"/>
                      </a:moveTo>
                      <a:lnTo>
                        <a:pt x="28" y="0"/>
                      </a:lnTo>
                      <a:lnTo>
                        <a:pt x="55" y="0"/>
                      </a:lnTo>
                      <a:lnTo>
                        <a:pt x="83" y="0"/>
                      </a:lnTo>
                      <a:lnTo>
                        <a:pt x="111" y="0"/>
                      </a:lnTo>
                      <a:lnTo>
                        <a:pt x="138" y="0"/>
                      </a:lnTo>
                      <a:lnTo>
                        <a:pt x="165" y="0"/>
                      </a:lnTo>
                      <a:lnTo>
                        <a:pt x="192" y="0"/>
                      </a:lnTo>
                      <a:lnTo>
                        <a:pt x="220" y="0"/>
                      </a:lnTo>
                      <a:lnTo>
                        <a:pt x="248" y="0"/>
                      </a:lnTo>
                      <a:lnTo>
                        <a:pt x="275" y="0"/>
                      </a:lnTo>
                      <a:lnTo>
                        <a:pt x="303" y="0"/>
                      </a:lnTo>
                      <a:lnTo>
                        <a:pt x="331" y="0"/>
                      </a:lnTo>
                      <a:lnTo>
                        <a:pt x="358" y="0"/>
                      </a:lnTo>
                      <a:lnTo>
                        <a:pt x="386" y="0"/>
                      </a:lnTo>
                      <a:lnTo>
                        <a:pt x="412" y="0"/>
                      </a:lnTo>
                      <a:lnTo>
                        <a:pt x="440" y="0"/>
                      </a:lnTo>
                      <a:lnTo>
                        <a:pt x="468" y="0"/>
                      </a:lnTo>
                      <a:lnTo>
                        <a:pt x="495" y="0"/>
                      </a:lnTo>
                      <a:lnTo>
                        <a:pt x="523" y="0"/>
                      </a:lnTo>
                      <a:lnTo>
                        <a:pt x="551" y="0"/>
                      </a:lnTo>
                      <a:lnTo>
                        <a:pt x="577" y="0"/>
                      </a:lnTo>
                      <a:lnTo>
                        <a:pt x="605" y="0"/>
                      </a:lnTo>
                      <a:lnTo>
                        <a:pt x="633" y="0"/>
                      </a:lnTo>
                      <a:lnTo>
                        <a:pt x="660" y="0"/>
                      </a:lnTo>
                      <a:lnTo>
                        <a:pt x="688" y="0"/>
                      </a:lnTo>
                      <a:lnTo>
                        <a:pt x="714" y="0"/>
                      </a:lnTo>
                      <a:lnTo>
                        <a:pt x="742" y="0"/>
                      </a:lnTo>
                      <a:lnTo>
                        <a:pt x="770" y="0"/>
                      </a:lnTo>
                      <a:lnTo>
                        <a:pt x="797" y="0"/>
                      </a:lnTo>
                      <a:lnTo>
                        <a:pt x="825" y="0"/>
                      </a:lnTo>
                      <a:lnTo>
                        <a:pt x="851" y="0"/>
                      </a:lnTo>
                      <a:lnTo>
                        <a:pt x="879" y="0"/>
                      </a:lnTo>
                      <a:lnTo>
                        <a:pt x="879" y="69"/>
                      </a:lnTo>
                      <a:lnTo>
                        <a:pt x="879" y="140"/>
                      </a:lnTo>
                      <a:lnTo>
                        <a:pt x="879" y="210"/>
                      </a:lnTo>
                      <a:lnTo>
                        <a:pt x="879" y="282"/>
                      </a:lnTo>
                      <a:lnTo>
                        <a:pt x="851" y="282"/>
                      </a:lnTo>
                      <a:lnTo>
                        <a:pt x="825" y="282"/>
                      </a:lnTo>
                      <a:lnTo>
                        <a:pt x="797" y="282"/>
                      </a:lnTo>
                      <a:lnTo>
                        <a:pt x="770" y="282"/>
                      </a:lnTo>
                      <a:lnTo>
                        <a:pt x="742" y="282"/>
                      </a:lnTo>
                      <a:lnTo>
                        <a:pt x="714" y="282"/>
                      </a:lnTo>
                      <a:lnTo>
                        <a:pt x="688" y="282"/>
                      </a:lnTo>
                      <a:lnTo>
                        <a:pt x="660" y="282"/>
                      </a:lnTo>
                      <a:lnTo>
                        <a:pt x="633" y="282"/>
                      </a:lnTo>
                      <a:lnTo>
                        <a:pt x="605" y="282"/>
                      </a:lnTo>
                      <a:lnTo>
                        <a:pt x="577" y="282"/>
                      </a:lnTo>
                      <a:lnTo>
                        <a:pt x="551" y="282"/>
                      </a:lnTo>
                      <a:lnTo>
                        <a:pt x="523" y="282"/>
                      </a:lnTo>
                      <a:lnTo>
                        <a:pt x="495" y="282"/>
                      </a:lnTo>
                      <a:lnTo>
                        <a:pt x="468" y="282"/>
                      </a:lnTo>
                      <a:lnTo>
                        <a:pt x="440" y="282"/>
                      </a:lnTo>
                      <a:lnTo>
                        <a:pt x="412" y="282"/>
                      </a:lnTo>
                      <a:lnTo>
                        <a:pt x="386" y="282"/>
                      </a:lnTo>
                      <a:lnTo>
                        <a:pt x="358" y="282"/>
                      </a:lnTo>
                      <a:lnTo>
                        <a:pt x="331" y="282"/>
                      </a:lnTo>
                      <a:lnTo>
                        <a:pt x="303" y="282"/>
                      </a:lnTo>
                      <a:lnTo>
                        <a:pt x="275" y="282"/>
                      </a:lnTo>
                      <a:lnTo>
                        <a:pt x="248" y="282"/>
                      </a:lnTo>
                      <a:lnTo>
                        <a:pt x="220" y="282"/>
                      </a:lnTo>
                      <a:lnTo>
                        <a:pt x="192" y="282"/>
                      </a:lnTo>
                      <a:lnTo>
                        <a:pt x="165" y="282"/>
                      </a:lnTo>
                      <a:lnTo>
                        <a:pt x="138" y="282"/>
                      </a:lnTo>
                      <a:lnTo>
                        <a:pt x="111" y="282"/>
                      </a:lnTo>
                      <a:lnTo>
                        <a:pt x="83" y="282"/>
                      </a:lnTo>
                      <a:lnTo>
                        <a:pt x="55" y="282"/>
                      </a:lnTo>
                      <a:lnTo>
                        <a:pt x="28" y="282"/>
                      </a:lnTo>
                      <a:lnTo>
                        <a:pt x="0" y="282"/>
                      </a:lnTo>
                      <a:lnTo>
                        <a:pt x="0" y="210"/>
                      </a:lnTo>
                      <a:lnTo>
                        <a:pt x="0" y="140"/>
                      </a:lnTo>
                      <a:lnTo>
                        <a:pt x="0" y="69"/>
                      </a:lnTo>
                      <a:lnTo>
                        <a:pt x="0" y="0"/>
                      </a:lnTo>
                      <a:close/>
                    </a:path>
                  </a:pathLst>
                </a:custGeom>
                <a:solidFill>
                  <a:srgbClr val="CCAF96"/>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31" name="Freeform 27"/>
                <p:cNvSpPr>
                  <a:spLocks/>
                </p:cNvSpPr>
                <p:nvPr/>
              </p:nvSpPr>
              <p:spPr bwMode="auto">
                <a:xfrm>
                  <a:off x="2535" y="2383"/>
                  <a:ext cx="410" cy="131"/>
                </a:xfrm>
                <a:custGeom>
                  <a:avLst/>
                  <a:gdLst/>
                  <a:ahLst/>
                  <a:cxnLst>
                    <a:cxn ang="0">
                      <a:pos x="25" y="0"/>
                    </a:cxn>
                    <a:cxn ang="0">
                      <a:pos x="77" y="0"/>
                    </a:cxn>
                    <a:cxn ang="0">
                      <a:pos x="128" y="0"/>
                    </a:cxn>
                    <a:cxn ang="0">
                      <a:pos x="180" y="0"/>
                    </a:cxn>
                    <a:cxn ang="0">
                      <a:pos x="230" y="0"/>
                    </a:cxn>
                    <a:cxn ang="0">
                      <a:pos x="281" y="0"/>
                    </a:cxn>
                    <a:cxn ang="0">
                      <a:pos x="333" y="0"/>
                    </a:cxn>
                    <a:cxn ang="0">
                      <a:pos x="384" y="0"/>
                    </a:cxn>
                    <a:cxn ang="0">
                      <a:pos x="436" y="0"/>
                    </a:cxn>
                    <a:cxn ang="0">
                      <a:pos x="486" y="0"/>
                    </a:cxn>
                    <a:cxn ang="0">
                      <a:pos x="538" y="0"/>
                    </a:cxn>
                    <a:cxn ang="0">
                      <a:pos x="589" y="0"/>
                    </a:cxn>
                    <a:cxn ang="0">
                      <a:pos x="639" y="0"/>
                    </a:cxn>
                    <a:cxn ang="0">
                      <a:pos x="691" y="0"/>
                    </a:cxn>
                    <a:cxn ang="0">
                      <a:pos x="742" y="0"/>
                    </a:cxn>
                    <a:cxn ang="0">
                      <a:pos x="794" y="0"/>
                    </a:cxn>
                    <a:cxn ang="0">
                      <a:pos x="819" y="64"/>
                    </a:cxn>
                    <a:cxn ang="0">
                      <a:pos x="819" y="196"/>
                    </a:cxn>
                    <a:cxn ang="0">
                      <a:pos x="794" y="262"/>
                    </a:cxn>
                    <a:cxn ang="0">
                      <a:pos x="742" y="262"/>
                    </a:cxn>
                    <a:cxn ang="0">
                      <a:pos x="691" y="262"/>
                    </a:cxn>
                    <a:cxn ang="0">
                      <a:pos x="639" y="262"/>
                    </a:cxn>
                    <a:cxn ang="0">
                      <a:pos x="589" y="262"/>
                    </a:cxn>
                    <a:cxn ang="0">
                      <a:pos x="538" y="262"/>
                    </a:cxn>
                    <a:cxn ang="0">
                      <a:pos x="486" y="262"/>
                    </a:cxn>
                    <a:cxn ang="0">
                      <a:pos x="436" y="262"/>
                    </a:cxn>
                    <a:cxn ang="0">
                      <a:pos x="384" y="262"/>
                    </a:cxn>
                    <a:cxn ang="0">
                      <a:pos x="333" y="262"/>
                    </a:cxn>
                    <a:cxn ang="0">
                      <a:pos x="281" y="262"/>
                    </a:cxn>
                    <a:cxn ang="0">
                      <a:pos x="230" y="262"/>
                    </a:cxn>
                    <a:cxn ang="0">
                      <a:pos x="180" y="262"/>
                    </a:cxn>
                    <a:cxn ang="0">
                      <a:pos x="128" y="262"/>
                    </a:cxn>
                    <a:cxn ang="0">
                      <a:pos x="77" y="262"/>
                    </a:cxn>
                    <a:cxn ang="0">
                      <a:pos x="25" y="262"/>
                    </a:cxn>
                    <a:cxn ang="0">
                      <a:pos x="0" y="196"/>
                    </a:cxn>
                    <a:cxn ang="0">
                      <a:pos x="0" y="64"/>
                    </a:cxn>
                  </a:cxnLst>
                  <a:rect l="0" t="0" r="r" b="b"/>
                  <a:pathLst>
                    <a:path w="819" h="262">
                      <a:moveTo>
                        <a:pt x="0" y="0"/>
                      </a:moveTo>
                      <a:lnTo>
                        <a:pt x="25" y="0"/>
                      </a:lnTo>
                      <a:lnTo>
                        <a:pt x="51" y="0"/>
                      </a:lnTo>
                      <a:lnTo>
                        <a:pt x="77" y="0"/>
                      </a:lnTo>
                      <a:lnTo>
                        <a:pt x="103" y="0"/>
                      </a:lnTo>
                      <a:lnTo>
                        <a:pt x="128" y="0"/>
                      </a:lnTo>
                      <a:lnTo>
                        <a:pt x="153" y="0"/>
                      </a:lnTo>
                      <a:lnTo>
                        <a:pt x="180" y="0"/>
                      </a:lnTo>
                      <a:lnTo>
                        <a:pt x="205" y="0"/>
                      </a:lnTo>
                      <a:lnTo>
                        <a:pt x="230" y="0"/>
                      </a:lnTo>
                      <a:lnTo>
                        <a:pt x="256" y="0"/>
                      </a:lnTo>
                      <a:lnTo>
                        <a:pt x="281" y="0"/>
                      </a:lnTo>
                      <a:lnTo>
                        <a:pt x="308" y="0"/>
                      </a:lnTo>
                      <a:lnTo>
                        <a:pt x="333" y="0"/>
                      </a:lnTo>
                      <a:lnTo>
                        <a:pt x="358" y="0"/>
                      </a:lnTo>
                      <a:lnTo>
                        <a:pt x="384" y="0"/>
                      </a:lnTo>
                      <a:lnTo>
                        <a:pt x="410" y="0"/>
                      </a:lnTo>
                      <a:lnTo>
                        <a:pt x="436" y="0"/>
                      </a:lnTo>
                      <a:lnTo>
                        <a:pt x="461" y="0"/>
                      </a:lnTo>
                      <a:lnTo>
                        <a:pt x="486" y="0"/>
                      </a:lnTo>
                      <a:lnTo>
                        <a:pt x="512" y="0"/>
                      </a:lnTo>
                      <a:lnTo>
                        <a:pt x="538" y="0"/>
                      </a:lnTo>
                      <a:lnTo>
                        <a:pt x="563" y="0"/>
                      </a:lnTo>
                      <a:lnTo>
                        <a:pt x="589" y="0"/>
                      </a:lnTo>
                      <a:lnTo>
                        <a:pt x="614" y="0"/>
                      </a:lnTo>
                      <a:lnTo>
                        <a:pt x="639" y="0"/>
                      </a:lnTo>
                      <a:lnTo>
                        <a:pt x="666" y="0"/>
                      </a:lnTo>
                      <a:lnTo>
                        <a:pt x="691" y="0"/>
                      </a:lnTo>
                      <a:lnTo>
                        <a:pt x="717" y="0"/>
                      </a:lnTo>
                      <a:lnTo>
                        <a:pt x="742" y="0"/>
                      </a:lnTo>
                      <a:lnTo>
                        <a:pt x="768" y="0"/>
                      </a:lnTo>
                      <a:lnTo>
                        <a:pt x="794" y="0"/>
                      </a:lnTo>
                      <a:lnTo>
                        <a:pt x="819" y="0"/>
                      </a:lnTo>
                      <a:lnTo>
                        <a:pt x="819" y="64"/>
                      </a:lnTo>
                      <a:lnTo>
                        <a:pt x="819" y="130"/>
                      </a:lnTo>
                      <a:lnTo>
                        <a:pt x="819" y="196"/>
                      </a:lnTo>
                      <a:lnTo>
                        <a:pt x="819" y="262"/>
                      </a:lnTo>
                      <a:lnTo>
                        <a:pt x="794" y="262"/>
                      </a:lnTo>
                      <a:lnTo>
                        <a:pt x="768" y="262"/>
                      </a:lnTo>
                      <a:lnTo>
                        <a:pt x="742" y="262"/>
                      </a:lnTo>
                      <a:lnTo>
                        <a:pt x="717" y="262"/>
                      </a:lnTo>
                      <a:lnTo>
                        <a:pt x="691" y="262"/>
                      </a:lnTo>
                      <a:lnTo>
                        <a:pt x="666" y="262"/>
                      </a:lnTo>
                      <a:lnTo>
                        <a:pt x="639" y="262"/>
                      </a:lnTo>
                      <a:lnTo>
                        <a:pt x="614" y="262"/>
                      </a:lnTo>
                      <a:lnTo>
                        <a:pt x="589" y="262"/>
                      </a:lnTo>
                      <a:lnTo>
                        <a:pt x="563" y="262"/>
                      </a:lnTo>
                      <a:lnTo>
                        <a:pt x="538" y="262"/>
                      </a:lnTo>
                      <a:lnTo>
                        <a:pt x="512" y="262"/>
                      </a:lnTo>
                      <a:lnTo>
                        <a:pt x="486" y="262"/>
                      </a:lnTo>
                      <a:lnTo>
                        <a:pt x="461" y="262"/>
                      </a:lnTo>
                      <a:lnTo>
                        <a:pt x="436" y="262"/>
                      </a:lnTo>
                      <a:lnTo>
                        <a:pt x="410" y="262"/>
                      </a:lnTo>
                      <a:lnTo>
                        <a:pt x="384" y="262"/>
                      </a:lnTo>
                      <a:lnTo>
                        <a:pt x="358" y="262"/>
                      </a:lnTo>
                      <a:lnTo>
                        <a:pt x="333" y="262"/>
                      </a:lnTo>
                      <a:lnTo>
                        <a:pt x="308" y="262"/>
                      </a:lnTo>
                      <a:lnTo>
                        <a:pt x="281" y="262"/>
                      </a:lnTo>
                      <a:lnTo>
                        <a:pt x="256" y="262"/>
                      </a:lnTo>
                      <a:lnTo>
                        <a:pt x="230" y="262"/>
                      </a:lnTo>
                      <a:lnTo>
                        <a:pt x="205" y="262"/>
                      </a:lnTo>
                      <a:lnTo>
                        <a:pt x="180" y="262"/>
                      </a:lnTo>
                      <a:lnTo>
                        <a:pt x="153" y="262"/>
                      </a:lnTo>
                      <a:lnTo>
                        <a:pt x="128" y="262"/>
                      </a:lnTo>
                      <a:lnTo>
                        <a:pt x="103" y="262"/>
                      </a:lnTo>
                      <a:lnTo>
                        <a:pt x="77" y="262"/>
                      </a:lnTo>
                      <a:lnTo>
                        <a:pt x="51" y="262"/>
                      </a:lnTo>
                      <a:lnTo>
                        <a:pt x="25" y="262"/>
                      </a:lnTo>
                      <a:lnTo>
                        <a:pt x="0" y="262"/>
                      </a:lnTo>
                      <a:lnTo>
                        <a:pt x="0" y="196"/>
                      </a:lnTo>
                      <a:lnTo>
                        <a:pt x="0" y="130"/>
                      </a:lnTo>
                      <a:lnTo>
                        <a:pt x="0" y="64"/>
                      </a:lnTo>
                      <a:lnTo>
                        <a:pt x="0" y="0"/>
                      </a:lnTo>
                      <a:close/>
                    </a:path>
                  </a:pathLst>
                </a:custGeom>
                <a:solidFill>
                  <a:srgbClr val="D3B7A0"/>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32" name="Freeform 28"/>
                <p:cNvSpPr>
                  <a:spLocks/>
                </p:cNvSpPr>
                <p:nvPr/>
              </p:nvSpPr>
              <p:spPr bwMode="auto">
                <a:xfrm>
                  <a:off x="2536" y="2383"/>
                  <a:ext cx="378" cy="121"/>
                </a:xfrm>
                <a:custGeom>
                  <a:avLst/>
                  <a:gdLst/>
                  <a:ahLst/>
                  <a:cxnLst>
                    <a:cxn ang="0">
                      <a:pos x="24" y="0"/>
                    </a:cxn>
                    <a:cxn ang="0">
                      <a:pos x="72" y="0"/>
                    </a:cxn>
                    <a:cxn ang="0">
                      <a:pos x="119" y="0"/>
                    </a:cxn>
                    <a:cxn ang="0">
                      <a:pos x="166" y="0"/>
                    </a:cxn>
                    <a:cxn ang="0">
                      <a:pos x="213" y="0"/>
                    </a:cxn>
                    <a:cxn ang="0">
                      <a:pos x="261" y="0"/>
                    </a:cxn>
                    <a:cxn ang="0">
                      <a:pos x="308" y="0"/>
                    </a:cxn>
                    <a:cxn ang="0">
                      <a:pos x="355" y="0"/>
                    </a:cxn>
                    <a:cxn ang="0">
                      <a:pos x="402" y="0"/>
                    </a:cxn>
                    <a:cxn ang="0">
                      <a:pos x="450" y="0"/>
                    </a:cxn>
                    <a:cxn ang="0">
                      <a:pos x="497" y="0"/>
                    </a:cxn>
                    <a:cxn ang="0">
                      <a:pos x="544" y="0"/>
                    </a:cxn>
                    <a:cxn ang="0">
                      <a:pos x="591" y="0"/>
                    </a:cxn>
                    <a:cxn ang="0">
                      <a:pos x="638" y="0"/>
                    </a:cxn>
                    <a:cxn ang="0">
                      <a:pos x="686" y="0"/>
                    </a:cxn>
                    <a:cxn ang="0">
                      <a:pos x="733" y="0"/>
                    </a:cxn>
                    <a:cxn ang="0">
                      <a:pos x="757" y="60"/>
                    </a:cxn>
                    <a:cxn ang="0">
                      <a:pos x="757" y="181"/>
                    </a:cxn>
                    <a:cxn ang="0">
                      <a:pos x="733" y="242"/>
                    </a:cxn>
                    <a:cxn ang="0">
                      <a:pos x="686" y="242"/>
                    </a:cxn>
                    <a:cxn ang="0">
                      <a:pos x="638" y="242"/>
                    </a:cxn>
                    <a:cxn ang="0">
                      <a:pos x="591" y="242"/>
                    </a:cxn>
                    <a:cxn ang="0">
                      <a:pos x="544" y="242"/>
                    </a:cxn>
                    <a:cxn ang="0">
                      <a:pos x="497" y="242"/>
                    </a:cxn>
                    <a:cxn ang="0">
                      <a:pos x="450" y="242"/>
                    </a:cxn>
                    <a:cxn ang="0">
                      <a:pos x="402" y="242"/>
                    </a:cxn>
                    <a:cxn ang="0">
                      <a:pos x="355" y="242"/>
                    </a:cxn>
                    <a:cxn ang="0">
                      <a:pos x="308" y="242"/>
                    </a:cxn>
                    <a:cxn ang="0">
                      <a:pos x="261" y="242"/>
                    </a:cxn>
                    <a:cxn ang="0">
                      <a:pos x="213" y="242"/>
                    </a:cxn>
                    <a:cxn ang="0">
                      <a:pos x="166" y="242"/>
                    </a:cxn>
                    <a:cxn ang="0">
                      <a:pos x="119" y="242"/>
                    </a:cxn>
                    <a:cxn ang="0">
                      <a:pos x="72" y="242"/>
                    </a:cxn>
                    <a:cxn ang="0">
                      <a:pos x="24" y="242"/>
                    </a:cxn>
                    <a:cxn ang="0">
                      <a:pos x="0" y="181"/>
                    </a:cxn>
                    <a:cxn ang="0">
                      <a:pos x="0" y="60"/>
                    </a:cxn>
                  </a:cxnLst>
                  <a:rect l="0" t="0" r="r" b="b"/>
                  <a:pathLst>
                    <a:path w="757" h="242">
                      <a:moveTo>
                        <a:pt x="0" y="0"/>
                      </a:moveTo>
                      <a:lnTo>
                        <a:pt x="24" y="0"/>
                      </a:lnTo>
                      <a:lnTo>
                        <a:pt x="47" y="0"/>
                      </a:lnTo>
                      <a:lnTo>
                        <a:pt x="72" y="0"/>
                      </a:lnTo>
                      <a:lnTo>
                        <a:pt x="95" y="0"/>
                      </a:lnTo>
                      <a:lnTo>
                        <a:pt x="119" y="0"/>
                      </a:lnTo>
                      <a:lnTo>
                        <a:pt x="142" y="0"/>
                      </a:lnTo>
                      <a:lnTo>
                        <a:pt x="166" y="0"/>
                      </a:lnTo>
                      <a:lnTo>
                        <a:pt x="189" y="0"/>
                      </a:lnTo>
                      <a:lnTo>
                        <a:pt x="213" y="0"/>
                      </a:lnTo>
                      <a:lnTo>
                        <a:pt x="236" y="0"/>
                      </a:lnTo>
                      <a:lnTo>
                        <a:pt x="261" y="0"/>
                      </a:lnTo>
                      <a:lnTo>
                        <a:pt x="284" y="0"/>
                      </a:lnTo>
                      <a:lnTo>
                        <a:pt x="308" y="0"/>
                      </a:lnTo>
                      <a:lnTo>
                        <a:pt x="331" y="0"/>
                      </a:lnTo>
                      <a:lnTo>
                        <a:pt x="355" y="0"/>
                      </a:lnTo>
                      <a:lnTo>
                        <a:pt x="379" y="0"/>
                      </a:lnTo>
                      <a:lnTo>
                        <a:pt x="402" y="0"/>
                      </a:lnTo>
                      <a:lnTo>
                        <a:pt x="426" y="0"/>
                      </a:lnTo>
                      <a:lnTo>
                        <a:pt x="450" y="0"/>
                      </a:lnTo>
                      <a:lnTo>
                        <a:pt x="474" y="0"/>
                      </a:lnTo>
                      <a:lnTo>
                        <a:pt x="497" y="0"/>
                      </a:lnTo>
                      <a:lnTo>
                        <a:pt x="521" y="0"/>
                      </a:lnTo>
                      <a:lnTo>
                        <a:pt x="544" y="0"/>
                      </a:lnTo>
                      <a:lnTo>
                        <a:pt x="568" y="0"/>
                      </a:lnTo>
                      <a:lnTo>
                        <a:pt x="591" y="0"/>
                      </a:lnTo>
                      <a:lnTo>
                        <a:pt x="615" y="0"/>
                      </a:lnTo>
                      <a:lnTo>
                        <a:pt x="638" y="0"/>
                      </a:lnTo>
                      <a:lnTo>
                        <a:pt x="663" y="0"/>
                      </a:lnTo>
                      <a:lnTo>
                        <a:pt x="686" y="0"/>
                      </a:lnTo>
                      <a:lnTo>
                        <a:pt x="710" y="0"/>
                      </a:lnTo>
                      <a:lnTo>
                        <a:pt x="733" y="0"/>
                      </a:lnTo>
                      <a:lnTo>
                        <a:pt x="757" y="0"/>
                      </a:lnTo>
                      <a:lnTo>
                        <a:pt x="757" y="60"/>
                      </a:lnTo>
                      <a:lnTo>
                        <a:pt x="757" y="120"/>
                      </a:lnTo>
                      <a:lnTo>
                        <a:pt x="757" y="181"/>
                      </a:lnTo>
                      <a:lnTo>
                        <a:pt x="757" y="242"/>
                      </a:lnTo>
                      <a:lnTo>
                        <a:pt x="733" y="242"/>
                      </a:lnTo>
                      <a:lnTo>
                        <a:pt x="710" y="242"/>
                      </a:lnTo>
                      <a:lnTo>
                        <a:pt x="686" y="242"/>
                      </a:lnTo>
                      <a:lnTo>
                        <a:pt x="663" y="242"/>
                      </a:lnTo>
                      <a:lnTo>
                        <a:pt x="638" y="242"/>
                      </a:lnTo>
                      <a:lnTo>
                        <a:pt x="615" y="242"/>
                      </a:lnTo>
                      <a:lnTo>
                        <a:pt x="591" y="242"/>
                      </a:lnTo>
                      <a:lnTo>
                        <a:pt x="568" y="242"/>
                      </a:lnTo>
                      <a:lnTo>
                        <a:pt x="544" y="242"/>
                      </a:lnTo>
                      <a:lnTo>
                        <a:pt x="521" y="242"/>
                      </a:lnTo>
                      <a:lnTo>
                        <a:pt x="497" y="242"/>
                      </a:lnTo>
                      <a:lnTo>
                        <a:pt x="474" y="242"/>
                      </a:lnTo>
                      <a:lnTo>
                        <a:pt x="450" y="242"/>
                      </a:lnTo>
                      <a:lnTo>
                        <a:pt x="426" y="242"/>
                      </a:lnTo>
                      <a:lnTo>
                        <a:pt x="402" y="242"/>
                      </a:lnTo>
                      <a:lnTo>
                        <a:pt x="379" y="242"/>
                      </a:lnTo>
                      <a:lnTo>
                        <a:pt x="355" y="242"/>
                      </a:lnTo>
                      <a:lnTo>
                        <a:pt x="331" y="242"/>
                      </a:lnTo>
                      <a:lnTo>
                        <a:pt x="308" y="242"/>
                      </a:lnTo>
                      <a:lnTo>
                        <a:pt x="284" y="242"/>
                      </a:lnTo>
                      <a:lnTo>
                        <a:pt x="261" y="242"/>
                      </a:lnTo>
                      <a:lnTo>
                        <a:pt x="236" y="242"/>
                      </a:lnTo>
                      <a:lnTo>
                        <a:pt x="213" y="242"/>
                      </a:lnTo>
                      <a:lnTo>
                        <a:pt x="189" y="242"/>
                      </a:lnTo>
                      <a:lnTo>
                        <a:pt x="166" y="242"/>
                      </a:lnTo>
                      <a:lnTo>
                        <a:pt x="142" y="242"/>
                      </a:lnTo>
                      <a:lnTo>
                        <a:pt x="119" y="242"/>
                      </a:lnTo>
                      <a:lnTo>
                        <a:pt x="95" y="242"/>
                      </a:lnTo>
                      <a:lnTo>
                        <a:pt x="72" y="242"/>
                      </a:lnTo>
                      <a:lnTo>
                        <a:pt x="47" y="242"/>
                      </a:lnTo>
                      <a:lnTo>
                        <a:pt x="24" y="242"/>
                      </a:lnTo>
                      <a:lnTo>
                        <a:pt x="0" y="242"/>
                      </a:lnTo>
                      <a:lnTo>
                        <a:pt x="0" y="181"/>
                      </a:lnTo>
                      <a:lnTo>
                        <a:pt x="0" y="120"/>
                      </a:lnTo>
                      <a:lnTo>
                        <a:pt x="0" y="60"/>
                      </a:lnTo>
                      <a:lnTo>
                        <a:pt x="0" y="0"/>
                      </a:lnTo>
                      <a:close/>
                    </a:path>
                  </a:pathLst>
                </a:custGeom>
                <a:solidFill>
                  <a:srgbClr val="DBC1AD"/>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33" name="Freeform 29"/>
                <p:cNvSpPr>
                  <a:spLocks/>
                </p:cNvSpPr>
                <p:nvPr/>
              </p:nvSpPr>
              <p:spPr bwMode="auto">
                <a:xfrm>
                  <a:off x="2536" y="2383"/>
                  <a:ext cx="347" cy="112"/>
                </a:xfrm>
                <a:custGeom>
                  <a:avLst/>
                  <a:gdLst/>
                  <a:ahLst/>
                  <a:cxnLst>
                    <a:cxn ang="0">
                      <a:pos x="0" y="0"/>
                    </a:cxn>
                    <a:cxn ang="0">
                      <a:pos x="44" y="0"/>
                    </a:cxn>
                    <a:cxn ang="0">
                      <a:pos x="87" y="0"/>
                    </a:cxn>
                    <a:cxn ang="0">
                      <a:pos x="131" y="0"/>
                    </a:cxn>
                    <a:cxn ang="0">
                      <a:pos x="174" y="0"/>
                    </a:cxn>
                    <a:cxn ang="0">
                      <a:pos x="217" y="0"/>
                    </a:cxn>
                    <a:cxn ang="0">
                      <a:pos x="261" y="0"/>
                    </a:cxn>
                    <a:cxn ang="0">
                      <a:pos x="303" y="0"/>
                    </a:cxn>
                    <a:cxn ang="0">
                      <a:pos x="347" y="0"/>
                    </a:cxn>
                    <a:cxn ang="0">
                      <a:pos x="391" y="0"/>
                    </a:cxn>
                    <a:cxn ang="0">
                      <a:pos x="434" y="0"/>
                    </a:cxn>
                    <a:cxn ang="0">
                      <a:pos x="477" y="0"/>
                    </a:cxn>
                    <a:cxn ang="0">
                      <a:pos x="520" y="0"/>
                    </a:cxn>
                    <a:cxn ang="0">
                      <a:pos x="564" y="0"/>
                    </a:cxn>
                    <a:cxn ang="0">
                      <a:pos x="608" y="0"/>
                    </a:cxn>
                    <a:cxn ang="0">
                      <a:pos x="650" y="0"/>
                    </a:cxn>
                    <a:cxn ang="0">
                      <a:pos x="694" y="0"/>
                    </a:cxn>
                    <a:cxn ang="0">
                      <a:pos x="694" y="55"/>
                    </a:cxn>
                    <a:cxn ang="0">
                      <a:pos x="694" y="111"/>
                    </a:cxn>
                    <a:cxn ang="0">
                      <a:pos x="694" y="166"/>
                    </a:cxn>
                    <a:cxn ang="0">
                      <a:pos x="694" y="222"/>
                    </a:cxn>
                    <a:cxn ang="0">
                      <a:pos x="650" y="222"/>
                    </a:cxn>
                    <a:cxn ang="0">
                      <a:pos x="608" y="222"/>
                    </a:cxn>
                    <a:cxn ang="0">
                      <a:pos x="564" y="222"/>
                    </a:cxn>
                    <a:cxn ang="0">
                      <a:pos x="520" y="222"/>
                    </a:cxn>
                    <a:cxn ang="0">
                      <a:pos x="477" y="222"/>
                    </a:cxn>
                    <a:cxn ang="0">
                      <a:pos x="434" y="222"/>
                    </a:cxn>
                    <a:cxn ang="0">
                      <a:pos x="391" y="222"/>
                    </a:cxn>
                    <a:cxn ang="0">
                      <a:pos x="347" y="222"/>
                    </a:cxn>
                    <a:cxn ang="0">
                      <a:pos x="303" y="222"/>
                    </a:cxn>
                    <a:cxn ang="0">
                      <a:pos x="261" y="222"/>
                    </a:cxn>
                    <a:cxn ang="0">
                      <a:pos x="217" y="222"/>
                    </a:cxn>
                    <a:cxn ang="0">
                      <a:pos x="174" y="222"/>
                    </a:cxn>
                    <a:cxn ang="0">
                      <a:pos x="131" y="222"/>
                    </a:cxn>
                    <a:cxn ang="0">
                      <a:pos x="87" y="222"/>
                    </a:cxn>
                    <a:cxn ang="0">
                      <a:pos x="44" y="222"/>
                    </a:cxn>
                    <a:cxn ang="0">
                      <a:pos x="0" y="222"/>
                    </a:cxn>
                    <a:cxn ang="0">
                      <a:pos x="0" y="166"/>
                    </a:cxn>
                    <a:cxn ang="0">
                      <a:pos x="0" y="111"/>
                    </a:cxn>
                    <a:cxn ang="0">
                      <a:pos x="0" y="55"/>
                    </a:cxn>
                    <a:cxn ang="0">
                      <a:pos x="0" y="0"/>
                    </a:cxn>
                  </a:cxnLst>
                  <a:rect l="0" t="0" r="r" b="b"/>
                  <a:pathLst>
                    <a:path w="694" h="222">
                      <a:moveTo>
                        <a:pt x="0" y="0"/>
                      </a:moveTo>
                      <a:lnTo>
                        <a:pt x="44" y="0"/>
                      </a:lnTo>
                      <a:lnTo>
                        <a:pt x="87" y="0"/>
                      </a:lnTo>
                      <a:lnTo>
                        <a:pt x="131" y="0"/>
                      </a:lnTo>
                      <a:lnTo>
                        <a:pt x="174" y="0"/>
                      </a:lnTo>
                      <a:lnTo>
                        <a:pt x="217" y="0"/>
                      </a:lnTo>
                      <a:lnTo>
                        <a:pt x="261" y="0"/>
                      </a:lnTo>
                      <a:lnTo>
                        <a:pt x="303" y="0"/>
                      </a:lnTo>
                      <a:lnTo>
                        <a:pt x="347" y="0"/>
                      </a:lnTo>
                      <a:lnTo>
                        <a:pt x="391" y="0"/>
                      </a:lnTo>
                      <a:lnTo>
                        <a:pt x="434" y="0"/>
                      </a:lnTo>
                      <a:lnTo>
                        <a:pt x="477" y="0"/>
                      </a:lnTo>
                      <a:lnTo>
                        <a:pt x="520" y="0"/>
                      </a:lnTo>
                      <a:lnTo>
                        <a:pt x="564" y="0"/>
                      </a:lnTo>
                      <a:lnTo>
                        <a:pt x="608" y="0"/>
                      </a:lnTo>
                      <a:lnTo>
                        <a:pt x="650" y="0"/>
                      </a:lnTo>
                      <a:lnTo>
                        <a:pt x="694" y="0"/>
                      </a:lnTo>
                      <a:lnTo>
                        <a:pt x="694" y="55"/>
                      </a:lnTo>
                      <a:lnTo>
                        <a:pt x="694" y="111"/>
                      </a:lnTo>
                      <a:lnTo>
                        <a:pt x="694" y="166"/>
                      </a:lnTo>
                      <a:lnTo>
                        <a:pt x="694" y="222"/>
                      </a:lnTo>
                      <a:lnTo>
                        <a:pt x="650" y="222"/>
                      </a:lnTo>
                      <a:lnTo>
                        <a:pt x="608" y="222"/>
                      </a:lnTo>
                      <a:lnTo>
                        <a:pt x="564" y="222"/>
                      </a:lnTo>
                      <a:lnTo>
                        <a:pt x="520" y="222"/>
                      </a:lnTo>
                      <a:lnTo>
                        <a:pt x="477" y="222"/>
                      </a:lnTo>
                      <a:lnTo>
                        <a:pt x="434" y="222"/>
                      </a:lnTo>
                      <a:lnTo>
                        <a:pt x="391" y="222"/>
                      </a:lnTo>
                      <a:lnTo>
                        <a:pt x="347" y="222"/>
                      </a:lnTo>
                      <a:lnTo>
                        <a:pt x="303" y="222"/>
                      </a:lnTo>
                      <a:lnTo>
                        <a:pt x="261" y="222"/>
                      </a:lnTo>
                      <a:lnTo>
                        <a:pt x="217" y="222"/>
                      </a:lnTo>
                      <a:lnTo>
                        <a:pt x="174" y="222"/>
                      </a:lnTo>
                      <a:lnTo>
                        <a:pt x="131" y="222"/>
                      </a:lnTo>
                      <a:lnTo>
                        <a:pt x="87" y="222"/>
                      </a:lnTo>
                      <a:lnTo>
                        <a:pt x="44" y="222"/>
                      </a:lnTo>
                      <a:lnTo>
                        <a:pt x="0" y="222"/>
                      </a:lnTo>
                      <a:lnTo>
                        <a:pt x="0" y="166"/>
                      </a:lnTo>
                      <a:lnTo>
                        <a:pt x="0" y="111"/>
                      </a:lnTo>
                      <a:lnTo>
                        <a:pt x="0" y="55"/>
                      </a:lnTo>
                      <a:lnTo>
                        <a:pt x="0" y="0"/>
                      </a:lnTo>
                      <a:close/>
                    </a:path>
                  </a:pathLst>
                </a:custGeom>
                <a:solidFill>
                  <a:srgbClr val="E2C9B7"/>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34" name="Rectangle 30"/>
                <p:cNvSpPr>
                  <a:spLocks noChangeArrowheads="1"/>
                </p:cNvSpPr>
                <p:nvPr/>
              </p:nvSpPr>
              <p:spPr bwMode="auto">
                <a:xfrm>
                  <a:off x="2532" y="2371"/>
                  <a:ext cx="315" cy="101"/>
                </a:xfrm>
                <a:prstGeom prst="rect">
                  <a:avLst/>
                </a:prstGeom>
                <a:solidFill>
                  <a:srgbClr val="EAD3C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37" name="Freeform 33"/>
                <p:cNvSpPr>
                  <a:spLocks/>
                </p:cNvSpPr>
                <p:nvPr/>
              </p:nvSpPr>
              <p:spPr bwMode="auto">
                <a:xfrm>
                  <a:off x="2635" y="1832"/>
                  <a:ext cx="436" cy="333"/>
                </a:xfrm>
                <a:custGeom>
                  <a:avLst/>
                  <a:gdLst/>
                  <a:ahLst/>
                  <a:cxnLst>
                    <a:cxn ang="0">
                      <a:pos x="5" y="31"/>
                    </a:cxn>
                    <a:cxn ang="0">
                      <a:pos x="15" y="14"/>
                    </a:cxn>
                    <a:cxn ang="0">
                      <a:pos x="47" y="4"/>
                    </a:cxn>
                    <a:cxn ang="0">
                      <a:pos x="98" y="4"/>
                    </a:cxn>
                    <a:cxn ang="0">
                      <a:pos x="150" y="3"/>
                    </a:cxn>
                    <a:cxn ang="0">
                      <a:pos x="202" y="3"/>
                    </a:cxn>
                    <a:cxn ang="0">
                      <a:pos x="254" y="3"/>
                    </a:cxn>
                    <a:cxn ang="0">
                      <a:pos x="306" y="3"/>
                    </a:cxn>
                    <a:cxn ang="0">
                      <a:pos x="358" y="2"/>
                    </a:cxn>
                    <a:cxn ang="0">
                      <a:pos x="410" y="2"/>
                    </a:cxn>
                    <a:cxn ang="0">
                      <a:pos x="461" y="2"/>
                    </a:cxn>
                    <a:cxn ang="0">
                      <a:pos x="513" y="2"/>
                    </a:cxn>
                    <a:cxn ang="0">
                      <a:pos x="565" y="1"/>
                    </a:cxn>
                    <a:cxn ang="0">
                      <a:pos x="617" y="1"/>
                    </a:cxn>
                    <a:cxn ang="0">
                      <a:pos x="668" y="1"/>
                    </a:cxn>
                    <a:cxn ang="0">
                      <a:pos x="719" y="1"/>
                    </a:cxn>
                    <a:cxn ang="0">
                      <a:pos x="771" y="0"/>
                    </a:cxn>
                    <a:cxn ang="0">
                      <a:pos x="823" y="0"/>
                    </a:cxn>
                    <a:cxn ang="0">
                      <a:pos x="854" y="8"/>
                    </a:cxn>
                    <a:cxn ang="0">
                      <a:pos x="865" y="25"/>
                    </a:cxn>
                    <a:cxn ang="0">
                      <a:pos x="872" y="182"/>
                    </a:cxn>
                    <a:cxn ang="0">
                      <a:pos x="872" y="479"/>
                    </a:cxn>
                    <a:cxn ang="0">
                      <a:pos x="867" y="631"/>
                    </a:cxn>
                    <a:cxn ang="0">
                      <a:pos x="857" y="637"/>
                    </a:cxn>
                    <a:cxn ang="0">
                      <a:pos x="846" y="643"/>
                    </a:cxn>
                    <a:cxn ang="0">
                      <a:pos x="837" y="650"/>
                    </a:cxn>
                    <a:cxn ang="0">
                      <a:pos x="805" y="655"/>
                    </a:cxn>
                    <a:cxn ang="0">
                      <a:pos x="751" y="657"/>
                    </a:cxn>
                    <a:cxn ang="0">
                      <a:pos x="698" y="660"/>
                    </a:cxn>
                    <a:cxn ang="0">
                      <a:pos x="646" y="661"/>
                    </a:cxn>
                    <a:cxn ang="0">
                      <a:pos x="595" y="662"/>
                    </a:cxn>
                    <a:cxn ang="0">
                      <a:pos x="544" y="663"/>
                    </a:cxn>
                    <a:cxn ang="0">
                      <a:pos x="495" y="664"/>
                    </a:cxn>
                    <a:cxn ang="0">
                      <a:pos x="445" y="665"/>
                    </a:cxn>
                    <a:cxn ang="0">
                      <a:pos x="396" y="665"/>
                    </a:cxn>
                    <a:cxn ang="0">
                      <a:pos x="346" y="665"/>
                    </a:cxn>
                    <a:cxn ang="0">
                      <a:pos x="297" y="667"/>
                    </a:cxn>
                    <a:cxn ang="0">
                      <a:pos x="247" y="667"/>
                    </a:cxn>
                    <a:cxn ang="0">
                      <a:pos x="198" y="665"/>
                    </a:cxn>
                    <a:cxn ang="0">
                      <a:pos x="148" y="665"/>
                    </a:cxn>
                    <a:cxn ang="0">
                      <a:pos x="96" y="664"/>
                    </a:cxn>
                    <a:cxn ang="0">
                      <a:pos x="45" y="663"/>
                    </a:cxn>
                    <a:cxn ang="0">
                      <a:pos x="14" y="655"/>
                    </a:cxn>
                    <a:cxn ang="0">
                      <a:pos x="6" y="641"/>
                    </a:cxn>
                    <a:cxn ang="0">
                      <a:pos x="0" y="486"/>
                    </a:cxn>
                    <a:cxn ang="0">
                      <a:pos x="0" y="189"/>
                    </a:cxn>
                  </a:cxnLst>
                  <a:rect l="0" t="0" r="r" b="b"/>
                  <a:pathLst>
                    <a:path w="872" h="667">
                      <a:moveTo>
                        <a:pt x="0" y="40"/>
                      </a:moveTo>
                      <a:lnTo>
                        <a:pt x="5" y="31"/>
                      </a:lnTo>
                      <a:lnTo>
                        <a:pt x="11" y="22"/>
                      </a:lnTo>
                      <a:lnTo>
                        <a:pt x="15" y="14"/>
                      </a:lnTo>
                      <a:lnTo>
                        <a:pt x="20" y="4"/>
                      </a:lnTo>
                      <a:lnTo>
                        <a:pt x="47" y="4"/>
                      </a:lnTo>
                      <a:lnTo>
                        <a:pt x="72" y="4"/>
                      </a:lnTo>
                      <a:lnTo>
                        <a:pt x="98" y="4"/>
                      </a:lnTo>
                      <a:lnTo>
                        <a:pt x="124" y="4"/>
                      </a:lnTo>
                      <a:lnTo>
                        <a:pt x="150" y="3"/>
                      </a:lnTo>
                      <a:lnTo>
                        <a:pt x="176" y="3"/>
                      </a:lnTo>
                      <a:lnTo>
                        <a:pt x="202" y="3"/>
                      </a:lnTo>
                      <a:lnTo>
                        <a:pt x="227" y="3"/>
                      </a:lnTo>
                      <a:lnTo>
                        <a:pt x="254" y="3"/>
                      </a:lnTo>
                      <a:lnTo>
                        <a:pt x="279" y="3"/>
                      </a:lnTo>
                      <a:lnTo>
                        <a:pt x="306" y="3"/>
                      </a:lnTo>
                      <a:lnTo>
                        <a:pt x="331" y="3"/>
                      </a:lnTo>
                      <a:lnTo>
                        <a:pt x="358" y="2"/>
                      </a:lnTo>
                      <a:lnTo>
                        <a:pt x="383" y="2"/>
                      </a:lnTo>
                      <a:lnTo>
                        <a:pt x="410" y="2"/>
                      </a:lnTo>
                      <a:lnTo>
                        <a:pt x="435" y="2"/>
                      </a:lnTo>
                      <a:lnTo>
                        <a:pt x="461" y="2"/>
                      </a:lnTo>
                      <a:lnTo>
                        <a:pt x="487" y="2"/>
                      </a:lnTo>
                      <a:lnTo>
                        <a:pt x="513" y="2"/>
                      </a:lnTo>
                      <a:lnTo>
                        <a:pt x="539" y="1"/>
                      </a:lnTo>
                      <a:lnTo>
                        <a:pt x="565" y="1"/>
                      </a:lnTo>
                      <a:lnTo>
                        <a:pt x="590" y="1"/>
                      </a:lnTo>
                      <a:lnTo>
                        <a:pt x="617" y="1"/>
                      </a:lnTo>
                      <a:lnTo>
                        <a:pt x="642" y="1"/>
                      </a:lnTo>
                      <a:lnTo>
                        <a:pt x="668" y="1"/>
                      </a:lnTo>
                      <a:lnTo>
                        <a:pt x="694" y="1"/>
                      </a:lnTo>
                      <a:lnTo>
                        <a:pt x="719" y="1"/>
                      </a:lnTo>
                      <a:lnTo>
                        <a:pt x="746" y="0"/>
                      </a:lnTo>
                      <a:lnTo>
                        <a:pt x="771" y="0"/>
                      </a:lnTo>
                      <a:lnTo>
                        <a:pt x="797" y="0"/>
                      </a:lnTo>
                      <a:lnTo>
                        <a:pt x="823" y="0"/>
                      </a:lnTo>
                      <a:lnTo>
                        <a:pt x="848" y="0"/>
                      </a:lnTo>
                      <a:lnTo>
                        <a:pt x="854" y="8"/>
                      </a:lnTo>
                      <a:lnTo>
                        <a:pt x="859" y="17"/>
                      </a:lnTo>
                      <a:lnTo>
                        <a:pt x="865" y="25"/>
                      </a:lnTo>
                      <a:lnTo>
                        <a:pt x="870" y="34"/>
                      </a:lnTo>
                      <a:lnTo>
                        <a:pt x="872" y="182"/>
                      </a:lnTo>
                      <a:lnTo>
                        <a:pt x="872" y="330"/>
                      </a:lnTo>
                      <a:lnTo>
                        <a:pt x="872" y="479"/>
                      </a:lnTo>
                      <a:lnTo>
                        <a:pt x="872" y="627"/>
                      </a:lnTo>
                      <a:lnTo>
                        <a:pt x="867" y="631"/>
                      </a:lnTo>
                      <a:lnTo>
                        <a:pt x="861" y="633"/>
                      </a:lnTo>
                      <a:lnTo>
                        <a:pt x="857" y="637"/>
                      </a:lnTo>
                      <a:lnTo>
                        <a:pt x="852" y="640"/>
                      </a:lnTo>
                      <a:lnTo>
                        <a:pt x="846" y="643"/>
                      </a:lnTo>
                      <a:lnTo>
                        <a:pt x="842" y="647"/>
                      </a:lnTo>
                      <a:lnTo>
                        <a:pt x="837" y="650"/>
                      </a:lnTo>
                      <a:lnTo>
                        <a:pt x="832" y="654"/>
                      </a:lnTo>
                      <a:lnTo>
                        <a:pt x="805" y="655"/>
                      </a:lnTo>
                      <a:lnTo>
                        <a:pt x="778" y="656"/>
                      </a:lnTo>
                      <a:lnTo>
                        <a:pt x="751" y="657"/>
                      </a:lnTo>
                      <a:lnTo>
                        <a:pt x="724" y="658"/>
                      </a:lnTo>
                      <a:lnTo>
                        <a:pt x="698" y="660"/>
                      </a:lnTo>
                      <a:lnTo>
                        <a:pt x="672" y="660"/>
                      </a:lnTo>
                      <a:lnTo>
                        <a:pt x="646" y="661"/>
                      </a:lnTo>
                      <a:lnTo>
                        <a:pt x="620" y="662"/>
                      </a:lnTo>
                      <a:lnTo>
                        <a:pt x="595" y="662"/>
                      </a:lnTo>
                      <a:lnTo>
                        <a:pt x="570" y="663"/>
                      </a:lnTo>
                      <a:lnTo>
                        <a:pt x="544" y="663"/>
                      </a:lnTo>
                      <a:lnTo>
                        <a:pt x="519" y="664"/>
                      </a:lnTo>
                      <a:lnTo>
                        <a:pt x="495" y="664"/>
                      </a:lnTo>
                      <a:lnTo>
                        <a:pt x="469" y="664"/>
                      </a:lnTo>
                      <a:lnTo>
                        <a:pt x="445" y="665"/>
                      </a:lnTo>
                      <a:lnTo>
                        <a:pt x="420" y="665"/>
                      </a:lnTo>
                      <a:lnTo>
                        <a:pt x="396" y="665"/>
                      </a:lnTo>
                      <a:lnTo>
                        <a:pt x="370" y="665"/>
                      </a:lnTo>
                      <a:lnTo>
                        <a:pt x="346" y="665"/>
                      </a:lnTo>
                      <a:lnTo>
                        <a:pt x="322" y="667"/>
                      </a:lnTo>
                      <a:lnTo>
                        <a:pt x="297" y="667"/>
                      </a:lnTo>
                      <a:lnTo>
                        <a:pt x="272" y="667"/>
                      </a:lnTo>
                      <a:lnTo>
                        <a:pt x="247" y="667"/>
                      </a:lnTo>
                      <a:lnTo>
                        <a:pt x="223" y="665"/>
                      </a:lnTo>
                      <a:lnTo>
                        <a:pt x="198" y="665"/>
                      </a:lnTo>
                      <a:lnTo>
                        <a:pt x="172" y="665"/>
                      </a:lnTo>
                      <a:lnTo>
                        <a:pt x="148" y="665"/>
                      </a:lnTo>
                      <a:lnTo>
                        <a:pt x="123" y="665"/>
                      </a:lnTo>
                      <a:lnTo>
                        <a:pt x="96" y="664"/>
                      </a:lnTo>
                      <a:lnTo>
                        <a:pt x="71" y="664"/>
                      </a:lnTo>
                      <a:lnTo>
                        <a:pt x="45" y="663"/>
                      </a:lnTo>
                      <a:lnTo>
                        <a:pt x="19" y="663"/>
                      </a:lnTo>
                      <a:lnTo>
                        <a:pt x="14" y="655"/>
                      </a:lnTo>
                      <a:lnTo>
                        <a:pt x="11" y="648"/>
                      </a:lnTo>
                      <a:lnTo>
                        <a:pt x="6" y="641"/>
                      </a:lnTo>
                      <a:lnTo>
                        <a:pt x="2" y="633"/>
                      </a:lnTo>
                      <a:lnTo>
                        <a:pt x="0" y="486"/>
                      </a:lnTo>
                      <a:lnTo>
                        <a:pt x="0" y="337"/>
                      </a:lnTo>
                      <a:lnTo>
                        <a:pt x="0" y="189"/>
                      </a:lnTo>
                      <a:lnTo>
                        <a:pt x="0" y="40"/>
                      </a:lnTo>
                      <a:close/>
                    </a:path>
                  </a:pathLst>
                </a:custGeom>
                <a:solidFill>
                  <a:srgbClr val="005166"/>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38" name="Freeform 34"/>
                <p:cNvSpPr>
                  <a:spLocks/>
                </p:cNvSpPr>
                <p:nvPr/>
              </p:nvSpPr>
              <p:spPr bwMode="auto">
                <a:xfrm>
                  <a:off x="2648" y="1842"/>
                  <a:ext cx="410" cy="313"/>
                </a:xfrm>
                <a:custGeom>
                  <a:avLst/>
                  <a:gdLst/>
                  <a:ahLst/>
                  <a:cxnLst>
                    <a:cxn ang="0">
                      <a:pos x="7" y="35"/>
                    </a:cxn>
                    <a:cxn ang="0">
                      <a:pos x="19" y="15"/>
                    </a:cxn>
                    <a:cxn ang="0">
                      <a:pos x="49" y="5"/>
                    </a:cxn>
                    <a:cxn ang="0">
                      <a:pos x="97" y="5"/>
                    </a:cxn>
                    <a:cxn ang="0">
                      <a:pos x="145" y="4"/>
                    </a:cxn>
                    <a:cxn ang="0">
                      <a:pos x="193" y="4"/>
                    </a:cxn>
                    <a:cxn ang="0">
                      <a:pos x="241" y="4"/>
                    </a:cxn>
                    <a:cxn ang="0">
                      <a:pos x="289" y="4"/>
                    </a:cxn>
                    <a:cxn ang="0">
                      <a:pos x="336" y="3"/>
                    </a:cxn>
                    <a:cxn ang="0">
                      <a:pos x="385" y="3"/>
                    </a:cxn>
                    <a:cxn ang="0">
                      <a:pos x="433" y="3"/>
                    </a:cxn>
                    <a:cxn ang="0">
                      <a:pos x="480" y="3"/>
                    </a:cxn>
                    <a:cxn ang="0">
                      <a:pos x="529" y="2"/>
                    </a:cxn>
                    <a:cxn ang="0">
                      <a:pos x="576" y="2"/>
                    </a:cxn>
                    <a:cxn ang="0">
                      <a:pos x="624" y="2"/>
                    </a:cxn>
                    <a:cxn ang="0">
                      <a:pos x="672" y="2"/>
                    </a:cxn>
                    <a:cxn ang="0">
                      <a:pos x="720" y="0"/>
                    </a:cxn>
                    <a:cxn ang="0">
                      <a:pos x="767" y="0"/>
                    </a:cxn>
                    <a:cxn ang="0">
                      <a:pos x="797" y="9"/>
                    </a:cxn>
                    <a:cxn ang="0">
                      <a:pos x="811" y="25"/>
                    </a:cxn>
                    <a:cxn ang="0">
                      <a:pos x="818" y="170"/>
                    </a:cxn>
                    <a:cxn ang="0">
                      <a:pos x="818" y="445"/>
                    </a:cxn>
                    <a:cxn ang="0">
                      <a:pos x="814" y="587"/>
                    </a:cxn>
                    <a:cxn ang="0">
                      <a:pos x="804" y="595"/>
                    </a:cxn>
                    <a:cxn ang="0">
                      <a:pos x="794" y="604"/>
                    </a:cxn>
                    <a:cxn ang="0">
                      <a:pos x="783" y="612"/>
                    </a:cxn>
                    <a:cxn ang="0">
                      <a:pos x="752" y="617"/>
                    </a:cxn>
                    <a:cxn ang="0">
                      <a:pos x="701" y="619"/>
                    </a:cxn>
                    <a:cxn ang="0">
                      <a:pos x="652" y="620"/>
                    </a:cxn>
                    <a:cxn ang="0">
                      <a:pos x="604" y="622"/>
                    </a:cxn>
                    <a:cxn ang="0">
                      <a:pos x="556" y="623"/>
                    </a:cxn>
                    <a:cxn ang="0">
                      <a:pos x="509" y="625"/>
                    </a:cxn>
                    <a:cxn ang="0">
                      <a:pos x="463" y="626"/>
                    </a:cxn>
                    <a:cxn ang="0">
                      <a:pos x="418" y="626"/>
                    </a:cxn>
                    <a:cxn ang="0">
                      <a:pos x="372" y="627"/>
                    </a:cxn>
                    <a:cxn ang="0">
                      <a:pos x="327" y="627"/>
                    </a:cxn>
                    <a:cxn ang="0">
                      <a:pos x="282" y="627"/>
                    </a:cxn>
                    <a:cxn ang="0">
                      <a:pos x="236" y="627"/>
                    </a:cxn>
                    <a:cxn ang="0">
                      <a:pos x="190" y="626"/>
                    </a:cxn>
                    <a:cxn ang="0">
                      <a:pos x="144" y="626"/>
                    </a:cxn>
                    <a:cxn ang="0">
                      <a:pos x="95" y="625"/>
                    </a:cxn>
                    <a:cxn ang="0">
                      <a:pos x="47" y="623"/>
                    </a:cxn>
                    <a:cxn ang="0">
                      <a:pos x="18" y="615"/>
                    </a:cxn>
                    <a:cxn ang="0">
                      <a:pos x="8" y="599"/>
                    </a:cxn>
                    <a:cxn ang="0">
                      <a:pos x="2" y="454"/>
                    </a:cxn>
                    <a:cxn ang="0">
                      <a:pos x="1" y="181"/>
                    </a:cxn>
                  </a:cxnLst>
                  <a:rect l="0" t="0" r="r" b="b"/>
                  <a:pathLst>
                    <a:path w="819" h="627">
                      <a:moveTo>
                        <a:pt x="0" y="45"/>
                      </a:moveTo>
                      <a:lnTo>
                        <a:pt x="7" y="35"/>
                      </a:lnTo>
                      <a:lnTo>
                        <a:pt x="13" y="25"/>
                      </a:lnTo>
                      <a:lnTo>
                        <a:pt x="19" y="15"/>
                      </a:lnTo>
                      <a:lnTo>
                        <a:pt x="25" y="5"/>
                      </a:lnTo>
                      <a:lnTo>
                        <a:pt x="49" y="5"/>
                      </a:lnTo>
                      <a:lnTo>
                        <a:pt x="74" y="5"/>
                      </a:lnTo>
                      <a:lnTo>
                        <a:pt x="97" y="5"/>
                      </a:lnTo>
                      <a:lnTo>
                        <a:pt x="121" y="5"/>
                      </a:lnTo>
                      <a:lnTo>
                        <a:pt x="145" y="4"/>
                      </a:lnTo>
                      <a:lnTo>
                        <a:pt x="169" y="4"/>
                      </a:lnTo>
                      <a:lnTo>
                        <a:pt x="193" y="4"/>
                      </a:lnTo>
                      <a:lnTo>
                        <a:pt x="216" y="4"/>
                      </a:lnTo>
                      <a:lnTo>
                        <a:pt x="241" y="4"/>
                      </a:lnTo>
                      <a:lnTo>
                        <a:pt x="265" y="4"/>
                      </a:lnTo>
                      <a:lnTo>
                        <a:pt x="289" y="4"/>
                      </a:lnTo>
                      <a:lnTo>
                        <a:pt x="313" y="4"/>
                      </a:lnTo>
                      <a:lnTo>
                        <a:pt x="336" y="3"/>
                      </a:lnTo>
                      <a:lnTo>
                        <a:pt x="360" y="3"/>
                      </a:lnTo>
                      <a:lnTo>
                        <a:pt x="385" y="3"/>
                      </a:lnTo>
                      <a:lnTo>
                        <a:pt x="409" y="3"/>
                      </a:lnTo>
                      <a:lnTo>
                        <a:pt x="433" y="3"/>
                      </a:lnTo>
                      <a:lnTo>
                        <a:pt x="456" y="3"/>
                      </a:lnTo>
                      <a:lnTo>
                        <a:pt x="480" y="3"/>
                      </a:lnTo>
                      <a:lnTo>
                        <a:pt x="504" y="2"/>
                      </a:lnTo>
                      <a:lnTo>
                        <a:pt x="529" y="2"/>
                      </a:lnTo>
                      <a:lnTo>
                        <a:pt x="553" y="2"/>
                      </a:lnTo>
                      <a:lnTo>
                        <a:pt x="576" y="2"/>
                      </a:lnTo>
                      <a:lnTo>
                        <a:pt x="600" y="2"/>
                      </a:lnTo>
                      <a:lnTo>
                        <a:pt x="624" y="2"/>
                      </a:lnTo>
                      <a:lnTo>
                        <a:pt x="648" y="2"/>
                      </a:lnTo>
                      <a:lnTo>
                        <a:pt x="672" y="2"/>
                      </a:lnTo>
                      <a:lnTo>
                        <a:pt x="696" y="0"/>
                      </a:lnTo>
                      <a:lnTo>
                        <a:pt x="720" y="0"/>
                      </a:lnTo>
                      <a:lnTo>
                        <a:pt x="744" y="0"/>
                      </a:lnTo>
                      <a:lnTo>
                        <a:pt x="767" y="0"/>
                      </a:lnTo>
                      <a:lnTo>
                        <a:pt x="791" y="0"/>
                      </a:lnTo>
                      <a:lnTo>
                        <a:pt x="797" y="9"/>
                      </a:lnTo>
                      <a:lnTo>
                        <a:pt x="804" y="17"/>
                      </a:lnTo>
                      <a:lnTo>
                        <a:pt x="811" y="25"/>
                      </a:lnTo>
                      <a:lnTo>
                        <a:pt x="817" y="33"/>
                      </a:lnTo>
                      <a:lnTo>
                        <a:pt x="818" y="170"/>
                      </a:lnTo>
                      <a:lnTo>
                        <a:pt x="818" y="308"/>
                      </a:lnTo>
                      <a:lnTo>
                        <a:pt x="818" y="445"/>
                      </a:lnTo>
                      <a:lnTo>
                        <a:pt x="819" y="583"/>
                      </a:lnTo>
                      <a:lnTo>
                        <a:pt x="814" y="587"/>
                      </a:lnTo>
                      <a:lnTo>
                        <a:pt x="809" y="591"/>
                      </a:lnTo>
                      <a:lnTo>
                        <a:pt x="804" y="595"/>
                      </a:lnTo>
                      <a:lnTo>
                        <a:pt x="798" y="599"/>
                      </a:lnTo>
                      <a:lnTo>
                        <a:pt x="794" y="604"/>
                      </a:lnTo>
                      <a:lnTo>
                        <a:pt x="788" y="607"/>
                      </a:lnTo>
                      <a:lnTo>
                        <a:pt x="783" y="612"/>
                      </a:lnTo>
                      <a:lnTo>
                        <a:pt x="778" y="615"/>
                      </a:lnTo>
                      <a:lnTo>
                        <a:pt x="752" y="617"/>
                      </a:lnTo>
                      <a:lnTo>
                        <a:pt x="726" y="618"/>
                      </a:lnTo>
                      <a:lnTo>
                        <a:pt x="701" y="619"/>
                      </a:lnTo>
                      <a:lnTo>
                        <a:pt x="676" y="620"/>
                      </a:lnTo>
                      <a:lnTo>
                        <a:pt x="652" y="620"/>
                      </a:lnTo>
                      <a:lnTo>
                        <a:pt x="628" y="621"/>
                      </a:lnTo>
                      <a:lnTo>
                        <a:pt x="604" y="622"/>
                      </a:lnTo>
                      <a:lnTo>
                        <a:pt x="579" y="622"/>
                      </a:lnTo>
                      <a:lnTo>
                        <a:pt x="556" y="623"/>
                      </a:lnTo>
                      <a:lnTo>
                        <a:pt x="532" y="625"/>
                      </a:lnTo>
                      <a:lnTo>
                        <a:pt x="509" y="625"/>
                      </a:lnTo>
                      <a:lnTo>
                        <a:pt x="486" y="625"/>
                      </a:lnTo>
                      <a:lnTo>
                        <a:pt x="463" y="626"/>
                      </a:lnTo>
                      <a:lnTo>
                        <a:pt x="440" y="626"/>
                      </a:lnTo>
                      <a:lnTo>
                        <a:pt x="418" y="626"/>
                      </a:lnTo>
                      <a:lnTo>
                        <a:pt x="395" y="626"/>
                      </a:lnTo>
                      <a:lnTo>
                        <a:pt x="372" y="627"/>
                      </a:lnTo>
                      <a:lnTo>
                        <a:pt x="350" y="627"/>
                      </a:lnTo>
                      <a:lnTo>
                        <a:pt x="327" y="627"/>
                      </a:lnTo>
                      <a:lnTo>
                        <a:pt x="304" y="627"/>
                      </a:lnTo>
                      <a:lnTo>
                        <a:pt x="282" y="627"/>
                      </a:lnTo>
                      <a:lnTo>
                        <a:pt x="259" y="627"/>
                      </a:lnTo>
                      <a:lnTo>
                        <a:pt x="236" y="627"/>
                      </a:lnTo>
                      <a:lnTo>
                        <a:pt x="213" y="627"/>
                      </a:lnTo>
                      <a:lnTo>
                        <a:pt x="190" y="626"/>
                      </a:lnTo>
                      <a:lnTo>
                        <a:pt x="167" y="626"/>
                      </a:lnTo>
                      <a:lnTo>
                        <a:pt x="144" y="626"/>
                      </a:lnTo>
                      <a:lnTo>
                        <a:pt x="120" y="626"/>
                      </a:lnTo>
                      <a:lnTo>
                        <a:pt x="95" y="625"/>
                      </a:lnTo>
                      <a:lnTo>
                        <a:pt x="71" y="625"/>
                      </a:lnTo>
                      <a:lnTo>
                        <a:pt x="47" y="623"/>
                      </a:lnTo>
                      <a:lnTo>
                        <a:pt x="23" y="623"/>
                      </a:lnTo>
                      <a:lnTo>
                        <a:pt x="18" y="615"/>
                      </a:lnTo>
                      <a:lnTo>
                        <a:pt x="13" y="607"/>
                      </a:lnTo>
                      <a:lnTo>
                        <a:pt x="8" y="599"/>
                      </a:lnTo>
                      <a:lnTo>
                        <a:pt x="3" y="591"/>
                      </a:lnTo>
                      <a:lnTo>
                        <a:pt x="2" y="454"/>
                      </a:lnTo>
                      <a:lnTo>
                        <a:pt x="2" y="318"/>
                      </a:lnTo>
                      <a:lnTo>
                        <a:pt x="1" y="181"/>
                      </a:lnTo>
                      <a:lnTo>
                        <a:pt x="0" y="45"/>
                      </a:lnTo>
                      <a:close/>
                    </a:path>
                  </a:pathLst>
                </a:custGeom>
                <a:solidFill>
                  <a:srgbClr val="005472"/>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41" name="Freeform 37"/>
                <p:cNvSpPr>
                  <a:spLocks/>
                </p:cNvSpPr>
                <p:nvPr/>
              </p:nvSpPr>
              <p:spPr bwMode="auto">
                <a:xfrm>
                  <a:off x="2688" y="1873"/>
                  <a:ext cx="331" cy="254"/>
                </a:xfrm>
                <a:custGeom>
                  <a:avLst/>
                  <a:gdLst/>
                  <a:ahLst/>
                  <a:cxnLst>
                    <a:cxn ang="0">
                      <a:pos x="5" y="51"/>
                    </a:cxn>
                    <a:cxn ang="0">
                      <a:pos x="14" y="39"/>
                    </a:cxn>
                    <a:cxn ang="0">
                      <a:pos x="25" y="26"/>
                    </a:cxn>
                    <a:cxn ang="0">
                      <a:pos x="34" y="13"/>
                    </a:cxn>
                    <a:cxn ang="0">
                      <a:pos x="74" y="6"/>
                    </a:cxn>
                    <a:cxn ang="0">
                      <a:pos x="147" y="5"/>
                    </a:cxn>
                    <a:cxn ang="0">
                      <a:pos x="219" y="4"/>
                    </a:cxn>
                    <a:cxn ang="0">
                      <a:pos x="292" y="3"/>
                    </a:cxn>
                    <a:cxn ang="0">
                      <a:pos x="364" y="3"/>
                    </a:cxn>
                    <a:cxn ang="0">
                      <a:pos x="437" y="2"/>
                    </a:cxn>
                    <a:cxn ang="0">
                      <a:pos x="508" y="1"/>
                    </a:cxn>
                    <a:cxn ang="0">
                      <a:pos x="581" y="0"/>
                    </a:cxn>
                    <a:cxn ang="0">
                      <a:pos x="622" y="3"/>
                    </a:cxn>
                    <a:cxn ang="0">
                      <a:pos x="633" y="10"/>
                    </a:cxn>
                    <a:cxn ang="0">
                      <a:pos x="643" y="17"/>
                    </a:cxn>
                    <a:cxn ang="0">
                      <a:pos x="654" y="24"/>
                    </a:cxn>
                    <a:cxn ang="0">
                      <a:pos x="659" y="132"/>
                    </a:cxn>
                    <a:cxn ang="0">
                      <a:pos x="662" y="343"/>
                    </a:cxn>
                    <a:cxn ang="0">
                      <a:pos x="657" y="456"/>
                    </a:cxn>
                    <a:cxn ang="0">
                      <a:pos x="644" y="468"/>
                    </a:cxn>
                    <a:cxn ang="0">
                      <a:pos x="633" y="480"/>
                    </a:cxn>
                    <a:cxn ang="0">
                      <a:pos x="620" y="492"/>
                    </a:cxn>
                    <a:cxn ang="0">
                      <a:pos x="572" y="502"/>
                    </a:cxn>
                    <a:cxn ang="0">
                      <a:pos x="493" y="504"/>
                    </a:cxn>
                    <a:cxn ang="0">
                      <a:pos x="422" y="506"/>
                    </a:cxn>
                    <a:cxn ang="0">
                      <a:pos x="353" y="507"/>
                    </a:cxn>
                    <a:cxn ang="0">
                      <a:pos x="285" y="509"/>
                    </a:cxn>
                    <a:cxn ang="0">
                      <a:pos x="218" y="507"/>
                    </a:cxn>
                    <a:cxn ang="0">
                      <a:pos x="147" y="507"/>
                    </a:cxn>
                    <a:cxn ang="0">
                      <a:pos x="72" y="506"/>
                    </a:cxn>
                    <a:cxn ang="0">
                      <a:pos x="26" y="494"/>
                    </a:cxn>
                    <a:cxn ang="0">
                      <a:pos x="13" y="472"/>
                    </a:cxn>
                    <a:cxn ang="0">
                      <a:pos x="5" y="360"/>
                    </a:cxn>
                    <a:cxn ang="0">
                      <a:pos x="1" y="158"/>
                    </a:cxn>
                  </a:cxnLst>
                  <a:rect l="0" t="0" r="r" b="b"/>
                  <a:pathLst>
                    <a:path w="663" h="509">
                      <a:moveTo>
                        <a:pt x="0" y="57"/>
                      </a:moveTo>
                      <a:lnTo>
                        <a:pt x="5" y="51"/>
                      </a:lnTo>
                      <a:lnTo>
                        <a:pt x="10" y="44"/>
                      </a:lnTo>
                      <a:lnTo>
                        <a:pt x="14" y="39"/>
                      </a:lnTo>
                      <a:lnTo>
                        <a:pt x="20" y="32"/>
                      </a:lnTo>
                      <a:lnTo>
                        <a:pt x="25" y="26"/>
                      </a:lnTo>
                      <a:lnTo>
                        <a:pt x="29" y="19"/>
                      </a:lnTo>
                      <a:lnTo>
                        <a:pt x="34" y="13"/>
                      </a:lnTo>
                      <a:lnTo>
                        <a:pt x="38" y="6"/>
                      </a:lnTo>
                      <a:lnTo>
                        <a:pt x="74" y="6"/>
                      </a:lnTo>
                      <a:lnTo>
                        <a:pt x="111" y="5"/>
                      </a:lnTo>
                      <a:lnTo>
                        <a:pt x="147" y="5"/>
                      </a:lnTo>
                      <a:lnTo>
                        <a:pt x="184" y="4"/>
                      </a:lnTo>
                      <a:lnTo>
                        <a:pt x="219" y="4"/>
                      </a:lnTo>
                      <a:lnTo>
                        <a:pt x="256" y="4"/>
                      </a:lnTo>
                      <a:lnTo>
                        <a:pt x="292" y="3"/>
                      </a:lnTo>
                      <a:lnTo>
                        <a:pt x="329" y="3"/>
                      </a:lnTo>
                      <a:lnTo>
                        <a:pt x="364" y="3"/>
                      </a:lnTo>
                      <a:lnTo>
                        <a:pt x="401" y="2"/>
                      </a:lnTo>
                      <a:lnTo>
                        <a:pt x="437" y="2"/>
                      </a:lnTo>
                      <a:lnTo>
                        <a:pt x="473" y="1"/>
                      </a:lnTo>
                      <a:lnTo>
                        <a:pt x="508" y="1"/>
                      </a:lnTo>
                      <a:lnTo>
                        <a:pt x="545" y="1"/>
                      </a:lnTo>
                      <a:lnTo>
                        <a:pt x="581" y="0"/>
                      </a:lnTo>
                      <a:lnTo>
                        <a:pt x="617" y="0"/>
                      </a:lnTo>
                      <a:lnTo>
                        <a:pt x="622" y="3"/>
                      </a:lnTo>
                      <a:lnTo>
                        <a:pt x="627" y="6"/>
                      </a:lnTo>
                      <a:lnTo>
                        <a:pt x="633" y="10"/>
                      </a:lnTo>
                      <a:lnTo>
                        <a:pt x="637" y="13"/>
                      </a:lnTo>
                      <a:lnTo>
                        <a:pt x="643" y="17"/>
                      </a:lnTo>
                      <a:lnTo>
                        <a:pt x="648" y="20"/>
                      </a:lnTo>
                      <a:lnTo>
                        <a:pt x="654" y="24"/>
                      </a:lnTo>
                      <a:lnTo>
                        <a:pt x="658" y="27"/>
                      </a:lnTo>
                      <a:lnTo>
                        <a:pt x="659" y="132"/>
                      </a:lnTo>
                      <a:lnTo>
                        <a:pt x="661" y="238"/>
                      </a:lnTo>
                      <a:lnTo>
                        <a:pt x="662" y="343"/>
                      </a:lnTo>
                      <a:lnTo>
                        <a:pt x="663" y="449"/>
                      </a:lnTo>
                      <a:lnTo>
                        <a:pt x="657" y="456"/>
                      </a:lnTo>
                      <a:lnTo>
                        <a:pt x="650" y="461"/>
                      </a:lnTo>
                      <a:lnTo>
                        <a:pt x="644" y="468"/>
                      </a:lnTo>
                      <a:lnTo>
                        <a:pt x="639" y="474"/>
                      </a:lnTo>
                      <a:lnTo>
                        <a:pt x="633" y="480"/>
                      </a:lnTo>
                      <a:lnTo>
                        <a:pt x="626" y="487"/>
                      </a:lnTo>
                      <a:lnTo>
                        <a:pt x="620" y="492"/>
                      </a:lnTo>
                      <a:lnTo>
                        <a:pt x="613" y="499"/>
                      </a:lnTo>
                      <a:lnTo>
                        <a:pt x="572" y="502"/>
                      </a:lnTo>
                      <a:lnTo>
                        <a:pt x="531" y="503"/>
                      </a:lnTo>
                      <a:lnTo>
                        <a:pt x="493" y="504"/>
                      </a:lnTo>
                      <a:lnTo>
                        <a:pt x="458" y="505"/>
                      </a:lnTo>
                      <a:lnTo>
                        <a:pt x="422" y="506"/>
                      </a:lnTo>
                      <a:lnTo>
                        <a:pt x="387" y="507"/>
                      </a:lnTo>
                      <a:lnTo>
                        <a:pt x="353" y="507"/>
                      </a:lnTo>
                      <a:lnTo>
                        <a:pt x="319" y="507"/>
                      </a:lnTo>
                      <a:lnTo>
                        <a:pt x="285" y="509"/>
                      </a:lnTo>
                      <a:lnTo>
                        <a:pt x="252" y="509"/>
                      </a:lnTo>
                      <a:lnTo>
                        <a:pt x="218" y="507"/>
                      </a:lnTo>
                      <a:lnTo>
                        <a:pt x="182" y="507"/>
                      </a:lnTo>
                      <a:lnTo>
                        <a:pt x="147" y="507"/>
                      </a:lnTo>
                      <a:lnTo>
                        <a:pt x="111" y="506"/>
                      </a:lnTo>
                      <a:lnTo>
                        <a:pt x="72" y="506"/>
                      </a:lnTo>
                      <a:lnTo>
                        <a:pt x="33" y="505"/>
                      </a:lnTo>
                      <a:lnTo>
                        <a:pt x="26" y="494"/>
                      </a:lnTo>
                      <a:lnTo>
                        <a:pt x="20" y="483"/>
                      </a:lnTo>
                      <a:lnTo>
                        <a:pt x="13" y="472"/>
                      </a:lnTo>
                      <a:lnTo>
                        <a:pt x="6" y="461"/>
                      </a:lnTo>
                      <a:lnTo>
                        <a:pt x="5" y="360"/>
                      </a:lnTo>
                      <a:lnTo>
                        <a:pt x="4" y="259"/>
                      </a:lnTo>
                      <a:lnTo>
                        <a:pt x="1" y="158"/>
                      </a:lnTo>
                      <a:lnTo>
                        <a:pt x="0" y="57"/>
                      </a:lnTo>
                      <a:close/>
                    </a:path>
                  </a:pathLst>
                </a:custGeom>
                <a:solidFill>
                  <a:srgbClr val="0F669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42" name="Freeform 38"/>
                <p:cNvSpPr>
                  <a:spLocks/>
                </p:cNvSpPr>
                <p:nvPr/>
              </p:nvSpPr>
              <p:spPr bwMode="auto">
                <a:xfrm>
                  <a:off x="2701" y="1883"/>
                  <a:ext cx="305" cy="234"/>
                </a:xfrm>
                <a:custGeom>
                  <a:avLst/>
                  <a:gdLst/>
                  <a:ahLst/>
                  <a:cxnLst>
                    <a:cxn ang="0">
                      <a:pos x="6" y="56"/>
                    </a:cxn>
                    <a:cxn ang="0">
                      <a:pos x="16" y="42"/>
                    </a:cxn>
                    <a:cxn ang="0">
                      <a:pos x="26" y="28"/>
                    </a:cxn>
                    <a:cxn ang="0">
                      <a:pos x="38" y="14"/>
                    </a:cxn>
                    <a:cxn ang="0">
                      <a:pos x="76" y="7"/>
                    </a:cxn>
                    <a:cxn ang="0">
                      <a:pos x="140" y="6"/>
                    </a:cxn>
                    <a:cxn ang="0">
                      <a:pos x="205" y="5"/>
                    </a:cxn>
                    <a:cxn ang="0">
                      <a:pos x="268" y="4"/>
                    </a:cxn>
                    <a:cxn ang="0">
                      <a:pos x="333" y="4"/>
                    </a:cxn>
                    <a:cxn ang="0">
                      <a:pos x="397" y="3"/>
                    </a:cxn>
                    <a:cxn ang="0">
                      <a:pos x="462" y="1"/>
                    </a:cxn>
                    <a:cxn ang="0">
                      <a:pos x="525" y="0"/>
                    </a:cxn>
                    <a:cxn ang="0">
                      <a:pos x="563" y="4"/>
                    </a:cxn>
                    <a:cxn ang="0">
                      <a:pos x="576" y="11"/>
                    </a:cxn>
                    <a:cxn ang="0">
                      <a:pos x="587" y="16"/>
                    </a:cxn>
                    <a:cxn ang="0">
                      <a:pos x="599" y="22"/>
                    </a:cxn>
                    <a:cxn ang="0">
                      <a:pos x="606" y="120"/>
                    </a:cxn>
                    <a:cxn ang="0">
                      <a:pos x="609" y="310"/>
                    </a:cxn>
                    <a:cxn ang="0">
                      <a:pos x="605" y="411"/>
                    </a:cxn>
                    <a:cxn ang="0">
                      <a:pos x="592" y="426"/>
                    </a:cxn>
                    <a:cxn ang="0">
                      <a:pos x="578" y="440"/>
                    </a:cxn>
                    <a:cxn ang="0">
                      <a:pos x="566" y="454"/>
                    </a:cxn>
                    <a:cxn ang="0">
                      <a:pos x="521" y="462"/>
                    </a:cxn>
                    <a:cxn ang="0">
                      <a:pos x="449" y="465"/>
                    </a:cxn>
                    <a:cxn ang="0">
                      <a:pos x="383" y="467"/>
                    </a:cxn>
                    <a:cxn ang="0">
                      <a:pos x="322" y="468"/>
                    </a:cxn>
                    <a:cxn ang="0">
                      <a:pos x="263" y="469"/>
                    </a:cxn>
                    <a:cxn ang="0">
                      <a:pos x="203" y="468"/>
                    </a:cxn>
                    <a:cxn ang="0">
                      <a:pos x="139" y="468"/>
                    </a:cxn>
                    <a:cxn ang="0">
                      <a:pos x="71" y="467"/>
                    </a:cxn>
                    <a:cxn ang="0">
                      <a:pos x="27" y="454"/>
                    </a:cxn>
                    <a:cxn ang="0">
                      <a:pos x="14" y="430"/>
                    </a:cxn>
                    <a:cxn ang="0">
                      <a:pos x="6" y="330"/>
                    </a:cxn>
                    <a:cxn ang="0">
                      <a:pos x="2" y="151"/>
                    </a:cxn>
                  </a:cxnLst>
                  <a:rect l="0" t="0" r="r" b="b"/>
                  <a:pathLst>
                    <a:path w="610" h="469">
                      <a:moveTo>
                        <a:pt x="0" y="62"/>
                      </a:moveTo>
                      <a:lnTo>
                        <a:pt x="6" y="56"/>
                      </a:lnTo>
                      <a:lnTo>
                        <a:pt x="10" y="49"/>
                      </a:lnTo>
                      <a:lnTo>
                        <a:pt x="16" y="42"/>
                      </a:lnTo>
                      <a:lnTo>
                        <a:pt x="21" y="35"/>
                      </a:lnTo>
                      <a:lnTo>
                        <a:pt x="26" y="28"/>
                      </a:lnTo>
                      <a:lnTo>
                        <a:pt x="32" y="21"/>
                      </a:lnTo>
                      <a:lnTo>
                        <a:pt x="38" y="14"/>
                      </a:lnTo>
                      <a:lnTo>
                        <a:pt x="44" y="7"/>
                      </a:lnTo>
                      <a:lnTo>
                        <a:pt x="76" y="7"/>
                      </a:lnTo>
                      <a:lnTo>
                        <a:pt x="108" y="6"/>
                      </a:lnTo>
                      <a:lnTo>
                        <a:pt x="140" y="6"/>
                      </a:lnTo>
                      <a:lnTo>
                        <a:pt x="173" y="5"/>
                      </a:lnTo>
                      <a:lnTo>
                        <a:pt x="205" y="5"/>
                      </a:lnTo>
                      <a:lnTo>
                        <a:pt x="237" y="5"/>
                      </a:lnTo>
                      <a:lnTo>
                        <a:pt x="268" y="4"/>
                      </a:lnTo>
                      <a:lnTo>
                        <a:pt x="301" y="4"/>
                      </a:lnTo>
                      <a:lnTo>
                        <a:pt x="333" y="4"/>
                      </a:lnTo>
                      <a:lnTo>
                        <a:pt x="365" y="3"/>
                      </a:lnTo>
                      <a:lnTo>
                        <a:pt x="397" y="3"/>
                      </a:lnTo>
                      <a:lnTo>
                        <a:pt x="430" y="1"/>
                      </a:lnTo>
                      <a:lnTo>
                        <a:pt x="462" y="1"/>
                      </a:lnTo>
                      <a:lnTo>
                        <a:pt x="493" y="1"/>
                      </a:lnTo>
                      <a:lnTo>
                        <a:pt x="525" y="0"/>
                      </a:lnTo>
                      <a:lnTo>
                        <a:pt x="557" y="0"/>
                      </a:lnTo>
                      <a:lnTo>
                        <a:pt x="563" y="4"/>
                      </a:lnTo>
                      <a:lnTo>
                        <a:pt x="569" y="7"/>
                      </a:lnTo>
                      <a:lnTo>
                        <a:pt x="576" y="11"/>
                      </a:lnTo>
                      <a:lnTo>
                        <a:pt x="582" y="13"/>
                      </a:lnTo>
                      <a:lnTo>
                        <a:pt x="587" y="16"/>
                      </a:lnTo>
                      <a:lnTo>
                        <a:pt x="593" y="20"/>
                      </a:lnTo>
                      <a:lnTo>
                        <a:pt x="599" y="22"/>
                      </a:lnTo>
                      <a:lnTo>
                        <a:pt x="605" y="26"/>
                      </a:lnTo>
                      <a:lnTo>
                        <a:pt x="606" y="120"/>
                      </a:lnTo>
                      <a:lnTo>
                        <a:pt x="608" y="216"/>
                      </a:lnTo>
                      <a:lnTo>
                        <a:pt x="609" y="310"/>
                      </a:lnTo>
                      <a:lnTo>
                        <a:pt x="610" y="404"/>
                      </a:lnTo>
                      <a:lnTo>
                        <a:pt x="605" y="411"/>
                      </a:lnTo>
                      <a:lnTo>
                        <a:pt x="598" y="419"/>
                      </a:lnTo>
                      <a:lnTo>
                        <a:pt x="592" y="426"/>
                      </a:lnTo>
                      <a:lnTo>
                        <a:pt x="585" y="433"/>
                      </a:lnTo>
                      <a:lnTo>
                        <a:pt x="578" y="440"/>
                      </a:lnTo>
                      <a:lnTo>
                        <a:pt x="571" y="447"/>
                      </a:lnTo>
                      <a:lnTo>
                        <a:pt x="566" y="454"/>
                      </a:lnTo>
                      <a:lnTo>
                        <a:pt x="559" y="461"/>
                      </a:lnTo>
                      <a:lnTo>
                        <a:pt x="521" y="462"/>
                      </a:lnTo>
                      <a:lnTo>
                        <a:pt x="484" y="464"/>
                      </a:lnTo>
                      <a:lnTo>
                        <a:pt x="449" y="465"/>
                      </a:lnTo>
                      <a:lnTo>
                        <a:pt x="416" y="467"/>
                      </a:lnTo>
                      <a:lnTo>
                        <a:pt x="383" y="467"/>
                      </a:lnTo>
                      <a:lnTo>
                        <a:pt x="352" y="468"/>
                      </a:lnTo>
                      <a:lnTo>
                        <a:pt x="322" y="468"/>
                      </a:lnTo>
                      <a:lnTo>
                        <a:pt x="292" y="468"/>
                      </a:lnTo>
                      <a:lnTo>
                        <a:pt x="263" y="469"/>
                      </a:lnTo>
                      <a:lnTo>
                        <a:pt x="233" y="469"/>
                      </a:lnTo>
                      <a:lnTo>
                        <a:pt x="203" y="468"/>
                      </a:lnTo>
                      <a:lnTo>
                        <a:pt x="172" y="468"/>
                      </a:lnTo>
                      <a:lnTo>
                        <a:pt x="139" y="468"/>
                      </a:lnTo>
                      <a:lnTo>
                        <a:pt x="106" y="467"/>
                      </a:lnTo>
                      <a:lnTo>
                        <a:pt x="71" y="467"/>
                      </a:lnTo>
                      <a:lnTo>
                        <a:pt x="34" y="465"/>
                      </a:lnTo>
                      <a:lnTo>
                        <a:pt x="27" y="454"/>
                      </a:lnTo>
                      <a:lnTo>
                        <a:pt x="21" y="441"/>
                      </a:lnTo>
                      <a:lnTo>
                        <a:pt x="14" y="430"/>
                      </a:lnTo>
                      <a:lnTo>
                        <a:pt x="7" y="418"/>
                      </a:lnTo>
                      <a:lnTo>
                        <a:pt x="6" y="330"/>
                      </a:lnTo>
                      <a:lnTo>
                        <a:pt x="3" y="240"/>
                      </a:lnTo>
                      <a:lnTo>
                        <a:pt x="2" y="151"/>
                      </a:lnTo>
                      <a:lnTo>
                        <a:pt x="0" y="62"/>
                      </a:lnTo>
                      <a:close/>
                    </a:path>
                  </a:pathLst>
                </a:custGeom>
                <a:solidFill>
                  <a:srgbClr val="1C6DAD"/>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48" name="Freeform 44"/>
                <p:cNvSpPr>
                  <a:spLocks/>
                </p:cNvSpPr>
                <p:nvPr/>
              </p:nvSpPr>
              <p:spPr bwMode="auto">
                <a:xfrm>
                  <a:off x="2554" y="2215"/>
                  <a:ext cx="615" cy="23"/>
                </a:xfrm>
                <a:custGeom>
                  <a:avLst/>
                  <a:gdLst/>
                  <a:ahLst/>
                  <a:cxnLst>
                    <a:cxn ang="0">
                      <a:pos x="36" y="11"/>
                    </a:cxn>
                    <a:cxn ang="0">
                      <a:pos x="96" y="16"/>
                    </a:cxn>
                    <a:cxn ang="0">
                      <a:pos x="154" y="20"/>
                    </a:cxn>
                    <a:cxn ang="0">
                      <a:pos x="213" y="24"/>
                    </a:cxn>
                    <a:cxn ang="0">
                      <a:pos x="271" y="27"/>
                    </a:cxn>
                    <a:cxn ang="0">
                      <a:pos x="328" y="28"/>
                    </a:cxn>
                    <a:cxn ang="0">
                      <a:pos x="385" y="31"/>
                    </a:cxn>
                    <a:cxn ang="0">
                      <a:pos x="442" y="31"/>
                    </a:cxn>
                    <a:cxn ang="0">
                      <a:pos x="499" y="31"/>
                    </a:cxn>
                    <a:cxn ang="0">
                      <a:pos x="557" y="31"/>
                    </a:cxn>
                    <a:cxn ang="0">
                      <a:pos x="614" y="30"/>
                    </a:cxn>
                    <a:cxn ang="0">
                      <a:pos x="671" y="28"/>
                    </a:cxn>
                    <a:cxn ang="0">
                      <a:pos x="729" y="27"/>
                    </a:cxn>
                    <a:cxn ang="0">
                      <a:pos x="787" y="26"/>
                    </a:cxn>
                    <a:cxn ang="0">
                      <a:pos x="846" y="24"/>
                    </a:cxn>
                    <a:cxn ang="0">
                      <a:pos x="904" y="23"/>
                    </a:cxn>
                    <a:cxn ang="0">
                      <a:pos x="1231" y="0"/>
                    </a:cxn>
                    <a:cxn ang="0">
                      <a:pos x="990" y="34"/>
                    </a:cxn>
                    <a:cxn ang="0">
                      <a:pos x="928" y="38"/>
                    </a:cxn>
                    <a:cxn ang="0">
                      <a:pos x="865" y="41"/>
                    </a:cxn>
                    <a:cxn ang="0">
                      <a:pos x="803" y="43"/>
                    </a:cxn>
                    <a:cxn ang="0">
                      <a:pos x="741" y="45"/>
                    </a:cxn>
                    <a:cxn ang="0">
                      <a:pos x="680" y="46"/>
                    </a:cxn>
                    <a:cxn ang="0">
                      <a:pos x="619" y="46"/>
                    </a:cxn>
                    <a:cxn ang="0">
                      <a:pos x="557" y="46"/>
                    </a:cxn>
                    <a:cxn ang="0">
                      <a:pos x="495" y="45"/>
                    </a:cxn>
                    <a:cxn ang="0">
                      <a:pos x="434" y="45"/>
                    </a:cxn>
                    <a:cxn ang="0">
                      <a:pos x="372" y="43"/>
                    </a:cxn>
                    <a:cxn ang="0">
                      <a:pos x="311" y="42"/>
                    </a:cxn>
                    <a:cxn ang="0">
                      <a:pos x="250" y="40"/>
                    </a:cxn>
                    <a:cxn ang="0">
                      <a:pos x="188" y="40"/>
                    </a:cxn>
                    <a:cxn ang="0">
                      <a:pos x="126" y="39"/>
                    </a:cxn>
                    <a:cxn ang="0">
                      <a:pos x="63" y="38"/>
                    </a:cxn>
                    <a:cxn ang="0">
                      <a:pos x="1" y="38"/>
                    </a:cxn>
                    <a:cxn ang="0">
                      <a:pos x="0" y="23"/>
                    </a:cxn>
                    <a:cxn ang="0">
                      <a:pos x="6" y="8"/>
                    </a:cxn>
                  </a:cxnLst>
                  <a:rect l="0" t="0" r="r" b="b"/>
                  <a:pathLst>
                    <a:path w="1231" h="46">
                      <a:moveTo>
                        <a:pt x="6" y="8"/>
                      </a:moveTo>
                      <a:lnTo>
                        <a:pt x="36" y="11"/>
                      </a:lnTo>
                      <a:lnTo>
                        <a:pt x="66" y="14"/>
                      </a:lnTo>
                      <a:lnTo>
                        <a:pt x="96" y="16"/>
                      </a:lnTo>
                      <a:lnTo>
                        <a:pt x="124" y="18"/>
                      </a:lnTo>
                      <a:lnTo>
                        <a:pt x="154" y="20"/>
                      </a:lnTo>
                      <a:lnTo>
                        <a:pt x="183" y="23"/>
                      </a:lnTo>
                      <a:lnTo>
                        <a:pt x="213" y="24"/>
                      </a:lnTo>
                      <a:lnTo>
                        <a:pt x="242" y="26"/>
                      </a:lnTo>
                      <a:lnTo>
                        <a:pt x="271" y="27"/>
                      </a:lnTo>
                      <a:lnTo>
                        <a:pt x="300" y="28"/>
                      </a:lnTo>
                      <a:lnTo>
                        <a:pt x="328" y="28"/>
                      </a:lnTo>
                      <a:lnTo>
                        <a:pt x="357" y="30"/>
                      </a:lnTo>
                      <a:lnTo>
                        <a:pt x="385" y="31"/>
                      </a:lnTo>
                      <a:lnTo>
                        <a:pt x="414" y="31"/>
                      </a:lnTo>
                      <a:lnTo>
                        <a:pt x="442" y="31"/>
                      </a:lnTo>
                      <a:lnTo>
                        <a:pt x="471" y="31"/>
                      </a:lnTo>
                      <a:lnTo>
                        <a:pt x="499" y="31"/>
                      </a:lnTo>
                      <a:lnTo>
                        <a:pt x="528" y="31"/>
                      </a:lnTo>
                      <a:lnTo>
                        <a:pt x="557" y="31"/>
                      </a:lnTo>
                      <a:lnTo>
                        <a:pt x="585" y="31"/>
                      </a:lnTo>
                      <a:lnTo>
                        <a:pt x="614" y="30"/>
                      </a:lnTo>
                      <a:lnTo>
                        <a:pt x="643" y="30"/>
                      </a:lnTo>
                      <a:lnTo>
                        <a:pt x="671" y="28"/>
                      </a:lnTo>
                      <a:lnTo>
                        <a:pt x="699" y="28"/>
                      </a:lnTo>
                      <a:lnTo>
                        <a:pt x="729" y="27"/>
                      </a:lnTo>
                      <a:lnTo>
                        <a:pt x="758" y="26"/>
                      </a:lnTo>
                      <a:lnTo>
                        <a:pt x="787" y="26"/>
                      </a:lnTo>
                      <a:lnTo>
                        <a:pt x="816" y="25"/>
                      </a:lnTo>
                      <a:lnTo>
                        <a:pt x="846" y="24"/>
                      </a:lnTo>
                      <a:lnTo>
                        <a:pt x="875" y="24"/>
                      </a:lnTo>
                      <a:lnTo>
                        <a:pt x="904" y="23"/>
                      </a:lnTo>
                      <a:lnTo>
                        <a:pt x="934" y="22"/>
                      </a:lnTo>
                      <a:lnTo>
                        <a:pt x="1231" y="0"/>
                      </a:lnTo>
                      <a:lnTo>
                        <a:pt x="1231" y="22"/>
                      </a:lnTo>
                      <a:lnTo>
                        <a:pt x="990" y="34"/>
                      </a:lnTo>
                      <a:lnTo>
                        <a:pt x="959" y="37"/>
                      </a:lnTo>
                      <a:lnTo>
                        <a:pt x="928" y="38"/>
                      </a:lnTo>
                      <a:lnTo>
                        <a:pt x="896" y="40"/>
                      </a:lnTo>
                      <a:lnTo>
                        <a:pt x="865" y="41"/>
                      </a:lnTo>
                      <a:lnTo>
                        <a:pt x="834" y="42"/>
                      </a:lnTo>
                      <a:lnTo>
                        <a:pt x="803" y="43"/>
                      </a:lnTo>
                      <a:lnTo>
                        <a:pt x="772" y="45"/>
                      </a:lnTo>
                      <a:lnTo>
                        <a:pt x="741" y="45"/>
                      </a:lnTo>
                      <a:lnTo>
                        <a:pt x="711" y="46"/>
                      </a:lnTo>
                      <a:lnTo>
                        <a:pt x="680" y="46"/>
                      </a:lnTo>
                      <a:lnTo>
                        <a:pt x="649" y="46"/>
                      </a:lnTo>
                      <a:lnTo>
                        <a:pt x="619" y="46"/>
                      </a:lnTo>
                      <a:lnTo>
                        <a:pt x="588" y="46"/>
                      </a:lnTo>
                      <a:lnTo>
                        <a:pt x="557" y="46"/>
                      </a:lnTo>
                      <a:lnTo>
                        <a:pt x="527" y="46"/>
                      </a:lnTo>
                      <a:lnTo>
                        <a:pt x="495" y="45"/>
                      </a:lnTo>
                      <a:lnTo>
                        <a:pt x="464" y="45"/>
                      </a:lnTo>
                      <a:lnTo>
                        <a:pt x="434" y="45"/>
                      </a:lnTo>
                      <a:lnTo>
                        <a:pt x="403" y="43"/>
                      </a:lnTo>
                      <a:lnTo>
                        <a:pt x="372" y="43"/>
                      </a:lnTo>
                      <a:lnTo>
                        <a:pt x="342" y="42"/>
                      </a:lnTo>
                      <a:lnTo>
                        <a:pt x="311" y="42"/>
                      </a:lnTo>
                      <a:lnTo>
                        <a:pt x="280" y="41"/>
                      </a:lnTo>
                      <a:lnTo>
                        <a:pt x="250" y="40"/>
                      </a:lnTo>
                      <a:lnTo>
                        <a:pt x="219" y="40"/>
                      </a:lnTo>
                      <a:lnTo>
                        <a:pt x="188" y="40"/>
                      </a:lnTo>
                      <a:lnTo>
                        <a:pt x="157" y="39"/>
                      </a:lnTo>
                      <a:lnTo>
                        <a:pt x="126" y="39"/>
                      </a:lnTo>
                      <a:lnTo>
                        <a:pt x="95" y="38"/>
                      </a:lnTo>
                      <a:lnTo>
                        <a:pt x="63" y="38"/>
                      </a:lnTo>
                      <a:lnTo>
                        <a:pt x="32" y="38"/>
                      </a:lnTo>
                      <a:lnTo>
                        <a:pt x="1" y="38"/>
                      </a:lnTo>
                      <a:lnTo>
                        <a:pt x="1" y="33"/>
                      </a:lnTo>
                      <a:lnTo>
                        <a:pt x="0" y="23"/>
                      </a:lnTo>
                      <a:lnTo>
                        <a:pt x="1" y="12"/>
                      </a:lnTo>
                      <a:lnTo>
                        <a:pt x="6" y="8"/>
                      </a:lnTo>
                      <a:close/>
                    </a:path>
                  </a:pathLst>
                </a:custGeom>
                <a:solidFill>
                  <a:srgbClr val="827589"/>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50" name="Freeform 46"/>
                <p:cNvSpPr>
                  <a:spLocks/>
                </p:cNvSpPr>
                <p:nvPr/>
              </p:nvSpPr>
              <p:spPr bwMode="auto">
                <a:xfrm>
                  <a:off x="2721" y="2243"/>
                  <a:ext cx="273" cy="53"/>
                </a:xfrm>
                <a:custGeom>
                  <a:avLst/>
                  <a:gdLst/>
                  <a:ahLst/>
                  <a:cxnLst>
                    <a:cxn ang="0">
                      <a:pos x="0" y="35"/>
                    </a:cxn>
                    <a:cxn ang="0">
                      <a:pos x="5" y="81"/>
                    </a:cxn>
                    <a:cxn ang="0">
                      <a:pos x="59" y="102"/>
                    </a:cxn>
                    <a:cxn ang="0">
                      <a:pos x="500" y="106"/>
                    </a:cxn>
                    <a:cxn ang="0">
                      <a:pos x="546" y="68"/>
                    </a:cxn>
                    <a:cxn ang="0">
                      <a:pos x="546" y="0"/>
                    </a:cxn>
                    <a:cxn ang="0">
                      <a:pos x="405" y="5"/>
                    </a:cxn>
                    <a:cxn ang="0">
                      <a:pos x="203" y="5"/>
                    </a:cxn>
                    <a:cxn ang="0">
                      <a:pos x="8" y="5"/>
                    </a:cxn>
                    <a:cxn ang="0">
                      <a:pos x="0" y="35"/>
                    </a:cxn>
                  </a:cxnLst>
                  <a:rect l="0" t="0" r="r" b="b"/>
                  <a:pathLst>
                    <a:path w="546" h="106">
                      <a:moveTo>
                        <a:pt x="0" y="35"/>
                      </a:moveTo>
                      <a:lnTo>
                        <a:pt x="5" y="81"/>
                      </a:lnTo>
                      <a:lnTo>
                        <a:pt x="59" y="102"/>
                      </a:lnTo>
                      <a:lnTo>
                        <a:pt x="500" y="106"/>
                      </a:lnTo>
                      <a:lnTo>
                        <a:pt x="546" y="68"/>
                      </a:lnTo>
                      <a:lnTo>
                        <a:pt x="546" y="0"/>
                      </a:lnTo>
                      <a:lnTo>
                        <a:pt x="405" y="5"/>
                      </a:lnTo>
                      <a:lnTo>
                        <a:pt x="203" y="5"/>
                      </a:lnTo>
                      <a:lnTo>
                        <a:pt x="8" y="5"/>
                      </a:lnTo>
                      <a:lnTo>
                        <a:pt x="0" y="35"/>
                      </a:lnTo>
                      <a:close/>
                    </a:path>
                  </a:pathLst>
                </a:custGeom>
                <a:solidFill>
                  <a:srgbClr val="AA8E70"/>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51" name="Freeform 47"/>
                <p:cNvSpPr>
                  <a:spLocks/>
                </p:cNvSpPr>
                <p:nvPr/>
              </p:nvSpPr>
              <p:spPr bwMode="auto">
                <a:xfrm>
                  <a:off x="2721" y="2243"/>
                  <a:ext cx="273" cy="50"/>
                </a:xfrm>
                <a:custGeom>
                  <a:avLst/>
                  <a:gdLst/>
                  <a:ahLst/>
                  <a:cxnLst>
                    <a:cxn ang="0">
                      <a:pos x="1" y="44"/>
                    </a:cxn>
                    <a:cxn ang="0">
                      <a:pos x="4" y="64"/>
                    </a:cxn>
                    <a:cxn ang="0">
                      <a:pos x="12" y="78"/>
                    </a:cxn>
                    <a:cxn ang="0">
                      <a:pos x="26" y="84"/>
                    </a:cxn>
                    <a:cxn ang="0">
                      <a:pos x="38" y="89"/>
                    </a:cxn>
                    <a:cxn ang="0">
                      <a:pos x="52" y="94"/>
                    </a:cxn>
                    <a:cxn ang="0">
                      <a:pos x="87" y="97"/>
                    </a:cxn>
                    <a:cxn ang="0">
                      <a:pos x="142" y="98"/>
                    </a:cxn>
                    <a:cxn ang="0">
                      <a:pos x="197" y="98"/>
                    </a:cxn>
                    <a:cxn ang="0">
                      <a:pos x="252" y="98"/>
                    </a:cxn>
                    <a:cxn ang="0">
                      <a:pos x="308" y="99"/>
                    </a:cxn>
                    <a:cxn ang="0">
                      <a:pos x="363" y="99"/>
                    </a:cxn>
                    <a:cxn ang="0">
                      <a:pos x="417" y="99"/>
                    </a:cxn>
                    <a:cxn ang="0">
                      <a:pos x="473" y="100"/>
                    </a:cxn>
                    <a:cxn ang="0">
                      <a:pos x="506" y="96"/>
                    </a:cxn>
                    <a:cxn ang="0">
                      <a:pos x="517" y="86"/>
                    </a:cxn>
                    <a:cxn ang="0">
                      <a:pos x="529" y="78"/>
                    </a:cxn>
                    <a:cxn ang="0">
                      <a:pos x="541" y="69"/>
                    </a:cxn>
                    <a:cxn ang="0">
                      <a:pos x="546" y="48"/>
                    </a:cxn>
                    <a:cxn ang="0">
                      <a:pos x="546" y="16"/>
                    </a:cxn>
                    <a:cxn ang="0">
                      <a:pos x="528" y="0"/>
                    </a:cxn>
                    <a:cxn ang="0">
                      <a:pos x="493" y="1"/>
                    </a:cxn>
                    <a:cxn ang="0">
                      <a:pos x="458" y="2"/>
                    </a:cxn>
                    <a:cxn ang="0">
                      <a:pos x="423" y="3"/>
                    </a:cxn>
                    <a:cxn ang="0">
                      <a:pos x="392" y="5"/>
                    </a:cxn>
                    <a:cxn ang="0">
                      <a:pos x="367" y="5"/>
                    </a:cxn>
                    <a:cxn ang="0">
                      <a:pos x="341" y="5"/>
                    </a:cxn>
                    <a:cxn ang="0">
                      <a:pos x="316" y="5"/>
                    </a:cxn>
                    <a:cxn ang="0">
                      <a:pos x="292" y="5"/>
                    </a:cxn>
                    <a:cxn ang="0">
                      <a:pos x="266" y="5"/>
                    </a:cxn>
                    <a:cxn ang="0">
                      <a:pos x="241" y="5"/>
                    </a:cxn>
                    <a:cxn ang="0">
                      <a:pos x="216" y="5"/>
                    </a:cxn>
                    <a:cxn ang="0">
                      <a:pos x="190" y="5"/>
                    </a:cxn>
                    <a:cxn ang="0">
                      <a:pos x="166" y="5"/>
                    </a:cxn>
                    <a:cxn ang="0">
                      <a:pos x="142" y="5"/>
                    </a:cxn>
                    <a:cxn ang="0">
                      <a:pos x="118" y="5"/>
                    </a:cxn>
                    <a:cxn ang="0">
                      <a:pos x="93" y="5"/>
                    </a:cxn>
                    <a:cxn ang="0">
                      <a:pos x="69" y="5"/>
                    </a:cxn>
                    <a:cxn ang="0">
                      <a:pos x="45" y="5"/>
                    </a:cxn>
                    <a:cxn ang="0">
                      <a:pos x="21" y="5"/>
                    </a:cxn>
                    <a:cxn ang="0">
                      <a:pos x="6" y="11"/>
                    </a:cxn>
                    <a:cxn ang="0">
                      <a:pos x="2" y="25"/>
                    </a:cxn>
                  </a:cxnLst>
                  <a:rect l="0" t="0" r="r" b="b"/>
                  <a:pathLst>
                    <a:path w="546" h="100">
                      <a:moveTo>
                        <a:pt x="0" y="32"/>
                      </a:moveTo>
                      <a:lnTo>
                        <a:pt x="1" y="44"/>
                      </a:lnTo>
                      <a:lnTo>
                        <a:pt x="2" y="54"/>
                      </a:lnTo>
                      <a:lnTo>
                        <a:pt x="4" y="64"/>
                      </a:lnTo>
                      <a:lnTo>
                        <a:pt x="5" y="76"/>
                      </a:lnTo>
                      <a:lnTo>
                        <a:pt x="12" y="78"/>
                      </a:lnTo>
                      <a:lnTo>
                        <a:pt x="19" y="81"/>
                      </a:lnTo>
                      <a:lnTo>
                        <a:pt x="26" y="84"/>
                      </a:lnTo>
                      <a:lnTo>
                        <a:pt x="32" y="86"/>
                      </a:lnTo>
                      <a:lnTo>
                        <a:pt x="38" y="89"/>
                      </a:lnTo>
                      <a:lnTo>
                        <a:pt x="45" y="91"/>
                      </a:lnTo>
                      <a:lnTo>
                        <a:pt x="52" y="94"/>
                      </a:lnTo>
                      <a:lnTo>
                        <a:pt x="59" y="97"/>
                      </a:lnTo>
                      <a:lnTo>
                        <a:pt x="87" y="97"/>
                      </a:lnTo>
                      <a:lnTo>
                        <a:pt x="114" y="97"/>
                      </a:lnTo>
                      <a:lnTo>
                        <a:pt x="142" y="98"/>
                      </a:lnTo>
                      <a:lnTo>
                        <a:pt x="170" y="98"/>
                      </a:lnTo>
                      <a:lnTo>
                        <a:pt x="197" y="98"/>
                      </a:lnTo>
                      <a:lnTo>
                        <a:pt x="225" y="98"/>
                      </a:lnTo>
                      <a:lnTo>
                        <a:pt x="252" y="98"/>
                      </a:lnTo>
                      <a:lnTo>
                        <a:pt x="280" y="98"/>
                      </a:lnTo>
                      <a:lnTo>
                        <a:pt x="308" y="99"/>
                      </a:lnTo>
                      <a:lnTo>
                        <a:pt x="335" y="99"/>
                      </a:lnTo>
                      <a:lnTo>
                        <a:pt x="363" y="99"/>
                      </a:lnTo>
                      <a:lnTo>
                        <a:pt x="391" y="99"/>
                      </a:lnTo>
                      <a:lnTo>
                        <a:pt x="417" y="99"/>
                      </a:lnTo>
                      <a:lnTo>
                        <a:pt x="445" y="100"/>
                      </a:lnTo>
                      <a:lnTo>
                        <a:pt x="473" y="100"/>
                      </a:lnTo>
                      <a:lnTo>
                        <a:pt x="500" y="100"/>
                      </a:lnTo>
                      <a:lnTo>
                        <a:pt x="506" y="96"/>
                      </a:lnTo>
                      <a:lnTo>
                        <a:pt x="512" y="91"/>
                      </a:lnTo>
                      <a:lnTo>
                        <a:pt x="517" y="86"/>
                      </a:lnTo>
                      <a:lnTo>
                        <a:pt x="523" y="82"/>
                      </a:lnTo>
                      <a:lnTo>
                        <a:pt x="529" y="78"/>
                      </a:lnTo>
                      <a:lnTo>
                        <a:pt x="535" y="74"/>
                      </a:lnTo>
                      <a:lnTo>
                        <a:pt x="541" y="69"/>
                      </a:lnTo>
                      <a:lnTo>
                        <a:pt x="546" y="64"/>
                      </a:lnTo>
                      <a:lnTo>
                        <a:pt x="546" y="48"/>
                      </a:lnTo>
                      <a:lnTo>
                        <a:pt x="546" y="32"/>
                      </a:lnTo>
                      <a:lnTo>
                        <a:pt x="546" y="16"/>
                      </a:lnTo>
                      <a:lnTo>
                        <a:pt x="546" y="0"/>
                      </a:lnTo>
                      <a:lnTo>
                        <a:pt x="528" y="0"/>
                      </a:lnTo>
                      <a:lnTo>
                        <a:pt x="511" y="1"/>
                      </a:lnTo>
                      <a:lnTo>
                        <a:pt x="493" y="1"/>
                      </a:lnTo>
                      <a:lnTo>
                        <a:pt x="476" y="2"/>
                      </a:lnTo>
                      <a:lnTo>
                        <a:pt x="458" y="2"/>
                      </a:lnTo>
                      <a:lnTo>
                        <a:pt x="440" y="3"/>
                      </a:lnTo>
                      <a:lnTo>
                        <a:pt x="423" y="3"/>
                      </a:lnTo>
                      <a:lnTo>
                        <a:pt x="405" y="5"/>
                      </a:lnTo>
                      <a:lnTo>
                        <a:pt x="392" y="5"/>
                      </a:lnTo>
                      <a:lnTo>
                        <a:pt x="379" y="5"/>
                      </a:lnTo>
                      <a:lnTo>
                        <a:pt x="367" y="5"/>
                      </a:lnTo>
                      <a:lnTo>
                        <a:pt x="354" y="5"/>
                      </a:lnTo>
                      <a:lnTo>
                        <a:pt x="341" y="5"/>
                      </a:lnTo>
                      <a:lnTo>
                        <a:pt x="329" y="5"/>
                      </a:lnTo>
                      <a:lnTo>
                        <a:pt x="316" y="5"/>
                      </a:lnTo>
                      <a:lnTo>
                        <a:pt x="304" y="5"/>
                      </a:lnTo>
                      <a:lnTo>
                        <a:pt x="292" y="5"/>
                      </a:lnTo>
                      <a:lnTo>
                        <a:pt x="279" y="5"/>
                      </a:lnTo>
                      <a:lnTo>
                        <a:pt x="266" y="5"/>
                      </a:lnTo>
                      <a:lnTo>
                        <a:pt x="254" y="5"/>
                      </a:lnTo>
                      <a:lnTo>
                        <a:pt x="241" y="5"/>
                      </a:lnTo>
                      <a:lnTo>
                        <a:pt x="228" y="5"/>
                      </a:lnTo>
                      <a:lnTo>
                        <a:pt x="216" y="5"/>
                      </a:lnTo>
                      <a:lnTo>
                        <a:pt x="203" y="5"/>
                      </a:lnTo>
                      <a:lnTo>
                        <a:pt x="190" y="5"/>
                      </a:lnTo>
                      <a:lnTo>
                        <a:pt x="179" y="5"/>
                      </a:lnTo>
                      <a:lnTo>
                        <a:pt x="166" y="5"/>
                      </a:lnTo>
                      <a:lnTo>
                        <a:pt x="155" y="5"/>
                      </a:lnTo>
                      <a:lnTo>
                        <a:pt x="142" y="5"/>
                      </a:lnTo>
                      <a:lnTo>
                        <a:pt x="130" y="5"/>
                      </a:lnTo>
                      <a:lnTo>
                        <a:pt x="118" y="5"/>
                      </a:lnTo>
                      <a:lnTo>
                        <a:pt x="106" y="5"/>
                      </a:lnTo>
                      <a:lnTo>
                        <a:pt x="93" y="5"/>
                      </a:lnTo>
                      <a:lnTo>
                        <a:pt x="81" y="5"/>
                      </a:lnTo>
                      <a:lnTo>
                        <a:pt x="69" y="5"/>
                      </a:lnTo>
                      <a:lnTo>
                        <a:pt x="57" y="5"/>
                      </a:lnTo>
                      <a:lnTo>
                        <a:pt x="45" y="5"/>
                      </a:lnTo>
                      <a:lnTo>
                        <a:pt x="32" y="5"/>
                      </a:lnTo>
                      <a:lnTo>
                        <a:pt x="21" y="5"/>
                      </a:lnTo>
                      <a:lnTo>
                        <a:pt x="8" y="5"/>
                      </a:lnTo>
                      <a:lnTo>
                        <a:pt x="6" y="11"/>
                      </a:lnTo>
                      <a:lnTo>
                        <a:pt x="5" y="18"/>
                      </a:lnTo>
                      <a:lnTo>
                        <a:pt x="2" y="25"/>
                      </a:lnTo>
                      <a:lnTo>
                        <a:pt x="0" y="32"/>
                      </a:lnTo>
                      <a:close/>
                    </a:path>
                  </a:pathLst>
                </a:custGeom>
                <a:solidFill>
                  <a:srgbClr val="AD9172"/>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52" name="Freeform 48"/>
                <p:cNvSpPr>
                  <a:spLocks/>
                </p:cNvSpPr>
                <p:nvPr/>
              </p:nvSpPr>
              <p:spPr bwMode="auto">
                <a:xfrm>
                  <a:off x="2721" y="2243"/>
                  <a:ext cx="273" cy="47"/>
                </a:xfrm>
                <a:custGeom>
                  <a:avLst/>
                  <a:gdLst/>
                  <a:ahLst/>
                  <a:cxnLst>
                    <a:cxn ang="0">
                      <a:pos x="1" y="40"/>
                    </a:cxn>
                    <a:cxn ang="0">
                      <a:pos x="4" y="61"/>
                    </a:cxn>
                    <a:cxn ang="0">
                      <a:pos x="12" y="74"/>
                    </a:cxn>
                    <a:cxn ang="0">
                      <a:pos x="26" y="78"/>
                    </a:cxn>
                    <a:cxn ang="0">
                      <a:pos x="38" y="83"/>
                    </a:cxn>
                    <a:cxn ang="0">
                      <a:pos x="52" y="87"/>
                    </a:cxn>
                    <a:cxn ang="0">
                      <a:pos x="87" y="90"/>
                    </a:cxn>
                    <a:cxn ang="0">
                      <a:pos x="142" y="91"/>
                    </a:cxn>
                    <a:cxn ang="0">
                      <a:pos x="197" y="91"/>
                    </a:cxn>
                    <a:cxn ang="0">
                      <a:pos x="252" y="92"/>
                    </a:cxn>
                    <a:cxn ang="0">
                      <a:pos x="308" y="92"/>
                    </a:cxn>
                    <a:cxn ang="0">
                      <a:pos x="363" y="93"/>
                    </a:cxn>
                    <a:cxn ang="0">
                      <a:pos x="417" y="93"/>
                    </a:cxn>
                    <a:cxn ang="0">
                      <a:pos x="473" y="94"/>
                    </a:cxn>
                    <a:cxn ang="0">
                      <a:pos x="506" y="90"/>
                    </a:cxn>
                    <a:cxn ang="0">
                      <a:pos x="517" y="82"/>
                    </a:cxn>
                    <a:cxn ang="0">
                      <a:pos x="529" y="73"/>
                    </a:cxn>
                    <a:cxn ang="0">
                      <a:pos x="541" y="64"/>
                    </a:cxn>
                    <a:cxn ang="0">
                      <a:pos x="546" y="45"/>
                    </a:cxn>
                    <a:cxn ang="0">
                      <a:pos x="546" y="15"/>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10"/>
                    </a:cxn>
                    <a:cxn ang="0">
                      <a:pos x="2" y="24"/>
                    </a:cxn>
                  </a:cxnLst>
                  <a:rect l="0" t="0" r="r" b="b"/>
                  <a:pathLst>
                    <a:path w="546" h="94">
                      <a:moveTo>
                        <a:pt x="0" y="30"/>
                      </a:moveTo>
                      <a:lnTo>
                        <a:pt x="1" y="40"/>
                      </a:lnTo>
                      <a:lnTo>
                        <a:pt x="2" y="51"/>
                      </a:lnTo>
                      <a:lnTo>
                        <a:pt x="4" y="61"/>
                      </a:lnTo>
                      <a:lnTo>
                        <a:pt x="5" y="71"/>
                      </a:lnTo>
                      <a:lnTo>
                        <a:pt x="12" y="74"/>
                      </a:lnTo>
                      <a:lnTo>
                        <a:pt x="19" y="76"/>
                      </a:lnTo>
                      <a:lnTo>
                        <a:pt x="26" y="78"/>
                      </a:lnTo>
                      <a:lnTo>
                        <a:pt x="32" y="81"/>
                      </a:lnTo>
                      <a:lnTo>
                        <a:pt x="38" y="83"/>
                      </a:lnTo>
                      <a:lnTo>
                        <a:pt x="45" y="85"/>
                      </a:lnTo>
                      <a:lnTo>
                        <a:pt x="52" y="87"/>
                      </a:lnTo>
                      <a:lnTo>
                        <a:pt x="59" y="90"/>
                      </a:lnTo>
                      <a:lnTo>
                        <a:pt x="87" y="90"/>
                      </a:lnTo>
                      <a:lnTo>
                        <a:pt x="114" y="90"/>
                      </a:lnTo>
                      <a:lnTo>
                        <a:pt x="142" y="91"/>
                      </a:lnTo>
                      <a:lnTo>
                        <a:pt x="170" y="91"/>
                      </a:lnTo>
                      <a:lnTo>
                        <a:pt x="197" y="91"/>
                      </a:lnTo>
                      <a:lnTo>
                        <a:pt x="225" y="91"/>
                      </a:lnTo>
                      <a:lnTo>
                        <a:pt x="252" y="92"/>
                      </a:lnTo>
                      <a:lnTo>
                        <a:pt x="280" y="92"/>
                      </a:lnTo>
                      <a:lnTo>
                        <a:pt x="308" y="92"/>
                      </a:lnTo>
                      <a:lnTo>
                        <a:pt x="335" y="93"/>
                      </a:lnTo>
                      <a:lnTo>
                        <a:pt x="363" y="93"/>
                      </a:lnTo>
                      <a:lnTo>
                        <a:pt x="391" y="93"/>
                      </a:lnTo>
                      <a:lnTo>
                        <a:pt x="417" y="93"/>
                      </a:lnTo>
                      <a:lnTo>
                        <a:pt x="445" y="94"/>
                      </a:lnTo>
                      <a:lnTo>
                        <a:pt x="473" y="94"/>
                      </a:lnTo>
                      <a:lnTo>
                        <a:pt x="500" y="94"/>
                      </a:lnTo>
                      <a:lnTo>
                        <a:pt x="506" y="90"/>
                      </a:lnTo>
                      <a:lnTo>
                        <a:pt x="512" y="85"/>
                      </a:lnTo>
                      <a:lnTo>
                        <a:pt x="517" y="82"/>
                      </a:lnTo>
                      <a:lnTo>
                        <a:pt x="523" y="77"/>
                      </a:lnTo>
                      <a:lnTo>
                        <a:pt x="529" y="73"/>
                      </a:lnTo>
                      <a:lnTo>
                        <a:pt x="535" y="68"/>
                      </a:lnTo>
                      <a:lnTo>
                        <a:pt x="541" y="64"/>
                      </a:lnTo>
                      <a:lnTo>
                        <a:pt x="546" y="60"/>
                      </a:lnTo>
                      <a:lnTo>
                        <a:pt x="546" y="45"/>
                      </a:lnTo>
                      <a:lnTo>
                        <a:pt x="546" y="30"/>
                      </a:lnTo>
                      <a:lnTo>
                        <a:pt x="546" y="15"/>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10"/>
                      </a:lnTo>
                      <a:lnTo>
                        <a:pt x="5" y="17"/>
                      </a:lnTo>
                      <a:lnTo>
                        <a:pt x="2" y="24"/>
                      </a:lnTo>
                      <a:lnTo>
                        <a:pt x="0" y="30"/>
                      </a:lnTo>
                      <a:close/>
                    </a:path>
                  </a:pathLst>
                </a:custGeom>
                <a:solidFill>
                  <a:srgbClr val="AF9677"/>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53" name="Freeform 49"/>
                <p:cNvSpPr>
                  <a:spLocks/>
                </p:cNvSpPr>
                <p:nvPr/>
              </p:nvSpPr>
              <p:spPr bwMode="auto">
                <a:xfrm>
                  <a:off x="2721" y="2243"/>
                  <a:ext cx="273" cy="44"/>
                </a:xfrm>
                <a:custGeom>
                  <a:avLst/>
                  <a:gdLst/>
                  <a:ahLst/>
                  <a:cxnLst>
                    <a:cxn ang="0">
                      <a:pos x="1" y="38"/>
                    </a:cxn>
                    <a:cxn ang="0">
                      <a:pos x="4" y="58"/>
                    </a:cxn>
                    <a:cxn ang="0">
                      <a:pos x="12" y="69"/>
                    </a:cxn>
                    <a:cxn ang="0">
                      <a:pos x="26" y="74"/>
                    </a:cxn>
                    <a:cxn ang="0">
                      <a:pos x="38" y="77"/>
                    </a:cxn>
                    <a:cxn ang="0">
                      <a:pos x="52" y="82"/>
                    </a:cxn>
                    <a:cxn ang="0">
                      <a:pos x="87" y="84"/>
                    </a:cxn>
                    <a:cxn ang="0">
                      <a:pos x="142" y="85"/>
                    </a:cxn>
                    <a:cxn ang="0">
                      <a:pos x="197" y="85"/>
                    </a:cxn>
                    <a:cxn ang="0">
                      <a:pos x="252" y="85"/>
                    </a:cxn>
                    <a:cxn ang="0">
                      <a:pos x="308" y="86"/>
                    </a:cxn>
                    <a:cxn ang="0">
                      <a:pos x="363" y="86"/>
                    </a:cxn>
                    <a:cxn ang="0">
                      <a:pos x="417" y="86"/>
                    </a:cxn>
                    <a:cxn ang="0">
                      <a:pos x="473" y="87"/>
                    </a:cxn>
                    <a:cxn ang="0">
                      <a:pos x="506" y="84"/>
                    </a:cxn>
                    <a:cxn ang="0">
                      <a:pos x="517" y="76"/>
                    </a:cxn>
                    <a:cxn ang="0">
                      <a:pos x="529" y="68"/>
                    </a:cxn>
                    <a:cxn ang="0">
                      <a:pos x="541" y="60"/>
                    </a:cxn>
                    <a:cxn ang="0">
                      <a:pos x="546" y="43"/>
                    </a:cxn>
                    <a:cxn ang="0">
                      <a:pos x="546" y="14"/>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2"/>
                    </a:cxn>
                  </a:cxnLst>
                  <a:rect l="0" t="0" r="r" b="b"/>
                  <a:pathLst>
                    <a:path w="546" h="87">
                      <a:moveTo>
                        <a:pt x="0" y="28"/>
                      </a:moveTo>
                      <a:lnTo>
                        <a:pt x="1" y="38"/>
                      </a:lnTo>
                      <a:lnTo>
                        <a:pt x="2" y="47"/>
                      </a:lnTo>
                      <a:lnTo>
                        <a:pt x="4" y="58"/>
                      </a:lnTo>
                      <a:lnTo>
                        <a:pt x="5" y="67"/>
                      </a:lnTo>
                      <a:lnTo>
                        <a:pt x="12" y="69"/>
                      </a:lnTo>
                      <a:lnTo>
                        <a:pt x="19" y="71"/>
                      </a:lnTo>
                      <a:lnTo>
                        <a:pt x="26" y="74"/>
                      </a:lnTo>
                      <a:lnTo>
                        <a:pt x="32" y="75"/>
                      </a:lnTo>
                      <a:lnTo>
                        <a:pt x="38" y="77"/>
                      </a:lnTo>
                      <a:lnTo>
                        <a:pt x="45" y="79"/>
                      </a:lnTo>
                      <a:lnTo>
                        <a:pt x="52" y="82"/>
                      </a:lnTo>
                      <a:lnTo>
                        <a:pt x="59" y="84"/>
                      </a:lnTo>
                      <a:lnTo>
                        <a:pt x="87" y="84"/>
                      </a:lnTo>
                      <a:lnTo>
                        <a:pt x="114" y="84"/>
                      </a:lnTo>
                      <a:lnTo>
                        <a:pt x="142" y="85"/>
                      </a:lnTo>
                      <a:lnTo>
                        <a:pt x="170" y="85"/>
                      </a:lnTo>
                      <a:lnTo>
                        <a:pt x="197" y="85"/>
                      </a:lnTo>
                      <a:lnTo>
                        <a:pt x="225" y="85"/>
                      </a:lnTo>
                      <a:lnTo>
                        <a:pt x="252" y="85"/>
                      </a:lnTo>
                      <a:lnTo>
                        <a:pt x="280" y="85"/>
                      </a:lnTo>
                      <a:lnTo>
                        <a:pt x="308" y="86"/>
                      </a:lnTo>
                      <a:lnTo>
                        <a:pt x="335" y="86"/>
                      </a:lnTo>
                      <a:lnTo>
                        <a:pt x="363" y="86"/>
                      </a:lnTo>
                      <a:lnTo>
                        <a:pt x="391" y="86"/>
                      </a:lnTo>
                      <a:lnTo>
                        <a:pt x="417" y="86"/>
                      </a:lnTo>
                      <a:lnTo>
                        <a:pt x="445" y="87"/>
                      </a:lnTo>
                      <a:lnTo>
                        <a:pt x="473" y="87"/>
                      </a:lnTo>
                      <a:lnTo>
                        <a:pt x="500" y="87"/>
                      </a:lnTo>
                      <a:lnTo>
                        <a:pt x="506" y="84"/>
                      </a:lnTo>
                      <a:lnTo>
                        <a:pt x="512" y="79"/>
                      </a:lnTo>
                      <a:lnTo>
                        <a:pt x="517" y="76"/>
                      </a:lnTo>
                      <a:lnTo>
                        <a:pt x="523" y="71"/>
                      </a:lnTo>
                      <a:lnTo>
                        <a:pt x="529" y="68"/>
                      </a:lnTo>
                      <a:lnTo>
                        <a:pt x="535" y="64"/>
                      </a:lnTo>
                      <a:lnTo>
                        <a:pt x="541" y="60"/>
                      </a:lnTo>
                      <a:lnTo>
                        <a:pt x="546" y="56"/>
                      </a:lnTo>
                      <a:lnTo>
                        <a:pt x="546" y="43"/>
                      </a:lnTo>
                      <a:lnTo>
                        <a:pt x="546" y="28"/>
                      </a:lnTo>
                      <a:lnTo>
                        <a:pt x="546" y="14"/>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2"/>
                      </a:lnTo>
                      <a:lnTo>
                        <a:pt x="0" y="28"/>
                      </a:lnTo>
                      <a:close/>
                    </a:path>
                  </a:pathLst>
                </a:custGeom>
                <a:solidFill>
                  <a:srgbClr val="B2997C"/>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54" name="Freeform 50"/>
                <p:cNvSpPr>
                  <a:spLocks/>
                </p:cNvSpPr>
                <p:nvPr/>
              </p:nvSpPr>
              <p:spPr bwMode="auto">
                <a:xfrm>
                  <a:off x="2721" y="2243"/>
                  <a:ext cx="273" cy="41"/>
                </a:xfrm>
                <a:custGeom>
                  <a:avLst/>
                  <a:gdLst/>
                  <a:ahLst/>
                  <a:cxnLst>
                    <a:cxn ang="0">
                      <a:pos x="1" y="36"/>
                    </a:cxn>
                    <a:cxn ang="0">
                      <a:pos x="4" y="53"/>
                    </a:cxn>
                    <a:cxn ang="0">
                      <a:pos x="12" y="64"/>
                    </a:cxn>
                    <a:cxn ang="0">
                      <a:pos x="26" y="68"/>
                    </a:cxn>
                    <a:cxn ang="0">
                      <a:pos x="38" y="73"/>
                    </a:cxn>
                    <a:cxn ang="0">
                      <a:pos x="52" y="76"/>
                    </a:cxn>
                    <a:cxn ang="0">
                      <a:pos x="87" y="78"/>
                    </a:cxn>
                    <a:cxn ang="0">
                      <a:pos x="142" y="79"/>
                    </a:cxn>
                    <a:cxn ang="0">
                      <a:pos x="197" y="79"/>
                    </a:cxn>
                    <a:cxn ang="0">
                      <a:pos x="252" y="79"/>
                    </a:cxn>
                    <a:cxn ang="0">
                      <a:pos x="308" y="81"/>
                    </a:cxn>
                    <a:cxn ang="0">
                      <a:pos x="363" y="81"/>
                    </a:cxn>
                    <a:cxn ang="0">
                      <a:pos x="417" y="81"/>
                    </a:cxn>
                    <a:cxn ang="0">
                      <a:pos x="473" y="82"/>
                    </a:cxn>
                    <a:cxn ang="0">
                      <a:pos x="506" y="78"/>
                    </a:cxn>
                    <a:cxn ang="0">
                      <a:pos x="517" y="70"/>
                    </a:cxn>
                    <a:cxn ang="0">
                      <a:pos x="529" y="63"/>
                    </a:cxn>
                    <a:cxn ang="0">
                      <a:pos x="541" y="55"/>
                    </a:cxn>
                    <a:cxn ang="0">
                      <a:pos x="546" y="39"/>
                    </a:cxn>
                    <a:cxn ang="0">
                      <a:pos x="546" y="13"/>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1"/>
                    </a:cxn>
                  </a:cxnLst>
                  <a:rect l="0" t="0" r="r" b="b"/>
                  <a:pathLst>
                    <a:path w="546" h="82">
                      <a:moveTo>
                        <a:pt x="0" y="26"/>
                      </a:moveTo>
                      <a:lnTo>
                        <a:pt x="1" y="36"/>
                      </a:lnTo>
                      <a:lnTo>
                        <a:pt x="2" y="44"/>
                      </a:lnTo>
                      <a:lnTo>
                        <a:pt x="4" y="53"/>
                      </a:lnTo>
                      <a:lnTo>
                        <a:pt x="5" y="62"/>
                      </a:lnTo>
                      <a:lnTo>
                        <a:pt x="12" y="64"/>
                      </a:lnTo>
                      <a:lnTo>
                        <a:pt x="19" y="67"/>
                      </a:lnTo>
                      <a:lnTo>
                        <a:pt x="26" y="68"/>
                      </a:lnTo>
                      <a:lnTo>
                        <a:pt x="32" y="70"/>
                      </a:lnTo>
                      <a:lnTo>
                        <a:pt x="38" y="73"/>
                      </a:lnTo>
                      <a:lnTo>
                        <a:pt x="45" y="74"/>
                      </a:lnTo>
                      <a:lnTo>
                        <a:pt x="52" y="76"/>
                      </a:lnTo>
                      <a:lnTo>
                        <a:pt x="59" y="78"/>
                      </a:lnTo>
                      <a:lnTo>
                        <a:pt x="87" y="78"/>
                      </a:lnTo>
                      <a:lnTo>
                        <a:pt x="114" y="78"/>
                      </a:lnTo>
                      <a:lnTo>
                        <a:pt x="142" y="79"/>
                      </a:lnTo>
                      <a:lnTo>
                        <a:pt x="170" y="79"/>
                      </a:lnTo>
                      <a:lnTo>
                        <a:pt x="197" y="79"/>
                      </a:lnTo>
                      <a:lnTo>
                        <a:pt x="225" y="79"/>
                      </a:lnTo>
                      <a:lnTo>
                        <a:pt x="252" y="79"/>
                      </a:lnTo>
                      <a:lnTo>
                        <a:pt x="280" y="79"/>
                      </a:lnTo>
                      <a:lnTo>
                        <a:pt x="308" y="81"/>
                      </a:lnTo>
                      <a:lnTo>
                        <a:pt x="335" y="81"/>
                      </a:lnTo>
                      <a:lnTo>
                        <a:pt x="363" y="81"/>
                      </a:lnTo>
                      <a:lnTo>
                        <a:pt x="391" y="81"/>
                      </a:lnTo>
                      <a:lnTo>
                        <a:pt x="417" y="81"/>
                      </a:lnTo>
                      <a:lnTo>
                        <a:pt x="445" y="82"/>
                      </a:lnTo>
                      <a:lnTo>
                        <a:pt x="473" y="82"/>
                      </a:lnTo>
                      <a:lnTo>
                        <a:pt x="500" y="82"/>
                      </a:lnTo>
                      <a:lnTo>
                        <a:pt x="506" y="78"/>
                      </a:lnTo>
                      <a:lnTo>
                        <a:pt x="512" y="74"/>
                      </a:lnTo>
                      <a:lnTo>
                        <a:pt x="517" y="70"/>
                      </a:lnTo>
                      <a:lnTo>
                        <a:pt x="523" y="67"/>
                      </a:lnTo>
                      <a:lnTo>
                        <a:pt x="529" y="63"/>
                      </a:lnTo>
                      <a:lnTo>
                        <a:pt x="535" y="60"/>
                      </a:lnTo>
                      <a:lnTo>
                        <a:pt x="541" y="55"/>
                      </a:lnTo>
                      <a:lnTo>
                        <a:pt x="546" y="52"/>
                      </a:lnTo>
                      <a:lnTo>
                        <a:pt x="546" y="39"/>
                      </a:lnTo>
                      <a:lnTo>
                        <a:pt x="546" y="25"/>
                      </a:lnTo>
                      <a:lnTo>
                        <a:pt x="546" y="13"/>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1"/>
                      </a:lnTo>
                      <a:lnTo>
                        <a:pt x="0" y="26"/>
                      </a:lnTo>
                      <a:close/>
                    </a:path>
                  </a:pathLst>
                </a:custGeom>
                <a:solidFill>
                  <a:srgbClr val="B59E82"/>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55" name="Freeform 51"/>
                <p:cNvSpPr>
                  <a:spLocks/>
                </p:cNvSpPr>
                <p:nvPr/>
              </p:nvSpPr>
              <p:spPr bwMode="auto">
                <a:xfrm>
                  <a:off x="2721" y="2243"/>
                  <a:ext cx="273" cy="38"/>
                </a:xfrm>
                <a:custGeom>
                  <a:avLst/>
                  <a:gdLst/>
                  <a:ahLst/>
                  <a:cxnLst>
                    <a:cxn ang="0">
                      <a:pos x="1" y="32"/>
                    </a:cxn>
                    <a:cxn ang="0">
                      <a:pos x="4" y="49"/>
                    </a:cxn>
                    <a:cxn ang="0">
                      <a:pos x="12" y="60"/>
                    </a:cxn>
                    <a:cxn ang="0">
                      <a:pos x="26" y="63"/>
                    </a:cxn>
                    <a:cxn ang="0">
                      <a:pos x="38" y="67"/>
                    </a:cxn>
                    <a:cxn ang="0">
                      <a:pos x="52" y="70"/>
                    </a:cxn>
                    <a:cxn ang="0">
                      <a:pos x="87" y="73"/>
                    </a:cxn>
                    <a:cxn ang="0">
                      <a:pos x="142" y="74"/>
                    </a:cxn>
                    <a:cxn ang="0">
                      <a:pos x="197" y="74"/>
                    </a:cxn>
                    <a:cxn ang="0">
                      <a:pos x="252" y="74"/>
                    </a:cxn>
                    <a:cxn ang="0">
                      <a:pos x="308" y="75"/>
                    </a:cxn>
                    <a:cxn ang="0">
                      <a:pos x="363" y="75"/>
                    </a:cxn>
                    <a:cxn ang="0">
                      <a:pos x="417" y="75"/>
                    </a:cxn>
                    <a:cxn ang="0">
                      <a:pos x="473" y="76"/>
                    </a:cxn>
                    <a:cxn ang="0">
                      <a:pos x="506" y="73"/>
                    </a:cxn>
                    <a:cxn ang="0">
                      <a:pos x="517" y="66"/>
                    </a:cxn>
                    <a:cxn ang="0">
                      <a:pos x="529" y="59"/>
                    </a:cxn>
                    <a:cxn ang="0">
                      <a:pos x="541" y="52"/>
                    </a:cxn>
                    <a:cxn ang="0">
                      <a:pos x="546" y="36"/>
                    </a:cxn>
                    <a:cxn ang="0">
                      <a:pos x="546" y="11"/>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8"/>
                    </a:cxn>
                    <a:cxn ang="0">
                      <a:pos x="2" y="18"/>
                    </a:cxn>
                  </a:cxnLst>
                  <a:rect l="0" t="0" r="r" b="b"/>
                  <a:pathLst>
                    <a:path w="546" h="76">
                      <a:moveTo>
                        <a:pt x="0" y="24"/>
                      </a:moveTo>
                      <a:lnTo>
                        <a:pt x="1" y="32"/>
                      </a:lnTo>
                      <a:lnTo>
                        <a:pt x="2" y="40"/>
                      </a:lnTo>
                      <a:lnTo>
                        <a:pt x="4" y="49"/>
                      </a:lnTo>
                      <a:lnTo>
                        <a:pt x="5" y="58"/>
                      </a:lnTo>
                      <a:lnTo>
                        <a:pt x="12" y="60"/>
                      </a:lnTo>
                      <a:lnTo>
                        <a:pt x="19" y="61"/>
                      </a:lnTo>
                      <a:lnTo>
                        <a:pt x="26" y="63"/>
                      </a:lnTo>
                      <a:lnTo>
                        <a:pt x="32" y="64"/>
                      </a:lnTo>
                      <a:lnTo>
                        <a:pt x="38" y="67"/>
                      </a:lnTo>
                      <a:lnTo>
                        <a:pt x="45" y="69"/>
                      </a:lnTo>
                      <a:lnTo>
                        <a:pt x="52" y="70"/>
                      </a:lnTo>
                      <a:lnTo>
                        <a:pt x="59" y="73"/>
                      </a:lnTo>
                      <a:lnTo>
                        <a:pt x="87" y="73"/>
                      </a:lnTo>
                      <a:lnTo>
                        <a:pt x="114" y="73"/>
                      </a:lnTo>
                      <a:lnTo>
                        <a:pt x="142" y="74"/>
                      </a:lnTo>
                      <a:lnTo>
                        <a:pt x="170" y="74"/>
                      </a:lnTo>
                      <a:lnTo>
                        <a:pt x="197" y="74"/>
                      </a:lnTo>
                      <a:lnTo>
                        <a:pt x="225" y="74"/>
                      </a:lnTo>
                      <a:lnTo>
                        <a:pt x="252" y="74"/>
                      </a:lnTo>
                      <a:lnTo>
                        <a:pt x="280" y="74"/>
                      </a:lnTo>
                      <a:lnTo>
                        <a:pt x="308" y="75"/>
                      </a:lnTo>
                      <a:lnTo>
                        <a:pt x="335" y="75"/>
                      </a:lnTo>
                      <a:lnTo>
                        <a:pt x="363" y="75"/>
                      </a:lnTo>
                      <a:lnTo>
                        <a:pt x="391" y="75"/>
                      </a:lnTo>
                      <a:lnTo>
                        <a:pt x="417" y="75"/>
                      </a:lnTo>
                      <a:lnTo>
                        <a:pt x="445" y="76"/>
                      </a:lnTo>
                      <a:lnTo>
                        <a:pt x="473" y="76"/>
                      </a:lnTo>
                      <a:lnTo>
                        <a:pt x="500" y="76"/>
                      </a:lnTo>
                      <a:lnTo>
                        <a:pt x="506" y="73"/>
                      </a:lnTo>
                      <a:lnTo>
                        <a:pt x="512" y="69"/>
                      </a:lnTo>
                      <a:lnTo>
                        <a:pt x="517" y="66"/>
                      </a:lnTo>
                      <a:lnTo>
                        <a:pt x="523" y="62"/>
                      </a:lnTo>
                      <a:lnTo>
                        <a:pt x="529" y="59"/>
                      </a:lnTo>
                      <a:lnTo>
                        <a:pt x="535" y="55"/>
                      </a:lnTo>
                      <a:lnTo>
                        <a:pt x="541" y="52"/>
                      </a:lnTo>
                      <a:lnTo>
                        <a:pt x="546" y="48"/>
                      </a:lnTo>
                      <a:lnTo>
                        <a:pt x="546" y="36"/>
                      </a:lnTo>
                      <a:lnTo>
                        <a:pt x="546" y="24"/>
                      </a:lnTo>
                      <a:lnTo>
                        <a:pt x="546" y="11"/>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8"/>
                      </a:lnTo>
                      <a:lnTo>
                        <a:pt x="5" y="14"/>
                      </a:lnTo>
                      <a:lnTo>
                        <a:pt x="2" y="18"/>
                      </a:lnTo>
                      <a:lnTo>
                        <a:pt x="0" y="24"/>
                      </a:lnTo>
                      <a:close/>
                    </a:path>
                  </a:pathLst>
                </a:custGeom>
                <a:solidFill>
                  <a:srgbClr val="B7A084"/>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56" name="Freeform 52"/>
                <p:cNvSpPr>
                  <a:spLocks/>
                </p:cNvSpPr>
                <p:nvPr/>
              </p:nvSpPr>
              <p:spPr bwMode="auto">
                <a:xfrm>
                  <a:off x="2721" y="2243"/>
                  <a:ext cx="273" cy="35"/>
                </a:xfrm>
                <a:custGeom>
                  <a:avLst/>
                  <a:gdLst/>
                  <a:ahLst/>
                  <a:cxnLst>
                    <a:cxn ang="0">
                      <a:pos x="1" y="30"/>
                    </a:cxn>
                    <a:cxn ang="0">
                      <a:pos x="4" y="45"/>
                    </a:cxn>
                    <a:cxn ang="0">
                      <a:pos x="12" y="54"/>
                    </a:cxn>
                    <a:cxn ang="0">
                      <a:pos x="26" y="58"/>
                    </a:cxn>
                    <a:cxn ang="0">
                      <a:pos x="38" y="61"/>
                    </a:cxn>
                    <a:cxn ang="0">
                      <a:pos x="52" y="64"/>
                    </a:cxn>
                    <a:cxn ang="0">
                      <a:pos x="87" y="67"/>
                    </a:cxn>
                    <a:cxn ang="0">
                      <a:pos x="142" y="67"/>
                    </a:cxn>
                    <a:cxn ang="0">
                      <a:pos x="197" y="68"/>
                    </a:cxn>
                    <a:cxn ang="0">
                      <a:pos x="252" y="68"/>
                    </a:cxn>
                    <a:cxn ang="0">
                      <a:pos x="308" y="68"/>
                    </a:cxn>
                    <a:cxn ang="0">
                      <a:pos x="363" y="68"/>
                    </a:cxn>
                    <a:cxn ang="0">
                      <a:pos x="417" y="69"/>
                    </a:cxn>
                    <a:cxn ang="0">
                      <a:pos x="473" y="69"/>
                    </a:cxn>
                    <a:cxn ang="0">
                      <a:pos x="506" y="66"/>
                    </a:cxn>
                    <a:cxn ang="0">
                      <a:pos x="517" y="60"/>
                    </a:cxn>
                    <a:cxn ang="0">
                      <a:pos x="529" y="54"/>
                    </a:cxn>
                    <a:cxn ang="0">
                      <a:pos x="541" y="48"/>
                    </a:cxn>
                    <a:cxn ang="0">
                      <a:pos x="546" y="33"/>
                    </a:cxn>
                    <a:cxn ang="0">
                      <a:pos x="546" y="11"/>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7"/>
                    </a:cxn>
                  </a:cxnLst>
                  <a:rect l="0" t="0" r="r" b="b"/>
                  <a:pathLst>
                    <a:path w="546" h="69">
                      <a:moveTo>
                        <a:pt x="0" y="22"/>
                      </a:moveTo>
                      <a:lnTo>
                        <a:pt x="1" y="30"/>
                      </a:lnTo>
                      <a:lnTo>
                        <a:pt x="2" y="37"/>
                      </a:lnTo>
                      <a:lnTo>
                        <a:pt x="4" y="45"/>
                      </a:lnTo>
                      <a:lnTo>
                        <a:pt x="5" y="53"/>
                      </a:lnTo>
                      <a:lnTo>
                        <a:pt x="12" y="54"/>
                      </a:lnTo>
                      <a:lnTo>
                        <a:pt x="19" y="56"/>
                      </a:lnTo>
                      <a:lnTo>
                        <a:pt x="26" y="58"/>
                      </a:lnTo>
                      <a:lnTo>
                        <a:pt x="32" y="60"/>
                      </a:lnTo>
                      <a:lnTo>
                        <a:pt x="38" y="61"/>
                      </a:lnTo>
                      <a:lnTo>
                        <a:pt x="45" y="63"/>
                      </a:lnTo>
                      <a:lnTo>
                        <a:pt x="52" y="64"/>
                      </a:lnTo>
                      <a:lnTo>
                        <a:pt x="59" y="67"/>
                      </a:lnTo>
                      <a:lnTo>
                        <a:pt x="87" y="67"/>
                      </a:lnTo>
                      <a:lnTo>
                        <a:pt x="114" y="67"/>
                      </a:lnTo>
                      <a:lnTo>
                        <a:pt x="142" y="67"/>
                      </a:lnTo>
                      <a:lnTo>
                        <a:pt x="170" y="68"/>
                      </a:lnTo>
                      <a:lnTo>
                        <a:pt x="197" y="68"/>
                      </a:lnTo>
                      <a:lnTo>
                        <a:pt x="225" y="68"/>
                      </a:lnTo>
                      <a:lnTo>
                        <a:pt x="252" y="68"/>
                      </a:lnTo>
                      <a:lnTo>
                        <a:pt x="280" y="68"/>
                      </a:lnTo>
                      <a:lnTo>
                        <a:pt x="308" y="68"/>
                      </a:lnTo>
                      <a:lnTo>
                        <a:pt x="335" y="68"/>
                      </a:lnTo>
                      <a:lnTo>
                        <a:pt x="363" y="68"/>
                      </a:lnTo>
                      <a:lnTo>
                        <a:pt x="391" y="68"/>
                      </a:lnTo>
                      <a:lnTo>
                        <a:pt x="417" y="69"/>
                      </a:lnTo>
                      <a:lnTo>
                        <a:pt x="445" y="69"/>
                      </a:lnTo>
                      <a:lnTo>
                        <a:pt x="473" y="69"/>
                      </a:lnTo>
                      <a:lnTo>
                        <a:pt x="500" y="69"/>
                      </a:lnTo>
                      <a:lnTo>
                        <a:pt x="506" y="66"/>
                      </a:lnTo>
                      <a:lnTo>
                        <a:pt x="512" y="63"/>
                      </a:lnTo>
                      <a:lnTo>
                        <a:pt x="517" y="60"/>
                      </a:lnTo>
                      <a:lnTo>
                        <a:pt x="523" y="56"/>
                      </a:lnTo>
                      <a:lnTo>
                        <a:pt x="529" y="54"/>
                      </a:lnTo>
                      <a:lnTo>
                        <a:pt x="535" y="51"/>
                      </a:lnTo>
                      <a:lnTo>
                        <a:pt x="541" y="48"/>
                      </a:lnTo>
                      <a:lnTo>
                        <a:pt x="546" y="45"/>
                      </a:lnTo>
                      <a:lnTo>
                        <a:pt x="546" y="33"/>
                      </a:lnTo>
                      <a:lnTo>
                        <a:pt x="546" y="22"/>
                      </a:lnTo>
                      <a:lnTo>
                        <a:pt x="546" y="11"/>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3"/>
                      </a:lnTo>
                      <a:lnTo>
                        <a:pt x="2" y="17"/>
                      </a:lnTo>
                      <a:lnTo>
                        <a:pt x="0" y="22"/>
                      </a:lnTo>
                      <a:close/>
                    </a:path>
                  </a:pathLst>
                </a:custGeom>
                <a:solidFill>
                  <a:srgbClr val="BAA389"/>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57" name="Freeform 53"/>
                <p:cNvSpPr>
                  <a:spLocks/>
                </p:cNvSpPr>
                <p:nvPr/>
              </p:nvSpPr>
              <p:spPr bwMode="auto">
                <a:xfrm>
                  <a:off x="2721" y="2243"/>
                  <a:ext cx="273" cy="32"/>
                </a:xfrm>
                <a:custGeom>
                  <a:avLst/>
                  <a:gdLst/>
                  <a:ahLst/>
                  <a:cxnLst>
                    <a:cxn ang="0">
                      <a:pos x="1" y="28"/>
                    </a:cxn>
                    <a:cxn ang="0">
                      <a:pos x="4" y="41"/>
                    </a:cxn>
                    <a:cxn ang="0">
                      <a:pos x="12" y="49"/>
                    </a:cxn>
                    <a:cxn ang="0">
                      <a:pos x="26" y="53"/>
                    </a:cxn>
                    <a:cxn ang="0">
                      <a:pos x="38" y="56"/>
                    </a:cxn>
                    <a:cxn ang="0">
                      <a:pos x="52" y="60"/>
                    </a:cxn>
                    <a:cxn ang="0">
                      <a:pos x="87" y="61"/>
                    </a:cxn>
                    <a:cxn ang="0">
                      <a:pos x="142" y="61"/>
                    </a:cxn>
                    <a:cxn ang="0">
                      <a:pos x="197" y="61"/>
                    </a:cxn>
                    <a:cxn ang="0">
                      <a:pos x="252" y="61"/>
                    </a:cxn>
                    <a:cxn ang="0">
                      <a:pos x="308" y="62"/>
                    </a:cxn>
                    <a:cxn ang="0">
                      <a:pos x="363" y="62"/>
                    </a:cxn>
                    <a:cxn ang="0">
                      <a:pos x="417" y="62"/>
                    </a:cxn>
                    <a:cxn ang="0">
                      <a:pos x="473" y="63"/>
                    </a:cxn>
                    <a:cxn ang="0">
                      <a:pos x="506" y="60"/>
                    </a:cxn>
                    <a:cxn ang="0">
                      <a:pos x="517" y="54"/>
                    </a:cxn>
                    <a:cxn ang="0">
                      <a:pos x="529" y="49"/>
                    </a:cxn>
                    <a:cxn ang="0">
                      <a:pos x="541" y="44"/>
                    </a:cxn>
                    <a:cxn ang="0">
                      <a:pos x="546" y="30"/>
                    </a:cxn>
                    <a:cxn ang="0">
                      <a:pos x="546" y="10"/>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6"/>
                    </a:cxn>
                  </a:cxnLst>
                  <a:rect l="0" t="0" r="r" b="b"/>
                  <a:pathLst>
                    <a:path w="546" h="63">
                      <a:moveTo>
                        <a:pt x="0" y="21"/>
                      </a:moveTo>
                      <a:lnTo>
                        <a:pt x="1" y="28"/>
                      </a:lnTo>
                      <a:lnTo>
                        <a:pt x="2" y="35"/>
                      </a:lnTo>
                      <a:lnTo>
                        <a:pt x="4" y="41"/>
                      </a:lnTo>
                      <a:lnTo>
                        <a:pt x="5" y="48"/>
                      </a:lnTo>
                      <a:lnTo>
                        <a:pt x="12" y="49"/>
                      </a:lnTo>
                      <a:lnTo>
                        <a:pt x="19" y="51"/>
                      </a:lnTo>
                      <a:lnTo>
                        <a:pt x="26" y="53"/>
                      </a:lnTo>
                      <a:lnTo>
                        <a:pt x="32" y="54"/>
                      </a:lnTo>
                      <a:lnTo>
                        <a:pt x="38" y="56"/>
                      </a:lnTo>
                      <a:lnTo>
                        <a:pt x="45" y="58"/>
                      </a:lnTo>
                      <a:lnTo>
                        <a:pt x="52" y="60"/>
                      </a:lnTo>
                      <a:lnTo>
                        <a:pt x="59" y="61"/>
                      </a:lnTo>
                      <a:lnTo>
                        <a:pt x="87" y="61"/>
                      </a:lnTo>
                      <a:lnTo>
                        <a:pt x="114" y="61"/>
                      </a:lnTo>
                      <a:lnTo>
                        <a:pt x="142" y="61"/>
                      </a:lnTo>
                      <a:lnTo>
                        <a:pt x="170" y="61"/>
                      </a:lnTo>
                      <a:lnTo>
                        <a:pt x="197" y="61"/>
                      </a:lnTo>
                      <a:lnTo>
                        <a:pt x="225" y="61"/>
                      </a:lnTo>
                      <a:lnTo>
                        <a:pt x="252" y="61"/>
                      </a:lnTo>
                      <a:lnTo>
                        <a:pt x="280" y="62"/>
                      </a:lnTo>
                      <a:lnTo>
                        <a:pt x="308" y="62"/>
                      </a:lnTo>
                      <a:lnTo>
                        <a:pt x="335" y="62"/>
                      </a:lnTo>
                      <a:lnTo>
                        <a:pt x="363" y="62"/>
                      </a:lnTo>
                      <a:lnTo>
                        <a:pt x="391" y="62"/>
                      </a:lnTo>
                      <a:lnTo>
                        <a:pt x="417" y="62"/>
                      </a:lnTo>
                      <a:lnTo>
                        <a:pt x="445" y="63"/>
                      </a:lnTo>
                      <a:lnTo>
                        <a:pt x="473" y="63"/>
                      </a:lnTo>
                      <a:lnTo>
                        <a:pt x="500" y="63"/>
                      </a:lnTo>
                      <a:lnTo>
                        <a:pt x="506" y="60"/>
                      </a:lnTo>
                      <a:lnTo>
                        <a:pt x="512" y="58"/>
                      </a:lnTo>
                      <a:lnTo>
                        <a:pt x="517" y="54"/>
                      </a:lnTo>
                      <a:lnTo>
                        <a:pt x="523" y="52"/>
                      </a:lnTo>
                      <a:lnTo>
                        <a:pt x="529" y="49"/>
                      </a:lnTo>
                      <a:lnTo>
                        <a:pt x="535" y="46"/>
                      </a:lnTo>
                      <a:lnTo>
                        <a:pt x="541" y="44"/>
                      </a:lnTo>
                      <a:lnTo>
                        <a:pt x="546" y="40"/>
                      </a:lnTo>
                      <a:lnTo>
                        <a:pt x="546" y="30"/>
                      </a:lnTo>
                      <a:lnTo>
                        <a:pt x="546" y="20"/>
                      </a:lnTo>
                      <a:lnTo>
                        <a:pt x="546" y="10"/>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1"/>
                      </a:lnTo>
                      <a:lnTo>
                        <a:pt x="2" y="16"/>
                      </a:lnTo>
                      <a:lnTo>
                        <a:pt x="0" y="21"/>
                      </a:lnTo>
                      <a:close/>
                    </a:path>
                  </a:pathLst>
                </a:custGeom>
                <a:solidFill>
                  <a:srgbClr val="BCA58C"/>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58" name="Freeform 54"/>
                <p:cNvSpPr>
                  <a:spLocks/>
                </p:cNvSpPr>
                <p:nvPr/>
              </p:nvSpPr>
              <p:spPr bwMode="auto">
                <a:xfrm>
                  <a:off x="2721" y="2243"/>
                  <a:ext cx="273" cy="28"/>
                </a:xfrm>
                <a:custGeom>
                  <a:avLst/>
                  <a:gdLst/>
                  <a:ahLst/>
                  <a:cxnLst>
                    <a:cxn ang="0">
                      <a:pos x="1" y="24"/>
                    </a:cxn>
                    <a:cxn ang="0">
                      <a:pos x="4" y="37"/>
                    </a:cxn>
                    <a:cxn ang="0">
                      <a:pos x="12" y="45"/>
                    </a:cxn>
                    <a:cxn ang="0">
                      <a:pos x="26" y="47"/>
                    </a:cxn>
                    <a:cxn ang="0">
                      <a:pos x="38" y="51"/>
                    </a:cxn>
                    <a:cxn ang="0">
                      <a:pos x="52" y="53"/>
                    </a:cxn>
                    <a:cxn ang="0">
                      <a:pos x="87" y="54"/>
                    </a:cxn>
                    <a:cxn ang="0">
                      <a:pos x="142" y="55"/>
                    </a:cxn>
                    <a:cxn ang="0">
                      <a:pos x="197" y="55"/>
                    </a:cxn>
                    <a:cxn ang="0">
                      <a:pos x="252" y="55"/>
                    </a:cxn>
                    <a:cxn ang="0">
                      <a:pos x="308" y="56"/>
                    </a:cxn>
                    <a:cxn ang="0">
                      <a:pos x="363" y="56"/>
                    </a:cxn>
                    <a:cxn ang="0">
                      <a:pos x="417" y="56"/>
                    </a:cxn>
                    <a:cxn ang="0">
                      <a:pos x="473" y="56"/>
                    </a:cxn>
                    <a:cxn ang="0">
                      <a:pos x="506" y="54"/>
                    </a:cxn>
                    <a:cxn ang="0">
                      <a:pos x="517" y="49"/>
                    </a:cxn>
                    <a:cxn ang="0">
                      <a:pos x="529" y="45"/>
                    </a:cxn>
                    <a:cxn ang="0">
                      <a:pos x="541" y="39"/>
                    </a:cxn>
                    <a:cxn ang="0">
                      <a:pos x="546" y="28"/>
                    </a:cxn>
                    <a:cxn ang="0">
                      <a:pos x="546" y="9"/>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4"/>
                    </a:cxn>
                  </a:cxnLst>
                  <a:rect l="0" t="0" r="r" b="b"/>
                  <a:pathLst>
                    <a:path w="546" h="56">
                      <a:moveTo>
                        <a:pt x="0" y="18"/>
                      </a:moveTo>
                      <a:lnTo>
                        <a:pt x="1" y="24"/>
                      </a:lnTo>
                      <a:lnTo>
                        <a:pt x="2" y="31"/>
                      </a:lnTo>
                      <a:lnTo>
                        <a:pt x="4" y="37"/>
                      </a:lnTo>
                      <a:lnTo>
                        <a:pt x="5" y="44"/>
                      </a:lnTo>
                      <a:lnTo>
                        <a:pt x="12" y="45"/>
                      </a:lnTo>
                      <a:lnTo>
                        <a:pt x="19" y="46"/>
                      </a:lnTo>
                      <a:lnTo>
                        <a:pt x="26" y="47"/>
                      </a:lnTo>
                      <a:lnTo>
                        <a:pt x="32" y="48"/>
                      </a:lnTo>
                      <a:lnTo>
                        <a:pt x="38" y="51"/>
                      </a:lnTo>
                      <a:lnTo>
                        <a:pt x="45" y="52"/>
                      </a:lnTo>
                      <a:lnTo>
                        <a:pt x="52" y="53"/>
                      </a:lnTo>
                      <a:lnTo>
                        <a:pt x="59" y="54"/>
                      </a:lnTo>
                      <a:lnTo>
                        <a:pt x="87" y="54"/>
                      </a:lnTo>
                      <a:lnTo>
                        <a:pt x="114" y="54"/>
                      </a:lnTo>
                      <a:lnTo>
                        <a:pt x="142" y="55"/>
                      </a:lnTo>
                      <a:lnTo>
                        <a:pt x="170" y="55"/>
                      </a:lnTo>
                      <a:lnTo>
                        <a:pt x="197" y="55"/>
                      </a:lnTo>
                      <a:lnTo>
                        <a:pt x="225" y="55"/>
                      </a:lnTo>
                      <a:lnTo>
                        <a:pt x="252" y="55"/>
                      </a:lnTo>
                      <a:lnTo>
                        <a:pt x="280" y="55"/>
                      </a:lnTo>
                      <a:lnTo>
                        <a:pt x="308" y="56"/>
                      </a:lnTo>
                      <a:lnTo>
                        <a:pt x="335" y="56"/>
                      </a:lnTo>
                      <a:lnTo>
                        <a:pt x="363" y="56"/>
                      </a:lnTo>
                      <a:lnTo>
                        <a:pt x="391" y="56"/>
                      </a:lnTo>
                      <a:lnTo>
                        <a:pt x="417" y="56"/>
                      </a:lnTo>
                      <a:lnTo>
                        <a:pt x="445" y="56"/>
                      </a:lnTo>
                      <a:lnTo>
                        <a:pt x="473" y="56"/>
                      </a:lnTo>
                      <a:lnTo>
                        <a:pt x="500" y="56"/>
                      </a:lnTo>
                      <a:lnTo>
                        <a:pt x="506" y="54"/>
                      </a:lnTo>
                      <a:lnTo>
                        <a:pt x="512" y="52"/>
                      </a:lnTo>
                      <a:lnTo>
                        <a:pt x="517" y="49"/>
                      </a:lnTo>
                      <a:lnTo>
                        <a:pt x="523" y="47"/>
                      </a:lnTo>
                      <a:lnTo>
                        <a:pt x="529" y="45"/>
                      </a:lnTo>
                      <a:lnTo>
                        <a:pt x="535" y="41"/>
                      </a:lnTo>
                      <a:lnTo>
                        <a:pt x="541" y="39"/>
                      </a:lnTo>
                      <a:lnTo>
                        <a:pt x="546" y="37"/>
                      </a:lnTo>
                      <a:lnTo>
                        <a:pt x="546" y="28"/>
                      </a:lnTo>
                      <a:lnTo>
                        <a:pt x="546" y="18"/>
                      </a:lnTo>
                      <a:lnTo>
                        <a:pt x="546" y="9"/>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0"/>
                      </a:lnTo>
                      <a:lnTo>
                        <a:pt x="2" y="14"/>
                      </a:lnTo>
                      <a:lnTo>
                        <a:pt x="0" y="18"/>
                      </a:lnTo>
                      <a:close/>
                    </a:path>
                  </a:pathLst>
                </a:custGeom>
                <a:solidFill>
                  <a:srgbClr val="BFAA91"/>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59" name="Freeform 55"/>
                <p:cNvSpPr>
                  <a:spLocks/>
                </p:cNvSpPr>
                <p:nvPr/>
              </p:nvSpPr>
              <p:spPr bwMode="auto">
                <a:xfrm>
                  <a:off x="2721" y="2243"/>
                  <a:ext cx="273" cy="25"/>
                </a:xfrm>
                <a:custGeom>
                  <a:avLst/>
                  <a:gdLst/>
                  <a:ahLst/>
                  <a:cxnLst>
                    <a:cxn ang="0">
                      <a:pos x="1" y="22"/>
                    </a:cxn>
                    <a:cxn ang="0">
                      <a:pos x="4" y="33"/>
                    </a:cxn>
                    <a:cxn ang="0">
                      <a:pos x="12" y="40"/>
                    </a:cxn>
                    <a:cxn ang="0">
                      <a:pos x="26" y="43"/>
                    </a:cxn>
                    <a:cxn ang="0">
                      <a:pos x="38" y="45"/>
                    </a:cxn>
                    <a:cxn ang="0">
                      <a:pos x="52" y="47"/>
                    </a:cxn>
                    <a:cxn ang="0">
                      <a:pos x="87" y="48"/>
                    </a:cxn>
                    <a:cxn ang="0">
                      <a:pos x="142" y="48"/>
                    </a:cxn>
                    <a:cxn ang="0">
                      <a:pos x="197" y="49"/>
                    </a:cxn>
                    <a:cxn ang="0">
                      <a:pos x="252" y="49"/>
                    </a:cxn>
                    <a:cxn ang="0">
                      <a:pos x="308" y="49"/>
                    </a:cxn>
                    <a:cxn ang="0">
                      <a:pos x="363" y="49"/>
                    </a:cxn>
                    <a:cxn ang="0">
                      <a:pos x="417" y="51"/>
                    </a:cxn>
                    <a:cxn ang="0">
                      <a:pos x="473" y="51"/>
                    </a:cxn>
                    <a:cxn ang="0">
                      <a:pos x="506" y="48"/>
                    </a:cxn>
                    <a:cxn ang="0">
                      <a:pos x="517" y="44"/>
                    </a:cxn>
                    <a:cxn ang="0">
                      <a:pos x="529" y="39"/>
                    </a:cxn>
                    <a:cxn ang="0">
                      <a:pos x="541" y="35"/>
                    </a:cxn>
                    <a:cxn ang="0">
                      <a:pos x="546" y="24"/>
                    </a:cxn>
                    <a:cxn ang="0">
                      <a:pos x="546" y="8"/>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6"/>
                    </a:cxn>
                    <a:cxn ang="0">
                      <a:pos x="2" y="13"/>
                    </a:cxn>
                  </a:cxnLst>
                  <a:rect l="0" t="0" r="r" b="b"/>
                  <a:pathLst>
                    <a:path w="546" h="51">
                      <a:moveTo>
                        <a:pt x="0" y="16"/>
                      </a:moveTo>
                      <a:lnTo>
                        <a:pt x="1" y="22"/>
                      </a:lnTo>
                      <a:lnTo>
                        <a:pt x="2" y="28"/>
                      </a:lnTo>
                      <a:lnTo>
                        <a:pt x="4" y="33"/>
                      </a:lnTo>
                      <a:lnTo>
                        <a:pt x="5" y="39"/>
                      </a:lnTo>
                      <a:lnTo>
                        <a:pt x="12" y="40"/>
                      </a:lnTo>
                      <a:lnTo>
                        <a:pt x="19" y="41"/>
                      </a:lnTo>
                      <a:lnTo>
                        <a:pt x="26" y="43"/>
                      </a:lnTo>
                      <a:lnTo>
                        <a:pt x="32" y="44"/>
                      </a:lnTo>
                      <a:lnTo>
                        <a:pt x="38" y="45"/>
                      </a:lnTo>
                      <a:lnTo>
                        <a:pt x="45" y="46"/>
                      </a:lnTo>
                      <a:lnTo>
                        <a:pt x="52" y="47"/>
                      </a:lnTo>
                      <a:lnTo>
                        <a:pt x="59" y="48"/>
                      </a:lnTo>
                      <a:lnTo>
                        <a:pt x="87" y="48"/>
                      </a:lnTo>
                      <a:lnTo>
                        <a:pt x="114" y="48"/>
                      </a:lnTo>
                      <a:lnTo>
                        <a:pt x="142" y="48"/>
                      </a:lnTo>
                      <a:lnTo>
                        <a:pt x="170" y="49"/>
                      </a:lnTo>
                      <a:lnTo>
                        <a:pt x="197" y="49"/>
                      </a:lnTo>
                      <a:lnTo>
                        <a:pt x="225" y="49"/>
                      </a:lnTo>
                      <a:lnTo>
                        <a:pt x="252" y="49"/>
                      </a:lnTo>
                      <a:lnTo>
                        <a:pt x="280" y="49"/>
                      </a:lnTo>
                      <a:lnTo>
                        <a:pt x="308" y="49"/>
                      </a:lnTo>
                      <a:lnTo>
                        <a:pt x="335" y="49"/>
                      </a:lnTo>
                      <a:lnTo>
                        <a:pt x="363" y="49"/>
                      </a:lnTo>
                      <a:lnTo>
                        <a:pt x="391" y="49"/>
                      </a:lnTo>
                      <a:lnTo>
                        <a:pt x="417" y="51"/>
                      </a:lnTo>
                      <a:lnTo>
                        <a:pt x="445" y="51"/>
                      </a:lnTo>
                      <a:lnTo>
                        <a:pt x="473" y="51"/>
                      </a:lnTo>
                      <a:lnTo>
                        <a:pt x="500" y="51"/>
                      </a:lnTo>
                      <a:lnTo>
                        <a:pt x="506" y="48"/>
                      </a:lnTo>
                      <a:lnTo>
                        <a:pt x="512" y="46"/>
                      </a:lnTo>
                      <a:lnTo>
                        <a:pt x="517" y="44"/>
                      </a:lnTo>
                      <a:lnTo>
                        <a:pt x="523" y="41"/>
                      </a:lnTo>
                      <a:lnTo>
                        <a:pt x="529" y="39"/>
                      </a:lnTo>
                      <a:lnTo>
                        <a:pt x="535" y="37"/>
                      </a:lnTo>
                      <a:lnTo>
                        <a:pt x="541" y="35"/>
                      </a:lnTo>
                      <a:lnTo>
                        <a:pt x="546" y="32"/>
                      </a:lnTo>
                      <a:lnTo>
                        <a:pt x="546" y="24"/>
                      </a:lnTo>
                      <a:lnTo>
                        <a:pt x="546" y="16"/>
                      </a:lnTo>
                      <a:lnTo>
                        <a:pt x="546" y="8"/>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6"/>
                      </a:lnTo>
                      <a:lnTo>
                        <a:pt x="5" y="9"/>
                      </a:lnTo>
                      <a:lnTo>
                        <a:pt x="2" y="13"/>
                      </a:lnTo>
                      <a:lnTo>
                        <a:pt x="0" y="16"/>
                      </a:lnTo>
                      <a:close/>
                    </a:path>
                  </a:pathLst>
                </a:custGeom>
                <a:solidFill>
                  <a:srgbClr val="C1AD96"/>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60" name="Freeform 56"/>
                <p:cNvSpPr>
                  <a:spLocks/>
                </p:cNvSpPr>
                <p:nvPr/>
              </p:nvSpPr>
              <p:spPr bwMode="auto">
                <a:xfrm>
                  <a:off x="2721" y="2243"/>
                  <a:ext cx="273" cy="22"/>
                </a:xfrm>
                <a:custGeom>
                  <a:avLst/>
                  <a:gdLst/>
                  <a:ahLst/>
                  <a:cxnLst>
                    <a:cxn ang="0">
                      <a:pos x="1" y="18"/>
                    </a:cxn>
                    <a:cxn ang="0">
                      <a:pos x="4" y="29"/>
                    </a:cxn>
                    <a:cxn ang="0">
                      <a:pos x="12" y="35"/>
                    </a:cxn>
                    <a:cxn ang="0">
                      <a:pos x="26" y="37"/>
                    </a:cxn>
                    <a:cxn ang="0">
                      <a:pos x="38" y="39"/>
                    </a:cxn>
                    <a:cxn ang="0">
                      <a:pos x="52" y="41"/>
                    </a:cxn>
                    <a:cxn ang="0">
                      <a:pos x="87" y="43"/>
                    </a:cxn>
                    <a:cxn ang="0">
                      <a:pos x="142" y="43"/>
                    </a:cxn>
                    <a:cxn ang="0">
                      <a:pos x="197" y="44"/>
                    </a:cxn>
                    <a:cxn ang="0">
                      <a:pos x="252" y="44"/>
                    </a:cxn>
                    <a:cxn ang="0">
                      <a:pos x="308" y="44"/>
                    </a:cxn>
                    <a:cxn ang="0">
                      <a:pos x="363" y="44"/>
                    </a:cxn>
                    <a:cxn ang="0">
                      <a:pos x="417" y="45"/>
                    </a:cxn>
                    <a:cxn ang="0">
                      <a:pos x="473" y="45"/>
                    </a:cxn>
                    <a:cxn ang="0">
                      <a:pos x="506" y="43"/>
                    </a:cxn>
                    <a:cxn ang="0">
                      <a:pos x="517" y="38"/>
                    </a:cxn>
                    <a:cxn ang="0">
                      <a:pos x="529" y="35"/>
                    </a:cxn>
                    <a:cxn ang="0">
                      <a:pos x="541" y="31"/>
                    </a:cxn>
                    <a:cxn ang="0">
                      <a:pos x="546" y="22"/>
                    </a:cxn>
                    <a:cxn ang="0">
                      <a:pos x="546" y="7"/>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5"/>
                    </a:cxn>
                    <a:cxn ang="0">
                      <a:pos x="2" y="11"/>
                    </a:cxn>
                  </a:cxnLst>
                  <a:rect l="0" t="0" r="r" b="b"/>
                  <a:pathLst>
                    <a:path w="546" h="45">
                      <a:moveTo>
                        <a:pt x="0" y="14"/>
                      </a:moveTo>
                      <a:lnTo>
                        <a:pt x="1" y="18"/>
                      </a:lnTo>
                      <a:lnTo>
                        <a:pt x="2" y="24"/>
                      </a:lnTo>
                      <a:lnTo>
                        <a:pt x="4" y="29"/>
                      </a:lnTo>
                      <a:lnTo>
                        <a:pt x="5" y="33"/>
                      </a:lnTo>
                      <a:lnTo>
                        <a:pt x="12" y="35"/>
                      </a:lnTo>
                      <a:lnTo>
                        <a:pt x="19" y="36"/>
                      </a:lnTo>
                      <a:lnTo>
                        <a:pt x="26" y="37"/>
                      </a:lnTo>
                      <a:lnTo>
                        <a:pt x="32" y="38"/>
                      </a:lnTo>
                      <a:lnTo>
                        <a:pt x="38" y="39"/>
                      </a:lnTo>
                      <a:lnTo>
                        <a:pt x="45" y="40"/>
                      </a:lnTo>
                      <a:lnTo>
                        <a:pt x="52" y="41"/>
                      </a:lnTo>
                      <a:lnTo>
                        <a:pt x="59" y="43"/>
                      </a:lnTo>
                      <a:lnTo>
                        <a:pt x="87" y="43"/>
                      </a:lnTo>
                      <a:lnTo>
                        <a:pt x="114" y="43"/>
                      </a:lnTo>
                      <a:lnTo>
                        <a:pt x="142" y="43"/>
                      </a:lnTo>
                      <a:lnTo>
                        <a:pt x="170" y="44"/>
                      </a:lnTo>
                      <a:lnTo>
                        <a:pt x="197" y="44"/>
                      </a:lnTo>
                      <a:lnTo>
                        <a:pt x="225" y="44"/>
                      </a:lnTo>
                      <a:lnTo>
                        <a:pt x="252" y="44"/>
                      </a:lnTo>
                      <a:lnTo>
                        <a:pt x="280" y="44"/>
                      </a:lnTo>
                      <a:lnTo>
                        <a:pt x="308" y="44"/>
                      </a:lnTo>
                      <a:lnTo>
                        <a:pt x="335" y="44"/>
                      </a:lnTo>
                      <a:lnTo>
                        <a:pt x="363" y="44"/>
                      </a:lnTo>
                      <a:lnTo>
                        <a:pt x="391" y="44"/>
                      </a:lnTo>
                      <a:lnTo>
                        <a:pt x="417" y="45"/>
                      </a:lnTo>
                      <a:lnTo>
                        <a:pt x="445" y="45"/>
                      </a:lnTo>
                      <a:lnTo>
                        <a:pt x="473" y="45"/>
                      </a:lnTo>
                      <a:lnTo>
                        <a:pt x="500" y="45"/>
                      </a:lnTo>
                      <a:lnTo>
                        <a:pt x="506" y="43"/>
                      </a:lnTo>
                      <a:lnTo>
                        <a:pt x="512" y="40"/>
                      </a:lnTo>
                      <a:lnTo>
                        <a:pt x="517" y="38"/>
                      </a:lnTo>
                      <a:lnTo>
                        <a:pt x="523" y="37"/>
                      </a:lnTo>
                      <a:lnTo>
                        <a:pt x="529" y="35"/>
                      </a:lnTo>
                      <a:lnTo>
                        <a:pt x="535" y="32"/>
                      </a:lnTo>
                      <a:lnTo>
                        <a:pt x="541" y="31"/>
                      </a:lnTo>
                      <a:lnTo>
                        <a:pt x="546" y="29"/>
                      </a:lnTo>
                      <a:lnTo>
                        <a:pt x="546" y="22"/>
                      </a:lnTo>
                      <a:lnTo>
                        <a:pt x="546" y="14"/>
                      </a:lnTo>
                      <a:lnTo>
                        <a:pt x="546" y="7"/>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5"/>
                      </a:lnTo>
                      <a:lnTo>
                        <a:pt x="5" y="8"/>
                      </a:lnTo>
                      <a:lnTo>
                        <a:pt x="2" y="11"/>
                      </a:lnTo>
                      <a:lnTo>
                        <a:pt x="0" y="14"/>
                      </a:lnTo>
                      <a:close/>
                    </a:path>
                  </a:pathLst>
                </a:custGeom>
                <a:solidFill>
                  <a:srgbClr val="C4B29B"/>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61" name="Freeform 57"/>
                <p:cNvSpPr>
                  <a:spLocks/>
                </p:cNvSpPr>
                <p:nvPr/>
              </p:nvSpPr>
              <p:spPr bwMode="auto">
                <a:xfrm>
                  <a:off x="2721" y="2243"/>
                  <a:ext cx="273" cy="19"/>
                </a:xfrm>
                <a:custGeom>
                  <a:avLst/>
                  <a:gdLst/>
                  <a:ahLst/>
                  <a:cxnLst>
                    <a:cxn ang="0">
                      <a:pos x="0" y="13"/>
                    </a:cxn>
                    <a:cxn ang="0">
                      <a:pos x="5" y="29"/>
                    </a:cxn>
                    <a:cxn ang="0">
                      <a:pos x="59" y="37"/>
                    </a:cxn>
                    <a:cxn ang="0">
                      <a:pos x="500" y="38"/>
                    </a:cxn>
                    <a:cxn ang="0">
                      <a:pos x="546" y="24"/>
                    </a:cxn>
                    <a:cxn ang="0">
                      <a:pos x="546" y="0"/>
                    </a:cxn>
                    <a:cxn ang="0">
                      <a:pos x="405" y="1"/>
                    </a:cxn>
                    <a:cxn ang="0">
                      <a:pos x="203" y="1"/>
                    </a:cxn>
                    <a:cxn ang="0">
                      <a:pos x="8" y="1"/>
                    </a:cxn>
                    <a:cxn ang="0">
                      <a:pos x="0" y="13"/>
                    </a:cxn>
                  </a:cxnLst>
                  <a:rect l="0" t="0" r="r" b="b"/>
                  <a:pathLst>
                    <a:path w="546" h="38">
                      <a:moveTo>
                        <a:pt x="0" y="13"/>
                      </a:moveTo>
                      <a:lnTo>
                        <a:pt x="5" y="29"/>
                      </a:lnTo>
                      <a:lnTo>
                        <a:pt x="59" y="37"/>
                      </a:lnTo>
                      <a:lnTo>
                        <a:pt x="500" y="38"/>
                      </a:lnTo>
                      <a:lnTo>
                        <a:pt x="546" y="24"/>
                      </a:lnTo>
                      <a:lnTo>
                        <a:pt x="546" y="0"/>
                      </a:lnTo>
                      <a:lnTo>
                        <a:pt x="405" y="1"/>
                      </a:lnTo>
                      <a:lnTo>
                        <a:pt x="203" y="1"/>
                      </a:lnTo>
                      <a:lnTo>
                        <a:pt x="8" y="1"/>
                      </a:lnTo>
                      <a:lnTo>
                        <a:pt x="0" y="13"/>
                      </a:lnTo>
                      <a:close/>
                    </a:path>
                  </a:pathLst>
                </a:custGeom>
                <a:solidFill>
                  <a:srgbClr val="C6B59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62" name="Rectangle 58"/>
                <p:cNvSpPr>
                  <a:spLocks noChangeArrowheads="1"/>
                </p:cNvSpPr>
                <p:nvPr/>
              </p:nvSpPr>
              <p:spPr bwMode="auto">
                <a:xfrm>
                  <a:off x="2734" y="2407"/>
                  <a:ext cx="126" cy="38"/>
                </a:xfrm>
                <a:prstGeom prst="rect">
                  <a:avLst/>
                </a:prstGeom>
                <a:solidFill>
                  <a:srgbClr val="96704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63" name="Rectangle 59"/>
                <p:cNvSpPr>
                  <a:spLocks noChangeArrowheads="1"/>
                </p:cNvSpPr>
                <p:nvPr/>
              </p:nvSpPr>
              <p:spPr bwMode="auto">
                <a:xfrm>
                  <a:off x="2751" y="2418"/>
                  <a:ext cx="109" cy="27"/>
                </a:xfrm>
                <a:prstGeom prst="rect">
                  <a:avLst/>
                </a:prstGeom>
                <a:solidFill>
                  <a:srgbClr val="002335"/>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64" name="Rectangle 60"/>
                <p:cNvSpPr>
                  <a:spLocks noChangeArrowheads="1"/>
                </p:cNvSpPr>
                <p:nvPr/>
              </p:nvSpPr>
              <p:spPr bwMode="auto">
                <a:xfrm>
                  <a:off x="2552" y="2388"/>
                  <a:ext cx="62" cy="16"/>
                </a:xfrm>
                <a:prstGeom prst="rect">
                  <a:avLst/>
                </a:prstGeom>
                <a:solidFill>
                  <a:srgbClr val="3A4447"/>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65" name="Rectangle 61"/>
                <p:cNvSpPr>
                  <a:spLocks noChangeArrowheads="1"/>
                </p:cNvSpPr>
                <p:nvPr/>
              </p:nvSpPr>
              <p:spPr bwMode="auto">
                <a:xfrm>
                  <a:off x="2856" y="2407"/>
                  <a:ext cx="7" cy="118"/>
                </a:xfrm>
                <a:prstGeom prst="rect">
                  <a:avLst/>
                </a:prstGeom>
                <a:solidFill>
                  <a:srgbClr val="63563D"/>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66" name="Rectangle 62"/>
                <p:cNvSpPr>
                  <a:spLocks noChangeArrowheads="1"/>
                </p:cNvSpPr>
                <p:nvPr/>
              </p:nvSpPr>
              <p:spPr bwMode="auto">
                <a:xfrm>
                  <a:off x="2735" y="2518"/>
                  <a:ext cx="123" cy="10"/>
                </a:xfrm>
                <a:prstGeom prst="rect">
                  <a:avLst/>
                </a:prstGeom>
                <a:solidFill>
                  <a:srgbClr val="B28C5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67" name="Rectangle 63"/>
                <p:cNvSpPr>
                  <a:spLocks noChangeArrowheads="1"/>
                </p:cNvSpPr>
                <p:nvPr/>
              </p:nvSpPr>
              <p:spPr bwMode="auto">
                <a:xfrm>
                  <a:off x="2594" y="2413"/>
                  <a:ext cx="97" cy="112"/>
                </a:xfrm>
                <a:prstGeom prst="rect">
                  <a:avLst/>
                </a:prstGeom>
                <a:solidFill>
                  <a:srgbClr val="B28C5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68" name="Rectangle 64"/>
                <p:cNvSpPr>
                  <a:spLocks noChangeArrowheads="1"/>
                </p:cNvSpPr>
                <p:nvPr/>
              </p:nvSpPr>
              <p:spPr bwMode="auto">
                <a:xfrm>
                  <a:off x="2592" y="2408"/>
                  <a:ext cx="104" cy="8"/>
                </a:xfrm>
                <a:prstGeom prst="rect">
                  <a:avLst/>
                </a:prstGeom>
                <a:solidFill>
                  <a:srgbClr val="63563D"/>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70" name="Rectangle 66"/>
                <p:cNvSpPr>
                  <a:spLocks noChangeArrowheads="1"/>
                </p:cNvSpPr>
                <p:nvPr/>
              </p:nvSpPr>
              <p:spPr bwMode="auto">
                <a:xfrm>
                  <a:off x="2590" y="2518"/>
                  <a:ext cx="102" cy="8"/>
                </a:xfrm>
                <a:prstGeom prst="rect">
                  <a:avLst/>
                </a:prstGeom>
                <a:solidFill>
                  <a:srgbClr val="DBC9B5"/>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71" name="Rectangle 67"/>
                <p:cNvSpPr>
                  <a:spLocks noChangeArrowheads="1"/>
                </p:cNvSpPr>
                <p:nvPr/>
              </p:nvSpPr>
              <p:spPr bwMode="auto">
                <a:xfrm>
                  <a:off x="2894" y="2388"/>
                  <a:ext cx="11" cy="142"/>
                </a:xfrm>
                <a:prstGeom prst="rect">
                  <a:avLst/>
                </a:prstGeom>
                <a:solidFill>
                  <a:srgbClr val="776B4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72" name="Rectangle 68"/>
                <p:cNvSpPr>
                  <a:spLocks noChangeArrowheads="1"/>
                </p:cNvSpPr>
                <p:nvPr/>
              </p:nvSpPr>
              <p:spPr bwMode="auto">
                <a:xfrm>
                  <a:off x="3155" y="2449"/>
                  <a:ext cx="36" cy="29"/>
                </a:xfrm>
                <a:prstGeom prst="rect">
                  <a:avLst/>
                </a:prstGeom>
                <a:solidFill>
                  <a:srgbClr val="423521"/>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73" name="Rectangle 69"/>
                <p:cNvSpPr>
                  <a:spLocks noChangeArrowheads="1"/>
                </p:cNvSpPr>
                <p:nvPr/>
              </p:nvSpPr>
              <p:spPr bwMode="auto">
                <a:xfrm>
                  <a:off x="3170" y="2402"/>
                  <a:ext cx="10" cy="138"/>
                </a:xfrm>
                <a:prstGeom prst="rect">
                  <a:avLst/>
                </a:prstGeom>
                <a:solidFill>
                  <a:srgbClr val="002335"/>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74" name="Freeform 70"/>
                <p:cNvSpPr>
                  <a:spLocks/>
                </p:cNvSpPr>
                <p:nvPr/>
              </p:nvSpPr>
              <p:spPr bwMode="auto">
                <a:xfrm>
                  <a:off x="2587" y="2533"/>
                  <a:ext cx="566" cy="59"/>
                </a:xfrm>
                <a:custGeom>
                  <a:avLst/>
                  <a:gdLst/>
                  <a:ahLst/>
                  <a:cxnLst>
                    <a:cxn ang="0">
                      <a:pos x="0" y="5"/>
                    </a:cxn>
                    <a:cxn ang="0">
                      <a:pos x="56" y="43"/>
                    </a:cxn>
                    <a:cxn ang="0">
                      <a:pos x="1072" y="42"/>
                    </a:cxn>
                    <a:cxn ang="0">
                      <a:pos x="1131" y="0"/>
                    </a:cxn>
                    <a:cxn ang="0">
                      <a:pos x="1098" y="64"/>
                    </a:cxn>
                    <a:cxn ang="0">
                      <a:pos x="1098" y="118"/>
                    </a:cxn>
                    <a:cxn ang="0">
                      <a:pos x="12" y="114"/>
                    </a:cxn>
                    <a:cxn ang="0">
                      <a:pos x="15" y="65"/>
                    </a:cxn>
                    <a:cxn ang="0">
                      <a:pos x="0" y="5"/>
                    </a:cxn>
                  </a:cxnLst>
                  <a:rect l="0" t="0" r="r" b="b"/>
                  <a:pathLst>
                    <a:path w="1131" h="118">
                      <a:moveTo>
                        <a:pt x="0" y="5"/>
                      </a:moveTo>
                      <a:lnTo>
                        <a:pt x="56" y="43"/>
                      </a:lnTo>
                      <a:lnTo>
                        <a:pt x="1072" y="42"/>
                      </a:lnTo>
                      <a:lnTo>
                        <a:pt x="1131" y="0"/>
                      </a:lnTo>
                      <a:lnTo>
                        <a:pt x="1098" y="64"/>
                      </a:lnTo>
                      <a:lnTo>
                        <a:pt x="1098" y="118"/>
                      </a:lnTo>
                      <a:lnTo>
                        <a:pt x="12" y="114"/>
                      </a:lnTo>
                      <a:lnTo>
                        <a:pt x="15" y="65"/>
                      </a:lnTo>
                      <a:lnTo>
                        <a:pt x="0" y="5"/>
                      </a:lnTo>
                      <a:close/>
                    </a:path>
                  </a:pathLst>
                </a:custGeom>
                <a:solidFill>
                  <a:srgbClr val="63563D"/>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75" name="Freeform 71"/>
                <p:cNvSpPr>
                  <a:spLocks/>
                </p:cNvSpPr>
                <p:nvPr/>
              </p:nvSpPr>
              <p:spPr bwMode="auto">
                <a:xfrm>
                  <a:off x="3049" y="2251"/>
                  <a:ext cx="27" cy="29"/>
                </a:xfrm>
                <a:custGeom>
                  <a:avLst/>
                  <a:gdLst/>
                  <a:ahLst/>
                  <a:cxnLst>
                    <a:cxn ang="0">
                      <a:pos x="26" y="0"/>
                    </a:cxn>
                    <a:cxn ang="0">
                      <a:pos x="38" y="2"/>
                    </a:cxn>
                    <a:cxn ang="0">
                      <a:pos x="46" y="9"/>
                    </a:cxn>
                    <a:cxn ang="0">
                      <a:pos x="52" y="19"/>
                    </a:cxn>
                    <a:cxn ang="0">
                      <a:pos x="54" y="30"/>
                    </a:cxn>
                    <a:cxn ang="0">
                      <a:pos x="52" y="42"/>
                    </a:cxn>
                    <a:cxn ang="0">
                      <a:pos x="46" y="51"/>
                    </a:cxn>
                    <a:cxn ang="0">
                      <a:pos x="38" y="57"/>
                    </a:cxn>
                    <a:cxn ang="0">
                      <a:pos x="26" y="59"/>
                    </a:cxn>
                    <a:cxn ang="0">
                      <a:pos x="16" y="57"/>
                    </a:cxn>
                    <a:cxn ang="0">
                      <a:pos x="8" y="51"/>
                    </a:cxn>
                    <a:cxn ang="0">
                      <a:pos x="2" y="42"/>
                    </a:cxn>
                    <a:cxn ang="0">
                      <a:pos x="0" y="30"/>
                    </a:cxn>
                    <a:cxn ang="0">
                      <a:pos x="2" y="19"/>
                    </a:cxn>
                    <a:cxn ang="0">
                      <a:pos x="8" y="9"/>
                    </a:cxn>
                    <a:cxn ang="0">
                      <a:pos x="16" y="2"/>
                    </a:cxn>
                    <a:cxn ang="0">
                      <a:pos x="26" y="0"/>
                    </a:cxn>
                  </a:cxnLst>
                  <a:rect l="0" t="0" r="r" b="b"/>
                  <a:pathLst>
                    <a:path w="54" h="59">
                      <a:moveTo>
                        <a:pt x="26" y="0"/>
                      </a:moveTo>
                      <a:lnTo>
                        <a:pt x="38" y="2"/>
                      </a:lnTo>
                      <a:lnTo>
                        <a:pt x="46" y="9"/>
                      </a:lnTo>
                      <a:lnTo>
                        <a:pt x="52" y="19"/>
                      </a:lnTo>
                      <a:lnTo>
                        <a:pt x="54" y="30"/>
                      </a:lnTo>
                      <a:lnTo>
                        <a:pt x="52" y="42"/>
                      </a:lnTo>
                      <a:lnTo>
                        <a:pt x="46" y="51"/>
                      </a:lnTo>
                      <a:lnTo>
                        <a:pt x="38" y="57"/>
                      </a:lnTo>
                      <a:lnTo>
                        <a:pt x="26" y="59"/>
                      </a:lnTo>
                      <a:lnTo>
                        <a:pt x="16" y="57"/>
                      </a:lnTo>
                      <a:lnTo>
                        <a:pt x="8" y="51"/>
                      </a:lnTo>
                      <a:lnTo>
                        <a:pt x="2" y="42"/>
                      </a:lnTo>
                      <a:lnTo>
                        <a:pt x="0" y="30"/>
                      </a:lnTo>
                      <a:lnTo>
                        <a:pt x="2" y="19"/>
                      </a:lnTo>
                      <a:lnTo>
                        <a:pt x="8" y="9"/>
                      </a:lnTo>
                      <a:lnTo>
                        <a:pt x="16" y="2"/>
                      </a:lnTo>
                      <a:lnTo>
                        <a:pt x="26" y="0"/>
                      </a:lnTo>
                      <a:close/>
                    </a:path>
                  </a:pathLst>
                </a:custGeom>
                <a:solidFill>
                  <a:srgbClr val="00335B"/>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76" name="Freeform 72"/>
                <p:cNvSpPr>
                  <a:spLocks/>
                </p:cNvSpPr>
                <p:nvPr/>
              </p:nvSpPr>
              <p:spPr bwMode="auto">
                <a:xfrm>
                  <a:off x="3085" y="2245"/>
                  <a:ext cx="27" cy="30"/>
                </a:xfrm>
                <a:custGeom>
                  <a:avLst/>
                  <a:gdLst/>
                  <a:ahLst/>
                  <a:cxnLst>
                    <a:cxn ang="0">
                      <a:pos x="28" y="0"/>
                    </a:cxn>
                    <a:cxn ang="0">
                      <a:pos x="38" y="2"/>
                    </a:cxn>
                    <a:cxn ang="0">
                      <a:pos x="46" y="8"/>
                    </a:cxn>
                    <a:cxn ang="0">
                      <a:pos x="52" y="17"/>
                    </a:cxn>
                    <a:cxn ang="0">
                      <a:pos x="54" y="28"/>
                    </a:cxn>
                    <a:cxn ang="0">
                      <a:pos x="52" y="40"/>
                    </a:cxn>
                    <a:cxn ang="0">
                      <a:pos x="46" y="49"/>
                    </a:cxn>
                    <a:cxn ang="0">
                      <a:pos x="38" y="56"/>
                    </a:cxn>
                    <a:cxn ang="0">
                      <a:pos x="28" y="58"/>
                    </a:cxn>
                    <a:cxn ang="0">
                      <a:pos x="18" y="56"/>
                    </a:cxn>
                    <a:cxn ang="0">
                      <a:pos x="8" y="49"/>
                    </a:cxn>
                    <a:cxn ang="0">
                      <a:pos x="3" y="40"/>
                    </a:cxn>
                    <a:cxn ang="0">
                      <a:pos x="0" y="28"/>
                    </a:cxn>
                    <a:cxn ang="0">
                      <a:pos x="3" y="17"/>
                    </a:cxn>
                    <a:cxn ang="0">
                      <a:pos x="8" y="8"/>
                    </a:cxn>
                    <a:cxn ang="0">
                      <a:pos x="18" y="2"/>
                    </a:cxn>
                    <a:cxn ang="0">
                      <a:pos x="28" y="0"/>
                    </a:cxn>
                  </a:cxnLst>
                  <a:rect l="0" t="0" r="r" b="b"/>
                  <a:pathLst>
                    <a:path w="54" h="58">
                      <a:moveTo>
                        <a:pt x="28" y="0"/>
                      </a:moveTo>
                      <a:lnTo>
                        <a:pt x="38" y="2"/>
                      </a:lnTo>
                      <a:lnTo>
                        <a:pt x="46" y="8"/>
                      </a:lnTo>
                      <a:lnTo>
                        <a:pt x="52" y="17"/>
                      </a:lnTo>
                      <a:lnTo>
                        <a:pt x="54" y="28"/>
                      </a:lnTo>
                      <a:lnTo>
                        <a:pt x="52" y="40"/>
                      </a:lnTo>
                      <a:lnTo>
                        <a:pt x="46" y="49"/>
                      </a:lnTo>
                      <a:lnTo>
                        <a:pt x="38" y="56"/>
                      </a:lnTo>
                      <a:lnTo>
                        <a:pt x="28" y="58"/>
                      </a:lnTo>
                      <a:lnTo>
                        <a:pt x="18" y="56"/>
                      </a:lnTo>
                      <a:lnTo>
                        <a:pt x="8" y="49"/>
                      </a:lnTo>
                      <a:lnTo>
                        <a:pt x="3" y="40"/>
                      </a:lnTo>
                      <a:lnTo>
                        <a:pt x="0" y="28"/>
                      </a:lnTo>
                      <a:lnTo>
                        <a:pt x="3" y="17"/>
                      </a:lnTo>
                      <a:lnTo>
                        <a:pt x="8" y="8"/>
                      </a:lnTo>
                      <a:lnTo>
                        <a:pt x="18" y="2"/>
                      </a:lnTo>
                      <a:lnTo>
                        <a:pt x="28" y="0"/>
                      </a:lnTo>
                      <a:close/>
                    </a:path>
                  </a:pathLst>
                </a:custGeom>
                <a:solidFill>
                  <a:srgbClr val="00335B"/>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77" name="Freeform 73"/>
                <p:cNvSpPr>
                  <a:spLocks/>
                </p:cNvSpPr>
                <p:nvPr/>
              </p:nvSpPr>
              <p:spPr bwMode="auto">
                <a:xfrm>
                  <a:off x="3051" y="2253"/>
                  <a:ext cx="23" cy="26"/>
                </a:xfrm>
                <a:custGeom>
                  <a:avLst/>
                  <a:gdLst/>
                  <a:ahLst/>
                  <a:cxnLst>
                    <a:cxn ang="0">
                      <a:pos x="23" y="0"/>
                    </a:cxn>
                    <a:cxn ang="0">
                      <a:pos x="32" y="2"/>
                    </a:cxn>
                    <a:cxn ang="0">
                      <a:pos x="39" y="8"/>
                    </a:cxn>
                    <a:cxn ang="0">
                      <a:pos x="44" y="16"/>
                    </a:cxn>
                    <a:cxn ang="0">
                      <a:pos x="46" y="26"/>
                    </a:cxn>
                    <a:cxn ang="0">
                      <a:pos x="44" y="35"/>
                    </a:cxn>
                    <a:cxn ang="0">
                      <a:pos x="39" y="43"/>
                    </a:cxn>
                    <a:cxn ang="0">
                      <a:pos x="32" y="49"/>
                    </a:cxn>
                    <a:cxn ang="0">
                      <a:pos x="23" y="51"/>
                    </a:cxn>
                    <a:cxn ang="0">
                      <a:pos x="14" y="49"/>
                    </a:cxn>
                    <a:cxn ang="0">
                      <a:pos x="7" y="43"/>
                    </a:cxn>
                    <a:cxn ang="0">
                      <a:pos x="2" y="35"/>
                    </a:cxn>
                    <a:cxn ang="0">
                      <a:pos x="0" y="26"/>
                    </a:cxn>
                    <a:cxn ang="0">
                      <a:pos x="2" y="16"/>
                    </a:cxn>
                    <a:cxn ang="0">
                      <a:pos x="7" y="8"/>
                    </a:cxn>
                    <a:cxn ang="0">
                      <a:pos x="14" y="2"/>
                    </a:cxn>
                    <a:cxn ang="0">
                      <a:pos x="23" y="0"/>
                    </a:cxn>
                  </a:cxnLst>
                  <a:rect l="0" t="0" r="r" b="b"/>
                  <a:pathLst>
                    <a:path w="46" h="51">
                      <a:moveTo>
                        <a:pt x="23" y="0"/>
                      </a:moveTo>
                      <a:lnTo>
                        <a:pt x="32" y="2"/>
                      </a:lnTo>
                      <a:lnTo>
                        <a:pt x="39" y="8"/>
                      </a:lnTo>
                      <a:lnTo>
                        <a:pt x="44" y="16"/>
                      </a:lnTo>
                      <a:lnTo>
                        <a:pt x="46" y="26"/>
                      </a:lnTo>
                      <a:lnTo>
                        <a:pt x="44" y="35"/>
                      </a:lnTo>
                      <a:lnTo>
                        <a:pt x="39" y="43"/>
                      </a:lnTo>
                      <a:lnTo>
                        <a:pt x="32" y="49"/>
                      </a:lnTo>
                      <a:lnTo>
                        <a:pt x="23" y="51"/>
                      </a:lnTo>
                      <a:lnTo>
                        <a:pt x="14" y="49"/>
                      </a:lnTo>
                      <a:lnTo>
                        <a:pt x="7" y="43"/>
                      </a:lnTo>
                      <a:lnTo>
                        <a:pt x="2" y="35"/>
                      </a:lnTo>
                      <a:lnTo>
                        <a:pt x="0" y="26"/>
                      </a:lnTo>
                      <a:lnTo>
                        <a:pt x="2" y="16"/>
                      </a:lnTo>
                      <a:lnTo>
                        <a:pt x="7" y="8"/>
                      </a:lnTo>
                      <a:lnTo>
                        <a:pt x="14" y="2"/>
                      </a:lnTo>
                      <a:lnTo>
                        <a:pt x="23" y="0"/>
                      </a:lnTo>
                      <a:close/>
                    </a:path>
                  </a:pathLst>
                </a:custGeom>
                <a:solidFill>
                  <a:srgbClr val="AA8E70"/>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78" name="Freeform 74"/>
                <p:cNvSpPr>
                  <a:spLocks/>
                </p:cNvSpPr>
                <p:nvPr/>
              </p:nvSpPr>
              <p:spPr bwMode="auto">
                <a:xfrm>
                  <a:off x="3087" y="2247"/>
                  <a:ext cx="24" cy="25"/>
                </a:xfrm>
                <a:custGeom>
                  <a:avLst/>
                  <a:gdLst/>
                  <a:ahLst/>
                  <a:cxnLst>
                    <a:cxn ang="0">
                      <a:pos x="23" y="0"/>
                    </a:cxn>
                    <a:cxn ang="0">
                      <a:pos x="33" y="2"/>
                    </a:cxn>
                    <a:cxn ang="0">
                      <a:pos x="40" y="7"/>
                    </a:cxn>
                    <a:cxn ang="0">
                      <a:pos x="46" y="15"/>
                    </a:cxn>
                    <a:cxn ang="0">
                      <a:pos x="47" y="25"/>
                    </a:cxn>
                    <a:cxn ang="0">
                      <a:pos x="46" y="35"/>
                    </a:cxn>
                    <a:cxn ang="0">
                      <a:pos x="40" y="43"/>
                    </a:cxn>
                    <a:cxn ang="0">
                      <a:pos x="33" y="48"/>
                    </a:cxn>
                    <a:cxn ang="0">
                      <a:pos x="23" y="51"/>
                    </a:cxn>
                    <a:cxn ang="0">
                      <a:pos x="14" y="48"/>
                    </a:cxn>
                    <a:cxn ang="0">
                      <a:pos x="7" y="43"/>
                    </a:cxn>
                    <a:cxn ang="0">
                      <a:pos x="2" y="35"/>
                    </a:cxn>
                    <a:cxn ang="0">
                      <a:pos x="0" y="25"/>
                    </a:cxn>
                    <a:cxn ang="0">
                      <a:pos x="2" y="15"/>
                    </a:cxn>
                    <a:cxn ang="0">
                      <a:pos x="7" y="7"/>
                    </a:cxn>
                    <a:cxn ang="0">
                      <a:pos x="14" y="2"/>
                    </a:cxn>
                    <a:cxn ang="0">
                      <a:pos x="23" y="0"/>
                    </a:cxn>
                  </a:cxnLst>
                  <a:rect l="0" t="0" r="r" b="b"/>
                  <a:pathLst>
                    <a:path w="47" h="51">
                      <a:moveTo>
                        <a:pt x="23" y="0"/>
                      </a:moveTo>
                      <a:lnTo>
                        <a:pt x="33" y="2"/>
                      </a:lnTo>
                      <a:lnTo>
                        <a:pt x="40" y="7"/>
                      </a:lnTo>
                      <a:lnTo>
                        <a:pt x="46" y="15"/>
                      </a:lnTo>
                      <a:lnTo>
                        <a:pt x="47" y="25"/>
                      </a:lnTo>
                      <a:lnTo>
                        <a:pt x="46" y="35"/>
                      </a:lnTo>
                      <a:lnTo>
                        <a:pt x="40" y="43"/>
                      </a:lnTo>
                      <a:lnTo>
                        <a:pt x="33" y="48"/>
                      </a:lnTo>
                      <a:lnTo>
                        <a:pt x="23" y="51"/>
                      </a:lnTo>
                      <a:lnTo>
                        <a:pt x="14" y="48"/>
                      </a:lnTo>
                      <a:lnTo>
                        <a:pt x="7" y="43"/>
                      </a:lnTo>
                      <a:lnTo>
                        <a:pt x="2" y="35"/>
                      </a:lnTo>
                      <a:lnTo>
                        <a:pt x="0" y="25"/>
                      </a:lnTo>
                      <a:lnTo>
                        <a:pt x="2" y="15"/>
                      </a:lnTo>
                      <a:lnTo>
                        <a:pt x="7" y="7"/>
                      </a:lnTo>
                      <a:lnTo>
                        <a:pt x="14" y="2"/>
                      </a:lnTo>
                      <a:lnTo>
                        <a:pt x="23" y="0"/>
                      </a:lnTo>
                      <a:close/>
                    </a:path>
                  </a:pathLst>
                </a:custGeom>
                <a:solidFill>
                  <a:srgbClr val="AA8E70"/>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79" name="Freeform 75"/>
                <p:cNvSpPr>
                  <a:spLocks/>
                </p:cNvSpPr>
                <p:nvPr/>
              </p:nvSpPr>
              <p:spPr bwMode="auto">
                <a:xfrm>
                  <a:off x="3052" y="2255"/>
                  <a:ext cx="16" cy="18"/>
                </a:xfrm>
                <a:custGeom>
                  <a:avLst/>
                  <a:gdLst/>
                  <a:ahLst/>
                  <a:cxnLst>
                    <a:cxn ang="0">
                      <a:pos x="16" y="0"/>
                    </a:cxn>
                    <a:cxn ang="0">
                      <a:pos x="23" y="1"/>
                    </a:cxn>
                    <a:cxn ang="0">
                      <a:pos x="27" y="5"/>
                    </a:cxn>
                    <a:cxn ang="0">
                      <a:pos x="31" y="11"/>
                    </a:cxn>
                    <a:cxn ang="0">
                      <a:pos x="32" y="17"/>
                    </a:cxn>
                    <a:cxn ang="0">
                      <a:pos x="31" y="24"/>
                    </a:cxn>
                    <a:cxn ang="0">
                      <a:pos x="27" y="30"/>
                    </a:cxn>
                    <a:cxn ang="0">
                      <a:pos x="23" y="35"/>
                    </a:cxn>
                    <a:cxn ang="0">
                      <a:pos x="16" y="36"/>
                    </a:cxn>
                    <a:cxn ang="0">
                      <a:pos x="10" y="35"/>
                    </a:cxn>
                    <a:cxn ang="0">
                      <a:pos x="4" y="30"/>
                    </a:cxn>
                    <a:cxn ang="0">
                      <a:pos x="1" y="24"/>
                    </a:cxn>
                    <a:cxn ang="0">
                      <a:pos x="0" y="17"/>
                    </a:cxn>
                    <a:cxn ang="0">
                      <a:pos x="1" y="11"/>
                    </a:cxn>
                    <a:cxn ang="0">
                      <a:pos x="4" y="5"/>
                    </a:cxn>
                    <a:cxn ang="0">
                      <a:pos x="10" y="1"/>
                    </a:cxn>
                    <a:cxn ang="0">
                      <a:pos x="16" y="0"/>
                    </a:cxn>
                  </a:cxnLst>
                  <a:rect l="0" t="0" r="r" b="b"/>
                  <a:pathLst>
                    <a:path w="32" h="36">
                      <a:moveTo>
                        <a:pt x="16" y="0"/>
                      </a:moveTo>
                      <a:lnTo>
                        <a:pt x="23" y="1"/>
                      </a:lnTo>
                      <a:lnTo>
                        <a:pt x="27" y="5"/>
                      </a:lnTo>
                      <a:lnTo>
                        <a:pt x="31" y="11"/>
                      </a:lnTo>
                      <a:lnTo>
                        <a:pt x="32" y="17"/>
                      </a:lnTo>
                      <a:lnTo>
                        <a:pt x="31" y="24"/>
                      </a:lnTo>
                      <a:lnTo>
                        <a:pt x="27" y="30"/>
                      </a:lnTo>
                      <a:lnTo>
                        <a:pt x="23" y="35"/>
                      </a:lnTo>
                      <a:lnTo>
                        <a:pt x="16" y="36"/>
                      </a:lnTo>
                      <a:lnTo>
                        <a:pt x="10" y="35"/>
                      </a:lnTo>
                      <a:lnTo>
                        <a:pt x="4" y="30"/>
                      </a:lnTo>
                      <a:lnTo>
                        <a:pt x="1" y="24"/>
                      </a:lnTo>
                      <a:lnTo>
                        <a:pt x="0" y="17"/>
                      </a:lnTo>
                      <a:lnTo>
                        <a:pt x="1" y="11"/>
                      </a:lnTo>
                      <a:lnTo>
                        <a:pt x="4" y="5"/>
                      </a:lnTo>
                      <a:lnTo>
                        <a:pt x="10" y="1"/>
                      </a:lnTo>
                      <a:lnTo>
                        <a:pt x="16" y="0"/>
                      </a:lnTo>
                      <a:close/>
                    </a:path>
                  </a:pathLst>
                </a:custGeom>
                <a:solidFill>
                  <a:srgbClr val="C6B59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80" name="Freeform 76"/>
                <p:cNvSpPr>
                  <a:spLocks/>
                </p:cNvSpPr>
                <p:nvPr/>
              </p:nvSpPr>
              <p:spPr bwMode="auto">
                <a:xfrm>
                  <a:off x="3089" y="2249"/>
                  <a:ext cx="17" cy="18"/>
                </a:xfrm>
                <a:custGeom>
                  <a:avLst/>
                  <a:gdLst/>
                  <a:ahLst/>
                  <a:cxnLst>
                    <a:cxn ang="0">
                      <a:pos x="17" y="0"/>
                    </a:cxn>
                    <a:cxn ang="0">
                      <a:pos x="22" y="2"/>
                    </a:cxn>
                    <a:cxn ang="0">
                      <a:pos x="28" y="6"/>
                    </a:cxn>
                    <a:cxn ang="0">
                      <a:pos x="33" y="12"/>
                    </a:cxn>
                    <a:cxn ang="0">
                      <a:pos x="34" y="19"/>
                    </a:cxn>
                    <a:cxn ang="0">
                      <a:pos x="33" y="26"/>
                    </a:cxn>
                    <a:cxn ang="0">
                      <a:pos x="28" y="30"/>
                    </a:cxn>
                    <a:cxn ang="0">
                      <a:pos x="22" y="35"/>
                    </a:cxn>
                    <a:cxn ang="0">
                      <a:pos x="17" y="36"/>
                    </a:cxn>
                    <a:cxn ang="0">
                      <a:pos x="10" y="35"/>
                    </a:cxn>
                    <a:cxn ang="0">
                      <a:pos x="5" y="30"/>
                    </a:cxn>
                    <a:cxn ang="0">
                      <a:pos x="2" y="26"/>
                    </a:cxn>
                    <a:cxn ang="0">
                      <a:pos x="0" y="19"/>
                    </a:cxn>
                    <a:cxn ang="0">
                      <a:pos x="2" y="12"/>
                    </a:cxn>
                    <a:cxn ang="0">
                      <a:pos x="5" y="6"/>
                    </a:cxn>
                    <a:cxn ang="0">
                      <a:pos x="10" y="2"/>
                    </a:cxn>
                    <a:cxn ang="0">
                      <a:pos x="17" y="0"/>
                    </a:cxn>
                  </a:cxnLst>
                  <a:rect l="0" t="0" r="r" b="b"/>
                  <a:pathLst>
                    <a:path w="34" h="36">
                      <a:moveTo>
                        <a:pt x="17" y="0"/>
                      </a:moveTo>
                      <a:lnTo>
                        <a:pt x="22" y="2"/>
                      </a:lnTo>
                      <a:lnTo>
                        <a:pt x="28" y="6"/>
                      </a:lnTo>
                      <a:lnTo>
                        <a:pt x="33" y="12"/>
                      </a:lnTo>
                      <a:lnTo>
                        <a:pt x="34" y="19"/>
                      </a:lnTo>
                      <a:lnTo>
                        <a:pt x="33" y="26"/>
                      </a:lnTo>
                      <a:lnTo>
                        <a:pt x="28" y="30"/>
                      </a:lnTo>
                      <a:lnTo>
                        <a:pt x="22" y="35"/>
                      </a:lnTo>
                      <a:lnTo>
                        <a:pt x="17" y="36"/>
                      </a:lnTo>
                      <a:lnTo>
                        <a:pt x="10" y="35"/>
                      </a:lnTo>
                      <a:lnTo>
                        <a:pt x="5" y="30"/>
                      </a:lnTo>
                      <a:lnTo>
                        <a:pt x="2" y="26"/>
                      </a:lnTo>
                      <a:lnTo>
                        <a:pt x="0" y="19"/>
                      </a:lnTo>
                      <a:lnTo>
                        <a:pt x="2" y="12"/>
                      </a:lnTo>
                      <a:lnTo>
                        <a:pt x="5" y="6"/>
                      </a:lnTo>
                      <a:lnTo>
                        <a:pt x="10" y="2"/>
                      </a:lnTo>
                      <a:lnTo>
                        <a:pt x="17" y="0"/>
                      </a:lnTo>
                      <a:close/>
                    </a:path>
                  </a:pathLst>
                </a:custGeom>
                <a:solidFill>
                  <a:srgbClr val="C6B59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2781" name="Rectangle 77"/>
                <p:cNvSpPr>
                  <a:spLocks noChangeArrowheads="1"/>
                </p:cNvSpPr>
                <p:nvPr/>
              </p:nvSpPr>
              <p:spPr bwMode="auto">
                <a:xfrm>
                  <a:off x="2612" y="2561"/>
                  <a:ext cx="505" cy="13"/>
                </a:xfrm>
                <a:prstGeom prst="rect">
                  <a:avLst/>
                </a:prstGeom>
                <a:solidFill>
                  <a:srgbClr val="30230F"/>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grpSp>
          <p:sp>
            <p:nvSpPr>
              <p:cNvPr id="72782" name="Line 78"/>
              <p:cNvSpPr>
                <a:spLocks noChangeShapeType="1"/>
              </p:cNvSpPr>
              <p:nvPr/>
            </p:nvSpPr>
            <p:spPr bwMode="auto">
              <a:xfrm>
                <a:off x="990600" y="4953000"/>
                <a:ext cx="7010400" cy="0"/>
              </a:xfrm>
              <a:prstGeom prst="line">
                <a:avLst/>
              </a:prstGeom>
              <a:noFill/>
              <a:ln w="57150">
                <a:solidFill>
                  <a:schemeClr val="tx1"/>
                </a:solidFill>
                <a:round/>
                <a:headEnd/>
                <a:tailEn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2783" name="Rectangle 79"/>
              <p:cNvSpPr>
                <a:spLocks noChangeArrowheads="1"/>
              </p:cNvSpPr>
              <p:nvPr/>
            </p:nvSpPr>
            <p:spPr bwMode="auto">
              <a:xfrm>
                <a:off x="4343400" y="3886200"/>
                <a:ext cx="457200" cy="228600"/>
              </a:xfrm>
              <a:prstGeom prst="rect">
                <a:avLst/>
              </a:prstGeom>
              <a:solidFill>
                <a:srgbClr val="99CCFF"/>
              </a:solidFill>
              <a:ln w="19050">
                <a:solidFill>
                  <a:schemeClr val="tx1"/>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72784" name="Rectangle 80"/>
              <p:cNvSpPr>
                <a:spLocks noChangeArrowheads="1"/>
              </p:cNvSpPr>
              <p:nvPr/>
            </p:nvSpPr>
            <p:spPr bwMode="auto">
              <a:xfrm>
                <a:off x="4343400" y="4800600"/>
                <a:ext cx="457200" cy="228600"/>
              </a:xfrm>
              <a:prstGeom prst="rect">
                <a:avLst/>
              </a:prstGeom>
              <a:solidFill>
                <a:schemeClr val="hlink"/>
              </a:solidFill>
              <a:ln w="19050">
                <a:solidFill>
                  <a:schemeClr val="tx1"/>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72785" name="Rectangle 81"/>
              <p:cNvSpPr>
                <a:spLocks noChangeArrowheads="1"/>
              </p:cNvSpPr>
              <p:nvPr/>
            </p:nvSpPr>
            <p:spPr bwMode="auto">
              <a:xfrm>
                <a:off x="4495800" y="4876800"/>
                <a:ext cx="152400" cy="152400"/>
              </a:xfrm>
              <a:prstGeom prst="rect">
                <a:avLst/>
              </a:prstGeom>
              <a:solidFill>
                <a:srgbClr val="00CC66"/>
              </a:solidFill>
              <a:ln w="19050">
                <a:solidFill>
                  <a:schemeClr val="tx1"/>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72786" name="Line 82"/>
              <p:cNvSpPr>
                <a:spLocks noChangeShapeType="1"/>
              </p:cNvSpPr>
              <p:nvPr/>
            </p:nvSpPr>
            <p:spPr bwMode="auto">
              <a:xfrm>
                <a:off x="4572000" y="4114800"/>
                <a:ext cx="0" cy="685800"/>
              </a:xfrm>
              <a:prstGeom prst="line">
                <a:avLst/>
              </a:prstGeom>
              <a:noFill/>
              <a:ln w="28575">
                <a:solidFill>
                  <a:srgbClr val="C00000"/>
                </a:solidFill>
                <a:round/>
                <a:headEnd/>
                <a:tailEn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2789" name="Text Box 85"/>
              <p:cNvSpPr txBox="1">
                <a:spLocks noChangeArrowheads="1"/>
              </p:cNvSpPr>
              <p:nvPr/>
            </p:nvSpPr>
            <p:spPr bwMode="auto">
              <a:xfrm>
                <a:off x="5105400" y="4201180"/>
                <a:ext cx="2667000" cy="461665"/>
              </a:xfrm>
              <a:prstGeom prst="rect">
                <a:avLst/>
              </a:prstGeom>
              <a:noFill/>
              <a:ln w="19050">
                <a:noFill/>
                <a:miter lim="800000"/>
                <a:headEnd/>
                <a:tailEnd/>
              </a:ln>
              <a:effectLst/>
            </p:spPr>
            <p:txBody>
              <a:bodyPr>
                <a:spAutoFit/>
              </a:bodyPr>
              <a:lstStyle/>
              <a:p>
                <a:pPr algn="ctr" rtl="0">
                  <a:spcBef>
                    <a:spcPct val="50000"/>
                  </a:spcBef>
                </a:pPr>
                <a:r>
                  <a:rPr lang="en-US" sz="2400" b="1" dirty="0">
                    <a:solidFill>
                      <a:srgbClr val="3333CC"/>
                    </a:solidFill>
                    <a:latin typeface="Calibri" pitchFamily="34" charset="0"/>
                  </a:rPr>
                  <a:t>Vampire Tap</a:t>
                </a:r>
              </a:p>
            </p:txBody>
          </p:sp>
          <p:sp>
            <p:nvSpPr>
              <p:cNvPr id="72790" name="Text Box 86"/>
              <p:cNvSpPr txBox="1">
                <a:spLocks noChangeArrowheads="1"/>
              </p:cNvSpPr>
              <p:nvPr/>
            </p:nvSpPr>
            <p:spPr bwMode="auto">
              <a:xfrm>
                <a:off x="1676400" y="5105400"/>
                <a:ext cx="2209800" cy="830997"/>
              </a:xfrm>
              <a:prstGeom prst="rect">
                <a:avLst/>
              </a:prstGeom>
              <a:noFill/>
              <a:ln w="19050">
                <a:noFill/>
                <a:miter lim="800000"/>
                <a:headEnd/>
                <a:tailEnd/>
              </a:ln>
              <a:effectLst/>
            </p:spPr>
            <p:txBody>
              <a:bodyPr wrap="square">
                <a:spAutoFit/>
              </a:bodyPr>
              <a:lstStyle/>
              <a:p>
                <a:pPr algn="ctr">
                  <a:spcBef>
                    <a:spcPct val="50000"/>
                  </a:spcBef>
                </a:pPr>
                <a:r>
                  <a:rPr lang="en-US" sz="2400" b="1" dirty="0">
                    <a:solidFill>
                      <a:schemeClr val="accent1">
                        <a:lumMod val="50000"/>
                      </a:schemeClr>
                    </a:solidFill>
                    <a:latin typeface="Calibri" pitchFamily="34" charset="0"/>
                  </a:rPr>
                  <a:t>Transceiver or MAU</a:t>
                </a:r>
              </a:p>
            </p:txBody>
          </p:sp>
          <p:sp>
            <p:nvSpPr>
              <p:cNvPr id="72791" name="Line 87"/>
              <p:cNvSpPr>
                <a:spLocks noChangeShapeType="1"/>
              </p:cNvSpPr>
              <p:nvPr/>
            </p:nvSpPr>
            <p:spPr bwMode="auto">
              <a:xfrm flipV="1">
                <a:off x="3733800" y="5029200"/>
                <a:ext cx="609600" cy="381000"/>
              </a:xfrm>
              <a:prstGeom prst="line">
                <a:avLst/>
              </a:prstGeom>
              <a:noFill/>
              <a:ln w="28575">
                <a:solidFill>
                  <a:schemeClr val="tx1"/>
                </a:solidFill>
                <a:round/>
                <a:headEnd/>
                <a:tailEnd type="triangle" w="med" len="me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2792" name="Line 88"/>
              <p:cNvSpPr>
                <a:spLocks noChangeShapeType="1"/>
              </p:cNvSpPr>
              <p:nvPr/>
            </p:nvSpPr>
            <p:spPr bwMode="auto">
              <a:xfrm flipH="1">
                <a:off x="4800600" y="3505200"/>
                <a:ext cx="1828800" cy="457200"/>
              </a:xfrm>
              <a:prstGeom prst="line">
                <a:avLst/>
              </a:prstGeom>
              <a:noFill/>
              <a:ln w="28575">
                <a:solidFill>
                  <a:schemeClr val="tx1"/>
                </a:solidFill>
                <a:round/>
                <a:headEnd/>
                <a:tailEnd type="triangle" w="med" len="me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2793" name="Line 89"/>
              <p:cNvSpPr>
                <a:spLocks noChangeShapeType="1"/>
              </p:cNvSpPr>
              <p:nvPr/>
            </p:nvSpPr>
            <p:spPr bwMode="auto">
              <a:xfrm flipH="1">
                <a:off x="4572000" y="4572000"/>
                <a:ext cx="914400" cy="381000"/>
              </a:xfrm>
              <a:prstGeom prst="line">
                <a:avLst/>
              </a:prstGeom>
              <a:noFill/>
              <a:ln w="28575">
                <a:solidFill>
                  <a:schemeClr val="tx1"/>
                </a:solidFill>
                <a:round/>
                <a:headEnd/>
                <a:tailEnd type="triangle" w="med" len="me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2794" name="Text Box 90"/>
              <p:cNvSpPr txBox="1">
                <a:spLocks noChangeArrowheads="1"/>
              </p:cNvSpPr>
              <p:nvPr/>
            </p:nvSpPr>
            <p:spPr bwMode="auto">
              <a:xfrm>
                <a:off x="5334000" y="5029200"/>
                <a:ext cx="2667000" cy="461665"/>
              </a:xfrm>
              <a:prstGeom prst="rect">
                <a:avLst/>
              </a:prstGeom>
              <a:noFill/>
              <a:ln w="19050">
                <a:noFill/>
                <a:miter lim="800000"/>
                <a:headEnd/>
                <a:tailEnd/>
              </a:ln>
              <a:effectLst/>
            </p:spPr>
            <p:txBody>
              <a:bodyPr>
                <a:spAutoFit/>
              </a:bodyPr>
              <a:lstStyle/>
              <a:p>
                <a:pPr algn="ctr">
                  <a:spcBef>
                    <a:spcPct val="50000"/>
                  </a:spcBef>
                </a:pPr>
                <a:r>
                  <a:rPr lang="en-US" sz="2400" b="1" dirty="0">
                    <a:latin typeface="Calibri" pitchFamily="34" charset="0"/>
                  </a:rPr>
                  <a:t>Ethernet Bus</a:t>
                </a:r>
              </a:p>
            </p:txBody>
          </p:sp>
        </p:grpSp>
      </p:grpSp>
      <p:sp>
        <p:nvSpPr>
          <p:cNvPr id="93" name="TextBox 92"/>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err="1">
                <a:ln>
                  <a:solidFill>
                    <a:prstClr val="black"/>
                  </a:solidFill>
                </a:ln>
                <a:solidFill>
                  <a:prstClr val="white"/>
                </a:solidFill>
                <a:latin typeface="Tahoma" pitchFamily="34" charset="0"/>
                <a:ea typeface="+mn-ea"/>
                <a:cs typeface="Tahoma" pitchFamily="34" charset="0"/>
              </a:rPr>
              <a:t>Thicknet</a:t>
            </a:r>
            <a:r>
              <a:rPr lang="en-US" sz="4400" b="1" kern="1200" dirty="0">
                <a:ln>
                  <a:solidFill>
                    <a:prstClr val="black"/>
                  </a:solidFill>
                </a:ln>
                <a:solidFill>
                  <a:prstClr val="white"/>
                </a:solidFill>
                <a:latin typeface="Tahoma" pitchFamily="34" charset="0"/>
                <a:ea typeface="+mn-ea"/>
                <a:cs typeface="Tahoma" pitchFamily="34" charset="0"/>
              </a:rPr>
              <a:t> – 10Base5</a:t>
            </a:r>
            <a:endParaRPr lang="th-TH" sz="4400" b="1" kern="1200" dirty="0">
              <a:ln>
                <a:solidFill>
                  <a:prstClr val="black"/>
                </a:solidFill>
              </a:ln>
              <a:solidFill>
                <a:prstClr val="white"/>
              </a:solidFill>
              <a:latin typeface="Tahoma" pitchFamily="34" charset="0"/>
              <a:ea typeface="+mn-ea"/>
              <a:cs typeface="Tahoma" pitchFamily="34" charset="0"/>
            </a:endParaRPr>
          </a:p>
        </p:txBody>
      </p:sp>
      <p:grpSp>
        <p:nvGrpSpPr>
          <p:cNvPr id="5" name="Group 96"/>
          <p:cNvGrpSpPr/>
          <p:nvPr/>
        </p:nvGrpSpPr>
        <p:grpSpPr>
          <a:xfrm>
            <a:off x="533400" y="4038600"/>
            <a:ext cx="8382000" cy="1066800"/>
            <a:chOff x="0" y="1219200"/>
            <a:chExt cx="9144000" cy="1219200"/>
          </a:xfrm>
        </p:grpSpPr>
        <p:sp>
          <p:nvSpPr>
            <p:cNvPr id="72787" name="Text Box 83"/>
            <p:cNvSpPr txBox="1">
              <a:spLocks noChangeArrowheads="1"/>
            </p:cNvSpPr>
            <p:nvPr/>
          </p:nvSpPr>
          <p:spPr bwMode="auto">
            <a:xfrm>
              <a:off x="4419600" y="1472625"/>
              <a:ext cx="4724400" cy="584776"/>
            </a:xfrm>
            <a:prstGeom prst="rect">
              <a:avLst/>
            </a:prstGeom>
            <a:noFill/>
            <a:ln w="19050">
              <a:noFill/>
              <a:miter lim="800000"/>
              <a:headEnd/>
              <a:tailEnd/>
            </a:ln>
            <a:effectLst/>
          </p:spPr>
          <p:txBody>
            <a:bodyPr wrap="square">
              <a:spAutoFit/>
            </a:bodyPr>
            <a:lstStyle/>
            <a:p>
              <a:pPr algn="l" rtl="0">
                <a:spcBef>
                  <a:spcPct val="50000"/>
                </a:spcBef>
              </a:pPr>
              <a:r>
                <a:rPr lang="en-US" sz="3200" b="1" kern="1200" dirty="0">
                  <a:solidFill>
                    <a:srgbClr val="000000"/>
                  </a:solidFill>
                  <a:latin typeface="Calibri" pitchFamily="34" charset="0"/>
                  <a:ea typeface="+mn-ea"/>
                  <a:cs typeface="+mn-cs"/>
                </a:rPr>
                <a:t>Segment length &lt; 500m</a:t>
              </a:r>
            </a:p>
          </p:txBody>
        </p:sp>
        <p:pic>
          <p:nvPicPr>
            <p:cNvPr id="94" name="Picture 2"/>
            <p:cNvPicPr>
              <a:picLocks noChangeAspect="1" noChangeArrowheads="1"/>
            </p:cNvPicPr>
            <p:nvPr/>
          </p:nvPicPr>
          <p:blipFill>
            <a:blip r:embed="rId3" cstate="print"/>
            <a:srcRect/>
            <a:stretch>
              <a:fillRect/>
            </a:stretch>
          </p:blipFill>
          <p:spPr bwMode="auto">
            <a:xfrm>
              <a:off x="0" y="1219200"/>
              <a:ext cx="4295775" cy="1219200"/>
            </a:xfrm>
            <a:prstGeom prst="rect">
              <a:avLst/>
            </a:prstGeom>
            <a:noFill/>
            <a:ln w="9525">
              <a:noFill/>
              <a:miter lim="800000"/>
              <a:headEnd/>
              <a:tailEnd/>
            </a:ln>
            <a:effectLst/>
          </p:spPr>
        </p:pic>
      </p:grpSp>
      <p:sp>
        <p:nvSpPr>
          <p:cNvPr id="95" name="Text Box 86"/>
          <p:cNvSpPr txBox="1">
            <a:spLocks noChangeArrowheads="1"/>
          </p:cNvSpPr>
          <p:nvPr/>
        </p:nvSpPr>
        <p:spPr bwMode="auto">
          <a:xfrm>
            <a:off x="457200" y="838200"/>
            <a:ext cx="2514600" cy="1200328"/>
          </a:xfrm>
          <a:prstGeom prst="rect">
            <a:avLst/>
          </a:prstGeom>
          <a:noFill/>
          <a:ln w="19050">
            <a:noFill/>
            <a:miter lim="800000"/>
            <a:headEnd/>
            <a:tailEnd/>
          </a:ln>
          <a:effectLst/>
        </p:spPr>
        <p:txBody>
          <a:bodyPr wrap="square">
            <a:spAutoFit/>
          </a:bodyPr>
          <a:lstStyle/>
          <a:p>
            <a:pPr algn="ctr">
              <a:spcBef>
                <a:spcPct val="50000"/>
              </a:spcBef>
            </a:pPr>
            <a:r>
              <a:rPr lang="en-US" sz="2400" b="1" dirty="0">
                <a:solidFill>
                  <a:srgbClr val="FF0000"/>
                </a:solidFill>
                <a:latin typeface="Calibri" pitchFamily="34" charset="0"/>
              </a:rPr>
              <a:t>Attachment Unit Interface (AUI) cable</a:t>
            </a:r>
          </a:p>
        </p:txBody>
      </p:sp>
      <p:sp>
        <p:nvSpPr>
          <p:cNvPr id="96" name="Line 87"/>
          <p:cNvSpPr>
            <a:spLocks noChangeShapeType="1"/>
          </p:cNvSpPr>
          <p:nvPr/>
        </p:nvSpPr>
        <p:spPr bwMode="auto">
          <a:xfrm>
            <a:off x="2743200" y="1447800"/>
            <a:ext cx="1371600" cy="685800"/>
          </a:xfrm>
          <a:prstGeom prst="line">
            <a:avLst/>
          </a:prstGeom>
          <a:noFill/>
          <a:ln w="28575">
            <a:solidFill>
              <a:srgbClr val="C00000"/>
            </a:solidFill>
            <a:round/>
            <a:headEnd/>
            <a:tailEnd type="triangle" w="med" len="me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82" name="Rectangle 81"/>
          <p:cNvSpPr>
            <a:spLocks noChangeArrowheads="1"/>
          </p:cNvSpPr>
          <p:nvPr/>
        </p:nvSpPr>
        <p:spPr bwMode="auto">
          <a:xfrm>
            <a:off x="762000" y="2971800"/>
            <a:ext cx="152400" cy="152400"/>
          </a:xfrm>
          <a:prstGeom prst="rect">
            <a:avLst/>
          </a:prstGeom>
          <a:solidFill>
            <a:srgbClr val="FF0000"/>
          </a:solidFill>
          <a:ln w="19050">
            <a:solidFill>
              <a:schemeClr val="tx1"/>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83" name="Rectangle 81"/>
          <p:cNvSpPr>
            <a:spLocks noChangeArrowheads="1"/>
          </p:cNvSpPr>
          <p:nvPr/>
        </p:nvSpPr>
        <p:spPr bwMode="auto">
          <a:xfrm>
            <a:off x="7848600" y="2971800"/>
            <a:ext cx="152400" cy="152400"/>
          </a:xfrm>
          <a:prstGeom prst="rect">
            <a:avLst/>
          </a:prstGeom>
          <a:solidFill>
            <a:srgbClr val="FF0000"/>
          </a:solidFill>
          <a:ln w="19050">
            <a:solidFill>
              <a:schemeClr val="tx1"/>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84" name="Text Box 84"/>
          <p:cNvSpPr txBox="1">
            <a:spLocks noChangeArrowheads="1"/>
          </p:cNvSpPr>
          <p:nvPr/>
        </p:nvSpPr>
        <p:spPr bwMode="auto">
          <a:xfrm>
            <a:off x="914400" y="2357735"/>
            <a:ext cx="2895600" cy="461665"/>
          </a:xfrm>
          <a:prstGeom prst="rect">
            <a:avLst/>
          </a:prstGeom>
          <a:noFill/>
          <a:ln w="19050">
            <a:noFill/>
            <a:miter lim="800000"/>
            <a:headEnd/>
            <a:tailEnd/>
          </a:ln>
          <a:effectLst/>
        </p:spPr>
        <p:txBody>
          <a:bodyPr wrap="square">
            <a:spAutoFit/>
          </a:bodyPr>
          <a:lstStyle/>
          <a:p>
            <a:pPr algn="ctr">
              <a:spcBef>
                <a:spcPct val="50000"/>
              </a:spcBef>
            </a:pPr>
            <a:r>
              <a:rPr lang="en-US" sz="2400" b="1" dirty="0">
                <a:solidFill>
                  <a:srgbClr val="3333CC"/>
                </a:solidFill>
                <a:latin typeface="Calibri" pitchFamily="34" charset="0"/>
              </a:rPr>
              <a:t>Terminator</a:t>
            </a:r>
          </a:p>
        </p:txBody>
      </p:sp>
      <p:sp>
        <p:nvSpPr>
          <p:cNvPr id="85" name="Line 88"/>
          <p:cNvSpPr>
            <a:spLocks noChangeShapeType="1"/>
          </p:cNvSpPr>
          <p:nvPr/>
        </p:nvSpPr>
        <p:spPr bwMode="auto">
          <a:xfrm flipH="1">
            <a:off x="1066800" y="2667000"/>
            <a:ext cx="457200" cy="228600"/>
          </a:xfrm>
          <a:prstGeom prst="line">
            <a:avLst/>
          </a:prstGeom>
          <a:noFill/>
          <a:ln w="28575">
            <a:solidFill>
              <a:schemeClr val="tx1"/>
            </a:solidFill>
            <a:round/>
            <a:headEnd/>
            <a:tailEnd type="triangle" w="med" len="me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6" name="Rectangle 5"/>
          <p:cNvSpPr/>
          <p:nvPr/>
        </p:nvSpPr>
        <p:spPr>
          <a:xfrm>
            <a:off x="609600" y="5181600"/>
            <a:ext cx="8212505" cy="1631216"/>
          </a:xfrm>
          <a:prstGeom prst="rect">
            <a:avLst/>
          </a:prstGeom>
        </p:spPr>
        <p:txBody>
          <a:bodyPr wrap="none">
            <a:spAutoFit/>
          </a:bodyPr>
          <a:lstStyle/>
          <a:p>
            <a:pPr marL="285750" indent="-285750">
              <a:buFontTx/>
              <a:buChar char="-"/>
            </a:pPr>
            <a:r>
              <a:rPr lang="en-US" sz="2000" b="1" dirty="0">
                <a:solidFill>
                  <a:srgbClr val="000000"/>
                </a:solidFill>
                <a:latin typeface="Calibri" pitchFamily="34" charset="0"/>
              </a:rPr>
              <a:t>Early standard for Ethernet implementation</a:t>
            </a:r>
          </a:p>
          <a:p>
            <a:pPr marL="285750" indent="-285750">
              <a:buFontTx/>
              <a:buChar char="-"/>
            </a:pPr>
            <a:r>
              <a:rPr lang="en-US" sz="2000" b="1" dirty="0">
                <a:solidFill>
                  <a:srgbClr val="000000"/>
                </a:solidFill>
                <a:latin typeface="Calibri" pitchFamily="34" charset="0"/>
              </a:rPr>
              <a:t>5-4-3 rule applies</a:t>
            </a:r>
          </a:p>
          <a:p>
            <a:pPr marL="285750" indent="-285750">
              <a:buFontTx/>
              <a:buChar char="-"/>
            </a:pPr>
            <a:r>
              <a:rPr lang="en-US" sz="2000" b="1" dirty="0">
                <a:solidFill>
                  <a:srgbClr val="000000"/>
                </a:solidFill>
                <a:latin typeface="Calibri" pitchFamily="34" charset="0"/>
              </a:rPr>
              <a:t>No more than 100 computers, bus topology</a:t>
            </a:r>
          </a:p>
          <a:p>
            <a:pPr marL="285750" indent="-285750">
              <a:buFontTx/>
              <a:buChar char="-"/>
            </a:pPr>
            <a:r>
              <a:rPr lang="en-US" sz="2000" b="1" dirty="0">
                <a:solidFill>
                  <a:srgbClr val="000000"/>
                </a:solidFill>
                <a:latin typeface="Calibri" pitchFamily="34" charset="0"/>
              </a:rPr>
              <a:t>Can be used together with 10Base2 for scalability</a:t>
            </a:r>
          </a:p>
          <a:p>
            <a:pPr marL="285750" indent="-285750">
              <a:buFontTx/>
              <a:buChar char="-"/>
            </a:pPr>
            <a:r>
              <a:rPr lang="en-US" sz="2000" b="1" dirty="0">
                <a:solidFill>
                  <a:srgbClr val="000000"/>
                </a:solidFill>
                <a:latin typeface="Calibri" pitchFamily="34" charset="0"/>
              </a:rPr>
              <a:t>Proper termination at either ends is essential to mitigate signal bouncing</a:t>
            </a:r>
            <a:endParaRPr lang="en-US" sz="2000" dirty="0"/>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err="1">
                <a:ln>
                  <a:solidFill>
                    <a:prstClr val="black"/>
                  </a:solidFill>
                </a:ln>
                <a:solidFill>
                  <a:prstClr val="white"/>
                </a:solidFill>
                <a:latin typeface="Tahoma" pitchFamily="34" charset="0"/>
                <a:cs typeface="Tahoma" pitchFamily="34" charset="0"/>
              </a:rPr>
              <a:t>Thicknet</a:t>
            </a:r>
            <a:r>
              <a:rPr lang="en-US" sz="4400" b="1" dirty="0">
                <a:ln>
                  <a:solidFill>
                    <a:prstClr val="black"/>
                  </a:solidFill>
                </a:ln>
                <a:solidFill>
                  <a:prstClr val="white"/>
                </a:solidFill>
                <a:latin typeface="Tahoma" pitchFamily="34" charset="0"/>
                <a:cs typeface="Tahoma" pitchFamily="34" charset="0"/>
              </a:rPr>
              <a:t> </a:t>
            </a:r>
            <a:r>
              <a:rPr lang="en-US" sz="4400" b="1">
                <a:ln>
                  <a:solidFill>
                    <a:prstClr val="black"/>
                  </a:solidFill>
                </a:ln>
                <a:solidFill>
                  <a:prstClr val="white"/>
                </a:solidFill>
                <a:latin typeface="Tahoma" pitchFamily="34" charset="0"/>
                <a:cs typeface="Tahoma" pitchFamily="34" charset="0"/>
              </a:rPr>
              <a:t>– 10Base5</a:t>
            </a:r>
            <a:endParaRPr lang="th-TH" sz="4400" b="1" dirty="0">
              <a:ln>
                <a:solidFill>
                  <a:prstClr val="black"/>
                </a:solidFill>
              </a:ln>
              <a:solidFill>
                <a:prstClr val="white"/>
              </a:solidFill>
              <a:latin typeface="Tahoma" pitchFamily="34" charset="0"/>
              <a:cs typeface="Tahoma" pitchFamily="34" charset="0"/>
            </a:endParaRPr>
          </a:p>
        </p:txBody>
      </p:sp>
      <p:pic>
        <p:nvPicPr>
          <p:cNvPr id="117762" name="Picture 2"/>
          <p:cNvPicPr>
            <a:picLocks noChangeAspect="1" noChangeArrowheads="1"/>
          </p:cNvPicPr>
          <p:nvPr/>
        </p:nvPicPr>
        <p:blipFill>
          <a:blip r:embed="rId3" cstate="print"/>
          <a:srcRect/>
          <a:stretch>
            <a:fillRect/>
          </a:stretch>
        </p:blipFill>
        <p:spPr bwMode="auto">
          <a:xfrm>
            <a:off x="1447800" y="992495"/>
            <a:ext cx="5714999" cy="5076055"/>
          </a:xfrm>
          <a:prstGeom prst="rect">
            <a:avLst/>
          </a:prstGeom>
          <a:noFill/>
          <a:ln w="9525">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err="1">
                <a:ln>
                  <a:solidFill>
                    <a:prstClr val="black"/>
                  </a:solidFill>
                </a:ln>
                <a:solidFill>
                  <a:prstClr val="white"/>
                </a:solidFill>
                <a:latin typeface="Tahoma" pitchFamily="34" charset="0"/>
                <a:ea typeface="+mn-ea"/>
                <a:cs typeface="Tahoma" pitchFamily="34" charset="0"/>
              </a:rPr>
              <a:t>Thicknet</a:t>
            </a:r>
            <a:r>
              <a:rPr lang="en-US" sz="4400" b="1" kern="1200" dirty="0">
                <a:ln>
                  <a:solidFill>
                    <a:prstClr val="black"/>
                  </a:solidFill>
                </a:ln>
                <a:solidFill>
                  <a:prstClr val="white"/>
                </a:solidFill>
                <a:latin typeface="Tahoma" pitchFamily="34" charset="0"/>
                <a:ea typeface="+mn-ea"/>
                <a:cs typeface="Tahoma" pitchFamily="34" charset="0"/>
              </a:rPr>
              <a:t> (10Base5)</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116738" name="Picture 2"/>
          <p:cNvPicPr>
            <a:picLocks noChangeAspect="1" noChangeArrowheads="1"/>
          </p:cNvPicPr>
          <p:nvPr/>
        </p:nvPicPr>
        <p:blipFill>
          <a:blip r:embed="rId3" cstate="print"/>
          <a:srcRect/>
          <a:stretch>
            <a:fillRect/>
          </a:stretch>
        </p:blipFill>
        <p:spPr bwMode="auto">
          <a:xfrm>
            <a:off x="228600" y="2133600"/>
            <a:ext cx="4803877" cy="2792254"/>
          </a:xfrm>
          <a:prstGeom prst="rect">
            <a:avLst/>
          </a:prstGeom>
          <a:noFill/>
          <a:ln w="9525">
            <a:noFill/>
            <a:miter lim="800000"/>
            <a:headEnd/>
            <a:tailEnd/>
          </a:ln>
          <a:effectLst/>
        </p:spPr>
      </p:pic>
      <p:pic>
        <p:nvPicPr>
          <p:cNvPr id="116739" name="Picture 3"/>
          <p:cNvPicPr>
            <a:picLocks noChangeAspect="1" noChangeArrowheads="1"/>
          </p:cNvPicPr>
          <p:nvPr/>
        </p:nvPicPr>
        <p:blipFill>
          <a:blip r:embed="rId4" cstate="print"/>
          <a:srcRect/>
          <a:stretch>
            <a:fillRect/>
          </a:stretch>
        </p:blipFill>
        <p:spPr bwMode="auto">
          <a:xfrm>
            <a:off x="5257800" y="2133600"/>
            <a:ext cx="3398266" cy="3932551"/>
          </a:xfrm>
          <a:prstGeom prst="rect">
            <a:avLst/>
          </a:prstGeom>
          <a:noFill/>
          <a:ln w="9525">
            <a:noFill/>
            <a:miter lim="800000"/>
            <a:headEnd/>
            <a:tailEnd/>
          </a:ln>
          <a:effectLst/>
        </p:spPr>
      </p:pic>
      <p:sp>
        <p:nvSpPr>
          <p:cNvPr id="5" name="Rectangle 4"/>
          <p:cNvSpPr/>
          <p:nvPr/>
        </p:nvSpPr>
        <p:spPr>
          <a:xfrm>
            <a:off x="0" y="6581001"/>
            <a:ext cx="9144000" cy="276999"/>
          </a:xfrm>
          <a:prstGeom prst="rect">
            <a:avLst/>
          </a:prstGeom>
        </p:spPr>
        <p:txBody>
          <a:bodyPr wrap="square">
            <a:spAutoFit/>
          </a:bodyPr>
          <a:lstStyle/>
          <a:p>
            <a:pPr algn="ctr"/>
            <a:r>
              <a:rPr lang="en-US" sz="1200" b="1" dirty="0">
                <a:latin typeface="Consolas" pitchFamily="49" charset="0"/>
              </a:rPr>
              <a:t>Source:</a:t>
            </a:r>
            <a:r>
              <a:rPr lang="en-US" sz="1200" dirty="0">
                <a:latin typeface="Consolas" pitchFamily="49" charset="0"/>
              </a:rPr>
              <a:t> Wikimedia Commons</a:t>
            </a:r>
          </a:p>
        </p:txBody>
      </p:sp>
      <p:sp>
        <p:nvSpPr>
          <p:cNvPr id="6" name="Text Box 86"/>
          <p:cNvSpPr txBox="1">
            <a:spLocks noChangeArrowheads="1"/>
          </p:cNvSpPr>
          <p:nvPr/>
        </p:nvSpPr>
        <p:spPr bwMode="auto">
          <a:xfrm>
            <a:off x="304800" y="1371600"/>
            <a:ext cx="8001000" cy="523220"/>
          </a:xfrm>
          <a:prstGeom prst="rect">
            <a:avLst/>
          </a:prstGeom>
          <a:noFill/>
          <a:ln w="19050">
            <a:noFill/>
            <a:miter lim="800000"/>
            <a:headEnd/>
            <a:tailEnd/>
          </a:ln>
          <a:effectLst/>
        </p:spPr>
        <p:txBody>
          <a:bodyPr wrap="square">
            <a:spAutoFit/>
          </a:bodyPr>
          <a:lstStyle/>
          <a:p>
            <a:pPr algn="ctr">
              <a:spcBef>
                <a:spcPct val="50000"/>
              </a:spcBef>
            </a:pPr>
            <a:r>
              <a:rPr lang="en-US" sz="2800" dirty="0">
                <a:latin typeface="Calibri" pitchFamily="34" charset="0"/>
              </a:rPr>
              <a:t>Transceiver or </a:t>
            </a:r>
            <a:r>
              <a:rPr lang="en-US" sz="2800" dirty="0">
                <a:solidFill>
                  <a:schemeClr val="accent1">
                    <a:lumMod val="50000"/>
                  </a:schemeClr>
                </a:solidFill>
                <a:latin typeface="Calibri" pitchFamily="34" charset="0"/>
              </a:rPr>
              <a:t>Medium Attachment Unit (MAU)</a:t>
            </a:r>
          </a:p>
        </p:txBody>
      </p:sp>
      <p:sp>
        <p:nvSpPr>
          <p:cNvPr id="2" name="Rectangle 1"/>
          <p:cNvSpPr/>
          <p:nvPr/>
        </p:nvSpPr>
        <p:spPr>
          <a:xfrm>
            <a:off x="228600" y="5477470"/>
            <a:ext cx="6020511" cy="923330"/>
          </a:xfrm>
          <a:prstGeom prst="rect">
            <a:avLst/>
          </a:prstGeom>
        </p:spPr>
        <p:txBody>
          <a:bodyPr wrap="none">
            <a:spAutoFit/>
          </a:bodyPr>
          <a:lstStyle/>
          <a:p>
            <a:r>
              <a:rPr lang="en-US" dirty="0">
                <a:latin typeface="Calibri" pitchFamily="34" charset="0"/>
              </a:rPr>
              <a:t>Earlier way of tapping a </a:t>
            </a:r>
            <a:r>
              <a:rPr lang="en-US" dirty="0" err="1">
                <a:latin typeface="Calibri" pitchFamily="34" charset="0"/>
              </a:rPr>
              <a:t>Thicknet</a:t>
            </a:r>
            <a:r>
              <a:rPr lang="en-US" dirty="0">
                <a:latin typeface="Calibri" pitchFamily="34" charset="0"/>
              </a:rPr>
              <a:t> 10Base5  cable</a:t>
            </a:r>
          </a:p>
          <a:p>
            <a:endParaRPr lang="en-US" dirty="0">
              <a:latin typeface="Calibri" pitchFamily="34" charset="0"/>
            </a:endParaRPr>
          </a:p>
          <a:p>
            <a:r>
              <a:rPr lang="en-US" dirty="0">
                <a:latin typeface="Calibri" pitchFamily="34" charset="0"/>
              </a:rPr>
              <a:t>Modern cable standards such as Cat5 connect directly to Hubs</a:t>
            </a:r>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3" cstate="print"/>
          <a:srcRect t="25806"/>
          <a:stretch>
            <a:fillRect/>
          </a:stretch>
        </p:blipFill>
        <p:spPr bwMode="auto">
          <a:xfrm>
            <a:off x="3048000" y="990600"/>
            <a:ext cx="5300777" cy="5257800"/>
          </a:xfrm>
          <a:prstGeom prst="rect">
            <a:avLst/>
          </a:prstGeom>
          <a:noFill/>
          <a:ln w="9525">
            <a:noFill/>
            <a:miter lim="800000"/>
            <a:headEnd/>
            <a:tailEnd/>
          </a:ln>
          <a:effectLst/>
        </p:spPr>
      </p:pic>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                Ethernet Repeater</a:t>
            </a:r>
            <a:endParaRPr lang="th-TH" sz="4400" b="1" kern="1200" dirty="0" err="1">
              <a:ln>
                <a:solidFill>
                  <a:prstClr val="black"/>
                </a:solidFill>
              </a:ln>
              <a:solidFill>
                <a:prstClr val="white"/>
              </a:solidFill>
              <a:latin typeface="Tahoma" pitchFamily="34" charset="0"/>
              <a:ea typeface="+mn-ea"/>
              <a:cs typeface="Tahoma" pitchFamily="34" charset="0"/>
            </a:endParaRPr>
          </a:p>
        </p:txBody>
      </p:sp>
      <p:sp>
        <p:nvSpPr>
          <p:cNvPr id="8" name="TextBox 7"/>
          <p:cNvSpPr txBox="1"/>
          <p:nvPr/>
        </p:nvSpPr>
        <p:spPr>
          <a:xfrm>
            <a:off x="0" y="0"/>
            <a:ext cx="2667000" cy="769441"/>
          </a:xfrm>
          <a:prstGeom prst="rect">
            <a:avLst/>
          </a:prstGeom>
          <a:solidFill>
            <a:srgbClr val="3333CC"/>
          </a:solidFill>
        </p:spPr>
        <p:txBody>
          <a:bodyPr wrap="square" rtlCol="0">
            <a:spAutoFit/>
          </a:bodyPr>
          <a:lstStyle/>
          <a:p>
            <a:pPr algn="ctr" rtl="0"/>
            <a:r>
              <a:rPr lang="en-US" sz="4400" b="1" kern="1200" dirty="0" err="1">
                <a:ln>
                  <a:solidFill>
                    <a:prstClr val="black"/>
                  </a:solidFill>
                </a:ln>
                <a:solidFill>
                  <a:prstClr val="white"/>
                </a:solidFill>
                <a:latin typeface="Tahoma" pitchFamily="34" charset="0"/>
                <a:ea typeface="+mn-ea"/>
                <a:cs typeface="Tahoma" pitchFamily="34" charset="0"/>
              </a:rPr>
              <a:t>Sidenote</a:t>
            </a:r>
            <a:endParaRPr lang="th-TH" sz="3600" b="1" kern="1200" dirty="0">
              <a:ln>
                <a:solidFill>
                  <a:prstClr val="black"/>
                </a:solidFill>
              </a:ln>
              <a:solidFill>
                <a:prstClr val="white"/>
              </a:solidFill>
              <a:latin typeface="Tahoma" pitchFamily="34" charset="0"/>
              <a:ea typeface="+mn-ea"/>
              <a:cs typeface="Tahoma" pitchFamily="34" charset="0"/>
            </a:endParaRPr>
          </a:p>
        </p:txBody>
      </p:sp>
      <p:sp>
        <p:nvSpPr>
          <p:cNvPr id="10" name="TextBox 9"/>
          <p:cNvSpPr txBox="1"/>
          <p:nvPr/>
        </p:nvSpPr>
        <p:spPr>
          <a:xfrm rot="16200000">
            <a:off x="2296810" y="1875080"/>
            <a:ext cx="2321469" cy="400110"/>
          </a:xfrm>
          <a:prstGeom prst="rect">
            <a:avLst/>
          </a:prstGeom>
          <a:solidFill>
            <a:schemeClr val="bg1"/>
          </a:solidFill>
        </p:spPr>
        <p:txBody>
          <a:bodyPr wrap="none" rtlCol="0">
            <a:spAutoFit/>
          </a:bodyPr>
          <a:lstStyle/>
          <a:p>
            <a:r>
              <a:rPr lang="en-US" sz="2000" b="1" dirty="0">
                <a:solidFill>
                  <a:srgbClr val="C00000"/>
                </a:solidFill>
                <a:latin typeface="Arial" pitchFamily="34" charset="0"/>
                <a:cs typeface="Arial" pitchFamily="34" charset="0"/>
              </a:rPr>
              <a:t>Ether segment #1</a:t>
            </a:r>
          </a:p>
        </p:txBody>
      </p:sp>
      <p:sp>
        <p:nvSpPr>
          <p:cNvPr id="11" name="TextBox 10"/>
          <p:cNvSpPr txBox="1"/>
          <p:nvPr/>
        </p:nvSpPr>
        <p:spPr>
          <a:xfrm>
            <a:off x="4688931" y="5715000"/>
            <a:ext cx="2321469" cy="400110"/>
          </a:xfrm>
          <a:prstGeom prst="rect">
            <a:avLst/>
          </a:prstGeom>
          <a:solidFill>
            <a:schemeClr val="bg1"/>
          </a:solidFill>
        </p:spPr>
        <p:txBody>
          <a:bodyPr wrap="none" rtlCol="0">
            <a:spAutoFit/>
          </a:bodyPr>
          <a:lstStyle/>
          <a:p>
            <a:r>
              <a:rPr lang="en-US" sz="2000" b="1" dirty="0">
                <a:solidFill>
                  <a:srgbClr val="3333CC"/>
                </a:solidFill>
                <a:latin typeface="Arial" pitchFamily="34" charset="0"/>
                <a:cs typeface="Arial" pitchFamily="34" charset="0"/>
              </a:rPr>
              <a:t>Ether segment #2</a:t>
            </a:r>
          </a:p>
        </p:txBody>
      </p:sp>
      <p:sp>
        <p:nvSpPr>
          <p:cNvPr id="12" name="Rectangle 11"/>
          <p:cNvSpPr/>
          <p:nvPr/>
        </p:nvSpPr>
        <p:spPr>
          <a:xfrm>
            <a:off x="0" y="6400800"/>
            <a:ext cx="8915399" cy="276999"/>
          </a:xfrm>
          <a:prstGeom prst="rect">
            <a:avLst/>
          </a:prstGeom>
        </p:spPr>
        <p:txBody>
          <a:bodyPr wrap="square">
            <a:spAutoFit/>
          </a:bodyPr>
          <a:lstStyle/>
          <a:p>
            <a:pPr algn="ctr" rtl="0"/>
            <a:r>
              <a:rPr lang="en-US" sz="1200" kern="1200" dirty="0">
                <a:solidFill>
                  <a:prstClr val="black"/>
                </a:solidFill>
                <a:latin typeface="Arial" pitchFamily="34" charset="0"/>
                <a:cs typeface="Arial" pitchFamily="34" charset="0"/>
              </a:rPr>
              <a:t>Figure adapted from: “Ethernet: distributed packet switching for local computer networks”  by Metcalfe and Boggs</a:t>
            </a:r>
          </a:p>
        </p:txBody>
      </p:sp>
      <p:sp>
        <p:nvSpPr>
          <p:cNvPr id="13" name="Oval 12"/>
          <p:cNvSpPr/>
          <p:nvPr/>
        </p:nvSpPr>
        <p:spPr bwMode="auto">
          <a:xfrm>
            <a:off x="3505200" y="3200400"/>
            <a:ext cx="2743200" cy="2667000"/>
          </a:xfrm>
          <a:prstGeom prst="ellipse">
            <a:avLst/>
          </a:prstGeom>
          <a:noFill/>
          <a:ln w="76200" cap="flat" cmpd="sng" algn="ctr">
            <a:solidFill>
              <a:srgbClr val="D88344"/>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381000" y="1143000"/>
            <a:ext cx="8534400" cy="3695700"/>
          </a:xfrm>
        </p:spPr>
        <p:txBody>
          <a:bodyPr/>
          <a:lstStyle/>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chemeClr val="accent2"/>
                </a:solidFill>
                <a:latin typeface="Microsoft Sans Serif" pitchFamily="34" charset="0"/>
                <a:cs typeface="Microsoft Sans Serif" pitchFamily="34" charset="0"/>
              </a:rPr>
              <a:t>Encoding </a:t>
            </a:r>
            <a:r>
              <a:rPr lang="en-US" sz="1600" kern="1200" dirty="0">
                <a:ln w="0" cap="rnd" cmpd="thickThin">
                  <a:solidFill>
                    <a:prstClr val="black"/>
                  </a:solidFill>
                  <a:bevel/>
                </a:ln>
                <a:solidFill>
                  <a:schemeClr val="accent2"/>
                </a:solidFill>
                <a:latin typeface="Microsoft Sans Serif" pitchFamily="34" charset="0"/>
                <a:cs typeface="Microsoft Sans Serif" pitchFamily="34" charset="0"/>
              </a:rPr>
              <a:t>[coverts data bits into signal form ]</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chemeClr val="accent2"/>
                </a:solidFill>
                <a:latin typeface="Microsoft Sans Serif" pitchFamily="34" charset="0"/>
                <a:cs typeface="Microsoft Sans Serif" pitchFamily="34" charset="0"/>
              </a:rPr>
              <a:t>Framing </a:t>
            </a:r>
            <a:r>
              <a:rPr lang="en-US" sz="1600" kern="1200" dirty="0">
                <a:ln w="0" cap="rnd" cmpd="thickThin">
                  <a:solidFill>
                    <a:prstClr val="black"/>
                  </a:solidFill>
                  <a:bevel/>
                </a:ln>
                <a:solidFill>
                  <a:schemeClr val="accent2"/>
                </a:solidFill>
                <a:latin typeface="Microsoft Sans Serif" pitchFamily="34" charset="0"/>
                <a:cs typeface="Microsoft Sans Serif" pitchFamily="34" charset="0"/>
              </a:rPr>
              <a:t>[Frame Boundaries and addressing information ]</a:t>
            </a:r>
            <a:endParaRPr lang="en-US" sz="1600" b="1" kern="1200" dirty="0">
              <a:ln w="0" cap="rnd" cmpd="thickThin">
                <a:solidFill>
                  <a:prstClr val="black"/>
                </a:solidFill>
                <a:bevel/>
              </a:ln>
              <a:solidFill>
                <a:schemeClr val="accent2"/>
              </a:solidFill>
              <a:latin typeface="Microsoft Sans Serif" pitchFamily="34" charset="0"/>
              <a:cs typeface="Microsoft Sans Serif" pitchFamily="34" charset="0"/>
            </a:endParaRPr>
          </a:p>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chemeClr val="accent2"/>
                </a:solidFill>
                <a:latin typeface="Microsoft Sans Serif" pitchFamily="34" charset="0"/>
                <a:cs typeface="Microsoft Sans Serif" pitchFamily="34" charset="0"/>
              </a:rPr>
              <a:t>Error detection</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chemeClr val="accent2"/>
                </a:solidFill>
                <a:latin typeface="Microsoft Sans Serif" pitchFamily="34" charset="0"/>
                <a:cs typeface="Microsoft Sans Serif" pitchFamily="34" charset="0"/>
              </a:rPr>
              <a:t>Reliable delivery</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chemeClr val="accent2"/>
                </a:solidFill>
                <a:latin typeface="Microsoft Sans Serif" pitchFamily="34" charset="0"/>
                <a:cs typeface="Microsoft Sans Serif" pitchFamily="34" charset="0"/>
              </a:rPr>
              <a:t>Access Mediation</a:t>
            </a: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defRPr/>
            </a:pPr>
            <a:r>
              <a:rPr lang="en-US" sz="4300" b="1" dirty="0">
                <a:ln>
                  <a:solidFill>
                    <a:prstClr val="black"/>
                  </a:solidFill>
                </a:ln>
                <a:solidFill>
                  <a:prstClr val="white"/>
                </a:solidFill>
                <a:latin typeface="Tahoma" pitchFamily="34" charset="0"/>
                <a:cs typeface="Tahoma" pitchFamily="34" charset="0"/>
              </a:rPr>
              <a:t>  Today’s topic </a:t>
            </a:r>
            <a:endParaRPr lang="en-US" sz="4300" b="1" kern="1200" dirty="0">
              <a:ln>
                <a:solidFill>
                  <a:prstClr val="black"/>
                </a:solidFill>
              </a:ln>
              <a:solidFill>
                <a:prstClr val="white"/>
              </a:solidFill>
              <a:latin typeface="Tahoma" pitchFamily="34" charset="0"/>
              <a:ea typeface="+mn-ea"/>
              <a:cs typeface="Tahoma" pitchFamily="34" charset="0"/>
            </a:endParaRPr>
          </a:p>
        </p:txBody>
      </p:sp>
      <p:sp>
        <p:nvSpPr>
          <p:cNvPr id="5" name="Oval 4"/>
          <p:cNvSpPr/>
          <p:nvPr/>
        </p:nvSpPr>
        <p:spPr>
          <a:xfrm>
            <a:off x="152400" y="4419600"/>
            <a:ext cx="4572000" cy="1295400"/>
          </a:xfrm>
          <a:prstGeom prst="ellipse">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srcRect/>
          <a:stretch>
            <a:fillRect/>
          </a:stretch>
        </p:blipFill>
        <p:spPr bwMode="auto">
          <a:xfrm>
            <a:off x="228600" y="1120763"/>
            <a:ext cx="6781800" cy="5508637"/>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l="4683"/>
          <a:stretch>
            <a:fillRect/>
          </a:stretch>
        </p:blipFill>
        <p:spPr bwMode="auto">
          <a:xfrm>
            <a:off x="6858000" y="2743200"/>
            <a:ext cx="2286000" cy="1795463"/>
          </a:xfrm>
          <a:prstGeom prst="rect">
            <a:avLst/>
          </a:prstGeom>
          <a:noFill/>
          <a:ln w="9525">
            <a:noFill/>
            <a:miter lim="800000"/>
            <a:headEnd/>
            <a:tailEnd/>
          </a:ln>
          <a:effectLst/>
        </p:spPr>
      </p:pic>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                Ethernet Repeater</a:t>
            </a:r>
            <a:endParaRPr lang="th-TH" sz="4400" b="1" kern="1200" dirty="0" err="1">
              <a:ln>
                <a:solidFill>
                  <a:prstClr val="black"/>
                </a:solidFill>
              </a:ln>
              <a:solidFill>
                <a:prstClr val="white"/>
              </a:solidFill>
              <a:latin typeface="Tahoma" pitchFamily="34" charset="0"/>
              <a:ea typeface="+mn-ea"/>
              <a:cs typeface="Tahoma" pitchFamily="34" charset="0"/>
            </a:endParaRPr>
          </a:p>
        </p:txBody>
      </p:sp>
      <p:grpSp>
        <p:nvGrpSpPr>
          <p:cNvPr id="2" name="Group 9"/>
          <p:cNvGrpSpPr/>
          <p:nvPr/>
        </p:nvGrpSpPr>
        <p:grpSpPr>
          <a:xfrm>
            <a:off x="1600200" y="1000780"/>
            <a:ext cx="5410200" cy="523220"/>
            <a:chOff x="1447800" y="924580"/>
            <a:chExt cx="5410200" cy="523220"/>
          </a:xfrm>
        </p:grpSpPr>
        <p:cxnSp>
          <p:nvCxnSpPr>
            <p:cNvPr id="6" name="Straight Arrow Connector 5"/>
            <p:cNvCxnSpPr/>
            <p:nvPr/>
          </p:nvCxnSpPr>
          <p:spPr bwMode="auto">
            <a:xfrm>
              <a:off x="1447800" y="1446212"/>
              <a:ext cx="5410200" cy="1588"/>
            </a:xfrm>
            <a:prstGeom prst="straightConnector1">
              <a:avLst/>
            </a:prstGeom>
            <a:noFill/>
            <a:ln w="76200" cap="flat" cmpd="sng" algn="ctr">
              <a:solidFill>
                <a:schemeClr val="accent2"/>
              </a:solidFill>
              <a:prstDash val="solid"/>
              <a:round/>
              <a:headEnd type="triangle" w="lg" len="med"/>
              <a:tailEnd type="triangle" w="lg" len="med"/>
            </a:ln>
            <a:effectLst/>
          </p:spPr>
        </p:cxnSp>
        <p:sp>
          <p:nvSpPr>
            <p:cNvPr id="9" name="TextBox 8"/>
            <p:cNvSpPr txBox="1"/>
            <p:nvPr/>
          </p:nvSpPr>
          <p:spPr>
            <a:xfrm>
              <a:off x="2057400" y="924580"/>
              <a:ext cx="4419600" cy="523220"/>
            </a:xfrm>
            <a:prstGeom prst="rect">
              <a:avLst/>
            </a:prstGeom>
            <a:noFill/>
          </p:spPr>
          <p:txBody>
            <a:bodyPr wrap="square" rtlCol="0">
              <a:spAutoFit/>
            </a:bodyPr>
            <a:lstStyle/>
            <a:p>
              <a:pPr algn="l" rtl="0"/>
              <a:r>
                <a:rPr lang="en-US" sz="2800" b="1" kern="1200" dirty="0">
                  <a:solidFill>
                    <a:srgbClr val="3333CC"/>
                  </a:solidFill>
                  <a:latin typeface="Calibri" pitchFamily="34" charset="0"/>
                  <a:ea typeface="+mn-ea"/>
                  <a:cs typeface="+mn-cs"/>
                </a:rPr>
                <a:t>Max Segment length: 500 m</a:t>
              </a:r>
            </a:p>
          </p:txBody>
        </p:sp>
      </p:grpSp>
      <p:sp>
        <p:nvSpPr>
          <p:cNvPr id="8" name="TextBox 7"/>
          <p:cNvSpPr txBox="1"/>
          <p:nvPr/>
        </p:nvSpPr>
        <p:spPr>
          <a:xfrm>
            <a:off x="0" y="0"/>
            <a:ext cx="2667000" cy="769441"/>
          </a:xfrm>
          <a:prstGeom prst="rect">
            <a:avLst/>
          </a:prstGeom>
          <a:solidFill>
            <a:srgbClr val="3333CC"/>
          </a:solidFill>
        </p:spPr>
        <p:txBody>
          <a:bodyPr wrap="square" rtlCol="0">
            <a:spAutoFit/>
          </a:bodyPr>
          <a:lstStyle/>
          <a:p>
            <a:pPr algn="ctr" rtl="0"/>
            <a:r>
              <a:rPr lang="en-US" sz="4400" b="1" kern="1200" dirty="0" err="1">
                <a:ln>
                  <a:solidFill>
                    <a:prstClr val="black"/>
                  </a:solidFill>
                </a:ln>
                <a:solidFill>
                  <a:prstClr val="white"/>
                </a:solidFill>
                <a:latin typeface="Tahoma" pitchFamily="34" charset="0"/>
                <a:ea typeface="+mn-ea"/>
                <a:cs typeface="Tahoma" pitchFamily="34" charset="0"/>
              </a:rPr>
              <a:t>Sidenote</a:t>
            </a:r>
            <a:endParaRPr lang="th-TH" sz="36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nvGrpSpPr>
        <p:grpSpPr>
          <a:xfrm>
            <a:off x="838200" y="838200"/>
            <a:ext cx="7086600" cy="3124200"/>
            <a:chOff x="990600" y="2743200"/>
            <a:chExt cx="7086600" cy="3124200"/>
          </a:xfrm>
        </p:grpSpPr>
        <p:grpSp>
          <p:nvGrpSpPr>
            <p:cNvPr id="3" name="Group 3"/>
            <p:cNvGrpSpPr>
              <a:grpSpLocks/>
            </p:cNvGrpSpPr>
            <p:nvPr/>
          </p:nvGrpSpPr>
          <p:grpSpPr bwMode="auto">
            <a:xfrm>
              <a:off x="4038600" y="2743200"/>
              <a:ext cx="1049338" cy="1344613"/>
              <a:chOff x="2532" y="1747"/>
              <a:chExt cx="661" cy="847"/>
            </a:xfrm>
          </p:grpSpPr>
          <p:sp>
            <p:nvSpPr>
              <p:cNvPr id="73732" name="Freeform 4"/>
              <p:cNvSpPr>
                <a:spLocks/>
              </p:cNvSpPr>
              <p:nvPr/>
            </p:nvSpPr>
            <p:spPr bwMode="auto">
              <a:xfrm>
                <a:off x="2532" y="2259"/>
                <a:ext cx="661" cy="335"/>
              </a:xfrm>
              <a:custGeom>
                <a:avLst/>
                <a:gdLst/>
                <a:ahLst/>
                <a:cxnLst>
                  <a:cxn ang="0">
                    <a:pos x="62" y="83"/>
                  </a:cxn>
                  <a:cxn ang="0">
                    <a:pos x="16" y="188"/>
                  </a:cxn>
                  <a:cxn ang="0">
                    <a:pos x="2" y="247"/>
                  </a:cxn>
                  <a:cxn ang="0">
                    <a:pos x="0" y="665"/>
                  </a:cxn>
                  <a:cxn ang="0">
                    <a:pos x="1323" y="669"/>
                  </a:cxn>
                  <a:cxn ang="0">
                    <a:pos x="1323" y="236"/>
                  </a:cxn>
                  <a:cxn ang="0">
                    <a:pos x="1300" y="160"/>
                  </a:cxn>
                  <a:cxn ang="0">
                    <a:pos x="1211" y="0"/>
                  </a:cxn>
                  <a:cxn ang="0">
                    <a:pos x="83" y="0"/>
                  </a:cxn>
                  <a:cxn ang="0">
                    <a:pos x="80" y="12"/>
                  </a:cxn>
                  <a:cxn ang="0">
                    <a:pos x="73" y="38"/>
                  </a:cxn>
                  <a:cxn ang="0">
                    <a:pos x="66" y="66"/>
                  </a:cxn>
                  <a:cxn ang="0">
                    <a:pos x="62" y="83"/>
                  </a:cxn>
                </a:cxnLst>
                <a:rect l="0" t="0" r="r" b="b"/>
                <a:pathLst>
                  <a:path w="1323" h="669">
                    <a:moveTo>
                      <a:pt x="62" y="83"/>
                    </a:moveTo>
                    <a:lnTo>
                      <a:pt x="16" y="188"/>
                    </a:lnTo>
                    <a:lnTo>
                      <a:pt x="2" y="247"/>
                    </a:lnTo>
                    <a:lnTo>
                      <a:pt x="0" y="665"/>
                    </a:lnTo>
                    <a:lnTo>
                      <a:pt x="1323" y="669"/>
                    </a:lnTo>
                    <a:lnTo>
                      <a:pt x="1323" y="236"/>
                    </a:lnTo>
                    <a:lnTo>
                      <a:pt x="1300" y="160"/>
                    </a:lnTo>
                    <a:lnTo>
                      <a:pt x="1211" y="0"/>
                    </a:lnTo>
                    <a:lnTo>
                      <a:pt x="83" y="0"/>
                    </a:lnTo>
                    <a:lnTo>
                      <a:pt x="80" y="12"/>
                    </a:lnTo>
                    <a:lnTo>
                      <a:pt x="73" y="38"/>
                    </a:lnTo>
                    <a:lnTo>
                      <a:pt x="66" y="66"/>
                    </a:lnTo>
                    <a:lnTo>
                      <a:pt x="62" y="83"/>
                    </a:lnTo>
                    <a:close/>
                  </a:path>
                </a:pathLst>
              </a:custGeom>
              <a:solidFill>
                <a:srgbClr val="002B4C"/>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33" name="Freeform 5"/>
              <p:cNvSpPr>
                <a:spLocks/>
              </p:cNvSpPr>
              <p:nvPr/>
            </p:nvSpPr>
            <p:spPr bwMode="auto">
              <a:xfrm>
                <a:off x="2655" y="2305"/>
                <a:ext cx="435" cy="36"/>
              </a:xfrm>
              <a:custGeom>
                <a:avLst/>
                <a:gdLst/>
                <a:ahLst/>
                <a:cxnLst>
                  <a:cxn ang="0">
                    <a:pos x="33" y="0"/>
                  </a:cxn>
                  <a:cxn ang="0">
                    <a:pos x="0" y="45"/>
                  </a:cxn>
                  <a:cxn ang="0">
                    <a:pos x="79" y="62"/>
                  </a:cxn>
                  <a:cxn ang="0">
                    <a:pos x="106" y="64"/>
                  </a:cxn>
                  <a:cxn ang="0">
                    <a:pos x="133" y="65"/>
                  </a:cxn>
                  <a:cxn ang="0">
                    <a:pos x="161" y="66"/>
                  </a:cxn>
                  <a:cxn ang="0">
                    <a:pos x="187" y="67"/>
                  </a:cxn>
                  <a:cxn ang="0">
                    <a:pos x="215" y="68"/>
                  </a:cxn>
                  <a:cxn ang="0">
                    <a:pos x="243" y="69"/>
                  </a:cxn>
                  <a:cxn ang="0">
                    <a:pos x="270" y="70"/>
                  </a:cxn>
                  <a:cxn ang="0">
                    <a:pos x="297" y="70"/>
                  </a:cxn>
                  <a:cxn ang="0">
                    <a:pos x="325" y="72"/>
                  </a:cxn>
                  <a:cxn ang="0">
                    <a:pos x="351" y="72"/>
                  </a:cxn>
                  <a:cxn ang="0">
                    <a:pos x="379" y="72"/>
                  </a:cxn>
                  <a:cxn ang="0">
                    <a:pos x="405" y="73"/>
                  </a:cxn>
                  <a:cxn ang="0">
                    <a:pos x="432" y="73"/>
                  </a:cxn>
                  <a:cxn ang="0">
                    <a:pos x="458" y="73"/>
                  </a:cxn>
                  <a:cxn ang="0">
                    <a:pos x="485" y="73"/>
                  </a:cxn>
                  <a:cxn ang="0">
                    <a:pos x="510" y="72"/>
                  </a:cxn>
                  <a:cxn ang="0">
                    <a:pos x="535" y="72"/>
                  </a:cxn>
                  <a:cxn ang="0">
                    <a:pos x="561" y="70"/>
                  </a:cxn>
                  <a:cxn ang="0">
                    <a:pos x="586" y="70"/>
                  </a:cxn>
                  <a:cxn ang="0">
                    <a:pos x="610" y="69"/>
                  </a:cxn>
                  <a:cxn ang="0">
                    <a:pos x="636" y="68"/>
                  </a:cxn>
                  <a:cxn ang="0">
                    <a:pos x="659" y="67"/>
                  </a:cxn>
                  <a:cxn ang="0">
                    <a:pos x="683" y="66"/>
                  </a:cxn>
                  <a:cxn ang="0">
                    <a:pos x="706" y="64"/>
                  </a:cxn>
                  <a:cxn ang="0">
                    <a:pos x="728" y="62"/>
                  </a:cxn>
                  <a:cxn ang="0">
                    <a:pos x="750" y="60"/>
                  </a:cxn>
                  <a:cxn ang="0">
                    <a:pos x="772" y="58"/>
                  </a:cxn>
                  <a:cxn ang="0">
                    <a:pos x="792" y="57"/>
                  </a:cxn>
                  <a:cxn ang="0">
                    <a:pos x="812" y="53"/>
                  </a:cxn>
                  <a:cxn ang="0">
                    <a:pos x="833" y="51"/>
                  </a:cxn>
                  <a:cxn ang="0">
                    <a:pos x="851" y="49"/>
                  </a:cxn>
                  <a:cxn ang="0">
                    <a:pos x="870" y="45"/>
                  </a:cxn>
                  <a:cxn ang="0">
                    <a:pos x="832" y="0"/>
                  </a:cxn>
                  <a:cxn ang="0">
                    <a:pos x="33" y="0"/>
                  </a:cxn>
                </a:cxnLst>
                <a:rect l="0" t="0" r="r" b="b"/>
                <a:pathLst>
                  <a:path w="870" h="73">
                    <a:moveTo>
                      <a:pt x="33" y="0"/>
                    </a:moveTo>
                    <a:lnTo>
                      <a:pt x="0" y="45"/>
                    </a:lnTo>
                    <a:lnTo>
                      <a:pt x="79" y="62"/>
                    </a:lnTo>
                    <a:lnTo>
                      <a:pt x="106" y="64"/>
                    </a:lnTo>
                    <a:lnTo>
                      <a:pt x="133" y="65"/>
                    </a:lnTo>
                    <a:lnTo>
                      <a:pt x="161" y="66"/>
                    </a:lnTo>
                    <a:lnTo>
                      <a:pt x="187" y="67"/>
                    </a:lnTo>
                    <a:lnTo>
                      <a:pt x="215" y="68"/>
                    </a:lnTo>
                    <a:lnTo>
                      <a:pt x="243" y="69"/>
                    </a:lnTo>
                    <a:lnTo>
                      <a:pt x="270" y="70"/>
                    </a:lnTo>
                    <a:lnTo>
                      <a:pt x="297" y="70"/>
                    </a:lnTo>
                    <a:lnTo>
                      <a:pt x="325" y="72"/>
                    </a:lnTo>
                    <a:lnTo>
                      <a:pt x="351" y="72"/>
                    </a:lnTo>
                    <a:lnTo>
                      <a:pt x="379" y="72"/>
                    </a:lnTo>
                    <a:lnTo>
                      <a:pt x="405" y="73"/>
                    </a:lnTo>
                    <a:lnTo>
                      <a:pt x="432" y="73"/>
                    </a:lnTo>
                    <a:lnTo>
                      <a:pt x="458" y="73"/>
                    </a:lnTo>
                    <a:lnTo>
                      <a:pt x="485" y="73"/>
                    </a:lnTo>
                    <a:lnTo>
                      <a:pt x="510" y="72"/>
                    </a:lnTo>
                    <a:lnTo>
                      <a:pt x="535" y="72"/>
                    </a:lnTo>
                    <a:lnTo>
                      <a:pt x="561" y="70"/>
                    </a:lnTo>
                    <a:lnTo>
                      <a:pt x="586" y="70"/>
                    </a:lnTo>
                    <a:lnTo>
                      <a:pt x="610" y="69"/>
                    </a:lnTo>
                    <a:lnTo>
                      <a:pt x="636" y="68"/>
                    </a:lnTo>
                    <a:lnTo>
                      <a:pt x="659" y="67"/>
                    </a:lnTo>
                    <a:lnTo>
                      <a:pt x="683" y="66"/>
                    </a:lnTo>
                    <a:lnTo>
                      <a:pt x="706" y="64"/>
                    </a:lnTo>
                    <a:lnTo>
                      <a:pt x="728" y="62"/>
                    </a:lnTo>
                    <a:lnTo>
                      <a:pt x="750" y="60"/>
                    </a:lnTo>
                    <a:lnTo>
                      <a:pt x="772" y="58"/>
                    </a:lnTo>
                    <a:lnTo>
                      <a:pt x="792" y="57"/>
                    </a:lnTo>
                    <a:lnTo>
                      <a:pt x="812" y="53"/>
                    </a:lnTo>
                    <a:lnTo>
                      <a:pt x="833" y="51"/>
                    </a:lnTo>
                    <a:lnTo>
                      <a:pt x="851" y="49"/>
                    </a:lnTo>
                    <a:lnTo>
                      <a:pt x="870" y="45"/>
                    </a:lnTo>
                    <a:lnTo>
                      <a:pt x="832" y="0"/>
                    </a:lnTo>
                    <a:lnTo>
                      <a:pt x="33" y="0"/>
                    </a:lnTo>
                    <a:close/>
                  </a:path>
                </a:pathLst>
              </a:custGeom>
              <a:solidFill>
                <a:srgbClr val="000F23"/>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34" name="Freeform 6"/>
              <p:cNvSpPr>
                <a:spLocks/>
              </p:cNvSpPr>
              <p:nvPr/>
            </p:nvSpPr>
            <p:spPr bwMode="auto">
              <a:xfrm>
                <a:off x="2547" y="1747"/>
                <a:ext cx="624" cy="567"/>
              </a:xfrm>
              <a:custGeom>
                <a:avLst/>
                <a:gdLst/>
                <a:ahLst/>
                <a:cxnLst>
                  <a:cxn ang="0">
                    <a:pos x="0" y="1087"/>
                  </a:cxn>
                  <a:cxn ang="0">
                    <a:pos x="58" y="1097"/>
                  </a:cxn>
                  <a:cxn ang="0">
                    <a:pos x="123" y="1106"/>
                  </a:cxn>
                  <a:cxn ang="0">
                    <a:pos x="197" y="1114"/>
                  </a:cxn>
                  <a:cxn ang="0">
                    <a:pos x="278" y="1121"/>
                  </a:cxn>
                  <a:cxn ang="0">
                    <a:pos x="363" y="1127"/>
                  </a:cxn>
                  <a:cxn ang="0">
                    <a:pos x="452" y="1131"/>
                  </a:cxn>
                  <a:cxn ang="0">
                    <a:pos x="543" y="1135"/>
                  </a:cxn>
                  <a:cxn ang="0">
                    <a:pos x="636" y="1136"/>
                  </a:cxn>
                  <a:cxn ang="0">
                    <a:pos x="727" y="1136"/>
                  </a:cxn>
                  <a:cxn ang="0">
                    <a:pos x="818" y="1133"/>
                  </a:cxn>
                  <a:cxn ang="0">
                    <a:pos x="906" y="1129"/>
                  </a:cxn>
                  <a:cxn ang="0">
                    <a:pos x="988" y="1122"/>
                  </a:cxn>
                  <a:cxn ang="0">
                    <a:pos x="1065" y="1113"/>
                  </a:cxn>
                  <a:cxn ang="0">
                    <a:pos x="1135" y="1100"/>
                  </a:cxn>
                  <a:cxn ang="0">
                    <a:pos x="1196" y="1085"/>
                  </a:cxn>
                  <a:cxn ang="0">
                    <a:pos x="1248" y="1067"/>
                  </a:cxn>
                  <a:cxn ang="0">
                    <a:pos x="1238" y="4"/>
                  </a:cxn>
                  <a:cxn ang="0">
                    <a:pos x="1203" y="4"/>
                  </a:cxn>
                  <a:cxn ang="0">
                    <a:pos x="1155" y="4"/>
                  </a:cxn>
                  <a:cxn ang="0">
                    <a:pos x="1091" y="3"/>
                  </a:cxn>
                  <a:cxn ang="0">
                    <a:pos x="1019" y="3"/>
                  </a:cxn>
                  <a:cxn ang="0">
                    <a:pos x="936" y="1"/>
                  </a:cxn>
                  <a:cxn ang="0">
                    <a:pos x="846" y="0"/>
                  </a:cxn>
                  <a:cxn ang="0">
                    <a:pos x="750" y="0"/>
                  </a:cxn>
                  <a:cxn ang="0">
                    <a:pos x="652" y="0"/>
                  </a:cxn>
                  <a:cxn ang="0">
                    <a:pos x="552" y="0"/>
                  </a:cxn>
                  <a:cxn ang="0">
                    <a:pos x="452" y="1"/>
                  </a:cxn>
                  <a:cxn ang="0">
                    <a:pos x="355" y="3"/>
                  </a:cxn>
                  <a:cxn ang="0">
                    <a:pos x="262" y="6"/>
                  </a:cxn>
                  <a:cxn ang="0">
                    <a:pos x="175" y="10"/>
                  </a:cxn>
                  <a:cxn ang="0">
                    <a:pos x="97" y="14"/>
                  </a:cxn>
                  <a:cxn ang="0">
                    <a:pos x="30" y="21"/>
                  </a:cxn>
                </a:cxnLst>
                <a:rect l="0" t="0" r="r" b="b"/>
                <a:pathLst>
                  <a:path w="1248" h="1136">
                    <a:moveTo>
                      <a:pt x="0" y="25"/>
                    </a:moveTo>
                    <a:lnTo>
                      <a:pt x="0" y="1087"/>
                    </a:lnTo>
                    <a:lnTo>
                      <a:pt x="28" y="1092"/>
                    </a:lnTo>
                    <a:lnTo>
                      <a:pt x="58" y="1097"/>
                    </a:lnTo>
                    <a:lnTo>
                      <a:pt x="89" y="1101"/>
                    </a:lnTo>
                    <a:lnTo>
                      <a:pt x="123" y="1106"/>
                    </a:lnTo>
                    <a:lnTo>
                      <a:pt x="159" y="1109"/>
                    </a:lnTo>
                    <a:lnTo>
                      <a:pt x="197" y="1114"/>
                    </a:lnTo>
                    <a:lnTo>
                      <a:pt x="236" y="1117"/>
                    </a:lnTo>
                    <a:lnTo>
                      <a:pt x="278" y="1121"/>
                    </a:lnTo>
                    <a:lnTo>
                      <a:pt x="319" y="1124"/>
                    </a:lnTo>
                    <a:lnTo>
                      <a:pt x="363" y="1127"/>
                    </a:lnTo>
                    <a:lnTo>
                      <a:pt x="407" y="1129"/>
                    </a:lnTo>
                    <a:lnTo>
                      <a:pt x="452" y="1131"/>
                    </a:lnTo>
                    <a:lnTo>
                      <a:pt x="498" y="1133"/>
                    </a:lnTo>
                    <a:lnTo>
                      <a:pt x="543" y="1135"/>
                    </a:lnTo>
                    <a:lnTo>
                      <a:pt x="590" y="1136"/>
                    </a:lnTo>
                    <a:lnTo>
                      <a:pt x="636" y="1136"/>
                    </a:lnTo>
                    <a:lnTo>
                      <a:pt x="682" y="1136"/>
                    </a:lnTo>
                    <a:lnTo>
                      <a:pt x="727" y="1136"/>
                    </a:lnTo>
                    <a:lnTo>
                      <a:pt x="773" y="1135"/>
                    </a:lnTo>
                    <a:lnTo>
                      <a:pt x="818" y="1133"/>
                    </a:lnTo>
                    <a:lnTo>
                      <a:pt x="862" y="1131"/>
                    </a:lnTo>
                    <a:lnTo>
                      <a:pt x="906" y="1129"/>
                    </a:lnTo>
                    <a:lnTo>
                      <a:pt x="947" y="1127"/>
                    </a:lnTo>
                    <a:lnTo>
                      <a:pt x="988" y="1122"/>
                    </a:lnTo>
                    <a:lnTo>
                      <a:pt x="1028" y="1117"/>
                    </a:lnTo>
                    <a:lnTo>
                      <a:pt x="1065" y="1113"/>
                    </a:lnTo>
                    <a:lnTo>
                      <a:pt x="1101" y="1107"/>
                    </a:lnTo>
                    <a:lnTo>
                      <a:pt x="1135" y="1100"/>
                    </a:lnTo>
                    <a:lnTo>
                      <a:pt x="1167" y="1093"/>
                    </a:lnTo>
                    <a:lnTo>
                      <a:pt x="1196" y="1085"/>
                    </a:lnTo>
                    <a:lnTo>
                      <a:pt x="1224" y="1076"/>
                    </a:lnTo>
                    <a:lnTo>
                      <a:pt x="1248" y="1067"/>
                    </a:lnTo>
                    <a:lnTo>
                      <a:pt x="1248" y="4"/>
                    </a:lnTo>
                    <a:lnTo>
                      <a:pt x="1238" y="4"/>
                    </a:lnTo>
                    <a:lnTo>
                      <a:pt x="1223" y="4"/>
                    </a:lnTo>
                    <a:lnTo>
                      <a:pt x="1203" y="4"/>
                    </a:lnTo>
                    <a:lnTo>
                      <a:pt x="1180" y="4"/>
                    </a:lnTo>
                    <a:lnTo>
                      <a:pt x="1155" y="4"/>
                    </a:lnTo>
                    <a:lnTo>
                      <a:pt x="1125" y="4"/>
                    </a:lnTo>
                    <a:lnTo>
                      <a:pt x="1091" y="3"/>
                    </a:lnTo>
                    <a:lnTo>
                      <a:pt x="1057" y="3"/>
                    </a:lnTo>
                    <a:lnTo>
                      <a:pt x="1019" y="3"/>
                    </a:lnTo>
                    <a:lnTo>
                      <a:pt x="978" y="1"/>
                    </a:lnTo>
                    <a:lnTo>
                      <a:pt x="936" y="1"/>
                    </a:lnTo>
                    <a:lnTo>
                      <a:pt x="892" y="1"/>
                    </a:lnTo>
                    <a:lnTo>
                      <a:pt x="846" y="0"/>
                    </a:lnTo>
                    <a:lnTo>
                      <a:pt x="799" y="0"/>
                    </a:lnTo>
                    <a:lnTo>
                      <a:pt x="750" y="0"/>
                    </a:lnTo>
                    <a:lnTo>
                      <a:pt x="702" y="0"/>
                    </a:lnTo>
                    <a:lnTo>
                      <a:pt x="652" y="0"/>
                    </a:lnTo>
                    <a:lnTo>
                      <a:pt x="602" y="0"/>
                    </a:lnTo>
                    <a:lnTo>
                      <a:pt x="552" y="0"/>
                    </a:lnTo>
                    <a:lnTo>
                      <a:pt x="501" y="0"/>
                    </a:lnTo>
                    <a:lnTo>
                      <a:pt x="452" y="1"/>
                    </a:lnTo>
                    <a:lnTo>
                      <a:pt x="403" y="1"/>
                    </a:lnTo>
                    <a:lnTo>
                      <a:pt x="355" y="3"/>
                    </a:lnTo>
                    <a:lnTo>
                      <a:pt x="308" y="4"/>
                    </a:lnTo>
                    <a:lnTo>
                      <a:pt x="262" y="6"/>
                    </a:lnTo>
                    <a:lnTo>
                      <a:pt x="218" y="7"/>
                    </a:lnTo>
                    <a:lnTo>
                      <a:pt x="175" y="10"/>
                    </a:lnTo>
                    <a:lnTo>
                      <a:pt x="135" y="12"/>
                    </a:lnTo>
                    <a:lnTo>
                      <a:pt x="97" y="14"/>
                    </a:lnTo>
                    <a:lnTo>
                      <a:pt x="62" y="18"/>
                    </a:lnTo>
                    <a:lnTo>
                      <a:pt x="30" y="21"/>
                    </a:lnTo>
                    <a:lnTo>
                      <a:pt x="0" y="25"/>
                    </a:lnTo>
                    <a:close/>
                  </a:path>
                </a:pathLst>
              </a:custGeom>
              <a:solidFill>
                <a:srgbClr val="967044"/>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35" name="Freeform 7"/>
              <p:cNvSpPr>
                <a:spLocks/>
              </p:cNvSpPr>
              <p:nvPr/>
            </p:nvSpPr>
            <p:spPr bwMode="auto">
              <a:xfrm>
                <a:off x="2547" y="1747"/>
                <a:ext cx="603" cy="533"/>
              </a:xfrm>
              <a:custGeom>
                <a:avLst/>
                <a:gdLst/>
                <a:ahLst/>
                <a:cxnLst>
                  <a:cxn ang="0">
                    <a:pos x="0" y="273"/>
                  </a:cxn>
                  <a:cxn ang="0">
                    <a:pos x="0" y="772"/>
                  </a:cxn>
                  <a:cxn ang="0">
                    <a:pos x="27" y="1026"/>
                  </a:cxn>
                  <a:cxn ang="0">
                    <a:pos x="85" y="1034"/>
                  </a:cxn>
                  <a:cxn ang="0">
                    <a:pos x="153" y="1042"/>
                  </a:cxn>
                  <a:cxn ang="0">
                    <a:pos x="228" y="1049"/>
                  </a:cxn>
                  <a:cxn ang="0">
                    <a:pos x="308" y="1056"/>
                  </a:cxn>
                  <a:cxn ang="0">
                    <a:pos x="393" y="1061"/>
                  </a:cxn>
                  <a:cxn ang="0">
                    <a:pos x="480" y="1064"/>
                  </a:cxn>
                  <a:cxn ang="0">
                    <a:pos x="569" y="1067"/>
                  </a:cxn>
                  <a:cxn ang="0">
                    <a:pos x="658" y="1068"/>
                  </a:cxn>
                  <a:cxn ang="0">
                    <a:pos x="747" y="1067"/>
                  </a:cxn>
                  <a:cxn ang="0">
                    <a:pos x="833" y="1063"/>
                  </a:cxn>
                  <a:cxn ang="0">
                    <a:pos x="915" y="1057"/>
                  </a:cxn>
                  <a:cxn ang="0">
                    <a:pos x="993" y="1051"/>
                  </a:cxn>
                  <a:cxn ang="0">
                    <a:pos x="1065" y="1040"/>
                  </a:cxn>
                  <a:cxn ang="0">
                    <a:pos x="1128" y="1028"/>
                  </a:cxn>
                  <a:cxn ang="0">
                    <a:pos x="1182" y="1011"/>
                  </a:cxn>
                  <a:cxn ang="0">
                    <a:pos x="1207" y="752"/>
                  </a:cxn>
                  <a:cxn ang="0">
                    <a:pos x="1207" y="254"/>
                  </a:cxn>
                  <a:cxn ang="0">
                    <a:pos x="1196" y="5"/>
                  </a:cxn>
                  <a:cxn ang="0">
                    <a:pos x="1162" y="5"/>
                  </a:cxn>
                  <a:cxn ang="0">
                    <a:pos x="1114" y="5"/>
                  </a:cxn>
                  <a:cxn ang="0">
                    <a:pos x="1053" y="4"/>
                  </a:cxn>
                  <a:cxn ang="0">
                    <a:pos x="982" y="3"/>
                  </a:cxn>
                  <a:cxn ang="0">
                    <a:pos x="902" y="1"/>
                  </a:cxn>
                  <a:cxn ang="0">
                    <a:pos x="816" y="1"/>
                  </a:cxn>
                  <a:cxn ang="0">
                    <a:pos x="724" y="0"/>
                  </a:cxn>
                  <a:cxn ang="0">
                    <a:pos x="628" y="0"/>
                  </a:cxn>
                  <a:cxn ang="0">
                    <a:pos x="533" y="0"/>
                  </a:cxn>
                  <a:cxn ang="0">
                    <a:pos x="436" y="1"/>
                  </a:cxn>
                  <a:cxn ang="0">
                    <a:pos x="342" y="3"/>
                  </a:cxn>
                  <a:cxn ang="0">
                    <a:pos x="253" y="6"/>
                  </a:cxn>
                  <a:cxn ang="0">
                    <a:pos x="170" y="10"/>
                  </a:cxn>
                  <a:cxn ang="0">
                    <a:pos x="95" y="14"/>
                  </a:cxn>
                  <a:cxn ang="0">
                    <a:pos x="29" y="20"/>
                  </a:cxn>
                </a:cxnLst>
                <a:rect l="0" t="0" r="r" b="b"/>
                <a:pathLst>
                  <a:path w="1207" h="1068">
                    <a:moveTo>
                      <a:pt x="0" y="23"/>
                    </a:moveTo>
                    <a:lnTo>
                      <a:pt x="0" y="273"/>
                    </a:lnTo>
                    <a:lnTo>
                      <a:pt x="0" y="522"/>
                    </a:lnTo>
                    <a:lnTo>
                      <a:pt x="0" y="772"/>
                    </a:lnTo>
                    <a:lnTo>
                      <a:pt x="0" y="1022"/>
                    </a:lnTo>
                    <a:lnTo>
                      <a:pt x="27" y="1026"/>
                    </a:lnTo>
                    <a:lnTo>
                      <a:pt x="56" y="1031"/>
                    </a:lnTo>
                    <a:lnTo>
                      <a:pt x="85" y="1034"/>
                    </a:lnTo>
                    <a:lnTo>
                      <a:pt x="119" y="1039"/>
                    </a:lnTo>
                    <a:lnTo>
                      <a:pt x="153" y="1042"/>
                    </a:lnTo>
                    <a:lnTo>
                      <a:pt x="190" y="1046"/>
                    </a:lnTo>
                    <a:lnTo>
                      <a:pt x="228" y="1049"/>
                    </a:lnTo>
                    <a:lnTo>
                      <a:pt x="268" y="1053"/>
                    </a:lnTo>
                    <a:lnTo>
                      <a:pt x="308" y="1056"/>
                    </a:lnTo>
                    <a:lnTo>
                      <a:pt x="350" y="1059"/>
                    </a:lnTo>
                    <a:lnTo>
                      <a:pt x="393" y="1061"/>
                    </a:lnTo>
                    <a:lnTo>
                      <a:pt x="436" y="1063"/>
                    </a:lnTo>
                    <a:lnTo>
                      <a:pt x="480" y="1064"/>
                    </a:lnTo>
                    <a:lnTo>
                      <a:pt x="524" y="1067"/>
                    </a:lnTo>
                    <a:lnTo>
                      <a:pt x="569" y="1067"/>
                    </a:lnTo>
                    <a:lnTo>
                      <a:pt x="614" y="1068"/>
                    </a:lnTo>
                    <a:lnTo>
                      <a:pt x="658" y="1068"/>
                    </a:lnTo>
                    <a:lnTo>
                      <a:pt x="703" y="1068"/>
                    </a:lnTo>
                    <a:lnTo>
                      <a:pt x="747" y="1067"/>
                    </a:lnTo>
                    <a:lnTo>
                      <a:pt x="791" y="1066"/>
                    </a:lnTo>
                    <a:lnTo>
                      <a:pt x="833" y="1063"/>
                    </a:lnTo>
                    <a:lnTo>
                      <a:pt x="875" y="1061"/>
                    </a:lnTo>
                    <a:lnTo>
                      <a:pt x="915" y="1057"/>
                    </a:lnTo>
                    <a:lnTo>
                      <a:pt x="955" y="1054"/>
                    </a:lnTo>
                    <a:lnTo>
                      <a:pt x="993" y="1051"/>
                    </a:lnTo>
                    <a:lnTo>
                      <a:pt x="1029" y="1045"/>
                    </a:lnTo>
                    <a:lnTo>
                      <a:pt x="1065" y="1040"/>
                    </a:lnTo>
                    <a:lnTo>
                      <a:pt x="1097" y="1033"/>
                    </a:lnTo>
                    <a:lnTo>
                      <a:pt x="1128" y="1028"/>
                    </a:lnTo>
                    <a:lnTo>
                      <a:pt x="1157" y="1019"/>
                    </a:lnTo>
                    <a:lnTo>
                      <a:pt x="1182" y="1011"/>
                    </a:lnTo>
                    <a:lnTo>
                      <a:pt x="1207" y="1002"/>
                    </a:lnTo>
                    <a:lnTo>
                      <a:pt x="1207" y="752"/>
                    </a:lnTo>
                    <a:lnTo>
                      <a:pt x="1207" y="504"/>
                    </a:lnTo>
                    <a:lnTo>
                      <a:pt x="1207" y="254"/>
                    </a:lnTo>
                    <a:lnTo>
                      <a:pt x="1207" y="5"/>
                    </a:lnTo>
                    <a:lnTo>
                      <a:pt x="1196" y="5"/>
                    </a:lnTo>
                    <a:lnTo>
                      <a:pt x="1181" y="5"/>
                    </a:lnTo>
                    <a:lnTo>
                      <a:pt x="1162" y="5"/>
                    </a:lnTo>
                    <a:lnTo>
                      <a:pt x="1140" y="5"/>
                    </a:lnTo>
                    <a:lnTo>
                      <a:pt x="1114" y="5"/>
                    </a:lnTo>
                    <a:lnTo>
                      <a:pt x="1086" y="4"/>
                    </a:lnTo>
                    <a:lnTo>
                      <a:pt x="1053" y="4"/>
                    </a:lnTo>
                    <a:lnTo>
                      <a:pt x="1019" y="4"/>
                    </a:lnTo>
                    <a:lnTo>
                      <a:pt x="982" y="3"/>
                    </a:lnTo>
                    <a:lnTo>
                      <a:pt x="944" y="3"/>
                    </a:lnTo>
                    <a:lnTo>
                      <a:pt x="902" y="1"/>
                    </a:lnTo>
                    <a:lnTo>
                      <a:pt x="860" y="1"/>
                    </a:lnTo>
                    <a:lnTo>
                      <a:pt x="816" y="1"/>
                    </a:lnTo>
                    <a:lnTo>
                      <a:pt x="770" y="0"/>
                    </a:lnTo>
                    <a:lnTo>
                      <a:pt x="724" y="0"/>
                    </a:lnTo>
                    <a:lnTo>
                      <a:pt x="677" y="0"/>
                    </a:lnTo>
                    <a:lnTo>
                      <a:pt x="628" y="0"/>
                    </a:lnTo>
                    <a:lnTo>
                      <a:pt x="581" y="0"/>
                    </a:lnTo>
                    <a:lnTo>
                      <a:pt x="533" y="0"/>
                    </a:lnTo>
                    <a:lnTo>
                      <a:pt x="484" y="1"/>
                    </a:lnTo>
                    <a:lnTo>
                      <a:pt x="436" y="1"/>
                    </a:lnTo>
                    <a:lnTo>
                      <a:pt x="388" y="3"/>
                    </a:lnTo>
                    <a:lnTo>
                      <a:pt x="342" y="3"/>
                    </a:lnTo>
                    <a:lnTo>
                      <a:pt x="297" y="4"/>
                    </a:lnTo>
                    <a:lnTo>
                      <a:pt x="253" y="6"/>
                    </a:lnTo>
                    <a:lnTo>
                      <a:pt x="211" y="7"/>
                    </a:lnTo>
                    <a:lnTo>
                      <a:pt x="170" y="10"/>
                    </a:lnTo>
                    <a:lnTo>
                      <a:pt x="130" y="12"/>
                    </a:lnTo>
                    <a:lnTo>
                      <a:pt x="95" y="14"/>
                    </a:lnTo>
                    <a:lnTo>
                      <a:pt x="60" y="16"/>
                    </a:lnTo>
                    <a:lnTo>
                      <a:pt x="29" y="20"/>
                    </a:lnTo>
                    <a:lnTo>
                      <a:pt x="0" y="23"/>
                    </a:lnTo>
                    <a:close/>
                  </a:path>
                </a:pathLst>
              </a:custGeom>
              <a:solidFill>
                <a:srgbClr val="9B774F"/>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36" name="Freeform 8"/>
              <p:cNvSpPr>
                <a:spLocks/>
              </p:cNvSpPr>
              <p:nvPr/>
            </p:nvSpPr>
            <p:spPr bwMode="auto">
              <a:xfrm>
                <a:off x="2547" y="1747"/>
                <a:ext cx="583" cy="499"/>
              </a:xfrm>
              <a:custGeom>
                <a:avLst/>
                <a:gdLst/>
                <a:ahLst/>
                <a:cxnLst>
                  <a:cxn ang="0">
                    <a:pos x="0" y="256"/>
                  </a:cxn>
                  <a:cxn ang="0">
                    <a:pos x="0" y="722"/>
                  </a:cxn>
                  <a:cxn ang="0">
                    <a:pos x="26" y="961"/>
                  </a:cxn>
                  <a:cxn ang="0">
                    <a:pos x="83" y="969"/>
                  </a:cxn>
                  <a:cxn ang="0">
                    <a:pos x="148" y="976"/>
                  </a:cxn>
                  <a:cxn ang="0">
                    <a:pos x="220" y="983"/>
                  </a:cxn>
                  <a:cxn ang="0">
                    <a:pos x="297" y="988"/>
                  </a:cxn>
                  <a:cxn ang="0">
                    <a:pos x="379" y="993"/>
                  </a:cxn>
                  <a:cxn ang="0">
                    <a:pos x="463" y="996"/>
                  </a:cxn>
                  <a:cxn ang="0">
                    <a:pos x="550" y="999"/>
                  </a:cxn>
                  <a:cxn ang="0">
                    <a:pos x="636" y="999"/>
                  </a:cxn>
                  <a:cxn ang="0">
                    <a:pos x="721" y="998"/>
                  </a:cxn>
                  <a:cxn ang="0">
                    <a:pos x="804" y="994"/>
                  </a:cxn>
                  <a:cxn ang="0">
                    <a:pos x="884" y="990"/>
                  </a:cxn>
                  <a:cxn ang="0">
                    <a:pos x="959" y="983"/>
                  </a:cxn>
                  <a:cxn ang="0">
                    <a:pos x="1028" y="972"/>
                  </a:cxn>
                  <a:cxn ang="0">
                    <a:pos x="1089" y="961"/>
                  </a:cxn>
                  <a:cxn ang="0">
                    <a:pos x="1142" y="946"/>
                  </a:cxn>
                  <a:cxn ang="0">
                    <a:pos x="1165" y="704"/>
                  </a:cxn>
                  <a:cxn ang="0">
                    <a:pos x="1165" y="238"/>
                  </a:cxn>
                  <a:cxn ang="0">
                    <a:pos x="1154" y="5"/>
                  </a:cxn>
                  <a:cxn ang="0">
                    <a:pos x="1120" y="5"/>
                  </a:cxn>
                  <a:cxn ang="0">
                    <a:pos x="1074" y="4"/>
                  </a:cxn>
                  <a:cxn ang="0">
                    <a:pos x="1015" y="4"/>
                  </a:cxn>
                  <a:cxn ang="0">
                    <a:pos x="946" y="3"/>
                  </a:cxn>
                  <a:cxn ang="0">
                    <a:pos x="869" y="1"/>
                  </a:cxn>
                  <a:cxn ang="0">
                    <a:pos x="785" y="1"/>
                  </a:cxn>
                  <a:cxn ang="0">
                    <a:pos x="697" y="0"/>
                  </a:cxn>
                  <a:cxn ang="0">
                    <a:pos x="605" y="0"/>
                  </a:cxn>
                  <a:cxn ang="0">
                    <a:pos x="513" y="1"/>
                  </a:cxn>
                  <a:cxn ang="0">
                    <a:pos x="421" y="1"/>
                  </a:cxn>
                  <a:cxn ang="0">
                    <a:pos x="331" y="4"/>
                  </a:cxn>
                  <a:cxn ang="0">
                    <a:pos x="244" y="6"/>
                  </a:cxn>
                  <a:cxn ang="0">
                    <a:pos x="164" y="10"/>
                  </a:cxn>
                  <a:cxn ang="0">
                    <a:pos x="91" y="13"/>
                  </a:cxn>
                  <a:cxn ang="0">
                    <a:pos x="28" y="19"/>
                  </a:cxn>
                </a:cxnLst>
                <a:rect l="0" t="0" r="r" b="b"/>
                <a:pathLst>
                  <a:path w="1165" h="999">
                    <a:moveTo>
                      <a:pt x="0" y="22"/>
                    </a:moveTo>
                    <a:lnTo>
                      <a:pt x="0" y="256"/>
                    </a:lnTo>
                    <a:lnTo>
                      <a:pt x="0" y="489"/>
                    </a:lnTo>
                    <a:lnTo>
                      <a:pt x="0" y="722"/>
                    </a:lnTo>
                    <a:lnTo>
                      <a:pt x="0" y="956"/>
                    </a:lnTo>
                    <a:lnTo>
                      <a:pt x="26" y="961"/>
                    </a:lnTo>
                    <a:lnTo>
                      <a:pt x="53" y="964"/>
                    </a:lnTo>
                    <a:lnTo>
                      <a:pt x="83" y="969"/>
                    </a:lnTo>
                    <a:lnTo>
                      <a:pt x="114" y="972"/>
                    </a:lnTo>
                    <a:lnTo>
                      <a:pt x="148" y="976"/>
                    </a:lnTo>
                    <a:lnTo>
                      <a:pt x="183" y="979"/>
                    </a:lnTo>
                    <a:lnTo>
                      <a:pt x="220" y="983"/>
                    </a:lnTo>
                    <a:lnTo>
                      <a:pt x="258" y="985"/>
                    </a:lnTo>
                    <a:lnTo>
                      <a:pt x="297" y="988"/>
                    </a:lnTo>
                    <a:lnTo>
                      <a:pt x="338" y="991"/>
                    </a:lnTo>
                    <a:lnTo>
                      <a:pt x="379" y="993"/>
                    </a:lnTo>
                    <a:lnTo>
                      <a:pt x="421" y="994"/>
                    </a:lnTo>
                    <a:lnTo>
                      <a:pt x="463" y="996"/>
                    </a:lnTo>
                    <a:lnTo>
                      <a:pt x="506" y="998"/>
                    </a:lnTo>
                    <a:lnTo>
                      <a:pt x="550" y="999"/>
                    </a:lnTo>
                    <a:lnTo>
                      <a:pt x="592" y="999"/>
                    </a:lnTo>
                    <a:lnTo>
                      <a:pt x="636" y="999"/>
                    </a:lnTo>
                    <a:lnTo>
                      <a:pt x="679" y="999"/>
                    </a:lnTo>
                    <a:lnTo>
                      <a:pt x="721" y="998"/>
                    </a:lnTo>
                    <a:lnTo>
                      <a:pt x="763" y="996"/>
                    </a:lnTo>
                    <a:lnTo>
                      <a:pt x="804" y="994"/>
                    </a:lnTo>
                    <a:lnTo>
                      <a:pt x="845" y="992"/>
                    </a:lnTo>
                    <a:lnTo>
                      <a:pt x="884" y="990"/>
                    </a:lnTo>
                    <a:lnTo>
                      <a:pt x="922" y="986"/>
                    </a:lnTo>
                    <a:lnTo>
                      <a:pt x="959" y="983"/>
                    </a:lnTo>
                    <a:lnTo>
                      <a:pt x="995" y="978"/>
                    </a:lnTo>
                    <a:lnTo>
                      <a:pt x="1028" y="972"/>
                    </a:lnTo>
                    <a:lnTo>
                      <a:pt x="1059" y="968"/>
                    </a:lnTo>
                    <a:lnTo>
                      <a:pt x="1089" y="961"/>
                    </a:lnTo>
                    <a:lnTo>
                      <a:pt x="1117" y="954"/>
                    </a:lnTo>
                    <a:lnTo>
                      <a:pt x="1142" y="946"/>
                    </a:lnTo>
                    <a:lnTo>
                      <a:pt x="1165" y="938"/>
                    </a:lnTo>
                    <a:lnTo>
                      <a:pt x="1165" y="704"/>
                    </a:lnTo>
                    <a:lnTo>
                      <a:pt x="1165" y="471"/>
                    </a:lnTo>
                    <a:lnTo>
                      <a:pt x="1165" y="238"/>
                    </a:lnTo>
                    <a:lnTo>
                      <a:pt x="1165" y="5"/>
                    </a:lnTo>
                    <a:lnTo>
                      <a:pt x="1154" y="5"/>
                    </a:lnTo>
                    <a:lnTo>
                      <a:pt x="1139" y="5"/>
                    </a:lnTo>
                    <a:lnTo>
                      <a:pt x="1120" y="5"/>
                    </a:lnTo>
                    <a:lnTo>
                      <a:pt x="1098" y="5"/>
                    </a:lnTo>
                    <a:lnTo>
                      <a:pt x="1074" y="4"/>
                    </a:lnTo>
                    <a:lnTo>
                      <a:pt x="1045" y="4"/>
                    </a:lnTo>
                    <a:lnTo>
                      <a:pt x="1015" y="4"/>
                    </a:lnTo>
                    <a:lnTo>
                      <a:pt x="982" y="3"/>
                    </a:lnTo>
                    <a:lnTo>
                      <a:pt x="946" y="3"/>
                    </a:lnTo>
                    <a:lnTo>
                      <a:pt x="908" y="3"/>
                    </a:lnTo>
                    <a:lnTo>
                      <a:pt x="869" y="1"/>
                    </a:lnTo>
                    <a:lnTo>
                      <a:pt x="827" y="1"/>
                    </a:lnTo>
                    <a:lnTo>
                      <a:pt x="785" y="1"/>
                    </a:lnTo>
                    <a:lnTo>
                      <a:pt x="741" y="1"/>
                    </a:lnTo>
                    <a:lnTo>
                      <a:pt x="697" y="0"/>
                    </a:lnTo>
                    <a:lnTo>
                      <a:pt x="651" y="0"/>
                    </a:lnTo>
                    <a:lnTo>
                      <a:pt x="605" y="0"/>
                    </a:lnTo>
                    <a:lnTo>
                      <a:pt x="559" y="0"/>
                    </a:lnTo>
                    <a:lnTo>
                      <a:pt x="513" y="1"/>
                    </a:lnTo>
                    <a:lnTo>
                      <a:pt x="467" y="1"/>
                    </a:lnTo>
                    <a:lnTo>
                      <a:pt x="421" y="1"/>
                    </a:lnTo>
                    <a:lnTo>
                      <a:pt x="375" y="3"/>
                    </a:lnTo>
                    <a:lnTo>
                      <a:pt x="331" y="4"/>
                    </a:lnTo>
                    <a:lnTo>
                      <a:pt x="287" y="5"/>
                    </a:lnTo>
                    <a:lnTo>
                      <a:pt x="244" y="6"/>
                    </a:lnTo>
                    <a:lnTo>
                      <a:pt x="203" y="7"/>
                    </a:lnTo>
                    <a:lnTo>
                      <a:pt x="164" y="10"/>
                    </a:lnTo>
                    <a:lnTo>
                      <a:pt x="127" y="11"/>
                    </a:lnTo>
                    <a:lnTo>
                      <a:pt x="91" y="13"/>
                    </a:lnTo>
                    <a:lnTo>
                      <a:pt x="58" y="16"/>
                    </a:lnTo>
                    <a:lnTo>
                      <a:pt x="28" y="19"/>
                    </a:lnTo>
                    <a:lnTo>
                      <a:pt x="0" y="22"/>
                    </a:lnTo>
                    <a:close/>
                  </a:path>
                </a:pathLst>
              </a:custGeom>
              <a:solidFill>
                <a:srgbClr val="A37F59"/>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37" name="Freeform 9"/>
              <p:cNvSpPr>
                <a:spLocks/>
              </p:cNvSpPr>
              <p:nvPr/>
            </p:nvSpPr>
            <p:spPr bwMode="auto">
              <a:xfrm>
                <a:off x="2547" y="1747"/>
                <a:ext cx="562" cy="464"/>
              </a:xfrm>
              <a:custGeom>
                <a:avLst/>
                <a:gdLst/>
                <a:ahLst/>
                <a:cxnLst>
                  <a:cxn ang="0">
                    <a:pos x="0" y="238"/>
                  </a:cxn>
                  <a:cxn ang="0">
                    <a:pos x="0" y="673"/>
                  </a:cxn>
                  <a:cxn ang="0">
                    <a:pos x="24" y="894"/>
                  </a:cxn>
                  <a:cxn ang="0">
                    <a:pos x="79" y="902"/>
                  </a:cxn>
                  <a:cxn ang="0">
                    <a:pos x="142" y="909"/>
                  </a:cxn>
                  <a:cxn ang="0">
                    <a:pos x="211" y="915"/>
                  </a:cxn>
                  <a:cxn ang="0">
                    <a:pos x="286" y="920"/>
                  </a:cxn>
                  <a:cxn ang="0">
                    <a:pos x="364" y="924"/>
                  </a:cxn>
                  <a:cxn ang="0">
                    <a:pos x="446" y="927"/>
                  </a:cxn>
                  <a:cxn ang="0">
                    <a:pos x="529" y="930"/>
                  </a:cxn>
                  <a:cxn ang="0">
                    <a:pos x="612" y="930"/>
                  </a:cxn>
                  <a:cxn ang="0">
                    <a:pos x="695" y="928"/>
                  </a:cxn>
                  <a:cxn ang="0">
                    <a:pos x="776" y="926"/>
                  </a:cxn>
                  <a:cxn ang="0">
                    <a:pos x="852" y="920"/>
                  </a:cxn>
                  <a:cxn ang="0">
                    <a:pos x="924" y="914"/>
                  </a:cxn>
                  <a:cxn ang="0">
                    <a:pos x="991" y="905"/>
                  </a:cxn>
                  <a:cxn ang="0">
                    <a:pos x="1051" y="894"/>
                  </a:cxn>
                  <a:cxn ang="0">
                    <a:pos x="1102" y="880"/>
                  </a:cxn>
                  <a:cxn ang="0">
                    <a:pos x="1124" y="656"/>
                  </a:cxn>
                  <a:cxn ang="0">
                    <a:pos x="1124" y="221"/>
                  </a:cxn>
                  <a:cxn ang="0">
                    <a:pos x="1112" y="5"/>
                  </a:cxn>
                  <a:cxn ang="0">
                    <a:pos x="1080" y="5"/>
                  </a:cxn>
                  <a:cxn ang="0">
                    <a:pos x="1034" y="4"/>
                  </a:cxn>
                  <a:cxn ang="0">
                    <a:pos x="976" y="4"/>
                  </a:cxn>
                  <a:cxn ang="0">
                    <a:pos x="909" y="3"/>
                  </a:cxn>
                  <a:cxn ang="0">
                    <a:pos x="836" y="1"/>
                  </a:cxn>
                  <a:cxn ang="0">
                    <a:pos x="755" y="1"/>
                  </a:cxn>
                  <a:cxn ang="0">
                    <a:pos x="670" y="0"/>
                  </a:cxn>
                  <a:cxn ang="0">
                    <a:pos x="582" y="0"/>
                  </a:cxn>
                  <a:cxn ang="0">
                    <a:pos x="492" y="1"/>
                  </a:cxn>
                  <a:cxn ang="0">
                    <a:pos x="403" y="1"/>
                  </a:cxn>
                  <a:cxn ang="0">
                    <a:pos x="317" y="3"/>
                  </a:cxn>
                  <a:cxn ang="0">
                    <a:pos x="235" y="5"/>
                  </a:cxn>
                  <a:cxn ang="0">
                    <a:pos x="158" y="8"/>
                  </a:cxn>
                  <a:cxn ang="0">
                    <a:pos x="88" y="12"/>
                  </a:cxn>
                  <a:cxn ang="0">
                    <a:pos x="27" y="18"/>
                  </a:cxn>
                </a:cxnLst>
                <a:rect l="0" t="0" r="r" b="b"/>
                <a:pathLst>
                  <a:path w="1124" h="930">
                    <a:moveTo>
                      <a:pt x="0" y="20"/>
                    </a:moveTo>
                    <a:lnTo>
                      <a:pt x="0" y="238"/>
                    </a:lnTo>
                    <a:lnTo>
                      <a:pt x="0" y="455"/>
                    </a:lnTo>
                    <a:lnTo>
                      <a:pt x="0" y="673"/>
                    </a:lnTo>
                    <a:lnTo>
                      <a:pt x="0" y="890"/>
                    </a:lnTo>
                    <a:lnTo>
                      <a:pt x="24" y="894"/>
                    </a:lnTo>
                    <a:lnTo>
                      <a:pt x="51" y="899"/>
                    </a:lnTo>
                    <a:lnTo>
                      <a:pt x="79" y="902"/>
                    </a:lnTo>
                    <a:lnTo>
                      <a:pt x="110" y="905"/>
                    </a:lnTo>
                    <a:lnTo>
                      <a:pt x="142" y="909"/>
                    </a:lnTo>
                    <a:lnTo>
                      <a:pt x="175" y="911"/>
                    </a:lnTo>
                    <a:lnTo>
                      <a:pt x="211" y="915"/>
                    </a:lnTo>
                    <a:lnTo>
                      <a:pt x="248" y="917"/>
                    </a:lnTo>
                    <a:lnTo>
                      <a:pt x="286" y="920"/>
                    </a:lnTo>
                    <a:lnTo>
                      <a:pt x="324" y="923"/>
                    </a:lnTo>
                    <a:lnTo>
                      <a:pt x="364" y="924"/>
                    </a:lnTo>
                    <a:lnTo>
                      <a:pt x="405" y="926"/>
                    </a:lnTo>
                    <a:lnTo>
                      <a:pt x="446" y="927"/>
                    </a:lnTo>
                    <a:lnTo>
                      <a:pt x="488" y="928"/>
                    </a:lnTo>
                    <a:lnTo>
                      <a:pt x="529" y="930"/>
                    </a:lnTo>
                    <a:lnTo>
                      <a:pt x="571" y="930"/>
                    </a:lnTo>
                    <a:lnTo>
                      <a:pt x="612" y="930"/>
                    </a:lnTo>
                    <a:lnTo>
                      <a:pt x="653" y="930"/>
                    </a:lnTo>
                    <a:lnTo>
                      <a:pt x="695" y="928"/>
                    </a:lnTo>
                    <a:lnTo>
                      <a:pt x="735" y="927"/>
                    </a:lnTo>
                    <a:lnTo>
                      <a:pt x="776" y="926"/>
                    </a:lnTo>
                    <a:lnTo>
                      <a:pt x="814" y="924"/>
                    </a:lnTo>
                    <a:lnTo>
                      <a:pt x="852" y="920"/>
                    </a:lnTo>
                    <a:lnTo>
                      <a:pt x="889" y="918"/>
                    </a:lnTo>
                    <a:lnTo>
                      <a:pt x="924" y="914"/>
                    </a:lnTo>
                    <a:lnTo>
                      <a:pt x="959" y="910"/>
                    </a:lnTo>
                    <a:lnTo>
                      <a:pt x="991" y="905"/>
                    </a:lnTo>
                    <a:lnTo>
                      <a:pt x="1022" y="900"/>
                    </a:lnTo>
                    <a:lnTo>
                      <a:pt x="1051" y="894"/>
                    </a:lnTo>
                    <a:lnTo>
                      <a:pt x="1077" y="887"/>
                    </a:lnTo>
                    <a:lnTo>
                      <a:pt x="1102" y="880"/>
                    </a:lnTo>
                    <a:lnTo>
                      <a:pt x="1124" y="872"/>
                    </a:lnTo>
                    <a:lnTo>
                      <a:pt x="1124" y="656"/>
                    </a:lnTo>
                    <a:lnTo>
                      <a:pt x="1124" y="438"/>
                    </a:lnTo>
                    <a:lnTo>
                      <a:pt x="1124" y="221"/>
                    </a:lnTo>
                    <a:lnTo>
                      <a:pt x="1124" y="5"/>
                    </a:lnTo>
                    <a:lnTo>
                      <a:pt x="1112" y="5"/>
                    </a:lnTo>
                    <a:lnTo>
                      <a:pt x="1097" y="5"/>
                    </a:lnTo>
                    <a:lnTo>
                      <a:pt x="1080" y="5"/>
                    </a:lnTo>
                    <a:lnTo>
                      <a:pt x="1058" y="5"/>
                    </a:lnTo>
                    <a:lnTo>
                      <a:pt x="1034" y="4"/>
                    </a:lnTo>
                    <a:lnTo>
                      <a:pt x="1006" y="4"/>
                    </a:lnTo>
                    <a:lnTo>
                      <a:pt x="976" y="4"/>
                    </a:lnTo>
                    <a:lnTo>
                      <a:pt x="944" y="4"/>
                    </a:lnTo>
                    <a:lnTo>
                      <a:pt x="909" y="3"/>
                    </a:lnTo>
                    <a:lnTo>
                      <a:pt x="874" y="3"/>
                    </a:lnTo>
                    <a:lnTo>
                      <a:pt x="836" y="1"/>
                    </a:lnTo>
                    <a:lnTo>
                      <a:pt x="795" y="1"/>
                    </a:lnTo>
                    <a:lnTo>
                      <a:pt x="755" y="1"/>
                    </a:lnTo>
                    <a:lnTo>
                      <a:pt x="712" y="1"/>
                    </a:lnTo>
                    <a:lnTo>
                      <a:pt x="670" y="0"/>
                    </a:lnTo>
                    <a:lnTo>
                      <a:pt x="626" y="0"/>
                    </a:lnTo>
                    <a:lnTo>
                      <a:pt x="582" y="0"/>
                    </a:lnTo>
                    <a:lnTo>
                      <a:pt x="537" y="0"/>
                    </a:lnTo>
                    <a:lnTo>
                      <a:pt x="492" y="1"/>
                    </a:lnTo>
                    <a:lnTo>
                      <a:pt x="448" y="1"/>
                    </a:lnTo>
                    <a:lnTo>
                      <a:pt x="403" y="1"/>
                    </a:lnTo>
                    <a:lnTo>
                      <a:pt x="361" y="3"/>
                    </a:lnTo>
                    <a:lnTo>
                      <a:pt x="317" y="3"/>
                    </a:lnTo>
                    <a:lnTo>
                      <a:pt x="276" y="4"/>
                    </a:lnTo>
                    <a:lnTo>
                      <a:pt x="235" y="5"/>
                    </a:lnTo>
                    <a:lnTo>
                      <a:pt x="196" y="6"/>
                    </a:lnTo>
                    <a:lnTo>
                      <a:pt x="158" y="8"/>
                    </a:lnTo>
                    <a:lnTo>
                      <a:pt x="122" y="10"/>
                    </a:lnTo>
                    <a:lnTo>
                      <a:pt x="88" y="12"/>
                    </a:lnTo>
                    <a:lnTo>
                      <a:pt x="57" y="14"/>
                    </a:lnTo>
                    <a:lnTo>
                      <a:pt x="27" y="18"/>
                    </a:lnTo>
                    <a:lnTo>
                      <a:pt x="0" y="20"/>
                    </a:lnTo>
                    <a:close/>
                  </a:path>
                </a:pathLst>
              </a:custGeom>
              <a:solidFill>
                <a:srgbClr val="AA8966"/>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38" name="Freeform 10"/>
              <p:cNvSpPr>
                <a:spLocks/>
              </p:cNvSpPr>
              <p:nvPr/>
            </p:nvSpPr>
            <p:spPr bwMode="auto">
              <a:xfrm>
                <a:off x="2547" y="1747"/>
                <a:ext cx="540" cy="430"/>
              </a:xfrm>
              <a:custGeom>
                <a:avLst/>
                <a:gdLst/>
                <a:ahLst/>
                <a:cxnLst>
                  <a:cxn ang="0">
                    <a:pos x="0" y="220"/>
                  </a:cxn>
                  <a:cxn ang="0">
                    <a:pos x="0" y="623"/>
                  </a:cxn>
                  <a:cxn ang="0">
                    <a:pos x="23" y="828"/>
                  </a:cxn>
                  <a:cxn ang="0">
                    <a:pos x="76" y="835"/>
                  </a:cxn>
                  <a:cxn ang="0">
                    <a:pos x="136" y="841"/>
                  </a:cxn>
                  <a:cxn ang="0">
                    <a:pos x="203" y="847"/>
                  </a:cxn>
                  <a:cxn ang="0">
                    <a:pos x="274" y="852"/>
                  </a:cxn>
                  <a:cxn ang="0">
                    <a:pos x="349" y="856"/>
                  </a:cxn>
                  <a:cxn ang="0">
                    <a:pos x="428" y="859"/>
                  </a:cxn>
                  <a:cxn ang="0">
                    <a:pos x="508" y="861"/>
                  </a:cxn>
                  <a:cxn ang="0">
                    <a:pos x="589" y="862"/>
                  </a:cxn>
                  <a:cxn ang="0">
                    <a:pos x="668" y="861"/>
                  </a:cxn>
                  <a:cxn ang="0">
                    <a:pos x="746" y="857"/>
                  </a:cxn>
                  <a:cxn ang="0">
                    <a:pos x="819" y="852"/>
                  </a:cxn>
                  <a:cxn ang="0">
                    <a:pos x="890" y="847"/>
                  </a:cxn>
                  <a:cxn ang="0">
                    <a:pos x="953" y="839"/>
                  </a:cxn>
                  <a:cxn ang="0">
                    <a:pos x="1011" y="828"/>
                  </a:cxn>
                  <a:cxn ang="0">
                    <a:pos x="1060" y="814"/>
                  </a:cxn>
                  <a:cxn ang="0">
                    <a:pos x="1081" y="607"/>
                  </a:cxn>
                  <a:cxn ang="0">
                    <a:pos x="1081" y="205"/>
                  </a:cxn>
                  <a:cxn ang="0">
                    <a:pos x="1069" y="5"/>
                  </a:cxn>
                  <a:cxn ang="0">
                    <a:pos x="1037" y="5"/>
                  </a:cxn>
                  <a:cxn ang="0">
                    <a:pos x="992" y="4"/>
                  </a:cxn>
                  <a:cxn ang="0">
                    <a:pos x="937" y="4"/>
                  </a:cxn>
                  <a:cxn ang="0">
                    <a:pos x="872" y="3"/>
                  </a:cxn>
                  <a:cxn ang="0">
                    <a:pos x="801" y="1"/>
                  </a:cxn>
                  <a:cxn ang="0">
                    <a:pos x="724" y="1"/>
                  </a:cxn>
                  <a:cxn ang="0">
                    <a:pos x="642" y="0"/>
                  </a:cxn>
                  <a:cxn ang="0">
                    <a:pos x="558" y="0"/>
                  </a:cxn>
                  <a:cxn ang="0">
                    <a:pos x="471" y="0"/>
                  </a:cxn>
                  <a:cxn ang="0">
                    <a:pos x="387" y="1"/>
                  </a:cxn>
                  <a:cxn ang="0">
                    <a:pos x="304" y="3"/>
                  </a:cxn>
                  <a:cxn ang="0">
                    <a:pos x="225" y="5"/>
                  </a:cxn>
                  <a:cxn ang="0">
                    <a:pos x="151" y="8"/>
                  </a:cxn>
                  <a:cxn ang="0">
                    <a:pos x="84" y="12"/>
                  </a:cxn>
                  <a:cxn ang="0">
                    <a:pos x="26" y="16"/>
                  </a:cxn>
                </a:cxnLst>
                <a:rect l="0" t="0" r="r" b="b"/>
                <a:pathLst>
                  <a:path w="1081" h="862">
                    <a:moveTo>
                      <a:pt x="0" y="19"/>
                    </a:moveTo>
                    <a:lnTo>
                      <a:pt x="0" y="220"/>
                    </a:lnTo>
                    <a:lnTo>
                      <a:pt x="0" y="422"/>
                    </a:lnTo>
                    <a:lnTo>
                      <a:pt x="0" y="623"/>
                    </a:lnTo>
                    <a:lnTo>
                      <a:pt x="0" y="825"/>
                    </a:lnTo>
                    <a:lnTo>
                      <a:pt x="23" y="828"/>
                    </a:lnTo>
                    <a:lnTo>
                      <a:pt x="49" y="832"/>
                    </a:lnTo>
                    <a:lnTo>
                      <a:pt x="76" y="835"/>
                    </a:lnTo>
                    <a:lnTo>
                      <a:pt x="105" y="839"/>
                    </a:lnTo>
                    <a:lnTo>
                      <a:pt x="136" y="841"/>
                    </a:lnTo>
                    <a:lnTo>
                      <a:pt x="168" y="844"/>
                    </a:lnTo>
                    <a:lnTo>
                      <a:pt x="203" y="847"/>
                    </a:lnTo>
                    <a:lnTo>
                      <a:pt x="238" y="850"/>
                    </a:lnTo>
                    <a:lnTo>
                      <a:pt x="274" y="852"/>
                    </a:lnTo>
                    <a:lnTo>
                      <a:pt x="311" y="854"/>
                    </a:lnTo>
                    <a:lnTo>
                      <a:pt x="349" y="856"/>
                    </a:lnTo>
                    <a:lnTo>
                      <a:pt x="388" y="857"/>
                    </a:lnTo>
                    <a:lnTo>
                      <a:pt x="428" y="859"/>
                    </a:lnTo>
                    <a:lnTo>
                      <a:pt x="468" y="861"/>
                    </a:lnTo>
                    <a:lnTo>
                      <a:pt x="508" y="861"/>
                    </a:lnTo>
                    <a:lnTo>
                      <a:pt x="549" y="861"/>
                    </a:lnTo>
                    <a:lnTo>
                      <a:pt x="589" y="862"/>
                    </a:lnTo>
                    <a:lnTo>
                      <a:pt x="628" y="861"/>
                    </a:lnTo>
                    <a:lnTo>
                      <a:pt x="668" y="861"/>
                    </a:lnTo>
                    <a:lnTo>
                      <a:pt x="706" y="859"/>
                    </a:lnTo>
                    <a:lnTo>
                      <a:pt x="746" y="857"/>
                    </a:lnTo>
                    <a:lnTo>
                      <a:pt x="783" y="856"/>
                    </a:lnTo>
                    <a:lnTo>
                      <a:pt x="819" y="852"/>
                    </a:lnTo>
                    <a:lnTo>
                      <a:pt x="855" y="850"/>
                    </a:lnTo>
                    <a:lnTo>
                      <a:pt x="890" y="847"/>
                    </a:lnTo>
                    <a:lnTo>
                      <a:pt x="922" y="843"/>
                    </a:lnTo>
                    <a:lnTo>
                      <a:pt x="953" y="839"/>
                    </a:lnTo>
                    <a:lnTo>
                      <a:pt x="983" y="833"/>
                    </a:lnTo>
                    <a:lnTo>
                      <a:pt x="1011" y="828"/>
                    </a:lnTo>
                    <a:lnTo>
                      <a:pt x="1036" y="821"/>
                    </a:lnTo>
                    <a:lnTo>
                      <a:pt x="1060" y="814"/>
                    </a:lnTo>
                    <a:lnTo>
                      <a:pt x="1081" y="808"/>
                    </a:lnTo>
                    <a:lnTo>
                      <a:pt x="1081" y="607"/>
                    </a:lnTo>
                    <a:lnTo>
                      <a:pt x="1081" y="406"/>
                    </a:lnTo>
                    <a:lnTo>
                      <a:pt x="1081" y="205"/>
                    </a:lnTo>
                    <a:lnTo>
                      <a:pt x="1081" y="5"/>
                    </a:lnTo>
                    <a:lnTo>
                      <a:pt x="1069" y="5"/>
                    </a:lnTo>
                    <a:lnTo>
                      <a:pt x="1054" y="5"/>
                    </a:lnTo>
                    <a:lnTo>
                      <a:pt x="1037" y="5"/>
                    </a:lnTo>
                    <a:lnTo>
                      <a:pt x="1016" y="4"/>
                    </a:lnTo>
                    <a:lnTo>
                      <a:pt x="992" y="4"/>
                    </a:lnTo>
                    <a:lnTo>
                      <a:pt x="966" y="4"/>
                    </a:lnTo>
                    <a:lnTo>
                      <a:pt x="937" y="4"/>
                    </a:lnTo>
                    <a:lnTo>
                      <a:pt x="906" y="3"/>
                    </a:lnTo>
                    <a:lnTo>
                      <a:pt x="872" y="3"/>
                    </a:lnTo>
                    <a:lnTo>
                      <a:pt x="838" y="3"/>
                    </a:lnTo>
                    <a:lnTo>
                      <a:pt x="801" y="1"/>
                    </a:lnTo>
                    <a:lnTo>
                      <a:pt x="763" y="1"/>
                    </a:lnTo>
                    <a:lnTo>
                      <a:pt x="724" y="1"/>
                    </a:lnTo>
                    <a:lnTo>
                      <a:pt x="683" y="0"/>
                    </a:lnTo>
                    <a:lnTo>
                      <a:pt x="642" y="0"/>
                    </a:lnTo>
                    <a:lnTo>
                      <a:pt x="599" y="0"/>
                    </a:lnTo>
                    <a:lnTo>
                      <a:pt x="558" y="0"/>
                    </a:lnTo>
                    <a:lnTo>
                      <a:pt x="515" y="0"/>
                    </a:lnTo>
                    <a:lnTo>
                      <a:pt x="471" y="0"/>
                    </a:lnTo>
                    <a:lnTo>
                      <a:pt x="429" y="1"/>
                    </a:lnTo>
                    <a:lnTo>
                      <a:pt x="387" y="1"/>
                    </a:lnTo>
                    <a:lnTo>
                      <a:pt x="346" y="3"/>
                    </a:lnTo>
                    <a:lnTo>
                      <a:pt x="304" y="3"/>
                    </a:lnTo>
                    <a:lnTo>
                      <a:pt x="264" y="4"/>
                    </a:lnTo>
                    <a:lnTo>
                      <a:pt x="225" y="5"/>
                    </a:lnTo>
                    <a:lnTo>
                      <a:pt x="188" y="6"/>
                    </a:lnTo>
                    <a:lnTo>
                      <a:pt x="151" y="8"/>
                    </a:lnTo>
                    <a:lnTo>
                      <a:pt x="117" y="10"/>
                    </a:lnTo>
                    <a:lnTo>
                      <a:pt x="84" y="12"/>
                    </a:lnTo>
                    <a:lnTo>
                      <a:pt x="54" y="14"/>
                    </a:lnTo>
                    <a:lnTo>
                      <a:pt x="26" y="16"/>
                    </a:lnTo>
                    <a:lnTo>
                      <a:pt x="0" y="19"/>
                    </a:lnTo>
                    <a:close/>
                  </a:path>
                </a:pathLst>
              </a:custGeom>
              <a:solidFill>
                <a:srgbClr val="B29170"/>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39" name="Freeform 11"/>
              <p:cNvSpPr>
                <a:spLocks/>
              </p:cNvSpPr>
              <p:nvPr/>
            </p:nvSpPr>
            <p:spPr bwMode="auto">
              <a:xfrm>
                <a:off x="2547" y="1747"/>
                <a:ext cx="520" cy="396"/>
              </a:xfrm>
              <a:custGeom>
                <a:avLst/>
                <a:gdLst/>
                <a:ahLst/>
                <a:cxnLst>
                  <a:cxn ang="0">
                    <a:pos x="0" y="202"/>
                  </a:cxn>
                  <a:cxn ang="0">
                    <a:pos x="0" y="573"/>
                  </a:cxn>
                  <a:cxn ang="0">
                    <a:pos x="22" y="762"/>
                  </a:cxn>
                  <a:cxn ang="0">
                    <a:pos x="73" y="767"/>
                  </a:cxn>
                  <a:cxn ang="0">
                    <a:pos x="130" y="773"/>
                  </a:cxn>
                  <a:cxn ang="0">
                    <a:pos x="194" y="779"/>
                  </a:cxn>
                  <a:cxn ang="0">
                    <a:pos x="263" y="782"/>
                  </a:cxn>
                  <a:cxn ang="0">
                    <a:pos x="335" y="787"/>
                  </a:cxn>
                  <a:cxn ang="0">
                    <a:pos x="410" y="789"/>
                  </a:cxn>
                  <a:cxn ang="0">
                    <a:pos x="488" y="790"/>
                  </a:cxn>
                  <a:cxn ang="0">
                    <a:pos x="565" y="792"/>
                  </a:cxn>
                  <a:cxn ang="0">
                    <a:pos x="642" y="790"/>
                  </a:cxn>
                  <a:cxn ang="0">
                    <a:pos x="716" y="788"/>
                  </a:cxn>
                  <a:cxn ang="0">
                    <a:pos x="787" y="784"/>
                  </a:cxn>
                  <a:cxn ang="0">
                    <a:pos x="855" y="778"/>
                  </a:cxn>
                  <a:cxn ang="0">
                    <a:pos x="916" y="770"/>
                  </a:cxn>
                  <a:cxn ang="0">
                    <a:pos x="971" y="761"/>
                  </a:cxn>
                  <a:cxn ang="0">
                    <a:pos x="1019" y="749"/>
                  </a:cxn>
                  <a:cxn ang="0">
                    <a:pos x="1039" y="558"/>
                  </a:cxn>
                  <a:cxn ang="0">
                    <a:pos x="1039" y="188"/>
                  </a:cxn>
                  <a:cxn ang="0">
                    <a:pos x="1028" y="4"/>
                  </a:cxn>
                  <a:cxn ang="0">
                    <a:pos x="996" y="4"/>
                  </a:cxn>
                  <a:cxn ang="0">
                    <a:pos x="952" y="3"/>
                  </a:cxn>
                  <a:cxn ang="0">
                    <a:pos x="899" y="3"/>
                  </a:cxn>
                  <a:cxn ang="0">
                    <a:pos x="837" y="2"/>
                  </a:cxn>
                  <a:cxn ang="0">
                    <a:pos x="768" y="2"/>
                  </a:cxn>
                  <a:cxn ang="0">
                    <a:pos x="693" y="0"/>
                  </a:cxn>
                  <a:cxn ang="0">
                    <a:pos x="614" y="0"/>
                  </a:cxn>
                  <a:cxn ang="0">
                    <a:pos x="534" y="0"/>
                  </a:cxn>
                  <a:cxn ang="0">
                    <a:pos x="452" y="0"/>
                  </a:cxn>
                  <a:cxn ang="0">
                    <a:pos x="371" y="2"/>
                  </a:cxn>
                  <a:cxn ang="0">
                    <a:pos x="292" y="3"/>
                  </a:cxn>
                  <a:cxn ang="0">
                    <a:pos x="216" y="4"/>
                  </a:cxn>
                  <a:cxn ang="0">
                    <a:pos x="145" y="7"/>
                  </a:cxn>
                  <a:cxn ang="0">
                    <a:pos x="81" y="10"/>
                  </a:cxn>
                  <a:cxn ang="0">
                    <a:pos x="24" y="14"/>
                  </a:cxn>
                </a:cxnLst>
                <a:rect l="0" t="0" r="r" b="b"/>
                <a:pathLst>
                  <a:path w="1039" h="792">
                    <a:moveTo>
                      <a:pt x="0" y="17"/>
                    </a:moveTo>
                    <a:lnTo>
                      <a:pt x="0" y="202"/>
                    </a:lnTo>
                    <a:lnTo>
                      <a:pt x="0" y="387"/>
                    </a:lnTo>
                    <a:lnTo>
                      <a:pt x="0" y="573"/>
                    </a:lnTo>
                    <a:lnTo>
                      <a:pt x="0" y="758"/>
                    </a:lnTo>
                    <a:lnTo>
                      <a:pt x="22" y="762"/>
                    </a:lnTo>
                    <a:lnTo>
                      <a:pt x="46" y="765"/>
                    </a:lnTo>
                    <a:lnTo>
                      <a:pt x="73" y="767"/>
                    </a:lnTo>
                    <a:lnTo>
                      <a:pt x="100" y="771"/>
                    </a:lnTo>
                    <a:lnTo>
                      <a:pt x="130" y="773"/>
                    </a:lnTo>
                    <a:lnTo>
                      <a:pt x="162" y="775"/>
                    </a:lnTo>
                    <a:lnTo>
                      <a:pt x="194" y="779"/>
                    </a:lnTo>
                    <a:lnTo>
                      <a:pt x="227" y="781"/>
                    </a:lnTo>
                    <a:lnTo>
                      <a:pt x="263" y="782"/>
                    </a:lnTo>
                    <a:lnTo>
                      <a:pt x="299" y="785"/>
                    </a:lnTo>
                    <a:lnTo>
                      <a:pt x="335" y="787"/>
                    </a:lnTo>
                    <a:lnTo>
                      <a:pt x="372" y="788"/>
                    </a:lnTo>
                    <a:lnTo>
                      <a:pt x="410" y="789"/>
                    </a:lnTo>
                    <a:lnTo>
                      <a:pt x="450" y="790"/>
                    </a:lnTo>
                    <a:lnTo>
                      <a:pt x="488" y="790"/>
                    </a:lnTo>
                    <a:lnTo>
                      <a:pt x="527" y="792"/>
                    </a:lnTo>
                    <a:lnTo>
                      <a:pt x="565" y="792"/>
                    </a:lnTo>
                    <a:lnTo>
                      <a:pt x="604" y="790"/>
                    </a:lnTo>
                    <a:lnTo>
                      <a:pt x="642" y="790"/>
                    </a:lnTo>
                    <a:lnTo>
                      <a:pt x="679" y="789"/>
                    </a:lnTo>
                    <a:lnTo>
                      <a:pt x="716" y="788"/>
                    </a:lnTo>
                    <a:lnTo>
                      <a:pt x="753" y="786"/>
                    </a:lnTo>
                    <a:lnTo>
                      <a:pt x="787" y="784"/>
                    </a:lnTo>
                    <a:lnTo>
                      <a:pt x="822" y="781"/>
                    </a:lnTo>
                    <a:lnTo>
                      <a:pt x="855" y="778"/>
                    </a:lnTo>
                    <a:lnTo>
                      <a:pt x="886" y="774"/>
                    </a:lnTo>
                    <a:lnTo>
                      <a:pt x="916" y="770"/>
                    </a:lnTo>
                    <a:lnTo>
                      <a:pt x="945" y="765"/>
                    </a:lnTo>
                    <a:lnTo>
                      <a:pt x="971" y="761"/>
                    </a:lnTo>
                    <a:lnTo>
                      <a:pt x="997" y="755"/>
                    </a:lnTo>
                    <a:lnTo>
                      <a:pt x="1019" y="749"/>
                    </a:lnTo>
                    <a:lnTo>
                      <a:pt x="1039" y="742"/>
                    </a:lnTo>
                    <a:lnTo>
                      <a:pt x="1039" y="558"/>
                    </a:lnTo>
                    <a:lnTo>
                      <a:pt x="1039" y="372"/>
                    </a:lnTo>
                    <a:lnTo>
                      <a:pt x="1039" y="188"/>
                    </a:lnTo>
                    <a:lnTo>
                      <a:pt x="1039" y="4"/>
                    </a:lnTo>
                    <a:lnTo>
                      <a:pt x="1028" y="4"/>
                    </a:lnTo>
                    <a:lnTo>
                      <a:pt x="1013" y="4"/>
                    </a:lnTo>
                    <a:lnTo>
                      <a:pt x="996" y="4"/>
                    </a:lnTo>
                    <a:lnTo>
                      <a:pt x="975" y="4"/>
                    </a:lnTo>
                    <a:lnTo>
                      <a:pt x="952" y="3"/>
                    </a:lnTo>
                    <a:lnTo>
                      <a:pt x="927" y="3"/>
                    </a:lnTo>
                    <a:lnTo>
                      <a:pt x="899" y="3"/>
                    </a:lnTo>
                    <a:lnTo>
                      <a:pt x="869" y="2"/>
                    </a:lnTo>
                    <a:lnTo>
                      <a:pt x="837" y="2"/>
                    </a:lnTo>
                    <a:lnTo>
                      <a:pt x="803" y="2"/>
                    </a:lnTo>
                    <a:lnTo>
                      <a:pt x="768" y="2"/>
                    </a:lnTo>
                    <a:lnTo>
                      <a:pt x="731" y="0"/>
                    </a:lnTo>
                    <a:lnTo>
                      <a:pt x="693" y="0"/>
                    </a:lnTo>
                    <a:lnTo>
                      <a:pt x="655" y="0"/>
                    </a:lnTo>
                    <a:lnTo>
                      <a:pt x="614" y="0"/>
                    </a:lnTo>
                    <a:lnTo>
                      <a:pt x="575" y="0"/>
                    </a:lnTo>
                    <a:lnTo>
                      <a:pt x="534" y="0"/>
                    </a:lnTo>
                    <a:lnTo>
                      <a:pt x="493" y="0"/>
                    </a:lnTo>
                    <a:lnTo>
                      <a:pt x="452" y="0"/>
                    </a:lnTo>
                    <a:lnTo>
                      <a:pt x="412" y="0"/>
                    </a:lnTo>
                    <a:lnTo>
                      <a:pt x="371" y="2"/>
                    </a:lnTo>
                    <a:lnTo>
                      <a:pt x="331" y="2"/>
                    </a:lnTo>
                    <a:lnTo>
                      <a:pt x="292" y="3"/>
                    </a:lnTo>
                    <a:lnTo>
                      <a:pt x="254" y="4"/>
                    </a:lnTo>
                    <a:lnTo>
                      <a:pt x="216" y="4"/>
                    </a:lnTo>
                    <a:lnTo>
                      <a:pt x="180" y="5"/>
                    </a:lnTo>
                    <a:lnTo>
                      <a:pt x="145" y="7"/>
                    </a:lnTo>
                    <a:lnTo>
                      <a:pt x="112" y="9"/>
                    </a:lnTo>
                    <a:lnTo>
                      <a:pt x="81" y="10"/>
                    </a:lnTo>
                    <a:lnTo>
                      <a:pt x="52" y="12"/>
                    </a:lnTo>
                    <a:lnTo>
                      <a:pt x="24" y="14"/>
                    </a:lnTo>
                    <a:lnTo>
                      <a:pt x="0" y="17"/>
                    </a:lnTo>
                    <a:close/>
                  </a:path>
                </a:pathLst>
              </a:custGeom>
              <a:solidFill>
                <a:srgbClr val="B7997A"/>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40" name="Freeform 12"/>
              <p:cNvSpPr>
                <a:spLocks/>
              </p:cNvSpPr>
              <p:nvPr/>
            </p:nvSpPr>
            <p:spPr bwMode="auto">
              <a:xfrm>
                <a:off x="2547" y="1747"/>
                <a:ext cx="500" cy="361"/>
              </a:xfrm>
              <a:custGeom>
                <a:avLst/>
                <a:gdLst/>
                <a:ahLst/>
                <a:cxnLst>
                  <a:cxn ang="0">
                    <a:pos x="0" y="185"/>
                  </a:cxn>
                  <a:cxn ang="0">
                    <a:pos x="0" y="523"/>
                  </a:cxn>
                  <a:cxn ang="0">
                    <a:pos x="21" y="696"/>
                  </a:cxn>
                  <a:cxn ang="0">
                    <a:pos x="69" y="702"/>
                  </a:cxn>
                  <a:cxn ang="0">
                    <a:pos x="123" y="706"/>
                  </a:cxn>
                  <a:cxn ang="0">
                    <a:pos x="186" y="711"/>
                  </a:cxn>
                  <a:cxn ang="0">
                    <a:pos x="251" y="716"/>
                  </a:cxn>
                  <a:cxn ang="0">
                    <a:pos x="322" y="719"/>
                  </a:cxn>
                  <a:cxn ang="0">
                    <a:pos x="394" y="721"/>
                  </a:cxn>
                  <a:cxn ang="0">
                    <a:pos x="468" y="723"/>
                  </a:cxn>
                  <a:cxn ang="0">
                    <a:pos x="543" y="723"/>
                  </a:cxn>
                  <a:cxn ang="0">
                    <a:pos x="617" y="721"/>
                  </a:cxn>
                  <a:cxn ang="0">
                    <a:pos x="688" y="719"/>
                  </a:cxn>
                  <a:cxn ang="0">
                    <a:pos x="757" y="716"/>
                  </a:cxn>
                  <a:cxn ang="0">
                    <a:pos x="822" y="710"/>
                  </a:cxn>
                  <a:cxn ang="0">
                    <a:pos x="882" y="703"/>
                  </a:cxn>
                  <a:cxn ang="0">
                    <a:pos x="935" y="694"/>
                  </a:cxn>
                  <a:cxn ang="0">
                    <a:pos x="980" y="682"/>
                  </a:cxn>
                  <a:cxn ang="0">
                    <a:pos x="999" y="508"/>
                  </a:cxn>
                  <a:cxn ang="0">
                    <a:pos x="999" y="172"/>
                  </a:cxn>
                  <a:cxn ang="0">
                    <a:pos x="988" y="4"/>
                  </a:cxn>
                  <a:cxn ang="0">
                    <a:pos x="955" y="4"/>
                  </a:cxn>
                  <a:cxn ang="0">
                    <a:pos x="913" y="3"/>
                  </a:cxn>
                  <a:cxn ang="0">
                    <a:pos x="860" y="2"/>
                  </a:cxn>
                  <a:cxn ang="0">
                    <a:pos x="801" y="2"/>
                  </a:cxn>
                  <a:cxn ang="0">
                    <a:pos x="734" y="0"/>
                  </a:cxn>
                  <a:cxn ang="0">
                    <a:pos x="663" y="0"/>
                  </a:cxn>
                  <a:cxn ang="0">
                    <a:pos x="588" y="0"/>
                  </a:cxn>
                  <a:cxn ang="0">
                    <a:pos x="511" y="0"/>
                  </a:cxn>
                  <a:cxn ang="0">
                    <a:pos x="432" y="0"/>
                  </a:cxn>
                  <a:cxn ang="0">
                    <a:pos x="355" y="2"/>
                  </a:cxn>
                  <a:cxn ang="0">
                    <a:pos x="279" y="3"/>
                  </a:cxn>
                  <a:cxn ang="0">
                    <a:pos x="206" y="4"/>
                  </a:cxn>
                  <a:cxn ang="0">
                    <a:pos x="140" y="6"/>
                  </a:cxn>
                  <a:cxn ang="0">
                    <a:pos x="77" y="10"/>
                  </a:cxn>
                  <a:cxn ang="0">
                    <a:pos x="24" y="13"/>
                  </a:cxn>
                </a:cxnLst>
                <a:rect l="0" t="0" r="r" b="b"/>
                <a:pathLst>
                  <a:path w="999" h="723">
                    <a:moveTo>
                      <a:pt x="0" y="15"/>
                    </a:moveTo>
                    <a:lnTo>
                      <a:pt x="0" y="185"/>
                    </a:lnTo>
                    <a:lnTo>
                      <a:pt x="0" y="354"/>
                    </a:lnTo>
                    <a:lnTo>
                      <a:pt x="0" y="523"/>
                    </a:lnTo>
                    <a:lnTo>
                      <a:pt x="0" y="693"/>
                    </a:lnTo>
                    <a:lnTo>
                      <a:pt x="21" y="696"/>
                    </a:lnTo>
                    <a:lnTo>
                      <a:pt x="44" y="698"/>
                    </a:lnTo>
                    <a:lnTo>
                      <a:pt x="69" y="702"/>
                    </a:lnTo>
                    <a:lnTo>
                      <a:pt x="96" y="704"/>
                    </a:lnTo>
                    <a:lnTo>
                      <a:pt x="123" y="706"/>
                    </a:lnTo>
                    <a:lnTo>
                      <a:pt x="153" y="709"/>
                    </a:lnTo>
                    <a:lnTo>
                      <a:pt x="186" y="711"/>
                    </a:lnTo>
                    <a:lnTo>
                      <a:pt x="218" y="713"/>
                    </a:lnTo>
                    <a:lnTo>
                      <a:pt x="251" y="716"/>
                    </a:lnTo>
                    <a:lnTo>
                      <a:pt x="286" y="717"/>
                    </a:lnTo>
                    <a:lnTo>
                      <a:pt x="322" y="719"/>
                    </a:lnTo>
                    <a:lnTo>
                      <a:pt x="357" y="720"/>
                    </a:lnTo>
                    <a:lnTo>
                      <a:pt x="394" y="721"/>
                    </a:lnTo>
                    <a:lnTo>
                      <a:pt x="431" y="721"/>
                    </a:lnTo>
                    <a:lnTo>
                      <a:pt x="468" y="723"/>
                    </a:lnTo>
                    <a:lnTo>
                      <a:pt x="505" y="723"/>
                    </a:lnTo>
                    <a:lnTo>
                      <a:pt x="543" y="723"/>
                    </a:lnTo>
                    <a:lnTo>
                      <a:pt x="580" y="723"/>
                    </a:lnTo>
                    <a:lnTo>
                      <a:pt x="617" y="721"/>
                    </a:lnTo>
                    <a:lnTo>
                      <a:pt x="652" y="720"/>
                    </a:lnTo>
                    <a:lnTo>
                      <a:pt x="688" y="719"/>
                    </a:lnTo>
                    <a:lnTo>
                      <a:pt x="723" y="717"/>
                    </a:lnTo>
                    <a:lnTo>
                      <a:pt x="757" y="716"/>
                    </a:lnTo>
                    <a:lnTo>
                      <a:pt x="791" y="712"/>
                    </a:lnTo>
                    <a:lnTo>
                      <a:pt x="822" y="710"/>
                    </a:lnTo>
                    <a:lnTo>
                      <a:pt x="853" y="706"/>
                    </a:lnTo>
                    <a:lnTo>
                      <a:pt x="882" y="703"/>
                    </a:lnTo>
                    <a:lnTo>
                      <a:pt x="908" y="698"/>
                    </a:lnTo>
                    <a:lnTo>
                      <a:pt x="935" y="694"/>
                    </a:lnTo>
                    <a:lnTo>
                      <a:pt x="958" y="688"/>
                    </a:lnTo>
                    <a:lnTo>
                      <a:pt x="980" y="682"/>
                    </a:lnTo>
                    <a:lnTo>
                      <a:pt x="999" y="676"/>
                    </a:lnTo>
                    <a:lnTo>
                      <a:pt x="999" y="508"/>
                    </a:lnTo>
                    <a:lnTo>
                      <a:pt x="999" y="340"/>
                    </a:lnTo>
                    <a:lnTo>
                      <a:pt x="999" y="172"/>
                    </a:lnTo>
                    <a:lnTo>
                      <a:pt x="999" y="4"/>
                    </a:lnTo>
                    <a:lnTo>
                      <a:pt x="988" y="4"/>
                    </a:lnTo>
                    <a:lnTo>
                      <a:pt x="973" y="4"/>
                    </a:lnTo>
                    <a:lnTo>
                      <a:pt x="955" y="4"/>
                    </a:lnTo>
                    <a:lnTo>
                      <a:pt x="935" y="3"/>
                    </a:lnTo>
                    <a:lnTo>
                      <a:pt x="913" y="3"/>
                    </a:lnTo>
                    <a:lnTo>
                      <a:pt x="887" y="3"/>
                    </a:lnTo>
                    <a:lnTo>
                      <a:pt x="860" y="2"/>
                    </a:lnTo>
                    <a:lnTo>
                      <a:pt x="831" y="2"/>
                    </a:lnTo>
                    <a:lnTo>
                      <a:pt x="801" y="2"/>
                    </a:lnTo>
                    <a:lnTo>
                      <a:pt x="768" y="2"/>
                    </a:lnTo>
                    <a:lnTo>
                      <a:pt x="734" y="0"/>
                    </a:lnTo>
                    <a:lnTo>
                      <a:pt x="698" y="0"/>
                    </a:lnTo>
                    <a:lnTo>
                      <a:pt x="663" y="0"/>
                    </a:lnTo>
                    <a:lnTo>
                      <a:pt x="626" y="0"/>
                    </a:lnTo>
                    <a:lnTo>
                      <a:pt x="588" y="0"/>
                    </a:lnTo>
                    <a:lnTo>
                      <a:pt x="550" y="0"/>
                    </a:lnTo>
                    <a:lnTo>
                      <a:pt x="511" y="0"/>
                    </a:lnTo>
                    <a:lnTo>
                      <a:pt x="471" y="0"/>
                    </a:lnTo>
                    <a:lnTo>
                      <a:pt x="432" y="0"/>
                    </a:lnTo>
                    <a:lnTo>
                      <a:pt x="393" y="0"/>
                    </a:lnTo>
                    <a:lnTo>
                      <a:pt x="355" y="2"/>
                    </a:lnTo>
                    <a:lnTo>
                      <a:pt x="317" y="2"/>
                    </a:lnTo>
                    <a:lnTo>
                      <a:pt x="279" y="3"/>
                    </a:lnTo>
                    <a:lnTo>
                      <a:pt x="242" y="3"/>
                    </a:lnTo>
                    <a:lnTo>
                      <a:pt x="206" y="4"/>
                    </a:lnTo>
                    <a:lnTo>
                      <a:pt x="173" y="5"/>
                    </a:lnTo>
                    <a:lnTo>
                      <a:pt x="140" y="6"/>
                    </a:lnTo>
                    <a:lnTo>
                      <a:pt x="107" y="7"/>
                    </a:lnTo>
                    <a:lnTo>
                      <a:pt x="77" y="10"/>
                    </a:lnTo>
                    <a:lnTo>
                      <a:pt x="50" y="11"/>
                    </a:lnTo>
                    <a:lnTo>
                      <a:pt x="24" y="13"/>
                    </a:lnTo>
                    <a:lnTo>
                      <a:pt x="0" y="15"/>
                    </a:lnTo>
                    <a:close/>
                  </a:path>
                </a:pathLst>
              </a:custGeom>
              <a:solidFill>
                <a:srgbClr val="BFA084"/>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41" name="Freeform 13"/>
              <p:cNvSpPr>
                <a:spLocks/>
              </p:cNvSpPr>
              <p:nvPr/>
            </p:nvSpPr>
            <p:spPr bwMode="auto">
              <a:xfrm>
                <a:off x="2547" y="1747"/>
                <a:ext cx="478" cy="327"/>
              </a:xfrm>
              <a:custGeom>
                <a:avLst/>
                <a:gdLst/>
                <a:ahLst/>
                <a:cxnLst>
                  <a:cxn ang="0">
                    <a:pos x="0" y="166"/>
                  </a:cxn>
                  <a:cxn ang="0">
                    <a:pos x="0" y="473"/>
                  </a:cxn>
                  <a:cxn ang="0">
                    <a:pos x="20" y="628"/>
                  </a:cxn>
                  <a:cxn ang="0">
                    <a:pos x="66" y="634"/>
                  </a:cxn>
                  <a:cxn ang="0">
                    <a:pos x="119" y="638"/>
                  </a:cxn>
                  <a:cxn ang="0">
                    <a:pos x="176" y="643"/>
                  </a:cxn>
                  <a:cxn ang="0">
                    <a:pos x="240" y="647"/>
                  </a:cxn>
                  <a:cxn ang="0">
                    <a:pos x="307" y="650"/>
                  </a:cxn>
                  <a:cxn ang="0">
                    <a:pos x="377" y="652"/>
                  </a:cxn>
                  <a:cxn ang="0">
                    <a:pos x="447" y="653"/>
                  </a:cxn>
                  <a:cxn ang="0">
                    <a:pos x="519" y="653"/>
                  </a:cxn>
                  <a:cxn ang="0">
                    <a:pos x="590" y="652"/>
                  </a:cxn>
                  <a:cxn ang="0">
                    <a:pos x="659" y="650"/>
                  </a:cxn>
                  <a:cxn ang="0">
                    <a:pos x="725" y="647"/>
                  </a:cxn>
                  <a:cxn ang="0">
                    <a:pos x="787" y="642"/>
                  </a:cxn>
                  <a:cxn ang="0">
                    <a:pos x="844" y="635"/>
                  </a:cxn>
                  <a:cxn ang="0">
                    <a:pos x="894" y="627"/>
                  </a:cxn>
                  <a:cxn ang="0">
                    <a:pos x="938" y="618"/>
                  </a:cxn>
                  <a:cxn ang="0">
                    <a:pos x="956" y="460"/>
                  </a:cxn>
                  <a:cxn ang="0">
                    <a:pos x="956" y="156"/>
                  </a:cxn>
                  <a:cxn ang="0">
                    <a:pos x="945" y="4"/>
                  </a:cxn>
                  <a:cxn ang="0">
                    <a:pos x="913" y="4"/>
                  </a:cxn>
                  <a:cxn ang="0">
                    <a:pos x="871" y="3"/>
                  </a:cxn>
                  <a:cxn ang="0">
                    <a:pos x="822" y="3"/>
                  </a:cxn>
                  <a:cxn ang="0">
                    <a:pos x="764" y="2"/>
                  </a:cxn>
                  <a:cxn ang="0">
                    <a:pos x="701" y="2"/>
                  </a:cxn>
                  <a:cxn ang="0">
                    <a:pos x="633" y="0"/>
                  </a:cxn>
                  <a:cxn ang="0">
                    <a:pos x="561" y="0"/>
                  </a:cxn>
                  <a:cxn ang="0">
                    <a:pos x="488" y="0"/>
                  </a:cxn>
                  <a:cxn ang="0">
                    <a:pos x="413" y="2"/>
                  </a:cxn>
                  <a:cxn ang="0">
                    <a:pos x="339" y="2"/>
                  </a:cxn>
                  <a:cxn ang="0">
                    <a:pos x="266" y="3"/>
                  </a:cxn>
                  <a:cxn ang="0">
                    <a:pos x="198" y="4"/>
                  </a:cxn>
                  <a:cxn ang="0">
                    <a:pos x="134" y="6"/>
                  </a:cxn>
                  <a:cxn ang="0">
                    <a:pos x="75" y="9"/>
                  </a:cxn>
                  <a:cxn ang="0">
                    <a:pos x="23" y="11"/>
                  </a:cxn>
                </a:cxnLst>
                <a:rect l="0" t="0" r="r" b="b"/>
                <a:pathLst>
                  <a:path w="956" h="653">
                    <a:moveTo>
                      <a:pt x="0" y="13"/>
                    </a:moveTo>
                    <a:lnTo>
                      <a:pt x="0" y="166"/>
                    </a:lnTo>
                    <a:lnTo>
                      <a:pt x="0" y="319"/>
                    </a:lnTo>
                    <a:lnTo>
                      <a:pt x="0" y="473"/>
                    </a:lnTo>
                    <a:lnTo>
                      <a:pt x="0" y="626"/>
                    </a:lnTo>
                    <a:lnTo>
                      <a:pt x="20" y="628"/>
                    </a:lnTo>
                    <a:lnTo>
                      <a:pt x="42" y="632"/>
                    </a:lnTo>
                    <a:lnTo>
                      <a:pt x="66" y="634"/>
                    </a:lnTo>
                    <a:lnTo>
                      <a:pt x="91" y="636"/>
                    </a:lnTo>
                    <a:lnTo>
                      <a:pt x="119" y="638"/>
                    </a:lnTo>
                    <a:lnTo>
                      <a:pt x="147" y="641"/>
                    </a:lnTo>
                    <a:lnTo>
                      <a:pt x="176" y="643"/>
                    </a:lnTo>
                    <a:lnTo>
                      <a:pt x="208" y="645"/>
                    </a:lnTo>
                    <a:lnTo>
                      <a:pt x="240" y="647"/>
                    </a:lnTo>
                    <a:lnTo>
                      <a:pt x="273" y="649"/>
                    </a:lnTo>
                    <a:lnTo>
                      <a:pt x="307" y="650"/>
                    </a:lnTo>
                    <a:lnTo>
                      <a:pt x="341" y="651"/>
                    </a:lnTo>
                    <a:lnTo>
                      <a:pt x="377" y="652"/>
                    </a:lnTo>
                    <a:lnTo>
                      <a:pt x="413" y="652"/>
                    </a:lnTo>
                    <a:lnTo>
                      <a:pt x="447" y="653"/>
                    </a:lnTo>
                    <a:lnTo>
                      <a:pt x="484" y="653"/>
                    </a:lnTo>
                    <a:lnTo>
                      <a:pt x="519" y="653"/>
                    </a:lnTo>
                    <a:lnTo>
                      <a:pt x="554" y="653"/>
                    </a:lnTo>
                    <a:lnTo>
                      <a:pt x="590" y="652"/>
                    </a:lnTo>
                    <a:lnTo>
                      <a:pt x="625" y="651"/>
                    </a:lnTo>
                    <a:lnTo>
                      <a:pt x="659" y="650"/>
                    </a:lnTo>
                    <a:lnTo>
                      <a:pt x="693" y="649"/>
                    </a:lnTo>
                    <a:lnTo>
                      <a:pt x="725" y="647"/>
                    </a:lnTo>
                    <a:lnTo>
                      <a:pt x="756" y="644"/>
                    </a:lnTo>
                    <a:lnTo>
                      <a:pt x="787" y="642"/>
                    </a:lnTo>
                    <a:lnTo>
                      <a:pt x="816" y="638"/>
                    </a:lnTo>
                    <a:lnTo>
                      <a:pt x="844" y="635"/>
                    </a:lnTo>
                    <a:lnTo>
                      <a:pt x="870" y="632"/>
                    </a:lnTo>
                    <a:lnTo>
                      <a:pt x="894" y="627"/>
                    </a:lnTo>
                    <a:lnTo>
                      <a:pt x="917" y="622"/>
                    </a:lnTo>
                    <a:lnTo>
                      <a:pt x="938" y="618"/>
                    </a:lnTo>
                    <a:lnTo>
                      <a:pt x="956" y="612"/>
                    </a:lnTo>
                    <a:lnTo>
                      <a:pt x="956" y="460"/>
                    </a:lnTo>
                    <a:lnTo>
                      <a:pt x="956" y="308"/>
                    </a:lnTo>
                    <a:lnTo>
                      <a:pt x="956" y="156"/>
                    </a:lnTo>
                    <a:lnTo>
                      <a:pt x="956" y="4"/>
                    </a:lnTo>
                    <a:lnTo>
                      <a:pt x="945" y="4"/>
                    </a:lnTo>
                    <a:lnTo>
                      <a:pt x="930" y="4"/>
                    </a:lnTo>
                    <a:lnTo>
                      <a:pt x="913" y="4"/>
                    </a:lnTo>
                    <a:lnTo>
                      <a:pt x="893" y="3"/>
                    </a:lnTo>
                    <a:lnTo>
                      <a:pt x="871" y="3"/>
                    </a:lnTo>
                    <a:lnTo>
                      <a:pt x="847" y="3"/>
                    </a:lnTo>
                    <a:lnTo>
                      <a:pt x="822" y="3"/>
                    </a:lnTo>
                    <a:lnTo>
                      <a:pt x="794" y="2"/>
                    </a:lnTo>
                    <a:lnTo>
                      <a:pt x="764" y="2"/>
                    </a:lnTo>
                    <a:lnTo>
                      <a:pt x="733" y="2"/>
                    </a:lnTo>
                    <a:lnTo>
                      <a:pt x="701" y="2"/>
                    </a:lnTo>
                    <a:lnTo>
                      <a:pt x="667" y="2"/>
                    </a:lnTo>
                    <a:lnTo>
                      <a:pt x="633" y="0"/>
                    </a:lnTo>
                    <a:lnTo>
                      <a:pt x="597" y="0"/>
                    </a:lnTo>
                    <a:lnTo>
                      <a:pt x="561" y="0"/>
                    </a:lnTo>
                    <a:lnTo>
                      <a:pt x="524" y="0"/>
                    </a:lnTo>
                    <a:lnTo>
                      <a:pt x="488" y="0"/>
                    </a:lnTo>
                    <a:lnTo>
                      <a:pt x="450" y="0"/>
                    </a:lnTo>
                    <a:lnTo>
                      <a:pt x="413" y="2"/>
                    </a:lnTo>
                    <a:lnTo>
                      <a:pt x="376" y="2"/>
                    </a:lnTo>
                    <a:lnTo>
                      <a:pt x="339" y="2"/>
                    </a:lnTo>
                    <a:lnTo>
                      <a:pt x="302" y="2"/>
                    </a:lnTo>
                    <a:lnTo>
                      <a:pt x="266" y="3"/>
                    </a:lnTo>
                    <a:lnTo>
                      <a:pt x="232" y="3"/>
                    </a:lnTo>
                    <a:lnTo>
                      <a:pt x="198" y="4"/>
                    </a:lnTo>
                    <a:lnTo>
                      <a:pt x="165" y="5"/>
                    </a:lnTo>
                    <a:lnTo>
                      <a:pt x="134" y="6"/>
                    </a:lnTo>
                    <a:lnTo>
                      <a:pt x="103" y="7"/>
                    </a:lnTo>
                    <a:lnTo>
                      <a:pt x="75" y="9"/>
                    </a:lnTo>
                    <a:lnTo>
                      <a:pt x="47" y="10"/>
                    </a:lnTo>
                    <a:lnTo>
                      <a:pt x="23" y="11"/>
                    </a:lnTo>
                    <a:lnTo>
                      <a:pt x="0" y="13"/>
                    </a:lnTo>
                    <a:close/>
                  </a:path>
                </a:pathLst>
              </a:custGeom>
              <a:solidFill>
                <a:srgbClr val="C4A88E"/>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42" name="Freeform 14"/>
              <p:cNvSpPr>
                <a:spLocks/>
              </p:cNvSpPr>
              <p:nvPr/>
            </p:nvSpPr>
            <p:spPr bwMode="auto">
              <a:xfrm>
                <a:off x="2547" y="1747"/>
                <a:ext cx="458" cy="292"/>
              </a:xfrm>
              <a:custGeom>
                <a:avLst/>
                <a:gdLst/>
                <a:ahLst/>
                <a:cxnLst>
                  <a:cxn ang="0">
                    <a:pos x="0" y="149"/>
                  </a:cxn>
                  <a:cxn ang="0">
                    <a:pos x="0" y="423"/>
                  </a:cxn>
                  <a:cxn ang="0">
                    <a:pos x="19" y="562"/>
                  </a:cxn>
                  <a:cxn ang="0">
                    <a:pos x="62" y="567"/>
                  </a:cxn>
                  <a:cxn ang="0">
                    <a:pos x="112" y="572"/>
                  </a:cxn>
                  <a:cxn ang="0">
                    <a:pos x="168" y="575"/>
                  </a:cxn>
                  <a:cxn ang="0">
                    <a:pos x="228" y="579"/>
                  </a:cxn>
                  <a:cxn ang="0">
                    <a:pos x="293" y="581"/>
                  </a:cxn>
                  <a:cxn ang="0">
                    <a:pos x="360" y="583"/>
                  </a:cxn>
                  <a:cxn ang="0">
                    <a:pos x="428" y="584"/>
                  </a:cxn>
                  <a:cxn ang="0">
                    <a:pos x="496" y="584"/>
                  </a:cxn>
                  <a:cxn ang="0">
                    <a:pos x="564" y="583"/>
                  </a:cxn>
                  <a:cxn ang="0">
                    <a:pos x="629" y="582"/>
                  </a:cxn>
                  <a:cxn ang="0">
                    <a:pos x="693" y="579"/>
                  </a:cxn>
                  <a:cxn ang="0">
                    <a:pos x="753" y="574"/>
                  </a:cxn>
                  <a:cxn ang="0">
                    <a:pos x="807" y="568"/>
                  </a:cxn>
                  <a:cxn ang="0">
                    <a:pos x="855" y="561"/>
                  </a:cxn>
                  <a:cxn ang="0">
                    <a:pos x="898" y="552"/>
                  </a:cxn>
                  <a:cxn ang="0">
                    <a:pos x="915" y="412"/>
                  </a:cxn>
                  <a:cxn ang="0">
                    <a:pos x="915" y="140"/>
                  </a:cxn>
                  <a:cxn ang="0">
                    <a:pos x="903" y="4"/>
                  </a:cxn>
                  <a:cxn ang="0">
                    <a:pos x="872" y="4"/>
                  </a:cxn>
                  <a:cxn ang="0">
                    <a:pos x="832" y="3"/>
                  </a:cxn>
                  <a:cxn ang="0">
                    <a:pos x="784" y="3"/>
                  </a:cxn>
                  <a:cxn ang="0">
                    <a:pos x="728" y="2"/>
                  </a:cxn>
                  <a:cxn ang="0">
                    <a:pos x="667" y="2"/>
                  </a:cxn>
                  <a:cxn ang="0">
                    <a:pos x="603" y="2"/>
                  </a:cxn>
                  <a:cxn ang="0">
                    <a:pos x="534" y="2"/>
                  </a:cxn>
                  <a:cxn ang="0">
                    <a:pos x="463" y="2"/>
                  </a:cxn>
                  <a:cxn ang="0">
                    <a:pos x="393" y="2"/>
                  </a:cxn>
                  <a:cxn ang="0">
                    <a:pos x="323" y="2"/>
                  </a:cxn>
                  <a:cxn ang="0">
                    <a:pos x="254" y="3"/>
                  </a:cxn>
                  <a:cxn ang="0">
                    <a:pos x="188" y="4"/>
                  </a:cxn>
                  <a:cxn ang="0">
                    <a:pos x="127" y="5"/>
                  </a:cxn>
                  <a:cxn ang="0">
                    <a:pos x="72" y="7"/>
                  </a:cxn>
                  <a:cxn ang="0">
                    <a:pos x="22" y="11"/>
                  </a:cxn>
                </a:cxnLst>
                <a:rect l="0" t="0" r="r" b="b"/>
                <a:pathLst>
                  <a:path w="915" h="584">
                    <a:moveTo>
                      <a:pt x="0" y="12"/>
                    </a:moveTo>
                    <a:lnTo>
                      <a:pt x="0" y="149"/>
                    </a:lnTo>
                    <a:lnTo>
                      <a:pt x="0" y="286"/>
                    </a:lnTo>
                    <a:lnTo>
                      <a:pt x="0" y="423"/>
                    </a:lnTo>
                    <a:lnTo>
                      <a:pt x="0" y="560"/>
                    </a:lnTo>
                    <a:lnTo>
                      <a:pt x="19" y="562"/>
                    </a:lnTo>
                    <a:lnTo>
                      <a:pt x="39" y="565"/>
                    </a:lnTo>
                    <a:lnTo>
                      <a:pt x="62" y="567"/>
                    </a:lnTo>
                    <a:lnTo>
                      <a:pt x="87" y="569"/>
                    </a:lnTo>
                    <a:lnTo>
                      <a:pt x="112" y="572"/>
                    </a:lnTo>
                    <a:lnTo>
                      <a:pt x="140" y="574"/>
                    </a:lnTo>
                    <a:lnTo>
                      <a:pt x="168" y="575"/>
                    </a:lnTo>
                    <a:lnTo>
                      <a:pt x="197" y="577"/>
                    </a:lnTo>
                    <a:lnTo>
                      <a:pt x="228" y="579"/>
                    </a:lnTo>
                    <a:lnTo>
                      <a:pt x="261" y="580"/>
                    </a:lnTo>
                    <a:lnTo>
                      <a:pt x="293" y="581"/>
                    </a:lnTo>
                    <a:lnTo>
                      <a:pt x="325" y="582"/>
                    </a:lnTo>
                    <a:lnTo>
                      <a:pt x="360" y="583"/>
                    </a:lnTo>
                    <a:lnTo>
                      <a:pt x="393" y="584"/>
                    </a:lnTo>
                    <a:lnTo>
                      <a:pt x="428" y="584"/>
                    </a:lnTo>
                    <a:lnTo>
                      <a:pt x="461" y="584"/>
                    </a:lnTo>
                    <a:lnTo>
                      <a:pt x="496" y="584"/>
                    </a:lnTo>
                    <a:lnTo>
                      <a:pt x="530" y="584"/>
                    </a:lnTo>
                    <a:lnTo>
                      <a:pt x="564" y="583"/>
                    </a:lnTo>
                    <a:lnTo>
                      <a:pt x="597" y="583"/>
                    </a:lnTo>
                    <a:lnTo>
                      <a:pt x="629" y="582"/>
                    </a:lnTo>
                    <a:lnTo>
                      <a:pt x="662" y="580"/>
                    </a:lnTo>
                    <a:lnTo>
                      <a:pt x="693" y="579"/>
                    </a:lnTo>
                    <a:lnTo>
                      <a:pt x="724" y="576"/>
                    </a:lnTo>
                    <a:lnTo>
                      <a:pt x="753" y="574"/>
                    </a:lnTo>
                    <a:lnTo>
                      <a:pt x="780" y="572"/>
                    </a:lnTo>
                    <a:lnTo>
                      <a:pt x="807" y="568"/>
                    </a:lnTo>
                    <a:lnTo>
                      <a:pt x="832" y="565"/>
                    </a:lnTo>
                    <a:lnTo>
                      <a:pt x="855" y="561"/>
                    </a:lnTo>
                    <a:lnTo>
                      <a:pt x="877" y="557"/>
                    </a:lnTo>
                    <a:lnTo>
                      <a:pt x="898" y="552"/>
                    </a:lnTo>
                    <a:lnTo>
                      <a:pt x="915" y="547"/>
                    </a:lnTo>
                    <a:lnTo>
                      <a:pt x="915" y="412"/>
                    </a:lnTo>
                    <a:lnTo>
                      <a:pt x="915" y="276"/>
                    </a:lnTo>
                    <a:lnTo>
                      <a:pt x="915" y="140"/>
                    </a:lnTo>
                    <a:lnTo>
                      <a:pt x="915" y="4"/>
                    </a:lnTo>
                    <a:lnTo>
                      <a:pt x="903" y="4"/>
                    </a:lnTo>
                    <a:lnTo>
                      <a:pt x="889" y="4"/>
                    </a:lnTo>
                    <a:lnTo>
                      <a:pt x="872" y="4"/>
                    </a:lnTo>
                    <a:lnTo>
                      <a:pt x="853" y="3"/>
                    </a:lnTo>
                    <a:lnTo>
                      <a:pt x="832" y="3"/>
                    </a:lnTo>
                    <a:lnTo>
                      <a:pt x="809" y="3"/>
                    </a:lnTo>
                    <a:lnTo>
                      <a:pt x="784" y="3"/>
                    </a:lnTo>
                    <a:lnTo>
                      <a:pt x="756" y="3"/>
                    </a:lnTo>
                    <a:lnTo>
                      <a:pt x="728" y="2"/>
                    </a:lnTo>
                    <a:lnTo>
                      <a:pt x="698" y="2"/>
                    </a:lnTo>
                    <a:lnTo>
                      <a:pt x="667" y="2"/>
                    </a:lnTo>
                    <a:lnTo>
                      <a:pt x="635" y="2"/>
                    </a:lnTo>
                    <a:lnTo>
                      <a:pt x="603" y="2"/>
                    </a:lnTo>
                    <a:lnTo>
                      <a:pt x="568" y="2"/>
                    </a:lnTo>
                    <a:lnTo>
                      <a:pt x="534" y="2"/>
                    </a:lnTo>
                    <a:lnTo>
                      <a:pt x="499" y="0"/>
                    </a:lnTo>
                    <a:lnTo>
                      <a:pt x="463" y="2"/>
                    </a:lnTo>
                    <a:lnTo>
                      <a:pt x="429" y="2"/>
                    </a:lnTo>
                    <a:lnTo>
                      <a:pt x="393" y="2"/>
                    </a:lnTo>
                    <a:lnTo>
                      <a:pt x="357" y="2"/>
                    </a:lnTo>
                    <a:lnTo>
                      <a:pt x="323" y="2"/>
                    </a:lnTo>
                    <a:lnTo>
                      <a:pt x="288" y="3"/>
                    </a:lnTo>
                    <a:lnTo>
                      <a:pt x="254" y="3"/>
                    </a:lnTo>
                    <a:lnTo>
                      <a:pt x="221" y="3"/>
                    </a:lnTo>
                    <a:lnTo>
                      <a:pt x="188" y="4"/>
                    </a:lnTo>
                    <a:lnTo>
                      <a:pt x="157" y="5"/>
                    </a:lnTo>
                    <a:lnTo>
                      <a:pt x="127" y="5"/>
                    </a:lnTo>
                    <a:lnTo>
                      <a:pt x="98" y="6"/>
                    </a:lnTo>
                    <a:lnTo>
                      <a:pt x="72" y="7"/>
                    </a:lnTo>
                    <a:lnTo>
                      <a:pt x="46" y="9"/>
                    </a:lnTo>
                    <a:lnTo>
                      <a:pt x="22" y="11"/>
                    </a:lnTo>
                    <a:lnTo>
                      <a:pt x="0" y="12"/>
                    </a:lnTo>
                    <a:close/>
                  </a:path>
                </a:pathLst>
              </a:custGeom>
              <a:solidFill>
                <a:srgbClr val="CCAF99"/>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43" name="Freeform 15"/>
              <p:cNvSpPr>
                <a:spLocks/>
              </p:cNvSpPr>
              <p:nvPr/>
            </p:nvSpPr>
            <p:spPr bwMode="auto">
              <a:xfrm>
                <a:off x="2547" y="1748"/>
                <a:ext cx="437" cy="257"/>
              </a:xfrm>
              <a:custGeom>
                <a:avLst/>
                <a:gdLst/>
                <a:ahLst/>
                <a:cxnLst>
                  <a:cxn ang="0">
                    <a:pos x="0" y="130"/>
                  </a:cxn>
                  <a:cxn ang="0">
                    <a:pos x="0" y="372"/>
                  </a:cxn>
                  <a:cxn ang="0">
                    <a:pos x="17" y="495"/>
                  </a:cxn>
                  <a:cxn ang="0">
                    <a:pos x="59" y="498"/>
                  </a:cxn>
                  <a:cxn ang="0">
                    <a:pos x="106" y="503"/>
                  </a:cxn>
                  <a:cxn ang="0">
                    <a:pos x="159" y="505"/>
                  </a:cxn>
                  <a:cxn ang="0">
                    <a:pos x="217" y="509"/>
                  </a:cxn>
                  <a:cxn ang="0">
                    <a:pos x="279" y="511"/>
                  </a:cxn>
                  <a:cxn ang="0">
                    <a:pos x="342" y="512"/>
                  </a:cxn>
                  <a:cxn ang="0">
                    <a:pos x="407" y="513"/>
                  </a:cxn>
                  <a:cxn ang="0">
                    <a:pos x="473" y="513"/>
                  </a:cxn>
                  <a:cxn ang="0">
                    <a:pos x="537" y="513"/>
                  </a:cxn>
                  <a:cxn ang="0">
                    <a:pos x="600" y="511"/>
                  </a:cxn>
                  <a:cxn ang="0">
                    <a:pos x="662" y="509"/>
                  </a:cxn>
                  <a:cxn ang="0">
                    <a:pos x="718" y="504"/>
                  </a:cxn>
                  <a:cxn ang="0">
                    <a:pos x="770" y="499"/>
                  </a:cxn>
                  <a:cxn ang="0">
                    <a:pos x="817" y="493"/>
                  </a:cxn>
                  <a:cxn ang="0">
                    <a:pos x="856" y="486"/>
                  </a:cxn>
                  <a:cxn ang="0">
                    <a:pos x="874" y="361"/>
                  </a:cxn>
                  <a:cxn ang="0">
                    <a:pos x="874" y="122"/>
                  </a:cxn>
                  <a:cxn ang="0">
                    <a:pos x="862" y="2"/>
                  </a:cxn>
                  <a:cxn ang="0">
                    <a:pos x="831" y="1"/>
                  </a:cxn>
                  <a:cxn ang="0">
                    <a:pos x="792" y="1"/>
                  </a:cxn>
                  <a:cxn ang="0">
                    <a:pos x="744" y="1"/>
                  </a:cxn>
                  <a:cxn ang="0">
                    <a:pos x="693" y="0"/>
                  </a:cxn>
                  <a:cxn ang="0">
                    <a:pos x="634" y="0"/>
                  </a:cxn>
                  <a:cxn ang="0">
                    <a:pos x="572" y="0"/>
                  </a:cxn>
                  <a:cxn ang="0">
                    <a:pos x="507" y="0"/>
                  </a:cxn>
                  <a:cxn ang="0">
                    <a:pos x="440" y="0"/>
                  </a:cxn>
                  <a:cxn ang="0">
                    <a:pos x="374" y="0"/>
                  </a:cxn>
                  <a:cxn ang="0">
                    <a:pos x="307" y="1"/>
                  </a:cxn>
                  <a:cxn ang="0">
                    <a:pos x="242" y="1"/>
                  </a:cxn>
                  <a:cxn ang="0">
                    <a:pos x="180" y="2"/>
                  </a:cxn>
                  <a:cxn ang="0">
                    <a:pos x="121" y="3"/>
                  </a:cxn>
                  <a:cxn ang="0">
                    <a:pos x="68" y="5"/>
                  </a:cxn>
                  <a:cxn ang="0">
                    <a:pos x="21" y="8"/>
                  </a:cxn>
                </a:cxnLst>
                <a:rect l="0" t="0" r="r" b="b"/>
                <a:pathLst>
                  <a:path w="874" h="513">
                    <a:moveTo>
                      <a:pt x="0" y="9"/>
                    </a:moveTo>
                    <a:lnTo>
                      <a:pt x="0" y="130"/>
                    </a:lnTo>
                    <a:lnTo>
                      <a:pt x="0" y="251"/>
                    </a:lnTo>
                    <a:lnTo>
                      <a:pt x="0" y="372"/>
                    </a:lnTo>
                    <a:lnTo>
                      <a:pt x="0" y="493"/>
                    </a:lnTo>
                    <a:lnTo>
                      <a:pt x="17" y="495"/>
                    </a:lnTo>
                    <a:lnTo>
                      <a:pt x="37" y="497"/>
                    </a:lnTo>
                    <a:lnTo>
                      <a:pt x="59" y="498"/>
                    </a:lnTo>
                    <a:lnTo>
                      <a:pt x="82" y="501"/>
                    </a:lnTo>
                    <a:lnTo>
                      <a:pt x="106" y="503"/>
                    </a:lnTo>
                    <a:lnTo>
                      <a:pt x="133" y="504"/>
                    </a:lnTo>
                    <a:lnTo>
                      <a:pt x="159" y="505"/>
                    </a:lnTo>
                    <a:lnTo>
                      <a:pt x="188" y="507"/>
                    </a:lnTo>
                    <a:lnTo>
                      <a:pt x="217" y="509"/>
                    </a:lnTo>
                    <a:lnTo>
                      <a:pt x="248" y="510"/>
                    </a:lnTo>
                    <a:lnTo>
                      <a:pt x="279" y="511"/>
                    </a:lnTo>
                    <a:lnTo>
                      <a:pt x="310" y="512"/>
                    </a:lnTo>
                    <a:lnTo>
                      <a:pt x="342" y="512"/>
                    </a:lnTo>
                    <a:lnTo>
                      <a:pt x="375" y="513"/>
                    </a:lnTo>
                    <a:lnTo>
                      <a:pt x="407" y="513"/>
                    </a:lnTo>
                    <a:lnTo>
                      <a:pt x="440" y="513"/>
                    </a:lnTo>
                    <a:lnTo>
                      <a:pt x="473" y="513"/>
                    </a:lnTo>
                    <a:lnTo>
                      <a:pt x="505" y="513"/>
                    </a:lnTo>
                    <a:lnTo>
                      <a:pt x="537" y="513"/>
                    </a:lnTo>
                    <a:lnTo>
                      <a:pt x="569" y="512"/>
                    </a:lnTo>
                    <a:lnTo>
                      <a:pt x="600" y="511"/>
                    </a:lnTo>
                    <a:lnTo>
                      <a:pt x="632" y="510"/>
                    </a:lnTo>
                    <a:lnTo>
                      <a:pt x="662" y="509"/>
                    </a:lnTo>
                    <a:lnTo>
                      <a:pt x="690" y="506"/>
                    </a:lnTo>
                    <a:lnTo>
                      <a:pt x="718" y="504"/>
                    </a:lnTo>
                    <a:lnTo>
                      <a:pt x="744" y="502"/>
                    </a:lnTo>
                    <a:lnTo>
                      <a:pt x="770" y="499"/>
                    </a:lnTo>
                    <a:lnTo>
                      <a:pt x="794" y="496"/>
                    </a:lnTo>
                    <a:lnTo>
                      <a:pt x="817" y="493"/>
                    </a:lnTo>
                    <a:lnTo>
                      <a:pt x="838" y="489"/>
                    </a:lnTo>
                    <a:lnTo>
                      <a:pt x="856" y="486"/>
                    </a:lnTo>
                    <a:lnTo>
                      <a:pt x="874" y="481"/>
                    </a:lnTo>
                    <a:lnTo>
                      <a:pt x="874" y="361"/>
                    </a:lnTo>
                    <a:lnTo>
                      <a:pt x="874" y="241"/>
                    </a:lnTo>
                    <a:lnTo>
                      <a:pt x="874" y="122"/>
                    </a:lnTo>
                    <a:lnTo>
                      <a:pt x="874" y="2"/>
                    </a:lnTo>
                    <a:lnTo>
                      <a:pt x="862" y="2"/>
                    </a:lnTo>
                    <a:lnTo>
                      <a:pt x="847" y="2"/>
                    </a:lnTo>
                    <a:lnTo>
                      <a:pt x="831" y="1"/>
                    </a:lnTo>
                    <a:lnTo>
                      <a:pt x="812" y="1"/>
                    </a:lnTo>
                    <a:lnTo>
                      <a:pt x="792" y="1"/>
                    </a:lnTo>
                    <a:lnTo>
                      <a:pt x="769" y="1"/>
                    </a:lnTo>
                    <a:lnTo>
                      <a:pt x="744" y="1"/>
                    </a:lnTo>
                    <a:lnTo>
                      <a:pt x="719" y="0"/>
                    </a:lnTo>
                    <a:lnTo>
                      <a:pt x="693" y="0"/>
                    </a:lnTo>
                    <a:lnTo>
                      <a:pt x="664" y="0"/>
                    </a:lnTo>
                    <a:lnTo>
                      <a:pt x="634" y="0"/>
                    </a:lnTo>
                    <a:lnTo>
                      <a:pt x="604" y="0"/>
                    </a:lnTo>
                    <a:lnTo>
                      <a:pt x="572" y="0"/>
                    </a:lnTo>
                    <a:lnTo>
                      <a:pt x="539" y="0"/>
                    </a:lnTo>
                    <a:lnTo>
                      <a:pt x="507" y="0"/>
                    </a:lnTo>
                    <a:lnTo>
                      <a:pt x="474" y="0"/>
                    </a:lnTo>
                    <a:lnTo>
                      <a:pt x="440" y="0"/>
                    </a:lnTo>
                    <a:lnTo>
                      <a:pt x="407" y="0"/>
                    </a:lnTo>
                    <a:lnTo>
                      <a:pt x="374" y="0"/>
                    </a:lnTo>
                    <a:lnTo>
                      <a:pt x="340" y="0"/>
                    </a:lnTo>
                    <a:lnTo>
                      <a:pt x="307" y="1"/>
                    </a:lnTo>
                    <a:lnTo>
                      <a:pt x="274" y="1"/>
                    </a:lnTo>
                    <a:lnTo>
                      <a:pt x="242" y="1"/>
                    </a:lnTo>
                    <a:lnTo>
                      <a:pt x="210" y="2"/>
                    </a:lnTo>
                    <a:lnTo>
                      <a:pt x="180" y="2"/>
                    </a:lnTo>
                    <a:lnTo>
                      <a:pt x="150" y="3"/>
                    </a:lnTo>
                    <a:lnTo>
                      <a:pt x="121" y="3"/>
                    </a:lnTo>
                    <a:lnTo>
                      <a:pt x="94" y="4"/>
                    </a:lnTo>
                    <a:lnTo>
                      <a:pt x="68" y="5"/>
                    </a:lnTo>
                    <a:lnTo>
                      <a:pt x="44" y="7"/>
                    </a:lnTo>
                    <a:lnTo>
                      <a:pt x="21" y="8"/>
                    </a:lnTo>
                    <a:lnTo>
                      <a:pt x="0" y="9"/>
                    </a:lnTo>
                    <a:close/>
                  </a:path>
                </a:pathLst>
              </a:custGeom>
              <a:solidFill>
                <a:srgbClr val="D3BAA5"/>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44" name="Freeform 16"/>
              <p:cNvSpPr>
                <a:spLocks/>
              </p:cNvSpPr>
              <p:nvPr/>
            </p:nvSpPr>
            <p:spPr bwMode="auto">
              <a:xfrm>
                <a:off x="2547" y="1748"/>
                <a:ext cx="416" cy="222"/>
              </a:xfrm>
              <a:custGeom>
                <a:avLst/>
                <a:gdLst/>
                <a:ahLst/>
                <a:cxnLst>
                  <a:cxn ang="0">
                    <a:pos x="0" y="112"/>
                  </a:cxn>
                  <a:cxn ang="0">
                    <a:pos x="0" y="322"/>
                  </a:cxn>
                  <a:cxn ang="0">
                    <a:pos x="16" y="429"/>
                  </a:cxn>
                  <a:cxn ang="0">
                    <a:pos x="56" y="433"/>
                  </a:cxn>
                  <a:cxn ang="0">
                    <a:pos x="100" y="435"/>
                  </a:cxn>
                  <a:cxn ang="0">
                    <a:pos x="151" y="438"/>
                  </a:cxn>
                  <a:cxn ang="0">
                    <a:pos x="205" y="441"/>
                  </a:cxn>
                  <a:cxn ang="0">
                    <a:pos x="264" y="442"/>
                  </a:cxn>
                  <a:cxn ang="0">
                    <a:pos x="325" y="444"/>
                  </a:cxn>
                  <a:cxn ang="0">
                    <a:pos x="386" y="444"/>
                  </a:cxn>
                  <a:cxn ang="0">
                    <a:pos x="450" y="444"/>
                  </a:cxn>
                  <a:cxn ang="0">
                    <a:pos x="511" y="444"/>
                  </a:cxn>
                  <a:cxn ang="0">
                    <a:pos x="572" y="442"/>
                  </a:cxn>
                  <a:cxn ang="0">
                    <a:pos x="629" y="440"/>
                  </a:cxn>
                  <a:cxn ang="0">
                    <a:pos x="683" y="436"/>
                  </a:cxn>
                  <a:cxn ang="0">
                    <a:pos x="734" y="431"/>
                  </a:cxn>
                  <a:cxn ang="0">
                    <a:pos x="778" y="426"/>
                  </a:cxn>
                  <a:cxn ang="0">
                    <a:pos x="816" y="419"/>
                  </a:cxn>
                  <a:cxn ang="0">
                    <a:pos x="832" y="313"/>
                  </a:cxn>
                  <a:cxn ang="0">
                    <a:pos x="832" y="106"/>
                  </a:cxn>
                  <a:cxn ang="0">
                    <a:pos x="821" y="3"/>
                  </a:cxn>
                  <a:cxn ang="0">
                    <a:pos x="789" y="2"/>
                  </a:cxn>
                  <a:cxn ang="0">
                    <a:pos x="751" y="2"/>
                  </a:cxn>
                  <a:cxn ang="0">
                    <a:pos x="706" y="1"/>
                  </a:cxn>
                  <a:cxn ang="0">
                    <a:pos x="656" y="1"/>
                  </a:cxn>
                  <a:cxn ang="0">
                    <a:pos x="600" y="0"/>
                  </a:cxn>
                  <a:cxn ang="0">
                    <a:pos x="542" y="0"/>
                  </a:cxn>
                  <a:cxn ang="0">
                    <a:pos x="480" y="0"/>
                  </a:cxn>
                  <a:cxn ang="0">
                    <a:pos x="417" y="0"/>
                  </a:cxn>
                  <a:cxn ang="0">
                    <a:pos x="354" y="0"/>
                  </a:cxn>
                  <a:cxn ang="0">
                    <a:pos x="291" y="1"/>
                  </a:cxn>
                  <a:cxn ang="0">
                    <a:pos x="229" y="1"/>
                  </a:cxn>
                  <a:cxn ang="0">
                    <a:pos x="171" y="2"/>
                  </a:cxn>
                  <a:cxn ang="0">
                    <a:pos x="115" y="3"/>
                  </a:cxn>
                  <a:cxn ang="0">
                    <a:pos x="65" y="5"/>
                  </a:cxn>
                  <a:cxn ang="0">
                    <a:pos x="20" y="7"/>
                  </a:cxn>
                </a:cxnLst>
                <a:rect l="0" t="0" r="r" b="b"/>
                <a:pathLst>
                  <a:path w="832" h="444">
                    <a:moveTo>
                      <a:pt x="0" y="8"/>
                    </a:moveTo>
                    <a:lnTo>
                      <a:pt x="0" y="112"/>
                    </a:lnTo>
                    <a:lnTo>
                      <a:pt x="0" y="217"/>
                    </a:lnTo>
                    <a:lnTo>
                      <a:pt x="0" y="322"/>
                    </a:lnTo>
                    <a:lnTo>
                      <a:pt x="0" y="427"/>
                    </a:lnTo>
                    <a:lnTo>
                      <a:pt x="16" y="429"/>
                    </a:lnTo>
                    <a:lnTo>
                      <a:pt x="35" y="430"/>
                    </a:lnTo>
                    <a:lnTo>
                      <a:pt x="56" y="433"/>
                    </a:lnTo>
                    <a:lnTo>
                      <a:pt x="77" y="434"/>
                    </a:lnTo>
                    <a:lnTo>
                      <a:pt x="100" y="435"/>
                    </a:lnTo>
                    <a:lnTo>
                      <a:pt x="125" y="437"/>
                    </a:lnTo>
                    <a:lnTo>
                      <a:pt x="151" y="438"/>
                    </a:lnTo>
                    <a:lnTo>
                      <a:pt x="178" y="440"/>
                    </a:lnTo>
                    <a:lnTo>
                      <a:pt x="205" y="441"/>
                    </a:lnTo>
                    <a:lnTo>
                      <a:pt x="234" y="442"/>
                    </a:lnTo>
                    <a:lnTo>
                      <a:pt x="264" y="442"/>
                    </a:lnTo>
                    <a:lnTo>
                      <a:pt x="294" y="443"/>
                    </a:lnTo>
                    <a:lnTo>
                      <a:pt x="325" y="444"/>
                    </a:lnTo>
                    <a:lnTo>
                      <a:pt x="355" y="444"/>
                    </a:lnTo>
                    <a:lnTo>
                      <a:pt x="386" y="444"/>
                    </a:lnTo>
                    <a:lnTo>
                      <a:pt x="418" y="444"/>
                    </a:lnTo>
                    <a:lnTo>
                      <a:pt x="450" y="444"/>
                    </a:lnTo>
                    <a:lnTo>
                      <a:pt x="481" y="444"/>
                    </a:lnTo>
                    <a:lnTo>
                      <a:pt x="511" y="444"/>
                    </a:lnTo>
                    <a:lnTo>
                      <a:pt x="542" y="443"/>
                    </a:lnTo>
                    <a:lnTo>
                      <a:pt x="572" y="442"/>
                    </a:lnTo>
                    <a:lnTo>
                      <a:pt x="600" y="441"/>
                    </a:lnTo>
                    <a:lnTo>
                      <a:pt x="629" y="440"/>
                    </a:lnTo>
                    <a:lnTo>
                      <a:pt x="657" y="438"/>
                    </a:lnTo>
                    <a:lnTo>
                      <a:pt x="683" y="436"/>
                    </a:lnTo>
                    <a:lnTo>
                      <a:pt x="709" y="434"/>
                    </a:lnTo>
                    <a:lnTo>
                      <a:pt x="734" y="431"/>
                    </a:lnTo>
                    <a:lnTo>
                      <a:pt x="756" y="429"/>
                    </a:lnTo>
                    <a:lnTo>
                      <a:pt x="778" y="426"/>
                    </a:lnTo>
                    <a:lnTo>
                      <a:pt x="797" y="422"/>
                    </a:lnTo>
                    <a:lnTo>
                      <a:pt x="816" y="419"/>
                    </a:lnTo>
                    <a:lnTo>
                      <a:pt x="832" y="415"/>
                    </a:lnTo>
                    <a:lnTo>
                      <a:pt x="832" y="313"/>
                    </a:lnTo>
                    <a:lnTo>
                      <a:pt x="832" y="209"/>
                    </a:lnTo>
                    <a:lnTo>
                      <a:pt x="832" y="106"/>
                    </a:lnTo>
                    <a:lnTo>
                      <a:pt x="832" y="3"/>
                    </a:lnTo>
                    <a:lnTo>
                      <a:pt x="821" y="3"/>
                    </a:lnTo>
                    <a:lnTo>
                      <a:pt x="806" y="2"/>
                    </a:lnTo>
                    <a:lnTo>
                      <a:pt x="789" y="2"/>
                    </a:lnTo>
                    <a:lnTo>
                      <a:pt x="771" y="2"/>
                    </a:lnTo>
                    <a:lnTo>
                      <a:pt x="751" y="2"/>
                    </a:lnTo>
                    <a:lnTo>
                      <a:pt x="730" y="1"/>
                    </a:lnTo>
                    <a:lnTo>
                      <a:pt x="706" y="1"/>
                    </a:lnTo>
                    <a:lnTo>
                      <a:pt x="681" y="1"/>
                    </a:lnTo>
                    <a:lnTo>
                      <a:pt x="656" y="1"/>
                    </a:lnTo>
                    <a:lnTo>
                      <a:pt x="628" y="1"/>
                    </a:lnTo>
                    <a:lnTo>
                      <a:pt x="600" y="0"/>
                    </a:lnTo>
                    <a:lnTo>
                      <a:pt x="572" y="0"/>
                    </a:lnTo>
                    <a:lnTo>
                      <a:pt x="542" y="0"/>
                    </a:lnTo>
                    <a:lnTo>
                      <a:pt x="511" y="0"/>
                    </a:lnTo>
                    <a:lnTo>
                      <a:pt x="480" y="0"/>
                    </a:lnTo>
                    <a:lnTo>
                      <a:pt x="448" y="0"/>
                    </a:lnTo>
                    <a:lnTo>
                      <a:pt x="417" y="0"/>
                    </a:lnTo>
                    <a:lnTo>
                      <a:pt x="385" y="0"/>
                    </a:lnTo>
                    <a:lnTo>
                      <a:pt x="354" y="0"/>
                    </a:lnTo>
                    <a:lnTo>
                      <a:pt x="322" y="1"/>
                    </a:lnTo>
                    <a:lnTo>
                      <a:pt x="291" y="1"/>
                    </a:lnTo>
                    <a:lnTo>
                      <a:pt x="259" y="1"/>
                    </a:lnTo>
                    <a:lnTo>
                      <a:pt x="229" y="1"/>
                    </a:lnTo>
                    <a:lnTo>
                      <a:pt x="200" y="2"/>
                    </a:lnTo>
                    <a:lnTo>
                      <a:pt x="171" y="2"/>
                    </a:lnTo>
                    <a:lnTo>
                      <a:pt x="142" y="3"/>
                    </a:lnTo>
                    <a:lnTo>
                      <a:pt x="115" y="3"/>
                    </a:lnTo>
                    <a:lnTo>
                      <a:pt x="89" y="4"/>
                    </a:lnTo>
                    <a:lnTo>
                      <a:pt x="65" y="5"/>
                    </a:lnTo>
                    <a:lnTo>
                      <a:pt x="42" y="5"/>
                    </a:lnTo>
                    <a:lnTo>
                      <a:pt x="20" y="7"/>
                    </a:lnTo>
                    <a:lnTo>
                      <a:pt x="0" y="8"/>
                    </a:lnTo>
                    <a:close/>
                  </a:path>
                </a:pathLst>
              </a:custGeom>
              <a:solidFill>
                <a:srgbClr val="DBC1AF"/>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45" name="Freeform 17"/>
              <p:cNvSpPr>
                <a:spLocks/>
              </p:cNvSpPr>
              <p:nvPr/>
            </p:nvSpPr>
            <p:spPr bwMode="auto">
              <a:xfrm>
                <a:off x="2547" y="1748"/>
                <a:ext cx="396" cy="188"/>
              </a:xfrm>
              <a:custGeom>
                <a:avLst/>
                <a:gdLst/>
                <a:ahLst/>
                <a:cxnLst>
                  <a:cxn ang="0">
                    <a:pos x="0" y="361"/>
                  </a:cxn>
                  <a:cxn ang="0">
                    <a:pos x="34" y="365"/>
                  </a:cxn>
                  <a:cxn ang="0">
                    <a:pos x="73" y="367"/>
                  </a:cxn>
                  <a:cxn ang="0">
                    <a:pos x="118" y="369"/>
                  </a:cxn>
                  <a:cxn ang="0">
                    <a:pos x="168" y="372"/>
                  </a:cxn>
                  <a:cxn ang="0">
                    <a:pos x="221" y="374"/>
                  </a:cxn>
                  <a:cxn ang="0">
                    <a:pos x="279" y="375"/>
                  </a:cxn>
                  <a:cxn ang="0">
                    <a:pos x="337" y="376"/>
                  </a:cxn>
                  <a:cxn ang="0">
                    <a:pos x="397" y="376"/>
                  </a:cxn>
                  <a:cxn ang="0">
                    <a:pos x="455" y="375"/>
                  </a:cxn>
                  <a:cxn ang="0">
                    <a:pos x="514" y="374"/>
                  </a:cxn>
                  <a:cxn ang="0">
                    <a:pos x="571" y="373"/>
                  </a:cxn>
                  <a:cxn ang="0">
                    <a:pos x="625" y="370"/>
                  </a:cxn>
                  <a:cxn ang="0">
                    <a:pos x="674" y="367"/>
                  </a:cxn>
                  <a:cxn ang="0">
                    <a:pos x="719" y="362"/>
                  </a:cxn>
                  <a:cxn ang="0">
                    <a:pos x="759" y="357"/>
                  </a:cxn>
                  <a:cxn ang="0">
                    <a:pos x="792" y="351"/>
                  </a:cxn>
                  <a:cxn ang="0">
                    <a:pos x="779" y="3"/>
                  </a:cxn>
                  <a:cxn ang="0">
                    <a:pos x="749" y="2"/>
                  </a:cxn>
                  <a:cxn ang="0">
                    <a:pos x="712" y="1"/>
                  </a:cxn>
                  <a:cxn ang="0">
                    <a:pos x="668" y="1"/>
                  </a:cxn>
                  <a:cxn ang="0">
                    <a:pos x="620" y="1"/>
                  </a:cxn>
                  <a:cxn ang="0">
                    <a:pos x="567" y="0"/>
                  </a:cxn>
                  <a:cxn ang="0">
                    <a:pos x="512" y="0"/>
                  </a:cxn>
                  <a:cxn ang="0">
                    <a:pos x="453" y="0"/>
                  </a:cxn>
                  <a:cxn ang="0">
                    <a:pos x="394" y="0"/>
                  </a:cxn>
                  <a:cxn ang="0">
                    <a:pos x="334" y="1"/>
                  </a:cxn>
                  <a:cxn ang="0">
                    <a:pos x="274" y="1"/>
                  </a:cxn>
                  <a:cxn ang="0">
                    <a:pos x="217" y="2"/>
                  </a:cxn>
                  <a:cxn ang="0">
                    <a:pos x="162" y="2"/>
                  </a:cxn>
                  <a:cxn ang="0">
                    <a:pos x="110" y="3"/>
                  </a:cxn>
                  <a:cxn ang="0">
                    <a:pos x="61" y="4"/>
                  </a:cxn>
                  <a:cxn ang="0">
                    <a:pos x="19" y="5"/>
                  </a:cxn>
                </a:cxnLst>
                <a:rect l="0" t="0" r="r" b="b"/>
                <a:pathLst>
                  <a:path w="792" h="376">
                    <a:moveTo>
                      <a:pt x="0" y="7"/>
                    </a:moveTo>
                    <a:lnTo>
                      <a:pt x="0" y="361"/>
                    </a:lnTo>
                    <a:lnTo>
                      <a:pt x="16" y="362"/>
                    </a:lnTo>
                    <a:lnTo>
                      <a:pt x="34" y="365"/>
                    </a:lnTo>
                    <a:lnTo>
                      <a:pt x="52" y="366"/>
                    </a:lnTo>
                    <a:lnTo>
                      <a:pt x="73" y="367"/>
                    </a:lnTo>
                    <a:lnTo>
                      <a:pt x="95" y="368"/>
                    </a:lnTo>
                    <a:lnTo>
                      <a:pt x="118" y="369"/>
                    </a:lnTo>
                    <a:lnTo>
                      <a:pt x="143" y="370"/>
                    </a:lnTo>
                    <a:lnTo>
                      <a:pt x="168" y="372"/>
                    </a:lnTo>
                    <a:lnTo>
                      <a:pt x="195" y="373"/>
                    </a:lnTo>
                    <a:lnTo>
                      <a:pt x="221" y="374"/>
                    </a:lnTo>
                    <a:lnTo>
                      <a:pt x="250" y="374"/>
                    </a:lnTo>
                    <a:lnTo>
                      <a:pt x="279" y="375"/>
                    </a:lnTo>
                    <a:lnTo>
                      <a:pt x="308" y="375"/>
                    </a:lnTo>
                    <a:lnTo>
                      <a:pt x="337" y="376"/>
                    </a:lnTo>
                    <a:lnTo>
                      <a:pt x="367" y="376"/>
                    </a:lnTo>
                    <a:lnTo>
                      <a:pt x="397" y="376"/>
                    </a:lnTo>
                    <a:lnTo>
                      <a:pt x="427" y="376"/>
                    </a:lnTo>
                    <a:lnTo>
                      <a:pt x="455" y="375"/>
                    </a:lnTo>
                    <a:lnTo>
                      <a:pt x="485" y="375"/>
                    </a:lnTo>
                    <a:lnTo>
                      <a:pt x="514" y="374"/>
                    </a:lnTo>
                    <a:lnTo>
                      <a:pt x="543" y="374"/>
                    </a:lnTo>
                    <a:lnTo>
                      <a:pt x="571" y="373"/>
                    </a:lnTo>
                    <a:lnTo>
                      <a:pt x="598" y="372"/>
                    </a:lnTo>
                    <a:lnTo>
                      <a:pt x="625" y="370"/>
                    </a:lnTo>
                    <a:lnTo>
                      <a:pt x="650" y="368"/>
                    </a:lnTo>
                    <a:lnTo>
                      <a:pt x="674" y="367"/>
                    </a:lnTo>
                    <a:lnTo>
                      <a:pt x="697" y="365"/>
                    </a:lnTo>
                    <a:lnTo>
                      <a:pt x="719" y="362"/>
                    </a:lnTo>
                    <a:lnTo>
                      <a:pt x="740" y="360"/>
                    </a:lnTo>
                    <a:lnTo>
                      <a:pt x="759" y="357"/>
                    </a:lnTo>
                    <a:lnTo>
                      <a:pt x="777" y="354"/>
                    </a:lnTo>
                    <a:lnTo>
                      <a:pt x="792" y="351"/>
                    </a:lnTo>
                    <a:lnTo>
                      <a:pt x="792" y="3"/>
                    </a:lnTo>
                    <a:lnTo>
                      <a:pt x="779" y="3"/>
                    </a:lnTo>
                    <a:lnTo>
                      <a:pt x="765" y="2"/>
                    </a:lnTo>
                    <a:lnTo>
                      <a:pt x="749" y="2"/>
                    </a:lnTo>
                    <a:lnTo>
                      <a:pt x="732" y="2"/>
                    </a:lnTo>
                    <a:lnTo>
                      <a:pt x="712" y="1"/>
                    </a:lnTo>
                    <a:lnTo>
                      <a:pt x="690" y="1"/>
                    </a:lnTo>
                    <a:lnTo>
                      <a:pt x="668" y="1"/>
                    </a:lnTo>
                    <a:lnTo>
                      <a:pt x="644" y="1"/>
                    </a:lnTo>
                    <a:lnTo>
                      <a:pt x="620" y="1"/>
                    </a:lnTo>
                    <a:lnTo>
                      <a:pt x="594" y="1"/>
                    </a:lnTo>
                    <a:lnTo>
                      <a:pt x="567" y="0"/>
                    </a:lnTo>
                    <a:lnTo>
                      <a:pt x="539" y="0"/>
                    </a:lnTo>
                    <a:lnTo>
                      <a:pt x="512" y="0"/>
                    </a:lnTo>
                    <a:lnTo>
                      <a:pt x="483" y="0"/>
                    </a:lnTo>
                    <a:lnTo>
                      <a:pt x="453" y="0"/>
                    </a:lnTo>
                    <a:lnTo>
                      <a:pt x="424" y="0"/>
                    </a:lnTo>
                    <a:lnTo>
                      <a:pt x="394" y="0"/>
                    </a:lnTo>
                    <a:lnTo>
                      <a:pt x="364" y="1"/>
                    </a:lnTo>
                    <a:lnTo>
                      <a:pt x="334" y="1"/>
                    </a:lnTo>
                    <a:lnTo>
                      <a:pt x="304" y="1"/>
                    </a:lnTo>
                    <a:lnTo>
                      <a:pt x="274" y="1"/>
                    </a:lnTo>
                    <a:lnTo>
                      <a:pt x="246" y="1"/>
                    </a:lnTo>
                    <a:lnTo>
                      <a:pt x="217" y="2"/>
                    </a:lnTo>
                    <a:lnTo>
                      <a:pt x="189" y="2"/>
                    </a:lnTo>
                    <a:lnTo>
                      <a:pt x="162" y="2"/>
                    </a:lnTo>
                    <a:lnTo>
                      <a:pt x="135" y="3"/>
                    </a:lnTo>
                    <a:lnTo>
                      <a:pt x="110" y="3"/>
                    </a:lnTo>
                    <a:lnTo>
                      <a:pt x="84" y="4"/>
                    </a:lnTo>
                    <a:lnTo>
                      <a:pt x="61" y="4"/>
                    </a:lnTo>
                    <a:lnTo>
                      <a:pt x="39" y="5"/>
                    </a:lnTo>
                    <a:lnTo>
                      <a:pt x="19" y="5"/>
                    </a:lnTo>
                    <a:lnTo>
                      <a:pt x="0" y="7"/>
                    </a:lnTo>
                    <a:close/>
                  </a:path>
                </a:pathLst>
              </a:custGeom>
              <a:solidFill>
                <a:srgbClr val="E0C9BA"/>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46" name="Freeform 18"/>
              <p:cNvSpPr>
                <a:spLocks/>
              </p:cNvSpPr>
              <p:nvPr/>
            </p:nvSpPr>
            <p:spPr bwMode="auto">
              <a:xfrm>
                <a:off x="2534" y="2353"/>
                <a:ext cx="659" cy="31"/>
              </a:xfrm>
              <a:custGeom>
                <a:avLst/>
                <a:gdLst/>
                <a:ahLst/>
                <a:cxnLst>
                  <a:cxn ang="0">
                    <a:pos x="0" y="62"/>
                  </a:cxn>
                  <a:cxn ang="0">
                    <a:pos x="15" y="2"/>
                  </a:cxn>
                  <a:cxn ang="0">
                    <a:pos x="1297" y="0"/>
                  </a:cxn>
                  <a:cxn ang="0">
                    <a:pos x="1318" y="62"/>
                  </a:cxn>
                  <a:cxn ang="0">
                    <a:pos x="0" y="62"/>
                  </a:cxn>
                </a:cxnLst>
                <a:rect l="0" t="0" r="r" b="b"/>
                <a:pathLst>
                  <a:path w="1318" h="62">
                    <a:moveTo>
                      <a:pt x="0" y="62"/>
                    </a:moveTo>
                    <a:lnTo>
                      <a:pt x="15" y="2"/>
                    </a:lnTo>
                    <a:lnTo>
                      <a:pt x="1297" y="0"/>
                    </a:lnTo>
                    <a:lnTo>
                      <a:pt x="1318" y="62"/>
                    </a:lnTo>
                    <a:lnTo>
                      <a:pt x="0" y="62"/>
                    </a:lnTo>
                    <a:close/>
                  </a:path>
                </a:pathLst>
              </a:custGeom>
              <a:solidFill>
                <a:srgbClr val="C6B59E"/>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47" name="Rectangle 19"/>
              <p:cNvSpPr>
                <a:spLocks noChangeArrowheads="1"/>
              </p:cNvSpPr>
              <p:nvPr/>
            </p:nvSpPr>
            <p:spPr bwMode="auto">
              <a:xfrm>
                <a:off x="2532" y="2379"/>
                <a:ext cx="660" cy="212"/>
              </a:xfrm>
              <a:prstGeom prst="rect">
                <a:avLst/>
              </a:prstGeom>
              <a:solidFill>
                <a:srgbClr val="967044"/>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48" name="Freeform 20"/>
              <p:cNvSpPr>
                <a:spLocks/>
              </p:cNvSpPr>
              <p:nvPr/>
            </p:nvSpPr>
            <p:spPr bwMode="auto">
              <a:xfrm>
                <a:off x="2532" y="2379"/>
                <a:ext cx="629" cy="203"/>
              </a:xfrm>
              <a:custGeom>
                <a:avLst/>
                <a:gdLst/>
                <a:ahLst/>
                <a:cxnLst>
                  <a:cxn ang="0">
                    <a:pos x="39" y="0"/>
                  </a:cxn>
                  <a:cxn ang="0">
                    <a:pos x="118" y="0"/>
                  </a:cxn>
                  <a:cxn ang="0">
                    <a:pos x="197" y="0"/>
                  </a:cxn>
                  <a:cxn ang="0">
                    <a:pos x="276" y="0"/>
                  </a:cxn>
                  <a:cxn ang="0">
                    <a:pos x="354" y="0"/>
                  </a:cxn>
                  <a:cxn ang="0">
                    <a:pos x="433" y="0"/>
                  </a:cxn>
                  <a:cxn ang="0">
                    <a:pos x="512" y="0"/>
                  </a:cxn>
                  <a:cxn ang="0">
                    <a:pos x="590" y="0"/>
                  </a:cxn>
                  <a:cxn ang="0">
                    <a:pos x="669" y="0"/>
                  </a:cxn>
                  <a:cxn ang="0">
                    <a:pos x="748" y="0"/>
                  </a:cxn>
                  <a:cxn ang="0">
                    <a:pos x="826" y="0"/>
                  </a:cxn>
                  <a:cxn ang="0">
                    <a:pos x="905" y="0"/>
                  </a:cxn>
                  <a:cxn ang="0">
                    <a:pos x="983" y="0"/>
                  </a:cxn>
                  <a:cxn ang="0">
                    <a:pos x="1061" y="0"/>
                  </a:cxn>
                  <a:cxn ang="0">
                    <a:pos x="1140" y="0"/>
                  </a:cxn>
                  <a:cxn ang="0">
                    <a:pos x="1218" y="0"/>
                  </a:cxn>
                  <a:cxn ang="0">
                    <a:pos x="1257" y="100"/>
                  </a:cxn>
                  <a:cxn ang="0">
                    <a:pos x="1257" y="303"/>
                  </a:cxn>
                  <a:cxn ang="0">
                    <a:pos x="1218" y="404"/>
                  </a:cxn>
                  <a:cxn ang="0">
                    <a:pos x="1140" y="404"/>
                  </a:cxn>
                  <a:cxn ang="0">
                    <a:pos x="1061" y="404"/>
                  </a:cxn>
                  <a:cxn ang="0">
                    <a:pos x="983" y="404"/>
                  </a:cxn>
                  <a:cxn ang="0">
                    <a:pos x="905" y="404"/>
                  </a:cxn>
                  <a:cxn ang="0">
                    <a:pos x="826" y="404"/>
                  </a:cxn>
                  <a:cxn ang="0">
                    <a:pos x="748" y="404"/>
                  </a:cxn>
                  <a:cxn ang="0">
                    <a:pos x="669" y="404"/>
                  </a:cxn>
                  <a:cxn ang="0">
                    <a:pos x="590" y="404"/>
                  </a:cxn>
                  <a:cxn ang="0">
                    <a:pos x="512" y="404"/>
                  </a:cxn>
                  <a:cxn ang="0">
                    <a:pos x="433" y="404"/>
                  </a:cxn>
                  <a:cxn ang="0">
                    <a:pos x="354" y="404"/>
                  </a:cxn>
                  <a:cxn ang="0">
                    <a:pos x="276" y="404"/>
                  </a:cxn>
                  <a:cxn ang="0">
                    <a:pos x="197" y="404"/>
                  </a:cxn>
                  <a:cxn ang="0">
                    <a:pos x="118" y="404"/>
                  </a:cxn>
                  <a:cxn ang="0">
                    <a:pos x="39" y="404"/>
                  </a:cxn>
                  <a:cxn ang="0">
                    <a:pos x="0" y="303"/>
                  </a:cxn>
                  <a:cxn ang="0">
                    <a:pos x="0" y="100"/>
                  </a:cxn>
                </a:cxnLst>
                <a:rect l="0" t="0" r="r" b="b"/>
                <a:pathLst>
                  <a:path w="1257" h="404">
                    <a:moveTo>
                      <a:pt x="0" y="0"/>
                    </a:moveTo>
                    <a:lnTo>
                      <a:pt x="39" y="0"/>
                    </a:lnTo>
                    <a:lnTo>
                      <a:pt x="79" y="0"/>
                    </a:lnTo>
                    <a:lnTo>
                      <a:pt x="118" y="0"/>
                    </a:lnTo>
                    <a:lnTo>
                      <a:pt x="158" y="0"/>
                    </a:lnTo>
                    <a:lnTo>
                      <a:pt x="197" y="0"/>
                    </a:lnTo>
                    <a:lnTo>
                      <a:pt x="236" y="0"/>
                    </a:lnTo>
                    <a:lnTo>
                      <a:pt x="276" y="0"/>
                    </a:lnTo>
                    <a:lnTo>
                      <a:pt x="315" y="0"/>
                    </a:lnTo>
                    <a:lnTo>
                      <a:pt x="354" y="0"/>
                    </a:lnTo>
                    <a:lnTo>
                      <a:pt x="393" y="0"/>
                    </a:lnTo>
                    <a:lnTo>
                      <a:pt x="433" y="0"/>
                    </a:lnTo>
                    <a:lnTo>
                      <a:pt x="473" y="0"/>
                    </a:lnTo>
                    <a:lnTo>
                      <a:pt x="512" y="0"/>
                    </a:lnTo>
                    <a:lnTo>
                      <a:pt x="551" y="0"/>
                    </a:lnTo>
                    <a:lnTo>
                      <a:pt x="590" y="0"/>
                    </a:lnTo>
                    <a:lnTo>
                      <a:pt x="629" y="0"/>
                    </a:lnTo>
                    <a:lnTo>
                      <a:pt x="669" y="0"/>
                    </a:lnTo>
                    <a:lnTo>
                      <a:pt x="708" y="0"/>
                    </a:lnTo>
                    <a:lnTo>
                      <a:pt x="748" y="0"/>
                    </a:lnTo>
                    <a:lnTo>
                      <a:pt x="787" y="0"/>
                    </a:lnTo>
                    <a:lnTo>
                      <a:pt x="826" y="0"/>
                    </a:lnTo>
                    <a:lnTo>
                      <a:pt x="866" y="0"/>
                    </a:lnTo>
                    <a:lnTo>
                      <a:pt x="905" y="0"/>
                    </a:lnTo>
                    <a:lnTo>
                      <a:pt x="944" y="0"/>
                    </a:lnTo>
                    <a:lnTo>
                      <a:pt x="983" y="0"/>
                    </a:lnTo>
                    <a:lnTo>
                      <a:pt x="1022" y="0"/>
                    </a:lnTo>
                    <a:lnTo>
                      <a:pt x="1061" y="0"/>
                    </a:lnTo>
                    <a:lnTo>
                      <a:pt x="1101" y="0"/>
                    </a:lnTo>
                    <a:lnTo>
                      <a:pt x="1140" y="0"/>
                    </a:lnTo>
                    <a:lnTo>
                      <a:pt x="1179" y="0"/>
                    </a:lnTo>
                    <a:lnTo>
                      <a:pt x="1218" y="0"/>
                    </a:lnTo>
                    <a:lnTo>
                      <a:pt x="1257" y="0"/>
                    </a:lnTo>
                    <a:lnTo>
                      <a:pt x="1257" y="100"/>
                    </a:lnTo>
                    <a:lnTo>
                      <a:pt x="1257" y="201"/>
                    </a:lnTo>
                    <a:lnTo>
                      <a:pt x="1257" y="303"/>
                    </a:lnTo>
                    <a:lnTo>
                      <a:pt x="1257" y="404"/>
                    </a:lnTo>
                    <a:lnTo>
                      <a:pt x="1218" y="404"/>
                    </a:lnTo>
                    <a:lnTo>
                      <a:pt x="1179" y="404"/>
                    </a:lnTo>
                    <a:lnTo>
                      <a:pt x="1140" y="404"/>
                    </a:lnTo>
                    <a:lnTo>
                      <a:pt x="1101" y="404"/>
                    </a:lnTo>
                    <a:lnTo>
                      <a:pt x="1061" y="404"/>
                    </a:lnTo>
                    <a:lnTo>
                      <a:pt x="1022" y="404"/>
                    </a:lnTo>
                    <a:lnTo>
                      <a:pt x="983" y="404"/>
                    </a:lnTo>
                    <a:lnTo>
                      <a:pt x="944" y="404"/>
                    </a:lnTo>
                    <a:lnTo>
                      <a:pt x="905" y="404"/>
                    </a:lnTo>
                    <a:lnTo>
                      <a:pt x="866" y="404"/>
                    </a:lnTo>
                    <a:lnTo>
                      <a:pt x="826" y="404"/>
                    </a:lnTo>
                    <a:lnTo>
                      <a:pt x="787" y="404"/>
                    </a:lnTo>
                    <a:lnTo>
                      <a:pt x="748" y="404"/>
                    </a:lnTo>
                    <a:lnTo>
                      <a:pt x="708" y="404"/>
                    </a:lnTo>
                    <a:lnTo>
                      <a:pt x="669" y="404"/>
                    </a:lnTo>
                    <a:lnTo>
                      <a:pt x="629" y="404"/>
                    </a:lnTo>
                    <a:lnTo>
                      <a:pt x="590" y="404"/>
                    </a:lnTo>
                    <a:lnTo>
                      <a:pt x="551" y="404"/>
                    </a:lnTo>
                    <a:lnTo>
                      <a:pt x="512" y="404"/>
                    </a:lnTo>
                    <a:lnTo>
                      <a:pt x="473" y="404"/>
                    </a:lnTo>
                    <a:lnTo>
                      <a:pt x="433" y="404"/>
                    </a:lnTo>
                    <a:lnTo>
                      <a:pt x="393" y="404"/>
                    </a:lnTo>
                    <a:lnTo>
                      <a:pt x="354" y="404"/>
                    </a:lnTo>
                    <a:lnTo>
                      <a:pt x="315" y="404"/>
                    </a:lnTo>
                    <a:lnTo>
                      <a:pt x="276" y="404"/>
                    </a:lnTo>
                    <a:lnTo>
                      <a:pt x="236" y="404"/>
                    </a:lnTo>
                    <a:lnTo>
                      <a:pt x="197" y="404"/>
                    </a:lnTo>
                    <a:lnTo>
                      <a:pt x="158" y="404"/>
                    </a:lnTo>
                    <a:lnTo>
                      <a:pt x="118" y="404"/>
                    </a:lnTo>
                    <a:lnTo>
                      <a:pt x="79" y="404"/>
                    </a:lnTo>
                    <a:lnTo>
                      <a:pt x="39" y="404"/>
                    </a:lnTo>
                    <a:lnTo>
                      <a:pt x="0" y="404"/>
                    </a:lnTo>
                    <a:lnTo>
                      <a:pt x="0" y="303"/>
                    </a:lnTo>
                    <a:lnTo>
                      <a:pt x="0" y="201"/>
                    </a:lnTo>
                    <a:lnTo>
                      <a:pt x="0" y="100"/>
                    </a:lnTo>
                    <a:lnTo>
                      <a:pt x="0" y="0"/>
                    </a:lnTo>
                    <a:close/>
                  </a:path>
                </a:pathLst>
              </a:custGeom>
              <a:solidFill>
                <a:srgbClr val="9E7A51"/>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49" name="Freeform 21"/>
              <p:cNvSpPr>
                <a:spLocks/>
              </p:cNvSpPr>
              <p:nvPr/>
            </p:nvSpPr>
            <p:spPr bwMode="auto">
              <a:xfrm>
                <a:off x="2532" y="2380"/>
                <a:ext cx="598" cy="192"/>
              </a:xfrm>
              <a:custGeom>
                <a:avLst/>
                <a:gdLst/>
                <a:ahLst/>
                <a:cxnLst>
                  <a:cxn ang="0">
                    <a:pos x="38" y="0"/>
                  </a:cxn>
                  <a:cxn ang="0">
                    <a:pos x="113" y="0"/>
                  </a:cxn>
                  <a:cxn ang="0">
                    <a:pos x="188" y="0"/>
                  </a:cxn>
                  <a:cxn ang="0">
                    <a:pos x="263" y="0"/>
                  </a:cxn>
                  <a:cxn ang="0">
                    <a:pos x="338" y="0"/>
                  </a:cxn>
                  <a:cxn ang="0">
                    <a:pos x="412" y="0"/>
                  </a:cxn>
                  <a:cxn ang="0">
                    <a:pos x="486" y="0"/>
                  </a:cxn>
                  <a:cxn ang="0">
                    <a:pos x="561" y="0"/>
                  </a:cxn>
                  <a:cxn ang="0">
                    <a:pos x="636" y="0"/>
                  </a:cxn>
                  <a:cxn ang="0">
                    <a:pos x="711" y="0"/>
                  </a:cxn>
                  <a:cxn ang="0">
                    <a:pos x="786" y="0"/>
                  </a:cxn>
                  <a:cxn ang="0">
                    <a:pos x="860" y="0"/>
                  </a:cxn>
                  <a:cxn ang="0">
                    <a:pos x="935" y="0"/>
                  </a:cxn>
                  <a:cxn ang="0">
                    <a:pos x="1010" y="0"/>
                  </a:cxn>
                  <a:cxn ang="0">
                    <a:pos x="1083" y="0"/>
                  </a:cxn>
                  <a:cxn ang="0">
                    <a:pos x="1158" y="0"/>
                  </a:cxn>
                  <a:cxn ang="0">
                    <a:pos x="1195" y="96"/>
                  </a:cxn>
                  <a:cxn ang="0">
                    <a:pos x="1195" y="288"/>
                  </a:cxn>
                  <a:cxn ang="0">
                    <a:pos x="1158" y="385"/>
                  </a:cxn>
                  <a:cxn ang="0">
                    <a:pos x="1083" y="385"/>
                  </a:cxn>
                  <a:cxn ang="0">
                    <a:pos x="1010" y="385"/>
                  </a:cxn>
                  <a:cxn ang="0">
                    <a:pos x="935" y="385"/>
                  </a:cxn>
                  <a:cxn ang="0">
                    <a:pos x="860" y="385"/>
                  </a:cxn>
                  <a:cxn ang="0">
                    <a:pos x="786" y="385"/>
                  </a:cxn>
                  <a:cxn ang="0">
                    <a:pos x="711" y="385"/>
                  </a:cxn>
                  <a:cxn ang="0">
                    <a:pos x="636" y="385"/>
                  </a:cxn>
                  <a:cxn ang="0">
                    <a:pos x="561" y="385"/>
                  </a:cxn>
                  <a:cxn ang="0">
                    <a:pos x="486" y="385"/>
                  </a:cxn>
                  <a:cxn ang="0">
                    <a:pos x="412" y="385"/>
                  </a:cxn>
                  <a:cxn ang="0">
                    <a:pos x="338" y="385"/>
                  </a:cxn>
                  <a:cxn ang="0">
                    <a:pos x="263" y="385"/>
                  </a:cxn>
                  <a:cxn ang="0">
                    <a:pos x="188" y="385"/>
                  </a:cxn>
                  <a:cxn ang="0">
                    <a:pos x="113" y="385"/>
                  </a:cxn>
                  <a:cxn ang="0">
                    <a:pos x="38" y="385"/>
                  </a:cxn>
                  <a:cxn ang="0">
                    <a:pos x="0" y="288"/>
                  </a:cxn>
                  <a:cxn ang="0">
                    <a:pos x="0" y="96"/>
                  </a:cxn>
                </a:cxnLst>
                <a:rect l="0" t="0" r="r" b="b"/>
                <a:pathLst>
                  <a:path w="1195" h="385">
                    <a:moveTo>
                      <a:pt x="0" y="0"/>
                    </a:moveTo>
                    <a:lnTo>
                      <a:pt x="38" y="0"/>
                    </a:lnTo>
                    <a:lnTo>
                      <a:pt x="75" y="0"/>
                    </a:lnTo>
                    <a:lnTo>
                      <a:pt x="113" y="0"/>
                    </a:lnTo>
                    <a:lnTo>
                      <a:pt x="150" y="0"/>
                    </a:lnTo>
                    <a:lnTo>
                      <a:pt x="188" y="0"/>
                    </a:lnTo>
                    <a:lnTo>
                      <a:pt x="225" y="0"/>
                    </a:lnTo>
                    <a:lnTo>
                      <a:pt x="263" y="0"/>
                    </a:lnTo>
                    <a:lnTo>
                      <a:pt x="300" y="0"/>
                    </a:lnTo>
                    <a:lnTo>
                      <a:pt x="338" y="0"/>
                    </a:lnTo>
                    <a:lnTo>
                      <a:pt x="375" y="0"/>
                    </a:lnTo>
                    <a:lnTo>
                      <a:pt x="412" y="0"/>
                    </a:lnTo>
                    <a:lnTo>
                      <a:pt x="450" y="0"/>
                    </a:lnTo>
                    <a:lnTo>
                      <a:pt x="486" y="0"/>
                    </a:lnTo>
                    <a:lnTo>
                      <a:pt x="524" y="0"/>
                    </a:lnTo>
                    <a:lnTo>
                      <a:pt x="561" y="0"/>
                    </a:lnTo>
                    <a:lnTo>
                      <a:pt x="599" y="0"/>
                    </a:lnTo>
                    <a:lnTo>
                      <a:pt x="636" y="0"/>
                    </a:lnTo>
                    <a:lnTo>
                      <a:pt x="673" y="0"/>
                    </a:lnTo>
                    <a:lnTo>
                      <a:pt x="711" y="0"/>
                    </a:lnTo>
                    <a:lnTo>
                      <a:pt x="748" y="0"/>
                    </a:lnTo>
                    <a:lnTo>
                      <a:pt x="786" y="0"/>
                    </a:lnTo>
                    <a:lnTo>
                      <a:pt x="823" y="0"/>
                    </a:lnTo>
                    <a:lnTo>
                      <a:pt x="860" y="0"/>
                    </a:lnTo>
                    <a:lnTo>
                      <a:pt x="898" y="0"/>
                    </a:lnTo>
                    <a:lnTo>
                      <a:pt x="935" y="0"/>
                    </a:lnTo>
                    <a:lnTo>
                      <a:pt x="972" y="0"/>
                    </a:lnTo>
                    <a:lnTo>
                      <a:pt x="1010" y="0"/>
                    </a:lnTo>
                    <a:lnTo>
                      <a:pt x="1046" y="0"/>
                    </a:lnTo>
                    <a:lnTo>
                      <a:pt x="1083" y="0"/>
                    </a:lnTo>
                    <a:lnTo>
                      <a:pt x="1120" y="0"/>
                    </a:lnTo>
                    <a:lnTo>
                      <a:pt x="1158" y="0"/>
                    </a:lnTo>
                    <a:lnTo>
                      <a:pt x="1195" y="0"/>
                    </a:lnTo>
                    <a:lnTo>
                      <a:pt x="1195" y="96"/>
                    </a:lnTo>
                    <a:lnTo>
                      <a:pt x="1195" y="191"/>
                    </a:lnTo>
                    <a:lnTo>
                      <a:pt x="1195" y="288"/>
                    </a:lnTo>
                    <a:lnTo>
                      <a:pt x="1195" y="385"/>
                    </a:lnTo>
                    <a:lnTo>
                      <a:pt x="1158" y="385"/>
                    </a:lnTo>
                    <a:lnTo>
                      <a:pt x="1120" y="385"/>
                    </a:lnTo>
                    <a:lnTo>
                      <a:pt x="1083" y="385"/>
                    </a:lnTo>
                    <a:lnTo>
                      <a:pt x="1046" y="385"/>
                    </a:lnTo>
                    <a:lnTo>
                      <a:pt x="1010" y="385"/>
                    </a:lnTo>
                    <a:lnTo>
                      <a:pt x="972" y="385"/>
                    </a:lnTo>
                    <a:lnTo>
                      <a:pt x="935" y="385"/>
                    </a:lnTo>
                    <a:lnTo>
                      <a:pt x="898" y="385"/>
                    </a:lnTo>
                    <a:lnTo>
                      <a:pt x="860" y="385"/>
                    </a:lnTo>
                    <a:lnTo>
                      <a:pt x="823" y="385"/>
                    </a:lnTo>
                    <a:lnTo>
                      <a:pt x="786" y="385"/>
                    </a:lnTo>
                    <a:lnTo>
                      <a:pt x="748" y="385"/>
                    </a:lnTo>
                    <a:lnTo>
                      <a:pt x="711" y="385"/>
                    </a:lnTo>
                    <a:lnTo>
                      <a:pt x="673" y="385"/>
                    </a:lnTo>
                    <a:lnTo>
                      <a:pt x="636" y="385"/>
                    </a:lnTo>
                    <a:lnTo>
                      <a:pt x="599" y="385"/>
                    </a:lnTo>
                    <a:lnTo>
                      <a:pt x="561" y="385"/>
                    </a:lnTo>
                    <a:lnTo>
                      <a:pt x="524" y="385"/>
                    </a:lnTo>
                    <a:lnTo>
                      <a:pt x="486" y="385"/>
                    </a:lnTo>
                    <a:lnTo>
                      <a:pt x="450" y="385"/>
                    </a:lnTo>
                    <a:lnTo>
                      <a:pt x="412" y="385"/>
                    </a:lnTo>
                    <a:lnTo>
                      <a:pt x="375" y="385"/>
                    </a:lnTo>
                    <a:lnTo>
                      <a:pt x="338" y="385"/>
                    </a:lnTo>
                    <a:lnTo>
                      <a:pt x="300" y="385"/>
                    </a:lnTo>
                    <a:lnTo>
                      <a:pt x="263" y="385"/>
                    </a:lnTo>
                    <a:lnTo>
                      <a:pt x="225" y="385"/>
                    </a:lnTo>
                    <a:lnTo>
                      <a:pt x="188" y="385"/>
                    </a:lnTo>
                    <a:lnTo>
                      <a:pt x="150" y="385"/>
                    </a:lnTo>
                    <a:lnTo>
                      <a:pt x="113" y="385"/>
                    </a:lnTo>
                    <a:lnTo>
                      <a:pt x="75" y="385"/>
                    </a:lnTo>
                    <a:lnTo>
                      <a:pt x="38" y="385"/>
                    </a:lnTo>
                    <a:lnTo>
                      <a:pt x="0" y="385"/>
                    </a:lnTo>
                    <a:lnTo>
                      <a:pt x="0" y="288"/>
                    </a:lnTo>
                    <a:lnTo>
                      <a:pt x="0" y="191"/>
                    </a:lnTo>
                    <a:lnTo>
                      <a:pt x="0" y="96"/>
                    </a:lnTo>
                    <a:lnTo>
                      <a:pt x="0" y="0"/>
                    </a:lnTo>
                    <a:close/>
                  </a:path>
                </a:pathLst>
              </a:custGeom>
              <a:solidFill>
                <a:srgbClr val="A5825B"/>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50" name="Freeform 22"/>
              <p:cNvSpPr>
                <a:spLocks/>
              </p:cNvSpPr>
              <p:nvPr/>
            </p:nvSpPr>
            <p:spPr bwMode="auto">
              <a:xfrm>
                <a:off x="2533" y="2381"/>
                <a:ext cx="565" cy="182"/>
              </a:xfrm>
              <a:custGeom>
                <a:avLst/>
                <a:gdLst/>
                <a:ahLst/>
                <a:cxnLst>
                  <a:cxn ang="0">
                    <a:pos x="36" y="0"/>
                  </a:cxn>
                  <a:cxn ang="0">
                    <a:pos x="106" y="0"/>
                  </a:cxn>
                  <a:cxn ang="0">
                    <a:pos x="178" y="0"/>
                  </a:cxn>
                  <a:cxn ang="0">
                    <a:pos x="248" y="0"/>
                  </a:cxn>
                  <a:cxn ang="0">
                    <a:pos x="320" y="0"/>
                  </a:cxn>
                  <a:cxn ang="0">
                    <a:pos x="390" y="0"/>
                  </a:cxn>
                  <a:cxn ang="0">
                    <a:pos x="461" y="0"/>
                  </a:cxn>
                  <a:cxn ang="0">
                    <a:pos x="532" y="0"/>
                  </a:cxn>
                  <a:cxn ang="0">
                    <a:pos x="602" y="0"/>
                  </a:cxn>
                  <a:cxn ang="0">
                    <a:pos x="673" y="0"/>
                  </a:cxn>
                  <a:cxn ang="0">
                    <a:pos x="744" y="0"/>
                  </a:cxn>
                  <a:cxn ang="0">
                    <a:pos x="815" y="0"/>
                  </a:cxn>
                  <a:cxn ang="0">
                    <a:pos x="885" y="0"/>
                  </a:cxn>
                  <a:cxn ang="0">
                    <a:pos x="956" y="0"/>
                  </a:cxn>
                  <a:cxn ang="0">
                    <a:pos x="1026" y="0"/>
                  </a:cxn>
                  <a:cxn ang="0">
                    <a:pos x="1096" y="0"/>
                  </a:cxn>
                  <a:cxn ang="0">
                    <a:pos x="1132" y="90"/>
                  </a:cxn>
                  <a:cxn ang="0">
                    <a:pos x="1132" y="273"/>
                  </a:cxn>
                  <a:cxn ang="0">
                    <a:pos x="1096" y="364"/>
                  </a:cxn>
                  <a:cxn ang="0">
                    <a:pos x="1026" y="364"/>
                  </a:cxn>
                  <a:cxn ang="0">
                    <a:pos x="956" y="364"/>
                  </a:cxn>
                  <a:cxn ang="0">
                    <a:pos x="885" y="364"/>
                  </a:cxn>
                  <a:cxn ang="0">
                    <a:pos x="815" y="364"/>
                  </a:cxn>
                  <a:cxn ang="0">
                    <a:pos x="744" y="364"/>
                  </a:cxn>
                  <a:cxn ang="0">
                    <a:pos x="673" y="364"/>
                  </a:cxn>
                  <a:cxn ang="0">
                    <a:pos x="602" y="364"/>
                  </a:cxn>
                  <a:cxn ang="0">
                    <a:pos x="532" y="364"/>
                  </a:cxn>
                  <a:cxn ang="0">
                    <a:pos x="461" y="364"/>
                  </a:cxn>
                  <a:cxn ang="0">
                    <a:pos x="390" y="364"/>
                  </a:cxn>
                  <a:cxn ang="0">
                    <a:pos x="320" y="364"/>
                  </a:cxn>
                  <a:cxn ang="0">
                    <a:pos x="248" y="364"/>
                  </a:cxn>
                  <a:cxn ang="0">
                    <a:pos x="178" y="364"/>
                  </a:cxn>
                  <a:cxn ang="0">
                    <a:pos x="106" y="364"/>
                  </a:cxn>
                  <a:cxn ang="0">
                    <a:pos x="36" y="364"/>
                  </a:cxn>
                  <a:cxn ang="0">
                    <a:pos x="0" y="273"/>
                  </a:cxn>
                  <a:cxn ang="0">
                    <a:pos x="0" y="90"/>
                  </a:cxn>
                </a:cxnLst>
                <a:rect l="0" t="0" r="r" b="b"/>
                <a:pathLst>
                  <a:path w="1132" h="364">
                    <a:moveTo>
                      <a:pt x="0" y="0"/>
                    </a:moveTo>
                    <a:lnTo>
                      <a:pt x="36" y="0"/>
                    </a:lnTo>
                    <a:lnTo>
                      <a:pt x="71" y="0"/>
                    </a:lnTo>
                    <a:lnTo>
                      <a:pt x="106" y="0"/>
                    </a:lnTo>
                    <a:lnTo>
                      <a:pt x="142" y="0"/>
                    </a:lnTo>
                    <a:lnTo>
                      <a:pt x="178" y="0"/>
                    </a:lnTo>
                    <a:lnTo>
                      <a:pt x="212" y="0"/>
                    </a:lnTo>
                    <a:lnTo>
                      <a:pt x="248" y="0"/>
                    </a:lnTo>
                    <a:lnTo>
                      <a:pt x="284" y="0"/>
                    </a:lnTo>
                    <a:lnTo>
                      <a:pt x="320" y="0"/>
                    </a:lnTo>
                    <a:lnTo>
                      <a:pt x="354" y="0"/>
                    </a:lnTo>
                    <a:lnTo>
                      <a:pt x="390" y="0"/>
                    </a:lnTo>
                    <a:lnTo>
                      <a:pt x="426" y="0"/>
                    </a:lnTo>
                    <a:lnTo>
                      <a:pt x="461" y="0"/>
                    </a:lnTo>
                    <a:lnTo>
                      <a:pt x="496" y="0"/>
                    </a:lnTo>
                    <a:lnTo>
                      <a:pt x="532" y="0"/>
                    </a:lnTo>
                    <a:lnTo>
                      <a:pt x="567" y="0"/>
                    </a:lnTo>
                    <a:lnTo>
                      <a:pt x="602" y="0"/>
                    </a:lnTo>
                    <a:lnTo>
                      <a:pt x="638" y="0"/>
                    </a:lnTo>
                    <a:lnTo>
                      <a:pt x="673" y="0"/>
                    </a:lnTo>
                    <a:lnTo>
                      <a:pt x="709" y="0"/>
                    </a:lnTo>
                    <a:lnTo>
                      <a:pt x="744" y="0"/>
                    </a:lnTo>
                    <a:lnTo>
                      <a:pt x="779" y="0"/>
                    </a:lnTo>
                    <a:lnTo>
                      <a:pt x="815" y="0"/>
                    </a:lnTo>
                    <a:lnTo>
                      <a:pt x="850" y="0"/>
                    </a:lnTo>
                    <a:lnTo>
                      <a:pt x="885" y="0"/>
                    </a:lnTo>
                    <a:lnTo>
                      <a:pt x="920" y="0"/>
                    </a:lnTo>
                    <a:lnTo>
                      <a:pt x="956" y="0"/>
                    </a:lnTo>
                    <a:lnTo>
                      <a:pt x="991" y="0"/>
                    </a:lnTo>
                    <a:lnTo>
                      <a:pt x="1026" y="0"/>
                    </a:lnTo>
                    <a:lnTo>
                      <a:pt x="1062" y="0"/>
                    </a:lnTo>
                    <a:lnTo>
                      <a:pt x="1096" y="0"/>
                    </a:lnTo>
                    <a:lnTo>
                      <a:pt x="1132" y="0"/>
                    </a:lnTo>
                    <a:lnTo>
                      <a:pt x="1132" y="90"/>
                    </a:lnTo>
                    <a:lnTo>
                      <a:pt x="1132" y="181"/>
                    </a:lnTo>
                    <a:lnTo>
                      <a:pt x="1132" y="273"/>
                    </a:lnTo>
                    <a:lnTo>
                      <a:pt x="1132" y="364"/>
                    </a:lnTo>
                    <a:lnTo>
                      <a:pt x="1096" y="364"/>
                    </a:lnTo>
                    <a:lnTo>
                      <a:pt x="1062" y="364"/>
                    </a:lnTo>
                    <a:lnTo>
                      <a:pt x="1026" y="364"/>
                    </a:lnTo>
                    <a:lnTo>
                      <a:pt x="991" y="364"/>
                    </a:lnTo>
                    <a:lnTo>
                      <a:pt x="956" y="364"/>
                    </a:lnTo>
                    <a:lnTo>
                      <a:pt x="920" y="364"/>
                    </a:lnTo>
                    <a:lnTo>
                      <a:pt x="885" y="364"/>
                    </a:lnTo>
                    <a:lnTo>
                      <a:pt x="850" y="364"/>
                    </a:lnTo>
                    <a:lnTo>
                      <a:pt x="815" y="364"/>
                    </a:lnTo>
                    <a:lnTo>
                      <a:pt x="779" y="364"/>
                    </a:lnTo>
                    <a:lnTo>
                      <a:pt x="744" y="364"/>
                    </a:lnTo>
                    <a:lnTo>
                      <a:pt x="709" y="364"/>
                    </a:lnTo>
                    <a:lnTo>
                      <a:pt x="673" y="364"/>
                    </a:lnTo>
                    <a:lnTo>
                      <a:pt x="638" y="364"/>
                    </a:lnTo>
                    <a:lnTo>
                      <a:pt x="602" y="364"/>
                    </a:lnTo>
                    <a:lnTo>
                      <a:pt x="567" y="364"/>
                    </a:lnTo>
                    <a:lnTo>
                      <a:pt x="532" y="364"/>
                    </a:lnTo>
                    <a:lnTo>
                      <a:pt x="496" y="364"/>
                    </a:lnTo>
                    <a:lnTo>
                      <a:pt x="461" y="364"/>
                    </a:lnTo>
                    <a:lnTo>
                      <a:pt x="426" y="364"/>
                    </a:lnTo>
                    <a:lnTo>
                      <a:pt x="390" y="364"/>
                    </a:lnTo>
                    <a:lnTo>
                      <a:pt x="354" y="364"/>
                    </a:lnTo>
                    <a:lnTo>
                      <a:pt x="320" y="364"/>
                    </a:lnTo>
                    <a:lnTo>
                      <a:pt x="284" y="364"/>
                    </a:lnTo>
                    <a:lnTo>
                      <a:pt x="248" y="364"/>
                    </a:lnTo>
                    <a:lnTo>
                      <a:pt x="212" y="364"/>
                    </a:lnTo>
                    <a:lnTo>
                      <a:pt x="178" y="364"/>
                    </a:lnTo>
                    <a:lnTo>
                      <a:pt x="142" y="364"/>
                    </a:lnTo>
                    <a:lnTo>
                      <a:pt x="106" y="364"/>
                    </a:lnTo>
                    <a:lnTo>
                      <a:pt x="71" y="364"/>
                    </a:lnTo>
                    <a:lnTo>
                      <a:pt x="36" y="364"/>
                    </a:lnTo>
                    <a:lnTo>
                      <a:pt x="0" y="364"/>
                    </a:lnTo>
                    <a:lnTo>
                      <a:pt x="0" y="273"/>
                    </a:lnTo>
                    <a:lnTo>
                      <a:pt x="0" y="181"/>
                    </a:lnTo>
                    <a:lnTo>
                      <a:pt x="0" y="90"/>
                    </a:lnTo>
                    <a:lnTo>
                      <a:pt x="0" y="0"/>
                    </a:lnTo>
                    <a:close/>
                  </a:path>
                </a:pathLst>
              </a:custGeom>
              <a:solidFill>
                <a:srgbClr val="AD8C68"/>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51" name="Freeform 23"/>
              <p:cNvSpPr>
                <a:spLocks/>
              </p:cNvSpPr>
              <p:nvPr/>
            </p:nvSpPr>
            <p:spPr bwMode="auto">
              <a:xfrm>
                <a:off x="2533" y="2381"/>
                <a:ext cx="535" cy="172"/>
              </a:xfrm>
              <a:custGeom>
                <a:avLst/>
                <a:gdLst/>
                <a:ahLst/>
                <a:cxnLst>
                  <a:cxn ang="0">
                    <a:pos x="33" y="0"/>
                  </a:cxn>
                  <a:cxn ang="0">
                    <a:pos x="100" y="0"/>
                  </a:cxn>
                  <a:cxn ang="0">
                    <a:pos x="167" y="0"/>
                  </a:cxn>
                  <a:cxn ang="0">
                    <a:pos x="233" y="0"/>
                  </a:cxn>
                  <a:cxn ang="0">
                    <a:pos x="301" y="0"/>
                  </a:cxn>
                  <a:cxn ang="0">
                    <a:pos x="368" y="0"/>
                  </a:cxn>
                  <a:cxn ang="0">
                    <a:pos x="435" y="0"/>
                  </a:cxn>
                  <a:cxn ang="0">
                    <a:pos x="502" y="0"/>
                  </a:cxn>
                  <a:cxn ang="0">
                    <a:pos x="569" y="0"/>
                  </a:cxn>
                  <a:cxn ang="0">
                    <a:pos x="636" y="0"/>
                  </a:cxn>
                  <a:cxn ang="0">
                    <a:pos x="702" y="0"/>
                  </a:cxn>
                  <a:cxn ang="0">
                    <a:pos x="769" y="0"/>
                  </a:cxn>
                  <a:cxn ang="0">
                    <a:pos x="836" y="0"/>
                  </a:cxn>
                  <a:cxn ang="0">
                    <a:pos x="902" y="0"/>
                  </a:cxn>
                  <a:cxn ang="0">
                    <a:pos x="969" y="0"/>
                  </a:cxn>
                  <a:cxn ang="0">
                    <a:pos x="1035" y="0"/>
                  </a:cxn>
                  <a:cxn ang="0">
                    <a:pos x="1069" y="85"/>
                  </a:cxn>
                  <a:cxn ang="0">
                    <a:pos x="1069" y="258"/>
                  </a:cxn>
                  <a:cxn ang="0">
                    <a:pos x="1035" y="345"/>
                  </a:cxn>
                  <a:cxn ang="0">
                    <a:pos x="969" y="345"/>
                  </a:cxn>
                  <a:cxn ang="0">
                    <a:pos x="902" y="345"/>
                  </a:cxn>
                  <a:cxn ang="0">
                    <a:pos x="836" y="345"/>
                  </a:cxn>
                  <a:cxn ang="0">
                    <a:pos x="769" y="345"/>
                  </a:cxn>
                  <a:cxn ang="0">
                    <a:pos x="702" y="345"/>
                  </a:cxn>
                  <a:cxn ang="0">
                    <a:pos x="636" y="345"/>
                  </a:cxn>
                  <a:cxn ang="0">
                    <a:pos x="569" y="345"/>
                  </a:cxn>
                  <a:cxn ang="0">
                    <a:pos x="502" y="345"/>
                  </a:cxn>
                  <a:cxn ang="0">
                    <a:pos x="435" y="345"/>
                  </a:cxn>
                  <a:cxn ang="0">
                    <a:pos x="368" y="345"/>
                  </a:cxn>
                  <a:cxn ang="0">
                    <a:pos x="301" y="345"/>
                  </a:cxn>
                  <a:cxn ang="0">
                    <a:pos x="233" y="345"/>
                  </a:cxn>
                  <a:cxn ang="0">
                    <a:pos x="167" y="345"/>
                  </a:cxn>
                  <a:cxn ang="0">
                    <a:pos x="100" y="345"/>
                  </a:cxn>
                  <a:cxn ang="0">
                    <a:pos x="33" y="345"/>
                  </a:cxn>
                  <a:cxn ang="0">
                    <a:pos x="0" y="258"/>
                  </a:cxn>
                  <a:cxn ang="0">
                    <a:pos x="0" y="85"/>
                  </a:cxn>
                </a:cxnLst>
                <a:rect l="0" t="0" r="r" b="b"/>
                <a:pathLst>
                  <a:path w="1069" h="345">
                    <a:moveTo>
                      <a:pt x="0" y="0"/>
                    </a:moveTo>
                    <a:lnTo>
                      <a:pt x="33" y="0"/>
                    </a:lnTo>
                    <a:lnTo>
                      <a:pt x="66" y="0"/>
                    </a:lnTo>
                    <a:lnTo>
                      <a:pt x="100" y="0"/>
                    </a:lnTo>
                    <a:lnTo>
                      <a:pt x="133" y="0"/>
                    </a:lnTo>
                    <a:lnTo>
                      <a:pt x="167" y="0"/>
                    </a:lnTo>
                    <a:lnTo>
                      <a:pt x="200" y="0"/>
                    </a:lnTo>
                    <a:lnTo>
                      <a:pt x="233" y="0"/>
                    </a:lnTo>
                    <a:lnTo>
                      <a:pt x="267" y="0"/>
                    </a:lnTo>
                    <a:lnTo>
                      <a:pt x="301" y="0"/>
                    </a:lnTo>
                    <a:lnTo>
                      <a:pt x="335" y="0"/>
                    </a:lnTo>
                    <a:lnTo>
                      <a:pt x="368" y="0"/>
                    </a:lnTo>
                    <a:lnTo>
                      <a:pt x="402" y="0"/>
                    </a:lnTo>
                    <a:lnTo>
                      <a:pt x="435" y="0"/>
                    </a:lnTo>
                    <a:lnTo>
                      <a:pt x="468" y="0"/>
                    </a:lnTo>
                    <a:lnTo>
                      <a:pt x="502" y="0"/>
                    </a:lnTo>
                    <a:lnTo>
                      <a:pt x="535" y="0"/>
                    </a:lnTo>
                    <a:lnTo>
                      <a:pt x="569" y="0"/>
                    </a:lnTo>
                    <a:lnTo>
                      <a:pt x="602" y="0"/>
                    </a:lnTo>
                    <a:lnTo>
                      <a:pt x="636" y="0"/>
                    </a:lnTo>
                    <a:lnTo>
                      <a:pt x="669" y="0"/>
                    </a:lnTo>
                    <a:lnTo>
                      <a:pt x="702" y="0"/>
                    </a:lnTo>
                    <a:lnTo>
                      <a:pt x="736" y="0"/>
                    </a:lnTo>
                    <a:lnTo>
                      <a:pt x="769" y="0"/>
                    </a:lnTo>
                    <a:lnTo>
                      <a:pt x="803" y="0"/>
                    </a:lnTo>
                    <a:lnTo>
                      <a:pt x="836" y="0"/>
                    </a:lnTo>
                    <a:lnTo>
                      <a:pt x="869" y="0"/>
                    </a:lnTo>
                    <a:lnTo>
                      <a:pt x="902" y="0"/>
                    </a:lnTo>
                    <a:lnTo>
                      <a:pt x="935" y="0"/>
                    </a:lnTo>
                    <a:lnTo>
                      <a:pt x="969" y="0"/>
                    </a:lnTo>
                    <a:lnTo>
                      <a:pt x="1002" y="0"/>
                    </a:lnTo>
                    <a:lnTo>
                      <a:pt x="1035" y="0"/>
                    </a:lnTo>
                    <a:lnTo>
                      <a:pt x="1069" y="0"/>
                    </a:lnTo>
                    <a:lnTo>
                      <a:pt x="1069" y="85"/>
                    </a:lnTo>
                    <a:lnTo>
                      <a:pt x="1069" y="172"/>
                    </a:lnTo>
                    <a:lnTo>
                      <a:pt x="1069" y="258"/>
                    </a:lnTo>
                    <a:lnTo>
                      <a:pt x="1069" y="345"/>
                    </a:lnTo>
                    <a:lnTo>
                      <a:pt x="1035" y="345"/>
                    </a:lnTo>
                    <a:lnTo>
                      <a:pt x="1002" y="345"/>
                    </a:lnTo>
                    <a:lnTo>
                      <a:pt x="969" y="345"/>
                    </a:lnTo>
                    <a:lnTo>
                      <a:pt x="935" y="345"/>
                    </a:lnTo>
                    <a:lnTo>
                      <a:pt x="902" y="345"/>
                    </a:lnTo>
                    <a:lnTo>
                      <a:pt x="869" y="345"/>
                    </a:lnTo>
                    <a:lnTo>
                      <a:pt x="836" y="345"/>
                    </a:lnTo>
                    <a:lnTo>
                      <a:pt x="803" y="345"/>
                    </a:lnTo>
                    <a:lnTo>
                      <a:pt x="769" y="345"/>
                    </a:lnTo>
                    <a:lnTo>
                      <a:pt x="736" y="345"/>
                    </a:lnTo>
                    <a:lnTo>
                      <a:pt x="702" y="345"/>
                    </a:lnTo>
                    <a:lnTo>
                      <a:pt x="669" y="345"/>
                    </a:lnTo>
                    <a:lnTo>
                      <a:pt x="636" y="345"/>
                    </a:lnTo>
                    <a:lnTo>
                      <a:pt x="602" y="345"/>
                    </a:lnTo>
                    <a:lnTo>
                      <a:pt x="569" y="345"/>
                    </a:lnTo>
                    <a:lnTo>
                      <a:pt x="535" y="345"/>
                    </a:lnTo>
                    <a:lnTo>
                      <a:pt x="502" y="345"/>
                    </a:lnTo>
                    <a:lnTo>
                      <a:pt x="468" y="345"/>
                    </a:lnTo>
                    <a:lnTo>
                      <a:pt x="435" y="345"/>
                    </a:lnTo>
                    <a:lnTo>
                      <a:pt x="402" y="345"/>
                    </a:lnTo>
                    <a:lnTo>
                      <a:pt x="368" y="345"/>
                    </a:lnTo>
                    <a:lnTo>
                      <a:pt x="335" y="345"/>
                    </a:lnTo>
                    <a:lnTo>
                      <a:pt x="301" y="345"/>
                    </a:lnTo>
                    <a:lnTo>
                      <a:pt x="267" y="345"/>
                    </a:lnTo>
                    <a:lnTo>
                      <a:pt x="233" y="345"/>
                    </a:lnTo>
                    <a:lnTo>
                      <a:pt x="200" y="345"/>
                    </a:lnTo>
                    <a:lnTo>
                      <a:pt x="167" y="345"/>
                    </a:lnTo>
                    <a:lnTo>
                      <a:pt x="133" y="345"/>
                    </a:lnTo>
                    <a:lnTo>
                      <a:pt x="100" y="345"/>
                    </a:lnTo>
                    <a:lnTo>
                      <a:pt x="66" y="345"/>
                    </a:lnTo>
                    <a:lnTo>
                      <a:pt x="33" y="345"/>
                    </a:lnTo>
                    <a:lnTo>
                      <a:pt x="0" y="345"/>
                    </a:lnTo>
                    <a:lnTo>
                      <a:pt x="0" y="258"/>
                    </a:lnTo>
                    <a:lnTo>
                      <a:pt x="0" y="172"/>
                    </a:lnTo>
                    <a:lnTo>
                      <a:pt x="0" y="85"/>
                    </a:lnTo>
                    <a:lnTo>
                      <a:pt x="0" y="0"/>
                    </a:lnTo>
                    <a:close/>
                  </a:path>
                </a:pathLst>
              </a:custGeom>
              <a:solidFill>
                <a:srgbClr val="B59372"/>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52" name="Freeform 24"/>
              <p:cNvSpPr>
                <a:spLocks/>
              </p:cNvSpPr>
              <p:nvPr/>
            </p:nvSpPr>
            <p:spPr bwMode="auto">
              <a:xfrm>
                <a:off x="2534" y="2381"/>
                <a:ext cx="503" cy="162"/>
              </a:xfrm>
              <a:custGeom>
                <a:avLst/>
                <a:gdLst/>
                <a:ahLst/>
                <a:cxnLst>
                  <a:cxn ang="0">
                    <a:pos x="31" y="0"/>
                  </a:cxn>
                  <a:cxn ang="0">
                    <a:pos x="94" y="0"/>
                  </a:cxn>
                  <a:cxn ang="0">
                    <a:pos x="158" y="0"/>
                  </a:cxn>
                  <a:cxn ang="0">
                    <a:pos x="220" y="0"/>
                  </a:cxn>
                  <a:cxn ang="0">
                    <a:pos x="283" y="0"/>
                  </a:cxn>
                  <a:cxn ang="0">
                    <a:pos x="347" y="0"/>
                  </a:cxn>
                  <a:cxn ang="0">
                    <a:pos x="409" y="0"/>
                  </a:cxn>
                  <a:cxn ang="0">
                    <a:pos x="472" y="0"/>
                  </a:cxn>
                  <a:cxn ang="0">
                    <a:pos x="535" y="0"/>
                  </a:cxn>
                  <a:cxn ang="0">
                    <a:pos x="598" y="0"/>
                  </a:cxn>
                  <a:cxn ang="0">
                    <a:pos x="661" y="0"/>
                  </a:cxn>
                  <a:cxn ang="0">
                    <a:pos x="723" y="0"/>
                  </a:cxn>
                  <a:cxn ang="0">
                    <a:pos x="787" y="0"/>
                  </a:cxn>
                  <a:cxn ang="0">
                    <a:pos x="849" y="0"/>
                  </a:cxn>
                  <a:cxn ang="0">
                    <a:pos x="911" y="0"/>
                  </a:cxn>
                  <a:cxn ang="0">
                    <a:pos x="974" y="0"/>
                  </a:cxn>
                  <a:cxn ang="0">
                    <a:pos x="1006" y="81"/>
                  </a:cxn>
                  <a:cxn ang="0">
                    <a:pos x="1006" y="243"/>
                  </a:cxn>
                  <a:cxn ang="0">
                    <a:pos x="974" y="324"/>
                  </a:cxn>
                  <a:cxn ang="0">
                    <a:pos x="911" y="324"/>
                  </a:cxn>
                  <a:cxn ang="0">
                    <a:pos x="849" y="324"/>
                  </a:cxn>
                  <a:cxn ang="0">
                    <a:pos x="787" y="324"/>
                  </a:cxn>
                  <a:cxn ang="0">
                    <a:pos x="723" y="324"/>
                  </a:cxn>
                  <a:cxn ang="0">
                    <a:pos x="661" y="324"/>
                  </a:cxn>
                  <a:cxn ang="0">
                    <a:pos x="598" y="324"/>
                  </a:cxn>
                  <a:cxn ang="0">
                    <a:pos x="535" y="324"/>
                  </a:cxn>
                  <a:cxn ang="0">
                    <a:pos x="472" y="324"/>
                  </a:cxn>
                  <a:cxn ang="0">
                    <a:pos x="409" y="324"/>
                  </a:cxn>
                  <a:cxn ang="0">
                    <a:pos x="347" y="324"/>
                  </a:cxn>
                  <a:cxn ang="0">
                    <a:pos x="283" y="324"/>
                  </a:cxn>
                  <a:cxn ang="0">
                    <a:pos x="220" y="324"/>
                  </a:cxn>
                  <a:cxn ang="0">
                    <a:pos x="158" y="324"/>
                  </a:cxn>
                  <a:cxn ang="0">
                    <a:pos x="94" y="324"/>
                  </a:cxn>
                  <a:cxn ang="0">
                    <a:pos x="31" y="324"/>
                  </a:cxn>
                  <a:cxn ang="0">
                    <a:pos x="0" y="243"/>
                  </a:cxn>
                  <a:cxn ang="0">
                    <a:pos x="0" y="81"/>
                  </a:cxn>
                </a:cxnLst>
                <a:rect l="0" t="0" r="r" b="b"/>
                <a:pathLst>
                  <a:path w="1006" h="324">
                    <a:moveTo>
                      <a:pt x="0" y="0"/>
                    </a:moveTo>
                    <a:lnTo>
                      <a:pt x="31" y="0"/>
                    </a:lnTo>
                    <a:lnTo>
                      <a:pt x="63" y="0"/>
                    </a:lnTo>
                    <a:lnTo>
                      <a:pt x="94" y="0"/>
                    </a:lnTo>
                    <a:lnTo>
                      <a:pt x="125" y="0"/>
                    </a:lnTo>
                    <a:lnTo>
                      <a:pt x="158" y="0"/>
                    </a:lnTo>
                    <a:lnTo>
                      <a:pt x="189" y="0"/>
                    </a:lnTo>
                    <a:lnTo>
                      <a:pt x="220" y="0"/>
                    </a:lnTo>
                    <a:lnTo>
                      <a:pt x="252" y="0"/>
                    </a:lnTo>
                    <a:lnTo>
                      <a:pt x="283" y="0"/>
                    </a:lnTo>
                    <a:lnTo>
                      <a:pt x="314" y="0"/>
                    </a:lnTo>
                    <a:lnTo>
                      <a:pt x="347" y="0"/>
                    </a:lnTo>
                    <a:lnTo>
                      <a:pt x="378" y="0"/>
                    </a:lnTo>
                    <a:lnTo>
                      <a:pt x="409" y="0"/>
                    </a:lnTo>
                    <a:lnTo>
                      <a:pt x="441" y="0"/>
                    </a:lnTo>
                    <a:lnTo>
                      <a:pt x="472" y="0"/>
                    </a:lnTo>
                    <a:lnTo>
                      <a:pt x="503" y="0"/>
                    </a:lnTo>
                    <a:lnTo>
                      <a:pt x="535" y="0"/>
                    </a:lnTo>
                    <a:lnTo>
                      <a:pt x="567" y="0"/>
                    </a:lnTo>
                    <a:lnTo>
                      <a:pt x="598" y="0"/>
                    </a:lnTo>
                    <a:lnTo>
                      <a:pt x="629" y="0"/>
                    </a:lnTo>
                    <a:lnTo>
                      <a:pt x="661" y="0"/>
                    </a:lnTo>
                    <a:lnTo>
                      <a:pt x="692" y="0"/>
                    </a:lnTo>
                    <a:lnTo>
                      <a:pt x="723" y="0"/>
                    </a:lnTo>
                    <a:lnTo>
                      <a:pt x="754" y="0"/>
                    </a:lnTo>
                    <a:lnTo>
                      <a:pt x="787" y="0"/>
                    </a:lnTo>
                    <a:lnTo>
                      <a:pt x="818" y="0"/>
                    </a:lnTo>
                    <a:lnTo>
                      <a:pt x="849" y="0"/>
                    </a:lnTo>
                    <a:lnTo>
                      <a:pt x="880" y="0"/>
                    </a:lnTo>
                    <a:lnTo>
                      <a:pt x="911" y="0"/>
                    </a:lnTo>
                    <a:lnTo>
                      <a:pt x="943" y="0"/>
                    </a:lnTo>
                    <a:lnTo>
                      <a:pt x="974" y="0"/>
                    </a:lnTo>
                    <a:lnTo>
                      <a:pt x="1006" y="0"/>
                    </a:lnTo>
                    <a:lnTo>
                      <a:pt x="1006" y="81"/>
                    </a:lnTo>
                    <a:lnTo>
                      <a:pt x="1006" y="162"/>
                    </a:lnTo>
                    <a:lnTo>
                      <a:pt x="1006" y="243"/>
                    </a:lnTo>
                    <a:lnTo>
                      <a:pt x="1006" y="324"/>
                    </a:lnTo>
                    <a:lnTo>
                      <a:pt x="974" y="324"/>
                    </a:lnTo>
                    <a:lnTo>
                      <a:pt x="943" y="324"/>
                    </a:lnTo>
                    <a:lnTo>
                      <a:pt x="911" y="324"/>
                    </a:lnTo>
                    <a:lnTo>
                      <a:pt x="880" y="324"/>
                    </a:lnTo>
                    <a:lnTo>
                      <a:pt x="849" y="324"/>
                    </a:lnTo>
                    <a:lnTo>
                      <a:pt x="818" y="324"/>
                    </a:lnTo>
                    <a:lnTo>
                      <a:pt x="787" y="324"/>
                    </a:lnTo>
                    <a:lnTo>
                      <a:pt x="754" y="324"/>
                    </a:lnTo>
                    <a:lnTo>
                      <a:pt x="723" y="324"/>
                    </a:lnTo>
                    <a:lnTo>
                      <a:pt x="692" y="324"/>
                    </a:lnTo>
                    <a:lnTo>
                      <a:pt x="661" y="324"/>
                    </a:lnTo>
                    <a:lnTo>
                      <a:pt x="629" y="324"/>
                    </a:lnTo>
                    <a:lnTo>
                      <a:pt x="598" y="324"/>
                    </a:lnTo>
                    <a:lnTo>
                      <a:pt x="567" y="324"/>
                    </a:lnTo>
                    <a:lnTo>
                      <a:pt x="535" y="324"/>
                    </a:lnTo>
                    <a:lnTo>
                      <a:pt x="503" y="324"/>
                    </a:lnTo>
                    <a:lnTo>
                      <a:pt x="472" y="324"/>
                    </a:lnTo>
                    <a:lnTo>
                      <a:pt x="441" y="324"/>
                    </a:lnTo>
                    <a:lnTo>
                      <a:pt x="409" y="324"/>
                    </a:lnTo>
                    <a:lnTo>
                      <a:pt x="378" y="324"/>
                    </a:lnTo>
                    <a:lnTo>
                      <a:pt x="347" y="324"/>
                    </a:lnTo>
                    <a:lnTo>
                      <a:pt x="314" y="324"/>
                    </a:lnTo>
                    <a:lnTo>
                      <a:pt x="283" y="324"/>
                    </a:lnTo>
                    <a:lnTo>
                      <a:pt x="252" y="324"/>
                    </a:lnTo>
                    <a:lnTo>
                      <a:pt x="220" y="324"/>
                    </a:lnTo>
                    <a:lnTo>
                      <a:pt x="189" y="324"/>
                    </a:lnTo>
                    <a:lnTo>
                      <a:pt x="158" y="324"/>
                    </a:lnTo>
                    <a:lnTo>
                      <a:pt x="125" y="324"/>
                    </a:lnTo>
                    <a:lnTo>
                      <a:pt x="94" y="324"/>
                    </a:lnTo>
                    <a:lnTo>
                      <a:pt x="63" y="324"/>
                    </a:lnTo>
                    <a:lnTo>
                      <a:pt x="31" y="324"/>
                    </a:lnTo>
                    <a:lnTo>
                      <a:pt x="0" y="324"/>
                    </a:lnTo>
                    <a:lnTo>
                      <a:pt x="0" y="243"/>
                    </a:lnTo>
                    <a:lnTo>
                      <a:pt x="0" y="162"/>
                    </a:lnTo>
                    <a:lnTo>
                      <a:pt x="0" y="81"/>
                    </a:lnTo>
                    <a:lnTo>
                      <a:pt x="0" y="0"/>
                    </a:lnTo>
                    <a:close/>
                  </a:path>
                </a:pathLst>
              </a:custGeom>
              <a:solidFill>
                <a:srgbClr val="BC9E7F"/>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53" name="Freeform 25"/>
              <p:cNvSpPr>
                <a:spLocks/>
              </p:cNvSpPr>
              <p:nvPr/>
            </p:nvSpPr>
            <p:spPr bwMode="auto">
              <a:xfrm>
                <a:off x="2534" y="2382"/>
                <a:ext cx="472" cy="151"/>
              </a:xfrm>
              <a:custGeom>
                <a:avLst/>
                <a:gdLst/>
                <a:ahLst/>
                <a:cxnLst>
                  <a:cxn ang="0">
                    <a:pos x="30" y="0"/>
                  </a:cxn>
                  <a:cxn ang="0">
                    <a:pos x="89" y="0"/>
                  </a:cxn>
                  <a:cxn ang="0">
                    <a:pos x="147" y="0"/>
                  </a:cxn>
                  <a:cxn ang="0">
                    <a:pos x="206" y="0"/>
                  </a:cxn>
                  <a:cxn ang="0">
                    <a:pos x="265" y="0"/>
                  </a:cxn>
                  <a:cxn ang="0">
                    <a:pos x="325" y="0"/>
                  </a:cxn>
                  <a:cxn ang="0">
                    <a:pos x="384" y="0"/>
                  </a:cxn>
                  <a:cxn ang="0">
                    <a:pos x="442" y="0"/>
                  </a:cxn>
                  <a:cxn ang="0">
                    <a:pos x="501" y="0"/>
                  </a:cxn>
                  <a:cxn ang="0">
                    <a:pos x="561" y="0"/>
                  </a:cxn>
                  <a:cxn ang="0">
                    <a:pos x="620" y="0"/>
                  </a:cxn>
                  <a:cxn ang="0">
                    <a:pos x="678" y="0"/>
                  </a:cxn>
                  <a:cxn ang="0">
                    <a:pos x="737" y="0"/>
                  </a:cxn>
                  <a:cxn ang="0">
                    <a:pos x="796" y="0"/>
                  </a:cxn>
                  <a:cxn ang="0">
                    <a:pos x="855" y="0"/>
                  </a:cxn>
                  <a:cxn ang="0">
                    <a:pos x="914" y="0"/>
                  </a:cxn>
                  <a:cxn ang="0">
                    <a:pos x="942" y="75"/>
                  </a:cxn>
                  <a:cxn ang="0">
                    <a:pos x="942" y="227"/>
                  </a:cxn>
                  <a:cxn ang="0">
                    <a:pos x="914" y="303"/>
                  </a:cxn>
                  <a:cxn ang="0">
                    <a:pos x="855" y="303"/>
                  </a:cxn>
                  <a:cxn ang="0">
                    <a:pos x="796" y="303"/>
                  </a:cxn>
                  <a:cxn ang="0">
                    <a:pos x="737" y="303"/>
                  </a:cxn>
                  <a:cxn ang="0">
                    <a:pos x="678" y="303"/>
                  </a:cxn>
                  <a:cxn ang="0">
                    <a:pos x="620" y="303"/>
                  </a:cxn>
                  <a:cxn ang="0">
                    <a:pos x="561" y="303"/>
                  </a:cxn>
                  <a:cxn ang="0">
                    <a:pos x="501" y="303"/>
                  </a:cxn>
                  <a:cxn ang="0">
                    <a:pos x="442" y="303"/>
                  </a:cxn>
                  <a:cxn ang="0">
                    <a:pos x="384" y="303"/>
                  </a:cxn>
                  <a:cxn ang="0">
                    <a:pos x="325" y="303"/>
                  </a:cxn>
                  <a:cxn ang="0">
                    <a:pos x="265" y="303"/>
                  </a:cxn>
                  <a:cxn ang="0">
                    <a:pos x="206" y="303"/>
                  </a:cxn>
                  <a:cxn ang="0">
                    <a:pos x="147" y="303"/>
                  </a:cxn>
                  <a:cxn ang="0">
                    <a:pos x="89" y="303"/>
                  </a:cxn>
                  <a:cxn ang="0">
                    <a:pos x="30" y="303"/>
                  </a:cxn>
                  <a:cxn ang="0">
                    <a:pos x="0" y="227"/>
                  </a:cxn>
                  <a:cxn ang="0">
                    <a:pos x="0" y="75"/>
                  </a:cxn>
                </a:cxnLst>
                <a:rect l="0" t="0" r="r" b="b"/>
                <a:pathLst>
                  <a:path w="942" h="303">
                    <a:moveTo>
                      <a:pt x="0" y="0"/>
                    </a:moveTo>
                    <a:lnTo>
                      <a:pt x="30" y="0"/>
                    </a:lnTo>
                    <a:lnTo>
                      <a:pt x="59" y="0"/>
                    </a:lnTo>
                    <a:lnTo>
                      <a:pt x="89" y="0"/>
                    </a:lnTo>
                    <a:lnTo>
                      <a:pt x="117" y="0"/>
                    </a:lnTo>
                    <a:lnTo>
                      <a:pt x="147" y="0"/>
                    </a:lnTo>
                    <a:lnTo>
                      <a:pt x="177" y="0"/>
                    </a:lnTo>
                    <a:lnTo>
                      <a:pt x="206" y="0"/>
                    </a:lnTo>
                    <a:lnTo>
                      <a:pt x="236" y="0"/>
                    </a:lnTo>
                    <a:lnTo>
                      <a:pt x="265" y="0"/>
                    </a:lnTo>
                    <a:lnTo>
                      <a:pt x="295" y="0"/>
                    </a:lnTo>
                    <a:lnTo>
                      <a:pt x="325" y="0"/>
                    </a:lnTo>
                    <a:lnTo>
                      <a:pt x="354" y="0"/>
                    </a:lnTo>
                    <a:lnTo>
                      <a:pt x="384" y="0"/>
                    </a:lnTo>
                    <a:lnTo>
                      <a:pt x="413" y="0"/>
                    </a:lnTo>
                    <a:lnTo>
                      <a:pt x="442" y="0"/>
                    </a:lnTo>
                    <a:lnTo>
                      <a:pt x="472" y="0"/>
                    </a:lnTo>
                    <a:lnTo>
                      <a:pt x="501" y="0"/>
                    </a:lnTo>
                    <a:lnTo>
                      <a:pt x="531" y="0"/>
                    </a:lnTo>
                    <a:lnTo>
                      <a:pt x="561" y="0"/>
                    </a:lnTo>
                    <a:lnTo>
                      <a:pt x="590" y="0"/>
                    </a:lnTo>
                    <a:lnTo>
                      <a:pt x="620" y="0"/>
                    </a:lnTo>
                    <a:lnTo>
                      <a:pt x="649" y="0"/>
                    </a:lnTo>
                    <a:lnTo>
                      <a:pt x="678" y="0"/>
                    </a:lnTo>
                    <a:lnTo>
                      <a:pt x="707" y="0"/>
                    </a:lnTo>
                    <a:lnTo>
                      <a:pt x="737" y="0"/>
                    </a:lnTo>
                    <a:lnTo>
                      <a:pt x="766" y="0"/>
                    </a:lnTo>
                    <a:lnTo>
                      <a:pt x="796" y="0"/>
                    </a:lnTo>
                    <a:lnTo>
                      <a:pt x="825" y="0"/>
                    </a:lnTo>
                    <a:lnTo>
                      <a:pt x="855" y="0"/>
                    </a:lnTo>
                    <a:lnTo>
                      <a:pt x="884" y="0"/>
                    </a:lnTo>
                    <a:lnTo>
                      <a:pt x="914" y="0"/>
                    </a:lnTo>
                    <a:lnTo>
                      <a:pt x="942" y="0"/>
                    </a:lnTo>
                    <a:lnTo>
                      <a:pt x="942" y="75"/>
                    </a:lnTo>
                    <a:lnTo>
                      <a:pt x="942" y="151"/>
                    </a:lnTo>
                    <a:lnTo>
                      <a:pt x="942" y="227"/>
                    </a:lnTo>
                    <a:lnTo>
                      <a:pt x="942" y="303"/>
                    </a:lnTo>
                    <a:lnTo>
                      <a:pt x="914" y="303"/>
                    </a:lnTo>
                    <a:lnTo>
                      <a:pt x="884" y="303"/>
                    </a:lnTo>
                    <a:lnTo>
                      <a:pt x="855" y="303"/>
                    </a:lnTo>
                    <a:lnTo>
                      <a:pt x="825" y="303"/>
                    </a:lnTo>
                    <a:lnTo>
                      <a:pt x="796" y="303"/>
                    </a:lnTo>
                    <a:lnTo>
                      <a:pt x="766" y="303"/>
                    </a:lnTo>
                    <a:lnTo>
                      <a:pt x="737" y="303"/>
                    </a:lnTo>
                    <a:lnTo>
                      <a:pt x="707" y="303"/>
                    </a:lnTo>
                    <a:lnTo>
                      <a:pt x="678" y="303"/>
                    </a:lnTo>
                    <a:lnTo>
                      <a:pt x="649" y="303"/>
                    </a:lnTo>
                    <a:lnTo>
                      <a:pt x="620" y="303"/>
                    </a:lnTo>
                    <a:lnTo>
                      <a:pt x="590" y="303"/>
                    </a:lnTo>
                    <a:lnTo>
                      <a:pt x="561" y="303"/>
                    </a:lnTo>
                    <a:lnTo>
                      <a:pt x="531" y="303"/>
                    </a:lnTo>
                    <a:lnTo>
                      <a:pt x="501" y="303"/>
                    </a:lnTo>
                    <a:lnTo>
                      <a:pt x="472" y="303"/>
                    </a:lnTo>
                    <a:lnTo>
                      <a:pt x="442" y="303"/>
                    </a:lnTo>
                    <a:lnTo>
                      <a:pt x="413" y="303"/>
                    </a:lnTo>
                    <a:lnTo>
                      <a:pt x="384" y="303"/>
                    </a:lnTo>
                    <a:lnTo>
                      <a:pt x="354" y="303"/>
                    </a:lnTo>
                    <a:lnTo>
                      <a:pt x="325" y="303"/>
                    </a:lnTo>
                    <a:lnTo>
                      <a:pt x="295" y="303"/>
                    </a:lnTo>
                    <a:lnTo>
                      <a:pt x="265" y="303"/>
                    </a:lnTo>
                    <a:lnTo>
                      <a:pt x="236" y="303"/>
                    </a:lnTo>
                    <a:lnTo>
                      <a:pt x="206" y="303"/>
                    </a:lnTo>
                    <a:lnTo>
                      <a:pt x="177" y="303"/>
                    </a:lnTo>
                    <a:lnTo>
                      <a:pt x="147" y="303"/>
                    </a:lnTo>
                    <a:lnTo>
                      <a:pt x="117" y="303"/>
                    </a:lnTo>
                    <a:lnTo>
                      <a:pt x="89" y="303"/>
                    </a:lnTo>
                    <a:lnTo>
                      <a:pt x="59" y="303"/>
                    </a:lnTo>
                    <a:lnTo>
                      <a:pt x="30" y="303"/>
                    </a:lnTo>
                    <a:lnTo>
                      <a:pt x="0" y="303"/>
                    </a:lnTo>
                    <a:lnTo>
                      <a:pt x="0" y="227"/>
                    </a:lnTo>
                    <a:lnTo>
                      <a:pt x="0" y="151"/>
                    </a:lnTo>
                    <a:lnTo>
                      <a:pt x="0" y="75"/>
                    </a:lnTo>
                    <a:lnTo>
                      <a:pt x="0" y="0"/>
                    </a:lnTo>
                    <a:close/>
                  </a:path>
                </a:pathLst>
              </a:custGeom>
              <a:solidFill>
                <a:srgbClr val="C4A589"/>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54" name="Freeform 26"/>
              <p:cNvSpPr>
                <a:spLocks/>
              </p:cNvSpPr>
              <p:nvPr/>
            </p:nvSpPr>
            <p:spPr bwMode="auto">
              <a:xfrm>
                <a:off x="2535" y="2382"/>
                <a:ext cx="440" cy="141"/>
              </a:xfrm>
              <a:custGeom>
                <a:avLst/>
                <a:gdLst/>
                <a:ahLst/>
                <a:cxnLst>
                  <a:cxn ang="0">
                    <a:pos x="28" y="0"/>
                  </a:cxn>
                  <a:cxn ang="0">
                    <a:pos x="83" y="0"/>
                  </a:cxn>
                  <a:cxn ang="0">
                    <a:pos x="138" y="0"/>
                  </a:cxn>
                  <a:cxn ang="0">
                    <a:pos x="192" y="0"/>
                  </a:cxn>
                  <a:cxn ang="0">
                    <a:pos x="248" y="0"/>
                  </a:cxn>
                  <a:cxn ang="0">
                    <a:pos x="303" y="0"/>
                  </a:cxn>
                  <a:cxn ang="0">
                    <a:pos x="358" y="0"/>
                  </a:cxn>
                  <a:cxn ang="0">
                    <a:pos x="412" y="0"/>
                  </a:cxn>
                  <a:cxn ang="0">
                    <a:pos x="468" y="0"/>
                  </a:cxn>
                  <a:cxn ang="0">
                    <a:pos x="523" y="0"/>
                  </a:cxn>
                  <a:cxn ang="0">
                    <a:pos x="577" y="0"/>
                  </a:cxn>
                  <a:cxn ang="0">
                    <a:pos x="633" y="0"/>
                  </a:cxn>
                  <a:cxn ang="0">
                    <a:pos x="688" y="0"/>
                  </a:cxn>
                  <a:cxn ang="0">
                    <a:pos x="742" y="0"/>
                  </a:cxn>
                  <a:cxn ang="0">
                    <a:pos x="797" y="0"/>
                  </a:cxn>
                  <a:cxn ang="0">
                    <a:pos x="851" y="0"/>
                  </a:cxn>
                  <a:cxn ang="0">
                    <a:pos x="879" y="69"/>
                  </a:cxn>
                  <a:cxn ang="0">
                    <a:pos x="879" y="210"/>
                  </a:cxn>
                  <a:cxn ang="0">
                    <a:pos x="851" y="282"/>
                  </a:cxn>
                  <a:cxn ang="0">
                    <a:pos x="797" y="282"/>
                  </a:cxn>
                  <a:cxn ang="0">
                    <a:pos x="742" y="282"/>
                  </a:cxn>
                  <a:cxn ang="0">
                    <a:pos x="688" y="282"/>
                  </a:cxn>
                  <a:cxn ang="0">
                    <a:pos x="633" y="282"/>
                  </a:cxn>
                  <a:cxn ang="0">
                    <a:pos x="577" y="282"/>
                  </a:cxn>
                  <a:cxn ang="0">
                    <a:pos x="523" y="282"/>
                  </a:cxn>
                  <a:cxn ang="0">
                    <a:pos x="468" y="282"/>
                  </a:cxn>
                  <a:cxn ang="0">
                    <a:pos x="412" y="282"/>
                  </a:cxn>
                  <a:cxn ang="0">
                    <a:pos x="358" y="282"/>
                  </a:cxn>
                  <a:cxn ang="0">
                    <a:pos x="303" y="282"/>
                  </a:cxn>
                  <a:cxn ang="0">
                    <a:pos x="248" y="282"/>
                  </a:cxn>
                  <a:cxn ang="0">
                    <a:pos x="192" y="282"/>
                  </a:cxn>
                  <a:cxn ang="0">
                    <a:pos x="138" y="282"/>
                  </a:cxn>
                  <a:cxn ang="0">
                    <a:pos x="83" y="282"/>
                  </a:cxn>
                  <a:cxn ang="0">
                    <a:pos x="28" y="282"/>
                  </a:cxn>
                  <a:cxn ang="0">
                    <a:pos x="0" y="210"/>
                  </a:cxn>
                  <a:cxn ang="0">
                    <a:pos x="0" y="69"/>
                  </a:cxn>
                </a:cxnLst>
                <a:rect l="0" t="0" r="r" b="b"/>
                <a:pathLst>
                  <a:path w="879" h="282">
                    <a:moveTo>
                      <a:pt x="0" y="0"/>
                    </a:moveTo>
                    <a:lnTo>
                      <a:pt x="28" y="0"/>
                    </a:lnTo>
                    <a:lnTo>
                      <a:pt x="55" y="0"/>
                    </a:lnTo>
                    <a:lnTo>
                      <a:pt x="83" y="0"/>
                    </a:lnTo>
                    <a:lnTo>
                      <a:pt x="111" y="0"/>
                    </a:lnTo>
                    <a:lnTo>
                      <a:pt x="138" y="0"/>
                    </a:lnTo>
                    <a:lnTo>
                      <a:pt x="165" y="0"/>
                    </a:lnTo>
                    <a:lnTo>
                      <a:pt x="192" y="0"/>
                    </a:lnTo>
                    <a:lnTo>
                      <a:pt x="220" y="0"/>
                    </a:lnTo>
                    <a:lnTo>
                      <a:pt x="248" y="0"/>
                    </a:lnTo>
                    <a:lnTo>
                      <a:pt x="275" y="0"/>
                    </a:lnTo>
                    <a:lnTo>
                      <a:pt x="303" y="0"/>
                    </a:lnTo>
                    <a:lnTo>
                      <a:pt x="331" y="0"/>
                    </a:lnTo>
                    <a:lnTo>
                      <a:pt x="358" y="0"/>
                    </a:lnTo>
                    <a:lnTo>
                      <a:pt x="386" y="0"/>
                    </a:lnTo>
                    <a:lnTo>
                      <a:pt x="412" y="0"/>
                    </a:lnTo>
                    <a:lnTo>
                      <a:pt x="440" y="0"/>
                    </a:lnTo>
                    <a:lnTo>
                      <a:pt x="468" y="0"/>
                    </a:lnTo>
                    <a:lnTo>
                      <a:pt x="495" y="0"/>
                    </a:lnTo>
                    <a:lnTo>
                      <a:pt x="523" y="0"/>
                    </a:lnTo>
                    <a:lnTo>
                      <a:pt x="551" y="0"/>
                    </a:lnTo>
                    <a:lnTo>
                      <a:pt x="577" y="0"/>
                    </a:lnTo>
                    <a:lnTo>
                      <a:pt x="605" y="0"/>
                    </a:lnTo>
                    <a:lnTo>
                      <a:pt x="633" y="0"/>
                    </a:lnTo>
                    <a:lnTo>
                      <a:pt x="660" y="0"/>
                    </a:lnTo>
                    <a:lnTo>
                      <a:pt x="688" y="0"/>
                    </a:lnTo>
                    <a:lnTo>
                      <a:pt x="714" y="0"/>
                    </a:lnTo>
                    <a:lnTo>
                      <a:pt x="742" y="0"/>
                    </a:lnTo>
                    <a:lnTo>
                      <a:pt x="770" y="0"/>
                    </a:lnTo>
                    <a:lnTo>
                      <a:pt x="797" y="0"/>
                    </a:lnTo>
                    <a:lnTo>
                      <a:pt x="825" y="0"/>
                    </a:lnTo>
                    <a:lnTo>
                      <a:pt x="851" y="0"/>
                    </a:lnTo>
                    <a:lnTo>
                      <a:pt x="879" y="0"/>
                    </a:lnTo>
                    <a:lnTo>
                      <a:pt x="879" y="69"/>
                    </a:lnTo>
                    <a:lnTo>
                      <a:pt x="879" y="140"/>
                    </a:lnTo>
                    <a:lnTo>
                      <a:pt x="879" y="210"/>
                    </a:lnTo>
                    <a:lnTo>
                      <a:pt x="879" y="282"/>
                    </a:lnTo>
                    <a:lnTo>
                      <a:pt x="851" y="282"/>
                    </a:lnTo>
                    <a:lnTo>
                      <a:pt x="825" y="282"/>
                    </a:lnTo>
                    <a:lnTo>
                      <a:pt x="797" y="282"/>
                    </a:lnTo>
                    <a:lnTo>
                      <a:pt x="770" y="282"/>
                    </a:lnTo>
                    <a:lnTo>
                      <a:pt x="742" y="282"/>
                    </a:lnTo>
                    <a:lnTo>
                      <a:pt x="714" y="282"/>
                    </a:lnTo>
                    <a:lnTo>
                      <a:pt x="688" y="282"/>
                    </a:lnTo>
                    <a:lnTo>
                      <a:pt x="660" y="282"/>
                    </a:lnTo>
                    <a:lnTo>
                      <a:pt x="633" y="282"/>
                    </a:lnTo>
                    <a:lnTo>
                      <a:pt x="605" y="282"/>
                    </a:lnTo>
                    <a:lnTo>
                      <a:pt x="577" y="282"/>
                    </a:lnTo>
                    <a:lnTo>
                      <a:pt x="551" y="282"/>
                    </a:lnTo>
                    <a:lnTo>
                      <a:pt x="523" y="282"/>
                    </a:lnTo>
                    <a:lnTo>
                      <a:pt x="495" y="282"/>
                    </a:lnTo>
                    <a:lnTo>
                      <a:pt x="468" y="282"/>
                    </a:lnTo>
                    <a:lnTo>
                      <a:pt x="440" y="282"/>
                    </a:lnTo>
                    <a:lnTo>
                      <a:pt x="412" y="282"/>
                    </a:lnTo>
                    <a:lnTo>
                      <a:pt x="386" y="282"/>
                    </a:lnTo>
                    <a:lnTo>
                      <a:pt x="358" y="282"/>
                    </a:lnTo>
                    <a:lnTo>
                      <a:pt x="331" y="282"/>
                    </a:lnTo>
                    <a:lnTo>
                      <a:pt x="303" y="282"/>
                    </a:lnTo>
                    <a:lnTo>
                      <a:pt x="275" y="282"/>
                    </a:lnTo>
                    <a:lnTo>
                      <a:pt x="248" y="282"/>
                    </a:lnTo>
                    <a:lnTo>
                      <a:pt x="220" y="282"/>
                    </a:lnTo>
                    <a:lnTo>
                      <a:pt x="192" y="282"/>
                    </a:lnTo>
                    <a:lnTo>
                      <a:pt x="165" y="282"/>
                    </a:lnTo>
                    <a:lnTo>
                      <a:pt x="138" y="282"/>
                    </a:lnTo>
                    <a:lnTo>
                      <a:pt x="111" y="282"/>
                    </a:lnTo>
                    <a:lnTo>
                      <a:pt x="83" y="282"/>
                    </a:lnTo>
                    <a:lnTo>
                      <a:pt x="55" y="282"/>
                    </a:lnTo>
                    <a:lnTo>
                      <a:pt x="28" y="282"/>
                    </a:lnTo>
                    <a:lnTo>
                      <a:pt x="0" y="282"/>
                    </a:lnTo>
                    <a:lnTo>
                      <a:pt x="0" y="210"/>
                    </a:lnTo>
                    <a:lnTo>
                      <a:pt x="0" y="140"/>
                    </a:lnTo>
                    <a:lnTo>
                      <a:pt x="0" y="69"/>
                    </a:lnTo>
                    <a:lnTo>
                      <a:pt x="0" y="0"/>
                    </a:lnTo>
                    <a:close/>
                  </a:path>
                </a:pathLst>
              </a:custGeom>
              <a:solidFill>
                <a:srgbClr val="CCAF96"/>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55" name="Freeform 27"/>
              <p:cNvSpPr>
                <a:spLocks/>
              </p:cNvSpPr>
              <p:nvPr/>
            </p:nvSpPr>
            <p:spPr bwMode="auto">
              <a:xfrm>
                <a:off x="2535" y="2383"/>
                <a:ext cx="410" cy="131"/>
              </a:xfrm>
              <a:custGeom>
                <a:avLst/>
                <a:gdLst/>
                <a:ahLst/>
                <a:cxnLst>
                  <a:cxn ang="0">
                    <a:pos x="25" y="0"/>
                  </a:cxn>
                  <a:cxn ang="0">
                    <a:pos x="77" y="0"/>
                  </a:cxn>
                  <a:cxn ang="0">
                    <a:pos x="128" y="0"/>
                  </a:cxn>
                  <a:cxn ang="0">
                    <a:pos x="180" y="0"/>
                  </a:cxn>
                  <a:cxn ang="0">
                    <a:pos x="230" y="0"/>
                  </a:cxn>
                  <a:cxn ang="0">
                    <a:pos x="281" y="0"/>
                  </a:cxn>
                  <a:cxn ang="0">
                    <a:pos x="333" y="0"/>
                  </a:cxn>
                  <a:cxn ang="0">
                    <a:pos x="384" y="0"/>
                  </a:cxn>
                  <a:cxn ang="0">
                    <a:pos x="436" y="0"/>
                  </a:cxn>
                  <a:cxn ang="0">
                    <a:pos x="486" y="0"/>
                  </a:cxn>
                  <a:cxn ang="0">
                    <a:pos x="538" y="0"/>
                  </a:cxn>
                  <a:cxn ang="0">
                    <a:pos x="589" y="0"/>
                  </a:cxn>
                  <a:cxn ang="0">
                    <a:pos x="639" y="0"/>
                  </a:cxn>
                  <a:cxn ang="0">
                    <a:pos x="691" y="0"/>
                  </a:cxn>
                  <a:cxn ang="0">
                    <a:pos x="742" y="0"/>
                  </a:cxn>
                  <a:cxn ang="0">
                    <a:pos x="794" y="0"/>
                  </a:cxn>
                  <a:cxn ang="0">
                    <a:pos x="819" y="64"/>
                  </a:cxn>
                  <a:cxn ang="0">
                    <a:pos x="819" y="196"/>
                  </a:cxn>
                  <a:cxn ang="0">
                    <a:pos x="794" y="262"/>
                  </a:cxn>
                  <a:cxn ang="0">
                    <a:pos x="742" y="262"/>
                  </a:cxn>
                  <a:cxn ang="0">
                    <a:pos x="691" y="262"/>
                  </a:cxn>
                  <a:cxn ang="0">
                    <a:pos x="639" y="262"/>
                  </a:cxn>
                  <a:cxn ang="0">
                    <a:pos x="589" y="262"/>
                  </a:cxn>
                  <a:cxn ang="0">
                    <a:pos x="538" y="262"/>
                  </a:cxn>
                  <a:cxn ang="0">
                    <a:pos x="486" y="262"/>
                  </a:cxn>
                  <a:cxn ang="0">
                    <a:pos x="436" y="262"/>
                  </a:cxn>
                  <a:cxn ang="0">
                    <a:pos x="384" y="262"/>
                  </a:cxn>
                  <a:cxn ang="0">
                    <a:pos x="333" y="262"/>
                  </a:cxn>
                  <a:cxn ang="0">
                    <a:pos x="281" y="262"/>
                  </a:cxn>
                  <a:cxn ang="0">
                    <a:pos x="230" y="262"/>
                  </a:cxn>
                  <a:cxn ang="0">
                    <a:pos x="180" y="262"/>
                  </a:cxn>
                  <a:cxn ang="0">
                    <a:pos x="128" y="262"/>
                  </a:cxn>
                  <a:cxn ang="0">
                    <a:pos x="77" y="262"/>
                  </a:cxn>
                  <a:cxn ang="0">
                    <a:pos x="25" y="262"/>
                  </a:cxn>
                  <a:cxn ang="0">
                    <a:pos x="0" y="196"/>
                  </a:cxn>
                  <a:cxn ang="0">
                    <a:pos x="0" y="64"/>
                  </a:cxn>
                </a:cxnLst>
                <a:rect l="0" t="0" r="r" b="b"/>
                <a:pathLst>
                  <a:path w="819" h="262">
                    <a:moveTo>
                      <a:pt x="0" y="0"/>
                    </a:moveTo>
                    <a:lnTo>
                      <a:pt x="25" y="0"/>
                    </a:lnTo>
                    <a:lnTo>
                      <a:pt x="51" y="0"/>
                    </a:lnTo>
                    <a:lnTo>
                      <a:pt x="77" y="0"/>
                    </a:lnTo>
                    <a:lnTo>
                      <a:pt x="103" y="0"/>
                    </a:lnTo>
                    <a:lnTo>
                      <a:pt x="128" y="0"/>
                    </a:lnTo>
                    <a:lnTo>
                      <a:pt x="153" y="0"/>
                    </a:lnTo>
                    <a:lnTo>
                      <a:pt x="180" y="0"/>
                    </a:lnTo>
                    <a:lnTo>
                      <a:pt x="205" y="0"/>
                    </a:lnTo>
                    <a:lnTo>
                      <a:pt x="230" y="0"/>
                    </a:lnTo>
                    <a:lnTo>
                      <a:pt x="256" y="0"/>
                    </a:lnTo>
                    <a:lnTo>
                      <a:pt x="281" y="0"/>
                    </a:lnTo>
                    <a:lnTo>
                      <a:pt x="308" y="0"/>
                    </a:lnTo>
                    <a:lnTo>
                      <a:pt x="333" y="0"/>
                    </a:lnTo>
                    <a:lnTo>
                      <a:pt x="358" y="0"/>
                    </a:lnTo>
                    <a:lnTo>
                      <a:pt x="384" y="0"/>
                    </a:lnTo>
                    <a:lnTo>
                      <a:pt x="410" y="0"/>
                    </a:lnTo>
                    <a:lnTo>
                      <a:pt x="436" y="0"/>
                    </a:lnTo>
                    <a:lnTo>
                      <a:pt x="461" y="0"/>
                    </a:lnTo>
                    <a:lnTo>
                      <a:pt x="486" y="0"/>
                    </a:lnTo>
                    <a:lnTo>
                      <a:pt x="512" y="0"/>
                    </a:lnTo>
                    <a:lnTo>
                      <a:pt x="538" y="0"/>
                    </a:lnTo>
                    <a:lnTo>
                      <a:pt x="563" y="0"/>
                    </a:lnTo>
                    <a:lnTo>
                      <a:pt x="589" y="0"/>
                    </a:lnTo>
                    <a:lnTo>
                      <a:pt x="614" y="0"/>
                    </a:lnTo>
                    <a:lnTo>
                      <a:pt x="639" y="0"/>
                    </a:lnTo>
                    <a:lnTo>
                      <a:pt x="666" y="0"/>
                    </a:lnTo>
                    <a:lnTo>
                      <a:pt x="691" y="0"/>
                    </a:lnTo>
                    <a:lnTo>
                      <a:pt x="717" y="0"/>
                    </a:lnTo>
                    <a:lnTo>
                      <a:pt x="742" y="0"/>
                    </a:lnTo>
                    <a:lnTo>
                      <a:pt x="768" y="0"/>
                    </a:lnTo>
                    <a:lnTo>
                      <a:pt x="794" y="0"/>
                    </a:lnTo>
                    <a:lnTo>
                      <a:pt x="819" y="0"/>
                    </a:lnTo>
                    <a:lnTo>
                      <a:pt x="819" y="64"/>
                    </a:lnTo>
                    <a:lnTo>
                      <a:pt x="819" y="130"/>
                    </a:lnTo>
                    <a:lnTo>
                      <a:pt x="819" y="196"/>
                    </a:lnTo>
                    <a:lnTo>
                      <a:pt x="819" y="262"/>
                    </a:lnTo>
                    <a:lnTo>
                      <a:pt x="794" y="262"/>
                    </a:lnTo>
                    <a:lnTo>
                      <a:pt x="768" y="262"/>
                    </a:lnTo>
                    <a:lnTo>
                      <a:pt x="742" y="262"/>
                    </a:lnTo>
                    <a:lnTo>
                      <a:pt x="717" y="262"/>
                    </a:lnTo>
                    <a:lnTo>
                      <a:pt x="691" y="262"/>
                    </a:lnTo>
                    <a:lnTo>
                      <a:pt x="666" y="262"/>
                    </a:lnTo>
                    <a:lnTo>
                      <a:pt x="639" y="262"/>
                    </a:lnTo>
                    <a:lnTo>
                      <a:pt x="614" y="262"/>
                    </a:lnTo>
                    <a:lnTo>
                      <a:pt x="589" y="262"/>
                    </a:lnTo>
                    <a:lnTo>
                      <a:pt x="563" y="262"/>
                    </a:lnTo>
                    <a:lnTo>
                      <a:pt x="538" y="262"/>
                    </a:lnTo>
                    <a:lnTo>
                      <a:pt x="512" y="262"/>
                    </a:lnTo>
                    <a:lnTo>
                      <a:pt x="486" y="262"/>
                    </a:lnTo>
                    <a:lnTo>
                      <a:pt x="461" y="262"/>
                    </a:lnTo>
                    <a:lnTo>
                      <a:pt x="436" y="262"/>
                    </a:lnTo>
                    <a:lnTo>
                      <a:pt x="410" y="262"/>
                    </a:lnTo>
                    <a:lnTo>
                      <a:pt x="384" y="262"/>
                    </a:lnTo>
                    <a:lnTo>
                      <a:pt x="358" y="262"/>
                    </a:lnTo>
                    <a:lnTo>
                      <a:pt x="333" y="262"/>
                    </a:lnTo>
                    <a:lnTo>
                      <a:pt x="308" y="262"/>
                    </a:lnTo>
                    <a:lnTo>
                      <a:pt x="281" y="262"/>
                    </a:lnTo>
                    <a:lnTo>
                      <a:pt x="256" y="262"/>
                    </a:lnTo>
                    <a:lnTo>
                      <a:pt x="230" y="262"/>
                    </a:lnTo>
                    <a:lnTo>
                      <a:pt x="205" y="262"/>
                    </a:lnTo>
                    <a:lnTo>
                      <a:pt x="180" y="262"/>
                    </a:lnTo>
                    <a:lnTo>
                      <a:pt x="153" y="262"/>
                    </a:lnTo>
                    <a:lnTo>
                      <a:pt x="128" y="262"/>
                    </a:lnTo>
                    <a:lnTo>
                      <a:pt x="103" y="262"/>
                    </a:lnTo>
                    <a:lnTo>
                      <a:pt x="77" y="262"/>
                    </a:lnTo>
                    <a:lnTo>
                      <a:pt x="51" y="262"/>
                    </a:lnTo>
                    <a:lnTo>
                      <a:pt x="25" y="262"/>
                    </a:lnTo>
                    <a:lnTo>
                      <a:pt x="0" y="262"/>
                    </a:lnTo>
                    <a:lnTo>
                      <a:pt x="0" y="196"/>
                    </a:lnTo>
                    <a:lnTo>
                      <a:pt x="0" y="130"/>
                    </a:lnTo>
                    <a:lnTo>
                      <a:pt x="0" y="64"/>
                    </a:lnTo>
                    <a:lnTo>
                      <a:pt x="0" y="0"/>
                    </a:lnTo>
                    <a:close/>
                  </a:path>
                </a:pathLst>
              </a:custGeom>
              <a:solidFill>
                <a:srgbClr val="D3B7A0"/>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56" name="Freeform 28"/>
              <p:cNvSpPr>
                <a:spLocks/>
              </p:cNvSpPr>
              <p:nvPr/>
            </p:nvSpPr>
            <p:spPr bwMode="auto">
              <a:xfrm>
                <a:off x="2536" y="2383"/>
                <a:ext cx="378" cy="121"/>
              </a:xfrm>
              <a:custGeom>
                <a:avLst/>
                <a:gdLst/>
                <a:ahLst/>
                <a:cxnLst>
                  <a:cxn ang="0">
                    <a:pos x="24" y="0"/>
                  </a:cxn>
                  <a:cxn ang="0">
                    <a:pos x="72" y="0"/>
                  </a:cxn>
                  <a:cxn ang="0">
                    <a:pos x="119" y="0"/>
                  </a:cxn>
                  <a:cxn ang="0">
                    <a:pos x="166" y="0"/>
                  </a:cxn>
                  <a:cxn ang="0">
                    <a:pos x="213" y="0"/>
                  </a:cxn>
                  <a:cxn ang="0">
                    <a:pos x="261" y="0"/>
                  </a:cxn>
                  <a:cxn ang="0">
                    <a:pos x="308" y="0"/>
                  </a:cxn>
                  <a:cxn ang="0">
                    <a:pos x="355" y="0"/>
                  </a:cxn>
                  <a:cxn ang="0">
                    <a:pos x="402" y="0"/>
                  </a:cxn>
                  <a:cxn ang="0">
                    <a:pos x="450" y="0"/>
                  </a:cxn>
                  <a:cxn ang="0">
                    <a:pos x="497" y="0"/>
                  </a:cxn>
                  <a:cxn ang="0">
                    <a:pos x="544" y="0"/>
                  </a:cxn>
                  <a:cxn ang="0">
                    <a:pos x="591" y="0"/>
                  </a:cxn>
                  <a:cxn ang="0">
                    <a:pos x="638" y="0"/>
                  </a:cxn>
                  <a:cxn ang="0">
                    <a:pos x="686" y="0"/>
                  </a:cxn>
                  <a:cxn ang="0">
                    <a:pos x="733" y="0"/>
                  </a:cxn>
                  <a:cxn ang="0">
                    <a:pos x="757" y="60"/>
                  </a:cxn>
                  <a:cxn ang="0">
                    <a:pos x="757" y="181"/>
                  </a:cxn>
                  <a:cxn ang="0">
                    <a:pos x="733" y="242"/>
                  </a:cxn>
                  <a:cxn ang="0">
                    <a:pos x="686" y="242"/>
                  </a:cxn>
                  <a:cxn ang="0">
                    <a:pos x="638" y="242"/>
                  </a:cxn>
                  <a:cxn ang="0">
                    <a:pos x="591" y="242"/>
                  </a:cxn>
                  <a:cxn ang="0">
                    <a:pos x="544" y="242"/>
                  </a:cxn>
                  <a:cxn ang="0">
                    <a:pos x="497" y="242"/>
                  </a:cxn>
                  <a:cxn ang="0">
                    <a:pos x="450" y="242"/>
                  </a:cxn>
                  <a:cxn ang="0">
                    <a:pos x="402" y="242"/>
                  </a:cxn>
                  <a:cxn ang="0">
                    <a:pos x="355" y="242"/>
                  </a:cxn>
                  <a:cxn ang="0">
                    <a:pos x="308" y="242"/>
                  </a:cxn>
                  <a:cxn ang="0">
                    <a:pos x="261" y="242"/>
                  </a:cxn>
                  <a:cxn ang="0">
                    <a:pos x="213" y="242"/>
                  </a:cxn>
                  <a:cxn ang="0">
                    <a:pos x="166" y="242"/>
                  </a:cxn>
                  <a:cxn ang="0">
                    <a:pos x="119" y="242"/>
                  </a:cxn>
                  <a:cxn ang="0">
                    <a:pos x="72" y="242"/>
                  </a:cxn>
                  <a:cxn ang="0">
                    <a:pos x="24" y="242"/>
                  </a:cxn>
                  <a:cxn ang="0">
                    <a:pos x="0" y="181"/>
                  </a:cxn>
                  <a:cxn ang="0">
                    <a:pos x="0" y="60"/>
                  </a:cxn>
                </a:cxnLst>
                <a:rect l="0" t="0" r="r" b="b"/>
                <a:pathLst>
                  <a:path w="757" h="242">
                    <a:moveTo>
                      <a:pt x="0" y="0"/>
                    </a:moveTo>
                    <a:lnTo>
                      <a:pt x="24" y="0"/>
                    </a:lnTo>
                    <a:lnTo>
                      <a:pt x="47" y="0"/>
                    </a:lnTo>
                    <a:lnTo>
                      <a:pt x="72" y="0"/>
                    </a:lnTo>
                    <a:lnTo>
                      <a:pt x="95" y="0"/>
                    </a:lnTo>
                    <a:lnTo>
                      <a:pt x="119" y="0"/>
                    </a:lnTo>
                    <a:lnTo>
                      <a:pt x="142" y="0"/>
                    </a:lnTo>
                    <a:lnTo>
                      <a:pt x="166" y="0"/>
                    </a:lnTo>
                    <a:lnTo>
                      <a:pt x="189" y="0"/>
                    </a:lnTo>
                    <a:lnTo>
                      <a:pt x="213" y="0"/>
                    </a:lnTo>
                    <a:lnTo>
                      <a:pt x="236" y="0"/>
                    </a:lnTo>
                    <a:lnTo>
                      <a:pt x="261" y="0"/>
                    </a:lnTo>
                    <a:lnTo>
                      <a:pt x="284" y="0"/>
                    </a:lnTo>
                    <a:lnTo>
                      <a:pt x="308" y="0"/>
                    </a:lnTo>
                    <a:lnTo>
                      <a:pt x="331" y="0"/>
                    </a:lnTo>
                    <a:lnTo>
                      <a:pt x="355" y="0"/>
                    </a:lnTo>
                    <a:lnTo>
                      <a:pt x="379" y="0"/>
                    </a:lnTo>
                    <a:lnTo>
                      <a:pt x="402" y="0"/>
                    </a:lnTo>
                    <a:lnTo>
                      <a:pt x="426" y="0"/>
                    </a:lnTo>
                    <a:lnTo>
                      <a:pt x="450" y="0"/>
                    </a:lnTo>
                    <a:lnTo>
                      <a:pt x="474" y="0"/>
                    </a:lnTo>
                    <a:lnTo>
                      <a:pt x="497" y="0"/>
                    </a:lnTo>
                    <a:lnTo>
                      <a:pt x="521" y="0"/>
                    </a:lnTo>
                    <a:lnTo>
                      <a:pt x="544" y="0"/>
                    </a:lnTo>
                    <a:lnTo>
                      <a:pt x="568" y="0"/>
                    </a:lnTo>
                    <a:lnTo>
                      <a:pt x="591" y="0"/>
                    </a:lnTo>
                    <a:lnTo>
                      <a:pt x="615" y="0"/>
                    </a:lnTo>
                    <a:lnTo>
                      <a:pt x="638" y="0"/>
                    </a:lnTo>
                    <a:lnTo>
                      <a:pt x="663" y="0"/>
                    </a:lnTo>
                    <a:lnTo>
                      <a:pt x="686" y="0"/>
                    </a:lnTo>
                    <a:lnTo>
                      <a:pt x="710" y="0"/>
                    </a:lnTo>
                    <a:lnTo>
                      <a:pt x="733" y="0"/>
                    </a:lnTo>
                    <a:lnTo>
                      <a:pt x="757" y="0"/>
                    </a:lnTo>
                    <a:lnTo>
                      <a:pt x="757" y="60"/>
                    </a:lnTo>
                    <a:lnTo>
                      <a:pt x="757" y="120"/>
                    </a:lnTo>
                    <a:lnTo>
                      <a:pt x="757" y="181"/>
                    </a:lnTo>
                    <a:lnTo>
                      <a:pt x="757" y="242"/>
                    </a:lnTo>
                    <a:lnTo>
                      <a:pt x="733" y="242"/>
                    </a:lnTo>
                    <a:lnTo>
                      <a:pt x="710" y="242"/>
                    </a:lnTo>
                    <a:lnTo>
                      <a:pt x="686" y="242"/>
                    </a:lnTo>
                    <a:lnTo>
                      <a:pt x="663" y="242"/>
                    </a:lnTo>
                    <a:lnTo>
                      <a:pt x="638" y="242"/>
                    </a:lnTo>
                    <a:lnTo>
                      <a:pt x="615" y="242"/>
                    </a:lnTo>
                    <a:lnTo>
                      <a:pt x="591" y="242"/>
                    </a:lnTo>
                    <a:lnTo>
                      <a:pt x="568" y="242"/>
                    </a:lnTo>
                    <a:lnTo>
                      <a:pt x="544" y="242"/>
                    </a:lnTo>
                    <a:lnTo>
                      <a:pt x="521" y="242"/>
                    </a:lnTo>
                    <a:lnTo>
                      <a:pt x="497" y="242"/>
                    </a:lnTo>
                    <a:lnTo>
                      <a:pt x="474" y="242"/>
                    </a:lnTo>
                    <a:lnTo>
                      <a:pt x="450" y="242"/>
                    </a:lnTo>
                    <a:lnTo>
                      <a:pt x="426" y="242"/>
                    </a:lnTo>
                    <a:lnTo>
                      <a:pt x="402" y="242"/>
                    </a:lnTo>
                    <a:lnTo>
                      <a:pt x="379" y="242"/>
                    </a:lnTo>
                    <a:lnTo>
                      <a:pt x="355" y="242"/>
                    </a:lnTo>
                    <a:lnTo>
                      <a:pt x="331" y="242"/>
                    </a:lnTo>
                    <a:lnTo>
                      <a:pt x="308" y="242"/>
                    </a:lnTo>
                    <a:lnTo>
                      <a:pt x="284" y="242"/>
                    </a:lnTo>
                    <a:lnTo>
                      <a:pt x="261" y="242"/>
                    </a:lnTo>
                    <a:lnTo>
                      <a:pt x="236" y="242"/>
                    </a:lnTo>
                    <a:lnTo>
                      <a:pt x="213" y="242"/>
                    </a:lnTo>
                    <a:lnTo>
                      <a:pt x="189" y="242"/>
                    </a:lnTo>
                    <a:lnTo>
                      <a:pt x="166" y="242"/>
                    </a:lnTo>
                    <a:lnTo>
                      <a:pt x="142" y="242"/>
                    </a:lnTo>
                    <a:lnTo>
                      <a:pt x="119" y="242"/>
                    </a:lnTo>
                    <a:lnTo>
                      <a:pt x="95" y="242"/>
                    </a:lnTo>
                    <a:lnTo>
                      <a:pt x="72" y="242"/>
                    </a:lnTo>
                    <a:lnTo>
                      <a:pt x="47" y="242"/>
                    </a:lnTo>
                    <a:lnTo>
                      <a:pt x="24" y="242"/>
                    </a:lnTo>
                    <a:lnTo>
                      <a:pt x="0" y="242"/>
                    </a:lnTo>
                    <a:lnTo>
                      <a:pt x="0" y="181"/>
                    </a:lnTo>
                    <a:lnTo>
                      <a:pt x="0" y="120"/>
                    </a:lnTo>
                    <a:lnTo>
                      <a:pt x="0" y="60"/>
                    </a:lnTo>
                    <a:lnTo>
                      <a:pt x="0" y="0"/>
                    </a:lnTo>
                    <a:close/>
                  </a:path>
                </a:pathLst>
              </a:custGeom>
              <a:solidFill>
                <a:srgbClr val="DBC1AD"/>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57" name="Freeform 29"/>
              <p:cNvSpPr>
                <a:spLocks/>
              </p:cNvSpPr>
              <p:nvPr/>
            </p:nvSpPr>
            <p:spPr bwMode="auto">
              <a:xfrm>
                <a:off x="2536" y="2383"/>
                <a:ext cx="347" cy="112"/>
              </a:xfrm>
              <a:custGeom>
                <a:avLst/>
                <a:gdLst/>
                <a:ahLst/>
                <a:cxnLst>
                  <a:cxn ang="0">
                    <a:pos x="0" y="0"/>
                  </a:cxn>
                  <a:cxn ang="0">
                    <a:pos x="44" y="0"/>
                  </a:cxn>
                  <a:cxn ang="0">
                    <a:pos x="87" y="0"/>
                  </a:cxn>
                  <a:cxn ang="0">
                    <a:pos x="131" y="0"/>
                  </a:cxn>
                  <a:cxn ang="0">
                    <a:pos x="174" y="0"/>
                  </a:cxn>
                  <a:cxn ang="0">
                    <a:pos x="217" y="0"/>
                  </a:cxn>
                  <a:cxn ang="0">
                    <a:pos x="261" y="0"/>
                  </a:cxn>
                  <a:cxn ang="0">
                    <a:pos x="303" y="0"/>
                  </a:cxn>
                  <a:cxn ang="0">
                    <a:pos x="347" y="0"/>
                  </a:cxn>
                  <a:cxn ang="0">
                    <a:pos x="391" y="0"/>
                  </a:cxn>
                  <a:cxn ang="0">
                    <a:pos x="434" y="0"/>
                  </a:cxn>
                  <a:cxn ang="0">
                    <a:pos x="477" y="0"/>
                  </a:cxn>
                  <a:cxn ang="0">
                    <a:pos x="520" y="0"/>
                  </a:cxn>
                  <a:cxn ang="0">
                    <a:pos x="564" y="0"/>
                  </a:cxn>
                  <a:cxn ang="0">
                    <a:pos x="608" y="0"/>
                  </a:cxn>
                  <a:cxn ang="0">
                    <a:pos x="650" y="0"/>
                  </a:cxn>
                  <a:cxn ang="0">
                    <a:pos x="694" y="0"/>
                  </a:cxn>
                  <a:cxn ang="0">
                    <a:pos x="694" y="55"/>
                  </a:cxn>
                  <a:cxn ang="0">
                    <a:pos x="694" y="111"/>
                  </a:cxn>
                  <a:cxn ang="0">
                    <a:pos x="694" y="166"/>
                  </a:cxn>
                  <a:cxn ang="0">
                    <a:pos x="694" y="222"/>
                  </a:cxn>
                  <a:cxn ang="0">
                    <a:pos x="650" y="222"/>
                  </a:cxn>
                  <a:cxn ang="0">
                    <a:pos x="608" y="222"/>
                  </a:cxn>
                  <a:cxn ang="0">
                    <a:pos x="564" y="222"/>
                  </a:cxn>
                  <a:cxn ang="0">
                    <a:pos x="520" y="222"/>
                  </a:cxn>
                  <a:cxn ang="0">
                    <a:pos x="477" y="222"/>
                  </a:cxn>
                  <a:cxn ang="0">
                    <a:pos x="434" y="222"/>
                  </a:cxn>
                  <a:cxn ang="0">
                    <a:pos x="391" y="222"/>
                  </a:cxn>
                  <a:cxn ang="0">
                    <a:pos x="347" y="222"/>
                  </a:cxn>
                  <a:cxn ang="0">
                    <a:pos x="303" y="222"/>
                  </a:cxn>
                  <a:cxn ang="0">
                    <a:pos x="261" y="222"/>
                  </a:cxn>
                  <a:cxn ang="0">
                    <a:pos x="217" y="222"/>
                  </a:cxn>
                  <a:cxn ang="0">
                    <a:pos x="174" y="222"/>
                  </a:cxn>
                  <a:cxn ang="0">
                    <a:pos x="131" y="222"/>
                  </a:cxn>
                  <a:cxn ang="0">
                    <a:pos x="87" y="222"/>
                  </a:cxn>
                  <a:cxn ang="0">
                    <a:pos x="44" y="222"/>
                  </a:cxn>
                  <a:cxn ang="0">
                    <a:pos x="0" y="222"/>
                  </a:cxn>
                  <a:cxn ang="0">
                    <a:pos x="0" y="166"/>
                  </a:cxn>
                  <a:cxn ang="0">
                    <a:pos x="0" y="111"/>
                  </a:cxn>
                  <a:cxn ang="0">
                    <a:pos x="0" y="55"/>
                  </a:cxn>
                  <a:cxn ang="0">
                    <a:pos x="0" y="0"/>
                  </a:cxn>
                </a:cxnLst>
                <a:rect l="0" t="0" r="r" b="b"/>
                <a:pathLst>
                  <a:path w="694" h="222">
                    <a:moveTo>
                      <a:pt x="0" y="0"/>
                    </a:moveTo>
                    <a:lnTo>
                      <a:pt x="44" y="0"/>
                    </a:lnTo>
                    <a:lnTo>
                      <a:pt x="87" y="0"/>
                    </a:lnTo>
                    <a:lnTo>
                      <a:pt x="131" y="0"/>
                    </a:lnTo>
                    <a:lnTo>
                      <a:pt x="174" y="0"/>
                    </a:lnTo>
                    <a:lnTo>
                      <a:pt x="217" y="0"/>
                    </a:lnTo>
                    <a:lnTo>
                      <a:pt x="261" y="0"/>
                    </a:lnTo>
                    <a:lnTo>
                      <a:pt x="303" y="0"/>
                    </a:lnTo>
                    <a:lnTo>
                      <a:pt x="347" y="0"/>
                    </a:lnTo>
                    <a:lnTo>
                      <a:pt x="391" y="0"/>
                    </a:lnTo>
                    <a:lnTo>
                      <a:pt x="434" y="0"/>
                    </a:lnTo>
                    <a:lnTo>
                      <a:pt x="477" y="0"/>
                    </a:lnTo>
                    <a:lnTo>
                      <a:pt x="520" y="0"/>
                    </a:lnTo>
                    <a:lnTo>
                      <a:pt x="564" y="0"/>
                    </a:lnTo>
                    <a:lnTo>
                      <a:pt x="608" y="0"/>
                    </a:lnTo>
                    <a:lnTo>
                      <a:pt x="650" y="0"/>
                    </a:lnTo>
                    <a:lnTo>
                      <a:pt x="694" y="0"/>
                    </a:lnTo>
                    <a:lnTo>
                      <a:pt x="694" y="55"/>
                    </a:lnTo>
                    <a:lnTo>
                      <a:pt x="694" y="111"/>
                    </a:lnTo>
                    <a:lnTo>
                      <a:pt x="694" y="166"/>
                    </a:lnTo>
                    <a:lnTo>
                      <a:pt x="694" y="222"/>
                    </a:lnTo>
                    <a:lnTo>
                      <a:pt x="650" y="222"/>
                    </a:lnTo>
                    <a:lnTo>
                      <a:pt x="608" y="222"/>
                    </a:lnTo>
                    <a:lnTo>
                      <a:pt x="564" y="222"/>
                    </a:lnTo>
                    <a:lnTo>
                      <a:pt x="520" y="222"/>
                    </a:lnTo>
                    <a:lnTo>
                      <a:pt x="477" y="222"/>
                    </a:lnTo>
                    <a:lnTo>
                      <a:pt x="434" y="222"/>
                    </a:lnTo>
                    <a:lnTo>
                      <a:pt x="391" y="222"/>
                    </a:lnTo>
                    <a:lnTo>
                      <a:pt x="347" y="222"/>
                    </a:lnTo>
                    <a:lnTo>
                      <a:pt x="303" y="222"/>
                    </a:lnTo>
                    <a:lnTo>
                      <a:pt x="261" y="222"/>
                    </a:lnTo>
                    <a:lnTo>
                      <a:pt x="217" y="222"/>
                    </a:lnTo>
                    <a:lnTo>
                      <a:pt x="174" y="222"/>
                    </a:lnTo>
                    <a:lnTo>
                      <a:pt x="131" y="222"/>
                    </a:lnTo>
                    <a:lnTo>
                      <a:pt x="87" y="222"/>
                    </a:lnTo>
                    <a:lnTo>
                      <a:pt x="44" y="222"/>
                    </a:lnTo>
                    <a:lnTo>
                      <a:pt x="0" y="222"/>
                    </a:lnTo>
                    <a:lnTo>
                      <a:pt x="0" y="166"/>
                    </a:lnTo>
                    <a:lnTo>
                      <a:pt x="0" y="111"/>
                    </a:lnTo>
                    <a:lnTo>
                      <a:pt x="0" y="55"/>
                    </a:lnTo>
                    <a:lnTo>
                      <a:pt x="0" y="0"/>
                    </a:lnTo>
                    <a:close/>
                  </a:path>
                </a:pathLst>
              </a:custGeom>
              <a:solidFill>
                <a:srgbClr val="E2C9B7"/>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58" name="Rectangle 30"/>
              <p:cNvSpPr>
                <a:spLocks noChangeArrowheads="1"/>
              </p:cNvSpPr>
              <p:nvPr/>
            </p:nvSpPr>
            <p:spPr bwMode="auto">
              <a:xfrm>
                <a:off x="2537" y="2384"/>
                <a:ext cx="315" cy="101"/>
              </a:xfrm>
              <a:prstGeom prst="rect">
                <a:avLst/>
              </a:prstGeom>
              <a:solidFill>
                <a:srgbClr val="EAD3C4"/>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59" name="Freeform 31"/>
              <p:cNvSpPr>
                <a:spLocks/>
              </p:cNvSpPr>
              <p:nvPr/>
            </p:nvSpPr>
            <p:spPr bwMode="auto">
              <a:xfrm>
                <a:off x="2609" y="1811"/>
                <a:ext cx="487" cy="374"/>
              </a:xfrm>
              <a:custGeom>
                <a:avLst/>
                <a:gdLst/>
                <a:ahLst/>
                <a:cxnLst>
                  <a:cxn ang="0">
                    <a:pos x="0" y="37"/>
                  </a:cxn>
                  <a:cxn ang="0">
                    <a:pos x="17" y="6"/>
                  </a:cxn>
                  <a:cxn ang="0">
                    <a:pos x="959" y="0"/>
                  </a:cxn>
                  <a:cxn ang="0">
                    <a:pos x="975" y="37"/>
                  </a:cxn>
                  <a:cxn ang="0">
                    <a:pos x="975" y="720"/>
                  </a:cxn>
                  <a:cxn ang="0">
                    <a:pos x="944" y="736"/>
                  </a:cxn>
                  <a:cxn ang="0">
                    <a:pos x="915" y="737"/>
                  </a:cxn>
                  <a:cxn ang="0">
                    <a:pos x="885" y="738"/>
                  </a:cxn>
                  <a:cxn ang="0">
                    <a:pos x="857" y="739"/>
                  </a:cxn>
                  <a:cxn ang="0">
                    <a:pos x="828" y="741"/>
                  </a:cxn>
                  <a:cxn ang="0">
                    <a:pos x="798" y="742"/>
                  </a:cxn>
                  <a:cxn ang="0">
                    <a:pos x="769" y="743"/>
                  </a:cxn>
                  <a:cxn ang="0">
                    <a:pos x="739" y="743"/>
                  </a:cxn>
                  <a:cxn ang="0">
                    <a:pos x="710" y="744"/>
                  </a:cxn>
                  <a:cxn ang="0">
                    <a:pos x="681" y="745"/>
                  </a:cxn>
                  <a:cxn ang="0">
                    <a:pos x="651" y="745"/>
                  </a:cxn>
                  <a:cxn ang="0">
                    <a:pos x="623" y="746"/>
                  </a:cxn>
                  <a:cxn ang="0">
                    <a:pos x="594" y="746"/>
                  </a:cxn>
                  <a:cxn ang="0">
                    <a:pos x="564" y="748"/>
                  </a:cxn>
                  <a:cxn ang="0">
                    <a:pos x="535" y="748"/>
                  </a:cxn>
                  <a:cxn ang="0">
                    <a:pos x="506" y="749"/>
                  </a:cxn>
                  <a:cxn ang="0">
                    <a:pos x="477" y="749"/>
                  </a:cxn>
                  <a:cxn ang="0">
                    <a:pos x="448" y="749"/>
                  </a:cxn>
                  <a:cxn ang="0">
                    <a:pos x="419" y="749"/>
                  </a:cxn>
                  <a:cxn ang="0">
                    <a:pos x="390" y="749"/>
                  </a:cxn>
                  <a:cxn ang="0">
                    <a:pos x="361" y="750"/>
                  </a:cxn>
                  <a:cxn ang="0">
                    <a:pos x="332" y="750"/>
                  </a:cxn>
                  <a:cxn ang="0">
                    <a:pos x="304" y="750"/>
                  </a:cxn>
                  <a:cxn ang="0">
                    <a:pos x="275" y="749"/>
                  </a:cxn>
                  <a:cxn ang="0">
                    <a:pos x="247" y="749"/>
                  </a:cxn>
                  <a:cxn ang="0">
                    <a:pos x="218" y="749"/>
                  </a:cxn>
                  <a:cxn ang="0">
                    <a:pos x="189" y="749"/>
                  </a:cxn>
                  <a:cxn ang="0">
                    <a:pos x="162" y="749"/>
                  </a:cxn>
                  <a:cxn ang="0">
                    <a:pos x="133" y="749"/>
                  </a:cxn>
                  <a:cxn ang="0">
                    <a:pos x="105" y="748"/>
                  </a:cxn>
                  <a:cxn ang="0">
                    <a:pos x="77" y="748"/>
                  </a:cxn>
                  <a:cxn ang="0">
                    <a:pos x="49" y="746"/>
                  </a:cxn>
                  <a:cxn ang="0">
                    <a:pos x="21" y="746"/>
                  </a:cxn>
                  <a:cxn ang="0">
                    <a:pos x="0" y="720"/>
                  </a:cxn>
                  <a:cxn ang="0">
                    <a:pos x="0" y="37"/>
                  </a:cxn>
                </a:cxnLst>
                <a:rect l="0" t="0" r="r" b="b"/>
                <a:pathLst>
                  <a:path w="975" h="750">
                    <a:moveTo>
                      <a:pt x="0" y="37"/>
                    </a:moveTo>
                    <a:lnTo>
                      <a:pt x="17" y="6"/>
                    </a:lnTo>
                    <a:lnTo>
                      <a:pt x="959" y="0"/>
                    </a:lnTo>
                    <a:lnTo>
                      <a:pt x="975" y="37"/>
                    </a:lnTo>
                    <a:lnTo>
                      <a:pt x="975" y="720"/>
                    </a:lnTo>
                    <a:lnTo>
                      <a:pt x="944" y="736"/>
                    </a:lnTo>
                    <a:lnTo>
                      <a:pt x="915" y="737"/>
                    </a:lnTo>
                    <a:lnTo>
                      <a:pt x="885" y="738"/>
                    </a:lnTo>
                    <a:lnTo>
                      <a:pt x="857" y="739"/>
                    </a:lnTo>
                    <a:lnTo>
                      <a:pt x="828" y="741"/>
                    </a:lnTo>
                    <a:lnTo>
                      <a:pt x="798" y="742"/>
                    </a:lnTo>
                    <a:lnTo>
                      <a:pt x="769" y="743"/>
                    </a:lnTo>
                    <a:lnTo>
                      <a:pt x="739" y="743"/>
                    </a:lnTo>
                    <a:lnTo>
                      <a:pt x="710" y="744"/>
                    </a:lnTo>
                    <a:lnTo>
                      <a:pt x="681" y="745"/>
                    </a:lnTo>
                    <a:lnTo>
                      <a:pt x="651" y="745"/>
                    </a:lnTo>
                    <a:lnTo>
                      <a:pt x="623" y="746"/>
                    </a:lnTo>
                    <a:lnTo>
                      <a:pt x="594" y="746"/>
                    </a:lnTo>
                    <a:lnTo>
                      <a:pt x="564" y="748"/>
                    </a:lnTo>
                    <a:lnTo>
                      <a:pt x="535" y="748"/>
                    </a:lnTo>
                    <a:lnTo>
                      <a:pt x="506" y="749"/>
                    </a:lnTo>
                    <a:lnTo>
                      <a:pt x="477" y="749"/>
                    </a:lnTo>
                    <a:lnTo>
                      <a:pt x="448" y="749"/>
                    </a:lnTo>
                    <a:lnTo>
                      <a:pt x="419" y="749"/>
                    </a:lnTo>
                    <a:lnTo>
                      <a:pt x="390" y="749"/>
                    </a:lnTo>
                    <a:lnTo>
                      <a:pt x="361" y="750"/>
                    </a:lnTo>
                    <a:lnTo>
                      <a:pt x="332" y="750"/>
                    </a:lnTo>
                    <a:lnTo>
                      <a:pt x="304" y="750"/>
                    </a:lnTo>
                    <a:lnTo>
                      <a:pt x="275" y="749"/>
                    </a:lnTo>
                    <a:lnTo>
                      <a:pt x="247" y="749"/>
                    </a:lnTo>
                    <a:lnTo>
                      <a:pt x="218" y="749"/>
                    </a:lnTo>
                    <a:lnTo>
                      <a:pt x="189" y="749"/>
                    </a:lnTo>
                    <a:lnTo>
                      <a:pt x="162" y="749"/>
                    </a:lnTo>
                    <a:lnTo>
                      <a:pt x="133" y="749"/>
                    </a:lnTo>
                    <a:lnTo>
                      <a:pt x="105" y="748"/>
                    </a:lnTo>
                    <a:lnTo>
                      <a:pt x="77" y="748"/>
                    </a:lnTo>
                    <a:lnTo>
                      <a:pt x="49" y="746"/>
                    </a:lnTo>
                    <a:lnTo>
                      <a:pt x="21" y="746"/>
                    </a:lnTo>
                    <a:lnTo>
                      <a:pt x="0" y="720"/>
                    </a:lnTo>
                    <a:lnTo>
                      <a:pt x="0" y="37"/>
                    </a:lnTo>
                    <a:close/>
                  </a:path>
                </a:pathLst>
              </a:custGeom>
              <a:solidFill>
                <a:srgbClr val="967044"/>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60" name="Freeform 32"/>
              <p:cNvSpPr>
                <a:spLocks/>
              </p:cNvSpPr>
              <p:nvPr/>
            </p:nvSpPr>
            <p:spPr bwMode="auto">
              <a:xfrm>
                <a:off x="2622" y="1822"/>
                <a:ext cx="461" cy="353"/>
              </a:xfrm>
              <a:custGeom>
                <a:avLst/>
                <a:gdLst/>
                <a:ahLst/>
                <a:cxnLst>
                  <a:cxn ang="0">
                    <a:pos x="0" y="36"/>
                  </a:cxn>
                  <a:cxn ang="0">
                    <a:pos x="15" y="5"/>
                  </a:cxn>
                  <a:cxn ang="0">
                    <a:pos x="907" y="0"/>
                  </a:cxn>
                  <a:cxn ang="0">
                    <a:pos x="922" y="36"/>
                  </a:cxn>
                  <a:cxn ang="0">
                    <a:pos x="922" y="671"/>
                  </a:cxn>
                  <a:cxn ang="0">
                    <a:pos x="886" y="693"/>
                  </a:cxn>
                  <a:cxn ang="0">
                    <a:pos x="857" y="694"/>
                  </a:cxn>
                  <a:cxn ang="0">
                    <a:pos x="828" y="696"/>
                  </a:cxn>
                  <a:cxn ang="0">
                    <a:pos x="800" y="697"/>
                  </a:cxn>
                  <a:cxn ang="0">
                    <a:pos x="772" y="698"/>
                  </a:cxn>
                  <a:cxn ang="0">
                    <a:pos x="743" y="699"/>
                  </a:cxn>
                  <a:cxn ang="0">
                    <a:pos x="715" y="700"/>
                  </a:cxn>
                  <a:cxn ang="0">
                    <a:pos x="688" y="700"/>
                  </a:cxn>
                  <a:cxn ang="0">
                    <a:pos x="660" y="701"/>
                  </a:cxn>
                  <a:cxn ang="0">
                    <a:pos x="633" y="702"/>
                  </a:cxn>
                  <a:cxn ang="0">
                    <a:pos x="606" y="702"/>
                  </a:cxn>
                  <a:cxn ang="0">
                    <a:pos x="578" y="704"/>
                  </a:cxn>
                  <a:cxn ang="0">
                    <a:pos x="552" y="704"/>
                  </a:cxn>
                  <a:cxn ang="0">
                    <a:pos x="525" y="705"/>
                  </a:cxn>
                  <a:cxn ang="0">
                    <a:pos x="498" y="705"/>
                  </a:cxn>
                  <a:cxn ang="0">
                    <a:pos x="471" y="706"/>
                  </a:cxn>
                  <a:cxn ang="0">
                    <a:pos x="445" y="706"/>
                  </a:cxn>
                  <a:cxn ang="0">
                    <a:pos x="418" y="706"/>
                  </a:cxn>
                  <a:cxn ang="0">
                    <a:pos x="392" y="706"/>
                  </a:cxn>
                  <a:cxn ang="0">
                    <a:pos x="365" y="706"/>
                  </a:cxn>
                  <a:cxn ang="0">
                    <a:pos x="339" y="707"/>
                  </a:cxn>
                  <a:cxn ang="0">
                    <a:pos x="312" y="707"/>
                  </a:cxn>
                  <a:cxn ang="0">
                    <a:pos x="286" y="707"/>
                  </a:cxn>
                  <a:cxn ang="0">
                    <a:pos x="259" y="706"/>
                  </a:cxn>
                  <a:cxn ang="0">
                    <a:pos x="233" y="706"/>
                  </a:cxn>
                  <a:cxn ang="0">
                    <a:pos x="205" y="706"/>
                  </a:cxn>
                  <a:cxn ang="0">
                    <a:pos x="179" y="706"/>
                  </a:cxn>
                  <a:cxn ang="0">
                    <a:pos x="152" y="706"/>
                  </a:cxn>
                  <a:cxn ang="0">
                    <a:pos x="124" y="706"/>
                  </a:cxn>
                  <a:cxn ang="0">
                    <a:pos x="98" y="705"/>
                  </a:cxn>
                  <a:cxn ang="0">
                    <a:pos x="70" y="705"/>
                  </a:cxn>
                  <a:cxn ang="0">
                    <a:pos x="43" y="704"/>
                  </a:cxn>
                  <a:cxn ang="0">
                    <a:pos x="15" y="704"/>
                  </a:cxn>
                  <a:cxn ang="0">
                    <a:pos x="0" y="677"/>
                  </a:cxn>
                  <a:cxn ang="0">
                    <a:pos x="0" y="36"/>
                  </a:cxn>
                </a:cxnLst>
                <a:rect l="0" t="0" r="r" b="b"/>
                <a:pathLst>
                  <a:path w="922" h="707">
                    <a:moveTo>
                      <a:pt x="0" y="36"/>
                    </a:moveTo>
                    <a:lnTo>
                      <a:pt x="15" y="5"/>
                    </a:lnTo>
                    <a:lnTo>
                      <a:pt x="907" y="0"/>
                    </a:lnTo>
                    <a:lnTo>
                      <a:pt x="922" y="36"/>
                    </a:lnTo>
                    <a:lnTo>
                      <a:pt x="922" y="671"/>
                    </a:lnTo>
                    <a:lnTo>
                      <a:pt x="886" y="693"/>
                    </a:lnTo>
                    <a:lnTo>
                      <a:pt x="857" y="694"/>
                    </a:lnTo>
                    <a:lnTo>
                      <a:pt x="828" y="696"/>
                    </a:lnTo>
                    <a:lnTo>
                      <a:pt x="800" y="697"/>
                    </a:lnTo>
                    <a:lnTo>
                      <a:pt x="772" y="698"/>
                    </a:lnTo>
                    <a:lnTo>
                      <a:pt x="743" y="699"/>
                    </a:lnTo>
                    <a:lnTo>
                      <a:pt x="715" y="700"/>
                    </a:lnTo>
                    <a:lnTo>
                      <a:pt x="688" y="700"/>
                    </a:lnTo>
                    <a:lnTo>
                      <a:pt x="660" y="701"/>
                    </a:lnTo>
                    <a:lnTo>
                      <a:pt x="633" y="702"/>
                    </a:lnTo>
                    <a:lnTo>
                      <a:pt x="606" y="702"/>
                    </a:lnTo>
                    <a:lnTo>
                      <a:pt x="578" y="704"/>
                    </a:lnTo>
                    <a:lnTo>
                      <a:pt x="552" y="704"/>
                    </a:lnTo>
                    <a:lnTo>
                      <a:pt x="525" y="705"/>
                    </a:lnTo>
                    <a:lnTo>
                      <a:pt x="498" y="705"/>
                    </a:lnTo>
                    <a:lnTo>
                      <a:pt x="471" y="706"/>
                    </a:lnTo>
                    <a:lnTo>
                      <a:pt x="445" y="706"/>
                    </a:lnTo>
                    <a:lnTo>
                      <a:pt x="418" y="706"/>
                    </a:lnTo>
                    <a:lnTo>
                      <a:pt x="392" y="706"/>
                    </a:lnTo>
                    <a:lnTo>
                      <a:pt x="365" y="706"/>
                    </a:lnTo>
                    <a:lnTo>
                      <a:pt x="339" y="707"/>
                    </a:lnTo>
                    <a:lnTo>
                      <a:pt x="312" y="707"/>
                    </a:lnTo>
                    <a:lnTo>
                      <a:pt x="286" y="707"/>
                    </a:lnTo>
                    <a:lnTo>
                      <a:pt x="259" y="706"/>
                    </a:lnTo>
                    <a:lnTo>
                      <a:pt x="233" y="706"/>
                    </a:lnTo>
                    <a:lnTo>
                      <a:pt x="205" y="706"/>
                    </a:lnTo>
                    <a:lnTo>
                      <a:pt x="179" y="706"/>
                    </a:lnTo>
                    <a:lnTo>
                      <a:pt x="152" y="706"/>
                    </a:lnTo>
                    <a:lnTo>
                      <a:pt x="124" y="706"/>
                    </a:lnTo>
                    <a:lnTo>
                      <a:pt x="98" y="705"/>
                    </a:lnTo>
                    <a:lnTo>
                      <a:pt x="70" y="705"/>
                    </a:lnTo>
                    <a:lnTo>
                      <a:pt x="43" y="704"/>
                    </a:lnTo>
                    <a:lnTo>
                      <a:pt x="15" y="704"/>
                    </a:lnTo>
                    <a:lnTo>
                      <a:pt x="0" y="677"/>
                    </a:lnTo>
                    <a:lnTo>
                      <a:pt x="0" y="36"/>
                    </a:lnTo>
                    <a:close/>
                  </a:path>
                </a:pathLst>
              </a:custGeom>
              <a:solidFill>
                <a:srgbClr val="004956"/>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61" name="Freeform 33"/>
              <p:cNvSpPr>
                <a:spLocks/>
              </p:cNvSpPr>
              <p:nvPr/>
            </p:nvSpPr>
            <p:spPr bwMode="auto">
              <a:xfrm>
                <a:off x="2635" y="1832"/>
                <a:ext cx="436" cy="333"/>
              </a:xfrm>
              <a:custGeom>
                <a:avLst/>
                <a:gdLst/>
                <a:ahLst/>
                <a:cxnLst>
                  <a:cxn ang="0">
                    <a:pos x="5" y="31"/>
                  </a:cxn>
                  <a:cxn ang="0">
                    <a:pos x="15" y="14"/>
                  </a:cxn>
                  <a:cxn ang="0">
                    <a:pos x="47" y="4"/>
                  </a:cxn>
                  <a:cxn ang="0">
                    <a:pos x="98" y="4"/>
                  </a:cxn>
                  <a:cxn ang="0">
                    <a:pos x="150" y="3"/>
                  </a:cxn>
                  <a:cxn ang="0">
                    <a:pos x="202" y="3"/>
                  </a:cxn>
                  <a:cxn ang="0">
                    <a:pos x="254" y="3"/>
                  </a:cxn>
                  <a:cxn ang="0">
                    <a:pos x="306" y="3"/>
                  </a:cxn>
                  <a:cxn ang="0">
                    <a:pos x="358" y="2"/>
                  </a:cxn>
                  <a:cxn ang="0">
                    <a:pos x="410" y="2"/>
                  </a:cxn>
                  <a:cxn ang="0">
                    <a:pos x="461" y="2"/>
                  </a:cxn>
                  <a:cxn ang="0">
                    <a:pos x="513" y="2"/>
                  </a:cxn>
                  <a:cxn ang="0">
                    <a:pos x="565" y="1"/>
                  </a:cxn>
                  <a:cxn ang="0">
                    <a:pos x="617" y="1"/>
                  </a:cxn>
                  <a:cxn ang="0">
                    <a:pos x="668" y="1"/>
                  </a:cxn>
                  <a:cxn ang="0">
                    <a:pos x="719" y="1"/>
                  </a:cxn>
                  <a:cxn ang="0">
                    <a:pos x="771" y="0"/>
                  </a:cxn>
                  <a:cxn ang="0">
                    <a:pos x="823" y="0"/>
                  </a:cxn>
                  <a:cxn ang="0">
                    <a:pos x="854" y="8"/>
                  </a:cxn>
                  <a:cxn ang="0">
                    <a:pos x="865" y="25"/>
                  </a:cxn>
                  <a:cxn ang="0">
                    <a:pos x="872" y="182"/>
                  </a:cxn>
                  <a:cxn ang="0">
                    <a:pos x="872" y="479"/>
                  </a:cxn>
                  <a:cxn ang="0">
                    <a:pos x="867" y="631"/>
                  </a:cxn>
                  <a:cxn ang="0">
                    <a:pos x="857" y="637"/>
                  </a:cxn>
                  <a:cxn ang="0">
                    <a:pos x="846" y="643"/>
                  </a:cxn>
                  <a:cxn ang="0">
                    <a:pos x="837" y="650"/>
                  </a:cxn>
                  <a:cxn ang="0">
                    <a:pos x="805" y="655"/>
                  </a:cxn>
                  <a:cxn ang="0">
                    <a:pos x="751" y="657"/>
                  </a:cxn>
                  <a:cxn ang="0">
                    <a:pos x="698" y="660"/>
                  </a:cxn>
                  <a:cxn ang="0">
                    <a:pos x="646" y="661"/>
                  </a:cxn>
                  <a:cxn ang="0">
                    <a:pos x="595" y="662"/>
                  </a:cxn>
                  <a:cxn ang="0">
                    <a:pos x="544" y="663"/>
                  </a:cxn>
                  <a:cxn ang="0">
                    <a:pos x="495" y="664"/>
                  </a:cxn>
                  <a:cxn ang="0">
                    <a:pos x="445" y="665"/>
                  </a:cxn>
                  <a:cxn ang="0">
                    <a:pos x="396" y="665"/>
                  </a:cxn>
                  <a:cxn ang="0">
                    <a:pos x="346" y="665"/>
                  </a:cxn>
                  <a:cxn ang="0">
                    <a:pos x="297" y="667"/>
                  </a:cxn>
                  <a:cxn ang="0">
                    <a:pos x="247" y="667"/>
                  </a:cxn>
                  <a:cxn ang="0">
                    <a:pos x="198" y="665"/>
                  </a:cxn>
                  <a:cxn ang="0">
                    <a:pos x="148" y="665"/>
                  </a:cxn>
                  <a:cxn ang="0">
                    <a:pos x="96" y="664"/>
                  </a:cxn>
                  <a:cxn ang="0">
                    <a:pos x="45" y="663"/>
                  </a:cxn>
                  <a:cxn ang="0">
                    <a:pos x="14" y="655"/>
                  </a:cxn>
                  <a:cxn ang="0">
                    <a:pos x="6" y="641"/>
                  </a:cxn>
                  <a:cxn ang="0">
                    <a:pos x="0" y="486"/>
                  </a:cxn>
                  <a:cxn ang="0">
                    <a:pos x="0" y="189"/>
                  </a:cxn>
                </a:cxnLst>
                <a:rect l="0" t="0" r="r" b="b"/>
                <a:pathLst>
                  <a:path w="872" h="667">
                    <a:moveTo>
                      <a:pt x="0" y="40"/>
                    </a:moveTo>
                    <a:lnTo>
                      <a:pt x="5" y="31"/>
                    </a:lnTo>
                    <a:lnTo>
                      <a:pt x="11" y="22"/>
                    </a:lnTo>
                    <a:lnTo>
                      <a:pt x="15" y="14"/>
                    </a:lnTo>
                    <a:lnTo>
                      <a:pt x="20" y="4"/>
                    </a:lnTo>
                    <a:lnTo>
                      <a:pt x="47" y="4"/>
                    </a:lnTo>
                    <a:lnTo>
                      <a:pt x="72" y="4"/>
                    </a:lnTo>
                    <a:lnTo>
                      <a:pt x="98" y="4"/>
                    </a:lnTo>
                    <a:lnTo>
                      <a:pt x="124" y="4"/>
                    </a:lnTo>
                    <a:lnTo>
                      <a:pt x="150" y="3"/>
                    </a:lnTo>
                    <a:lnTo>
                      <a:pt x="176" y="3"/>
                    </a:lnTo>
                    <a:lnTo>
                      <a:pt x="202" y="3"/>
                    </a:lnTo>
                    <a:lnTo>
                      <a:pt x="227" y="3"/>
                    </a:lnTo>
                    <a:lnTo>
                      <a:pt x="254" y="3"/>
                    </a:lnTo>
                    <a:lnTo>
                      <a:pt x="279" y="3"/>
                    </a:lnTo>
                    <a:lnTo>
                      <a:pt x="306" y="3"/>
                    </a:lnTo>
                    <a:lnTo>
                      <a:pt x="331" y="3"/>
                    </a:lnTo>
                    <a:lnTo>
                      <a:pt x="358" y="2"/>
                    </a:lnTo>
                    <a:lnTo>
                      <a:pt x="383" y="2"/>
                    </a:lnTo>
                    <a:lnTo>
                      <a:pt x="410" y="2"/>
                    </a:lnTo>
                    <a:lnTo>
                      <a:pt x="435" y="2"/>
                    </a:lnTo>
                    <a:lnTo>
                      <a:pt x="461" y="2"/>
                    </a:lnTo>
                    <a:lnTo>
                      <a:pt x="487" y="2"/>
                    </a:lnTo>
                    <a:lnTo>
                      <a:pt x="513" y="2"/>
                    </a:lnTo>
                    <a:lnTo>
                      <a:pt x="539" y="1"/>
                    </a:lnTo>
                    <a:lnTo>
                      <a:pt x="565" y="1"/>
                    </a:lnTo>
                    <a:lnTo>
                      <a:pt x="590" y="1"/>
                    </a:lnTo>
                    <a:lnTo>
                      <a:pt x="617" y="1"/>
                    </a:lnTo>
                    <a:lnTo>
                      <a:pt x="642" y="1"/>
                    </a:lnTo>
                    <a:lnTo>
                      <a:pt x="668" y="1"/>
                    </a:lnTo>
                    <a:lnTo>
                      <a:pt x="694" y="1"/>
                    </a:lnTo>
                    <a:lnTo>
                      <a:pt x="719" y="1"/>
                    </a:lnTo>
                    <a:lnTo>
                      <a:pt x="746" y="0"/>
                    </a:lnTo>
                    <a:lnTo>
                      <a:pt x="771" y="0"/>
                    </a:lnTo>
                    <a:lnTo>
                      <a:pt x="797" y="0"/>
                    </a:lnTo>
                    <a:lnTo>
                      <a:pt x="823" y="0"/>
                    </a:lnTo>
                    <a:lnTo>
                      <a:pt x="848" y="0"/>
                    </a:lnTo>
                    <a:lnTo>
                      <a:pt x="854" y="8"/>
                    </a:lnTo>
                    <a:lnTo>
                      <a:pt x="859" y="17"/>
                    </a:lnTo>
                    <a:lnTo>
                      <a:pt x="865" y="25"/>
                    </a:lnTo>
                    <a:lnTo>
                      <a:pt x="870" y="34"/>
                    </a:lnTo>
                    <a:lnTo>
                      <a:pt x="872" y="182"/>
                    </a:lnTo>
                    <a:lnTo>
                      <a:pt x="872" y="330"/>
                    </a:lnTo>
                    <a:lnTo>
                      <a:pt x="872" y="479"/>
                    </a:lnTo>
                    <a:lnTo>
                      <a:pt x="872" y="627"/>
                    </a:lnTo>
                    <a:lnTo>
                      <a:pt x="867" y="631"/>
                    </a:lnTo>
                    <a:lnTo>
                      <a:pt x="861" y="633"/>
                    </a:lnTo>
                    <a:lnTo>
                      <a:pt x="857" y="637"/>
                    </a:lnTo>
                    <a:lnTo>
                      <a:pt x="852" y="640"/>
                    </a:lnTo>
                    <a:lnTo>
                      <a:pt x="846" y="643"/>
                    </a:lnTo>
                    <a:lnTo>
                      <a:pt x="842" y="647"/>
                    </a:lnTo>
                    <a:lnTo>
                      <a:pt x="837" y="650"/>
                    </a:lnTo>
                    <a:lnTo>
                      <a:pt x="832" y="654"/>
                    </a:lnTo>
                    <a:lnTo>
                      <a:pt x="805" y="655"/>
                    </a:lnTo>
                    <a:lnTo>
                      <a:pt x="778" y="656"/>
                    </a:lnTo>
                    <a:lnTo>
                      <a:pt x="751" y="657"/>
                    </a:lnTo>
                    <a:lnTo>
                      <a:pt x="724" y="658"/>
                    </a:lnTo>
                    <a:lnTo>
                      <a:pt x="698" y="660"/>
                    </a:lnTo>
                    <a:lnTo>
                      <a:pt x="672" y="660"/>
                    </a:lnTo>
                    <a:lnTo>
                      <a:pt x="646" y="661"/>
                    </a:lnTo>
                    <a:lnTo>
                      <a:pt x="620" y="662"/>
                    </a:lnTo>
                    <a:lnTo>
                      <a:pt x="595" y="662"/>
                    </a:lnTo>
                    <a:lnTo>
                      <a:pt x="570" y="663"/>
                    </a:lnTo>
                    <a:lnTo>
                      <a:pt x="544" y="663"/>
                    </a:lnTo>
                    <a:lnTo>
                      <a:pt x="519" y="664"/>
                    </a:lnTo>
                    <a:lnTo>
                      <a:pt x="495" y="664"/>
                    </a:lnTo>
                    <a:lnTo>
                      <a:pt x="469" y="664"/>
                    </a:lnTo>
                    <a:lnTo>
                      <a:pt x="445" y="665"/>
                    </a:lnTo>
                    <a:lnTo>
                      <a:pt x="420" y="665"/>
                    </a:lnTo>
                    <a:lnTo>
                      <a:pt x="396" y="665"/>
                    </a:lnTo>
                    <a:lnTo>
                      <a:pt x="370" y="665"/>
                    </a:lnTo>
                    <a:lnTo>
                      <a:pt x="346" y="665"/>
                    </a:lnTo>
                    <a:lnTo>
                      <a:pt x="322" y="667"/>
                    </a:lnTo>
                    <a:lnTo>
                      <a:pt x="297" y="667"/>
                    </a:lnTo>
                    <a:lnTo>
                      <a:pt x="272" y="667"/>
                    </a:lnTo>
                    <a:lnTo>
                      <a:pt x="247" y="667"/>
                    </a:lnTo>
                    <a:lnTo>
                      <a:pt x="223" y="665"/>
                    </a:lnTo>
                    <a:lnTo>
                      <a:pt x="198" y="665"/>
                    </a:lnTo>
                    <a:lnTo>
                      <a:pt x="172" y="665"/>
                    </a:lnTo>
                    <a:lnTo>
                      <a:pt x="148" y="665"/>
                    </a:lnTo>
                    <a:lnTo>
                      <a:pt x="123" y="665"/>
                    </a:lnTo>
                    <a:lnTo>
                      <a:pt x="96" y="664"/>
                    </a:lnTo>
                    <a:lnTo>
                      <a:pt x="71" y="664"/>
                    </a:lnTo>
                    <a:lnTo>
                      <a:pt x="45" y="663"/>
                    </a:lnTo>
                    <a:lnTo>
                      <a:pt x="19" y="663"/>
                    </a:lnTo>
                    <a:lnTo>
                      <a:pt x="14" y="655"/>
                    </a:lnTo>
                    <a:lnTo>
                      <a:pt x="11" y="648"/>
                    </a:lnTo>
                    <a:lnTo>
                      <a:pt x="6" y="641"/>
                    </a:lnTo>
                    <a:lnTo>
                      <a:pt x="2" y="633"/>
                    </a:lnTo>
                    <a:lnTo>
                      <a:pt x="0" y="486"/>
                    </a:lnTo>
                    <a:lnTo>
                      <a:pt x="0" y="337"/>
                    </a:lnTo>
                    <a:lnTo>
                      <a:pt x="0" y="189"/>
                    </a:lnTo>
                    <a:lnTo>
                      <a:pt x="0" y="40"/>
                    </a:lnTo>
                    <a:close/>
                  </a:path>
                </a:pathLst>
              </a:custGeom>
              <a:solidFill>
                <a:srgbClr val="005166"/>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62" name="Freeform 34"/>
              <p:cNvSpPr>
                <a:spLocks/>
              </p:cNvSpPr>
              <p:nvPr/>
            </p:nvSpPr>
            <p:spPr bwMode="auto">
              <a:xfrm>
                <a:off x="2648" y="1842"/>
                <a:ext cx="410" cy="313"/>
              </a:xfrm>
              <a:custGeom>
                <a:avLst/>
                <a:gdLst/>
                <a:ahLst/>
                <a:cxnLst>
                  <a:cxn ang="0">
                    <a:pos x="7" y="35"/>
                  </a:cxn>
                  <a:cxn ang="0">
                    <a:pos x="19" y="15"/>
                  </a:cxn>
                  <a:cxn ang="0">
                    <a:pos x="49" y="5"/>
                  </a:cxn>
                  <a:cxn ang="0">
                    <a:pos x="97" y="5"/>
                  </a:cxn>
                  <a:cxn ang="0">
                    <a:pos x="145" y="4"/>
                  </a:cxn>
                  <a:cxn ang="0">
                    <a:pos x="193" y="4"/>
                  </a:cxn>
                  <a:cxn ang="0">
                    <a:pos x="241" y="4"/>
                  </a:cxn>
                  <a:cxn ang="0">
                    <a:pos x="289" y="4"/>
                  </a:cxn>
                  <a:cxn ang="0">
                    <a:pos x="336" y="3"/>
                  </a:cxn>
                  <a:cxn ang="0">
                    <a:pos x="385" y="3"/>
                  </a:cxn>
                  <a:cxn ang="0">
                    <a:pos x="433" y="3"/>
                  </a:cxn>
                  <a:cxn ang="0">
                    <a:pos x="480" y="3"/>
                  </a:cxn>
                  <a:cxn ang="0">
                    <a:pos x="529" y="2"/>
                  </a:cxn>
                  <a:cxn ang="0">
                    <a:pos x="576" y="2"/>
                  </a:cxn>
                  <a:cxn ang="0">
                    <a:pos x="624" y="2"/>
                  </a:cxn>
                  <a:cxn ang="0">
                    <a:pos x="672" y="2"/>
                  </a:cxn>
                  <a:cxn ang="0">
                    <a:pos x="720" y="0"/>
                  </a:cxn>
                  <a:cxn ang="0">
                    <a:pos x="767" y="0"/>
                  </a:cxn>
                  <a:cxn ang="0">
                    <a:pos x="797" y="9"/>
                  </a:cxn>
                  <a:cxn ang="0">
                    <a:pos x="811" y="25"/>
                  </a:cxn>
                  <a:cxn ang="0">
                    <a:pos x="818" y="170"/>
                  </a:cxn>
                  <a:cxn ang="0">
                    <a:pos x="818" y="445"/>
                  </a:cxn>
                  <a:cxn ang="0">
                    <a:pos x="814" y="587"/>
                  </a:cxn>
                  <a:cxn ang="0">
                    <a:pos x="804" y="595"/>
                  </a:cxn>
                  <a:cxn ang="0">
                    <a:pos x="794" y="604"/>
                  </a:cxn>
                  <a:cxn ang="0">
                    <a:pos x="783" y="612"/>
                  </a:cxn>
                  <a:cxn ang="0">
                    <a:pos x="752" y="617"/>
                  </a:cxn>
                  <a:cxn ang="0">
                    <a:pos x="701" y="619"/>
                  </a:cxn>
                  <a:cxn ang="0">
                    <a:pos x="652" y="620"/>
                  </a:cxn>
                  <a:cxn ang="0">
                    <a:pos x="604" y="622"/>
                  </a:cxn>
                  <a:cxn ang="0">
                    <a:pos x="556" y="623"/>
                  </a:cxn>
                  <a:cxn ang="0">
                    <a:pos x="509" y="625"/>
                  </a:cxn>
                  <a:cxn ang="0">
                    <a:pos x="463" y="626"/>
                  </a:cxn>
                  <a:cxn ang="0">
                    <a:pos x="418" y="626"/>
                  </a:cxn>
                  <a:cxn ang="0">
                    <a:pos x="372" y="627"/>
                  </a:cxn>
                  <a:cxn ang="0">
                    <a:pos x="327" y="627"/>
                  </a:cxn>
                  <a:cxn ang="0">
                    <a:pos x="282" y="627"/>
                  </a:cxn>
                  <a:cxn ang="0">
                    <a:pos x="236" y="627"/>
                  </a:cxn>
                  <a:cxn ang="0">
                    <a:pos x="190" y="626"/>
                  </a:cxn>
                  <a:cxn ang="0">
                    <a:pos x="144" y="626"/>
                  </a:cxn>
                  <a:cxn ang="0">
                    <a:pos x="95" y="625"/>
                  </a:cxn>
                  <a:cxn ang="0">
                    <a:pos x="47" y="623"/>
                  </a:cxn>
                  <a:cxn ang="0">
                    <a:pos x="18" y="615"/>
                  </a:cxn>
                  <a:cxn ang="0">
                    <a:pos x="8" y="599"/>
                  </a:cxn>
                  <a:cxn ang="0">
                    <a:pos x="2" y="454"/>
                  </a:cxn>
                  <a:cxn ang="0">
                    <a:pos x="1" y="181"/>
                  </a:cxn>
                </a:cxnLst>
                <a:rect l="0" t="0" r="r" b="b"/>
                <a:pathLst>
                  <a:path w="819" h="627">
                    <a:moveTo>
                      <a:pt x="0" y="45"/>
                    </a:moveTo>
                    <a:lnTo>
                      <a:pt x="7" y="35"/>
                    </a:lnTo>
                    <a:lnTo>
                      <a:pt x="13" y="25"/>
                    </a:lnTo>
                    <a:lnTo>
                      <a:pt x="19" y="15"/>
                    </a:lnTo>
                    <a:lnTo>
                      <a:pt x="25" y="5"/>
                    </a:lnTo>
                    <a:lnTo>
                      <a:pt x="49" y="5"/>
                    </a:lnTo>
                    <a:lnTo>
                      <a:pt x="74" y="5"/>
                    </a:lnTo>
                    <a:lnTo>
                      <a:pt x="97" y="5"/>
                    </a:lnTo>
                    <a:lnTo>
                      <a:pt x="121" y="5"/>
                    </a:lnTo>
                    <a:lnTo>
                      <a:pt x="145" y="4"/>
                    </a:lnTo>
                    <a:lnTo>
                      <a:pt x="169" y="4"/>
                    </a:lnTo>
                    <a:lnTo>
                      <a:pt x="193" y="4"/>
                    </a:lnTo>
                    <a:lnTo>
                      <a:pt x="216" y="4"/>
                    </a:lnTo>
                    <a:lnTo>
                      <a:pt x="241" y="4"/>
                    </a:lnTo>
                    <a:lnTo>
                      <a:pt x="265" y="4"/>
                    </a:lnTo>
                    <a:lnTo>
                      <a:pt x="289" y="4"/>
                    </a:lnTo>
                    <a:lnTo>
                      <a:pt x="313" y="4"/>
                    </a:lnTo>
                    <a:lnTo>
                      <a:pt x="336" y="3"/>
                    </a:lnTo>
                    <a:lnTo>
                      <a:pt x="360" y="3"/>
                    </a:lnTo>
                    <a:lnTo>
                      <a:pt x="385" y="3"/>
                    </a:lnTo>
                    <a:lnTo>
                      <a:pt x="409" y="3"/>
                    </a:lnTo>
                    <a:lnTo>
                      <a:pt x="433" y="3"/>
                    </a:lnTo>
                    <a:lnTo>
                      <a:pt x="456" y="3"/>
                    </a:lnTo>
                    <a:lnTo>
                      <a:pt x="480" y="3"/>
                    </a:lnTo>
                    <a:lnTo>
                      <a:pt x="504" y="2"/>
                    </a:lnTo>
                    <a:lnTo>
                      <a:pt x="529" y="2"/>
                    </a:lnTo>
                    <a:lnTo>
                      <a:pt x="553" y="2"/>
                    </a:lnTo>
                    <a:lnTo>
                      <a:pt x="576" y="2"/>
                    </a:lnTo>
                    <a:lnTo>
                      <a:pt x="600" y="2"/>
                    </a:lnTo>
                    <a:lnTo>
                      <a:pt x="624" y="2"/>
                    </a:lnTo>
                    <a:lnTo>
                      <a:pt x="648" y="2"/>
                    </a:lnTo>
                    <a:lnTo>
                      <a:pt x="672" y="2"/>
                    </a:lnTo>
                    <a:lnTo>
                      <a:pt x="696" y="0"/>
                    </a:lnTo>
                    <a:lnTo>
                      <a:pt x="720" y="0"/>
                    </a:lnTo>
                    <a:lnTo>
                      <a:pt x="744" y="0"/>
                    </a:lnTo>
                    <a:lnTo>
                      <a:pt x="767" y="0"/>
                    </a:lnTo>
                    <a:lnTo>
                      <a:pt x="791" y="0"/>
                    </a:lnTo>
                    <a:lnTo>
                      <a:pt x="797" y="9"/>
                    </a:lnTo>
                    <a:lnTo>
                      <a:pt x="804" y="17"/>
                    </a:lnTo>
                    <a:lnTo>
                      <a:pt x="811" y="25"/>
                    </a:lnTo>
                    <a:lnTo>
                      <a:pt x="817" y="33"/>
                    </a:lnTo>
                    <a:lnTo>
                      <a:pt x="818" y="170"/>
                    </a:lnTo>
                    <a:lnTo>
                      <a:pt x="818" y="308"/>
                    </a:lnTo>
                    <a:lnTo>
                      <a:pt x="818" y="445"/>
                    </a:lnTo>
                    <a:lnTo>
                      <a:pt x="819" y="583"/>
                    </a:lnTo>
                    <a:lnTo>
                      <a:pt x="814" y="587"/>
                    </a:lnTo>
                    <a:lnTo>
                      <a:pt x="809" y="591"/>
                    </a:lnTo>
                    <a:lnTo>
                      <a:pt x="804" y="595"/>
                    </a:lnTo>
                    <a:lnTo>
                      <a:pt x="798" y="599"/>
                    </a:lnTo>
                    <a:lnTo>
                      <a:pt x="794" y="604"/>
                    </a:lnTo>
                    <a:lnTo>
                      <a:pt x="788" y="607"/>
                    </a:lnTo>
                    <a:lnTo>
                      <a:pt x="783" y="612"/>
                    </a:lnTo>
                    <a:lnTo>
                      <a:pt x="778" y="615"/>
                    </a:lnTo>
                    <a:lnTo>
                      <a:pt x="752" y="617"/>
                    </a:lnTo>
                    <a:lnTo>
                      <a:pt x="726" y="618"/>
                    </a:lnTo>
                    <a:lnTo>
                      <a:pt x="701" y="619"/>
                    </a:lnTo>
                    <a:lnTo>
                      <a:pt x="676" y="620"/>
                    </a:lnTo>
                    <a:lnTo>
                      <a:pt x="652" y="620"/>
                    </a:lnTo>
                    <a:lnTo>
                      <a:pt x="628" y="621"/>
                    </a:lnTo>
                    <a:lnTo>
                      <a:pt x="604" y="622"/>
                    </a:lnTo>
                    <a:lnTo>
                      <a:pt x="579" y="622"/>
                    </a:lnTo>
                    <a:lnTo>
                      <a:pt x="556" y="623"/>
                    </a:lnTo>
                    <a:lnTo>
                      <a:pt x="532" y="625"/>
                    </a:lnTo>
                    <a:lnTo>
                      <a:pt x="509" y="625"/>
                    </a:lnTo>
                    <a:lnTo>
                      <a:pt x="486" y="625"/>
                    </a:lnTo>
                    <a:lnTo>
                      <a:pt x="463" y="626"/>
                    </a:lnTo>
                    <a:lnTo>
                      <a:pt x="440" y="626"/>
                    </a:lnTo>
                    <a:lnTo>
                      <a:pt x="418" y="626"/>
                    </a:lnTo>
                    <a:lnTo>
                      <a:pt x="395" y="626"/>
                    </a:lnTo>
                    <a:lnTo>
                      <a:pt x="372" y="627"/>
                    </a:lnTo>
                    <a:lnTo>
                      <a:pt x="350" y="627"/>
                    </a:lnTo>
                    <a:lnTo>
                      <a:pt x="327" y="627"/>
                    </a:lnTo>
                    <a:lnTo>
                      <a:pt x="304" y="627"/>
                    </a:lnTo>
                    <a:lnTo>
                      <a:pt x="282" y="627"/>
                    </a:lnTo>
                    <a:lnTo>
                      <a:pt x="259" y="627"/>
                    </a:lnTo>
                    <a:lnTo>
                      <a:pt x="236" y="627"/>
                    </a:lnTo>
                    <a:lnTo>
                      <a:pt x="213" y="627"/>
                    </a:lnTo>
                    <a:lnTo>
                      <a:pt x="190" y="626"/>
                    </a:lnTo>
                    <a:lnTo>
                      <a:pt x="167" y="626"/>
                    </a:lnTo>
                    <a:lnTo>
                      <a:pt x="144" y="626"/>
                    </a:lnTo>
                    <a:lnTo>
                      <a:pt x="120" y="626"/>
                    </a:lnTo>
                    <a:lnTo>
                      <a:pt x="95" y="625"/>
                    </a:lnTo>
                    <a:lnTo>
                      <a:pt x="71" y="625"/>
                    </a:lnTo>
                    <a:lnTo>
                      <a:pt x="47" y="623"/>
                    </a:lnTo>
                    <a:lnTo>
                      <a:pt x="23" y="623"/>
                    </a:lnTo>
                    <a:lnTo>
                      <a:pt x="18" y="615"/>
                    </a:lnTo>
                    <a:lnTo>
                      <a:pt x="13" y="607"/>
                    </a:lnTo>
                    <a:lnTo>
                      <a:pt x="8" y="599"/>
                    </a:lnTo>
                    <a:lnTo>
                      <a:pt x="3" y="591"/>
                    </a:lnTo>
                    <a:lnTo>
                      <a:pt x="2" y="454"/>
                    </a:lnTo>
                    <a:lnTo>
                      <a:pt x="2" y="318"/>
                    </a:lnTo>
                    <a:lnTo>
                      <a:pt x="1" y="181"/>
                    </a:lnTo>
                    <a:lnTo>
                      <a:pt x="0" y="45"/>
                    </a:lnTo>
                    <a:close/>
                  </a:path>
                </a:pathLst>
              </a:custGeom>
              <a:solidFill>
                <a:srgbClr val="005472"/>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63" name="Freeform 35"/>
              <p:cNvSpPr>
                <a:spLocks/>
              </p:cNvSpPr>
              <p:nvPr/>
            </p:nvSpPr>
            <p:spPr bwMode="auto">
              <a:xfrm>
                <a:off x="2661" y="1852"/>
                <a:ext cx="384" cy="294"/>
              </a:xfrm>
              <a:custGeom>
                <a:avLst/>
                <a:gdLst/>
                <a:ahLst/>
                <a:cxnLst>
                  <a:cxn ang="0">
                    <a:pos x="0" y="50"/>
                  </a:cxn>
                  <a:cxn ang="0">
                    <a:pos x="8" y="39"/>
                  </a:cxn>
                  <a:cxn ang="0">
                    <a:pos x="15" y="28"/>
                  </a:cxn>
                  <a:cxn ang="0">
                    <a:pos x="22" y="17"/>
                  </a:cxn>
                  <a:cxn ang="0">
                    <a:pos x="29" y="6"/>
                  </a:cxn>
                  <a:cxn ang="0">
                    <a:pos x="73" y="6"/>
                  </a:cxn>
                  <a:cxn ang="0">
                    <a:pos x="118" y="6"/>
                  </a:cxn>
                  <a:cxn ang="0">
                    <a:pos x="162" y="5"/>
                  </a:cxn>
                  <a:cxn ang="0">
                    <a:pos x="207" y="5"/>
                  </a:cxn>
                  <a:cxn ang="0">
                    <a:pos x="250" y="5"/>
                  </a:cxn>
                  <a:cxn ang="0">
                    <a:pos x="294" y="5"/>
                  </a:cxn>
                  <a:cxn ang="0">
                    <a:pos x="338" y="4"/>
                  </a:cxn>
                  <a:cxn ang="0">
                    <a:pos x="383" y="4"/>
                  </a:cxn>
                  <a:cxn ang="0">
                    <a:pos x="427" y="4"/>
                  </a:cxn>
                  <a:cxn ang="0">
                    <a:pos x="470" y="2"/>
                  </a:cxn>
                  <a:cxn ang="0">
                    <a:pos x="514" y="2"/>
                  </a:cxn>
                  <a:cxn ang="0">
                    <a:pos x="558" y="1"/>
                  </a:cxn>
                  <a:cxn ang="0">
                    <a:pos x="602" y="1"/>
                  </a:cxn>
                  <a:cxn ang="0">
                    <a:pos x="646" y="1"/>
                  </a:cxn>
                  <a:cxn ang="0">
                    <a:pos x="689" y="0"/>
                  </a:cxn>
                  <a:cxn ang="0">
                    <a:pos x="733" y="0"/>
                  </a:cxn>
                  <a:cxn ang="0">
                    <a:pos x="741" y="8"/>
                  </a:cxn>
                  <a:cxn ang="0">
                    <a:pos x="749" y="15"/>
                  </a:cxn>
                  <a:cxn ang="0">
                    <a:pos x="756" y="23"/>
                  </a:cxn>
                  <a:cxn ang="0">
                    <a:pos x="764" y="31"/>
                  </a:cxn>
                  <a:cxn ang="0">
                    <a:pos x="765" y="158"/>
                  </a:cxn>
                  <a:cxn ang="0">
                    <a:pos x="767" y="285"/>
                  </a:cxn>
                  <a:cxn ang="0">
                    <a:pos x="767" y="412"/>
                  </a:cxn>
                  <a:cxn ang="0">
                    <a:pos x="768" y="539"/>
                  </a:cxn>
                  <a:cxn ang="0">
                    <a:pos x="762" y="544"/>
                  </a:cxn>
                  <a:cxn ang="0">
                    <a:pos x="756" y="548"/>
                  </a:cxn>
                  <a:cxn ang="0">
                    <a:pos x="750" y="553"/>
                  </a:cxn>
                  <a:cxn ang="0">
                    <a:pos x="746" y="557"/>
                  </a:cxn>
                  <a:cxn ang="0">
                    <a:pos x="740" y="563"/>
                  </a:cxn>
                  <a:cxn ang="0">
                    <a:pos x="734" y="568"/>
                  </a:cxn>
                  <a:cxn ang="0">
                    <a:pos x="728" y="572"/>
                  </a:cxn>
                  <a:cxn ang="0">
                    <a:pos x="723" y="577"/>
                  </a:cxn>
                  <a:cxn ang="0">
                    <a:pos x="674" y="579"/>
                  </a:cxn>
                  <a:cxn ang="0">
                    <a:pos x="628" y="580"/>
                  </a:cxn>
                  <a:cxn ang="0">
                    <a:pos x="583" y="583"/>
                  </a:cxn>
                  <a:cxn ang="0">
                    <a:pos x="540" y="584"/>
                  </a:cxn>
                  <a:cxn ang="0">
                    <a:pos x="496" y="585"/>
                  </a:cxn>
                  <a:cxn ang="0">
                    <a:pos x="453" y="586"/>
                  </a:cxn>
                  <a:cxn ang="0">
                    <a:pos x="412" y="586"/>
                  </a:cxn>
                  <a:cxn ang="0">
                    <a:pos x="370" y="587"/>
                  </a:cxn>
                  <a:cxn ang="0">
                    <a:pos x="329" y="587"/>
                  </a:cxn>
                  <a:cxn ang="0">
                    <a:pos x="287" y="587"/>
                  </a:cxn>
                  <a:cxn ang="0">
                    <a:pos x="246" y="587"/>
                  </a:cxn>
                  <a:cxn ang="0">
                    <a:pos x="203" y="587"/>
                  </a:cxn>
                  <a:cxn ang="0">
                    <a:pos x="160" y="587"/>
                  </a:cxn>
                  <a:cxn ang="0">
                    <a:pos x="117" y="586"/>
                  </a:cxn>
                  <a:cxn ang="0">
                    <a:pos x="72" y="586"/>
                  </a:cxn>
                  <a:cxn ang="0">
                    <a:pos x="26" y="585"/>
                  </a:cxn>
                  <a:cxn ang="0">
                    <a:pos x="21" y="576"/>
                  </a:cxn>
                  <a:cxn ang="0">
                    <a:pos x="15" y="567"/>
                  </a:cxn>
                  <a:cxn ang="0">
                    <a:pos x="11" y="557"/>
                  </a:cxn>
                  <a:cxn ang="0">
                    <a:pos x="6" y="548"/>
                  </a:cxn>
                  <a:cxn ang="0">
                    <a:pos x="4" y="424"/>
                  </a:cxn>
                  <a:cxn ang="0">
                    <a:pos x="3" y="298"/>
                  </a:cxn>
                  <a:cxn ang="0">
                    <a:pos x="1" y="174"/>
                  </a:cxn>
                  <a:cxn ang="0">
                    <a:pos x="0" y="50"/>
                  </a:cxn>
                </a:cxnLst>
                <a:rect l="0" t="0" r="r" b="b"/>
                <a:pathLst>
                  <a:path w="768" h="587">
                    <a:moveTo>
                      <a:pt x="0" y="50"/>
                    </a:moveTo>
                    <a:lnTo>
                      <a:pt x="8" y="39"/>
                    </a:lnTo>
                    <a:lnTo>
                      <a:pt x="15" y="28"/>
                    </a:lnTo>
                    <a:lnTo>
                      <a:pt x="22" y="17"/>
                    </a:lnTo>
                    <a:lnTo>
                      <a:pt x="29" y="6"/>
                    </a:lnTo>
                    <a:lnTo>
                      <a:pt x="73" y="6"/>
                    </a:lnTo>
                    <a:lnTo>
                      <a:pt x="118" y="6"/>
                    </a:lnTo>
                    <a:lnTo>
                      <a:pt x="162" y="5"/>
                    </a:lnTo>
                    <a:lnTo>
                      <a:pt x="207" y="5"/>
                    </a:lnTo>
                    <a:lnTo>
                      <a:pt x="250" y="5"/>
                    </a:lnTo>
                    <a:lnTo>
                      <a:pt x="294" y="5"/>
                    </a:lnTo>
                    <a:lnTo>
                      <a:pt x="338" y="4"/>
                    </a:lnTo>
                    <a:lnTo>
                      <a:pt x="383" y="4"/>
                    </a:lnTo>
                    <a:lnTo>
                      <a:pt x="427" y="4"/>
                    </a:lnTo>
                    <a:lnTo>
                      <a:pt x="470" y="2"/>
                    </a:lnTo>
                    <a:lnTo>
                      <a:pt x="514" y="2"/>
                    </a:lnTo>
                    <a:lnTo>
                      <a:pt x="558" y="1"/>
                    </a:lnTo>
                    <a:lnTo>
                      <a:pt x="602" y="1"/>
                    </a:lnTo>
                    <a:lnTo>
                      <a:pt x="646" y="1"/>
                    </a:lnTo>
                    <a:lnTo>
                      <a:pt x="689" y="0"/>
                    </a:lnTo>
                    <a:lnTo>
                      <a:pt x="733" y="0"/>
                    </a:lnTo>
                    <a:lnTo>
                      <a:pt x="741" y="8"/>
                    </a:lnTo>
                    <a:lnTo>
                      <a:pt x="749" y="15"/>
                    </a:lnTo>
                    <a:lnTo>
                      <a:pt x="756" y="23"/>
                    </a:lnTo>
                    <a:lnTo>
                      <a:pt x="764" y="31"/>
                    </a:lnTo>
                    <a:lnTo>
                      <a:pt x="765" y="158"/>
                    </a:lnTo>
                    <a:lnTo>
                      <a:pt x="767" y="285"/>
                    </a:lnTo>
                    <a:lnTo>
                      <a:pt x="767" y="412"/>
                    </a:lnTo>
                    <a:lnTo>
                      <a:pt x="768" y="539"/>
                    </a:lnTo>
                    <a:lnTo>
                      <a:pt x="762" y="544"/>
                    </a:lnTo>
                    <a:lnTo>
                      <a:pt x="756" y="548"/>
                    </a:lnTo>
                    <a:lnTo>
                      <a:pt x="750" y="553"/>
                    </a:lnTo>
                    <a:lnTo>
                      <a:pt x="746" y="557"/>
                    </a:lnTo>
                    <a:lnTo>
                      <a:pt x="740" y="563"/>
                    </a:lnTo>
                    <a:lnTo>
                      <a:pt x="734" y="568"/>
                    </a:lnTo>
                    <a:lnTo>
                      <a:pt x="728" y="572"/>
                    </a:lnTo>
                    <a:lnTo>
                      <a:pt x="723" y="577"/>
                    </a:lnTo>
                    <a:lnTo>
                      <a:pt x="674" y="579"/>
                    </a:lnTo>
                    <a:lnTo>
                      <a:pt x="628" y="580"/>
                    </a:lnTo>
                    <a:lnTo>
                      <a:pt x="583" y="583"/>
                    </a:lnTo>
                    <a:lnTo>
                      <a:pt x="540" y="584"/>
                    </a:lnTo>
                    <a:lnTo>
                      <a:pt x="496" y="585"/>
                    </a:lnTo>
                    <a:lnTo>
                      <a:pt x="453" y="586"/>
                    </a:lnTo>
                    <a:lnTo>
                      <a:pt x="412" y="586"/>
                    </a:lnTo>
                    <a:lnTo>
                      <a:pt x="370" y="587"/>
                    </a:lnTo>
                    <a:lnTo>
                      <a:pt x="329" y="587"/>
                    </a:lnTo>
                    <a:lnTo>
                      <a:pt x="287" y="587"/>
                    </a:lnTo>
                    <a:lnTo>
                      <a:pt x="246" y="587"/>
                    </a:lnTo>
                    <a:lnTo>
                      <a:pt x="203" y="587"/>
                    </a:lnTo>
                    <a:lnTo>
                      <a:pt x="160" y="587"/>
                    </a:lnTo>
                    <a:lnTo>
                      <a:pt x="117" y="586"/>
                    </a:lnTo>
                    <a:lnTo>
                      <a:pt x="72" y="586"/>
                    </a:lnTo>
                    <a:lnTo>
                      <a:pt x="26" y="585"/>
                    </a:lnTo>
                    <a:lnTo>
                      <a:pt x="21" y="576"/>
                    </a:lnTo>
                    <a:lnTo>
                      <a:pt x="15" y="567"/>
                    </a:lnTo>
                    <a:lnTo>
                      <a:pt x="11" y="557"/>
                    </a:lnTo>
                    <a:lnTo>
                      <a:pt x="6" y="548"/>
                    </a:lnTo>
                    <a:lnTo>
                      <a:pt x="4" y="424"/>
                    </a:lnTo>
                    <a:lnTo>
                      <a:pt x="3" y="298"/>
                    </a:lnTo>
                    <a:lnTo>
                      <a:pt x="1" y="174"/>
                    </a:lnTo>
                    <a:lnTo>
                      <a:pt x="0" y="50"/>
                    </a:lnTo>
                    <a:close/>
                  </a:path>
                </a:pathLst>
              </a:custGeom>
              <a:solidFill>
                <a:srgbClr val="005B82"/>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64" name="Freeform 36"/>
              <p:cNvSpPr>
                <a:spLocks/>
              </p:cNvSpPr>
              <p:nvPr/>
            </p:nvSpPr>
            <p:spPr bwMode="auto">
              <a:xfrm>
                <a:off x="2674" y="1862"/>
                <a:ext cx="358" cy="274"/>
              </a:xfrm>
              <a:custGeom>
                <a:avLst/>
                <a:gdLst/>
                <a:ahLst/>
                <a:cxnLst>
                  <a:cxn ang="0">
                    <a:pos x="8" y="41"/>
                  </a:cxn>
                  <a:cxn ang="0">
                    <a:pos x="25" y="17"/>
                  </a:cxn>
                  <a:cxn ang="0">
                    <a:pos x="74" y="6"/>
                  </a:cxn>
                  <a:cxn ang="0">
                    <a:pos x="154" y="4"/>
                  </a:cxn>
                  <a:cxn ang="0">
                    <a:pos x="234" y="4"/>
                  </a:cxn>
                  <a:cxn ang="0">
                    <a:pos x="314" y="3"/>
                  </a:cxn>
                  <a:cxn ang="0">
                    <a:pos x="395" y="3"/>
                  </a:cxn>
                  <a:cxn ang="0">
                    <a:pos x="475" y="2"/>
                  </a:cxn>
                  <a:cxn ang="0">
                    <a:pos x="555" y="1"/>
                  </a:cxn>
                  <a:cxn ang="0">
                    <a:pos x="635" y="0"/>
                  </a:cxn>
                  <a:cxn ang="0">
                    <a:pos x="680" y="3"/>
                  </a:cxn>
                  <a:cxn ang="0">
                    <a:pos x="689" y="11"/>
                  </a:cxn>
                  <a:cxn ang="0">
                    <a:pos x="697" y="18"/>
                  </a:cxn>
                  <a:cxn ang="0">
                    <a:pos x="706" y="25"/>
                  </a:cxn>
                  <a:cxn ang="0">
                    <a:pos x="712" y="145"/>
                  </a:cxn>
                  <a:cxn ang="0">
                    <a:pos x="713" y="378"/>
                  </a:cxn>
                  <a:cxn ang="0">
                    <a:pos x="708" y="500"/>
                  </a:cxn>
                  <a:cxn ang="0">
                    <a:pos x="697" y="511"/>
                  </a:cxn>
                  <a:cxn ang="0">
                    <a:pos x="685" y="521"/>
                  </a:cxn>
                  <a:cxn ang="0">
                    <a:pos x="674" y="533"/>
                  </a:cxn>
                  <a:cxn ang="0">
                    <a:pos x="623" y="541"/>
                  </a:cxn>
                  <a:cxn ang="0">
                    <a:pos x="538" y="543"/>
                  </a:cxn>
                  <a:cxn ang="0">
                    <a:pos x="458" y="546"/>
                  </a:cxn>
                  <a:cxn ang="0">
                    <a:pos x="381" y="547"/>
                  </a:cxn>
                  <a:cxn ang="0">
                    <a:pos x="306" y="548"/>
                  </a:cxn>
                  <a:cxn ang="0">
                    <a:pos x="231" y="547"/>
                  </a:cxn>
                  <a:cxn ang="0">
                    <a:pos x="153" y="547"/>
                  </a:cxn>
                  <a:cxn ang="0">
                    <a:pos x="71" y="546"/>
                  </a:cxn>
                  <a:cxn ang="0">
                    <a:pos x="23" y="535"/>
                  </a:cxn>
                  <a:cxn ang="0">
                    <a:pos x="10" y="515"/>
                  </a:cxn>
                  <a:cxn ang="0">
                    <a:pos x="3" y="391"/>
                  </a:cxn>
                  <a:cxn ang="0">
                    <a:pos x="1" y="167"/>
                  </a:cxn>
                </a:cxnLst>
                <a:rect l="0" t="0" r="r" b="b"/>
                <a:pathLst>
                  <a:path w="714" h="548">
                    <a:moveTo>
                      <a:pt x="0" y="54"/>
                    </a:moveTo>
                    <a:lnTo>
                      <a:pt x="8" y="41"/>
                    </a:lnTo>
                    <a:lnTo>
                      <a:pt x="17" y="30"/>
                    </a:lnTo>
                    <a:lnTo>
                      <a:pt x="25" y="17"/>
                    </a:lnTo>
                    <a:lnTo>
                      <a:pt x="33" y="6"/>
                    </a:lnTo>
                    <a:lnTo>
                      <a:pt x="74" y="6"/>
                    </a:lnTo>
                    <a:lnTo>
                      <a:pt x="114" y="6"/>
                    </a:lnTo>
                    <a:lnTo>
                      <a:pt x="154" y="4"/>
                    </a:lnTo>
                    <a:lnTo>
                      <a:pt x="193" y="4"/>
                    </a:lnTo>
                    <a:lnTo>
                      <a:pt x="234" y="4"/>
                    </a:lnTo>
                    <a:lnTo>
                      <a:pt x="274" y="4"/>
                    </a:lnTo>
                    <a:lnTo>
                      <a:pt x="314" y="3"/>
                    </a:lnTo>
                    <a:lnTo>
                      <a:pt x="355" y="3"/>
                    </a:lnTo>
                    <a:lnTo>
                      <a:pt x="395" y="3"/>
                    </a:lnTo>
                    <a:lnTo>
                      <a:pt x="435" y="2"/>
                    </a:lnTo>
                    <a:lnTo>
                      <a:pt x="475" y="2"/>
                    </a:lnTo>
                    <a:lnTo>
                      <a:pt x="515" y="1"/>
                    </a:lnTo>
                    <a:lnTo>
                      <a:pt x="555" y="1"/>
                    </a:lnTo>
                    <a:lnTo>
                      <a:pt x="595" y="1"/>
                    </a:lnTo>
                    <a:lnTo>
                      <a:pt x="635" y="0"/>
                    </a:lnTo>
                    <a:lnTo>
                      <a:pt x="675" y="0"/>
                    </a:lnTo>
                    <a:lnTo>
                      <a:pt x="680" y="3"/>
                    </a:lnTo>
                    <a:lnTo>
                      <a:pt x="684" y="8"/>
                    </a:lnTo>
                    <a:lnTo>
                      <a:pt x="689" y="11"/>
                    </a:lnTo>
                    <a:lnTo>
                      <a:pt x="693" y="15"/>
                    </a:lnTo>
                    <a:lnTo>
                      <a:pt x="697" y="18"/>
                    </a:lnTo>
                    <a:lnTo>
                      <a:pt x="701" y="22"/>
                    </a:lnTo>
                    <a:lnTo>
                      <a:pt x="706" y="25"/>
                    </a:lnTo>
                    <a:lnTo>
                      <a:pt x="711" y="29"/>
                    </a:lnTo>
                    <a:lnTo>
                      <a:pt x="712" y="145"/>
                    </a:lnTo>
                    <a:lnTo>
                      <a:pt x="713" y="261"/>
                    </a:lnTo>
                    <a:lnTo>
                      <a:pt x="713" y="378"/>
                    </a:lnTo>
                    <a:lnTo>
                      <a:pt x="714" y="494"/>
                    </a:lnTo>
                    <a:lnTo>
                      <a:pt x="708" y="500"/>
                    </a:lnTo>
                    <a:lnTo>
                      <a:pt x="703" y="505"/>
                    </a:lnTo>
                    <a:lnTo>
                      <a:pt x="697" y="511"/>
                    </a:lnTo>
                    <a:lnTo>
                      <a:pt x="691" y="516"/>
                    </a:lnTo>
                    <a:lnTo>
                      <a:pt x="685" y="521"/>
                    </a:lnTo>
                    <a:lnTo>
                      <a:pt x="680" y="527"/>
                    </a:lnTo>
                    <a:lnTo>
                      <a:pt x="674" y="533"/>
                    </a:lnTo>
                    <a:lnTo>
                      <a:pt x="668" y="539"/>
                    </a:lnTo>
                    <a:lnTo>
                      <a:pt x="623" y="541"/>
                    </a:lnTo>
                    <a:lnTo>
                      <a:pt x="581" y="542"/>
                    </a:lnTo>
                    <a:lnTo>
                      <a:pt x="538" y="543"/>
                    </a:lnTo>
                    <a:lnTo>
                      <a:pt x="498" y="544"/>
                    </a:lnTo>
                    <a:lnTo>
                      <a:pt x="458" y="546"/>
                    </a:lnTo>
                    <a:lnTo>
                      <a:pt x="419" y="547"/>
                    </a:lnTo>
                    <a:lnTo>
                      <a:pt x="381" y="547"/>
                    </a:lnTo>
                    <a:lnTo>
                      <a:pt x="344" y="547"/>
                    </a:lnTo>
                    <a:lnTo>
                      <a:pt x="306" y="548"/>
                    </a:lnTo>
                    <a:lnTo>
                      <a:pt x="268" y="548"/>
                    </a:lnTo>
                    <a:lnTo>
                      <a:pt x="231" y="547"/>
                    </a:lnTo>
                    <a:lnTo>
                      <a:pt x="192" y="547"/>
                    </a:lnTo>
                    <a:lnTo>
                      <a:pt x="153" y="547"/>
                    </a:lnTo>
                    <a:lnTo>
                      <a:pt x="113" y="546"/>
                    </a:lnTo>
                    <a:lnTo>
                      <a:pt x="71" y="546"/>
                    </a:lnTo>
                    <a:lnTo>
                      <a:pt x="29" y="544"/>
                    </a:lnTo>
                    <a:lnTo>
                      <a:pt x="23" y="535"/>
                    </a:lnTo>
                    <a:lnTo>
                      <a:pt x="17" y="525"/>
                    </a:lnTo>
                    <a:lnTo>
                      <a:pt x="10" y="515"/>
                    </a:lnTo>
                    <a:lnTo>
                      <a:pt x="4" y="504"/>
                    </a:lnTo>
                    <a:lnTo>
                      <a:pt x="3" y="391"/>
                    </a:lnTo>
                    <a:lnTo>
                      <a:pt x="2" y="278"/>
                    </a:lnTo>
                    <a:lnTo>
                      <a:pt x="1" y="167"/>
                    </a:lnTo>
                    <a:lnTo>
                      <a:pt x="0" y="54"/>
                    </a:lnTo>
                    <a:close/>
                  </a:path>
                </a:pathLst>
              </a:custGeom>
              <a:solidFill>
                <a:srgbClr val="056391"/>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65" name="Freeform 37"/>
              <p:cNvSpPr>
                <a:spLocks/>
              </p:cNvSpPr>
              <p:nvPr/>
            </p:nvSpPr>
            <p:spPr bwMode="auto">
              <a:xfrm>
                <a:off x="2688" y="1873"/>
                <a:ext cx="331" cy="254"/>
              </a:xfrm>
              <a:custGeom>
                <a:avLst/>
                <a:gdLst/>
                <a:ahLst/>
                <a:cxnLst>
                  <a:cxn ang="0">
                    <a:pos x="5" y="51"/>
                  </a:cxn>
                  <a:cxn ang="0">
                    <a:pos x="14" y="39"/>
                  </a:cxn>
                  <a:cxn ang="0">
                    <a:pos x="25" y="26"/>
                  </a:cxn>
                  <a:cxn ang="0">
                    <a:pos x="34" y="13"/>
                  </a:cxn>
                  <a:cxn ang="0">
                    <a:pos x="74" y="6"/>
                  </a:cxn>
                  <a:cxn ang="0">
                    <a:pos x="147" y="5"/>
                  </a:cxn>
                  <a:cxn ang="0">
                    <a:pos x="219" y="4"/>
                  </a:cxn>
                  <a:cxn ang="0">
                    <a:pos x="292" y="3"/>
                  </a:cxn>
                  <a:cxn ang="0">
                    <a:pos x="364" y="3"/>
                  </a:cxn>
                  <a:cxn ang="0">
                    <a:pos x="437" y="2"/>
                  </a:cxn>
                  <a:cxn ang="0">
                    <a:pos x="508" y="1"/>
                  </a:cxn>
                  <a:cxn ang="0">
                    <a:pos x="581" y="0"/>
                  </a:cxn>
                  <a:cxn ang="0">
                    <a:pos x="622" y="3"/>
                  </a:cxn>
                  <a:cxn ang="0">
                    <a:pos x="633" y="10"/>
                  </a:cxn>
                  <a:cxn ang="0">
                    <a:pos x="643" y="17"/>
                  </a:cxn>
                  <a:cxn ang="0">
                    <a:pos x="654" y="24"/>
                  </a:cxn>
                  <a:cxn ang="0">
                    <a:pos x="659" y="132"/>
                  </a:cxn>
                  <a:cxn ang="0">
                    <a:pos x="662" y="343"/>
                  </a:cxn>
                  <a:cxn ang="0">
                    <a:pos x="657" y="456"/>
                  </a:cxn>
                  <a:cxn ang="0">
                    <a:pos x="644" y="468"/>
                  </a:cxn>
                  <a:cxn ang="0">
                    <a:pos x="633" y="480"/>
                  </a:cxn>
                  <a:cxn ang="0">
                    <a:pos x="620" y="492"/>
                  </a:cxn>
                  <a:cxn ang="0">
                    <a:pos x="572" y="502"/>
                  </a:cxn>
                  <a:cxn ang="0">
                    <a:pos x="493" y="504"/>
                  </a:cxn>
                  <a:cxn ang="0">
                    <a:pos x="422" y="506"/>
                  </a:cxn>
                  <a:cxn ang="0">
                    <a:pos x="353" y="507"/>
                  </a:cxn>
                  <a:cxn ang="0">
                    <a:pos x="285" y="509"/>
                  </a:cxn>
                  <a:cxn ang="0">
                    <a:pos x="218" y="507"/>
                  </a:cxn>
                  <a:cxn ang="0">
                    <a:pos x="147" y="507"/>
                  </a:cxn>
                  <a:cxn ang="0">
                    <a:pos x="72" y="506"/>
                  </a:cxn>
                  <a:cxn ang="0">
                    <a:pos x="26" y="494"/>
                  </a:cxn>
                  <a:cxn ang="0">
                    <a:pos x="13" y="472"/>
                  </a:cxn>
                  <a:cxn ang="0">
                    <a:pos x="5" y="360"/>
                  </a:cxn>
                  <a:cxn ang="0">
                    <a:pos x="1" y="158"/>
                  </a:cxn>
                </a:cxnLst>
                <a:rect l="0" t="0" r="r" b="b"/>
                <a:pathLst>
                  <a:path w="663" h="509">
                    <a:moveTo>
                      <a:pt x="0" y="57"/>
                    </a:moveTo>
                    <a:lnTo>
                      <a:pt x="5" y="51"/>
                    </a:lnTo>
                    <a:lnTo>
                      <a:pt x="10" y="44"/>
                    </a:lnTo>
                    <a:lnTo>
                      <a:pt x="14" y="39"/>
                    </a:lnTo>
                    <a:lnTo>
                      <a:pt x="20" y="32"/>
                    </a:lnTo>
                    <a:lnTo>
                      <a:pt x="25" y="26"/>
                    </a:lnTo>
                    <a:lnTo>
                      <a:pt x="29" y="19"/>
                    </a:lnTo>
                    <a:lnTo>
                      <a:pt x="34" y="13"/>
                    </a:lnTo>
                    <a:lnTo>
                      <a:pt x="38" y="6"/>
                    </a:lnTo>
                    <a:lnTo>
                      <a:pt x="74" y="6"/>
                    </a:lnTo>
                    <a:lnTo>
                      <a:pt x="111" y="5"/>
                    </a:lnTo>
                    <a:lnTo>
                      <a:pt x="147" y="5"/>
                    </a:lnTo>
                    <a:lnTo>
                      <a:pt x="184" y="4"/>
                    </a:lnTo>
                    <a:lnTo>
                      <a:pt x="219" y="4"/>
                    </a:lnTo>
                    <a:lnTo>
                      <a:pt x="256" y="4"/>
                    </a:lnTo>
                    <a:lnTo>
                      <a:pt x="292" y="3"/>
                    </a:lnTo>
                    <a:lnTo>
                      <a:pt x="329" y="3"/>
                    </a:lnTo>
                    <a:lnTo>
                      <a:pt x="364" y="3"/>
                    </a:lnTo>
                    <a:lnTo>
                      <a:pt x="401" y="2"/>
                    </a:lnTo>
                    <a:lnTo>
                      <a:pt x="437" y="2"/>
                    </a:lnTo>
                    <a:lnTo>
                      <a:pt x="473" y="1"/>
                    </a:lnTo>
                    <a:lnTo>
                      <a:pt x="508" y="1"/>
                    </a:lnTo>
                    <a:lnTo>
                      <a:pt x="545" y="1"/>
                    </a:lnTo>
                    <a:lnTo>
                      <a:pt x="581" y="0"/>
                    </a:lnTo>
                    <a:lnTo>
                      <a:pt x="617" y="0"/>
                    </a:lnTo>
                    <a:lnTo>
                      <a:pt x="622" y="3"/>
                    </a:lnTo>
                    <a:lnTo>
                      <a:pt x="627" y="6"/>
                    </a:lnTo>
                    <a:lnTo>
                      <a:pt x="633" y="10"/>
                    </a:lnTo>
                    <a:lnTo>
                      <a:pt x="637" y="13"/>
                    </a:lnTo>
                    <a:lnTo>
                      <a:pt x="643" y="17"/>
                    </a:lnTo>
                    <a:lnTo>
                      <a:pt x="648" y="20"/>
                    </a:lnTo>
                    <a:lnTo>
                      <a:pt x="654" y="24"/>
                    </a:lnTo>
                    <a:lnTo>
                      <a:pt x="658" y="27"/>
                    </a:lnTo>
                    <a:lnTo>
                      <a:pt x="659" y="132"/>
                    </a:lnTo>
                    <a:lnTo>
                      <a:pt x="661" y="238"/>
                    </a:lnTo>
                    <a:lnTo>
                      <a:pt x="662" y="343"/>
                    </a:lnTo>
                    <a:lnTo>
                      <a:pt x="663" y="449"/>
                    </a:lnTo>
                    <a:lnTo>
                      <a:pt x="657" y="456"/>
                    </a:lnTo>
                    <a:lnTo>
                      <a:pt x="650" y="461"/>
                    </a:lnTo>
                    <a:lnTo>
                      <a:pt x="644" y="468"/>
                    </a:lnTo>
                    <a:lnTo>
                      <a:pt x="639" y="474"/>
                    </a:lnTo>
                    <a:lnTo>
                      <a:pt x="633" y="480"/>
                    </a:lnTo>
                    <a:lnTo>
                      <a:pt x="626" y="487"/>
                    </a:lnTo>
                    <a:lnTo>
                      <a:pt x="620" y="492"/>
                    </a:lnTo>
                    <a:lnTo>
                      <a:pt x="613" y="499"/>
                    </a:lnTo>
                    <a:lnTo>
                      <a:pt x="572" y="502"/>
                    </a:lnTo>
                    <a:lnTo>
                      <a:pt x="531" y="503"/>
                    </a:lnTo>
                    <a:lnTo>
                      <a:pt x="493" y="504"/>
                    </a:lnTo>
                    <a:lnTo>
                      <a:pt x="458" y="505"/>
                    </a:lnTo>
                    <a:lnTo>
                      <a:pt x="422" y="506"/>
                    </a:lnTo>
                    <a:lnTo>
                      <a:pt x="387" y="507"/>
                    </a:lnTo>
                    <a:lnTo>
                      <a:pt x="353" y="507"/>
                    </a:lnTo>
                    <a:lnTo>
                      <a:pt x="319" y="507"/>
                    </a:lnTo>
                    <a:lnTo>
                      <a:pt x="285" y="509"/>
                    </a:lnTo>
                    <a:lnTo>
                      <a:pt x="252" y="509"/>
                    </a:lnTo>
                    <a:lnTo>
                      <a:pt x="218" y="507"/>
                    </a:lnTo>
                    <a:lnTo>
                      <a:pt x="182" y="507"/>
                    </a:lnTo>
                    <a:lnTo>
                      <a:pt x="147" y="507"/>
                    </a:lnTo>
                    <a:lnTo>
                      <a:pt x="111" y="506"/>
                    </a:lnTo>
                    <a:lnTo>
                      <a:pt x="72" y="506"/>
                    </a:lnTo>
                    <a:lnTo>
                      <a:pt x="33" y="505"/>
                    </a:lnTo>
                    <a:lnTo>
                      <a:pt x="26" y="494"/>
                    </a:lnTo>
                    <a:lnTo>
                      <a:pt x="20" y="483"/>
                    </a:lnTo>
                    <a:lnTo>
                      <a:pt x="13" y="472"/>
                    </a:lnTo>
                    <a:lnTo>
                      <a:pt x="6" y="461"/>
                    </a:lnTo>
                    <a:lnTo>
                      <a:pt x="5" y="360"/>
                    </a:lnTo>
                    <a:lnTo>
                      <a:pt x="4" y="259"/>
                    </a:lnTo>
                    <a:lnTo>
                      <a:pt x="1" y="158"/>
                    </a:lnTo>
                    <a:lnTo>
                      <a:pt x="0" y="57"/>
                    </a:lnTo>
                    <a:close/>
                  </a:path>
                </a:pathLst>
              </a:custGeom>
              <a:solidFill>
                <a:srgbClr val="0F669E"/>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66" name="Freeform 38"/>
              <p:cNvSpPr>
                <a:spLocks/>
              </p:cNvSpPr>
              <p:nvPr/>
            </p:nvSpPr>
            <p:spPr bwMode="auto">
              <a:xfrm>
                <a:off x="2701" y="1883"/>
                <a:ext cx="305" cy="234"/>
              </a:xfrm>
              <a:custGeom>
                <a:avLst/>
                <a:gdLst/>
                <a:ahLst/>
                <a:cxnLst>
                  <a:cxn ang="0">
                    <a:pos x="6" y="56"/>
                  </a:cxn>
                  <a:cxn ang="0">
                    <a:pos x="16" y="42"/>
                  </a:cxn>
                  <a:cxn ang="0">
                    <a:pos x="26" y="28"/>
                  </a:cxn>
                  <a:cxn ang="0">
                    <a:pos x="38" y="14"/>
                  </a:cxn>
                  <a:cxn ang="0">
                    <a:pos x="76" y="7"/>
                  </a:cxn>
                  <a:cxn ang="0">
                    <a:pos x="140" y="6"/>
                  </a:cxn>
                  <a:cxn ang="0">
                    <a:pos x="205" y="5"/>
                  </a:cxn>
                  <a:cxn ang="0">
                    <a:pos x="268" y="4"/>
                  </a:cxn>
                  <a:cxn ang="0">
                    <a:pos x="333" y="4"/>
                  </a:cxn>
                  <a:cxn ang="0">
                    <a:pos x="397" y="3"/>
                  </a:cxn>
                  <a:cxn ang="0">
                    <a:pos x="462" y="1"/>
                  </a:cxn>
                  <a:cxn ang="0">
                    <a:pos x="525" y="0"/>
                  </a:cxn>
                  <a:cxn ang="0">
                    <a:pos x="563" y="4"/>
                  </a:cxn>
                  <a:cxn ang="0">
                    <a:pos x="576" y="11"/>
                  </a:cxn>
                  <a:cxn ang="0">
                    <a:pos x="587" y="16"/>
                  </a:cxn>
                  <a:cxn ang="0">
                    <a:pos x="599" y="22"/>
                  </a:cxn>
                  <a:cxn ang="0">
                    <a:pos x="606" y="120"/>
                  </a:cxn>
                  <a:cxn ang="0">
                    <a:pos x="609" y="310"/>
                  </a:cxn>
                  <a:cxn ang="0">
                    <a:pos x="605" y="411"/>
                  </a:cxn>
                  <a:cxn ang="0">
                    <a:pos x="592" y="426"/>
                  </a:cxn>
                  <a:cxn ang="0">
                    <a:pos x="578" y="440"/>
                  </a:cxn>
                  <a:cxn ang="0">
                    <a:pos x="566" y="454"/>
                  </a:cxn>
                  <a:cxn ang="0">
                    <a:pos x="521" y="462"/>
                  </a:cxn>
                  <a:cxn ang="0">
                    <a:pos x="449" y="465"/>
                  </a:cxn>
                  <a:cxn ang="0">
                    <a:pos x="383" y="467"/>
                  </a:cxn>
                  <a:cxn ang="0">
                    <a:pos x="322" y="468"/>
                  </a:cxn>
                  <a:cxn ang="0">
                    <a:pos x="263" y="469"/>
                  </a:cxn>
                  <a:cxn ang="0">
                    <a:pos x="203" y="468"/>
                  </a:cxn>
                  <a:cxn ang="0">
                    <a:pos x="139" y="468"/>
                  </a:cxn>
                  <a:cxn ang="0">
                    <a:pos x="71" y="467"/>
                  </a:cxn>
                  <a:cxn ang="0">
                    <a:pos x="27" y="454"/>
                  </a:cxn>
                  <a:cxn ang="0">
                    <a:pos x="14" y="430"/>
                  </a:cxn>
                  <a:cxn ang="0">
                    <a:pos x="6" y="330"/>
                  </a:cxn>
                  <a:cxn ang="0">
                    <a:pos x="2" y="151"/>
                  </a:cxn>
                </a:cxnLst>
                <a:rect l="0" t="0" r="r" b="b"/>
                <a:pathLst>
                  <a:path w="610" h="469">
                    <a:moveTo>
                      <a:pt x="0" y="62"/>
                    </a:moveTo>
                    <a:lnTo>
                      <a:pt x="6" y="56"/>
                    </a:lnTo>
                    <a:lnTo>
                      <a:pt x="10" y="49"/>
                    </a:lnTo>
                    <a:lnTo>
                      <a:pt x="16" y="42"/>
                    </a:lnTo>
                    <a:lnTo>
                      <a:pt x="21" y="35"/>
                    </a:lnTo>
                    <a:lnTo>
                      <a:pt x="26" y="28"/>
                    </a:lnTo>
                    <a:lnTo>
                      <a:pt x="32" y="21"/>
                    </a:lnTo>
                    <a:lnTo>
                      <a:pt x="38" y="14"/>
                    </a:lnTo>
                    <a:lnTo>
                      <a:pt x="44" y="7"/>
                    </a:lnTo>
                    <a:lnTo>
                      <a:pt x="76" y="7"/>
                    </a:lnTo>
                    <a:lnTo>
                      <a:pt x="108" y="6"/>
                    </a:lnTo>
                    <a:lnTo>
                      <a:pt x="140" y="6"/>
                    </a:lnTo>
                    <a:lnTo>
                      <a:pt x="173" y="5"/>
                    </a:lnTo>
                    <a:lnTo>
                      <a:pt x="205" y="5"/>
                    </a:lnTo>
                    <a:lnTo>
                      <a:pt x="237" y="5"/>
                    </a:lnTo>
                    <a:lnTo>
                      <a:pt x="268" y="4"/>
                    </a:lnTo>
                    <a:lnTo>
                      <a:pt x="301" y="4"/>
                    </a:lnTo>
                    <a:lnTo>
                      <a:pt x="333" y="4"/>
                    </a:lnTo>
                    <a:lnTo>
                      <a:pt x="365" y="3"/>
                    </a:lnTo>
                    <a:lnTo>
                      <a:pt x="397" y="3"/>
                    </a:lnTo>
                    <a:lnTo>
                      <a:pt x="430" y="1"/>
                    </a:lnTo>
                    <a:lnTo>
                      <a:pt x="462" y="1"/>
                    </a:lnTo>
                    <a:lnTo>
                      <a:pt x="493" y="1"/>
                    </a:lnTo>
                    <a:lnTo>
                      <a:pt x="525" y="0"/>
                    </a:lnTo>
                    <a:lnTo>
                      <a:pt x="557" y="0"/>
                    </a:lnTo>
                    <a:lnTo>
                      <a:pt x="563" y="4"/>
                    </a:lnTo>
                    <a:lnTo>
                      <a:pt x="569" y="7"/>
                    </a:lnTo>
                    <a:lnTo>
                      <a:pt x="576" y="11"/>
                    </a:lnTo>
                    <a:lnTo>
                      <a:pt x="582" y="13"/>
                    </a:lnTo>
                    <a:lnTo>
                      <a:pt x="587" y="16"/>
                    </a:lnTo>
                    <a:lnTo>
                      <a:pt x="593" y="20"/>
                    </a:lnTo>
                    <a:lnTo>
                      <a:pt x="599" y="22"/>
                    </a:lnTo>
                    <a:lnTo>
                      <a:pt x="605" y="26"/>
                    </a:lnTo>
                    <a:lnTo>
                      <a:pt x="606" y="120"/>
                    </a:lnTo>
                    <a:lnTo>
                      <a:pt x="608" y="216"/>
                    </a:lnTo>
                    <a:lnTo>
                      <a:pt x="609" y="310"/>
                    </a:lnTo>
                    <a:lnTo>
                      <a:pt x="610" y="404"/>
                    </a:lnTo>
                    <a:lnTo>
                      <a:pt x="605" y="411"/>
                    </a:lnTo>
                    <a:lnTo>
                      <a:pt x="598" y="419"/>
                    </a:lnTo>
                    <a:lnTo>
                      <a:pt x="592" y="426"/>
                    </a:lnTo>
                    <a:lnTo>
                      <a:pt x="585" y="433"/>
                    </a:lnTo>
                    <a:lnTo>
                      <a:pt x="578" y="440"/>
                    </a:lnTo>
                    <a:lnTo>
                      <a:pt x="571" y="447"/>
                    </a:lnTo>
                    <a:lnTo>
                      <a:pt x="566" y="454"/>
                    </a:lnTo>
                    <a:lnTo>
                      <a:pt x="559" y="461"/>
                    </a:lnTo>
                    <a:lnTo>
                      <a:pt x="521" y="462"/>
                    </a:lnTo>
                    <a:lnTo>
                      <a:pt x="484" y="464"/>
                    </a:lnTo>
                    <a:lnTo>
                      <a:pt x="449" y="465"/>
                    </a:lnTo>
                    <a:lnTo>
                      <a:pt x="416" y="467"/>
                    </a:lnTo>
                    <a:lnTo>
                      <a:pt x="383" y="467"/>
                    </a:lnTo>
                    <a:lnTo>
                      <a:pt x="352" y="468"/>
                    </a:lnTo>
                    <a:lnTo>
                      <a:pt x="322" y="468"/>
                    </a:lnTo>
                    <a:lnTo>
                      <a:pt x="292" y="468"/>
                    </a:lnTo>
                    <a:lnTo>
                      <a:pt x="263" y="469"/>
                    </a:lnTo>
                    <a:lnTo>
                      <a:pt x="233" y="469"/>
                    </a:lnTo>
                    <a:lnTo>
                      <a:pt x="203" y="468"/>
                    </a:lnTo>
                    <a:lnTo>
                      <a:pt x="172" y="468"/>
                    </a:lnTo>
                    <a:lnTo>
                      <a:pt x="139" y="468"/>
                    </a:lnTo>
                    <a:lnTo>
                      <a:pt x="106" y="467"/>
                    </a:lnTo>
                    <a:lnTo>
                      <a:pt x="71" y="467"/>
                    </a:lnTo>
                    <a:lnTo>
                      <a:pt x="34" y="465"/>
                    </a:lnTo>
                    <a:lnTo>
                      <a:pt x="27" y="454"/>
                    </a:lnTo>
                    <a:lnTo>
                      <a:pt x="21" y="441"/>
                    </a:lnTo>
                    <a:lnTo>
                      <a:pt x="14" y="430"/>
                    </a:lnTo>
                    <a:lnTo>
                      <a:pt x="7" y="418"/>
                    </a:lnTo>
                    <a:lnTo>
                      <a:pt x="6" y="330"/>
                    </a:lnTo>
                    <a:lnTo>
                      <a:pt x="3" y="240"/>
                    </a:lnTo>
                    <a:lnTo>
                      <a:pt x="2" y="151"/>
                    </a:lnTo>
                    <a:lnTo>
                      <a:pt x="0" y="62"/>
                    </a:lnTo>
                    <a:close/>
                  </a:path>
                </a:pathLst>
              </a:custGeom>
              <a:solidFill>
                <a:srgbClr val="1C6DAD"/>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67" name="Freeform 39"/>
              <p:cNvSpPr>
                <a:spLocks/>
              </p:cNvSpPr>
              <p:nvPr/>
            </p:nvSpPr>
            <p:spPr bwMode="auto">
              <a:xfrm>
                <a:off x="2714" y="1893"/>
                <a:ext cx="279" cy="215"/>
              </a:xfrm>
              <a:custGeom>
                <a:avLst/>
                <a:gdLst/>
                <a:ahLst/>
                <a:cxnLst>
                  <a:cxn ang="0">
                    <a:pos x="6" y="59"/>
                  </a:cxn>
                  <a:cxn ang="0">
                    <a:pos x="18" y="44"/>
                  </a:cxn>
                  <a:cxn ang="0">
                    <a:pos x="29" y="29"/>
                  </a:cxn>
                  <a:cxn ang="0">
                    <a:pos x="41" y="14"/>
                  </a:cxn>
                  <a:cxn ang="0">
                    <a:pos x="75" y="7"/>
                  </a:cxn>
                  <a:cxn ang="0">
                    <a:pos x="132" y="6"/>
                  </a:cxn>
                  <a:cxn ang="0">
                    <a:pos x="189" y="5"/>
                  </a:cxn>
                  <a:cxn ang="0">
                    <a:pos x="246" y="3"/>
                  </a:cxn>
                  <a:cxn ang="0">
                    <a:pos x="302" y="3"/>
                  </a:cxn>
                  <a:cxn ang="0">
                    <a:pos x="360" y="2"/>
                  </a:cxn>
                  <a:cxn ang="0">
                    <a:pos x="416" y="1"/>
                  </a:cxn>
                  <a:cxn ang="0">
                    <a:pos x="473" y="0"/>
                  </a:cxn>
                  <a:cxn ang="0">
                    <a:pos x="507" y="3"/>
                  </a:cxn>
                  <a:cxn ang="0">
                    <a:pos x="520" y="9"/>
                  </a:cxn>
                  <a:cxn ang="0">
                    <a:pos x="533" y="15"/>
                  </a:cxn>
                  <a:cxn ang="0">
                    <a:pos x="545" y="21"/>
                  </a:cxn>
                  <a:cxn ang="0">
                    <a:pos x="553" y="107"/>
                  </a:cxn>
                  <a:cxn ang="0">
                    <a:pos x="557" y="275"/>
                  </a:cxn>
                  <a:cxn ang="0">
                    <a:pos x="551" y="367"/>
                  </a:cxn>
                  <a:cxn ang="0">
                    <a:pos x="538" y="382"/>
                  </a:cxn>
                  <a:cxn ang="0">
                    <a:pos x="525" y="398"/>
                  </a:cxn>
                  <a:cxn ang="0">
                    <a:pos x="511" y="413"/>
                  </a:cxn>
                  <a:cxn ang="0">
                    <a:pos x="469" y="423"/>
                  </a:cxn>
                  <a:cxn ang="0">
                    <a:pos x="405" y="426"/>
                  </a:cxn>
                  <a:cxn ang="0">
                    <a:pos x="347" y="427"/>
                  </a:cxn>
                  <a:cxn ang="0">
                    <a:pos x="294" y="428"/>
                  </a:cxn>
                  <a:cxn ang="0">
                    <a:pos x="242" y="428"/>
                  </a:cxn>
                  <a:cxn ang="0">
                    <a:pos x="189" y="428"/>
                  </a:cxn>
                  <a:cxn ang="0">
                    <a:pos x="133" y="427"/>
                  </a:cxn>
                  <a:cxn ang="0">
                    <a:pos x="72" y="427"/>
                  </a:cxn>
                  <a:cxn ang="0">
                    <a:pos x="30" y="413"/>
                  </a:cxn>
                  <a:cxn ang="0">
                    <a:pos x="16" y="387"/>
                  </a:cxn>
                  <a:cxn ang="0">
                    <a:pos x="6" y="297"/>
                  </a:cxn>
                  <a:cxn ang="0">
                    <a:pos x="3" y="144"/>
                  </a:cxn>
                </a:cxnLst>
                <a:rect l="0" t="0" r="r" b="b"/>
                <a:pathLst>
                  <a:path w="558" h="428">
                    <a:moveTo>
                      <a:pt x="0" y="67"/>
                    </a:moveTo>
                    <a:lnTo>
                      <a:pt x="6" y="59"/>
                    </a:lnTo>
                    <a:lnTo>
                      <a:pt x="12" y="52"/>
                    </a:lnTo>
                    <a:lnTo>
                      <a:pt x="18" y="44"/>
                    </a:lnTo>
                    <a:lnTo>
                      <a:pt x="23" y="37"/>
                    </a:lnTo>
                    <a:lnTo>
                      <a:pt x="29" y="29"/>
                    </a:lnTo>
                    <a:lnTo>
                      <a:pt x="35" y="22"/>
                    </a:lnTo>
                    <a:lnTo>
                      <a:pt x="41" y="14"/>
                    </a:lnTo>
                    <a:lnTo>
                      <a:pt x="46" y="7"/>
                    </a:lnTo>
                    <a:lnTo>
                      <a:pt x="75" y="7"/>
                    </a:lnTo>
                    <a:lnTo>
                      <a:pt x="103" y="6"/>
                    </a:lnTo>
                    <a:lnTo>
                      <a:pt x="132" y="6"/>
                    </a:lnTo>
                    <a:lnTo>
                      <a:pt x="160" y="5"/>
                    </a:lnTo>
                    <a:lnTo>
                      <a:pt x="189" y="5"/>
                    </a:lnTo>
                    <a:lnTo>
                      <a:pt x="217" y="5"/>
                    </a:lnTo>
                    <a:lnTo>
                      <a:pt x="246" y="3"/>
                    </a:lnTo>
                    <a:lnTo>
                      <a:pt x="275" y="3"/>
                    </a:lnTo>
                    <a:lnTo>
                      <a:pt x="302" y="3"/>
                    </a:lnTo>
                    <a:lnTo>
                      <a:pt x="331" y="2"/>
                    </a:lnTo>
                    <a:lnTo>
                      <a:pt x="360" y="2"/>
                    </a:lnTo>
                    <a:lnTo>
                      <a:pt x="387" y="1"/>
                    </a:lnTo>
                    <a:lnTo>
                      <a:pt x="416" y="1"/>
                    </a:lnTo>
                    <a:lnTo>
                      <a:pt x="444" y="1"/>
                    </a:lnTo>
                    <a:lnTo>
                      <a:pt x="473" y="0"/>
                    </a:lnTo>
                    <a:lnTo>
                      <a:pt x="500" y="0"/>
                    </a:lnTo>
                    <a:lnTo>
                      <a:pt x="507" y="3"/>
                    </a:lnTo>
                    <a:lnTo>
                      <a:pt x="513" y="6"/>
                    </a:lnTo>
                    <a:lnTo>
                      <a:pt x="520" y="9"/>
                    </a:lnTo>
                    <a:lnTo>
                      <a:pt x="527" y="12"/>
                    </a:lnTo>
                    <a:lnTo>
                      <a:pt x="533" y="15"/>
                    </a:lnTo>
                    <a:lnTo>
                      <a:pt x="540" y="17"/>
                    </a:lnTo>
                    <a:lnTo>
                      <a:pt x="545" y="21"/>
                    </a:lnTo>
                    <a:lnTo>
                      <a:pt x="552" y="23"/>
                    </a:lnTo>
                    <a:lnTo>
                      <a:pt x="553" y="107"/>
                    </a:lnTo>
                    <a:lnTo>
                      <a:pt x="556" y="191"/>
                    </a:lnTo>
                    <a:lnTo>
                      <a:pt x="557" y="275"/>
                    </a:lnTo>
                    <a:lnTo>
                      <a:pt x="558" y="359"/>
                    </a:lnTo>
                    <a:lnTo>
                      <a:pt x="551" y="367"/>
                    </a:lnTo>
                    <a:lnTo>
                      <a:pt x="545" y="374"/>
                    </a:lnTo>
                    <a:lnTo>
                      <a:pt x="538" y="382"/>
                    </a:lnTo>
                    <a:lnTo>
                      <a:pt x="531" y="390"/>
                    </a:lnTo>
                    <a:lnTo>
                      <a:pt x="525" y="398"/>
                    </a:lnTo>
                    <a:lnTo>
                      <a:pt x="518" y="405"/>
                    </a:lnTo>
                    <a:lnTo>
                      <a:pt x="511" y="413"/>
                    </a:lnTo>
                    <a:lnTo>
                      <a:pt x="504" y="421"/>
                    </a:lnTo>
                    <a:lnTo>
                      <a:pt x="469" y="423"/>
                    </a:lnTo>
                    <a:lnTo>
                      <a:pt x="436" y="425"/>
                    </a:lnTo>
                    <a:lnTo>
                      <a:pt x="405" y="426"/>
                    </a:lnTo>
                    <a:lnTo>
                      <a:pt x="376" y="426"/>
                    </a:lnTo>
                    <a:lnTo>
                      <a:pt x="347" y="427"/>
                    </a:lnTo>
                    <a:lnTo>
                      <a:pt x="321" y="428"/>
                    </a:lnTo>
                    <a:lnTo>
                      <a:pt x="294" y="428"/>
                    </a:lnTo>
                    <a:lnTo>
                      <a:pt x="268" y="428"/>
                    </a:lnTo>
                    <a:lnTo>
                      <a:pt x="242" y="428"/>
                    </a:lnTo>
                    <a:lnTo>
                      <a:pt x="216" y="428"/>
                    </a:lnTo>
                    <a:lnTo>
                      <a:pt x="189" y="428"/>
                    </a:lnTo>
                    <a:lnTo>
                      <a:pt x="162" y="428"/>
                    </a:lnTo>
                    <a:lnTo>
                      <a:pt x="133" y="427"/>
                    </a:lnTo>
                    <a:lnTo>
                      <a:pt x="103" y="427"/>
                    </a:lnTo>
                    <a:lnTo>
                      <a:pt x="72" y="427"/>
                    </a:lnTo>
                    <a:lnTo>
                      <a:pt x="38" y="426"/>
                    </a:lnTo>
                    <a:lnTo>
                      <a:pt x="30" y="413"/>
                    </a:lnTo>
                    <a:lnTo>
                      <a:pt x="23" y="400"/>
                    </a:lnTo>
                    <a:lnTo>
                      <a:pt x="16" y="387"/>
                    </a:lnTo>
                    <a:lnTo>
                      <a:pt x="8" y="374"/>
                    </a:lnTo>
                    <a:lnTo>
                      <a:pt x="6" y="297"/>
                    </a:lnTo>
                    <a:lnTo>
                      <a:pt x="5" y="220"/>
                    </a:lnTo>
                    <a:lnTo>
                      <a:pt x="3" y="144"/>
                    </a:lnTo>
                    <a:lnTo>
                      <a:pt x="0" y="67"/>
                    </a:lnTo>
                    <a:close/>
                  </a:path>
                </a:pathLst>
              </a:custGeom>
              <a:solidFill>
                <a:srgbClr val="2670BA"/>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68" name="Freeform 40"/>
              <p:cNvSpPr>
                <a:spLocks/>
              </p:cNvSpPr>
              <p:nvPr/>
            </p:nvSpPr>
            <p:spPr bwMode="auto">
              <a:xfrm>
                <a:off x="2727" y="1904"/>
                <a:ext cx="253" cy="194"/>
              </a:xfrm>
              <a:custGeom>
                <a:avLst/>
                <a:gdLst/>
                <a:ahLst/>
                <a:cxnLst>
                  <a:cxn ang="0">
                    <a:pos x="7" y="62"/>
                  </a:cxn>
                  <a:cxn ang="0">
                    <a:pos x="19" y="46"/>
                  </a:cxn>
                  <a:cxn ang="0">
                    <a:pos x="31" y="31"/>
                  </a:cxn>
                  <a:cxn ang="0">
                    <a:pos x="44" y="15"/>
                  </a:cxn>
                  <a:cxn ang="0">
                    <a:pos x="75" y="7"/>
                  </a:cxn>
                  <a:cxn ang="0">
                    <a:pos x="124" y="5"/>
                  </a:cxn>
                  <a:cxn ang="0">
                    <a:pos x="174" y="4"/>
                  </a:cxn>
                  <a:cxn ang="0">
                    <a:pos x="222" y="3"/>
                  </a:cxn>
                  <a:cxn ang="0">
                    <a:pos x="272" y="3"/>
                  </a:cxn>
                  <a:cxn ang="0">
                    <a:pos x="320" y="2"/>
                  </a:cxn>
                  <a:cxn ang="0">
                    <a:pos x="370" y="1"/>
                  </a:cxn>
                  <a:cxn ang="0">
                    <a:pos x="419" y="0"/>
                  </a:cxn>
                  <a:cxn ang="0">
                    <a:pos x="450" y="2"/>
                  </a:cxn>
                  <a:cxn ang="0">
                    <a:pos x="464" y="8"/>
                  </a:cxn>
                  <a:cxn ang="0">
                    <a:pos x="478" y="12"/>
                  </a:cxn>
                  <a:cxn ang="0">
                    <a:pos x="492" y="18"/>
                  </a:cxn>
                  <a:cxn ang="0">
                    <a:pos x="501" y="94"/>
                  </a:cxn>
                  <a:cxn ang="0">
                    <a:pos x="504" y="242"/>
                  </a:cxn>
                  <a:cxn ang="0">
                    <a:pos x="499" y="323"/>
                  </a:cxn>
                  <a:cxn ang="0">
                    <a:pos x="485" y="341"/>
                  </a:cxn>
                  <a:cxn ang="0">
                    <a:pos x="471" y="358"/>
                  </a:cxn>
                  <a:cxn ang="0">
                    <a:pos x="458" y="375"/>
                  </a:cxn>
                  <a:cxn ang="0">
                    <a:pos x="419" y="384"/>
                  </a:cxn>
                  <a:cxn ang="0">
                    <a:pos x="362" y="387"/>
                  </a:cxn>
                  <a:cxn ang="0">
                    <a:pos x="311" y="388"/>
                  </a:cxn>
                  <a:cxn ang="0">
                    <a:pos x="265" y="389"/>
                  </a:cxn>
                  <a:cxn ang="0">
                    <a:pos x="220" y="389"/>
                  </a:cxn>
                  <a:cxn ang="0">
                    <a:pos x="175" y="388"/>
                  </a:cxn>
                  <a:cxn ang="0">
                    <a:pos x="127" y="388"/>
                  </a:cxn>
                  <a:cxn ang="0">
                    <a:pos x="71" y="387"/>
                  </a:cxn>
                  <a:cxn ang="0">
                    <a:pos x="33" y="372"/>
                  </a:cxn>
                  <a:cxn ang="0">
                    <a:pos x="17" y="344"/>
                  </a:cxn>
                  <a:cxn ang="0">
                    <a:pos x="7" y="266"/>
                  </a:cxn>
                  <a:cxn ang="0">
                    <a:pos x="2" y="136"/>
                  </a:cxn>
                </a:cxnLst>
                <a:rect l="0" t="0" r="r" b="b"/>
                <a:pathLst>
                  <a:path w="506" h="389">
                    <a:moveTo>
                      <a:pt x="0" y="70"/>
                    </a:moveTo>
                    <a:lnTo>
                      <a:pt x="7" y="62"/>
                    </a:lnTo>
                    <a:lnTo>
                      <a:pt x="13" y="54"/>
                    </a:lnTo>
                    <a:lnTo>
                      <a:pt x="19" y="46"/>
                    </a:lnTo>
                    <a:lnTo>
                      <a:pt x="25" y="38"/>
                    </a:lnTo>
                    <a:lnTo>
                      <a:pt x="31" y="31"/>
                    </a:lnTo>
                    <a:lnTo>
                      <a:pt x="38" y="23"/>
                    </a:lnTo>
                    <a:lnTo>
                      <a:pt x="44" y="15"/>
                    </a:lnTo>
                    <a:lnTo>
                      <a:pt x="51" y="7"/>
                    </a:lnTo>
                    <a:lnTo>
                      <a:pt x="75" y="7"/>
                    </a:lnTo>
                    <a:lnTo>
                      <a:pt x="100" y="5"/>
                    </a:lnTo>
                    <a:lnTo>
                      <a:pt x="124" y="5"/>
                    </a:lnTo>
                    <a:lnTo>
                      <a:pt x="148" y="4"/>
                    </a:lnTo>
                    <a:lnTo>
                      <a:pt x="174" y="4"/>
                    </a:lnTo>
                    <a:lnTo>
                      <a:pt x="198" y="4"/>
                    </a:lnTo>
                    <a:lnTo>
                      <a:pt x="222" y="3"/>
                    </a:lnTo>
                    <a:lnTo>
                      <a:pt x="248" y="3"/>
                    </a:lnTo>
                    <a:lnTo>
                      <a:pt x="272" y="3"/>
                    </a:lnTo>
                    <a:lnTo>
                      <a:pt x="296" y="2"/>
                    </a:lnTo>
                    <a:lnTo>
                      <a:pt x="320" y="2"/>
                    </a:lnTo>
                    <a:lnTo>
                      <a:pt x="345" y="1"/>
                    </a:lnTo>
                    <a:lnTo>
                      <a:pt x="370" y="1"/>
                    </a:lnTo>
                    <a:lnTo>
                      <a:pt x="394" y="1"/>
                    </a:lnTo>
                    <a:lnTo>
                      <a:pt x="419" y="0"/>
                    </a:lnTo>
                    <a:lnTo>
                      <a:pt x="443" y="0"/>
                    </a:lnTo>
                    <a:lnTo>
                      <a:pt x="450" y="2"/>
                    </a:lnTo>
                    <a:lnTo>
                      <a:pt x="457" y="4"/>
                    </a:lnTo>
                    <a:lnTo>
                      <a:pt x="464" y="8"/>
                    </a:lnTo>
                    <a:lnTo>
                      <a:pt x="471" y="10"/>
                    </a:lnTo>
                    <a:lnTo>
                      <a:pt x="478" y="12"/>
                    </a:lnTo>
                    <a:lnTo>
                      <a:pt x="485" y="15"/>
                    </a:lnTo>
                    <a:lnTo>
                      <a:pt x="492" y="18"/>
                    </a:lnTo>
                    <a:lnTo>
                      <a:pt x="499" y="20"/>
                    </a:lnTo>
                    <a:lnTo>
                      <a:pt x="501" y="94"/>
                    </a:lnTo>
                    <a:lnTo>
                      <a:pt x="502" y="168"/>
                    </a:lnTo>
                    <a:lnTo>
                      <a:pt x="504" y="242"/>
                    </a:lnTo>
                    <a:lnTo>
                      <a:pt x="506" y="315"/>
                    </a:lnTo>
                    <a:lnTo>
                      <a:pt x="499" y="323"/>
                    </a:lnTo>
                    <a:lnTo>
                      <a:pt x="492" y="331"/>
                    </a:lnTo>
                    <a:lnTo>
                      <a:pt x="485" y="341"/>
                    </a:lnTo>
                    <a:lnTo>
                      <a:pt x="478" y="349"/>
                    </a:lnTo>
                    <a:lnTo>
                      <a:pt x="471" y="358"/>
                    </a:lnTo>
                    <a:lnTo>
                      <a:pt x="464" y="366"/>
                    </a:lnTo>
                    <a:lnTo>
                      <a:pt x="458" y="375"/>
                    </a:lnTo>
                    <a:lnTo>
                      <a:pt x="451" y="383"/>
                    </a:lnTo>
                    <a:lnTo>
                      <a:pt x="419" y="384"/>
                    </a:lnTo>
                    <a:lnTo>
                      <a:pt x="389" y="385"/>
                    </a:lnTo>
                    <a:lnTo>
                      <a:pt x="362" y="387"/>
                    </a:lnTo>
                    <a:lnTo>
                      <a:pt x="335" y="388"/>
                    </a:lnTo>
                    <a:lnTo>
                      <a:pt x="311" y="388"/>
                    </a:lnTo>
                    <a:lnTo>
                      <a:pt x="287" y="388"/>
                    </a:lnTo>
                    <a:lnTo>
                      <a:pt x="265" y="389"/>
                    </a:lnTo>
                    <a:lnTo>
                      <a:pt x="242" y="389"/>
                    </a:lnTo>
                    <a:lnTo>
                      <a:pt x="220" y="389"/>
                    </a:lnTo>
                    <a:lnTo>
                      <a:pt x="198" y="389"/>
                    </a:lnTo>
                    <a:lnTo>
                      <a:pt x="175" y="388"/>
                    </a:lnTo>
                    <a:lnTo>
                      <a:pt x="151" y="388"/>
                    </a:lnTo>
                    <a:lnTo>
                      <a:pt x="127" y="388"/>
                    </a:lnTo>
                    <a:lnTo>
                      <a:pt x="100" y="387"/>
                    </a:lnTo>
                    <a:lnTo>
                      <a:pt x="71" y="387"/>
                    </a:lnTo>
                    <a:lnTo>
                      <a:pt x="41" y="385"/>
                    </a:lnTo>
                    <a:lnTo>
                      <a:pt x="33" y="372"/>
                    </a:lnTo>
                    <a:lnTo>
                      <a:pt x="25" y="358"/>
                    </a:lnTo>
                    <a:lnTo>
                      <a:pt x="17" y="344"/>
                    </a:lnTo>
                    <a:lnTo>
                      <a:pt x="9" y="331"/>
                    </a:lnTo>
                    <a:lnTo>
                      <a:pt x="7" y="266"/>
                    </a:lnTo>
                    <a:lnTo>
                      <a:pt x="4" y="200"/>
                    </a:lnTo>
                    <a:lnTo>
                      <a:pt x="2" y="136"/>
                    </a:lnTo>
                    <a:lnTo>
                      <a:pt x="0" y="70"/>
                    </a:lnTo>
                    <a:close/>
                  </a:path>
                </a:pathLst>
              </a:custGeom>
              <a:solidFill>
                <a:srgbClr val="3377C9"/>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69" name="Freeform 41"/>
              <p:cNvSpPr>
                <a:spLocks/>
              </p:cNvSpPr>
              <p:nvPr/>
            </p:nvSpPr>
            <p:spPr bwMode="auto">
              <a:xfrm>
                <a:off x="2740" y="1914"/>
                <a:ext cx="228" cy="175"/>
              </a:xfrm>
              <a:custGeom>
                <a:avLst/>
                <a:gdLst/>
                <a:ahLst/>
                <a:cxnLst>
                  <a:cxn ang="0">
                    <a:pos x="7" y="67"/>
                  </a:cxn>
                  <a:cxn ang="0">
                    <a:pos x="22" y="50"/>
                  </a:cxn>
                  <a:cxn ang="0">
                    <a:pos x="36" y="33"/>
                  </a:cxn>
                  <a:cxn ang="0">
                    <a:pos x="50" y="15"/>
                  </a:cxn>
                  <a:cxn ang="0">
                    <a:pos x="77" y="7"/>
                  </a:cxn>
                  <a:cxn ang="0">
                    <a:pos x="119" y="6"/>
                  </a:cxn>
                  <a:cxn ang="0">
                    <a:pos x="159" y="5"/>
                  </a:cxn>
                  <a:cxn ang="0">
                    <a:pos x="201" y="4"/>
                  </a:cxn>
                  <a:cxn ang="0">
                    <a:pos x="242" y="4"/>
                  </a:cxn>
                  <a:cxn ang="0">
                    <a:pos x="284" y="3"/>
                  </a:cxn>
                  <a:cxn ang="0">
                    <a:pos x="324" y="2"/>
                  </a:cxn>
                  <a:cxn ang="0">
                    <a:pos x="365" y="0"/>
                  </a:cxn>
                  <a:cxn ang="0">
                    <a:pos x="394" y="3"/>
                  </a:cxn>
                  <a:cxn ang="0">
                    <a:pos x="410" y="7"/>
                  </a:cxn>
                  <a:cxn ang="0">
                    <a:pos x="425" y="13"/>
                  </a:cxn>
                  <a:cxn ang="0">
                    <a:pos x="440" y="18"/>
                  </a:cxn>
                  <a:cxn ang="0">
                    <a:pos x="450" y="82"/>
                  </a:cxn>
                  <a:cxn ang="0">
                    <a:pos x="453" y="208"/>
                  </a:cxn>
                  <a:cxn ang="0">
                    <a:pos x="448" y="280"/>
                  </a:cxn>
                  <a:cxn ang="0">
                    <a:pos x="435" y="299"/>
                  </a:cxn>
                  <a:cxn ang="0">
                    <a:pos x="420" y="317"/>
                  </a:cxn>
                  <a:cxn ang="0">
                    <a:pos x="405" y="336"/>
                  </a:cxn>
                  <a:cxn ang="0">
                    <a:pos x="369" y="346"/>
                  </a:cxn>
                  <a:cxn ang="0">
                    <a:pos x="318" y="348"/>
                  </a:cxn>
                  <a:cxn ang="0">
                    <a:pos x="274" y="348"/>
                  </a:cxn>
                  <a:cxn ang="0">
                    <a:pos x="236" y="349"/>
                  </a:cxn>
                  <a:cxn ang="0">
                    <a:pos x="200" y="349"/>
                  </a:cxn>
                  <a:cxn ang="0">
                    <a:pos x="163" y="348"/>
                  </a:cxn>
                  <a:cxn ang="0">
                    <a:pos x="121" y="348"/>
                  </a:cxn>
                  <a:cxn ang="0">
                    <a:pos x="73" y="347"/>
                  </a:cxn>
                  <a:cxn ang="0">
                    <a:pos x="37" y="332"/>
                  </a:cxn>
                  <a:cxn ang="0">
                    <a:pos x="20" y="303"/>
                  </a:cxn>
                  <a:cxn ang="0">
                    <a:pos x="9" y="235"/>
                  </a:cxn>
                  <a:cxn ang="0">
                    <a:pos x="4" y="128"/>
                  </a:cxn>
                </a:cxnLst>
                <a:rect l="0" t="0" r="r" b="b"/>
                <a:pathLst>
                  <a:path w="455" h="349">
                    <a:moveTo>
                      <a:pt x="0" y="75"/>
                    </a:moveTo>
                    <a:lnTo>
                      <a:pt x="7" y="67"/>
                    </a:lnTo>
                    <a:lnTo>
                      <a:pt x="15" y="58"/>
                    </a:lnTo>
                    <a:lnTo>
                      <a:pt x="22" y="50"/>
                    </a:lnTo>
                    <a:lnTo>
                      <a:pt x="29" y="41"/>
                    </a:lnTo>
                    <a:lnTo>
                      <a:pt x="36" y="33"/>
                    </a:lnTo>
                    <a:lnTo>
                      <a:pt x="43" y="25"/>
                    </a:lnTo>
                    <a:lnTo>
                      <a:pt x="50" y="15"/>
                    </a:lnTo>
                    <a:lnTo>
                      <a:pt x="57" y="7"/>
                    </a:lnTo>
                    <a:lnTo>
                      <a:pt x="77" y="7"/>
                    </a:lnTo>
                    <a:lnTo>
                      <a:pt x="98" y="6"/>
                    </a:lnTo>
                    <a:lnTo>
                      <a:pt x="119" y="6"/>
                    </a:lnTo>
                    <a:lnTo>
                      <a:pt x="138" y="5"/>
                    </a:lnTo>
                    <a:lnTo>
                      <a:pt x="159" y="5"/>
                    </a:lnTo>
                    <a:lnTo>
                      <a:pt x="180" y="5"/>
                    </a:lnTo>
                    <a:lnTo>
                      <a:pt x="201" y="4"/>
                    </a:lnTo>
                    <a:lnTo>
                      <a:pt x="221" y="4"/>
                    </a:lnTo>
                    <a:lnTo>
                      <a:pt x="242" y="4"/>
                    </a:lnTo>
                    <a:lnTo>
                      <a:pt x="263" y="3"/>
                    </a:lnTo>
                    <a:lnTo>
                      <a:pt x="284" y="3"/>
                    </a:lnTo>
                    <a:lnTo>
                      <a:pt x="304" y="2"/>
                    </a:lnTo>
                    <a:lnTo>
                      <a:pt x="324" y="2"/>
                    </a:lnTo>
                    <a:lnTo>
                      <a:pt x="345" y="2"/>
                    </a:lnTo>
                    <a:lnTo>
                      <a:pt x="365" y="0"/>
                    </a:lnTo>
                    <a:lnTo>
                      <a:pt x="386" y="0"/>
                    </a:lnTo>
                    <a:lnTo>
                      <a:pt x="394" y="3"/>
                    </a:lnTo>
                    <a:lnTo>
                      <a:pt x="402" y="5"/>
                    </a:lnTo>
                    <a:lnTo>
                      <a:pt x="410" y="7"/>
                    </a:lnTo>
                    <a:lnTo>
                      <a:pt x="418" y="10"/>
                    </a:lnTo>
                    <a:lnTo>
                      <a:pt x="425" y="13"/>
                    </a:lnTo>
                    <a:lnTo>
                      <a:pt x="433" y="15"/>
                    </a:lnTo>
                    <a:lnTo>
                      <a:pt x="440" y="18"/>
                    </a:lnTo>
                    <a:lnTo>
                      <a:pt x="447" y="20"/>
                    </a:lnTo>
                    <a:lnTo>
                      <a:pt x="450" y="82"/>
                    </a:lnTo>
                    <a:lnTo>
                      <a:pt x="452" y="146"/>
                    </a:lnTo>
                    <a:lnTo>
                      <a:pt x="453" y="208"/>
                    </a:lnTo>
                    <a:lnTo>
                      <a:pt x="455" y="271"/>
                    </a:lnTo>
                    <a:lnTo>
                      <a:pt x="448" y="280"/>
                    </a:lnTo>
                    <a:lnTo>
                      <a:pt x="441" y="289"/>
                    </a:lnTo>
                    <a:lnTo>
                      <a:pt x="435" y="299"/>
                    </a:lnTo>
                    <a:lnTo>
                      <a:pt x="428" y="308"/>
                    </a:lnTo>
                    <a:lnTo>
                      <a:pt x="420" y="317"/>
                    </a:lnTo>
                    <a:lnTo>
                      <a:pt x="413" y="326"/>
                    </a:lnTo>
                    <a:lnTo>
                      <a:pt x="405" y="336"/>
                    </a:lnTo>
                    <a:lnTo>
                      <a:pt x="398" y="345"/>
                    </a:lnTo>
                    <a:lnTo>
                      <a:pt x="369" y="346"/>
                    </a:lnTo>
                    <a:lnTo>
                      <a:pt x="342" y="347"/>
                    </a:lnTo>
                    <a:lnTo>
                      <a:pt x="318" y="348"/>
                    </a:lnTo>
                    <a:lnTo>
                      <a:pt x="295" y="348"/>
                    </a:lnTo>
                    <a:lnTo>
                      <a:pt x="274" y="348"/>
                    </a:lnTo>
                    <a:lnTo>
                      <a:pt x="255" y="349"/>
                    </a:lnTo>
                    <a:lnTo>
                      <a:pt x="236" y="349"/>
                    </a:lnTo>
                    <a:lnTo>
                      <a:pt x="218" y="349"/>
                    </a:lnTo>
                    <a:lnTo>
                      <a:pt x="200" y="349"/>
                    </a:lnTo>
                    <a:lnTo>
                      <a:pt x="181" y="349"/>
                    </a:lnTo>
                    <a:lnTo>
                      <a:pt x="163" y="348"/>
                    </a:lnTo>
                    <a:lnTo>
                      <a:pt x="142" y="348"/>
                    </a:lnTo>
                    <a:lnTo>
                      <a:pt x="121" y="348"/>
                    </a:lnTo>
                    <a:lnTo>
                      <a:pt x="98" y="347"/>
                    </a:lnTo>
                    <a:lnTo>
                      <a:pt x="73" y="347"/>
                    </a:lnTo>
                    <a:lnTo>
                      <a:pt x="45" y="346"/>
                    </a:lnTo>
                    <a:lnTo>
                      <a:pt x="37" y="332"/>
                    </a:lnTo>
                    <a:lnTo>
                      <a:pt x="29" y="317"/>
                    </a:lnTo>
                    <a:lnTo>
                      <a:pt x="20" y="303"/>
                    </a:lnTo>
                    <a:lnTo>
                      <a:pt x="12" y="288"/>
                    </a:lnTo>
                    <a:lnTo>
                      <a:pt x="9" y="235"/>
                    </a:lnTo>
                    <a:lnTo>
                      <a:pt x="6" y="181"/>
                    </a:lnTo>
                    <a:lnTo>
                      <a:pt x="4" y="128"/>
                    </a:lnTo>
                    <a:lnTo>
                      <a:pt x="0" y="75"/>
                    </a:lnTo>
                    <a:close/>
                  </a:path>
                </a:pathLst>
              </a:custGeom>
              <a:solidFill>
                <a:srgbClr val="3F7FD8"/>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70" name="Freeform 42"/>
              <p:cNvSpPr>
                <a:spLocks/>
              </p:cNvSpPr>
              <p:nvPr/>
            </p:nvSpPr>
            <p:spPr bwMode="auto">
              <a:xfrm>
                <a:off x="2753" y="1925"/>
                <a:ext cx="203" cy="154"/>
              </a:xfrm>
              <a:custGeom>
                <a:avLst/>
                <a:gdLst/>
                <a:ahLst/>
                <a:cxnLst>
                  <a:cxn ang="0">
                    <a:pos x="8" y="70"/>
                  </a:cxn>
                  <a:cxn ang="0">
                    <a:pos x="23" y="52"/>
                  </a:cxn>
                  <a:cxn ang="0">
                    <a:pos x="38" y="35"/>
                  </a:cxn>
                  <a:cxn ang="0">
                    <a:pos x="53" y="16"/>
                  </a:cxn>
                  <a:cxn ang="0">
                    <a:pos x="77" y="7"/>
                  </a:cxn>
                  <a:cxn ang="0">
                    <a:pos x="110" y="6"/>
                  </a:cxn>
                  <a:cxn ang="0">
                    <a:pos x="144" y="5"/>
                  </a:cxn>
                  <a:cxn ang="0">
                    <a:pos x="177" y="4"/>
                  </a:cxn>
                  <a:cxn ang="0">
                    <a:pos x="211" y="4"/>
                  </a:cxn>
                  <a:cxn ang="0">
                    <a:pos x="244" y="2"/>
                  </a:cxn>
                  <a:cxn ang="0">
                    <a:pos x="277" y="1"/>
                  </a:cxn>
                  <a:cxn ang="0">
                    <a:pos x="311" y="0"/>
                  </a:cxn>
                  <a:cxn ang="0">
                    <a:pos x="336" y="2"/>
                  </a:cxn>
                  <a:cxn ang="0">
                    <a:pos x="353" y="7"/>
                  </a:cxn>
                  <a:cxn ang="0">
                    <a:pos x="371" y="11"/>
                  </a:cxn>
                  <a:cxn ang="0">
                    <a:pos x="388" y="15"/>
                  </a:cxn>
                  <a:cxn ang="0">
                    <a:pos x="398" y="69"/>
                  </a:cxn>
                  <a:cxn ang="0">
                    <a:pos x="402" y="174"/>
                  </a:cxn>
                  <a:cxn ang="0">
                    <a:pos x="397" y="236"/>
                  </a:cxn>
                  <a:cxn ang="0">
                    <a:pos x="382" y="256"/>
                  </a:cxn>
                  <a:cxn ang="0">
                    <a:pos x="366" y="275"/>
                  </a:cxn>
                  <a:cxn ang="0">
                    <a:pos x="351" y="295"/>
                  </a:cxn>
                  <a:cxn ang="0">
                    <a:pos x="318" y="306"/>
                  </a:cxn>
                  <a:cxn ang="0">
                    <a:pos x="274" y="308"/>
                  </a:cxn>
                  <a:cxn ang="0">
                    <a:pos x="238" y="309"/>
                  </a:cxn>
                  <a:cxn ang="0">
                    <a:pos x="207" y="310"/>
                  </a:cxn>
                  <a:cxn ang="0">
                    <a:pos x="178" y="309"/>
                  </a:cxn>
                  <a:cxn ang="0">
                    <a:pos x="148" y="309"/>
                  </a:cxn>
                  <a:cxn ang="0">
                    <a:pos x="114" y="308"/>
                  </a:cxn>
                  <a:cxn ang="0">
                    <a:pos x="72" y="306"/>
                  </a:cxn>
                  <a:cxn ang="0">
                    <a:pos x="43" y="298"/>
                  </a:cxn>
                  <a:cxn ang="0">
                    <a:pos x="34" y="283"/>
                  </a:cxn>
                  <a:cxn ang="0">
                    <a:pos x="26" y="267"/>
                  </a:cxn>
                  <a:cxn ang="0">
                    <a:pos x="17" y="252"/>
                  </a:cxn>
                  <a:cxn ang="0">
                    <a:pos x="9" y="203"/>
                  </a:cxn>
                  <a:cxn ang="0">
                    <a:pos x="3" y="121"/>
                  </a:cxn>
                </a:cxnLst>
                <a:rect l="0" t="0" r="r" b="b"/>
                <a:pathLst>
                  <a:path w="404" h="310">
                    <a:moveTo>
                      <a:pt x="0" y="80"/>
                    </a:moveTo>
                    <a:lnTo>
                      <a:pt x="8" y="70"/>
                    </a:lnTo>
                    <a:lnTo>
                      <a:pt x="15" y="61"/>
                    </a:lnTo>
                    <a:lnTo>
                      <a:pt x="23" y="52"/>
                    </a:lnTo>
                    <a:lnTo>
                      <a:pt x="31" y="43"/>
                    </a:lnTo>
                    <a:lnTo>
                      <a:pt x="38" y="35"/>
                    </a:lnTo>
                    <a:lnTo>
                      <a:pt x="46" y="26"/>
                    </a:lnTo>
                    <a:lnTo>
                      <a:pt x="53" y="16"/>
                    </a:lnTo>
                    <a:lnTo>
                      <a:pt x="61" y="7"/>
                    </a:lnTo>
                    <a:lnTo>
                      <a:pt x="77" y="7"/>
                    </a:lnTo>
                    <a:lnTo>
                      <a:pt x="94" y="6"/>
                    </a:lnTo>
                    <a:lnTo>
                      <a:pt x="110" y="6"/>
                    </a:lnTo>
                    <a:lnTo>
                      <a:pt x="128" y="5"/>
                    </a:lnTo>
                    <a:lnTo>
                      <a:pt x="144" y="5"/>
                    </a:lnTo>
                    <a:lnTo>
                      <a:pt x="161" y="5"/>
                    </a:lnTo>
                    <a:lnTo>
                      <a:pt x="177" y="4"/>
                    </a:lnTo>
                    <a:lnTo>
                      <a:pt x="194" y="4"/>
                    </a:lnTo>
                    <a:lnTo>
                      <a:pt x="211" y="4"/>
                    </a:lnTo>
                    <a:lnTo>
                      <a:pt x="228" y="2"/>
                    </a:lnTo>
                    <a:lnTo>
                      <a:pt x="244" y="2"/>
                    </a:lnTo>
                    <a:lnTo>
                      <a:pt x="261" y="1"/>
                    </a:lnTo>
                    <a:lnTo>
                      <a:pt x="277" y="1"/>
                    </a:lnTo>
                    <a:lnTo>
                      <a:pt x="295" y="1"/>
                    </a:lnTo>
                    <a:lnTo>
                      <a:pt x="311" y="0"/>
                    </a:lnTo>
                    <a:lnTo>
                      <a:pt x="328" y="0"/>
                    </a:lnTo>
                    <a:lnTo>
                      <a:pt x="336" y="2"/>
                    </a:lnTo>
                    <a:lnTo>
                      <a:pt x="345" y="5"/>
                    </a:lnTo>
                    <a:lnTo>
                      <a:pt x="353" y="7"/>
                    </a:lnTo>
                    <a:lnTo>
                      <a:pt x="363" y="8"/>
                    </a:lnTo>
                    <a:lnTo>
                      <a:pt x="371" y="11"/>
                    </a:lnTo>
                    <a:lnTo>
                      <a:pt x="379" y="13"/>
                    </a:lnTo>
                    <a:lnTo>
                      <a:pt x="388" y="15"/>
                    </a:lnTo>
                    <a:lnTo>
                      <a:pt x="396" y="17"/>
                    </a:lnTo>
                    <a:lnTo>
                      <a:pt x="398" y="69"/>
                    </a:lnTo>
                    <a:lnTo>
                      <a:pt x="401" y="121"/>
                    </a:lnTo>
                    <a:lnTo>
                      <a:pt x="402" y="174"/>
                    </a:lnTo>
                    <a:lnTo>
                      <a:pt x="404" y="226"/>
                    </a:lnTo>
                    <a:lnTo>
                      <a:pt x="397" y="236"/>
                    </a:lnTo>
                    <a:lnTo>
                      <a:pt x="389" y="245"/>
                    </a:lnTo>
                    <a:lnTo>
                      <a:pt x="382" y="256"/>
                    </a:lnTo>
                    <a:lnTo>
                      <a:pt x="374" y="265"/>
                    </a:lnTo>
                    <a:lnTo>
                      <a:pt x="366" y="275"/>
                    </a:lnTo>
                    <a:lnTo>
                      <a:pt x="358" y="286"/>
                    </a:lnTo>
                    <a:lnTo>
                      <a:pt x="351" y="295"/>
                    </a:lnTo>
                    <a:lnTo>
                      <a:pt x="343" y="305"/>
                    </a:lnTo>
                    <a:lnTo>
                      <a:pt x="318" y="306"/>
                    </a:lnTo>
                    <a:lnTo>
                      <a:pt x="295" y="308"/>
                    </a:lnTo>
                    <a:lnTo>
                      <a:pt x="274" y="308"/>
                    </a:lnTo>
                    <a:lnTo>
                      <a:pt x="255" y="309"/>
                    </a:lnTo>
                    <a:lnTo>
                      <a:pt x="238" y="309"/>
                    </a:lnTo>
                    <a:lnTo>
                      <a:pt x="222" y="309"/>
                    </a:lnTo>
                    <a:lnTo>
                      <a:pt x="207" y="310"/>
                    </a:lnTo>
                    <a:lnTo>
                      <a:pt x="192" y="309"/>
                    </a:lnTo>
                    <a:lnTo>
                      <a:pt x="178" y="309"/>
                    </a:lnTo>
                    <a:lnTo>
                      <a:pt x="163" y="309"/>
                    </a:lnTo>
                    <a:lnTo>
                      <a:pt x="148" y="309"/>
                    </a:lnTo>
                    <a:lnTo>
                      <a:pt x="131" y="309"/>
                    </a:lnTo>
                    <a:lnTo>
                      <a:pt x="114" y="308"/>
                    </a:lnTo>
                    <a:lnTo>
                      <a:pt x="94" y="308"/>
                    </a:lnTo>
                    <a:lnTo>
                      <a:pt x="72" y="306"/>
                    </a:lnTo>
                    <a:lnTo>
                      <a:pt x="48" y="306"/>
                    </a:lnTo>
                    <a:lnTo>
                      <a:pt x="43" y="298"/>
                    </a:lnTo>
                    <a:lnTo>
                      <a:pt x="39" y="290"/>
                    </a:lnTo>
                    <a:lnTo>
                      <a:pt x="34" y="283"/>
                    </a:lnTo>
                    <a:lnTo>
                      <a:pt x="31" y="275"/>
                    </a:lnTo>
                    <a:lnTo>
                      <a:pt x="26" y="267"/>
                    </a:lnTo>
                    <a:lnTo>
                      <a:pt x="22" y="259"/>
                    </a:lnTo>
                    <a:lnTo>
                      <a:pt x="17" y="252"/>
                    </a:lnTo>
                    <a:lnTo>
                      <a:pt x="12" y="244"/>
                    </a:lnTo>
                    <a:lnTo>
                      <a:pt x="9" y="203"/>
                    </a:lnTo>
                    <a:lnTo>
                      <a:pt x="7" y="161"/>
                    </a:lnTo>
                    <a:lnTo>
                      <a:pt x="3" y="121"/>
                    </a:lnTo>
                    <a:lnTo>
                      <a:pt x="0" y="80"/>
                    </a:lnTo>
                    <a:close/>
                  </a:path>
                </a:pathLst>
              </a:custGeom>
              <a:solidFill>
                <a:srgbClr val="4982E5"/>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71" name="Freeform 43"/>
              <p:cNvSpPr>
                <a:spLocks/>
              </p:cNvSpPr>
              <p:nvPr/>
            </p:nvSpPr>
            <p:spPr bwMode="auto">
              <a:xfrm>
                <a:off x="2767" y="1935"/>
                <a:ext cx="176" cy="135"/>
              </a:xfrm>
              <a:custGeom>
                <a:avLst/>
                <a:gdLst/>
                <a:ahLst/>
                <a:cxnLst>
                  <a:cxn ang="0">
                    <a:pos x="0" y="83"/>
                  </a:cxn>
                  <a:cxn ang="0">
                    <a:pos x="65" y="7"/>
                  </a:cxn>
                  <a:cxn ang="0">
                    <a:pos x="270" y="0"/>
                  </a:cxn>
                  <a:cxn ang="0">
                    <a:pos x="345" y="15"/>
                  </a:cxn>
                  <a:cxn ang="0">
                    <a:pos x="353" y="181"/>
                  </a:cxn>
                  <a:cxn ang="0">
                    <a:pos x="288" y="266"/>
                  </a:cxn>
                  <a:cxn ang="0">
                    <a:pos x="266" y="267"/>
                  </a:cxn>
                  <a:cxn ang="0">
                    <a:pos x="247" y="268"/>
                  </a:cxn>
                  <a:cxn ang="0">
                    <a:pos x="229" y="268"/>
                  </a:cxn>
                  <a:cxn ang="0">
                    <a:pos x="214" y="268"/>
                  </a:cxn>
                  <a:cxn ang="0">
                    <a:pos x="201" y="269"/>
                  </a:cxn>
                  <a:cxn ang="0">
                    <a:pos x="189" y="269"/>
                  </a:cxn>
                  <a:cxn ang="0">
                    <a:pos x="178" y="269"/>
                  </a:cxn>
                  <a:cxn ang="0">
                    <a:pos x="167" y="269"/>
                  </a:cxn>
                  <a:cxn ang="0">
                    <a:pos x="157" y="268"/>
                  </a:cxn>
                  <a:cxn ang="0">
                    <a:pos x="147" y="268"/>
                  </a:cxn>
                  <a:cxn ang="0">
                    <a:pos x="135" y="268"/>
                  </a:cxn>
                  <a:cxn ang="0">
                    <a:pos x="122" y="268"/>
                  </a:cxn>
                  <a:cxn ang="0">
                    <a:pos x="107" y="267"/>
                  </a:cxn>
                  <a:cxn ang="0">
                    <a:pos x="91" y="267"/>
                  </a:cxn>
                  <a:cxn ang="0">
                    <a:pos x="73" y="266"/>
                  </a:cxn>
                  <a:cxn ang="0">
                    <a:pos x="52" y="266"/>
                  </a:cxn>
                  <a:cxn ang="0">
                    <a:pos x="14" y="201"/>
                  </a:cxn>
                  <a:cxn ang="0">
                    <a:pos x="0" y="83"/>
                  </a:cxn>
                </a:cxnLst>
                <a:rect l="0" t="0" r="r" b="b"/>
                <a:pathLst>
                  <a:path w="353" h="269">
                    <a:moveTo>
                      <a:pt x="0" y="83"/>
                    </a:moveTo>
                    <a:lnTo>
                      <a:pt x="65" y="7"/>
                    </a:lnTo>
                    <a:lnTo>
                      <a:pt x="270" y="0"/>
                    </a:lnTo>
                    <a:lnTo>
                      <a:pt x="345" y="15"/>
                    </a:lnTo>
                    <a:lnTo>
                      <a:pt x="353" y="181"/>
                    </a:lnTo>
                    <a:lnTo>
                      <a:pt x="288" y="266"/>
                    </a:lnTo>
                    <a:lnTo>
                      <a:pt x="266" y="267"/>
                    </a:lnTo>
                    <a:lnTo>
                      <a:pt x="247" y="268"/>
                    </a:lnTo>
                    <a:lnTo>
                      <a:pt x="229" y="268"/>
                    </a:lnTo>
                    <a:lnTo>
                      <a:pt x="214" y="268"/>
                    </a:lnTo>
                    <a:lnTo>
                      <a:pt x="201" y="269"/>
                    </a:lnTo>
                    <a:lnTo>
                      <a:pt x="189" y="269"/>
                    </a:lnTo>
                    <a:lnTo>
                      <a:pt x="178" y="269"/>
                    </a:lnTo>
                    <a:lnTo>
                      <a:pt x="167" y="269"/>
                    </a:lnTo>
                    <a:lnTo>
                      <a:pt x="157" y="268"/>
                    </a:lnTo>
                    <a:lnTo>
                      <a:pt x="147" y="268"/>
                    </a:lnTo>
                    <a:lnTo>
                      <a:pt x="135" y="268"/>
                    </a:lnTo>
                    <a:lnTo>
                      <a:pt x="122" y="268"/>
                    </a:lnTo>
                    <a:lnTo>
                      <a:pt x="107" y="267"/>
                    </a:lnTo>
                    <a:lnTo>
                      <a:pt x="91" y="267"/>
                    </a:lnTo>
                    <a:lnTo>
                      <a:pt x="73" y="266"/>
                    </a:lnTo>
                    <a:lnTo>
                      <a:pt x="52" y="266"/>
                    </a:lnTo>
                    <a:lnTo>
                      <a:pt x="14" y="201"/>
                    </a:lnTo>
                    <a:lnTo>
                      <a:pt x="0" y="83"/>
                    </a:lnTo>
                    <a:close/>
                  </a:path>
                </a:pathLst>
              </a:custGeom>
              <a:solidFill>
                <a:srgbClr val="5689F4"/>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72" name="Freeform 44"/>
              <p:cNvSpPr>
                <a:spLocks/>
              </p:cNvSpPr>
              <p:nvPr/>
            </p:nvSpPr>
            <p:spPr bwMode="auto">
              <a:xfrm>
                <a:off x="2554" y="2215"/>
                <a:ext cx="615" cy="23"/>
              </a:xfrm>
              <a:custGeom>
                <a:avLst/>
                <a:gdLst/>
                <a:ahLst/>
                <a:cxnLst>
                  <a:cxn ang="0">
                    <a:pos x="36" y="11"/>
                  </a:cxn>
                  <a:cxn ang="0">
                    <a:pos x="96" y="16"/>
                  </a:cxn>
                  <a:cxn ang="0">
                    <a:pos x="154" y="20"/>
                  </a:cxn>
                  <a:cxn ang="0">
                    <a:pos x="213" y="24"/>
                  </a:cxn>
                  <a:cxn ang="0">
                    <a:pos x="271" y="27"/>
                  </a:cxn>
                  <a:cxn ang="0">
                    <a:pos x="328" y="28"/>
                  </a:cxn>
                  <a:cxn ang="0">
                    <a:pos x="385" y="31"/>
                  </a:cxn>
                  <a:cxn ang="0">
                    <a:pos x="442" y="31"/>
                  </a:cxn>
                  <a:cxn ang="0">
                    <a:pos x="499" y="31"/>
                  </a:cxn>
                  <a:cxn ang="0">
                    <a:pos x="557" y="31"/>
                  </a:cxn>
                  <a:cxn ang="0">
                    <a:pos x="614" y="30"/>
                  </a:cxn>
                  <a:cxn ang="0">
                    <a:pos x="671" y="28"/>
                  </a:cxn>
                  <a:cxn ang="0">
                    <a:pos x="729" y="27"/>
                  </a:cxn>
                  <a:cxn ang="0">
                    <a:pos x="787" y="26"/>
                  </a:cxn>
                  <a:cxn ang="0">
                    <a:pos x="846" y="24"/>
                  </a:cxn>
                  <a:cxn ang="0">
                    <a:pos x="904" y="23"/>
                  </a:cxn>
                  <a:cxn ang="0">
                    <a:pos x="1231" y="0"/>
                  </a:cxn>
                  <a:cxn ang="0">
                    <a:pos x="990" y="34"/>
                  </a:cxn>
                  <a:cxn ang="0">
                    <a:pos x="928" y="38"/>
                  </a:cxn>
                  <a:cxn ang="0">
                    <a:pos x="865" y="41"/>
                  </a:cxn>
                  <a:cxn ang="0">
                    <a:pos x="803" y="43"/>
                  </a:cxn>
                  <a:cxn ang="0">
                    <a:pos x="741" y="45"/>
                  </a:cxn>
                  <a:cxn ang="0">
                    <a:pos x="680" y="46"/>
                  </a:cxn>
                  <a:cxn ang="0">
                    <a:pos x="619" y="46"/>
                  </a:cxn>
                  <a:cxn ang="0">
                    <a:pos x="557" y="46"/>
                  </a:cxn>
                  <a:cxn ang="0">
                    <a:pos x="495" y="45"/>
                  </a:cxn>
                  <a:cxn ang="0">
                    <a:pos x="434" y="45"/>
                  </a:cxn>
                  <a:cxn ang="0">
                    <a:pos x="372" y="43"/>
                  </a:cxn>
                  <a:cxn ang="0">
                    <a:pos x="311" y="42"/>
                  </a:cxn>
                  <a:cxn ang="0">
                    <a:pos x="250" y="40"/>
                  </a:cxn>
                  <a:cxn ang="0">
                    <a:pos x="188" y="40"/>
                  </a:cxn>
                  <a:cxn ang="0">
                    <a:pos x="126" y="39"/>
                  </a:cxn>
                  <a:cxn ang="0">
                    <a:pos x="63" y="38"/>
                  </a:cxn>
                  <a:cxn ang="0">
                    <a:pos x="1" y="38"/>
                  </a:cxn>
                  <a:cxn ang="0">
                    <a:pos x="0" y="23"/>
                  </a:cxn>
                  <a:cxn ang="0">
                    <a:pos x="6" y="8"/>
                  </a:cxn>
                </a:cxnLst>
                <a:rect l="0" t="0" r="r" b="b"/>
                <a:pathLst>
                  <a:path w="1231" h="46">
                    <a:moveTo>
                      <a:pt x="6" y="8"/>
                    </a:moveTo>
                    <a:lnTo>
                      <a:pt x="36" y="11"/>
                    </a:lnTo>
                    <a:lnTo>
                      <a:pt x="66" y="14"/>
                    </a:lnTo>
                    <a:lnTo>
                      <a:pt x="96" y="16"/>
                    </a:lnTo>
                    <a:lnTo>
                      <a:pt x="124" y="18"/>
                    </a:lnTo>
                    <a:lnTo>
                      <a:pt x="154" y="20"/>
                    </a:lnTo>
                    <a:lnTo>
                      <a:pt x="183" y="23"/>
                    </a:lnTo>
                    <a:lnTo>
                      <a:pt x="213" y="24"/>
                    </a:lnTo>
                    <a:lnTo>
                      <a:pt x="242" y="26"/>
                    </a:lnTo>
                    <a:lnTo>
                      <a:pt x="271" y="27"/>
                    </a:lnTo>
                    <a:lnTo>
                      <a:pt x="300" y="28"/>
                    </a:lnTo>
                    <a:lnTo>
                      <a:pt x="328" y="28"/>
                    </a:lnTo>
                    <a:lnTo>
                      <a:pt x="357" y="30"/>
                    </a:lnTo>
                    <a:lnTo>
                      <a:pt x="385" y="31"/>
                    </a:lnTo>
                    <a:lnTo>
                      <a:pt x="414" y="31"/>
                    </a:lnTo>
                    <a:lnTo>
                      <a:pt x="442" y="31"/>
                    </a:lnTo>
                    <a:lnTo>
                      <a:pt x="471" y="31"/>
                    </a:lnTo>
                    <a:lnTo>
                      <a:pt x="499" y="31"/>
                    </a:lnTo>
                    <a:lnTo>
                      <a:pt x="528" y="31"/>
                    </a:lnTo>
                    <a:lnTo>
                      <a:pt x="557" y="31"/>
                    </a:lnTo>
                    <a:lnTo>
                      <a:pt x="585" y="31"/>
                    </a:lnTo>
                    <a:lnTo>
                      <a:pt x="614" y="30"/>
                    </a:lnTo>
                    <a:lnTo>
                      <a:pt x="643" y="30"/>
                    </a:lnTo>
                    <a:lnTo>
                      <a:pt x="671" y="28"/>
                    </a:lnTo>
                    <a:lnTo>
                      <a:pt x="699" y="28"/>
                    </a:lnTo>
                    <a:lnTo>
                      <a:pt x="729" y="27"/>
                    </a:lnTo>
                    <a:lnTo>
                      <a:pt x="758" y="26"/>
                    </a:lnTo>
                    <a:lnTo>
                      <a:pt x="787" y="26"/>
                    </a:lnTo>
                    <a:lnTo>
                      <a:pt x="816" y="25"/>
                    </a:lnTo>
                    <a:lnTo>
                      <a:pt x="846" y="24"/>
                    </a:lnTo>
                    <a:lnTo>
                      <a:pt x="875" y="24"/>
                    </a:lnTo>
                    <a:lnTo>
                      <a:pt x="904" y="23"/>
                    </a:lnTo>
                    <a:lnTo>
                      <a:pt x="934" y="22"/>
                    </a:lnTo>
                    <a:lnTo>
                      <a:pt x="1231" y="0"/>
                    </a:lnTo>
                    <a:lnTo>
                      <a:pt x="1231" y="22"/>
                    </a:lnTo>
                    <a:lnTo>
                      <a:pt x="990" y="34"/>
                    </a:lnTo>
                    <a:lnTo>
                      <a:pt x="959" y="37"/>
                    </a:lnTo>
                    <a:lnTo>
                      <a:pt x="928" y="38"/>
                    </a:lnTo>
                    <a:lnTo>
                      <a:pt x="896" y="40"/>
                    </a:lnTo>
                    <a:lnTo>
                      <a:pt x="865" y="41"/>
                    </a:lnTo>
                    <a:lnTo>
                      <a:pt x="834" y="42"/>
                    </a:lnTo>
                    <a:lnTo>
                      <a:pt x="803" y="43"/>
                    </a:lnTo>
                    <a:lnTo>
                      <a:pt x="772" y="45"/>
                    </a:lnTo>
                    <a:lnTo>
                      <a:pt x="741" y="45"/>
                    </a:lnTo>
                    <a:lnTo>
                      <a:pt x="711" y="46"/>
                    </a:lnTo>
                    <a:lnTo>
                      <a:pt x="680" y="46"/>
                    </a:lnTo>
                    <a:lnTo>
                      <a:pt x="649" y="46"/>
                    </a:lnTo>
                    <a:lnTo>
                      <a:pt x="619" y="46"/>
                    </a:lnTo>
                    <a:lnTo>
                      <a:pt x="588" y="46"/>
                    </a:lnTo>
                    <a:lnTo>
                      <a:pt x="557" y="46"/>
                    </a:lnTo>
                    <a:lnTo>
                      <a:pt x="527" y="46"/>
                    </a:lnTo>
                    <a:lnTo>
                      <a:pt x="495" y="45"/>
                    </a:lnTo>
                    <a:lnTo>
                      <a:pt x="464" y="45"/>
                    </a:lnTo>
                    <a:lnTo>
                      <a:pt x="434" y="45"/>
                    </a:lnTo>
                    <a:lnTo>
                      <a:pt x="403" y="43"/>
                    </a:lnTo>
                    <a:lnTo>
                      <a:pt x="372" y="43"/>
                    </a:lnTo>
                    <a:lnTo>
                      <a:pt x="342" y="42"/>
                    </a:lnTo>
                    <a:lnTo>
                      <a:pt x="311" y="42"/>
                    </a:lnTo>
                    <a:lnTo>
                      <a:pt x="280" y="41"/>
                    </a:lnTo>
                    <a:lnTo>
                      <a:pt x="250" y="40"/>
                    </a:lnTo>
                    <a:lnTo>
                      <a:pt x="219" y="40"/>
                    </a:lnTo>
                    <a:lnTo>
                      <a:pt x="188" y="40"/>
                    </a:lnTo>
                    <a:lnTo>
                      <a:pt x="157" y="39"/>
                    </a:lnTo>
                    <a:lnTo>
                      <a:pt x="126" y="39"/>
                    </a:lnTo>
                    <a:lnTo>
                      <a:pt x="95" y="38"/>
                    </a:lnTo>
                    <a:lnTo>
                      <a:pt x="63" y="38"/>
                    </a:lnTo>
                    <a:lnTo>
                      <a:pt x="32" y="38"/>
                    </a:lnTo>
                    <a:lnTo>
                      <a:pt x="1" y="38"/>
                    </a:lnTo>
                    <a:lnTo>
                      <a:pt x="1" y="33"/>
                    </a:lnTo>
                    <a:lnTo>
                      <a:pt x="0" y="23"/>
                    </a:lnTo>
                    <a:lnTo>
                      <a:pt x="1" y="12"/>
                    </a:lnTo>
                    <a:lnTo>
                      <a:pt x="6" y="8"/>
                    </a:lnTo>
                    <a:close/>
                  </a:path>
                </a:pathLst>
              </a:custGeom>
              <a:solidFill>
                <a:srgbClr val="827589"/>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73" name="Freeform 45"/>
              <p:cNvSpPr>
                <a:spLocks/>
              </p:cNvSpPr>
              <p:nvPr/>
            </p:nvSpPr>
            <p:spPr bwMode="auto">
              <a:xfrm>
                <a:off x="2609" y="2169"/>
                <a:ext cx="492" cy="29"/>
              </a:xfrm>
              <a:custGeom>
                <a:avLst/>
                <a:gdLst/>
                <a:ahLst/>
                <a:cxnLst>
                  <a:cxn ang="0">
                    <a:pos x="0" y="46"/>
                  </a:cxn>
                  <a:cxn ang="0">
                    <a:pos x="63" y="50"/>
                  </a:cxn>
                  <a:cxn ang="0">
                    <a:pos x="128" y="52"/>
                  </a:cxn>
                  <a:cxn ang="0">
                    <a:pos x="193" y="55"/>
                  </a:cxn>
                  <a:cxn ang="0">
                    <a:pos x="259" y="56"/>
                  </a:cxn>
                  <a:cxn ang="0">
                    <a:pos x="326" y="58"/>
                  </a:cxn>
                  <a:cxn ang="0">
                    <a:pos x="391" y="58"/>
                  </a:cxn>
                  <a:cxn ang="0">
                    <a:pos x="457" y="59"/>
                  </a:cxn>
                  <a:cxn ang="0">
                    <a:pos x="523" y="58"/>
                  </a:cxn>
                  <a:cxn ang="0">
                    <a:pos x="587" y="57"/>
                  </a:cxn>
                  <a:cxn ang="0">
                    <a:pos x="649" y="56"/>
                  </a:cxn>
                  <a:cxn ang="0">
                    <a:pos x="711" y="53"/>
                  </a:cxn>
                  <a:cxn ang="0">
                    <a:pos x="770" y="50"/>
                  </a:cxn>
                  <a:cxn ang="0">
                    <a:pos x="828" y="46"/>
                  </a:cxn>
                  <a:cxn ang="0">
                    <a:pos x="882" y="42"/>
                  </a:cxn>
                  <a:cxn ang="0">
                    <a:pos x="935" y="36"/>
                  </a:cxn>
                  <a:cxn ang="0">
                    <a:pos x="984" y="30"/>
                  </a:cxn>
                  <a:cxn ang="0">
                    <a:pos x="933" y="18"/>
                  </a:cxn>
                  <a:cxn ang="0">
                    <a:pos x="882" y="22"/>
                  </a:cxn>
                  <a:cxn ang="0">
                    <a:pos x="830" y="25"/>
                  </a:cxn>
                  <a:cxn ang="0">
                    <a:pos x="777" y="27"/>
                  </a:cxn>
                  <a:cxn ang="0">
                    <a:pos x="723" y="29"/>
                  </a:cxn>
                  <a:cxn ang="0">
                    <a:pos x="668" y="30"/>
                  </a:cxn>
                  <a:cxn ang="0">
                    <a:pos x="613" y="30"/>
                  </a:cxn>
                  <a:cxn ang="0">
                    <a:pos x="556" y="32"/>
                  </a:cxn>
                  <a:cxn ang="0">
                    <a:pos x="500" y="30"/>
                  </a:cxn>
                  <a:cxn ang="0">
                    <a:pos x="442" y="30"/>
                  </a:cxn>
                  <a:cxn ang="0">
                    <a:pos x="386" y="29"/>
                  </a:cxn>
                  <a:cxn ang="0">
                    <a:pos x="328" y="29"/>
                  </a:cxn>
                  <a:cxn ang="0">
                    <a:pos x="270" y="28"/>
                  </a:cxn>
                  <a:cxn ang="0">
                    <a:pos x="213" y="27"/>
                  </a:cxn>
                  <a:cxn ang="0">
                    <a:pos x="155" y="27"/>
                  </a:cxn>
                  <a:cxn ang="0">
                    <a:pos x="99" y="26"/>
                  </a:cxn>
                  <a:cxn ang="0">
                    <a:pos x="42" y="26"/>
                  </a:cxn>
                </a:cxnLst>
                <a:rect l="0" t="0" r="r" b="b"/>
                <a:pathLst>
                  <a:path w="984" h="59">
                    <a:moveTo>
                      <a:pt x="4" y="18"/>
                    </a:moveTo>
                    <a:lnTo>
                      <a:pt x="0" y="46"/>
                    </a:lnTo>
                    <a:lnTo>
                      <a:pt x="31" y="48"/>
                    </a:lnTo>
                    <a:lnTo>
                      <a:pt x="63" y="50"/>
                    </a:lnTo>
                    <a:lnTo>
                      <a:pt x="95" y="51"/>
                    </a:lnTo>
                    <a:lnTo>
                      <a:pt x="128" y="52"/>
                    </a:lnTo>
                    <a:lnTo>
                      <a:pt x="161" y="53"/>
                    </a:lnTo>
                    <a:lnTo>
                      <a:pt x="193" y="55"/>
                    </a:lnTo>
                    <a:lnTo>
                      <a:pt x="227" y="56"/>
                    </a:lnTo>
                    <a:lnTo>
                      <a:pt x="259" y="56"/>
                    </a:lnTo>
                    <a:lnTo>
                      <a:pt x="292" y="57"/>
                    </a:lnTo>
                    <a:lnTo>
                      <a:pt x="326" y="58"/>
                    </a:lnTo>
                    <a:lnTo>
                      <a:pt x="359" y="58"/>
                    </a:lnTo>
                    <a:lnTo>
                      <a:pt x="391" y="58"/>
                    </a:lnTo>
                    <a:lnTo>
                      <a:pt x="425" y="59"/>
                    </a:lnTo>
                    <a:lnTo>
                      <a:pt x="457" y="59"/>
                    </a:lnTo>
                    <a:lnTo>
                      <a:pt x="490" y="58"/>
                    </a:lnTo>
                    <a:lnTo>
                      <a:pt x="523" y="58"/>
                    </a:lnTo>
                    <a:lnTo>
                      <a:pt x="555" y="58"/>
                    </a:lnTo>
                    <a:lnTo>
                      <a:pt x="587" y="57"/>
                    </a:lnTo>
                    <a:lnTo>
                      <a:pt x="618" y="57"/>
                    </a:lnTo>
                    <a:lnTo>
                      <a:pt x="649" y="56"/>
                    </a:lnTo>
                    <a:lnTo>
                      <a:pt x="681" y="55"/>
                    </a:lnTo>
                    <a:lnTo>
                      <a:pt x="711" y="53"/>
                    </a:lnTo>
                    <a:lnTo>
                      <a:pt x="742" y="52"/>
                    </a:lnTo>
                    <a:lnTo>
                      <a:pt x="770" y="50"/>
                    </a:lnTo>
                    <a:lnTo>
                      <a:pt x="799" y="49"/>
                    </a:lnTo>
                    <a:lnTo>
                      <a:pt x="828" y="46"/>
                    </a:lnTo>
                    <a:lnTo>
                      <a:pt x="856" y="44"/>
                    </a:lnTo>
                    <a:lnTo>
                      <a:pt x="882" y="42"/>
                    </a:lnTo>
                    <a:lnTo>
                      <a:pt x="909" y="40"/>
                    </a:lnTo>
                    <a:lnTo>
                      <a:pt x="935" y="36"/>
                    </a:lnTo>
                    <a:lnTo>
                      <a:pt x="959" y="34"/>
                    </a:lnTo>
                    <a:lnTo>
                      <a:pt x="984" y="30"/>
                    </a:lnTo>
                    <a:lnTo>
                      <a:pt x="971" y="0"/>
                    </a:lnTo>
                    <a:lnTo>
                      <a:pt x="933" y="18"/>
                    </a:lnTo>
                    <a:lnTo>
                      <a:pt x="908" y="20"/>
                    </a:lnTo>
                    <a:lnTo>
                      <a:pt x="882" y="22"/>
                    </a:lnTo>
                    <a:lnTo>
                      <a:pt x="857" y="23"/>
                    </a:lnTo>
                    <a:lnTo>
                      <a:pt x="830" y="25"/>
                    </a:lnTo>
                    <a:lnTo>
                      <a:pt x="804" y="26"/>
                    </a:lnTo>
                    <a:lnTo>
                      <a:pt x="777" y="27"/>
                    </a:lnTo>
                    <a:lnTo>
                      <a:pt x="750" y="28"/>
                    </a:lnTo>
                    <a:lnTo>
                      <a:pt x="723" y="29"/>
                    </a:lnTo>
                    <a:lnTo>
                      <a:pt x="696" y="30"/>
                    </a:lnTo>
                    <a:lnTo>
                      <a:pt x="668" y="30"/>
                    </a:lnTo>
                    <a:lnTo>
                      <a:pt x="640" y="30"/>
                    </a:lnTo>
                    <a:lnTo>
                      <a:pt x="613" y="30"/>
                    </a:lnTo>
                    <a:lnTo>
                      <a:pt x="585" y="32"/>
                    </a:lnTo>
                    <a:lnTo>
                      <a:pt x="556" y="32"/>
                    </a:lnTo>
                    <a:lnTo>
                      <a:pt x="528" y="32"/>
                    </a:lnTo>
                    <a:lnTo>
                      <a:pt x="500" y="30"/>
                    </a:lnTo>
                    <a:lnTo>
                      <a:pt x="471" y="30"/>
                    </a:lnTo>
                    <a:lnTo>
                      <a:pt x="442" y="30"/>
                    </a:lnTo>
                    <a:lnTo>
                      <a:pt x="414" y="30"/>
                    </a:lnTo>
                    <a:lnTo>
                      <a:pt x="386" y="29"/>
                    </a:lnTo>
                    <a:lnTo>
                      <a:pt x="357" y="29"/>
                    </a:lnTo>
                    <a:lnTo>
                      <a:pt x="328" y="29"/>
                    </a:lnTo>
                    <a:lnTo>
                      <a:pt x="299" y="28"/>
                    </a:lnTo>
                    <a:lnTo>
                      <a:pt x="270" y="28"/>
                    </a:lnTo>
                    <a:lnTo>
                      <a:pt x="242" y="27"/>
                    </a:lnTo>
                    <a:lnTo>
                      <a:pt x="213" y="27"/>
                    </a:lnTo>
                    <a:lnTo>
                      <a:pt x="184" y="27"/>
                    </a:lnTo>
                    <a:lnTo>
                      <a:pt x="155" y="27"/>
                    </a:lnTo>
                    <a:lnTo>
                      <a:pt x="128" y="26"/>
                    </a:lnTo>
                    <a:lnTo>
                      <a:pt x="99" y="26"/>
                    </a:lnTo>
                    <a:lnTo>
                      <a:pt x="70" y="26"/>
                    </a:lnTo>
                    <a:lnTo>
                      <a:pt x="42" y="26"/>
                    </a:lnTo>
                    <a:lnTo>
                      <a:pt x="4" y="18"/>
                    </a:lnTo>
                    <a:close/>
                  </a:path>
                </a:pathLst>
              </a:custGeom>
              <a:solidFill>
                <a:srgbClr val="DBC4AF"/>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74" name="Freeform 46"/>
              <p:cNvSpPr>
                <a:spLocks/>
              </p:cNvSpPr>
              <p:nvPr/>
            </p:nvSpPr>
            <p:spPr bwMode="auto">
              <a:xfrm>
                <a:off x="2721" y="2243"/>
                <a:ext cx="273" cy="53"/>
              </a:xfrm>
              <a:custGeom>
                <a:avLst/>
                <a:gdLst/>
                <a:ahLst/>
                <a:cxnLst>
                  <a:cxn ang="0">
                    <a:pos x="0" y="35"/>
                  </a:cxn>
                  <a:cxn ang="0">
                    <a:pos x="5" y="81"/>
                  </a:cxn>
                  <a:cxn ang="0">
                    <a:pos x="59" y="102"/>
                  </a:cxn>
                  <a:cxn ang="0">
                    <a:pos x="500" y="106"/>
                  </a:cxn>
                  <a:cxn ang="0">
                    <a:pos x="546" y="68"/>
                  </a:cxn>
                  <a:cxn ang="0">
                    <a:pos x="546" y="0"/>
                  </a:cxn>
                  <a:cxn ang="0">
                    <a:pos x="405" y="5"/>
                  </a:cxn>
                  <a:cxn ang="0">
                    <a:pos x="203" y="5"/>
                  </a:cxn>
                  <a:cxn ang="0">
                    <a:pos x="8" y="5"/>
                  </a:cxn>
                  <a:cxn ang="0">
                    <a:pos x="0" y="35"/>
                  </a:cxn>
                </a:cxnLst>
                <a:rect l="0" t="0" r="r" b="b"/>
                <a:pathLst>
                  <a:path w="546" h="106">
                    <a:moveTo>
                      <a:pt x="0" y="35"/>
                    </a:moveTo>
                    <a:lnTo>
                      <a:pt x="5" y="81"/>
                    </a:lnTo>
                    <a:lnTo>
                      <a:pt x="59" y="102"/>
                    </a:lnTo>
                    <a:lnTo>
                      <a:pt x="500" y="106"/>
                    </a:lnTo>
                    <a:lnTo>
                      <a:pt x="546" y="68"/>
                    </a:lnTo>
                    <a:lnTo>
                      <a:pt x="546" y="0"/>
                    </a:lnTo>
                    <a:lnTo>
                      <a:pt x="405" y="5"/>
                    </a:lnTo>
                    <a:lnTo>
                      <a:pt x="203" y="5"/>
                    </a:lnTo>
                    <a:lnTo>
                      <a:pt x="8" y="5"/>
                    </a:lnTo>
                    <a:lnTo>
                      <a:pt x="0" y="35"/>
                    </a:lnTo>
                    <a:close/>
                  </a:path>
                </a:pathLst>
              </a:custGeom>
              <a:solidFill>
                <a:srgbClr val="AA8E70"/>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75" name="Freeform 47"/>
              <p:cNvSpPr>
                <a:spLocks/>
              </p:cNvSpPr>
              <p:nvPr/>
            </p:nvSpPr>
            <p:spPr bwMode="auto">
              <a:xfrm>
                <a:off x="2721" y="2243"/>
                <a:ext cx="273" cy="50"/>
              </a:xfrm>
              <a:custGeom>
                <a:avLst/>
                <a:gdLst/>
                <a:ahLst/>
                <a:cxnLst>
                  <a:cxn ang="0">
                    <a:pos x="1" y="44"/>
                  </a:cxn>
                  <a:cxn ang="0">
                    <a:pos x="4" y="64"/>
                  </a:cxn>
                  <a:cxn ang="0">
                    <a:pos x="12" y="78"/>
                  </a:cxn>
                  <a:cxn ang="0">
                    <a:pos x="26" y="84"/>
                  </a:cxn>
                  <a:cxn ang="0">
                    <a:pos x="38" y="89"/>
                  </a:cxn>
                  <a:cxn ang="0">
                    <a:pos x="52" y="94"/>
                  </a:cxn>
                  <a:cxn ang="0">
                    <a:pos x="87" y="97"/>
                  </a:cxn>
                  <a:cxn ang="0">
                    <a:pos x="142" y="98"/>
                  </a:cxn>
                  <a:cxn ang="0">
                    <a:pos x="197" y="98"/>
                  </a:cxn>
                  <a:cxn ang="0">
                    <a:pos x="252" y="98"/>
                  </a:cxn>
                  <a:cxn ang="0">
                    <a:pos x="308" y="99"/>
                  </a:cxn>
                  <a:cxn ang="0">
                    <a:pos x="363" y="99"/>
                  </a:cxn>
                  <a:cxn ang="0">
                    <a:pos x="417" y="99"/>
                  </a:cxn>
                  <a:cxn ang="0">
                    <a:pos x="473" y="100"/>
                  </a:cxn>
                  <a:cxn ang="0">
                    <a:pos x="506" y="96"/>
                  </a:cxn>
                  <a:cxn ang="0">
                    <a:pos x="517" y="86"/>
                  </a:cxn>
                  <a:cxn ang="0">
                    <a:pos x="529" y="78"/>
                  </a:cxn>
                  <a:cxn ang="0">
                    <a:pos x="541" y="69"/>
                  </a:cxn>
                  <a:cxn ang="0">
                    <a:pos x="546" y="48"/>
                  </a:cxn>
                  <a:cxn ang="0">
                    <a:pos x="546" y="16"/>
                  </a:cxn>
                  <a:cxn ang="0">
                    <a:pos x="528" y="0"/>
                  </a:cxn>
                  <a:cxn ang="0">
                    <a:pos x="493" y="1"/>
                  </a:cxn>
                  <a:cxn ang="0">
                    <a:pos x="458" y="2"/>
                  </a:cxn>
                  <a:cxn ang="0">
                    <a:pos x="423" y="3"/>
                  </a:cxn>
                  <a:cxn ang="0">
                    <a:pos x="392" y="5"/>
                  </a:cxn>
                  <a:cxn ang="0">
                    <a:pos x="367" y="5"/>
                  </a:cxn>
                  <a:cxn ang="0">
                    <a:pos x="341" y="5"/>
                  </a:cxn>
                  <a:cxn ang="0">
                    <a:pos x="316" y="5"/>
                  </a:cxn>
                  <a:cxn ang="0">
                    <a:pos x="292" y="5"/>
                  </a:cxn>
                  <a:cxn ang="0">
                    <a:pos x="266" y="5"/>
                  </a:cxn>
                  <a:cxn ang="0">
                    <a:pos x="241" y="5"/>
                  </a:cxn>
                  <a:cxn ang="0">
                    <a:pos x="216" y="5"/>
                  </a:cxn>
                  <a:cxn ang="0">
                    <a:pos x="190" y="5"/>
                  </a:cxn>
                  <a:cxn ang="0">
                    <a:pos x="166" y="5"/>
                  </a:cxn>
                  <a:cxn ang="0">
                    <a:pos x="142" y="5"/>
                  </a:cxn>
                  <a:cxn ang="0">
                    <a:pos x="118" y="5"/>
                  </a:cxn>
                  <a:cxn ang="0">
                    <a:pos x="93" y="5"/>
                  </a:cxn>
                  <a:cxn ang="0">
                    <a:pos x="69" y="5"/>
                  </a:cxn>
                  <a:cxn ang="0">
                    <a:pos x="45" y="5"/>
                  </a:cxn>
                  <a:cxn ang="0">
                    <a:pos x="21" y="5"/>
                  </a:cxn>
                  <a:cxn ang="0">
                    <a:pos x="6" y="11"/>
                  </a:cxn>
                  <a:cxn ang="0">
                    <a:pos x="2" y="25"/>
                  </a:cxn>
                </a:cxnLst>
                <a:rect l="0" t="0" r="r" b="b"/>
                <a:pathLst>
                  <a:path w="546" h="100">
                    <a:moveTo>
                      <a:pt x="0" y="32"/>
                    </a:moveTo>
                    <a:lnTo>
                      <a:pt x="1" y="44"/>
                    </a:lnTo>
                    <a:lnTo>
                      <a:pt x="2" y="54"/>
                    </a:lnTo>
                    <a:lnTo>
                      <a:pt x="4" y="64"/>
                    </a:lnTo>
                    <a:lnTo>
                      <a:pt x="5" y="76"/>
                    </a:lnTo>
                    <a:lnTo>
                      <a:pt x="12" y="78"/>
                    </a:lnTo>
                    <a:lnTo>
                      <a:pt x="19" y="81"/>
                    </a:lnTo>
                    <a:lnTo>
                      <a:pt x="26" y="84"/>
                    </a:lnTo>
                    <a:lnTo>
                      <a:pt x="32" y="86"/>
                    </a:lnTo>
                    <a:lnTo>
                      <a:pt x="38" y="89"/>
                    </a:lnTo>
                    <a:lnTo>
                      <a:pt x="45" y="91"/>
                    </a:lnTo>
                    <a:lnTo>
                      <a:pt x="52" y="94"/>
                    </a:lnTo>
                    <a:lnTo>
                      <a:pt x="59" y="97"/>
                    </a:lnTo>
                    <a:lnTo>
                      <a:pt x="87" y="97"/>
                    </a:lnTo>
                    <a:lnTo>
                      <a:pt x="114" y="97"/>
                    </a:lnTo>
                    <a:lnTo>
                      <a:pt x="142" y="98"/>
                    </a:lnTo>
                    <a:lnTo>
                      <a:pt x="170" y="98"/>
                    </a:lnTo>
                    <a:lnTo>
                      <a:pt x="197" y="98"/>
                    </a:lnTo>
                    <a:lnTo>
                      <a:pt x="225" y="98"/>
                    </a:lnTo>
                    <a:lnTo>
                      <a:pt x="252" y="98"/>
                    </a:lnTo>
                    <a:lnTo>
                      <a:pt x="280" y="98"/>
                    </a:lnTo>
                    <a:lnTo>
                      <a:pt x="308" y="99"/>
                    </a:lnTo>
                    <a:lnTo>
                      <a:pt x="335" y="99"/>
                    </a:lnTo>
                    <a:lnTo>
                      <a:pt x="363" y="99"/>
                    </a:lnTo>
                    <a:lnTo>
                      <a:pt x="391" y="99"/>
                    </a:lnTo>
                    <a:lnTo>
                      <a:pt x="417" y="99"/>
                    </a:lnTo>
                    <a:lnTo>
                      <a:pt x="445" y="100"/>
                    </a:lnTo>
                    <a:lnTo>
                      <a:pt x="473" y="100"/>
                    </a:lnTo>
                    <a:lnTo>
                      <a:pt x="500" y="100"/>
                    </a:lnTo>
                    <a:lnTo>
                      <a:pt x="506" y="96"/>
                    </a:lnTo>
                    <a:lnTo>
                      <a:pt x="512" y="91"/>
                    </a:lnTo>
                    <a:lnTo>
                      <a:pt x="517" y="86"/>
                    </a:lnTo>
                    <a:lnTo>
                      <a:pt x="523" y="82"/>
                    </a:lnTo>
                    <a:lnTo>
                      <a:pt x="529" y="78"/>
                    </a:lnTo>
                    <a:lnTo>
                      <a:pt x="535" y="74"/>
                    </a:lnTo>
                    <a:lnTo>
                      <a:pt x="541" y="69"/>
                    </a:lnTo>
                    <a:lnTo>
                      <a:pt x="546" y="64"/>
                    </a:lnTo>
                    <a:lnTo>
                      <a:pt x="546" y="48"/>
                    </a:lnTo>
                    <a:lnTo>
                      <a:pt x="546" y="32"/>
                    </a:lnTo>
                    <a:lnTo>
                      <a:pt x="546" y="16"/>
                    </a:lnTo>
                    <a:lnTo>
                      <a:pt x="546" y="0"/>
                    </a:lnTo>
                    <a:lnTo>
                      <a:pt x="528" y="0"/>
                    </a:lnTo>
                    <a:lnTo>
                      <a:pt x="511" y="1"/>
                    </a:lnTo>
                    <a:lnTo>
                      <a:pt x="493" y="1"/>
                    </a:lnTo>
                    <a:lnTo>
                      <a:pt x="476" y="2"/>
                    </a:lnTo>
                    <a:lnTo>
                      <a:pt x="458" y="2"/>
                    </a:lnTo>
                    <a:lnTo>
                      <a:pt x="440" y="3"/>
                    </a:lnTo>
                    <a:lnTo>
                      <a:pt x="423" y="3"/>
                    </a:lnTo>
                    <a:lnTo>
                      <a:pt x="405" y="5"/>
                    </a:lnTo>
                    <a:lnTo>
                      <a:pt x="392" y="5"/>
                    </a:lnTo>
                    <a:lnTo>
                      <a:pt x="379" y="5"/>
                    </a:lnTo>
                    <a:lnTo>
                      <a:pt x="367" y="5"/>
                    </a:lnTo>
                    <a:lnTo>
                      <a:pt x="354" y="5"/>
                    </a:lnTo>
                    <a:lnTo>
                      <a:pt x="341" y="5"/>
                    </a:lnTo>
                    <a:lnTo>
                      <a:pt x="329" y="5"/>
                    </a:lnTo>
                    <a:lnTo>
                      <a:pt x="316" y="5"/>
                    </a:lnTo>
                    <a:lnTo>
                      <a:pt x="304" y="5"/>
                    </a:lnTo>
                    <a:lnTo>
                      <a:pt x="292" y="5"/>
                    </a:lnTo>
                    <a:lnTo>
                      <a:pt x="279" y="5"/>
                    </a:lnTo>
                    <a:lnTo>
                      <a:pt x="266" y="5"/>
                    </a:lnTo>
                    <a:lnTo>
                      <a:pt x="254" y="5"/>
                    </a:lnTo>
                    <a:lnTo>
                      <a:pt x="241" y="5"/>
                    </a:lnTo>
                    <a:lnTo>
                      <a:pt x="228" y="5"/>
                    </a:lnTo>
                    <a:lnTo>
                      <a:pt x="216" y="5"/>
                    </a:lnTo>
                    <a:lnTo>
                      <a:pt x="203" y="5"/>
                    </a:lnTo>
                    <a:lnTo>
                      <a:pt x="190" y="5"/>
                    </a:lnTo>
                    <a:lnTo>
                      <a:pt x="179" y="5"/>
                    </a:lnTo>
                    <a:lnTo>
                      <a:pt x="166" y="5"/>
                    </a:lnTo>
                    <a:lnTo>
                      <a:pt x="155" y="5"/>
                    </a:lnTo>
                    <a:lnTo>
                      <a:pt x="142" y="5"/>
                    </a:lnTo>
                    <a:lnTo>
                      <a:pt x="130" y="5"/>
                    </a:lnTo>
                    <a:lnTo>
                      <a:pt x="118" y="5"/>
                    </a:lnTo>
                    <a:lnTo>
                      <a:pt x="106" y="5"/>
                    </a:lnTo>
                    <a:lnTo>
                      <a:pt x="93" y="5"/>
                    </a:lnTo>
                    <a:lnTo>
                      <a:pt x="81" y="5"/>
                    </a:lnTo>
                    <a:lnTo>
                      <a:pt x="69" y="5"/>
                    </a:lnTo>
                    <a:lnTo>
                      <a:pt x="57" y="5"/>
                    </a:lnTo>
                    <a:lnTo>
                      <a:pt x="45" y="5"/>
                    </a:lnTo>
                    <a:lnTo>
                      <a:pt x="32" y="5"/>
                    </a:lnTo>
                    <a:lnTo>
                      <a:pt x="21" y="5"/>
                    </a:lnTo>
                    <a:lnTo>
                      <a:pt x="8" y="5"/>
                    </a:lnTo>
                    <a:lnTo>
                      <a:pt x="6" y="11"/>
                    </a:lnTo>
                    <a:lnTo>
                      <a:pt x="5" y="18"/>
                    </a:lnTo>
                    <a:lnTo>
                      <a:pt x="2" y="25"/>
                    </a:lnTo>
                    <a:lnTo>
                      <a:pt x="0" y="32"/>
                    </a:lnTo>
                    <a:close/>
                  </a:path>
                </a:pathLst>
              </a:custGeom>
              <a:solidFill>
                <a:srgbClr val="AD9172"/>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76" name="Freeform 48"/>
              <p:cNvSpPr>
                <a:spLocks/>
              </p:cNvSpPr>
              <p:nvPr/>
            </p:nvSpPr>
            <p:spPr bwMode="auto">
              <a:xfrm>
                <a:off x="2721" y="2243"/>
                <a:ext cx="273" cy="47"/>
              </a:xfrm>
              <a:custGeom>
                <a:avLst/>
                <a:gdLst/>
                <a:ahLst/>
                <a:cxnLst>
                  <a:cxn ang="0">
                    <a:pos x="1" y="40"/>
                  </a:cxn>
                  <a:cxn ang="0">
                    <a:pos x="4" y="61"/>
                  </a:cxn>
                  <a:cxn ang="0">
                    <a:pos x="12" y="74"/>
                  </a:cxn>
                  <a:cxn ang="0">
                    <a:pos x="26" y="78"/>
                  </a:cxn>
                  <a:cxn ang="0">
                    <a:pos x="38" y="83"/>
                  </a:cxn>
                  <a:cxn ang="0">
                    <a:pos x="52" y="87"/>
                  </a:cxn>
                  <a:cxn ang="0">
                    <a:pos x="87" y="90"/>
                  </a:cxn>
                  <a:cxn ang="0">
                    <a:pos x="142" y="91"/>
                  </a:cxn>
                  <a:cxn ang="0">
                    <a:pos x="197" y="91"/>
                  </a:cxn>
                  <a:cxn ang="0">
                    <a:pos x="252" y="92"/>
                  </a:cxn>
                  <a:cxn ang="0">
                    <a:pos x="308" y="92"/>
                  </a:cxn>
                  <a:cxn ang="0">
                    <a:pos x="363" y="93"/>
                  </a:cxn>
                  <a:cxn ang="0">
                    <a:pos x="417" y="93"/>
                  </a:cxn>
                  <a:cxn ang="0">
                    <a:pos x="473" y="94"/>
                  </a:cxn>
                  <a:cxn ang="0">
                    <a:pos x="506" y="90"/>
                  </a:cxn>
                  <a:cxn ang="0">
                    <a:pos x="517" y="82"/>
                  </a:cxn>
                  <a:cxn ang="0">
                    <a:pos x="529" y="73"/>
                  </a:cxn>
                  <a:cxn ang="0">
                    <a:pos x="541" y="64"/>
                  </a:cxn>
                  <a:cxn ang="0">
                    <a:pos x="546" y="45"/>
                  </a:cxn>
                  <a:cxn ang="0">
                    <a:pos x="546" y="15"/>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10"/>
                  </a:cxn>
                  <a:cxn ang="0">
                    <a:pos x="2" y="24"/>
                  </a:cxn>
                </a:cxnLst>
                <a:rect l="0" t="0" r="r" b="b"/>
                <a:pathLst>
                  <a:path w="546" h="94">
                    <a:moveTo>
                      <a:pt x="0" y="30"/>
                    </a:moveTo>
                    <a:lnTo>
                      <a:pt x="1" y="40"/>
                    </a:lnTo>
                    <a:lnTo>
                      <a:pt x="2" y="51"/>
                    </a:lnTo>
                    <a:lnTo>
                      <a:pt x="4" y="61"/>
                    </a:lnTo>
                    <a:lnTo>
                      <a:pt x="5" y="71"/>
                    </a:lnTo>
                    <a:lnTo>
                      <a:pt x="12" y="74"/>
                    </a:lnTo>
                    <a:lnTo>
                      <a:pt x="19" y="76"/>
                    </a:lnTo>
                    <a:lnTo>
                      <a:pt x="26" y="78"/>
                    </a:lnTo>
                    <a:lnTo>
                      <a:pt x="32" y="81"/>
                    </a:lnTo>
                    <a:lnTo>
                      <a:pt x="38" y="83"/>
                    </a:lnTo>
                    <a:lnTo>
                      <a:pt x="45" y="85"/>
                    </a:lnTo>
                    <a:lnTo>
                      <a:pt x="52" y="87"/>
                    </a:lnTo>
                    <a:lnTo>
                      <a:pt x="59" y="90"/>
                    </a:lnTo>
                    <a:lnTo>
                      <a:pt x="87" y="90"/>
                    </a:lnTo>
                    <a:lnTo>
                      <a:pt x="114" y="90"/>
                    </a:lnTo>
                    <a:lnTo>
                      <a:pt x="142" y="91"/>
                    </a:lnTo>
                    <a:lnTo>
                      <a:pt x="170" y="91"/>
                    </a:lnTo>
                    <a:lnTo>
                      <a:pt x="197" y="91"/>
                    </a:lnTo>
                    <a:lnTo>
                      <a:pt x="225" y="91"/>
                    </a:lnTo>
                    <a:lnTo>
                      <a:pt x="252" y="92"/>
                    </a:lnTo>
                    <a:lnTo>
                      <a:pt x="280" y="92"/>
                    </a:lnTo>
                    <a:lnTo>
                      <a:pt x="308" y="92"/>
                    </a:lnTo>
                    <a:lnTo>
                      <a:pt x="335" y="93"/>
                    </a:lnTo>
                    <a:lnTo>
                      <a:pt x="363" y="93"/>
                    </a:lnTo>
                    <a:lnTo>
                      <a:pt x="391" y="93"/>
                    </a:lnTo>
                    <a:lnTo>
                      <a:pt x="417" y="93"/>
                    </a:lnTo>
                    <a:lnTo>
                      <a:pt x="445" y="94"/>
                    </a:lnTo>
                    <a:lnTo>
                      <a:pt x="473" y="94"/>
                    </a:lnTo>
                    <a:lnTo>
                      <a:pt x="500" y="94"/>
                    </a:lnTo>
                    <a:lnTo>
                      <a:pt x="506" y="90"/>
                    </a:lnTo>
                    <a:lnTo>
                      <a:pt x="512" y="85"/>
                    </a:lnTo>
                    <a:lnTo>
                      <a:pt x="517" y="82"/>
                    </a:lnTo>
                    <a:lnTo>
                      <a:pt x="523" y="77"/>
                    </a:lnTo>
                    <a:lnTo>
                      <a:pt x="529" y="73"/>
                    </a:lnTo>
                    <a:lnTo>
                      <a:pt x="535" y="68"/>
                    </a:lnTo>
                    <a:lnTo>
                      <a:pt x="541" y="64"/>
                    </a:lnTo>
                    <a:lnTo>
                      <a:pt x="546" y="60"/>
                    </a:lnTo>
                    <a:lnTo>
                      <a:pt x="546" y="45"/>
                    </a:lnTo>
                    <a:lnTo>
                      <a:pt x="546" y="30"/>
                    </a:lnTo>
                    <a:lnTo>
                      <a:pt x="546" y="15"/>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10"/>
                    </a:lnTo>
                    <a:lnTo>
                      <a:pt x="5" y="17"/>
                    </a:lnTo>
                    <a:lnTo>
                      <a:pt x="2" y="24"/>
                    </a:lnTo>
                    <a:lnTo>
                      <a:pt x="0" y="30"/>
                    </a:lnTo>
                    <a:close/>
                  </a:path>
                </a:pathLst>
              </a:custGeom>
              <a:solidFill>
                <a:srgbClr val="AF9677"/>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77" name="Freeform 49"/>
              <p:cNvSpPr>
                <a:spLocks/>
              </p:cNvSpPr>
              <p:nvPr/>
            </p:nvSpPr>
            <p:spPr bwMode="auto">
              <a:xfrm>
                <a:off x="2721" y="2243"/>
                <a:ext cx="273" cy="44"/>
              </a:xfrm>
              <a:custGeom>
                <a:avLst/>
                <a:gdLst/>
                <a:ahLst/>
                <a:cxnLst>
                  <a:cxn ang="0">
                    <a:pos x="1" y="38"/>
                  </a:cxn>
                  <a:cxn ang="0">
                    <a:pos x="4" y="58"/>
                  </a:cxn>
                  <a:cxn ang="0">
                    <a:pos x="12" y="69"/>
                  </a:cxn>
                  <a:cxn ang="0">
                    <a:pos x="26" y="74"/>
                  </a:cxn>
                  <a:cxn ang="0">
                    <a:pos x="38" y="77"/>
                  </a:cxn>
                  <a:cxn ang="0">
                    <a:pos x="52" y="82"/>
                  </a:cxn>
                  <a:cxn ang="0">
                    <a:pos x="87" y="84"/>
                  </a:cxn>
                  <a:cxn ang="0">
                    <a:pos x="142" y="85"/>
                  </a:cxn>
                  <a:cxn ang="0">
                    <a:pos x="197" y="85"/>
                  </a:cxn>
                  <a:cxn ang="0">
                    <a:pos x="252" y="85"/>
                  </a:cxn>
                  <a:cxn ang="0">
                    <a:pos x="308" y="86"/>
                  </a:cxn>
                  <a:cxn ang="0">
                    <a:pos x="363" y="86"/>
                  </a:cxn>
                  <a:cxn ang="0">
                    <a:pos x="417" y="86"/>
                  </a:cxn>
                  <a:cxn ang="0">
                    <a:pos x="473" y="87"/>
                  </a:cxn>
                  <a:cxn ang="0">
                    <a:pos x="506" y="84"/>
                  </a:cxn>
                  <a:cxn ang="0">
                    <a:pos x="517" y="76"/>
                  </a:cxn>
                  <a:cxn ang="0">
                    <a:pos x="529" y="68"/>
                  </a:cxn>
                  <a:cxn ang="0">
                    <a:pos x="541" y="60"/>
                  </a:cxn>
                  <a:cxn ang="0">
                    <a:pos x="546" y="43"/>
                  </a:cxn>
                  <a:cxn ang="0">
                    <a:pos x="546" y="14"/>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2"/>
                  </a:cxn>
                </a:cxnLst>
                <a:rect l="0" t="0" r="r" b="b"/>
                <a:pathLst>
                  <a:path w="546" h="87">
                    <a:moveTo>
                      <a:pt x="0" y="28"/>
                    </a:moveTo>
                    <a:lnTo>
                      <a:pt x="1" y="38"/>
                    </a:lnTo>
                    <a:lnTo>
                      <a:pt x="2" y="47"/>
                    </a:lnTo>
                    <a:lnTo>
                      <a:pt x="4" y="58"/>
                    </a:lnTo>
                    <a:lnTo>
                      <a:pt x="5" y="67"/>
                    </a:lnTo>
                    <a:lnTo>
                      <a:pt x="12" y="69"/>
                    </a:lnTo>
                    <a:lnTo>
                      <a:pt x="19" y="71"/>
                    </a:lnTo>
                    <a:lnTo>
                      <a:pt x="26" y="74"/>
                    </a:lnTo>
                    <a:lnTo>
                      <a:pt x="32" y="75"/>
                    </a:lnTo>
                    <a:lnTo>
                      <a:pt x="38" y="77"/>
                    </a:lnTo>
                    <a:lnTo>
                      <a:pt x="45" y="79"/>
                    </a:lnTo>
                    <a:lnTo>
                      <a:pt x="52" y="82"/>
                    </a:lnTo>
                    <a:lnTo>
                      <a:pt x="59" y="84"/>
                    </a:lnTo>
                    <a:lnTo>
                      <a:pt x="87" y="84"/>
                    </a:lnTo>
                    <a:lnTo>
                      <a:pt x="114" y="84"/>
                    </a:lnTo>
                    <a:lnTo>
                      <a:pt x="142" y="85"/>
                    </a:lnTo>
                    <a:lnTo>
                      <a:pt x="170" y="85"/>
                    </a:lnTo>
                    <a:lnTo>
                      <a:pt x="197" y="85"/>
                    </a:lnTo>
                    <a:lnTo>
                      <a:pt x="225" y="85"/>
                    </a:lnTo>
                    <a:lnTo>
                      <a:pt x="252" y="85"/>
                    </a:lnTo>
                    <a:lnTo>
                      <a:pt x="280" y="85"/>
                    </a:lnTo>
                    <a:lnTo>
                      <a:pt x="308" y="86"/>
                    </a:lnTo>
                    <a:lnTo>
                      <a:pt x="335" y="86"/>
                    </a:lnTo>
                    <a:lnTo>
                      <a:pt x="363" y="86"/>
                    </a:lnTo>
                    <a:lnTo>
                      <a:pt x="391" y="86"/>
                    </a:lnTo>
                    <a:lnTo>
                      <a:pt x="417" y="86"/>
                    </a:lnTo>
                    <a:lnTo>
                      <a:pt x="445" y="87"/>
                    </a:lnTo>
                    <a:lnTo>
                      <a:pt x="473" y="87"/>
                    </a:lnTo>
                    <a:lnTo>
                      <a:pt x="500" y="87"/>
                    </a:lnTo>
                    <a:lnTo>
                      <a:pt x="506" y="84"/>
                    </a:lnTo>
                    <a:lnTo>
                      <a:pt x="512" y="79"/>
                    </a:lnTo>
                    <a:lnTo>
                      <a:pt x="517" y="76"/>
                    </a:lnTo>
                    <a:lnTo>
                      <a:pt x="523" y="71"/>
                    </a:lnTo>
                    <a:lnTo>
                      <a:pt x="529" y="68"/>
                    </a:lnTo>
                    <a:lnTo>
                      <a:pt x="535" y="64"/>
                    </a:lnTo>
                    <a:lnTo>
                      <a:pt x="541" y="60"/>
                    </a:lnTo>
                    <a:lnTo>
                      <a:pt x="546" y="56"/>
                    </a:lnTo>
                    <a:lnTo>
                      <a:pt x="546" y="43"/>
                    </a:lnTo>
                    <a:lnTo>
                      <a:pt x="546" y="28"/>
                    </a:lnTo>
                    <a:lnTo>
                      <a:pt x="546" y="14"/>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2"/>
                    </a:lnTo>
                    <a:lnTo>
                      <a:pt x="0" y="28"/>
                    </a:lnTo>
                    <a:close/>
                  </a:path>
                </a:pathLst>
              </a:custGeom>
              <a:solidFill>
                <a:srgbClr val="B2997C"/>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78" name="Freeform 50"/>
              <p:cNvSpPr>
                <a:spLocks/>
              </p:cNvSpPr>
              <p:nvPr/>
            </p:nvSpPr>
            <p:spPr bwMode="auto">
              <a:xfrm>
                <a:off x="2721" y="2243"/>
                <a:ext cx="273" cy="41"/>
              </a:xfrm>
              <a:custGeom>
                <a:avLst/>
                <a:gdLst/>
                <a:ahLst/>
                <a:cxnLst>
                  <a:cxn ang="0">
                    <a:pos x="1" y="36"/>
                  </a:cxn>
                  <a:cxn ang="0">
                    <a:pos x="4" y="53"/>
                  </a:cxn>
                  <a:cxn ang="0">
                    <a:pos x="12" y="64"/>
                  </a:cxn>
                  <a:cxn ang="0">
                    <a:pos x="26" y="68"/>
                  </a:cxn>
                  <a:cxn ang="0">
                    <a:pos x="38" y="73"/>
                  </a:cxn>
                  <a:cxn ang="0">
                    <a:pos x="52" y="76"/>
                  </a:cxn>
                  <a:cxn ang="0">
                    <a:pos x="87" y="78"/>
                  </a:cxn>
                  <a:cxn ang="0">
                    <a:pos x="142" y="79"/>
                  </a:cxn>
                  <a:cxn ang="0">
                    <a:pos x="197" y="79"/>
                  </a:cxn>
                  <a:cxn ang="0">
                    <a:pos x="252" y="79"/>
                  </a:cxn>
                  <a:cxn ang="0">
                    <a:pos x="308" y="81"/>
                  </a:cxn>
                  <a:cxn ang="0">
                    <a:pos x="363" y="81"/>
                  </a:cxn>
                  <a:cxn ang="0">
                    <a:pos x="417" y="81"/>
                  </a:cxn>
                  <a:cxn ang="0">
                    <a:pos x="473" y="82"/>
                  </a:cxn>
                  <a:cxn ang="0">
                    <a:pos x="506" y="78"/>
                  </a:cxn>
                  <a:cxn ang="0">
                    <a:pos x="517" y="70"/>
                  </a:cxn>
                  <a:cxn ang="0">
                    <a:pos x="529" y="63"/>
                  </a:cxn>
                  <a:cxn ang="0">
                    <a:pos x="541" y="55"/>
                  </a:cxn>
                  <a:cxn ang="0">
                    <a:pos x="546" y="39"/>
                  </a:cxn>
                  <a:cxn ang="0">
                    <a:pos x="546" y="13"/>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1"/>
                  </a:cxn>
                </a:cxnLst>
                <a:rect l="0" t="0" r="r" b="b"/>
                <a:pathLst>
                  <a:path w="546" h="82">
                    <a:moveTo>
                      <a:pt x="0" y="26"/>
                    </a:moveTo>
                    <a:lnTo>
                      <a:pt x="1" y="36"/>
                    </a:lnTo>
                    <a:lnTo>
                      <a:pt x="2" y="44"/>
                    </a:lnTo>
                    <a:lnTo>
                      <a:pt x="4" y="53"/>
                    </a:lnTo>
                    <a:lnTo>
                      <a:pt x="5" y="62"/>
                    </a:lnTo>
                    <a:lnTo>
                      <a:pt x="12" y="64"/>
                    </a:lnTo>
                    <a:lnTo>
                      <a:pt x="19" y="67"/>
                    </a:lnTo>
                    <a:lnTo>
                      <a:pt x="26" y="68"/>
                    </a:lnTo>
                    <a:lnTo>
                      <a:pt x="32" y="70"/>
                    </a:lnTo>
                    <a:lnTo>
                      <a:pt x="38" y="73"/>
                    </a:lnTo>
                    <a:lnTo>
                      <a:pt x="45" y="74"/>
                    </a:lnTo>
                    <a:lnTo>
                      <a:pt x="52" y="76"/>
                    </a:lnTo>
                    <a:lnTo>
                      <a:pt x="59" y="78"/>
                    </a:lnTo>
                    <a:lnTo>
                      <a:pt x="87" y="78"/>
                    </a:lnTo>
                    <a:lnTo>
                      <a:pt x="114" y="78"/>
                    </a:lnTo>
                    <a:lnTo>
                      <a:pt x="142" y="79"/>
                    </a:lnTo>
                    <a:lnTo>
                      <a:pt x="170" y="79"/>
                    </a:lnTo>
                    <a:lnTo>
                      <a:pt x="197" y="79"/>
                    </a:lnTo>
                    <a:lnTo>
                      <a:pt x="225" y="79"/>
                    </a:lnTo>
                    <a:lnTo>
                      <a:pt x="252" y="79"/>
                    </a:lnTo>
                    <a:lnTo>
                      <a:pt x="280" y="79"/>
                    </a:lnTo>
                    <a:lnTo>
                      <a:pt x="308" y="81"/>
                    </a:lnTo>
                    <a:lnTo>
                      <a:pt x="335" y="81"/>
                    </a:lnTo>
                    <a:lnTo>
                      <a:pt x="363" y="81"/>
                    </a:lnTo>
                    <a:lnTo>
                      <a:pt x="391" y="81"/>
                    </a:lnTo>
                    <a:lnTo>
                      <a:pt x="417" y="81"/>
                    </a:lnTo>
                    <a:lnTo>
                      <a:pt x="445" y="82"/>
                    </a:lnTo>
                    <a:lnTo>
                      <a:pt x="473" y="82"/>
                    </a:lnTo>
                    <a:lnTo>
                      <a:pt x="500" y="82"/>
                    </a:lnTo>
                    <a:lnTo>
                      <a:pt x="506" y="78"/>
                    </a:lnTo>
                    <a:lnTo>
                      <a:pt x="512" y="74"/>
                    </a:lnTo>
                    <a:lnTo>
                      <a:pt x="517" y="70"/>
                    </a:lnTo>
                    <a:lnTo>
                      <a:pt x="523" y="67"/>
                    </a:lnTo>
                    <a:lnTo>
                      <a:pt x="529" y="63"/>
                    </a:lnTo>
                    <a:lnTo>
                      <a:pt x="535" y="60"/>
                    </a:lnTo>
                    <a:lnTo>
                      <a:pt x="541" y="55"/>
                    </a:lnTo>
                    <a:lnTo>
                      <a:pt x="546" y="52"/>
                    </a:lnTo>
                    <a:lnTo>
                      <a:pt x="546" y="39"/>
                    </a:lnTo>
                    <a:lnTo>
                      <a:pt x="546" y="25"/>
                    </a:lnTo>
                    <a:lnTo>
                      <a:pt x="546" y="13"/>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1"/>
                    </a:lnTo>
                    <a:lnTo>
                      <a:pt x="0" y="26"/>
                    </a:lnTo>
                    <a:close/>
                  </a:path>
                </a:pathLst>
              </a:custGeom>
              <a:solidFill>
                <a:srgbClr val="B59E82"/>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79" name="Freeform 51"/>
              <p:cNvSpPr>
                <a:spLocks/>
              </p:cNvSpPr>
              <p:nvPr/>
            </p:nvSpPr>
            <p:spPr bwMode="auto">
              <a:xfrm>
                <a:off x="2721" y="2243"/>
                <a:ext cx="273" cy="38"/>
              </a:xfrm>
              <a:custGeom>
                <a:avLst/>
                <a:gdLst/>
                <a:ahLst/>
                <a:cxnLst>
                  <a:cxn ang="0">
                    <a:pos x="1" y="32"/>
                  </a:cxn>
                  <a:cxn ang="0">
                    <a:pos x="4" y="49"/>
                  </a:cxn>
                  <a:cxn ang="0">
                    <a:pos x="12" y="60"/>
                  </a:cxn>
                  <a:cxn ang="0">
                    <a:pos x="26" y="63"/>
                  </a:cxn>
                  <a:cxn ang="0">
                    <a:pos x="38" y="67"/>
                  </a:cxn>
                  <a:cxn ang="0">
                    <a:pos x="52" y="70"/>
                  </a:cxn>
                  <a:cxn ang="0">
                    <a:pos x="87" y="73"/>
                  </a:cxn>
                  <a:cxn ang="0">
                    <a:pos x="142" y="74"/>
                  </a:cxn>
                  <a:cxn ang="0">
                    <a:pos x="197" y="74"/>
                  </a:cxn>
                  <a:cxn ang="0">
                    <a:pos x="252" y="74"/>
                  </a:cxn>
                  <a:cxn ang="0">
                    <a:pos x="308" y="75"/>
                  </a:cxn>
                  <a:cxn ang="0">
                    <a:pos x="363" y="75"/>
                  </a:cxn>
                  <a:cxn ang="0">
                    <a:pos x="417" y="75"/>
                  </a:cxn>
                  <a:cxn ang="0">
                    <a:pos x="473" y="76"/>
                  </a:cxn>
                  <a:cxn ang="0">
                    <a:pos x="506" y="73"/>
                  </a:cxn>
                  <a:cxn ang="0">
                    <a:pos x="517" y="66"/>
                  </a:cxn>
                  <a:cxn ang="0">
                    <a:pos x="529" y="59"/>
                  </a:cxn>
                  <a:cxn ang="0">
                    <a:pos x="541" y="52"/>
                  </a:cxn>
                  <a:cxn ang="0">
                    <a:pos x="546" y="36"/>
                  </a:cxn>
                  <a:cxn ang="0">
                    <a:pos x="546" y="11"/>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8"/>
                  </a:cxn>
                  <a:cxn ang="0">
                    <a:pos x="2" y="18"/>
                  </a:cxn>
                </a:cxnLst>
                <a:rect l="0" t="0" r="r" b="b"/>
                <a:pathLst>
                  <a:path w="546" h="76">
                    <a:moveTo>
                      <a:pt x="0" y="24"/>
                    </a:moveTo>
                    <a:lnTo>
                      <a:pt x="1" y="32"/>
                    </a:lnTo>
                    <a:lnTo>
                      <a:pt x="2" y="40"/>
                    </a:lnTo>
                    <a:lnTo>
                      <a:pt x="4" y="49"/>
                    </a:lnTo>
                    <a:lnTo>
                      <a:pt x="5" y="58"/>
                    </a:lnTo>
                    <a:lnTo>
                      <a:pt x="12" y="60"/>
                    </a:lnTo>
                    <a:lnTo>
                      <a:pt x="19" y="61"/>
                    </a:lnTo>
                    <a:lnTo>
                      <a:pt x="26" y="63"/>
                    </a:lnTo>
                    <a:lnTo>
                      <a:pt x="32" y="64"/>
                    </a:lnTo>
                    <a:lnTo>
                      <a:pt x="38" y="67"/>
                    </a:lnTo>
                    <a:lnTo>
                      <a:pt x="45" y="69"/>
                    </a:lnTo>
                    <a:lnTo>
                      <a:pt x="52" y="70"/>
                    </a:lnTo>
                    <a:lnTo>
                      <a:pt x="59" y="73"/>
                    </a:lnTo>
                    <a:lnTo>
                      <a:pt x="87" y="73"/>
                    </a:lnTo>
                    <a:lnTo>
                      <a:pt x="114" y="73"/>
                    </a:lnTo>
                    <a:lnTo>
                      <a:pt x="142" y="74"/>
                    </a:lnTo>
                    <a:lnTo>
                      <a:pt x="170" y="74"/>
                    </a:lnTo>
                    <a:lnTo>
                      <a:pt x="197" y="74"/>
                    </a:lnTo>
                    <a:lnTo>
                      <a:pt x="225" y="74"/>
                    </a:lnTo>
                    <a:lnTo>
                      <a:pt x="252" y="74"/>
                    </a:lnTo>
                    <a:lnTo>
                      <a:pt x="280" y="74"/>
                    </a:lnTo>
                    <a:lnTo>
                      <a:pt x="308" y="75"/>
                    </a:lnTo>
                    <a:lnTo>
                      <a:pt x="335" y="75"/>
                    </a:lnTo>
                    <a:lnTo>
                      <a:pt x="363" y="75"/>
                    </a:lnTo>
                    <a:lnTo>
                      <a:pt x="391" y="75"/>
                    </a:lnTo>
                    <a:lnTo>
                      <a:pt x="417" y="75"/>
                    </a:lnTo>
                    <a:lnTo>
                      <a:pt x="445" y="76"/>
                    </a:lnTo>
                    <a:lnTo>
                      <a:pt x="473" y="76"/>
                    </a:lnTo>
                    <a:lnTo>
                      <a:pt x="500" y="76"/>
                    </a:lnTo>
                    <a:lnTo>
                      <a:pt x="506" y="73"/>
                    </a:lnTo>
                    <a:lnTo>
                      <a:pt x="512" y="69"/>
                    </a:lnTo>
                    <a:lnTo>
                      <a:pt x="517" y="66"/>
                    </a:lnTo>
                    <a:lnTo>
                      <a:pt x="523" y="62"/>
                    </a:lnTo>
                    <a:lnTo>
                      <a:pt x="529" y="59"/>
                    </a:lnTo>
                    <a:lnTo>
                      <a:pt x="535" y="55"/>
                    </a:lnTo>
                    <a:lnTo>
                      <a:pt x="541" y="52"/>
                    </a:lnTo>
                    <a:lnTo>
                      <a:pt x="546" y="48"/>
                    </a:lnTo>
                    <a:lnTo>
                      <a:pt x="546" y="36"/>
                    </a:lnTo>
                    <a:lnTo>
                      <a:pt x="546" y="24"/>
                    </a:lnTo>
                    <a:lnTo>
                      <a:pt x="546" y="11"/>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8"/>
                    </a:lnTo>
                    <a:lnTo>
                      <a:pt x="5" y="14"/>
                    </a:lnTo>
                    <a:lnTo>
                      <a:pt x="2" y="18"/>
                    </a:lnTo>
                    <a:lnTo>
                      <a:pt x="0" y="24"/>
                    </a:lnTo>
                    <a:close/>
                  </a:path>
                </a:pathLst>
              </a:custGeom>
              <a:solidFill>
                <a:srgbClr val="B7A084"/>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80" name="Freeform 52"/>
              <p:cNvSpPr>
                <a:spLocks/>
              </p:cNvSpPr>
              <p:nvPr/>
            </p:nvSpPr>
            <p:spPr bwMode="auto">
              <a:xfrm>
                <a:off x="2721" y="2243"/>
                <a:ext cx="273" cy="35"/>
              </a:xfrm>
              <a:custGeom>
                <a:avLst/>
                <a:gdLst/>
                <a:ahLst/>
                <a:cxnLst>
                  <a:cxn ang="0">
                    <a:pos x="1" y="30"/>
                  </a:cxn>
                  <a:cxn ang="0">
                    <a:pos x="4" y="45"/>
                  </a:cxn>
                  <a:cxn ang="0">
                    <a:pos x="12" y="54"/>
                  </a:cxn>
                  <a:cxn ang="0">
                    <a:pos x="26" y="58"/>
                  </a:cxn>
                  <a:cxn ang="0">
                    <a:pos x="38" y="61"/>
                  </a:cxn>
                  <a:cxn ang="0">
                    <a:pos x="52" y="64"/>
                  </a:cxn>
                  <a:cxn ang="0">
                    <a:pos x="87" y="67"/>
                  </a:cxn>
                  <a:cxn ang="0">
                    <a:pos x="142" y="67"/>
                  </a:cxn>
                  <a:cxn ang="0">
                    <a:pos x="197" y="68"/>
                  </a:cxn>
                  <a:cxn ang="0">
                    <a:pos x="252" y="68"/>
                  </a:cxn>
                  <a:cxn ang="0">
                    <a:pos x="308" y="68"/>
                  </a:cxn>
                  <a:cxn ang="0">
                    <a:pos x="363" y="68"/>
                  </a:cxn>
                  <a:cxn ang="0">
                    <a:pos x="417" y="69"/>
                  </a:cxn>
                  <a:cxn ang="0">
                    <a:pos x="473" y="69"/>
                  </a:cxn>
                  <a:cxn ang="0">
                    <a:pos x="506" y="66"/>
                  </a:cxn>
                  <a:cxn ang="0">
                    <a:pos x="517" y="60"/>
                  </a:cxn>
                  <a:cxn ang="0">
                    <a:pos x="529" y="54"/>
                  </a:cxn>
                  <a:cxn ang="0">
                    <a:pos x="541" y="48"/>
                  </a:cxn>
                  <a:cxn ang="0">
                    <a:pos x="546" y="33"/>
                  </a:cxn>
                  <a:cxn ang="0">
                    <a:pos x="546" y="11"/>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7"/>
                  </a:cxn>
                </a:cxnLst>
                <a:rect l="0" t="0" r="r" b="b"/>
                <a:pathLst>
                  <a:path w="546" h="69">
                    <a:moveTo>
                      <a:pt x="0" y="22"/>
                    </a:moveTo>
                    <a:lnTo>
                      <a:pt x="1" y="30"/>
                    </a:lnTo>
                    <a:lnTo>
                      <a:pt x="2" y="37"/>
                    </a:lnTo>
                    <a:lnTo>
                      <a:pt x="4" y="45"/>
                    </a:lnTo>
                    <a:lnTo>
                      <a:pt x="5" y="53"/>
                    </a:lnTo>
                    <a:lnTo>
                      <a:pt x="12" y="54"/>
                    </a:lnTo>
                    <a:lnTo>
                      <a:pt x="19" y="56"/>
                    </a:lnTo>
                    <a:lnTo>
                      <a:pt x="26" y="58"/>
                    </a:lnTo>
                    <a:lnTo>
                      <a:pt x="32" y="60"/>
                    </a:lnTo>
                    <a:lnTo>
                      <a:pt x="38" y="61"/>
                    </a:lnTo>
                    <a:lnTo>
                      <a:pt x="45" y="63"/>
                    </a:lnTo>
                    <a:lnTo>
                      <a:pt x="52" y="64"/>
                    </a:lnTo>
                    <a:lnTo>
                      <a:pt x="59" y="67"/>
                    </a:lnTo>
                    <a:lnTo>
                      <a:pt x="87" y="67"/>
                    </a:lnTo>
                    <a:lnTo>
                      <a:pt x="114" y="67"/>
                    </a:lnTo>
                    <a:lnTo>
                      <a:pt x="142" y="67"/>
                    </a:lnTo>
                    <a:lnTo>
                      <a:pt x="170" y="68"/>
                    </a:lnTo>
                    <a:lnTo>
                      <a:pt x="197" y="68"/>
                    </a:lnTo>
                    <a:lnTo>
                      <a:pt x="225" y="68"/>
                    </a:lnTo>
                    <a:lnTo>
                      <a:pt x="252" y="68"/>
                    </a:lnTo>
                    <a:lnTo>
                      <a:pt x="280" y="68"/>
                    </a:lnTo>
                    <a:lnTo>
                      <a:pt x="308" y="68"/>
                    </a:lnTo>
                    <a:lnTo>
                      <a:pt x="335" y="68"/>
                    </a:lnTo>
                    <a:lnTo>
                      <a:pt x="363" y="68"/>
                    </a:lnTo>
                    <a:lnTo>
                      <a:pt x="391" y="68"/>
                    </a:lnTo>
                    <a:lnTo>
                      <a:pt x="417" y="69"/>
                    </a:lnTo>
                    <a:lnTo>
                      <a:pt x="445" y="69"/>
                    </a:lnTo>
                    <a:lnTo>
                      <a:pt x="473" y="69"/>
                    </a:lnTo>
                    <a:lnTo>
                      <a:pt x="500" y="69"/>
                    </a:lnTo>
                    <a:lnTo>
                      <a:pt x="506" y="66"/>
                    </a:lnTo>
                    <a:lnTo>
                      <a:pt x="512" y="63"/>
                    </a:lnTo>
                    <a:lnTo>
                      <a:pt x="517" y="60"/>
                    </a:lnTo>
                    <a:lnTo>
                      <a:pt x="523" y="56"/>
                    </a:lnTo>
                    <a:lnTo>
                      <a:pt x="529" y="54"/>
                    </a:lnTo>
                    <a:lnTo>
                      <a:pt x="535" y="51"/>
                    </a:lnTo>
                    <a:lnTo>
                      <a:pt x="541" y="48"/>
                    </a:lnTo>
                    <a:lnTo>
                      <a:pt x="546" y="45"/>
                    </a:lnTo>
                    <a:lnTo>
                      <a:pt x="546" y="33"/>
                    </a:lnTo>
                    <a:lnTo>
                      <a:pt x="546" y="22"/>
                    </a:lnTo>
                    <a:lnTo>
                      <a:pt x="546" y="11"/>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3"/>
                    </a:lnTo>
                    <a:lnTo>
                      <a:pt x="2" y="17"/>
                    </a:lnTo>
                    <a:lnTo>
                      <a:pt x="0" y="22"/>
                    </a:lnTo>
                    <a:close/>
                  </a:path>
                </a:pathLst>
              </a:custGeom>
              <a:solidFill>
                <a:srgbClr val="BAA389"/>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81" name="Freeform 53"/>
              <p:cNvSpPr>
                <a:spLocks/>
              </p:cNvSpPr>
              <p:nvPr/>
            </p:nvSpPr>
            <p:spPr bwMode="auto">
              <a:xfrm>
                <a:off x="2721" y="2243"/>
                <a:ext cx="273" cy="32"/>
              </a:xfrm>
              <a:custGeom>
                <a:avLst/>
                <a:gdLst/>
                <a:ahLst/>
                <a:cxnLst>
                  <a:cxn ang="0">
                    <a:pos x="1" y="28"/>
                  </a:cxn>
                  <a:cxn ang="0">
                    <a:pos x="4" y="41"/>
                  </a:cxn>
                  <a:cxn ang="0">
                    <a:pos x="12" y="49"/>
                  </a:cxn>
                  <a:cxn ang="0">
                    <a:pos x="26" y="53"/>
                  </a:cxn>
                  <a:cxn ang="0">
                    <a:pos x="38" y="56"/>
                  </a:cxn>
                  <a:cxn ang="0">
                    <a:pos x="52" y="60"/>
                  </a:cxn>
                  <a:cxn ang="0">
                    <a:pos x="87" y="61"/>
                  </a:cxn>
                  <a:cxn ang="0">
                    <a:pos x="142" y="61"/>
                  </a:cxn>
                  <a:cxn ang="0">
                    <a:pos x="197" y="61"/>
                  </a:cxn>
                  <a:cxn ang="0">
                    <a:pos x="252" y="61"/>
                  </a:cxn>
                  <a:cxn ang="0">
                    <a:pos x="308" y="62"/>
                  </a:cxn>
                  <a:cxn ang="0">
                    <a:pos x="363" y="62"/>
                  </a:cxn>
                  <a:cxn ang="0">
                    <a:pos x="417" y="62"/>
                  </a:cxn>
                  <a:cxn ang="0">
                    <a:pos x="473" y="63"/>
                  </a:cxn>
                  <a:cxn ang="0">
                    <a:pos x="506" y="60"/>
                  </a:cxn>
                  <a:cxn ang="0">
                    <a:pos x="517" y="54"/>
                  </a:cxn>
                  <a:cxn ang="0">
                    <a:pos x="529" y="49"/>
                  </a:cxn>
                  <a:cxn ang="0">
                    <a:pos x="541" y="44"/>
                  </a:cxn>
                  <a:cxn ang="0">
                    <a:pos x="546" y="30"/>
                  </a:cxn>
                  <a:cxn ang="0">
                    <a:pos x="546" y="10"/>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6"/>
                  </a:cxn>
                </a:cxnLst>
                <a:rect l="0" t="0" r="r" b="b"/>
                <a:pathLst>
                  <a:path w="546" h="63">
                    <a:moveTo>
                      <a:pt x="0" y="21"/>
                    </a:moveTo>
                    <a:lnTo>
                      <a:pt x="1" y="28"/>
                    </a:lnTo>
                    <a:lnTo>
                      <a:pt x="2" y="35"/>
                    </a:lnTo>
                    <a:lnTo>
                      <a:pt x="4" y="41"/>
                    </a:lnTo>
                    <a:lnTo>
                      <a:pt x="5" y="48"/>
                    </a:lnTo>
                    <a:lnTo>
                      <a:pt x="12" y="49"/>
                    </a:lnTo>
                    <a:lnTo>
                      <a:pt x="19" y="51"/>
                    </a:lnTo>
                    <a:lnTo>
                      <a:pt x="26" y="53"/>
                    </a:lnTo>
                    <a:lnTo>
                      <a:pt x="32" y="54"/>
                    </a:lnTo>
                    <a:lnTo>
                      <a:pt x="38" y="56"/>
                    </a:lnTo>
                    <a:lnTo>
                      <a:pt x="45" y="58"/>
                    </a:lnTo>
                    <a:lnTo>
                      <a:pt x="52" y="60"/>
                    </a:lnTo>
                    <a:lnTo>
                      <a:pt x="59" y="61"/>
                    </a:lnTo>
                    <a:lnTo>
                      <a:pt x="87" y="61"/>
                    </a:lnTo>
                    <a:lnTo>
                      <a:pt x="114" y="61"/>
                    </a:lnTo>
                    <a:lnTo>
                      <a:pt x="142" y="61"/>
                    </a:lnTo>
                    <a:lnTo>
                      <a:pt x="170" y="61"/>
                    </a:lnTo>
                    <a:lnTo>
                      <a:pt x="197" y="61"/>
                    </a:lnTo>
                    <a:lnTo>
                      <a:pt x="225" y="61"/>
                    </a:lnTo>
                    <a:lnTo>
                      <a:pt x="252" y="61"/>
                    </a:lnTo>
                    <a:lnTo>
                      <a:pt x="280" y="62"/>
                    </a:lnTo>
                    <a:lnTo>
                      <a:pt x="308" y="62"/>
                    </a:lnTo>
                    <a:lnTo>
                      <a:pt x="335" y="62"/>
                    </a:lnTo>
                    <a:lnTo>
                      <a:pt x="363" y="62"/>
                    </a:lnTo>
                    <a:lnTo>
                      <a:pt x="391" y="62"/>
                    </a:lnTo>
                    <a:lnTo>
                      <a:pt x="417" y="62"/>
                    </a:lnTo>
                    <a:lnTo>
                      <a:pt x="445" y="63"/>
                    </a:lnTo>
                    <a:lnTo>
                      <a:pt x="473" y="63"/>
                    </a:lnTo>
                    <a:lnTo>
                      <a:pt x="500" y="63"/>
                    </a:lnTo>
                    <a:lnTo>
                      <a:pt x="506" y="60"/>
                    </a:lnTo>
                    <a:lnTo>
                      <a:pt x="512" y="58"/>
                    </a:lnTo>
                    <a:lnTo>
                      <a:pt x="517" y="54"/>
                    </a:lnTo>
                    <a:lnTo>
                      <a:pt x="523" y="52"/>
                    </a:lnTo>
                    <a:lnTo>
                      <a:pt x="529" y="49"/>
                    </a:lnTo>
                    <a:lnTo>
                      <a:pt x="535" y="46"/>
                    </a:lnTo>
                    <a:lnTo>
                      <a:pt x="541" y="44"/>
                    </a:lnTo>
                    <a:lnTo>
                      <a:pt x="546" y="40"/>
                    </a:lnTo>
                    <a:lnTo>
                      <a:pt x="546" y="30"/>
                    </a:lnTo>
                    <a:lnTo>
                      <a:pt x="546" y="20"/>
                    </a:lnTo>
                    <a:lnTo>
                      <a:pt x="546" y="10"/>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1"/>
                    </a:lnTo>
                    <a:lnTo>
                      <a:pt x="2" y="16"/>
                    </a:lnTo>
                    <a:lnTo>
                      <a:pt x="0" y="21"/>
                    </a:lnTo>
                    <a:close/>
                  </a:path>
                </a:pathLst>
              </a:custGeom>
              <a:solidFill>
                <a:srgbClr val="BCA58C"/>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82" name="Freeform 54"/>
              <p:cNvSpPr>
                <a:spLocks/>
              </p:cNvSpPr>
              <p:nvPr/>
            </p:nvSpPr>
            <p:spPr bwMode="auto">
              <a:xfrm>
                <a:off x="2721" y="2243"/>
                <a:ext cx="273" cy="28"/>
              </a:xfrm>
              <a:custGeom>
                <a:avLst/>
                <a:gdLst/>
                <a:ahLst/>
                <a:cxnLst>
                  <a:cxn ang="0">
                    <a:pos x="1" y="24"/>
                  </a:cxn>
                  <a:cxn ang="0">
                    <a:pos x="4" y="37"/>
                  </a:cxn>
                  <a:cxn ang="0">
                    <a:pos x="12" y="45"/>
                  </a:cxn>
                  <a:cxn ang="0">
                    <a:pos x="26" y="47"/>
                  </a:cxn>
                  <a:cxn ang="0">
                    <a:pos x="38" y="51"/>
                  </a:cxn>
                  <a:cxn ang="0">
                    <a:pos x="52" y="53"/>
                  </a:cxn>
                  <a:cxn ang="0">
                    <a:pos x="87" y="54"/>
                  </a:cxn>
                  <a:cxn ang="0">
                    <a:pos x="142" y="55"/>
                  </a:cxn>
                  <a:cxn ang="0">
                    <a:pos x="197" y="55"/>
                  </a:cxn>
                  <a:cxn ang="0">
                    <a:pos x="252" y="55"/>
                  </a:cxn>
                  <a:cxn ang="0">
                    <a:pos x="308" y="56"/>
                  </a:cxn>
                  <a:cxn ang="0">
                    <a:pos x="363" y="56"/>
                  </a:cxn>
                  <a:cxn ang="0">
                    <a:pos x="417" y="56"/>
                  </a:cxn>
                  <a:cxn ang="0">
                    <a:pos x="473" y="56"/>
                  </a:cxn>
                  <a:cxn ang="0">
                    <a:pos x="506" y="54"/>
                  </a:cxn>
                  <a:cxn ang="0">
                    <a:pos x="517" y="49"/>
                  </a:cxn>
                  <a:cxn ang="0">
                    <a:pos x="529" y="45"/>
                  </a:cxn>
                  <a:cxn ang="0">
                    <a:pos x="541" y="39"/>
                  </a:cxn>
                  <a:cxn ang="0">
                    <a:pos x="546" y="28"/>
                  </a:cxn>
                  <a:cxn ang="0">
                    <a:pos x="546" y="9"/>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4"/>
                  </a:cxn>
                </a:cxnLst>
                <a:rect l="0" t="0" r="r" b="b"/>
                <a:pathLst>
                  <a:path w="546" h="56">
                    <a:moveTo>
                      <a:pt x="0" y="18"/>
                    </a:moveTo>
                    <a:lnTo>
                      <a:pt x="1" y="24"/>
                    </a:lnTo>
                    <a:lnTo>
                      <a:pt x="2" y="31"/>
                    </a:lnTo>
                    <a:lnTo>
                      <a:pt x="4" y="37"/>
                    </a:lnTo>
                    <a:lnTo>
                      <a:pt x="5" y="44"/>
                    </a:lnTo>
                    <a:lnTo>
                      <a:pt x="12" y="45"/>
                    </a:lnTo>
                    <a:lnTo>
                      <a:pt x="19" y="46"/>
                    </a:lnTo>
                    <a:lnTo>
                      <a:pt x="26" y="47"/>
                    </a:lnTo>
                    <a:lnTo>
                      <a:pt x="32" y="48"/>
                    </a:lnTo>
                    <a:lnTo>
                      <a:pt x="38" y="51"/>
                    </a:lnTo>
                    <a:lnTo>
                      <a:pt x="45" y="52"/>
                    </a:lnTo>
                    <a:lnTo>
                      <a:pt x="52" y="53"/>
                    </a:lnTo>
                    <a:lnTo>
                      <a:pt x="59" y="54"/>
                    </a:lnTo>
                    <a:lnTo>
                      <a:pt x="87" y="54"/>
                    </a:lnTo>
                    <a:lnTo>
                      <a:pt x="114" y="54"/>
                    </a:lnTo>
                    <a:lnTo>
                      <a:pt x="142" y="55"/>
                    </a:lnTo>
                    <a:lnTo>
                      <a:pt x="170" y="55"/>
                    </a:lnTo>
                    <a:lnTo>
                      <a:pt x="197" y="55"/>
                    </a:lnTo>
                    <a:lnTo>
                      <a:pt x="225" y="55"/>
                    </a:lnTo>
                    <a:lnTo>
                      <a:pt x="252" y="55"/>
                    </a:lnTo>
                    <a:lnTo>
                      <a:pt x="280" y="55"/>
                    </a:lnTo>
                    <a:lnTo>
                      <a:pt x="308" y="56"/>
                    </a:lnTo>
                    <a:lnTo>
                      <a:pt x="335" y="56"/>
                    </a:lnTo>
                    <a:lnTo>
                      <a:pt x="363" y="56"/>
                    </a:lnTo>
                    <a:lnTo>
                      <a:pt x="391" y="56"/>
                    </a:lnTo>
                    <a:lnTo>
                      <a:pt x="417" y="56"/>
                    </a:lnTo>
                    <a:lnTo>
                      <a:pt x="445" y="56"/>
                    </a:lnTo>
                    <a:lnTo>
                      <a:pt x="473" y="56"/>
                    </a:lnTo>
                    <a:lnTo>
                      <a:pt x="500" y="56"/>
                    </a:lnTo>
                    <a:lnTo>
                      <a:pt x="506" y="54"/>
                    </a:lnTo>
                    <a:lnTo>
                      <a:pt x="512" y="52"/>
                    </a:lnTo>
                    <a:lnTo>
                      <a:pt x="517" y="49"/>
                    </a:lnTo>
                    <a:lnTo>
                      <a:pt x="523" y="47"/>
                    </a:lnTo>
                    <a:lnTo>
                      <a:pt x="529" y="45"/>
                    </a:lnTo>
                    <a:lnTo>
                      <a:pt x="535" y="41"/>
                    </a:lnTo>
                    <a:lnTo>
                      <a:pt x="541" y="39"/>
                    </a:lnTo>
                    <a:lnTo>
                      <a:pt x="546" y="37"/>
                    </a:lnTo>
                    <a:lnTo>
                      <a:pt x="546" y="28"/>
                    </a:lnTo>
                    <a:lnTo>
                      <a:pt x="546" y="18"/>
                    </a:lnTo>
                    <a:lnTo>
                      <a:pt x="546" y="9"/>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0"/>
                    </a:lnTo>
                    <a:lnTo>
                      <a:pt x="2" y="14"/>
                    </a:lnTo>
                    <a:lnTo>
                      <a:pt x="0" y="18"/>
                    </a:lnTo>
                    <a:close/>
                  </a:path>
                </a:pathLst>
              </a:custGeom>
              <a:solidFill>
                <a:srgbClr val="BFAA91"/>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83" name="Freeform 55"/>
              <p:cNvSpPr>
                <a:spLocks/>
              </p:cNvSpPr>
              <p:nvPr/>
            </p:nvSpPr>
            <p:spPr bwMode="auto">
              <a:xfrm>
                <a:off x="2721" y="2243"/>
                <a:ext cx="273" cy="25"/>
              </a:xfrm>
              <a:custGeom>
                <a:avLst/>
                <a:gdLst/>
                <a:ahLst/>
                <a:cxnLst>
                  <a:cxn ang="0">
                    <a:pos x="1" y="22"/>
                  </a:cxn>
                  <a:cxn ang="0">
                    <a:pos x="4" y="33"/>
                  </a:cxn>
                  <a:cxn ang="0">
                    <a:pos x="12" y="40"/>
                  </a:cxn>
                  <a:cxn ang="0">
                    <a:pos x="26" y="43"/>
                  </a:cxn>
                  <a:cxn ang="0">
                    <a:pos x="38" y="45"/>
                  </a:cxn>
                  <a:cxn ang="0">
                    <a:pos x="52" y="47"/>
                  </a:cxn>
                  <a:cxn ang="0">
                    <a:pos x="87" y="48"/>
                  </a:cxn>
                  <a:cxn ang="0">
                    <a:pos x="142" y="48"/>
                  </a:cxn>
                  <a:cxn ang="0">
                    <a:pos x="197" y="49"/>
                  </a:cxn>
                  <a:cxn ang="0">
                    <a:pos x="252" y="49"/>
                  </a:cxn>
                  <a:cxn ang="0">
                    <a:pos x="308" y="49"/>
                  </a:cxn>
                  <a:cxn ang="0">
                    <a:pos x="363" y="49"/>
                  </a:cxn>
                  <a:cxn ang="0">
                    <a:pos x="417" y="51"/>
                  </a:cxn>
                  <a:cxn ang="0">
                    <a:pos x="473" y="51"/>
                  </a:cxn>
                  <a:cxn ang="0">
                    <a:pos x="506" y="48"/>
                  </a:cxn>
                  <a:cxn ang="0">
                    <a:pos x="517" y="44"/>
                  </a:cxn>
                  <a:cxn ang="0">
                    <a:pos x="529" y="39"/>
                  </a:cxn>
                  <a:cxn ang="0">
                    <a:pos x="541" y="35"/>
                  </a:cxn>
                  <a:cxn ang="0">
                    <a:pos x="546" y="24"/>
                  </a:cxn>
                  <a:cxn ang="0">
                    <a:pos x="546" y="8"/>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6"/>
                  </a:cxn>
                  <a:cxn ang="0">
                    <a:pos x="2" y="13"/>
                  </a:cxn>
                </a:cxnLst>
                <a:rect l="0" t="0" r="r" b="b"/>
                <a:pathLst>
                  <a:path w="546" h="51">
                    <a:moveTo>
                      <a:pt x="0" y="16"/>
                    </a:moveTo>
                    <a:lnTo>
                      <a:pt x="1" y="22"/>
                    </a:lnTo>
                    <a:lnTo>
                      <a:pt x="2" y="28"/>
                    </a:lnTo>
                    <a:lnTo>
                      <a:pt x="4" y="33"/>
                    </a:lnTo>
                    <a:lnTo>
                      <a:pt x="5" y="39"/>
                    </a:lnTo>
                    <a:lnTo>
                      <a:pt x="12" y="40"/>
                    </a:lnTo>
                    <a:lnTo>
                      <a:pt x="19" y="41"/>
                    </a:lnTo>
                    <a:lnTo>
                      <a:pt x="26" y="43"/>
                    </a:lnTo>
                    <a:lnTo>
                      <a:pt x="32" y="44"/>
                    </a:lnTo>
                    <a:lnTo>
                      <a:pt x="38" y="45"/>
                    </a:lnTo>
                    <a:lnTo>
                      <a:pt x="45" y="46"/>
                    </a:lnTo>
                    <a:lnTo>
                      <a:pt x="52" y="47"/>
                    </a:lnTo>
                    <a:lnTo>
                      <a:pt x="59" y="48"/>
                    </a:lnTo>
                    <a:lnTo>
                      <a:pt x="87" y="48"/>
                    </a:lnTo>
                    <a:lnTo>
                      <a:pt x="114" y="48"/>
                    </a:lnTo>
                    <a:lnTo>
                      <a:pt x="142" y="48"/>
                    </a:lnTo>
                    <a:lnTo>
                      <a:pt x="170" y="49"/>
                    </a:lnTo>
                    <a:lnTo>
                      <a:pt x="197" y="49"/>
                    </a:lnTo>
                    <a:lnTo>
                      <a:pt x="225" y="49"/>
                    </a:lnTo>
                    <a:lnTo>
                      <a:pt x="252" y="49"/>
                    </a:lnTo>
                    <a:lnTo>
                      <a:pt x="280" y="49"/>
                    </a:lnTo>
                    <a:lnTo>
                      <a:pt x="308" y="49"/>
                    </a:lnTo>
                    <a:lnTo>
                      <a:pt x="335" y="49"/>
                    </a:lnTo>
                    <a:lnTo>
                      <a:pt x="363" y="49"/>
                    </a:lnTo>
                    <a:lnTo>
                      <a:pt x="391" y="49"/>
                    </a:lnTo>
                    <a:lnTo>
                      <a:pt x="417" y="51"/>
                    </a:lnTo>
                    <a:lnTo>
                      <a:pt x="445" y="51"/>
                    </a:lnTo>
                    <a:lnTo>
                      <a:pt x="473" y="51"/>
                    </a:lnTo>
                    <a:lnTo>
                      <a:pt x="500" y="51"/>
                    </a:lnTo>
                    <a:lnTo>
                      <a:pt x="506" y="48"/>
                    </a:lnTo>
                    <a:lnTo>
                      <a:pt x="512" y="46"/>
                    </a:lnTo>
                    <a:lnTo>
                      <a:pt x="517" y="44"/>
                    </a:lnTo>
                    <a:lnTo>
                      <a:pt x="523" y="41"/>
                    </a:lnTo>
                    <a:lnTo>
                      <a:pt x="529" y="39"/>
                    </a:lnTo>
                    <a:lnTo>
                      <a:pt x="535" y="37"/>
                    </a:lnTo>
                    <a:lnTo>
                      <a:pt x="541" y="35"/>
                    </a:lnTo>
                    <a:lnTo>
                      <a:pt x="546" y="32"/>
                    </a:lnTo>
                    <a:lnTo>
                      <a:pt x="546" y="24"/>
                    </a:lnTo>
                    <a:lnTo>
                      <a:pt x="546" y="16"/>
                    </a:lnTo>
                    <a:lnTo>
                      <a:pt x="546" y="8"/>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6"/>
                    </a:lnTo>
                    <a:lnTo>
                      <a:pt x="5" y="9"/>
                    </a:lnTo>
                    <a:lnTo>
                      <a:pt x="2" y="13"/>
                    </a:lnTo>
                    <a:lnTo>
                      <a:pt x="0" y="16"/>
                    </a:lnTo>
                    <a:close/>
                  </a:path>
                </a:pathLst>
              </a:custGeom>
              <a:solidFill>
                <a:srgbClr val="C1AD96"/>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84" name="Freeform 56"/>
              <p:cNvSpPr>
                <a:spLocks/>
              </p:cNvSpPr>
              <p:nvPr/>
            </p:nvSpPr>
            <p:spPr bwMode="auto">
              <a:xfrm>
                <a:off x="2721" y="2243"/>
                <a:ext cx="273" cy="22"/>
              </a:xfrm>
              <a:custGeom>
                <a:avLst/>
                <a:gdLst/>
                <a:ahLst/>
                <a:cxnLst>
                  <a:cxn ang="0">
                    <a:pos x="1" y="18"/>
                  </a:cxn>
                  <a:cxn ang="0">
                    <a:pos x="4" y="29"/>
                  </a:cxn>
                  <a:cxn ang="0">
                    <a:pos x="12" y="35"/>
                  </a:cxn>
                  <a:cxn ang="0">
                    <a:pos x="26" y="37"/>
                  </a:cxn>
                  <a:cxn ang="0">
                    <a:pos x="38" y="39"/>
                  </a:cxn>
                  <a:cxn ang="0">
                    <a:pos x="52" y="41"/>
                  </a:cxn>
                  <a:cxn ang="0">
                    <a:pos x="87" y="43"/>
                  </a:cxn>
                  <a:cxn ang="0">
                    <a:pos x="142" y="43"/>
                  </a:cxn>
                  <a:cxn ang="0">
                    <a:pos x="197" y="44"/>
                  </a:cxn>
                  <a:cxn ang="0">
                    <a:pos x="252" y="44"/>
                  </a:cxn>
                  <a:cxn ang="0">
                    <a:pos x="308" y="44"/>
                  </a:cxn>
                  <a:cxn ang="0">
                    <a:pos x="363" y="44"/>
                  </a:cxn>
                  <a:cxn ang="0">
                    <a:pos x="417" y="45"/>
                  </a:cxn>
                  <a:cxn ang="0">
                    <a:pos x="473" y="45"/>
                  </a:cxn>
                  <a:cxn ang="0">
                    <a:pos x="506" y="43"/>
                  </a:cxn>
                  <a:cxn ang="0">
                    <a:pos x="517" y="38"/>
                  </a:cxn>
                  <a:cxn ang="0">
                    <a:pos x="529" y="35"/>
                  </a:cxn>
                  <a:cxn ang="0">
                    <a:pos x="541" y="31"/>
                  </a:cxn>
                  <a:cxn ang="0">
                    <a:pos x="546" y="22"/>
                  </a:cxn>
                  <a:cxn ang="0">
                    <a:pos x="546" y="7"/>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5"/>
                  </a:cxn>
                  <a:cxn ang="0">
                    <a:pos x="2" y="11"/>
                  </a:cxn>
                </a:cxnLst>
                <a:rect l="0" t="0" r="r" b="b"/>
                <a:pathLst>
                  <a:path w="546" h="45">
                    <a:moveTo>
                      <a:pt x="0" y="14"/>
                    </a:moveTo>
                    <a:lnTo>
                      <a:pt x="1" y="18"/>
                    </a:lnTo>
                    <a:lnTo>
                      <a:pt x="2" y="24"/>
                    </a:lnTo>
                    <a:lnTo>
                      <a:pt x="4" y="29"/>
                    </a:lnTo>
                    <a:lnTo>
                      <a:pt x="5" y="33"/>
                    </a:lnTo>
                    <a:lnTo>
                      <a:pt x="12" y="35"/>
                    </a:lnTo>
                    <a:lnTo>
                      <a:pt x="19" y="36"/>
                    </a:lnTo>
                    <a:lnTo>
                      <a:pt x="26" y="37"/>
                    </a:lnTo>
                    <a:lnTo>
                      <a:pt x="32" y="38"/>
                    </a:lnTo>
                    <a:lnTo>
                      <a:pt x="38" y="39"/>
                    </a:lnTo>
                    <a:lnTo>
                      <a:pt x="45" y="40"/>
                    </a:lnTo>
                    <a:lnTo>
                      <a:pt x="52" y="41"/>
                    </a:lnTo>
                    <a:lnTo>
                      <a:pt x="59" y="43"/>
                    </a:lnTo>
                    <a:lnTo>
                      <a:pt x="87" y="43"/>
                    </a:lnTo>
                    <a:lnTo>
                      <a:pt x="114" y="43"/>
                    </a:lnTo>
                    <a:lnTo>
                      <a:pt x="142" y="43"/>
                    </a:lnTo>
                    <a:lnTo>
                      <a:pt x="170" y="44"/>
                    </a:lnTo>
                    <a:lnTo>
                      <a:pt x="197" y="44"/>
                    </a:lnTo>
                    <a:lnTo>
                      <a:pt x="225" y="44"/>
                    </a:lnTo>
                    <a:lnTo>
                      <a:pt x="252" y="44"/>
                    </a:lnTo>
                    <a:lnTo>
                      <a:pt x="280" y="44"/>
                    </a:lnTo>
                    <a:lnTo>
                      <a:pt x="308" y="44"/>
                    </a:lnTo>
                    <a:lnTo>
                      <a:pt x="335" y="44"/>
                    </a:lnTo>
                    <a:lnTo>
                      <a:pt x="363" y="44"/>
                    </a:lnTo>
                    <a:lnTo>
                      <a:pt x="391" y="44"/>
                    </a:lnTo>
                    <a:lnTo>
                      <a:pt x="417" y="45"/>
                    </a:lnTo>
                    <a:lnTo>
                      <a:pt x="445" y="45"/>
                    </a:lnTo>
                    <a:lnTo>
                      <a:pt x="473" y="45"/>
                    </a:lnTo>
                    <a:lnTo>
                      <a:pt x="500" y="45"/>
                    </a:lnTo>
                    <a:lnTo>
                      <a:pt x="506" y="43"/>
                    </a:lnTo>
                    <a:lnTo>
                      <a:pt x="512" y="40"/>
                    </a:lnTo>
                    <a:lnTo>
                      <a:pt x="517" y="38"/>
                    </a:lnTo>
                    <a:lnTo>
                      <a:pt x="523" y="37"/>
                    </a:lnTo>
                    <a:lnTo>
                      <a:pt x="529" y="35"/>
                    </a:lnTo>
                    <a:lnTo>
                      <a:pt x="535" y="32"/>
                    </a:lnTo>
                    <a:lnTo>
                      <a:pt x="541" y="31"/>
                    </a:lnTo>
                    <a:lnTo>
                      <a:pt x="546" y="29"/>
                    </a:lnTo>
                    <a:lnTo>
                      <a:pt x="546" y="22"/>
                    </a:lnTo>
                    <a:lnTo>
                      <a:pt x="546" y="14"/>
                    </a:lnTo>
                    <a:lnTo>
                      <a:pt x="546" y="7"/>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5"/>
                    </a:lnTo>
                    <a:lnTo>
                      <a:pt x="5" y="8"/>
                    </a:lnTo>
                    <a:lnTo>
                      <a:pt x="2" y="11"/>
                    </a:lnTo>
                    <a:lnTo>
                      <a:pt x="0" y="14"/>
                    </a:lnTo>
                    <a:close/>
                  </a:path>
                </a:pathLst>
              </a:custGeom>
              <a:solidFill>
                <a:srgbClr val="C4B29B"/>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85" name="Freeform 57"/>
              <p:cNvSpPr>
                <a:spLocks/>
              </p:cNvSpPr>
              <p:nvPr/>
            </p:nvSpPr>
            <p:spPr bwMode="auto">
              <a:xfrm>
                <a:off x="2721" y="2243"/>
                <a:ext cx="273" cy="19"/>
              </a:xfrm>
              <a:custGeom>
                <a:avLst/>
                <a:gdLst/>
                <a:ahLst/>
                <a:cxnLst>
                  <a:cxn ang="0">
                    <a:pos x="0" y="13"/>
                  </a:cxn>
                  <a:cxn ang="0">
                    <a:pos x="5" y="29"/>
                  </a:cxn>
                  <a:cxn ang="0">
                    <a:pos x="59" y="37"/>
                  </a:cxn>
                  <a:cxn ang="0">
                    <a:pos x="500" y="38"/>
                  </a:cxn>
                  <a:cxn ang="0">
                    <a:pos x="546" y="24"/>
                  </a:cxn>
                  <a:cxn ang="0">
                    <a:pos x="546" y="0"/>
                  </a:cxn>
                  <a:cxn ang="0">
                    <a:pos x="405" y="1"/>
                  </a:cxn>
                  <a:cxn ang="0">
                    <a:pos x="203" y="1"/>
                  </a:cxn>
                  <a:cxn ang="0">
                    <a:pos x="8" y="1"/>
                  </a:cxn>
                  <a:cxn ang="0">
                    <a:pos x="0" y="13"/>
                  </a:cxn>
                </a:cxnLst>
                <a:rect l="0" t="0" r="r" b="b"/>
                <a:pathLst>
                  <a:path w="546" h="38">
                    <a:moveTo>
                      <a:pt x="0" y="13"/>
                    </a:moveTo>
                    <a:lnTo>
                      <a:pt x="5" y="29"/>
                    </a:lnTo>
                    <a:lnTo>
                      <a:pt x="59" y="37"/>
                    </a:lnTo>
                    <a:lnTo>
                      <a:pt x="500" y="38"/>
                    </a:lnTo>
                    <a:lnTo>
                      <a:pt x="546" y="24"/>
                    </a:lnTo>
                    <a:lnTo>
                      <a:pt x="546" y="0"/>
                    </a:lnTo>
                    <a:lnTo>
                      <a:pt x="405" y="1"/>
                    </a:lnTo>
                    <a:lnTo>
                      <a:pt x="203" y="1"/>
                    </a:lnTo>
                    <a:lnTo>
                      <a:pt x="8" y="1"/>
                    </a:lnTo>
                    <a:lnTo>
                      <a:pt x="0" y="13"/>
                    </a:lnTo>
                    <a:close/>
                  </a:path>
                </a:pathLst>
              </a:custGeom>
              <a:solidFill>
                <a:srgbClr val="C6B59E"/>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86" name="Rectangle 58"/>
              <p:cNvSpPr>
                <a:spLocks noChangeArrowheads="1"/>
              </p:cNvSpPr>
              <p:nvPr/>
            </p:nvSpPr>
            <p:spPr bwMode="auto">
              <a:xfrm>
                <a:off x="2734" y="2407"/>
                <a:ext cx="126" cy="38"/>
              </a:xfrm>
              <a:prstGeom prst="rect">
                <a:avLst/>
              </a:prstGeom>
              <a:solidFill>
                <a:srgbClr val="967044"/>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87" name="Rectangle 59"/>
              <p:cNvSpPr>
                <a:spLocks noChangeArrowheads="1"/>
              </p:cNvSpPr>
              <p:nvPr/>
            </p:nvSpPr>
            <p:spPr bwMode="auto">
              <a:xfrm>
                <a:off x="2751" y="2418"/>
                <a:ext cx="109" cy="27"/>
              </a:xfrm>
              <a:prstGeom prst="rect">
                <a:avLst/>
              </a:prstGeom>
              <a:solidFill>
                <a:srgbClr val="002335"/>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88" name="Rectangle 60"/>
              <p:cNvSpPr>
                <a:spLocks noChangeArrowheads="1"/>
              </p:cNvSpPr>
              <p:nvPr/>
            </p:nvSpPr>
            <p:spPr bwMode="auto">
              <a:xfrm>
                <a:off x="2552" y="2388"/>
                <a:ext cx="62" cy="16"/>
              </a:xfrm>
              <a:prstGeom prst="rect">
                <a:avLst/>
              </a:prstGeom>
              <a:solidFill>
                <a:srgbClr val="3A4447"/>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89" name="Rectangle 61"/>
              <p:cNvSpPr>
                <a:spLocks noChangeArrowheads="1"/>
              </p:cNvSpPr>
              <p:nvPr/>
            </p:nvSpPr>
            <p:spPr bwMode="auto">
              <a:xfrm>
                <a:off x="2856" y="2407"/>
                <a:ext cx="7" cy="118"/>
              </a:xfrm>
              <a:prstGeom prst="rect">
                <a:avLst/>
              </a:prstGeom>
              <a:solidFill>
                <a:srgbClr val="63563D"/>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90" name="Rectangle 62"/>
              <p:cNvSpPr>
                <a:spLocks noChangeArrowheads="1"/>
              </p:cNvSpPr>
              <p:nvPr/>
            </p:nvSpPr>
            <p:spPr bwMode="auto">
              <a:xfrm>
                <a:off x="2735" y="2518"/>
                <a:ext cx="123" cy="10"/>
              </a:xfrm>
              <a:prstGeom prst="rect">
                <a:avLst/>
              </a:prstGeom>
              <a:solidFill>
                <a:srgbClr val="B28C54"/>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91" name="Rectangle 63"/>
              <p:cNvSpPr>
                <a:spLocks noChangeArrowheads="1"/>
              </p:cNvSpPr>
              <p:nvPr/>
            </p:nvSpPr>
            <p:spPr bwMode="auto">
              <a:xfrm>
                <a:off x="2594" y="2413"/>
                <a:ext cx="97" cy="112"/>
              </a:xfrm>
              <a:prstGeom prst="rect">
                <a:avLst/>
              </a:prstGeom>
              <a:solidFill>
                <a:srgbClr val="B28C54"/>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92" name="Rectangle 64"/>
              <p:cNvSpPr>
                <a:spLocks noChangeArrowheads="1"/>
              </p:cNvSpPr>
              <p:nvPr/>
            </p:nvSpPr>
            <p:spPr bwMode="auto">
              <a:xfrm>
                <a:off x="2592" y="2408"/>
                <a:ext cx="104" cy="8"/>
              </a:xfrm>
              <a:prstGeom prst="rect">
                <a:avLst/>
              </a:prstGeom>
              <a:solidFill>
                <a:srgbClr val="63563D"/>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93" name="Rectangle 65"/>
              <p:cNvSpPr>
                <a:spLocks noChangeArrowheads="1"/>
              </p:cNvSpPr>
              <p:nvPr/>
            </p:nvSpPr>
            <p:spPr bwMode="auto">
              <a:xfrm>
                <a:off x="2689" y="2404"/>
                <a:ext cx="10" cy="117"/>
              </a:xfrm>
              <a:prstGeom prst="rect">
                <a:avLst/>
              </a:prstGeom>
              <a:solidFill>
                <a:srgbClr val="63563D"/>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94" name="Rectangle 66"/>
              <p:cNvSpPr>
                <a:spLocks noChangeArrowheads="1"/>
              </p:cNvSpPr>
              <p:nvPr/>
            </p:nvSpPr>
            <p:spPr bwMode="auto">
              <a:xfrm>
                <a:off x="2590" y="2518"/>
                <a:ext cx="102" cy="8"/>
              </a:xfrm>
              <a:prstGeom prst="rect">
                <a:avLst/>
              </a:prstGeom>
              <a:solidFill>
                <a:srgbClr val="DBC9B5"/>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95" name="Rectangle 67"/>
              <p:cNvSpPr>
                <a:spLocks noChangeArrowheads="1"/>
              </p:cNvSpPr>
              <p:nvPr/>
            </p:nvSpPr>
            <p:spPr bwMode="auto">
              <a:xfrm>
                <a:off x="2894" y="2388"/>
                <a:ext cx="11" cy="142"/>
              </a:xfrm>
              <a:prstGeom prst="rect">
                <a:avLst/>
              </a:prstGeom>
              <a:solidFill>
                <a:srgbClr val="776B44"/>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96" name="Rectangle 68"/>
              <p:cNvSpPr>
                <a:spLocks noChangeArrowheads="1"/>
              </p:cNvSpPr>
              <p:nvPr/>
            </p:nvSpPr>
            <p:spPr bwMode="auto">
              <a:xfrm>
                <a:off x="3155" y="2449"/>
                <a:ext cx="36" cy="29"/>
              </a:xfrm>
              <a:prstGeom prst="rect">
                <a:avLst/>
              </a:prstGeom>
              <a:solidFill>
                <a:srgbClr val="423521"/>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97" name="Rectangle 69"/>
              <p:cNvSpPr>
                <a:spLocks noChangeArrowheads="1"/>
              </p:cNvSpPr>
              <p:nvPr/>
            </p:nvSpPr>
            <p:spPr bwMode="auto">
              <a:xfrm>
                <a:off x="3170" y="2402"/>
                <a:ext cx="10" cy="138"/>
              </a:xfrm>
              <a:prstGeom prst="rect">
                <a:avLst/>
              </a:prstGeom>
              <a:solidFill>
                <a:srgbClr val="002335"/>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98" name="Freeform 70"/>
              <p:cNvSpPr>
                <a:spLocks/>
              </p:cNvSpPr>
              <p:nvPr/>
            </p:nvSpPr>
            <p:spPr bwMode="auto">
              <a:xfrm>
                <a:off x="2587" y="2533"/>
                <a:ext cx="566" cy="59"/>
              </a:xfrm>
              <a:custGeom>
                <a:avLst/>
                <a:gdLst/>
                <a:ahLst/>
                <a:cxnLst>
                  <a:cxn ang="0">
                    <a:pos x="0" y="5"/>
                  </a:cxn>
                  <a:cxn ang="0">
                    <a:pos x="56" y="43"/>
                  </a:cxn>
                  <a:cxn ang="0">
                    <a:pos x="1072" y="42"/>
                  </a:cxn>
                  <a:cxn ang="0">
                    <a:pos x="1131" y="0"/>
                  </a:cxn>
                  <a:cxn ang="0">
                    <a:pos x="1098" y="64"/>
                  </a:cxn>
                  <a:cxn ang="0">
                    <a:pos x="1098" y="118"/>
                  </a:cxn>
                  <a:cxn ang="0">
                    <a:pos x="12" y="114"/>
                  </a:cxn>
                  <a:cxn ang="0">
                    <a:pos x="15" y="65"/>
                  </a:cxn>
                  <a:cxn ang="0">
                    <a:pos x="0" y="5"/>
                  </a:cxn>
                </a:cxnLst>
                <a:rect l="0" t="0" r="r" b="b"/>
                <a:pathLst>
                  <a:path w="1131" h="118">
                    <a:moveTo>
                      <a:pt x="0" y="5"/>
                    </a:moveTo>
                    <a:lnTo>
                      <a:pt x="56" y="43"/>
                    </a:lnTo>
                    <a:lnTo>
                      <a:pt x="1072" y="42"/>
                    </a:lnTo>
                    <a:lnTo>
                      <a:pt x="1131" y="0"/>
                    </a:lnTo>
                    <a:lnTo>
                      <a:pt x="1098" y="64"/>
                    </a:lnTo>
                    <a:lnTo>
                      <a:pt x="1098" y="118"/>
                    </a:lnTo>
                    <a:lnTo>
                      <a:pt x="12" y="114"/>
                    </a:lnTo>
                    <a:lnTo>
                      <a:pt x="15" y="65"/>
                    </a:lnTo>
                    <a:lnTo>
                      <a:pt x="0" y="5"/>
                    </a:lnTo>
                    <a:close/>
                  </a:path>
                </a:pathLst>
              </a:custGeom>
              <a:solidFill>
                <a:srgbClr val="63563D"/>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799" name="Freeform 71"/>
              <p:cNvSpPr>
                <a:spLocks/>
              </p:cNvSpPr>
              <p:nvPr/>
            </p:nvSpPr>
            <p:spPr bwMode="auto">
              <a:xfrm>
                <a:off x="3049" y="2251"/>
                <a:ext cx="27" cy="29"/>
              </a:xfrm>
              <a:custGeom>
                <a:avLst/>
                <a:gdLst/>
                <a:ahLst/>
                <a:cxnLst>
                  <a:cxn ang="0">
                    <a:pos x="26" y="0"/>
                  </a:cxn>
                  <a:cxn ang="0">
                    <a:pos x="38" y="2"/>
                  </a:cxn>
                  <a:cxn ang="0">
                    <a:pos x="46" y="9"/>
                  </a:cxn>
                  <a:cxn ang="0">
                    <a:pos x="52" y="19"/>
                  </a:cxn>
                  <a:cxn ang="0">
                    <a:pos x="54" y="30"/>
                  </a:cxn>
                  <a:cxn ang="0">
                    <a:pos x="52" y="42"/>
                  </a:cxn>
                  <a:cxn ang="0">
                    <a:pos x="46" y="51"/>
                  </a:cxn>
                  <a:cxn ang="0">
                    <a:pos x="38" y="57"/>
                  </a:cxn>
                  <a:cxn ang="0">
                    <a:pos x="26" y="59"/>
                  </a:cxn>
                  <a:cxn ang="0">
                    <a:pos x="16" y="57"/>
                  </a:cxn>
                  <a:cxn ang="0">
                    <a:pos x="8" y="51"/>
                  </a:cxn>
                  <a:cxn ang="0">
                    <a:pos x="2" y="42"/>
                  </a:cxn>
                  <a:cxn ang="0">
                    <a:pos x="0" y="30"/>
                  </a:cxn>
                  <a:cxn ang="0">
                    <a:pos x="2" y="19"/>
                  </a:cxn>
                  <a:cxn ang="0">
                    <a:pos x="8" y="9"/>
                  </a:cxn>
                  <a:cxn ang="0">
                    <a:pos x="16" y="2"/>
                  </a:cxn>
                  <a:cxn ang="0">
                    <a:pos x="26" y="0"/>
                  </a:cxn>
                </a:cxnLst>
                <a:rect l="0" t="0" r="r" b="b"/>
                <a:pathLst>
                  <a:path w="54" h="59">
                    <a:moveTo>
                      <a:pt x="26" y="0"/>
                    </a:moveTo>
                    <a:lnTo>
                      <a:pt x="38" y="2"/>
                    </a:lnTo>
                    <a:lnTo>
                      <a:pt x="46" y="9"/>
                    </a:lnTo>
                    <a:lnTo>
                      <a:pt x="52" y="19"/>
                    </a:lnTo>
                    <a:lnTo>
                      <a:pt x="54" y="30"/>
                    </a:lnTo>
                    <a:lnTo>
                      <a:pt x="52" y="42"/>
                    </a:lnTo>
                    <a:lnTo>
                      <a:pt x="46" y="51"/>
                    </a:lnTo>
                    <a:lnTo>
                      <a:pt x="38" y="57"/>
                    </a:lnTo>
                    <a:lnTo>
                      <a:pt x="26" y="59"/>
                    </a:lnTo>
                    <a:lnTo>
                      <a:pt x="16" y="57"/>
                    </a:lnTo>
                    <a:lnTo>
                      <a:pt x="8" y="51"/>
                    </a:lnTo>
                    <a:lnTo>
                      <a:pt x="2" y="42"/>
                    </a:lnTo>
                    <a:lnTo>
                      <a:pt x="0" y="30"/>
                    </a:lnTo>
                    <a:lnTo>
                      <a:pt x="2" y="19"/>
                    </a:lnTo>
                    <a:lnTo>
                      <a:pt x="8" y="9"/>
                    </a:lnTo>
                    <a:lnTo>
                      <a:pt x="16" y="2"/>
                    </a:lnTo>
                    <a:lnTo>
                      <a:pt x="26" y="0"/>
                    </a:lnTo>
                    <a:close/>
                  </a:path>
                </a:pathLst>
              </a:custGeom>
              <a:solidFill>
                <a:srgbClr val="00335B"/>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800" name="Freeform 72"/>
              <p:cNvSpPr>
                <a:spLocks/>
              </p:cNvSpPr>
              <p:nvPr/>
            </p:nvSpPr>
            <p:spPr bwMode="auto">
              <a:xfrm>
                <a:off x="3085" y="2245"/>
                <a:ext cx="27" cy="30"/>
              </a:xfrm>
              <a:custGeom>
                <a:avLst/>
                <a:gdLst/>
                <a:ahLst/>
                <a:cxnLst>
                  <a:cxn ang="0">
                    <a:pos x="28" y="0"/>
                  </a:cxn>
                  <a:cxn ang="0">
                    <a:pos x="38" y="2"/>
                  </a:cxn>
                  <a:cxn ang="0">
                    <a:pos x="46" y="8"/>
                  </a:cxn>
                  <a:cxn ang="0">
                    <a:pos x="52" y="17"/>
                  </a:cxn>
                  <a:cxn ang="0">
                    <a:pos x="54" y="28"/>
                  </a:cxn>
                  <a:cxn ang="0">
                    <a:pos x="52" y="40"/>
                  </a:cxn>
                  <a:cxn ang="0">
                    <a:pos x="46" y="49"/>
                  </a:cxn>
                  <a:cxn ang="0">
                    <a:pos x="38" y="56"/>
                  </a:cxn>
                  <a:cxn ang="0">
                    <a:pos x="28" y="58"/>
                  </a:cxn>
                  <a:cxn ang="0">
                    <a:pos x="18" y="56"/>
                  </a:cxn>
                  <a:cxn ang="0">
                    <a:pos x="8" y="49"/>
                  </a:cxn>
                  <a:cxn ang="0">
                    <a:pos x="3" y="40"/>
                  </a:cxn>
                  <a:cxn ang="0">
                    <a:pos x="0" y="28"/>
                  </a:cxn>
                  <a:cxn ang="0">
                    <a:pos x="3" y="17"/>
                  </a:cxn>
                  <a:cxn ang="0">
                    <a:pos x="8" y="8"/>
                  </a:cxn>
                  <a:cxn ang="0">
                    <a:pos x="18" y="2"/>
                  </a:cxn>
                  <a:cxn ang="0">
                    <a:pos x="28" y="0"/>
                  </a:cxn>
                </a:cxnLst>
                <a:rect l="0" t="0" r="r" b="b"/>
                <a:pathLst>
                  <a:path w="54" h="58">
                    <a:moveTo>
                      <a:pt x="28" y="0"/>
                    </a:moveTo>
                    <a:lnTo>
                      <a:pt x="38" y="2"/>
                    </a:lnTo>
                    <a:lnTo>
                      <a:pt x="46" y="8"/>
                    </a:lnTo>
                    <a:lnTo>
                      <a:pt x="52" y="17"/>
                    </a:lnTo>
                    <a:lnTo>
                      <a:pt x="54" y="28"/>
                    </a:lnTo>
                    <a:lnTo>
                      <a:pt x="52" y="40"/>
                    </a:lnTo>
                    <a:lnTo>
                      <a:pt x="46" y="49"/>
                    </a:lnTo>
                    <a:lnTo>
                      <a:pt x="38" y="56"/>
                    </a:lnTo>
                    <a:lnTo>
                      <a:pt x="28" y="58"/>
                    </a:lnTo>
                    <a:lnTo>
                      <a:pt x="18" y="56"/>
                    </a:lnTo>
                    <a:lnTo>
                      <a:pt x="8" y="49"/>
                    </a:lnTo>
                    <a:lnTo>
                      <a:pt x="3" y="40"/>
                    </a:lnTo>
                    <a:lnTo>
                      <a:pt x="0" y="28"/>
                    </a:lnTo>
                    <a:lnTo>
                      <a:pt x="3" y="17"/>
                    </a:lnTo>
                    <a:lnTo>
                      <a:pt x="8" y="8"/>
                    </a:lnTo>
                    <a:lnTo>
                      <a:pt x="18" y="2"/>
                    </a:lnTo>
                    <a:lnTo>
                      <a:pt x="28" y="0"/>
                    </a:lnTo>
                    <a:close/>
                  </a:path>
                </a:pathLst>
              </a:custGeom>
              <a:solidFill>
                <a:srgbClr val="00335B"/>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801" name="Freeform 73"/>
              <p:cNvSpPr>
                <a:spLocks/>
              </p:cNvSpPr>
              <p:nvPr/>
            </p:nvSpPr>
            <p:spPr bwMode="auto">
              <a:xfrm>
                <a:off x="3051" y="2253"/>
                <a:ext cx="23" cy="26"/>
              </a:xfrm>
              <a:custGeom>
                <a:avLst/>
                <a:gdLst/>
                <a:ahLst/>
                <a:cxnLst>
                  <a:cxn ang="0">
                    <a:pos x="23" y="0"/>
                  </a:cxn>
                  <a:cxn ang="0">
                    <a:pos x="32" y="2"/>
                  </a:cxn>
                  <a:cxn ang="0">
                    <a:pos x="39" y="8"/>
                  </a:cxn>
                  <a:cxn ang="0">
                    <a:pos x="44" y="16"/>
                  </a:cxn>
                  <a:cxn ang="0">
                    <a:pos x="46" y="26"/>
                  </a:cxn>
                  <a:cxn ang="0">
                    <a:pos x="44" y="35"/>
                  </a:cxn>
                  <a:cxn ang="0">
                    <a:pos x="39" y="43"/>
                  </a:cxn>
                  <a:cxn ang="0">
                    <a:pos x="32" y="49"/>
                  </a:cxn>
                  <a:cxn ang="0">
                    <a:pos x="23" y="51"/>
                  </a:cxn>
                  <a:cxn ang="0">
                    <a:pos x="14" y="49"/>
                  </a:cxn>
                  <a:cxn ang="0">
                    <a:pos x="7" y="43"/>
                  </a:cxn>
                  <a:cxn ang="0">
                    <a:pos x="2" y="35"/>
                  </a:cxn>
                  <a:cxn ang="0">
                    <a:pos x="0" y="26"/>
                  </a:cxn>
                  <a:cxn ang="0">
                    <a:pos x="2" y="16"/>
                  </a:cxn>
                  <a:cxn ang="0">
                    <a:pos x="7" y="8"/>
                  </a:cxn>
                  <a:cxn ang="0">
                    <a:pos x="14" y="2"/>
                  </a:cxn>
                  <a:cxn ang="0">
                    <a:pos x="23" y="0"/>
                  </a:cxn>
                </a:cxnLst>
                <a:rect l="0" t="0" r="r" b="b"/>
                <a:pathLst>
                  <a:path w="46" h="51">
                    <a:moveTo>
                      <a:pt x="23" y="0"/>
                    </a:moveTo>
                    <a:lnTo>
                      <a:pt x="32" y="2"/>
                    </a:lnTo>
                    <a:lnTo>
                      <a:pt x="39" y="8"/>
                    </a:lnTo>
                    <a:lnTo>
                      <a:pt x="44" y="16"/>
                    </a:lnTo>
                    <a:lnTo>
                      <a:pt x="46" y="26"/>
                    </a:lnTo>
                    <a:lnTo>
                      <a:pt x="44" y="35"/>
                    </a:lnTo>
                    <a:lnTo>
                      <a:pt x="39" y="43"/>
                    </a:lnTo>
                    <a:lnTo>
                      <a:pt x="32" y="49"/>
                    </a:lnTo>
                    <a:lnTo>
                      <a:pt x="23" y="51"/>
                    </a:lnTo>
                    <a:lnTo>
                      <a:pt x="14" y="49"/>
                    </a:lnTo>
                    <a:lnTo>
                      <a:pt x="7" y="43"/>
                    </a:lnTo>
                    <a:lnTo>
                      <a:pt x="2" y="35"/>
                    </a:lnTo>
                    <a:lnTo>
                      <a:pt x="0" y="26"/>
                    </a:lnTo>
                    <a:lnTo>
                      <a:pt x="2" y="16"/>
                    </a:lnTo>
                    <a:lnTo>
                      <a:pt x="7" y="8"/>
                    </a:lnTo>
                    <a:lnTo>
                      <a:pt x="14" y="2"/>
                    </a:lnTo>
                    <a:lnTo>
                      <a:pt x="23" y="0"/>
                    </a:lnTo>
                    <a:close/>
                  </a:path>
                </a:pathLst>
              </a:custGeom>
              <a:solidFill>
                <a:srgbClr val="AA8E70"/>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802" name="Freeform 74"/>
              <p:cNvSpPr>
                <a:spLocks/>
              </p:cNvSpPr>
              <p:nvPr/>
            </p:nvSpPr>
            <p:spPr bwMode="auto">
              <a:xfrm>
                <a:off x="3087" y="2247"/>
                <a:ext cx="24" cy="25"/>
              </a:xfrm>
              <a:custGeom>
                <a:avLst/>
                <a:gdLst/>
                <a:ahLst/>
                <a:cxnLst>
                  <a:cxn ang="0">
                    <a:pos x="23" y="0"/>
                  </a:cxn>
                  <a:cxn ang="0">
                    <a:pos x="33" y="2"/>
                  </a:cxn>
                  <a:cxn ang="0">
                    <a:pos x="40" y="7"/>
                  </a:cxn>
                  <a:cxn ang="0">
                    <a:pos x="46" y="15"/>
                  </a:cxn>
                  <a:cxn ang="0">
                    <a:pos x="47" y="25"/>
                  </a:cxn>
                  <a:cxn ang="0">
                    <a:pos x="46" y="35"/>
                  </a:cxn>
                  <a:cxn ang="0">
                    <a:pos x="40" y="43"/>
                  </a:cxn>
                  <a:cxn ang="0">
                    <a:pos x="33" y="48"/>
                  </a:cxn>
                  <a:cxn ang="0">
                    <a:pos x="23" y="51"/>
                  </a:cxn>
                  <a:cxn ang="0">
                    <a:pos x="14" y="48"/>
                  </a:cxn>
                  <a:cxn ang="0">
                    <a:pos x="7" y="43"/>
                  </a:cxn>
                  <a:cxn ang="0">
                    <a:pos x="2" y="35"/>
                  </a:cxn>
                  <a:cxn ang="0">
                    <a:pos x="0" y="25"/>
                  </a:cxn>
                  <a:cxn ang="0">
                    <a:pos x="2" y="15"/>
                  </a:cxn>
                  <a:cxn ang="0">
                    <a:pos x="7" y="7"/>
                  </a:cxn>
                  <a:cxn ang="0">
                    <a:pos x="14" y="2"/>
                  </a:cxn>
                  <a:cxn ang="0">
                    <a:pos x="23" y="0"/>
                  </a:cxn>
                </a:cxnLst>
                <a:rect l="0" t="0" r="r" b="b"/>
                <a:pathLst>
                  <a:path w="47" h="51">
                    <a:moveTo>
                      <a:pt x="23" y="0"/>
                    </a:moveTo>
                    <a:lnTo>
                      <a:pt x="33" y="2"/>
                    </a:lnTo>
                    <a:lnTo>
                      <a:pt x="40" y="7"/>
                    </a:lnTo>
                    <a:lnTo>
                      <a:pt x="46" y="15"/>
                    </a:lnTo>
                    <a:lnTo>
                      <a:pt x="47" y="25"/>
                    </a:lnTo>
                    <a:lnTo>
                      <a:pt x="46" y="35"/>
                    </a:lnTo>
                    <a:lnTo>
                      <a:pt x="40" y="43"/>
                    </a:lnTo>
                    <a:lnTo>
                      <a:pt x="33" y="48"/>
                    </a:lnTo>
                    <a:lnTo>
                      <a:pt x="23" y="51"/>
                    </a:lnTo>
                    <a:lnTo>
                      <a:pt x="14" y="48"/>
                    </a:lnTo>
                    <a:lnTo>
                      <a:pt x="7" y="43"/>
                    </a:lnTo>
                    <a:lnTo>
                      <a:pt x="2" y="35"/>
                    </a:lnTo>
                    <a:lnTo>
                      <a:pt x="0" y="25"/>
                    </a:lnTo>
                    <a:lnTo>
                      <a:pt x="2" y="15"/>
                    </a:lnTo>
                    <a:lnTo>
                      <a:pt x="7" y="7"/>
                    </a:lnTo>
                    <a:lnTo>
                      <a:pt x="14" y="2"/>
                    </a:lnTo>
                    <a:lnTo>
                      <a:pt x="23" y="0"/>
                    </a:lnTo>
                    <a:close/>
                  </a:path>
                </a:pathLst>
              </a:custGeom>
              <a:solidFill>
                <a:srgbClr val="AA8E70"/>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803" name="Freeform 75"/>
              <p:cNvSpPr>
                <a:spLocks/>
              </p:cNvSpPr>
              <p:nvPr/>
            </p:nvSpPr>
            <p:spPr bwMode="auto">
              <a:xfrm>
                <a:off x="3052" y="2255"/>
                <a:ext cx="16" cy="18"/>
              </a:xfrm>
              <a:custGeom>
                <a:avLst/>
                <a:gdLst/>
                <a:ahLst/>
                <a:cxnLst>
                  <a:cxn ang="0">
                    <a:pos x="16" y="0"/>
                  </a:cxn>
                  <a:cxn ang="0">
                    <a:pos x="23" y="1"/>
                  </a:cxn>
                  <a:cxn ang="0">
                    <a:pos x="27" y="5"/>
                  </a:cxn>
                  <a:cxn ang="0">
                    <a:pos x="31" y="11"/>
                  </a:cxn>
                  <a:cxn ang="0">
                    <a:pos x="32" y="17"/>
                  </a:cxn>
                  <a:cxn ang="0">
                    <a:pos x="31" y="24"/>
                  </a:cxn>
                  <a:cxn ang="0">
                    <a:pos x="27" y="30"/>
                  </a:cxn>
                  <a:cxn ang="0">
                    <a:pos x="23" y="35"/>
                  </a:cxn>
                  <a:cxn ang="0">
                    <a:pos x="16" y="36"/>
                  </a:cxn>
                  <a:cxn ang="0">
                    <a:pos x="10" y="35"/>
                  </a:cxn>
                  <a:cxn ang="0">
                    <a:pos x="4" y="30"/>
                  </a:cxn>
                  <a:cxn ang="0">
                    <a:pos x="1" y="24"/>
                  </a:cxn>
                  <a:cxn ang="0">
                    <a:pos x="0" y="17"/>
                  </a:cxn>
                  <a:cxn ang="0">
                    <a:pos x="1" y="11"/>
                  </a:cxn>
                  <a:cxn ang="0">
                    <a:pos x="4" y="5"/>
                  </a:cxn>
                  <a:cxn ang="0">
                    <a:pos x="10" y="1"/>
                  </a:cxn>
                  <a:cxn ang="0">
                    <a:pos x="16" y="0"/>
                  </a:cxn>
                </a:cxnLst>
                <a:rect l="0" t="0" r="r" b="b"/>
                <a:pathLst>
                  <a:path w="32" h="36">
                    <a:moveTo>
                      <a:pt x="16" y="0"/>
                    </a:moveTo>
                    <a:lnTo>
                      <a:pt x="23" y="1"/>
                    </a:lnTo>
                    <a:lnTo>
                      <a:pt x="27" y="5"/>
                    </a:lnTo>
                    <a:lnTo>
                      <a:pt x="31" y="11"/>
                    </a:lnTo>
                    <a:lnTo>
                      <a:pt x="32" y="17"/>
                    </a:lnTo>
                    <a:lnTo>
                      <a:pt x="31" y="24"/>
                    </a:lnTo>
                    <a:lnTo>
                      <a:pt x="27" y="30"/>
                    </a:lnTo>
                    <a:lnTo>
                      <a:pt x="23" y="35"/>
                    </a:lnTo>
                    <a:lnTo>
                      <a:pt x="16" y="36"/>
                    </a:lnTo>
                    <a:lnTo>
                      <a:pt x="10" y="35"/>
                    </a:lnTo>
                    <a:lnTo>
                      <a:pt x="4" y="30"/>
                    </a:lnTo>
                    <a:lnTo>
                      <a:pt x="1" y="24"/>
                    </a:lnTo>
                    <a:lnTo>
                      <a:pt x="0" y="17"/>
                    </a:lnTo>
                    <a:lnTo>
                      <a:pt x="1" y="11"/>
                    </a:lnTo>
                    <a:lnTo>
                      <a:pt x="4" y="5"/>
                    </a:lnTo>
                    <a:lnTo>
                      <a:pt x="10" y="1"/>
                    </a:lnTo>
                    <a:lnTo>
                      <a:pt x="16" y="0"/>
                    </a:lnTo>
                    <a:close/>
                  </a:path>
                </a:pathLst>
              </a:custGeom>
              <a:solidFill>
                <a:srgbClr val="C6B59E"/>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804" name="Freeform 76"/>
              <p:cNvSpPr>
                <a:spLocks/>
              </p:cNvSpPr>
              <p:nvPr/>
            </p:nvSpPr>
            <p:spPr bwMode="auto">
              <a:xfrm>
                <a:off x="3089" y="2249"/>
                <a:ext cx="17" cy="18"/>
              </a:xfrm>
              <a:custGeom>
                <a:avLst/>
                <a:gdLst/>
                <a:ahLst/>
                <a:cxnLst>
                  <a:cxn ang="0">
                    <a:pos x="17" y="0"/>
                  </a:cxn>
                  <a:cxn ang="0">
                    <a:pos x="22" y="2"/>
                  </a:cxn>
                  <a:cxn ang="0">
                    <a:pos x="28" y="6"/>
                  </a:cxn>
                  <a:cxn ang="0">
                    <a:pos x="33" y="12"/>
                  </a:cxn>
                  <a:cxn ang="0">
                    <a:pos x="34" y="19"/>
                  </a:cxn>
                  <a:cxn ang="0">
                    <a:pos x="33" y="26"/>
                  </a:cxn>
                  <a:cxn ang="0">
                    <a:pos x="28" y="30"/>
                  </a:cxn>
                  <a:cxn ang="0">
                    <a:pos x="22" y="35"/>
                  </a:cxn>
                  <a:cxn ang="0">
                    <a:pos x="17" y="36"/>
                  </a:cxn>
                  <a:cxn ang="0">
                    <a:pos x="10" y="35"/>
                  </a:cxn>
                  <a:cxn ang="0">
                    <a:pos x="5" y="30"/>
                  </a:cxn>
                  <a:cxn ang="0">
                    <a:pos x="2" y="26"/>
                  </a:cxn>
                  <a:cxn ang="0">
                    <a:pos x="0" y="19"/>
                  </a:cxn>
                  <a:cxn ang="0">
                    <a:pos x="2" y="12"/>
                  </a:cxn>
                  <a:cxn ang="0">
                    <a:pos x="5" y="6"/>
                  </a:cxn>
                  <a:cxn ang="0">
                    <a:pos x="10" y="2"/>
                  </a:cxn>
                  <a:cxn ang="0">
                    <a:pos x="17" y="0"/>
                  </a:cxn>
                </a:cxnLst>
                <a:rect l="0" t="0" r="r" b="b"/>
                <a:pathLst>
                  <a:path w="34" h="36">
                    <a:moveTo>
                      <a:pt x="17" y="0"/>
                    </a:moveTo>
                    <a:lnTo>
                      <a:pt x="22" y="2"/>
                    </a:lnTo>
                    <a:lnTo>
                      <a:pt x="28" y="6"/>
                    </a:lnTo>
                    <a:lnTo>
                      <a:pt x="33" y="12"/>
                    </a:lnTo>
                    <a:lnTo>
                      <a:pt x="34" y="19"/>
                    </a:lnTo>
                    <a:lnTo>
                      <a:pt x="33" y="26"/>
                    </a:lnTo>
                    <a:lnTo>
                      <a:pt x="28" y="30"/>
                    </a:lnTo>
                    <a:lnTo>
                      <a:pt x="22" y="35"/>
                    </a:lnTo>
                    <a:lnTo>
                      <a:pt x="17" y="36"/>
                    </a:lnTo>
                    <a:lnTo>
                      <a:pt x="10" y="35"/>
                    </a:lnTo>
                    <a:lnTo>
                      <a:pt x="5" y="30"/>
                    </a:lnTo>
                    <a:lnTo>
                      <a:pt x="2" y="26"/>
                    </a:lnTo>
                    <a:lnTo>
                      <a:pt x="0" y="19"/>
                    </a:lnTo>
                    <a:lnTo>
                      <a:pt x="2" y="12"/>
                    </a:lnTo>
                    <a:lnTo>
                      <a:pt x="5" y="6"/>
                    </a:lnTo>
                    <a:lnTo>
                      <a:pt x="10" y="2"/>
                    </a:lnTo>
                    <a:lnTo>
                      <a:pt x="17" y="0"/>
                    </a:lnTo>
                    <a:close/>
                  </a:path>
                </a:pathLst>
              </a:custGeom>
              <a:solidFill>
                <a:srgbClr val="C6B59E"/>
              </a:solidFill>
              <a:ln w="9525">
                <a:noFill/>
                <a:round/>
                <a:headEnd/>
                <a:tailEnd/>
              </a:ln>
            </p:spPr>
            <p:txBody>
              <a:bodyPr/>
              <a:lstStyle/>
              <a:p>
                <a:pPr algn="l" rtl="0"/>
                <a:endParaRPr lang="en-US" sz="2800" b="1" kern="1200">
                  <a:solidFill>
                    <a:srgbClr val="000000"/>
                  </a:solidFill>
                  <a:latin typeface="Calibri" pitchFamily="34" charset="0"/>
                  <a:ea typeface="+mn-ea"/>
                  <a:cs typeface="+mn-cs"/>
                </a:endParaRPr>
              </a:p>
            </p:txBody>
          </p:sp>
          <p:sp>
            <p:nvSpPr>
              <p:cNvPr id="73805" name="Rectangle 77"/>
              <p:cNvSpPr>
                <a:spLocks noChangeArrowheads="1"/>
              </p:cNvSpPr>
              <p:nvPr/>
            </p:nvSpPr>
            <p:spPr bwMode="auto">
              <a:xfrm>
                <a:off x="2612" y="2561"/>
                <a:ext cx="505" cy="13"/>
              </a:xfrm>
              <a:prstGeom prst="rect">
                <a:avLst/>
              </a:prstGeom>
              <a:solidFill>
                <a:srgbClr val="30230F"/>
              </a:solidFill>
              <a:ln w="9525">
                <a:noFill/>
                <a:miter lim="800000"/>
                <a:headEnd/>
                <a:tailEnd/>
              </a:ln>
            </p:spPr>
            <p:txBody>
              <a:bodyPr/>
              <a:lstStyle/>
              <a:p>
                <a:pPr algn="l" rtl="0"/>
                <a:endParaRPr lang="en-US" sz="2800" b="1" kern="1200">
                  <a:solidFill>
                    <a:srgbClr val="000000"/>
                  </a:solidFill>
                  <a:latin typeface="Calibri" pitchFamily="34" charset="0"/>
                  <a:ea typeface="+mn-ea"/>
                  <a:cs typeface="+mn-cs"/>
                </a:endParaRPr>
              </a:p>
            </p:txBody>
          </p:sp>
        </p:grpSp>
        <p:sp>
          <p:nvSpPr>
            <p:cNvPr id="73806" name="Line 78"/>
            <p:cNvSpPr>
              <a:spLocks noChangeShapeType="1"/>
            </p:cNvSpPr>
            <p:nvPr/>
          </p:nvSpPr>
          <p:spPr bwMode="auto">
            <a:xfrm>
              <a:off x="990600" y="4953000"/>
              <a:ext cx="7010400" cy="0"/>
            </a:xfrm>
            <a:prstGeom prst="line">
              <a:avLst/>
            </a:prstGeom>
            <a:noFill/>
            <a:ln w="57150">
              <a:solidFill>
                <a:srgbClr val="FF0000"/>
              </a:solidFill>
              <a:round/>
              <a:headEnd/>
              <a:tailEnd/>
            </a:ln>
            <a:effectLst/>
          </p:spPr>
          <p:txBody>
            <a:bodyPr anchor="ctr"/>
            <a:lstStyle/>
            <a:p>
              <a:pPr algn="l" rtl="0"/>
              <a:endParaRPr lang="en-US" kern="1200">
                <a:solidFill>
                  <a:srgbClr val="000000"/>
                </a:solidFill>
                <a:latin typeface="Comic Sans MS"/>
                <a:ea typeface="+mn-ea"/>
                <a:cs typeface="+mn-cs"/>
              </a:endParaRPr>
            </a:p>
          </p:txBody>
        </p:sp>
        <p:sp>
          <p:nvSpPr>
            <p:cNvPr id="73807" name="Rectangle 79"/>
            <p:cNvSpPr>
              <a:spLocks noChangeArrowheads="1"/>
            </p:cNvSpPr>
            <p:nvPr/>
          </p:nvSpPr>
          <p:spPr bwMode="auto">
            <a:xfrm>
              <a:off x="4343400" y="3886200"/>
              <a:ext cx="457200" cy="228600"/>
            </a:xfrm>
            <a:prstGeom prst="rect">
              <a:avLst/>
            </a:prstGeom>
            <a:solidFill>
              <a:srgbClr val="99CCFF"/>
            </a:solidFill>
            <a:ln w="19050">
              <a:solidFill>
                <a:schemeClr val="tx1"/>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73808" name="Rectangle 80"/>
            <p:cNvSpPr>
              <a:spLocks noChangeArrowheads="1"/>
            </p:cNvSpPr>
            <p:nvPr/>
          </p:nvSpPr>
          <p:spPr bwMode="auto">
            <a:xfrm>
              <a:off x="4495800" y="4038600"/>
              <a:ext cx="152400" cy="152400"/>
            </a:xfrm>
            <a:prstGeom prst="rect">
              <a:avLst/>
            </a:prstGeom>
            <a:solidFill>
              <a:srgbClr val="00CC66"/>
            </a:solidFill>
            <a:ln w="19050">
              <a:solidFill>
                <a:schemeClr val="tx1"/>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73809" name="Line 81"/>
            <p:cNvSpPr>
              <a:spLocks noChangeShapeType="1"/>
            </p:cNvSpPr>
            <p:nvPr/>
          </p:nvSpPr>
          <p:spPr bwMode="auto">
            <a:xfrm>
              <a:off x="4572000" y="4191000"/>
              <a:ext cx="0" cy="762000"/>
            </a:xfrm>
            <a:prstGeom prst="line">
              <a:avLst/>
            </a:prstGeom>
            <a:noFill/>
            <a:ln w="57150">
              <a:solidFill>
                <a:schemeClr val="tx1"/>
              </a:solidFill>
              <a:round/>
              <a:headEnd/>
              <a:tailEn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3811" name="Text Box 83"/>
            <p:cNvSpPr txBox="1">
              <a:spLocks noChangeArrowheads="1"/>
            </p:cNvSpPr>
            <p:nvPr/>
          </p:nvSpPr>
          <p:spPr bwMode="auto">
            <a:xfrm>
              <a:off x="5410200" y="4292025"/>
              <a:ext cx="2667000" cy="523220"/>
            </a:xfrm>
            <a:prstGeom prst="rect">
              <a:avLst/>
            </a:prstGeom>
            <a:noFill/>
            <a:ln w="19050">
              <a:noFill/>
              <a:miter lim="800000"/>
              <a:headEnd/>
              <a:tailEnd/>
            </a:ln>
            <a:effectLst/>
          </p:spPr>
          <p:txBody>
            <a:bodyPr>
              <a:spAutoFit/>
            </a:bodyPr>
            <a:lstStyle/>
            <a:p>
              <a:pPr algn="ctr" rtl="0">
                <a:spcBef>
                  <a:spcPct val="50000"/>
                </a:spcBef>
              </a:pPr>
              <a:r>
                <a:rPr lang="en-US" sz="2800" b="1" dirty="0">
                  <a:solidFill>
                    <a:srgbClr val="3333CC"/>
                  </a:solidFill>
                  <a:latin typeface="Calibri" pitchFamily="34" charset="0"/>
                </a:rPr>
                <a:t>Controller</a:t>
              </a:r>
            </a:p>
          </p:txBody>
        </p:sp>
        <p:sp>
          <p:nvSpPr>
            <p:cNvPr id="73812" name="Text Box 84"/>
            <p:cNvSpPr txBox="1">
              <a:spLocks noChangeArrowheads="1"/>
            </p:cNvSpPr>
            <p:nvPr/>
          </p:nvSpPr>
          <p:spPr bwMode="auto">
            <a:xfrm>
              <a:off x="1219200" y="5344180"/>
              <a:ext cx="4572000" cy="523220"/>
            </a:xfrm>
            <a:prstGeom prst="rect">
              <a:avLst/>
            </a:prstGeom>
            <a:noFill/>
            <a:ln w="19050">
              <a:noFill/>
              <a:miter lim="800000"/>
              <a:headEnd/>
              <a:tailEnd/>
            </a:ln>
            <a:effectLst/>
          </p:spPr>
          <p:txBody>
            <a:bodyPr wrap="square">
              <a:spAutoFit/>
            </a:bodyPr>
            <a:lstStyle/>
            <a:p>
              <a:pPr algn="ctr">
                <a:spcBef>
                  <a:spcPct val="50000"/>
                </a:spcBef>
              </a:pPr>
              <a:r>
                <a:rPr lang="en-US" sz="2800" b="1" dirty="0">
                  <a:solidFill>
                    <a:srgbClr val="3333CC"/>
                  </a:solidFill>
                  <a:latin typeface="Calibri" pitchFamily="34" charset="0"/>
                </a:rPr>
                <a:t>BNC T-Junction</a:t>
              </a:r>
            </a:p>
          </p:txBody>
        </p:sp>
        <p:sp>
          <p:nvSpPr>
            <p:cNvPr id="73813" name="Text Box 85"/>
            <p:cNvSpPr txBox="1">
              <a:spLocks noChangeArrowheads="1"/>
            </p:cNvSpPr>
            <p:nvPr/>
          </p:nvSpPr>
          <p:spPr bwMode="auto">
            <a:xfrm>
              <a:off x="1828800" y="4343400"/>
              <a:ext cx="2667000" cy="523220"/>
            </a:xfrm>
            <a:prstGeom prst="rect">
              <a:avLst/>
            </a:prstGeom>
            <a:noFill/>
            <a:ln w="19050">
              <a:noFill/>
              <a:miter lim="800000"/>
              <a:headEnd/>
              <a:tailEnd/>
            </a:ln>
            <a:effectLst/>
          </p:spPr>
          <p:txBody>
            <a:bodyPr>
              <a:spAutoFit/>
            </a:bodyPr>
            <a:lstStyle/>
            <a:p>
              <a:pPr algn="ctr">
                <a:spcBef>
                  <a:spcPct val="50000"/>
                </a:spcBef>
              </a:pPr>
              <a:r>
                <a:rPr lang="en-US" sz="2800" b="1" dirty="0">
                  <a:solidFill>
                    <a:srgbClr val="3333CC"/>
                  </a:solidFill>
                  <a:latin typeface="Calibri" pitchFamily="34" charset="0"/>
                </a:rPr>
                <a:t>Transceiver</a:t>
              </a:r>
            </a:p>
          </p:txBody>
        </p:sp>
        <p:sp>
          <p:nvSpPr>
            <p:cNvPr id="73814" name="Line 86"/>
            <p:cNvSpPr>
              <a:spLocks noChangeShapeType="1"/>
            </p:cNvSpPr>
            <p:nvPr/>
          </p:nvSpPr>
          <p:spPr bwMode="auto">
            <a:xfrm flipV="1">
              <a:off x="3733800" y="4191000"/>
              <a:ext cx="762000" cy="228600"/>
            </a:xfrm>
            <a:prstGeom prst="line">
              <a:avLst/>
            </a:prstGeom>
            <a:noFill/>
            <a:ln w="28575">
              <a:solidFill>
                <a:schemeClr val="tx1"/>
              </a:solidFill>
              <a:round/>
              <a:headEnd/>
              <a:tailEnd type="triangle" w="med" len="me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3815" name="Line 87"/>
            <p:cNvSpPr>
              <a:spLocks noChangeShapeType="1"/>
            </p:cNvSpPr>
            <p:nvPr/>
          </p:nvSpPr>
          <p:spPr bwMode="auto">
            <a:xfrm flipH="1" flipV="1">
              <a:off x="4800600" y="3962400"/>
              <a:ext cx="1447800" cy="457200"/>
            </a:xfrm>
            <a:prstGeom prst="line">
              <a:avLst/>
            </a:prstGeom>
            <a:noFill/>
            <a:ln w="28575">
              <a:solidFill>
                <a:schemeClr val="tx1"/>
              </a:solidFill>
              <a:round/>
              <a:headEnd/>
              <a:tailEnd type="triangle" w="med" len="me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3816" name="Line 88"/>
            <p:cNvSpPr>
              <a:spLocks noChangeShapeType="1"/>
            </p:cNvSpPr>
            <p:nvPr/>
          </p:nvSpPr>
          <p:spPr bwMode="auto">
            <a:xfrm flipH="1">
              <a:off x="3810000" y="5029200"/>
              <a:ext cx="685800" cy="457200"/>
            </a:xfrm>
            <a:prstGeom prst="line">
              <a:avLst/>
            </a:prstGeom>
            <a:noFill/>
            <a:ln w="28575">
              <a:solidFill>
                <a:schemeClr val="tx1"/>
              </a:solidFill>
              <a:round/>
              <a:headEnd/>
              <a:tailEnd type="triangle" w="med" len="me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3817" name="Text Box 89"/>
            <p:cNvSpPr txBox="1">
              <a:spLocks noChangeArrowheads="1"/>
            </p:cNvSpPr>
            <p:nvPr/>
          </p:nvSpPr>
          <p:spPr bwMode="auto">
            <a:xfrm>
              <a:off x="5257800" y="4953000"/>
              <a:ext cx="2667000" cy="523220"/>
            </a:xfrm>
            <a:prstGeom prst="rect">
              <a:avLst/>
            </a:prstGeom>
            <a:noFill/>
            <a:ln w="19050">
              <a:noFill/>
              <a:miter lim="800000"/>
              <a:headEnd/>
              <a:tailEnd/>
            </a:ln>
            <a:effectLst/>
          </p:spPr>
          <p:txBody>
            <a:bodyPr>
              <a:spAutoFit/>
            </a:bodyPr>
            <a:lstStyle/>
            <a:p>
              <a:pPr algn="ctr">
                <a:spcBef>
                  <a:spcPct val="50000"/>
                </a:spcBef>
              </a:pPr>
              <a:r>
                <a:rPr lang="en-US" sz="2800" b="1" dirty="0">
                  <a:ln>
                    <a:solidFill>
                      <a:schemeClr val="tx1"/>
                    </a:solidFill>
                  </a:ln>
                  <a:solidFill>
                    <a:srgbClr val="C00000"/>
                  </a:solidFill>
                  <a:latin typeface="Calibri" pitchFamily="34" charset="0"/>
                </a:rPr>
                <a:t>Ethernet Bus</a:t>
              </a:r>
            </a:p>
          </p:txBody>
        </p:sp>
      </p:grpSp>
      <p:sp>
        <p:nvSpPr>
          <p:cNvPr id="91" name="TextBox 90"/>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err="1">
                <a:ln>
                  <a:solidFill>
                    <a:prstClr val="black"/>
                  </a:solidFill>
                </a:ln>
                <a:solidFill>
                  <a:prstClr val="white"/>
                </a:solidFill>
                <a:latin typeface="Tahoma" pitchFamily="34" charset="0"/>
                <a:ea typeface="+mn-ea"/>
                <a:cs typeface="Tahoma" pitchFamily="34" charset="0"/>
              </a:rPr>
              <a:t>Thinnet – 10Base2</a:t>
            </a:r>
            <a:endParaRPr lang="th-TH" sz="4400" b="1" kern="1200" dirty="0" err="1">
              <a:ln>
                <a:solidFill>
                  <a:prstClr val="black"/>
                </a:solidFill>
              </a:ln>
              <a:solidFill>
                <a:prstClr val="white"/>
              </a:solidFill>
              <a:latin typeface="Tahoma" pitchFamily="34" charset="0"/>
              <a:ea typeface="+mn-ea"/>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6781800" y="4648200"/>
            <a:ext cx="1939243" cy="6191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6852138" y="4191000"/>
            <a:ext cx="2063262" cy="419100"/>
          </a:xfrm>
          <a:prstGeom prst="rect">
            <a:avLst/>
          </a:prstGeom>
          <a:noFill/>
          <a:ln w="9525">
            <a:noFill/>
            <a:miter lim="800000"/>
            <a:headEnd/>
            <a:tailEnd/>
          </a:ln>
          <a:effectLst/>
        </p:spPr>
      </p:pic>
      <p:sp>
        <p:nvSpPr>
          <p:cNvPr id="96" name="Text Box 83"/>
          <p:cNvSpPr txBox="1">
            <a:spLocks noChangeArrowheads="1"/>
          </p:cNvSpPr>
          <p:nvPr/>
        </p:nvSpPr>
        <p:spPr bwMode="auto">
          <a:xfrm>
            <a:off x="4267200" y="5257800"/>
            <a:ext cx="4724400" cy="523220"/>
          </a:xfrm>
          <a:prstGeom prst="rect">
            <a:avLst/>
          </a:prstGeom>
          <a:noFill/>
          <a:ln w="19050">
            <a:noFill/>
            <a:miter lim="800000"/>
            <a:headEnd/>
            <a:tailEnd/>
          </a:ln>
          <a:effectLst/>
        </p:spPr>
        <p:txBody>
          <a:bodyPr wrap="square">
            <a:spAutoFit/>
          </a:bodyPr>
          <a:lstStyle/>
          <a:p>
            <a:pPr algn="r">
              <a:spcBef>
                <a:spcPct val="50000"/>
              </a:spcBef>
            </a:pPr>
            <a:r>
              <a:rPr lang="en-US" sz="2800" b="1" dirty="0">
                <a:ln>
                  <a:solidFill>
                    <a:schemeClr val="tx1"/>
                  </a:solidFill>
                </a:ln>
                <a:solidFill>
                  <a:srgbClr val="FF0000"/>
                </a:solidFill>
                <a:latin typeface="Calibri" pitchFamily="34" charset="0"/>
              </a:rPr>
              <a:t>Segment length &lt; 200m</a:t>
            </a:r>
          </a:p>
        </p:txBody>
      </p:sp>
      <p:sp>
        <p:nvSpPr>
          <p:cNvPr id="93" name="Rectangle 81"/>
          <p:cNvSpPr>
            <a:spLocks noChangeArrowheads="1"/>
          </p:cNvSpPr>
          <p:nvPr/>
        </p:nvSpPr>
        <p:spPr bwMode="auto">
          <a:xfrm>
            <a:off x="7848600" y="2971800"/>
            <a:ext cx="152400" cy="152400"/>
          </a:xfrm>
          <a:prstGeom prst="rect">
            <a:avLst/>
          </a:prstGeom>
          <a:solidFill>
            <a:srgbClr val="FF0000"/>
          </a:solidFill>
          <a:ln w="19050">
            <a:solidFill>
              <a:schemeClr val="tx1"/>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94" name="Rectangle 81"/>
          <p:cNvSpPr>
            <a:spLocks noChangeArrowheads="1"/>
          </p:cNvSpPr>
          <p:nvPr/>
        </p:nvSpPr>
        <p:spPr bwMode="auto">
          <a:xfrm>
            <a:off x="685800" y="2971800"/>
            <a:ext cx="152400" cy="152400"/>
          </a:xfrm>
          <a:prstGeom prst="rect">
            <a:avLst/>
          </a:prstGeom>
          <a:solidFill>
            <a:srgbClr val="FF0000"/>
          </a:solidFill>
          <a:ln w="19050">
            <a:solidFill>
              <a:schemeClr val="tx1"/>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95" name="Text Box 84"/>
          <p:cNvSpPr txBox="1">
            <a:spLocks noChangeArrowheads="1"/>
          </p:cNvSpPr>
          <p:nvPr/>
        </p:nvSpPr>
        <p:spPr bwMode="auto">
          <a:xfrm>
            <a:off x="381000" y="1676400"/>
            <a:ext cx="2895600" cy="523220"/>
          </a:xfrm>
          <a:prstGeom prst="rect">
            <a:avLst/>
          </a:prstGeom>
          <a:noFill/>
          <a:ln w="19050">
            <a:noFill/>
            <a:miter lim="800000"/>
            <a:headEnd/>
            <a:tailEnd/>
          </a:ln>
          <a:effectLst/>
        </p:spPr>
        <p:txBody>
          <a:bodyPr wrap="square">
            <a:spAutoFit/>
          </a:bodyPr>
          <a:lstStyle/>
          <a:p>
            <a:pPr algn="ctr">
              <a:spcBef>
                <a:spcPct val="50000"/>
              </a:spcBef>
            </a:pPr>
            <a:r>
              <a:rPr lang="en-US" sz="2800" b="1" dirty="0">
                <a:solidFill>
                  <a:srgbClr val="3333CC"/>
                </a:solidFill>
                <a:latin typeface="Calibri" pitchFamily="34" charset="0"/>
              </a:rPr>
              <a:t>Terminator</a:t>
            </a:r>
          </a:p>
        </p:txBody>
      </p:sp>
      <p:sp>
        <p:nvSpPr>
          <p:cNvPr id="97" name="Line 88"/>
          <p:cNvSpPr>
            <a:spLocks noChangeShapeType="1"/>
          </p:cNvSpPr>
          <p:nvPr/>
        </p:nvSpPr>
        <p:spPr bwMode="auto">
          <a:xfrm flipH="1">
            <a:off x="838200" y="2199620"/>
            <a:ext cx="457200" cy="619780"/>
          </a:xfrm>
          <a:prstGeom prst="line">
            <a:avLst/>
          </a:prstGeom>
          <a:noFill/>
          <a:ln w="28575">
            <a:solidFill>
              <a:schemeClr val="tx1"/>
            </a:solidFill>
            <a:round/>
            <a:headEnd/>
            <a:tailEnd type="triangle" w="med" len="me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4" name="Rectangle 3"/>
          <p:cNvSpPr/>
          <p:nvPr/>
        </p:nvSpPr>
        <p:spPr>
          <a:xfrm>
            <a:off x="457200" y="4343400"/>
            <a:ext cx="5057795" cy="2308324"/>
          </a:xfrm>
          <a:prstGeom prst="rect">
            <a:avLst/>
          </a:prstGeom>
        </p:spPr>
        <p:txBody>
          <a:bodyPr wrap="none">
            <a:spAutoFit/>
          </a:bodyPr>
          <a:lstStyle/>
          <a:p>
            <a:pPr marL="285750" indent="-285750">
              <a:buFontTx/>
              <a:buChar char="-"/>
            </a:pPr>
            <a:r>
              <a:rPr lang="en-US" b="1" dirty="0">
                <a:solidFill>
                  <a:srgbClr val="000000"/>
                </a:solidFill>
                <a:latin typeface="Calibri" pitchFamily="34" charset="0"/>
              </a:rPr>
              <a:t>5-4-3 rule applies</a:t>
            </a:r>
          </a:p>
          <a:p>
            <a:pPr marL="285750" indent="-285750">
              <a:buFontTx/>
              <a:buChar char="-"/>
            </a:pPr>
            <a:r>
              <a:rPr lang="en-US" b="1" dirty="0">
                <a:solidFill>
                  <a:srgbClr val="000000"/>
                </a:solidFill>
                <a:latin typeface="Calibri" pitchFamily="34" charset="0"/>
              </a:rPr>
              <a:t>No more than 30 computers wired to a segment</a:t>
            </a:r>
          </a:p>
          <a:p>
            <a:pPr marL="285750" indent="-285750">
              <a:buFontTx/>
              <a:buChar char="-"/>
            </a:pPr>
            <a:r>
              <a:rPr lang="en-US" b="1" dirty="0">
                <a:solidFill>
                  <a:srgbClr val="000000"/>
                </a:solidFill>
                <a:latin typeface="Calibri" pitchFamily="34" charset="0"/>
              </a:rPr>
              <a:t>Bus topology</a:t>
            </a:r>
          </a:p>
          <a:p>
            <a:r>
              <a:rPr lang="en-US" b="1" dirty="0">
                <a:solidFill>
                  <a:srgbClr val="000000"/>
                </a:solidFill>
                <a:latin typeface="Calibri" pitchFamily="34" charset="0"/>
              </a:rPr>
              <a:t>Drawbacks</a:t>
            </a:r>
          </a:p>
          <a:p>
            <a:pPr marL="285750" indent="-285750">
              <a:buFontTx/>
              <a:buChar char="-"/>
            </a:pPr>
            <a:r>
              <a:rPr lang="en-US" b="1" dirty="0">
                <a:solidFill>
                  <a:srgbClr val="000000"/>
                </a:solidFill>
                <a:latin typeface="Calibri" pitchFamily="34" charset="0"/>
              </a:rPr>
              <a:t>Single point of failure</a:t>
            </a:r>
          </a:p>
          <a:p>
            <a:pPr marL="285750" indent="-285750">
              <a:buFontTx/>
              <a:buChar char="-"/>
            </a:pPr>
            <a:r>
              <a:rPr lang="en-US" b="1" dirty="0">
                <a:solidFill>
                  <a:srgbClr val="000000"/>
                </a:solidFill>
                <a:latin typeface="Calibri" pitchFamily="34" charset="0"/>
              </a:rPr>
              <a:t>Low bandwidth</a:t>
            </a:r>
          </a:p>
          <a:p>
            <a:pPr marL="285750" indent="-285750">
              <a:buFontTx/>
              <a:buChar char="-"/>
            </a:pPr>
            <a:endParaRPr lang="en-US" b="1" dirty="0">
              <a:solidFill>
                <a:srgbClr val="000000"/>
              </a:solidFill>
              <a:latin typeface="Calibri" pitchFamily="34" charset="0"/>
            </a:endParaRPr>
          </a:p>
          <a:p>
            <a:pPr marL="285750" indent="-285750">
              <a:buFontTx/>
              <a:buChar char="-"/>
            </a:pPr>
            <a:endParaRPr lang="en-US"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err="1">
                <a:ln>
                  <a:solidFill>
                    <a:prstClr val="black"/>
                  </a:solidFill>
                </a:ln>
                <a:solidFill>
                  <a:prstClr val="white"/>
                </a:solidFill>
                <a:latin typeface="Tahoma" pitchFamily="34" charset="0"/>
                <a:ea typeface="+mn-ea"/>
                <a:cs typeface="Tahoma" pitchFamily="34" charset="0"/>
              </a:rPr>
              <a:t>Thinnet</a:t>
            </a:r>
            <a:r>
              <a:rPr lang="en-US" sz="4400" b="1" kern="1200" dirty="0">
                <a:ln>
                  <a:solidFill>
                    <a:prstClr val="black"/>
                  </a:solidFill>
                </a:ln>
                <a:solidFill>
                  <a:prstClr val="white"/>
                </a:solidFill>
                <a:latin typeface="Tahoma" pitchFamily="34" charset="0"/>
                <a:ea typeface="+mn-ea"/>
                <a:cs typeface="Tahoma" pitchFamily="34" charset="0"/>
              </a:rPr>
              <a:t> (10Base2)</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118788" name="Picture 4"/>
          <p:cNvPicPr>
            <a:picLocks noChangeAspect="1" noChangeArrowheads="1"/>
          </p:cNvPicPr>
          <p:nvPr/>
        </p:nvPicPr>
        <p:blipFill>
          <a:blip r:embed="rId3" cstate="print"/>
          <a:srcRect/>
          <a:stretch>
            <a:fillRect/>
          </a:stretch>
        </p:blipFill>
        <p:spPr bwMode="auto">
          <a:xfrm>
            <a:off x="3048000" y="1468151"/>
            <a:ext cx="5766638" cy="4704049"/>
          </a:xfrm>
          <a:prstGeom prst="rect">
            <a:avLst/>
          </a:prstGeom>
          <a:noFill/>
          <a:ln w="9525">
            <a:noFill/>
            <a:miter lim="800000"/>
            <a:headEnd/>
            <a:tailEnd/>
          </a:ln>
          <a:effectLst/>
        </p:spPr>
      </p:pic>
      <p:pic>
        <p:nvPicPr>
          <p:cNvPr id="4" name="Picture 2"/>
          <p:cNvPicPr>
            <a:picLocks noChangeAspect="1" noChangeArrowheads="1"/>
          </p:cNvPicPr>
          <p:nvPr/>
        </p:nvPicPr>
        <p:blipFill>
          <a:blip r:embed="rId4" cstate="print">
            <a:clrChange>
              <a:clrFrom>
                <a:srgbClr val="FFFFFF"/>
              </a:clrFrom>
              <a:clrTo>
                <a:srgbClr val="FFFFFF">
                  <a:alpha val="0"/>
                </a:srgbClr>
              </a:clrTo>
            </a:clrChange>
          </a:blip>
          <a:srcRect l="23354" t="38235"/>
          <a:stretch>
            <a:fillRect/>
          </a:stretch>
        </p:blipFill>
        <p:spPr bwMode="auto">
          <a:xfrm>
            <a:off x="1842551" y="1905000"/>
            <a:ext cx="2500849" cy="1143000"/>
          </a:xfrm>
          <a:prstGeom prst="rect">
            <a:avLst/>
          </a:prstGeom>
          <a:noFill/>
          <a:ln w="9525">
            <a:noFill/>
            <a:miter lim="800000"/>
            <a:headEnd/>
            <a:tailEnd/>
          </a:ln>
        </p:spPr>
      </p:pic>
      <p:sp>
        <p:nvSpPr>
          <p:cNvPr id="5" name="Rectangle 4"/>
          <p:cNvSpPr/>
          <p:nvPr/>
        </p:nvSpPr>
        <p:spPr>
          <a:xfrm>
            <a:off x="0" y="6400800"/>
            <a:ext cx="8915399" cy="276999"/>
          </a:xfrm>
          <a:prstGeom prst="rect">
            <a:avLst/>
          </a:prstGeom>
        </p:spPr>
        <p:txBody>
          <a:bodyPr wrap="square">
            <a:spAutoFit/>
          </a:bodyPr>
          <a:lstStyle/>
          <a:p>
            <a:pPr algn="ctr"/>
            <a:r>
              <a:rPr lang="en-US" sz="1200" kern="1200" dirty="0">
                <a:solidFill>
                  <a:prstClr val="black"/>
                </a:solidFill>
                <a:latin typeface="Arial" pitchFamily="34" charset="0"/>
                <a:cs typeface="Arial" pitchFamily="34" charset="0"/>
              </a:rPr>
              <a:t>Figure  modified from:  </a:t>
            </a:r>
            <a:r>
              <a:rPr lang="en-US" sz="1200" u="sng" dirty="0">
                <a:solidFill>
                  <a:schemeClr val="accent2"/>
                </a:solidFill>
                <a:latin typeface="Arial" pitchFamily="34" charset="0"/>
                <a:cs typeface="Arial" pitchFamily="34" charset="0"/>
              </a:rPr>
              <a:t>http://technet.microsoft.com/en-us/library/cc723461.aspx  </a:t>
            </a:r>
            <a:r>
              <a:rPr lang="en-US" sz="1200" i="1" u="sng" dirty="0">
                <a:solidFill>
                  <a:schemeClr val="accent2"/>
                </a:solidFill>
              </a:rPr>
              <a:t> </a:t>
            </a:r>
            <a:endParaRPr lang="en-US" sz="1200" u="sng" kern="1200" dirty="0">
              <a:solidFill>
                <a:schemeClr val="accent2"/>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err="1">
                <a:ln>
                  <a:solidFill>
                    <a:prstClr val="black"/>
                  </a:solidFill>
                </a:ln>
                <a:solidFill>
                  <a:prstClr val="white"/>
                </a:solidFill>
                <a:latin typeface="Tahoma" pitchFamily="34" charset="0"/>
                <a:ea typeface="+mn-ea"/>
                <a:cs typeface="Tahoma" pitchFamily="34" charset="0"/>
              </a:rPr>
              <a:t>Twisted Pair – 10BaseT</a:t>
            </a:r>
            <a:endParaRPr lang="th-TH" sz="4400" b="1" kern="1200" dirty="0" err="1">
              <a:ln>
                <a:solidFill>
                  <a:prstClr val="black"/>
                </a:solidFill>
              </a:ln>
              <a:solidFill>
                <a:prstClr val="white"/>
              </a:solidFill>
              <a:latin typeface="Tahoma" pitchFamily="34" charset="0"/>
              <a:ea typeface="+mn-ea"/>
              <a:cs typeface="Tahoma" pitchFamily="34" charset="0"/>
            </a:endParaRPr>
          </a:p>
        </p:txBody>
      </p:sp>
      <p:grpSp>
        <p:nvGrpSpPr>
          <p:cNvPr id="3" name="Group 92"/>
          <p:cNvGrpSpPr/>
          <p:nvPr/>
        </p:nvGrpSpPr>
        <p:grpSpPr>
          <a:xfrm>
            <a:off x="4031619" y="861123"/>
            <a:ext cx="5417181" cy="2720277"/>
            <a:chOff x="2438400" y="2743200"/>
            <a:chExt cx="5417181" cy="3733800"/>
          </a:xfrm>
        </p:grpSpPr>
        <p:sp>
          <p:nvSpPr>
            <p:cNvPr id="74832" name="Text Box 80"/>
            <p:cNvSpPr txBox="1">
              <a:spLocks noChangeArrowheads="1"/>
            </p:cNvSpPr>
            <p:nvPr/>
          </p:nvSpPr>
          <p:spPr bwMode="auto">
            <a:xfrm>
              <a:off x="5188581" y="2920918"/>
              <a:ext cx="2667000" cy="584774"/>
            </a:xfrm>
            <a:prstGeom prst="rect">
              <a:avLst/>
            </a:prstGeom>
            <a:noFill/>
            <a:ln w="19050">
              <a:noFill/>
              <a:miter lim="800000"/>
              <a:headEnd/>
              <a:tailEnd/>
            </a:ln>
            <a:effectLst/>
          </p:spPr>
          <p:txBody>
            <a:bodyPr>
              <a:spAutoFit/>
            </a:bodyPr>
            <a:lstStyle/>
            <a:p>
              <a:pPr algn="ctr" rtl="0">
                <a:spcBef>
                  <a:spcPct val="50000"/>
                </a:spcBef>
              </a:pPr>
              <a:r>
                <a:rPr lang="en-US" sz="3200" b="1" kern="1200" dirty="0">
                  <a:solidFill>
                    <a:srgbClr val="000000"/>
                  </a:solidFill>
                  <a:latin typeface="Calibri" pitchFamily="34" charset="0"/>
                  <a:ea typeface="+mn-ea"/>
                  <a:cs typeface="+mn-cs"/>
                </a:rPr>
                <a:t>Controller</a:t>
              </a:r>
            </a:p>
          </p:txBody>
        </p:sp>
        <p:sp>
          <p:nvSpPr>
            <p:cNvPr id="74834" name="Text Box 82"/>
            <p:cNvSpPr txBox="1">
              <a:spLocks noChangeArrowheads="1"/>
            </p:cNvSpPr>
            <p:nvPr/>
          </p:nvSpPr>
          <p:spPr bwMode="auto">
            <a:xfrm>
              <a:off x="2438400" y="5892225"/>
              <a:ext cx="4876800" cy="584775"/>
            </a:xfrm>
            <a:prstGeom prst="rect">
              <a:avLst/>
            </a:prstGeom>
            <a:noFill/>
            <a:ln w="19050">
              <a:noFill/>
              <a:miter lim="800000"/>
              <a:headEnd/>
              <a:tailEnd/>
            </a:ln>
            <a:effectLst/>
          </p:spPr>
          <p:txBody>
            <a:bodyPr wrap="square">
              <a:spAutoFit/>
            </a:bodyPr>
            <a:lstStyle/>
            <a:p>
              <a:pPr algn="ctr" rtl="0">
                <a:spcBef>
                  <a:spcPct val="50000"/>
                </a:spcBef>
              </a:pPr>
              <a:r>
                <a:rPr lang="en-US" sz="3200" b="1" dirty="0">
                  <a:solidFill>
                    <a:srgbClr val="000000"/>
                  </a:solidFill>
                  <a:latin typeface="Calibri" pitchFamily="34" charset="0"/>
                </a:rPr>
                <a:t>M</a:t>
              </a:r>
              <a:r>
                <a:rPr lang="en-US" sz="3200" b="1" kern="1200" dirty="0">
                  <a:solidFill>
                    <a:srgbClr val="000000"/>
                  </a:solidFill>
                  <a:latin typeface="Calibri" pitchFamily="34" charset="0"/>
                  <a:ea typeface="+mn-ea"/>
                  <a:cs typeface="+mn-cs"/>
                </a:rPr>
                <a:t>ulti-port repeater or Hub</a:t>
              </a:r>
            </a:p>
          </p:txBody>
        </p:sp>
        <p:grpSp>
          <p:nvGrpSpPr>
            <p:cNvPr id="4" name="Group 91"/>
            <p:cNvGrpSpPr/>
            <p:nvPr/>
          </p:nvGrpSpPr>
          <p:grpSpPr>
            <a:xfrm>
              <a:off x="3352800" y="2743200"/>
              <a:ext cx="3048000" cy="2971800"/>
              <a:chOff x="3352800" y="2743200"/>
              <a:chExt cx="3048000" cy="2971800"/>
            </a:xfrm>
          </p:grpSpPr>
          <p:grpSp>
            <p:nvGrpSpPr>
              <p:cNvPr id="5" name="Group 3"/>
              <p:cNvGrpSpPr>
                <a:grpSpLocks/>
              </p:cNvGrpSpPr>
              <p:nvPr/>
            </p:nvGrpSpPr>
            <p:grpSpPr bwMode="auto">
              <a:xfrm>
                <a:off x="4038600" y="2743200"/>
                <a:ext cx="1049338" cy="1344613"/>
                <a:chOff x="2532" y="1747"/>
                <a:chExt cx="661" cy="847"/>
              </a:xfrm>
            </p:grpSpPr>
            <p:sp>
              <p:nvSpPr>
                <p:cNvPr id="74756" name="Freeform 4"/>
                <p:cNvSpPr>
                  <a:spLocks/>
                </p:cNvSpPr>
                <p:nvPr/>
              </p:nvSpPr>
              <p:spPr bwMode="auto">
                <a:xfrm>
                  <a:off x="2532" y="2259"/>
                  <a:ext cx="661" cy="335"/>
                </a:xfrm>
                <a:custGeom>
                  <a:avLst/>
                  <a:gdLst/>
                  <a:ahLst/>
                  <a:cxnLst>
                    <a:cxn ang="0">
                      <a:pos x="62" y="83"/>
                    </a:cxn>
                    <a:cxn ang="0">
                      <a:pos x="16" y="188"/>
                    </a:cxn>
                    <a:cxn ang="0">
                      <a:pos x="2" y="247"/>
                    </a:cxn>
                    <a:cxn ang="0">
                      <a:pos x="0" y="665"/>
                    </a:cxn>
                    <a:cxn ang="0">
                      <a:pos x="1323" y="669"/>
                    </a:cxn>
                    <a:cxn ang="0">
                      <a:pos x="1323" y="236"/>
                    </a:cxn>
                    <a:cxn ang="0">
                      <a:pos x="1300" y="160"/>
                    </a:cxn>
                    <a:cxn ang="0">
                      <a:pos x="1211" y="0"/>
                    </a:cxn>
                    <a:cxn ang="0">
                      <a:pos x="83" y="0"/>
                    </a:cxn>
                    <a:cxn ang="0">
                      <a:pos x="80" y="12"/>
                    </a:cxn>
                    <a:cxn ang="0">
                      <a:pos x="73" y="38"/>
                    </a:cxn>
                    <a:cxn ang="0">
                      <a:pos x="66" y="66"/>
                    </a:cxn>
                    <a:cxn ang="0">
                      <a:pos x="62" y="83"/>
                    </a:cxn>
                  </a:cxnLst>
                  <a:rect l="0" t="0" r="r" b="b"/>
                  <a:pathLst>
                    <a:path w="1323" h="669">
                      <a:moveTo>
                        <a:pt x="62" y="83"/>
                      </a:moveTo>
                      <a:lnTo>
                        <a:pt x="16" y="188"/>
                      </a:lnTo>
                      <a:lnTo>
                        <a:pt x="2" y="247"/>
                      </a:lnTo>
                      <a:lnTo>
                        <a:pt x="0" y="665"/>
                      </a:lnTo>
                      <a:lnTo>
                        <a:pt x="1323" y="669"/>
                      </a:lnTo>
                      <a:lnTo>
                        <a:pt x="1323" y="236"/>
                      </a:lnTo>
                      <a:lnTo>
                        <a:pt x="1300" y="160"/>
                      </a:lnTo>
                      <a:lnTo>
                        <a:pt x="1211" y="0"/>
                      </a:lnTo>
                      <a:lnTo>
                        <a:pt x="83" y="0"/>
                      </a:lnTo>
                      <a:lnTo>
                        <a:pt x="80" y="12"/>
                      </a:lnTo>
                      <a:lnTo>
                        <a:pt x="73" y="38"/>
                      </a:lnTo>
                      <a:lnTo>
                        <a:pt x="66" y="66"/>
                      </a:lnTo>
                      <a:lnTo>
                        <a:pt x="62" y="83"/>
                      </a:lnTo>
                      <a:close/>
                    </a:path>
                  </a:pathLst>
                </a:custGeom>
                <a:solidFill>
                  <a:srgbClr val="002B4C"/>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57" name="Freeform 5"/>
                <p:cNvSpPr>
                  <a:spLocks/>
                </p:cNvSpPr>
                <p:nvPr/>
              </p:nvSpPr>
              <p:spPr bwMode="auto">
                <a:xfrm>
                  <a:off x="2655" y="2305"/>
                  <a:ext cx="435" cy="36"/>
                </a:xfrm>
                <a:custGeom>
                  <a:avLst/>
                  <a:gdLst/>
                  <a:ahLst/>
                  <a:cxnLst>
                    <a:cxn ang="0">
                      <a:pos x="33" y="0"/>
                    </a:cxn>
                    <a:cxn ang="0">
                      <a:pos x="0" y="45"/>
                    </a:cxn>
                    <a:cxn ang="0">
                      <a:pos x="79" y="62"/>
                    </a:cxn>
                    <a:cxn ang="0">
                      <a:pos x="106" y="64"/>
                    </a:cxn>
                    <a:cxn ang="0">
                      <a:pos x="133" y="65"/>
                    </a:cxn>
                    <a:cxn ang="0">
                      <a:pos x="161" y="66"/>
                    </a:cxn>
                    <a:cxn ang="0">
                      <a:pos x="187" y="67"/>
                    </a:cxn>
                    <a:cxn ang="0">
                      <a:pos x="215" y="68"/>
                    </a:cxn>
                    <a:cxn ang="0">
                      <a:pos x="243" y="69"/>
                    </a:cxn>
                    <a:cxn ang="0">
                      <a:pos x="270" y="70"/>
                    </a:cxn>
                    <a:cxn ang="0">
                      <a:pos x="297" y="70"/>
                    </a:cxn>
                    <a:cxn ang="0">
                      <a:pos x="325" y="72"/>
                    </a:cxn>
                    <a:cxn ang="0">
                      <a:pos x="351" y="72"/>
                    </a:cxn>
                    <a:cxn ang="0">
                      <a:pos x="379" y="72"/>
                    </a:cxn>
                    <a:cxn ang="0">
                      <a:pos x="405" y="73"/>
                    </a:cxn>
                    <a:cxn ang="0">
                      <a:pos x="432" y="73"/>
                    </a:cxn>
                    <a:cxn ang="0">
                      <a:pos x="458" y="73"/>
                    </a:cxn>
                    <a:cxn ang="0">
                      <a:pos x="485" y="73"/>
                    </a:cxn>
                    <a:cxn ang="0">
                      <a:pos x="510" y="72"/>
                    </a:cxn>
                    <a:cxn ang="0">
                      <a:pos x="535" y="72"/>
                    </a:cxn>
                    <a:cxn ang="0">
                      <a:pos x="561" y="70"/>
                    </a:cxn>
                    <a:cxn ang="0">
                      <a:pos x="586" y="70"/>
                    </a:cxn>
                    <a:cxn ang="0">
                      <a:pos x="610" y="69"/>
                    </a:cxn>
                    <a:cxn ang="0">
                      <a:pos x="636" y="68"/>
                    </a:cxn>
                    <a:cxn ang="0">
                      <a:pos x="659" y="67"/>
                    </a:cxn>
                    <a:cxn ang="0">
                      <a:pos x="683" y="66"/>
                    </a:cxn>
                    <a:cxn ang="0">
                      <a:pos x="706" y="64"/>
                    </a:cxn>
                    <a:cxn ang="0">
                      <a:pos x="728" y="62"/>
                    </a:cxn>
                    <a:cxn ang="0">
                      <a:pos x="750" y="60"/>
                    </a:cxn>
                    <a:cxn ang="0">
                      <a:pos x="772" y="58"/>
                    </a:cxn>
                    <a:cxn ang="0">
                      <a:pos x="792" y="57"/>
                    </a:cxn>
                    <a:cxn ang="0">
                      <a:pos x="812" y="53"/>
                    </a:cxn>
                    <a:cxn ang="0">
                      <a:pos x="833" y="51"/>
                    </a:cxn>
                    <a:cxn ang="0">
                      <a:pos x="851" y="49"/>
                    </a:cxn>
                    <a:cxn ang="0">
                      <a:pos x="870" y="45"/>
                    </a:cxn>
                    <a:cxn ang="0">
                      <a:pos x="832" y="0"/>
                    </a:cxn>
                    <a:cxn ang="0">
                      <a:pos x="33" y="0"/>
                    </a:cxn>
                  </a:cxnLst>
                  <a:rect l="0" t="0" r="r" b="b"/>
                  <a:pathLst>
                    <a:path w="870" h="73">
                      <a:moveTo>
                        <a:pt x="33" y="0"/>
                      </a:moveTo>
                      <a:lnTo>
                        <a:pt x="0" y="45"/>
                      </a:lnTo>
                      <a:lnTo>
                        <a:pt x="79" y="62"/>
                      </a:lnTo>
                      <a:lnTo>
                        <a:pt x="106" y="64"/>
                      </a:lnTo>
                      <a:lnTo>
                        <a:pt x="133" y="65"/>
                      </a:lnTo>
                      <a:lnTo>
                        <a:pt x="161" y="66"/>
                      </a:lnTo>
                      <a:lnTo>
                        <a:pt x="187" y="67"/>
                      </a:lnTo>
                      <a:lnTo>
                        <a:pt x="215" y="68"/>
                      </a:lnTo>
                      <a:lnTo>
                        <a:pt x="243" y="69"/>
                      </a:lnTo>
                      <a:lnTo>
                        <a:pt x="270" y="70"/>
                      </a:lnTo>
                      <a:lnTo>
                        <a:pt x="297" y="70"/>
                      </a:lnTo>
                      <a:lnTo>
                        <a:pt x="325" y="72"/>
                      </a:lnTo>
                      <a:lnTo>
                        <a:pt x="351" y="72"/>
                      </a:lnTo>
                      <a:lnTo>
                        <a:pt x="379" y="72"/>
                      </a:lnTo>
                      <a:lnTo>
                        <a:pt x="405" y="73"/>
                      </a:lnTo>
                      <a:lnTo>
                        <a:pt x="432" y="73"/>
                      </a:lnTo>
                      <a:lnTo>
                        <a:pt x="458" y="73"/>
                      </a:lnTo>
                      <a:lnTo>
                        <a:pt x="485" y="73"/>
                      </a:lnTo>
                      <a:lnTo>
                        <a:pt x="510" y="72"/>
                      </a:lnTo>
                      <a:lnTo>
                        <a:pt x="535" y="72"/>
                      </a:lnTo>
                      <a:lnTo>
                        <a:pt x="561" y="70"/>
                      </a:lnTo>
                      <a:lnTo>
                        <a:pt x="586" y="70"/>
                      </a:lnTo>
                      <a:lnTo>
                        <a:pt x="610" y="69"/>
                      </a:lnTo>
                      <a:lnTo>
                        <a:pt x="636" y="68"/>
                      </a:lnTo>
                      <a:lnTo>
                        <a:pt x="659" y="67"/>
                      </a:lnTo>
                      <a:lnTo>
                        <a:pt x="683" y="66"/>
                      </a:lnTo>
                      <a:lnTo>
                        <a:pt x="706" y="64"/>
                      </a:lnTo>
                      <a:lnTo>
                        <a:pt x="728" y="62"/>
                      </a:lnTo>
                      <a:lnTo>
                        <a:pt x="750" y="60"/>
                      </a:lnTo>
                      <a:lnTo>
                        <a:pt x="772" y="58"/>
                      </a:lnTo>
                      <a:lnTo>
                        <a:pt x="792" y="57"/>
                      </a:lnTo>
                      <a:lnTo>
                        <a:pt x="812" y="53"/>
                      </a:lnTo>
                      <a:lnTo>
                        <a:pt x="833" y="51"/>
                      </a:lnTo>
                      <a:lnTo>
                        <a:pt x="851" y="49"/>
                      </a:lnTo>
                      <a:lnTo>
                        <a:pt x="870" y="45"/>
                      </a:lnTo>
                      <a:lnTo>
                        <a:pt x="832" y="0"/>
                      </a:lnTo>
                      <a:lnTo>
                        <a:pt x="33" y="0"/>
                      </a:lnTo>
                      <a:close/>
                    </a:path>
                  </a:pathLst>
                </a:custGeom>
                <a:solidFill>
                  <a:srgbClr val="000F23"/>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58" name="Freeform 6"/>
                <p:cNvSpPr>
                  <a:spLocks/>
                </p:cNvSpPr>
                <p:nvPr/>
              </p:nvSpPr>
              <p:spPr bwMode="auto">
                <a:xfrm>
                  <a:off x="2547" y="1747"/>
                  <a:ext cx="624" cy="567"/>
                </a:xfrm>
                <a:custGeom>
                  <a:avLst/>
                  <a:gdLst/>
                  <a:ahLst/>
                  <a:cxnLst>
                    <a:cxn ang="0">
                      <a:pos x="0" y="1087"/>
                    </a:cxn>
                    <a:cxn ang="0">
                      <a:pos x="58" y="1097"/>
                    </a:cxn>
                    <a:cxn ang="0">
                      <a:pos x="123" y="1106"/>
                    </a:cxn>
                    <a:cxn ang="0">
                      <a:pos x="197" y="1114"/>
                    </a:cxn>
                    <a:cxn ang="0">
                      <a:pos x="278" y="1121"/>
                    </a:cxn>
                    <a:cxn ang="0">
                      <a:pos x="363" y="1127"/>
                    </a:cxn>
                    <a:cxn ang="0">
                      <a:pos x="452" y="1131"/>
                    </a:cxn>
                    <a:cxn ang="0">
                      <a:pos x="543" y="1135"/>
                    </a:cxn>
                    <a:cxn ang="0">
                      <a:pos x="636" y="1136"/>
                    </a:cxn>
                    <a:cxn ang="0">
                      <a:pos x="727" y="1136"/>
                    </a:cxn>
                    <a:cxn ang="0">
                      <a:pos x="818" y="1133"/>
                    </a:cxn>
                    <a:cxn ang="0">
                      <a:pos x="906" y="1129"/>
                    </a:cxn>
                    <a:cxn ang="0">
                      <a:pos x="988" y="1122"/>
                    </a:cxn>
                    <a:cxn ang="0">
                      <a:pos x="1065" y="1113"/>
                    </a:cxn>
                    <a:cxn ang="0">
                      <a:pos x="1135" y="1100"/>
                    </a:cxn>
                    <a:cxn ang="0">
                      <a:pos x="1196" y="1085"/>
                    </a:cxn>
                    <a:cxn ang="0">
                      <a:pos x="1248" y="1067"/>
                    </a:cxn>
                    <a:cxn ang="0">
                      <a:pos x="1238" y="4"/>
                    </a:cxn>
                    <a:cxn ang="0">
                      <a:pos x="1203" y="4"/>
                    </a:cxn>
                    <a:cxn ang="0">
                      <a:pos x="1155" y="4"/>
                    </a:cxn>
                    <a:cxn ang="0">
                      <a:pos x="1091" y="3"/>
                    </a:cxn>
                    <a:cxn ang="0">
                      <a:pos x="1019" y="3"/>
                    </a:cxn>
                    <a:cxn ang="0">
                      <a:pos x="936" y="1"/>
                    </a:cxn>
                    <a:cxn ang="0">
                      <a:pos x="846" y="0"/>
                    </a:cxn>
                    <a:cxn ang="0">
                      <a:pos x="750" y="0"/>
                    </a:cxn>
                    <a:cxn ang="0">
                      <a:pos x="652" y="0"/>
                    </a:cxn>
                    <a:cxn ang="0">
                      <a:pos x="552" y="0"/>
                    </a:cxn>
                    <a:cxn ang="0">
                      <a:pos x="452" y="1"/>
                    </a:cxn>
                    <a:cxn ang="0">
                      <a:pos x="355" y="3"/>
                    </a:cxn>
                    <a:cxn ang="0">
                      <a:pos x="262" y="6"/>
                    </a:cxn>
                    <a:cxn ang="0">
                      <a:pos x="175" y="10"/>
                    </a:cxn>
                    <a:cxn ang="0">
                      <a:pos x="97" y="14"/>
                    </a:cxn>
                    <a:cxn ang="0">
                      <a:pos x="30" y="21"/>
                    </a:cxn>
                  </a:cxnLst>
                  <a:rect l="0" t="0" r="r" b="b"/>
                  <a:pathLst>
                    <a:path w="1248" h="1136">
                      <a:moveTo>
                        <a:pt x="0" y="25"/>
                      </a:moveTo>
                      <a:lnTo>
                        <a:pt x="0" y="1087"/>
                      </a:lnTo>
                      <a:lnTo>
                        <a:pt x="28" y="1092"/>
                      </a:lnTo>
                      <a:lnTo>
                        <a:pt x="58" y="1097"/>
                      </a:lnTo>
                      <a:lnTo>
                        <a:pt x="89" y="1101"/>
                      </a:lnTo>
                      <a:lnTo>
                        <a:pt x="123" y="1106"/>
                      </a:lnTo>
                      <a:lnTo>
                        <a:pt x="159" y="1109"/>
                      </a:lnTo>
                      <a:lnTo>
                        <a:pt x="197" y="1114"/>
                      </a:lnTo>
                      <a:lnTo>
                        <a:pt x="236" y="1117"/>
                      </a:lnTo>
                      <a:lnTo>
                        <a:pt x="278" y="1121"/>
                      </a:lnTo>
                      <a:lnTo>
                        <a:pt x="319" y="1124"/>
                      </a:lnTo>
                      <a:lnTo>
                        <a:pt x="363" y="1127"/>
                      </a:lnTo>
                      <a:lnTo>
                        <a:pt x="407" y="1129"/>
                      </a:lnTo>
                      <a:lnTo>
                        <a:pt x="452" y="1131"/>
                      </a:lnTo>
                      <a:lnTo>
                        <a:pt x="498" y="1133"/>
                      </a:lnTo>
                      <a:lnTo>
                        <a:pt x="543" y="1135"/>
                      </a:lnTo>
                      <a:lnTo>
                        <a:pt x="590" y="1136"/>
                      </a:lnTo>
                      <a:lnTo>
                        <a:pt x="636" y="1136"/>
                      </a:lnTo>
                      <a:lnTo>
                        <a:pt x="682" y="1136"/>
                      </a:lnTo>
                      <a:lnTo>
                        <a:pt x="727" y="1136"/>
                      </a:lnTo>
                      <a:lnTo>
                        <a:pt x="773" y="1135"/>
                      </a:lnTo>
                      <a:lnTo>
                        <a:pt x="818" y="1133"/>
                      </a:lnTo>
                      <a:lnTo>
                        <a:pt x="862" y="1131"/>
                      </a:lnTo>
                      <a:lnTo>
                        <a:pt x="906" y="1129"/>
                      </a:lnTo>
                      <a:lnTo>
                        <a:pt x="947" y="1127"/>
                      </a:lnTo>
                      <a:lnTo>
                        <a:pt x="988" y="1122"/>
                      </a:lnTo>
                      <a:lnTo>
                        <a:pt x="1028" y="1117"/>
                      </a:lnTo>
                      <a:lnTo>
                        <a:pt x="1065" y="1113"/>
                      </a:lnTo>
                      <a:lnTo>
                        <a:pt x="1101" y="1107"/>
                      </a:lnTo>
                      <a:lnTo>
                        <a:pt x="1135" y="1100"/>
                      </a:lnTo>
                      <a:lnTo>
                        <a:pt x="1167" y="1093"/>
                      </a:lnTo>
                      <a:lnTo>
                        <a:pt x="1196" y="1085"/>
                      </a:lnTo>
                      <a:lnTo>
                        <a:pt x="1224" y="1076"/>
                      </a:lnTo>
                      <a:lnTo>
                        <a:pt x="1248" y="1067"/>
                      </a:lnTo>
                      <a:lnTo>
                        <a:pt x="1248" y="4"/>
                      </a:lnTo>
                      <a:lnTo>
                        <a:pt x="1238" y="4"/>
                      </a:lnTo>
                      <a:lnTo>
                        <a:pt x="1223" y="4"/>
                      </a:lnTo>
                      <a:lnTo>
                        <a:pt x="1203" y="4"/>
                      </a:lnTo>
                      <a:lnTo>
                        <a:pt x="1180" y="4"/>
                      </a:lnTo>
                      <a:lnTo>
                        <a:pt x="1155" y="4"/>
                      </a:lnTo>
                      <a:lnTo>
                        <a:pt x="1125" y="4"/>
                      </a:lnTo>
                      <a:lnTo>
                        <a:pt x="1091" y="3"/>
                      </a:lnTo>
                      <a:lnTo>
                        <a:pt x="1057" y="3"/>
                      </a:lnTo>
                      <a:lnTo>
                        <a:pt x="1019" y="3"/>
                      </a:lnTo>
                      <a:lnTo>
                        <a:pt x="978" y="1"/>
                      </a:lnTo>
                      <a:lnTo>
                        <a:pt x="936" y="1"/>
                      </a:lnTo>
                      <a:lnTo>
                        <a:pt x="892" y="1"/>
                      </a:lnTo>
                      <a:lnTo>
                        <a:pt x="846" y="0"/>
                      </a:lnTo>
                      <a:lnTo>
                        <a:pt x="799" y="0"/>
                      </a:lnTo>
                      <a:lnTo>
                        <a:pt x="750" y="0"/>
                      </a:lnTo>
                      <a:lnTo>
                        <a:pt x="702" y="0"/>
                      </a:lnTo>
                      <a:lnTo>
                        <a:pt x="652" y="0"/>
                      </a:lnTo>
                      <a:lnTo>
                        <a:pt x="602" y="0"/>
                      </a:lnTo>
                      <a:lnTo>
                        <a:pt x="552" y="0"/>
                      </a:lnTo>
                      <a:lnTo>
                        <a:pt x="501" y="0"/>
                      </a:lnTo>
                      <a:lnTo>
                        <a:pt x="452" y="1"/>
                      </a:lnTo>
                      <a:lnTo>
                        <a:pt x="403" y="1"/>
                      </a:lnTo>
                      <a:lnTo>
                        <a:pt x="355" y="3"/>
                      </a:lnTo>
                      <a:lnTo>
                        <a:pt x="308" y="4"/>
                      </a:lnTo>
                      <a:lnTo>
                        <a:pt x="262" y="6"/>
                      </a:lnTo>
                      <a:lnTo>
                        <a:pt x="218" y="7"/>
                      </a:lnTo>
                      <a:lnTo>
                        <a:pt x="175" y="10"/>
                      </a:lnTo>
                      <a:lnTo>
                        <a:pt x="135" y="12"/>
                      </a:lnTo>
                      <a:lnTo>
                        <a:pt x="97" y="14"/>
                      </a:lnTo>
                      <a:lnTo>
                        <a:pt x="62" y="18"/>
                      </a:lnTo>
                      <a:lnTo>
                        <a:pt x="30" y="21"/>
                      </a:lnTo>
                      <a:lnTo>
                        <a:pt x="0" y="25"/>
                      </a:lnTo>
                      <a:close/>
                    </a:path>
                  </a:pathLst>
                </a:custGeom>
                <a:solidFill>
                  <a:srgbClr val="967044"/>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59" name="Freeform 7"/>
                <p:cNvSpPr>
                  <a:spLocks/>
                </p:cNvSpPr>
                <p:nvPr/>
              </p:nvSpPr>
              <p:spPr bwMode="auto">
                <a:xfrm>
                  <a:off x="2547" y="1747"/>
                  <a:ext cx="603" cy="533"/>
                </a:xfrm>
                <a:custGeom>
                  <a:avLst/>
                  <a:gdLst/>
                  <a:ahLst/>
                  <a:cxnLst>
                    <a:cxn ang="0">
                      <a:pos x="0" y="273"/>
                    </a:cxn>
                    <a:cxn ang="0">
                      <a:pos x="0" y="772"/>
                    </a:cxn>
                    <a:cxn ang="0">
                      <a:pos x="27" y="1026"/>
                    </a:cxn>
                    <a:cxn ang="0">
                      <a:pos x="85" y="1034"/>
                    </a:cxn>
                    <a:cxn ang="0">
                      <a:pos x="153" y="1042"/>
                    </a:cxn>
                    <a:cxn ang="0">
                      <a:pos x="228" y="1049"/>
                    </a:cxn>
                    <a:cxn ang="0">
                      <a:pos x="308" y="1056"/>
                    </a:cxn>
                    <a:cxn ang="0">
                      <a:pos x="393" y="1061"/>
                    </a:cxn>
                    <a:cxn ang="0">
                      <a:pos x="480" y="1064"/>
                    </a:cxn>
                    <a:cxn ang="0">
                      <a:pos x="569" y="1067"/>
                    </a:cxn>
                    <a:cxn ang="0">
                      <a:pos x="658" y="1068"/>
                    </a:cxn>
                    <a:cxn ang="0">
                      <a:pos x="747" y="1067"/>
                    </a:cxn>
                    <a:cxn ang="0">
                      <a:pos x="833" y="1063"/>
                    </a:cxn>
                    <a:cxn ang="0">
                      <a:pos x="915" y="1057"/>
                    </a:cxn>
                    <a:cxn ang="0">
                      <a:pos x="993" y="1051"/>
                    </a:cxn>
                    <a:cxn ang="0">
                      <a:pos x="1065" y="1040"/>
                    </a:cxn>
                    <a:cxn ang="0">
                      <a:pos x="1128" y="1028"/>
                    </a:cxn>
                    <a:cxn ang="0">
                      <a:pos x="1182" y="1011"/>
                    </a:cxn>
                    <a:cxn ang="0">
                      <a:pos x="1207" y="752"/>
                    </a:cxn>
                    <a:cxn ang="0">
                      <a:pos x="1207" y="254"/>
                    </a:cxn>
                    <a:cxn ang="0">
                      <a:pos x="1196" y="5"/>
                    </a:cxn>
                    <a:cxn ang="0">
                      <a:pos x="1162" y="5"/>
                    </a:cxn>
                    <a:cxn ang="0">
                      <a:pos x="1114" y="5"/>
                    </a:cxn>
                    <a:cxn ang="0">
                      <a:pos x="1053" y="4"/>
                    </a:cxn>
                    <a:cxn ang="0">
                      <a:pos x="982" y="3"/>
                    </a:cxn>
                    <a:cxn ang="0">
                      <a:pos x="902" y="1"/>
                    </a:cxn>
                    <a:cxn ang="0">
                      <a:pos x="816" y="1"/>
                    </a:cxn>
                    <a:cxn ang="0">
                      <a:pos x="724" y="0"/>
                    </a:cxn>
                    <a:cxn ang="0">
                      <a:pos x="628" y="0"/>
                    </a:cxn>
                    <a:cxn ang="0">
                      <a:pos x="533" y="0"/>
                    </a:cxn>
                    <a:cxn ang="0">
                      <a:pos x="436" y="1"/>
                    </a:cxn>
                    <a:cxn ang="0">
                      <a:pos x="342" y="3"/>
                    </a:cxn>
                    <a:cxn ang="0">
                      <a:pos x="253" y="6"/>
                    </a:cxn>
                    <a:cxn ang="0">
                      <a:pos x="170" y="10"/>
                    </a:cxn>
                    <a:cxn ang="0">
                      <a:pos x="95" y="14"/>
                    </a:cxn>
                    <a:cxn ang="0">
                      <a:pos x="29" y="20"/>
                    </a:cxn>
                  </a:cxnLst>
                  <a:rect l="0" t="0" r="r" b="b"/>
                  <a:pathLst>
                    <a:path w="1207" h="1068">
                      <a:moveTo>
                        <a:pt x="0" y="23"/>
                      </a:moveTo>
                      <a:lnTo>
                        <a:pt x="0" y="273"/>
                      </a:lnTo>
                      <a:lnTo>
                        <a:pt x="0" y="522"/>
                      </a:lnTo>
                      <a:lnTo>
                        <a:pt x="0" y="772"/>
                      </a:lnTo>
                      <a:lnTo>
                        <a:pt x="0" y="1022"/>
                      </a:lnTo>
                      <a:lnTo>
                        <a:pt x="27" y="1026"/>
                      </a:lnTo>
                      <a:lnTo>
                        <a:pt x="56" y="1031"/>
                      </a:lnTo>
                      <a:lnTo>
                        <a:pt x="85" y="1034"/>
                      </a:lnTo>
                      <a:lnTo>
                        <a:pt x="119" y="1039"/>
                      </a:lnTo>
                      <a:lnTo>
                        <a:pt x="153" y="1042"/>
                      </a:lnTo>
                      <a:lnTo>
                        <a:pt x="190" y="1046"/>
                      </a:lnTo>
                      <a:lnTo>
                        <a:pt x="228" y="1049"/>
                      </a:lnTo>
                      <a:lnTo>
                        <a:pt x="268" y="1053"/>
                      </a:lnTo>
                      <a:lnTo>
                        <a:pt x="308" y="1056"/>
                      </a:lnTo>
                      <a:lnTo>
                        <a:pt x="350" y="1059"/>
                      </a:lnTo>
                      <a:lnTo>
                        <a:pt x="393" y="1061"/>
                      </a:lnTo>
                      <a:lnTo>
                        <a:pt x="436" y="1063"/>
                      </a:lnTo>
                      <a:lnTo>
                        <a:pt x="480" y="1064"/>
                      </a:lnTo>
                      <a:lnTo>
                        <a:pt x="524" y="1067"/>
                      </a:lnTo>
                      <a:lnTo>
                        <a:pt x="569" y="1067"/>
                      </a:lnTo>
                      <a:lnTo>
                        <a:pt x="614" y="1068"/>
                      </a:lnTo>
                      <a:lnTo>
                        <a:pt x="658" y="1068"/>
                      </a:lnTo>
                      <a:lnTo>
                        <a:pt x="703" y="1068"/>
                      </a:lnTo>
                      <a:lnTo>
                        <a:pt x="747" y="1067"/>
                      </a:lnTo>
                      <a:lnTo>
                        <a:pt x="791" y="1066"/>
                      </a:lnTo>
                      <a:lnTo>
                        <a:pt x="833" y="1063"/>
                      </a:lnTo>
                      <a:lnTo>
                        <a:pt x="875" y="1061"/>
                      </a:lnTo>
                      <a:lnTo>
                        <a:pt x="915" y="1057"/>
                      </a:lnTo>
                      <a:lnTo>
                        <a:pt x="955" y="1054"/>
                      </a:lnTo>
                      <a:lnTo>
                        <a:pt x="993" y="1051"/>
                      </a:lnTo>
                      <a:lnTo>
                        <a:pt x="1029" y="1045"/>
                      </a:lnTo>
                      <a:lnTo>
                        <a:pt x="1065" y="1040"/>
                      </a:lnTo>
                      <a:lnTo>
                        <a:pt x="1097" y="1033"/>
                      </a:lnTo>
                      <a:lnTo>
                        <a:pt x="1128" y="1028"/>
                      </a:lnTo>
                      <a:lnTo>
                        <a:pt x="1157" y="1019"/>
                      </a:lnTo>
                      <a:lnTo>
                        <a:pt x="1182" y="1011"/>
                      </a:lnTo>
                      <a:lnTo>
                        <a:pt x="1207" y="1002"/>
                      </a:lnTo>
                      <a:lnTo>
                        <a:pt x="1207" y="752"/>
                      </a:lnTo>
                      <a:lnTo>
                        <a:pt x="1207" y="504"/>
                      </a:lnTo>
                      <a:lnTo>
                        <a:pt x="1207" y="254"/>
                      </a:lnTo>
                      <a:lnTo>
                        <a:pt x="1207" y="5"/>
                      </a:lnTo>
                      <a:lnTo>
                        <a:pt x="1196" y="5"/>
                      </a:lnTo>
                      <a:lnTo>
                        <a:pt x="1181" y="5"/>
                      </a:lnTo>
                      <a:lnTo>
                        <a:pt x="1162" y="5"/>
                      </a:lnTo>
                      <a:lnTo>
                        <a:pt x="1140" y="5"/>
                      </a:lnTo>
                      <a:lnTo>
                        <a:pt x="1114" y="5"/>
                      </a:lnTo>
                      <a:lnTo>
                        <a:pt x="1086" y="4"/>
                      </a:lnTo>
                      <a:lnTo>
                        <a:pt x="1053" y="4"/>
                      </a:lnTo>
                      <a:lnTo>
                        <a:pt x="1019" y="4"/>
                      </a:lnTo>
                      <a:lnTo>
                        <a:pt x="982" y="3"/>
                      </a:lnTo>
                      <a:lnTo>
                        <a:pt x="944" y="3"/>
                      </a:lnTo>
                      <a:lnTo>
                        <a:pt x="902" y="1"/>
                      </a:lnTo>
                      <a:lnTo>
                        <a:pt x="860" y="1"/>
                      </a:lnTo>
                      <a:lnTo>
                        <a:pt x="816" y="1"/>
                      </a:lnTo>
                      <a:lnTo>
                        <a:pt x="770" y="0"/>
                      </a:lnTo>
                      <a:lnTo>
                        <a:pt x="724" y="0"/>
                      </a:lnTo>
                      <a:lnTo>
                        <a:pt x="677" y="0"/>
                      </a:lnTo>
                      <a:lnTo>
                        <a:pt x="628" y="0"/>
                      </a:lnTo>
                      <a:lnTo>
                        <a:pt x="581" y="0"/>
                      </a:lnTo>
                      <a:lnTo>
                        <a:pt x="533" y="0"/>
                      </a:lnTo>
                      <a:lnTo>
                        <a:pt x="484" y="1"/>
                      </a:lnTo>
                      <a:lnTo>
                        <a:pt x="436" y="1"/>
                      </a:lnTo>
                      <a:lnTo>
                        <a:pt x="388" y="3"/>
                      </a:lnTo>
                      <a:lnTo>
                        <a:pt x="342" y="3"/>
                      </a:lnTo>
                      <a:lnTo>
                        <a:pt x="297" y="4"/>
                      </a:lnTo>
                      <a:lnTo>
                        <a:pt x="253" y="6"/>
                      </a:lnTo>
                      <a:lnTo>
                        <a:pt x="211" y="7"/>
                      </a:lnTo>
                      <a:lnTo>
                        <a:pt x="170" y="10"/>
                      </a:lnTo>
                      <a:lnTo>
                        <a:pt x="130" y="12"/>
                      </a:lnTo>
                      <a:lnTo>
                        <a:pt x="95" y="14"/>
                      </a:lnTo>
                      <a:lnTo>
                        <a:pt x="60" y="16"/>
                      </a:lnTo>
                      <a:lnTo>
                        <a:pt x="29" y="20"/>
                      </a:lnTo>
                      <a:lnTo>
                        <a:pt x="0" y="23"/>
                      </a:lnTo>
                      <a:close/>
                    </a:path>
                  </a:pathLst>
                </a:custGeom>
                <a:solidFill>
                  <a:srgbClr val="9B774F"/>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60" name="Freeform 8"/>
                <p:cNvSpPr>
                  <a:spLocks/>
                </p:cNvSpPr>
                <p:nvPr/>
              </p:nvSpPr>
              <p:spPr bwMode="auto">
                <a:xfrm>
                  <a:off x="2547" y="1747"/>
                  <a:ext cx="583" cy="499"/>
                </a:xfrm>
                <a:custGeom>
                  <a:avLst/>
                  <a:gdLst/>
                  <a:ahLst/>
                  <a:cxnLst>
                    <a:cxn ang="0">
                      <a:pos x="0" y="256"/>
                    </a:cxn>
                    <a:cxn ang="0">
                      <a:pos x="0" y="722"/>
                    </a:cxn>
                    <a:cxn ang="0">
                      <a:pos x="26" y="961"/>
                    </a:cxn>
                    <a:cxn ang="0">
                      <a:pos x="83" y="969"/>
                    </a:cxn>
                    <a:cxn ang="0">
                      <a:pos x="148" y="976"/>
                    </a:cxn>
                    <a:cxn ang="0">
                      <a:pos x="220" y="983"/>
                    </a:cxn>
                    <a:cxn ang="0">
                      <a:pos x="297" y="988"/>
                    </a:cxn>
                    <a:cxn ang="0">
                      <a:pos x="379" y="993"/>
                    </a:cxn>
                    <a:cxn ang="0">
                      <a:pos x="463" y="996"/>
                    </a:cxn>
                    <a:cxn ang="0">
                      <a:pos x="550" y="999"/>
                    </a:cxn>
                    <a:cxn ang="0">
                      <a:pos x="636" y="999"/>
                    </a:cxn>
                    <a:cxn ang="0">
                      <a:pos x="721" y="998"/>
                    </a:cxn>
                    <a:cxn ang="0">
                      <a:pos x="804" y="994"/>
                    </a:cxn>
                    <a:cxn ang="0">
                      <a:pos x="884" y="990"/>
                    </a:cxn>
                    <a:cxn ang="0">
                      <a:pos x="959" y="983"/>
                    </a:cxn>
                    <a:cxn ang="0">
                      <a:pos x="1028" y="972"/>
                    </a:cxn>
                    <a:cxn ang="0">
                      <a:pos x="1089" y="961"/>
                    </a:cxn>
                    <a:cxn ang="0">
                      <a:pos x="1142" y="946"/>
                    </a:cxn>
                    <a:cxn ang="0">
                      <a:pos x="1165" y="704"/>
                    </a:cxn>
                    <a:cxn ang="0">
                      <a:pos x="1165" y="238"/>
                    </a:cxn>
                    <a:cxn ang="0">
                      <a:pos x="1154" y="5"/>
                    </a:cxn>
                    <a:cxn ang="0">
                      <a:pos x="1120" y="5"/>
                    </a:cxn>
                    <a:cxn ang="0">
                      <a:pos x="1074" y="4"/>
                    </a:cxn>
                    <a:cxn ang="0">
                      <a:pos x="1015" y="4"/>
                    </a:cxn>
                    <a:cxn ang="0">
                      <a:pos x="946" y="3"/>
                    </a:cxn>
                    <a:cxn ang="0">
                      <a:pos x="869" y="1"/>
                    </a:cxn>
                    <a:cxn ang="0">
                      <a:pos x="785" y="1"/>
                    </a:cxn>
                    <a:cxn ang="0">
                      <a:pos x="697" y="0"/>
                    </a:cxn>
                    <a:cxn ang="0">
                      <a:pos x="605" y="0"/>
                    </a:cxn>
                    <a:cxn ang="0">
                      <a:pos x="513" y="1"/>
                    </a:cxn>
                    <a:cxn ang="0">
                      <a:pos x="421" y="1"/>
                    </a:cxn>
                    <a:cxn ang="0">
                      <a:pos x="331" y="4"/>
                    </a:cxn>
                    <a:cxn ang="0">
                      <a:pos x="244" y="6"/>
                    </a:cxn>
                    <a:cxn ang="0">
                      <a:pos x="164" y="10"/>
                    </a:cxn>
                    <a:cxn ang="0">
                      <a:pos x="91" y="13"/>
                    </a:cxn>
                    <a:cxn ang="0">
                      <a:pos x="28" y="19"/>
                    </a:cxn>
                  </a:cxnLst>
                  <a:rect l="0" t="0" r="r" b="b"/>
                  <a:pathLst>
                    <a:path w="1165" h="999">
                      <a:moveTo>
                        <a:pt x="0" y="22"/>
                      </a:moveTo>
                      <a:lnTo>
                        <a:pt x="0" y="256"/>
                      </a:lnTo>
                      <a:lnTo>
                        <a:pt x="0" y="489"/>
                      </a:lnTo>
                      <a:lnTo>
                        <a:pt x="0" y="722"/>
                      </a:lnTo>
                      <a:lnTo>
                        <a:pt x="0" y="956"/>
                      </a:lnTo>
                      <a:lnTo>
                        <a:pt x="26" y="961"/>
                      </a:lnTo>
                      <a:lnTo>
                        <a:pt x="53" y="964"/>
                      </a:lnTo>
                      <a:lnTo>
                        <a:pt x="83" y="969"/>
                      </a:lnTo>
                      <a:lnTo>
                        <a:pt x="114" y="972"/>
                      </a:lnTo>
                      <a:lnTo>
                        <a:pt x="148" y="976"/>
                      </a:lnTo>
                      <a:lnTo>
                        <a:pt x="183" y="979"/>
                      </a:lnTo>
                      <a:lnTo>
                        <a:pt x="220" y="983"/>
                      </a:lnTo>
                      <a:lnTo>
                        <a:pt x="258" y="985"/>
                      </a:lnTo>
                      <a:lnTo>
                        <a:pt x="297" y="988"/>
                      </a:lnTo>
                      <a:lnTo>
                        <a:pt x="338" y="991"/>
                      </a:lnTo>
                      <a:lnTo>
                        <a:pt x="379" y="993"/>
                      </a:lnTo>
                      <a:lnTo>
                        <a:pt x="421" y="994"/>
                      </a:lnTo>
                      <a:lnTo>
                        <a:pt x="463" y="996"/>
                      </a:lnTo>
                      <a:lnTo>
                        <a:pt x="506" y="998"/>
                      </a:lnTo>
                      <a:lnTo>
                        <a:pt x="550" y="999"/>
                      </a:lnTo>
                      <a:lnTo>
                        <a:pt x="592" y="999"/>
                      </a:lnTo>
                      <a:lnTo>
                        <a:pt x="636" y="999"/>
                      </a:lnTo>
                      <a:lnTo>
                        <a:pt x="679" y="999"/>
                      </a:lnTo>
                      <a:lnTo>
                        <a:pt x="721" y="998"/>
                      </a:lnTo>
                      <a:lnTo>
                        <a:pt x="763" y="996"/>
                      </a:lnTo>
                      <a:lnTo>
                        <a:pt x="804" y="994"/>
                      </a:lnTo>
                      <a:lnTo>
                        <a:pt x="845" y="992"/>
                      </a:lnTo>
                      <a:lnTo>
                        <a:pt x="884" y="990"/>
                      </a:lnTo>
                      <a:lnTo>
                        <a:pt x="922" y="986"/>
                      </a:lnTo>
                      <a:lnTo>
                        <a:pt x="959" y="983"/>
                      </a:lnTo>
                      <a:lnTo>
                        <a:pt x="995" y="978"/>
                      </a:lnTo>
                      <a:lnTo>
                        <a:pt x="1028" y="972"/>
                      </a:lnTo>
                      <a:lnTo>
                        <a:pt x="1059" y="968"/>
                      </a:lnTo>
                      <a:lnTo>
                        <a:pt x="1089" y="961"/>
                      </a:lnTo>
                      <a:lnTo>
                        <a:pt x="1117" y="954"/>
                      </a:lnTo>
                      <a:lnTo>
                        <a:pt x="1142" y="946"/>
                      </a:lnTo>
                      <a:lnTo>
                        <a:pt x="1165" y="938"/>
                      </a:lnTo>
                      <a:lnTo>
                        <a:pt x="1165" y="704"/>
                      </a:lnTo>
                      <a:lnTo>
                        <a:pt x="1165" y="471"/>
                      </a:lnTo>
                      <a:lnTo>
                        <a:pt x="1165" y="238"/>
                      </a:lnTo>
                      <a:lnTo>
                        <a:pt x="1165" y="5"/>
                      </a:lnTo>
                      <a:lnTo>
                        <a:pt x="1154" y="5"/>
                      </a:lnTo>
                      <a:lnTo>
                        <a:pt x="1139" y="5"/>
                      </a:lnTo>
                      <a:lnTo>
                        <a:pt x="1120" y="5"/>
                      </a:lnTo>
                      <a:lnTo>
                        <a:pt x="1098" y="5"/>
                      </a:lnTo>
                      <a:lnTo>
                        <a:pt x="1074" y="4"/>
                      </a:lnTo>
                      <a:lnTo>
                        <a:pt x="1045" y="4"/>
                      </a:lnTo>
                      <a:lnTo>
                        <a:pt x="1015" y="4"/>
                      </a:lnTo>
                      <a:lnTo>
                        <a:pt x="982" y="3"/>
                      </a:lnTo>
                      <a:lnTo>
                        <a:pt x="946" y="3"/>
                      </a:lnTo>
                      <a:lnTo>
                        <a:pt x="908" y="3"/>
                      </a:lnTo>
                      <a:lnTo>
                        <a:pt x="869" y="1"/>
                      </a:lnTo>
                      <a:lnTo>
                        <a:pt x="827" y="1"/>
                      </a:lnTo>
                      <a:lnTo>
                        <a:pt x="785" y="1"/>
                      </a:lnTo>
                      <a:lnTo>
                        <a:pt x="741" y="1"/>
                      </a:lnTo>
                      <a:lnTo>
                        <a:pt x="697" y="0"/>
                      </a:lnTo>
                      <a:lnTo>
                        <a:pt x="651" y="0"/>
                      </a:lnTo>
                      <a:lnTo>
                        <a:pt x="605" y="0"/>
                      </a:lnTo>
                      <a:lnTo>
                        <a:pt x="559" y="0"/>
                      </a:lnTo>
                      <a:lnTo>
                        <a:pt x="513" y="1"/>
                      </a:lnTo>
                      <a:lnTo>
                        <a:pt x="467" y="1"/>
                      </a:lnTo>
                      <a:lnTo>
                        <a:pt x="421" y="1"/>
                      </a:lnTo>
                      <a:lnTo>
                        <a:pt x="375" y="3"/>
                      </a:lnTo>
                      <a:lnTo>
                        <a:pt x="331" y="4"/>
                      </a:lnTo>
                      <a:lnTo>
                        <a:pt x="287" y="5"/>
                      </a:lnTo>
                      <a:lnTo>
                        <a:pt x="244" y="6"/>
                      </a:lnTo>
                      <a:lnTo>
                        <a:pt x="203" y="7"/>
                      </a:lnTo>
                      <a:lnTo>
                        <a:pt x="164" y="10"/>
                      </a:lnTo>
                      <a:lnTo>
                        <a:pt x="127" y="11"/>
                      </a:lnTo>
                      <a:lnTo>
                        <a:pt x="91" y="13"/>
                      </a:lnTo>
                      <a:lnTo>
                        <a:pt x="58" y="16"/>
                      </a:lnTo>
                      <a:lnTo>
                        <a:pt x="28" y="19"/>
                      </a:lnTo>
                      <a:lnTo>
                        <a:pt x="0" y="22"/>
                      </a:lnTo>
                      <a:close/>
                    </a:path>
                  </a:pathLst>
                </a:custGeom>
                <a:solidFill>
                  <a:srgbClr val="A37F59"/>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61" name="Freeform 9"/>
                <p:cNvSpPr>
                  <a:spLocks/>
                </p:cNvSpPr>
                <p:nvPr/>
              </p:nvSpPr>
              <p:spPr bwMode="auto">
                <a:xfrm>
                  <a:off x="2547" y="1747"/>
                  <a:ext cx="562" cy="464"/>
                </a:xfrm>
                <a:custGeom>
                  <a:avLst/>
                  <a:gdLst/>
                  <a:ahLst/>
                  <a:cxnLst>
                    <a:cxn ang="0">
                      <a:pos x="0" y="238"/>
                    </a:cxn>
                    <a:cxn ang="0">
                      <a:pos x="0" y="673"/>
                    </a:cxn>
                    <a:cxn ang="0">
                      <a:pos x="24" y="894"/>
                    </a:cxn>
                    <a:cxn ang="0">
                      <a:pos x="79" y="902"/>
                    </a:cxn>
                    <a:cxn ang="0">
                      <a:pos x="142" y="909"/>
                    </a:cxn>
                    <a:cxn ang="0">
                      <a:pos x="211" y="915"/>
                    </a:cxn>
                    <a:cxn ang="0">
                      <a:pos x="286" y="920"/>
                    </a:cxn>
                    <a:cxn ang="0">
                      <a:pos x="364" y="924"/>
                    </a:cxn>
                    <a:cxn ang="0">
                      <a:pos x="446" y="927"/>
                    </a:cxn>
                    <a:cxn ang="0">
                      <a:pos x="529" y="930"/>
                    </a:cxn>
                    <a:cxn ang="0">
                      <a:pos x="612" y="930"/>
                    </a:cxn>
                    <a:cxn ang="0">
                      <a:pos x="695" y="928"/>
                    </a:cxn>
                    <a:cxn ang="0">
                      <a:pos x="776" y="926"/>
                    </a:cxn>
                    <a:cxn ang="0">
                      <a:pos x="852" y="920"/>
                    </a:cxn>
                    <a:cxn ang="0">
                      <a:pos x="924" y="914"/>
                    </a:cxn>
                    <a:cxn ang="0">
                      <a:pos x="991" y="905"/>
                    </a:cxn>
                    <a:cxn ang="0">
                      <a:pos x="1051" y="894"/>
                    </a:cxn>
                    <a:cxn ang="0">
                      <a:pos x="1102" y="880"/>
                    </a:cxn>
                    <a:cxn ang="0">
                      <a:pos x="1124" y="656"/>
                    </a:cxn>
                    <a:cxn ang="0">
                      <a:pos x="1124" y="221"/>
                    </a:cxn>
                    <a:cxn ang="0">
                      <a:pos x="1112" y="5"/>
                    </a:cxn>
                    <a:cxn ang="0">
                      <a:pos x="1080" y="5"/>
                    </a:cxn>
                    <a:cxn ang="0">
                      <a:pos x="1034" y="4"/>
                    </a:cxn>
                    <a:cxn ang="0">
                      <a:pos x="976" y="4"/>
                    </a:cxn>
                    <a:cxn ang="0">
                      <a:pos x="909" y="3"/>
                    </a:cxn>
                    <a:cxn ang="0">
                      <a:pos x="836" y="1"/>
                    </a:cxn>
                    <a:cxn ang="0">
                      <a:pos x="755" y="1"/>
                    </a:cxn>
                    <a:cxn ang="0">
                      <a:pos x="670" y="0"/>
                    </a:cxn>
                    <a:cxn ang="0">
                      <a:pos x="582" y="0"/>
                    </a:cxn>
                    <a:cxn ang="0">
                      <a:pos x="492" y="1"/>
                    </a:cxn>
                    <a:cxn ang="0">
                      <a:pos x="403" y="1"/>
                    </a:cxn>
                    <a:cxn ang="0">
                      <a:pos x="317" y="3"/>
                    </a:cxn>
                    <a:cxn ang="0">
                      <a:pos x="235" y="5"/>
                    </a:cxn>
                    <a:cxn ang="0">
                      <a:pos x="158" y="8"/>
                    </a:cxn>
                    <a:cxn ang="0">
                      <a:pos x="88" y="12"/>
                    </a:cxn>
                    <a:cxn ang="0">
                      <a:pos x="27" y="18"/>
                    </a:cxn>
                  </a:cxnLst>
                  <a:rect l="0" t="0" r="r" b="b"/>
                  <a:pathLst>
                    <a:path w="1124" h="930">
                      <a:moveTo>
                        <a:pt x="0" y="20"/>
                      </a:moveTo>
                      <a:lnTo>
                        <a:pt x="0" y="238"/>
                      </a:lnTo>
                      <a:lnTo>
                        <a:pt x="0" y="455"/>
                      </a:lnTo>
                      <a:lnTo>
                        <a:pt x="0" y="673"/>
                      </a:lnTo>
                      <a:lnTo>
                        <a:pt x="0" y="890"/>
                      </a:lnTo>
                      <a:lnTo>
                        <a:pt x="24" y="894"/>
                      </a:lnTo>
                      <a:lnTo>
                        <a:pt x="51" y="899"/>
                      </a:lnTo>
                      <a:lnTo>
                        <a:pt x="79" y="902"/>
                      </a:lnTo>
                      <a:lnTo>
                        <a:pt x="110" y="905"/>
                      </a:lnTo>
                      <a:lnTo>
                        <a:pt x="142" y="909"/>
                      </a:lnTo>
                      <a:lnTo>
                        <a:pt x="175" y="911"/>
                      </a:lnTo>
                      <a:lnTo>
                        <a:pt x="211" y="915"/>
                      </a:lnTo>
                      <a:lnTo>
                        <a:pt x="248" y="917"/>
                      </a:lnTo>
                      <a:lnTo>
                        <a:pt x="286" y="920"/>
                      </a:lnTo>
                      <a:lnTo>
                        <a:pt x="324" y="923"/>
                      </a:lnTo>
                      <a:lnTo>
                        <a:pt x="364" y="924"/>
                      </a:lnTo>
                      <a:lnTo>
                        <a:pt x="405" y="926"/>
                      </a:lnTo>
                      <a:lnTo>
                        <a:pt x="446" y="927"/>
                      </a:lnTo>
                      <a:lnTo>
                        <a:pt x="488" y="928"/>
                      </a:lnTo>
                      <a:lnTo>
                        <a:pt x="529" y="930"/>
                      </a:lnTo>
                      <a:lnTo>
                        <a:pt x="571" y="930"/>
                      </a:lnTo>
                      <a:lnTo>
                        <a:pt x="612" y="930"/>
                      </a:lnTo>
                      <a:lnTo>
                        <a:pt x="653" y="930"/>
                      </a:lnTo>
                      <a:lnTo>
                        <a:pt x="695" y="928"/>
                      </a:lnTo>
                      <a:lnTo>
                        <a:pt x="735" y="927"/>
                      </a:lnTo>
                      <a:lnTo>
                        <a:pt x="776" y="926"/>
                      </a:lnTo>
                      <a:lnTo>
                        <a:pt x="814" y="924"/>
                      </a:lnTo>
                      <a:lnTo>
                        <a:pt x="852" y="920"/>
                      </a:lnTo>
                      <a:lnTo>
                        <a:pt x="889" y="918"/>
                      </a:lnTo>
                      <a:lnTo>
                        <a:pt x="924" y="914"/>
                      </a:lnTo>
                      <a:lnTo>
                        <a:pt x="959" y="910"/>
                      </a:lnTo>
                      <a:lnTo>
                        <a:pt x="991" y="905"/>
                      </a:lnTo>
                      <a:lnTo>
                        <a:pt x="1022" y="900"/>
                      </a:lnTo>
                      <a:lnTo>
                        <a:pt x="1051" y="894"/>
                      </a:lnTo>
                      <a:lnTo>
                        <a:pt x="1077" y="887"/>
                      </a:lnTo>
                      <a:lnTo>
                        <a:pt x="1102" y="880"/>
                      </a:lnTo>
                      <a:lnTo>
                        <a:pt x="1124" y="872"/>
                      </a:lnTo>
                      <a:lnTo>
                        <a:pt x="1124" y="656"/>
                      </a:lnTo>
                      <a:lnTo>
                        <a:pt x="1124" y="438"/>
                      </a:lnTo>
                      <a:lnTo>
                        <a:pt x="1124" y="221"/>
                      </a:lnTo>
                      <a:lnTo>
                        <a:pt x="1124" y="5"/>
                      </a:lnTo>
                      <a:lnTo>
                        <a:pt x="1112" y="5"/>
                      </a:lnTo>
                      <a:lnTo>
                        <a:pt x="1097" y="5"/>
                      </a:lnTo>
                      <a:lnTo>
                        <a:pt x="1080" y="5"/>
                      </a:lnTo>
                      <a:lnTo>
                        <a:pt x="1058" y="5"/>
                      </a:lnTo>
                      <a:lnTo>
                        <a:pt x="1034" y="4"/>
                      </a:lnTo>
                      <a:lnTo>
                        <a:pt x="1006" y="4"/>
                      </a:lnTo>
                      <a:lnTo>
                        <a:pt x="976" y="4"/>
                      </a:lnTo>
                      <a:lnTo>
                        <a:pt x="944" y="4"/>
                      </a:lnTo>
                      <a:lnTo>
                        <a:pt x="909" y="3"/>
                      </a:lnTo>
                      <a:lnTo>
                        <a:pt x="874" y="3"/>
                      </a:lnTo>
                      <a:lnTo>
                        <a:pt x="836" y="1"/>
                      </a:lnTo>
                      <a:lnTo>
                        <a:pt x="795" y="1"/>
                      </a:lnTo>
                      <a:lnTo>
                        <a:pt x="755" y="1"/>
                      </a:lnTo>
                      <a:lnTo>
                        <a:pt x="712" y="1"/>
                      </a:lnTo>
                      <a:lnTo>
                        <a:pt x="670" y="0"/>
                      </a:lnTo>
                      <a:lnTo>
                        <a:pt x="626" y="0"/>
                      </a:lnTo>
                      <a:lnTo>
                        <a:pt x="582" y="0"/>
                      </a:lnTo>
                      <a:lnTo>
                        <a:pt x="537" y="0"/>
                      </a:lnTo>
                      <a:lnTo>
                        <a:pt x="492" y="1"/>
                      </a:lnTo>
                      <a:lnTo>
                        <a:pt x="448" y="1"/>
                      </a:lnTo>
                      <a:lnTo>
                        <a:pt x="403" y="1"/>
                      </a:lnTo>
                      <a:lnTo>
                        <a:pt x="361" y="3"/>
                      </a:lnTo>
                      <a:lnTo>
                        <a:pt x="317" y="3"/>
                      </a:lnTo>
                      <a:lnTo>
                        <a:pt x="276" y="4"/>
                      </a:lnTo>
                      <a:lnTo>
                        <a:pt x="235" y="5"/>
                      </a:lnTo>
                      <a:lnTo>
                        <a:pt x="196" y="6"/>
                      </a:lnTo>
                      <a:lnTo>
                        <a:pt x="158" y="8"/>
                      </a:lnTo>
                      <a:lnTo>
                        <a:pt x="122" y="10"/>
                      </a:lnTo>
                      <a:lnTo>
                        <a:pt x="88" y="12"/>
                      </a:lnTo>
                      <a:lnTo>
                        <a:pt x="57" y="14"/>
                      </a:lnTo>
                      <a:lnTo>
                        <a:pt x="27" y="18"/>
                      </a:lnTo>
                      <a:lnTo>
                        <a:pt x="0" y="20"/>
                      </a:lnTo>
                      <a:close/>
                    </a:path>
                  </a:pathLst>
                </a:custGeom>
                <a:solidFill>
                  <a:srgbClr val="AA8966"/>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62" name="Freeform 10"/>
                <p:cNvSpPr>
                  <a:spLocks/>
                </p:cNvSpPr>
                <p:nvPr/>
              </p:nvSpPr>
              <p:spPr bwMode="auto">
                <a:xfrm>
                  <a:off x="2547" y="1747"/>
                  <a:ext cx="540" cy="430"/>
                </a:xfrm>
                <a:custGeom>
                  <a:avLst/>
                  <a:gdLst/>
                  <a:ahLst/>
                  <a:cxnLst>
                    <a:cxn ang="0">
                      <a:pos x="0" y="220"/>
                    </a:cxn>
                    <a:cxn ang="0">
                      <a:pos x="0" y="623"/>
                    </a:cxn>
                    <a:cxn ang="0">
                      <a:pos x="23" y="828"/>
                    </a:cxn>
                    <a:cxn ang="0">
                      <a:pos x="76" y="835"/>
                    </a:cxn>
                    <a:cxn ang="0">
                      <a:pos x="136" y="841"/>
                    </a:cxn>
                    <a:cxn ang="0">
                      <a:pos x="203" y="847"/>
                    </a:cxn>
                    <a:cxn ang="0">
                      <a:pos x="274" y="852"/>
                    </a:cxn>
                    <a:cxn ang="0">
                      <a:pos x="349" y="856"/>
                    </a:cxn>
                    <a:cxn ang="0">
                      <a:pos x="428" y="859"/>
                    </a:cxn>
                    <a:cxn ang="0">
                      <a:pos x="508" y="861"/>
                    </a:cxn>
                    <a:cxn ang="0">
                      <a:pos x="589" y="862"/>
                    </a:cxn>
                    <a:cxn ang="0">
                      <a:pos x="668" y="861"/>
                    </a:cxn>
                    <a:cxn ang="0">
                      <a:pos x="746" y="857"/>
                    </a:cxn>
                    <a:cxn ang="0">
                      <a:pos x="819" y="852"/>
                    </a:cxn>
                    <a:cxn ang="0">
                      <a:pos x="890" y="847"/>
                    </a:cxn>
                    <a:cxn ang="0">
                      <a:pos x="953" y="839"/>
                    </a:cxn>
                    <a:cxn ang="0">
                      <a:pos x="1011" y="828"/>
                    </a:cxn>
                    <a:cxn ang="0">
                      <a:pos x="1060" y="814"/>
                    </a:cxn>
                    <a:cxn ang="0">
                      <a:pos x="1081" y="607"/>
                    </a:cxn>
                    <a:cxn ang="0">
                      <a:pos x="1081" y="205"/>
                    </a:cxn>
                    <a:cxn ang="0">
                      <a:pos x="1069" y="5"/>
                    </a:cxn>
                    <a:cxn ang="0">
                      <a:pos x="1037" y="5"/>
                    </a:cxn>
                    <a:cxn ang="0">
                      <a:pos x="992" y="4"/>
                    </a:cxn>
                    <a:cxn ang="0">
                      <a:pos x="937" y="4"/>
                    </a:cxn>
                    <a:cxn ang="0">
                      <a:pos x="872" y="3"/>
                    </a:cxn>
                    <a:cxn ang="0">
                      <a:pos x="801" y="1"/>
                    </a:cxn>
                    <a:cxn ang="0">
                      <a:pos x="724" y="1"/>
                    </a:cxn>
                    <a:cxn ang="0">
                      <a:pos x="642" y="0"/>
                    </a:cxn>
                    <a:cxn ang="0">
                      <a:pos x="558" y="0"/>
                    </a:cxn>
                    <a:cxn ang="0">
                      <a:pos x="471" y="0"/>
                    </a:cxn>
                    <a:cxn ang="0">
                      <a:pos x="387" y="1"/>
                    </a:cxn>
                    <a:cxn ang="0">
                      <a:pos x="304" y="3"/>
                    </a:cxn>
                    <a:cxn ang="0">
                      <a:pos x="225" y="5"/>
                    </a:cxn>
                    <a:cxn ang="0">
                      <a:pos x="151" y="8"/>
                    </a:cxn>
                    <a:cxn ang="0">
                      <a:pos x="84" y="12"/>
                    </a:cxn>
                    <a:cxn ang="0">
                      <a:pos x="26" y="16"/>
                    </a:cxn>
                  </a:cxnLst>
                  <a:rect l="0" t="0" r="r" b="b"/>
                  <a:pathLst>
                    <a:path w="1081" h="862">
                      <a:moveTo>
                        <a:pt x="0" y="19"/>
                      </a:moveTo>
                      <a:lnTo>
                        <a:pt x="0" y="220"/>
                      </a:lnTo>
                      <a:lnTo>
                        <a:pt x="0" y="422"/>
                      </a:lnTo>
                      <a:lnTo>
                        <a:pt x="0" y="623"/>
                      </a:lnTo>
                      <a:lnTo>
                        <a:pt x="0" y="825"/>
                      </a:lnTo>
                      <a:lnTo>
                        <a:pt x="23" y="828"/>
                      </a:lnTo>
                      <a:lnTo>
                        <a:pt x="49" y="832"/>
                      </a:lnTo>
                      <a:lnTo>
                        <a:pt x="76" y="835"/>
                      </a:lnTo>
                      <a:lnTo>
                        <a:pt x="105" y="839"/>
                      </a:lnTo>
                      <a:lnTo>
                        <a:pt x="136" y="841"/>
                      </a:lnTo>
                      <a:lnTo>
                        <a:pt x="168" y="844"/>
                      </a:lnTo>
                      <a:lnTo>
                        <a:pt x="203" y="847"/>
                      </a:lnTo>
                      <a:lnTo>
                        <a:pt x="238" y="850"/>
                      </a:lnTo>
                      <a:lnTo>
                        <a:pt x="274" y="852"/>
                      </a:lnTo>
                      <a:lnTo>
                        <a:pt x="311" y="854"/>
                      </a:lnTo>
                      <a:lnTo>
                        <a:pt x="349" y="856"/>
                      </a:lnTo>
                      <a:lnTo>
                        <a:pt x="388" y="857"/>
                      </a:lnTo>
                      <a:lnTo>
                        <a:pt x="428" y="859"/>
                      </a:lnTo>
                      <a:lnTo>
                        <a:pt x="468" y="861"/>
                      </a:lnTo>
                      <a:lnTo>
                        <a:pt x="508" y="861"/>
                      </a:lnTo>
                      <a:lnTo>
                        <a:pt x="549" y="861"/>
                      </a:lnTo>
                      <a:lnTo>
                        <a:pt x="589" y="862"/>
                      </a:lnTo>
                      <a:lnTo>
                        <a:pt x="628" y="861"/>
                      </a:lnTo>
                      <a:lnTo>
                        <a:pt x="668" y="861"/>
                      </a:lnTo>
                      <a:lnTo>
                        <a:pt x="706" y="859"/>
                      </a:lnTo>
                      <a:lnTo>
                        <a:pt x="746" y="857"/>
                      </a:lnTo>
                      <a:lnTo>
                        <a:pt x="783" y="856"/>
                      </a:lnTo>
                      <a:lnTo>
                        <a:pt x="819" y="852"/>
                      </a:lnTo>
                      <a:lnTo>
                        <a:pt x="855" y="850"/>
                      </a:lnTo>
                      <a:lnTo>
                        <a:pt x="890" y="847"/>
                      </a:lnTo>
                      <a:lnTo>
                        <a:pt x="922" y="843"/>
                      </a:lnTo>
                      <a:lnTo>
                        <a:pt x="953" y="839"/>
                      </a:lnTo>
                      <a:lnTo>
                        <a:pt x="983" y="833"/>
                      </a:lnTo>
                      <a:lnTo>
                        <a:pt x="1011" y="828"/>
                      </a:lnTo>
                      <a:lnTo>
                        <a:pt x="1036" y="821"/>
                      </a:lnTo>
                      <a:lnTo>
                        <a:pt x="1060" y="814"/>
                      </a:lnTo>
                      <a:lnTo>
                        <a:pt x="1081" y="808"/>
                      </a:lnTo>
                      <a:lnTo>
                        <a:pt x="1081" y="607"/>
                      </a:lnTo>
                      <a:lnTo>
                        <a:pt x="1081" y="406"/>
                      </a:lnTo>
                      <a:lnTo>
                        <a:pt x="1081" y="205"/>
                      </a:lnTo>
                      <a:lnTo>
                        <a:pt x="1081" y="5"/>
                      </a:lnTo>
                      <a:lnTo>
                        <a:pt x="1069" y="5"/>
                      </a:lnTo>
                      <a:lnTo>
                        <a:pt x="1054" y="5"/>
                      </a:lnTo>
                      <a:lnTo>
                        <a:pt x="1037" y="5"/>
                      </a:lnTo>
                      <a:lnTo>
                        <a:pt x="1016" y="4"/>
                      </a:lnTo>
                      <a:lnTo>
                        <a:pt x="992" y="4"/>
                      </a:lnTo>
                      <a:lnTo>
                        <a:pt x="966" y="4"/>
                      </a:lnTo>
                      <a:lnTo>
                        <a:pt x="937" y="4"/>
                      </a:lnTo>
                      <a:lnTo>
                        <a:pt x="906" y="3"/>
                      </a:lnTo>
                      <a:lnTo>
                        <a:pt x="872" y="3"/>
                      </a:lnTo>
                      <a:lnTo>
                        <a:pt x="838" y="3"/>
                      </a:lnTo>
                      <a:lnTo>
                        <a:pt x="801" y="1"/>
                      </a:lnTo>
                      <a:lnTo>
                        <a:pt x="763" y="1"/>
                      </a:lnTo>
                      <a:lnTo>
                        <a:pt x="724" y="1"/>
                      </a:lnTo>
                      <a:lnTo>
                        <a:pt x="683" y="0"/>
                      </a:lnTo>
                      <a:lnTo>
                        <a:pt x="642" y="0"/>
                      </a:lnTo>
                      <a:lnTo>
                        <a:pt x="599" y="0"/>
                      </a:lnTo>
                      <a:lnTo>
                        <a:pt x="558" y="0"/>
                      </a:lnTo>
                      <a:lnTo>
                        <a:pt x="515" y="0"/>
                      </a:lnTo>
                      <a:lnTo>
                        <a:pt x="471" y="0"/>
                      </a:lnTo>
                      <a:lnTo>
                        <a:pt x="429" y="1"/>
                      </a:lnTo>
                      <a:lnTo>
                        <a:pt x="387" y="1"/>
                      </a:lnTo>
                      <a:lnTo>
                        <a:pt x="346" y="3"/>
                      </a:lnTo>
                      <a:lnTo>
                        <a:pt x="304" y="3"/>
                      </a:lnTo>
                      <a:lnTo>
                        <a:pt x="264" y="4"/>
                      </a:lnTo>
                      <a:lnTo>
                        <a:pt x="225" y="5"/>
                      </a:lnTo>
                      <a:lnTo>
                        <a:pt x="188" y="6"/>
                      </a:lnTo>
                      <a:lnTo>
                        <a:pt x="151" y="8"/>
                      </a:lnTo>
                      <a:lnTo>
                        <a:pt x="117" y="10"/>
                      </a:lnTo>
                      <a:lnTo>
                        <a:pt x="84" y="12"/>
                      </a:lnTo>
                      <a:lnTo>
                        <a:pt x="54" y="14"/>
                      </a:lnTo>
                      <a:lnTo>
                        <a:pt x="26" y="16"/>
                      </a:lnTo>
                      <a:lnTo>
                        <a:pt x="0" y="19"/>
                      </a:lnTo>
                      <a:close/>
                    </a:path>
                  </a:pathLst>
                </a:custGeom>
                <a:solidFill>
                  <a:srgbClr val="B29170"/>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63" name="Freeform 11"/>
                <p:cNvSpPr>
                  <a:spLocks/>
                </p:cNvSpPr>
                <p:nvPr/>
              </p:nvSpPr>
              <p:spPr bwMode="auto">
                <a:xfrm>
                  <a:off x="2547" y="1747"/>
                  <a:ext cx="520" cy="396"/>
                </a:xfrm>
                <a:custGeom>
                  <a:avLst/>
                  <a:gdLst/>
                  <a:ahLst/>
                  <a:cxnLst>
                    <a:cxn ang="0">
                      <a:pos x="0" y="202"/>
                    </a:cxn>
                    <a:cxn ang="0">
                      <a:pos x="0" y="573"/>
                    </a:cxn>
                    <a:cxn ang="0">
                      <a:pos x="22" y="762"/>
                    </a:cxn>
                    <a:cxn ang="0">
                      <a:pos x="73" y="767"/>
                    </a:cxn>
                    <a:cxn ang="0">
                      <a:pos x="130" y="773"/>
                    </a:cxn>
                    <a:cxn ang="0">
                      <a:pos x="194" y="779"/>
                    </a:cxn>
                    <a:cxn ang="0">
                      <a:pos x="263" y="782"/>
                    </a:cxn>
                    <a:cxn ang="0">
                      <a:pos x="335" y="787"/>
                    </a:cxn>
                    <a:cxn ang="0">
                      <a:pos x="410" y="789"/>
                    </a:cxn>
                    <a:cxn ang="0">
                      <a:pos x="488" y="790"/>
                    </a:cxn>
                    <a:cxn ang="0">
                      <a:pos x="565" y="792"/>
                    </a:cxn>
                    <a:cxn ang="0">
                      <a:pos x="642" y="790"/>
                    </a:cxn>
                    <a:cxn ang="0">
                      <a:pos x="716" y="788"/>
                    </a:cxn>
                    <a:cxn ang="0">
                      <a:pos x="787" y="784"/>
                    </a:cxn>
                    <a:cxn ang="0">
                      <a:pos x="855" y="778"/>
                    </a:cxn>
                    <a:cxn ang="0">
                      <a:pos x="916" y="770"/>
                    </a:cxn>
                    <a:cxn ang="0">
                      <a:pos x="971" y="761"/>
                    </a:cxn>
                    <a:cxn ang="0">
                      <a:pos x="1019" y="749"/>
                    </a:cxn>
                    <a:cxn ang="0">
                      <a:pos x="1039" y="558"/>
                    </a:cxn>
                    <a:cxn ang="0">
                      <a:pos x="1039" y="188"/>
                    </a:cxn>
                    <a:cxn ang="0">
                      <a:pos x="1028" y="4"/>
                    </a:cxn>
                    <a:cxn ang="0">
                      <a:pos x="996" y="4"/>
                    </a:cxn>
                    <a:cxn ang="0">
                      <a:pos x="952" y="3"/>
                    </a:cxn>
                    <a:cxn ang="0">
                      <a:pos x="899" y="3"/>
                    </a:cxn>
                    <a:cxn ang="0">
                      <a:pos x="837" y="2"/>
                    </a:cxn>
                    <a:cxn ang="0">
                      <a:pos x="768" y="2"/>
                    </a:cxn>
                    <a:cxn ang="0">
                      <a:pos x="693" y="0"/>
                    </a:cxn>
                    <a:cxn ang="0">
                      <a:pos x="614" y="0"/>
                    </a:cxn>
                    <a:cxn ang="0">
                      <a:pos x="534" y="0"/>
                    </a:cxn>
                    <a:cxn ang="0">
                      <a:pos x="452" y="0"/>
                    </a:cxn>
                    <a:cxn ang="0">
                      <a:pos x="371" y="2"/>
                    </a:cxn>
                    <a:cxn ang="0">
                      <a:pos x="292" y="3"/>
                    </a:cxn>
                    <a:cxn ang="0">
                      <a:pos x="216" y="4"/>
                    </a:cxn>
                    <a:cxn ang="0">
                      <a:pos x="145" y="7"/>
                    </a:cxn>
                    <a:cxn ang="0">
                      <a:pos x="81" y="10"/>
                    </a:cxn>
                    <a:cxn ang="0">
                      <a:pos x="24" y="14"/>
                    </a:cxn>
                  </a:cxnLst>
                  <a:rect l="0" t="0" r="r" b="b"/>
                  <a:pathLst>
                    <a:path w="1039" h="792">
                      <a:moveTo>
                        <a:pt x="0" y="17"/>
                      </a:moveTo>
                      <a:lnTo>
                        <a:pt x="0" y="202"/>
                      </a:lnTo>
                      <a:lnTo>
                        <a:pt x="0" y="387"/>
                      </a:lnTo>
                      <a:lnTo>
                        <a:pt x="0" y="573"/>
                      </a:lnTo>
                      <a:lnTo>
                        <a:pt x="0" y="758"/>
                      </a:lnTo>
                      <a:lnTo>
                        <a:pt x="22" y="762"/>
                      </a:lnTo>
                      <a:lnTo>
                        <a:pt x="46" y="765"/>
                      </a:lnTo>
                      <a:lnTo>
                        <a:pt x="73" y="767"/>
                      </a:lnTo>
                      <a:lnTo>
                        <a:pt x="100" y="771"/>
                      </a:lnTo>
                      <a:lnTo>
                        <a:pt x="130" y="773"/>
                      </a:lnTo>
                      <a:lnTo>
                        <a:pt x="162" y="775"/>
                      </a:lnTo>
                      <a:lnTo>
                        <a:pt x="194" y="779"/>
                      </a:lnTo>
                      <a:lnTo>
                        <a:pt x="227" y="781"/>
                      </a:lnTo>
                      <a:lnTo>
                        <a:pt x="263" y="782"/>
                      </a:lnTo>
                      <a:lnTo>
                        <a:pt x="299" y="785"/>
                      </a:lnTo>
                      <a:lnTo>
                        <a:pt x="335" y="787"/>
                      </a:lnTo>
                      <a:lnTo>
                        <a:pt x="372" y="788"/>
                      </a:lnTo>
                      <a:lnTo>
                        <a:pt x="410" y="789"/>
                      </a:lnTo>
                      <a:lnTo>
                        <a:pt x="450" y="790"/>
                      </a:lnTo>
                      <a:lnTo>
                        <a:pt x="488" y="790"/>
                      </a:lnTo>
                      <a:lnTo>
                        <a:pt x="527" y="792"/>
                      </a:lnTo>
                      <a:lnTo>
                        <a:pt x="565" y="792"/>
                      </a:lnTo>
                      <a:lnTo>
                        <a:pt x="604" y="790"/>
                      </a:lnTo>
                      <a:lnTo>
                        <a:pt x="642" y="790"/>
                      </a:lnTo>
                      <a:lnTo>
                        <a:pt x="679" y="789"/>
                      </a:lnTo>
                      <a:lnTo>
                        <a:pt x="716" y="788"/>
                      </a:lnTo>
                      <a:lnTo>
                        <a:pt x="753" y="786"/>
                      </a:lnTo>
                      <a:lnTo>
                        <a:pt x="787" y="784"/>
                      </a:lnTo>
                      <a:lnTo>
                        <a:pt x="822" y="781"/>
                      </a:lnTo>
                      <a:lnTo>
                        <a:pt x="855" y="778"/>
                      </a:lnTo>
                      <a:lnTo>
                        <a:pt x="886" y="774"/>
                      </a:lnTo>
                      <a:lnTo>
                        <a:pt x="916" y="770"/>
                      </a:lnTo>
                      <a:lnTo>
                        <a:pt x="945" y="765"/>
                      </a:lnTo>
                      <a:lnTo>
                        <a:pt x="971" y="761"/>
                      </a:lnTo>
                      <a:lnTo>
                        <a:pt x="997" y="755"/>
                      </a:lnTo>
                      <a:lnTo>
                        <a:pt x="1019" y="749"/>
                      </a:lnTo>
                      <a:lnTo>
                        <a:pt x="1039" y="742"/>
                      </a:lnTo>
                      <a:lnTo>
                        <a:pt x="1039" y="558"/>
                      </a:lnTo>
                      <a:lnTo>
                        <a:pt x="1039" y="372"/>
                      </a:lnTo>
                      <a:lnTo>
                        <a:pt x="1039" y="188"/>
                      </a:lnTo>
                      <a:lnTo>
                        <a:pt x="1039" y="4"/>
                      </a:lnTo>
                      <a:lnTo>
                        <a:pt x="1028" y="4"/>
                      </a:lnTo>
                      <a:lnTo>
                        <a:pt x="1013" y="4"/>
                      </a:lnTo>
                      <a:lnTo>
                        <a:pt x="996" y="4"/>
                      </a:lnTo>
                      <a:lnTo>
                        <a:pt x="975" y="4"/>
                      </a:lnTo>
                      <a:lnTo>
                        <a:pt x="952" y="3"/>
                      </a:lnTo>
                      <a:lnTo>
                        <a:pt x="927" y="3"/>
                      </a:lnTo>
                      <a:lnTo>
                        <a:pt x="899" y="3"/>
                      </a:lnTo>
                      <a:lnTo>
                        <a:pt x="869" y="2"/>
                      </a:lnTo>
                      <a:lnTo>
                        <a:pt x="837" y="2"/>
                      </a:lnTo>
                      <a:lnTo>
                        <a:pt x="803" y="2"/>
                      </a:lnTo>
                      <a:lnTo>
                        <a:pt x="768" y="2"/>
                      </a:lnTo>
                      <a:lnTo>
                        <a:pt x="731" y="0"/>
                      </a:lnTo>
                      <a:lnTo>
                        <a:pt x="693" y="0"/>
                      </a:lnTo>
                      <a:lnTo>
                        <a:pt x="655" y="0"/>
                      </a:lnTo>
                      <a:lnTo>
                        <a:pt x="614" y="0"/>
                      </a:lnTo>
                      <a:lnTo>
                        <a:pt x="575" y="0"/>
                      </a:lnTo>
                      <a:lnTo>
                        <a:pt x="534" y="0"/>
                      </a:lnTo>
                      <a:lnTo>
                        <a:pt x="493" y="0"/>
                      </a:lnTo>
                      <a:lnTo>
                        <a:pt x="452" y="0"/>
                      </a:lnTo>
                      <a:lnTo>
                        <a:pt x="412" y="0"/>
                      </a:lnTo>
                      <a:lnTo>
                        <a:pt x="371" y="2"/>
                      </a:lnTo>
                      <a:lnTo>
                        <a:pt x="331" y="2"/>
                      </a:lnTo>
                      <a:lnTo>
                        <a:pt x="292" y="3"/>
                      </a:lnTo>
                      <a:lnTo>
                        <a:pt x="254" y="4"/>
                      </a:lnTo>
                      <a:lnTo>
                        <a:pt x="216" y="4"/>
                      </a:lnTo>
                      <a:lnTo>
                        <a:pt x="180" y="5"/>
                      </a:lnTo>
                      <a:lnTo>
                        <a:pt x="145" y="7"/>
                      </a:lnTo>
                      <a:lnTo>
                        <a:pt x="112" y="9"/>
                      </a:lnTo>
                      <a:lnTo>
                        <a:pt x="81" y="10"/>
                      </a:lnTo>
                      <a:lnTo>
                        <a:pt x="52" y="12"/>
                      </a:lnTo>
                      <a:lnTo>
                        <a:pt x="24" y="14"/>
                      </a:lnTo>
                      <a:lnTo>
                        <a:pt x="0" y="17"/>
                      </a:lnTo>
                      <a:close/>
                    </a:path>
                  </a:pathLst>
                </a:custGeom>
                <a:solidFill>
                  <a:srgbClr val="B7997A"/>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64" name="Freeform 12"/>
                <p:cNvSpPr>
                  <a:spLocks/>
                </p:cNvSpPr>
                <p:nvPr/>
              </p:nvSpPr>
              <p:spPr bwMode="auto">
                <a:xfrm>
                  <a:off x="2547" y="1747"/>
                  <a:ext cx="500" cy="361"/>
                </a:xfrm>
                <a:custGeom>
                  <a:avLst/>
                  <a:gdLst/>
                  <a:ahLst/>
                  <a:cxnLst>
                    <a:cxn ang="0">
                      <a:pos x="0" y="185"/>
                    </a:cxn>
                    <a:cxn ang="0">
                      <a:pos x="0" y="523"/>
                    </a:cxn>
                    <a:cxn ang="0">
                      <a:pos x="21" y="696"/>
                    </a:cxn>
                    <a:cxn ang="0">
                      <a:pos x="69" y="702"/>
                    </a:cxn>
                    <a:cxn ang="0">
                      <a:pos x="123" y="706"/>
                    </a:cxn>
                    <a:cxn ang="0">
                      <a:pos x="186" y="711"/>
                    </a:cxn>
                    <a:cxn ang="0">
                      <a:pos x="251" y="716"/>
                    </a:cxn>
                    <a:cxn ang="0">
                      <a:pos x="322" y="719"/>
                    </a:cxn>
                    <a:cxn ang="0">
                      <a:pos x="394" y="721"/>
                    </a:cxn>
                    <a:cxn ang="0">
                      <a:pos x="468" y="723"/>
                    </a:cxn>
                    <a:cxn ang="0">
                      <a:pos x="543" y="723"/>
                    </a:cxn>
                    <a:cxn ang="0">
                      <a:pos x="617" y="721"/>
                    </a:cxn>
                    <a:cxn ang="0">
                      <a:pos x="688" y="719"/>
                    </a:cxn>
                    <a:cxn ang="0">
                      <a:pos x="757" y="716"/>
                    </a:cxn>
                    <a:cxn ang="0">
                      <a:pos x="822" y="710"/>
                    </a:cxn>
                    <a:cxn ang="0">
                      <a:pos x="882" y="703"/>
                    </a:cxn>
                    <a:cxn ang="0">
                      <a:pos x="935" y="694"/>
                    </a:cxn>
                    <a:cxn ang="0">
                      <a:pos x="980" y="682"/>
                    </a:cxn>
                    <a:cxn ang="0">
                      <a:pos x="999" y="508"/>
                    </a:cxn>
                    <a:cxn ang="0">
                      <a:pos x="999" y="172"/>
                    </a:cxn>
                    <a:cxn ang="0">
                      <a:pos x="988" y="4"/>
                    </a:cxn>
                    <a:cxn ang="0">
                      <a:pos x="955" y="4"/>
                    </a:cxn>
                    <a:cxn ang="0">
                      <a:pos x="913" y="3"/>
                    </a:cxn>
                    <a:cxn ang="0">
                      <a:pos x="860" y="2"/>
                    </a:cxn>
                    <a:cxn ang="0">
                      <a:pos x="801" y="2"/>
                    </a:cxn>
                    <a:cxn ang="0">
                      <a:pos x="734" y="0"/>
                    </a:cxn>
                    <a:cxn ang="0">
                      <a:pos x="663" y="0"/>
                    </a:cxn>
                    <a:cxn ang="0">
                      <a:pos x="588" y="0"/>
                    </a:cxn>
                    <a:cxn ang="0">
                      <a:pos x="511" y="0"/>
                    </a:cxn>
                    <a:cxn ang="0">
                      <a:pos x="432" y="0"/>
                    </a:cxn>
                    <a:cxn ang="0">
                      <a:pos x="355" y="2"/>
                    </a:cxn>
                    <a:cxn ang="0">
                      <a:pos x="279" y="3"/>
                    </a:cxn>
                    <a:cxn ang="0">
                      <a:pos x="206" y="4"/>
                    </a:cxn>
                    <a:cxn ang="0">
                      <a:pos x="140" y="6"/>
                    </a:cxn>
                    <a:cxn ang="0">
                      <a:pos x="77" y="10"/>
                    </a:cxn>
                    <a:cxn ang="0">
                      <a:pos x="24" y="13"/>
                    </a:cxn>
                  </a:cxnLst>
                  <a:rect l="0" t="0" r="r" b="b"/>
                  <a:pathLst>
                    <a:path w="999" h="723">
                      <a:moveTo>
                        <a:pt x="0" y="15"/>
                      </a:moveTo>
                      <a:lnTo>
                        <a:pt x="0" y="185"/>
                      </a:lnTo>
                      <a:lnTo>
                        <a:pt x="0" y="354"/>
                      </a:lnTo>
                      <a:lnTo>
                        <a:pt x="0" y="523"/>
                      </a:lnTo>
                      <a:lnTo>
                        <a:pt x="0" y="693"/>
                      </a:lnTo>
                      <a:lnTo>
                        <a:pt x="21" y="696"/>
                      </a:lnTo>
                      <a:lnTo>
                        <a:pt x="44" y="698"/>
                      </a:lnTo>
                      <a:lnTo>
                        <a:pt x="69" y="702"/>
                      </a:lnTo>
                      <a:lnTo>
                        <a:pt x="96" y="704"/>
                      </a:lnTo>
                      <a:lnTo>
                        <a:pt x="123" y="706"/>
                      </a:lnTo>
                      <a:lnTo>
                        <a:pt x="153" y="709"/>
                      </a:lnTo>
                      <a:lnTo>
                        <a:pt x="186" y="711"/>
                      </a:lnTo>
                      <a:lnTo>
                        <a:pt x="218" y="713"/>
                      </a:lnTo>
                      <a:lnTo>
                        <a:pt x="251" y="716"/>
                      </a:lnTo>
                      <a:lnTo>
                        <a:pt x="286" y="717"/>
                      </a:lnTo>
                      <a:lnTo>
                        <a:pt x="322" y="719"/>
                      </a:lnTo>
                      <a:lnTo>
                        <a:pt x="357" y="720"/>
                      </a:lnTo>
                      <a:lnTo>
                        <a:pt x="394" y="721"/>
                      </a:lnTo>
                      <a:lnTo>
                        <a:pt x="431" y="721"/>
                      </a:lnTo>
                      <a:lnTo>
                        <a:pt x="468" y="723"/>
                      </a:lnTo>
                      <a:lnTo>
                        <a:pt x="505" y="723"/>
                      </a:lnTo>
                      <a:lnTo>
                        <a:pt x="543" y="723"/>
                      </a:lnTo>
                      <a:lnTo>
                        <a:pt x="580" y="723"/>
                      </a:lnTo>
                      <a:lnTo>
                        <a:pt x="617" y="721"/>
                      </a:lnTo>
                      <a:lnTo>
                        <a:pt x="652" y="720"/>
                      </a:lnTo>
                      <a:lnTo>
                        <a:pt x="688" y="719"/>
                      </a:lnTo>
                      <a:lnTo>
                        <a:pt x="723" y="717"/>
                      </a:lnTo>
                      <a:lnTo>
                        <a:pt x="757" y="716"/>
                      </a:lnTo>
                      <a:lnTo>
                        <a:pt x="791" y="712"/>
                      </a:lnTo>
                      <a:lnTo>
                        <a:pt x="822" y="710"/>
                      </a:lnTo>
                      <a:lnTo>
                        <a:pt x="853" y="706"/>
                      </a:lnTo>
                      <a:lnTo>
                        <a:pt x="882" y="703"/>
                      </a:lnTo>
                      <a:lnTo>
                        <a:pt x="908" y="698"/>
                      </a:lnTo>
                      <a:lnTo>
                        <a:pt x="935" y="694"/>
                      </a:lnTo>
                      <a:lnTo>
                        <a:pt x="958" y="688"/>
                      </a:lnTo>
                      <a:lnTo>
                        <a:pt x="980" y="682"/>
                      </a:lnTo>
                      <a:lnTo>
                        <a:pt x="999" y="676"/>
                      </a:lnTo>
                      <a:lnTo>
                        <a:pt x="999" y="508"/>
                      </a:lnTo>
                      <a:lnTo>
                        <a:pt x="999" y="340"/>
                      </a:lnTo>
                      <a:lnTo>
                        <a:pt x="999" y="172"/>
                      </a:lnTo>
                      <a:lnTo>
                        <a:pt x="999" y="4"/>
                      </a:lnTo>
                      <a:lnTo>
                        <a:pt x="988" y="4"/>
                      </a:lnTo>
                      <a:lnTo>
                        <a:pt x="973" y="4"/>
                      </a:lnTo>
                      <a:lnTo>
                        <a:pt x="955" y="4"/>
                      </a:lnTo>
                      <a:lnTo>
                        <a:pt x="935" y="3"/>
                      </a:lnTo>
                      <a:lnTo>
                        <a:pt x="913" y="3"/>
                      </a:lnTo>
                      <a:lnTo>
                        <a:pt x="887" y="3"/>
                      </a:lnTo>
                      <a:lnTo>
                        <a:pt x="860" y="2"/>
                      </a:lnTo>
                      <a:lnTo>
                        <a:pt x="831" y="2"/>
                      </a:lnTo>
                      <a:lnTo>
                        <a:pt x="801" y="2"/>
                      </a:lnTo>
                      <a:lnTo>
                        <a:pt x="768" y="2"/>
                      </a:lnTo>
                      <a:lnTo>
                        <a:pt x="734" y="0"/>
                      </a:lnTo>
                      <a:lnTo>
                        <a:pt x="698" y="0"/>
                      </a:lnTo>
                      <a:lnTo>
                        <a:pt x="663" y="0"/>
                      </a:lnTo>
                      <a:lnTo>
                        <a:pt x="626" y="0"/>
                      </a:lnTo>
                      <a:lnTo>
                        <a:pt x="588" y="0"/>
                      </a:lnTo>
                      <a:lnTo>
                        <a:pt x="550" y="0"/>
                      </a:lnTo>
                      <a:lnTo>
                        <a:pt x="511" y="0"/>
                      </a:lnTo>
                      <a:lnTo>
                        <a:pt x="471" y="0"/>
                      </a:lnTo>
                      <a:lnTo>
                        <a:pt x="432" y="0"/>
                      </a:lnTo>
                      <a:lnTo>
                        <a:pt x="393" y="0"/>
                      </a:lnTo>
                      <a:lnTo>
                        <a:pt x="355" y="2"/>
                      </a:lnTo>
                      <a:lnTo>
                        <a:pt x="317" y="2"/>
                      </a:lnTo>
                      <a:lnTo>
                        <a:pt x="279" y="3"/>
                      </a:lnTo>
                      <a:lnTo>
                        <a:pt x="242" y="3"/>
                      </a:lnTo>
                      <a:lnTo>
                        <a:pt x="206" y="4"/>
                      </a:lnTo>
                      <a:lnTo>
                        <a:pt x="173" y="5"/>
                      </a:lnTo>
                      <a:lnTo>
                        <a:pt x="140" y="6"/>
                      </a:lnTo>
                      <a:lnTo>
                        <a:pt x="107" y="7"/>
                      </a:lnTo>
                      <a:lnTo>
                        <a:pt x="77" y="10"/>
                      </a:lnTo>
                      <a:lnTo>
                        <a:pt x="50" y="11"/>
                      </a:lnTo>
                      <a:lnTo>
                        <a:pt x="24" y="13"/>
                      </a:lnTo>
                      <a:lnTo>
                        <a:pt x="0" y="15"/>
                      </a:lnTo>
                      <a:close/>
                    </a:path>
                  </a:pathLst>
                </a:custGeom>
                <a:solidFill>
                  <a:srgbClr val="BFA084"/>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65" name="Freeform 13"/>
                <p:cNvSpPr>
                  <a:spLocks/>
                </p:cNvSpPr>
                <p:nvPr/>
              </p:nvSpPr>
              <p:spPr bwMode="auto">
                <a:xfrm>
                  <a:off x="2547" y="1747"/>
                  <a:ext cx="478" cy="327"/>
                </a:xfrm>
                <a:custGeom>
                  <a:avLst/>
                  <a:gdLst/>
                  <a:ahLst/>
                  <a:cxnLst>
                    <a:cxn ang="0">
                      <a:pos x="0" y="166"/>
                    </a:cxn>
                    <a:cxn ang="0">
                      <a:pos x="0" y="473"/>
                    </a:cxn>
                    <a:cxn ang="0">
                      <a:pos x="20" y="628"/>
                    </a:cxn>
                    <a:cxn ang="0">
                      <a:pos x="66" y="634"/>
                    </a:cxn>
                    <a:cxn ang="0">
                      <a:pos x="119" y="638"/>
                    </a:cxn>
                    <a:cxn ang="0">
                      <a:pos x="176" y="643"/>
                    </a:cxn>
                    <a:cxn ang="0">
                      <a:pos x="240" y="647"/>
                    </a:cxn>
                    <a:cxn ang="0">
                      <a:pos x="307" y="650"/>
                    </a:cxn>
                    <a:cxn ang="0">
                      <a:pos x="377" y="652"/>
                    </a:cxn>
                    <a:cxn ang="0">
                      <a:pos x="447" y="653"/>
                    </a:cxn>
                    <a:cxn ang="0">
                      <a:pos x="519" y="653"/>
                    </a:cxn>
                    <a:cxn ang="0">
                      <a:pos x="590" y="652"/>
                    </a:cxn>
                    <a:cxn ang="0">
                      <a:pos x="659" y="650"/>
                    </a:cxn>
                    <a:cxn ang="0">
                      <a:pos x="725" y="647"/>
                    </a:cxn>
                    <a:cxn ang="0">
                      <a:pos x="787" y="642"/>
                    </a:cxn>
                    <a:cxn ang="0">
                      <a:pos x="844" y="635"/>
                    </a:cxn>
                    <a:cxn ang="0">
                      <a:pos x="894" y="627"/>
                    </a:cxn>
                    <a:cxn ang="0">
                      <a:pos x="938" y="618"/>
                    </a:cxn>
                    <a:cxn ang="0">
                      <a:pos x="956" y="460"/>
                    </a:cxn>
                    <a:cxn ang="0">
                      <a:pos x="956" y="156"/>
                    </a:cxn>
                    <a:cxn ang="0">
                      <a:pos x="945" y="4"/>
                    </a:cxn>
                    <a:cxn ang="0">
                      <a:pos x="913" y="4"/>
                    </a:cxn>
                    <a:cxn ang="0">
                      <a:pos x="871" y="3"/>
                    </a:cxn>
                    <a:cxn ang="0">
                      <a:pos x="822" y="3"/>
                    </a:cxn>
                    <a:cxn ang="0">
                      <a:pos x="764" y="2"/>
                    </a:cxn>
                    <a:cxn ang="0">
                      <a:pos x="701" y="2"/>
                    </a:cxn>
                    <a:cxn ang="0">
                      <a:pos x="633" y="0"/>
                    </a:cxn>
                    <a:cxn ang="0">
                      <a:pos x="561" y="0"/>
                    </a:cxn>
                    <a:cxn ang="0">
                      <a:pos x="488" y="0"/>
                    </a:cxn>
                    <a:cxn ang="0">
                      <a:pos x="413" y="2"/>
                    </a:cxn>
                    <a:cxn ang="0">
                      <a:pos x="339" y="2"/>
                    </a:cxn>
                    <a:cxn ang="0">
                      <a:pos x="266" y="3"/>
                    </a:cxn>
                    <a:cxn ang="0">
                      <a:pos x="198" y="4"/>
                    </a:cxn>
                    <a:cxn ang="0">
                      <a:pos x="134" y="6"/>
                    </a:cxn>
                    <a:cxn ang="0">
                      <a:pos x="75" y="9"/>
                    </a:cxn>
                    <a:cxn ang="0">
                      <a:pos x="23" y="11"/>
                    </a:cxn>
                  </a:cxnLst>
                  <a:rect l="0" t="0" r="r" b="b"/>
                  <a:pathLst>
                    <a:path w="956" h="653">
                      <a:moveTo>
                        <a:pt x="0" y="13"/>
                      </a:moveTo>
                      <a:lnTo>
                        <a:pt x="0" y="166"/>
                      </a:lnTo>
                      <a:lnTo>
                        <a:pt x="0" y="319"/>
                      </a:lnTo>
                      <a:lnTo>
                        <a:pt x="0" y="473"/>
                      </a:lnTo>
                      <a:lnTo>
                        <a:pt x="0" y="626"/>
                      </a:lnTo>
                      <a:lnTo>
                        <a:pt x="20" y="628"/>
                      </a:lnTo>
                      <a:lnTo>
                        <a:pt x="42" y="632"/>
                      </a:lnTo>
                      <a:lnTo>
                        <a:pt x="66" y="634"/>
                      </a:lnTo>
                      <a:lnTo>
                        <a:pt x="91" y="636"/>
                      </a:lnTo>
                      <a:lnTo>
                        <a:pt x="119" y="638"/>
                      </a:lnTo>
                      <a:lnTo>
                        <a:pt x="147" y="641"/>
                      </a:lnTo>
                      <a:lnTo>
                        <a:pt x="176" y="643"/>
                      </a:lnTo>
                      <a:lnTo>
                        <a:pt x="208" y="645"/>
                      </a:lnTo>
                      <a:lnTo>
                        <a:pt x="240" y="647"/>
                      </a:lnTo>
                      <a:lnTo>
                        <a:pt x="273" y="649"/>
                      </a:lnTo>
                      <a:lnTo>
                        <a:pt x="307" y="650"/>
                      </a:lnTo>
                      <a:lnTo>
                        <a:pt x="341" y="651"/>
                      </a:lnTo>
                      <a:lnTo>
                        <a:pt x="377" y="652"/>
                      </a:lnTo>
                      <a:lnTo>
                        <a:pt x="413" y="652"/>
                      </a:lnTo>
                      <a:lnTo>
                        <a:pt x="447" y="653"/>
                      </a:lnTo>
                      <a:lnTo>
                        <a:pt x="484" y="653"/>
                      </a:lnTo>
                      <a:lnTo>
                        <a:pt x="519" y="653"/>
                      </a:lnTo>
                      <a:lnTo>
                        <a:pt x="554" y="653"/>
                      </a:lnTo>
                      <a:lnTo>
                        <a:pt x="590" y="652"/>
                      </a:lnTo>
                      <a:lnTo>
                        <a:pt x="625" y="651"/>
                      </a:lnTo>
                      <a:lnTo>
                        <a:pt x="659" y="650"/>
                      </a:lnTo>
                      <a:lnTo>
                        <a:pt x="693" y="649"/>
                      </a:lnTo>
                      <a:lnTo>
                        <a:pt x="725" y="647"/>
                      </a:lnTo>
                      <a:lnTo>
                        <a:pt x="756" y="644"/>
                      </a:lnTo>
                      <a:lnTo>
                        <a:pt x="787" y="642"/>
                      </a:lnTo>
                      <a:lnTo>
                        <a:pt x="816" y="638"/>
                      </a:lnTo>
                      <a:lnTo>
                        <a:pt x="844" y="635"/>
                      </a:lnTo>
                      <a:lnTo>
                        <a:pt x="870" y="632"/>
                      </a:lnTo>
                      <a:lnTo>
                        <a:pt x="894" y="627"/>
                      </a:lnTo>
                      <a:lnTo>
                        <a:pt x="917" y="622"/>
                      </a:lnTo>
                      <a:lnTo>
                        <a:pt x="938" y="618"/>
                      </a:lnTo>
                      <a:lnTo>
                        <a:pt x="956" y="612"/>
                      </a:lnTo>
                      <a:lnTo>
                        <a:pt x="956" y="460"/>
                      </a:lnTo>
                      <a:lnTo>
                        <a:pt x="956" y="308"/>
                      </a:lnTo>
                      <a:lnTo>
                        <a:pt x="956" y="156"/>
                      </a:lnTo>
                      <a:lnTo>
                        <a:pt x="956" y="4"/>
                      </a:lnTo>
                      <a:lnTo>
                        <a:pt x="945" y="4"/>
                      </a:lnTo>
                      <a:lnTo>
                        <a:pt x="930" y="4"/>
                      </a:lnTo>
                      <a:lnTo>
                        <a:pt x="913" y="4"/>
                      </a:lnTo>
                      <a:lnTo>
                        <a:pt x="893" y="3"/>
                      </a:lnTo>
                      <a:lnTo>
                        <a:pt x="871" y="3"/>
                      </a:lnTo>
                      <a:lnTo>
                        <a:pt x="847" y="3"/>
                      </a:lnTo>
                      <a:lnTo>
                        <a:pt x="822" y="3"/>
                      </a:lnTo>
                      <a:lnTo>
                        <a:pt x="794" y="2"/>
                      </a:lnTo>
                      <a:lnTo>
                        <a:pt x="764" y="2"/>
                      </a:lnTo>
                      <a:lnTo>
                        <a:pt x="733" y="2"/>
                      </a:lnTo>
                      <a:lnTo>
                        <a:pt x="701" y="2"/>
                      </a:lnTo>
                      <a:lnTo>
                        <a:pt x="667" y="2"/>
                      </a:lnTo>
                      <a:lnTo>
                        <a:pt x="633" y="0"/>
                      </a:lnTo>
                      <a:lnTo>
                        <a:pt x="597" y="0"/>
                      </a:lnTo>
                      <a:lnTo>
                        <a:pt x="561" y="0"/>
                      </a:lnTo>
                      <a:lnTo>
                        <a:pt x="524" y="0"/>
                      </a:lnTo>
                      <a:lnTo>
                        <a:pt x="488" y="0"/>
                      </a:lnTo>
                      <a:lnTo>
                        <a:pt x="450" y="0"/>
                      </a:lnTo>
                      <a:lnTo>
                        <a:pt x="413" y="2"/>
                      </a:lnTo>
                      <a:lnTo>
                        <a:pt x="376" y="2"/>
                      </a:lnTo>
                      <a:lnTo>
                        <a:pt x="339" y="2"/>
                      </a:lnTo>
                      <a:lnTo>
                        <a:pt x="302" y="2"/>
                      </a:lnTo>
                      <a:lnTo>
                        <a:pt x="266" y="3"/>
                      </a:lnTo>
                      <a:lnTo>
                        <a:pt x="232" y="3"/>
                      </a:lnTo>
                      <a:lnTo>
                        <a:pt x="198" y="4"/>
                      </a:lnTo>
                      <a:lnTo>
                        <a:pt x="165" y="5"/>
                      </a:lnTo>
                      <a:lnTo>
                        <a:pt x="134" y="6"/>
                      </a:lnTo>
                      <a:lnTo>
                        <a:pt x="103" y="7"/>
                      </a:lnTo>
                      <a:lnTo>
                        <a:pt x="75" y="9"/>
                      </a:lnTo>
                      <a:lnTo>
                        <a:pt x="47" y="10"/>
                      </a:lnTo>
                      <a:lnTo>
                        <a:pt x="23" y="11"/>
                      </a:lnTo>
                      <a:lnTo>
                        <a:pt x="0" y="13"/>
                      </a:lnTo>
                      <a:close/>
                    </a:path>
                  </a:pathLst>
                </a:custGeom>
                <a:solidFill>
                  <a:srgbClr val="C4A88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66" name="Freeform 14"/>
                <p:cNvSpPr>
                  <a:spLocks/>
                </p:cNvSpPr>
                <p:nvPr/>
              </p:nvSpPr>
              <p:spPr bwMode="auto">
                <a:xfrm>
                  <a:off x="2547" y="1747"/>
                  <a:ext cx="458" cy="292"/>
                </a:xfrm>
                <a:custGeom>
                  <a:avLst/>
                  <a:gdLst/>
                  <a:ahLst/>
                  <a:cxnLst>
                    <a:cxn ang="0">
                      <a:pos x="0" y="149"/>
                    </a:cxn>
                    <a:cxn ang="0">
                      <a:pos x="0" y="423"/>
                    </a:cxn>
                    <a:cxn ang="0">
                      <a:pos x="19" y="562"/>
                    </a:cxn>
                    <a:cxn ang="0">
                      <a:pos x="62" y="567"/>
                    </a:cxn>
                    <a:cxn ang="0">
                      <a:pos x="112" y="572"/>
                    </a:cxn>
                    <a:cxn ang="0">
                      <a:pos x="168" y="575"/>
                    </a:cxn>
                    <a:cxn ang="0">
                      <a:pos x="228" y="579"/>
                    </a:cxn>
                    <a:cxn ang="0">
                      <a:pos x="293" y="581"/>
                    </a:cxn>
                    <a:cxn ang="0">
                      <a:pos x="360" y="583"/>
                    </a:cxn>
                    <a:cxn ang="0">
                      <a:pos x="428" y="584"/>
                    </a:cxn>
                    <a:cxn ang="0">
                      <a:pos x="496" y="584"/>
                    </a:cxn>
                    <a:cxn ang="0">
                      <a:pos x="564" y="583"/>
                    </a:cxn>
                    <a:cxn ang="0">
                      <a:pos x="629" y="582"/>
                    </a:cxn>
                    <a:cxn ang="0">
                      <a:pos x="693" y="579"/>
                    </a:cxn>
                    <a:cxn ang="0">
                      <a:pos x="753" y="574"/>
                    </a:cxn>
                    <a:cxn ang="0">
                      <a:pos x="807" y="568"/>
                    </a:cxn>
                    <a:cxn ang="0">
                      <a:pos x="855" y="561"/>
                    </a:cxn>
                    <a:cxn ang="0">
                      <a:pos x="898" y="552"/>
                    </a:cxn>
                    <a:cxn ang="0">
                      <a:pos x="915" y="412"/>
                    </a:cxn>
                    <a:cxn ang="0">
                      <a:pos x="915" y="140"/>
                    </a:cxn>
                    <a:cxn ang="0">
                      <a:pos x="903" y="4"/>
                    </a:cxn>
                    <a:cxn ang="0">
                      <a:pos x="872" y="4"/>
                    </a:cxn>
                    <a:cxn ang="0">
                      <a:pos x="832" y="3"/>
                    </a:cxn>
                    <a:cxn ang="0">
                      <a:pos x="784" y="3"/>
                    </a:cxn>
                    <a:cxn ang="0">
                      <a:pos x="728" y="2"/>
                    </a:cxn>
                    <a:cxn ang="0">
                      <a:pos x="667" y="2"/>
                    </a:cxn>
                    <a:cxn ang="0">
                      <a:pos x="603" y="2"/>
                    </a:cxn>
                    <a:cxn ang="0">
                      <a:pos x="534" y="2"/>
                    </a:cxn>
                    <a:cxn ang="0">
                      <a:pos x="463" y="2"/>
                    </a:cxn>
                    <a:cxn ang="0">
                      <a:pos x="393" y="2"/>
                    </a:cxn>
                    <a:cxn ang="0">
                      <a:pos x="323" y="2"/>
                    </a:cxn>
                    <a:cxn ang="0">
                      <a:pos x="254" y="3"/>
                    </a:cxn>
                    <a:cxn ang="0">
                      <a:pos x="188" y="4"/>
                    </a:cxn>
                    <a:cxn ang="0">
                      <a:pos x="127" y="5"/>
                    </a:cxn>
                    <a:cxn ang="0">
                      <a:pos x="72" y="7"/>
                    </a:cxn>
                    <a:cxn ang="0">
                      <a:pos x="22" y="11"/>
                    </a:cxn>
                  </a:cxnLst>
                  <a:rect l="0" t="0" r="r" b="b"/>
                  <a:pathLst>
                    <a:path w="915" h="584">
                      <a:moveTo>
                        <a:pt x="0" y="12"/>
                      </a:moveTo>
                      <a:lnTo>
                        <a:pt x="0" y="149"/>
                      </a:lnTo>
                      <a:lnTo>
                        <a:pt x="0" y="286"/>
                      </a:lnTo>
                      <a:lnTo>
                        <a:pt x="0" y="423"/>
                      </a:lnTo>
                      <a:lnTo>
                        <a:pt x="0" y="560"/>
                      </a:lnTo>
                      <a:lnTo>
                        <a:pt x="19" y="562"/>
                      </a:lnTo>
                      <a:lnTo>
                        <a:pt x="39" y="565"/>
                      </a:lnTo>
                      <a:lnTo>
                        <a:pt x="62" y="567"/>
                      </a:lnTo>
                      <a:lnTo>
                        <a:pt x="87" y="569"/>
                      </a:lnTo>
                      <a:lnTo>
                        <a:pt x="112" y="572"/>
                      </a:lnTo>
                      <a:lnTo>
                        <a:pt x="140" y="574"/>
                      </a:lnTo>
                      <a:lnTo>
                        <a:pt x="168" y="575"/>
                      </a:lnTo>
                      <a:lnTo>
                        <a:pt x="197" y="577"/>
                      </a:lnTo>
                      <a:lnTo>
                        <a:pt x="228" y="579"/>
                      </a:lnTo>
                      <a:lnTo>
                        <a:pt x="261" y="580"/>
                      </a:lnTo>
                      <a:lnTo>
                        <a:pt x="293" y="581"/>
                      </a:lnTo>
                      <a:lnTo>
                        <a:pt x="325" y="582"/>
                      </a:lnTo>
                      <a:lnTo>
                        <a:pt x="360" y="583"/>
                      </a:lnTo>
                      <a:lnTo>
                        <a:pt x="393" y="584"/>
                      </a:lnTo>
                      <a:lnTo>
                        <a:pt x="428" y="584"/>
                      </a:lnTo>
                      <a:lnTo>
                        <a:pt x="461" y="584"/>
                      </a:lnTo>
                      <a:lnTo>
                        <a:pt x="496" y="584"/>
                      </a:lnTo>
                      <a:lnTo>
                        <a:pt x="530" y="584"/>
                      </a:lnTo>
                      <a:lnTo>
                        <a:pt x="564" y="583"/>
                      </a:lnTo>
                      <a:lnTo>
                        <a:pt x="597" y="583"/>
                      </a:lnTo>
                      <a:lnTo>
                        <a:pt x="629" y="582"/>
                      </a:lnTo>
                      <a:lnTo>
                        <a:pt x="662" y="580"/>
                      </a:lnTo>
                      <a:lnTo>
                        <a:pt x="693" y="579"/>
                      </a:lnTo>
                      <a:lnTo>
                        <a:pt x="724" y="576"/>
                      </a:lnTo>
                      <a:lnTo>
                        <a:pt x="753" y="574"/>
                      </a:lnTo>
                      <a:lnTo>
                        <a:pt x="780" y="572"/>
                      </a:lnTo>
                      <a:lnTo>
                        <a:pt x="807" y="568"/>
                      </a:lnTo>
                      <a:lnTo>
                        <a:pt x="832" y="565"/>
                      </a:lnTo>
                      <a:lnTo>
                        <a:pt x="855" y="561"/>
                      </a:lnTo>
                      <a:lnTo>
                        <a:pt x="877" y="557"/>
                      </a:lnTo>
                      <a:lnTo>
                        <a:pt x="898" y="552"/>
                      </a:lnTo>
                      <a:lnTo>
                        <a:pt x="915" y="547"/>
                      </a:lnTo>
                      <a:lnTo>
                        <a:pt x="915" y="412"/>
                      </a:lnTo>
                      <a:lnTo>
                        <a:pt x="915" y="276"/>
                      </a:lnTo>
                      <a:lnTo>
                        <a:pt x="915" y="140"/>
                      </a:lnTo>
                      <a:lnTo>
                        <a:pt x="915" y="4"/>
                      </a:lnTo>
                      <a:lnTo>
                        <a:pt x="903" y="4"/>
                      </a:lnTo>
                      <a:lnTo>
                        <a:pt x="889" y="4"/>
                      </a:lnTo>
                      <a:lnTo>
                        <a:pt x="872" y="4"/>
                      </a:lnTo>
                      <a:lnTo>
                        <a:pt x="853" y="3"/>
                      </a:lnTo>
                      <a:lnTo>
                        <a:pt x="832" y="3"/>
                      </a:lnTo>
                      <a:lnTo>
                        <a:pt x="809" y="3"/>
                      </a:lnTo>
                      <a:lnTo>
                        <a:pt x="784" y="3"/>
                      </a:lnTo>
                      <a:lnTo>
                        <a:pt x="756" y="3"/>
                      </a:lnTo>
                      <a:lnTo>
                        <a:pt x="728" y="2"/>
                      </a:lnTo>
                      <a:lnTo>
                        <a:pt x="698" y="2"/>
                      </a:lnTo>
                      <a:lnTo>
                        <a:pt x="667" y="2"/>
                      </a:lnTo>
                      <a:lnTo>
                        <a:pt x="635" y="2"/>
                      </a:lnTo>
                      <a:lnTo>
                        <a:pt x="603" y="2"/>
                      </a:lnTo>
                      <a:lnTo>
                        <a:pt x="568" y="2"/>
                      </a:lnTo>
                      <a:lnTo>
                        <a:pt x="534" y="2"/>
                      </a:lnTo>
                      <a:lnTo>
                        <a:pt x="499" y="0"/>
                      </a:lnTo>
                      <a:lnTo>
                        <a:pt x="463" y="2"/>
                      </a:lnTo>
                      <a:lnTo>
                        <a:pt x="429" y="2"/>
                      </a:lnTo>
                      <a:lnTo>
                        <a:pt x="393" y="2"/>
                      </a:lnTo>
                      <a:lnTo>
                        <a:pt x="357" y="2"/>
                      </a:lnTo>
                      <a:lnTo>
                        <a:pt x="323" y="2"/>
                      </a:lnTo>
                      <a:lnTo>
                        <a:pt x="288" y="3"/>
                      </a:lnTo>
                      <a:lnTo>
                        <a:pt x="254" y="3"/>
                      </a:lnTo>
                      <a:lnTo>
                        <a:pt x="221" y="3"/>
                      </a:lnTo>
                      <a:lnTo>
                        <a:pt x="188" y="4"/>
                      </a:lnTo>
                      <a:lnTo>
                        <a:pt x="157" y="5"/>
                      </a:lnTo>
                      <a:lnTo>
                        <a:pt x="127" y="5"/>
                      </a:lnTo>
                      <a:lnTo>
                        <a:pt x="98" y="6"/>
                      </a:lnTo>
                      <a:lnTo>
                        <a:pt x="72" y="7"/>
                      </a:lnTo>
                      <a:lnTo>
                        <a:pt x="46" y="9"/>
                      </a:lnTo>
                      <a:lnTo>
                        <a:pt x="22" y="11"/>
                      </a:lnTo>
                      <a:lnTo>
                        <a:pt x="0" y="12"/>
                      </a:lnTo>
                      <a:close/>
                    </a:path>
                  </a:pathLst>
                </a:custGeom>
                <a:solidFill>
                  <a:srgbClr val="CCAF99"/>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67" name="Freeform 15"/>
                <p:cNvSpPr>
                  <a:spLocks/>
                </p:cNvSpPr>
                <p:nvPr/>
              </p:nvSpPr>
              <p:spPr bwMode="auto">
                <a:xfrm>
                  <a:off x="2547" y="1748"/>
                  <a:ext cx="437" cy="257"/>
                </a:xfrm>
                <a:custGeom>
                  <a:avLst/>
                  <a:gdLst/>
                  <a:ahLst/>
                  <a:cxnLst>
                    <a:cxn ang="0">
                      <a:pos x="0" y="130"/>
                    </a:cxn>
                    <a:cxn ang="0">
                      <a:pos x="0" y="372"/>
                    </a:cxn>
                    <a:cxn ang="0">
                      <a:pos x="17" y="495"/>
                    </a:cxn>
                    <a:cxn ang="0">
                      <a:pos x="59" y="498"/>
                    </a:cxn>
                    <a:cxn ang="0">
                      <a:pos x="106" y="503"/>
                    </a:cxn>
                    <a:cxn ang="0">
                      <a:pos x="159" y="505"/>
                    </a:cxn>
                    <a:cxn ang="0">
                      <a:pos x="217" y="509"/>
                    </a:cxn>
                    <a:cxn ang="0">
                      <a:pos x="279" y="511"/>
                    </a:cxn>
                    <a:cxn ang="0">
                      <a:pos x="342" y="512"/>
                    </a:cxn>
                    <a:cxn ang="0">
                      <a:pos x="407" y="513"/>
                    </a:cxn>
                    <a:cxn ang="0">
                      <a:pos x="473" y="513"/>
                    </a:cxn>
                    <a:cxn ang="0">
                      <a:pos x="537" y="513"/>
                    </a:cxn>
                    <a:cxn ang="0">
                      <a:pos x="600" y="511"/>
                    </a:cxn>
                    <a:cxn ang="0">
                      <a:pos x="662" y="509"/>
                    </a:cxn>
                    <a:cxn ang="0">
                      <a:pos x="718" y="504"/>
                    </a:cxn>
                    <a:cxn ang="0">
                      <a:pos x="770" y="499"/>
                    </a:cxn>
                    <a:cxn ang="0">
                      <a:pos x="817" y="493"/>
                    </a:cxn>
                    <a:cxn ang="0">
                      <a:pos x="856" y="486"/>
                    </a:cxn>
                    <a:cxn ang="0">
                      <a:pos x="874" y="361"/>
                    </a:cxn>
                    <a:cxn ang="0">
                      <a:pos x="874" y="122"/>
                    </a:cxn>
                    <a:cxn ang="0">
                      <a:pos x="862" y="2"/>
                    </a:cxn>
                    <a:cxn ang="0">
                      <a:pos x="831" y="1"/>
                    </a:cxn>
                    <a:cxn ang="0">
                      <a:pos x="792" y="1"/>
                    </a:cxn>
                    <a:cxn ang="0">
                      <a:pos x="744" y="1"/>
                    </a:cxn>
                    <a:cxn ang="0">
                      <a:pos x="693" y="0"/>
                    </a:cxn>
                    <a:cxn ang="0">
                      <a:pos x="634" y="0"/>
                    </a:cxn>
                    <a:cxn ang="0">
                      <a:pos x="572" y="0"/>
                    </a:cxn>
                    <a:cxn ang="0">
                      <a:pos x="507" y="0"/>
                    </a:cxn>
                    <a:cxn ang="0">
                      <a:pos x="440" y="0"/>
                    </a:cxn>
                    <a:cxn ang="0">
                      <a:pos x="374" y="0"/>
                    </a:cxn>
                    <a:cxn ang="0">
                      <a:pos x="307" y="1"/>
                    </a:cxn>
                    <a:cxn ang="0">
                      <a:pos x="242" y="1"/>
                    </a:cxn>
                    <a:cxn ang="0">
                      <a:pos x="180" y="2"/>
                    </a:cxn>
                    <a:cxn ang="0">
                      <a:pos x="121" y="3"/>
                    </a:cxn>
                    <a:cxn ang="0">
                      <a:pos x="68" y="5"/>
                    </a:cxn>
                    <a:cxn ang="0">
                      <a:pos x="21" y="8"/>
                    </a:cxn>
                  </a:cxnLst>
                  <a:rect l="0" t="0" r="r" b="b"/>
                  <a:pathLst>
                    <a:path w="874" h="513">
                      <a:moveTo>
                        <a:pt x="0" y="9"/>
                      </a:moveTo>
                      <a:lnTo>
                        <a:pt x="0" y="130"/>
                      </a:lnTo>
                      <a:lnTo>
                        <a:pt x="0" y="251"/>
                      </a:lnTo>
                      <a:lnTo>
                        <a:pt x="0" y="372"/>
                      </a:lnTo>
                      <a:lnTo>
                        <a:pt x="0" y="493"/>
                      </a:lnTo>
                      <a:lnTo>
                        <a:pt x="17" y="495"/>
                      </a:lnTo>
                      <a:lnTo>
                        <a:pt x="37" y="497"/>
                      </a:lnTo>
                      <a:lnTo>
                        <a:pt x="59" y="498"/>
                      </a:lnTo>
                      <a:lnTo>
                        <a:pt x="82" y="501"/>
                      </a:lnTo>
                      <a:lnTo>
                        <a:pt x="106" y="503"/>
                      </a:lnTo>
                      <a:lnTo>
                        <a:pt x="133" y="504"/>
                      </a:lnTo>
                      <a:lnTo>
                        <a:pt x="159" y="505"/>
                      </a:lnTo>
                      <a:lnTo>
                        <a:pt x="188" y="507"/>
                      </a:lnTo>
                      <a:lnTo>
                        <a:pt x="217" y="509"/>
                      </a:lnTo>
                      <a:lnTo>
                        <a:pt x="248" y="510"/>
                      </a:lnTo>
                      <a:lnTo>
                        <a:pt x="279" y="511"/>
                      </a:lnTo>
                      <a:lnTo>
                        <a:pt x="310" y="512"/>
                      </a:lnTo>
                      <a:lnTo>
                        <a:pt x="342" y="512"/>
                      </a:lnTo>
                      <a:lnTo>
                        <a:pt x="375" y="513"/>
                      </a:lnTo>
                      <a:lnTo>
                        <a:pt x="407" y="513"/>
                      </a:lnTo>
                      <a:lnTo>
                        <a:pt x="440" y="513"/>
                      </a:lnTo>
                      <a:lnTo>
                        <a:pt x="473" y="513"/>
                      </a:lnTo>
                      <a:lnTo>
                        <a:pt x="505" y="513"/>
                      </a:lnTo>
                      <a:lnTo>
                        <a:pt x="537" y="513"/>
                      </a:lnTo>
                      <a:lnTo>
                        <a:pt x="569" y="512"/>
                      </a:lnTo>
                      <a:lnTo>
                        <a:pt x="600" y="511"/>
                      </a:lnTo>
                      <a:lnTo>
                        <a:pt x="632" y="510"/>
                      </a:lnTo>
                      <a:lnTo>
                        <a:pt x="662" y="509"/>
                      </a:lnTo>
                      <a:lnTo>
                        <a:pt x="690" y="506"/>
                      </a:lnTo>
                      <a:lnTo>
                        <a:pt x="718" y="504"/>
                      </a:lnTo>
                      <a:lnTo>
                        <a:pt x="744" y="502"/>
                      </a:lnTo>
                      <a:lnTo>
                        <a:pt x="770" y="499"/>
                      </a:lnTo>
                      <a:lnTo>
                        <a:pt x="794" y="496"/>
                      </a:lnTo>
                      <a:lnTo>
                        <a:pt x="817" y="493"/>
                      </a:lnTo>
                      <a:lnTo>
                        <a:pt x="838" y="489"/>
                      </a:lnTo>
                      <a:lnTo>
                        <a:pt x="856" y="486"/>
                      </a:lnTo>
                      <a:lnTo>
                        <a:pt x="874" y="481"/>
                      </a:lnTo>
                      <a:lnTo>
                        <a:pt x="874" y="361"/>
                      </a:lnTo>
                      <a:lnTo>
                        <a:pt x="874" y="241"/>
                      </a:lnTo>
                      <a:lnTo>
                        <a:pt x="874" y="122"/>
                      </a:lnTo>
                      <a:lnTo>
                        <a:pt x="874" y="2"/>
                      </a:lnTo>
                      <a:lnTo>
                        <a:pt x="862" y="2"/>
                      </a:lnTo>
                      <a:lnTo>
                        <a:pt x="847" y="2"/>
                      </a:lnTo>
                      <a:lnTo>
                        <a:pt x="831" y="1"/>
                      </a:lnTo>
                      <a:lnTo>
                        <a:pt x="812" y="1"/>
                      </a:lnTo>
                      <a:lnTo>
                        <a:pt x="792" y="1"/>
                      </a:lnTo>
                      <a:lnTo>
                        <a:pt x="769" y="1"/>
                      </a:lnTo>
                      <a:lnTo>
                        <a:pt x="744" y="1"/>
                      </a:lnTo>
                      <a:lnTo>
                        <a:pt x="719" y="0"/>
                      </a:lnTo>
                      <a:lnTo>
                        <a:pt x="693" y="0"/>
                      </a:lnTo>
                      <a:lnTo>
                        <a:pt x="664" y="0"/>
                      </a:lnTo>
                      <a:lnTo>
                        <a:pt x="634" y="0"/>
                      </a:lnTo>
                      <a:lnTo>
                        <a:pt x="604" y="0"/>
                      </a:lnTo>
                      <a:lnTo>
                        <a:pt x="572" y="0"/>
                      </a:lnTo>
                      <a:lnTo>
                        <a:pt x="539" y="0"/>
                      </a:lnTo>
                      <a:lnTo>
                        <a:pt x="507" y="0"/>
                      </a:lnTo>
                      <a:lnTo>
                        <a:pt x="474" y="0"/>
                      </a:lnTo>
                      <a:lnTo>
                        <a:pt x="440" y="0"/>
                      </a:lnTo>
                      <a:lnTo>
                        <a:pt x="407" y="0"/>
                      </a:lnTo>
                      <a:lnTo>
                        <a:pt x="374" y="0"/>
                      </a:lnTo>
                      <a:lnTo>
                        <a:pt x="340" y="0"/>
                      </a:lnTo>
                      <a:lnTo>
                        <a:pt x="307" y="1"/>
                      </a:lnTo>
                      <a:lnTo>
                        <a:pt x="274" y="1"/>
                      </a:lnTo>
                      <a:lnTo>
                        <a:pt x="242" y="1"/>
                      </a:lnTo>
                      <a:lnTo>
                        <a:pt x="210" y="2"/>
                      </a:lnTo>
                      <a:lnTo>
                        <a:pt x="180" y="2"/>
                      </a:lnTo>
                      <a:lnTo>
                        <a:pt x="150" y="3"/>
                      </a:lnTo>
                      <a:lnTo>
                        <a:pt x="121" y="3"/>
                      </a:lnTo>
                      <a:lnTo>
                        <a:pt x="94" y="4"/>
                      </a:lnTo>
                      <a:lnTo>
                        <a:pt x="68" y="5"/>
                      </a:lnTo>
                      <a:lnTo>
                        <a:pt x="44" y="7"/>
                      </a:lnTo>
                      <a:lnTo>
                        <a:pt x="21" y="8"/>
                      </a:lnTo>
                      <a:lnTo>
                        <a:pt x="0" y="9"/>
                      </a:lnTo>
                      <a:close/>
                    </a:path>
                  </a:pathLst>
                </a:custGeom>
                <a:solidFill>
                  <a:srgbClr val="D3BAA5"/>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68" name="Freeform 16"/>
                <p:cNvSpPr>
                  <a:spLocks/>
                </p:cNvSpPr>
                <p:nvPr/>
              </p:nvSpPr>
              <p:spPr bwMode="auto">
                <a:xfrm>
                  <a:off x="2547" y="1748"/>
                  <a:ext cx="416" cy="222"/>
                </a:xfrm>
                <a:custGeom>
                  <a:avLst/>
                  <a:gdLst/>
                  <a:ahLst/>
                  <a:cxnLst>
                    <a:cxn ang="0">
                      <a:pos x="0" y="112"/>
                    </a:cxn>
                    <a:cxn ang="0">
                      <a:pos x="0" y="322"/>
                    </a:cxn>
                    <a:cxn ang="0">
                      <a:pos x="16" y="429"/>
                    </a:cxn>
                    <a:cxn ang="0">
                      <a:pos x="56" y="433"/>
                    </a:cxn>
                    <a:cxn ang="0">
                      <a:pos x="100" y="435"/>
                    </a:cxn>
                    <a:cxn ang="0">
                      <a:pos x="151" y="438"/>
                    </a:cxn>
                    <a:cxn ang="0">
                      <a:pos x="205" y="441"/>
                    </a:cxn>
                    <a:cxn ang="0">
                      <a:pos x="264" y="442"/>
                    </a:cxn>
                    <a:cxn ang="0">
                      <a:pos x="325" y="444"/>
                    </a:cxn>
                    <a:cxn ang="0">
                      <a:pos x="386" y="444"/>
                    </a:cxn>
                    <a:cxn ang="0">
                      <a:pos x="450" y="444"/>
                    </a:cxn>
                    <a:cxn ang="0">
                      <a:pos x="511" y="444"/>
                    </a:cxn>
                    <a:cxn ang="0">
                      <a:pos x="572" y="442"/>
                    </a:cxn>
                    <a:cxn ang="0">
                      <a:pos x="629" y="440"/>
                    </a:cxn>
                    <a:cxn ang="0">
                      <a:pos x="683" y="436"/>
                    </a:cxn>
                    <a:cxn ang="0">
                      <a:pos x="734" y="431"/>
                    </a:cxn>
                    <a:cxn ang="0">
                      <a:pos x="778" y="426"/>
                    </a:cxn>
                    <a:cxn ang="0">
                      <a:pos x="816" y="419"/>
                    </a:cxn>
                    <a:cxn ang="0">
                      <a:pos x="832" y="313"/>
                    </a:cxn>
                    <a:cxn ang="0">
                      <a:pos x="832" y="106"/>
                    </a:cxn>
                    <a:cxn ang="0">
                      <a:pos x="821" y="3"/>
                    </a:cxn>
                    <a:cxn ang="0">
                      <a:pos x="789" y="2"/>
                    </a:cxn>
                    <a:cxn ang="0">
                      <a:pos x="751" y="2"/>
                    </a:cxn>
                    <a:cxn ang="0">
                      <a:pos x="706" y="1"/>
                    </a:cxn>
                    <a:cxn ang="0">
                      <a:pos x="656" y="1"/>
                    </a:cxn>
                    <a:cxn ang="0">
                      <a:pos x="600" y="0"/>
                    </a:cxn>
                    <a:cxn ang="0">
                      <a:pos x="542" y="0"/>
                    </a:cxn>
                    <a:cxn ang="0">
                      <a:pos x="480" y="0"/>
                    </a:cxn>
                    <a:cxn ang="0">
                      <a:pos x="417" y="0"/>
                    </a:cxn>
                    <a:cxn ang="0">
                      <a:pos x="354" y="0"/>
                    </a:cxn>
                    <a:cxn ang="0">
                      <a:pos x="291" y="1"/>
                    </a:cxn>
                    <a:cxn ang="0">
                      <a:pos x="229" y="1"/>
                    </a:cxn>
                    <a:cxn ang="0">
                      <a:pos x="171" y="2"/>
                    </a:cxn>
                    <a:cxn ang="0">
                      <a:pos x="115" y="3"/>
                    </a:cxn>
                    <a:cxn ang="0">
                      <a:pos x="65" y="5"/>
                    </a:cxn>
                    <a:cxn ang="0">
                      <a:pos x="20" y="7"/>
                    </a:cxn>
                  </a:cxnLst>
                  <a:rect l="0" t="0" r="r" b="b"/>
                  <a:pathLst>
                    <a:path w="832" h="444">
                      <a:moveTo>
                        <a:pt x="0" y="8"/>
                      </a:moveTo>
                      <a:lnTo>
                        <a:pt x="0" y="112"/>
                      </a:lnTo>
                      <a:lnTo>
                        <a:pt x="0" y="217"/>
                      </a:lnTo>
                      <a:lnTo>
                        <a:pt x="0" y="322"/>
                      </a:lnTo>
                      <a:lnTo>
                        <a:pt x="0" y="427"/>
                      </a:lnTo>
                      <a:lnTo>
                        <a:pt x="16" y="429"/>
                      </a:lnTo>
                      <a:lnTo>
                        <a:pt x="35" y="430"/>
                      </a:lnTo>
                      <a:lnTo>
                        <a:pt x="56" y="433"/>
                      </a:lnTo>
                      <a:lnTo>
                        <a:pt x="77" y="434"/>
                      </a:lnTo>
                      <a:lnTo>
                        <a:pt x="100" y="435"/>
                      </a:lnTo>
                      <a:lnTo>
                        <a:pt x="125" y="437"/>
                      </a:lnTo>
                      <a:lnTo>
                        <a:pt x="151" y="438"/>
                      </a:lnTo>
                      <a:lnTo>
                        <a:pt x="178" y="440"/>
                      </a:lnTo>
                      <a:lnTo>
                        <a:pt x="205" y="441"/>
                      </a:lnTo>
                      <a:lnTo>
                        <a:pt x="234" y="442"/>
                      </a:lnTo>
                      <a:lnTo>
                        <a:pt x="264" y="442"/>
                      </a:lnTo>
                      <a:lnTo>
                        <a:pt x="294" y="443"/>
                      </a:lnTo>
                      <a:lnTo>
                        <a:pt x="325" y="444"/>
                      </a:lnTo>
                      <a:lnTo>
                        <a:pt x="355" y="444"/>
                      </a:lnTo>
                      <a:lnTo>
                        <a:pt x="386" y="444"/>
                      </a:lnTo>
                      <a:lnTo>
                        <a:pt x="418" y="444"/>
                      </a:lnTo>
                      <a:lnTo>
                        <a:pt x="450" y="444"/>
                      </a:lnTo>
                      <a:lnTo>
                        <a:pt x="481" y="444"/>
                      </a:lnTo>
                      <a:lnTo>
                        <a:pt x="511" y="444"/>
                      </a:lnTo>
                      <a:lnTo>
                        <a:pt x="542" y="443"/>
                      </a:lnTo>
                      <a:lnTo>
                        <a:pt x="572" y="442"/>
                      </a:lnTo>
                      <a:lnTo>
                        <a:pt x="600" y="441"/>
                      </a:lnTo>
                      <a:lnTo>
                        <a:pt x="629" y="440"/>
                      </a:lnTo>
                      <a:lnTo>
                        <a:pt x="657" y="438"/>
                      </a:lnTo>
                      <a:lnTo>
                        <a:pt x="683" y="436"/>
                      </a:lnTo>
                      <a:lnTo>
                        <a:pt x="709" y="434"/>
                      </a:lnTo>
                      <a:lnTo>
                        <a:pt x="734" y="431"/>
                      </a:lnTo>
                      <a:lnTo>
                        <a:pt x="756" y="429"/>
                      </a:lnTo>
                      <a:lnTo>
                        <a:pt x="778" y="426"/>
                      </a:lnTo>
                      <a:lnTo>
                        <a:pt x="797" y="422"/>
                      </a:lnTo>
                      <a:lnTo>
                        <a:pt x="816" y="419"/>
                      </a:lnTo>
                      <a:lnTo>
                        <a:pt x="832" y="415"/>
                      </a:lnTo>
                      <a:lnTo>
                        <a:pt x="832" y="313"/>
                      </a:lnTo>
                      <a:lnTo>
                        <a:pt x="832" y="209"/>
                      </a:lnTo>
                      <a:lnTo>
                        <a:pt x="832" y="106"/>
                      </a:lnTo>
                      <a:lnTo>
                        <a:pt x="832" y="3"/>
                      </a:lnTo>
                      <a:lnTo>
                        <a:pt x="821" y="3"/>
                      </a:lnTo>
                      <a:lnTo>
                        <a:pt x="806" y="2"/>
                      </a:lnTo>
                      <a:lnTo>
                        <a:pt x="789" y="2"/>
                      </a:lnTo>
                      <a:lnTo>
                        <a:pt x="771" y="2"/>
                      </a:lnTo>
                      <a:lnTo>
                        <a:pt x="751" y="2"/>
                      </a:lnTo>
                      <a:lnTo>
                        <a:pt x="730" y="1"/>
                      </a:lnTo>
                      <a:lnTo>
                        <a:pt x="706" y="1"/>
                      </a:lnTo>
                      <a:lnTo>
                        <a:pt x="681" y="1"/>
                      </a:lnTo>
                      <a:lnTo>
                        <a:pt x="656" y="1"/>
                      </a:lnTo>
                      <a:lnTo>
                        <a:pt x="628" y="1"/>
                      </a:lnTo>
                      <a:lnTo>
                        <a:pt x="600" y="0"/>
                      </a:lnTo>
                      <a:lnTo>
                        <a:pt x="572" y="0"/>
                      </a:lnTo>
                      <a:lnTo>
                        <a:pt x="542" y="0"/>
                      </a:lnTo>
                      <a:lnTo>
                        <a:pt x="511" y="0"/>
                      </a:lnTo>
                      <a:lnTo>
                        <a:pt x="480" y="0"/>
                      </a:lnTo>
                      <a:lnTo>
                        <a:pt x="448" y="0"/>
                      </a:lnTo>
                      <a:lnTo>
                        <a:pt x="417" y="0"/>
                      </a:lnTo>
                      <a:lnTo>
                        <a:pt x="385" y="0"/>
                      </a:lnTo>
                      <a:lnTo>
                        <a:pt x="354" y="0"/>
                      </a:lnTo>
                      <a:lnTo>
                        <a:pt x="322" y="1"/>
                      </a:lnTo>
                      <a:lnTo>
                        <a:pt x="291" y="1"/>
                      </a:lnTo>
                      <a:lnTo>
                        <a:pt x="259" y="1"/>
                      </a:lnTo>
                      <a:lnTo>
                        <a:pt x="229" y="1"/>
                      </a:lnTo>
                      <a:lnTo>
                        <a:pt x="200" y="2"/>
                      </a:lnTo>
                      <a:lnTo>
                        <a:pt x="171" y="2"/>
                      </a:lnTo>
                      <a:lnTo>
                        <a:pt x="142" y="3"/>
                      </a:lnTo>
                      <a:lnTo>
                        <a:pt x="115" y="3"/>
                      </a:lnTo>
                      <a:lnTo>
                        <a:pt x="89" y="4"/>
                      </a:lnTo>
                      <a:lnTo>
                        <a:pt x="65" y="5"/>
                      </a:lnTo>
                      <a:lnTo>
                        <a:pt x="42" y="5"/>
                      </a:lnTo>
                      <a:lnTo>
                        <a:pt x="20" y="7"/>
                      </a:lnTo>
                      <a:lnTo>
                        <a:pt x="0" y="8"/>
                      </a:lnTo>
                      <a:close/>
                    </a:path>
                  </a:pathLst>
                </a:custGeom>
                <a:solidFill>
                  <a:srgbClr val="DBC1AF"/>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69" name="Freeform 17"/>
                <p:cNvSpPr>
                  <a:spLocks/>
                </p:cNvSpPr>
                <p:nvPr/>
              </p:nvSpPr>
              <p:spPr bwMode="auto">
                <a:xfrm>
                  <a:off x="2547" y="1748"/>
                  <a:ext cx="396" cy="188"/>
                </a:xfrm>
                <a:custGeom>
                  <a:avLst/>
                  <a:gdLst/>
                  <a:ahLst/>
                  <a:cxnLst>
                    <a:cxn ang="0">
                      <a:pos x="0" y="361"/>
                    </a:cxn>
                    <a:cxn ang="0">
                      <a:pos x="34" y="365"/>
                    </a:cxn>
                    <a:cxn ang="0">
                      <a:pos x="73" y="367"/>
                    </a:cxn>
                    <a:cxn ang="0">
                      <a:pos x="118" y="369"/>
                    </a:cxn>
                    <a:cxn ang="0">
                      <a:pos x="168" y="372"/>
                    </a:cxn>
                    <a:cxn ang="0">
                      <a:pos x="221" y="374"/>
                    </a:cxn>
                    <a:cxn ang="0">
                      <a:pos x="279" y="375"/>
                    </a:cxn>
                    <a:cxn ang="0">
                      <a:pos x="337" y="376"/>
                    </a:cxn>
                    <a:cxn ang="0">
                      <a:pos x="397" y="376"/>
                    </a:cxn>
                    <a:cxn ang="0">
                      <a:pos x="455" y="375"/>
                    </a:cxn>
                    <a:cxn ang="0">
                      <a:pos x="514" y="374"/>
                    </a:cxn>
                    <a:cxn ang="0">
                      <a:pos x="571" y="373"/>
                    </a:cxn>
                    <a:cxn ang="0">
                      <a:pos x="625" y="370"/>
                    </a:cxn>
                    <a:cxn ang="0">
                      <a:pos x="674" y="367"/>
                    </a:cxn>
                    <a:cxn ang="0">
                      <a:pos x="719" y="362"/>
                    </a:cxn>
                    <a:cxn ang="0">
                      <a:pos x="759" y="357"/>
                    </a:cxn>
                    <a:cxn ang="0">
                      <a:pos x="792" y="351"/>
                    </a:cxn>
                    <a:cxn ang="0">
                      <a:pos x="779" y="3"/>
                    </a:cxn>
                    <a:cxn ang="0">
                      <a:pos x="749" y="2"/>
                    </a:cxn>
                    <a:cxn ang="0">
                      <a:pos x="712" y="1"/>
                    </a:cxn>
                    <a:cxn ang="0">
                      <a:pos x="668" y="1"/>
                    </a:cxn>
                    <a:cxn ang="0">
                      <a:pos x="620" y="1"/>
                    </a:cxn>
                    <a:cxn ang="0">
                      <a:pos x="567" y="0"/>
                    </a:cxn>
                    <a:cxn ang="0">
                      <a:pos x="512" y="0"/>
                    </a:cxn>
                    <a:cxn ang="0">
                      <a:pos x="453" y="0"/>
                    </a:cxn>
                    <a:cxn ang="0">
                      <a:pos x="394" y="0"/>
                    </a:cxn>
                    <a:cxn ang="0">
                      <a:pos x="334" y="1"/>
                    </a:cxn>
                    <a:cxn ang="0">
                      <a:pos x="274" y="1"/>
                    </a:cxn>
                    <a:cxn ang="0">
                      <a:pos x="217" y="2"/>
                    </a:cxn>
                    <a:cxn ang="0">
                      <a:pos x="162" y="2"/>
                    </a:cxn>
                    <a:cxn ang="0">
                      <a:pos x="110" y="3"/>
                    </a:cxn>
                    <a:cxn ang="0">
                      <a:pos x="61" y="4"/>
                    </a:cxn>
                    <a:cxn ang="0">
                      <a:pos x="19" y="5"/>
                    </a:cxn>
                  </a:cxnLst>
                  <a:rect l="0" t="0" r="r" b="b"/>
                  <a:pathLst>
                    <a:path w="792" h="376">
                      <a:moveTo>
                        <a:pt x="0" y="7"/>
                      </a:moveTo>
                      <a:lnTo>
                        <a:pt x="0" y="361"/>
                      </a:lnTo>
                      <a:lnTo>
                        <a:pt x="16" y="362"/>
                      </a:lnTo>
                      <a:lnTo>
                        <a:pt x="34" y="365"/>
                      </a:lnTo>
                      <a:lnTo>
                        <a:pt x="52" y="366"/>
                      </a:lnTo>
                      <a:lnTo>
                        <a:pt x="73" y="367"/>
                      </a:lnTo>
                      <a:lnTo>
                        <a:pt x="95" y="368"/>
                      </a:lnTo>
                      <a:lnTo>
                        <a:pt x="118" y="369"/>
                      </a:lnTo>
                      <a:lnTo>
                        <a:pt x="143" y="370"/>
                      </a:lnTo>
                      <a:lnTo>
                        <a:pt x="168" y="372"/>
                      </a:lnTo>
                      <a:lnTo>
                        <a:pt x="195" y="373"/>
                      </a:lnTo>
                      <a:lnTo>
                        <a:pt x="221" y="374"/>
                      </a:lnTo>
                      <a:lnTo>
                        <a:pt x="250" y="374"/>
                      </a:lnTo>
                      <a:lnTo>
                        <a:pt x="279" y="375"/>
                      </a:lnTo>
                      <a:lnTo>
                        <a:pt x="308" y="375"/>
                      </a:lnTo>
                      <a:lnTo>
                        <a:pt x="337" y="376"/>
                      </a:lnTo>
                      <a:lnTo>
                        <a:pt x="367" y="376"/>
                      </a:lnTo>
                      <a:lnTo>
                        <a:pt x="397" y="376"/>
                      </a:lnTo>
                      <a:lnTo>
                        <a:pt x="427" y="376"/>
                      </a:lnTo>
                      <a:lnTo>
                        <a:pt x="455" y="375"/>
                      </a:lnTo>
                      <a:lnTo>
                        <a:pt x="485" y="375"/>
                      </a:lnTo>
                      <a:lnTo>
                        <a:pt x="514" y="374"/>
                      </a:lnTo>
                      <a:lnTo>
                        <a:pt x="543" y="374"/>
                      </a:lnTo>
                      <a:lnTo>
                        <a:pt x="571" y="373"/>
                      </a:lnTo>
                      <a:lnTo>
                        <a:pt x="598" y="372"/>
                      </a:lnTo>
                      <a:lnTo>
                        <a:pt x="625" y="370"/>
                      </a:lnTo>
                      <a:lnTo>
                        <a:pt x="650" y="368"/>
                      </a:lnTo>
                      <a:lnTo>
                        <a:pt x="674" y="367"/>
                      </a:lnTo>
                      <a:lnTo>
                        <a:pt x="697" y="365"/>
                      </a:lnTo>
                      <a:lnTo>
                        <a:pt x="719" y="362"/>
                      </a:lnTo>
                      <a:lnTo>
                        <a:pt x="740" y="360"/>
                      </a:lnTo>
                      <a:lnTo>
                        <a:pt x="759" y="357"/>
                      </a:lnTo>
                      <a:lnTo>
                        <a:pt x="777" y="354"/>
                      </a:lnTo>
                      <a:lnTo>
                        <a:pt x="792" y="351"/>
                      </a:lnTo>
                      <a:lnTo>
                        <a:pt x="792" y="3"/>
                      </a:lnTo>
                      <a:lnTo>
                        <a:pt x="779" y="3"/>
                      </a:lnTo>
                      <a:lnTo>
                        <a:pt x="765" y="2"/>
                      </a:lnTo>
                      <a:lnTo>
                        <a:pt x="749" y="2"/>
                      </a:lnTo>
                      <a:lnTo>
                        <a:pt x="732" y="2"/>
                      </a:lnTo>
                      <a:lnTo>
                        <a:pt x="712" y="1"/>
                      </a:lnTo>
                      <a:lnTo>
                        <a:pt x="690" y="1"/>
                      </a:lnTo>
                      <a:lnTo>
                        <a:pt x="668" y="1"/>
                      </a:lnTo>
                      <a:lnTo>
                        <a:pt x="644" y="1"/>
                      </a:lnTo>
                      <a:lnTo>
                        <a:pt x="620" y="1"/>
                      </a:lnTo>
                      <a:lnTo>
                        <a:pt x="594" y="1"/>
                      </a:lnTo>
                      <a:lnTo>
                        <a:pt x="567" y="0"/>
                      </a:lnTo>
                      <a:lnTo>
                        <a:pt x="539" y="0"/>
                      </a:lnTo>
                      <a:lnTo>
                        <a:pt x="512" y="0"/>
                      </a:lnTo>
                      <a:lnTo>
                        <a:pt x="483" y="0"/>
                      </a:lnTo>
                      <a:lnTo>
                        <a:pt x="453" y="0"/>
                      </a:lnTo>
                      <a:lnTo>
                        <a:pt x="424" y="0"/>
                      </a:lnTo>
                      <a:lnTo>
                        <a:pt x="394" y="0"/>
                      </a:lnTo>
                      <a:lnTo>
                        <a:pt x="364" y="1"/>
                      </a:lnTo>
                      <a:lnTo>
                        <a:pt x="334" y="1"/>
                      </a:lnTo>
                      <a:lnTo>
                        <a:pt x="304" y="1"/>
                      </a:lnTo>
                      <a:lnTo>
                        <a:pt x="274" y="1"/>
                      </a:lnTo>
                      <a:lnTo>
                        <a:pt x="246" y="1"/>
                      </a:lnTo>
                      <a:lnTo>
                        <a:pt x="217" y="2"/>
                      </a:lnTo>
                      <a:lnTo>
                        <a:pt x="189" y="2"/>
                      </a:lnTo>
                      <a:lnTo>
                        <a:pt x="162" y="2"/>
                      </a:lnTo>
                      <a:lnTo>
                        <a:pt x="135" y="3"/>
                      </a:lnTo>
                      <a:lnTo>
                        <a:pt x="110" y="3"/>
                      </a:lnTo>
                      <a:lnTo>
                        <a:pt x="84" y="4"/>
                      </a:lnTo>
                      <a:lnTo>
                        <a:pt x="61" y="4"/>
                      </a:lnTo>
                      <a:lnTo>
                        <a:pt x="39" y="5"/>
                      </a:lnTo>
                      <a:lnTo>
                        <a:pt x="19" y="5"/>
                      </a:lnTo>
                      <a:lnTo>
                        <a:pt x="0" y="7"/>
                      </a:lnTo>
                      <a:close/>
                    </a:path>
                  </a:pathLst>
                </a:custGeom>
                <a:solidFill>
                  <a:srgbClr val="E0C9BA"/>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70" name="Freeform 18"/>
                <p:cNvSpPr>
                  <a:spLocks/>
                </p:cNvSpPr>
                <p:nvPr/>
              </p:nvSpPr>
              <p:spPr bwMode="auto">
                <a:xfrm>
                  <a:off x="2534" y="2353"/>
                  <a:ext cx="659" cy="31"/>
                </a:xfrm>
                <a:custGeom>
                  <a:avLst/>
                  <a:gdLst/>
                  <a:ahLst/>
                  <a:cxnLst>
                    <a:cxn ang="0">
                      <a:pos x="0" y="62"/>
                    </a:cxn>
                    <a:cxn ang="0">
                      <a:pos x="15" y="2"/>
                    </a:cxn>
                    <a:cxn ang="0">
                      <a:pos x="1297" y="0"/>
                    </a:cxn>
                    <a:cxn ang="0">
                      <a:pos x="1318" y="62"/>
                    </a:cxn>
                    <a:cxn ang="0">
                      <a:pos x="0" y="62"/>
                    </a:cxn>
                  </a:cxnLst>
                  <a:rect l="0" t="0" r="r" b="b"/>
                  <a:pathLst>
                    <a:path w="1318" h="62">
                      <a:moveTo>
                        <a:pt x="0" y="62"/>
                      </a:moveTo>
                      <a:lnTo>
                        <a:pt x="15" y="2"/>
                      </a:lnTo>
                      <a:lnTo>
                        <a:pt x="1297" y="0"/>
                      </a:lnTo>
                      <a:lnTo>
                        <a:pt x="1318" y="62"/>
                      </a:lnTo>
                      <a:lnTo>
                        <a:pt x="0" y="62"/>
                      </a:lnTo>
                      <a:close/>
                    </a:path>
                  </a:pathLst>
                </a:custGeom>
                <a:solidFill>
                  <a:srgbClr val="C6B59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71" name="Rectangle 19"/>
                <p:cNvSpPr>
                  <a:spLocks noChangeArrowheads="1"/>
                </p:cNvSpPr>
                <p:nvPr/>
              </p:nvSpPr>
              <p:spPr bwMode="auto">
                <a:xfrm>
                  <a:off x="2532" y="2379"/>
                  <a:ext cx="660" cy="212"/>
                </a:xfrm>
                <a:prstGeom prst="rect">
                  <a:avLst/>
                </a:prstGeom>
                <a:solidFill>
                  <a:srgbClr val="96704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72" name="Freeform 20"/>
                <p:cNvSpPr>
                  <a:spLocks/>
                </p:cNvSpPr>
                <p:nvPr/>
              </p:nvSpPr>
              <p:spPr bwMode="auto">
                <a:xfrm>
                  <a:off x="2532" y="2379"/>
                  <a:ext cx="629" cy="203"/>
                </a:xfrm>
                <a:custGeom>
                  <a:avLst/>
                  <a:gdLst/>
                  <a:ahLst/>
                  <a:cxnLst>
                    <a:cxn ang="0">
                      <a:pos x="39" y="0"/>
                    </a:cxn>
                    <a:cxn ang="0">
                      <a:pos x="118" y="0"/>
                    </a:cxn>
                    <a:cxn ang="0">
                      <a:pos x="197" y="0"/>
                    </a:cxn>
                    <a:cxn ang="0">
                      <a:pos x="276" y="0"/>
                    </a:cxn>
                    <a:cxn ang="0">
                      <a:pos x="354" y="0"/>
                    </a:cxn>
                    <a:cxn ang="0">
                      <a:pos x="433" y="0"/>
                    </a:cxn>
                    <a:cxn ang="0">
                      <a:pos x="512" y="0"/>
                    </a:cxn>
                    <a:cxn ang="0">
                      <a:pos x="590" y="0"/>
                    </a:cxn>
                    <a:cxn ang="0">
                      <a:pos x="669" y="0"/>
                    </a:cxn>
                    <a:cxn ang="0">
                      <a:pos x="748" y="0"/>
                    </a:cxn>
                    <a:cxn ang="0">
                      <a:pos x="826" y="0"/>
                    </a:cxn>
                    <a:cxn ang="0">
                      <a:pos x="905" y="0"/>
                    </a:cxn>
                    <a:cxn ang="0">
                      <a:pos x="983" y="0"/>
                    </a:cxn>
                    <a:cxn ang="0">
                      <a:pos x="1061" y="0"/>
                    </a:cxn>
                    <a:cxn ang="0">
                      <a:pos x="1140" y="0"/>
                    </a:cxn>
                    <a:cxn ang="0">
                      <a:pos x="1218" y="0"/>
                    </a:cxn>
                    <a:cxn ang="0">
                      <a:pos x="1257" y="100"/>
                    </a:cxn>
                    <a:cxn ang="0">
                      <a:pos x="1257" y="303"/>
                    </a:cxn>
                    <a:cxn ang="0">
                      <a:pos x="1218" y="404"/>
                    </a:cxn>
                    <a:cxn ang="0">
                      <a:pos x="1140" y="404"/>
                    </a:cxn>
                    <a:cxn ang="0">
                      <a:pos x="1061" y="404"/>
                    </a:cxn>
                    <a:cxn ang="0">
                      <a:pos x="983" y="404"/>
                    </a:cxn>
                    <a:cxn ang="0">
                      <a:pos x="905" y="404"/>
                    </a:cxn>
                    <a:cxn ang="0">
                      <a:pos x="826" y="404"/>
                    </a:cxn>
                    <a:cxn ang="0">
                      <a:pos x="748" y="404"/>
                    </a:cxn>
                    <a:cxn ang="0">
                      <a:pos x="669" y="404"/>
                    </a:cxn>
                    <a:cxn ang="0">
                      <a:pos x="590" y="404"/>
                    </a:cxn>
                    <a:cxn ang="0">
                      <a:pos x="512" y="404"/>
                    </a:cxn>
                    <a:cxn ang="0">
                      <a:pos x="433" y="404"/>
                    </a:cxn>
                    <a:cxn ang="0">
                      <a:pos x="354" y="404"/>
                    </a:cxn>
                    <a:cxn ang="0">
                      <a:pos x="276" y="404"/>
                    </a:cxn>
                    <a:cxn ang="0">
                      <a:pos x="197" y="404"/>
                    </a:cxn>
                    <a:cxn ang="0">
                      <a:pos x="118" y="404"/>
                    </a:cxn>
                    <a:cxn ang="0">
                      <a:pos x="39" y="404"/>
                    </a:cxn>
                    <a:cxn ang="0">
                      <a:pos x="0" y="303"/>
                    </a:cxn>
                    <a:cxn ang="0">
                      <a:pos x="0" y="100"/>
                    </a:cxn>
                  </a:cxnLst>
                  <a:rect l="0" t="0" r="r" b="b"/>
                  <a:pathLst>
                    <a:path w="1257" h="404">
                      <a:moveTo>
                        <a:pt x="0" y="0"/>
                      </a:moveTo>
                      <a:lnTo>
                        <a:pt x="39" y="0"/>
                      </a:lnTo>
                      <a:lnTo>
                        <a:pt x="79" y="0"/>
                      </a:lnTo>
                      <a:lnTo>
                        <a:pt x="118" y="0"/>
                      </a:lnTo>
                      <a:lnTo>
                        <a:pt x="158" y="0"/>
                      </a:lnTo>
                      <a:lnTo>
                        <a:pt x="197" y="0"/>
                      </a:lnTo>
                      <a:lnTo>
                        <a:pt x="236" y="0"/>
                      </a:lnTo>
                      <a:lnTo>
                        <a:pt x="276" y="0"/>
                      </a:lnTo>
                      <a:lnTo>
                        <a:pt x="315" y="0"/>
                      </a:lnTo>
                      <a:lnTo>
                        <a:pt x="354" y="0"/>
                      </a:lnTo>
                      <a:lnTo>
                        <a:pt x="393" y="0"/>
                      </a:lnTo>
                      <a:lnTo>
                        <a:pt x="433" y="0"/>
                      </a:lnTo>
                      <a:lnTo>
                        <a:pt x="473" y="0"/>
                      </a:lnTo>
                      <a:lnTo>
                        <a:pt x="512" y="0"/>
                      </a:lnTo>
                      <a:lnTo>
                        <a:pt x="551" y="0"/>
                      </a:lnTo>
                      <a:lnTo>
                        <a:pt x="590" y="0"/>
                      </a:lnTo>
                      <a:lnTo>
                        <a:pt x="629" y="0"/>
                      </a:lnTo>
                      <a:lnTo>
                        <a:pt x="669" y="0"/>
                      </a:lnTo>
                      <a:lnTo>
                        <a:pt x="708" y="0"/>
                      </a:lnTo>
                      <a:lnTo>
                        <a:pt x="748" y="0"/>
                      </a:lnTo>
                      <a:lnTo>
                        <a:pt x="787" y="0"/>
                      </a:lnTo>
                      <a:lnTo>
                        <a:pt x="826" y="0"/>
                      </a:lnTo>
                      <a:lnTo>
                        <a:pt x="866" y="0"/>
                      </a:lnTo>
                      <a:lnTo>
                        <a:pt x="905" y="0"/>
                      </a:lnTo>
                      <a:lnTo>
                        <a:pt x="944" y="0"/>
                      </a:lnTo>
                      <a:lnTo>
                        <a:pt x="983" y="0"/>
                      </a:lnTo>
                      <a:lnTo>
                        <a:pt x="1022" y="0"/>
                      </a:lnTo>
                      <a:lnTo>
                        <a:pt x="1061" y="0"/>
                      </a:lnTo>
                      <a:lnTo>
                        <a:pt x="1101" y="0"/>
                      </a:lnTo>
                      <a:lnTo>
                        <a:pt x="1140" y="0"/>
                      </a:lnTo>
                      <a:lnTo>
                        <a:pt x="1179" y="0"/>
                      </a:lnTo>
                      <a:lnTo>
                        <a:pt x="1218" y="0"/>
                      </a:lnTo>
                      <a:lnTo>
                        <a:pt x="1257" y="0"/>
                      </a:lnTo>
                      <a:lnTo>
                        <a:pt x="1257" y="100"/>
                      </a:lnTo>
                      <a:lnTo>
                        <a:pt x="1257" y="201"/>
                      </a:lnTo>
                      <a:lnTo>
                        <a:pt x="1257" y="303"/>
                      </a:lnTo>
                      <a:lnTo>
                        <a:pt x="1257" y="404"/>
                      </a:lnTo>
                      <a:lnTo>
                        <a:pt x="1218" y="404"/>
                      </a:lnTo>
                      <a:lnTo>
                        <a:pt x="1179" y="404"/>
                      </a:lnTo>
                      <a:lnTo>
                        <a:pt x="1140" y="404"/>
                      </a:lnTo>
                      <a:lnTo>
                        <a:pt x="1101" y="404"/>
                      </a:lnTo>
                      <a:lnTo>
                        <a:pt x="1061" y="404"/>
                      </a:lnTo>
                      <a:lnTo>
                        <a:pt x="1022" y="404"/>
                      </a:lnTo>
                      <a:lnTo>
                        <a:pt x="983" y="404"/>
                      </a:lnTo>
                      <a:lnTo>
                        <a:pt x="944" y="404"/>
                      </a:lnTo>
                      <a:lnTo>
                        <a:pt x="905" y="404"/>
                      </a:lnTo>
                      <a:lnTo>
                        <a:pt x="866" y="404"/>
                      </a:lnTo>
                      <a:lnTo>
                        <a:pt x="826" y="404"/>
                      </a:lnTo>
                      <a:lnTo>
                        <a:pt x="787" y="404"/>
                      </a:lnTo>
                      <a:lnTo>
                        <a:pt x="748" y="404"/>
                      </a:lnTo>
                      <a:lnTo>
                        <a:pt x="708" y="404"/>
                      </a:lnTo>
                      <a:lnTo>
                        <a:pt x="669" y="404"/>
                      </a:lnTo>
                      <a:lnTo>
                        <a:pt x="629" y="404"/>
                      </a:lnTo>
                      <a:lnTo>
                        <a:pt x="590" y="404"/>
                      </a:lnTo>
                      <a:lnTo>
                        <a:pt x="551" y="404"/>
                      </a:lnTo>
                      <a:lnTo>
                        <a:pt x="512" y="404"/>
                      </a:lnTo>
                      <a:lnTo>
                        <a:pt x="473" y="404"/>
                      </a:lnTo>
                      <a:lnTo>
                        <a:pt x="433" y="404"/>
                      </a:lnTo>
                      <a:lnTo>
                        <a:pt x="393" y="404"/>
                      </a:lnTo>
                      <a:lnTo>
                        <a:pt x="354" y="404"/>
                      </a:lnTo>
                      <a:lnTo>
                        <a:pt x="315" y="404"/>
                      </a:lnTo>
                      <a:lnTo>
                        <a:pt x="276" y="404"/>
                      </a:lnTo>
                      <a:lnTo>
                        <a:pt x="236" y="404"/>
                      </a:lnTo>
                      <a:lnTo>
                        <a:pt x="197" y="404"/>
                      </a:lnTo>
                      <a:lnTo>
                        <a:pt x="158" y="404"/>
                      </a:lnTo>
                      <a:lnTo>
                        <a:pt x="118" y="404"/>
                      </a:lnTo>
                      <a:lnTo>
                        <a:pt x="79" y="404"/>
                      </a:lnTo>
                      <a:lnTo>
                        <a:pt x="39" y="404"/>
                      </a:lnTo>
                      <a:lnTo>
                        <a:pt x="0" y="404"/>
                      </a:lnTo>
                      <a:lnTo>
                        <a:pt x="0" y="303"/>
                      </a:lnTo>
                      <a:lnTo>
                        <a:pt x="0" y="201"/>
                      </a:lnTo>
                      <a:lnTo>
                        <a:pt x="0" y="100"/>
                      </a:lnTo>
                      <a:lnTo>
                        <a:pt x="0" y="0"/>
                      </a:lnTo>
                      <a:close/>
                    </a:path>
                  </a:pathLst>
                </a:custGeom>
                <a:solidFill>
                  <a:srgbClr val="9E7A51"/>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73" name="Freeform 21"/>
                <p:cNvSpPr>
                  <a:spLocks/>
                </p:cNvSpPr>
                <p:nvPr/>
              </p:nvSpPr>
              <p:spPr bwMode="auto">
                <a:xfrm>
                  <a:off x="2532" y="2380"/>
                  <a:ext cx="598" cy="192"/>
                </a:xfrm>
                <a:custGeom>
                  <a:avLst/>
                  <a:gdLst/>
                  <a:ahLst/>
                  <a:cxnLst>
                    <a:cxn ang="0">
                      <a:pos x="38" y="0"/>
                    </a:cxn>
                    <a:cxn ang="0">
                      <a:pos x="113" y="0"/>
                    </a:cxn>
                    <a:cxn ang="0">
                      <a:pos x="188" y="0"/>
                    </a:cxn>
                    <a:cxn ang="0">
                      <a:pos x="263" y="0"/>
                    </a:cxn>
                    <a:cxn ang="0">
                      <a:pos x="338" y="0"/>
                    </a:cxn>
                    <a:cxn ang="0">
                      <a:pos x="412" y="0"/>
                    </a:cxn>
                    <a:cxn ang="0">
                      <a:pos x="486" y="0"/>
                    </a:cxn>
                    <a:cxn ang="0">
                      <a:pos x="561" y="0"/>
                    </a:cxn>
                    <a:cxn ang="0">
                      <a:pos x="636" y="0"/>
                    </a:cxn>
                    <a:cxn ang="0">
                      <a:pos x="711" y="0"/>
                    </a:cxn>
                    <a:cxn ang="0">
                      <a:pos x="786" y="0"/>
                    </a:cxn>
                    <a:cxn ang="0">
                      <a:pos x="860" y="0"/>
                    </a:cxn>
                    <a:cxn ang="0">
                      <a:pos x="935" y="0"/>
                    </a:cxn>
                    <a:cxn ang="0">
                      <a:pos x="1010" y="0"/>
                    </a:cxn>
                    <a:cxn ang="0">
                      <a:pos x="1083" y="0"/>
                    </a:cxn>
                    <a:cxn ang="0">
                      <a:pos x="1158" y="0"/>
                    </a:cxn>
                    <a:cxn ang="0">
                      <a:pos x="1195" y="96"/>
                    </a:cxn>
                    <a:cxn ang="0">
                      <a:pos x="1195" y="288"/>
                    </a:cxn>
                    <a:cxn ang="0">
                      <a:pos x="1158" y="385"/>
                    </a:cxn>
                    <a:cxn ang="0">
                      <a:pos x="1083" y="385"/>
                    </a:cxn>
                    <a:cxn ang="0">
                      <a:pos x="1010" y="385"/>
                    </a:cxn>
                    <a:cxn ang="0">
                      <a:pos x="935" y="385"/>
                    </a:cxn>
                    <a:cxn ang="0">
                      <a:pos x="860" y="385"/>
                    </a:cxn>
                    <a:cxn ang="0">
                      <a:pos x="786" y="385"/>
                    </a:cxn>
                    <a:cxn ang="0">
                      <a:pos x="711" y="385"/>
                    </a:cxn>
                    <a:cxn ang="0">
                      <a:pos x="636" y="385"/>
                    </a:cxn>
                    <a:cxn ang="0">
                      <a:pos x="561" y="385"/>
                    </a:cxn>
                    <a:cxn ang="0">
                      <a:pos x="486" y="385"/>
                    </a:cxn>
                    <a:cxn ang="0">
                      <a:pos x="412" y="385"/>
                    </a:cxn>
                    <a:cxn ang="0">
                      <a:pos x="338" y="385"/>
                    </a:cxn>
                    <a:cxn ang="0">
                      <a:pos x="263" y="385"/>
                    </a:cxn>
                    <a:cxn ang="0">
                      <a:pos x="188" y="385"/>
                    </a:cxn>
                    <a:cxn ang="0">
                      <a:pos x="113" y="385"/>
                    </a:cxn>
                    <a:cxn ang="0">
                      <a:pos x="38" y="385"/>
                    </a:cxn>
                    <a:cxn ang="0">
                      <a:pos x="0" y="288"/>
                    </a:cxn>
                    <a:cxn ang="0">
                      <a:pos x="0" y="96"/>
                    </a:cxn>
                  </a:cxnLst>
                  <a:rect l="0" t="0" r="r" b="b"/>
                  <a:pathLst>
                    <a:path w="1195" h="385">
                      <a:moveTo>
                        <a:pt x="0" y="0"/>
                      </a:moveTo>
                      <a:lnTo>
                        <a:pt x="38" y="0"/>
                      </a:lnTo>
                      <a:lnTo>
                        <a:pt x="75" y="0"/>
                      </a:lnTo>
                      <a:lnTo>
                        <a:pt x="113" y="0"/>
                      </a:lnTo>
                      <a:lnTo>
                        <a:pt x="150" y="0"/>
                      </a:lnTo>
                      <a:lnTo>
                        <a:pt x="188" y="0"/>
                      </a:lnTo>
                      <a:lnTo>
                        <a:pt x="225" y="0"/>
                      </a:lnTo>
                      <a:lnTo>
                        <a:pt x="263" y="0"/>
                      </a:lnTo>
                      <a:lnTo>
                        <a:pt x="300" y="0"/>
                      </a:lnTo>
                      <a:lnTo>
                        <a:pt x="338" y="0"/>
                      </a:lnTo>
                      <a:lnTo>
                        <a:pt x="375" y="0"/>
                      </a:lnTo>
                      <a:lnTo>
                        <a:pt x="412" y="0"/>
                      </a:lnTo>
                      <a:lnTo>
                        <a:pt x="450" y="0"/>
                      </a:lnTo>
                      <a:lnTo>
                        <a:pt x="486" y="0"/>
                      </a:lnTo>
                      <a:lnTo>
                        <a:pt x="524" y="0"/>
                      </a:lnTo>
                      <a:lnTo>
                        <a:pt x="561" y="0"/>
                      </a:lnTo>
                      <a:lnTo>
                        <a:pt x="599" y="0"/>
                      </a:lnTo>
                      <a:lnTo>
                        <a:pt x="636" y="0"/>
                      </a:lnTo>
                      <a:lnTo>
                        <a:pt x="673" y="0"/>
                      </a:lnTo>
                      <a:lnTo>
                        <a:pt x="711" y="0"/>
                      </a:lnTo>
                      <a:lnTo>
                        <a:pt x="748" y="0"/>
                      </a:lnTo>
                      <a:lnTo>
                        <a:pt x="786" y="0"/>
                      </a:lnTo>
                      <a:lnTo>
                        <a:pt x="823" y="0"/>
                      </a:lnTo>
                      <a:lnTo>
                        <a:pt x="860" y="0"/>
                      </a:lnTo>
                      <a:lnTo>
                        <a:pt x="898" y="0"/>
                      </a:lnTo>
                      <a:lnTo>
                        <a:pt x="935" y="0"/>
                      </a:lnTo>
                      <a:lnTo>
                        <a:pt x="972" y="0"/>
                      </a:lnTo>
                      <a:lnTo>
                        <a:pt x="1010" y="0"/>
                      </a:lnTo>
                      <a:lnTo>
                        <a:pt x="1046" y="0"/>
                      </a:lnTo>
                      <a:lnTo>
                        <a:pt x="1083" y="0"/>
                      </a:lnTo>
                      <a:lnTo>
                        <a:pt x="1120" y="0"/>
                      </a:lnTo>
                      <a:lnTo>
                        <a:pt x="1158" y="0"/>
                      </a:lnTo>
                      <a:lnTo>
                        <a:pt x="1195" y="0"/>
                      </a:lnTo>
                      <a:lnTo>
                        <a:pt x="1195" y="96"/>
                      </a:lnTo>
                      <a:lnTo>
                        <a:pt x="1195" y="191"/>
                      </a:lnTo>
                      <a:lnTo>
                        <a:pt x="1195" y="288"/>
                      </a:lnTo>
                      <a:lnTo>
                        <a:pt x="1195" y="385"/>
                      </a:lnTo>
                      <a:lnTo>
                        <a:pt x="1158" y="385"/>
                      </a:lnTo>
                      <a:lnTo>
                        <a:pt x="1120" y="385"/>
                      </a:lnTo>
                      <a:lnTo>
                        <a:pt x="1083" y="385"/>
                      </a:lnTo>
                      <a:lnTo>
                        <a:pt x="1046" y="385"/>
                      </a:lnTo>
                      <a:lnTo>
                        <a:pt x="1010" y="385"/>
                      </a:lnTo>
                      <a:lnTo>
                        <a:pt x="972" y="385"/>
                      </a:lnTo>
                      <a:lnTo>
                        <a:pt x="935" y="385"/>
                      </a:lnTo>
                      <a:lnTo>
                        <a:pt x="898" y="385"/>
                      </a:lnTo>
                      <a:lnTo>
                        <a:pt x="860" y="385"/>
                      </a:lnTo>
                      <a:lnTo>
                        <a:pt x="823" y="385"/>
                      </a:lnTo>
                      <a:lnTo>
                        <a:pt x="786" y="385"/>
                      </a:lnTo>
                      <a:lnTo>
                        <a:pt x="748" y="385"/>
                      </a:lnTo>
                      <a:lnTo>
                        <a:pt x="711" y="385"/>
                      </a:lnTo>
                      <a:lnTo>
                        <a:pt x="673" y="385"/>
                      </a:lnTo>
                      <a:lnTo>
                        <a:pt x="636" y="385"/>
                      </a:lnTo>
                      <a:lnTo>
                        <a:pt x="599" y="385"/>
                      </a:lnTo>
                      <a:lnTo>
                        <a:pt x="561" y="385"/>
                      </a:lnTo>
                      <a:lnTo>
                        <a:pt x="524" y="385"/>
                      </a:lnTo>
                      <a:lnTo>
                        <a:pt x="486" y="385"/>
                      </a:lnTo>
                      <a:lnTo>
                        <a:pt x="450" y="385"/>
                      </a:lnTo>
                      <a:lnTo>
                        <a:pt x="412" y="385"/>
                      </a:lnTo>
                      <a:lnTo>
                        <a:pt x="375" y="385"/>
                      </a:lnTo>
                      <a:lnTo>
                        <a:pt x="338" y="385"/>
                      </a:lnTo>
                      <a:lnTo>
                        <a:pt x="300" y="385"/>
                      </a:lnTo>
                      <a:lnTo>
                        <a:pt x="263" y="385"/>
                      </a:lnTo>
                      <a:lnTo>
                        <a:pt x="225" y="385"/>
                      </a:lnTo>
                      <a:lnTo>
                        <a:pt x="188" y="385"/>
                      </a:lnTo>
                      <a:lnTo>
                        <a:pt x="150" y="385"/>
                      </a:lnTo>
                      <a:lnTo>
                        <a:pt x="113" y="385"/>
                      </a:lnTo>
                      <a:lnTo>
                        <a:pt x="75" y="385"/>
                      </a:lnTo>
                      <a:lnTo>
                        <a:pt x="38" y="385"/>
                      </a:lnTo>
                      <a:lnTo>
                        <a:pt x="0" y="385"/>
                      </a:lnTo>
                      <a:lnTo>
                        <a:pt x="0" y="288"/>
                      </a:lnTo>
                      <a:lnTo>
                        <a:pt x="0" y="191"/>
                      </a:lnTo>
                      <a:lnTo>
                        <a:pt x="0" y="96"/>
                      </a:lnTo>
                      <a:lnTo>
                        <a:pt x="0" y="0"/>
                      </a:lnTo>
                      <a:close/>
                    </a:path>
                  </a:pathLst>
                </a:custGeom>
                <a:solidFill>
                  <a:srgbClr val="A5825B"/>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74" name="Freeform 22"/>
                <p:cNvSpPr>
                  <a:spLocks/>
                </p:cNvSpPr>
                <p:nvPr/>
              </p:nvSpPr>
              <p:spPr bwMode="auto">
                <a:xfrm>
                  <a:off x="2533" y="2381"/>
                  <a:ext cx="565" cy="182"/>
                </a:xfrm>
                <a:custGeom>
                  <a:avLst/>
                  <a:gdLst/>
                  <a:ahLst/>
                  <a:cxnLst>
                    <a:cxn ang="0">
                      <a:pos x="36" y="0"/>
                    </a:cxn>
                    <a:cxn ang="0">
                      <a:pos x="106" y="0"/>
                    </a:cxn>
                    <a:cxn ang="0">
                      <a:pos x="178" y="0"/>
                    </a:cxn>
                    <a:cxn ang="0">
                      <a:pos x="248" y="0"/>
                    </a:cxn>
                    <a:cxn ang="0">
                      <a:pos x="320" y="0"/>
                    </a:cxn>
                    <a:cxn ang="0">
                      <a:pos x="390" y="0"/>
                    </a:cxn>
                    <a:cxn ang="0">
                      <a:pos x="461" y="0"/>
                    </a:cxn>
                    <a:cxn ang="0">
                      <a:pos x="532" y="0"/>
                    </a:cxn>
                    <a:cxn ang="0">
                      <a:pos x="602" y="0"/>
                    </a:cxn>
                    <a:cxn ang="0">
                      <a:pos x="673" y="0"/>
                    </a:cxn>
                    <a:cxn ang="0">
                      <a:pos x="744" y="0"/>
                    </a:cxn>
                    <a:cxn ang="0">
                      <a:pos x="815" y="0"/>
                    </a:cxn>
                    <a:cxn ang="0">
                      <a:pos x="885" y="0"/>
                    </a:cxn>
                    <a:cxn ang="0">
                      <a:pos x="956" y="0"/>
                    </a:cxn>
                    <a:cxn ang="0">
                      <a:pos x="1026" y="0"/>
                    </a:cxn>
                    <a:cxn ang="0">
                      <a:pos x="1096" y="0"/>
                    </a:cxn>
                    <a:cxn ang="0">
                      <a:pos x="1132" y="90"/>
                    </a:cxn>
                    <a:cxn ang="0">
                      <a:pos x="1132" y="273"/>
                    </a:cxn>
                    <a:cxn ang="0">
                      <a:pos x="1096" y="364"/>
                    </a:cxn>
                    <a:cxn ang="0">
                      <a:pos x="1026" y="364"/>
                    </a:cxn>
                    <a:cxn ang="0">
                      <a:pos x="956" y="364"/>
                    </a:cxn>
                    <a:cxn ang="0">
                      <a:pos x="885" y="364"/>
                    </a:cxn>
                    <a:cxn ang="0">
                      <a:pos x="815" y="364"/>
                    </a:cxn>
                    <a:cxn ang="0">
                      <a:pos x="744" y="364"/>
                    </a:cxn>
                    <a:cxn ang="0">
                      <a:pos x="673" y="364"/>
                    </a:cxn>
                    <a:cxn ang="0">
                      <a:pos x="602" y="364"/>
                    </a:cxn>
                    <a:cxn ang="0">
                      <a:pos x="532" y="364"/>
                    </a:cxn>
                    <a:cxn ang="0">
                      <a:pos x="461" y="364"/>
                    </a:cxn>
                    <a:cxn ang="0">
                      <a:pos x="390" y="364"/>
                    </a:cxn>
                    <a:cxn ang="0">
                      <a:pos x="320" y="364"/>
                    </a:cxn>
                    <a:cxn ang="0">
                      <a:pos x="248" y="364"/>
                    </a:cxn>
                    <a:cxn ang="0">
                      <a:pos x="178" y="364"/>
                    </a:cxn>
                    <a:cxn ang="0">
                      <a:pos x="106" y="364"/>
                    </a:cxn>
                    <a:cxn ang="0">
                      <a:pos x="36" y="364"/>
                    </a:cxn>
                    <a:cxn ang="0">
                      <a:pos x="0" y="273"/>
                    </a:cxn>
                    <a:cxn ang="0">
                      <a:pos x="0" y="90"/>
                    </a:cxn>
                  </a:cxnLst>
                  <a:rect l="0" t="0" r="r" b="b"/>
                  <a:pathLst>
                    <a:path w="1132" h="364">
                      <a:moveTo>
                        <a:pt x="0" y="0"/>
                      </a:moveTo>
                      <a:lnTo>
                        <a:pt x="36" y="0"/>
                      </a:lnTo>
                      <a:lnTo>
                        <a:pt x="71" y="0"/>
                      </a:lnTo>
                      <a:lnTo>
                        <a:pt x="106" y="0"/>
                      </a:lnTo>
                      <a:lnTo>
                        <a:pt x="142" y="0"/>
                      </a:lnTo>
                      <a:lnTo>
                        <a:pt x="178" y="0"/>
                      </a:lnTo>
                      <a:lnTo>
                        <a:pt x="212" y="0"/>
                      </a:lnTo>
                      <a:lnTo>
                        <a:pt x="248" y="0"/>
                      </a:lnTo>
                      <a:lnTo>
                        <a:pt x="284" y="0"/>
                      </a:lnTo>
                      <a:lnTo>
                        <a:pt x="320" y="0"/>
                      </a:lnTo>
                      <a:lnTo>
                        <a:pt x="354" y="0"/>
                      </a:lnTo>
                      <a:lnTo>
                        <a:pt x="390" y="0"/>
                      </a:lnTo>
                      <a:lnTo>
                        <a:pt x="426" y="0"/>
                      </a:lnTo>
                      <a:lnTo>
                        <a:pt x="461" y="0"/>
                      </a:lnTo>
                      <a:lnTo>
                        <a:pt x="496" y="0"/>
                      </a:lnTo>
                      <a:lnTo>
                        <a:pt x="532" y="0"/>
                      </a:lnTo>
                      <a:lnTo>
                        <a:pt x="567" y="0"/>
                      </a:lnTo>
                      <a:lnTo>
                        <a:pt x="602" y="0"/>
                      </a:lnTo>
                      <a:lnTo>
                        <a:pt x="638" y="0"/>
                      </a:lnTo>
                      <a:lnTo>
                        <a:pt x="673" y="0"/>
                      </a:lnTo>
                      <a:lnTo>
                        <a:pt x="709" y="0"/>
                      </a:lnTo>
                      <a:lnTo>
                        <a:pt x="744" y="0"/>
                      </a:lnTo>
                      <a:lnTo>
                        <a:pt x="779" y="0"/>
                      </a:lnTo>
                      <a:lnTo>
                        <a:pt x="815" y="0"/>
                      </a:lnTo>
                      <a:lnTo>
                        <a:pt x="850" y="0"/>
                      </a:lnTo>
                      <a:lnTo>
                        <a:pt x="885" y="0"/>
                      </a:lnTo>
                      <a:lnTo>
                        <a:pt x="920" y="0"/>
                      </a:lnTo>
                      <a:lnTo>
                        <a:pt x="956" y="0"/>
                      </a:lnTo>
                      <a:lnTo>
                        <a:pt x="991" y="0"/>
                      </a:lnTo>
                      <a:lnTo>
                        <a:pt x="1026" y="0"/>
                      </a:lnTo>
                      <a:lnTo>
                        <a:pt x="1062" y="0"/>
                      </a:lnTo>
                      <a:lnTo>
                        <a:pt x="1096" y="0"/>
                      </a:lnTo>
                      <a:lnTo>
                        <a:pt x="1132" y="0"/>
                      </a:lnTo>
                      <a:lnTo>
                        <a:pt x="1132" y="90"/>
                      </a:lnTo>
                      <a:lnTo>
                        <a:pt x="1132" y="181"/>
                      </a:lnTo>
                      <a:lnTo>
                        <a:pt x="1132" y="273"/>
                      </a:lnTo>
                      <a:lnTo>
                        <a:pt x="1132" y="364"/>
                      </a:lnTo>
                      <a:lnTo>
                        <a:pt x="1096" y="364"/>
                      </a:lnTo>
                      <a:lnTo>
                        <a:pt x="1062" y="364"/>
                      </a:lnTo>
                      <a:lnTo>
                        <a:pt x="1026" y="364"/>
                      </a:lnTo>
                      <a:lnTo>
                        <a:pt x="991" y="364"/>
                      </a:lnTo>
                      <a:lnTo>
                        <a:pt x="956" y="364"/>
                      </a:lnTo>
                      <a:lnTo>
                        <a:pt x="920" y="364"/>
                      </a:lnTo>
                      <a:lnTo>
                        <a:pt x="885" y="364"/>
                      </a:lnTo>
                      <a:lnTo>
                        <a:pt x="850" y="364"/>
                      </a:lnTo>
                      <a:lnTo>
                        <a:pt x="815" y="364"/>
                      </a:lnTo>
                      <a:lnTo>
                        <a:pt x="779" y="364"/>
                      </a:lnTo>
                      <a:lnTo>
                        <a:pt x="744" y="364"/>
                      </a:lnTo>
                      <a:lnTo>
                        <a:pt x="709" y="364"/>
                      </a:lnTo>
                      <a:lnTo>
                        <a:pt x="673" y="364"/>
                      </a:lnTo>
                      <a:lnTo>
                        <a:pt x="638" y="364"/>
                      </a:lnTo>
                      <a:lnTo>
                        <a:pt x="602" y="364"/>
                      </a:lnTo>
                      <a:lnTo>
                        <a:pt x="567" y="364"/>
                      </a:lnTo>
                      <a:lnTo>
                        <a:pt x="532" y="364"/>
                      </a:lnTo>
                      <a:lnTo>
                        <a:pt x="496" y="364"/>
                      </a:lnTo>
                      <a:lnTo>
                        <a:pt x="461" y="364"/>
                      </a:lnTo>
                      <a:lnTo>
                        <a:pt x="426" y="364"/>
                      </a:lnTo>
                      <a:lnTo>
                        <a:pt x="390" y="364"/>
                      </a:lnTo>
                      <a:lnTo>
                        <a:pt x="354" y="364"/>
                      </a:lnTo>
                      <a:lnTo>
                        <a:pt x="320" y="364"/>
                      </a:lnTo>
                      <a:lnTo>
                        <a:pt x="284" y="364"/>
                      </a:lnTo>
                      <a:lnTo>
                        <a:pt x="248" y="364"/>
                      </a:lnTo>
                      <a:lnTo>
                        <a:pt x="212" y="364"/>
                      </a:lnTo>
                      <a:lnTo>
                        <a:pt x="178" y="364"/>
                      </a:lnTo>
                      <a:lnTo>
                        <a:pt x="142" y="364"/>
                      </a:lnTo>
                      <a:lnTo>
                        <a:pt x="106" y="364"/>
                      </a:lnTo>
                      <a:lnTo>
                        <a:pt x="71" y="364"/>
                      </a:lnTo>
                      <a:lnTo>
                        <a:pt x="36" y="364"/>
                      </a:lnTo>
                      <a:lnTo>
                        <a:pt x="0" y="364"/>
                      </a:lnTo>
                      <a:lnTo>
                        <a:pt x="0" y="273"/>
                      </a:lnTo>
                      <a:lnTo>
                        <a:pt x="0" y="181"/>
                      </a:lnTo>
                      <a:lnTo>
                        <a:pt x="0" y="90"/>
                      </a:lnTo>
                      <a:lnTo>
                        <a:pt x="0" y="0"/>
                      </a:lnTo>
                      <a:close/>
                    </a:path>
                  </a:pathLst>
                </a:custGeom>
                <a:solidFill>
                  <a:srgbClr val="AD8C68"/>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75" name="Freeform 23"/>
                <p:cNvSpPr>
                  <a:spLocks/>
                </p:cNvSpPr>
                <p:nvPr/>
              </p:nvSpPr>
              <p:spPr bwMode="auto">
                <a:xfrm>
                  <a:off x="2533" y="2381"/>
                  <a:ext cx="535" cy="172"/>
                </a:xfrm>
                <a:custGeom>
                  <a:avLst/>
                  <a:gdLst/>
                  <a:ahLst/>
                  <a:cxnLst>
                    <a:cxn ang="0">
                      <a:pos x="33" y="0"/>
                    </a:cxn>
                    <a:cxn ang="0">
                      <a:pos x="100" y="0"/>
                    </a:cxn>
                    <a:cxn ang="0">
                      <a:pos x="167" y="0"/>
                    </a:cxn>
                    <a:cxn ang="0">
                      <a:pos x="233" y="0"/>
                    </a:cxn>
                    <a:cxn ang="0">
                      <a:pos x="301" y="0"/>
                    </a:cxn>
                    <a:cxn ang="0">
                      <a:pos x="368" y="0"/>
                    </a:cxn>
                    <a:cxn ang="0">
                      <a:pos x="435" y="0"/>
                    </a:cxn>
                    <a:cxn ang="0">
                      <a:pos x="502" y="0"/>
                    </a:cxn>
                    <a:cxn ang="0">
                      <a:pos x="569" y="0"/>
                    </a:cxn>
                    <a:cxn ang="0">
                      <a:pos x="636" y="0"/>
                    </a:cxn>
                    <a:cxn ang="0">
                      <a:pos x="702" y="0"/>
                    </a:cxn>
                    <a:cxn ang="0">
                      <a:pos x="769" y="0"/>
                    </a:cxn>
                    <a:cxn ang="0">
                      <a:pos x="836" y="0"/>
                    </a:cxn>
                    <a:cxn ang="0">
                      <a:pos x="902" y="0"/>
                    </a:cxn>
                    <a:cxn ang="0">
                      <a:pos x="969" y="0"/>
                    </a:cxn>
                    <a:cxn ang="0">
                      <a:pos x="1035" y="0"/>
                    </a:cxn>
                    <a:cxn ang="0">
                      <a:pos x="1069" y="85"/>
                    </a:cxn>
                    <a:cxn ang="0">
                      <a:pos x="1069" y="258"/>
                    </a:cxn>
                    <a:cxn ang="0">
                      <a:pos x="1035" y="345"/>
                    </a:cxn>
                    <a:cxn ang="0">
                      <a:pos x="969" y="345"/>
                    </a:cxn>
                    <a:cxn ang="0">
                      <a:pos x="902" y="345"/>
                    </a:cxn>
                    <a:cxn ang="0">
                      <a:pos x="836" y="345"/>
                    </a:cxn>
                    <a:cxn ang="0">
                      <a:pos x="769" y="345"/>
                    </a:cxn>
                    <a:cxn ang="0">
                      <a:pos x="702" y="345"/>
                    </a:cxn>
                    <a:cxn ang="0">
                      <a:pos x="636" y="345"/>
                    </a:cxn>
                    <a:cxn ang="0">
                      <a:pos x="569" y="345"/>
                    </a:cxn>
                    <a:cxn ang="0">
                      <a:pos x="502" y="345"/>
                    </a:cxn>
                    <a:cxn ang="0">
                      <a:pos x="435" y="345"/>
                    </a:cxn>
                    <a:cxn ang="0">
                      <a:pos x="368" y="345"/>
                    </a:cxn>
                    <a:cxn ang="0">
                      <a:pos x="301" y="345"/>
                    </a:cxn>
                    <a:cxn ang="0">
                      <a:pos x="233" y="345"/>
                    </a:cxn>
                    <a:cxn ang="0">
                      <a:pos x="167" y="345"/>
                    </a:cxn>
                    <a:cxn ang="0">
                      <a:pos x="100" y="345"/>
                    </a:cxn>
                    <a:cxn ang="0">
                      <a:pos x="33" y="345"/>
                    </a:cxn>
                    <a:cxn ang="0">
                      <a:pos x="0" y="258"/>
                    </a:cxn>
                    <a:cxn ang="0">
                      <a:pos x="0" y="85"/>
                    </a:cxn>
                  </a:cxnLst>
                  <a:rect l="0" t="0" r="r" b="b"/>
                  <a:pathLst>
                    <a:path w="1069" h="345">
                      <a:moveTo>
                        <a:pt x="0" y="0"/>
                      </a:moveTo>
                      <a:lnTo>
                        <a:pt x="33" y="0"/>
                      </a:lnTo>
                      <a:lnTo>
                        <a:pt x="66" y="0"/>
                      </a:lnTo>
                      <a:lnTo>
                        <a:pt x="100" y="0"/>
                      </a:lnTo>
                      <a:lnTo>
                        <a:pt x="133" y="0"/>
                      </a:lnTo>
                      <a:lnTo>
                        <a:pt x="167" y="0"/>
                      </a:lnTo>
                      <a:lnTo>
                        <a:pt x="200" y="0"/>
                      </a:lnTo>
                      <a:lnTo>
                        <a:pt x="233" y="0"/>
                      </a:lnTo>
                      <a:lnTo>
                        <a:pt x="267" y="0"/>
                      </a:lnTo>
                      <a:lnTo>
                        <a:pt x="301" y="0"/>
                      </a:lnTo>
                      <a:lnTo>
                        <a:pt x="335" y="0"/>
                      </a:lnTo>
                      <a:lnTo>
                        <a:pt x="368" y="0"/>
                      </a:lnTo>
                      <a:lnTo>
                        <a:pt x="402" y="0"/>
                      </a:lnTo>
                      <a:lnTo>
                        <a:pt x="435" y="0"/>
                      </a:lnTo>
                      <a:lnTo>
                        <a:pt x="468" y="0"/>
                      </a:lnTo>
                      <a:lnTo>
                        <a:pt x="502" y="0"/>
                      </a:lnTo>
                      <a:lnTo>
                        <a:pt x="535" y="0"/>
                      </a:lnTo>
                      <a:lnTo>
                        <a:pt x="569" y="0"/>
                      </a:lnTo>
                      <a:lnTo>
                        <a:pt x="602" y="0"/>
                      </a:lnTo>
                      <a:lnTo>
                        <a:pt x="636" y="0"/>
                      </a:lnTo>
                      <a:lnTo>
                        <a:pt x="669" y="0"/>
                      </a:lnTo>
                      <a:lnTo>
                        <a:pt x="702" y="0"/>
                      </a:lnTo>
                      <a:lnTo>
                        <a:pt x="736" y="0"/>
                      </a:lnTo>
                      <a:lnTo>
                        <a:pt x="769" y="0"/>
                      </a:lnTo>
                      <a:lnTo>
                        <a:pt x="803" y="0"/>
                      </a:lnTo>
                      <a:lnTo>
                        <a:pt x="836" y="0"/>
                      </a:lnTo>
                      <a:lnTo>
                        <a:pt x="869" y="0"/>
                      </a:lnTo>
                      <a:lnTo>
                        <a:pt x="902" y="0"/>
                      </a:lnTo>
                      <a:lnTo>
                        <a:pt x="935" y="0"/>
                      </a:lnTo>
                      <a:lnTo>
                        <a:pt x="969" y="0"/>
                      </a:lnTo>
                      <a:lnTo>
                        <a:pt x="1002" y="0"/>
                      </a:lnTo>
                      <a:lnTo>
                        <a:pt x="1035" y="0"/>
                      </a:lnTo>
                      <a:lnTo>
                        <a:pt x="1069" y="0"/>
                      </a:lnTo>
                      <a:lnTo>
                        <a:pt x="1069" y="85"/>
                      </a:lnTo>
                      <a:lnTo>
                        <a:pt x="1069" y="172"/>
                      </a:lnTo>
                      <a:lnTo>
                        <a:pt x="1069" y="258"/>
                      </a:lnTo>
                      <a:lnTo>
                        <a:pt x="1069" y="345"/>
                      </a:lnTo>
                      <a:lnTo>
                        <a:pt x="1035" y="345"/>
                      </a:lnTo>
                      <a:lnTo>
                        <a:pt x="1002" y="345"/>
                      </a:lnTo>
                      <a:lnTo>
                        <a:pt x="969" y="345"/>
                      </a:lnTo>
                      <a:lnTo>
                        <a:pt x="935" y="345"/>
                      </a:lnTo>
                      <a:lnTo>
                        <a:pt x="902" y="345"/>
                      </a:lnTo>
                      <a:lnTo>
                        <a:pt x="869" y="345"/>
                      </a:lnTo>
                      <a:lnTo>
                        <a:pt x="836" y="345"/>
                      </a:lnTo>
                      <a:lnTo>
                        <a:pt x="803" y="345"/>
                      </a:lnTo>
                      <a:lnTo>
                        <a:pt x="769" y="345"/>
                      </a:lnTo>
                      <a:lnTo>
                        <a:pt x="736" y="345"/>
                      </a:lnTo>
                      <a:lnTo>
                        <a:pt x="702" y="345"/>
                      </a:lnTo>
                      <a:lnTo>
                        <a:pt x="669" y="345"/>
                      </a:lnTo>
                      <a:lnTo>
                        <a:pt x="636" y="345"/>
                      </a:lnTo>
                      <a:lnTo>
                        <a:pt x="602" y="345"/>
                      </a:lnTo>
                      <a:lnTo>
                        <a:pt x="569" y="345"/>
                      </a:lnTo>
                      <a:lnTo>
                        <a:pt x="535" y="345"/>
                      </a:lnTo>
                      <a:lnTo>
                        <a:pt x="502" y="345"/>
                      </a:lnTo>
                      <a:lnTo>
                        <a:pt x="468" y="345"/>
                      </a:lnTo>
                      <a:lnTo>
                        <a:pt x="435" y="345"/>
                      </a:lnTo>
                      <a:lnTo>
                        <a:pt x="402" y="345"/>
                      </a:lnTo>
                      <a:lnTo>
                        <a:pt x="368" y="345"/>
                      </a:lnTo>
                      <a:lnTo>
                        <a:pt x="335" y="345"/>
                      </a:lnTo>
                      <a:lnTo>
                        <a:pt x="301" y="345"/>
                      </a:lnTo>
                      <a:lnTo>
                        <a:pt x="267" y="345"/>
                      </a:lnTo>
                      <a:lnTo>
                        <a:pt x="233" y="345"/>
                      </a:lnTo>
                      <a:lnTo>
                        <a:pt x="200" y="345"/>
                      </a:lnTo>
                      <a:lnTo>
                        <a:pt x="167" y="345"/>
                      </a:lnTo>
                      <a:lnTo>
                        <a:pt x="133" y="345"/>
                      </a:lnTo>
                      <a:lnTo>
                        <a:pt x="100" y="345"/>
                      </a:lnTo>
                      <a:lnTo>
                        <a:pt x="66" y="345"/>
                      </a:lnTo>
                      <a:lnTo>
                        <a:pt x="33" y="345"/>
                      </a:lnTo>
                      <a:lnTo>
                        <a:pt x="0" y="345"/>
                      </a:lnTo>
                      <a:lnTo>
                        <a:pt x="0" y="258"/>
                      </a:lnTo>
                      <a:lnTo>
                        <a:pt x="0" y="172"/>
                      </a:lnTo>
                      <a:lnTo>
                        <a:pt x="0" y="85"/>
                      </a:lnTo>
                      <a:lnTo>
                        <a:pt x="0" y="0"/>
                      </a:lnTo>
                      <a:close/>
                    </a:path>
                  </a:pathLst>
                </a:custGeom>
                <a:solidFill>
                  <a:srgbClr val="B59372"/>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76" name="Freeform 24"/>
                <p:cNvSpPr>
                  <a:spLocks/>
                </p:cNvSpPr>
                <p:nvPr/>
              </p:nvSpPr>
              <p:spPr bwMode="auto">
                <a:xfrm>
                  <a:off x="2534" y="2381"/>
                  <a:ext cx="503" cy="162"/>
                </a:xfrm>
                <a:custGeom>
                  <a:avLst/>
                  <a:gdLst/>
                  <a:ahLst/>
                  <a:cxnLst>
                    <a:cxn ang="0">
                      <a:pos x="31" y="0"/>
                    </a:cxn>
                    <a:cxn ang="0">
                      <a:pos x="94" y="0"/>
                    </a:cxn>
                    <a:cxn ang="0">
                      <a:pos x="158" y="0"/>
                    </a:cxn>
                    <a:cxn ang="0">
                      <a:pos x="220" y="0"/>
                    </a:cxn>
                    <a:cxn ang="0">
                      <a:pos x="283" y="0"/>
                    </a:cxn>
                    <a:cxn ang="0">
                      <a:pos x="347" y="0"/>
                    </a:cxn>
                    <a:cxn ang="0">
                      <a:pos x="409" y="0"/>
                    </a:cxn>
                    <a:cxn ang="0">
                      <a:pos x="472" y="0"/>
                    </a:cxn>
                    <a:cxn ang="0">
                      <a:pos x="535" y="0"/>
                    </a:cxn>
                    <a:cxn ang="0">
                      <a:pos x="598" y="0"/>
                    </a:cxn>
                    <a:cxn ang="0">
                      <a:pos x="661" y="0"/>
                    </a:cxn>
                    <a:cxn ang="0">
                      <a:pos x="723" y="0"/>
                    </a:cxn>
                    <a:cxn ang="0">
                      <a:pos x="787" y="0"/>
                    </a:cxn>
                    <a:cxn ang="0">
                      <a:pos x="849" y="0"/>
                    </a:cxn>
                    <a:cxn ang="0">
                      <a:pos x="911" y="0"/>
                    </a:cxn>
                    <a:cxn ang="0">
                      <a:pos x="974" y="0"/>
                    </a:cxn>
                    <a:cxn ang="0">
                      <a:pos x="1006" y="81"/>
                    </a:cxn>
                    <a:cxn ang="0">
                      <a:pos x="1006" y="243"/>
                    </a:cxn>
                    <a:cxn ang="0">
                      <a:pos x="974" y="324"/>
                    </a:cxn>
                    <a:cxn ang="0">
                      <a:pos x="911" y="324"/>
                    </a:cxn>
                    <a:cxn ang="0">
                      <a:pos x="849" y="324"/>
                    </a:cxn>
                    <a:cxn ang="0">
                      <a:pos x="787" y="324"/>
                    </a:cxn>
                    <a:cxn ang="0">
                      <a:pos x="723" y="324"/>
                    </a:cxn>
                    <a:cxn ang="0">
                      <a:pos x="661" y="324"/>
                    </a:cxn>
                    <a:cxn ang="0">
                      <a:pos x="598" y="324"/>
                    </a:cxn>
                    <a:cxn ang="0">
                      <a:pos x="535" y="324"/>
                    </a:cxn>
                    <a:cxn ang="0">
                      <a:pos x="472" y="324"/>
                    </a:cxn>
                    <a:cxn ang="0">
                      <a:pos x="409" y="324"/>
                    </a:cxn>
                    <a:cxn ang="0">
                      <a:pos x="347" y="324"/>
                    </a:cxn>
                    <a:cxn ang="0">
                      <a:pos x="283" y="324"/>
                    </a:cxn>
                    <a:cxn ang="0">
                      <a:pos x="220" y="324"/>
                    </a:cxn>
                    <a:cxn ang="0">
                      <a:pos x="158" y="324"/>
                    </a:cxn>
                    <a:cxn ang="0">
                      <a:pos x="94" y="324"/>
                    </a:cxn>
                    <a:cxn ang="0">
                      <a:pos x="31" y="324"/>
                    </a:cxn>
                    <a:cxn ang="0">
                      <a:pos x="0" y="243"/>
                    </a:cxn>
                    <a:cxn ang="0">
                      <a:pos x="0" y="81"/>
                    </a:cxn>
                  </a:cxnLst>
                  <a:rect l="0" t="0" r="r" b="b"/>
                  <a:pathLst>
                    <a:path w="1006" h="324">
                      <a:moveTo>
                        <a:pt x="0" y="0"/>
                      </a:moveTo>
                      <a:lnTo>
                        <a:pt x="31" y="0"/>
                      </a:lnTo>
                      <a:lnTo>
                        <a:pt x="63" y="0"/>
                      </a:lnTo>
                      <a:lnTo>
                        <a:pt x="94" y="0"/>
                      </a:lnTo>
                      <a:lnTo>
                        <a:pt x="125" y="0"/>
                      </a:lnTo>
                      <a:lnTo>
                        <a:pt x="158" y="0"/>
                      </a:lnTo>
                      <a:lnTo>
                        <a:pt x="189" y="0"/>
                      </a:lnTo>
                      <a:lnTo>
                        <a:pt x="220" y="0"/>
                      </a:lnTo>
                      <a:lnTo>
                        <a:pt x="252" y="0"/>
                      </a:lnTo>
                      <a:lnTo>
                        <a:pt x="283" y="0"/>
                      </a:lnTo>
                      <a:lnTo>
                        <a:pt x="314" y="0"/>
                      </a:lnTo>
                      <a:lnTo>
                        <a:pt x="347" y="0"/>
                      </a:lnTo>
                      <a:lnTo>
                        <a:pt x="378" y="0"/>
                      </a:lnTo>
                      <a:lnTo>
                        <a:pt x="409" y="0"/>
                      </a:lnTo>
                      <a:lnTo>
                        <a:pt x="441" y="0"/>
                      </a:lnTo>
                      <a:lnTo>
                        <a:pt x="472" y="0"/>
                      </a:lnTo>
                      <a:lnTo>
                        <a:pt x="503" y="0"/>
                      </a:lnTo>
                      <a:lnTo>
                        <a:pt x="535" y="0"/>
                      </a:lnTo>
                      <a:lnTo>
                        <a:pt x="567" y="0"/>
                      </a:lnTo>
                      <a:lnTo>
                        <a:pt x="598" y="0"/>
                      </a:lnTo>
                      <a:lnTo>
                        <a:pt x="629" y="0"/>
                      </a:lnTo>
                      <a:lnTo>
                        <a:pt x="661" y="0"/>
                      </a:lnTo>
                      <a:lnTo>
                        <a:pt x="692" y="0"/>
                      </a:lnTo>
                      <a:lnTo>
                        <a:pt x="723" y="0"/>
                      </a:lnTo>
                      <a:lnTo>
                        <a:pt x="754" y="0"/>
                      </a:lnTo>
                      <a:lnTo>
                        <a:pt x="787" y="0"/>
                      </a:lnTo>
                      <a:lnTo>
                        <a:pt x="818" y="0"/>
                      </a:lnTo>
                      <a:lnTo>
                        <a:pt x="849" y="0"/>
                      </a:lnTo>
                      <a:lnTo>
                        <a:pt x="880" y="0"/>
                      </a:lnTo>
                      <a:lnTo>
                        <a:pt x="911" y="0"/>
                      </a:lnTo>
                      <a:lnTo>
                        <a:pt x="943" y="0"/>
                      </a:lnTo>
                      <a:lnTo>
                        <a:pt x="974" y="0"/>
                      </a:lnTo>
                      <a:lnTo>
                        <a:pt x="1006" y="0"/>
                      </a:lnTo>
                      <a:lnTo>
                        <a:pt x="1006" y="81"/>
                      </a:lnTo>
                      <a:lnTo>
                        <a:pt x="1006" y="162"/>
                      </a:lnTo>
                      <a:lnTo>
                        <a:pt x="1006" y="243"/>
                      </a:lnTo>
                      <a:lnTo>
                        <a:pt x="1006" y="324"/>
                      </a:lnTo>
                      <a:lnTo>
                        <a:pt x="974" y="324"/>
                      </a:lnTo>
                      <a:lnTo>
                        <a:pt x="943" y="324"/>
                      </a:lnTo>
                      <a:lnTo>
                        <a:pt x="911" y="324"/>
                      </a:lnTo>
                      <a:lnTo>
                        <a:pt x="880" y="324"/>
                      </a:lnTo>
                      <a:lnTo>
                        <a:pt x="849" y="324"/>
                      </a:lnTo>
                      <a:lnTo>
                        <a:pt x="818" y="324"/>
                      </a:lnTo>
                      <a:lnTo>
                        <a:pt x="787" y="324"/>
                      </a:lnTo>
                      <a:lnTo>
                        <a:pt x="754" y="324"/>
                      </a:lnTo>
                      <a:lnTo>
                        <a:pt x="723" y="324"/>
                      </a:lnTo>
                      <a:lnTo>
                        <a:pt x="692" y="324"/>
                      </a:lnTo>
                      <a:lnTo>
                        <a:pt x="661" y="324"/>
                      </a:lnTo>
                      <a:lnTo>
                        <a:pt x="629" y="324"/>
                      </a:lnTo>
                      <a:lnTo>
                        <a:pt x="598" y="324"/>
                      </a:lnTo>
                      <a:lnTo>
                        <a:pt x="567" y="324"/>
                      </a:lnTo>
                      <a:lnTo>
                        <a:pt x="535" y="324"/>
                      </a:lnTo>
                      <a:lnTo>
                        <a:pt x="503" y="324"/>
                      </a:lnTo>
                      <a:lnTo>
                        <a:pt x="472" y="324"/>
                      </a:lnTo>
                      <a:lnTo>
                        <a:pt x="441" y="324"/>
                      </a:lnTo>
                      <a:lnTo>
                        <a:pt x="409" y="324"/>
                      </a:lnTo>
                      <a:lnTo>
                        <a:pt x="378" y="324"/>
                      </a:lnTo>
                      <a:lnTo>
                        <a:pt x="347" y="324"/>
                      </a:lnTo>
                      <a:lnTo>
                        <a:pt x="314" y="324"/>
                      </a:lnTo>
                      <a:lnTo>
                        <a:pt x="283" y="324"/>
                      </a:lnTo>
                      <a:lnTo>
                        <a:pt x="252" y="324"/>
                      </a:lnTo>
                      <a:lnTo>
                        <a:pt x="220" y="324"/>
                      </a:lnTo>
                      <a:lnTo>
                        <a:pt x="189" y="324"/>
                      </a:lnTo>
                      <a:lnTo>
                        <a:pt x="158" y="324"/>
                      </a:lnTo>
                      <a:lnTo>
                        <a:pt x="125" y="324"/>
                      </a:lnTo>
                      <a:lnTo>
                        <a:pt x="94" y="324"/>
                      </a:lnTo>
                      <a:lnTo>
                        <a:pt x="63" y="324"/>
                      </a:lnTo>
                      <a:lnTo>
                        <a:pt x="31" y="324"/>
                      </a:lnTo>
                      <a:lnTo>
                        <a:pt x="0" y="324"/>
                      </a:lnTo>
                      <a:lnTo>
                        <a:pt x="0" y="243"/>
                      </a:lnTo>
                      <a:lnTo>
                        <a:pt x="0" y="162"/>
                      </a:lnTo>
                      <a:lnTo>
                        <a:pt x="0" y="81"/>
                      </a:lnTo>
                      <a:lnTo>
                        <a:pt x="0" y="0"/>
                      </a:lnTo>
                      <a:close/>
                    </a:path>
                  </a:pathLst>
                </a:custGeom>
                <a:solidFill>
                  <a:srgbClr val="BC9E7F"/>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77" name="Freeform 25"/>
                <p:cNvSpPr>
                  <a:spLocks/>
                </p:cNvSpPr>
                <p:nvPr/>
              </p:nvSpPr>
              <p:spPr bwMode="auto">
                <a:xfrm>
                  <a:off x="2534" y="2382"/>
                  <a:ext cx="472" cy="151"/>
                </a:xfrm>
                <a:custGeom>
                  <a:avLst/>
                  <a:gdLst/>
                  <a:ahLst/>
                  <a:cxnLst>
                    <a:cxn ang="0">
                      <a:pos x="30" y="0"/>
                    </a:cxn>
                    <a:cxn ang="0">
                      <a:pos x="89" y="0"/>
                    </a:cxn>
                    <a:cxn ang="0">
                      <a:pos x="147" y="0"/>
                    </a:cxn>
                    <a:cxn ang="0">
                      <a:pos x="206" y="0"/>
                    </a:cxn>
                    <a:cxn ang="0">
                      <a:pos x="265" y="0"/>
                    </a:cxn>
                    <a:cxn ang="0">
                      <a:pos x="325" y="0"/>
                    </a:cxn>
                    <a:cxn ang="0">
                      <a:pos x="384" y="0"/>
                    </a:cxn>
                    <a:cxn ang="0">
                      <a:pos x="442" y="0"/>
                    </a:cxn>
                    <a:cxn ang="0">
                      <a:pos x="501" y="0"/>
                    </a:cxn>
                    <a:cxn ang="0">
                      <a:pos x="561" y="0"/>
                    </a:cxn>
                    <a:cxn ang="0">
                      <a:pos x="620" y="0"/>
                    </a:cxn>
                    <a:cxn ang="0">
                      <a:pos x="678" y="0"/>
                    </a:cxn>
                    <a:cxn ang="0">
                      <a:pos x="737" y="0"/>
                    </a:cxn>
                    <a:cxn ang="0">
                      <a:pos x="796" y="0"/>
                    </a:cxn>
                    <a:cxn ang="0">
                      <a:pos x="855" y="0"/>
                    </a:cxn>
                    <a:cxn ang="0">
                      <a:pos x="914" y="0"/>
                    </a:cxn>
                    <a:cxn ang="0">
                      <a:pos x="942" y="75"/>
                    </a:cxn>
                    <a:cxn ang="0">
                      <a:pos x="942" y="227"/>
                    </a:cxn>
                    <a:cxn ang="0">
                      <a:pos x="914" y="303"/>
                    </a:cxn>
                    <a:cxn ang="0">
                      <a:pos x="855" y="303"/>
                    </a:cxn>
                    <a:cxn ang="0">
                      <a:pos x="796" y="303"/>
                    </a:cxn>
                    <a:cxn ang="0">
                      <a:pos x="737" y="303"/>
                    </a:cxn>
                    <a:cxn ang="0">
                      <a:pos x="678" y="303"/>
                    </a:cxn>
                    <a:cxn ang="0">
                      <a:pos x="620" y="303"/>
                    </a:cxn>
                    <a:cxn ang="0">
                      <a:pos x="561" y="303"/>
                    </a:cxn>
                    <a:cxn ang="0">
                      <a:pos x="501" y="303"/>
                    </a:cxn>
                    <a:cxn ang="0">
                      <a:pos x="442" y="303"/>
                    </a:cxn>
                    <a:cxn ang="0">
                      <a:pos x="384" y="303"/>
                    </a:cxn>
                    <a:cxn ang="0">
                      <a:pos x="325" y="303"/>
                    </a:cxn>
                    <a:cxn ang="0">
                      <a:pos x="265" y="303"/>
                    </a:cxn>
                    <a:cxn ang="0">
                      <a:pos x="206" y="303"/>
                    </a:cxn>
                    <a:cxn ang="0">
                      <a:pos x="147" y="303"/>
                    </a:cxn>
                    <a:cxn ang="0">
                      <a:pos x="89" y="303"/>
                    </a:cxn>
                    <a:cxn ang="0">
                      <a:pos x="30" y="303"/>
                    </a:cxn>
                    <a:cxn ang="0">
                      <a:pos x="0" y="227"/>
                    </a:cxn>
                    <a:cxn ang="0">
                      <a:pos x="0" y="75"/>
                    </a:cxn>
                  </a:cxnLst>
                  <a:rect l="0" t="0" r="r" b="b"/>
                  <a:pathLst>
                    <a:path w="942" h="303">
                      <a:moveTo>
                        <a:pt x="0" y="0"/>
                      </a:moveTo>
                      <a:lnTo>
                        <a:pt x="30" y="0"/>
                      </a:lnTo>
                      <a:lnTo>
                        <a:pt x="59" y="0"/>
                      </a:lnTo>
                      <a:lnTo>
                        <a:pt x="89" y="0"/>
                      </a:lnTo>
                      <a:lnTo>
                        <a:pt x="117" y="0"/>
                      </a:lnTo>
                      <a:lnTo>
                        <a:pt x="147" y="0"/>
                      </a:lnTo>
                      <a:lnTo>
                        <a:pt x="177" y="0"/>
                      </a:lnTo>
                      <a:lnTo>
                        <a:pt x="206" y="0"/>
                      </a:lnTo>
                      <a:lnTo>
                        <a:pt x="236" y="0"/>
                      </a:lnTo>
                      <a:lnTo>
                        <a:pt x="265" y="0"/>
                      </a:lnTo>
                      <a:lnTo>
                        <a:pt x="295" y="0"/>
                      </a:lnTo>
                      <a:lnTo>
                        <a:pt x="325" y="0"/>
                      </a:lnTo>
                      <a:lnTo>
                        <a:pt x="354" y="0"/>
                      </a:lnTo>
                      <a:lnTo>
                        <a:pt x="384" y="0"/>
                      </a:lnTo>
                      <a:lnTo>
                        <a:pt x="413" y="0"/>
                      </a:lnTo>
                      <a:lnTo>
                        <a:pt x="442" y="0"/>
                      </a:lnTo>
                      <a:lnTo>
                        <a:pt x="472" y="0"/>
                      </a:lnTo>
                      <a:lnTo>
                        <a:pt x="501" y="0"/>
                      </a:lnTo>
                      <a:lnTo>
                        <a:pt x="531" y="0"/>
                      </a:lnTo>
                      <a:lnTo>
                        <a:pt x="561" y="0"/>
                      </a:lnTo>
                      <a:lnTo>
                        <a:pt x="590" y="0"/>
                      </a:lnTo>
                      <a:lnTo>
                        <a:pt x="620" y="0"/>
                      </a:lnTo>
                      <a:lnTo>
                        <a:pt x="649" y="0"/>
                      </a:lnTo>
                      <a:lnTo>
                        <a:pt x="678" y="0"/>
                      </a:lnTo>
                      <a:lnTo>
                        <a:pt x="707" y="0"/>
                      </a:lnTo>
                      <a:lnTo>
                        <a:pt x="737" y="0"/>
                      </a:lnTo>
                      <a:lnTo>
                        <a:pt x="766" y="0"/>
                      </a:lnTo>
                      <a:lnTo>
                        <a:pt x="796" y="0"/>
                      </a:lnTo>
                      <a:lnTo>
                        <a:pt x="825" y="0"/>
                      </a:lnTo>
                      <a:lnTo>
                        <a:pt x="855" y="0"/>
                      </a:lnTo>
                      <a:lnTo>
                        <a:pt x="884" y="0"/>
                      </a:lnTo>
                      <a:lnTo>
                        <a:pt x="914" y="0"/>
                      </a:lnTo>
                      <a:lnTo>
                        <a:pt x="942" y="0"/>
                      </a:lnTo>
                      <a:lnTo>
                        <a:pt x="942" y="75"/>
                      </a:lnTo>
                      <a:lnTo>
                        <a:pt x="942" y="151"/>
                      </a:lnTo>
                      <a:lnTo>
                        <a:pt x="942" y="227"/>
                      </a:lnTo>
                      <a:lnTo>
                        <a:pt x="942" y="303"/>
                      </a:lnTo>
                      <a:lnTo>
                        <a:pt x="914" y="303"/>
                      </a:lnTo>
                      <a:lnTo>
                        <a:pt x="884" y="303"/>
                      </a:lnTo>
                      <a:lnTo>
                        <a:pt x="855" y="303"/>
                      </a:lnTo>
                      <a:lnTo>
                        <a:pt x="825" y="303"/>
                      </a:lnTo>
                      <a:lnTo>
                        <a:pt x="796" y="303"/>
                      </a:lnTo>
                      <a:lnTo>
                        <a:pt x="766" y="303"/>
                      </a:lnTo>
                      <a:lnTo>
                        <a:pt x="737" y="303"/>
                      </a:lnTo>
                      <a:lnTo>
                        <a:pt x="707" y="303"/>
                      </a:lnTo>
                      <a:lnTo>
                        <a:pt x="678" y="303"/>
                      </a:lnTo>
                      <a:lnTo>
                        <a:pt x="649" y="303"/>
                      </a:lnTo>
                      <a:lnTo>
                        <a:pt x="620" y="303"/>
                      </a:lnTo>
                      <a:lnTo>
                        <a:pt x="590" y="303"/>
                      </a:lnTo>
                      <a:lnTo>
                        <a:pt x="561" y="303"/>
                      </a:lnTo>
                      <a:lnTo>
                        <a:pt x="531" y="303"/>
                      </a:lnTo>
                      <a:lnTo>
                        <a:pt x="501" y="303"/>
                      </a:lnTo>
                      <a:lnTo>
                        <a:pt x="472" y="303"/>
                      </a:lnTo>
                      <a:lnTo>
                        <a:pt x="442" y="303"/>
                      </a:lnTo>
                      <a:lnTo>
                        <a:pt x="413" y="303"/>
                      </a:lnTo>
                      <a:lnTo>
                        <a:pt x="384" y="303"/>
                      </a:lnTo>
                      <a:lnTo>
                        <a:pt x="354" y="303"/>
                      </a:lnTo>
                      <a:lnTo>
                        <a:pt x="325" y="303"/>
                      </a:lnTo>
                      <a:lnTo>
                        <a:pt x="295" y="303"/>
                      </a:lnTo>
                      <a:lnTo>
                        <a:pt x="265" y="303"/>
                      </a:lnTo>
                      <a:lnTo>
                        <a:pt x="236" y="303"/>
                      </a:lnTo>
                      <a:lnTo>
                        <a:pt x="206" y="303"/>
                      </a:lnTo>
                      <a:lnTo>
                        <a:pt x="177" y="303"/>
                      </a:lnTo>
                      <a:lnTo>
                        <a:pt x="147" y="303"/>
                      </a:lnTo>
                      <a:lnTo>
                        <a:pt x="117" y="303"/>
                      </a:lnTo>
                      <a:lnTo>
                        <a:pt x="89" y="303"/>
                      </a:lnTo>
                      <a:lnTo>
                        <a:pt x="59" y="303"/>
                      </a:lnTo>
                      <a:lnTo>
                        <a:pt x="30" y="303"/>
                      </a:lnTo>
                      <a:lnTo>
                        <a:pt x="0" y="303"/>
                      </a:lnTo>
                      <a:lnTo>
                        <a:pt x="0" y="227"/>
                      </a:lnTo>
                      <a:lnTo>
                        <a:pt x="0" y="151"/>
                      </a:lnTo>
                      <a:lnTo>
                        <a:pt x="0" y="75"/>
                      </a:lnTo>
                      <a:lnTo>
                        <a:pt x="0" y="0"/>
                      </a:lnTo>
                      <a:close/>
                    </a:path>
                  </a:pathLst>
                </a:custGeom>
                <a:solidFill>
                  <a:srgbClr val="C4A589"/>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78" name="Freeform 26"/>
                <p:cNvSpPr>
                  <a:spLocks/>
                </p:cNvSpPr>
                <p:nvPr/>
              </p:nvSpPr>
              <p:spPr bwMode="auto">
                <a:xfrm>
                  <a:off x="2535" y="2382"/>
                  <a:ext cx="440" cy="141"/>
                </a:xfrm>
                <a:custGeom>
                  <a:avLst/>
                  <a:gdLst/>
                  <a:ahLst/>
                  <a:cxnLst>
                    <a:cxn ang="0">
                      <a:pos x="28" y="0"/>
                    </a:cxn>
                    <a:cxn ang="0">
                      <a:pos x="83" y="0"/>
                    </a:cxn>
                    <a:cxn ang="0">
                      <a:pos x="138" y="0"/>
                    </a:cxn>
                    <a:cxn ang="0">
                      <a:pos x="192" y="0"/>
                    </a:cxn>
                    <a:cxn ang="0">
                      <a:pos x="248" y="0"/>
                    </a:cxn>
                    <a:cxn ang="0">
                      <a:pos x="303" y="0"/>
                    </a:cxn>
                    <a:cxn ang="0">
                      <a:pos x="358" y="0"/>
                    </a:cxn>
                    <a:cxn ang="0">
                      <a:pos x="412" y="0"/>
                    </a:cxn>
                    <a:cxn ang="0">
                      <a:pos x="468" y="0"/>
                    </a:cxn>
                    <a:cxn ang="0">
                      <a:pos x="523" y="0"/>
                    </a:cxn>
                    <a:cxn ang="0">
                      <a:pos x="577" y="0"/>
                    </a:cxn>
                    <a:cxn ang="0">
                      <a:pos x="633" y="0"/>
                    </a:cxn>
                    <a:cxn ang="0">
                      <a:pos x="688" y="0"/>
                    </a:cxn>
                    <a:cxn ang="0">
                      <a:pos x="742" y="0"/>
                    </a:cxn>
                    <a:cxn ang="0">
                      <a:pos x="797" y="0"/>
                    </a:cxn>
                    <a:cxn ang="0">
                      <a:pos x="851" y="0"/>
                    </a:cxn>
                    <a:cxn ang="0">
                      <a:pos x="879" y="69"/>
                    </a:cxn>
                    <a:cxn ang="0">
                      <a:pos x="879" y="210"/>
                    </a:cxn>
                    <a:cxn ang="0">
                      <a:pos x="851" y="282"/>
                    </a:cxn>
                    <a:cxn ang="0">
                      <a:pos x="797" y="282"/>
                    </a:cxn>
                    <a:cxn ang="0">
                      <a:pos x="742" y="282"/>
                    </a:cxn>
                    <a:cxn ang="0">
                      <a:pos x="688" y="282"/>
                    </a:cxn>
                    <a:cxn ang="0">
                      <a:pos x="633" y="282"/>
                    </a:cxn>
                    <a:cxn ang="0">
                      <a:pos x="577" y="282"/>
                    </a:cxn>
                    <a:cxn ang="0">
                      <a:pos x="523" y="282"/>
                    </a:cxn>
                    <a:cxn ang="0">
                      <a:pos x="468" y="282"/>
                    </a:cxn>
                    <a:cxn ang="0">
                      <a:pos x="412" y="282"/>
                    </a:cxn>
                    <a:cxn ang="0">
                      <a:pos x="358" y="282"/>
                    </a:cxn>
                    <a:cxn ang="0">
                      <a:pos x="303" y="282"/>
                    </a:cxn>
                    <a:cxn ang="0">
                      <a:pos x="248" y="282"/>
                    </a:cxn>
                    <a:cxn ang="0">
                      <a:pos x="192" y="282"/>
                    </a:cxn>
                    <a:cxn ang="0">
                      <a:pos x="138" y="282"/>
                    </a:cxn>
                    <a:cxn ang="0">
                      <a:pos x="83" y="282"/>
                    </a:cxn>
                    <a:cxn ang="0">
                      <a:pos x="28" y="282"/>
                    </a:cxn>
                    <a:cxn ang="0">
                      <a:pos x="0" y="210"/>
                    </a:cxn>
                    <a:cxn ang="0">
                      <a:pos x="0" y="69"/>
                    </a:cxn>
                  </a:cxnLst>
                  <a:rect l="0" t="0" r="r" b="b"/>
                  <a:pathLst>
                    <a:path w="879" h="282">
                      <a:moveTo>
                        <a:pt x="0" y="0"/>
                      </a:moveTo>
                      <a:lnTo>
                        <a:pt x="28" y="0"/>
                      </a:lnTo>
                      <a:lnTo>
                        <a:pt x="55" y="0"/>
                      </a:lnTo>
                      <a:lnTo>
                        <a:pt x="83" y="0"/>
                      </a:lnTo>
                      <a:lnTo>
                        <a:pt x="111" y="0"/>
                      </a:lnTo>
                      <a:lnTo>
                        <a:pt x="138" y="0"/>
                      </a:lnTo>
                      <a:lnTo>
                        <a:pt x="165" y="0"/>
                      </a:lnTo>
                      <a:lnTo>
                        <a:pt x="192" y="0"/>
                      </a:lnTo>
                      <a:lnTo>
                        <a:pt x="220" y="0"/>
                      </a:lnTo>
                      <a:lnTo>
                        <a:pt x="248" y="0"/>
                      </a:lnTo>
                      <a:lnTo>
                        <a:pt x="275" y="0"/>
                      </a:lnTo>
                      <a:lnTo>
                        <a:pt x="303" y="0"/>
                      </a:lnTo>
                      <a:lnTo>
                        <a:pt x="331" y="0"/>
                      </a:lnTo>
                      <a:lnTo>
                        <a:pt x="358" y="0"/>
                      </a:lnTo>
                      <a:lnTo>
                        <a:pt x="386" y="0"/>
                      </a:lnTo>
                      <a:lnTo>
                        <a:pt x="412" y="0"/>
                      </a:lnTo>
                      <a:lnTo>
                        <a:pt x="440" y="0"/>
                      </a:lnTo>
                      <a:lnTo>
                        <a:pt x="468" y="0"/>
                      </a:lnTo>
                      <a:lnTo>
                        <a:pt x="495" y="0"/>
                      </a:lnTo>
                      <a:lnTo>
                        <a:pt x="523" y="0"/>
                      </a:lnTo>
                      <a:lnTo>
                        <a:pt x="551" y="0"/>
                      </a:lnTo>
                      <a:lnTo>
                        <a:pt x="577" y="0"/>
                      </a:lnTo>
                      <a:lnTo>
                        <a:pt x="605" y="0"/>
                      </a:lnTo>
                      <a:lnTo>
                        <a:pt x="633" y="0"/>
                      </a:lnTo>
                      <a:lnTo>
                        <a:pt x="660" y="0"/>
                      </a:lnTo>
                      <a:lnTo>
                        <a:pt x="688" y="0"/>
                      </a:lnTo>
                      <a:lnTo>
                        <a:pt x="714" y="0"/>
                      </a:lnTo>
                      <a:lnTo>
                        <a:pt x="742" y="0"/>
                      </a:lnTo>
                      <a:lnTo>
                        <a:pt x="770" y="0"/>
                      </a:lnTo>
                      <a:lnTo>
                        <a:pt x="797" y="0"/>
                      </a:lnTo>
                      <a:lnTo>
                        <a:pt x="825" y="0"/>
                      </a:lnTo>
                      <a:lnTo>
                        <a:pt x="851" y="0"/>
                      </a:lnTo>
                      <a:lnTo>
                        <a:pt x="879" y="0"/>
                      </a:lnTo>
                      <a:lnTo>
                        <a:pt x="879" y="69"/>
                      </a:lnTo>
                      <a:lnTo>
                        <a:pt x="879" y="140"/>
                      </a:lnTo>
                      <a:lnTo>
                        <a:pt x="879" y="210"/>
                      </a:lnTo>
                      <a:lnTo>
                        <a:pt x="879" y="282"/>
                      </a:lnTo>
                      <a:lnTo>
                        <a:pt x="851" y="282"/>
                      </a:lnTo>
                      <a:lnTo>
                        <a:pt x="825" y="282"/>
                      </a:lnTo>
                      <a:lnTo>
                        <a:pt x="797" y="282"/>
                      </a:lnTo>
                      <a:lnTo>
                        <a:pt x="770" y="282"/>
                      </a:lnTo>
                      <a:lnTo>
                        <a:pt x="742" y="282"/>
                      </a:lnTo>
                      <a:lnTo>
                        <a:pt x="714" y="282"/>
                      </a:lnTo>
                      <a:lnTo>
                        <a:pt x="688" y="282"/>
                      </a:lnTo>
                      <a:lnTo>
                        <a:pt x="660" y="282"/>
                      </a:lnTo>
                      <a:lnTo>
                        <a:pt x="633" y="282"/>
                      </a:lnTo>
                      <a:lnTo>
                        <a:pt x="605" y="282"/>
                      </a:lnTo>
                      <a:lnTo>
                        <a:pt x="577" y="282"/>
                      </a:lnTo>
                      <a:lnTo>
                        <a:pt x="551" y="282"/>
                      </a:lnTo>
                      <a:lnTo>
                        <a:pt x="523" y="282"/>
                      </a:lnTo>
                      <a:lnTo>
                        <a:pt x="495" y="282"/>
                      </a:lnTo>
                      <a:lnTo>
                        <a:pt x="468" y="282"/>
                      </a:lnTo>
                      <a:lnTo>
                        <a:pt x="440" y="282"/>
                      </a:lnTo>
                      <a:lnTo>
                        <a:pt x="412" y="282"/>
                      </a:lnTo>
                      <a:lnTo>
                        <a:pt x="386" y="282"/>
                      </a:lnTo>
                      <a:lnTo>
                        <a:pt x="358" y="282"/>
                      </a:lnTo>
                      <a:lnTo>
                        <a:pt x="331" y="282"/>
                      </a:lnTo>
                      <a:lnTo>
                        <a:pt x="303" y="282"/>
                      </a:lnTo>
                      <a:lnTo>
                        <a:pt x="275" y="282"/>
                      </a:lnTo>
                      <a:lnTo>
                        <a:pt x="248" y="282"/>
                      </a:lnTo>
                      <a:lnTo>
                        <a:pt x="220" y="282"/>
                      </a:lnTo>
                      <a:lnTo>
                        <a:pt x="192" y="282"/>
                      </a:lnTo>
                      <a:lnTo>
                        <a:pt x="165" y="282"/>
                      </a:lnTo>
                      <a:lnTo>
                        <a:pt x="138" y="282"/>
                      </a:lnTo>
                      <a:lnTo>
                        <a:pt x="111" y="282"/>
                      </a:lnTo>
                      <a:lnTo>
                        <a:pt x="83" y="282"/>
                      </a:lnTo>
                      <a:lnTo>
                        <a:pt x="55" y="282"/>
                      </a:lnTo>
                      <a:lnTo>
                        <a:pt x="28" y="282"/>
                      </a:lnTo>
                      <a:lnTo>
                        <a:pt x="0" y="282"/>
                      </a:lnTo>
                      <a:lnTo>
                        <a:pt x="0" y="210"/>
                      </a:lnTo>
                      <a:lnTo>
                        <a:pt x="0" y="140"/>
                      </a:lnTo>
                      <a:lnTo>
                        <a:pt x="0" y="69"/>
                      </a:lnTo>
                      <a:lnTo>
                        <a:pt x="0" y="0"/>
                      </a:lnTo>
                      <a:close/>
                    </a:path>
                  </a:pathLst>
                </a:custGeom>
                <a:solidFill>
                  <a:srgbClr val="CCAF96"/>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79" name="Freeform 27"/>
                <p:cNvSpPr>
                  <a:spLocks/>
                </p:cNvSpPr>
                <p:nvPr/>
              </p:nvSpPr>
              <p:spPr bwMode="auto">
                <a:xfrm>
                  <a:off x="2535" y="2383"/>
                  <a:ext cx="410" cy="131"/>
                </a:xfrm>
                <a:custGeom>
                  <a:avLst/>
                  <a:gdLst/>
                  <a:ahLst/>
                  <a:cxnLst>
                    <a:cxn ang="0">
                      <a:pos x="25" y="0"/>
                    </a:cxn>
                    <a:cxn ang="0">
                      <a:pos x="77" y="0"/>
                    </a:cxn>
                    <a:cxn ang="0">
                      <a:pos x="128" y="0"/>
                    </a:cxn>
                    <a:cxn ang="0">
                      <a:pos x="180" y="0"/>
                    </a:cxn>
                    <a:cxn ang="0">
                      <a:pos x="230" y="0"/>
                    </a:cxn>
                    <a:cxn ang="0">
                      <a:pos x="281" y="0"/>
                    </a:cxn>
                    <a:cxn ang="0">
                      <a:pos x="333" y="0"/>
                    </a:cxn>
                    <a:cxn ang="0">
                      <a:pos x="384" y="0"/>
                    </a:cxn>
                    <a:cxn ang="0">
                      <a:pos x="436" y="0"/>
                    </a:cxn>
                    <a:cxn ang="0">
                      <a:pos x="486" y="0"/>
                    </a:cxn>
                    <a:cxn ang="0">
                      <a:pos x="538" y="0"/>
                    </a:cxn>
                    <a:cxn ang="0">
                      <a:pos x="589" y="0"/>
                    </a:cxn>
                    <a:cxn ang="0">
                      <a:pos x="639" y="0"/>
                    </a:cxn>
                    <a:cxn ang="0">
                      <a:pos x="691" y="0"/>
                    </a:cxn>
                    <a:cxn ang="0">
                      <a:pos x="742" y="0"/>
                    </a:cxn>
                    <a:cxn ang="0">
                      <a:pos x="794" y="0"/>
                    </a:cxn>
                    <a:cxn ang="0">
                      <a:pos x="819" y="64"/>
                    </a:cxn>
                    <a:cxn ang="0">
                      <a:pos x="819" y="196"/>
                    </a:cxn>
                    <a:cxn ang="0">
                      <a:pos x="794" y="262"/>
                    </a:cxn>
                    <a:cxn ang="0">
                      <a:pos x="742" y="262"/>
                    </a:cxn>
                    <a:cxn ang="0">
                      <a:pos x="691" y="262"/>
                    </a:cxn>
                    <a:cxn ang="0">
                      <a:pos x="639" y="262"/>
                    </a:cxn>
                    <a:cxn ang="0">
                      <a:pos x="589" y="262"/>
                    </a:cxn>
                    <a:cxn ang="0">
                      <a:pos x="538" y="262"/>
                    </a:cxn>
                    <a:cxn ang="0">
                      <a:pos x="486" y="262"/>
                    </a:cxn>
                    <a:cxn ang="0">
                      <a:pos x="436" y="262"/>
                    </a:cxn>
                    <a:cxn ang="0">
                      <a:pos x="384" y="262"/>
                    </a:cxn>
                    <a:cxn ang="0">
                      <a:pos x="333" y="262"/>
                    </a:cxn>
                    <a:cxn ang="0">
                      <a:pos x="281" y="262"/>
                    </a:cxn>
                    <a:cxn ang="0">
                      <a:pos x="230" y="262"/>
                    </a:cxn>
                    <a:cxn ang="0">
                      <a:pos x="180" y="262"/>
                    </a:cxn>
                    <a:cxn ang="0">
                      <a:pos x="128" y="262"/>
                    </a:cxn>
                    <a:cxn ang="0">
                      <a:pos x="77" y="262"/>
                    </a:cxn>
                    <a:cxn ang="0">
                      <a:pos x="25" y="262"/>
                    </a:cxn>
                    <a:cxn ang="0">
                      <a:pos x="0" y="196"/>
                    </a:cxn>
                    <a:cxn ang="0">
                      <a:pos x="0" y="64"/>
                    </a:cxn>
                  </a:cxnLst>
                  <a:rect l="0" t="0" r="r" b="b"/>
                  <a:pathLst>
                    <a:path w="819" h="262">
                      <a:moveTo>
                        <a:pt x="0" y="0"/>
                      </a:moveTo>
                      <a:lnTo>
                        <a:pt x="25" y="0"/>
                      </a:lnTo>
                      <a:lnTo>
                        <a:pt x="51" y="0"/>
                      </a:lnTo>
                      <a:lnTo>
                        <a:pt x="77" y="0"/>
                      </a:lnTo>
                      <a:lnTo>
                        <a:pt x="103" y="0"/>
                      </a:lnTo>
                      <a:lnTo>
                        <a:pt x="128" y="0"/>
                      </a:lnTo>
                      <a:lnTo>
                        <a:pt x="153" y="0"/>
                      </a:lnTo>
                      <a:lnTo>
                        <a:pt x="180" y="0"/>
                      </a:lnTo>
                      <a:lnTo>
                        <a:pt x="205" y="0"/>
                      </a:lnTo>
                      <a:lnTo>
                        <a:pt x="230" y="0"/>
                      </a:lnTo>
                      <a:lnTo>
                        <a:pt x="256" y="0"/>
                      </a:lnTo>
                      <a:lnTo>
                        <a:pt x="281" y="0"/>
                      </a:lnTo>
                      <a:lnTo>
                        <a:pt x="308" y="0"/>
                      </a:lnTo>
                      <a:lnTo>
                        <a:pt x="333" y="0"/>
                      </a:lnTo>
                      <a:lnTo>
                        <a:pt x="358" y="0"/>
                      </a:lnTo>
                      <a:lnTo>
                        <a:pt x="384" y="0"/>
                      </a:lnTo>
                      <a:lnTo>
                        <a:pt x="410" y="0"/>
                      </a:lnTo>
                      <a:lnTo>
                        <a:pt x="436" y="0"/>
                      </a:lnTo>
                      <a:lnTo>
                        <a:pt x="461" y="0"/>
                      </a:lnTo>
                      <a:lnTo>
                        <a:pt x="486" y="0"/>
                      </a:lnTo>
                      <a:lnTo>
                        <a:pt x="512" y="0"/>
                      </a:lnTo>
                      <a:lnTo>
                        <a:pt x="538" y="0"/>
                      </a:lnTo>
                      <a:lnTo>
                        <a:pt x="563" y="0"/>
                      </a:lnTo>
                      <a:lnTo>
                        <a:pt x="589" y="0"/>
                      </a:lnTo>
                      <a:lnTo>
                        <a:pt x="614" y="0"/>
                      </a:lnTo>
                      <a:lnTo>
                        <a:pt x="639" y="0"/>
                      </a:lnTo>
                      <a:lnTo>
                        <a:pt x="666" y="0"/>
                      </a:lnTo>
                      <a:lnTo>
                        <a:pt x="691" y="0"/>
                      </a:lnTo>
                      <a:lnTo>
                        <a:pt x="717" y="0"/>
                      </a:lnTo>
                      <a:lnTo>
                        <a:pt x="742" y="0"/>
                      </a:lnTo>
                      <a:lnTo>
                        <a:pt x="768" y="0"/>
                      </a:lnTo>
                      <a:lnTo>
                        <a:pt x="794" y="0"/>
                      </a:lnTo>
                      <a:lnTo>
                        <a:pt x="819" y="0"/>
                      </a:lnTo>
                      <a:lnTo>
                        <a:pt x="819" y="64"/>
                      </a:lnTo>
                      <a:lnTo>
                        <a:pt x="819" y="130"/>
                      </a:lnTo>
                      <a:lnTo>
                        <a:pt x="819" y="196"/>
                      </a:lnTo>
                      <a:lnTo>
                        <a:pt x="819" y="262"/>
                      </a:lnTo>
                      <a:lnTo>
                        <a:pt x="794" y="262"/>
                      </a:lnTo>
                      <a:lnTo>
                        <a:pt x="768" y="262"/>
                      </a:lnTo>
                      <a:lnTo>
                        <a:pt x="742" y="262"/>
                      </a:lnTo>
                      <a:lnTo>
                        <a:pt x="717" y="262"/>
                      </a:lnTo>
                      <a:lnTo>
                        <a:pt x="691" y="262"/>
                      </a:lnTo>
                      <a:lnTo>
                        <a:pt x="666" y="262"/>
                      </a:lnTo>
                      <a:lnTo>
                        <a:pt x="639" y="262"/>
                      </a:lnTo>
                      <a:lnTo>
                        <a:pt x="614" y="262"/>
                      </a:lnTo>
                      <a:lnTo>
                        <a:pt x="589" y="262"/>
                      </a:lnTo>
                      <a:lnTo>
                        <a:pt x="563" y="262"/>
                      </a:lnTo>
                      <a:lnTo>
                        <a:pt x="538" y="262"/>
                      </a:lnTo>
                      <a:lnTo>
                        <a:pt x="512" y="262"/>
                      </a:lnTo>
                      <a:lnTo>
                        <a:pt x="486" y="262"/>
                      </a:lnTo>
                      <a:lnTo>
                        <a:pt x="461" y="262"/>
                      </a:lnTo>
                      <a:lnTo>
                        <a:pt x="436" y="262"/>
                      </a:lnTo>
                      <a:lnTo>
                        <a:pt x="410" y="262"/>
                      </a:lnTo>
                      <a:lnTo>
                        <a:pt x="384" y="262"/>
                      </a:lnTo>
                      <a:lnTo>
                        <a:pt x="358" y="262"/>
                      </a:lnTo>
                      <a:lnTo>
                        <a:pt x="333" y="262"/>
                      </a:lnTo>
                      <a:lnTo>
                        <a:pt x="308" y="262"/>
                      </a:lnTo>
                      <a:lnTo>
                        <a:pt x="281" y="262"/>
                      </a:lnTo>
                      <a:lnTo>
                        <a:pt x="256" y="262"/>
                      </a:lnTo>
                      <a:lnTo>
                        <a:pt x="230" y="262"/>
                      </a:lnTo>
                      <a:lnTo>
                        <a:pt x="205" y="262"/>
                      </a:lnTo>
                      <a:lnTo>
                        <a:pt x="180" y="262"/>
                      </a:lnTo>
                      <a:lnTo>
                        <a:pt x="153" y="262"/>
                      </a:lnTo>
                      <a:lnTo>
                        <a:pt x="128" y="262"/>
                      </a:lnTo>
                      <a:lnTo>
                        <a:pt x="103" y="262"/>
                      </a:lnTo>
                      <a:lnTo>
                        <a:pt x="77" y="262"/>
                      </a:lnTo>
                      <a:lnTo>
                        <a:pt x="51" y="262"/>
                      </a:lnTo>
                      <a:lnTo>
                        <a:pt x="25" y="262"/>
                      </a:lnTo>
                      <a:lnTo>
                        <a:pt x="0" y="262"/>
                      </a:lnTo>
                      <a:lnTo>
                        <a:pt x="0" y="196"/>
                      </a:lnTo>
                      <a:lnTo>
                        <a:pt x="0" y="130"/>
                      </a:lnTo>
                      <a:lnTo>
                        <a:pt x="0" y="64"/>
                      </a:lnTo>
                      <a:lnTo>
                        <a:pt x="0" y="0"/>
                      </a:lnTo>
                      <a:close/>
                    </a:path>
                  </a:pathLst>
                </a:custGeom>
                <a:solidFill>
                  <a:srgbClr val="D3B7A0"/>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80" name="Freeform 28"/>
                <p:cNvSpPr>
                  <a:spLocks/>
                </p:cNvSpPr>
                <p:nvPr/>
              </p:nvSpPr>
              <p:spPr bwMode="auto">
                <a:xfrm>
                  <a:off x="2536" y="2383"/>
                  <a:ext cx="378" cy="121"/>
                </a:xfrm>
                <a:custGeom>
                  <a:avLst/>
                  <a:gdLst/>
                  <a:ahLst/>
                  <a:cxnLst>
                    <a:cxn ang="0">
                      <a:pos x="24" y="0"/>
                    </a:cxn>
                    <a:cxn ang="0">
                      <a:pos x="72" y="0"/>
                    </a:cxn>
                    <a:cxn ang="0">
                      <a:pos x="119" y="0"/>
                    </a:cxn>
                    <a:cxn ang="0">
                      <a:pos x="166" y="0"/>
                    </a:cxn>
                    <a:cxn ang="0">
                      <a:pos x="213" y="0"/>
                    </a:cxn>
                    <a:cxn ang="0">
                      <a:pos x="261" y="0"/>
                    </a:cxn>
                    <a:cxn ang="0">
                      <a:pos x="308" y="0"/>
                    </a:cxn>
                    <a:cxn ang="0">
                      <a:pos x="355" y="0"/>
                    </a:cxn>
                    <a:cxn ang="0">
                      <a:pos x="402" y="0"/>
                    </a:cxn>
                    <a:cxn ang="0">
                      <a:pos x="450" y="0"/>
                    </a:cxn>
                    <a:cxn ang="0">
                      <a:pos x="497" y="0"/>
                    </a:cxn>
                    <a:cxn ang="0">
                      <a:pos x="544" y="0"/>
                    </a:cxn>
                    <a:cxn ang="0">
                      <a:pos x="591" y="0"/>
                    </a:cxn>
                    <a:cxn ang="0">
                      <a:pos x="638" y="0"/>
                    </a:cxn>
                    <a:cxn ang="0">
                      <a:pos x="686" y="0"/>
                    </a:cxn>
                    <a:cxn ang="0">
                      <a:pos x="733" y="0"/>
                    </a:cxn>
                    <a:cxn ang="0">
                      <a:pos x="757" y="60"/>
                    </a:cxn>
                    <a:cxn ang="0">
                      <a:pos x="757" y="181"/>
                    </a:cxn>
                    <a:cxn ang="0">
                      <a:pos x="733" y="242"/>
                    </a:cxn>
                    <a:cxn ang="0">
                      <a:pos x="686" y="242"/>
                    </a:cxn>
                    <a:cxn ang="0">
                      <a:pos x="638" y="242"/>
                    </a:cxn>
                    <a:cxn ang="0">
                      <a:pos x="591" y="242"/>
                    </a:cxn>
                    <a:cxn ang="0">
                      <a:pos x="544" y="242"/>
                    </a:cxn>
                    <a:cxn ang="0">
                      <a:pos x="497" y="242"/>
                    </a:cxn>
                    <a:cxn ang="0">
                      <a:pos x="450" y="242"/>
                    </a:cxn>
                    <a:cxn ang="0">
                      <a:pos x="402" y="242"/>
                    </a:cxn>
                    <a:cxn ang="0">
                      <a:pos x="355" y="242"/>
                    </a:cxn>
                    <a:cxn ang="0">
                      <a:pos x="308" y="242"/>
                    </a:cxn>
                    <a:cxn ang="0">
                      <a:pos x="261" y="242"/>
                    </a:cxn>
                    <a:cxn ang="0">
                      <a:pos x="213" y="242"/>
                    </a:cxn>
                    <a:cxn ang="0">
                      <a:pos x="166" y="242"/>
                    </a:cxn>
                    <a:cxn ang="0">
                      <a:pos x="119" y="242"/>
                    </a:cxn>
                    <a:cxn ang="0">
                      <a:pos x="72" y="242"/>
                    </a:cxn>
                    <a:cxn ang="0">
                      <a:pos x="24" y="242"/>
                    </a:cxn>
                    <a:cxn ang="0">
                      <a:pos x="0" y="181"/>
                    </a:cxn>
                    <a:cxn ang="0">
                      <a:pos x="0" y="60"/>
                    </a:cxn>
                  </a:cxnLst>
                  <a:rect l="0" t="0" r="r" b="b"/>
                  <a:pathLst>
                    <a:path w="757" h="242">
                      <a:moveTo>
                        <a:pt x="0" y="0"/>
                      </a:moveTo>
                      <a:lnTo>
                        <a:pt x="24" y="0"/>
                      </a:lnTo>
                      <a:lnTo>
                        <a:pt x="47" y="0"/>
                      </a:lnTo>
                      <a:lnTo>
                        <a:pt x="72" y="0"/>
                      </a:lnTo>
                      <a:lnTo>
                        <a:pt x="95" y="0"/>
                      </a:lnTo>
                      <a:lnTo>
                        <a:pt x="119" y="0"/>
                      </a:lnTo>
                      <a:lnTo>
                        <a:pt x="142" y="0"/>
                      </a:lnTo>
                      <a:lnTo>
                        <a:pt x="166" y="0"/>
                      </a:lnTo>
                      <a:lnTo>
                        <a:pt x="189" y="0"/>
                      </a:lnTo>
                      <a:lnTo>
                        <a:pt x="213" y="0"/>
                      </a:lnTo>
                      <a:lnTo>
                        <a:pt x="236" y="0"/>
                      </a:lnTo>
                      <a:lnTo>
                        <a:pt x="261" y="0"/>
                      </a:lnTo>
                      <a:lnTo>
                        <a:pt x="284" y="0"/>
                      </a:lnTo>
                      <a:lnTo>
                        <a:pt x="308" y="0"/>
                      </a:lnTo>
                      <a:lnTo>
                        <a:pt x="331" y="0"/>
                      </a:lnTo>
                      <a:lnTo>
                        <a:pt x="355" y="0"/>
                      </a:lnTo>
                      <a:lnTo>
                        <a:pt x="379" y="0"/>
                      </a:lnTo>
                      <a:lnTo>
                        <a:pt x="402" y="0"/>
                      </a:lnTo>
                      <a:lnTo>
                        <a:pt x="426" y="0"/>
                      </a:lnTo>
                      <a:lnTo>
                        <a:pt x="450" y="0"/>
                      </a:lnTo>
                      <a:lnTo>
                        <a:pt x="474" y="0"/>
                      </a:lnTo>
                      <a:lnTo>
                        <a:pt x="497" y="0"/>
                      </a:lnTo>
                      <a:lnTo>
                        <a:pt x="521" y="0"/>
                      </a:lnTo>
                      <a:lnTo>
                        <a:pt x="544" y="0"/>
                      </a:lnTo>
                      <a:lnTo>
                        <a:pt x="568" y="0"/>
                      </a:lnTo>
                      <a:lnTo>
                        <a:pt x="591" y="0"/>
                      </a:lnTo>
                      <a:lnTo>
                        <a:pt x="615" y="0"/>
                      </a:lnTo>
                      <a:lnTo>
                        <a:pt x="638" y="0"/>
                      </a:lnTo>
                      <a:lnTo>
                        <a:pt x="663" y="0"/>
                      </a:lnTo>
                      <a:lnTo>
                        <a:pt x="686" y="0"/>
                      </a:lnTo>
                      <a:lnTo>
                        <a:pt x="710" y="0"/>
                      </a:lnTo>
                      <a:lnTo>
                        <a:pt x="733" y="0"/>
                      </a:lnTo>
                      <a:lnTo>
                        <a:pt x="757" y="0"/>
                      </a:lnTo>
                      <a:lnTo>
                        <a:pt x="757" y="60"/>
                      </a:lnTo>
                      <a:lnTo>
                        <a:pt x="757" y="120"/>
                      </a:lnTo>
                      <a:lnTo>
                        <a:pt x="757" y="181"/>
                      </a:lnTo>
                      <a:lnTo>
                        <a:pt x="757" y="242"/>
                      </a:lnTo>
                      <a:lnTo>
                        <a:pt x="733" y="242"/>
                      </a:lnTo>
                      <a:lnTo>
                        <a:pt x="710" y="242"/>
                      </a:lnTo>
                      <a:lnTo>
                        <a:pt x="686" y="242"/>
                      </a:lnTo>
                      <a:lnTo>
                        <a:pt x="663" y="242"/>
                      </a:lnTo>
                      <a:lnTo>
                        <a:pt x="638" y="242"/>
                      </a:lnTo>
                      <a:lnTo>
                        <a:pt x="615" y="242"/>
                      </a:lnTo>
                      <a:lnTo>
                        <a:pt x="591" y="242"/>
                      </a:lnTo>
                      <a:lnTo>
                        <a:pt x="568" y="242"/>
                      </a:lnTo>
                      <a:lnTo>
                        <a:pt x="544" y="242"/>
                      </a:lnTo>
                      <a:lnTo>
                        <a:pt x="521" y="242"/>
                      </a:lnTo>
                      <a:lnTo>
                        <a:pt x="497" y="242"/>
                      </a:lnTo>
                      <a:lnTo>
                        <a:pt x="474" y="242"/>
                      </a:lnTo>
                      <a:lnTo>
                        <a:pt x="450" y="242"/>
                      </a:lnTo>
                      <a:lnTo>
                        <a:pt x="426" y="242"/>
                      </a:lnTo>
                      <a:lnTo>
                        <a:pt x="402" y="242"/>
                      </a:lnTo>
                      <a:lnTo>
                        <a:pt x="379" y="242"/>
                      </a:lnTo>
                      <a:lnTo>
                        <a:pt x="355" y="242"/>
                      </a:lnTo>
                      <a:lnTo>
                        <a:pt x="331" y="242"/>
                      </a:lnTo>
                      <a:lnTo>
                        <a:pt x="308" y="242"/>
                      </a:lnTo>
                      <a:lnTo>
                        <a:pt x="284" y="242"/>
                      </a:lnTo>
                      <a:lnTo>
                        <a:pt x="261" y="242"/>
                      </a:lnTo>
                      <a:lnTo>
                        <a:pt x="236" y="242"/>
                      </a:lnTo>
                      <a:lnTo>
                        <a:pt x="213" y="242"/>
                      </a:lnTo>
                      <a:lnTo>
                        <a:pt x="189" y="242"/>
                      </a:lnTo>
                      <a:lnTo>
                        <a:pt x="166" y="242"/>
                      </a:lnTo>
                      <a:lnTo>
                        <a:pt x="142" y="242"/>
                      </a:lnTo>
                      <a:lnTo>
                        <a:pt x="119" y="242"/>
                      </a:lnTo>
                      <a:lnTo>
                        <a:pt x="95" y="242"/>
                      </a:lnTo>
                      <a:lnTo>
                        <a:pt x="72" y="242"/>
                      </a:lnTo>
                      <a:lnTo>
                        <a:pt x="47" y="242"/>
                      </a:lnTo>
                      <a:lnTo>
                        <a:pt x="24" y="242"/>
                      </a:lnTo>
                      <a:lnTo>
                        <a:pt x="0" y="242"/>
                      </a:lnTo>
                      <a:lnTo>
                        <a:pt x="0" y="181"/>
                      </a:lnTo>
                      <a:lnTo>
                        <a:pt x="0" y="120"/>
                      </a:lnTo>
                      <a:lnTo>
                        <a:pt x="0" y="60"/>
                      </a:lnTo>
                      <a:lnTo>
                        <a:pt x="0" y="0"/>
                      </a:lnTo>
                      <a:close/>
                    </a:path>
                  </a:pathLst>
                </a:custGeom>
                <a:solidFill>
                  <a:srgbClr val="DBC1AD"/>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81" name="Freeform 29"/>
                <p:cNvSpPr>
                  <a:spLocks/>
                </p:cNvSpPr>
                <p:nvPr/>
              </p:nvSpPr>
              <p:spPr bwMode="auto">
                <a:xfrm>
                  <a:off x="2536" y="2383"/>
                  <a:ext cx="347" cy="112"/>
                </a:xfrm>
                <a:custGeom>
                  <a:avLst/>
                  <a:gdLst/>
                  <a:ahLst/>
                  <a:cxnLst>
                    <a:cxn ang="0">
                      <a:pos x="0" y="0"/>
                    </a:cxn>
                    <a:cxn ang="0">
                      <a:pos x="44" y="0"/>
                    </a:cxn>
                    <a:cxn ang="0">
                      <a:pos x="87" y="0"/>
                    </a:cxn>
                    <a:cxn ang="0">
                      <a:pos x="131" y="0"/>
                    </a:cxn>
                    <a:cxn ang="0">
                      <a:pos x="174" y="0"/>
                    </a:cxn>
                    <a:cxn ang="0">
                      <a:pos x="217" y="0"/>
                    </a:cxn>
                    <a:cxn ang="0">
                      <a:pos x="261" y="0"/>
                    </a:cxn>
                    <a:cxn ang="0">
                      <a:pos x="303" y="0"/>
                    </a:cxn>
                    <a:cxn ang="0">
                      <a:pos x="347" y="0"/>
                    </a:cxn>
                    <a:cxn ang="0">
                      <a:pos x="391" y="0"/>
                    </a:cxn>
                    <a:cxn ang="0">
                      <a:pos x="434" y="0"/>
                    </a:cxn>
                    <a:cxn ang="0">
                      <a:pos x="477" y="0"/>
                    </a:cxn>
                    <a:cxn ang="0">
                      <a:pos x="520" y="0"/>
                    </a:cxn>
                    <a:cxn ang="0">
                      <a:pos x="564" y="0"/>
                    </a:cxn>
                    <a:cxn ang="0">
                      <a:pos x="608" y="0"/>
                    </a:cxn>
                    <a:cxn ang="0">
                      <a:pos x="650" y="0"/>
                    </a:cxn>
                    <a:cxn ang="0">
                      <a:pos x="694" y="0"/>
                    </a:cxn>
                    <a:cxn ang="0">
                      <a:pos x="694" y="55"/>
                    </a:cxn>
                    <a:cxn ang="0">
                      <a:pos x="694" y="111"/>
                    </a:cxn>
                    <a:cxn ang="0">
                      <a:pos x="694" y="166"/>
                    </a:cxn>
                    <a:cxn ang="0">
                      <a:pos x="694" y="222"/>
                    </a:cxn>
                    <a:cxn ang="0">
                      <a:pos x="650" y="222"/>
                    </a:cxn>
                    <a:cxn ang="0">
                      <a:pos x="608" y="222"/>
                    </a:cxn>
                    <a:cxn ang="0">
                      <a:pos x="564" y="222"/>
                    </a:cxn>
                    <a:cxn ang="0">
                      <a:pos x="520" y="222"/>
                    </a:cxn>
                    <a:cxn ang="0">
                      <a:pos x="477" y="222"/>
                    </a:cxn>
                    <a:cxn ang="0">
                      <a:pos x="434" y="222"/>
                    </a:cxn>
                    <a:cxn ang="0">
                      <a:pos x="391" y="222"/>
                    </a:cxn>
                    <a:cxn ang="0">
                      <a:pos x="347" y="222"/>
                    </a:cxn>
                    <a:cxn ang="0">
                      <a:pos x="303" y="222"/>
                    </a:cxn>
                    <a:cxn ang="0">
                      <a:pos x="261" y="222"/>
                    </a:cxn>
                    <a:cxn ang="0">
                      <a:pos x="217" y="222"/>
                    </a:cxn>
                    <a:cxn ang="0">
                      <a:pos x="174" y="222"/>
                    </a:cxn>
                    <a:cxn ang="0">
                      <a:pos x="131" y="222"/>
                    </a:cxn>
                    <a:cxn ang="0">
                      <a:pos x="87" y="222"/>
                    </a:cxn>
                    <a:cxn ang="0">
                      <a:pos x="44" y="222"/>
                    </a:cxn>
                    <a:cxn ang="0">
                      <a:pos x="0" y="222"/>
                    </a:cxn>
                    <a:cxn ang="0">
                      <a:pos x="0" y="166"/>
                    </a:cxn>
                    <a:cxn ang="0">
                      <a:pos x="0" y="111"/>
                    </a:cxn>
                    <a:cxn ang="0">
                      <a:pos x="0" y="55"/>
                    </a:cxn>
                    <a:cxn ang="0">
                      <a:pos x="0" y="0"/>
                    </a:cxn>
                  </a:cxnLst>
                  <a:rect l="0" t="0" r="r" b="b"/>
                  <a:pathLst>
                    <a:path w="694" h="222">
                      <a:moveTo>
                        <a:pt x="0" y="0"/>
                      </a:moveTo>
                      <a:lnTo>
                        <a:pt x="44" y="0"/>
                      </a:lnTo>
                      <a:lnTo>
                        <a:pt x="87" y="0"/>
                      </a:lnTo>
                      <a:lnTo>
                        <a:pt x="131" y="0"/>
                      </a:lnTo>
                      <a:lnTo>
                        <a:pt x="174" y="0"/>
                      </a:lnTo>
                      <a:lnTo>
                        <a:pt x="217" y="0"/>
                      </a:lnTo>
                      <a:lnTo>
                        <a:pt x="261" y="0"/>
                      </a:lnTo>
                      <a:lnTo>
                        <a:pt x="303" y="0"/>
                      </a:lnTo>
                      <a:lnTo>
                        <a:pt x="347" y="0"/>
                      </a:lnTo>
                      <a:lnTo>
                        <a:pt x="391" y="0"/>
                      </a:lnTo>
                      <a:lnTo>
                        <a:pt x="434" y="0"/>
                      </a:lnTo>
                      <a:lnTo>
                        <a:pt x="477" y="0"/>
                      </a:lnTo>
                      <a:lnTo>
                        <a:pt x="520" y="0"/>
                      </a:lnTo>
                      <a:lnTo>
                        <a:pt x="564" y="0"/>
                      </a:lnTo>
                      <a:lnTo>
                        <a:pt x="608" y="0"/>
                      </a:lnTo>
                      <a:lnTo>
                        <a:pt x="650" y="0"/>
                      </a:lnTo>
                      <a:lnTo>
                        <a:pt x="694" y="0"/>
                      </a:lnTo>
                      <a:lnTo>
                        <a:pt x="694" y="55"/>
                      </a:lnTo>
                      <a:lnTo>
                        <a:pt x="694" y="111"/>
                      </a:lnTo>
                      <a:lnTo>
                        <a:pt x="694" y="166"/>
                      </a:lnTo>
                      <a:lnTo>
                        <a:pt x="694" y="222"/>
                      </a:lnTo>
                      <a:lnTo>
                        <a:pt x="650" y="222"/>
                      </a:lnTo>
                      <a:lnTo>
                        <a:pt x="608" y="222"/>
                      </a:lnTo>
                      <a:lnTo>
                        <a:pt x="564" y="222"/>
                      </a:lnTo>
                      <a:lnTo>
                        <a:pt x="520" y="222"/>
                      </a:lnTo>
                      <a:lnTo>
                        <a:pt x="477" y="222"/>
                      </a:lnTo>
                      <a:lnTo>
                        <a:pt x="434" y="222"/>
                      </a:lnTo>
                      <a:lnTo>
                        <a:pt x="391" y="222"/>
                      </a:lnTo>
                      <a:lnTo>
                        <a:pt x="347" y="222"/>
                      </a:lnTo>
                      <a:lnTo>
                        <a:pt x="303" y="222"/>
                      </a:lnTo>
                      <a:lnTo>
                        <a:pt x="261" y="222"/>
                      </a:lnTo>
                      <a:lnTo>
                        <a:pt x="217" y="222"/>
                      </a:lnTo>
                      <a:lnTo>
                        <a:pt x="174" y="222"/>
                      </a:lnTo>
                      <a:lnTo>
                        <a:pt x="131" y="222"/>
                      </a:lnTo>
                      <a:lnTo>
                        <a:pt x="87" y="222"/>
                      </a:lnTo>
                      <a:lnTo>
                        <a:pt x="44" y="222"/>
                      </a:lnTo>
                      <a:lnTo>
                        <a:pt x="0" y="222"/>
                      </a:lnTo>
                      <a:lnTo>
                        <a:pt x="0" y="166"/>
                      </a:lnTo>
                      <a:lnTo>
                        <a:pt x="0" y="111"/>
                      </a:lnTo>
                      <a:lnTo>
                        <a:pt x="0" y="55"/>
                      </a:lnTo>
                      <a:lnTo>
                        <a:pt x="0" y="0"/>
                      </a:lnTo>
                      <a:close/>
                    </a:path>
                  </a:pathLst>
                </a:custGeom>
                <a:solidFill>
                  <a:srgbClr val="E2C9B7"/>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82" name="Rectangle 30"/>
                <p:cNvSpPr>
                  <a:spLocks noChangeArrowheads="1"/>
                </p:cNvSpPr>
                <p:nvPr/>
              </p:nvSpPr>
              <p:spPr bwMode="auto">
                <a:xfrm>
                  <a:off x="2537" y="2384"/>
                  <a:ext cx="315" cy="101"/>
                </a:xfrm>
                <a:prstGeom prst="rect">
                  <a:avLst/>
                </a:prstGeom>
                <a:solidFill>
                  <a:srgbClr val="EAD3C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83" name="Freeform 31"/>
                <p:cNvSpPr>
                  <a:spLocks/>
                </p:cNvSpPr>
                <p:nvPr/>
              </p:nvSpPr>
              <p:spPr bwMode="auto">
                <a:xfrm>
                  <a:off x="2609" y="1811"/>
                  <a:ext cx="487" cy="374"/>
                </a:xfrm>
                <a:custGeom>
                  <a:avLst/>
                  <a:gdLst/>
                  <a:ahLst/>
                  <a:cxnLst>
                    <a:cxn ang="0">
                      <a:pos x="0" y="37"/>
                    </a:cxn>
                    <a:cxn ang="0">
                      <a:pos x="17" y="6"/>
                    </a:cxn>
                    <a:cxn ang="0">
                      <a:pos x="959" y="0"/>
                    </a:cxn>
                    <a:cxn ang="0">
                      <a:pos x="975" y="37"/>
                    </a:cxn>
                    <a:cxn ang="0">
                      <a:pos x="975" y="720"/>
                    </a:cxn>
                    <a:cxn ang="0">
                      <a:pos x="944" y="736"/>
                    </a:cxn>
                    <a:cxn ang="0">
                      <a:pos x="915" y="737"/>
                    </a:cxn>
                    <a:cxn ang="0">
                      <a:pos x="885" y="738"/>
                    </a:cxn>
                    <a:cxn ang="0">
                      <a:pos x="857" y="739"/>
                    </a:cxn>
                    <a:cxn ang="0">
                      <a:pos x="828" y="741"/>
                    </a:cxn>
                    <a:cxn ang="0">
                      <a:pos x="798" y="742"/>
                    </a:cxn>
                    <a:cxn ang="0">
                      <a:pos x="769" y="743"/>
                    </a:cxn>
                    <a:cxn ang="0">
                      <a:pos x="739" y="743"/>
                    </a:cxn>
                    <a:cxn ang="0">
                      <a:pos x="710" y="744"/>
                    </a:cxn>
                    <a:cxn ang="0">
                      <a:pos x="681" y="745"/>
                    </a:cxn>
                    <a:cxn ang="0">
                      <a:pos x="651" y="745"/>
                    </a:cxn>
                    <a:cxn ang="0">
                      <a:pos x="623" y="746"/>
                    </a:cxn>
                    <a:cxn ang="0">
                      <a:pos x="594" y="746"/>
                    </a:cxn>
                    <a:cxn ang="0">
                      <a:pos x="564" y="748"/>
                    </a:cxn>
                    <a:cxn ang="0">
                      <a:pos x="535" y="748"/>
                    </a:cxn>
                    <a:cxn ang="0">
                      <a:pos x="506" y="749"/>
                    </a:cxn>
                    <a:cxn ang="0">
                      <a:pos x="477" y="749"/>
                    </a:cxn>
                    <a:cxn ang="0">
                      <a:pos x="448" y="749"/>
                    </a:cxn>
                    <a:cxn ang="0">
                      <a:pos x="419" y="749"/>
                    </a:cxn>
                    <a:cxn ang="0">
                      <a:pos x="390" y="749"/>
                    </a:cxn>
                    <a:cxn ang="0">
                      <a:pos x="361" y="750"/>
                    </a:cxn>
                    <a:cxn ang="0">
                      <a:pos x="332" y="750"/>
                    </a:cxn>
                    <a:cxn ang="0">
                      <a:pos x="304" y="750"/>
                    </a:cxn>
                    <a:cxn ang="0">
                      <a:pos x="275" y="749"/>
                    </a:cxn>
                    <a:cxn ang="0">
                      <a:pos x="247" y="749"/>
                    </a:cxn>
                    <a:cxn ang="0">
                      <a:pos x="218" y="749"/>
                    </a:cxn>
                    <a:cxn ang="0">
                      <a:pos x="189" y="749"/>
                    </a:cxn>
                    <a:cxn ang="0">
                      <a:pos x="162" y="749"/>
                    </a:cxn>
                    <a:cxn ang="0">
                      <a:pos x="133" y="749"/>
                    </a:cxn>
                    <a:cxn ang="0">
                      <a:pos x="105" y="748"/>
                    </a:cxn>
                    <a:cxn ang="0">
                      <a:pos x="77" y="748"/>
                    </a:cxn>
                    <a:cxn ang="0">
                      <a:pos x="49" y="746"/>
                    </a:cxn>
                    <a:cxn ang="0">
                      <a:pos x="21" y="746"/>
                    </a:cxn>
                    <a:cxn ang="0">
                      <a:pos x="0" y="720"/>
                    </a:cxn>
                    <a:cxn ang="0">
                      <a:pos x="0" y="37"/>
                    </a:cxn>
                  </a:cxnLst>
                  <a:rect l="0" t="0" r="r" b="b"/>
                  <a:pathLst>
                    <a:path w="975" h="750">
                      <a:moveTo>
                        <a:pt x="0" y="37"/>
                      </a:moveTo>
                      <a:lnTo>
                        <a:pt x="17" y="6"/>
                      </a:lnTo>
                      <a:lnTo>
                        <a:pt x="959" y="0"/>
                      </a:lnTo>
                      <a:lnTo>
                        <a:pt x="975" y="37"/>
                      </a:lnTo>
                      <a:lnTo>
                        <a:pt x="975" y="720"/>
                      </a:lnTo>
                      <a:lnTo>
                        <a:pt x="944" y="736"/>
                      </a:lnTo>
                      <a:lnTo>
                        <a:pt x="915" y="737"/>
                      </a:lnTo>
                      <a:lnTo>
                        <a:pt x="885" y="738"/>
                      </a:lnTo>
                      <a:lnTo>
                        <a:pt x="857" y="739"/>
                      </a:lnTo>
                      <a:lnTo>
                        <a:pt x="828" y="741"/>
                      </a:lnTo>
                      <a:lnTo>
                        <a:pt x="798" y="742"/>
                      </a:lnTo>
                      <a:lnTo>
                        <a:pt x="769" y="743"/>
                      </a:lnTo>
                      <a:lnTo>
                        <a:pt x="739" y="743"/>
                      </a:lnTo>
                      <a:lnTo>
                        <a:pt x="710" y="744"/>
                      </a:lnTo>
                      <a:lnTo>
                        <a:pt x="681" y="745"/>
                      </a:lnTo>
                      <a:lnTo>
                        <a:pt x="651" y="745"/>
                      </a:lnTo>
                      <a:lnTo>
                        <a:pt x="623" y="746"/>
                      </a:lnTo>
                      <a:lnTo>
                        <a:pt x="594" y="746"/>
                      </a:lnTo>
                      <a:lnTo>
                        <a:pt x="564" y="748"/>
                      </a:lnTo>
                      <a:lnTo>
                        <a:pt x="535" y="748"/>
                      </a:lnTo>
                      <a:lnTo>
                        <a:pt x="506" y="749"/>
                      </a:lnTo>
                      <a:lnTo>
                        <a:pt x="477" y="749"/>
                      </a:lnTo>
                      <a:lnTo>
                        <a:pt x="448" y="749"/>
                      </a:lnTo>
                      <a:lnTo>
                        <a:pt x="419" y="749"/>
                      </a:lnTo>
                      <a:lnTo>
                        <a:pt x="390" y="749"/>
                      </a:lnTo>
                      <a:lnTo>
                        <a:pt x="361" y="750"/>
                      </a:lnTo>
                      <a:lnTo>
                        <a:pt x="332" y="750"/>
                      </a:lnTo>
                      <a:lnTo>
                        <a:pt x="304" y="750"/>
                      </a:lnTo>
                      <a:lnTo>
                        <a:pt x="275" y="749"/>
                      </a:lnTo>
                      <a:lnTo>
                        <a:pt x="247" y="749"/>
                      </a:lnTo>
                      <a:lnTo>
                        <a:pt x="218" y="749"/>
                      </a:lnTo>
                      <a:lnTo>
                        <a:pt x="189" y="749"/>
                      </a:lnTo>
                      <a:lnTo>
                        <a:pt x="162" y="749"/>
                      </a:lnTo>
                      <a:lnTo>
                        <a:pt x="133" y="749"/>
                      </a:lnTo>
                      <a:lnTo>
                        <a:pt x="105" y="748"/>
                      </a:lnTo>
                      <a:lnTo>
                        <a:pt x="77" y="748"/>
                      </a:lnTo>
                      <a:lnTo>
                        <a:pt x="49" y="746"/>
                      </a:lnTo>
                      <a:lnTo>
                        <a:pt x="21" y="746"/>
                      </a:lnTo>
                      <a:lnTo>
                        <a:pt x="0" y="720"/>
                      </a:lnTo>
                      <a:lnTo>
                        <a:pt x="0" y="37"/>
                      </a:lnTo>
                      <a:close/>
                    </a:path>
                  </a:pathLst>
                </a:custGeom>
                <a:solidFill>
                  <a:srgbClr val="967044"/>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84" name="Freeform 32"/>
                <p:cNvSpPr>
                  <a:spLocks/>
                </p:cNvSpPr>
                <p:nvPr/>
              </p:nvSpPr>
              <p:spPr bwMode="auto">
                <a:xfrm>
                  <a:off x="2622" y="1822"/>
                  <a:ext cx="461" cy="353"/>
                </a:xfrm>
                <a:custGeom>
                  <a:avLst/>
                  <a:gdLst/>
                  <a:ahLst/>
                  <a:cxnLst>
                    <a:cxn ang="0">
                      <a:pos x="0" y="36"/>
                    </a:cxn>
                    <a:cxn ang="0">
                      <a:pos x="15" y="5"/>
                    </a:cxn>
                    <a:cxn ang="0">
                      <a:pos x="907" y="0"/>
                    </a:cxn>
                    <a:cxn ang="0">
                      <a:pos x="922" y="36"/>
                    </a:cxn>
                    <a:cxn ang="0">
                      <a:pos x="922" y="671"/>
                    </a:cxn>
                    <a:cxn ang="0">
                      <a:pos x="886" y="693"/>
                    </a:cxn>
                    <a:cxn ang="0">
                      <a:pos x="857" y="694"/>
                    </a:cxn>
                    <a:cxn ang="0">
                      <a:pos x="828" y="696"/>
                    </a:cxn>
                    <a:cxn ang="0">
                      <a:pos x="800" y="697"/>
                    </a:cxn>
                    <a:cxn ang="0">
                      <a:pos x="772" y="698"/>
                    </a:cxn>
                    <a:cxn ang="0">
                      <a:pos x="743" y="699"/>
                    </a:cxn>
                    <a:cxn ang="0">
                      <a:pos x="715" y="700"/>
                    </a:cxn>
                    <a:cxn ang="0">
                      <a:pos x="688" y="700"/>
                    </a:cxn>
                    <a:cxn ang="0">
                      <a:pos x="660" y="701"/>
                    </a:cxn>
                    <a:cxn ang="0">
                      <a:pos x="633" y="702"/>
                    </a:cxn>
                    <a:cxn ang="0">
                      <a:pos x="606" y="702"/>
                    </a:cxn>
                    <a:cxn ang="0">
                      <a:pos x="578" y="704"/>
                    </a:cxn>
                    <a:cxn ang="0">
                      <a:pos x="552" y="704"/>
                    </a:cxn>
                    <a:cxn ang="0">
                      <a:pos x="525" y="705"/>
                    </a:cxn>
                    <a:cxn ang="0">
                      <a:pos x="498" y="705"/>
                    </a:cxn>
                    <a:cxn ang="0">
                      <a:pos x="471" y="706"/>
                    </a:cxn>
                    <a:cxn ang="0">
                      <a:pos x="445" y="706"/>
                    </a:cxn>
                    <a:cxn ang="0">
                      <a:pos x="418" y="706"/>
                    </a:cxn>
                    <a:cxn ang="0">
                      <a:pos x="392" y="706"/>
                    </a:cxn>
                    <a:cxn ang="0">
                      <a:pos x="365" y="706"/>
                    </a:cxn>
                    <a:cxn ang="0">
                      <a:pos x="339" y="707"/>
                    </a:cxn>
                    <a:cxn ang="0">
                      <a:pos x="312" y="707"/>
                    </a:cxn>
                    <a:cxn ang="0">
                      <a:pos x="286" y="707"/>
                    </a:cxn>
                    <a:cxn ang="0">
                      <a:pos x="259" y="706"/>
                    </a:cxn>
                    <a:cxn ang="0">
                      <a:pos x="233" y="706"/>
                    </a:cxn>
                    <a:cxn ang="0">
                      <a:pos x="205" y="706"/>
                    </a:cxn>
                    <a:cxn ang="0">
                      <a:pos x="179" y="706"/>
                    </a:cxn>
                    <a:cxn ang="0">
                      <a:pos x="152" y="706"/>
                    </a:cxn>
                    <a:cxn ang="0">
                      <a:pos x="124" y="706"/>
                    </a:cxn>
                    <a:cxn ang="0">
                      <a:pos x="98" y="705"/>
                    </a:cxn>
                    <a:cxn ang="0">
                      <a:pos x="70" y="705"/>
                    </a:cxn>
                    <a:cxn ang="0">
                      <a:pos x="43" y="704"/>
                    </a:cxn>
                    <a:cxn ang="0">
                      <a:pos x="15" y="704"/>
                    </a:cxn>
                    <a:cxn ang="0">
                      <a:pos x="0" y="677"/>
                    </a:cxn>
                    <a:cxn ang="0">
                      <a:pos x="0" y="36"/>
                    </a:cxn>
                  </a:cxnLst>
                  <a:rect l="0" t="0" r="r" b="b"/>
                  <a:pathLst>
                    <a:path w="922" h="707">
                      <a:moveTo>
                        <a:pt x="0" y="36"/>
                      </a:moveTo>
                      <a:lnTo>
                        <a:pt x="15" y="5"/>
                      </a:lnTo>
                      <a:lnTo>
                        <a:pt x="907" y="0"/>
                      </a:lnTo>
                      <a:lnTo>
                        <a:pt x="922" y="36"/>
                      </a:lnTo>
                      <a:lnTo>
                        <a:pt x="922" y="671"/>
                      </a:lnTo>
                      <a:lnTo>
                        <a:pt x="886" y="693"/>
                      </a:lnTo>
                      <a:lnTo>
                        <a:pt x="857" y="694"/>
                      </a:lnTo>
                      <a:lnTo>
                        <a:pt x="828" y="696"/>
                      </a:lnTo>
                      <a:lnTo>
                        <a:pt x="800" y="697"/>
                      </a:lnTo>
                      <a:lnTo>
                        <a:pt x="772" y="698"/>
                      </a:lnTo>
                      <a:lnTo>
                        <a:pt x="743" y="699"/>
                      </a:lnTo>
                      <a:lnTo>
                        <a:pt x="715" y="700"/>
                      </a:lnTo>
                      <a:lnTo>
                        <a:pt x="688" y="700"/>
                      </a:lnTo>
                      <a:lnTo>
                        <a:pt x="660" y="701"/>
                      </a:lnTo>
                      <a:lnTo>
                        <a:pt x="633" y="702"/>
                      </a:lnTo>
                      <a:lnTo>
                        <a:pt x="606" y="702"/>
                      </a:lnTo>
                      <a:lnTo>
                        <a:pt x="578" y="704"/>
                      </a:lnTo>
                      <a:lnTo>
                        <a:pt x="552" y="704"/>
                      </a:lnTo>
                      <a:lnTo>
                        <a:pt x="525" y="705"/>
                      </a:lnTo>
                      <a:lnTo>
                        <a:pt x="498" y="705"/>
                      </a:lnTo>
                      <a:lnTo>
                        <a:pt x="471" y="706"/>
                      </a:lnTo>
                      <a:lnTo>
                        <a:pt x="445" y="706"/>
                      </a:lnTo>
                      <a:lnTo>
                        <a:pt x="418" y="706"/>
                      </a:lnTo>
                      <a:lnTo>
                        <a:pt x="392" y="706"/>
                      </a:lnTo>
                      <a:lnTo>
                        <a:pt x="365" y="706"/>
                      </a:lnTo>
                      <a:lnTo>
                        <a:pt x="339" y="707"/>
                      </a:lnTo>
                      <a:lnTo>
                        <a:pt x="312" y="707"/>
                      </a:lnTo>
                      <a:lnTo>
                        <a:pt x="286" y="707"/>
                      </a:lnTo>
                      <a:lnTo>
                        <a:pt x="259" y="706"/>
                      </a:lnTo>
                      <a:lnTo>
                        <a:pt x="233" y="706"/>
                      </a:lnTo>
                      <a:lnTo>
                        <a:pt x="205" y="706"/>
                      </a:lnTo>
                      <a:lnTo>
                        <a:pt x="179" y="706"/>
                      </a:lnTo>
                      <a:lnTo>
                        <a:pt x="152" y="706"/>
                      </a:lnTo>
                      <a:lnTo>
                        <a:pt x="124" y="706"/>
                      </a:lnTo>
                      <a:lnTo>
                        <a:pt x="98" y="705"/>
                      </a:lnTo>
                      <a:lnTo>
                        <a:pt x="70" y="705"/>
                      </a:lnTo>
                      <a:lnTo>
                        <a:pt x="43" y="704"/>
                      </a:lnTo>
                      <a:lnTo>
                        <a:pt x="15" y="704"/>
                      </a:lnTo>
                      <a:lnTo>
                        <a:pt x="0" y="677"/>
                      </a:lnTo>
                      <a:lnTo>
                        <a:pt x="0" y="36"/>
                      </a:lnTo>
                      <a:close/>
                    </a:path>
                  </a:pathLst>
                </a:custGeom>
                <a:solidFill>
                  <a:srgbClr val="004956"/>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85" name="Freeform 33"/>
                <p:cNvSpPr>
                  <a:spLocks/>
                </p:cNvSpPr>
                <p:nvPr/>
              </p:nvSpPr>
              <p:spPr bwMode="auto">
                <a:xfrm>
                  <a:off x="2635" y="1832"/>
                  <a:ext cx="436" cy="333"/>
                </a:xfrm>
                <a:custGeom>
                  <a:avLst/>
                  <a:gdLst/>
                  <a:ahLst/>
                  <a:cxnLst>
                    <a:cxn ang="0">
                      <a:pos x="5" y="31"/>
                    </a:cxn>
                    <a:cxn ang="0">
                      <a:pos x="15" y="14"/>
                    </a:cxn>
                    <a:cxn ang="0">
                      <a:pos x="47" y="4"/>
                    </a:cxn>
                    <a:cxn ang="0">
                      <a:pos x="98" y="4"/>
                    </a:cxn>
                    <a:cxn ang="0">
                      <a:pos x="150" y="3"/>
                    </a:cxn>
                    <a:cxn ang="0">
                      <a:pos x="202" y="3"/>
                    </a:cxn>
                    <a:cxn ang="0">
                      <a:pos x="254" y="3"/>
                    </a:cxn>
                    <a:cxn ang="0">
                      <a:pos x="306" y="3"/>
                    </a:cxn>
                    <a:cxn ang="0">
                      <a:pos x="358" y="2"/>
                    </a:cxn>
                    <a:cxn ang="0">
                      <a:pos x="410" y="2"/>
                    </a:cxn>
                    <a:cxn ang="0">
                      <a:pos x="461" y="2"/>
                    </a:cxn>
                    <a:cxn ang="0">
                      <a:pos x="513" y="2"/>
                    </a:cxn>
                    <a:cxn ang="0">
                      <a:pos x="565" y="1"/>
                    </a:cxn>
                    <a:cxn ang="0">
                      <a:pos x="617" y="1"/>
                    </a:cxn>
                    <a:cxn ang="0">
                      <a:pos x="668" y="1"/>
                    </a:cxn>
                    <a:cxn ang="0">
                      <a:pos x="719" y="1"/>
                    </a:cxn>
                    <a:cxn ang="0">
                      <a:pos x="771" y="0"/>
                    </a:cxn>
                    <a:cxn ang="0">
                      <a:pos x="823" y="0"/>
                    </a:cxn>
                    <a:cxn ang="0">
                      <a:pos x="854" y="8"/>
                    </a:cxn>
                    <a:cxn ang="0">
                      <a:pos x="865" y="25"/>
                    </a:cxn>
                    <a:cxn ang="0">
                      <a:pos x="872" y="182"/>
                    </a:cxn>
                    <a:cxn ang="0">
                      <a:pos x="872" y="479"/>
                    </a:cxn>
                    <a:cxn ang="0">
                      <a:pos x="867" y="631"/>
                    </a:cxn>
                    <a:cxn ang="0">
                      <a:pos x="857" y="637"/>
                    </a:cxn>
                    <a:cxn ang="0">
                      <a:pos x="846" y="643"/>
                    </a:cxn>
                    <a:cxn ang="0">
                      <a:pos x="837" y="650"/>
                    </a:cxn>
                    <a:cxn ang="0">
                      <a:pos x="805" y="655"/>
                    </a:cxn>
                    <a:cxn ang="0">
                      <a:pos x="751" y="657"/>
                    </a:cxn>
                    <a:cxn ang="0">
                      <a:pos x="698" y="660"/>
                    </a:cxn>
                    <a:cxn ang="0">
                      <a:pos x="646" y="661"/>
                    </a:cxn>
                    <a:cxn ang="0">
                      <a:pos x="595" y="662"/>
                    </a:cxn>
                    <a:cxn ang="0">
                      <a:pos x="544" y="663"/>
                    </a:cxn>
                    <a:cxn ang="0">
                      <a:pos x="495" y="664"/>
                    </a:cxn>
                    <a:cxn ang="0">
                      <a:pos x="445" y="665"/>
                    </a:cxn>
                    <a:cxn ang="0">
                      <a:pos x="396" y="665"/>
                    </a:cxn>
                    <a:cxn ang="0">
                      <a:pos x="346" y="665"/>
                    </a:cxn>
                    <a:cxn ang="0">
                      <a:pos x="297" y="667"/>
                    </a:cxn>
                    <a:cxn ang="0">
                      <a:pos x="247" y="667"/>
                    </a:cxn>
                    <a:cxn ang="0">
                      <a:pos x="198" y="665"/>
                    </a:cxn>
                    <a:cxn ang="0">
                      <a:pos x="148" y="665"/>
                    </a:cxn>
                    <a:cxn ang="0">
                      <a:pos x="96" y="664"/>
                    </a:cxn>
                    <a:cxn ang="0">
                      <a:pos x="45" y="663"/>
                    </a:cxn>
                    <a:cxn ang="0">
                      <a:pos x="14" y="655"/>
                    </a:cxn>
                    <a:cxn ang="0">
                      <a:pos x="6" y="641"/>
                    </a:cxn>
                    <a:cxn ang="0">
                      <a:pos x="0" y="486"/>
                    </a:cxn>
                    <a:cxn ang="0">
                      <a:pos x="0" y="189"/>
                    </a:cxn>
                  </a:cxnLst>
                  <a:rect l="0" t="0" r="r" b="b"/>
                  <a:pathLst>
                    <a:path w="872" h="667">
                      <a:moveTo>
                        <a:pt x="0" y="40"/>
                      </a:moveTo>
                      <a:lnTo>
                        <a:pt x="5" y="31"/>
                      </a:lnTo>
                      <a:lnTo>
                        <a:pt x="11" y="22"/>
                      </a:lnTo>
                      <a:lnTo>
                        <a:pt x="15" y="14"/>
                      </a:lnTo>
                      <a:lnTo>
                        <a:pt x="20" y="4"/>
                      </a:lnTo>
                      <a:lnTo>
                        <a:pt x="47" y="4"/>
                      </a:lnTo>
                      <a:lnTo>
                        <a:pt x="72" y="4"/>
                      </a:lnTo>
                      <a:lnTo>
                        <a:pt x="98" y="4"/>
                      </a:lnTo>
                      <a:lnTo>
                        <a:pt x="124" y="4"/>
                      </a:lnTo>
                      <a:lnTo>
                        <a:pt x="150" y="3"/>
                      </a:lnTo>
                      <a:lnTo>
                        <a:pt x="176" y="3"/>
                      </a:lnTo>
                      <a:lnTo>
                        <a:pt x="202" y="3"/>
                      </a:lnTo>
                      <a:lnTo>
                        <a:pt x="227" y="3"/>
                      </a:lnTo>
                      <a:lnTo>
                        <a:pt x="254" y="3"/>
                      </a:lnTo>
                      <a:lnTo>
                        <a:pt x="279" y="3"/>
                      </a:lnTo>
                      <a:lnTo>
                        <a:pt x="306" y="3"/>
                      </a:lnTo>
                      <a:lnTo>
                        <a:pt x="331" y="3"/>
                      </a:lnTo>
                      <a:lnTo>
                        <a:pt x="358" y="2"/>
                      </a:lnTo>
                      <a:lnTo>
                        <a:pt x="383" y="2"/>
                      </a:lnTo>
                      <a:lnTo>
                        <a:pt x="410" y="2"/>
                      </a:lnTo>
                      <a:lnTo>
                        <a:pt x="435" y="2"/>
                      </a:lnTo>
                      <a:lnTo>
                        <a:pt x="461" y="2"/>
                      </a:lnTo>
                      <a:lnTo>
                        <a:pt x="487" y="2"/>
                      </a:lnTo>
                      <a:lnTo>
                        <a:pt x="513" y="2"/>
                      </a:lnTo>
                      <a:lnTo>
                        <a:pt x="539" y="1"/>
                      </a:lnTo>
                      <a:lnTo>
                        <a:pt x="565" y="1"/>
                      </a:lnTo>
                      <a:lnTo>
                        <a:pt x="590" y="1"/>
                      </a:lnTo>
                      <a:lnTo>
                        <a:pt x="617" y="1"/>
                      </a:lnTo>
                      <a:lnTo>
                        <a:pt x="642" y="1"/>
                      </a:lnTo>
                      <a:lnTo>
                        <a:pt x="668" y="1"/>
                      </a:lnTo>
                      <a:lnTo>
                        <a:pt x="694" y="1"/>
                      </a:lnTo>
                      <a:lnTo>
                        <a:pt x="719" y="1"/>
                      </a:lnTo>
                      <a:lnTo>
                        <a:pt x="746" y="0"/>
                      </a:lnTo>
                      <a:lnTo>
                        <a:pt x="771" y="0"/>
                      </a:lnTo>
                      <a:lnTo>
                        <a:pt x="797" y="0"/>
                      </a:lnTo>
                      <a:lnTo>
                        <a:pt x="823" y="0"/>
                      </a:lnTo>
                      <a:lnTo>
                        <a:pt x="848" y="0"/>
                      </a:lnTo>
                      <a:lnTo>
                        <a:pt x="854" y="8"/>
                      </a:lnTo>
                      <a:lnTo>
                        <a:pt x="859" y="17"/>
                      </a:lnTo>
                      <a:lnTo>
                        <a:pt x="865" y="25"/>
                      </a:lnTo>
                      <a:lnTo>
                        <a:pt x="870" y="34"/>
                      </a:lnTo>
                      <a:lnTo>
                        <a:pt x="872" y="182"/>
                      </a:lnTo>
                      <a:lnTo>
                        <a:pt x="872" y="330"/>
                      </a:lnTo>
                      <a:lnTo>
                        <a:pt x="872" y="479"/>
                      </a:lnTo>
                      <a:lnTo>
                        <a:pt x="872" y="627"/>
                      </a:lnTo>
                      <a:lnTo>
                        <a:pt x="867" y="631"/>
                      </a:lnTo>
                      <a:lnTo>
                        <a:pt x="861" y="633"/>
                      </a:lnTo>
                      <a:lnTo>
                        <a:pt x="857" y="637"/>
                      </a:lnTo>
                      <a:lnTo>
                        <a:pt x="852" y="640"/>
                      </a:lnTo>
                      <a:lnTo>
                        <a:pt x="846" y="643"/>
                      </a:lnTo>
                      <a:lnTo>
                        <a:pt x="842" y="647"/>
                      </a:lnTo>
                      <a:lnTo>
                        <a:pt x="837" y="650"/>
                      </a:lnTo>
                      <a:lnTo>
                        <a:pt x="832" y="654"/>
                      </a:lnTo>
                      <a:lnTo>
                        <a:pt x="805" y="655"/>
                      </a:lnTo>
                      <a:lnTo>
                        <a:pt x="778" y="656"/>
                      </a:lnTo>
                      <a:lnTo>
                        <a:pt x="751" y="657"/>
                      </a:lnTo>
                      <a:lnTo>
                        <a:pt x="724" y="658"/>
                      </a:lnTo>
                      <a:lnTo>
                        <a:pt x="698" y="660"/>
                      </a:lnTo>
                      <a:lnTo>
                        <a:pt x="672" y="660"/>
                      </a:lnTo>
                      <a:lnTo>
                        <a:pt x="646" y="661"/>
                      </a:lnTo>
                      <a:lnTo>
                        <a:pt x="620" y="662"/>
                      </a:lnTo>
                      <a:lnTo>
                        <a:pt x="595" y="662"/>
                      </a:lnTo>
                      <a:lnTo>
                        <a:pt x="570" y="663"/>
                      </a:lnTo>
                      <a:lnTo>
                        <a:pt x="544" y="663"/>
                      </a:lnTo>
                      <a:lnTo>
                        <a:pt x="519" y="664"/>
                      </a:lnTo>
                      <a:lnTo>
                        <a:pt x="495" y="664"/>
                      </a:lnTo>
                      <a:lnTo>
                        <a:pt x="469" y="664"/>
                      </a:lnTo>
                      <a:lnTo>
                        <a:pt x="445" y="665"/>
                      </a:lnTo>
                      <a:lnTo>
                        <a:pt x="420" y="665"/>
                      </a:lnTo>
                      <a:lnTo>
                        <a:pt x="396" y="665"/>
                      </a:lnTo>
                      <a:lnTo>
                        <a:pt x="370" y="665"/>
                      </a:lnTo>
                      <a:lnTo>
                        <a:pt x="346" y="665"/>
                      </a:lnTo>
                      <a:lnTo>
                        <a:pt x="322" y="667"/>
                      </a:lnTo>
                      <a:lnTo>
                        <a:pt x="297" y="667"/>
                      </a:lnTo>
                      <a:lnTo>
                        <a:pt x="272" y="667"/>
                      </a:lnTo>
                      <a:lnTo>
                        <a:pt x="247" y="667"/>
                      </a:lnTo>
                      <a:lnTo>
                        <a:pt x="223" y="665"/>
                      </a:lnTo>
                      <a:lnTo>
                        <a:pt x="198" y="665"/>
                      </a:lnTo>
                      <a:lnTo>
                        <a:pt x="172" y="665"/>
                      </a:lnTo>
                      <a:lnTo>
                        <a:pt x="148" y="665"/>
                      </a:lnTo>
                      <a:lnTo>
                        <a:pt x="123" y="665"/>
                      </a:lnTo>
                      <a:lnTo>
                        <a:pt x="96" y="664"/>
                      </a:lnTo>
                      <a:lnTo>
                        <a:pt x="71" y="664"/>
                      </a:lnTo>
                      <a:lnTo>
                        <a:pt x="45" y="663"/>
                      </a:lnTo>
                      <a:lnTo>
                        <a:pt x="19" y="663"/>
                      </a:lnTo>
                      <a:lnTo>
                        <a:pt x="14" y="655"/>
                      </a:lnTo>
                      <a:lnTo>
                        <a:pt x="11" y="648"/>
                      </a:lnTo>
                      <a:lnTo>
                        <a:pt x="6" y="641"/>
                      </a:lnTo>
                      <a:lnTo>
                        <a:pt x="2" y="633"/>
                      </a:lnTo>
                      <a:lnTo>
                        <a:pt x="0" y="486"/>
                      </a:lnTo>
                      <a:lnTo>
                        <a:pt x="0" y="337"/>
                      </a:lnTo>
                      <a:lnTo>
                        <a:pt x="0" y="189"/>
                      </a:lnTo>
                      <a:lnTo>
                        <a:pt x="0" y="40"/>
                      </a:lnTo>
                      <a:close/>
                    </a:path>
                  </a:pathLst>
                </a:custGeom>
                <a:solidFill>
                  <a:srgbClr val="005166"/>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86" name="Freeform 34"/>
                <p:cNvSpPr>
                  <a:spLocks/>
                </p:cNvSpPr>
                <p:nvPr/>
              </p:nvSpPr>
              <p:spPr bwMode="auto">
                <a:xfrm>
                  <a:off x="2648" y="1842"/>
                  <a:ext cx="410" cy="313"/>
                </a:xfrm>
                <a:custGeom>
                  <a:avLst/>
                  <a:gdLst/>
                  <a:ahLst/>
                  <a:cxnLst>
                    <a:cxn ang="0">
                      <a:pos x="7" y="35"/>
                    </a:cxn>
                    <a:cxn ang="0">
                      <a:pos x="19" y="15"/>
                    </a:cxn>
                    <a:cxn ang="0">
                      <a:pos x="49" y="5"/>
                    </a:cxn>
                    <a:cxn ang="0">
                      <a:pos x="97" y="5"/>
                    </a:cxn>
                    <a:cxn ang="0">
                      <a:pos x="145" y="4"/>
                    </a:cxn>
                    <a:cxn ang="0">
                      <a:pos x="193" y="4"/>
                    </a:cxn>
                    <a:cxn ang="0">
                      <a:pos x="241" y="4"/>
                    </a:cxn>
                    <a:cxn ang="0">
                      <a:pos x="289" y="4"/>
                    </a:cxn>
                    <a:cxn ang="0">
                      <a:pos x="336" y="3"/>
                    </a:cxn>
                    <a:cxn ang="0">
                      <a:pos x="385" y="3"/>
                    </a:cxn>
                    <a:cxn ang="0">
                      <a:pos x="433" y="3"/>
                    </a:cxn>
                    <a:cxn ang="0">
                      <a:pos x="480" y="3"/>
                    </a:cxn>
                    <a:cxn ang="0">
                      <a:pos x="529" y="2"/>
                    </a:cxn>
                    <a:cxn ang="0">
                      <a:pos x="576" y="2"/>
                    </a:cxn>
                    <a:cxn ang="0">
                      <a:pos x="624" y="2"/>
                    </a:cxn>
                    <a:cxn ang="0">
                      <a:pos x="672" y="2"/>
                    </a:cxn>
                    <a:cxn ang="0">
                      <a:pos x="720" y="0"/>
                    </a:cxn>
                    <a:cxn ang="0">
                      <a:pos x="767" y="0"/>
                    </a:cxn>
                    <a:cxn ang="0">
                      <a:pos x="797" y="9"/>
                    </a:cxn>
                    <a:cxn ang="0">
                      <a:pos x="811" y="25"/>
                    </a:cxn>
                    <a:cxn ang="0">
                      <a:pos x="818" y="170"/>
                    </a:cxn>
                    <a:cxn ang="0">
                      <a:pos x="818" y="445"/>
                    </a:cxn>
                    <a:cxn ang="0">
                      <a:pos x="814" y="587"/>
                    </a:cxn>
                    <a:cxn ang="0">
                      <a:pos x="804" y="595"/>
                    </a:cxn>
                    <a:cxn ang="0">
                      <a:pos x="794" y="604"/>
                    </a:cxn>
                    <a:cxn ang="0">
                      <a:pos x="783" y="612"/>
                    </a:cxn>
                    <a:cxn ang="0">
                      <a:pos x="752" y="617"/>
                    </a:cxn>
                    <a:cxn ang="0">
                      <a:pos x="701" y="619"/>
                    </a:cxn>
                    <a:cxn ang="0">
                      <a:pos x="652" y="620"/>
                    </a:cxn>
                    <a:cxn ang="0">
                      <a:pos x="604" y="622"/>
                    </a:cxn>
                    <a:cxn ang="0">
                      <a:pos x="556" y="623"/>
                    </a:cxn>
                    <a:cxn ang="0">
                      <a:pos x="509" y="625"/>
                    </a:cxn>
                    <a:cxn ang="0">
                      <a:pos x="463" y="626"/>
                    </a:cxn>
                    <a:cxn ang="0">
                      <a:pos x="418" y="626"/>
                    </a:cxn>
                    <a:cxn ang="0">
                      <a:pos x="372" y="627"/>
                    </a:cxn>
                    <a:cxn ang="0">
                      <a:pos x="327" y="627"/>
                    </a:cxn>
                    <a:cxn ang="0">
                      <a:pos x="282" y="627"/>
                    </a:cxn>
                    <a:cxn ang="0">
                      <a:pos x="236" y="627"/>
                    </a:cxn>
                    <a:cxn ang="0">
                      <a:pos x="190" y="626"/>
                    </a:cxn>
                    <a:cxn ang="0">
                      <a:pos x="144" y="626"/>
                    </a:cxn>
                    <a:cxn ang="0">
                      <a:pos x="95" y="625"/>
                    </a:cxn>
                    <a:cxn ang="0">
                      <a:pos x="47" y="623"/>
                    </a:cxn>
                    <a:cxn ang="0">
                      <a:pos x="18" y="615"/>
                    </a:cxn>
                    <a:cxn ang="0">
                      <a:pos x="8" y="599"/>
                    </a:cxn>
                    <a:cxn ang="0">
                      <a:pos x="2" y="454"/>
                    </a:cxn>
                    <a:cxn ang="0">
                      <a:pos x="1" y="181"/>
                    </a:cxn>
                  </a:cxnLst>
                  <a:rect l="0" t="0" r="r" b="b"/>
                  <a:pathLst>
                    <a:path w="819" h="627">
                      <a:moveTo>
                        <a:pt x="0" y="45"/>
                      </a:moveTo>
                      <a:lnTo>
                        <a:pt x="7" y="35"/>
                      </a:lnTo>
                      <a:lnTo>
                        <a:pt x="13" y="25"/>
                      </a:lnTo>
                      <a:lnTo>
                        <a:pt x="19" y="15"/>
                      </a:lnTo>
                      <a:lnTo>
                        <a:pt x="25" y="5"/>
                      </a:lnTo>
                      <a:lnTo>
                        <a:pt x="49" y="5"/>
                      </a:lnTo>
                      <a:lnTo>
                        <a:pt x="74" y="5"/>
                      </a:lnTo>
                      <a:lnTo>
                        <a:pt x="97" y="5"/>
                      </a:lnTo>
                      <a:lnTo>
                        <a:pt x="121" y="5"/>
                      </a:lnTo>
                      <a:lnTo>
                        <a:pt x="145" y="4"/>
                      </a:lnTo>
                      <a:lnTo>
                        <a:pt x="169" y="4"/>
                      </a:lnTo>
                      <a:lnTo>
                        <a:pt x="193" y="4"/>
                      </a:lnTo>
                      <a:lnTo>
                        <a:pt x="216" y="4"/>
                      </a:lnTo>
                      <a:lnTo>
                        <a:pt x="241" y="4"/>
                      </a:lnTo>
                      <a:lnTo>
                        <a:pt x="265" y="4"/>
                      </a:lnTo>
                      <a:lnTo>
                        <a:pt x="289" y="4"/>
                      </a:lnTo>
                      <a:lnTo>
                        <a:pt x="313" y="4"/>
                      </a:lnTo>
                      <a:lnTo>
                        <a:pt x="336" y="3"/>
                      </a:lnTo>
                      <a:lnTo>
                        <a:pt x="360" y="3"/>
                      </a:lnTo>
                      <a:lnTo>
                        <a:pt x="385" y="3"/>
                      </a:lnTo>
                      <a:lnTo>
                        <a:pt x="409" y="3"/>
                      </a:lnTo>
                      <a:lnTo>
                        <a:pt x="433" y="3"/>
                      </a:lnTo>
                      <a:lnTo>
                        <a:pt x="456" y="3"/>
                      </a:lnTo>
                      <a:lnTo>
                        <a:pt x="480" y="3"/>
                      </a:lnTo>
                      <a:lnTo>
                        <a:pt x="504" y="2"/>
                      </a:lnTo>
                      <a:lnTo>
                        <a:pt x="529" y="2"/>
                      </a:lnTo>
                      <a:lnTo>
                        <a:pt x="553" y="2"/>
                      </a:lnTo>
                      <a:lnTo>
                        <a:pt x="576" y="2"/>
                      </a:lnTo>
                      <a:lnTo>
                        <a:pt x="600" y="2"/>
                      </a:lnTo>
                      <a:lnTo>
                        <a:pt x="624" y="2"/>
                      </a:lnTo>
                      <a:lnTo>
                        <a:pt x="648" y="2"/>
                      </a:lnTo>
                      <a:lnTo>
                        <a:pt x="672" y="2"/>
                      </a:lnTo>
                      <a:lnTo>
                        <a:pt x="696" y="0"/>
                      </a:lnTo>
                      <a:lnTo>
                        <a:pt x="720" y="0"/>
                      </a:lnTo>
                      <a:lnTo>
                        <a:pt x="744" y="0"/>
                      </a:lnTo>
                      <a:lnTo>
                        <a:pt x="767" y="0"/>
                      </a:lnTo>
                      <a:lnTo>
                        <a:pt x="791" y="0"/>
                      </a:lnTo>
                      <a:lnTo>
                        <a:pt x="797" y="9"/>
                      </a:lnTo>
                      <a:lnTo>
                        <a:pt x="804" y="17"/>
                      </a:lnTo>
                      <a:lnTo>
                        <a:pt x="811" y="25"/>
                      </a:lnTo>
                      <a:lnTo>
                        <a:pt x="817" y="33"/>
                      </a:lnTo>
                      <a:lnTo>
                        <a:pt x="818" y="170"/>
                      </a:lnTo>
                      <a:lnTo>
                        <a:pt x="818" y="308"/>
                      </a:lnTo>
                      <a:lnTo>
                        <a:pt x="818" y="445"/>
                      </a:lnTo>
                      <a:lnTo>
                        <a:pt x="819" y="583"/>
                      </a:lnTo>
                      <a:lnTo>
                        <a:pt x="814" y="587"/>
                      </a:lnTo>
                      <a:lnTo>
                        <a:pt x="809" y="591"/>
                      </a:lnTo>
                      <a:lnTo>
                        <a:pt x="804" y="595"/>
                      </a:lnTo>
                      <a:lnTo>
                        <a:pt x="798" y="599"/>
                      </a:lnTo>
                      <a:lnTo>
                        <a:pt x="794" y="604"/>
                      </a:lnTo>
                      <a:lnTo>
                        <a:pt x="788" y="607"/>
                      </a:lnTo>
                      <a:lnTo>
                        <a:pt x="783" y="612"/>
                      </a:lnTo>
                      <a:lnTo>
                        <a:pt x="778" y="615"/>
                      </a:lnTo>
                      <a:lnTo>
                        <a:pt x="752" y="617"/>
                      </a:lnTo>
                      <a:lnTo>
                        <a:pt x="726" y="618"/>
                      </a:lnTo>
                      <a:lnTo>
                        <a:pt x="701" y="619"/>
                      </a:lnTo>
                      <a:lnTo>
                        <a:pt x="676" y="620"/>
                      </a:lnTo>
                      <a:lnTo>
                        <a:pt x="652" y="620"/>
                      </a:lnTo>
                      <a:lnTo>
                        <a:pt x="628" y="621"/>
                      </a:lnTo>
                      <a:lnTo>
                        <a:pt x="604" y="622"/>
                      </a:lnTo>
                      <a:lnTo>
                        <a:pt x="579" y="622"/>
                      </a:lnTo>
                      <a:lnTo>
                        <a:pt x="556" y="623"/>
                      </a:lnTo>
                      <a:lnTo>
                        <a:pt x="532" y="625"/>
                      </a:lnTo>
                      <a:lnTo>
                        <a:pt x="509" y="625"/>
                      </a:lnTo>
                      <a:lnTo>
                        <a:pt x="486" y="625"/>
                      </a:lnTo>
                      <a:lnTo>
                        <a:pt x="463" y="626"/>
                      </a:lnTo>
                      <a:lnTo>
                        <a:pt x="440" y="626"/>
                      </a:lnTo>
                      <a:lnTo>
                        <a:pt x="418" y="626"/>
                      </a:lnTo>
                      <a:lnTo>
                        <a:pt x="395" y="626"/>
                      </a:lnTo>
                      <a:lnTo>
                        <a:pt x="372" y="627"/>
                      </a:lnTo>
                      <a:lnTo>
                        <a:pt x="350" y="627"/>
                      </a:lnTo>
                      <a:lnTo>
                        <a:pt x="327" y="627"/>
                      </a:lnTo>
                      <a:lnTo>
                        <a:pt x="304" y="627"/>
                      </a:lnTo>
                      <a:lnTo>
                        <a:pt x="282" y="627"/>
                      </a:lnTo>
                      <a:lnTo>
                        <a:pt x="259" y="627"/>
                      </a:lnTo>
                      <a:lnTo>
                        <a:pt x="236" y="627"/>
                      </a:lnTo>
                      <a:lnTo>
                        <a:pt x="213" y="627"/>
                      </a:lnTo>
                      <a:lnTo>
                        <a:pt x="190" y="626"/>
                      </a:lnTo>
                      <a:lnTo>
                        <a:pt x="167" y="626"/>
                      </a:lnTo>
                      <a:lnTo>
                        <a:pt x="144" y="626"/>
                      </a:lnTo>
                      <a:lnTo>
                        <a:pt x="120" y="626"/>
                      </a:lnTo>
                      <a:lnTo>
                        <a:pt x="95" y="625"/>
                      </a:lnTo>
                      <a:lnTo>
                        <a:pt x="71" y="625"/>
                      </a:lnTo>
                      <a:lnTo>
                        <a:pt x="47" y="623"/>
                      </a:lnTo>
                      <a:lnTo>
                        <a:pt x="23" y="623"/>
                      </a:lnTo>
                      <a:lnTo>
                        <a:pt x="18" y="615"/>
                      </a:lnTo>
                      <a:lnTo>
                        <a:pt x="13" y="607"/>
                      </a:lnTo>
                      <a:lnTo>
                        <a:pt x="8" y="599"/>
                      </a:lnTo>
                      <a:lnTo>
                        <a:pt x="3" y="591"/>
                      </a:lnTo>
                      <a:lnTo>
                        <a:pt x="2" y="454"/>
                      </a:lnTo>
                      <a:lnTo>
                        <a:pt x="2" y="318"/>
                      </a:lnTo>
                      <a:lnTo>
                        <a:pt x="1" y="181"/>
                      </a:lnTo>
                      <a:lnTo>
                        <a:pt x="0" y="45"/>
                      </a:lnTo>
                      <a:close/>
                    </a:path>
                  </a:pathLst>
                </a:custGeom>
                <a:solidFill>
                  <a:srgbClr val="005472"/>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87" name="Freeform 35"/>
                <p:cNvSpPr>
                  <a:spLocks/>
                </p:cNvSpPr>
                <p:nvPr/>
              </p:nvSpPr>
              <p:spPr bwMode="auto">
                <a:xfrm>
                  <a:off x="2661" y="1852"/>
                  <a:ext cx="384" cy="294"/>
                </a:xfrm>
                <a:custGeom>
                  <a:avLst/>
                  <a:gdLst/>
                  <a:ahLst/>
                  <a:cxnLst>
                    <a:cxn ang="0">
                      <a:pos x="0" y="50"/>
                    </a:cxn>
                    <a:cxn ang="0">
                      <a:pos x="8" y="39"/>
                    </a:cxn>
                    <a:cxn ang="0">
                      <a:pos x="15" y="28"/>
                    </a:cxn>
                    <a:cxn ang="0">
                      <a:pos x="22" y="17"/>
                    </a:cxn>
                    <a:cxn ang="0">
                      <a:pos x="29" y="6"/>
                    </a:cxn>
                    <a:cxn ang="0">
                      <a:pos x="73" y="6"/>
                    </a:cxn>
                    <a:cxn ang="0">
                      <a:pos x="118" y="6"/>
                    </a:cxn>
                    <a:cxn ang="0">
                      <a:pos x="162" y="5"/>
                    </a:cxn>
                    <a:cxn ang="0">
                      <a:pos x="207" y="5"/>
                    </a:cxn>
                    <a:cxn ang="0">
                      <a:pos x="250" y="5"/>
                    </a:cxn>
                    <a:cxn ang="0">
                      <a:pos x="294" y="5"/>
                    </a:cxn>
                    <a:cxn ang="0">
                      <a:pos x="338" y="4"/>
                    </a:cxn>
                    <a:cxn ang="0">
                      <a:pos x="383" y="4"/>
                    </a:cxn>
                    <a:cxn ang="0">
                      <a:pos x="427" y="4"/>
                    </a:cxn>
                    <a:cxn ang="0">
                      <a:pos x="470" y="2"/>
                    </a:cxn>
                    <a:cxn ang="0">
                      <a:pos x="514" y="2"/>
                    </a:cxn>
                    <a:cxn ang="0">
                      <a:pos x="558" y="1"/>
                    </a:cxn>
                    <a:cxn ang="0">
                      <a:pos x="602" y="1"/>
                    </a:cxn>
                    <a:cxn ang="0">
                      <a:pos x="646" y="1"/>
                    </a:cxn>
                    <a:cxn ang="0">
                      <a:pos x="689" y="0"/>
                    </a:cxn>
                    <a:cxn ang="0">
                      <a:pos x="733" y="0"/>
                    </a:cxn>
                    <a:cxn ang="0">
                      <a:pos x="741" y="8"/>
                    </a:cxn>
                    <a:cxn ang="0">
                      <a:pos x="749" y="15"/>
                    </a:cxn>
                    <a:cxn ang="0">
                      <a:pos x="756" y="23"/>
                    </a:cxn>
                    <a:cxn ang="0">
                      <a:pos x="764" y="31"/>
                    </a:cxn>
                    <a:cxn ang="0">
                      <a:pos x="765" y="158"/>
                    </a:cxn>
                    <a:cxn ang="0">
                      <a:pos x="767" y="285"/>
                    </a:cxn>
                    <a:cxn ang="0">
                      <a:pos x="767" y="412"/>
                    </a:cxn>
                    <a:cxn ang="0">
                      <a:pos x="768" y="539"/>
                    </a:cxn>
                    <a:cxn ang="0">
                      <a:pos x="762" y="544"/>
                    </a:cxn>
                    <a:cxn ang="0">
                      <a:pos x="756" y="548"/>
                    </a:cxn>
                    <a:cxn ang="0">
                      <a:pos x="750" y="553"/>
                    </a:cxn>
                    <a:cxn ang="0">
                      <a:pos x="746" y="557"/>
                    </a:cxn>
                    <a:cxn ang="0">
                      <a:pos x="740" y="563"/>
                    </a:cxn>
                    <a:cxn ang="0">
                      <a:pos x="734" y="568"/>
                    </a:cxn>
                    <a:cxn ang="0">
                      <a:pos x="728" y="572"/>
                    </a:cxn>
                    <a:cxn ang="0">
                      <a:pos x="723" y="577"/>
                    </a:cxn>
                    <a:cxn ang="0">
                      <a:pos x="674" y="579"/>
                    </a:cxn>
                    <a:cxn ang="0">
                      <a:pos x="628" y="580"/>
                    </a:cxn>
                    <a:cxn ang="0">
                      <a:pos x="583" y="583"/>
                    </a:cxn>
                    <a:cxn ang="0">
                      <a:pos x="540" y="584"/>
                    </a:cxn>
                    <a:cxn ang="0">
                      <a:pos x="496" y="585"/>
                    </a:cxn>
                    <a:cxn ang="0">
                      <a:pos x="453" y="586"/>
                    </a:cxn>
                    <a:cxn ang="0">
                      <a:pos x="412" y="586"/>
                    </a:cxn>
                    <a:cxn ang="0">
                      <a:pos x="370" y="587"/>
                    </a:cxn>
                    <a:cxn ang="0">
                      <a:pos x="329" y="587"/>
                    </a:cxn>
                    <a:cxn ang="0">
                      <a:pos x="287" y="587"/>
                    </a:cxn>
                    <a:cxn ang="0">
                      <a:pos x="246" y="587"/>
                    </a:cxn>
                    <a:cxn ang="0">
                      <a:pos x="203" y="587"/>
                    </a:cxn>
                    <a:cxn ang="0">
                      <a:pos x="160" y="587"/>
                    </a:cxn>
                    <a:cxn ang="0">
                      <a:pos x="117" y="586"/>
                    </a:cxn>
                    <a:cxn ang="0">
                      <a:pos x="72" y="586"/>
                    </a:cxn>
                    <a:cxn ang="0">
                      <a:pos x="26" y="585"/>
                    </a:cxn>
                    <a:cxn ang="0">
                      <a:pos x="21" y="576"/>
                    </a:cxn>
                    <a:cxn ang="0">
                      <a:pos x="15" y="567"/>
                    </a:cxn>
                    <a:cxn ang="0">
                      <a:pos x="11" y="557"/>
                    </a:cxn>
                    <a:cxn ang="0">
                      <a:pos x="6" y="548"/>
                    </a:cxn>
                    <a:cxn ang="0">
                      <a:pos x="4" y="424"/>
                    </a:cxn>
                    <a:cxn ang="0">
                      <a:pos x="3" y="298"/>
                    </a:cxn>
                    <a:cxn ang="0">
                      <a:pos x="1" y="174"/>
                    </a:cxn>
                    <a:cxn ang="0">
                      <a:pos x="0" y="50"/>
                    </a:cxn>
                  </a:cxnLst>
                  <a:rect l="0" t="0" r="r" b="b"/>
                  <a:pathLst>
                    <a:path w="768" h="587">
                      <a:moveTo>
                        <a:pt x="0" y="50"/>
                      </a:moveTo>
                      <a:lnTo>
                        <a:pt x="8" y="39"/>
                      </a:lnTo>
                      <a:lnTo>
                        <a:pt x="15" y="28"/>
                      </a:lnTo>
                      <a:lnTo>
                        <a:pt x="22" y="17"/>
                      </a:lnTo>
                      <a:lnTo>
                        <a:pt x="29" y="6"/>
                      </a:lnTo>
                      <a:lnTo>
                        <a:pt x="73" y="6"/>
                      </a:lnTo>
                      <a:lnTo>
                        <a:pt x="118" y="6"/>
                      </a:lnTo>
                      <a:lnTo>
                        <a:pt x="162" y="5"/>
                      </a:lnTo>
                      <a:lnTo>
                        <a:pt x="207" y="5"/>
                      </a:lnTo>
                      <a:lnTo>
                        <a:pt x="250" y="5"/>
                      </a:lnTo>
                      <a:lnTo>
                        <a:pt x="294" y="5"/>
                      </a:lnTo>
                      <a:lnTo>
                        <a:pt x="338" y="4"/>
                      </a:lnTo>
                      <a:lnTo>
                        <a:pt x="383" y="4"/>
                      </a:lnTo>
                      <a:lnTo>
                        <a:pt x="427" y="4"/>
                      </a:lnTo>
                      <a:lnTo>
                        <a:pt x="470" y="2"/>
                      </a:lnTo>
                      <a:lnTo>
                        <a:pt x="514" y="2"/>
                      </a:lnTo>
                      <a:lnTo>
                        <a:pt x="558" y="1"/>
                      </a:lnTo>
                      <a:lnTo>
                        <a:pt x="602" y="1"/>
                      </a:lnTo>
                      <a:lnTo>
                        <a:pt x="646" y="1"/>
                      </a:lnTo>
                      <a:lnTo>
                        <a:pt x="689" y="0"/>
                      </a:lnTo>
                      <a:lnTo>
                        <a:pt x="733" y="0"/>
                      </a:lnTo>
                      <a:lnTo>
                        <a:pt x="741" y="8"/>
                      </a:lnTo>
                      <a:lnTo>
                        <a:pt x="749" y="15"/>
                      </a:lnTo>
                      <a:lnTo>
                        <a:pt x="756" y="23"/>
                      </a:lnTo>
                      <a:lnTo>
                        <a:pt x="764" y="31"/>
                      </a:lnTo>
                      <a:lnTo>
                        <a:pt x="765" y="158"/>
                      </a:lnTo>
                      <a:lnTo>
                        <a:pt x="767" y="285"/>
                      </a:lnTo>
                      <a:lnTo>
                        <a:pt x="767" y="412"/>
                      </a:lnTo>
                      <a:lnTo>
                        <a:pt x="768" y="539"/>
                      </a:lnTo>
                      <a:lnTo>
                        <a:pt x="762" y="544"/>
                      </a:lnTo>
                      <a:lnTo>
                        <a:pt x="756" y="548"/>
                      </a:lnTo>
                      <a:lnTo>
                        <a:pt x="750" y="553"/>
                      </a:lnTo>
                      <a:lnTo>
                        <a:pt x="746" y="557"/>
                      </a:lnTo>
                      <a:lnTo>
                        <a:pt x="740" y="563"/>
                      </a:lnTo>
                      <a:lnTo>
                        <a:pt x="734" y="568"/>
                      </a:lnTo>
                      <a:lnTo>
                        <a:pt x="728" y="572"/>
                      </a:lnTo>
                      <a:lnTo>
                        <a:pt x="723" y="577"/>
                      </a:lnTo>
                      <a:lnTo>
                        <a:pt x="674" y="579"/>
                      </a:lnTo>
                      <a:lnTo>
                        <a:pt x="628" y="580"/>
                      </a:lnTo>
                      <a:lnTo>
                        <a:pt x="583" y="583"/>
                      </a:lnTo>
                      <a:lnTo>
                        <a:pt x="540" y="584"/>
                      </a:lnTo>
                      <a:lnTo>
                        <a:pt x="496" y="585"/>
                      </a:lnTo>
                      <a:lnTo>
                        <a:pt x="453" y="586"/>
                      </a:lnTo>
                      <a:lnTo>
                        <a:pt x="412" y="586"/>
                      </a:lnTo>
                      <a:lnTo>
                        <a:pt x="370" y="587"/>
                      </a:lnTo>
                      <a:lnTo>
                        <a:pt x="329" y="587"/>
                      </a:lnTo>
                      <a:lnTo>
                        <a:pt x="287" y="587"/>
                      </a:lnTo>
                      <a:lnTo>
                        <a:pt x="246" y="587"/>
                      </a:lnTo>
                      <a:lnTo>
                        <a:pt x="203" y="587"/>
                      </a:lnTo>
                      <a:lnTo>
                        <a:pt x="160" y="587"/>
                      </a:lnTo>
                      <a:lnTo>
                        <a:pt x="117" y="586"/>
                      </a:lnTo>
                      <a:lnTo>
                        <a:pt x="72" y="586"/>
                      </a:lnTo>
                      <a:lnTo>
                        <a:pt x="26" y="585"/>
                      </a:lnTo>
                      <a:lnTo>
                        <a:pt x="21" y="576"/>
                      </a:lnTo>
                      <a:lnTo>
                        <a:pt x="15" y="567"/>
                      </a:lnTo>
                      <a:lnTo>
                        <a:pt x="11" y="557"/>
                      </a:lnTo>
                      <a:lnTo>
                        <a:pt x="6" y="548"/>
                      </a:lnTo>
                      <a:lnTo>
                        <a:pt x="4" y="424"/>
                      </a:lnTo>
                      <a:lnTo>
                        <a:pt x="3" y="298"/>
                      </a:lnTo>
                      <a:lnTo>
                        <a:pt x="1" y="174"/>
                      </a:lnTo>
                      <a:lnTo>
                        <a:pt x="0" y="50"/>
                      </a:lnTo>
                      <a:close/>
                    </a:path>
                  </a:pathLst>
                </a:custGeom>
                <a:solidFill>
                  <a:srgbClr val="005B82"/>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88" name="Freeform 36"/>
                <p:cNvSpPr>
                  <a:spLocks/>
                </p:cNvSpPr>
                <p:nvPr/>
              </p:nvSpPr>
              <p:spPr bwMode="auto">
                <a:xfrm>
                  <a:off x="2674" y="1862"/>
                  <a:ext cx="358" cy="274"/>
                </a:xfrm>
                <a:custGeom>
                  <a:avLst/>
                  <a:gdLst/>
                  <a:ahLst/>
                  <a:cxnLst>
                    <a:cxn ang="0">
                      <a:pos x="8" y="41"/>
                    </a:cxn>
                    <a:cxn ang="0">
                      <a:pos x="25" y="17"/>
                    </a:cxn>
                    <a:cxn ang="0">
                      <a:pos x="74" y="6"/>
                    </a:cxn>
                    <a:cxn ang="0">
                      <a:pos x="154" y="4"/>
                    </a:cxn>
                    <a:cxn ang="0">
                      <a:pos x="234" y="4"/>
                    </a:cxn>
                    <a:cxn ang="0">
                      <a:pos x="314" y="3"/>
                    </a:cxn>
                    <a:cxn ang="0">
                      <a:pos x="395" y="3"/>
                    </a:cxn>
                    <a:cxn ang="0">
                      <a:pos x="475" y="2"/>
                    </a:cxn>
                    <a:cxn ang="0">
                      <a:pos x="555" y="1"/>
                    </a:cxn>
                    <a:cxn ang="0">
                      <a:pos x="635" y="0"/>
                    </a:cxn>
                    <a:cxn ang="0">
                      <a:pos x="680" y="3"/>
                    </a:cxn>
                    <a:cxn ang="0">
                      <a:pos x="689" y="11"/>
                    </a:cxn>
                    <a:cxn ang="0">
                      <a:pos x="697" y="18"/>
                    </a:cxn>
                    <a:cxn ang="0">
                      <a:pos x="706" y="25"/>
                    </a:cxn>
                    <a:cxn ang="0">
                      <a:pos x="712" y="145"/>
                    </a:cxn>
                    <a:cxn ang="0">
                      <a:pos x="713" y="378"/>
                    </a:cxn>
                    <a:cxn ang="0">
                      <a:pos x="708" y="500"/>
                    </a:cxn>
                    <a:cxn ang="0">
                      <a:pos x="697" y="511"/>
                    </a:cxn>
                    <a:cxn ang="0">
                      <a:pos x="685" y="521"/>
                    </a:cxn>
                    <a:cxn ang="0">
                      <a:pos x="674" y="533"/>
                    </a:cxn>
                    <a:cxn ang="0">
                      <a:pos x="623" y="541"/>
                    </a:cxn>
                    <a:cxn ang="0">
                      <a:pos x="538" y="543"/>
                    </a:cxn>
                    <a:cxn ang="0">
                      <a:pos x="458" y="546"/>
                    </a:cxn>
                    <a:cxn ang="0">
                      <a:pos x="381" y="547"/>
                    </a:cxn>
                    <a:cxn ang="0">
                      <a:pos x="306" y="548"/>
                    </a:cxn>
                    <a:cxn ang="0">
                      <a:pos x="231" y="547"/>
                    </a:cxn>
                    <a:cxn ang="0">
                      <a:pos x="153" y="547"/>
                    </a:cxn>
                    <a:cxn ang="0">
                      <a:pos x="71" y="546"/>
                    </a:cxn>
                    <a:cxn ang="0">
                      <a:pos x="23" y="535"/>
                    </a:cxn>
                    <a:cxn ang="0">
                      <a:pos x="10" y="515"/>
                    </a:cxn>
                    <a:cxn ang="0">
                      <a:pos x="3" y="391"/>
                    </a:cxn>
                    <a:cxn ang="0">
                      <a:pos x="1" y="167"/>
                    </a:cxn>
                  </a:cxnLst>
                  <a:rect l="0" t="0" r="r" b="b"/>
                  <a:pathLst>
                    <a:path w="714" h="548">
                      <a:moveTo>
                        <a:pt x="0" y="54"/>
                      </a:moveTo>
                      <a:lnTo>
                        <a:pt x="8" y="41"/>
                      </a:lnTo>
                      <a:lnTo>
                        <a:pt x="17" y="30"/>
                      </a:lnTo>
                      <a:lnTo>
                        <a:pt x="25" y="17"/>
                      </a:lnTo>
                      <a:lnTo>
                        <a:pt x="33" y="6"/>
                      </a:lnTo>
                      <a:lnTo>
                        <a:pt x="74" y="6"/>
                      </a:lnTo>
                      <a:lnTo>
                        <a:pt x="114" y="6"/>
                      </a:lnTo>
                      <a:lnTo>
                        <a:pt x="154" y="4"/>
                      </a:lnTo>
                      <a:lnTo>
                        <a:pt x="193" y="4"/>
                      </a:lnTo>
                      <a:lnTo>
                        <a:pt x="234" y="4"/>
                      </a:lnTo>
                      <a:lnTo>
                        <a:pt x="274" y="4"/>
                      </a:lnTo>
                      <a:lnTo>
                        <a:pt x="314" y="3"/>
                      </a:lnTo>
                      <a:lnTo>
                        <a:pt x="355" y="3"/>
                      </a:lnTo>
                      <a:lnTo>
                        <a:pt x="395" y="3"/>
                      </a:lnTo>
                      <a:lnTo>
                        <a:pt x="435" y="2"/>
                      </a:lnTo>
                      <a:lnTo>
                        <a:pt x="475" y="2"/>
                      </a:lnTo>
                      <a:lnTo>
                        <a:pt x="515" y="1"/>
                      </a:lnTo>
                      <a:lnTo>
                        <a:pt x="555" y="1"/>
                      </a:lnTo>
                      <a:lnTo>
                        <a:pt x="595" y="1"/>
                      </a:lnTo>
                      <a:lnTo>
                        <a:pt x="635" y="0"/>
                      </a:lnTo>
                      <a:lnTo>
                        <a:pt x="675" y="0"/>
                      </a:lnTo>
                      <a:lnTo>
                        <a:pt x="680" y="3"/>
                      </a:lnTo>
                      <a:lnTo>
                        <a:pt x="684" y="8"/>
                      </a:lnTo>
                      <a:lnTo>
                        <a:pt x="689" y="11"/>
                      </a:lnTo>
                      <a:lnTo>
                        <a:pt x="693" y="15"/>
                      </a:lnTo>
                      <a:lnTo>
                        <a:pt x="697" y="18"/>
                      </a:lnTo>
                      <a:lnTo>
                        <a:pt x="701" y="22"/>
                      </a:lnTo>
                      <a:lnTo>
                        <a:pt x="706" y="25"/>
                      </a:lnTo>
                      <a:lnTo>
                        <a:pt x="711" y="29"/>
                      </a:lnTo>
                      <a:lnTo>
                        <a:pt x="712" y="145"/>
                      </a:lnTo>
                      <a:lnTo>
                        <a:pt x="713" y="261"/>
                      </a:lnTo>
                      <a:lnTo>
                        <a:pt x="713" y="378"/>
                      </a:lnTo>
                      <a:lnTo>
                        <a:pt x="714" y="494"/>
                      </a:lnTo>
                      <a:lnTo>
                        <a:pt x="708" y="500"/>
                      </a:lnTo>
                      <a:lnTo>
                        <a:pt x="703" y="505"/>
                      </a:lnTo>
                      <a:lnTo>
                        <a:pt x="697" y="511"/>
                      </a:lnTo>
                      <a:lnTo>
                        <a:pt x="691" y="516"/>
                      </a:lnTo>
                      <a:lnTo>
                        <a:pt x="685" y="521"/>
                      </a:lnTo>
                      <a:lnTo>
                        <a:pt x="680" y="527"/>
                      </a:lnTo>
                      <a:lnTo>
                        <a:pt x="674" y="533"/>
                      </a:lnTo>
                      <a:lnTo>
                        <a:pt x="668" y="539"/>
                      </a:lnTo>
                      <a:lnTo>
                        <a:pt x="623" y="541"/>
                      </a:lnTo>
                      <a:lnTo>
                        <a:pt x="581" y="542"/>
                      </a:lnTo>
                      <a:lnTo>
                        <a:pt x="538" y="543"/>
                      </a:lnTo>
                      <a:lnTo>
                        <a:pt x="498" y="544"/>
                      </a:lnTo>
                      <a:lnTo>
                        <a:pt x="458" y="546"/>
                      </a:lnTo>
                      <a:lnTo>
                        <a:pt x="419" y="547"/>
                      </a:lnTo>
                      <a:lnTo>
                        <a:pt x="381" y="547"/>
                      </a:lnTo>
                      <a:lnTo>
                        <a:pt x="344" y="547"/>
                      </a:lnTo>
                      <a:lnTo>
                        <a:pt x="306" y="548"/>
                      </a:lnTo>
                      <a:lnTo>
                        <a:pt x="268" y="548"/>
                      </a:lnTo>
                      <a:lnTo>
                        <a:pt x="231" y="547"/>
                      </a:lnTo>
                      <a:lnTo>
                        <a:pt x="192" y="547"/>
                      </a:lnTo>
                      <a:lnTo>
                        <a:pt x="153" y="547"/>
                      </a:lnTo>
                      <a:lnTo>
                        <a:pt x="113" y="546"/>
                      </a:lnTo>
                      <a:lnTo>
                        <a:pt x="71" y="546"/>
                      </a:lnTo>
                      <a:lnTo>
                        <a:pt x="29" y="544"/>
                      </a:lnTo>
                      <a:lnTo>
                        <a:pt x="23" y="535"/>
                      </a:lnTo>
                      <a:lnTo>
                        <a:pt x="17" y="525"/>
                      </a:lnTo>
                      <a:lnTo>
                        <a:pt x="10" y="515"/>
                      </a:lnTo>
                      <a:lnTo>
                        <a:pt x="4" y="504"/>
                      </a:lnTo>
                      <a:lnTo>
                        <a:pt x="3" y="391"/>
                      </a:lnTo>
                      <a:lnTo>
                        <a:pt x="2" y="278"/>
                      </a:lnTo>
                      <a:lnTo>
                        <a:pt x="1" y="167"/>
                      </a:lnTo>
                      <a:lnTo>
                        <a:pt x="0" y="54"/>
                      </a:lnTo>
                      <a:close/>
                    </a:path>
                  </a:pathLst>
                </a:custGeom>
                <a:solidFill>
                  <a:srgbClr val="056391"/>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89" name="Freeform 37"/>
                <p:cNvSpPr>
                  <a:spLocks/>
                </p:cNvSpPr>
                <p:nvPr/>
              </p:nvSpPr>
              <p:spPr bwMode="auto">
                <a:xfrm>
                  <a:off x="2688" y="1873"/>
                  <a:ext cx="331" cy="254"/>
                </a:xfrm>
                <a:custGeom>
                  <a:avLst/>
                  <a:gdLst/>
                  <a:ahLst/>
                  <a:cxnLst>
                    <a:cxn ang="0">
                      <a:pos x="5" y="51"/>
                    </a:cxn>
                    <a:cxn ang="0">
                      <a:pos x="14" y="39"/>
                    </a:cxn>
                    <a:cxn ang="0">
                      <a:pos x="25" y="26"/>
                    </a:cxn>
                    <a:cxn ang="0">
                      <a:pos x="34" y="13"/>
                    </a:cxn>
                    <a:cxn ang="0">
                      <a:pos x="74" y="6"/>
                    </a:cxn>
                    <a:cxn ang="0">
                      <a:pos x="147" y="5"/>
                    </a:cxn>
                    <a:cxn ang="0">
                      <a:pos x="219" y="4"/>
                    </a:cxn>
                    <a:cxn ang="0">
                      <a:pos x="292" y="3"/>
                    </a:cxn>
                    <a:cxn ang="0">
                      <a:pos x="364" y="3"/>
                    </a:cxn>
                    <a:cxn ang="0">
                      <a:pos x="437" y="2"/>
                    </a:cxn>
                    <a:cxn ang="0">
                      <a:pos x="508" y="1"/>
                    </a:cxn>
                    <a:cxn ang="0">
                      <a:pos x="581" y="0"/>
                    </a:cxn>
                    <a:cxn ang="0">
                      <a:pos x="622" y="3"/>
                    </a:cxn>
                    <a:cxn ang="0">
                      <a:pos x="633" y="10"/>
                    </a:cxn>
                    <a:cxn ang="0">
                      <a:pos x="643" y="17"/>
                    </a:cxn>
                    <a:cxn ang="0">
                      <a:pos x="654" y="24"/>
                    </a:cxn>
                    <a:cxn ang="0">
                      <a:pos x="659" y="132"/>
                    </a:cxn>
                    <a:cxn ang="0">
                      <a:pos x="662" y="343"/>
                    </a:cxn>
                    <a:cxn ang="0">
                      <a:pos x="657" y="456"/>
                    </a:cxn>
                    <a:cxn ang="0">
                      <a:pos x="644" y="468"/>
                    </a:cxn>
                    <a:cxn ang="0">
                      <a:pos x="633" y="480"/>
                    </a:cxn>
                    <a:cxn ang="0">
                      <a:pos x="620" y="492"/>
                    </a:cxn>
                    <a:cxn ang="0">
                      <a:pos x="572" y="502"/>
                    </a:cxn>
                    <a:cxn ang="0">
                      <a:pos x="493" y="504"/>
                    </a:cxn>
                    <a:cxn ang="0">
                      <a:pos x="422" y="506"/>
                    </a:cxn>
                    <a:cxn ang="0">
                      <a:pos x="353" y="507"/>
                    </a:cxn>
                    <a:cxn ang="0">
                      <a:pos x="285" y="509"/>
                    </a:cxn>
                    <a:cxn ang="0">
                      <a:pos x="218" y="507"/>
                    </a:cxn>
                    <a:cxn ang="0">
                      <a:pos x="147" y="507"/>
                    </a:cxn>
                    <a:cxn ang="0">
                      <a:pos x="72" y="506"/>
                    </a:cxn>
                    <a:cxn ang="0">
                      <a:pos x="26" y="494"/>
                    </a:cxn>
                    <a:cxn ang="0">
                      <a:pos x="13" y="472"/>
                    </a:cxn>
                    <a:cxn ang="0">
                      <a:pos x="5" y="360"/>
                    </a:cxn>
                    <a:cxn ang="0">
                      <a:pos x="1" y="158"/>
                    </a:cxn>
                  </a:cxnLst>
                  <a:rect l="0" t="0" r="r" b="b"/>
                  <a:pathLst>
                    <a:path w="663" h="509">
                      <a:moveTo>
                        <a:pt x="0" y="57"/>
                      </a:moveTo>
                      <a:lnTo>
                        <a:pt x="5" y="51"/>
                      </a:lnTo>
                      <a:lnTo>
                        <a:pt x="10" y="44"/>
                      </a:lnTo>
                      <a:lnTo>
                        <a:pt x="14" y="39"/>
                      </a:lnTo>
                      <a:lnTo>
                        <a:pt x="20" y="32"/>
                      </a:lnTo>
                      <a:lnTo>
                        <a:pt x="25" y="26"/>
                      </a:lnTo>
                      <a:lnTo>
                        <a:pt x="29" y="19"/>
                      </a:lnTo>
                      <a:lnTo>
                        <a:pt x="34" y="13"/>
                      </a:lnTo>
                      <a:lnTo>
                        <a:pt x="38" y="6"/>
                      </a:lnTo>
                      <a:lnTo>
                        <a:pt x="74" y="6"/>
                      </a:lnTo>
                      <a:lnTo>
                        <a:pt x="111" y="5"/>
                      </a:lnTo>
                      <a:lnTo>
                        <a:pt x="147" y="5"/>
                      </a:lnTo>
                      <a:lnTo>
                        <a:pt x="184" y="4"/>
                      </a:lnTo>
                      <a:lnTo>
                        <a:pt x="219" y="4"/>
                      </a:lnTo>
                      <a:lnTo>
                        <a:pt x="256" y="4"/>
                      </a:lnTo>
                      <a:lnTo>
                        <a:pt x="292" y="3"/>
                      </a:lnTo>
                      <a:lnTo>
                        <a:pt x="329" y="3"/>
                      </a:lnTo>
                      <a:lnTo>
                        <a:pt x="364" y="3"/>
                      </a:lnTo>
                      <a:lnTo>
                        <a:pt x="401" y="2"/>
                      </a:lnTo>
                      <a:lnTo>
                        <a:pt x="437" y="2"/>
                      </a:lnTo>
                      <a:lnTo>
                        <a:pt x="473" y="1"/>
                      </a:lnTo>
                      <a:lnTo>
                        <a:pt x="508" y="1"/>
                      </a:lnTo>
                      <a:lnTo>
                        <a:pt x="545" y="1"/>
                      </a:lnTo>
                      <a:lnTo>
                        <a:pt x="581" y="0"/>
                      </a:lnTo>
                      <a:lnTo>
                        <a:pt x="617" y="0"/>
                      </a:lnTo>
                      <a:lnTo>
                        <a:pt x="622" y="3"/>
                      </a:lnTo>
                      <a:lnTo>
                        <a:pt x="627" y="6"/>
                      </a:lnTo>
                      <a:lnTo>
                        <a:pt x="633" y="10"/>
                      </a:lnTo>
                      <a:lnTo>
                        <a:pt x="637" y="13"/>
                      </a:lnTo>
                      <a:lnTo>
                        <a:pt x="643" y="17"/>
                      </a:lnTo>
                      <a:lnTo>
                        <a:pt x="648" y="20"/>
                      </a:lnTo>
                      <a:lnTo>
                        <a:pt x="654" y="24"/>
                      </a:lnTo>
                      <a:lnTo>
                        <a:pt x="658" y="27"/>
                      </a:lnTo>
                      <a:lnTo>
                        <a:pt x="659" y="132"/>
                      </a:lnTo>
                      <a:lnTo>
                        <a:pt x="661" y="238"/>
                      </a:lnTo>
                      <a:lnTo>
                        <a:pt x="662" y="343"/>
                      </a:lnTo>
                      <a:lnTo>
                        <a:pt x="663" y="449"/>
                      </a:lnTo>
                      <a:lnTo>
                        <a:pt x="657" y="456"/>
                      </a:lnTo>
                      <a:lnTo>
                        <a:pt x="650" y="461"/>
                      </a:lnTo>
                      <a:lnTo>
                        <a:pt x="644" y="468"/>
                      </a:lnTo>
                      <a:lnTo>
                        <a:pt x="639" y="474"/>
                      </a:lnTo>
                      <a:lnTo>
                        <a:pt x="633" y="480"/>
                      </a:lnTo>
                      <a:lnTo>
                        <a:pt x="626" y="487"/>
                      </a:lnTo>
                      <a:lnTo>
                        <a:pt x="620" y="492"/>
                      </a:lnTo>
                      <a:lnTo>
                        <a:pt x="613" y="499"/>
                      </a:lnTo>
                      <a:lnTo>
                        <a:pt x="572" y="502"/>
                      </a:lnTo>
                      <a:lnTo>
                        <a:pt x="531" y="503"/>
                      </a:lnTo>
                      <a:lnTo>
                        <a:pt x="493" y="504"/>
                      </a:lnTo>
                      <a:lnTo>
                        <a:pt x="458" y="505"/>
                      </a:lnTo>
                      <a:lnTo>
                        <a:pt x="422" y="506"/>
                      </a:lnTo>
                      <a:lnTo>
                        <a:pt x="387" y="507"/>
                      </a:lnTo>
                      <a:lnTo>
                        <a:pt x="353" y="507"/>
                      </a:lnTo>
                      <a:lnTo>
                        <a:pt x="319" y="507"/>
                      </a:lnTo>
                      <a:lnTo>
                        <a:pt x="285" y="509"/>
                      </a:lnTo>
                      <a:lnTo>
                        <a:pt x="252" y="509"/>
                      </a:lnTo>
                      <a:lnTo>
                        <a:pt x="218" y="507"/>
                      </a:lnTo>
                      <a:lnTo>
                        <a:pt x="182" y="507"/>
                      </a:lnTo>
                      <a:lnTo>
                        <a:pt x="147" y="507"/>
                      </a:lnTo>
                      <a:lnTo>
                        <a:pt x="111" y="506"/>
                      </a:lnTo>
                      <a:lnTo>
                        <a:pt x="72" y="506"/>
                      </a:lnTo>
                      <a:lnTo>
                        <a:pt x="33" y="505"/>
                      </a:lnTo>
                      <a:lnTo>
                        <a:pt x="26" y="494"/>
                      </a:lnTo>
                      <a:lnTo>
                        <a:pt x="20" y="483"/>
                      </a:lnTo>
                      <a:lnTo>
                        <a:pt x="13" y="472"/>
                      </a:lnTo>
                      <a:lnTo>
                        <a:pt x="6" y="461"/>
                      </a:lnTo>
                      <a:lnTo>
                        <a:pt x="5" y="360"/>
                      </a:lnTo>
                      <a:lnTo>
                        <a:pt x="4" y="259"/>
                      </a:lnTo>
                      <a:lnTo>
                        <a:pt x="1" y="158"/>
                      </a:lnTo>
                      <a:lnTo>
                        <a:pt x="0" y="57"/>
                      </a:lnTo>
                      <a:close/>
                    </a:path>
                  </a:pathLst>
                </a:custGeom>
                <a:solidFill>
                  <a:srgbClr val="0F669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90" name="Freeform 38"/>
                <p:cNvSpPr>
                  <a:spLocks/>
                </p:cNvSpPr>
                <p:nvPr/>
              </p:nvSpPr>
              <p:spPr bwMode="auto">
                <a:xfrm>
                  <a:off x="2701" y="1883"/>
                  <a:ext cx="305" cy="234"/>
                </a:xfrm>
                <a:custGeom>
                  <a:avLst/>
                  <a:gdLst/>
                  <a:ahLst/>
                  <a:cxnLst>
                    <a:cxn ang="0">
                      <a:pos x="6" y="56"/>
                    </a:cxn>
                    <a:cxn ang="0">
                      <a:pos x="16" y="42"/>
                    </a:cxn>
                    <a:cxn ang="0">
                      <a:pos x="26" y="28"/>
                    </a:cxn>
                    <a:cxn ang="0">
                      <a:pos x="38" y="14"/>
                    </a:cxn>
                    <a:cxn ang="0">
                      <a:pos x="76" y="7"/>
                    </a:cxn>
                    <a:cxn ang="0">
                      <a:pos x="140" y="6"/>
                    </a:cxn>
                    <a:cxn ang="0">
                      <a:pos x="205" y="5"/>
                    </a:cxn>
                    <a:cxn ang="0">
                      <a:pos x="268" y="4"/>
                    </a:cxn>
                    <a:cxn ang="0">
                      <a:pos x="333" y="4"/>
                    </a:cxn>
                    <a:cxn ang="0">
                      <a:pos x="397" y="3"/>
                    </a:cxn>
                    <a:cxn ang="0">
                      <a:pos x="462" y="1"/>
                    </a:cxn>
                    <a:cxn ang="0">
                      <a:pos x="525" y="0"/>
                    </a:cxn>
                    <a:cxn ang="0">
                      <a:pos x="563" y="4"/>
                    </a:cxn>
                    <a:cxn ang="0">
                      <a:pos x="576" y="11"/>
                    </a:cxn>
                    <a:cxn ang="0">
                      <a:pos x="587" y="16"/>
                    </a:cxn>
                    <a:cxn ang="0">
                      <a:pos x="599" y="22"/>
                    </a:cxn>
                    <a:cxn ang="0">
                      <a:pos x="606" y="120"/>
                    </a:cxn>
                    <a:cxn ang="0">
                      <a:pos x="609" y="310"/>
                    </a:cxn>
                    <a:cxn ang="0">
                      <a:pos x="605" y="411"/>
                    </a:cxn>
                    <a:cxn ang="0">
                      <a:pos x="592" y="426"/>
                    </a:cxn>
                    <a:cxn ang="0">
                      <a:pos x="578" y="440"/>
                    </a:cxn>
                    <a:cxn ang="0">
                      <a:pos x="566" y="454"/>
                    </a:cxn>
                    <a:cxn ang="0">
                      <a:pos x="521" y="462"/>
                    </a:cxn>
                    <a:cxn ang="0">
                      <a:pos x="449" y="465"/>
                    </a:cxn>
                    <a:cxn ang="0">
                      <a:pos x="383" y="467"/>
                    </a:cxn>
                    <a:cxn ang="0">
                      <a:pos x="322" y="468"/>
                    </a:cxn>
                    <a:cxn ang="0">
                      <a:pos x="263" y="469"/>
                    </a:cxn>
                    <a:cxn ang="0">
                      <a:pos x="203" y="468"/>
                    </a:cxn>
                    <a:cxn ang="0">
                      <a:pos x="139" y="468"/>
                    </a:cxn>
                    <a:cxn ang="0">
                      <a:pos x="71" y="467"/>
                    </a:cxn>
                    <a:cxn ang="0">
                      <a:pos x="27" y="454"/>
                    </a:cxn>
                    <a:cxn ang="0">
                      <a:pos x="14" y="430"/>
                    </a:cxn>
                    <a:cxn ang="0">
                      <a:pos x="6" y="330"/>
                    </a:cxn>
                    <a:cxn ang="0">
                      <a:pos x="2" y="151"/>
                    </a:cxn>
                  </a:cxnLst>
                  <a:rect l="0" t="0" r="r" b="b"/>
                  <a:pathLst>
                    <a:path w="610" h="469">
                      <a:moveTo>
                        <a:pt x="0" y="62"/>
                      </a:moveTo>
                      <a:lnTo>
                        <a:pt x="6" y="56"/>
                      </a:lnTo>
                      <a:lnTo>
                        <a:pt x="10" y="49"/>
                      </a:lnTo>
                      <a:lnTo>
                        <a:pt x="16" y="42"/>
                      </a:lnTo>
                      <a:lnTo>
                        <a:pt x="21" y="35"/>
                      </a:lnTo>
                      <a:lnTo>
                        <a:pt x="26" y="28"/>
                      </a:lnTo>
                      <a:lnTo>
                        <a:pt x="32" y="21"/>
                      </a:lnTo>
                      <a:lnTo>
                        <a:pt x="38" y="14"/>
                      </a:lnTo>
                      <a:lnTo>
                        <a:pt x="44" y="7"/>
                      </a:lnTo>
                      <a:lnTo>
                        <a:pt x="76" y="7"/>
                      </a:lnTo>
                      <a:lnTo>
                        <a:pt x="108" y="6"/>
                      </a:lnTo>
                      <a:lnTo>
                        <a:pt x="140" y="6"/>
                      </a:lnTo>
                      <a:lnTo>
                        <a:pt x="173" y="5"/>
                      </a:lnTo>
                      <a:lnTo>
                        <a:pt x="205" y="5"/>
                      </a:lnTo>
                      <a:lnTo>
                        <a:pt x="237" y="5"/>
                      </a:lnTo>
                      <a:lnTo>
                        <a:pt x="268" y="4"/>
                      </a:lnTo>
                      <a:lnTo>
                        <a:pt x="301" y="4"/>
                      </a:lnTo>
                      <a:lnTo>
                        <a:pt x="333" y="4"/>
                      </a:lnTo>
                      <a:lnTo>
                        <a:pt x="365" y="3"/>
                      </a:lnTo>
                      <a:lnTo>
                        <a:pt x="397" y="3"/>
                      </a:lnTo>
                      <a:lnTo>
                        <a:pt x="430" y="1"/>
                      </a:lnTo>
                      <a:lnTo>
                        <a:pt x="462" y="1"/>
                      </a:lnTo>
                      <a:lnTo>
                        <a:pt x="493" y="1"/>
                      </a:lnTo>
                      <a:lnTo>
                        <a:pt x="525" y="0"/>
                      </a:lnTo>
                      <a:lnTo>
                        <a:pt x="557" y="0"/>
                      </a:lnTo>
                      <a:lnTo>
                        <a:pt x="563" y="4"/>
                      </a:lnTo>
                      <a:lnTo>
                        <a:pt x="569" y="7"/>
                      </a:lnTo>
                      <a:lnTo>
                        <a:pt x="576" y="11"/>
                      </a:lnTo>
                      <a:lnTo>
                        <a:pt x="582" y="13"/>
                      </a:lnTo>
                      <a:lnTo>
                        <a:pt x="587" y="16"/>
                      </a:lnTo>
                      <a:lnTo>
                        <a:pt x="593" y="20"/>
                      </a:lnTo>
                      <a:lnTo>
                        <a:pt x="599" y="22"/>
                      </a:lnTo>
                      <a:lnTo>
                        <a:pt x="605" y="26"/>
                      </a:lnTo>
                      <a:lnTo>
                        <a:pt x="606" y="120"/>
                      </a:lnTo>
                      <a:lnTo>
                        <a:pt x="608" y="216"/>
                      </a:lnTo>
                      <a:lnTo>
                        <a:pt x="609" y="310"/>
                      </a:lnTo>
                      <a:lnTo>
                        <a:pt x="610" y="404"/>
                      </a:lnTo>
                      <a:lnTo>
                        <a:pt x="605" y="411"/>
                      </a:lnTo>
                      <a:lnTo>
                        <a:pt x="598" y="419"/>
                      </a:lnTo>
                      <a:lnTo>
                        <a:pt x="592" y="426"/>
                      </a:lnTo>
                      <a:lnTo>
                        <a:pt x="585" y="433"/>
                      </a:lnTo>
                      <a:lnTo>
                        <a:pt x="578" y="440"/>
                      </a:lnTo>
                      <a:lnTo>
                        <a:pt x="571" y="447"/>
                      </a:lnTo>
                      <a:lnTo>
                        <a:pt x="566" y="454"/>
                      </a:lnTo>
                      <a:lnTo>
                        <a:pt x="559" y="461"/>
                      </a:lnTo>
                      <a:lnTo>
                        <a:pt x="521" y="462"/>
                      </a:lnTo>
                      <a:lnTo>
                        <a:pt x="484" y="464"/>
                      </a:lnTo>
                      <a:lnTo>
                        <a:pt x="449" y="465"/>
                      </a:lnTo>
                      <a:lnTo>
                        <a:pt x="416" y="467"/>
                      </a:lnTo>
                      <a:lnTo>
                        <a:pt x="383" y="467"/>
                      </a:lnTo>
                      <a:lnTo>
                        <a:pt x="352" y="468"/>
                      </a:lnTo>
                      <a:lnTo>
                        <a:pt x="322" y="468"/>
                      </a:lnTo>
                      <a:lnTo>
                        <a:pt x="292" y="468"/>
                      </a:lnTo>
                      <a:lnTo>
                        <a:pt x="263" y="469"/>
                      </a:lnTo>
                      <a:lnTo>
                        <a:pt x="233" y="469"/>
                      </a:lnTo>
                      <a:lnTo>
                        <a:pt x="203" y="468"/>
                      </a:lnTo>
                      <a:lnTo>
                        <a:pt x="172" y="468"/>
                      </a:lnTo>
                      <a:lnTo>
                        <a:pt x="139" y="468"/>
                      </a:lnTo>
                      <a:lnTo>
                        <a:pt x="106" y="467"/>
                      </a:lnTo>
                      <a:lnTo>
                        <a:pt x="71" y="467"/>
                      </a:lnTo>
                      <a:lnTo>
                        <a:pt x="34" y="465"/>
                      </a:lnTo>
                      <a:lnTo>
                        <a:pt x="27" y="454"/>
                      </a:lnTo>
                      <a:lnTo>
                        <a:pt x="21" y="441"/>
                      </a:lnTo>
                      <a:lnTo>
                        <a:pt x="14" y="430"/>
                      </a:lnTo>
                      <a:lnTo>
                        <a:pt x="7" y="418"/>
                      </a:lnTo>
                      <a:lnTo>
                        <a:pt x="6" y="330"/>
                      </a:lnTo>
                      <a:lnTo>
                        <a:pt x="3" y="240"/>
                      </a:lnTo>
                      <a:lnTo>
                        <a:pt x="2" y="151"/>
                      </a:lnTo>
                      <a:lnTo>
                        <a:pt x="0" y="62"/>
                      </a:lnTo>
                      <a:close/>
                    </a:path>
                  </a:pathLst>
                </a:custGeom>
                <a:solidFill>
                  <a:srgbClr val="1C6DAD"/>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91" name="Freeform 39"/>
                <p:cNvSpPr>
                  <a:spLocks/>
                </p:cNvSpPr>
                <p:nvPr/>
              </p:nvSpPr>
              <p:spPr bwMode="auto">
                <a:xfrm>
                  <a:off x="2714" y="1893"/>
                  <a:ext cx="279" cy="215"/>
                </a:xfrm>
                <a:custGeom>
                  <a:avLst/>
                  <a:gdLst/>
                  <a:ahLst/>
                  <a:cxnLst>
                    <a:cxn ang="0">
                      <a:pos x="6" y="59"/>
                    </a:cxn>
                    <a:cxn ang="0">
                      <a:pos x="18" y="44"/>
                    </a:cxn>
                    <a:cxn ang="0">
                      <a:pos x="29" y="29"/>
                    </a:cxn>
                    <a:cxn ang="0">
                      <a:pos x="41" y="14"/>
                    </a:cxn>
                    <a:cxn ang="0">
                      <a:pos x="75" y="7"/>
                    </a:cxn>
                    <a:cxn ang="0">
                      <a:pos x="132" y="6"/>
                    </a:cxn>
                    <a:cxn ang="0">
                      <a:pos x="189" y="5"/>
                    </a:cxn>
                    <a:cxn ang="0">
                      <a:pos x="246" y="3"/>
                    </a:cxn>
                    <a:cxn ang="0">
                      <a:pos x="302" y="3"/>
                    </a:cxn>
                    <a:cxn ang="0">
                      <a:pos x="360" y="2"/>
                    </a:cxn>
                    <a:cxn ang="0">
                      <a:pos x="416" y="1"/>
                    </a:cxn>
                    <a:cxn ang="0">
                      <a:pos x="473" y="0"/>
                    </a:cxn>
                    <a:cxn ang="0">
                      <a:pos x="507" y="3"/>
                    </a:cxn>
                    <a:cxn ang="0">
                      <a:pos x="520" y="9"/>
                    </a:cxn>
                    <a:cxn ang="0">
                      <a:pos x="533" y="15"/>
                    </a:cxn>
                    <a:cxn ang="0">
                      <a:pos x="545" y="21"/>
                    </a:cxn>
                    <a:cxn ang="0">
                      <a:pos x="553" y="107"/>
                    </a:cxn>
                    <a:cxn ang="0">
                      <a:pos x="557" y="275"/>
                    </a:cxn>
                    <a:cxn ang="0">
                      <a:pos x="551" y="367"/>
                    </a:cxn>
                    <a:cxn ang="0">
                      <a:pos x="538" y="382"/>
                    </a:cxn>
                    <a:cxn ang="0">
                      <a:pos x="525" y="398"/>
                    </a:cxn>
                    <a:cxn ang="0">
                      <a:pos x="511" y="413"/>
                    </a:cxn>
                    <a:cxn ang="0">
                      <a:pos x="469" y="423"/>
                    </a:cxn>
                    <a:cxn ang="0">
                      <a:pos x="405" y="426"/>
                    </a:cxn>
                    <a:cxn ang="0">
                      <a:pos x="347" y="427"/>
                    </a:cxn>
                    <a:cxn ang="0">
                      <a:pos x="294" y="428"/>
                    </a:cxn>
                    <a:cxn ang="0">
                      <a:pos x="242" y="428"/>
                    </a:cxn>
                    <a:cxn ang="0">
                      <a:pos x="189" y="428"/>
                    </a:cxn>
                    <a:cxn ang="0">
                      <a:pos x="133" y="427"/>
                    </a:cxn>
                    <a:cxn ang="0">
                      <a:pos x="72" y="427"/>
                    </a:cxn>
                    <a:cxn ang="0">
                      <a:pos x="30" y="413"/>
                    </a:cxn>
                    <a:cxn ang="0">
                      <a:pos x="16" y="387"/>
                    </a:cxn>
                    <a:cxn ang="0">
                      <a:pos x="6" y="297"/>
                    </a:cxn>
                    <a:cxn ang="0">
                      <a:pos x="3" y="144"/>
                    </a:cxn>
                  </a:cxnLst>
                  <a:rect l="0" t="0" r="r" b="b"/>
                  <a:pathLst>
                    <a:path w="558" h="428">
                      <a:moveTo>
                        <a:pt x="0" y="67"/>
                      </a:moveTo>
                      <a:lnTo>
                        <a:pt x="6" y="59"/>
                      </a:lnTo>
                      <a:lnTo>
                        <a:pt x="12" y="52"/>
                      </a:lnTo>
                      <a:lnTo>
                        <a:pt x="18" y="44"/>
                      </a:lnTo>
                      <a:lnTo>
                        <a:pt x="23" y="37"/>
                      </a:lnTo>
                      <a:lnTo>
                        <a:pt x="29" y="29"/>
                      </a:lnTo>
                      <a:lnTo>
                        <a:pt x="35" y="22"/>
                      </a:lnTo>
                      <a:lnTo>
                        <a:pt x="41" y="14"/>
                      </a:lnTo>
                      <a:lnTo>
                        <a:pt x="46" y="7"/>
                      </a:lnTo>
                      <a:lnTo>
                        <a:pt x="75" y="7"/>
                      </a:lnTo>
                      <a:lnTo>
                        <a:pt x="103" y="6"/>
                      </a:lnTo>
                      <a:lnTo>
                        <a:pt x="132" y="6"/>
                      </a:lnTo>
                      <a:lnTo>
                        <a:pt x="160" y="5"/>
                      </a:lnTo>
                      <a:lnTo>
                        <a:pt x="189" y="5"/>
                      </a:lnTo>
                      <a:lnTo>
                        <a:pt x="217" y="5"/>
                      </a:lnTo>
                      <a:lnTo>
                        <a:pt x="246" y="3"/>
                      </a:lnTo>
                      <a:lnTo>
                        <a:pt x="275" y="3"/>
                      </a:lnTo>
                      <a:lnTo>
                        <a:pt x="302" y="3"/>
                      </a:lnTo>
                      <a:lnTo>
                        <a:pt x="331" y="2"/>
                      </a:lnTo>
                      <a:lnTo>
                        <a:pt x="360" y="2"/>
                      </a:lnTo>
                      <a:lnTo>
                        <a:pt x="387" y="1"/>
                      </a:lnTo>
                      <a:lnTo>
                        <a:pt x="416" y="1"/>
                      </a:lnTo>
                      <a:lnTo>
                        <a:pt x="444" y="1"/>
                      </a:lnTo>
                      <a:lnTo>
                        <a:pt x="473" y="0"/>
                      </a:lnTo>
                      <a:lnTo>
                        <a:pt x="500" y="0"/>
                      </a:lnTo>
                      <a:lnTo>
                        <a:pt x="507" y="3"/>
                      </a:lnTo>
                      <a:lnTo>
                        <a:pt x="513" y="6"/>
                      </a:lnTo>
                      <a:lnTo>
                        <a:pt x="520" y="9"/>
                      </a:lnTo>
                      <a:lnTo>
                        <a:pt x="527" y="12"/>
                      </a:lnTo>
                      <a:lnTo>
                        <a:pt x="533" y="15"/>
                      </a:lnTo>
                      <a:lnTo>
                        <a:pt x="540" y="17"/>
                      </a:lnTo>
                      <a:lnTo>
                        <a:pt x="545" y="21"/>
                      </a:lnTo>
                      <a:lnTo>
                        <a:pt x="552" y="23"/>
                      </a:lnTo>
                      <a:lnTo>
                        <a:pt x="553" y="107"/>
                      </a:lnTo>
                      <a:lnTo>
                        <a:pt x="556" y="191"/>
                      </a:lnTo>
                      <a:lnTo>
                        <a:pt x="557" y="275"/>
                      </a:lnTo>
                      <a:lnTo>
                        <a:pt x="558" y="359"/>
                      </a:lnTo>
                      <a:lnTo>
                        <a:pt x="551" y="367"/>
                      </a:lnTo>
                      <a:lnTo>
                        <a:pt x="545" y="374"/>
                      </a:lnTo>
                      <a:lnTo>
                        <a:pt x="538" y="382"/>
                      </a:lnTo>
                      <a:lnTo>
                        <a:pt x="531" y="390"/>
                      </a:lnTo>
                      <a:lnTo>
                        <a:pt x="525" y="398"/>
                      </a:lnTo>
                      <a:lnTo>
                        <a:pt x="518" y="405"/>
                      </a:lnTo>
                      <a:lnTo>
                        <a:pt x="511" y="413"/>
                      </a:lnTo>
                      <a:lnTo>
                        <a:pt x="504" y="421"/>
                      </a:lnTo>
                      <a:lnTo>
                        <a:pt x="469" y="423"/>
                      </a:lnTo>
                      <a:lnTo>
                        <a:pt x="436" y="425"/>
                      </a:lnTo>
                      <a:lnTo>
                        <a:pt x="405" y="426"/>
                      </a:lnTo>
                      <a:lnTo>
                        <a:pt x="376" y="426"/>
                      </a:lnTo>
                      <a:lnTo>
                        <a:pt x="347" y="427"/>
                      </a:lnTo>
                      <a:lnTo>
                        <a:pt x="321" y="428"/>
                      </a:lnTo>
                      <a:lnTo>
                        <a:pt x="294" y="428"/>
                      </a:lnTo>
                      <a:lnTo>
                        <a:pt x="268" y="428"/>
                      </a:lnTo>
                      <a:lnTo>
                        <a:pt x="242" y="428"/>
                      </a:lnTo>
                      <a:lnTo>
                        <a:pt x="216" y="428"/>
                      </a:lnTo>
                      <a:lnTo>
                        <a:pt x="189" y="428"/>
                      </a:lnTo>
                      <a:lnTo>
                        <a:pt x="162" y="428"/>
                      </a:lnTo>
                      <a:lnTo>
                        <a:pt x="133" y="427"/>
                      </a:lnTo>
                      <a:lnTo>
                        <a:pt x="103" y="427"/>
                      </a:lnTo>
                      <a:lnTo>
                        <a:pt x="72" y="427"/>
                      </a:lnTo>
                      <a:lnTo>
                        <a:pt x="38" y="426"/>
                      </a:lnTo>
                      <a:lnTo>
                        <a:pt x="30" y="413"/>
                      </a:lnTo>
                      <a:lnTo>
                        <a:pt x="23" y="400"/>
                      </a:lnTo>
                      <a:lnTo>
                        <a:pt x="16" y="387"/>
                      </a:lnTo>
                      <a:lnTo>
                        <a:pt x="8" y="374"/>
                      </a:lnTo>
                      <a:lnTo>
                        <a:pt x="6" y="297"/>
                      </a:lnTo>
                      <a:lnTo>
                        <a:pt x="5" y="220"/>
                      </a:lnTo>
                      <a:lnTo>
                        <a:pt x="3" y="144"/>
                      </a:lnTo>
                      <a:lnTo>
                        <a:pt x="0" y="67"/>
                      </a:lnTo>
                      <a:close/>
                    </a:path>
                  </a:pathLst>
                </a:custGeom>
                <a:solidFill>
                  <a:srgbClr val="2670BA"/>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92" name="Freeform 40"/>
                <p:cNvSpPr>
                  <a:spLocks/>
                </p:cNvSpPr>
                <p:nvPr/>
              </p:nvSpPr>
              <p:spPr bwMode="auto">
                <a:xfrm>
                  <a:off x="2727" y="1904"/>
                  <a:ext cx="253" cy="194"/>
                </a:xfrm>
                <a:custGeom>
                  <a:avLst/>
                  <a:gdLst/>
                  <a:ahLst/>
                  <a:cxnLst>
                    <a:cxn ang="0">
                      <a:pos x="7" y="62"/>
                    </a:cxn>
                    <a:cxn ang="0">
                      <a:pos x="19" y="46"/>
                    </a:cxn>
                    <a:cxn ang="0">
                      <a:pos x="31" y="31"/>
                    </a:cxn>
                    <a:cxn ang="0">
                      <a:pos x="44" y="15"/>
                    </a:cxn>
                    <a:cxn ang="0">
                      <a:pos x="75" y="7"/>
                    </a:cxn>
                    <a:cxn ang="0">
                      <a:pos x="124" y="5"/>
                    </a:cxn>
                    <a:cxn ang="0">
                      <a:pos x="174" y="4"/>
                    </a:cxn>
                    <a:cxn ang="0">
                      <a:pos x="222" y="3"/>
                    </a:cxn>
                    <a:cxn ang="0">
                      <a:pos x="272" y="3"/>
                    </a:cxn>
                    <a:cxn ang="0">
                      <a:pos x="320" y="2"/>
                    </a:cxn>
                    <a:cxn ang="0">
                      <a:pos x="370" y="1"/>
                    </a:cxn>
                    <a:cxn ang="0">
                      <a:pos x="419" y="0"/>
                    </a:cxn>
                    <a:cxn ang="0">
                      <a:pos x="450" y="2"/>
                    </a:cxn>
                    <a:cxn ang="0">
                      <a:pos x="464" y="8"/>
                    </a:cxn>
                    <a:cxn ang="0">
                      <a:pos x="478" y="12"/>
                    </a:cxn>
                    <a:cxn ang="0">
                      <a:pos x="492" y="18"/>
                    </a:cxn>
                    <a:cxn ang="0">
                      <a:pos x="501" y="94"/>
                    </a:cxn>
                    <a:cxn ang="0">
                      <a:pos x="504" y="242"/>
                    </a:cxn>
                    <a:cxn ang="0">
                      <a:pos x="499" y="323"/>
                    </a:cxn>
                    <a:cxn ang="0">
                      <a:pos x="485" y="341"/>
                    </a:cxn>
                    <a:cxn ang="0">
                      <a:pos x="471" y="358"/>
                    </a:cxn>
                    <a:cxn ang="0">
                      <a:pos x="458" y="375"/>
                    </a:cxn>
                    <a:cxn ang="0">
                      <a:pos x="419" y="384"/>
                    </a:cxn>
                    <a:cxn ang="0">
                      <a:pos x="362" y="387"/>
                    </a:cxn>
                    <a:cxn ang="0">
                      <a:pos x="311" y="388"/>
                    </a:cxn>
                    <a:cxn ang="0">
                      <a:pos x="265" y="389"/>
                    </a:cxn>
                    <a:cxn ang="0">
                      <a:pos x="220" y="389"/>
                    </a:cxn>
                    <a:cxn ang="0">
                      <a:pos x="175" y="388"/>
                    </a:cxn>
                    <a:cxn ang="0">
                      <a:pos x="127" y="388"/>
                    </a:cxn>
                    <a:cxn ang="0">
                      <a:pos x="71" y="387"/>
                    </a:cxn>
                    <a:cxn ang="0">
                      <a:pos x="33" y="372"/>
                    </a:cxn>
                    <a:cxn ang="0">
                      <a:pos x="17" y="344"/>
                    </a:cxn>
                    <a:cxn ang="0">
                      <a:pos x="7" y="266"/>
                    </a:cxn>
                    <a:cxn ang="0">
                      <a:pos x="2" y="136"/>
                    </a:cxn>
                  </a:cxnLst>
                  <a:rect l="0" t="0" r="r" b="b"/>
                  <a:pathLst>
                    <a:path w="506" h="389">
                      <a:moveTo>
                        <a:pt x="0" y="70"/>
                      </a:moveTo>
                      <a:lnTo>
                        <a:pt x="7" y="62"/>
                      </a:lnTo>
                      <a:lnTo>
                        <a:pt x="13" y="54"/>
                      </a:lnTo>
                      <a:lnTo>
                        <a:pt x="19" y="46"/>
                      </a:lnTo>
                      <a:lnTo>
                        <a:pt x="25" y="38"/>
                      </a:lnTo>
                      <a:lnTo>
                        <a:pt x="31" y="31"/>
                      </a:lnTo>
                      <a:lnTo>
                        <a:pt x="38" y="23"/>
                      </a:lnTo>
                      <a:lnTo>
                        <a:pt x="44" y="15"/>
                      </a:lnTo>
                      <a:lnTo>
                        <a:pt x="51" y="7"/>
                      </a:lnTo>
                      <a:lnTo>
                        <a:pt x="75" y="7"/>
                      </a:lnTo>
                      <a:lnTo>
                        <a:pt x="100" y="5"/>
                      </a:lnTo>
                      <a:lnTo>
                        <a:pt x="124" y="5"/>
                      </a:lnTo>
                      <a:lnTo>
                        <a:pt x="148" y="4"/>
                      </a:lnTo>
                      <a:lnTo>
                        <a:pt x="174" y="4"/>
                      </a:lnTo>
                      <a:lnTo>
                        <a:pt x="198" y="4"/>
                      </a:lnTo>
                      <a:lnTo>
                        <a:pt x="222" y="3"/>
                      </a:lnTo>
                      <a:lnTo>
                        <a:pt x="248" y="3"/>
                      </a:lnTo>
                      <a:lnTo>
                        <a:pt x="272" y="3"/>
                      </a:lnTo>
                      <a:lnTo>
                        <a:pt x="296" y="2"/>
                      </a:lnTo>
                      <a:lnTo>
                        <a:pt x="320" y="2"/>
                      </a:lnTo>
                      <a:lnTo>
                        <a:pt x="345" y="1"/>
                      </a:lnTo>
                      <a:lnTo>
                        <a:pt x="370" y="1"/>
                      </a:lnTo>
                      <a:lnTo>
                        <a:pt x="394" y="1"/>
                      </a:lnTo>
                      <a:lnTo>
                        <a:pt x="419" y="0"/>
                      </a:lnTo>
                      <a:lnTo>
                        <a:pt x="443" y="0"/>
                      </a:lnTo>
                      <a:lnTo>
                        <a:pt x="450" y="2"/>
                      </a:lnTo>
                      <a:lnTo>
                        <a:pt x="457" y="4"/>
                      </a:lnTo>
                      <a:lnTo>
                        <a:pt x="464" y="8"/>
                      </a:lnTo>
                      <a:lnTo>
                        <a:pt x="471" y="10"/>
                      </a:lnTo>
                      <a:lnTo>
                        <a:pt x="478" y="12"/>
                      </a:lnTo>
                      <a:lnTo>
                        <a:pt x="485" y="15"/>
                      </a:lnTo>
                      <a:lnTo>
                        <a:pt x="492" y="18"/>
                      </a:lnTo>
                      <a:lnTo>
                        <a:pt x="499" y="20"/>
                      </a:lnTo>
                      <a:lnTo>
                        <a:pt x="501" y="94"/>
                      </a:lnTo>
                      <a:lnTo>
                        <a:pt x="502" y="168"/>
                      </a:lnTo>
                      <a:lnTo>
                        <a:pt x="504" y="242"/>
                      </a:lnTo>
                      <a:lnTo>
                        <a:pt x="506" y="315"/>
                      </a:lnTo>
                      <a:lnTo>
                        <a:pt x="499" y="323"/>
                      </a:lnTo>
                      <a:lnTo>
                        <a:pt x="492" y="331"/>
                      </a:lnTo>
                      <a:lnTo>
                        <a:pt x="485" y="341"/>
                      </a:lnTo>
                      <a:lnTo>
                        <a:pt x="478" y="349"/>
                      </a:lnTo>
                      <a:lnTo>
                        <a:pt x="471" y="358"/>
                      </a:lnTo>
                      <a:lnTo>
                        <a:pt x="464" y="366"/>
                      </a:lnTo>
                      <a:lnTo>
                        <a:pt x="458" y="375"/>
                      </a:lnTo>
                      <a:lnTo>
                        <a:pt x="451" y="383"/>
                      </a:lnTo>
                      <a:lnTo>
                        <a:pt x="419" y="384"/>
                      </a:lnTo>
                      <a:lnTo>
                        <a:pt x="389" y="385"/>
                      </a:lnTo>
                      <a:lnTo>
                        <a:pt x="362" y="387"/>
                      </a:lnTo>
                      <a:lnTo>
                        <a:pt x="335" y="388"/>
                      </a:lnTo>
                      <a:lnTo>
                        <a:pt x="311" y="388"/>
                      </a:lnTo>
                      <a:lnTo>
                        <a:pt x="287" y="388"/>
                      </a:lnTo>
                      <a:lnTo>
                        <a:pt x="265" y="389"/>
                      </a:lnTo>
                      <a:lnTo>
                        <a:pt x="242" y="389"/>
                      </a:lnTo>
                      <a:lnTo>
                        <a:pt x="220" y="389"/>
                      </a:lnTo>
                      <a:lnTo>
                        <a:pt x="198" y="389"/>
                      </a:lnTo>
                      <a:lnTo>
                        <a:pt x="175" y="388"/>
                      </a:lnTo>
                      <a:lnTo>
                        <a:pt x="151" y="388"/>
                      </a:lnTo>
                      <a:lnTo>
                        <a:pt x="127" y="388"/>
                      </a:lnTo>
                      <a:lnTo>
                        <a:pt x="100" y="387"/>
                      </a:lnTo>
                      <a:lnTo>
                        <a:pt x="71" y="387"/>
                      </a:lnTo>
                      <a:lnTo>
                        <a:pt x="41" y="385"/>
                      </a:lnTo>
                      <a:lnTo>
                        <a:pt x="33" y="372"/>
                      </a:lnTo>
                      <a:lnTo>
                        <a:pt x="25" y="358"/>
                      </a:lnTo>
                      <a:lnTo>
                        <a:pt x="17" y="344"/>
                      </a:lnTo>
                      <a:lnTo>
                        <a:pt x="9" y="331"/>
                      </a:lnTo>
                      <a:lnTo>
                        <a:pt x="7" y="266"/>
                      </a:lnTo>
                      <a:lnTo>
                        <a:pt x="4" y="200"/>
                      </a:lnTo>
                      <a:lnTo>
                        <a:pt x="2" y="136"/>
                      </a:lnTo>
                      <a:lnTo>
                        <a:pt x="0" y="70"/>
                      </a:lnTo>
                      <a:close/>
                    </a:path>
                  </a:pathLst>
                </a:custGeom>
                <a:solidFill>
                  <a:srgbClr val="3377C9"/>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93" name="Freeform 41"/>
                <p:cNvSpPr>
                  <a:spLocks/>
                </p:cNvSpPr>
                <p:nvPr/>
              </p:nvSpPr>
              <p:spPr bwMode="auto">
                <a:xfrm>
                  <a:off x="2740" y="1914"/>
                  <a:ext cx="228" cy="175"/>
                </a:xfrm>
                <a:custGeom>
                  <a:avLst/>
                  <a:gdLst/>
                  <a:ahLst/>
                  <a:cxnLst>
                    <a:cxn ang="0">
                      <a:pos x="7" y="67"/>
                    </a:cxn>
                    <a:cxn ang="0">
                      <a:pos x="22" y="50"/>
                    </a:cxn>
                    <a:cxn ang="0">
                      <a:pos x="36" y="33"/>
                    </a:cxn>
                    <a:cxn ang="0">
                      <a:pos x="50" y="15"/>
                    </a:cxn>
                    <a:cxn ang="0">
                      <a:pos x="77" y="7"/>
                    </a:cxn>
                    <a:cxn ang="0">
                      <a:pos x="119" y="6"/>
                    </a:cxn>
                    <a:cxn ang="0">
                      <a:pos x="159" y="5"/>
                    </a:cxn>
                    <a:cxn ang="0">
                      <a:pos x="201" y="4"/>
                    </a:cxn>
                    <a:cxn ang="0">
                      <a:pos x="242" y="4"/>
                    </a:cxn>
                    <a:cxn ang="0">
                      <a:pos x="284" y="3"/>
                    </a:cxn>
                    <a:cxn ang="0">
                      <a:pos x="324" y="2"/>
                    </a:cxn>
                    <a:cxn ang="0">
                      <a:pos x="365" y="0"/>
                    </a:cxn>
                    <a:cxn ang="0">
                      <a:pos x="394" y="3"/>
                    </a:cxn>
                    <a:cxn ang="0">
                      <a:pos x="410" y="7"/>
                    </a:cxn>
                    <a:cxn ang="0">
                      <a:pos x="425" y="13"/>
                    </a:cxn>
                    <a:cxn ang="0">
                      <a:pos x="440" y="18"/>
                    </a:cxn>
                    <a:cxn ang="0">
                      <a:pos x="450" y="82"/>
                    </a:cxn>
                    <a:cxn ang="0">
                      <a:pos x="453" y="208"/>
                    </a:cxn>
                    <a:cxn ang="0">
                      <a:pos x="448" y="280"/>
                    </a:cxn>
                    <a:cxn ang="0">
                      <a:pos x="435" y="299"/>
                    </a:cxn>
                    <a:cxn ang="0">
                      <a:pos x="420" y="317"/>
                    </a:cxn>
                    <a:cxn ang="0">
                      <a:pos x="405" y="336"/>
                    </a:cxn>
                    <a:cxn ang="0">
                      <a:pos x="369" y="346"/>
                    </a:cxn>
                    <a:cxn ang="0">
                      <a:pos x="318" y="348"/>
                    </a:cxn>
                    <a:cxn ang="0">
                      <a:pos x="274" y="348"/>
                    </a:cxn>
                    <a:cxn ang="0">
                      <a:pos x="236" y="349"/>
                    </a:cxn>
                    <a:cxn ang="0">
                      <a:pos x="200" y="349"/>
                    </a:cxn>
                    <a:cxn ang="0">
                      <a:pos x="163" y="348"/>
                    </a:cxn>
                    <a:cxn ang="0">
                      <a:pos x="121" y="348"/>
                    </a:cxn>
                    <a:cxn ang="0">
                      <a:pos x="73" y="347"/>
                    </a:cxn>
                    <a:cxn ang="0">
                      <a:pos x="37" y="332"/>
                    </a:cxn>
                    <a:cxn ang="0">
                      <a:pos x="20" y="303"/>
                    </a:cxn>
                    <a:cxn ang="0">
                      <a:pos x="9" y="235"/>
                    </a:cxn>
                    <a:cxn ang="0">
                      <a:pos x="4" y="128"/>
                    </a:cxn>
                  </a:cxnLst>
                  <a:rect l="0" t="0" r="r" b="b"/>
                  <a:pathLst>
                    <a:path w="455" h="349">
                      <a:moveTo>
                        <a:pt x="0" y="75"/>
                      </a:moveTo>
                      <a:lnTo>
                        <a:pt x="7" y="67"/>
                      </a:lnTo>
                      <a:lnTo>
                        <a:pt x="15" y="58"/>
                      </a:lnTo>
                      <a:lnTo>
                        <a:pt x="22" y="50"/>
                      </a:lnTo>
                      <a:lnTo>
                        <a:pt x="29" y="41"/>
                      </a:lnTo>
                      <a:lnTo>
                        <a:pt x="36" y="33"/>
                      </a:lnTo>
                      <a:lnTo>
                        <a:pt x="43" y="25"/>
                      </a:lnTo>
                      <a:lnTo>
                        <a:pt x="50" y="15"/>
                      </a:lnTo>
                      <a:lnTo>
                        <a:pt x="57" y="7"/>
                      </a:lnTo>
                      <a:lnTo>
                        <a:pt x="77" y="7"/>
                      </a:lnTo>
                      <a:lnTo>
                        <a:pt x="98" y="6"/>
                      </a:lnTo>
                      <a:lnTo>
                        <a:pt x="119" y="6"/>
                      </a:lnTo>
                      <a:lnTo>
                        <a:pt x="138" y="5"/>
                      </a:lnTo>
                      <a:lnTo>
                        <a:pt x="159" y="5"/>
                      </a:lnTo>
                      <a:lnTo>
                        <a:pt x="180" y="5"/>
                      </a:lnTo>
                      <a:lnTo>
                        <a:pt x="201" y="4"/>
                      </a:lnTo>
                      <a:lnTo>
                        <a:pt x="221" y="4"/>
                      </a:lnTo>
                      <a:lnTo>
                        <a:pt x="242" y="4"/>
                      </a:lnTo>
                      <a:lnTo>
                        <a:pt x="263" y="3"/>
                      </a:lnTo>
                      <a:lnTo>
                        <a:pt x="284" y="3"/>
                      </a:lnTo>
                      <a:lnTo>
                        <a:pt x="304" y="2"/>
                      </a:lnTo>
                      <a:lnTo>
                        <a:pt x="324" y="2"/>
                      </a:lnTo>
                      <a:lnTo>
                        <a:pt x="345" y="2"/>
                      </a:lnTo>
                      <a:lnTo>
                        <a:pt x="365" y="0"/>
                      </a:lnTo>
                      <a:lnTo>
                        <a:pt x="386" y="0"/>
                      </a:lnTo>
                      <a:lnTo>
                        <a:pt x="394" y="3"/>
                      </a:lnTo>
                      <a:lnTo>
                        <a:pt x="402" y="5"/>
                      </a:lnTo>
                      <a:lnTo>
                        <a:pt x="410" y="7"/>
                      </a:lnTo>
                      <a:lnTo>
                        <a:pt x="418" y="10"/>
                      </a:lnTo>
                      <a:lnTo>
                        <a:pt x="425" y="13"/>
                      </a:lnTo>
                      <a:lnTo>
                        <a:pt x="433" y="15"/>
                      </a:lnTo>
                      <a:lnTo>
                        <a:pt x="440" y="18"/>
                      </a:lnTo>
                      <a:lnTo>
                        <a:pt x="447" y="20"/>
                      </a:lnTo>
                      <a:lnTo>
                        <a:pt x="450" y="82"/>
                      </a:lnTo>
                      <a:lnTo>
                        <a:pt x="452" y="146"/>
                      </a:lnTo>
                      <a:lnTo>
                        <a:pt x="453" y="208"/>
                      </a:lnTo>
                      <a:lnTo>
                        <a:pt x="455" y="271"/>
                      </a:lnTo>
                      <a:lnTo>
                        <a:pt x="448" y="280"/>
                      </a:lnTo>
                      <a:lnTo>
                        <a:pt x="441" y="289"/>
                      </a:lnTo>
                      <a:lnTo>
                        <a:pt x="435" y="299"/>
                      </a:lnTo>
                      <a:lnTo>
                        <a:pt x="428" y="308"/>
                      </a:lnTo>
                      <a:lnTo>
                        <a:pt x="420" y="317"/>
                      </a:lnTo>
                      <a:lnTo>
                        <a:pt x="413" y="326"/>
                      </a:lnTo>
                      <a:lnTo>
                        <a:pt x="405" y="336"/>
                      </a:lnTo>
                      <a:lnTo>
                        <a:pt x="398" y="345"/>
                      </a:lnTo>
                      <a:lnTo>
                        <a:pt x="369" y="346"/>
                      </a:lnTo>
                      <a:lnTo>
                        <a:pt x="342" y="347"/>
                      </a:lnTo>
                      <a:lnTo>
                        <a:pt x="318" y="348"/>
                      </a:lnTo>
                      <a:lnTo>
                        <a:pt x="295" y="348"/>
                      </a:lnTo>
                      <a:lnTo>
                        <a:pt x="274" y="348"/>
                      </a:lnTo>
                      <a:lnTo>
                        <a:pt x="255" y="349"/>
                      </a:lnTo>
                      <a:lnTo>
                        <a:pt x="236" y="349"/>
                      </a:lnTo>
                      <a:lnTo>
                        <a:pt x="218" y="349"/>
                      </a:lnTo>
                      <a:lnTo>
                        <a:pt x="200" y="349"/>
                      </a:lnTo>
                      <a:lnTo>
                        <a:pt x="181" y="349"/>
                      </a:lnTo>
                      <a:lnTo>
                        <a:pt x="163" y="348"/>
                      </a:lnTo>
                      <a:lnTo>
                        <a:pt x="142" y="348"/>
                      </a:lnTo>
                      <a:lnTo>
                        <a:pt x="121" y="348"/>
                      </a:lnTo>
                      <a:lnTo>
                        <a:pt x="98" y="347"/>
                      </a:lnTo>
                      <a:lnTo>
                        <a:pt x="73" y="347"/>
                      </a:lnTo>
                      <a:lnTo>
                        <a:pt x="45" y="346"/>
                      </a:lnTo>
                      <a:lnTo>
                        <a:pt x="37" y="332"/>
                      </a:lnTo>
                      <a:lnTo>
                        <a:pt x="29" y="317"/>
                      </a:lnTo>
                      <a:lnTo>
                        <a:pt x="20" y="303"/>
                      </a:lnTo>
                      <a:lnTo>
                        <a:pt x="12" y="288"/>
                      </a:lnTo>
                      <a:lnTo>
                        <a:pt x="9" y="235"/>
                      </a:lnTo>
                      <a:lnTo>
                        <a:pt x="6" y="181"/>
                      </a:lnTo>
                      <a:lnTo>
                        <a:pt x="4" y="128"/>
                      </a:lnTo>
                      <a:lnTo>
                        <a:pt x="0" y="75"/>
                      </a:lnTo>
                      <a:close/>
                    </a:path>
                  </a:pathLst>
                </a:custGeom>
                <a:solidFill>
                  <a:srgbClr val="3F7FD8"/>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94" name="Freeform 42"/>
                <p:cNvSpPr>
                  <a:spLocks/>
                </p:cNvSpPr>
                <p:nvPr/>
              </p:nvSpPr>
              <p:spPr bwMode="auto">
                <a:xfrm>
                  <a:off x="2753" y="1925"/>
                  <a:ext cx="203" cy="154"/>
                </a:xfrm>
                <a:custGeom>
                  <a:avLst/>
                  <a:gdLst/>
                  <a:ahLst/>
                  <a:cxnLst>
                    <a:cxn ang="0">
                      <a:pos x="8" y="70"/>
                    </a:cxn>
                    <a:cxn ang="0">
                      <a:pos x="23" y="52"/>
                    </a:cxn>
                    <a:cxn ang="0">
                      <a:pos x="38" y="35"/>
                    </a:cxn>
                    <a:cxn ang="0">
                      <a:pos x="53" y="16"/>
                    </a:cxn>
                    <a:cxn ang="0">
                      <a:pos x="77" y="7"/>
                    </a:cxn>
                    <a:cxn ang="0">
                      <a:pos x="110" y="6"/>
                    </a:cxn>
                    <a:cxn ang="0">
                      <a:pos x="144" y="5"/>
                    </a:cxn>
                    <a:cxn ang="0">
                      <a:pos x="177" y="4"/>
                    </a:cxn>
                    <a:cxn ang="0">
                      <a:pos x="211" y="4"/>
                    </a:cxn>
                    <a:cxn ang="0">
                      <a:pos x="244" y="2"/>
                    </a:cxn>
                    <a:cxn ang="0">
                      <a:pos x="277" y="1"/>
                    </a:cxn>
                    <a:cxn ang="0">
                      <a:pos x="311" y="0"/>
                    </a:cxn>
                    <a:cxn ang="0">
                      <a:pos x="336" y="2"/>
                    </a:cxn>
                    <a:cxn ang="0">
                      <a:pos x="353" y="7"/>
                    </a:cxn>
                    <a:cxn ang="0">
                      <a:pos x="371" y="11"/>
                    </a:cxn>
                    <a:cxn ang="0">
                      <a:pos x="388" y="15"/>
                    </a:cxn>
                    <a:cxn ang="0">
                      <a:pos x="398" y="69"/>
                    </a:cxn>
                    <a:cxn ang="0">
                      <a:pos x="402" y="174"/>
                    </a:cxn>
                    <a:cxn ang="0">
                      <a:pos x="397" y="236"/>
                    </a:cxn>
                    <a:cxn ang="0">
                      <a:pos x="382" y="256"/>
                    </a:cxn>
                    <a:cxn ang="0">
                      <a:pos x="366" y="275"/>
                    </a:cxn>
                    <a:cxn ang="0">
                      <a:pos x="351" y="295"/>
                    </a:cxn>
                    <a:cxn ang="0">
                      <a:pos x="318" y="306"/>
                    </a:cxn>
                    <a:cxn ang="0">
                      <a:pos x="274" y="308"/>
                    </a:cxn>
                    <a:cxn ang="0">
                      <a:pos x="238" y="309"/>
                    </a:cxn>
                    <a:cxn ang="0">
                      <a:pos x="207" y="310"/>
                    </a:cxn>
                    <a:cxn ang="0">
                      <a:pos x="178" y="309"/>
                    </a:cxn>
                    <a:cxn ang="0">
                      <a:pos x="148" y="309"/>
                    </a:cxn>
                    <a:cxn ang="0">
                      <a:pos x="114" y="308"/>
                    </a:cxn>
                    <a:cxn ang="0">
                      <a:pos x="72" y="306"/>
                    </a:cxn>
                    <a:cxn ang="0">
                      <a:pos x="43" y="298"/>
                    </a:cxn>
                    <a:cxn ang="0">
                      <a:pos x="34" y="283"/>
                    </a:cxn>
                    <a:cxn ang="0">
                      <a:pos x="26" y="267"/>
                    </a:cxn>
                    <a:cxn ang="0">
                      <a:pos x="17" y="252"/>
                    </a:cxn>
                    <a:cxn ang="0">
                      <a:pos x="9" y="203"/>
                    </a:cxn>
                    <a:cxn ang="0">
                      <a:pos x="3" y="121"/>
                    </a:cxn>
                  </a:cxnLst>
                  <a:rect l="0" t="0" r="r" b="b"/>
                  <a:pathLst>
                    <a:path w="404" h="310">
                      <a:moveTo>
                        <a:pt x="0" y="80"/>
                      </a:moveTo>
                      <a:lnTo>
                        <a:pt x="8" y="70"/>
                      </a:lnTo>
                      <a:lnTo>
                        <a:pt x="15" y="61"/>
                      </a:lnTo>
                      <a:lnTo>
                        <a:pt x="23" y="52"/>
                      </a:lnTo>
                      <a:lnTo>
                        <a:pt x="31" y="43"/>
                      </a:lnTo>
                      <a:lnTo>
                        <a:pt x="38" y="35"/>
                      </a:lnTo>
                      <a:lnTo>
                        <a:pt x="46" y="26"/>
                      </a:lnTo>
                      <a:lnTo>
                        <a:pt x="53" y="16"/>
                      </a:lnTo>
                      <a:lnTo>
                        <a:pt x="61" y="7"/>
                      </a:lnTo>
                      <a:lnTo>
                        <a:pt x="77" y="7"/>
                      </a:lnTo>
                      <a:lnTo>
                        <a:pt x="94" y="6"/>
                      </a:lnTo>
                      <a:lnTo>
                        <a:pt x="110" y="6"/>
                      </a:lnTo>
                      <a:lnTo>
                        <a:pt x="128" y="5"/>
                      </a:lnTo>
                      <a:lnTo>
                        <a:pt x="144" y="5"/>
                      </a:lnTo>
                      <a:lnTo>
                        <a:pt x="161" y="5"/>
                      </a:lnTo>
                      <a:lnTo>
                        <a:pt x="177" y="4"/>
                      </a:lnTo>
                      <a:lnTo>
                        <a:pt x="194" y="4"/>
                      </a:lnTo>
                      <a:lnTo>
                        <a:pt x="211" y="4"/>
                      </a:lnTo>
                      <a:lnTo>
                        <a:pt x="228" y="2"/>
                      </a:lnTo>
                      <a:lnTo>
                        <a:pt x="244" y="2"/>
                      </a:lnTo>
                      <a:lnTo>
                        <a:pt x="261" y="1"/>
                      </a:lnTo>
                      <a:lnTo>
                        <a:pt x="277" y="1"/>
                      </a:lnTo>
                      <a:lnTo>
                        <a:pt x="295" y="1"/>
                      </a:lnTo>
                      <a:lnTo>
                        <a:pt x="311" y="0"/>
                      </a:lnTo>
                      <a:lnTo>
                        <a:pt x="328" y="0"/>
                      </a:lnTo>
                      <a:lnTo>
                        <a:pt x="336" y="2"/>
                      </a:lnTo>
                      <a:lnTo>
                        <a:pt x="345" y="5"/>
                      </a:lnTo>
                      <a:lnTo>
                        <a:pt x="353" y="7"/>
                      </a:lnTo>
                      <a:lnTo>
                        <a:pt x="363" y="8"/>
                      </a:lnTo>
                      <a:lnTo>
                        <a:pt x="371" y="11"/>
                      </a:lnTo>
                      <a:lnTo>
                        <a:pt x="379" y="13"/>
                      </a:lnTo>
                      <a:lnTo>
                        <a:pt x="388" y="15"/>
                      </a:lnTo>
                      <a:lnTo>
                        <a:pt x="396" y="17"/>
                      </a:lnTo>
                      <a:lnTo>
                        <a:pt x="398" y="69"/>
                      </a:lnTo>
                      <a:lnTo>
                        <a:pt x="401" y="121"/>
                      </a:lnTo>
                      <a:lnTo>
                        <a:pt x="402" y="174"/>
                      </a:lnTo>
                      <a:lnTo>
                        <a:pt x="404" y="226"/>
                      </a:lnTo>
                      <a:lnTo>
                        <a:pt x="397" y="236"/>
                      </a:lnTo>
                      <a:lnTo>
                        <a:pt x="389" y="245"/>
                      </a:lnTo>
                      <a:lnTo>
                        <a:pt x="382" y="256"/>
                      </a:lnTo>
                      <a:lnTo>
                        <a:pt x="374" y="265"/>
                      </a:lnTo>
                      <a:lnTo>
                        <a:pt x="366" y="275"/>
                      </a:lnTo>
                      <a:lnTo>
                        <a:pt x="358" y="286"/>
                      </a:lnTo>
                      <a:lnTo>
                        <a:pt x="351" y="295"/>
                      </a:lnTo>
                      <a:lnTo>
                        <a:pt x="343" y="305"/>
                      </a:lnTo>
                      <a:lnTo>
                        <a:pt x="318" y="306"/>
                      </a:lnTo>
                      <a:lnTo>
                        <a:pt x="295" y="308"/>
                      </a:lnTo>
                      <a:lnTo>
                        <a:pt x="274" y="308"/>
                      </a:lnTo>
                      <a:lnTo>
                        <a:pt x="255" y="309"/>
                      </a:lnTo>
                      <a:lnTo>
                        <a:pt x="238" y="309"/>
                      </a:lnTo>
                      <a:lnTo>
                        <a:pt x="222" y="309"/>
                      </a:lnTo>
                      <a:lnTo>
                        <a:pt x="207" y="310"/>
                      </a:lnTo>
                      <a:lnTo>
                        <a:pt x="192" y="309"/>
                      </a:lnTo>
                      <a:lnTo>
                        <a:pt x="178" y="309"/>
                      </a:lnTo>
                      <a:lnTo>
                        <a:pt x="163" y="309"/>
                      </a:lnTo>
                      <a:lnTo>
                        <a:pt x="148" y="309"/>
                      </a:lnTo>
                      <a:lnTo>
                        <a:pt x="131" y="309"/>
                      </a:lnTo>
                      <a:lnTo>
                        <a:pt x="114" y="308"/>
                      </a:lnTo>
                      <a:lnTo>
                        <a:pt x="94" y="308"/>
                      </a:lnTo>
                      <a:lnTo>
                        <a:pt x="72" y="306"/>
                      </a:lnTo>
                      <a:lnTo>
                        <a:pt x="48" y="306"/>
                      </a:lnTo>
                      <a:lnTo>
                        <a:pt x="43" y="298"/>
                      </a:lnTo>
                      <a:lnTo>
                        <a:pt x="39" y="290"/>
                      </a:lnTo>
                      <a:lnTo>
                        <a:pt x="34" y="283"/>
                      </a:lnTo>
                      <a:lnTo>
                        <a:pt x="31" y="275"/>
                      </a:lnTo>
                      <a:lnTo>
                        <a:pt x="26" y="267"/>
                      </a:lnTo>
                      <a:lnTo>
                        <a:pt x="22" y="259"/>
                      </a:lnTo>
                      <a:lnTo>
                        <a:pt x="17" y="252"/>
                      </a:lnTo>
                      <a:lnTo>
                        <a:pt x="12" y="244"/>
                      </a:lnTo>
                      <a:lnTo>
                        <a:pt x="9" y="203"/>
                      </a:lnTo>
                      <a:lnTo>
                        <a:pt x="7" y="161"/>
                      </a:lnTo>
                      <a:lnTo>
                        <a:pt x="3" y="121"/>
                      </a:lnTo>
                      <a:lnTo>
                        <a:pt x="0" y="80"/>
                      </a:lnTo>
                      <a:close/>
                    </a:path>
                  </a:pathLst>
                </a:custGeom>
                <a:solidFill>
                  <a:srgbClr val="4982E5"/>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95" name="Freeform 43"/>
                <p:cNvSpPr>
                  <a:spLocks/>
                </p:cNvSpPr>
                <p:nvPr/>
              </p:nvSpPr>
              <p:spPr bwMode="auto">
                <a:xfrm>
                  <a:off x="2767" y="1935"/>
                  <a:ext cx="176" cy="135"/>
                </a:xfrm>
                <a:custGeom>
                  <a:avLst/>
                  <a:gdLst/>
                  <a:ahLst/>
                  <a:cxnLst>
                    <a:cxn ang="0">
                      <a:pos x="0" y="83"/>
                    </a:cxn>
                    <a:cxn ang="0">
                      <a:pos x="65" y="7"/>
                    </a:cxn>
                    <a:cxn ang="0">
                      <a:pos x="270" y="0"/>
                    </a:cxn>
                    <a:cxn ang="0">
                      <a:pos x="345" y="15"/>
                    </a:cxn>
                    <a:cxn ang="0">
                      <a:pos x="353" y="181"/>
                    </a:cxn>
                    <a:cxn ang="0">
                      <a:pos x="288" y="266"/>
                    </a:cxn>
                    <a:cxn ang="0">
                      <a:pos x="266" y="267"/>
                    </a:cxn>
                    <a:cxn ang="0">
                      <a:pos x="247" y="268"/>
                    </a:cxn>
                    <a:cxn ang="0">
                      <a:pos x="229" y="268"/>
                    </a:cxn>
                    <a:cxn ang="0">
                      <a:pos x="214" y="268"/>
                    </a:cxn>
                    <a:cxn ang="0">
                      <a:pos x="201" y="269"/>
                    </a:cxn>
                    <a:cxn ang="0">
                      <a:pos x="189" y="269"/>
                    </a:cxn>
                    <a:cxn ang="0">
                      <a:pos x="178" y="269"/>
                    </a:cxn>
                    <a:cxn ang="0">
                      <a:pos x="167" y="269"/>
                    </a:cxn>
                    <a:cxn ang="0">
                      <a:pos x="157" y="268"/>
                    </a:cxn>
                    <a:cxn ang="0">
                      <a:pos x="147" y="268"/>
                    </a:cxn>
                    <a:cxn ang="0">
                      <a:pos x="135" y="268"/>
                    </a:cxn>
                    <a:cxn ang="0">
                      <a:pos x="122" y="268"/>
                    </a:cxn>
                    <a:cxn ang="0">
                      <a:pos x="107" y="267"/>
                    </a:cxn>
                    <a:cxn ang="0">
                      <a:pos x="91" y="267"/>
                    </a:cxn>
                    <a:cxn ang="0">
                      <a:pos x="73" y="266"/>
                    </a:cxn>
                    <a:cxn ang="0">
                      <a:pos x="52" y="266"/>
                    </a:cxn>
                    <a:cxn ang="0">
                      <a:pos x="14" y="201"/>
                    </a:cxn>
                    <a:cxn ang="0">
                      <a:pos x="0" y="83"/>
                    </a:cxn>
                  </a:cxnLst>
                  <a:rect l="0" t="0" r="r" b="b"/>
                  <a:pathLst>
                    <a:path w="353" h="269">
                      <a:moveTo>
                        <a:pt x="0" y="83"/>
                      </a:moveTo>
                      <a:lnTo>
                        <a:pt x="65" y="7"/>
                      </a:lnTo>
                      <a:lnTo>
                        <a:pt x="270" y="0"/>
                      </a:lnTo>
                      <a:lnTo>
                        <a:pt x="345" y="15"/>
                      </a:lnTo>
                      <a:lnTo>
                        <a:pt x="353" y="181"/>
                      </a:lnTo>
                      <a:lnTo>
                        <a:pt x="288" y="266"/>
                      </a:lnTo>
                      <a:lnTo>
                        <a:pt x="266" y="267"/>
                      </a:lnTo>
                      <a:lnTo>
                        <a:pt x="247" y="268"/>
                      </a:lnTo>
                      <a:lnTo>
                        <a:pt x="229" y="268"/>
                      </a:lnTo>
                      <a:lnTo>
                        <a:pt x="214" y="268"/>
                      </a:lnTo>
                      <a:lnTo>
                        <a:pt x="201" y="269"/>
                      </a:lnTo>
                      <a:lnTo>
                        <a:pt x="189" y="269"/>
                      </a:lnTo>
                      <a:lnTo>
                        <a:pt x="178" y="269"/>
                      </a:lnTo>
                      <a:lnTo>
                        <a:pt x="167" y="269"/>
                      </a:lnTo>
                      <a:lnTo>
                        <a:pt x="157" y="268"/>
                      </a:lnTo>
                      <a:lnTo>
                        <a:pt x="147" y="268"/>
                      </a:lnTo>
                      <a:lnTo>
                        <a:pt x="135" y="268"/>
                      </a:lnTo>
                      <a:lnTo>
                        <a:pt x="122" y="268"/>
                      </a:lnTo>
                      <a:lnTo>
                        <a:pt x="107" y="267"/>
                      </a:lnTo>
                      <a:lnTo>
                        <a:pt x="91" y="267"/>
                      </a:lnTo>
                      <a:lnTo>
                        <a:pt x="73" y="266"/>
                      </a:lnTo>
                      <a:lnTo>
                        <a:pt x="52" y="266"/>
                      </a:lnTo>
                      <a:lnTo>
                        <a:pt x="14" y="201"/>
                      </a:lnTo>
                      <a:lnTo>
                        <a:pt x="0" y="83"/>
                      </a:lnTo>
                      <a:close/>
                    </a:path>
                  </a:pathLst>
                </a:custGeom>
                <a:solidFill>
                  <a:srgbClr val="5689F4"/>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96" name="Freeform 44"/>
                <p:cNvSpPr>
                  <a:spLocks/>
                </p:cNvSpPr>
                <p:nvPr/>
              </p:nvSpPr>
              <p:spPr bwMode="auto">
                <a:xfrm>
                  <a:off x="2554" y="2215"/>
                  <a:ext cx="615" cy="23"/>
                </a:xfrm>
                <a:custGeom>
                  <a:avLst/>
                  <a:gdLst/>
                  <a:ahLst/>
                  <a:cxnLst>
                    <a:cxn ang="0">
                      <a:pos x="36" y="11"/>
                    </a:cxn>
                    <a:cxn ang="0">
                      <a:pos x="96" y="16"/>
                    </a:cxn>
                    <a:cxn ang="0">
                      <a:pos x="154" y="20"/>
                    </a:cxn>
                    <a:cxn ang="0">
                      <a:pos x="213" y="24"/>
                    </a:cxn>
                    <a:cxn ang="0">
                      <a:pos x="271" y="27"/>
                    </a:cxn>
                    <a:cxn ang="0">
                      <a:pos x="328" y="28"/>
                    </a:cxn>
                    <a:cxn ang="0">
                      <a:pos x="385" y="31"/>
                    </a:cxn>
                    <a:cxn ang="0">
                      <a:pos x="442" y="31"/>
                    </a:cxn>
                    <a:cxn ang="0">
                      <a:pos x="499" y="31"/>
                    </a:cxn>
                    <a:cxn ang="0">
                      <a:pos x="557" y="31"/>
                    </a:cxn>
                    <a:cxn ang="0">
                      <a:pos x="614" y="30"/>
                    </a:cxn>
                    <a:cxn ang="0">
                      <a:pos x="671" y="28"/>
                    </a:cxn>
                    <a:cxn ang="0">
                      <a:pos x="729" y="27"/>
                    </a:cxn>
                    <a:cxn ang="0">
                      <a:pos x="787" y="26"/>
                    </a:cxn>
                    <a:cxn ang="0">
                      <a:pos x="846" y="24"/>
                    </a:cxn>
                    <a:cxn ang="0">
                      <a:pos x="904" y="23"/>
                    </a:cxn>
                    <a:cxn ang="0">
                      <a:pos x="1231" y="0"/>
                    </a:cxn>
                    <a:cxn ang="0">
                      <a:pos x="990" y="34"/>
                    </a:cxn>
                    <a:cxn ang="0">
                      <a:pos x="928" y="38"/>
                    </a:cxn>
                    <a:cxn ang="0">
                      <a:pos x="865" y="41"/>
                    </a:cxn>
                    <a:cxn ang="0">
                      <a:pos x="803" y="43"/>
                    </a:cxn>
                    <a:cxn ang="0">
                      <a:pos x="741" y="45"/>
                    </a:cxn>
                    <a:cxn ang="0">
                      <a:pos x="680" y="46"/>
                    </a:cxn>
                    <a:cxn ang="0">
                      <a:pos x="619" y="46"/>
                    </a:cxn>
                    <a:cxn ang="0">
                      <a:pos x="557" y="46"/>
                    </a:cxn>
                    <a:cxn ang="0">
                      <a:pos x="495" y="45"/>
                    </a:cxn>
                    <a:cxn ang="0">
                      <a:pos x="434" y="45"/>
                    </a:cxn>
                    <a:cxn ang="0">
                      <a:pos x="372" y="43"/>
                    </a:cxn>
                    <a:cxn ang="0">
                      <a:pos x="311" y="42"/>
                    </a:cxn>
                    <a:cxn ang="0">
                      <a:pos x="250" y="40"/>
                    </a:cxn>
                    <a:cxn ang="0">
                      <a:pos x="188" y="40"/>
                    </a:cxn>
                    <a:cxn ang="0">
                      <a:pos x="126" y="39"/>
                    </a:cxn>
                    <a:cxn ang="0">
                      <a:pos x="63" y="38"/>
                    </a:cxn>
                    <a:cxn ang="0">
                      <a:pos x="1" y="38"/>
                    </a:cxn>
                    <a:cxn ang="0">
                      <a:pos x="0" y="23"/>
                    </a:cxn>
                    <a:cxn ang="0">
                      <a:pos x="6" y="8"/>
                    </a:cxn>
                  </a:cxnLst>
                  <a:rect l="0" t="0" r="r" b="b"/>
                  <a:pathLst>
                    <a:path w="1231" h="46">
                      <a:moveTo>
                        <a:pt x="6" y="8"/>
                      </a:moveTo>
                      <a:lnTo>
                        <a:pt x="36" y="11"/>
                      </a:lnTo>
                      <a:lnTo>
                        <a:pt x="66" y="14"/>
                      </a:lnTo>
                      <a:lnTo>
                        <a:pt x="96" y="16"/>
                      </a:lnTo>
                      <a:lnTo>
                        <a:pt x="124" y="18"/>
                      </a:lnTo>
                      <a:lnTo>
                        <a:pt x="154" y="20"/>
                      </a:lnTo>
                      <a:lnTo>
                        <a:pt x="183" y="23"/>
                      </a:lnTo>
                      <a:lnTo>
                        <a:pt x="213" y="24"/>
                      </a:lnTo>
                      <a:lnTo>
                        <a:pt x="242" y="26"/>
                      </a:lnTo>
                      <a:lnTo>
                        <a:pt x="271" y="27"/>
                      </a:lnTo>
                      <a:lnTo>
                        <a:pt x="300" y="28"/>
                      </a:lnTo>
                      <a:lnTo>
                        <a:pt x="328" y="28"/>
                      </a:lnTo>
                      <a:lnTo>
                        <a:pt x="357" y="30"/>
                      </a:lnTo>
                      <a:lnTo>
                        <a:pt x="385" y="31"/>
                      </a:lnTo>
                      <a:lnTo>
                        <a:pt x="414" y="31"/>
                      </a:lnTo>
                      <a:lnTo>
                        <a:pt x="442" y="31"/>
                      </a:lnTo>
                      <a:lnTo>
                        <a:pt x="471" y="31"/>
                      </a:lnTo>
                      <a:lnTo>
                        <a:pt x="499" y="31"/>
                      </a:lnTo>
                      <a:lnTo>
                        <a:pt x="528" y="31"/>
                      </a:lnTo>
                      <a:lnTo>
                        <a:pt x="557" y="31"/>
                      </a:lnTo>
                      <a:lnTo>
                        <a:pt x="585" y="31"/>
                      </a:lnTo>
                      <a:lnTo>
                        <a:pt x="614" y="30"/>
                      </a:lnTo>
                      <a:lnTo>
                        <a:pt x="643" y="30"/>
                      </a:lnTo>
                      <a:lnTo>
                        <a:pt x="671" y="28"/>
                      </a:lnTo>
                      <a:lnTo>
                        <a:pt x="699" y="28"/>
                      </a:lnTo>
                      <a:lnTo>
                        <a:pt x="729" y="27"/>
                      </a:lnTo>
                      <a:lnTo>
                        <a:pt x="758" y="26"/>
                      </a:lnTo>
                      <a:lnTo>
                        <a:pt x="787" y="26"/>
                      </a:lnTo>
                      <a:lnTo>
                        <a:pt x="816" y="25"/>
                      </a:lnTo>
                      <a:lnTo>
                        <a:pt x="846" y="24"/>
                      </a:lnTo>
                      <a:lnTo>
                        <a:pt x="875" y="24"/>
                      </a:lnTo>
                      <a:lnTo>
                        <a:pt x="904" y="23"/>
                      </a:lnTo>
                      <a:lnTo>
                        <a:pt x="934" y="22"/>
                      </a:lnTo>
                      <a:lnTo>
                        <a:pt x="1231" y="0"/>
                      </a:lnTo>
                      <a:lnTo>
                        <a:pt x="1231" y="22"/>
                      </a:lnTo>
                      <a:lnTo>
                        <a:pt x="990" y="34"/>
                      </a:lnTo>
                      <a:lnTo>
                        <a:pt x="959" y="37"/>
                      </a:lnTo>
                      <a:lnTo>
                        <a:pt x="928" y="38"/>
                      </a:lnTo>
                      <a:lnTo>
                        <a:pt x="896" y="40"/>
                      </a:lnTo>
                      <a:lnTo>
                        <a:pt x="865" y="41"/>
                      </a:lnTo>
                      <a:lnTo>
                        <a:pt x="834" y="42"/>
                      </a:lnTo>
                      <a:lnTo>
                        <a:pt x="803" y="43"/>
                      </a:lnTo>
                      <a:lnTo>
                        <a:pt x="772" y="45"/>
                      </a:lnTo>
                      <a:lnTo>
                        <a:pt x="741" y="45"/>
                      </a:lnTo>
                      <a:lnTo>
                        <a:pt x="711" y="46"/>
                      </a:lnTo>
                      <a:lnTo>
                        <a:pt x="680" y="46"/>
                      </a:lnTo>
                      <a:lnTo>
                        <a:pt x="649" y="46"/>
                      </a:lnTo>
                      <a:lnTo>
                        <a:pt x="619" y="46"/>
                      </a:lnTo>
                      <a:lnTo>
                        <a:pt x="588" y="46"/>
                      </a:lnTo>
                      <a:lnTo>
                        <a:pt x="557" y="46"/>
                      </a:lnTo>
                      <a:lnTo>
                        <a:pt x="527" y="46"/>
                      </a:lnTo>
                      <a:lnTo>
                        <a:pt x="495" y="45"/>
                      </a:lnTo>
                      <a:lnTo>
                        <a:pt x="464" y="45"/>
                      </a:lnTo>
                      <a:lnTo>
                        <a:pt x="434" y="45"/>
                      </a:lnTo>
                      <a:lnTo>
                        <a:pt x="403" y="43"/>
                      </a:lnTo>
                      <a:lnTo>
                        <a:pt x="372" y="43"/>
                      </a:lnTo>
                      <a:lnTo>
                        <a:pt x="342" y="42"/>
                      </a:lnTo>
                      <a:lnTo>
                        <a:pt x="311" y="42"/>
                      </a:lnTo>
                      <a:lnTo>
                        <a:pt x="280" y="41"/>
                      </a:lnTo>
                      <a:lnTo>
                        <a:pt x="250" y="40"/>
                      </a:lnTo>
                      <a:lnTo>
                        <a:pt x="219" y="40"/>
                      </a:lnTo>
                      <a:lnTo>
                        <a:pt x="188" y="40"/>
                      </a:lnTo>
                      <a:lnTo>
                        <a:pt x="157" y="39"/>
                      </a:lnTo>
                      <a:lnTo>
                        <a:pt x="126" y="39"/>
                      </a:lnTo>
                      <a:lnTo>
                        <a:pt x="95" y="38"/>
                      </a:lnTo>
                      <a:lnTo>
                        <a:pt x="63" y="38"/>
                      </a:lnTo>
                      <a:lnTo>
                        <a:pt x="32" y="38"/>
                      </a:lnTo>
                      <a:lnTo>
                        <a:pt x="1" y="38"/>
                      </a:lnTo>
                      <a:lnTo>
                        <a:pt x="1" y="33"/>
                      </a:lnTo>
                      <a:lnTo>
                        <a:pt x="0" y="23"/>
                      </a:lnTo>
                      <a:lnTo>
                        <a:pt x="1" y="12"/>
                      </a:lnTo>
                      <a:lnTo>
                        <a:pt x="6" y="8"/>
                      </a:lnTo>
                      <a:close/>
                    </a:path>
                  </a:pathLst>
                </a:custGeom>
                <a:solidFill>
                  <a:srgbClr val="827589"/>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97" name="Freeform 45"/>
                <p:cNvSpPr>
                  <a:spLocks/>
                </p:cNvSpPr>
                <p:nvPr/>
              </p:nvSpPr>
              <p:spPr bwMode="auto">
                <a:xfrm>
                  <a:off x="2609" y="2169"/>
                  <a:ext cx="492" cy="29"/>
                </a:xfrm>
                <a:custGeom>
                  <a:avLst/>
                  <a:gdLst/>
                  <a:ahLst/>
                  <a:cxnLst>
                    <a:cxn ang="0">
                      <a:pos x="0" y="46"/>
                    </a:cxn>
                    <a:cxn ang="0">
                      <a:pos x="63" y="50"/>
                    </a:cxn>
                    <a:cxn ang="0">
                      <a:pos x="128" y="52"/>
                    </a:cxn>
                    <a:cxn ang="0">
                      <a:pos x="193" y="55"/>
                    </a:cxn>
                    <a:cxn ang="0">
                      <a:pos x="259" y="56"/>
                    </a:cxn>
                    <a:cxn ang="0">
                      <a:pos x="326" y="58"/>
                    </a:cxn>
                    <a:cxn ang="0">
                      <a:pos x="391" y="58"/>
                    </a:cxn>
                    <a:cxn ang="0">
                      <a:pos x="457" y="59"/>
                    </a:cxn>
                    <a:cxn ang="0">
                      <a:pos x="523" y="58"/>
                    </a:cxn>
                    <a:cxn ang="0">
                      <a:pos x="587" y="57"/>
                    </a:cxn>
                    <a:cxn ang="0">
                      <a:pos x="649" y="56"/>
                    </a:cxn>
                    <a:cxn ang="0">
                      <a:pos x="711" y="53"/>
                    </a:cxn>
                    <a:cxn ang="0">
                      <a:pos x="770" y="50"/>
                    </a:cxn>
                    <a:cxn ang="0">
                      <a:pos x="828" y="46"/>
                    </a:cxn>
                    <a:cxn ang="0">
                      <a:pos x="882" y="42"/>
                    </a:cxn>
                    <a:cxn ang="0">
                      <a:pos x="935" y="36"/>
                    </a:cxn>
                    <a:cxn ang="0">
                      <a:pos x="984" y="30"/>
                    </a:cxn>
                    <a:cxn ang="0">
                      <a:pos x="933" y="18"/>
                    </a:cxn>
                    <a:cxn ang="0">
                      <a:pos x="882" y="22"/>
                    </a:cxn>
                    <a:cxn ang="0">
                      <a:pos x="830" y="25"/>
                    </a:cxn>
                    <a:cxn ang="0">
                      <a:pos x="777" y="27"/>
                    </a:cxn>
                    <a:cxn ang="0">
                      <a:pos x="723" y="29"/>
                    </a:cxn>
                    <a:cxn ang="0">
                      <a:pos x="668" y="30"/>
                    </a:cxn>
                    <a:cxn ang="0">
                      <a:pos x="613" y="30"/>
                    </a:cxn>
                    <a:cxn ang="0">
                      <a:pos x="556" y="32"/>
                    </a:cxn>
                    <a:cxn ang="0">
                      <a:pos x="500" y="30"/>
                    </a:cxn>
                    <a:cxn ang="0">
                      <a:pos x="442" y="30"/>
                    </a:cxn>
                    <a:cxn ang="0">
                      <a:pos x="386" y="29"/>
                    </a:cxn>
                    <a:cxn ang="0">
                      <a:pos x="328" y="29"/>
                    </a:cxn>
                    <a:cxn ang="0">
                      <a:pos x="270" y="28"/>
                    </a:cxn>
                    <a:cxn ang="0">
                      <a:pos x="213" y="27"/>
                    </a:cxn>
                    <a:cxn ang="0">
                      <a:pos x="155" y="27"/>
                    </a:cxn>
                    <a:cxn ang="0">
                      <a:pos x="99" y="26"/>
                    </a:cxn>
                    <a:cxn ang="0">
                      <a:pos x="42" y="26"/>
                    </a:cxn>
                  </a:cxnLst>
                  <a:rect l="0" t="0" r="r" b="b"/>
                  <a:pathLst>
                    <a:path w="984" h="59">
                      <a:moveTo>
                        <a:pt x="4" y="18"/>
                      </a:moveTo>
                      <a:lnTo>
                        <a:pt x="0" y="46"/>
                      </a:lnTo>
                      <a:lnTo>
                        <a:pt x="31" y="48"/>
                      </a:lnTo>
                      <a:lnTo>
                        <a:pt x="63" y="50"/>
                      </a:lnTo>
                      <a:lnTo>
                        <a:pt x="95" y="51"/>
                      </a:lnTo>
                      <a:lnTo>
                        <a:pt x="128" y="52"/>
                      </a:lnTo>
                      <a:lnTo>
                        <a:pt x="161" y="53"/>
                      </a:lnTo>
                      <a:lnTo>
                        <a:pt x="193" y="55"/>
                      </a:lnTo>
                      <a:lnTo>
                        <a:pt x="227" y="56"/>
                      </a:lnTo>
                      <a:lnTo>
                        <a:pt x="259" y="56"/>
                      </a:lnTo>
                      <a:lnTo>
                        <a:pt x="292" y="57"/>
                      </a:lnTo>
                      <a:lnTo>
                        <a:pt x="326" y="58"/>
                      </a:lnTo>
                      <a:lnTo>
                        <a:pt x="359" y="58"/>
                      </a:lnTo>
                      <a:lnTo>
                        <a:pt x="391" y="58"/>
                      </a:lnTo>
                      <a:lnTo>
                        <a:pt x="425" y="59"/>
                      </a:lnTo>
                      <a:lnTo>
                        <a:pt x="457" y="59"/>
                      </a:lnTo>
                      <a:lnTo>
                        <a:pt x="490" y="58"/>
                      </a:lnTo>
                      <a:lnTo>
                        <a:pt x="523" y="58"/>
                      </a:lnTo>
                      <a:lnTo>
                        <a:pt x="555" y="58"/>
                      </a:lnTo>
                      <a:lnTo>
                        <a:pt x="587" y="57"/>
                      </a:lnTo>
                      <a:lnTo>
                        <a:pt x="618" y="57"/>
                      </a:lnTo>
                      <a:lnTo>
                        <a:pt x="649" y="56"/>
                      </a:lnTo>
                      <a:lnTo>
                        <a:pt x="681" y="55"/>
                      </a:lnTo>
                      <a:lnTo>
                        <a:pt x="711" y="53"/>
                      </a:lnTo>
                      <a:lnTo>
                        <a:pt x="742" y="52"/>
                      </a:lnTo>
                      <a:lnTo>
                        <a:pt x="770" y="50"/>
                      </a:lnTo>
                      <a:lnTo>
                        <a:pt x="799" y="49"/>
                      </a:lnTo>
                      <a:lnTo>
                        <a:pt x="828" y="46"/>
                      </a:lnTo>
                      <a:lnTo>
                        <a:pt x="856" y="44"/>
                      </a:lnTo>
                      <a:lnTo>
                        <a:pt x="882" y="42"/>
                      </a:lnTo>
                      <a:lnTo>
                        <a:pt x="909" y="40"/>
                      </a:lnTo>
                      <a:lnTo>
                        <a:pt x="935" y="36"/>
                      </a:lnTo>
                      <a:lnTo>
                        <a:pt x="959" y="34"/>
                      </a:lnTo>
                      <a:lnTo>
                        <a:pt x="984" y="30"/>
                      </a:lnTo>
                      <a:lnTo>
                        <a:pt x="971" y="0"/>
                      </a:lnTo>
                      <a:lnTo>
                        <a:pt x="933" y="18"/>
                      </a:lnTo>
                      <a:lnTo>
                        <a:pt x="908" y="20"/>
                      </a:lnTo>
                      <a:lnTo>
                        <a:pt x="882" y="22"/>
                      </a:lnTo>
                      <a:lnTo>
                        <a:pt x="857" y="23"/>
                      </a:lnTo>
                      <a:lnTo>
                        <a:pt x="830" y="25"/>
                      </a:lnTo>
                      <a:lnTo>
                        <a:pt x="804" y="26"/>
                      </a:lnTo>
                      <a:lnTo>
                        <a:pt x="777" y="27"/>
                      </a:lnTo>
                      <a:lnTo>
                        <a:pt x="750" y="28"/>
                      </a:lnTo>
                      <a:lnTo>
                        <a:pt x="723" y="29"/>
                      </a:lnTo>
                      <a:lnTo>
                        <a:pt x="696" y="30"/>
                      </a:lnTo>
                      <a:lnTo>
                        <a:pt x="668" y="30"/>
                      </a:lnTo>
                      <a:lnTo>
                        <a:pt x="640" y="30"/>
                      </a:lnTo>
                      <a:lnTo>
                        <a:pt x="613" y="30"/>
                      </a:lnTo>
                      <a:lnTo>
                        <a:pt x="585" y="32"/>
                      </a:lnTo>
                      <a:lnTo>
                        <a:pt x="556" y="32"/>
                      </a:lnTo>
                      <a:lnTo>
                        <a:pt x="528" y="32"/>
                      </a:lnTo>
                      <a:lnTo>
                        <a:pt x="500" y="30"/>
                      </a:lnTo>
                      <a:lnTo>
                        <a:pt x="471" y="30"/>
                      </a:lnTo>
                      <a:lnTo>
                        <a:pt x="442" y="30"/>
                      </a:lnTo>
                      <a:lnTo>
                        <a:pt x="414" y="30"/>
                      </a:lnTo>
                      <a:lnTo>
                        <a:pt x="386" y="29"/>
                      </a:lnTo>
                      <a:lnTo>
                        <a:pt x="357" y="29"/>
                      </a:lnTo>
                      <a:lnTo>
                        <a:pt x="328" y="29"/>
                      </a:lnTo>
                      <a:lnTo>
                        <a:pt x="299" y="28"/>
                      </a:lnTo>
                      <a:lnTo>
                        <a:pt x="270" y="28"/>
                      </a:lnTo>
                      <a:lnTo>
                        <a:pt x="242" y="27"/>
                      </a:lnTo>
                      <a:lnTo>
                        <a:pt x="213" y="27"/>
                      </a:lnTo>
                      <a:lnTo>
                        <a:pt x="184" y="27"/>
                      </a:lnTo>
                      <a:lnTo>
                        <a:pt x="155" y="27"/>
                      </a:lnTo>
                      <a:lnTo>
                        <a:pt x="128" y="26"/>
                      </a:lnTo>
                      <a:lnTo>
                        <a:pt x="99" y="26"/>
                      </a:lnTo>
                      <a:lnTo>
                        <a:pt x="70" y="26"/>
                      </a:lnTo>
                      <a:lnTo>
                        <a:pt x="42" y="26"/>
                      </a:lnTo>
                      <a:lnTo>
                        <a:pt x="4" y="18"/>
                      </a:lnTo>
                      <a:close/>
                    </a:path>
                  </a:pathLst>
                </a:custGeom>
                <a:solidFill>
                  <a:srgbClr val="DBC4AF"/>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98" name="Freeform 46"/>
                <p:cNvSpPr>
                  <a:spLocks/>
                </p:cNvSpPr>
                <p:nvPr/>
              </p:nvSpPr>
              <p:spPr bwMode="auto">
                <a:xfrm>
                  <a:off x="2721" y="2243"/>
                  <a:ext cx="273" cy="53"/>
                </a:xfrm>
                <a:custGeom>
                  <a:avLst/>
                  <a:gdLst/>
                  <a:ahLst/>
                  <a:cxnLst>
                    <a:cxn ang="0">
                      <a:pos x="0" y="35"/>
                    </a:cxn>
                    <a:cxn ang="0">
                      <a:pos x="5" y="81"/>
                    </a:cxn>
                    <a:cxn ang="0">
                      <a:pos x="59" y="102"/>
                    </a:cxn>
                    <a:cxn ang="0">
                      <a:pos x="500" y="106"/>
                    </a:cxn>
                    <a:cxn ang="0">
                      <a:pos x="546" y="68"/>
                    </a:cxn>
                    <a:cxn ang="0">
                      <a:pos x="546" y="0"/>
                    </a:cxn>
                    <a:cxn ang="0">
                      <a:pos x="405" y="5"/>
                    </a:cxn>
                    <a:cxn ang="0">
                      <a:pos x="203" y="5"/>
                    </a:cxn>
                    <a:cxn ang="0">
                      <a:pos x="8" y="5"/>
                    </a:cxn>
                    <a:cxn ang="0">
                      <a:pos x="0" y="35"/>
                    </a:cxn>
                  </a:cxnLst>
                  <a:rect l="0" t="0" r="r" b="b"/>
                  <a:pathLst>
                    <a:path w="546" h="106">
                      <a:moveTo>
                        <a:pt x="0" y="35"/>
                      </a:moveTo>
                      <a:lnTo>
                        <a:pt x="5" y="81"/>
                      </a:lnTo>
                      <a:lnTo>
                        <a:pt x="59" y="102"/>
                      </a:lnTo>
                      <a:lnTo>
                        <a:pt x="500" y="106"/>
                      </a:lnTo>
                      <a:lnTo>
                        <a:pt x="546" y="68"/>
                      </a:lnTo>
                      <a:lnTo>
                        <a:pt x="546" y="0"/>
                      </a:lnTo>
                      <a:lnTo>
                        <a:pt x="405" y="5"/>
                      </a:lnTo>
                      <a:lnTo>
                        <a:pt x="203" y="5"/>
                      </a:lnTo>
                      <a:lnTo>
                        <a:pt x="8" y="5"/>
                      </a:lnTo>
                      <a:lnTo>
                        <a:pt x="0" y="35"/>
                      </a:lnTo>
                      <a:close/>
                    </a:path>
                  </a:pathLst>
                </a:custGeom>
                <a:solidFill>
                  <a:srgbClr val="AA8E70"/>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799" name="Freeform 47"/>
                <p:cNvSpPr>
                  <a:spLocks/>
                </p:cNvSpPr>
                <p:nvPr/>
              </p:nvSpPr>
              <p:spPr bwMode="auto">
                <a:xfrm>
                  <a:off x="2721" y="2243"/>
                  <a:ext cx="273" cy="50"/>
                </a:xfrm>
                <a:custGeom>
                  <a:avLst/>
                  <a:gdLst/>
                  <a:ahLst/>
                  <a:cxnLst>
                    <a:cxn ang="0">
                      <a:pos x="1" y="44"/>
                    </a:cxn>
                    <a:cxn ang="0">
                      <a:pos x="4" y="64"/>
                    </a:cxn>
                    <a:cxn ang="0">
                      <a:pos x="12" y="78"/>
                    </a:cxn>
                    <a:cxn ang="0">
                      <a:pos x="26" y="84"/>
                    </a:cxn>
                    <a:cxn ang="0">
                      <a:pos x="38" y="89"/>
                    </a:cxn>
                    <a:cxn ang="0">
                      <a:pos x="52" y="94"/>
                    </a:cxn>
                    <a:cxn ang="0">
                      <a:pos x="87" y="97"/>
                    </a:cxn>
                    <a:cxn ang="0">
                      <a:pos x="142" y="98"/>
                    </a:cxn>
                    <a:cxn ang="0">
                      <a:pos x="197" y="98"/>
                    </a:cxn>
                    <a:cxn ang="0">
                      <a:pos x="252" y="98"/>
                    </a:cxn>
                    <a:cxn ang="0">
                      <a:pos x="308" y="99"/>
                    </a:cxn>
                    <a:cxn ang="0">
                      <a:pos x="363" y="99"/>
                    </a:cxn>
                    <a:cxn ang="0">
                      <a:pos x="417" y="99"/>
                    </a:cxn>
                    <a:cxn ang="0">
                      <a:pos x="473" y="100"/>
                    </a:cxn>
                    <a:cxn ang="0">
                      <a:pos x="506" y="96"/>
                    </a:cxn>
                    <a:cxn ang="0">
                      <a:pos x="517" y="86"/>
                    </a:cxn>
                    <a:cxn ang="0">
                      <a:pos x="529" y="78"/>
                    </a:cxn>
                    <a:cxn ang="0">
                      <a:pos x="541" y="69"/>
                    </a:cxn>
                    <a:cxn ang="0">
                      <a:pos x="546" y="48"/>
                    </a:cxn>
                    <a:cxn ang="0">
                      <a:pos x="546" y="16"/>
                    </a:cxn>
                    <a:cxn ang="0">
                      <a:pos x="528" y="0"/>
                    </a:cxn>
                    <a:cxn ang="0">
                      <a:pos x="493" y="1"/>
                    </a:cxn>
                    <a:cxn ang="0">
                      <a:pos x="458" y="2"/>
                    </a:cxn>
                    <a:cxn ang="0">
                      <a:pos x="423" y="3"/>
                    </a:cxn>
                    <a:cxn ang="0">
                      <a:pos x="392" y="5"/>
                    </a:cxn>
                    <a:cxn ang="0">
                      <a:pos x="367" y="5"/>
                    </a:cxn>
                    <a:cxn ang="0">
                      <a:pos x="341" y="5"/>
                    </a:cxn>
                    <a:cxn ang="0">
                      <a:pos x="316" y="5"/>
                    </a:cxn>
                    <a:cxn ang="0">
                      <a:pos x="292" y="5"/>
                    </a:cxn>
                    <a:cxn ang="0">
                      <a:pos x="266" y="5"/>
                    </a:cxn>
                    <a:cxn ang="0">
                      <a:pos x="241" y="5"/>
                    </a:cxn>
                    <a:cxn ang="0">
                      <a:pos x="216" y="5"/>
                    </a:cxn>
                    <a:cxn ang="0">
                      <a:pos x="190" y="5"/>
                    </a:cxn>
                    <a:cxn ang="0">
                      <a:pos x="166" y="5"/>
                    </a:cxn>
                    <a:cxn ang="0">
                      <a:pos x="142" y="5"/>
                    </a:cxn>
                    <a:cxn ang="0">
                      <a:pos x="118" y="5"/>
                    </a:cxn>
                    <a:cxn ang="0">
                      <a:pos x="93" y="5"/>
                    </a:cxn>
                    <a:cxn ang="0">
                      <a:pos x="69" y="5"/>
                    </a:cxn>
                    <a:cxn ang="0">
                      <a:pos x="45" y="5"/>
                    </a:cxn>
                    <a:cxn ang="0">
                      <a:pos x="21" y="5"/>
                    </a:cxn>
                    <a:cxn ang="0">
                      <a:pos x="6" y="11"/>
                    </a:cxn>
                    <a:cxn ang="0">
                      <a:pos x="2" y="25"/>
                    </a:cxn>
                  </a:cxnLst>
                  <a:rect l="0" t="0" r="r" b="b"/>
                  <a:pathLst>
                    <a:path w="546" h="100">
                      <a:moveTo>
                        <a:pt x="0" y="32"/>
                      </a:moveTo>
                      <a:lnTo>
                        <a:pt x="1" y="44"/>
                      </a:lnTo>
                      <a:lnTo>
                        <a:pt x="2" y="54"/>
                      </a:lnTo>
                      <a:lnTo>
                        <a:pt x="4" y="64"/>
                      </a:lnTo>
                      <a:lnTo>
                        <a:pt x="5" y="76"/>
                      </a:lnTo>
                      <a:lnTo>
                        <a:pt x="12" y="78"/>
                      </a:lnTo>
                      <a:lnTo>
                        <a:pt x="19" y="81"/>
                      </a:lnTo>
                      <a:lnTo>
                        <a:pt x="26" y="84"/>
                      </a:lnTo>
                      <a:lnTo>
                        <a:pt x="32" y="86"/>
                      </a:lnTo>
                      <a:lnTo>
                        <a:pt x="38" y="89"/>
                      </a:lnTo>
                      <a:lnTo>
                        <a:pt x="45" y="91"/>
                      </a:lnTo>
                      <a:lnTo>
                        <a:pt x="52" y="94"/>
                      </a:lnTo>
                      <a:lnTo>
                        <a:pt x="59" y="97"/>
                      </a:lnTo>
                      <a:lnTo>
                        <a:pt x="87" y="97"/>
                      </a:lnTo>
                      <a:lnTo>
                        <a:pt x="114" y="97"/>
                      </a:lnTo>
                      <a:lnTo>
                        <a:pt x="142" y="98"/>
                      </a:lnTo>
                      <a:lnTo>
                        <a:pt x="170" y="98"/>
                      </a:lnTo>
                      <a:lnTo>
                        <a:pt x="197" y="98"/>
                      </a:lnTo>
                      <a:lnTo>
                        <a:pt x="225" y="98"/>
                      </a:lnTo>
                      <a:lnTo>
                        <a:pt x="252" y="98"/>
                      </a:lnTo>
                      <a:lnTo>
                        <a:pt x="280" y="98"/>
                      </a:lnTo>
                      <a:lnTo>
                        <a:pt x="308" y="99"/>
                      </a:lnTo>
                      <a:lnTo>
                        <a:pt x="335" y="99"/>
                      </a:lnTo>
                      <a:lnTo>
                        <a:pt x="363" y="99"/>
                      </a:lnTo>
                      <a:lnTo>
                        <a:pt x="391" y="99"/>
                      </a:lnTo>
                      <a:lnTo>
                        <a:pt x="417" y="99"/>
                      </a:lnTo>
                      <a:lnTo>
                        <a:pt x="445" y="100"/>
                      </a:lnTo>
                      <a:lnTo>
                        <a:pt x="473" y="100"/>
                      </a:lnTo>
                      <a:lnTo>
                        <a:pt x="500" y="100"/>
                      </a:lnTo>
                      <a:lnTo>
                        <a:pt x="506" y="96"/>
                      </a:lnTo>
                      <a:lnTo>
                        <a:pt x="512" y="91"/>
                      </a:lnTo>
                      <a:lnTo>
                        <a:pt x="517" y="86"/>
                      </a:lnTo>
                      <a:lnTo>
                        <a:pt x="523" y="82"/>
                      </a:lnTo>
                      <a:lnTo>
                        <a:pt x="529" y="78"/>
                      </a:lnTo>
                      <a:lnTo>
                        <a:pt x="535" y="74"/>
                      </a:lnTo>
                      <a:lnTo>
                        <a:pt x="541" y="69"/>
                      </a:lnTo>
                      <a:lnTo>
                        <a:pt x="546" y="64"/>
                      </a:lnTo>
                      <a:lnTo>
                        <a:pt x="546" y="48"/>
                      </a:lnTo>
                      <a:lnTo>
                        <a:pt x="546" y="32"/>
                      </a:lnTo>
                      <a:lnTo>
                        <a:pt x="546" y="16"/>
                      </a:lnTo>
                      <a:lnTo>
                        <a:pt x="546" y="0"/>
                      </a:lnTo>
                      <a:lnTo>
                        <a:pt x="528" y="0"/>
                      </a:lnTo>
                      <a:lnTo>
                        <a:pt x="511" y="1"/>
                      </a:lnTo>
                      <a:lnTo>
                        <a:pt x="493" y="1"/>
                      </a:lnTo>
                      <a:lnTo>
                        <a:pt x="476" y="2"/>
                      </a:lnTo>
                      <a:lnTo>
                        <a:pt x="458" y="2"/>
                      </a:lnTo>
                      <a:lnTo>
                        <a:pt x="440" y="3"/>
                      </a:lnTo>
                      <a:lnTo>
                        <a:pt x="423" y="3"/>
                      </a:lnTo>
                      <a:lnTo>
                        <a:pt x="405" y="5"/>
                      </a:lnTo>
                      <a:lnTo>
                        <a:pt x="392" y="5"/>
                      </a:lnTo>
                      <a:lnTo>
                        <a:pt x="379" y="5"/>
                      </a:lnTo>
                      <a:lnTo>
                        <a:pt x="367" y="5"/>
                      </a:lnTo>
                      <a:lnTo>
                        <a:pt x="354" y="5"/>
                      </a:lnTo>
                      <a:lnTo>
                        <a:pt x="341" y="5"/>
                      </a:lnTo>
                      <a:lnTo>
                        <a:pt x="329" y="5"/>
                      </a:lnTo>
                      <a:lnTo>
                        <a:pt x="316" y="5"/>
                      </a:lnTo>
                      <a:lnTo>
                        <a:pt x="304" y="5"/>
                      </a:lnTo>
                      <a:lnTo>
                        <a:pt x="292" y="5"/>
                      </a:lnTo>
                      <a:lnTo>
                        <a:pt x="279" y="5"/>
                      </a:lnTo>
                      <a:lnTo>
                        <a:pt x="266" y="5"/>
                      </a:lnTo>
                      <a:lnTo>
                        <a:pt x="254" y="5"/>
                      </a:lnTo>
                      <a:lnTo>
                        <a:pt x="241" y="5"/>
                      </a:lnTo>
                      <a:lnTo>
                        <a:pt x="228" y="5"/>
                      </a:lnTo>
                      <a:lnTo>
                        <a:pt x="216" y="5"/>
                      </a:lnTo>
                      <a:lnTo>
                        <a:pt x="203" y="5"/>
                      </a:lnTo>
                      <a:lnTo>
                        <a:pt x="190" y="5"/>
                      </a:lnTo>
                      <a:lnTo>
                        <a:pt x="179" y="5"/>
                      </a:lnTo>
                      <a:lnTo>
                        <a:pt x="166" y="5"/>
                      </a:lnTo>
                      <a:lnTo>
                        <a:pt x="155" y="5"/>
                      </a:lnTo>
                      <a:lnTo>
                        <a:pt x="142" y="5"/>
                      </a:lnTo>
                      <a:lnTo>
                        <a:pt x="130" y="5"/>
                      </a:lnTo>
                      <a:lnTo>
                        <a:pt x="118" y="5"/>
                      </a:lnTo>
                      <a:lnTo>
                        <a:pt x="106" y="5"/>
                      </a:lnTo>
                      <a:lnTo>
                        <a:pt x="93" y="5"/>
                      </a:lnTo>
                      <a:lnTo>
                        <a:pt x="81" y="5"/>
                      </a:lnTo>
                      <a:lnTo>
                        <a:pt x="69" y="5"/>
                      </a:lnTo>
                      <a:lnTo>
                        <a:pt x="57" y="5"/>
                      </a:lnTo>
                      <a:lnTo>
                        <a:pt x="45" y="5"/>
                      </a:lnTo>
                      <a:lnTo>
                        <a:pt x="32" y="5"/>
                      </a:lnTo>
                      <a:lnTo>
                        <a:pt x="21" y="5"/>
                      </a:lnTo>
                      <a:lnTo>
                        <a:pt x="8" y="5"/>
                      </a:lnTo>
                      <a:lnTo>
                        <a:pt x="6" y="11"/>
                      </a:lnTo>
                      <a:lnTo>
                        <a:pt x="5" y="18"/>
                      </a:lnTo>
                      <a:lnTo>
                        <a:pt x="2" y="25"/>
                      </a:lnTo>
                      <a:lnTo>
                        <a:pt x="0" y="32"/>
                      </a:lnTo>
                      <a:close/>
                    </a:path>
                  </a:pathLst>
                </a:custGeom>
                <a:solidFill>
                  <a:srgbClr val="AD9172"/>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00" name="Freeform 48"/>
                <p:cNvSpPr>
                  <a:spLocks/>
                </p:cNvSpPr>
                <p:nvPr/>
              </p:nvSpPr>
              <p:spPr bwMode="auto">
                <a:xfrm>
                  <a:off x="2721" y="2243"/>
                  <a:ext cx="273" cy="47"/>
                </a:xfrm>
                <a:custGeom>
                  <a:avLst/>
                  <a:gdLst/>
                  <a:ahLst/>
                  <a:cxnLst>
                    <a:cxn ang="0">
                      <a:pos x="1" y="40"/>
                    </a:cxn>
                    <a:cxn ang="0">
                      <a:pos x="4" y="61"/>
                    </a:cxn>
                    <a:cxn ang="0">
                      <a:pos x="12" y="74"/>
                    </a:cxn>
                    <a:cxn ang="0">
                      <a:pos x="26" y="78"/>
                    </a:cxn>
                    <a:cxn ang="0">
                      <a:pos x="38" y="83"/>
                    </a:cxn>
                    <a:cxn ang="0">
                      <a:pos x="52" y="87"/>
                    </a:cxn>
                    <a:cxn ang="0">
                      <a:pos x="87" y="90"/>
                    </a:cxn>
                    <a:cxn ang="0">
                      <a:pos x="142" y="91"/>
                    </a:cxn>
                    <a:cxn ang="0">
                      <a:pos x="197" y="91"/>
                    </a:cxn>
                    <a:cxn ang="0">
                      <a:pos x="252" y="92"/>
                    </a:cxn>
                    <a:cxn ang="0">
                      <a:pos x="308" y="92"/>
                    </a:cxn>
                    <a:cxn ang="0">
                      <a:pos x="363" y="93"/>
                    </a:cxn>
                    <a:cxn ang="0">
                      <a:pos x="417" y="93"/>
                    </a:cxn>
                    <a:cxn ang="0">
                      <a:pos x="473" y="94"/>
                    </a:cxn>
                    <a:cxn ang="0">
                      <a:pos x="506" y="90"/>
                    </a:cxn>
                    <a:cxn ang="0">
                      <a:pos x="517" y="82"/>
                    </a:cxn>
                    <a:cxn ang="0">
                      <a:pos x="529" y="73"/>
                    </a:cxn>
                    <a:cxn ang="0">
                      <a:pos x="541" y="64"/>
                    </a:cxn>
                    <a:cxn ang="0">
                      <a:pos x="546" y="45"/>
                    </a:cxn>
                    <a:cxn ang="0">
                      <a:pos x="546" y="15"/>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10"/>
                    </a:cxn>
                    <a:cxn ang="0">
                      <a:pos x="2" y="24"/>
                    </a:cxn>
                  </a:cxnLst>
                  <a:rect l="0" t="0" r="r" b="b"/>
                  <a:pathLst>
                    <a:path w="546" h="94">
                      <a:moveTo>
                        <a:pt x="0" y="30"/>
                      </a:moveTo>
                      <a:lnTo>
                        <a:pt x="1" y="40"/>
                      </a:lnTo>
                      <a:lnTo>
                        <a:pt x="2" y="51"/>
                      </a:lnTo>
                      <a:lnTo>
                        <a:pt x="4" y="61"/>
                      </a:lnTo>
                      <a:lnTo>
                        <a:pt x="5" y="71"/>
                      </a:lnTo>
                      <a:lnTo>
                        <a:pt x="12" y="74"/>
                      </a:lnTo>
                      <a:lnTo>
                        <a:pt x="19" y="76"/>
                      </a:lnTo>
                      <a:lnTo>
                        <a:pt x="26" y="78"/>
                      </a:lnTo>
                      <a:lnTo>
                        <a:pt x="32" y="81"/>
                      </a:lnTo>
                      <a:lnTo>
                        <a:pt x="38" y="83"/>
                      </a:lnTo>
                      <a:lnTo>
                        <a:pt x="45" y="85"/>
                      </a:lnTo>
                      <a:lnTo>
                        <a:pt x="52" y="87"/>
                      </a:lnTo>
                      <a:lnTo>
                        <a:pt x="59" y="90"/>
                      </a:lnTo>
                      <a:lnTo>
                        <a:pt x="87" y="90"/>
                      </a:lnTo>
                      <a:lnTo>
                        <a:pt x="114" y="90"/>
                      </a:lnTo>
                      <a:lnTo>
                        <a:pt x="142" y="91"/>
                      </a:lnTo>
                      <a:lnTo>
                        <a:pt x="170" y="91"/>
                      </a:lnTo>
                      <a:lnTo>
                        <a:pt x="197" y="91"/>
                      </a:lnTo>
                      <a:lnTo>
                        <a:pt x="225" y="91"/>
                      </a:lnTo>
                      <a:lnTo>
                        <a:pt x="252" y="92"/>
                      </a:lnTo>
                      <a:lnTo>
                        <a:pt x="280" y="92"/>
                      </a:lnTo>
                      <a:lnTo>
                        <a:pt x="308" y="92"/>
                      </a:lnTo>
                      <a:lnTo>
                        <a:pt x="335" y="93"/>
                      </a:lnTo>
                      <a:lnTo>
                        <a:pt x="363" y="93"/>
                      </a:lnTo>
                      <a:lnTo>
                        <a:pt x="391" y="93"/>
                      </a:lnTo>
                      <a:lnTo>
                        <a:pt x="417" y="93"/>
                      </a:lnTo>
                      <a:lnTo>
                        <a:pt x="445" y="94"/>
                      </a:lnTo>
                      <a:lnTo>
                        <a:pt x="473" y="94"/>
                      </a:lnTo>
                      <a:lnTo>
                        <a:pt x="500" y="94"/>
                      </a:lnTo>
                      <a:lnTo>
                        <a:pt x="506" y="90"/>
                      </a:lnTo>
                      <a:lnTo>
                        <a:pt x="512" y="85"/>
                      </a:lnTo>
                      <a:lnTo>
                        <a:pt x="517" y="82"/>
                      </a:lnTo>
                      <a:lnTo>
                        <a:pt x="523" y="77"/>
                      </a:lnTo>
                      <a:lnTo>
                        <a:pt x="529" y="73"/>
                      </a:lnTo>
                      <a:lnTo>
                        <a:pt x="535" y="68"/>
                      </a:lnTo>
                      <a:lnTo>
                        <a:pt x="541" y="64"/>
                      </a:lnTo>
                      <a:lnTo>
                        <a:pt x="546" y="60"/>
                      </a:lnTo>
                      <a:lnTo>
                        <a:pt x="546" y="45"/>
                      </a:lnTo>
                      <a:lnTo>
                        <a:pt x="546" y="30"/>
                      </a:lnTo>
                      <a:lnTo>
                        <a:pt x="546" y="15"/>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10"/>
                      </a:lnTo>
                      <a:lnTo>
                        <a:pt x="5" y="17"/>
                      </a:lnTo>
                      <a:lnTo>
                        <a:pt x="2" y="24"/>
                      </a:lnTo>
                      <a:lnTo>
                        <a:pt x="0" y="30"/>
                      </a:lnTo>
                      <a:close/>
                    </a:path>
                  </a:pathLst>
                </a:custGeom>
                <a:solidFill>
                  <a:srgbClr val="AF9677"/>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01" name="Freeform 49"/>
                <p:cNvSpPr>
                  <a:spLocks/>
                </p:cNvSpPr>
                <p:nvPr/>
              </p:nvSpPr>
              <p:spPr bwMode="auto">
                <a:xfrm>
                  <a:off x="2721" y="2243"/>
                  <a:ext cx="273" cy="44"/>
                </a:xfrm>
                <a:custGeom>
                  <a:avLst/>
                  <a:gdLst/>
                  <a:ahLst/>
                  <a:cxnLst>
                    <a:cxn ang="0">
                      <a:pos x="1" y="38"/>
                    </a:cxn>
                    <a:cxn ang="0">
                      <a:pos x="4" y="58"/>
                    </a:cxn>
                    <a:cxn ang="0">
                      <a:pos x="12" y="69"/>
                    </a:cxn>
                    <a:cxn ang="0">
                      <a:pos x="26" y="74"/>
                    </a:cxn>
                    <a:cxn ang="0">
                      <a:pos x="38" y="77"/>
                    </a:cxn>
                    <a:cxn ang="0">
                      <a:pos x="52" y="82"/>
                    </a:cxn>
                    <a:cxn ang="0">
                      <a:pos x="87" y="84"/>
                    </a:cxn>
                    <a:cxn ang="0">
                      <a:pos x="142" y="85"/>
                    </a:cxn>
                    <a:cxn ang="0">
                      <a:pos x="197" y="85"/>
                    </a:cxn>
                    <a:cxn ang="0">
                      <a:pos x="252" y="85"/>
                    </a:cxn>
                    <a:cxn ang="0">
                      <a:pos x="308" y="86"/>
                    </a:cxn>
                    <a:cxn ang="0">
                      <a:pos x="363" y="86"/>
                    </a:cxn>
                    <a:cxn ang="0">
                      <a:pos x="417" y="86"/>
                    </a:cxn>
                    <a:cxn ang="0">
                      <a:pos x="473" y="87"/>
                    </a:cxn>
                    <a:cxn ang="0">
                      <a:pos x="506" y="84"/>
                    </a:cxn>
                    <a:cxn ang="0">
                      <a:pos x="517" y="76"/>
                    </a:cxn>
                    <a:cxn ang="0">
                      <a:pos x="529" y="68"/>
                    </a:cxn>
                    <a:cxn ang="0">
                      <a:pos x="541" y="60"/>
                    </a:cxn>
                    <a:cxn ang="0">
                      <a:pos x="546" y="43"/>
                    </a:cxn>
                    <a:cxn ang="0">
                      <a:pos x="546" y="14"/>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2"/>
                    </a:cxn>
                  </a:cxnLst>
                  <a:rect l="0" t="0" r="r" b="b"/>
                  <a:pathLst>
                    <a:path w="546" h="87">
                      <a:moveTo>
                        <a:pt x="0" y="28"/>
                      </a:moveTo>
                      <a:lnTo>
                        <a:pt x="1" y="38"/>
                      </a:lnTo>
                      <a:lnTo>
                        <a:pt x="2" y="47"/>
                      </a:lnTo>
                      <a:lnTo>
                        <a:pt x="4" y="58"/>
                      </a:lnTo>
                      <a:lnTo>
                        <a:pt x="5" y="67"/>
                      </a:lnTo>
                      <a:lnTo>
                        <a:pt x="12" y="69"/>
                      </a:lnTo>
                      <a:lnTo>
                        <a:pt x="19" y="71"/>
                      </a:lnTo>
                      <a:lnTo>
                        <a:pt x="26" y="74"/>
                      </a:lnTo>
                      <a:lnTo>
                        <a:pt x="32" y="75"/>
                      </a:lnTo>
                      <a:lnTo>
                        <a:pt x="38" y="77"/>
                      </a:lnTo>
                      <a:lnTo>
                        <a:pt x="45" y="79"/>
                      </a:lnTo>
                      <a:lnTo>
                        <a:pt x="52" y="82"/>
                      </a:lnTo>
                      <a:lnTo>
                        <a:pt x="59" y="84"/>
                      </a:lnTo>
                      <a:lnTo>
                        <a:pt x="87" y="84"/>
                      </a:lnTo>
                      <a:lnTo>
                        <a:pt x="114" y="84"/>
                      </a:lnTo>
                      <a:lnTo>
                        <a:pt x="142" y="85"/>
                      </a:lnTo>
                      <a:lnTo>
                        <a:pt x="170" y="85"/>
                      </a:lnTo>
                      <a:lnTo>
                        <a:pt x="197" y="85"/>
                      </a:lnTo>
                      <a:lnTo>
                        <a:pt x="225" y="85"/>
                      </a:lnTo>
                      <a:lnTo>
                        <a:pt x="252" y="85"/>
                      </a:lnTo>
                      <a:lnTo>
                        <a:pt x="280" y="85"/>
                      </a:lnTo>
                      <a:lnTo>
                        <a:pt x="308" y="86"/>
                      </a:lnTo>
                      <a:lnTo>
                        <a:pt x="335" y="86"/>
                      </a:lnTo>
                      <a:lnTo>
                        <a:pt x="363" y="86"/>
                      </a:lnTo>
                      <a:lnTo>
                        <a:pt x="391" y="86"/>
                      </a:lnTo>
                      <a:lnTo>
                        <a:pt x="417" y="86"/>
                      </a:lnTo>
                      <a:lnTo>
                        <a:pt x="445" y="87"/>
                      </a:lnTo>
                      <a:lnTo>
                        <a:pt x="473" y="87"/>
                      </a:lnTo>
                      <a:lnTo>
                        <a:pt x="500" y="87"/>
                      </a:lnTo>
                      <a:lnTo>
                        <a:pt x="506" y="84"/>
                      </a:lnTo>
                      <a:lnTo>
                        <a:pt x="512" y="79"/>
                      </a:lnTo>
                      <a:lnTo>
                        <a:pt x="517" y="76"/>
                      </a:lnTo>
                      <a:lnTo>
                        <a:pt x="523" y="71"/>
                      </a:lnTo>
                      <a:lnTo>
                        <a:pt x="529" y="68"/>
                      </a:lnTo>
                      <a:lnTo>
                        <a:pt x="535" y="64"/>
                      </a:lnTo>
                      <a:lnTo>
                        <a:pt x="541" y="60"/>
                      </a:lnTo>
                      <a:lnTo>
                        <a:pt x="546" y="56"/>
                      </a:lnTo>
                      <a:lnTo>
                        <a:pt x="546" y="43"/>
                      </a:lnTo>
                      <a:lnTo>
                        <a:pt x="546" y="28"/>
                      </a:lnTo>
                      <a:lnTo>
                        <a:pt x="546" y="14"/>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2"/>
                      </a:lnTo>
                      <a:lnTo>
                        <a:pt x="0" y="28"/>
                      </a:lnTo>
                      <a:close/>
                    </a:path>
                  </a:pathLst>
                </a:custGeom>
                <a:solidFill>
                  <a:srgbClr val="B2997C"/>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02" name="Freeform 50"/>
                <p:cNvSpPr>
                  <a:spLocks/>
                </p:cNvSpPr>
                <p:nvPr/>
              </p:nvSpPr>
              <p:spPr bwMode="auto">
                <a:xfrm>
                  <a:off x="2721" y="2243"/>
                  <a:ext cx="273" cy="41"/>
                </a:xfrm>
                <a:custGeom>
                  <a:avLst/>
                  <a:gdLst/>
                  <a:ahLst/>
                  <a:cxnLst>
                    <a:cxn ang="0">
                      <a:pos x="1" y="36"/>
                    </a:cxn>
                    <a:cxn ang="0">
                      <a:pos x="4" y="53"/>
                    </a:cxn>
                    <a:cxn ang="0">
                      <a:pos x="12" y="64"/>
                    </a:cxn>
                    <a:cxn ang="0">
                      <a:pos x="26" y="68"/>
                    </a:cxn>
                    <a:cxn ang="0">
                      <a:pos x="38" y="73"/>
                    </a:cxn>
                    <a:cxn ang="0">
                      <a:pos x="52" y="76"/>
                    </a:cxn>
                    <a:cxn ang="0">
                      <a:pos x="87" y="78"/>
                    </a:cxn>
                    <a:cxn ang="0">
                      <a:pos x="142" y="79"/>
                    </a:cxn>
                    <a:cxn ang="0">
                      <a:pos x="197" y="79"/>
                    </a:cxn>
                    <a:cxn ang="0">
                      <a:pos x="252" y="79"/>
                    </a:cxn>
                    <a:cxn ang="0">
                      <a:pos x="308" y="81"/>
                    </a:cxn>
                    <a:cxn ang="0">
                      <a:pos x="363" y="81"/>
                    </a:cxn>
                    <a:cxn ang="0">
                      <a:pos x="417" y="81"/>
                    </a:cxn>
                    <a:cxn ang="0">
                      <a:pos x="473" y="82"/>
                    </a:cxn>
                    <a:cxn ang="0">
                      <a:pos x="506" y="78"/>
                    </a:cxn>
                    <a:cxn ang="0">
                      <a:pos x="517" y="70"/>
                    </a:cxn>
                    <a:cxn ang="0">
                      <a:pos x="529" y="63"/>
                    </a:cxn>
                    <a:cxn ang="0">
                      <a:pos x="541" y="55"/>
                    </a:cxn>
                    <a:cxn ang="0">
                      <a:pos x="546" y="39"/>
                    </a:cxn>
                    <a:cxn ang="0">
                      <a:pos x="546" y="13"/>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1"/>
                    </a:cxn>
                  </a:cxnLst>
                  <a:rect l="0" t="0" r="r" b="b"/>
                  <a:pathLst>
                    <a:path w="546" h="82">
                      <a:moveTo>
                        <a:pt x="0" y="26"/>
                      </a:moveTo>
                      <a:lnTo>
                        <a:pt x="1" y="36"/>
                      </a:lnTo>
                      <a:lnTo>
                        <a:pt x="2" y="44"/>
                      </a:lnTo>
                      <a:lnTo>
                        <a:pt x="4" y="53"/>
                      </a:lnTo>
                      <a:lnTo>
                        <a:pt x="5" y="62"/>
                      </a:lnTo>
                      <a:lnTo>
                        <a:pt x="12" y="64"/>
                      </a:lnTo>
                      <a:lnTo>
                        <a:pt x="19" y="67"/>
                      </a:lnTo>
                      <a:lnTo>
                        <a:pt x="26" y="68"/>
                      </a:lnTo>
                      <a:lnTo>
                        <a:pt x="32" y="70"/>
                      </a:lnTo>
                      <a:lnTo>
                        <a:pt x="38" y="73"/>
                      </a:lnTo>
                      <a:lnTo>
                        <a:pt x="45" y="74"/>
                      </a:lnTo>
                      <a:lnTo>
                        <a:pt x="52" y="76"/>
                      </a:lnTo>
                      <a:lnTo>
                        <a:pt x="59" y="78"/>
                      </a:lnTo>
                      <a:lnTo>
                        <a:pt x="87" y="78"/>
                      </a:lnTo>
                      <a:lnTo>
                        <a:pt x="114" y="78"/>
                      </a:lnTo>
                      <a:lnTo>
                        <a:pt x="142" y="79"/>
                      </a:lnTo>
                      <a:lnTo>
                        <a:pt x="170" y="79"/>
                      </a:lnTo>
                      <a:lnTo>
                        <a:pt x="197" y="79"/>
                      </a:lnTo>
                      <a:lnTo>
                        <a:pt x="225" y="79"/>
                      </a:lnTo>
                      <a:lnTo>
                        <a:pt x="252" y="79"/>
                      </a:lnTo>
                      <a:lnTo>
                        <a:pt x="280" y="79"/>
                      </a:lnTo>
                      <a:lnTo>
                        <a:pt x="308" y="81"/>
                      </a:lnTo>
                      <a:lnTo>
                        <a:pt x="335" y="81"/>
                      </a:lnTo>
                      <a:lnTo>
                        <a:pt x="363" y="81"/>
                      </a:lnTo>
                      <a:lnTo>
                        <a:pt x="391" y="81"/>
                      </a:lnTo>
                      <a:lnTo>
                        <a:pt x="417" y="81"/>
                      </a:lnTo>
                      <a:lnTo>
                        <a:pt x="445" y="82"/>
                      </a:lnTo>
                      <a:lnTo>
                        <a:pt x="473" y="82"/>
                      </a:lnTo>
                      <a:lnTo>
                        <a:pt x="500" y="82"/>
                      </a:lnTo>
                      <a:lnTo>
                        <a:pt x="506" y="78"/>
                      </a:lnTo>
                      <a:lnTo>
                        <a:pt x="512" y="74"/>
                      </a:lnTo>
                      <a:lnTo>
                        <a:pt x="517" y="70"/>
                      </a:lnTo>
                      <a:lnTo>
                        <a:pt x="523" y="67"/>
                      </a:lnTo>
                      <a:lnTo>
                        <a:pt x="529" y="63"/>
                      </a:lnTo>
                      <a:lnTo>
                        <a:pt x="535" y="60"/>
                      </a:lnTo>
                      <a:lnTo>
                        <a:pt x="541" y="55"/>
                      </a:lnTo>
                      <a:lnTo>
                        <a:pt x="546" y="52"/>
                      </a:lnTo>
                      <a:lnTo>
                        <a:pt x="546" y="39"/>
                      </a:lnTo>
                      <a:lnTo>
                        <a:pt x="546" y="25"/>
                      </a:lnTo>
                      <a:lnTo>
                        <a:pt x="546" y="13"/>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1"/>
                      </a:lnTo>
                      <a:lnTo>
                        <a:pt x="0" y="26"/>
                      </a:lnTo>
                      <a:close/>
                    </a:path>
                  </a:pathLst>
                </a:custGeom>
                <a:solidFill>
                  <a:srgbClr val="B59E82"/>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03" name="Freeform 51"/>
                <p:cNvSpPr>
                  <a:spLocks/>
                </p:cNvSpPr>
                <p:nvPr/>
              </p:nvSpPr>
              <p:spPr bwMode="auto">
                <a:xfrm>
                  <a:off x="2721" y="2243"/>
                  <a:ext cx="273" cy="38"/>
                </a:xfrm>
                <a:custGeom>
                  <a:avLst/>
                  <a:gdLst/>
                  <a:ahLst/>
                  <a:cxnLst>
                    <a:cxn ang="0">
                      <a:pos x="1" y="32"/>
                    </a:cxn>
                    <a:cxn ang="0">
                      <a:pos x="4" y="49"/>
                    </a:cxn>
                    <a:cxn ang="0">
                      <a:pos x="12" y="60"/>
                    </a:cxn>
                    <a:cxn ang="0">
                      <a:pos x="26" y="63"/>
                    </a:cxn>
                    <a:cxn ang="0">
                      <a:pos x="38" y="67"/>
                    </a:cxn>
                    <a:cxn ang="0">
                      <a:pos x="52" y="70"/>
                    </a:cxn>
                    <a:cxn ang="0">
                      <a:pos x="87" y="73"/>
                    </a:cxn>
                    <a:cxn ang="0">
                      <a:pos x="142" y="74"/>
                    </a:cxn>
                    <a:cxn ang="0">
                      <a:pos x="197" y="74"/>
                    </a:cxn>
                    <a:cxn ang="0">
                      <a:pos x="252" y="74"/>
                    </a:cxn>
                    <a:cxn ang="0">
                      <a:pos x="308" y="75"/>
                    </a:cxn>
                    <a:cxn ang="0">
                      <a:pos x="363" y="75"/>
                    </a:cxn>
                    <a:cxn ang="0">
                      <a:pos x="417" y="75"/>
                    </a:cxn>
                    <a:cxn ang="0">
                      <a:pos x="473" y="76"/>
                    </a:cxn>
                    <a:cxn ang="0">
                      <a:pos x="506" y="73"/>
                    </a:cxn>
                    <a:cxn ang="0">
                      <a:pos x="517" y="66"/>
                    </a:cxn>
                    <a:cxn ang="0">
                      <a:pos x="529" y="59"/>
                    </a:cxn>
                    <a:cxn ang="0">
                      <a:pos x="541" y="52"/>
                    </a:cxn>
                    <a:cxn ang="0">
                      <a:pos x="546" y="36"/>
                    </a:cxn>
                    <a:cxn ang="0">
                      <a:pos x="546" y="11"/>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8"/>
                    </a:cxn>
                    <a:cxn ang="0">
                      <a:pos x="2" y="18"/>
                    </a:cxn>
                  </a:cxnLst>
                  <a:rect l="0" t="0" r="r" b="b"/>
                  <a:pathLst>
                    <a:path w="546" h="76">
                      <a:moveTo>
                        <a:pt x="0" y="24"/>
                      </a:moveTo>
                      <a:lnTo>
                        <a:pt x="1" y="32"/>
                      </a:lnTo>
                      <a:lnTo>
                        <a:pt x="2" y="40"/>
                      </a:lnTo>
                      <a:lnTo>
                        <a:pt x="4" y="49"/>
                      </a:lnTo>
                      <a:lnTo>
                        <a:pt x="5" y="58"/>
                      </a:lnTo>
                      <a:lnTo>
                        <a:pt x="12" y="60"/>
                      </a:lnTo>
                      <a:lnTo>
                        <a:pt x="19" y="61"/>
                      </a:lnTo>
                      <a:lnTo>
                        <a:pt x="26" y="63"/>
                      </a:lnTo>
                      <a:lnTo>
                        <a:pt x="32" y="64"/>
                      </a:lnTo>
                      <a:lnTo>
                        <a:pt x="38" y="67"/>
                      </a:lnTo>
                      <a:lnTo>
                        <a:pt x="45" y="69"/>
                      </a:lnTo>
                      <a:lnTo>
                        <a:pt x="52" y="70"/>
                      </a:lnTo>
                      <a:lnTo>
                        <a:pt x="59" y="73"/>
                      </a:lnTo>
                      <a:lnTo>
                        <a:pt x="87" y="73"/>
                      </a:lnTo>
                      <a:lnTo>
                        <a:pt x="114" y="73"/>
                      </a:lnTo>
                      <a:lnTo>
                        <a:pt x="142" y="74"/>
                      </a:lnTo>
                      <a:lnTo>
                        <a:pt x="170" y="74"/>
                      </a:lnTo>
                      <a:lnTo>
                        <a:pt x="197" y="74"/>
                      </a:lnTo>
                      <a:lnTo>
                        <a:pt x="225" y="74"/>
                      </a:lnTo>
                      <a:lnTo>
                        <a:pt x="252" y="74"/>
                      </a:lnTo>
                      <a:lnTo>
                        <a:pt x="280" y="74"/>
                      </a:lnTo>
                      <a:lnTo>
                        <a:pt x="308" y="75"/>
                      </a:lnTo>
                      <a:lnTo>
                        <a:pt x="335" y="75"/>
                      </a:lnTo>
                      <a:lnTo>
                        <a:pt x="363" y="75"/>
                      </a:lnTo>
                      <a:lnTo>
                        <a:pt x="391" y="75"/>
                      </a:lnTo>
                      <a:lnTo>
                        <a:pt x="417" y="75"/>
                      </a:lnTo>
                      <a:lnTo>
                        <a:pt x="445" y="76"/>
                      </a:lnTo>
                      <a:lnTo>
                        <a:pt x="473" y="76"/>
                      </a:lnTo>
                      <a:lnTo>
                        <a:pt x="500" y="76"/>
                      </a:lnTo>
                      <a:lnTo>
                        <a:pt x="506" y="73"/>
                      </a:lnTo>
                      <a:lnTo>
                        <a:pt x="512" y="69"/>
                      </a:lnTo>
                      <a:lnTo>
                        <a:pt x="517" y="66"/>
                      </a:lnTo>
                      <a:lnTo>
                        <a:pt x="523" y="62"/>
                      </a:lnTo>
                      <a:lnTo>
                        <a:pt x="529" y="59"/>
                      </a:lnTo>
                      <a:lnTo>
                        <a:pt x="535" y="55"/>
                      </a:lnTo>
                      <a:lnTo>
                        <a:pt x="541" y="52"/>
                      </a:lnTo>
                      <a:lnTo>
                        <a:pt x="546" y="48"/>
                      </a:lnTo>
                      <a:lnTo>
                        <a:pt x="546" y="36"/>
                      </a:lnTo>
                      <a:lnTo>
                        <a:pt x="546" y="24"/>
                      </a:lnTo>
                      <a:lnTo>
                        <a:pt x="546" y="11"/>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8"/>
                      </a:lnTo>
                      <a:lnTo>
                        <a:pt x="5" y="14"/>
                      </a:lnTo>
                      <a:lnTo>
                        <a:pt x="2" y="18"/>
                      </a:lnTo>
                      <a:lnTo>
                        <a:pt x="0" y="24"/>
                      </a:lnTo>
                      <a:close/>
                    </a:path>
                  </a:pathLst>
                </a:custGeom>
                <a:solidFill>
                  <a:srgbClr val="B7A084"/>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04" name="Freeform 52"/>
                <p:cNvSpPr>
                  <a:spLocks/>
                </p:cNvSpPr>
                <p:nvPr/>
              </p:nvSpPr>
              <p:spPr bwMode="auto">
                <a:xfrm>
                  <a:off x="2721" y="2243"/>
                  <a:ext cx="273" cy="35"/>
                </a:xfrm>
                <a:custGeom>
                  <a:avLst/>
                  <a:gdLst/>
                  <a:ahLst/>
                  <a:cxnLst>
                    <a:cxn ang="0">
                      <a:pos x="1" y="30"/>
                    </a:cxn>
                    <a:cxn ang="0">
                      <a:pos x="4" y="45"/>
                    </a:cxn>
                    <a:cxn ang="0">
                      <a:pos x="12" y="54"/>
                    </a:cxn>
                    <a:cxn ang="0">
                      <a:pos x="26" y="58"/>
                    </a:cxn>
                    <a:cxn ang="0">
                      <a:pos x="38" y="61"/>
                    </a:cxn>
                    <a:cxn ang="0">
                      <a:pos x="52" y="64"/>
                    </a:cxn>
                    <a:cxn ang="0">
                      <a:pos x="87" y="67"/>
                    </a:cxn>
                    <a:cxn ang="0">
                      <a:pos x="142" y="67"/>
                    </a:cxn>
                    <a:cxn ang="0">
                      <a:pos x="197" y="68"/>
                    </a:cxn>
                    <a:cxn ang="0">
                      <a:pos x="252" y="68"/>
                    </a:cxn>
                    <a:cxn ang="0">
                      <a:pos x="308" y="68"/>
                    </a:cxn>
                    <a:cxn ang="0">
                      <a:pos x="363" y="68"/>
                    </a:cxn>
                    <a:cxn ang="0">
                      <a:pos x="417" y="69"/>
                    </a:cxn>
                    <a:cxn ang="0">
                      <a:pos x="473" y="69"/>
                    </a:cxn>
                    <a:cxn ang="0">
                      <a:pos x="506" y="66"/>
                    </a:cxn>
                    <a:cxn ang="0">
                      <a:pos x="517" y="60"/>
                    </a:cxn>
                    <a:cxn ang="0">
                      <a:pos x="529" y="54"/>
                    </a:cxn>
                    <a:cxn ang="0">
                      <a:pos x="541" y="48"/>
                    </a:cxn>
                    <a:cxn ang="0">
                      <a:pos x="546" y="33"/>
                    </a:cxn>
                    <a:cxn ang="0">
                      <a:pos x="546" y="11"/>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7"/>
                    </a:cxn>
                  </a:cxnLst>
                  <a:rect l="0" t="0" r="r" b="b"/>
                  <a:pathLst>
                    <a:path w="546" h="69">
                      <a:moveTo>
                        <a:pt x="0" y="22"/>
                      </a:moveTo>
                      <a:lnTo>
                        <a:pt x="1" y="30"/>
                      </a:lnTo>
                      <a:lnTo>
                        <a:pt x="2" y="37"/>
                      </a:lnTo>
                      <a:lnTo>
                        <a:pt x="4" y="45"/>
                      </a:lnTo>
                      <a:lnTo>
                        <a:pt x="5" y="53"/>
                      </a:lnTo>
                      <a:lnTo>
                        <a:pt x="12" y="54"/>
                      </a:lnTo>
                      <a:lnTo>
                        <a:pt x="19" y="56"/>
                      </a:lnTo>
                      <a:lnTo>
                        <a:pt x="26" y="58"/>
                      </a:lnTo>
                      <a:lnTo>
                        <a:pt x="32" y="60"/>
                      </a:lnTo>
                      <a:lnTo>
                        <a:pt x="38" y="61"/>
                      </a:lnTo>
                      <a:lnTo>
                        <a:pt x="45" y="63"/>
                      </a:lnTo>
                      <a:lnTo>
                        <a:pt x="52" y="64"/>
                      </a:lnTo>
                      <a:lnTo>
                        <a:pt x="59" y="67"/>
                      </a:lnTo>
                      <a:lnTo>
                        <a:pt x="87" y="67"/>
                      </a:lnTo>
                      <a:lnTo>
                        <a:pt x="114" y="67"/>
                      </a:lnTo>
                      <a:lnTo>
                        <a:pt x="142" y="67"/>
                      </a:lnTo>
                      <a:lnTo>
                        <a:pt x="170" y="68"/>
                      </a:lnTo>
                      <a:lnTo>
                        <a:pt x="197" y="68"/>
                      </a:lnTo>
                      <a:lnTo>
                        <a:pt x="225" y="68"/>
                      </a:lnTo>
                      <a:lnTo>
                        <a:pt x="252" y="68"/>
                      </a:lnTo>
                      <a:lnTo>
                        <a:pt x="280" y="68"/>
                      </a:lnTo>
                      <a:lnTo>
                        <a:pt x="308" y="68"/>
                      </a:lnTo>
                      <a:lnTo>
                        <a:pt x="335" y="68"/>
                      </a:lnTo>
                      <a:lnTo>
                        <a:pt x="363" y="68"/>
                      </a:lnTo>
                      <a:lnTo>
                        <a:pt x="391" y="68"/>
                      </a:lnTo>
                      <a:lnTo>
                        <a:pt x="417" y="69"/>
                      </a:lnTo>
                      <a:lnTo>
                        <a:pt x="445" y="69"/>
                      </a:lnTo>
                      <a:lnTo>
                        <a:pt x="473" y="69"/>
                      </a:lnTo>
                      <a:lnTo>
                        <a:pt x="500" y="69"/>
                      </a:lnTo>
                      <a:lnTo>
                        <a:pt x="506" y="66"/>
                      </a:lnTo>
                      <a:lnTo>
                        <a:pt x="512" y="63"/>
                      </a:lnTo>
                      <a:lnTo>
                        <a:pt x="517" y="60"/>
                      </a:lnTo>
                      <a:lnTo>
                        <a:pt x="523" y="56"/>
                      </a:lnTo>
                      <a:lnTo>
                        <a:pt x="529" y="54"/>
                      </a:lnTo>
                      <a:lnTo>
                        <a:pt x="535" y="51"/>
                      </a:lnTo>
                      <a:lnTo>
                        <a:pt x="541" y="48"/>
                      </a:lnTo>
                      <a:lnTo>
                        <a:pt x="546" y="45"/>
                      </a:lnTo>
                      <a:lnTo>
                        <a:pt x="546" y="33"/>
                      </a:lnTo>
                      <a:lnTo>
                        <a:pt x="546" y="22"/>
                      </a:lnTo>
                      <a:lnTo>
                        <a:pt x="546" y="11"/>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3"/>
                      </a:lnTo>
                      <a:lnTo>
                        <a:pt x="2" y="17"/>
                      </a:lnTo>
                      <a:lnTo>
                        <a:pt x="0" y="22"/>
                      </a:lnTo>
                      <a:close/>
                    </a:path>
                  </a:pathLst>
                </a:custGeom>
                <a:solidFill>
                  <a:srgbClr val="BAA389"/>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05" name="Freeform 53"/>
                <p:cNvSpPr>
                  <a:spLocks/>
                </p:cNvSpPr>
                <p:nvPr/>
              </p:nvSpPr>
              <p:spPr bwMode="auto">
                <a:xfrm>
                  <a:off x="2721" y="2243"/>
                  <a:ext cx="273" cy="32"/>
                </a:xfrm>
                <a:custGeom>
                  <a:avLst/>
                  <a:gdLst/>
                  <a:ahLst/>
                  <a:cxnLst>
                    <a:cxn ang="0">
                      <a:pos x="1" y="28"/>
                    </a:cxn>
                    <a:cxn ang="0">
                      <a:pos x="4" y="41"/>
                    </a:cxn>
                    <a:cxn ang="0">
                      <a:pos x="12" y="49"/>
                    </a:cxn>
                    <a:cxn ang="0">
                      <a:pos x="26" y="53"/>
                    </a:cxn>
                    <a:cxn ang="0">
                      <a:pos x="38" y="56"/>
                    </a:cxn>
                    <a:cxn ang="0">
                      <a:pos x="52" y="60"/>
                    </a:cxn>
                    <a:cxn ang="0">
                      <a:pos x="87" y="61"/>
                    </a:cxn>
                    <a:cxn ang="0">
                      <a:pos x="142" y="61"/>
                    </a:cxn>
                    <a:cxn ang="0">
                      <a:pos x="197" y="61"/>
                    </a:cxn>
                    <a:cxn ang="0">
                      <a:pos x="252" y="61"/>
                    </a:cxn>
                    <a:cxn ang="0">
                      <a:pos x="308" y="62"/>
                    </a:cxn>
                    <a:cxn ang="0">
                      <a:pos x="363" y="62"/>
                    </a:cxn>
                    <a:cxn ang="0">
                      <a:pos x="417" y="62"/>
                    </a:cxn>
                    <a:cxn ang="0">
                      <a:pos x="473" y="63"/>
                    </a:cxn>
                    <a:cxn ang="0">
                      <a:pos x="506" y="60"/>
                    </a:cxn>
                    <a:cxn ang="0">
                      <a:pos x="517" y="54"/>
                    </a:cxn>
                    <a:cxn ang="0">
                      <a:pos x="529" y="49"/>
                    </a:cxn>
                    <a:cxn ang="0">
                      <a:pos x="541" y="44"/>
                    </a:cxn>
                    <a:cxn ang="0">
                      <a:pos x="546" y="30"/>
                    </a:cxn>
                    <a:cxn ang="0">
                      <a:pos x="546" y="10"/>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6"/>
                    </a:cxn>
                  </a:cxnLst>
                  <a:rect l="0" t="0" r="r" b="b"/>
                  <a:pathLst>
                    <a:path w="546" h="63">
                      <a:moveTo>
                        <a:pt x="0" y="21"/>
                      </a:moveTo>
                      <a:lnTo>
                        <a:pt x="1" y="28"/>
                      </a:lnTo>
                      <a:lnTo>
                        <a:pt x="2" y="35"/>
                      </a:lnTo>
                      <a:lnTo>
                        <a:pt x="4" y="41"/>
                      </a:lnTo>
                      <a:lnTo>
                        <a:pt x="5" y="48"/>
                      </a:lnTo>
                      <a:lnTo>
                        <a:pt x="12" y="49"/>
                      </a:lnTo>
                      <a:lnTo>
                        <a:pt x="19" y="51"/>
                      </a:lnTo>
                      <a:lnTo>
                        <a:pt x="26" y="53"/>
                      </a:lnTo>
                      <a:lnTo>
                        <a:pt x="32" y="54"/>
                      </a:lnTo>
                      <a:lnTo>
                        <a:pt x="38" y="56"/>
                      </a:lnTo>
                      <a:lnTo>
                        <a:pt x="45" y="58"/>
                      </a:lnTo>
                      <a:lnTo>
                        <a:pt x="52" y="60"/>
                      </a:lnTo>
                      <a:lnTo>
                        <a:pt x="59" y="61"/>
                      </a:lnTo>
                      <a:lnTo>
                        <a:pt x="87" y="61"/>
                      </a:lnTo>
                      <a:lnTo>
                        <a:pt x="114" y="61"/>
                      </a:lnTo>
                      <a:lnTo>
                        <a:pt x="142" y="61"/>
                      </a:lnTo>
                      <a:lnTo>
                        <a:pt x="170" y="61"/>
                      </a:lnTo>
                      <a:lnTo>
                        <a:pt x="197" y="61"/>
                      </a:lnTo>
                      <a:lnTo>
                        <a:pt x="225" y="61"/>
                      </a:lnTo>
                      <a:lnTo>
                        <a:pt x="252" y="61"/>
                      </a:lnTo>
                      <a:lnTo>
                        <a:pt x="280" y="62"/>
                      </a:lnTo>
                      <a:lnTo>
                        <a:pt x="308" y="62"/>
                      </a:lnTo>
                      <a:lnTo>
                        <a:pt x="335" y="62"/>
                      </a:lnTo>
                      <a:lnTo>
                        <a:pt x="363" y="62"/>
                      </a:lnTo>
                      <a:lnTo>
                        <a:pt x="391" y="62"/>
                      </a:lnTo>
                      <a:lnTo>
                        <a:pt x="417" y="62"/>
                      </a:lnTo>
                      <a:lnTo>
                        <a:pt x="445" y="63"/>
                      </a:lnTo>
                      <a:lnTo>
                        <a:pt x="473" y="63"/>
                      </a:lnTo>
                      <a:lnTo>
                        <a:pt x="500" y="63"/>
                      </a:lnTo>
                      <a:lnTo>
                        <a:pt x="506" y="60"/>
                      </a:lnTo>
                      <a:lnTo>
                        <a:pt x="512" y="58"/>
                      </a:lnTo>
                      <a:lnTo>
                        <a:pt x="517" y="54"/>
                      </a:lnTo>
                      <a:lnTo>
                        <a:pt x="523" y="52"/>
                      </a:lnTo>
                      <a:lnTo>
                        <a:pt x="529" y="49"/>
                      </a:lnTo>
                      <a:lnTo>
                        <a:pt x="535" y="46"/>
                      </a:lnTo>
                      <a:lnTo>
                        <a:pt x="541" y="44"/>
                      </a:lnTo>
                      <a:lnTo>
                        <a:pt x="546" y="40"/>
                      </a:lnTo>
                      <a:lnTo>
                        <a:pt x="546" y="30"/>
                      </a:lnTo>
                      <a:lnTo>
                        <a:pt x="546" y="20"/>
                      </a:lnTo>
                      <a:lnTo>
                        <a:pt x="546" y="10"/>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1"/>
                      </a:lnTo>
                      <a:lnTo>
                        <a:pt x="2" y="16"/>
                      </a:lnTo>
                      <a:lnTo>
                        <a:pt x="0" y="21"/>
                      </a:lnTo>
                      <a:close/>
                    </a:path>
                  </a:pathLst>
                </a:custGeom>
                <a:solidFill>
                  <a:srgbClr val="BCA58C"/>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06" name="Freeform 54"/>
                <p:cNvSpPr>
                  <a:spLocks/>
                </p:cNvSpPr>
                <p:nvPr/>
              </p:nvSpPr>
              <p:spPr bwMode="auto">
                <a:xfrm>
                  <a:off x="2721" y="2243"/>
                  <a:ext cx="273" cy="28"/>
                </a:xfrm>
                <a:custGeom>
                  <a:avLst/>
                  <a:gdLst/>
                  <a:ahLst/>
                  <a:cxnLst>
                    <a:cxn ang="0">
                      <a:pos x="1" y="24"/>
                    </a:cxn>
                    <a:cxn ang="0">
                      <a:pos x="4" y="37"/>
                    </a:cxn>
                    <a:cxn ang="0">
                      <a:pos x="12" y="45"/>
                    </a:cxn>
                    <a:cxn ang="0">
                      <a:pos x="26" y="47"/>
                    </a:cxn>
                    <a:cxn ang="0">
                      <a:pos x="38" y="51"/>
                    </a:cxn>
                    <a:cxn ang="0">
                      <a:pos x="52" y="53"/>
                    </a:cxn>
                    <a:cxn ang="0">
                      <a:pos x="87" y="54"/>
                    </a:cxn>
                    <a:cxn ang="0">
                      <a:pos x="142" y="55"/>
                    </a:cxn>
                    <a:cxn ang="0">
                      <a:pos x="197" y="55"/>
                    </a:cxn>
                    <a:cxn ang="0">
                      <a:pos x="252" y="55"/>
                    </a:cxn>
                    <a:cxn ang="0">
                      <a:pos x="308" y="56"/>
                    </a:cxn>
                    <a:cxn ang="0">
                      <a:pos x="363" y="56"/>
                    </a:cxn>
                    <a:cxn ang="0">
                      <a:pos x="417" y="56"/>
                    </a:cxn>
                    <a:cxn ang="0">
                      <a:pos x="473" y="56"/>
                    </a:cxn>
                    <a:cxn ang="0">
                      <a:pos x="506" y="54"/>
                    </a:cxn>
                    <a:cxn ang="0">
                      <a:pos x="517" y="49"/>
                    </a:cxn>
                    <a:cxn ang="0">
                      <a:pos x="529" y="45"/>
                    </a:cxn>
                    <a:cxn ang="0">
                      <a:pos x="541" y="39"/>
                    </a:cxn>
                    <a:cxn ang="0">
                      <a:pos x="546" y="28"/>
                    </a:cxn>
                    <a:cxn ang="0">
                      <a:pos x="546" y="9"/>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4"/>
                    </a:cxn>
                  </a:cxnLst>
                  <a:rect l="0" t="0" r="r" b="b"/>
                  <a:pathLst>
                    <a:path w="546" h="56">
                      <a:moveTo>
                        <a:pt x="0" y="18"/>
                      </a:moveTo>
                      <a:lnTo>
                        <a:pt x="1" y="24"/>
                      </a:lnTo>
                      <a:lnTo>
                        <a:pt x="2" y="31"/>
                      </a:lnTo>
                      <a:lnTo>
                        <a:pt x="4" y="37"/>
                      </a:lnTo>
                      <a:lnTo>
                        <a:pt x="5" y="44"/>
                      </a:lnTo>
                      <a:lnTo>
                        <a:pt x="12" y="45"/>
                      </a:lnTo>
                      <a:lnTo>
                        <a:pt x="19" y="46"/>
                      </a:lnTo>
                      <a:lnTo>
                        <a:pt x="26" y="47"/>
                      </a:lnTo>
                      <a:lnTo>
                        <a:pt x="32" y="48"/>
                      </a:lnTo>
                      <a:lnTo>
                        <a:pt x="38" y="51"/>
                      </a:lnTo>
                      <a:lnTo>
                        <a:pt x="45" y="52"/>
                      </a:lnTo>
                      <a:lnTo>
                        <a:pt x="52" y="53"/>
                      </a:lnTo>
                      <a:lnTo>
                        <a:pt x="59" y="54"/>
                      </a:lnTo>
                      <a:lnTo>
                        <a:pt x="87" y="54"/>
                      </a:lnTo>
                      <a:lnTo>
                        <a:pt x="114" y="54"/>
                      </a:lnTo>
                      <a:lnTo>
                        <a:pt x="142" y="55"/>
                      </a:lnTo>
                      <a:lnTo>
                        <a:pt x="170" y="55"/>
                      </a:lnTo>
                      <a:lnTo>
                        <a:pt x="197" y="55"/>
                      </a:lnTo>
                      <a:lnTo>
                        <a:pt x="225" y="55"/>
                      </a:lnTo>
                      <a:lnTo>
                        <a:pt x="252" y="55"/>
                      </a:lnTo>
                      <a:lnTo>
                        <a:pt x="280" y="55"/>
                      </a:lnTo>
                      <a:lnTo>
                        <a:pt x="308" y="56"/>
                      </a:lnTo>
                      <a:lnTo>
                        <a:pt x="335" y="56"/>
                      </a:lnTo>
                      <a:lnTo>
                        <a:pt x="363" y="56"/>
                      </a:lnTo>
                      <a:lnTo>
                        <a:pt x="391" y="56"/>
                      </a:lnTo>
                      <a:lnTo>
                        <a:pt x="417" y="56"/>
                      </a:lnTo>
                      <a:lnTo>
                        <a:pt x="445" y="56"/>
                      </a:lnTo>
                      <a:lnTo>
                        <a:pt x="473" y="56"/>
                      </a:lnTo>
                      <a:lnTo>
                        <a:pt x="500" y="56"/>
                      </a:lnTo>
                      <a:lnTo>
                        <a:pt x="506" y="54"/>
                      </a:lnTo>
                      <a:lnTo>
                        <a:pt x="512" y="52"/>
                      </a:lnTo>
                      <a:lnTo>
                        <a:pt x="517" y="49"/>
                      </a:lnTo>
                      <a:lnTo>
                        <a:pt x="523" y="47"/>
                      </a:lnTo>
                      <a:lnTo>
                        <a:pt x="529" y="45"/>
                      </a:lnTo>
                      <a:lnTo>
                        <a:pt x="535" y="41"/>
                      </a:lnTo>
                      <a:lnTo>
                        <a:pt x="541" y="39"/>
                      </a:lnTo>
                      <a:lnTo>
                        <a:pt x="546" y="37"/>
                      </a:lnTo>
                      <a:lnTo>
                        <a:pt x="546" y="28"/>
                      </a:lnTo>
                      <a:lnTo>
                        <a:pt x="546" y="18"/>
                      </a:lnTo>
                      <a:lnTo>
                        <a:pt x="546" y="9"/>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0"/>
                      </a:lnTo>
                      <a:lnTo>
                        <a:pt x="2" y="14"/>
                      </a:lnTo>
                      <a:lnTo>
                        <a:pt x="0" y="18"/>
                      </a:lnTo>
                      <a:close/>
                    </a:path>
                  </a:pathLst>
                </a:custGeom>
                <a:solidFill>
                  <a:srgbClr val="BFAA91"/>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07" name="Freeform 55"/>
                <p:cNvSpPr>
                  <a:spLocks/>
                </p:cNvSpPr>
                <p:nvPr/>
              </p:nvSpPr>
              <p:spPr bwMode="auto">
                <a:xfrm>
                  <a:off x="2721" y="2243"/>
                  <a:ext cx="273" cy="25"/>
                </a:xfrm>
                <a:custGeom>
                  <a:avLst/>
                  <a:gdLst/>
                  <a:ahLst/>
                  <a:cxnLst>
                    <a:cxn ang="0">
                      <a:pos x="1" y="22"/>
                    </a:cxn>
                    <a:cxn ang="0">
                      <a:pos x="4" y="33"/>
                    </a:cxn>
                    <a:cxn ang="0">
                      <a:pos x="12" y="40"/>
                    </a:cxn>
                    <a:cxn ang="0">
                      <a:pos x="26" y="43"/>
                    </a:cxn>
                    <a:cxn ang="0">
                      <a:pos x="38" y="45"/>
                    </a:cxn>
                    <a:cxn ang="0">
                      <a:pos x="52" y="47"/>
                    </a:cxn>
                    <a:cxn ang="0">
                      <a:pos x="87" y="48"/>
                    </a:cxn>
                    <a:cxn ang="0">
                      <a:pos x="142" y="48"/>
                    </a:cxn>
                    <a:cxn ang="0">
                      <a:pos x="197" y="49"/>
                    </a:cxn>
                    <a:cxn ang="0">
                      <a:pos x="252" y="49"/>
                    </a:cxn>
                    <a:cxn ang="0">
                      <a:pos x="308" y="49"/>
                    </a:cxn>
                    <a:cxn ang="0">
                      <a:pos x="363" y="49"/>
                    </a:cxn>
                    <a:cxn ang="0">
                      <a:pos x="417" y="51"/>
                    </a:cxn>
                    <a:cxn ang="0">
                      <a:pos x="473" y="51"/>
                    </a:cxn>
                    <a:cxn ang="0">
                      <a:pos x="506" y="48"/>
                    </a:cxn>
                    <a:cxn ang="0">
                      <a:pos x="517" y="44"/>
                    </a:cxn>
                    <a:cxn ang="0">
                      <a:pos x="529" y="39"/>
                    </a:cxn>
                    <a:cxn ang="0">
                      <a:pos x="541" y="35"/>
                    </a:cxn>
                    <a:cxn ang="0">
                      <a:pos x="546" y="24"/>
                    </a:cxn>
                    <a:cxn ang="0">
                      <a:pos x="546" y="8"/>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6"/>
                    </a:cxn>
                    <a:cxn ang="0">
                      <a:pos x="2" y="13"/>
                    </a:cxn>
                  </a:cxnLst>
                  <a:rect l="0" t="0" r="r" b="b"/>
                  <a:pathLst>
                    <a:path w="546" h="51">
                      <a:moveTo>
                        <a:pt x="0" y="16"/>
                      </a:moveTo>
                      <a:lnTo>
                        <a:pt x="1" y="22"/>
                      </a:lnTo>
                      <a:lnTo>
                        <a:pt x="2" y="28"/>
                      </a:lnTo>
                      <a:lnTo>
                        <a:pt x="4" y="33"/>
                      </a:lnTo>
                      <a:lnTo>
                        <a:pt x="5" y="39"/>
                      </a:lnTo>
                      <a:lnTo>
                        <a:pt x="12" y="40"/>
                      </a:lnTo>
                      <a:lnTo>
                        <a:pt x="19" y="41"/>
                      </a:lnTo>
                      <a:lnTo>
                        <a:pt x="26" y="43"/>
                      </a:lnTo>
                      <a:lnTo>
                        <a:pt x="32" y="44"/>
                      </a:lnTo>
                      <a:lnTo>
                        <a:pt x="38" y="45"/>
                      </a:lnTo>
                      <a:lnTo>
                        <a:pt x="45" y="46"/>
                      </a:lnTo>
                      <a:lnTo>
                        <a:pt x="52" y="47"/>
                      </a:lnTo>
                      <a:lnTo>
                        <a:pt x="59" y="48"/>
                      </a:lnTo>
                      <a:lnTo>
                        <a:pt x="87" y="48"/>
                      </a:lnTo>
                      <a:lnTo>
                        <a:pt x="114" y="48"/>
                      </a:lnTo>
                      <a:lnTo>
                        <a:pt x="142" y="48"/>
                      </a:lnTo>
                      <a:lnTo>
                        <a:pt x="170" y="49"/>
                      </a:lnTo>
                      <a:lnTo>
                        <a:pt x="197" y="49"/>
                      </a:lnTo>
                      <a:lnTo>
                        <a:pt x="225" y="49"/>
                      </a:lnTo>
                      <a:lnTo>
                        <a:pt x="252" y="49"/>
                      </a:lnTo>
                      <a:lnTo>
                        <a:pt x="280" y="49"/>
                      </a:lnTo>
                      <a:lnTo>
                        <a:pt x="308" y="49"/>
                      </a:lnTo>
                      <a:lnTo>
                        <a:pt x="335" y="49"/>
                      </a:lnTo>
                      <a:lnTo>
                        <a:pt x="363" y="49"/>
                      </a:lnTo>
                      <a:lnTo>
                        <a:pt x="391" y="49"/>
                      </a:lnTo>
                      <a:lnTo>
                        <a:pt x="417" y="51"/>
                      </a:lnTo>
                      <a:lnTo>
                        <a:pt x="445" y="51"/>
                      </a:lnTo>
                      <a:lnTo>
                        <a:pt x="473" y="51"/>
                      </a:lnTo>
                      <a:lnTo>
                        <a:pt x="500" y="51"/>
                      </a:lnTo>
                      <a:lnTo>
                        <a:pt x="506" y="48"/>
                      </a:lnTo>
                      <a:lnTo>
                        <a:pt x="512" y="46"/>
                      </a:lnTo>
                      <a:lnTo>
                        <a:pt x="517" y="44"/>
                      </a:lnTo>
                      <a:lnTo>
                        <a:pt x="523" y="41"/>
                      </a:lnTo>
                      <a:lnTo>
                        <a:pt x="529" y="39"/>
                      </a:lnTo>
                      <a:lnTo>
                        <a:pt x="535" y="37"/>
                      </a:lnTo>
                      <a:lnTo>
                        <a:pt x="541" y="35"/>
                      </a:lnTo>
                      <a:lnTo>
                        <a:pt x="546" y="32"/>
                      </a:lnTo>
                      <a:lnTo>
                        <a:pt x="546" y="24"/>
                      </a:lnTo>
                      <a:lnTo>
                        <a:pt x="546" y="16"/>
                      </a:lnTo>
                      <a:lnTo>
                        <a:pt x="546" y="8"/>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6"/>
                      </a:lnTo>
                      <a:lnTo>
                        <a:pt x="5" y="9"/>
                      </a:lnTo>
                      <a:lnTo>
                        <a:pt x="2" y="13"/>
                      </a:lnTo>
                      <a:lnTo>
                        <a:pt x="0" y="16"/>
                      </a:lnTo>
                      <a:close/>
                    </a:path>
                  </a:pathLst>
                </a:custGeom>
                <a:solidFill>
                  <a:srgbClr val="C1AD96"/>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08" name="Freeform 56"/>
                <p:cNvSpPr>
                  <a:spLocks/>
                </p:cNvSpPr>
                <p:nvPr/>
              </p:nvSpPr>
              <p:spPr bwMode="auto">
                <a:xfrm>
                  <a:off x="2721" y="2243"/>
                  <a:ext cx="273" cy="22"/>
                </a:xfrm>
                <a:custGeom>
                  <a:avLst/>
                  <a:gdLst/>
                  <a:ahLst/>
                  <a:cxnLst>
                    <a:cxn ang="0">
                      <a:pos x="1" y="18"/>
                    </a:cxn>
                    <a:cxn ang="0">
                      <a:pos x="4" y="29"/>
                    </a:cxn>
                    <a:cxn ang="0">
                      <a:pos x="12" y="35"/>
                    </a:cxn>
                    <a:cxn ang="0">
                      <a:pos x="26" y="37"/>
                    </a:cxn>
                    <a:cxn ang="0">
                      <a:pos x="38" y="39"/>
                    </a:cxn>
                    <a:cxn ang="0">
                      <a:pos x="52" y="41"/>
                    </a:cxn>
                    <a:cxn ang="0">
                      <a:pos x="87" y="43"/>
                    </a:cxn>
                    <a:cxn ang="0">
                      <a:pos x="142" y="43"/>
                    </a:cxn>
                    <a:cxn ang="0">
                      <a:pos x="197" y="44"/>
                    </a:cxn>
                    <a:cxn ang="0">
                      <a:pos x="252" y="44"/>
                    </a:cxn>
                    <a:cxn ang="0">
                      <a:pos x="308" y="44"/>
                    </a:cxn>
                    <a:cxn ang="0">
                      <a:pos x="363" y="44"/>
                    </a:cxn>
                    <a:cxn ang="0">
                      <a:pos x="417" y="45"/>
                    </a:cxn>
                    <a:cxn ang="0">
                      <a:pos x="473" y="45"/>
                    </a:cxn>
                    <a:cxn ang="0">
                      <a:pos x="506" y="43"/>
                    </a:cxn>
                    <a:cxn ang="0">
                      <a:pos x="517" y="38"/>
                    </a:cxn>
                    <a:cxn ang="0">
                      <a:pos x="529" y="35"/>
                    </a:cxn>
                    <a:cxn ang="0">
                      <a:pos x="541" y="31"/>
                    </a:cxn>
                    <a:cxn ang="0">
                      <a:pos x="546" y="22"/>
                    </a:cxn>
                    <a:cxn ang="0">
                      <a:pos x="546" y="7"/>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5"/>
                    </a:cxn>
                    <a:cxn ang="0">
                      <a:pos x="2" y="11"/>
                    </a:cxn>
                  </a:cxnLst>
                  <a:rect l="0" t="0" r="r" b="b"/>
                  <a:pathLst>
                    <a:path w="546" h="45">
                      <a:moveTo>
                        <a:pt x="0" y="14"/>
                      </a:moveTo>
                      <a:lnTo>
                        <a:pt x="1" y="18"/>
                      </a:lnTo>
                      <a:lnTo>
                        <a:pt x="2" y="24"/>
                      </a:lnTo>
                      <a:lnTo>
                        <a:pt x="4" y="29"/>
                      </a:lnTo>
                      <a:lnTo>
                        <a:pt x="5" y="33"/>
                      </a:lnTo>
                      <a:lnTo>
                        <a:pt x="12" y="35"/>
                      </a:lnTo>
                      <a:lnTo>
                        <a:pt x="19" y="36"/>
                      </a:lnTo>
                      <a:lnTo>
                        <a:pt x="26" y="37"/>
                      </a:lnTo>
                      <a:lnTo>
                        <a:pt x="32" y="38"/>
                      </a:lnTo>
                      <a:lnTo>
                        <a:pt x="38" y="39"/>
                      </a:lnTo>
                      <a:lnTo>
                        <a:pt x="45" y="40"/>
                      </a:lnTo>
                      <a:lnTo>
                        <a:pt x="52" y="41"/>
                      </a:lnTo>
                      <a:lnTo>
                        <a:pt x="59" y="43"/>
                      </a:lnTo>
                      <a:lnTo>
                        <a:pt x="87" y="43"/>
                      </a:lnTo>
                      <a:lnTo>
                        <a:pt x="114" y="43"/>
                      </a:lnTo>
                      <a:lnTo>
                        <a:pt x="142" y="43"/>
                      </a:lnTo>
                      <a:lnTo>
                        <a:pt x="170" y="44"/>
                      </a:lnTo>
                      <a:lnTo>
                        <a:pt x="197" y="44"/>
                      </a:lnTo>
                      <a:lnTo>
                        <a:pt x="225" y="44"/>
                      </a:lnTo>
                      <a:lnTo>
                        <a:pt x="252" y="44"/>
                      </a:lnTo>
                      <a:lnTo>
                        <a:pt x="280" y="44"/>
                      </a:lnTo>
                      <a:lnTo>
                        <a:pt x="308" y="44"/>
                      </a:lnTo>
                      <a:lnTo>
                        <a:pt x="335" y="44"/>
                      </a:lnTo>
                      <a:lnTo>
                        <a:pt x="363" y="44"/>
                      </a:lnTo>
                      <a:lnTo>
                        <a:pt x="391" y="44"/>
                      </a:lnTo>
                      <a:lnTo>
                        <a:pt x="417" y="45"/>
                      </a:lnTo>
                      <a:lnTo>
                        <a:pt x="445" y="45"/>
                      </a:lnTo>
                      <a:lnTo>
                        <a:pt x="473" y="45"/>
                      </a:lnTo>
                      <a:lnTo>
                        <a:pt x="500" y="45"/>
                      </a:lnTo>
                      <a:lnTo>
                        <a:pt x="506" y="43"/>
                      </a:lnTo>
                      <a:lnTo>
                        <a:pt x="512" y="40"/>
                      </a:lnTo>
                      <a:lnTo>
                        <a:pt x="517" y="38"/>
                      </a:lnTo>
                      <a:lnTo>
                        <a:pt x="523" y="37"/>
                      </a:lnTo>
                      <a:lnTo>
                        <a:pt x="529" y="35"/>
                      </a:lnTo>
                      <a:lnTo>
                        <a:pt x="535" y="32"/>
                      </a:lnTo>
                      <a:lnTo>
                        <a:pt x="541" y="31"/>
                      </a:lnTo>
                      <a:lnTo>
                        <a:pt x="546" y="29"/>
                      </a:lnTo>
                      <a:lnTo>
                        <a:pt x="546" y="22"/>
                      </a:lnTo>
                      <a:lnTo>
                        <a:pt x="546" y="14"/>
                      </a:lnTo>
                      <a:lnTo>
                        <a:pt x="546" y="7"/>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5"/>
                      </a:lnTo>
                      <a:lnTo>
                        <a:pt x="5" y="8"/>
                      </a:lnTo>
                      <a:lnTo>
                        <a:pt x="2" y="11"/>
                      </a:lnTo>
                      <a:lnTo>
                        <a:pt x="0" y="14"/>
                      </a:lnTo>
                      <a:close/>
                    </a:path>
                  </a:pathLst>
                </a:custGeom>
                <a:solidFill>
                  <a:srgbClr val="C4B29B"/>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09" name="Freeform 57"/>
                <p:cNvSpPr>
                  <a:spLocks/>
                </p:cNvSpPr>
                <p:nvPr/>
              </p:nvSpPr>
              <p:spPr bwMode="auto">
                <a:xfrm>
                  <a:off x="2721" y="2243"/>
                  <a:ext cx="273" cy="19"/>
                </a:xfrm>
                <a:custGeom>
                  <a:avLst/>
                  <a:gdLst/>
                  <a:ahLst/>
                  <a:cxnLst>
                    <a:cxn ang="0">
                      <a:pos x="0" y="13"/>
                    </a:cxn>
                    <a:cxn ang="0">
                      <a:pos x="5" y="29"/>
                    </a:cxn>
                    <a:cxn ang="0">
                      <a:pos x="59" y="37"/>
                    </a:cxn>
                    <a:cxn ang="0">
                      <a:pos x="500" y="38"/>
                    </a:cxn>
                    <a:cxn ang="0">
                      <a:pos x="546" y="24"/>
                    </a:cxn>
                    <a:cxn ang="0">
                      <a:pos x="546" y="0"/>
                    </a:cxn>
                    <a:cxn ang="0">
                      <a:pos x="405" y="1"/>
                    </a:cxn>
                    <a:cxn ang="0">
                      <a:pos x="203" y="1"/>
                    </a:cxn>
                    <a:cxn ang="0">
                      <a:pos x="8" y="1"/>
                    </a:cxn>
                    <a:cxn ang="0">
                      <a:pos x="0" y="13"/>
                    </a:cxn>
                  </a:cxnLst>
                  <a:rect l="0" t="0" r="r" b="b"/>
                  <a:pathLst>
                    <a:path w="546" h="38">
                      <a:moveTo>
                        <a:pt x="0" y="13"/>
                      </a:moveTo>
                      <a:lnTo>
                        <a:pt x="5" y="29"/>
                      </a:lnTo>
                      <a:lnTo>
                        <a:pt x="59" y="37"/>
                      </a:lnTo>
                      <a:lnTo>
                        <a:pt x="500" y="38"/>
                      </a:lnTo>
                      <a:lnTo>
                        <a:pt x="546" y="24"/>
                      </a:lnTo>
                      <a:lnTo>
                        <a:pt x="546" y="0"/>
                      </a:lnTo>
                      <a:lnTo>
                        <a:pt x="405" y="1"/>
                      </a:lnTo>
                      <a:lnTo>
                        <a:pt x="203" y="1"/>
                      </a:lnTo>
                      <a:lnTo>
                        <a:pt x="8" y="1"/>
                      </a:lnTo>
                      <a:lnTo>
                        <a:pt x="0" y="13"/>
                      </a:lnTo>
                      <a:close/>
                    </a:path>
                  </a:pathLst>
                </a:custGeom>
                <a:solidFill>
                  <a:srgbClr val="C6B59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10" name="Rectangle 58"/>
                <p:cNvSpPr>
                  <a:spLocks noChangeArrowheads="1"/>
                </p:cNvSpPr>
                <p:nvPr/>
              </p:nvSpPr>
              <p:spPr bwMode="auto">
                <a:xfrm>
                  <a:off x="2734" y="2407"/>
                  <a:ext cx="126" cy="38"/>
                </a:xfrm>
                <a:prstGeom prst="rect">
                  <a:avLst/>
                </a:prstGeom>
                <a:solidFill>
                  <a:srgbClr val="96704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11" name="Rectangle 59"/>
                <p:cNvSpPr>
                  <a:spLocks noChangeArrowheads="1"/>
                </p:cNvSpPr>
                <p:nvPr/>
              </p:nvSpPr>
              <p:spPr bwMode="auto">
                <a:xfrm>
                  <a:off x="2751" y="2418"/>
                  <a:ext cx="109" cy="27"/>
                </a:xfrm>
                <a:prstGeom prst="rect">
                  <a:avLst/>
                </a:prstGeom>
                <a:solidFill>
                  <a:srgbClr val="002335"/>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12" name="Rectangle 60"/>
                <p:cNvSpPr>
                  <a:spLocks noChangeArrowheads="1"/>
                </p:cNvSpPr>
                <p:nvPr/>
              </p:nvSpPr>
              <p:spPr bwMode="auto">
                <a:xfrm>
                  <a:off x="2552" y="2388"/>
                  <a:ext cx="62" cy="16"/>
                </a:xfrm>
                <a:prstGeom prst="rect">
                  <a:avLst/>
                </a:prstGeom>
                <a:solidFill>
                  <a:srgbClr val="3A4447"/>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13" name="Rectangle 61"/>
                <p:cNvSpPr>
                  <a:spLocks noChangeArrowheads="1"/>
                </p:cNvSpPr>
                <p:nvPr/>
              </p:nvSpPr>
              <p:spPr bwMode="auto">
                <a:xfrm>
                  <a:off x="2856" y="2407"/>
                  <a:ext cx="7" cy="118"/>
                </a:xfrm>
                <a:prstGeom prst="rect">
                  <a:avLst/>
                </a:prstGeom>
                <a:solidFill>
                  <a:srgbClr val="63563D"/>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14" name="Rectangle 62"/>
                <p:cNvSpPr>
                  <a:spLocks noChangeArrowheads="1"/>
                </p:cNvSpPr>
                <p:nvPr/>
              </p:nvSpPr>
              <p:spPr bwMode="auto">
                <a:xfrm>
                  <a:off x="2735" y="2518"/>
                  <a:ext cx="123" cy="10"/>
                </a:xfrm>
                <a:prstGeom prst="rect">
                  <a:avLst/>
                </a:prstGeom>
                <a:solidFill>
                  <a:srgbClr val="B28C5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15" name="Rectangle 63"/>
                <p:cNvSpPr>
                  <a:spLocks noChangeArrowheads="1"/>
                </p:cNvSpPr>
                <p:nvPr/>
              </p:nvSpPr>
              <p:spPr bwMode="auto">
                <a:xfrm>
                  <a:off x="2594" y="2413"/>
                  <a:ext cx="97" cy="112"/>
                </a:xfrm>
                <a:prstGeom prst="rect">
                  <a:avLst/>
                </a:prstGeom>
                <a:solidFill>
                  <a:srgbClr val="B28C5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16" name="Rectangle 64"/>
                <p:cNvSpPr>
                  <a:spLocks noChangeArrowheads="1"/>
                </p:cNvSpPr>
                <p:nvPr/>
              </p:nvSpPr>
              <p:spPr bwMode="auto">
                <a:xfrm>
                  <a:off x="2592" y="2408"/>
                  <a:ext cx="104" cy="8"/>
                </a:xfrm>
                <a:prstGeom prst="rect">
                  <a:avLst/>
                </a:prstGeom>
                <a:solidFill>
                  <a:srgbClr val="63563D"/>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17" name="Rectangle 65"/>
                <p:cNvSpPr>
                  <a:spLocks noChangeArrowheads="1"/>
                </p:cNvSpPr>
                <p:nvPr/>
              </p:nvSpPr>
              <p:spPr bwMode="auto">
                <a:xfrm>
                  <a:off x="2689" y="2404"/>
                  <a:ext cx="10" cy="117"/>
                </a:xfrm>
                <a:prstGeom prst="rect">
                  <a:avLst/>
                </a:prstGeom>
                <a:solidFill>
                  <a:srgbClr val="63563D"/>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18" name="Rectangle 66"/>
                <p:cNvSpPr>
                  <a:spLocks noChangeArrowheads="1"/>
                </p:cNvSpPr>
                <p:nvPr/>
              </p:nvSpPr>
              <p:spPr bwMode="auto">
                <a:xfrm>
                  <a:off x="2590" y="2518"/>
                  <a:ext cx="102" cy="8"/>
                </a:xfrm>
                <a:prstGeom prst="rect">
                  <a:avLst/>
                </a:prstGeom>
                <a:solidFill>
                  <a:srgbClr val="DBC9B5"/>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19" name="Rectangle 67"/>
                <p:cNvSpPr>
                  <a:spLocks noChangeArrowheads="1"/>
                </p:cNvSpPr>
                <p:nvPr/>
              </p:nvSpPr>
              <p:spPr bwMode="auto">
                <a:xfrm>
                  <a:off x="2894" y="2388"/>
                  <a:ext cx="11" cy="142"/>
                </a:xfrm>
                <a:prstGeom prst="rect">
                  <a:avLst/>
                </a:prstGeom>
                <a:solidFill>
                  <a:srgbClr val="776B44"/>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20" name="Rectangle 68"/>
                <p:cNvSpPr>
                  <a:spLocks noChangeArrowheads="1"/>
                </p:cNvSpPr>
                <p:nvPr/>
              </p:nvSpPr>
              <p:spPr bwMode="auto">
                <a:xfrm>
                  <a:off x="3155" y="2449"/>
                  <a:ext cx="36" cy="29"/>
                </a:xfrm>
                <a:prstGeom prst="rect">
                  <a:avLst/>
                </a:prstGeom>
                <a:solidFill>
                  <a:srgbClr val="423521"/>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21" name="Rectangle 69"/>
                <p:cNvSpPr>
                  <a:spLocks noChangeArrowheads="1"/>
                </p:cNvSpPr>
                <p:nvPr/>
              </p:nvSpPr>
              <p:spPr bwMode="auto">
                <a:xfrm>
                  <a:off x="3170" y="2402"/>
                  <a:ext cx="10" cy="138"/>
                </a:xfrm>
                <a:prstGeom prst="rect">
                  <a:avLst/>
                </a:prstGeom>
                <a:solidFill>
                  <a:srgbClr val="002335"/>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22" name="Freeform 70"/>
                <p:cNvSpPr>
                  <a:spLocks/>
                </p:cNvSpPr>
                <p:nvPr/>
              </p:nvSpPr>
              <p:spPr bwMode="auto">
                <a:xfrm>
                  <a:off x="2587" y="2533"/>
                  <a:ext cx="566" cy="59"/>
                </a:xfrm>
                <a:custGeom>
                  <a:avLst/>
                  <a:gdLst/>
                  <a:ahLst/>
                  <a:cxnLst>
                    <a:cxn ang="0">
                      <a:pos x="0" y="5"/>
                    </a:cxn>
                    <a:cxn ang="0">
                      <a:pos x="56" y="43"/>
                    </a:cxn>
                    <a:cxn ang="0">
                      <a:pos x="1072" y="42"/>
                    </a:cxn>
                    <a:cxn ang="0">
                      <a:pos x="1131" y="0"/>
                    </a:cxn>
                    <a:cxn ang="0">
                      <a:pos x="1098" y="64"/>
                    </a:cxn>
                    <a:cxn ang="0">
                      <a:pos x="1098" y="118"/>
                    </a:cxn>
                    <a:cxn ang="0">
                      <a:pos x="12" y="114"/>
                    </a:cxn>
                    <a:cxn ang="0">
                      <a:pos x="15" y="65"/>
                    </a:cxn>
                    <a:cxn ang="0">
                      <a:pos x="0" y="5"/>
                    </a:cxn>
                  </a:cxnLst>
                  <a:rect l="0" t="0" r="r" b="b"/>
                  <a:pathLst>
                    <a:path w="1131" h="118">
                      <a:moveTo>
                        <a:pt x="0" y="5"/>
                      </a:moveTo>
                      <a:lnTo>
                        <a:pt x="56" y="43"/>
                      </a:lnTo>
                      <a:lnTo>
                        <a:pt x="1072" y="42"/>
                      </a:lnTo>
                      <a:lnTo>
                        <a:pt x="1131" y="0"/>
                      </a:lnTo>
                      <a:lnTo>
                        <a:pt x="1098" y="64"/>
                      </a:lnTo>
                      <a:lnTo>
                        <a:pt x="1098" y="118"/>
                      </a:lnTo>
                      <a:lnTo>
                        <a:pt x="12" y="114"/>
                      </a:lnTo>
                      <a:lnTo>
                        <a:pt x="15" y="65"/>
                      </a:lnTo>
                      <a:lnTo>
                        <a:pt x="0" y="5"/>
                      </a:lnTo>
                      <a:close/>
                    </a:path>
                  </a:pathLst>
                </a:custGeom>
                <a:solidFill>
                  <a:srgbClr val="63563D"/>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23" name="Freeform 71"/>
                <p:cNvSpPr>
                  <a:spLocks/>
                </p:cNvSpPr>
                <p:nvPr/>
              </p:nvSpPr>
              <p:spPr bwMode="auto">
                <a:xfrm>
                  <a:off x="3049" y="2251"/>
                  <a:ext cx="27" cy="29"/>
                </a:xfrm>
                <a:custGeom>
                  <a:avLst/>
                  <a:gdLst/>
                  <a:ahLst/>
                  <a:cxnLst>
                    <a:cxn ang="0">
                      <a:pos x="26" y="0"/>
                    </a:cxn>
                    <a:cxn ang="0">
                      <a:pos x="38" y="2"/>
                    </a:cxn>
                    <a:cxn ang="0">
                      <a:pos x="46" y="9"/>
                    </a:cxn>
                    <a:cxn ang="0">
                      <a:pos x="52" y="19"/>
                    </a:cxn>
                    <a:cxn ang="0">
                      <a:pos x="54" y="30"/>
                    </a:cxn>
                    <a:cxn ang="0">
                      <a:pos x="52" y="42"/>
                    </a:cxn>
                    <a:cxn ang="0">
                      <a:pos x="46" y="51"/>
                    </a:cxn>
                    <a:cxn ang="0">
                      <a:pos x="38" y="57"/>
                    </a:cxn>
                    <a:cxn ang="0">
                      <a:pos x="26" y="59"/>
                    </a:cxn>
                    <a:cxn ang="0">
                      <a:pos x="16" y="57"/>
                    </a:cxn>
                    <a:cxn ang="0">
                      <a:pos x="8" y="51"/>
                    </a:cxn>
                    <a:cxn ang="0">
                      <a:pos x="2" y="42"/>
                    </a:cxn>
                    <a:cxn ang="0">
                      <a:pos x="0" y="30"/>
                    </a:cxn>
                    <a:cxn ang="0">
                      <a:pos x="2" y="19"/>
                    </a:cxn>
                    <a:cxn ang="0">
                      <a:pos x="8" y="9"/>
                    </a:cxn>
                    <a:cxn ang="0">
                      <a:pos x="16" y="2"/>
                    </a:cxn>
                    <a:cxn ang="0">
                      <a:pos x="26" y="0"/>
                    </a:cxn>
                  </a:cxnLst>
                  <a:rect l="0" t="0" r="r" b="b"/>
                  <a:pathLst>
                    <a:path w="54" h="59">
                      <a:moveTo>
                        <a:pt x="26" y="0"/>
                      </a:moveTo>
                      <a:lnTo>
                        <a:pt x="38" y="2"/>
                      </a:lnTo>
                      <a:lnTo>
                        <a:pt x="46" y="9"/>
                      </a:lnTo>
                      <a:lnTo>
                        <a:pt x="52" y="19"/>
                      </a:lnTo>
                      <a:lnTo>
                        <a:pt x="54" y="30"/>
                      </a:lnTo>
                      <a:lnTo>
                        <a:pt x="52" y="42"/>
                      </a:lnTo>
                      <a:lnTo>
                        <a:pt x="46" y="51"/>
                      </a:lnTo>
                      <a:lnTo>
                        <a:pt x="38" y="57"/>
                      </a:lnTo>
                      <a:lnTo>
                        <a:pt x="26" y="59"/>
                      </a:lnTo>
                      <a:lnTo>
                        <a:pt x="16" y="57"/>
                      </a:lnTo>
                      <a:lnTo>
                        <a:pt x="8" y="51"/>
                      </a:lnTo>
                      <a:lnTo>
                        <a:pt x="2" y="42"/>
                      </a:lnTo>
                      <a:lnTo>
                        <a:pt x="0" y="30"/>
                      </a:lnTo>
                      <a:lnTo>
                        <a:pt x="2" y="19"/>
                      </a:lnTo>
                      <a:lnTo>
                        <a:pt x="8" y="9"/>
                      </a:lnTo>
                      <a:lnTo>
                        <a:pt x="16" y="2"/>
                      </a:lnTo>
                      <a:lnTo>
                        <a:pt x="26" y="0"/>
                      </a:lnTo>
                      <a:close/>
                    </a:path>
                  </a:pathLst>
                </a:custGeom>
                <a:solidFill>
                  <a:srgbClr val="00335B"/>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24" name="Freeform 72"/>
                <p:cNvSpPr>
                  <a:spLocks/>
                </p:cNvSpPr>
                <p:nvPr/>
              </p:nvSpPr>
              <p:spPr bwMode="auto">
                <a:xfrm>
                  <a:off x="3085" y="2245"/>
                  <a:ext cx="27" cy="30"/>
                </a:xfrm>
                <a:custGeom>
                  <a:avLst/>
                  <a:gdLst/>
                  <a:ahLst/>
                  <a:cxnLst>
                    <a:cxn ang="0">
                      <a:pos x="28" y="0"/>
                    </a:cxn>
                    <a:cxn ang="0">
                      <a:pos x="38" y="2"/>
                    </a:cxn>
                    <a:cxn ang="0">
                      <a:pos x="46" y="8"/>
                    </a:cxn>
                    <a:cxn ang="0">
                      <a:pos x="52" y="17"/>
                    </a:cxn>
                    <a:cxn ang="0">
                      <a:pos x="54" y="28"/>
                    </a:cxn>
                    <a:cxn ang="0">
                      <a:pos x="52" y="40"/>
                    </a:cxn>
                    <a:cxn ang="0">
                      <a:pos x="46" y="49"/>
                    </a:cxn>
                    <a:cxn ang="0">
                      <a:pos x="38" y="56"/>
                    </a:cxn>
                    <a:cxn ang="0">
                      <a:pos x="28" y="58"/>
                    </a:cxn>
                    <a:cxn ang="0">
                      <a:pos x="18" y="56"/>
                    </a:cxn>
                    <a:cxn ang="0">
                      <a:pos x="8" y="49"/>
                    </a:cxn>
                    <a:cxn ang="0">
                      <a:pos x="3" y="40"/>
                    </a:cxn>
                    <a:cxn ang="0">
                      <a:pos x="0" y="28"/>
                    </a:cxn>
                    <a:cxn ang="0">
                      <a:pos x="3" y="17"/>
                    </a:cxn>
                    <a:cxn ang="0">
                      <a:pos x="8" y="8"/>
                    </a:cxn>
                    <a:cxn ang="0">
                      <a:pos x="18" y="2"/>
                    </a:cxn>
                    <a:cxn ang="0">
                      <a:pos x="28" y="0"/>
                    </a:cxn>
                  </a:cxnLst>
                  <a:rect l="0" t="0" r="r" b="b"/>
                  <a:pathLst>
                    <a:path w="54" h="58">
                      <a:moveTo>
                        <a:pt x="28" y="0"/>
                      </a:moveTo>
                      <a:lnTo>
                        <a:pt x="38" y="2"/>
                      </a:lnTo>
                      <a:lnTo>
                        <a:pt x="46" y="8"/>
                      </a:lnTo>
                      <a:lnTo>
                        <a:pt x="52" y="17"/>
                      </a:lnTo>
                      <a:lnTo>
                        <a:pt x="54" y="28"/>
                      </a:lnTo>
                      <a:lnTo>
                        <a:pt x="52" y="40"/>
                      </a:lnTo>
                      <a:lnTo>
                        <a:pt x="46" y="49"/>
                      </a:lnTo>
                      <a:lnTo>
                        <a:pt x="38" y="56"/>
                      </a:lnTo>
                      <a:lnTo>
                        <a:pt x="28" y="58"/>
                      </a:lnTo>
                      <a:lnTo>
                        <a:pt x="18" y="56"/>
                      </a:lnTo>
                      <a:lnTo>
                        <a:pt x="8" y="49"/>
                      </a:lnTo>
                      <a:lnTo>
                        <a:pt x="3" y="40"/>
                      </a:lnTo>
                      <a:lnTo>
                        <a:pt x="0" y="28"/>
                      </a:lnTo>
                      <a:lnTo>
                        <a:pt x="3" y="17"/>
                      </a:lnTo>
                      <a:lnTo>
                        <a:pt x="8" y="8"/>
                      </a:lnTo>
                      <a:lnTo>
                        <a:pt x="18" y="2"/>
                      </a:lnTo>
                      <a:lnTo>
                        <a:pt x="28" y="0"/>
                      </a:lnTo>
                      <a:close/>
                    </a:path>
                  </a:pathLst>
                </a:custGeom>
                <a:solidFill>
                  <a:srgbClr val="00335B"/>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25" name="Freeform 73"/>
                <p:cNvSpPr>
                  <a:spLocks/>
                </p:cNvSpPr>
                <p:nvPr/>
              </p:nvSpPr>
              <p:spPr bwMode="auto">
                <a:xfrm>
                  <a:off x="3051" y="2253"/>
                  <a:ext cx="23" cy="26"/>
                </a:xfrm>
                <a:custGeom>
                  <a:avLst/>
                  <a:gdLst/>
                  <a:ahLst/>
                  <a:cxnLst>
                    <a:cxn ang="0">
                      <a:pos x="23" y="0"/>
                    </a:cxn>
                    <a:cxn ang="0">
                      <a:pos x="32" y="2"/>
                    </a:cxn>
                    <a:cxn ang="0">
                      <a:pos x="39" y="8"/>
                    </a:cxn>
                    <a:cxn ang="0">
                      <a:pos x="44" y="16"/>
                    </a:cxn>
                    <a:cxn ang="0">
                      <a:pos x="46" y="26"/>
                    </a:cxn>
                    <a:cxn ang="0">
                      <a:pos x="44" y="35"/>
                    </a:cxn>
                    <a:cxn ang="0">
                      <a:pos x="39" y="43"/>
                    </a:cxn>
                    <a:cxn ang="0">
                      <a:pos x="32" y="49"/>
                    </a:cxn>
                    <a:cxn ang="0">
                      <a:pos x="23" y="51"/>
                    </a:cxn>
                    <a:cxn ang="0">
                      <a:pos x="14" y="49"/>
                    </a:cxn>
                    <a:cxn ang="0">
                      <a:pos x="7" y="43"/>
                    </a:cxn>
                    <a:cxn ang="0">
                      <a:pos x="2" y="35"/>
                    </a:cxn>
                    <a:cxn ang="0">
                      <a:pos x="0" y="26"/>
                    </a:cxn>
                    <a:cxn ang="0">
                      <a:pos x="2" y="16"/>
                    </a:cxn>
                    <a:cxn ang="0">
                      <a:pos x="7" y="8"/>
                    </a:cxn>
                    <a:cxn ang="0">
                      <a:pos x="14" y="2"/>
                    </a:cxn>
                    <a:cxn ang="0">
                      <a:pos x="23" y="0"/>
                    </a:cxn>
                  </a:cxnLst>
                  <a:rect l="0" t="0" r="r" b="b"/>
                  <a:pathLst>
                    <a:path w="46" h="51">
                      <a:moveTo>
                        <a:pt x="23" y="0"/>
                      </a:moveTo>
                      <a:lnTo>
                        <a:pt x="32" y="2"/>
                      </a:lnTo>
                      <a:lnTo>
                        <a:pt x="39" y="8"/>
                      </a:lnTo>
                      <a:lnTo>
                        <a:pt x="44" y="16"/>
                      </a:lnTo>
                      <a:lnTo>
                        <a:pt x="46" y="26"/>
                      </a:lnTo>
                      <a:lnTo>
                        <a:pt x="44" y="35"/>
                      </a:lnTo>
                      <a:lnTo>
                        <a:pt x="39" y="43"/>
                      </a:lnTo>
                      <a:lnTo>
                        <a:pt x="32" y="49"/>
                      </a:lnTo>
                      <a:lnTo>
                        <a:pt x="23" y="51"/>
                      </a:lnTo>
                      <a:lnTo>
                        <a:pt x="14" y="49"/>
                      </a:lnTo>
                      <a:lnTo>
                        <a:pt x="7" y="43"/>
                      </a:lnTo>
                      <a:lnTo>
                        <a:pt x="2" y="35"/>
                      </a:lnTo>
                      <a:lnTo>
                        <a:pt x="0" y="26"/>
                      </a:lnTo>
                      <a:lnTo>
                        <a:pt x="2" y="16"/>
                      </a:lnTo>
                      <a:lnTo>
                        <a:pt x="7" y="8"/>
                      </a:lnTo>
                      <a:lnTo>
                        <a:pt x="14" y="2"/>
                      </a:lnTo>
                      <a:lnTo>
                        <a:pt x="23" y="0"/>
                      </a:lnTo>
                      <a:close/>
                    </a:path>
                  </a:pathLst>
                </a:custGeom>
                <a:solidFill>
                  <a:srgbClr val="AA8E70"/>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26" name="Freeform 74"/>
                <p:cNvSpPr>
                  <a:spLocks/>
                </p:cNvSpPr>
                <p:nvPr/>
              </p:nvSpPr>
              <p:spPr bwMode="auto">
                <a:xfrm>
                  <a:off x="3087" y="2247"/>
                  <a:ext cx="24" cy="25"/>
                </a:xfrm>
                <a:custGeom>
                  <a:avLst/>
                  <a:gdLst/>
                  <a:ahLst/>
                  <a:cxnLst>
                    <a:cxn ang="0">
                      <a:pos x="23" y="0"/>
                    </a:cxn>
                    <a:cxn ang="0">
                      <a:pos x="33" y="2"/>
                    </a:cxn>
                    <a:cxn ang="0">
                      <a:pos x="40" y="7"/>
                    </a:cxn>
                    <a:cxn ang="0">
                      <a:pos x="46" y="15"/>
                    </a:cxn>
                    <a:cxn ang="0">
                      <a:pos x="47" y="25"/>
                    </a:cxn>
                    <a:cxn ang="0">
                      <a:pos x="46" y="35"/>
                    </a:cxn>
                    <a:cxn ang="0">
                      <a:pos x="40" y="43"/>
                    </a:cxn>
                    <a:cxn ang="0">
                      <a:pos x="33" y="48"/>
                    </a:cxn>
                    <a:cxn ang="0">
                      <a:pos x="23" y="51"/>
                    </a:cxn>
                    <a:cxn ang="0">
                      <a:pos x="14" y="48"/>
                    </a:cxn>
                    <a:cxn ang="0">
                      <a:pos x="7" y="43"/>
                    </a:cxn>
                    <a:cxn ang="0">
                      <a:pos x="2" y="35"/>
                    </a:cxn>
                    <a:cxn ang="0">
                      <a:pos x="0" y="25"/>
                    </a:cxn>
                    <a:cxn ang="0">
                      <a:pos x="2" y="15"/>
                    </a:cxn>
                    <a:cxn ang="0">
                      <a:pos x="7" y="7"/>
                    </a:cxn>
                    <a:cxn ang="0">
                      <a:pos x="14" y="2"/>
                    </a:cxn>
                    <a:cxn ang="0">
                      <a:pos x="23" y="0"/>
                    </a:cxn>
                  </a:cxnLst>
                  <a:rect l="0" t="0" r="r" b="b"/>
                  <a:pathLst>
                    <a:path w="47" h="51">
                      <a:moveTo>
                        <a:pt x="23" y="0"/>
                      </a:moveTo>
                      <a:lnTo>
                        <a:pt x="33" y="2"/>
                      </a:lnTo>
                      <a:lnTo>
                        <a:pt x="40" y="7"/>
                      </a:lnTo>
                      <a:lnTo>
                        <a:pt x="46" y="15"/>
                      </a:lnTo>
                      <a:lnTo>
                        <a:pt x="47" y="25"/>
                      </a:lnTo>
                      <a:lnTo>
                        <a:pt x="46" y="35"/>
                      </a:lnTo>
                      <a:lnTo>
                        <a:pt x="40" y="43"/>
                      </a:lnTo>
                      <a:lnTo>
                        <a:pt x="33" y="48"/>
                      </a:lnTo>
                      <a:lnTo>
                        <a:pt x="23" y="51"/>
                      </a:lnTo>
                      <a:lnTo>
                        <a:pt x="14" y="48"/>
                      </a:lnTo>
                      <a:lnTo>
                        <a:pt x="7" y="43"/>
                      </a:lnTo>
                      <a:lnTo>
                        <a:pt x="2" y="35"/>
                      </a:lnTo>
                      <a:lnTo>
                        <a:pt x="0" y="25"/>
                      </a:lnTo>
                      <a:lnTo>
                        <a:pt x="2" y="15"/>
                      </a:lnTo>
                      <a:lnTo>
                        <a:pt x="7" y="7"/>
                      </a:lnTo>
                      <a:lnTo>
                        <a:pt x="14" y="2"/>
                      </a:lnTo>
                      <a:lnTo>
                        <a:pt x="23" y="0"/>
                      </a:lnTo>
                      <a:close/>
                    </a:path>
                  </a:pathLst>
                </a:custGeom>
                <a:solidFill>
                  <a:srgbClr val="AA8E70"/>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27" name="Freeform 75"/>
                <p:cNvSpPr>
                  <a:spLocks/>
                </p:cNvSpPr>
                <p:nvPr/>
              </p:nvSpPr>
              <p:spPr bwMode="auto">
                <a:xfrm>
                  <a:off x="3052" y="2255"/>
                  <a:ext cx="16" cy="18"/>
                </a:xfrm>
                <a:custGeom>
                  <a:avLst/>
                  <a:gdLst/>
                  <a:ahLst/>
                  <a:cxnLst>
                    <a:cxn ang="0">
                      <a:pos x="16" y="0"/>
                    </a:cxn>
                    <a:cxn ang="0">
                      <a:pos x="23" y="1"/>
                    </a:cxn>
                    <a:cxn ang="0">
                      <a:pos x="27" y="5"/>
                    </a:cxn>
                    <a:cxn ang="0">
                      <a:pos x="31" y="11"/>
                    </a:cxn>
                    <a:cxn ang="0">
                      <a:pos x="32" y="17"/>
                    </a:cxn>
                    <a:cxn ang="0">
                      <a:pos x="31" y="24"/>
                    </a:cxn>
                    <a:cxn ang="0">
                      <a:pos x="27" y="30"/>
                    </a:cxn>
                    <a:cxn ang="0">
                      <a:pos x="23" y="35"/>
                    </a:cxn>
                    <a:cxn ang="0">
                      <a:pos x="16" y="36"/>
                    </a:cxn>
                    <a:cxn ang="0">
                      <a:pos x="10" y="35"/>
                    </a:cxn>
                    <a:cxn ang="0">
                      <a:pos x="4" y="30"/>
                    </a:cxn>
                    <a:cxn ang="0">
                      <a:pos x="1" y="24"/>
                    </a:cxn>
                    <a:cxn ang="0">
                      <a:pos x="0" y="17"/>
                    </a:cxn>
                    <a:cxn ang="0">
                      <a:pos x="1" y="11"/>
                    </a:cxn>
                    <a:cxn ang="0">
                      <a:pos x="4" y="5"/>
                    </a:cxn>
                    <a:cxn ang="0">
                      <a:pos x="10" y="1"/>
                    </a:cxn>
                    <a:cxn ang="0">
                      <a:pos x="16" y="0"/>
                    </a:cxn>
                  </a:cxnLst>
                  <a:rect l="0" t="0" r="r" b="b"/>
                  <a:pathLst>
                    <a:path w="32" h="36">
                      <a:moveTo>
                        <a:pt x="16" y="0"/>
                      </a:moveTo>
                      <a:lnTo>
                        <a:pt x="23" y="1"/>
                      </a:lnTo>
                      <a:lnTo>
                        <a:pt x="27" y="5"/>
                      </a:lnTo>
                      <a:lnTo>
                        <a:pt x="31" y="11"/>
                      </a:lnTo>
                      <a:lnTo>
                        <a:pt x="32" y="17"/>
                      </a:lnTo>
                      <a:lnTo>
                        <a:pt x="31" y="24"/>
                      </a:lnTo>
                      <a:lnTo>
                        <a:pt x="27" y="30"/>
                      </a:lnTo>
                      <a:lnTo>
                        <a:pt x="23" y="35"/>
                      </a:lnTo>
                      <a:lnTo>
                        <a:pt x="16" y="36"/>
                      </a:lnTo>
                      <a:lnTo>
                        <a:pt x="10" y="35"/>
                      </a:lnTo>
                      <a:lnTo>
                        <a:pt x="4" y="30"/>
                      </a:lnTo>
                      <a:lnTo>
                        <a:pt x="1" y="24"/>
                      </a:lnTo>
                      <a:lnTo>
                        <a:pt x="0" y="17"/>
                      </a:lnTo>
                      <a:lnTo>
                        <a:pt x="1" y="11"/>
                      </a:lnTo>
                      <a:lnTo>
                        <a:pt x="4" y="5"/>
                      </a:lnTo>
                      <a:lnTo>
                        <a:pt x="10" y="1"/>
                      </a:lnTo>
                      <a:lnTo>
                        <a:pt x="16" y="0"/>
                      </a:lnTo>
                      <a:close/>
                    </a:path>
                  </a:pathLst>
                </a:custGeom>
                <a:solidFill>
                  <a:srgbClr val="C6B59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28" name="Freeform 76"/>
                <p:cNvSpPr>
                  <a:spLocks/>
                </p:cNvSpPr>
                <p:nvPr/>
              </p:nvSpPr>
              <p:spPr bwMode="auto">
                <a:xfrm>
                  <a:off x="3089" y="2249"/>
                  <a:ext cx="17" cy="18"/>
                </a:xfrm>
                <a:custGeom>
                  <a:avLst/>
                  <a:gdLst/>
                  <a:ahLst/>
                  <a:cxnLst>
                    <a:cxn ang="0">
                      <a:pos x="17" y="0"/>
                    </a:cxn>
                    <a:cxn ang="0">
                      <a:pos x="22" y="2"/>
                    </a:cxn>
                    <a:cxn ang="0">
                      <a:pos x="28" y="6"/>
                    </a:cxn>
                    <a:cxn ang="0">
                      <a:pos x="33" y="12"/>
                    </a:cxn>
                    <a:cxn ang="0">
                      <a:pos x="34" y="19"/>
                    </a:cxn>
                    <a:cxn ang="0">
                      <a:pos x="33" y="26"/>
                    </a:cxn>
                    <a:cxn ang="0">
                      <a:pos x="28" y="30"/>
                    </a:cxn>
                    <a:cxn ang="0">
                      <a:pos x="22" y="35"/>
                    </a:cxn>
                    <a:cxn ang="0">
                      <a:pos x="17" y="36"/>
                    </a:cxn>
                    <a:cxn ang="0">
                      <a:pos x="10" y="35"/>
                    </a:cxn>
                    <a:cxn ang="0">
                      <a:pos x="5" y="30"/>
                    </a:cxn>
                    <a:cxn ang="0">
                      <a:pos x="2" y="26"/>
                    </a:cxn>
                    <a:cxn ang="0">
                      <a:pos x="0" y="19"/>
                    </a:cxn>
                    <a:cxn ang="0">
                      <a:pos x="2" y="12"/>
                    </a:cxn>
                    <a:cxn ang="0">
                      <a:pos x="5" y="6"/>
                    </a:cxn>
                    <a:cxn ang="0">
                      <a:pos x="10" y="2"/>
                    </a:cxn>
                    <a:cxn ang="0">
                      <a:pos x="17" y="0"/>
                    </a:cxn>
                  </a:cxnLst>
                  <a:rect l="0" t="0" r="r" b="b"/>
                  <a:pathLst>
                    <a:path w="34" h="36">
                      <a:moveTo>
                        <a:pt x="17" y="0"/>
                      </a:moveTo>
                      <a:lnTo>
                        <a:pt x="22" y="2"/>
                      </a:lnTo>
                      <a:lnTo>
                        <a:pt x="28" y="6"/>
                      </a:lnTo>
                      <a:lnTo>
                        <a:pt x="33" y="12"/>
                      </a:lnTo>
                      <a:lnTo>
                        <a:pt x="34" y="19"/>
                      </a:lnTo>
                      <a:lnTo>
                        <a:pt x="33" y="26"/>
                      </a:lnTo>
                      <a:lnTo>
                        <a:pt x="28" y="30"/>
                      </a:lnTo>
                      <a:lnTo>
                        <a:pt x="22" y="35"/>
                      </a:lnTo>
                      <a:lnTo>
                        <a:pt x="17" y="36"/>
                      </a:lnTo>
                      <a:lnTo>
                        <a:pt x="10" y="35"/>
                      </a:lnTo>
                      <a:lnTo>
                        <a:pt x="5" y="30"/>
                      </a:lnTo>
                      <a:lnTo>
                        <a:pt x="2" y="26"/>
                      </a:lnTo>
                      <a:lnTo>
                        <a:pt x="0" y="19"/>
                      </a:lnTo>
                      <a:lnTo>
                        <a:pt x="2" y="12"/>
                      </a:lnTo>
                      <a:lnTo>
                        <a:pt x="5" y="6"/>
                      </a:lnTo>
                      <a:lnTo>
                        <a:pt x="10" y="2"/>
                      </a:lnTo>
                      <a:lnTo>
                        <a:pt x="17" y="0"/>
                      </a:lnTo>
                      <a:close/>
                    </a:path>
                  </a:pathLst>
                </a:custGeom>
                <a:solidFill>
                  <a:srgbClr val="C6B59E"/>
                </a:solidFill>
                <a:ln w="9525">
                  <a:noFill/>
                  <a:round/>
                  <a:headEnd/>
                  <a:tailEnd/>
                </a:ln>
              </p:spPr>
              <p:txBody>
                <a:bodyPr/>
                <a:lstStyle/>
                <a:p>
                  <a:pPr algn="l" rtl="0"/>
                  <a:endParaRPr lang="en-US" sz="3200" b="1" kern="1200">
                    <a:solidFill>
                      <a:srgbClr val="000000"/>
                    </a:solidFill>
                    <a:latin typeface="Calibri" pitchFamily="34" charset="0"/>
                    <a:ea typeface="+mn-ea"/>
                    <a:cs typeface="+mn-cs"/>
                  </a:endParaRPr>
                </a:p>
              </p:txBody>
            </p:sp>
            <p:sp>
              <p:nvSpPr>
                <p:cNvPr id="74829" name="Rectangle 77"/>
                <p:cNvSpPr>
                  <a:spLocks noChangeArrowheads="1"/>
                </p:cNvSpPr>
                <p:nvPr/>
              </p:nvSpPr>
              <p:spPr bwMode="auto">
                <a:xfrm>
                  <a:off x="2612" y="2561"/>
                  <a:ext cx="505" cy="13"/>
                </a:xfrm>
                <a:prstGeom prst="rect">
                  <a:avLst/>
                </a:prstGeom>
                <a:solidFill>
                  <a:srgbClr val="30230F"/>
                </a:solidFill>
                <a:ln w="9525">
                  <a:noFill/>
                  <a:miter lim="800000"/>
                  <a:headEnd/>
                  <a:tailEnd/>
                </a:ln>
              </p:spPr>
              <p:txBody>
                <a:bodyPr/>
                <a:lstStyle/>
                <a:p>
                  <a:pPr algn="l" rtl="0"/>
                  <a:endParaRPr lang="en-US" sz="3200" b="1" kern="1200">
                    <a:solidFill>
                      <a:srgbClr val="000000"/>
                    </a:solidFill>
                    <a:latin typeface="Calibri" pitchFamily="34" charset="0"/>
                    <a:ea typeface="+mn-ea"/>
                    <a:cs typeface="+mn-cs"/>
                  </a:endParaRPr>
                </a:p>
              </p:txBody>
            </p:sp>
          </p:grpSp>
          <p:sp>
            <p:nvSpPr>
              <p:cNvPr id="74830" name="Rectangle 78"/>
              <p:cNvSpPr>
                <a:spLocks noChangeArrowheads="1"/>
              </p:cNvSpPr>
              <p:nvPr/>
            </p:nvSpPr>
            <p:spPr bwMode="auto">
              <a:xfrm>
                <a:off x="4343400" y="3886200"/>
                <a:ext cx="457200" cy="228600"/>
              </a:xfrm>
              <a:prstGeom prst="rect">
                <a:avLst/>
              </a:prstGeom>
              <a:solidFill>
                <a:srgbClr val="99CCFF"/>
              </a:solidFill>
              <a:ln w="19050">
                <a:solidFill>
                  <a:schemeClr val="tx1"/>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74833" name="Line 81"/>
              <p:cNvSpPr>
                <a:spLocks noChangeShapeType="1"/>
              </p:cNvSpPr>
              <p:nvPr/>
            </p:nvSpPr>
            <p:spPr bwMode="auto">
              <a:xfrm flipH="1">
                <a:off x="4876800" y="3733800"/>
                <a:ext cx="1066800" cy="228600"/>
              </a:xfrm>
              <a:prstGeom prst="line">
                <a:avLst/>
              </a:prstGeom>
              <a:noFill/>
              <a:ln w="28575">
                <a:solidFill>
                  <a:schemeClr val="tx1"/>
                </a:solidFill>
                <a:round/>
                <a:headEnd/>
                <a:tailEnd type="triangle" w="med" len="me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4835" name="Rectangle 83"/>
              <p:cNvSpPr>
                <a:spLocks noChangeArrowheads="1"/>
              </p:cNvSpPr>
              <p:nvPr/>
            </p:nvSpPr>
            <p:spPr bwMode="auto">
              <a:xfrm>
                <a:off x="3352800" y="5029200"/>
                <a:ext cx="3048000" cy="685800"/>
              </a:xfrm>
              <a:prstGeom prst="rect">
                <a:avLst/>
              </a:prstGeom>
              <a:solidFill>
                <a:schemeClr val="hlink"/>
              </a:solidFill>
              <a:ln w="57150">
                <a:solidFill>
                  <a:schemeClr val="bg2"/>
                </a:solidFill>
                <a:miter lim="800000"/>
                <a:headEnd/>
                <a:tailEnd/>
              </a:ln>
              <a:effectLst/>
            </p:spPr>
            <p:txBody>
              <a:bodyPr wrap="none" anchor="ctr"/>
              <a:lstStyle/>
              <a:p>
                <a:pPr algn="l" rtl="0"/>
                <a:endParaRPr lang="en-US" sz="3200" b="1" kern="1200">
                  <a:solidFill>
                    <a:srgbClr val="000000"/>
                  </a:solidFill>
                  <a:latin typeface="Calibri" pitchFamily="34" charset="0"/>
                  <a:ea typeface="+mn-ea"/>
                  <a:cs typeface="+mn-cs"/>
                </a:endParaRPr>
              </a:p>
            </p:txBody>
          </p:sp>
          <p:sp>
            <p:nvSpPr>
              <p:cNvPr id="74836" name="Line 84"/>
              <p:cNvSpPr>
                <a:spLocks noChangeShapeType="1"/>
              </p:cNvSpPr>
              <p:nvPr/>
            </p:nvSpPr>
            <p:spPr bwMode="auto">
              <a:xfrm flipV="1">
                <a:off x="6400800" y="4572000"/>
                <a:ext cx="0" cy="457200"/>
              </a:xfrm>
              <a:prstGeom prst="line">
                <a:avLst/>
              </a:prstGeom>
              <a:noFill/>
              <a:ln w="57150">
                <a:solidFill>
                  <a:srgbClr val="FF0000"/>
                </a:solidFill>
                <a:round/>
                <a:headEnd/>
                <a:tailEn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4837" name="Line 85"/>
              <p:cNvSpPr>
                <a:spLocks noChangeShapeType="1"/>
              </p:cNvSpPr>
              <p:nvPr/>
            </p:nvSpPr>
            <p:spPr bwMode="auto">
              <a:xfrm flipV="1">
                <a:off x="3962400" y="4572000"/>
                <a:ext cx="0" cy="457200"/>
              </a:xfrm>
              <a:prstGeom prst="line">
                <a:avLst/>
              </a:prstGeom>
              <a:noFill/>
              <a:ln w="57150">
                <a:solidFill>
                  <a:srgbClr val="FF0000"/>
                </a:solidFill>
                <a:round/>
                <a:headEnd/>
                <a:tailEn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4838" name="Line 86"/>
              <p:cNvSpPr>
                <a:spLocks noChangeShapeType="1"/>
              </p:cNvSpPr>
              <p:nvPr/>
            </p:nvSpPr>
            <p:spPr bwMode="auto">
              <a:xfrm flipV="1">
                <a:off x="3352800" y="4572000"/>
                <a:ext cx="0" cy="457200"/>
              </a:xfrm>
              <a:prstGeom prst="line">
                <a:avLst/>
              </a:prstGeom>
              <a:noFill/>
              <a:ln w="57150">
                <a:solidFill>
                  <a:srgbClr val="FF0000"/>
                </a:solidFill>
                <a:round/>
                <a:headEnd/>
                <a:tailEn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4839" name="Line 87"/>
              <p:cNvSpPr>
                <a:spLocks noChangeShapeType="1"/>
              </p:cNvSpPr>
              <p:nvPr/>
            </p:nvSpPr>
            <p:spPr bwMode="auto">
              <a:xfrm flipV="1">
                <a:off x="4572000" y="4114800"/>
                <a:ext cx="0" cy="914400"/>
              </a:xfrm>
              <a:prstGeom prst="line">
                <a:avLst/>
              </a:prstGeom>
              <a:noFill/>
              <a:ln w="57150">
                <a:solidFill>
                  <a:srgbClr val="FF0000"/>
                </a:solidFill>
                <a:round/>
                <a:headEnd/>
                <a:tailEn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4840" name="Line 88"/>
              <p:cNvSpPr>
                <a:spLocks noChangeShapeType="1"/>
              </p:cNvSpPr>
              <p:nvPr/>
            </p:nvSpPr>
            <p:spPr bwMode="auto">
              <a:xfrm flipV="1">
                <a:off x="5181600" y="4572000"/>
                <a:ext cx="0" cy="457200"/>
              </a:xfrm>
              <a:prstGeom prst="line">
                <a:avLst/>
              </a:prstGeom>
              <a:noFill/>
              <a:ln w="57150">
                <a:solidFill>
                  <a:srgbClr val="FF0000"/>
                </a:solidFill>
                <a:round/>
                <a:headEnd/>
                <a:tailEnd/>
              </a:ln>
              <a:effectLst/>
            </p:spPr>
            <p:txBody>
              <a:bodyPr anchor="ctr"/>
              <a:lstStyle/>
              <a:p>
                <a:pPr algn="l" rtl="0"/>
                <a:endParaRPr lang="en-US" sz="3200" b="1" kern="1200">
                  <a:solidFill>
                    <a:srgbClr val="000000"/>
                  </a:solidFill>
                  <a:latin typeface="Calibri" pitchFamily="34" charset="0"/>
                  <a:ea typeface="+mn-ea"/>
                  <a:cs typeface="+mn-cs"/>
                </a:endParaRPr>
              </a:p>
            </p:txBody>
          </p:sp>
          <p:sp>
            <p:nvSpPr>
              <p:cNvPr id="74841" name="Line 89"/>
              <p:cNvSpPr>
                <a:spLocks noChangeShapeType="1"/>
              </p:cNvSpPr>
              <p:nvPr/>
            </p:nvSpPr>
            <p:spPr bwMode="auto">
              <a:xfrm flipV="1">
                <a:off x="5791200" y="4572000"/>
                <a:ext cx="0" cy="457200"/>
              </a:xfrm>
              <a:prstGeom prst="line">
                <a:avLst/>
              </a:prstGeom>
              <a:noFill/>
              <a:ln w="57150">
                <a:solidFill>
                  <a:srgbClr val="FF0000"/>
                </a:solidFill>
                <a:round/>
                <a:headEnd/>
                <a:tailEnd/>
              </a:ln>
              <a:effectLst/>
            </p:spPr>
            <p:txBody>
              <a:bodyPr anchor="ctr"/>
              <a:lstStyle/>
              <a:p>
                <a:pPr algn="l" rtl="0"/>
                <a:endParaRPr lang="en-US" sz="3200" b="1" kern="1200">
                  <a:solidFill>
                    <a:srgbClr val="000000"/>
                  </a:solidFill>
                  <a:latin typeface="Calibri" pitchFamily="34" charset="0"/>
                  <a:ea typeface="+mn-ea"/>
                  <a:cs typeface="+mn-cs"/>
                </a:endParaRPr>
              </a:p>
            </p:txBody>
          </p:sp>
        </p:grpSp>
      </p:grpSp>
      <p:pic>
        <p:nvPicPr>
          <p:cNvPr id="5122" name="Picture 2"/>
          <p:cNvPicPr>
            <a:picLocks noChangeAspect="1" noChangeArrowheads="1"/>
          </p:cNvPicPr>
          <p:nvPr/>
        </p:nvPicPr>
        <p:blipFill>
          <a:blip r:embed="rId3" cstate="print"/>
          <a:srcRect t="24138"/>
          <a:stretch>
            <a:fillRect/>
          </a:stretch>
        </p:blipFill>
        <p:spPr bwMode="auto">
          <a:xfrm rot="20967657">
            <a:off x="6102062" y="3936977"/>
            <a:ext cx="2914162" cy="832738"/>
          </a:xfrm>
          <a:prstGeom prst="rect">
            <a:avLst/>
          </a:prstGeom>
          <a:noFill/>
          <a:ln w="9525">
            <a:noFill/>
            <a:miter lim="800000"/>
            <a:headEnd/>
            <a:tailEnd/>
          </a:ln>
          <a:effectLst/>
        </p:spPr>
      </p:pic>
      <p:sp>
        <p:nvSpPr>
          <p:cNvPr id="95" name="Text Box 83"/>
          <p:cNvSpPr txBox="1">
            <a:spLocks noChangeArrowheads="1"/>
          </p:cNvSpPr>
          <p:nvPr/>
        </p:nvSpPr>
        <p:spPr bwMode="auto">
          <a:xfrm>
            <a:off x="5181600" y="6106180"/>
            <a:ext cx="3962400" cy="523220"/>
          </a:xfrm>
          <a:prstGeom prst="rect">
            <a:avLst/>
          </a:prstGeom>
          <a:noFill/>
          <a:ln w="19050">
            <a:noFill/>
            <a:miter lim="800000"/>
            <a:headEnd/>
            <a:tailEnd/>
          </a:ln>
          <a:effectLst/>
        </p:spPr>
        <p:txBody>
          <a:bodyPr wrap="square">
            <a:spAutoFit/>
          </a:bodyPr>
          <a:lstStyle/>
          <a:p>
            <a:pPr algn="ctr">
              <a:spcBef>
                <a:spcPct val="50000"/>
              </a:spcBef>
            </a:pPr>
            <a:r>
              <a:rPr lang="en-US" sz="2800" b="1" dirty="0">
                <a:ln>
                  <a:solidFill>
                    <a:schemeClr val="tx1"/>
                  </a:solidFill>
                </a:ln>
                <a:solidFill>
                  <a:srgbClr val="FF0000"/>
                </a:solidFill>
                <a:latin typeface="Calibri" pitchFamily="34" charset="0"/>
              </a:rPr>
              <a:t>Segment length &lt; 100m</a:t>
            </a:r>
          </a:p>
        </p:txBody>
      </p:sp>
      <p:sp>
        <p:nvSpPr>
          <p:cNvPr id="96" name="Rectangle 95"/>
          <p:cNvSpPr/>
          <p:nvPr/>
        </p:nvSpPr>
        <p:spPr>
          <a:xfrm>
            <a:off x="0" y="1371600"/>
            <a:ext cx="4114800" cy="5940088"/>
          </a:xfrm>
          <a:prstGeom prst="rect">
            <a:avLst/>
          </a:prstGeom>
        </p:spPr>
        <p:txBody>
          <a:bodyPr wrap="square">
            <a:spAutoFit/>
          </a:bodyPr>
          <a:lstStyle/>
          <a:p>
            <a:pPr marL="285750" indent="-285750">
              <a:buFontTx/>
              <a:buChar char="-"/>
            </a:pPr>
            <a:r>
              <a:rPr lang="en-US" sz="2000" b="1" dirty="0">
                <a:solidFill>
                  <a:srgbClr val="000000"/>
                </a:solidFill>
                <a:latin typeface="Calibri" pitchFamily="34" charset="0"/>
              </a:rPr>
              <a:t>Uses UTP Cabling</a:t>
            </a:r>
          </a:p>
          <a:p>
            <a:pPr marL="285750" indent="-285750">
              <a:buFontTx/>
              <a:buChar char="-"/>
            </a:pPr>
            <a:endParaRPr lang="en-US" sz="2000" b="1" dirty="0">
              <a:solidFill>
                <a:srgbClr val="000000"/>
              </a:solidFill>
              <a:latin typeface="Calibri" pitchFamily="34" charset="0"/>
            </a:endParaRPr>
          </a:p>
          <a:p>
            <a:pPr marL="285750" indent="-285750">
              <a:buFontTx/>
              <a:buChar char="-"/>
            </a:pPr>
            <a:r>
              <a:rPr lang="en-US" sz="2000" b="1" dirty="0">
                <a:solidFill>
                  <a:srgbClr val="000000"/>
                </a:solidFill>
                <a:latin typeface="Calibri" pitchFamily="34" charset="0"/>
              </a:rPr>
              <a:t>Uses HUBs to connect devices on the network</a:t>
            </a:r>
          </a:p>
          <a:p>
            <a:pPr marL="285750" indent="-285750">
              <a:buFontTx/>
              <a:buChar char="-"/>
            </a:pPr>
            <a:endParaRPr lang="en-US" sz="2000" b="1" dirty="0">
              <a:solidFill>
                <a:srgbClr val="000000"/>
              </a:solidFill>
              <a:latin typeface="Calibri" pitchFamily="34" charset="0"/>
            </a:endParaRPr>
          </a:p>
          <a:p>
            <a:pPr marL="285750" indent="-285750">
              <a:buFontTx/>
              <a:buChar char="-"/>
            </a:pPr>
            <a:r>
              <a:rPr lang="en-US" sz="2000" b="1" dirty="0">
                <a:solidFill>
                  <a:srgbClr val="000000"/>
                </a:solidFill>
                <a:latin typeface="Calibri" pitchFamily="34" charset="0"/>
              </a:rPr>
              <a:t>Effective bandwidth of 4 to 6 Mbps</a:t>
            </a:r>
          </a:p>
          <a:p>
            <a:pPr marL="285750" indent="-285750">
              <a:buFontTx/>
              <a:buChar char="-"/>
            </a:pPr>
            <a:endParaRPr lang="en-US" sz="2000" b="1" dirty="0">
              <a:solidFill>
                <a:srgbClr val="000000"/>
              </a:solidFill>
              <a:latin typeface="Calibri" pitchFamily="34" charset="0"/>
            </a:endParaRPr>
          </a:p>
          <a:p>
            <a:pPr marL="285750" indent="-285750">
              <a:buFontTx/>
              <a:buChar char="-"/>
            </a:pPr>
            <a:r>
              <a:rPr lang="en-US" sz="2000" b="1" dirty="0">
                <a:solidFill>
                  <a:srgbClr val="000000"/>
                </a:solidFill>
                <a:latin typeface="Calibri" pitchFamily="34" charset="0"/>
              </a:rPr>
              <a:t>Star topology using hubs</a:t>
            </a:r>
          </a:p>
          <a:p>
            <a:pPr marL="285750" indent="-285750">
              <a:buFontTx/>
              <a:buChar char="-"/>
            </a:pPr>
            <a:endParaRPr lang="en-US" sz="2000" b="1" dirty="0">
              <a:solidFill>
                <a:srgbClr val="000000"/>
              </a:solidFill>
              <a:latin typeface="Calibri" pitchFamily="34" charset="0"/>
            </a:endParaRPr>
          </a:p>
          <a:p>
            <a:pPr marL="285750" indent="-285750">
              <a:buFontTx/>
              <a:buChar char="-"/>
            </a:pPr>
            <a:r>
              <a:rPr lang="en-US" sz="2000" b="1" dirty="0">
                <a:solidFill>
                  <a:srgbClr val="000000"/>
                </a:solidFill>
                <a:latin typeface="Calibri" pitchFamily="34" charset="0"/>
              </a:rPr>
              <a:t>Cat-3/Cat-4/Cat-5/Cat-5e cables terminated w/ RJ-45 connectors</a:t>
            </a:r>
          </a:p>
          <a:p>
            <a:pPr marL="285750" indent="-285750">
              <a:buFontTx/>
              <a:buChar char="-"/>
            </a:pPr>
            <a:endParaRPr lang="en-US" sz="2000" b="1" dirty="0">
              <a:solidFill>
                <a:srgbClr val="000000"/>
              </a:solidFill>
              <a:latin typeface="Calibri" pitchFamily="34" charset="0"/>
            </a:endParaRPr>
          </a:p>
          <a:p>
            <a:pPr marL="285750" indent="-285750">
              <a:buFontTx/>
              <a:buChar char="-"/>
            </a:pPr>
            <a:r>
              <a:rPr lang="en-US" sz="2000" b="1" dirty="0">
                <a:solidFill>
                  <a:srgbClr val="000000"/>
                </a:solidFill>
                <a:latin typeface="Calibri" pitchFamily="34" charset="0"/>
              </a:rPr>
              <a:t>1024 nodes supported</a:t>
            </a:r>
          </a:p>
          <a:p>
            <a:pPr marL="285750" indent="-285750"/>
            <a:endParaRPr lang="en-US" sz="2000" b="1" dirty="0">
              <a:solidFill>
                <a:srgbClr val="000000"/>
              </a:solidFill>
              <a:latin typeface="Calibri" pitchFamily="34" charset="0"/>
            </a:endParaRPr>
          </a:p>
          <a:p>
            <a:pPr marL="285750" indent="-285750">
              <a:buFontTx/>
              <a:buChar char="-"/>
            </a:pPr>
            <a:endParaRPr lang="en-US" sz="2000" b="1" dirty="0">
              <a:solidFill>
                <a:srgbClr val="000000"/>
              </a:solidFill>
              <a:latin typeface="Calibri" pitchFamily="34" charset="0"/>
            </a:endParaRPr>
          </a:p>
          <a:p>
            <a:pPr marL="285750" indent="-285750">
              <a:buFontTx/>
              <a:buChar char="-"/>
            </a:pPr>
            <a:endParaRPr lang="en-US" sz="2000" b="1" dirty="0">
              <a:solidFill>
                <a:srgbClr val="000000"/>
              </a:solidFill>
              <a:latin typeface="Calibri" pitchFamily="34" charset="0"/>
            </a:endParaRPr>
          </a:p>
          <a:p>
            <a:pPr marL="285750" indent="-285750">
              <a:buFontTx/>
              <a:buChar char="-"/>
            </a:pPr>
            <a:endParaRPr lang="en-US" sz="2000" b="1" dirty="0">
              <a:solidFill>
                <a:srgbClr val="000000"/>
              </a:solidFill>
              <a:latin typeface="Calibri" pitchFamily="34" charset="0"/>
            </a:endParaRPr>
          </a:p>
          <a:p>
            <a:pPr marL="285750" indent="-285750">
              <a:buFontTx/>
              <a:buChar char="-"/>
            </a:pPr>
            <a:endParaRPr lang="en-US" sz="2000" dirty="0"/>
          </a:p>
        </p:txBody>
      </p:sp>
      <p:pic>
        <p:nvPicPr>
          <p:cNvPr id="2" name="Picture 1"/>
          <p:cNvPicPr>
            <a:picLocks noChangeAspect="1"/>
          </p:cNvPicPr>
          <p:nvPr/>
        </p:nvPicPr>
        <p:blipFill>
          <a:blip r:embed="rId4" cstate="print"/>
          <a:stretch>
            <a:fillRect/>
          </a:stretch>
        </p:blipFill>
        <p:spPr>
          <a:xfrm>
            <a:off x="4279900" y="3810000"/>
            <a:ext cx="2349500" cy="2165456"/>
          </a:xfrm>
          <a:prstGeom prst="rect">
            <a:avLst/>
          </a:prstGeom>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100BaseFX</a:t>
            </a:r>
            <a:endParaRPr lang="th-TH" sz="4400" b="1" kern="1200" dirty="0" err="1">
              <a:ln>
                <a:solidFill>
                  <a:prstClr val="black"/>
                </a:solidFill>
              </a:ln>
              <a:solidFill>
                <a:prstClr val="white"/>
              </a:solidFill>
              <a:latin typeface="Tahoma" pitchFamily="34" charset="0"/>
              <a:ea typeface="+mn-ea"/>
              <a:cs typeface="Tahoma" pitchFamily="34" charset="0"/>
            </a:endParaRPr>
          </a:p>
        </p:txBody>
      </p:sp>
      <p:sp>
        <p:nvSpPr>
          <p:cNvPr id="95" name="Text Box 83"/>
          <p:cNvSpPr txBox="1">
            <a:spLocks noChangeArrowheads="1"/>
          </p:cNvSpPr>
          <p:nvPr/>
        </p:nvSpPr>
        <p:spPr bwMode="auto">
          <a:xfrm>
            <a:off x="5181600" y="6106180"/>
            <a:ext cx="3962400" cy="523220"/>
          </a:xfrm>
          <a:prstGeom prst="rect">
            <a:avLst/>
          </a:prstGeom>
          <a:noFill/>
          <a:ln w="19050">
            <a:noFill/>
            <a:miter lim="800000"/>
            <a:headEnd/>
            <a:tailEnd/>
          </a:ln>
          <a:effectLst/>
        </p:spPr>
        <p:txBody>
          <a:bodyPr wrap="square">
            <a:spAutoFit/>
          </a:bodyPr>
          <a:lstStyle/>
          <a:p>
            <a:pPr algn="ctr">
              <a:spcBef>
                <a:spcPct val="50000"/>
              </a:spcBef>
            </a:pPr>
            <a:r>
              <a:rPr lang="en-US" sz="2800" b="1" dirty="0">
                <a:ln>
                  <a:solidFill>
                    <a:schemeClr val="tx1"/>
                  </a:solidFill>
                </a:ln>
                <a:solidFill>
                  <a:srgbClr val="FF0000"/>
                </a:solidFill>
                <a:latin typeface="Calibri" pitchFamily="34" charset="0"/>
              </a:rPr>
              <a:t>Segment length &lt; 2km</a:t>
            </a:r>
          </a:p>
        </p:txBody>
      </p:sp>
      <p:sp>
        <p:nvSpPr>
          <p:cNvPr id="96" name="Rectangle 95"/>
          <p:cNvSpPr/>
          <p:nvPr/>
        </p:nvSpPr>
        <p:spPr>
          <a:xfrm>
            <a:off x="0" y="838200"/>
            <a:ext cx="8686800" cy="5632311"/>
          </a:xfrm>
          <a:prstGeom prst="rect">
            <a:avLst/>
          </a:prstGeom>
        </p:spPr>
        <p:txBody>
          <a:bodyPr wrap="square">
            <a:spAutoFit/>
          </a:bodyPr>
          <a:lstStyle/>
          <a:p>
            <a:pPr marL="285750" indent="-285750">
              <a:buFontTx/>
              <a:buChar char="-"/>
            </a:pPr>
            <a:r>
              <a:rPr lang="en-US" sz="2000" b="1" dirty="0">
                <a:solidFill>
                  <a:srgbClr val="000000"/>
                </a:solidFill>
                <a:latin typeface="Calibri" pitchFamily="34" charset="0"/>
              </a:rPr>
              <a:t>Fast Ethernet using Multimode Optical Fiber Cable</a:t>
            </a:r>
          </a:p>
          <a:p>
            <a:pPr marL="285750" indent="-285750">
              <a:buFontTx/>
              <a:buChar char="-"/>
            </a:pPr>
            <a:r>
              <a:rPr lang="en-US" sz="2000" b="1" dirty="0">
                <a:solidFill>
                  <a:srgbClr val="000000"/>
                </a:solidFill>
                <a:latin typeface="Calibri" pitchFamily="34" charset="0"/>
              </a:rPr>
              <a:t>62.5(core)/125(cladding) micron diameter</a:t>
            </a:r>
          </a:p>
          <a:p>
            <a:pPr marL="285750" indent="-285750">
              <a:buFontTx/>
              <a:buChar char="-"/>
            </a:pPr>
            <a:r>
              <a:rPr lang="en-US" sz="2000" b="1" dirty="0">
                <a:solidFill>
                  <a:srgbClr val="000000"/>
                </a:solidFill>
                <a:latin typeface="Calibri" pitchFamily="34" charset="0"/>
              </a:rPr>
              <a:t>1300nm wavelength using two optical fiber cables (one each for </a:t>
            </a:r>
            <a:r>
              <a:rPr lang="en-US" sz="2000" b="1" dirty="0" err="1">
                <a:solidFill>
                  <a:srgbClr val="000000"/>
                </a:solidFill>
                <a:latin typeface="Calibri" pitchFamily="34" charset="0"/>
              </a:rPr>
              <a:t>Tx</a:t>
            </a:r>
            <a:r>
              <a:rPr lang="en-US" sz="2000" b="1" dirty="0">
                <a:solidFill>
                  <a:srgbClr val="000000"/>
                </a:solidFill>
                <a:latin typeface="Calibri" pitchFamily="34" charset="0"/>
              </a:rPr>
              <a:t> and Rx)</a:t>
            </a:r>
          </a:p>
          <a:p>
            <a:pPr marL="285750" indent="-285750">
              <a:buFontTx/>
              <a:buChar char="-"/>
            </a:pPr>
            <a:r>
              <a:rPr lang="en-US" sz="2000" b="1" dirty="0">
                <a:solidFill>
                  <a:srgbClr val="000000"/>
                </a:solidFill>
                <a:latin typeface="Calibri" pitchFamily="34" charset="0"/>
              </a:rPr>
              <a:t>Mostly used within small premises</a:t>
            </a:r>
          </a:p>
          <a:p>
            <a:endParaRPr lang="en-US" sz="2000" b="1" dirty="0">
              <a:solidFill>
                <a:srgbClr val="000000"/>
              </a:solidFill>
              <a:latin typeface="Calibri" pitchFamily="34" charset="0"/>
            </a:endParaRPr>
          </a:p>
          <a:p>
            <a:r>
              <a:rPr lang="en-US" sz="2000" b="1" dirty="0">
                <a:solidFill>
                  <a:srgbClr val="000000"/>
                </a:solidFill>
                <a:latin typeface="Calibri" pitchFamily="34" charset="0"/>
              </a:rPr>
              <a:t>Advantages</a:t>
            </a:r>
          </a:p>
          <a:p>
            <a:pPr marL="285750" indent="-285750">
              <a:buFontTx/>
              <a:buChar char="-"/>
            </a:pPr>
            <a:r>
              <a:rPr lang="en-US" sz="2000" b="1" dirty="0">
                <a:solidFill>
                  <a:srgbClr val="000000"/>
                </a:solidFill>
                <a:latin typeface="Calibri" pitchFamily="34" charset="0"/>
              </a:rPr>
              <a:t>Immune from EMI</a:t>
            </a:r>
          </a:p>
          <a:p>
            <a:pPr marL="285750" indent="-285750">
              <a:buFontTx/>
              <a:buChar char="-"/>
            </a:pPr>
            <a:r>
              <a:rPr lang="en-US" sz="2000" b="1" dirty="0">
                <a:solidFill>
                  <a:srgbClr val="000000"/>
                </a:solidFill>
                <a:latin typeface="Calibri" pitchFamily="34" charset="0"/>
              </a:rPr>
              <a:t>Light weight</a:t>
            </a:r>
          </a:p>
          <a:p>
            <a:pPr marL="285750" indent="-285750">
              <a:buFontTx/>
              <a:buChar char="-"/>
            </a:pPr>
            <a:r>
              <a:rPr lang="en-US" sz="2000" b="1" dirty="0">
                <a:solidFill>
                  <a:srgbClr val="000000"/>
                </a:solidFill>
                <a:latin typeface="Calibri" pitchFamily="34" charset="0"/>
              </a:rPr>
              <a:t>Low Loss</a:t>
            </a:r>
          </a:p>
          <a:p>
            <a:pPr marL="285750" indent="-285750">
              <a:buFontTx/>
              <a:buChar char="-"/>
            </a:pPr>
            <a:r>
              <a:rPr lang="en-US" sz="2000" b="1" dirty="0">
                <a:solidFill>
                  <a:srgbClr val="000000"/>
                </a:solidFill>
                <a:latin typeface="Calibri" pitchFamily="34" charset="0"/>
              </a:rPr>
              <a:t>Increased security</a:t>
            </a:r>
          </a:p>
          <a:p>
            <a:pPr marL="285750" indent="-285750">
              <a:buFontTx/>
              <a:buChar char="-"/>
            </a:pPr>
            <a:r>
              <a:rPr lang="en-US" sz="2000" b="1" dirty="0">
                <a:solidFill>
                  <a:srgbClr val="000000"/>
                </a:solidFill>
                <a:latin typeface="Calibri" pitchFamily="34" charset="0"/>
              </a:rPr>
              <a:t>Easy/inexpensive coupling of light using </a:t>
            </a:r>
            <a:br>
              <a:rPr lang="en-US" sz="2000" b="1" dirty="0">
                <a:solidFill>
                  <a:srgbClr val="000000"/>
                </a:solidFill>
                <a:latin typeface="Calibri" pitchFamily="34" charset="0"/>
              </a:rPr>
            </a:br>
            <a:r>
              <a:rPr lang="en-US" sz="2000" b="1" dirty="0">
                <a:solidFill>
                  <a:srgbClr val="000000"/>
                </a:solidFill>
                <a:latin typeface="Calibri" pitchFamily="34" charset="0"/>
              </a:rPr>
              <a:t>LED</a:t>
            </a:r>
          </a:p>
          <a:p>
            <a:endParaRPr lang="en-US" sz="2000" b="1" dirty="0">
              <a:solidFill>
                <a:srgbClr val="000000"/>
              </a:solidFill>
              <a:latin typeface="Calibri" pitchFamily="34" charset="0"/>
            </a:endParaRPr>
          </a:p>
          <a:p>
            <a:r>
              <a:rPr lang="en-US" sz="2000" b="1" dirty="0">
                <a:solidFill>
                  <a:srgbClr val="000000"/>
                </a:solidFill>
                <a:latin typeface="Calibri" pitchFamily="34" charset="0"/>
              </a:rPr>
              <a:t>Disadvantages</a:t>
            </a:r>
          </a:p>
          <a:p>
            <a:pPr marL="285750" indent="-285750">
              <a:buFontTx/>
              <a:buChar char="-"/>
            </a:pPr>
            <a:r>
              <a:rPr lang="en-US" sz="2000" b="1" dirty="0">
                <a:solidFill>
                  <a:srgbClr val="000000"/>
                </a:solidFill>
                <a:latin typeface="Calibri" pitchFamily="34" charset="0"/>
              </a:rPr>
              <a:t>Modal dispersion</a:t>
            </a:r>
          </a:p>
          <a:p>
            <a:pPr marL="285750" indent="-285750">
              <a:buFontTx/>
              <a:buChar char="-"/>
            </a:pPr>
            <a:r>
              <a:rPr lang="en-US" sz="2000" b="1" dirty="0">
                <a:solidFill>
                  <a:srgbClr val="000000"/>
                </a:solidFill>
                <a:latin typeface="Calibri" pitchFamily="34" charset="0"/>
              </a:rPr>
              <a:t>Chromatic Dispersion</a:t>
            </a:r>
          </a:p>
          <a:p>
            <a:endParaRPr lang="en-US" sz="2000" dirty="0"/>
          </a:p>
          <a:p>
            <a:r>
              <a:rPr lang="en-US" sz="2000" dirty="0"/>
              <a:t>Single Mode Optical Fiber Cable?</a:t>
            </a:r>
          </a:p>
        </p:txBody>
      </p:sp>
      <p:pic>
        <p:nvPicPr>
          <p:cNvPr id="4" name="Picture 3"/>
          <p:cNvPicPr>
            <a:picLocks noChangeAspect="1"/>
          </p:cNvPicPr>
          <p:nvPr/>
        </p:nvPicPr>
        <p:blipFill>
          <a:blip r:embed="rId3"/>
          <a:stretch>
            <a:fillRect/>
          </a:stretch>
        </p:blipFill>
        <p:spPr>
          <a:xfrm>
            <a:off x="6629400" y="4268470"/>
            <a:ext cx="2057400" cy="1611630"/>
          </a:xfrm>
          <a:prstGeom prst="rect">
            <a:avLst/>
          </a:prstGeom>
        </p:spPr>
      </p:pic>
      <p:sp>
        <p:nvSpPr>
          <p:cNvPr id="5" name="Rectangle 4"/>
          <p:cNvSpPr/>
          <p:nvPr/>
        </p:nvSpPr>
        <p:spPr>
          <a:xfrm>
            <a:off x="6553200" y="5574268"/>
            <a:ext cx="2283122" cy="646331"/>
          </a:xfrm>
          <a:prstGeom prst="rect">
            <a:avLst/>
          </a:prstGeom>
        </p:spPr>
        <p:txBody>
          <a:bodyPr wrap="none">
            <a:spAutoFit/>
          </a:bodyPr>
          <a:lstStyle/>
          <a:p>
            <a:r>
              <a:rPr lang="en-US" b="1" dirty="0">
                <a:solidFill>
                  <a:srgbClr val="000000"/>
                </a:solidFill>
                <a:latin typeface="Calibri" pitchFamily="34" charset="0"/>
              </a:rPr>
              <a:t>SC Connector</a:t>
            </a:r>
          </a:p>
          <a:p>
            <a:r>
              <a:rPr lang="en-US" b="1" dirty="0">
                <a:solidFill>
                  <a:srgbClr val="000000"/>
                </a:solidFill>
                <a:latin typeface="Calibri" pitchFamily="34" charset="0"/>
              </a:rPr>
              <a:t>Push/pull, easy install</a:t>
            </a:r>
            <a:endParaRPr lang="en-US" dirty="0"/>
          </a:p>
        </p:txBody>
      </p:sp>
      <p:pic>
        <p:nvPicPr>
          <p:cNvPr id="6" name="Picture 5"/>
          <p:cNvPicPr>
            <a:picLocks noChangeAspect="1"/>
          </p:cNvPicPr>
          <p:nvPr/>
        </p:nvPicPr>
        <p:blipFill>
          <a:blip r:embed="rId4"/>
          <a:stretch>
            <a:fillRect/>
          </a:stretch>
        </p:blipFill>
        <p:spPr>
          <a:xfrm>
            <a:off x="4724400" y="4038600"/>
            <a:ext cx="1995714" cy="1536700"/>
          </a:xfrm>
          <a:prstGeom prst="rect">
            <a:avLst/>
          </a:prstGeom>
        </p:spPr>
      </p:pic>
      <p:sp>
        <p:nvSpPr>
          <p:cNvPr id="10" name="Rectangle 9"/>
          <p:cNvSpPr/>
          <p:nvPr/>
        </p:nvSpPr>
        <p:spPr>
          <a:xfrm>
            <a:off x="5029200" y="5486400"/>
            <a:ext cx="1454244" cy="369332"/>
          </a:xfrm>
          <a:prstGeom prst="rect">
            <a:avLst/>
          </a:prstGeom>
        </p:spPr>
        <p:txBody>
          <a:bodyPr wrap="none">
            <a:spAutoFit/>
          </a:bodyPr>
          <a:lstStyle/>
          <a:p>
            <a:r>
              <a:rPr lang="en-US" b="1" dirty="0">
                <a:solidFill>
                  <a:srgbClr val="000000"/>
                </a:solidFill>
                <a:latin typeface="Calibri" pitchFamily="34" charset="0"/>
              </a:rPr>
              <a:t>ST Connector</a:t>
            </a:r>
            <a:endParaRPr lang="en-US" dirty="0"/>
          </a:p>
        </p:txBody>
      </p:sp>
    </p:spTree>
    <p:extLst>
      <p:ext uri="{BB962C8B-B14F-4D97-AF65-F5344CB8AC3E}">
        <p14:creationId xmlns:p14="http://schemas.microsoft.com/office/powerpoint/2010/main" val="3092513035"/>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54"/>
          <p:cNvGrpSpPr/>
          <p:nvPr/>
        </p:nvGrpSpPr>
        <p:grpSpPr>
          <a:xfrm>
            <a:off x="457200" y="914400"/>
            <a:ext cx="8686800" cy="4267200"/>
            <a:chOff x="-665358" y="2082800"/>
            <a:chExt cx="5826512" cy="2489200"/>
          </a:xfrm>
        </p:grpSpPr>
        <p:grpSp>
          <p:nvGrpSpPr>
            <p:cNvPr id="3" name="Group 6"/>
            <p:cNvGrpSpPr/>
            <p:nvPr/>
          </p:nvGrpSpPr>
          <p:grpSpPr>
            <a:xfrm>
              <a:off x="152400" y="2971800"/>
              <a:ext cx="4114800" cy="1600200"/>
              <a:chOff x="3200400" y="1219200"/>
              <a:chExt cx="4419600" cy="1676400"/>
            </a:xfrm>
          </p:grpSpPr>
          <p:sp>
            <p:nvSpPr>
              <p:cNvPr id="8" name="Rectangle 7"/>
              <p:cNvSpPr/>
              <p:nvPr/>
            </p:nvSpPr>
            <p:spPr>
              <a:xfrm>
                <a:off x="3200400" y="1219200"/>
                <a:ext cx="4572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a:solidFill>
                    <a:prstClr val="white"/>
                  </a:solidFill>
                  <a:latin typeface="Calibri"/>
                  <a:ea typeface="+mn-ea"/>
                  <a:cs typeface="+mn-cs"/>
                </a:endParaRPr>
              </a:p>
            </p:txBody>
          </p:sp>
          <p:sp>
            <p:nvSpPr>
              <p:cNvPr id="9" name="Rectangle 8"/>
              <p:cNvSpPr/>
              <p:nvPr/>
            </p:nvSpPr>
            <p:spPr>
              <a:xfrm>
                <a:off x="3657600" y="12192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a:solidFill>
                    <a:prstClr val="white"/>
                  </a:solidFill>
                  <a:latin typeface="Calibri"/>
                  <a:ea typeface="+mn-ea"/>
                  <a:cs typeface="+mn-cs"/>
                </a:endParaRPr>
              </a:p>
            </p:txBody>
          </p:sp>
          <p:sp>
            <p:nvSpPr>
              <p:cNvPr id="10" name="Rectangle 9"/>
              <p:cNvSpPr/>
              <p:nvPr/>
            </p:nvSpPr>
            <p:spPr>
              <a:xfrm>
                <a:off x="4648200" y="12192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a:solidFill>
                    <a:prstClr val="white"/>
                  </a:solidFill>
                  <a:latin typeface="Calibri"/>
                  <a:ea typeface="+mn-ea"/>
                  <a:cs typeface="+mn-cs"/>
                </a:endParaRPr>
              </a:p>
            </p:txBody>
          </p:sp>
          <p:sp>
            <p:nvSpPr>
              <p:cNvPr id="11" name="Rectangle 10"/>
              <p:cNvSpPr/>
              <p:nvPr/>
            </p:nvSpPr>
            <p:spPr>
              <a:xfrm>
                <a:off x="5638800" y="12192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a:solidFill>
                    <a:prstClr val="white"/>
                  </a:solidFill>
                  <a:latin typeface="Calibri"/>
                  <a:ea typeface="+mn-ea"/>
                  <a:cs typeface="+mn-cs"/>
                </a:endParaRPr>
              </a:p>
            </p:txBody>
          </p:sp>
          <p:sp>
            <p:nvSpPr>
              <p:cNvPr id="12" name="Rectangle 11"/>
              <p:cNvSpPr/>
              <p:nvPr/>
            </p:nvSpPr>
            <p:spPr>
              <a:xfrm>
                <a:off x="6629400" y="12192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a:solidFill>
                    <a:prstClr val="white"/>
                  </a:solidFill>
                  <a:latin typeface="Calibri"/>
                  <a:ea typeface="+mn-ea"/>
                  <a:cs typeface="+mn-cs"/>
                </a:endParaRPr>
              </a:p>
            </p:txBody>
          </p:sp>
          <p:sp>
            <p:nvSpPr>
              <p:cNvPr id="13" name="Rectangle 12"/>
              <p:cNvSpPr/>
              <p:nvPr/>
            </p:nvSpPr>
            <p:spPr>
              <a:xfrm>
                <a:off x="6629400" y="22860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a:solidFill>
                    <a:prstClr val="white"/>
                  </a:solidFill>
                  <a:latin typeface="Calibri"/>
                  <a:ea typeface="+mn-ea"/>
                  <a:cs typeface="+mn-cs"/>
                </a:endParaRPr>
              </a:p>
            </p:txBody>
          </p:sp>
          <p:sp>
            <p:nvSpPr>
              <p:cNvPr id="14" name="Rectangle 13"/>
              <p:cNvSpPr/>
              <p:nvPr/>
            </p:nvSpPr>
            <p:spPr>
              <a:xfrm>
                <a:off x="5638800" y="22860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a:solidFill>
                    <a:prstClr val="white"/>
                  </a:solidFill>
                  <a:latin typeface="Calibri"/>
                  <a:ea typeface="+mn-ea"/>
                  <a:cs typeface="+mn-cs"/>
                </a:endParaRPr>
              </a:p>
            </p:txBody>
          </p:sp>
          <p:sp>
            <p:nvSpPr>
              <p:cNvPr id="15" name="Rectangle 14"/>
              <p:cNvSpPr/>
              <p:nvPr/>
            </p:nvSpPr>
            <p:spPr>
              <a:xfrm>
                <a:off x="4463000" y="2286000"/>
                <a:ext cx="11758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a:solidFill>
                    <a:prstClr val="white"/>
                  </a:solidFill>
                  <a:latin typeface="Calibri"/>
                  <a:ea typeface="+mn-ea"/>
                  <a:cs typeface="+mn-cs"/>
                </a:endParaRPr>
              </a:p>
            </p:txBody>
          </p:sp>
          <p:sp>
            <p:nvSpPr>
              <p:cNvPr id="16" name="Rectangle 15"/>
              <p:cNvSpPr/>
              <p:nvPr/>
            </p:nvSpPr>
            <p:spPr>
              <a:xfrm>
                <a:off x="3276600" y="2286000"/>
                <a:ext cx="11864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a:solidFill>
                    <a:prstClr val="white"/>
                  </a:solidFill>
                  <a:latin typeface="Calibri"/>
                  <a:ea typeface="+mn-ea"/>
                  <a:cs typeface="+mn-cs"/>
                </a:endParaRPr>
              </a:p>
            </p:txBody>
          </p:sp>
          <p:grpSp>
            <p:nvGrpSpPr>
              <p:cNvPr id="4" name="Group 16"/>
              <p:cNvGrpSpPr/>
              <p:nvPr/>
            </p:nvGrpSpPr>
            <p:grpSpPr>
              <a:xfrm>
                <a:off x="3740338" y="2590800"/>
                <a:ext cx="228600" cy="228600"/>
                <a:chOff x="3717117" y="3657600"/>
                <a:chExt cx="304800" cy="304800"/>
              </a:xfrm>
            </p:grpSpPr>
            <p:sp>
              <p:nvSpPr>
                <p:cNvPr id="51" name="Rectangle 14"/>
                <p:cNvSpPr/>
                <p:nvPr/>
              </p:nvSpPr>
              <p:spPr>
                <a:xfrm>
                  <a:off x="3717117"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sp>
              <p:nvSpPr>
                <p:cNvPr id="52" name="Rectangle 15"/>
                <p:cNvSpPr/>
                <p:nvPr/>
              </p:nvSpPr>
              <p:spPr>
                <a:xfrm>
                  <a:off x="3796324"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grpSp>
          <p:grpSp>
            <p:nvGrpSpPr>
              <p:cNvPr id="5" name="Group 20"/>
              <p:cNvGrpSpPr/>
              <p:nvPr/>
            </p:nvGrpSpPr>
            <p:grpSpPr>
              <a:xfrm>
                <a:off x="4948044" y="2590800"/>
                <a:ext cx="228600" cy="228600"/>
                <a:chOff x="3396983" y="3657600"/>
                <a:chExt cx="304799" cy="304800"/>
              </a:xfrm>
            </p:grpSpPr>
            <p:sp>
              <p:nvSpPr>
                <p:cNvPr id="47" name="Rectangle 22"/>
                <p:cNvSpPr/>
                <p:nvPr/>
              </p:nvSpPr>
              <p:spPr>
                <a:xfrm>
                  <a:off x="3396983" y="3810000"/>
                  <a:ext cx="304799"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sp>
              <p:nvSpPr>
                <p:cNvPr id="48" name="Rectangle 47"/>
                <p:cNvSpPr/>
                <p:nvPr/>
              </p:nvSpPr>
              <p:spPr>
                <a:xfrm>
                  <a:off x="3476191"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grpSp>
          <p:grpSp>
            <p:nvGrpSpPr>
              <p:cNvPr id="6" name="Group 24"/>
              <p:cNvGrpSpPr/>
              <p:nvPr/>
            </p:nvGrpSpPr>
            <p:grpSpPr>
              <a:xfrm>
                <a:off x="6019800" y="2590800"/>
                <a:ext cx="228600" cy="228600"/>
                <a:chOff x="3505200" y="3657600"/>
                <a:chExt cx="304800" cy="304800"/>
              </a:xfrm>
            </p:grpSpPr>
            <p:sp>
              <p:nvSpPr>
                <p:cNvPr id="45" name="Rectangle 44"/>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sp>
              <p:nvSpPr>
                <p:cNvPr id="46" name="Rectangle 45"/>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grpSp>
          <p:grpSp>
            <p:nvGrpSpPr>
              <p:cNvPr id="7" name="Group 27"/>
              <p:cNvGrpSpPr/>
              <p:nvPr/>
            </p:nvGrpSpPr>
            <p:grpSpPr>
              <a:xfrm>
                <a:off x="7010400" y="2590800"/>
                <a:ext cx="228600" cy="228600"/>
                <a:chOff x="3505200" y="3657600"/>
                <a:chExt cx="304800" cy="304800"/>
              </a:xfrm>
            </p:grpSpPr>
            <p:sp>
              <p:nvSpPr>
                <p:cNvPr id="43" name="Rectangle 42"/>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sp>
              <p:nvSpPr>
                <p:cNvPr id="44" name="Rectangle 43"/>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grpSp>
          <p:grpSp>
            <p:nvGrpSpPr>
              <p:cNvPr id="17" name="Group 30"/>
              <p:cNvGrpSpPr/>
              <p:nvPr/>
            </p:nvGrpSpPr>
            <p:grpSpPr>
              <a:xfrm>
                <a:off x="7010400" y="1295400"/>
                <a:ext cx="228600" cy="228600"/>
                <a:chOff x="3505200" y="3657600"/>
                <a:chExt cx="304800" cy="304800"/>
              </a:xfrm>
            </p:grpSpPr>
            <p:sp>
              <p:nvSpPr>
                <p:cNvPr id="41" name="Rectangle 40"/>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sp>
              <p:nvSpPr>
                <p:cNvPr id="42" name="Rectangle 41"/>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grpSp>
          <p:grpSp>
            <p:nvGrpSpPr>
              <p:cNvPr id="18" name="Group 33"/>
              <p:cNvGrpSpPr/>
              <p:nvPr/>
            </p:nvGrpSpPr>
            <p:grpSpPr>
              <a:xfrm>
                <a:off x="6019800" y="1295400"/>
                <a:ext cx="228600" cy="228600"/>
                <a:chOff x="3505200" y="3657600"/>
                <a:chExt cx="304800" cy="304800"/>
              </a:xfrm>
            </p:grpSpPr>
            <p:sp>
              <p:nvSpPr>
                <p:cNvPr id="39" name="Rectangle 38"/>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sp>
              <p:nvSpPr>
                <p:cNvPr id="40" name="Rectangle 39"/>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grpSp>
          <p:grpSp>
            <p:nvGrpSpPr>
              <p:cNvPr id="19" name="Group 36"/>
              <p:cNvGrpSpPr/>
              <p:nvPr/>
            </p:nvGrpSpPr>
            <p:grpSpPr>
              <a:xfrm>
                <a:off x="5029200" y="1295400"/>
                <a:ext cx="228600" cy="228600"/>
                <a:chOff x="3505200" y="3657600"/>
                <a:chExt cx="304800" cy="304800"/>
              </a:xfrm>
            </p:grpSpPr>
            <p:sp>
              <p:nvSpPr>
                <p:cNvPr id="37" name="Rectangle 36"/>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sp>
              <p:nvSpPr>
                <p:cNvPr id="38" name="Rectangle 37"/>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grpSp>
          <p:grpSp>
            <p:nvGrpSpPr>
              <p:cNvPr id="20" name="Group 39"/>
              <p:cNvGrpSpPr/>
              <p:nvPr/>
            </p:nvGrpSpPr>
            <p:grpSpPr>
              <a:xfrm>
                <a:off x="4038600" y="1295400"/>
                <a:ext cx="228600" cy="228600"/>
                <a:chOff x="3505200" y="3657600"/>
                <a:chExt cx="304800" cy="304800"/>
              </a:xfrm>
            </p:grpSpPr>
            <p:sp>
              <p:nvSpPr>
                <p:cNvPr id="35" name="Rectangle 34"/>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sp>
              <p:nvSpPr>
                <p:cNvPr id="36" name="Rectangle 35"/>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1" kern="1200" dirty="0">
                    <a:solidFill>
                      <a:prstClr val="white"/>
                    </a:solidFill>
                    <a:latin typeface="Calibri"/>
                    <a:ea typeface="+mn-ea"/>
                    <a:cs typeface="+mn-cs"/>
                  </a:endParaRPr>
                </a:p>
              </p:txBody>
            </p:sp>
          </p:grpSp>
          <p:sp>
            <p:nvSpPr>
              <p:cNvPr id="27" name="TextBox 26"/>
              <p:cNvSpPr txBox="1"/>
              <p:nvPr/>
            </p:nvSpPr>
            <p:spPr>
              <a:xfrm>
                <a:off x="3733800" y="1524000"/>
                <a:ext cx="914400" cy="206894"/>
              </a:xfrm>
              <a:prstGeom prst="rect">
                <a:avLst/>
              </a:prstGeom>
              <a:noFill/>
            </p:spPr>
            <p:txBody>
              <a:bodyPr wrap="square" rtlCol="0">
                <a:spAutoFit/>
              </a:bodyPr>
              <a:lstStyle/>
              <a:p>
                <a:pPr algn="ctr" rtl="0"/>
                <a:r>
                  <a:rPr lang="en-US" sz="1600" b="1" kern="1200" dirty="0">
                    <a:solidFill>
                      <a:prstClr val="black"/>
                    </a:solidFill>
                    <a:latin typeface="Arial" pitchFamily="34" charset="0"/>
                    <a:ea typeface="+mn-ea"/>
                    <a:cs typeface="Arial" pitchFamily="34" charset="0"/>
                  </a:rPr>
                  <a:t>office 1</a:t>
                </a:r>
              </a:p>
            </p:txBody>
          </p:sp>
          <p:sp>
            <p:nvSpPr>
              <p:cNvPr id="28" name="TextBox 27"/>
              <p:cNvSpPr txBox="1"/>
              <p:nvPr/>
            </p:nvSpPr>
            <p:spPr>
              <a:xfrm>
                <a:off x="4724400" y="1524000"/>
                <a:ext cx="914400" cy="206894"/>
              </a:xfrm>
              <a:prstGeom prst="rect">
                <a:avLst/>
              </a:prstGeom>
              <a:noFill/>
            </p:spPr>
            <p:txBody>
              <a:bodyPr wrap="square" rtlCol="0">
                <a:spAutoFit/>
              </a:bodyPr>
              <a:lstStyle/>
              <a:p>
                <a:pPr algn="ctr" rtl="0"/>
                <a:r>
                  <a:rPr lang="en-US" sz="1600" b="1" kern="1200" dirty="0">
                    <a:solidFill>
                      <a:prstClr val="black"/>
                    </a:solidFill>
                    <a:latin typeface="Arial" pitchFamily="34" charset="0"/>
                    <a:ea typeface="+mn-ea"/>
                    <a:cs typeface="Arial" pitchFamily="34" charset="0"/>
                  </a:rPr>
                  <a:t>office 2</a:t>
                </a:r>
              </a:p>
            </p:txBody>
          </p:sp>
          <p:sp>
            <p:nvSpPr>
              <p:cNvPr id="29" name="TextBox 28"/>
              <p:cNvSpPr txBox="1"/>
              <p:nvPr/>
            </p:nvSpPr>
            <p:spPr>
              <a:xfrm>
                <a:off x="5638800" y="1524000"/>
                <a:ext cx="914400" cy="206894"/>
              </a:xfrm>
              <a:prstGeom prst="rect">
                <a:avLst/>
              </a:prstGeom>
              <a:noFill/>
            </p:spPr>
            <p:txBody>
              <a:bodyPr wrap="square" rtlCol="0">
                <a:spAutoFit/>
              </a:bodyPr>
              <a:lstStyle/>
              <a:p>
                <a:pPr algn="ctr" rtl="0"/>
                <a:r>
                  <a:rPr lang="en-US" sz="1600" b="1" kern="1200" dirty="0">
                    <a:solidFill>
                      <a:prstClr val="black"/>
                    </a:solidFill>
                    <a:latin typeface="Arial" pitchFamily="34" charset="0"/>
                    <a:ea typeface="+mn-ea"/>
                    <a:cs typeface="Arial" pitchFamily="34" charset="0"/>
                  </a:rPr>
                  <a:t>office 3</a:t>
                </a:r>
              </a:p>
            </p:txBody>
          </p:sp>
          <p:sp>
            <p:nvSpPr>
              <p:cNvPr id="30" name="TextBox 29"/>
              <p:cNvSpPr txBox="1"/>
              <p:nvPr/>
            </p:nvSpPr>
            <p:spPr>
              <a:xfrm>
                <a:off x="6705600" y="1524000"/>
                <a:ext cx="914400" cy="206894"/>
              </a:xfrm>
              <a:prstGeom prst="rect">
                <a:avLst/>
              </a:prstGeom>
              <a:noFill/>
            </p:spPr>
            <p:txBody>
              <a:bodyPr wrap="square" rtlCol="0">
                <a:spAutoFit/>
              </a:bodyPr>
              <a:lstStyle/>
              <a:p>
                <a:pPr algn="ctr" rtl="0"/>
                <a:r>
                  <a:rPr lang="en-US" sz="1600" b="1" kern="1200" dirty="0">
                    <a:solidFill>
                      <a:prstClr val="black"/>
                    </a:solidFill>
                    <a:latin typeface="Arial" pitchFamily="34" charset="0"/>
                    <a:ea typeface="+mn-ea"/>
                    <a:cs typeface="Arial" pitchFamily="34" charset="0"/>
                  </a:rPr>
                  <a:t>office 4</a:t>
                </a:r>
              </a:p>
            </p:txBody>
          </p:sp>
          <p:sp>
            <p:nvSpPr>
              <p:cNvPr id="31" name="TextBox 30"/>
              <p:cNvSpPr txBox="1"/>
              <p:nvPr/>
            </p:nvSpPr>
            <p:spPr>
              <a:xfrm>
                <a:off x="6705600" y="2334981"/>
                <a:ext cx="914400" cy="206894"/>
              </a:xfrm>
              <a:prstGeom prst="rect">
                <a:avLst/>
              </a:prstGeom>
              <a:noFill/>
            </p:spPr>
            <p:txBody>
              <a:bodyPr wrap="square" rtlCol="0">
                <a:spAutoFit/>
              </a:bodyPr>
              <a:lstStyle/>
              <a:p>
                <a:pPr algn="ctr" rtl="0"/>
                <a:r>
                  <a:rPr lang="en-US" sz="1600" b="1" kern="1200" dirty="0">
                    <a:solidFill>
                      <a:prstClr val="black"/>
                    </a:solidFill>
                    <a:latin typeface="Arial" pitchFamily="34" charset="0"/>
                    <a:ea typeface="+mn-ea"/>
                    <a:cs typeface="Arial" pitchFamily="34" charset="0"/>
                  </a:rPr>
                  <a:t>office 8</a:t>
                </a:r>
              </a:p>
            </p:txBody>
          </p:sp>
          <p:sp>
            <p:nvSpPr>
              <p:cNvPr id="32" name="TextBox 31"/>
              <p:cNvSpPr txBox="1"/>
              <p:nvPr/>
            </p:nvSpPr>
            <p:spPr>
              <a:xfrm>
                <a:off x="5714999" y="2334981"/>
                <a:ext cx="914400" cy="206894"/>
              </a:xfrm>
              <a:prstGeom prst="rect">
                <a:avLst/>
              </a:prstGeom>
              <a:noFill/>
            </p:spPr>
            <p:txBody>
              <a:bodyPr wrap="square" rtlCol="0">
                <a:spAutoFit/>
              </a:bodyPr>
              <a:lstStyle/>
              <a:p>
                <a:pPr algn="ctr" rtl="0"/>
                <a:r>
                  <a:rPr lang="en-US" sz="1600" b="1" kern="1200" dirty="0">
                    <a:solidFill>
                      <a:prstClr val="black"/>
                    </a:solidFill>
                    <a:latin typeface="Arial" pitchFamily="34" charset="0"/>
                    <a:ea typeface="+mn-ea"/>
                    <a:cs typeface="Arial" pitchFamily="34" charset="0"/>
                  </a:rPr>
                  <a:t>office 7</a:t>
                </a:r>
              </a:p>
            </p:txBody>
          </p:sp>
          <p:sp>
            <p:nvSpPr>
              <p:cNvPr id="33" name="TextBox 32"/>
              <p:cNvSpPr txBox="1"/>
              <p:nvPr/>
            </p:nvSpPr>
            <p:spPr>
              <a:xfrm>
                <a:off x="4627687" y="2336800"/>
                <a:ext cx="914400" cy="206894"/>
              </a:xfrm>
              <a:prstGeom prst="rect">
                <a:avLst/>
              </a:prstGeom>
              <a:noFill/>
            </p:spPr>
            <p:txBody>
              <a:bodyPr wrap="square" rtlCol="0">
                <a:spAutoFit/>
              </a:bodyPr>
              <a:lstStyle/>
              <a:p>
                <a:pPr algn="ctr" rtl="0"/>
                <a:r>
                  <a:rPr lang="en-US" sz="1600" b="1" kern="1200" dirty="0">
                    <a:solidFill>
                      <a:prstClr val="black"/>
                    </a:solidFill>
                    <a:latin typeface="Arial" pitchFamily="34" charset="0"/>
                    <a:ea typeface="+mn-ea"/>
                    <a:cs typeface="Arial" pitchFamily="34" charset="0"/>
                  </a:rPr>
                  <a:t>office 6</a:t>
                </a:r>
              </a:p>
            </p:txBody>
          </p:sp>
          <p:sp>
            <p:nvSpPr>
              <p:cNvPr id="34" name="TextBox 33"/>
              <p:cNvSpPr txBox="1"/>
              <p:nvPr/>
            </p:nvSpPr>
            <p:spPr>
              <a:xfrm>
                <a:off x="3438809" y="2336800"/>
                <a:ext cx="914400" cy="206894"/>
              </a:xfrm>
              <a:prstGeom prst="rect">
                <a:avLst/>
              </a:prstGeom>
              <a:noFill/>
            </p:spPr>
            <p:txBody>
              <a:bodyPr wrap="square" rtlCol="0">
                <a:spAutoFit/>
              </a:bodyPr>
              <a:lstStyle/>
              <a:p>
                <a:pPr algn="ctr" rtl="0"/>
                <a:r>
                  <a:rPr lang="en-US" sz="1600" b="1" kern="1200" dirty="0">
                    <a:solidFill>
                      <a:prstClr val="black"/>
                    </a:solidFill>
                    <a:latin typeface="Arial" pitchFamily="34" charset="0"/>
                    <a:ea typeface="+mn-ea"/>
                    <a:cs typeface="Arial" pitchFamily="34" charset="0"/>
                  </a:rPr>
                  <a:t>office 5</a:t>
                </a:r>
              </a:p>
            </p:txBody>
          </p:sp>
        </p:grpSp>
        <p:sp>
          <p:nvSpPr>
            <p:cNvPr id="53" name="Rectangle 52"/>
            <p:cNvSpPr/>
            <p:nvPr/>
          </p:nvSpPr>
          <p:spPr>
            <a:xfrm>
              <a:off x="-665358" y="2082800"/>
              <a:ext cx="5826512" cy="664284"/>
            </a:xfrm>
            <a:prstGeom prst="rect">
              <a:avLst/>
            </a:prstGeom>
            <a:solidFill>
              <a:sysClr val="window" lastClr="FFFFFF"/>
            </a:solidFill>
          </p:spPr>
          <p:txBody>
            <a:bodyPr wrap="square">
              <a:spAutoFit/>
            </a:bodyPr>
            <a:lstStyle/>
            <a:p>
              <a:pPr algn="ctr" rtl="0">
                <a:defRPr/>
              </a:pPr>
              <a:r>
                <a:rPr lang="en-US" sz="3600" kern="1200" dirty="0">
                  <a:ln>
                    <a:solidFill>
                      <a:sysClr val="windowText" lastClr="000000"/>
                    </a:solidFill>
                  </a:ln>
                  <a:solidFill>
                    <a:prstClr val="black"/>
                  </a:solidFill>
                  <a:latin typeface="Calibri"/>
                  <a:ea typeface="+mn-ea"/>
                  <a:cs typeface="+mn-cs"/>
                </a:rPr>
                <a:t>Connect the following with </a:t>
              </a:r>
            </a:p>
            <a:p>
              <a:pPr algn="ctr" rtl="0">
                <a:defRPr/>
              </a:pPr>
              <a:r>
                <a:rPr lang="en-US" sz="3200" kern="1200" dirty="0">
                  <a:ln>
                    <a:solidFill>
                      <a:sysClr val="windowText" lastClr="000000"/>
                    </a:solidFill>
                  </a:ln>
                  <a:solidFill>
                    <a:srgbClr val="C00000"/>
                  </a:solidFill>
                  <a:latin typeface="Calibri"/>
                  <a:ea typeface="+mn-ea"/>
                  <a:cs typeface="+mn-cs"/>
                </a:rPr>
                <a:t>10Base5</a:t>
              </a:r>
              <a:r>
                <a:rPr lang="en-US" sz="3200" kern="1200" dirty="0">
                  <a:ln>
                    <a:solidFill>
                      <a:sysClr val="windowText" lastClr="000000"/>
                    </a:solidFill>
                  </a:ln>
                  <a:solidFill>
                    <a:srgbClr val="FF6600"/>
                  </a:solidFill>
                  <a:latin typeface="Calibri"/>
                  <a:ea typeface="+mn-ea"/>
                  <a:cs typeface="+mn-cs"/>
                </a:rPr>
                <a:t>; </a:t>
              </a:r>
              <a:r>
                <a:rPr lang="en-US" sz="3200" kern="1200" dirty="0">
                  <a:ln>
                    <a:solidFill>
                      <a:sysClr val="windowText" lastClr="000000"/>
                    </a:solidFill>
                  </a:ln>
                  <a:solidFill>
                    <a:srgbClr val="C5D1D7">
                      <a:lumMod val="25000"/>
                    </a:srgbClr>
                  </a:solidFill>
                  <a:latin typeface="Calibri"/>
                  <a:ea typeface="+mn-ea"/>
                  <a:cs typeface="+mn-cs"/>
                </a:rPr>
                <a:t>10Base2</a:t>
              </a:r>
              <a:r>
                <a:rPr lang="en-US" sz="3200" kern="1200" dirty="0">
                  <a:ln>
                    <a:solidFill>
                      <a:sysClr val="windowText" lastClr="000000"/>
                    </a:solidFill>
                  </a:ln>
                  <a:solidFill>
                    <a:srgbClr val="FF6600"/>
                  </a:solidFill>
                  <a:latin typeface="Calibri"/>
                  <a:ea typeface="+mn-ea"/>
                  <a:cs typeface="+mn-cs"/>
                </a:rPr>
                <a:t> and </a:t>
              </a:r>
              <a:r>
                <a:rPr lang="en-US" sz="3200" kern="1200" dirty="0">
                  <a:ln>
                    <a:solidFill>
                      <a:sysClr val="windowText" lastClr="000000"/>
                    </a:solidFill>
                  </a:ln>
                  <a:solidFill>
                    <a:srgbClr val="8CADAE">
                      <a:lumMod val="50000"/>
                    </a:srgbClr>
                  </a:solidFill>
                  <a:latin typeface="Calibri"/>
                  <a:ea typeface="+mn-ea"/>
                  <a:cs typeface="+mn-cs"/>
                </a:rPr>
                <a:t>10BaseT</a:t>
              </a:r>
            </a:p>
          </p:txBody>
        </p:sp>
      </p:grpSp>
      <p:sp>
        <p:nvSpPr>
          <p:cNvPr id="49" name="Rectangle 48"/>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adapted from:  Douglas Comer: “Computer Networks and Internets”</a:t>
            </a:r>
          </a:p>
        </p:txBody>
      </p:sp>
      <p:sp>
        <p:nvSpPr>
          <p:cNvPr id="22" name="TextBox 21"/>
          <p:cNvSpPr txBox="1"/>
          <p:nvPr/>
        </p:nvSpPr>
        <p:spPr>
          <a:xfrm rot="19092071">
            <a:off x="190796" y="816898"/>
            <a:ext cx="1640126" cy="584775"/>
          </a:xfrm>
          <a:prstGeom prst="rect">
            <a:avLst/>
          </a:prstGeom>
          <a:solidFill>
            <a:srgbClr val="F79646">
              <a:lumMod val="75000"/>
            </a:srgbClr>
          </a:solidFill>
        </p:spPr>
        <p:txBody>
          <a:bodyPr wrap="square" rtlCol="0">
            <a:spAutoFit/>
          </a:bodyPr>
          <a:lstStyle/>
          <a:p>
            <a:pPr algn="ctr" rtl="0"/>
            <a:r>
              <a:rPr lang="en-US" sz="3200" b="1" kern="1200" dirty="0">
                <a:solidFill>
                  <a:prstClr val="black"/>
                </a:solidFill>
                <a:latin typeface="Calibri"/>
                <a:ea typeface="+mn-ea"/>
                <a:cs typeface="+mn-cs"/>
              </a:rPr>
              <a:t>Exercise</a:t>
            </a:r>
            <a:endParaRPr lang="th-TH" sz="2400" b="1" kern="1200" dirty="0">
              <a:solidFill>
                <a:srgbClr val="1F497D">
                  <a:lumMod val="50000"/>
                </a:srgbClr>
              </a:solidFill>
              <a:latin typeface="Calibri"/>
              <a:ea typeface="+mn-ea"/>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60"/>
          <p:cNvGrpSpPr/>
          <p:nvPr/>
        </p:nvGrpSpPr>
        <p:grpSpPr>
          <a:xfrm>
            <a:off x="2209800" y="0"/>
            <a:ext cx="5029431" cy="6858000"/>
            <a:chOff x="2209800" y="0"/>
            <a:chExt cx="5029431" cy="6858000"/>
          </a:xfrm>
        </p:grpSpPr>
        <p:grpSp>
          <p:nvGrpSpPr>
            <p:cNvPr id="3" name="Group 58"/>
            <p:cNvGrpSpPr/>
            <p:nvPr/>
          </p:nvGrpSpPr>
          <p:grpSpPr>
            <a:xfrm>
              <a:off x="2209800" y="0"/>
              <a:ext cx="5029431" cy="6858000"/>
              <a:chOff x="4038369" y="0"/>
              <a:chExt cx="5029431" cy="6858000"/>
            </a:xfrm>
          </p:grpSpPr>
          <p:pic>
            <p:nvPicPr>
              <p:cNvPr id="4098" name="Picture 2"/>
              <p:cNvPicPr>
                <a:picLocks noChangeAspect="1" noChangeArrowheads="1"/>
              </p:cNvPicPr>
              <p:nvPr/>
            </p:nvPicPr>
            <p:blipFill>
              <a:blip r:embed="rId3" cstate="print"/>
              <a:srcRect/>
              <a:stretch>
                <a:fillRect/>
              </a:stretch>
            </p:blipFill>
            <p:spPr bwMode="auto">
              <a:xfrm>
                <a:off x="4038369" y="0"/>
                <a:ext cx="5029431" cy="6553200"/>
              </a:xfrm>
              <a:prstGeom prst="rect">
                <a:avLst/>
              </a:prstGeom>
              <a:noFill/>
              <a:ln w="9525">
                <a:noFill/>
                <a:miter lim="800000"/>
                <a:headEnd/>
                <a:tailEnd/>
              </a:ln>
              <a:effectLst/>
            </p:spPr>
          </p:pic>
          <p:sp>
            <p:nvSpPr>
              <p:cNvPr id="56" name="Rectangle 55"/>
              <p:cNvSpPr/>
              <p:nvPr/>
            </p:nvSpPr>
            <p:spPr>
              <a:xfrm>
                <a:off x="4038369" y="1911096"/>
                <a:ext cx="5029199" cy="461665"/>
              </a:xfrm>
              <a:prstGeom prst="rect">
                <a:avLst/>
              </a:prstGeom>
              <a:solidFill>
                <a:srgbClr val="E8F0F8"/>
              </a:solidFill>
            </p:spPr>
            <p:txBody>
              <a:bodyPr wrap="square">
                <a:spAutoFit/>
              </a:bodyPr>
              <a:lstStyle/>
              <a:p>
                <a:pPr algn="ctr" rtl="0"/>
                <a:r>
                  <a:rPr lang="en-US" sz="2400" b="1" kern="1200" dirty="0">
                    <a:ln>
                      <a:solidFill>
                        <a:sysClr val="windowText" lastClr="000000"/>
                      </a:solidFill>
                    </a:ln>
                    <a:solidFill>
                      <a:srgbClr val="C00000"/>
                    </a:solidFill>
                    <a:latin typeface="Calibri"/>
                    <a:ea typeface="+mn-ea"/>
                    <a:cs typeface="+mn-cs"/>
                  </a:rPr>
                  <a:t>   10Base5</a:t>
                </a:r>
                <a:endParaRPr lang="en-US" sz="2400" kern="1200" dirty="0">
                  <a:solidFill>
                    <a:prstClr val="white"/>
                  </a:solidFill>
                  <a:latin typeface="Calibri"/>
                  <a:ea typeface="+mn-ea"/>
                  <a:cs typeface="+mn-cs"/>
                </a:endParaRPr>
              </a:p>
            </p:txBody>
          </p:sp>
          <p:sp>
            <p:nvSpPr>
              <p:cNvPr id="57" name="Rectangle 56"/>
              <p:cNvSpPr/>
              <p:nvPr/>
            </p:nvSpPr>
            <p:spPr>
              <a:xfrm>
                <a:off x="6059728" y="4114800"/>
                <a:ext cx="1255472" cy="461665"/>
              </a:xfrm>
              <a:prstGeom prst="rect">
                <a:avLst/>
              </a:prstGeom>
              <a:solidFill>
                <a:schemeClr val="tx1">
                  <a:lumMod val="95000"/>
                </a:schemeClr>
              </a:solidFill>
            </p:spPr>
            <p:txBody>
              <a:bodyPr wrap="none">
                <a:spAutoFit/>
              </a:bodyPr>
              <a:lstStyle/>
              <a:p>
                <a:pPr algn="l" rtl="0"/>
                <a:r>
                  <a:rPr lang="en-US" sz="2400" b="1" kern="1200" dirty="0">
                    <a:ln>
                      <a:solidFill>
                        <a:sysClr val="windowText" lastClr="000000"/>
                      </a:solidFill>
                    </a:ln>
                    <a:solidFill>
                      <a:srgbClr val="C5D1D7">
                        <a:lumMod val="25000"/>
                      </a:srgbClr>
                    </a:solidFill>
                    <a:latin typeface="Calibri"/>
                    <a:ea typeface="+mn-ea"/>
                    <a:cs typeface="+mn-cs"/>
                  </a:rPr>
                  <a:t>10Base2</a:t>
                </a:r>
              </a:p>
            </p:txBody>
          </p:sp>
          <p:sp>
            <p:nvSpPr>
              <p:cNvPr id="58" name="Rectangle 57"/>
              <p:cNvSpPr/>
              <p:nvPr/>
            </p:nvSpPr>
            <p:spPr>
              <a:xfrm>
                <a:off x="4038369" y="6396335"/>
                <a:ext cx="5029200" cy="461665"/>
              </a:xfrm>
              <a:prstGeom prst="rect">
                <a:avLst/>
              </a:prstGeom>
              <a:solidFill>
                <a:srgbClr val="E8F0F8"/>
              </a:solidFill>
              <a:ln>
                <a:noFill/>
              </a:ln>
            </p:spPr>
            <p:txBody>
              <a:bodyPr wrap="square">
                <a:spAutoFit/>
              </a:bodyPr>
              <a:lstStyle/>
              <a:p>
                <a:pPr algn="ctr" rtl="0">
                  <a:defRPr/>
                </a:pPr>
                <a:r>
                  <a:rPr lang="en-US" sz="2400" b="1" kern="1200" dirty="0">
                    <a:ln>
                      <a:solidFill>
                        <a:sysClr val="windowText" lastClr="000000"/>
                      </a:solidFill>
                    </a:ln>
                    <a:solidFill>
                      <a:srgbClr val="8CADAE">
                        <a:lumMod val="50000"/>
                      </a:srgbClr>
                    </a:solidFill>
                    <a:latin typeface="Calibri"/>
                    <a:ea typeface="+mn-ea"/>
                    <a:cs typeface="+mn-cs"/>
                  </a:rPr>
                  <a:t>    10BaseT</a:t>
                </a:r>
              </a:p>
            </p:txBody>
          </p:sp>
        </p:grpSp>
        <p:sp>
          <p:nvSpPr>
            <p:cNvPr id="60" name="Rectangle 59"/>
            <p:cNvSpPr/>
            <p:nvPr/>
          </p:nvSpPr>
          <p:spPr>
            <a:xfrm>
              <a:off x="2209800" y="4114800"/>
              <a:ext cx="5029200" cy="461665"/>
            </a:xfrm>
            <a:prstGeom prst="rect">
              <a:avLst/>
            </a:prstGeom>
            <a:solidFill>
              <a:srgbClr val="E8F0F8"/>
            </a:solidFill>
            <a:ln>
              <a:noFill/>
            </a:ln>
          </p:spPr>
          <p:txBody>
            <a:bodyPr wrap="square">
              <a:spAutoFit/>
            </a:bodyPr>
            <a:lstStyle/>
            <a:p>
              <a:pPr algn="ctr" rtl="0">
                <a:defRPr/>
              </a:pPr>
              <a:r>
                <a:rPr lang="en-US" sz="2400" b="1" kern="1200" dirty="0">
                  <a:ln>
                    <a:solidFill>
                      <a:sysClr val="windowText" lastClr="000000"/>
                    </a:solidFill>
                  </a:ln>
                  <a:solidFill>
                    <a:srgbClr val="C5D1D7">
                      <a:lumMod val="25000"/>
                    </a:srgbClr>
                  </a:solidFill>
                  <a:latin typeface="Calibri"/>
                  <a:ea typeface="+mn-ea"/>
                  <a:cs typeface="+mn-cs"/>
                </a:rPr>
                <a:t>   10Base2</a:t>
              </a:r>
            </a:p>
          </p:txBody>
        </p:sp>
      </p:grpSp>
      <p:sp>
        <p:nvSpPr>
          <p:cNvPr id="64" name="TextBox 63"/>
          <p:cNvSpPr txBox="1"/>
          <p:nvPr/>
        </p:nvSpPr>
        <p:spPr>
          <a:xfrm rot="19092071">
            <a:off x="190796" y="816898"/>
            <a:ext cx="1640126" cy="584775"/>
          </a:xfrm>
          <a:prstGeom prst="rect">
            <a:avLst/>
          </a:prstGeom>
          <a:solidFill>
            <a:srgbClr val="F79646">
              <a:lumMod val="75000"/>
            </a:srgbClr>
          </a:solidFill>
        </p:spPr>
        <p:txBody>
          <a:bodyPr wrap="square" rtlCol="0">
            <a:spAutoFit/>
          </a:bodyPr>
          <a:lstStyle/>
          <a:p>
            <a:pPr algn="ctr" rtl="0"/>
            <a:r>
              <a:rPr lang="en-US" sz="3200" b="1" kern="1200" dirty="0">
                <a:solidFill>
                  <a:prstClr val="black"/>
                </a:solidFill>
                <a:latin typeface="Calibri"/>
                <a:ea typeface="+mn-ea"/>
                <a:cs typeface="+mn-cs"/>
              </a:rPr>
              <a:t>Exercise</a:t>
            </a:r>
            <a:endParaRPr lang="th-TH" sz="2400" b="1" kern="1200" dirty="0">
              <a:solidFill>
                <a:srgbClr val="1F497D">
                  <a:lumMod val="50000"/>
                </a:srgbClr>
              </a:solidFill>
              <a:latin typeface="Calibri"/>
              <a:ea typeface="+mn-ea"/>
            </a:endParaRPr>
          </a:p>
        </p:txBody>
      </p:sp>
      <p:sp>
        <p:nvSpPr>
          <p:cNvPr id="13" name="Rectangle 12"/>
          <p:cNvSpPr/>
          <p:nvPr/>
        </p:nvSpPr>
        <p:spPr>
          <a:xfrm>
            <a:off x="0" y="5638800"/>
            <a:ext cx="2209800" cy="877163"/>
          </a:xfrm>
          <a:prstGeom prst="rect">
            <a:avLst/>
          </a:prstGeom>
        </p:spPr>
        <p:txBody>
          <a:bodyPr wrap="square">
            <a:spAutoFit/>
          </a:bodyPr>
          <a:lstStyle/>
          <a:p>
            <a:pPr algn="ctr" rtl="0"/>
            <a:r>
              <a:rPr lang="en-US" sz="1200" b="1" kern="1200" dirty="0">
                <a:solidFill>
                  <a:prstClr val="black"/>
                </a:solidFill>
                <a:latin typeface="Courier New" pitchFamily="49" charset="0"/>
                <a:ea typeface="+mn-ea"/>
                <a:cs typeface="Courier New" pitchFamily="49" charset="0"/>
              </a:rPr>
              <a:t>Figure adapted from:</a:t>
            </a:r>
          </a:p>
          <a:p>
            <a:pPr algn="ctr" rtl="0"/>
            <a:endParaRPr lang="en-US" sz="200" b="1" kern="1200" dirty="0">
              <a:solidFill>
                <a:prstClr val="black"/>
              </a:solidFill>
              <a:latin typeface="Courier New" pitchFamily="49" charset="0"/>
              <a:ea typeface="+mn-ea"/>
              <a:cs typeface="Courier New" pitchFamily="49" charset="0"/>
            </a:endParaRPr>
          </a:p>
          <a:p>
            <a:pPr algn="ctr" rtl="0"/>
            <a:r>
              <a:rPr lang="en-US" sz="1200" b="1" kern="1200" dirty="0">
                <a:solidFill>
                  <a:prstClr val="black"/>
                </a:solidFill>
                <a:latin typeface="Courier New" pitchFamily="49" charset="0"/>
                <a:ea typeface="+mn-ea"/>
                <a:cs typeface="Courier New" pitchFamily="49" charset="0"/>
              </a:rPr>
              <a:t>  Douglas Comer: “Computer Networks and Internets”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p:nvGrpSpPr>
        <p:grpSpPr>
          <a:xfrm>
            <a:off x="457200" y="4286071"/>
            <a:ext cx="8229600" cy="2114729"/>
            <a:chOff x="152400" y="1456729"/>
            <a:chExt cx="8229600" cy="2114729"/>
          </a:xfrm>
        </p:grpSpPr>
        <p:sp>
          <p:nvSpPr>
            <p:cNvPr id="8" name="TextBox 7"/>
            <p:cNvSpPr txBox="1"/>
            <p:nvPr/>
          </p:nvSpPr>
          <p:spPr>
            <a:xfrm>
              <a:off x="1905000" y="1456729"/>
              <a:ext cx="6477000" cy="1754326"/>
            </a:xfrm>
            <a:prstGeom prst="rect">
              <a:avLst/>
            </a:prstGeom>
            <a:noFill/>
            <a:ln>
              <a:noFill/>
            </a:ln>
          </p:spPr>
          <p:txBody>
            <a:bodyPr wrap="square" rtlCol="0">
              <a:spAutoFit/>
            </a:bodyPr>
            <a:lstStyle/>
            <a:p>
              <a:r>
                <a:rPr lang="en-US" sz="3600" b="1" dirty="0">
                  <a:solidFill>
                    <a:srgbClr val="C5D1D7">
                      <a:lumMod val="90000"/>
                    </a:srgbClr>
                  </a:solidFill>
                  <a:latin typeface="Gill Sans MT" pitchFamily="34" charset="0"/>
                </a:rPr>
                <a:t>Section 2.6:</a:t>
              </a:r>
            </a:p>
            <a:p>
              <a:r>
                <a:rPr lang="en-US" sz="3600" b="1" dirty="0">
                  <a:solidFill>
                    <a:prstClr val="white"/>
                  </a:solidFill>
                  <a:latin typeface="Gill Sans MT" pitchFamily="34" charset="0"/>
                </a:rPr>
                <a:t>Direct link Networks </a:t>
              </a:r>
              <a:r>
                <a:rPr lang="en-US" sz="3600" b="1" dirty="0">
                  <a:solidFill>
                    <a:srgbClr val="C00000"/>
                  </a:solidFill>
                  <a:latin typeface="Gill Sans MT" pitchFamily="34" charset="0"/>
                </a:rPr>
                <a:t>[</a:t>
              </a:r>
              <a:r>
                <a:rPr lang="en-US" sz="3600" dirty="0">
                  <a:solidFill>
                    <a:srgbClr val="FF6600"/>
                  </a:solidFill>
                  <a:latin typeface="Gill Sans MT" pitchFamily="34" charset="0"/>
                </a:rPr>
                <a:t>P&amp;D</a:t>
              </a:r>
              <a:r>
                <a:rPr lang="en-US" sz="3600" b="1" dirty="0">
                  <a:solidFill>
                    <a:srgbClr val="C00000"/>
                  </a:solidFill>
                  <a:latin typeface="Gill Sans MT" pitchFamily="34" charset="0"/>
                </a:rPr>
                <a:t>]</a:t>
              </a:r>
              <a:endParaRPr lang="en-US" sz="2400" dirty="0">
                <a:solidFill>
                  <a:srgbClr val="CCB400">
                    <a:lumMod val="60000"/>
                    <a:lumOff val="40000"/>
                  </a:srgbClr>
                </a:solidFill>
                <a:latin typeface="Gill Sans MT" pitchFamily="34" charset="0"/>
                <a:cs typeface="Arial" pitchFamily="34" charset="0"/>
              </a:endParaRPr>
            </a:p>
            <a:p>
              <a:endParaRPr lang="en-US" sz="3600" b="1" dirty="0">
                <a:solidFill>
                  <a:prstClr val="white"/>
                </a:solidFill>
                <a:latin typeface="Gill Sans MT"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152400" y="1538514"/>
              <a:ext cx="1536905" cy="2032944"/>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grpSp>
      <p:grpSp>
        <p:nvGrpSpPr>
          <p:cNvPr id="3" name="Group 9"/>
          <p:cNvGrpSpPr/>
          <p:nvPr/>
        </p:nvGrpSpPr>
        <p:grpSpPr>
          <a:xfrm>
            <a:off x="485588" y="1466671"/>
            <a:ext cx="8048812" cy="1846022"/>
            <a:chOff x="333188" y="4343400"/>
            <a:chExt cx="8048812" cy="1846022"/>
          </a:xfrm>
        </p:grpSpPr>
        <p:sp>
          <p:nvSpPr>
            <p:cNvPr id="12" name="TextBox 11"/>
            <p:cNvSpPr txBox="1"/>
            <p:nvPr/>
          </p:nvSpPr>
          <p:spPr>
            <a:xfrm>
              <a:off x="2133600" y="4431269"/>
              <a:ext cx="6248400" cy="1754326"/>
            </a:xfrm>
            <a:prstGeom prst="rect">
              <a:avLst/>
            </a:prstGeom>
            <a:noFill/>
            <a:ln>
              <a:noFill/>
            </a:ln>
          </p:spPr>
          <p:txBody>
            <a:bodyPr wrap="square" rtlCol="0">
              <a:spAutoFit/>
            </a:bodyPr>
            <a:lstStyle/>
            <a:p>
              <a:r>
                <a:rPr lang="en-US" sz="3600" b="1" dirty="0">
                  <a:solidFill>
                    <a:srgbClr val="C5D1D7">
                      <a:lumMod val="90000"/>
                    </a:srgbClr>
                  </a:solidFill>
                  <a:latin typeface="Gill Sans MT" pitchFamily="34" charset="0"/>
                </a:rPr>
                <a:t>Sections 5.1, 5.3, 5.5</a:t>
              </a:r>
            </a:p>
            <a:p>
              <a:r>
                <a:rPr lang="en-US" sz="3600" b="1" dirty="0">
                  <a:solidFill>
                    <a:prstClr val="white"/>
                  </a:solidFill>
                  <a:latin typeface="Gill Sans MT" pitchFamily="34" charset="0"/>
                </a:rPr>
                <a:t>The Link Layer and Local Area Networks </a:t>
              </a:r>
              <a:r>
                <a:rPr lang="en-US" sz="3600" b="1" dirty="0">
                  <a:solidFill>
                    <a:srgbClr val="C00000"/>
                  </a:solidFill>
                  <a:latin typeface="Gill Sans MT" pitchFamily="34" charset="0"/>
                </a:rPr>
                <a:t>[</a:t>
              </a:r>
              <a:r>
                <a:rPr lang="en-US" sz="3600" dirty="0">
                  <a:solidFill>
                    <a:srgbClr val="FF6600"/>
                  </a:solidFill>
                  <a:latin typeface="Gill Sans MT" pitchFamily="34" charset="0"/>
                </a:rPr>
                <a:t>K&amp;R</a:t>
              </a:r>
              <a:r>
                <a:rPr lang="en-US" sz="3600" b="1" dirty="0">
                  <a:solidFill>
                    <a:srgbClr val="C00000"/>
                  </a:solidFill>
                  <a:latin typeface="Gill Sans MT" pitchFamily="34" charset="0"/>
                </a:rPr>
                <a:t>]</a:t>
              </a:r>
            </a:p>
          </p:txBody>
        </p:sp>
        <p:pic>
          <p:nvPicPr>
            <p:cNvPr id="9" name="Picture 10" descr="0136079679_1"/>
            <p:cNvPicPr>
              <a:picLocks noChangeAspect="1" noChangeArrowheads="1"/>
            </p:cNvPicPr>
            <p:nvPr/>
          </p:nvPicPr>
          <p:blipFill>
            <a:blip r:embed="rId4" cstate="print"/>
            <a:srcRect/>
            <a:stretch>
              <a:fillRect/>
            </a:stretch>
          </p:blipFill>
          <p:spPr bwMode="auto">
            <a:xfrm>
              <a:off x="333188" y="4343400"/>
              <a:ext cx="1495612" cy="1846022"/>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grpSp>
      <p:sp>
        <p:nvSpPr>
          <p:cNvPr id="16" name="TextBox 15"/>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References</a:t>
            </a:r>
            <a:endParaRPr lang="th-TH" sz="3600" b="1" dirty="0">
              <a:ln>
                <a:solidFill>
                  <a:prstClr val="black"/>
                </a:solidFill>
              </a:ln>
              <a:solidFill>
                <a:srgbClr val="1F497D"/>
              </a:solidFill>
              <a:latin typeface="Tahoma" pitchFamily="34" charset="0"/>
              <a:cs typeface="Tahoma" pitchFamily="34" charset="0"/>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
        <p:nvSpPr>
          <p:cNvPr id="3" name="Rectangle 2"/>
          <p:cNvSpPr/>
          <p:nvPr/>
        </p:nvSpPr>
        <p:spPr>
          <a:xfrm>
            <a:off x="1981200" y="5562600"/>
            <a:ext cx="5105400" cy="861774"/>
          </a:xfrm>
          <a:prstGeom prst="rect">
            <a:avLst/>
          </a:prstGeom>
        </p:spPr>
        <p:txBody>
          <a:bodyPr wrap="square">
            <a:spAutoFit/>
          </a:bodyPr>
          <a:lstStyle/>
          <a:p>
            <a:pPr algn="ctr"/>
            <a:r>
              <a:rPr lang="en-US" u="sng" dirty="0">
                <a:solidFill>
                  <a:prstClr val="white"/>
                </a:solidFill>
                <a:latin typeface="Calibri"/>
              </a:rPr>
              <a:t>Images are copyrights of their respective owners</a:t>
            </a:r>
          </a:p>
          <a:p>
            <a:pPr algn="ctr"/>
            <a:r>
              <a:rPr lang="en-US" dirty="0">
                <a:solidFill>
                  <a:prstClr val="white"/>
                </a:solidFill>
                <a:latin typeface="Calibri"/>
              </a:rPr>
              <a:t>Some material in this lecture is taken from:</a:t>
            </a:r>
          </a:p>
          <a:p>
            <a:pPr algn="ctr"/>
            <a:r>
              <a:rPr lang="en-US" sz="1400" dirty="0" err="1">
                <a:solidFill>
                  <a:prstClr val="white"/>
                </a:solidFill>
                <a:latin typeface="Calibri"/>
              </a:rPr>
              <a:t>Dr</a:t>
            </a:r>
            <a:r>
              <a:rPr lang="en-US" sz="1400" dirty="0">
                <a:solidFill>
                  <a:prstClr val="white"/>
                </a:solidFill>
                <a:latin typeface="Calibri"/>
              </a:rPr>
              <a:t> </a:t>
            </a:r>
            <a:r>
              <a:rPr lang="en-US" sz="1400" dirty="0" err="1">
                <a:solidFill>
                  <a:prstClr val="white"/>
                </a:solidFill>
                <a:latin typeface="Calibri"/>
              </a:rPr>
              <a:t>Junaid</a:t>
            </a:r>
            <a:r>
              <a:rPr lang="en-US" sz="1400" dirty="0">
                <a:solidFill>
                  <a:prstClr val="white"/>
                </a:solidFill>
                <a:latin typeface="Calibri"/>
              </a:rPr>
              <a:t> </a:t>
            </a:r>
            <a:r>
              <a:rPr lang="en-US" sz="1400" dirty="0" err="1">
                <a:solidFill>
                  <a:prstClr val="white"/>
                </a:solidFill>
                <a:latin typeface="Calibri"/>
              </a:rPr>
              <a:t>Qadir</a:t>
            </a:r>
            <a:r>
              <a:rPr lang="en-US" sz="1400" dirty="0">
                <a:solidFill>
                  <a:prstClr val="white"/>
                </a:solidFill>
                <a:latin typeface="Calibri"/>
              </a:rPr>
              <a:t>, NUST-SEECS</a:t>
            </a:r>
          </a:p>
        </p:txBody>
      </p:sp>
    </p:spTree>
    <p:extLst>
      <p:ext uri="{BB962C8B-B14F-4D97-AF65-F5344CB8AC3E}">
        <p14:creationId xmlns:p14="http://schemas.microsoft.com/office/powerpoint/2010/main" val="29723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Text Box 8"/>
          <p:cNvSpPr txBox="1">
            <a:spLocks noChangeArrowheads="1"/>
          </p:cNvSpPr>
          <p:nvPr/>
        </p:nvSpPr>
        <p:spPr bwMode="auto">
          <a:xfrm>
            <a:off x="304800" y="2895600"/>
            <a:ext cx="3981252" cy="830997"/>
          </a:xfrm>
          <a:prstGeom prst="rect">
            <a:avLst/>
          </a:prstGeom>
          <a:noFill/>
          <a:ln w="9525">
            <a:noFill/>
            <a:miter lim="800000"/>
            <a:headEnd/>
            <a:tailEnd/>
          </a:ln>
          <a:effectLst/>
        </p:spPr>
        <p:txBody>
          <a:bodyPr wrap="square">
            <a:spAutoFit/>
          </a:bodyPr>
          <a:lstStyle/>
          <a:p>
            <a:pPr algn="ctr" rtl="0"/>
            <a:r>
              <a:rPr lang="en-US" sz="2400" b="1" kern="1200" dirty="0">
                <a:solidFill>
                  <a:prstClr val="black"/>
                </a:solidFill>
                <a:latin typeface="Tahoma" pitchFamily="34" charset="0"/>
                <a:ea typeface="+mn-ea"/>
                <a:cs typeface="Tahoma" pitchFamily="34" charset="0"/>
              </a:rPr>
              <a:t>Shared acoustical waves</a:t>
            </a:r>
          </a:p>
          <a:p>
            <a:pPr algn="ctr" rtl="0"/>
            <a:r>
              <a:rPr lang="en-US" sz="2400" dirty="0">
                <a:solidFill>
                  <a:srgbClr val="FF6600"/>
                </a:solidFill>
                <a:latin typeface="Tahoma" pitchFamily="34" charset="0"/>
                <a:cs typeface="Tahoma" pitchFamily="34" charset="0"/>
              </a:rPr>
              <a:t>(Humans at a party)</a:t>
            </a:r>
          </a:p>
        </p:txBody>
      </p:sp>
      <p:sp>
        <p:nvSpPr>
          <p:cNvPr id="167942" name="Text Box 6"/>
          <p:cNvSpPr txBox="1">
            <a:spLocks noChangeArrowheads="1"/>
          </p:cNvSpPr>
          <p:nvPr/>
        </p:nvSpPr>
        <p:spPr bwMode="auto">
          <a:xfrm>
            <a:off x="5562600" y="2902803"/>
            <a:ext cx="2718245" cy="830997"/>
          </a:xfrm>
          <a:prstGeom prst="rect">
            <a:avLst/>
          </a:prstGeom>
          <a:noFill/>
          <a:ln w="9525">
            <a:noFill/>
            <a:miter lim="800000"/>
            <a:headEnd/>
            <a:tailEnd/>
          </a:ln>
          <a:effectLst/>
        </p:spPr>
        <p:txBody>
          <a:bodyPr wrap="none">
            <a:spAutoFit/>
          </a:bodyPr>
          <a:lstStyle/>
          <a:p>
            <a:pPr algn="ctr" rtl="0"/>
            <a:r>
              <a:rPr lang="en-US" sz="2400" b="1" kern="1200" dirty="0">
                <a:solidFill>
                  <a:prstClr val="black"/>
                </a:solidFill>
                <a:latin typeface="Tahoma" pitchFamily="34" charset="0"/>
                <a:ea typeface="+mn-ea"/>
                <a:cs typeface="Tahoma" pitchFamily="34" charset="0"/>
              </a:rPr>
              <a:t>Shared RF </a:t>
            </a:r>
            <a:r>
              <a:rPr lang="en-US" sz="2400" kern="1200" dirty="0">
                <a:solidFill>
                  <a:prstClr val="black"/>
                </a:solidFill>
                <a:latin typeface="Tahoma" pitchFamily="34" charset="0"/>
                <a:ea typeface="+mn-ea"/>
                <a:cs typeface="Tahoma" pitchFamily="34" charset="0"/>
              </a:rPr>
              <a:t> </a:t>
            </a:r>
          </a:p>
          <a:p>
            <a:pPr algn="ctr" rtl="0"/>
            <a:r>
              <a:rPr lang="en-US" sz="2400" kern="1200" dirty="0">
                <a:solidFill>
                  <a:srgbClr val="FF6600"/>
                </a:solidFill>
                <a:latin typeface="Tahoma" pitchFamily="34" charset="0"/>
                <a:ea typeface="+mn-ea"/>
                <a:cs typeface="Tahoma" pitchFamily="34" charset="0"/>
              </a:rPr>
              <a:t>(e.g., 802.11 </a:t>
            </a:r>
            <a:r>
              <a:rPr lang="en-US" sz="2400" kern="1200" dirty="0" err="1">
                <a:solidFill>
                  <a:srgbClr val="FF6600"/>
                </a:solidFill>
                <a:latin typeface="Tahoma" pitchFamily="34" charset="0"/>
                <a:ea typeface="+mn-ea"/>
                <a:cs typeface="Tahoma" pitchFamily="34" charset="0"/>
              </a:rPr>
              <a:t>WiFi</a:t>
            </a:r>
            <a:r>
              <a:rPr lang="en-US" sz="2400" kern="1200" dirty="0">
                <a:solidFill>
                  <a:srgbClr val="FF6600"/>
                </a:solidFill>
                <a:latin typeface="Tahoma" pitchFamily="34" charset="0"/>
                <a:ea typeface="+mn-ea"/>
                <a:cs typeface="Tahoma" pitchFamily="34" charset="0"/>
              </a:rPr>
              <a:t>)</a:t>
            </a:r>
          </a:p>
        </p:txBody>
      </p:sp>
      <p:grpSp>
        <p:nvGrpSpPr>
          <p:cNvPr id="144" name="Group 143"/>
          <p:cNvGrpSpPr/>
          <p:nvPr/>
        </p:nvGrpSpPr>
        <p:grpSpPr>
          <a:xfrm>
            <a:off x="1066800" y="4038600"/>
            <a:ext cx="1905000" cy="1828800"/>
            <a:chOff x="762000" y="4343400"/>
            <a:chExt cx="1905000" cy="1828800"/>
          </a:xfrm>
        </p:grpSpPr>
        <p:sp>
          <p:nvSpPr>
            <p:cNvPr id="139" name="Rectangle 138"/>
            <p:cNvSpPr/>
            <p:nvPr/>
          </p:nvSpPr>
          <p:spPr>
            <a:xfrm>
              <a:off x="762000" y="4343400"/>
              <a:ext cx="1905000"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13"/>
            <p:cNvGrpSpPr/>
            <p:nvPr/>
          </p:nvGrpSpPr>
          <p:grpSpPr>
            <a:xfrm>
              <a:off x="914397" y="4495800"/>
              <a:ext cx="1524003" cy="1524000"/>
              <a:chOff x="708176" y="5795192"/>
              <a:chExt cx="1225193" cy="520740"/>
            </a:xfrm>
          </p:grpSpPr>
          <p:grpSp>
            <p:nvGrpSpPr>
              <p:cNvPr id="7" name="Group 382"/>
              <p:cNvGrpSpPr>
                <a:grpSpLocks/>
              </p:cNvGrpSpPr>
              <p:nvPr/>
            </p:nvGrpSpPr>
            <p:grpSpPr bwMode="auto">
              <a:xfrm>
                <a:off x="708176" y="6076078"/>
                <a:ext cx="300547" cy="235082"/>
                <a:chOff x="2274" y="2703"/>
                <a:chExt cx="318" cy="356"/>
              </a:xfrm>
            </p:grpSpPr>
            <p:sp>
              <p:nvSpPr>
                <p:cNvPr id="168319" name="Freeform 383"/>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20" name="Line 384"/>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21" name="Freeform 385"/>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22" name="Line 386"/>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23" name="Freeform 387"/>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24" name="Line 388"/>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25" name="Freeform 389"/>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26" name="Freeform 390"/>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27" name="Rectangle 391"/>
                <p:cNvSpPr>
                  <a:spLocks noChangeArrowheads="1"/>
                </p:cNvSpPr>
                <p:nvPr/>
              </p:nvSpPr>
              <p:spPr bwMode="auto">
                <a:xfrm>
                  <a:off x="2347" y="2951"/>
                  <a:ext cx="27" cy="83"/>
                </a:xfrm>
                <a:prstGeom prst="rect">
                  <a:avLst/>
                </a:prstGeom>
                <a:solidFill>
                  <a:srgbClr val="3333FF"/>
                </a:solidFill>
                <a:ln w="6350">
                  <a:solidFill>
                    <a:schemeClr val="tx1"/>
                  </a:solidFill>
                  <a:miter lim="800000"/>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28" name="Freeform 392"/>
                <p:cNvSpPr>
                  <a:spLocks noEditPoints="1"/>
                </p:cNvSpPr>
                <p:nvPr/>
              </p:nvSpPr>
              <p:spPr bwMode="auto">
                <a:xfrm>
                  <a:off x="2274" y="2703"/>
                  <a:ext cx="318" cy="341"/>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chemeClr val="accent1">
                    <a:lumMod val="60000"/>
                    <a:lumOff val="40000"/>
                  </a:schemeClr>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29" name="Line 393"/>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30" name="Line 394"/>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31" name="Line 395"/>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32" name="Freeform 396"/>
                <p:cNvSpPr>
                  <a:spLocks/>
                </p:cNvSpPr>
                <p:nvPr/>
              </p:nvSpPr>
              <p:spPr bwMode="auto">
                <a:xfrm>
                  <a:off x="2341" y="295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grpSp>
          <p:grpSp>
            <p:nvGrpSpPr>
              <p:cNvPr id="8" name="Group 398"/>
              <p:cNvGrpSpPr>
                <a:grpSpLocks/>
              </p:cNvGrpSpPr>
              <p:nvPr/>
            </p:nvGrpSpPr>
            <p:grpSpPr bwMode="auto">
              <a:xfrm>
                <a:off x="1119414" y="6117827"/>
                <a:ext cx="323230" cy="198105"/>
                <a:chOff x="2264" y="2759"/>
                <a:chExt cx="342" cy="300"/>
              </a:xfrm>
            </p:grpSpPr>
            <p:sp>
              <p:nvSpPr>
                <p:cNvPr id="168335" name="Freeform 399"/>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36" name="Line 400"/>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37" name="Freeform 401"/>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38" name="Line 402"/>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39" name="Freeform 403"/>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40" name="Line 404"/>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41" name="Freeform 405"/>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42" name="Freeform 406"/>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43" name="Rectangle 407"/>
                <p:cNvSpPr>
                  <a:spLocks noChangeArrowheads="1"/>
                </p:cNvSpPr>
                <p:nvPr/>
              </p:nvSpPr>
              <p:spPr bwMode="auto">
                <a:xfrm>
                  <a:off x="2347" y="2951"/>
                  <a:ext cx="27" cy="83"/>
                </a:xfrm>
                <a:prstGeom prst="rect">
                  <a:avLst/>
                </a:prstGeom>
                <a:solidFill>
                  <a:srgbClr val="3333FF"/>
                </a:solidFill>
                <a:ln w="6350">
                  <a:solidFill>
                    <a:schemeClr val="tx1"/>
                  </a:solidFill>
                  <a:miter lim="800000"/>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44" name="Freeform 408"/>
                <p:cNvSpPr>
                  <a:spLocks noEditPoints="1"/>
                </p:cNvSpPr>
                <p:nvPr/>
              </p:nvSpPr>
              <p:spPr bwMode="auto">
                <a:xfrm>
                  <a:off x="2264" y="2759"/>
                  <a:ext cx="342" cy="256"/>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chemeClr val="accent1">
                    <a:lumMod val="60000"/>
                    <a:lumOff val="40000"/>
                  </a:schemeClr>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45" name="Line 409"/>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46" name="Line 410"/>
                <p:cNvSpPr>
                  <a:spLocks noChangeShapeType="1"/>
                </p:cNvSpPr>
                <p:nvPr/>
              </p:nvSpPr>
              <p:spPr bwMode="auto">
                <a:xfrm flipH="1">
                  <a:off x="2365" y="2842"/>
                  <a:ext cx="49" cy="102"/>
                </a:xfrm>
                <a:prstGeom prst="line">
                  <a:avLst/>
                </a:prstGeom>
                <a:noFill/>
                <a:ln w="1588">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47" name="Line 411"/>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48" name="Freeform 412"/>
                <p:cNvSpPr>
                  <a:spLocks/>
                </p:cNvSpPr>
                <p:nvPr/>
              </p:nvSpPr>
              <p:spPr bwMode="auto">
                <a:xfrm>
                  <a:off x="2331" y="2944"/>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grpSp>
          <p:grpSp>
            <p:nvGrpSpPr>
              <p:cNvPr id="9" name="Group 413"/>
              <p:cNvGrpSpPr>
                <a:grpSpLocks/>
              </p:cNvGrpSpPr>
              <p:nvPr/>
            </p:nvGrpSpPr>
            <p:grpSpPr bwMode="auto">
              <a:xfrm flipH="1">
                <a:off x="1603523" y="6044103"/>
                <a:ext cx="329846" cy="257534"/>
                <a:chOff x="2140" y="2669"/>
                <a:chExt cx="349" cy="390"/>
              </a:xfrm>
            </p:grpSpPr>
            <p:sp>
              <p:nvSpPr>
                <p:cNvPr id="168350" name="Freeform 414"/>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51" name="Line 415"/>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52" name="Freeform 416"/>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53" name="Line 417"/>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54" name="Freeform 418"/>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55" name="Line 419"/>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56" name="Freeform 420"/>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57" name="Freeform 421"/>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58"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59" name="Freeform 423"/>
                <p:cNvSpPr>
                  <a:spLocks noEditPoints="1"/>
                </p:cNvSpPr>
                <p:nvPr/>
              </p:nvSpPr>
              <p:spPr bwMode="auto">
                <a:xfrm>
                  <a:off x="2140" y="2669"/>
                  <a:ext cx="349" cy="327"/>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chemeClr val="accent1">
                    <a:lumMod val="60000"/>
                    <a:lumOff val="40000"/>
                  </a:schemeClr>
                </a:solidFill>
                <a:ln w="6350">
                  <a:solidFill>
                    <a:schemeClr val="tx1"/>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60" name="Line 424"/>
                <p:cNvSpPr>
                  <a:spLocks noChangeShapeType="1"/>
                </p:cNvSpPr>
                <p:nvPr/>
              </p:nvSpPr>
              <p:spPr bwMode="auto">
                <a:xfrm flipH="1" flipV="1">
                  <a:off x="2285" y="2824"/>
                  <a:ext cx="136" cy="2"/>
                </a:xfrm>
                <a:prstGeom prst="line">
                  <a:avLst/>
                </a:prstGeom>
                <a:solidFill>
                  <a:schemeClr val="accent6">
                    <a:lumMod val="75000"/>
                  </a:schemeClr>
                </a:solidFill>
                <a:ln w="1588">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61" name="Line 425"/>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62" name="Line 426"/>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63" name="Freeform 427"/>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grpSp>
          <p:pic>
            <p:nvPicPr>
              <p:cNvPr id="168365" name="Picture 429" descr="MMj03957750000[1]"/>
              <p:cNvPicPr>
                <a:picLocks noChangeAspect="1" noChangeArrowheads="1" noCrop="1"/>
              </p:cNvPicPr>
              <p:nvPr/>
            </p:nvPicPr>
            <p:blipFill>
              <a:blip r:embed="rId3" cstate="print"/>
              <a:srcRect/>
              <a:stretch>
                <a:fillRect/>
              </a:stretch>
            </p:blipFill>
            <p:spPr bwMode="auto">
              <a:xfrm>
                <a:off x="1163147" y="5795192"/>
                <a:ext cx="387350" cy="330200"/>
              </a:xfrm>
              <a:prstGeom prst="rect">
                <a:avLst/>
              </a:prstGeom>
              <a:noFill/>
            </p:spPr>
          </p:pic>
        </p:grpSp>
      </p:grpSp>
      <p:grpSp>
        <p:nvGrpSpPr>
          <p:cNvPr id="143" name="Group 142"/>
          <p:cNvGrpSpPr/>
          <p:nvPr/>
        </p:nvGrpSpPr>
        <p:grpSpPr>
          <a:xfrm>
            <a:off x="5943600" y="3962400"/>
            <a:ext cx="1905000" cy="1828800"/>
            <a:chOff x="533400" y="1143000"/>
            <a:chExt cx="1905000" cy="1828800"/>
          </a:xfrm>
        </p:grpSpPr>
        <p:sp>
          <p:nvSpPr>
            <p:cNvPr id="122" name="Rectangle 121"/>
            <p:cNvSpPr/>
            <p:nvPr/>
          </p:nvSpPr>
          <p:spPr>
            <a:xfrm>
              <a:off x="533400" y="1143000"/>
              <a:ext cx="1905000"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11"/>
            <p:cNvGrpSpPr/>
            <p:nvPr/>
          </p:nvGrpSpPr>
          <p:grpSpPr>
            <a:xfrm>
              <a:off x="762000" y="1371600"/>
              <a:ext cx="1371600" cy="1371600"/>
              <a:chOff x="609600" y="1600200"/>
              <a:chExt cx="1435534" cy="1179513"/>
            </a:xfrm>
          </p:grpSpPr>
          <p:graphicFrame>
            <p:nvGraphicFramePr>
              <p:cNvPr id="167980" name="Object 44"/>
              <p:cNvGraphicFramePr>
                <a:graphicFrameLocks noGrp="1" noChangeAspect="1"/>
              </p:cNvGraphicFramePr>
              <p:nvPr>
                <p:ph idx="1"/>
              </p:nvPr>
            </p:nvGraphicFramePr>
            <p:xfrm>
              <a:off x="609600" y="2413000"/>
              <a:ext cx="439737" cy="366713"/>
            </p:xfrm>
            <a:graphic>
              <a:graphicData uri="http://schemas.openxmlformats.org/presentationml/2006/ole">
                <mc:AlternateContent xmlns:mc="http://schemas.openxmlformats.org/markup-compatibility/2006">
                  <mc:Choice xmlns:v="urn:schemas-microsoft-com:vml" Requires="v">
                    <p:oleObj name="Clip" r:id="rId4" imgW="1307263" imgH="1084139" progId="">
                      <p:embed/>
                    </p:oleObj>
                  </mc:Choice>
                  <mc:Fallback>
                    <p:oleObj name="Clip" r:id="rId4" imgW="1307263" imgH="1084139" progId="">
                      <p:embed/>
                      <p:pic>
                        <p:nvPicPr>
                          <p:cNvPr id="0" name="Picture 64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413000"/>
                            <a:ext cx="439737"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81" name="Object 45"/>
              <p:cNvGraphicFramePr>
                <a:graphicFrameLocks noChangeAspect="1"/>
              </p:cNvGraphicFramePr>
              <p:nvPr/>
            </p:nvGraphicFramePr>
            <p:xfrm>
              <a:off x="765175" y="2028825"/>
              <a:ext cx="439737" cy="366713"/>
            </p:xfrm>
            <a:graphic>
              <a:graphicData uri="http://schemas.openxmlformats.org/presentationml/2006/ole">
                <mc:AlternateContent xmlns:mc="http://schemas.openxmlformats.org/markup-compatibility/2006">
                  <mc:Choice xmlns:v="urn:schemas-microsoft-com:vml" Requires="v">
                    <p:oleObj name="Clip" r:id="rId6" imgW="1307263" imgH="1084139" progId="">
                      <p:embed/>
                    </p:oleObj>
                  </mc:Choice>
                  <mc:Fallback>
                    <p:oleObj name="Clip" r:id="rId6" imgW="1307263" imgH="1084139" progId="">
                      <p:embed/>
                      <p:pic>
                        <p:nvPicPr>
                          <p:cNvPr id="0" name="Picture 6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2028825"/>
                            <a:ext cx="439737"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82" name="Object 46"/>
              <p:cNvGraphicFramePr>
                <a:graphicFrameLocks noChangeAspect="1"/>
              </p:cNvGraphicFramePr>
              <p:nvPr/>
            </p:nvGraphicFramePr>
            <p:xfrm>
              <a:off x="1605396" y="1914737"/>
              <a:ext cx="439738" cy="366713"/>
            </p:xfrm>
            <a:graphic>
              <a:graphicData uri="http://schemas.openxmlformats.org/presentationml/2006/ole">
                <mc:AlternateContent xmlns:mc="http://schemas.openxmlformats.org/markup-compatibility/2006">
                  <mc:Choice xmlns:v="urn:schemas-microsoft-com:vml" Requires="v">
                    <p:oleObj name="Clip" r:id="rId7" imgW="1307263" imgH="1084139" progId="">
                      <p:embed/>
                    </p:oleObj>
                  </mc:Choice>
                  <mc:Fallback>
                    <p:oleObj name="Clip" r:id="rId7" imgW="1307263" imgH="1084139" progId="">
                      <p:embed/>
                      <p:pic>
                        <p:nvPicPr>
                          <p:cNvPr id="0" name="Picture 6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5396" y="1914737"/>
                            <a:ext cx="43973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83" name="Object 47"/>
              <p:cNvGraphicFramePr>
                <a:graphicFrameLocks noChangeAspect="1"/>
              </p:cNvGraphicFramePr>
              <p:nvPr/>
            </p:nvGraphicFramePr>
            <p:xfrm>
              <a:off x="1419225" y="2393950"/>
              <a:ext cx="439737" cy="366713"/>
            </p:xfrm>
            <a:graphic>
              <a:graphicData uri="http://schemas.openxmlformats.org/presentationml/2006/ole">
                <mc:AlternateContent xmlns:mc="http://schemas.openxmlformats.org/markup-compatibility/2006">
                  <mc:Choice xmlns:v="urn:schemas-microsoft-com:vml" Requires="v">
                    <p:oleObj name="Clip" r:id="rId8" imgW="1307263" imgH="1084139" progId="">
                      <p:embed/>
                    </p:oleObj>
                  </mc:Choice>
                  <mc:Fallback>
                    <p:oleObj name="Clip" r:id="rId8" imgW="1307263" imgH="1084139" progId="">
                      <p:embed/>
                      <p:pic>
                        <p:nvPicPr>
                          <p:cNvPr id="0" name="Picture 6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9225" y="2393950"/>
                            <a:ext cx="439737"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109" name="Line 173"/>
              <p:cNvSpPr>
                <a:spLocks noChangeShapeType="1"/>
              </p:cNvSpPr>
              <p:nvPr/>
            </p:nvSpPr>
            <p:spPr bwMode="auto">
              <a:xfrm flipH="1">
                <a:off x="1171575" y="1765300"/>
                <a:ext cx="466725" cy="890588"/>
              </a:xfrm>
              <a:prstGeom prst="line">
                <a:avLst/>
              </a:prstGeom>
              <a:noFill/>
              <a:ln w="38100">
                <a:solidFill>
                  <a:schemeClr val="tx1"/>
                </a:solidFill>
                <a:round/>
                <a:headEnd/>
                <a:tailEnd/>
              </a:ln>
              <a:effectLst/>
            </p:spPr>
            <p:txBody>
              <a:bodyPr/>
              <a:lstStyle/>
              <a:p>
                <a:pPr algn="l" rtl="0"/>
                <a:endParaRPr lang="en-US" sz="3200" b="1" kern="1200" dirty="0">
                  <a:solidFill>
                    <a:prstClr val="black"/>
                  </a:solidFill>
                  <a:latin typeface="Tahoma" pitchFamily="34" charset="0"/>
                  <a:ea typeface="+mn-ea"/>
                  <a:cs typeface="Tahoma" pitchFamily="34" charset="0"/>
                </a:endParaRPr>
              </a:p>
            </p:txBody>
          </p:sp>
          <p:sp>
            <p:nvSpPr>
              <p:cNvPr id="168110" name="Line 174"/>
              <p:cNvSpPr>
                <a:spLocks noChangeShapeType="1"/>
              </p:cNvSpPr>
              <p:nvPr/>
            </p:nvSpPr>
            <p:spPr bwMode="auto">
              <a:xfrm>
                <a:off x="1154112" y="2236788"/>
                <a:ext cx="242888" cy="1587"/>
              </a:xfrm>
              <a:prstGeom prst="line">
                <a:avLst/>
              </a:prstGeom>
              <a:noFill/>
              <a:ln w="28575">
                <a:solidFill>
                  <a:schemeClr val="tx1"/>
                </a:solidFill>
                <a:round/>
                <a:headEnd/>
                <a:tailEnd/>
              </a:ln>
              <a:effectLst/>
            </p:spPr>
            <p:txBody>
              <a:bodyPr/>
              <a:lstStyle/>
              <a:p>
                <a:endParaRPr lang="en-US" sz="3200">
                  <a:solidFill>
                    <a:prstClr val="black"/>
                  </a:solidFill>
                  <a:latin typeface="Tahoma" pitchFamily="34" charset="0"/>
                  <a:cs typeface="Tahoma" pitchFamily="34" charset="0"/>
                </a:endParaRPr>
              </a:p>
            </p:txBody>
          </p:sp>
          <p:sp>
            <p:nvSpPr>
              <p:cNvPr id="168111" name="Line 175"/>
              <p:cNvSpPr>
                <a:spLocks noChangeShapeType="1"/>
              </p:cNvSpPr>
              <p:nvPr/>
            </p:nvSpPr>
            <p:spPr bwMode="auto">
              <a:xfrm>
                <a:off x="1019175" y="2573338"/>
                <a:ext cx="190500" cy="1587"/>
              </a:xfrm>
              <a:prstGeom prst="line">
                <a:avLst/>
              </a:prstGeom>
              <a:noFill/>
              <a:ln w="28575">
                <a:solidFill>
                  <a:schemeClr val="tx1"/>
                </a:solidFill>
                <a:round/>
                <a:headEnd/>
                <a:tailEnd/>
              </a:ln>
              <a:effectLst/>
            </p:spPr>
            <p:txBody>
              <a:bodyPr/>
              <a:lstStyle/>
              <a:p>
                <a:endParaRPr lang="en-US" sz="3200">
                  <a:solidFill>
                    <a:prstClr val="black"/>
                  </a:solidFill>
                  <a:latin typeface="Tahoma" pitchFamily="34" charset="0"/>
                  <a:cs typeface="Tahoma" pitchFamily="34" charset="0"/>
                </a:endParaRPr>
              </a:p>
            </p:txBody>
          </p:sp>
          <p:sp>
            <p:nvSpPr>
              <p:cNvPr id="168112" name="Line 176"/>
              <p:cNvSpPr>
                <a:spLocks noChangeShapeType="1"/>
              </p:cNvSpPr>
              <p:nvPr/>
            </p:nvSpPr>
            <p:spPr bwMode="auto">
              <a:xfrm flipV="1">
                <a:off x="1463675" y="2097088"/>
                <a:ext cx="177800" cy="7937"/>
              </a:xfrm>
              <a:prstGeom prst="line">
                <a:avLst/>
              </a:prstGeom>
              <a:noFill/>
              <a:ln w="28575">
                <a:solidFill>
                  <a:schemeClr val="tx1"/>
                </a:solidFill>
                <a:round/>
                <a:headEnd/>
                <a:tailEnd/>
              </a:ln>
              <a:effectLst/>
            </p:spPr>
            <p:txBody>
              <a:bodyPr/>
              <a:lstStyle/>
              <a:p>
                <a:endParaRPr lang="en-US" sz="3200">
                  <a:solidFill>
                    <a:prstClr val="black"/>
                  </a:solidFill>
                  <a:latin typeface="Tahoma" pitchFamily="34" charset="0"/>
                  <a:cs typeface="Tahoma" pitchFamily="34" charset="0"/>
                </a:endParaRPr>
              </a:p>
            </p:txBody>
          </p:sp>
          <p:graphicFrame>
            <p:nvGraphicFramePr>
              <p:cNvPr id="168369" name="Object 433"/>
              <p:cNvGraphicFramePr>
                <a:graphicFrameLocks noChangeAspect="1"/>
              </p:cNvGraphicFramePr>
              <p:nvPr/>
            </p:nvGraphicFramePr>
            <p:xfrm>
              <a:off x="936625" y="1600200"/>
              <a:ext cx="439737" cy="366713"/>
            </p:xfrm>
            <a:graphic>
              <a:graphicData uri="http://schemas.openxmlformats.org/presentationml/2006/ole">
                <mc:AlternateContent xmlns:mc="http://schemas.openxmlformats.org/markup-compatibility/2006">
                  <mc:Choice xmlns:v="urn:schemas-microsoft-com:vml" Requires="v">
                    <p:oleObj name="Clip" r:id="rId9" imgW="1307263" imgH="1084139" progId="">
                      <p:embed/>
                    </p:oleObj>
                  </mc:Choice>
                  <mc:Fallback>
                    <p:oleObj name="Clip" r:id="rId9" imgW="1307263" imgH="1084139" progId="">
                      <p:embed/>
                      <p:pic>
                        <p:nvPicPr>
                          <p:cNvPr id="0" name="Picture 6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625" y="1600200"/>
                            <a:ext cx="439737"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370" name="Line 434"/>
              <p:cNvSpPr>
                <a:spLocks noChangeShapeType="1"/>
              </p:cNvSpPr>
              <p:nvPr/>
            </p:nvSpPr>
            <p:spPr bwMode="auto">
              <a:xfrm>
                <a:off x="1335087" y="1870075"/>
                <a:ext cx="242888" cy="1588"/>
              </a:xfrm>
              <a:prstGeom prst="line">
                <a:avLst/>
              </a:prstGeom>
              <a:noFill/>
              <a:ln w="9525">
                <a:solidFill>
                  <a:schemeClr val="tx1"/>
                </a:solidFill>
                <a:round/>
                <a:headEnd/>
                <a:tailEnd/>
              </a:ln>
              <a:effectLst/>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71" name="Line 435"/>
              <p:cNvSpPr>
                <a:spLocks noChangeShapeType="1"/>
              </p:cNvSpPr>
              <p:nvPr/>
            </p:nvSpPr>
            <p:spPr bwMode="auto">
              <a:xfrm>
                <a:off x="1335087" y="1870075"/>
                <a:ext cx="242888" cy="1588"/>
              </a:xfrm>
              <a:prstGeom prst="line">
                <a:avLst/>
              </a:prstGeom>
              <a:noFill/>
              <a:ln w="28575">
                <a:solidFill>
                  <a:schemeClr val="tx1"/>
                </a:solidFill>
                <a:round/>
                <a:headEnd/>
                <a:tailEnd/>
              </a:ln>
              <a:effectLst/>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372" name="Line 436"/>
              <p:cNvSpPr>
                <a:spLocks noChangeShapeType="1"/>
              </p:cNvSpPr>
              <p:nvPr/>
            </p:nvSpPr>
            <p:spPr bwMode="auto">
              <a:xfrm>
                <a:off x="1266825" y="2506663"/>
                <a:ext cx="190500" cy="1587"/>
              </a:xfrm>
              <a:prstGeom prst="line">
                <a:avLst/>
              </a:prstGeom>
              <a:noFill/>
              <a:ln w="28575">
                <a:solidFill>
                  <a:schemeClr val="tx1"/>
                </a:solidFill>
                <a:round/>
                <a:headEnd/>
                <a:tailEnd/>
              </a:ln>
              <a:effectLst/>
            </p:spPr>
            <p:txBody>
              <a:bodyPr/>
              <a:lstStyle/>
              <a:p>
                <a:endParaRPr lang="en-US" sz="3200">
                  <a:solidFill>
                    <a:prstClr val="black"/>
                  </a:solidFill>
                  <a:latin typeface="Tahoma" pitchFamily="34" charset="0"/>
                  <a:cs typeface="Tahoma" pitchFamily="34" charset="0"/>
                </a:endParaRPr>
              </a:p>
            </p:txBody>
          </p:sp>
        </p:grpSp>
      </p:grpSp>
      <p:sp>
        <p:nvSpPr>
          <p:cNvPr id="104" name="TextBox 10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300" b="1" kern="1200" dirty="0">
                <a:ln>
                  <a:solidFill>
                    <a:prstClr val="black"/>
                  </a:solidFill>
                </a:ln>
                <a:solidFill>
                  <a:prstClr val="white"/>
                </a:solidFill>
                <a:latin typeface="Tahoma" pitchFamily="34" charset="0"/>
                <a:ea typeface="+mn-ea"/>
                <a:cs typeface="Tahoma" pitchFamily="34" charset="0"/>
              </a:rPr>
              <a:t>Example Multiple Access Links</a:t>
            </a:r>
            <a:endParaRPr lang="th-TH" sz="4300" b="1" kern="1200" dirty="0">
              <a:ln>
                <a:solidFill>
                  <a:prstClr val="black"/>
                </a:solidFill>
              </a:ln>
              <a:solidFill>
                <a:prstClr val="white"/>
              </a:solidFill>
              <a:latin typeface="Tahoma" pitchFamily="34" charset="0"/>
              <a:ea typeface="+mn-ea"/>
              <a:cs typeface="Tahoma" pitchFamily="34" charset="0"/>
            </a:endParaRPr>
          </a:p>
        </p:txBody>
      </p:sp>
      <p:grpSp>
        <p:nvGrpSpPr>
          <p:cNvPr id="142" name="Group 141"/>
          <p:cNvGrpSpPr/>
          <p:nvPr/>
        </p:nvGrpSpPr>
        <p:grpSpPr>
          <a:xfrm>
            <a:off x="1219200" y="1219200"/>
            <a:ext cx="2133601" cy="1828800"/>
            <a:chOff x="5943599" y="4343400"/>
            <a:chExt cx="2133601" cy="1828800"/>
          </a:xfrm>
        </p:grpSpPr>
        <p:sp>
          <p:nvSpPr>
            <p:cNvPr id="138" name="Rectangle 137"/>
            <p:cNvSpPr/>
            <p:nvPr/>
          </p:nvSpPr>
          <p:spPr>
            <a:xfrm>
              <a:off x="5943599" y="4343400"/>
              <a:ext cx="2133601"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1"/>
            <p:cNvGrpSpPr/>
            <p:nvPr/>
          </p:nvGrpSpPr>
          <p:grpSpPr>
            <a:xfrm>
              <a:off x="6019799" y="4800600"/>
              <a:ext cx="2042846" cy="1066801"/>
              <a:chOff x="5729553" y="4010309"/>
              <a:chExt cx="3171291" cy="1589639"/>
            </a:xfrm>
          </p:grpSpPr>
          <p:grpSp>
            <p:nvGrpSpPr>
              <p:cNvPr id="13" name="Group 102"/>
              <p:cNvGrpSpPr/>
              <p:nvPr/>
            </p:nvGrpSpPr>
            <p:grpSpPr>
              <a:xfrm>
                <a:off x="5729553" y="4425901"/>
                <a:ext cx="3171291" cy="1174047"/>
                <a:chOff x="2800812" y="4311170"/>
                <a:chExt cx="6884022" cy="1981205"/>
              </a:xfrm>
            </p:grpSpPr>
            <p:pic>
              <p:nvPicPr>
                <p:cNvPr id="101" name="Picture 4" descr="5"/>
                <p:cNvPicPr>
                  <a:picLocks noChangeAspect="1" noChangeArrowheads="1"/>
                </p:cNvPicPr>
                <p:nvPr/>
              </p:nvPicPr>
              <p:blipFill>
                <a:blip r:embed="rId10" cstate="print">
                  <a:duotone>
                    <a:schemeClr val="accent2">
                      <a:shade val="45000"/>
                      <a:satMod val="135000"/>
                    </a:schemeClr>
                    <a:prstClr val="white"/>
                  </a:duotone>
                </a:blip>
                <a:srcRect l="74028" t="8080" r="10931" b="64815"/>
                <a:stretch>
                  <a:fillRect/>
                </a:stretch>
              </p:blipFill>
              <p:spPr bwMode="auto">
                <a:xfrm>
                  <a:off x="2800812" y="4311170"/>
                  <a:ext cx="3276600" cy="1981202"/>
                </a:xfrm>
                <a:prstGeom prst="rect">
                  <a:avLst/>
                </a:prstGeom>
                <a:solidFill>
                  <a:schemeClr val="tx2">
                    <a:lumMod val="40000"/>
                    <a:lumOff val="60000"/>
                  </a:schemeClr>
                </a:solidFill>
              </p:spPr>
            </p:pic>
            <p:pic>
              <p:nvPicPr>
                <p:cNvPr id="102" name="Picture 4" descr="5"/>
                <p:cNvPicPr>
                  <a:picLocks noChangeAspect="1" noChangeArrowheads="1"/>
                </p:cNvPicPr>
                <p:nvPr/>
              </p:nvPicPr>
              <p:blipFill>
                <a:blip r:embed="rId10" cstate="print">
                  <a:duotone>
                    <a:schemeClr val="accent5">
                      <a:shade val="45000"/>
                      <a:satMod val="135000"/>
                    </a:schemeClr>
                    <a:prstClr val="white"/>
                  </a:duotone>
                </a:blip>
                <a:srcRect l="74028" t="8080" r="10931" b="64815"/>
                <a:stretch>
                  <a:fillRect/>
                </a:stretch>
              </p:blipFill>
              <p:spPr bwMode="auto">
                <a:xfrm flipH="1">
                  <a:off x="6408234" y="4311175"/>
                  <a:ext cx="3276600" cy="1981200"/>
                </a:xfrm>
                <a:prstGeom prst="rect">
                  <a:avLst/>
                </a:prstGeom>
                <a:noFill/>
              </p:spPr>
            </p:pic>
          </p:grpSp>
          <p:grpSp>
            <p:nvGrpSpPr>
              <p:cNvPr id="14" name="Group 107"/>
              <p:cNvGrpSpPr/>
              <p:nvPr/>
            </p:nvGrpSpPr>
            <p:grpSpPr>
              <a:xfrm>
                <a:off x="6354889" y="4010310"/>
                <a:ext cx="533400" cy="790291"/>
                <a:chOff x="6354889" y="3891605"/>
                <a:chExt cx="533400" cy="790291"/>
              </a:xfrm>
            </p:grpSpPr>
            <p:sp>
              <p:nvSpPr>
                <p:cNvPr id="106" name="Arc 105"/>
                <p:cNvSpPr/>
                <p:nvPr/>
              </p:nvSpPr>
              <p:spPr>
                <a:xfrm rot="2337354">
                  <a:off x="6354889" y="4175576"/>
                  <a:ext cx="533400" cy="3810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a:ln>
                      <a:solidFill>
                        <a:srgbClr val="FF0000"/>
                      </a:solidFill>
                    </a:ln>
                    <a:solidFill>
                      <a:prstClr val="black"/>
                    </a:solidFill>
                    <a:latin typeface="Calibri"/>
                    <a:ea typeface="+mn-ea"/>
                    <a:cs typeface="+mn-cs"/>
                  </a:endParaRPr>
                </a:p>
              </p:txBody>
            </p:sp>
            <p:sp>
              <p:nvSpPr>
                <p:cNvPr id="107" name="Arc 106"/>
                <p:cNvSpPr/>
                <p:nvPr/>
              </p:nvSpPr>
              <p:spPr>
                <a:xfrm rot="2788519">
                  <a:off x="6251148" y="4067285"/>
                  <a:ext cx="790291" cy="438931"/>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a:ln>
                      <a:solidFill>
                        <a:srgbClr val="FF0000"/>
                      </a:solidFill>
                    </a:ln>
                    <a:solidFill>
                      <a:prstClr val="black"/>
                    </a:solidFill>
                    <a:latin typeface="Calibri"/>
                    <a:ea typeface="+mn-ea"/>
                    <a:cs typeface="+mn-cs"/>
                  </a:endParaRPr>
                </a:p>
              </p:txBody>
            </p:sp>
          </p:grpSp>
          <p:grpSp>
            <p:nvGrpSpPr>
              <p:cNvPr id="15" name="Group 108"/>
              <p:cNvGrpSpPr/>
              <p:nvPr/>
            </p:nvGrpSpPr>
            <p:grpSpPr>
              <a:xfrm flipH="1">
                <a:off x="7772400" y="4010309"/>
                <a:ext cx="533400" cy="790291"/>
                <a:chOff x="6187934" y="3739204"/>
                <a:chExt cx="533400" cy="790291"/>
              </a:xfrm>
            </p:grpSpPr>
            <p:sp>
              <p:nvSpPr>
                <p:cNvPr id="110" name="Arc 109"/>
                <p:cNvSpPr/>
                <p:nvPr/>
              </p:nvSpPr>
              <p:spPr>
                <a:xfrm rot="2337354">
                  <a:off x="6187934" y="4065681"/>
                  <a:ext cx="533400" cy="3810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a:solidFill>
                      <a:prstClr val="black"/>
                    </a:solidFill>
                    <a:latin typeface="Calibri"/>
                    <a:ea typeface="+mn-ea"/>
                    <a:cs typeface="+mn-cs"/>
                  </a:endParaRPr>
                </a:p>
              </p:txBody>
            </p:sp>
            <p:sp>
              <p:nvSpPr>
                <p:cNvPr id="111" name="Arc 110"/>
                <p:cNvSpPr/>
                <p:nvPr/>
              </p:nvSpPr>
              <p:spPr>
                <a:xfrm rot="2788519">
                  <a:off x="6098748" y="3914884"/>
                  <a:ext cx="790291" cy="438931"/>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a:solidFill>
                      <a:prstClr val="black"/>
                    </a:solidFill>
                    <a:latin typeface="Calibri"/>
                    <a:ea typeface="+mn-ea"/>
                    <a:cs typeface="+mn-cs"/>
                  </a:endParaRPr>
                </a:p>
              </p:txBody>
            </p:sp>
          </p:grpSp>
        </p:grpSp>
      </p:grpSp>
      <p:sp>
        <p:nvSpPr>
          <p:cNvPr id="109" name="Text Box 5"/>
          <p:cNvSpPr txBox="1">
            <a:spLocks noChangeArrowheads="1"/>
          </p:cNvSpPr>
          <p:nvPr/>
        </p:nvSpPr>
        <p:spPr bwMode="auto">
          <a:xfrm>
            <a:off x="5181600" y="5798403"/>
            <a:ext cx="3581400" cy="830997"/>
          </a:xfrm>
          <a:prstGeom prst="rect">
            <a:avLst/>
          </a:prstGeom>
          <a:noFill/>
          <a:ln w="9525">
            <a:noFill/>
            <a:miter lim="800000"/>
            <a:headEnd/>
            <a:tailEnd/>
          </a:ln>
          <a:effectLst/>
        </p:spPr>
        <p:txBody>
          <a:bodyPr wrap="square">
            <a:spAutoFit/>
          </a:bodyPr>
          <a:lstStyle/>
          <a:p>
            <a:pPr algn="ctr" rtl="0"/>
            <a:r>
              <a:rPr lang="en-US" sz="2400" b="1" kern="1200" dirty="0">
                <a:solidFill>
                  <a:prstClr val="black"/>
                </a:solidFill>
                <a:latin typeface="Tahoma" pitchFamily="34" charset="0"/>
                <a:ea typeface="+mn-ea"/>
                <a:cs typeface="Tahoma" pitchFamily="34" charset="0"/>
              </a:rPr>
              <a:t>Shared wire </a:t>
            </a:r>
          </a:p>
          <a:p>
            <a:pPr algn="ctr" rtl="0"/>
            <a:r>
              <a:rPr lang="en-US" sz="2400" dirty="0">
                <a:solidFill>
                  <a:srgbClr val="FF6600"/>
                </a:solidFill>
                <a:latin typeface="Tahoma" pitchFamily="34" charset="0"/>
                <a:cs typeface="Tahoma" pitchFamily="34" charset="0"/>
              </a:rPr>
              <a:t>(e.g., cabled Ethernet)</a:t>
            </a:r>
          </a:p>
        </p:txBody>
      </p:sp>
      <p:sp>
        <p:nvSpPr>
          <p:cNvPr id="112" name="Text Box 7"/>
          <p:cNvSpPr txBox="1">
            <a:spLocks noChangeArrowheads="1"/>
          </p:cNvSpPr>
          <p:nvPr/>
        </p:nvSpPr>
        <p:spPr bwMode="auto">
          <a:xfrm>
            <a:off x="533400" y="5791200"/>
            <a:ext cx="3482899" cy="461665"/>
          </a:xfrm>
          <a:prstGeom prst="rect">
            <a:avLst/>
          </a:prstGeom>
          <a:noFill/>
          <a:ln w="9525">
            <a:noFill/>
            <a:miter lim="800000"/>
            <a:headEnd/>
            <a:tailEnd/>
          </a:ln>
          <a:effectLst/>
        </p:spPr>
        <p:txBody>
          <a:bodyPr wrap="square">
            <a:spAutoFit/>
          </a:bodyPr>
          <a:lstStyle/>
          <a:p>
            <a:pPr algn="ctr" rtl="0"/>
            <a:r>
              <a:rPr lang="en-US" sz="2400" b="1" kern="1200" dirty="0">
                <a:solidFill>
                  <a:prstClr val="black"/>
                </a:solidFill>
                <a:latin typeface="Tahoma" pitchFamily="34" charset="0"/>
                <a:ea typeface="+mn-ea"/>
                <a:cs typeface="Tahoma" pitchFamily="34" charset="0"/>
              </a:rPr>
              <a:t>Shared RF </a:t>
            </a:r>
            <a:r>
              <a:rPr lang="en-US" sz="2400" dirty="0">
                <a:solidFill>
                  <a:srgbClr val="FF6600"/>
                </a:solidFill>
                <a:latin typeface="Tahoma" pitchFamily="34" charset="0"/>
                <a:cs typeface="Tahoma" pitchFamily="34" charset="0"/>
              </a:rPr>
              <a:t>(satellite) </a:t>
            </a:r>
          </a:p>
        </p:txBody>
      </p:sp>
      <p:grpSp>
        <p:nvGrpSpPr>
          <p:cNvPr id="141" name="Group 140"/>
          <p:cNvGrpSpPr/>
          <p:nvPr/>
        </p:nvGrpSpPr>
        <p:grpSpPr>
          <a:xfrm>
            <a:off x="5943600" y="1143000"/>
            <a:ext cx="1905000" cy="1600200"/>
            <a:chOff x="6019800" y="1219200"/>
            <a:chExt cx="1905000" cy="1600200"/>
          </a:xfrm>
        </p:grpSpPr>
        <p:sp>
          <p:nvSpPr>
            <p:cNvPr id="137" name="Rectangle 136"/>
            <p:cNvSpPr/>
            <p:nvPr/>
          </p:nvSpPr>
          <p:spPr>
            <a:xfrm>
              <a:off x="6019800" y="1219200"/>
              <a:ext cx="19050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p:cNvGrpSpPr/>
            <p:nvPr/>
          </p:nvGrpSpPr>
          <p:grpSpPr>
            <a:xfrm>
              <a:off x="6144661" y="1219200"/>
              <a:ext cx="1475340" cy="1513718"/>
              <a:chOff x="4849701" y="1034491"/>
              <a:chExt cx="1821404" cy="1698135"/>
            </a:xfrm>
          </p:grpSpPr>
          <p:pic>
            <p:nvPicPr>
              <p:cNvPr id="168117" name="Picture 181" descr="31u_bnrz[1]"/>
              <p:cNvPicPr>
                <a:picLocks noChangeAspect="1" noChangeArrowheads="1"/>
              </p:cNvPicPr>
              <p:nvPr/>
            </p:nvPicPr>
            <p:blipFill>
              <a:blip r:embed="rId11" cstate="print">
                <a:duotone>
                  <a:schemeClr val="accent5">
                    <a:shade val="45000"/>
                    <a:satMod val="135000"/>
                  </a:schemeClr>
                  <a:prstClr val="white"/>
                </a:duotone>
              </a:blip>
              <a:srcRect/>
              <a:stretch>
                <a:fillRect/>
              </a:stretch>
            </p:blipFill>
            <p:spPr bwMode="auto">
              <a:xfrm>
                <a:off x="5524382" y="1691383"/>
                <a:ext cx="443746" cy="590638"/>
              </a:xfrm>
              <a:prstGeom prst="rect">
                <a:avLst/>
              </a:prstGeom>
              <a:noFill/>
            </p:spPr>
          </p:pic>
          <p:sp>
            <p:nvSpPr>
              <p:cNvPr id="168118" name="Freeform 182"/>
              <p:cNvSpPr>
                <a:spLocks/>
              </p:cNvSpPr>
              <p:nvPr/>
            </p:nvSpPr>
            <p:spPr bwMode="auto">
              <a:xfrm>
                <a:off x="5509713" y="1460559"/>
                <a:ext cx="121021" cy="132383"/>
              </a:xfrm>
              <a:custGeom>
                <a:avLst/>
                <a:gdLst/>
                <a:ahLst/>
                <a:cxnLst>
                  <a:cxn ang="0">
                    <a:pos x="70" y="29"/>
                  </a:cxn>
                  <a:cxn ang="0">
                    <a:pos x="55" y="39"/>
                  </a:cxn>
                  <a:cxn ang="0">
                    <a:pos x="42" y="50"/>
                  </a:cxn>
                  <a:cxn ang="0">
                    <a:pos x="30" y="63"/>
                  </a:cxn>
                  <a:cxn ang="0">
                    <a:pos x="20" y="77"/>
                  </a:cxn>
                  <a:cxn ang="0">
                    <a:pos x="12" y="91"/>
                  </a:cxn>
                  <a:cxn ang="0">
                    <a:pos x="6" y="108"/>
                  </a:cxn>
                  <a:cxn ang="0">
                    <a:pos x="2" y="125"/>
                  </a:cxn>
                  <a:cxn ang="0">
                    <a:pos x="0" y="142"/>
                  </a:cxn>
                  <a:cxn ang="0">
                    <a:pos x="2" y="166"/>
                  </a:cxn>
                  <a:cxn ang="0">
                    <a:pos x="12" y="186"/>
                  </a:cxn>
                  <a:cxn ang="0">
                    <a:pos x="26" y="203"/>
                  </a:cxn>
                  <a:cxn ang="0">
                    <a:pos x="45" y="216"/>
                  </a:cxn>
                  <a:cxn ang="0">
                    <a:pos x="66" y="226"/>
                  </a:cxn>
                  <a:cxn ang="0">
                    <a:pos x="88" y="230"/>
                  </a:cxn>
                  <a:cxn ang="0">
                    <a:pos x="111" y="232"/>
                  </a:cxn>
                  <a:cxn ang="0">
                    <a:pos x="134" y="228"/>
                  </a:cxn>
                  <a:cxn ang="0">
                    <a:pos x="138" y="228"/>
                  </a:cxn>
                  <a:cxn ang="0">
                    <a:pos x="143" y="226"/>
                  </a:cxn>
                  <a:cxn ang="0">
                    <a:pos x="147" y="222"/>
                  </a:cxn>
                  <a:cxn ang="0">
                    <a:pos x="148" y="218"/>
                  </a:cxn>
                  <a:cxn ang="0">
                    <a:pos x="145" y="212"/>
                  </a:cxn>
                  <a:cxn ang="0">
                    <a:pos x="141" y="207"/>
                  </a:cxn>
                  <a:cxn ang="0">
                    <a:pos x="135" y="203"/>
                  </a:cxn>
                  <a:cxn ang="0">
                    <a:pos x="129" y="201"/>
                  </a:cxn>
                  <a:cxn ang="0">
                    <a:pos x="117" y="197"/>
                  </a:cxn>
                  <a:cxn ang="0">
                    <a:pos x="105" y="195"/>
                  </a:cxn>
                  <a:cxn ang="0">
                    <a:pos x="94" y="193"/>
                  </a:cxn>
                  <a:cxn ang="0">
                    <a:pos x="83" y="190"/>
                  </a:cxn>
                  <a:cxn ang="0">
                    <a:pos x="73" y="187"/>
                  </a:cxn>
                  <a:cxn ang="0">
                    <a:pos x="62" y="182"/>
                  </a:cxn>
                  <a:cxn ang="0">
                    <a:pos x="53" y="176"/>
                  </a:cxn>
                  <a:cxn ang="0">
                    <a:pos x="43" y="167"/>
                  </a:cxn>
                  <a:cxn ang="0">
                    <a:pos x="40" y="128"/>
                  </a:cxn>
                  <a:cxn ang="0">
                    <a:pos x="49" y="96"/>
                  </a:cxn>
                  <a:cxn ang="0">
                    <a:pos x="68" y="71"/>
                  </a:cxn>
                  <a:cxn ang="0">
                    <a:pos x="94" y="50"/>
                  </a:cxn>
                  <a:cxn ang="0">
                    <a:pos x="122" y="34"/>
                  </a:cxn>
                  <a:cxn ang="0">
                    <a:pos x="151" y="21"/>
                  </a:cxn>
                  <a:cxn ang="0">
                    <a:pos x="178" y="12"/>
                  </a:cxn>
                  <a:cxn ang="0">
                    <a:pos x="199" y="4"/>
                  </a:cxn>
                  <a:cxn ang="0">
                    <a:pos x="186" y="1"/>
                  </a:cxn>
                  <a:cxn ang="0">
                    <a:pos x="172" y="0"/>
                  </a:cxn>
                  <a:cxn ang="0">
                    <a:pos x="156" y="2"/>
                  </a:cxn>
                  <a:cxn ang="0">
                    <a:pos x="138" y="4"/>
                  </a:cxn>
                  <a:cxn ang="0">
                    <a:pos x="121" y="10"/>
                  </a:cxn>
                  <a:cxn ang="0">
                    <a:pos x="103" y="16"/>
                  </a:cxn>
                  <a:cxn ang="0">
                    <a:pos x="86" y="23"/>
                  </a:cxn>
                  <a:cxn ang="0">
                    <a:pos x="70" y="29"/>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19" name="Freeform 183"/>
              <p:cNvSpPr>
                <a:spLocks/>
              </p:cNvSpPr>
              <p:nvPr/>
            </p:nvSpPr>
            <p:spPr bwMode="auto">
              <a:xfrm>
                <a:off x="5715083" y="1457166"/>
                <a:ext cx="80681" cy="101834"/>
              </a:xfrm>
              <a:custGeom>
                <a:avLst/>
                <a:gdLst/>
                <a:ahLst/>
                <a:cxnLst>
                  <a:cxn ang="0">
                    <a:pos x="108" y="59"/>
                  </a:cxn>
                  <a:cxn ang="0">
                    <a:pos x="113" y="77"/>
                  </a:cxn>
                  <a:cxn ang="0">
                    <a:pos x="111" y="94"/>
                  </a:cxn>
                  <a:cxn ang="0">
                    <a:pos x="103" y="108"/>
                  </a:cxn>
                  <a:cxn ang="0">
                    <a:pos x="91" y="121"/>
                  </a:cxn>
                  <a:cxn ang="0">
                    <a:pos x="77" y="132"/>
                  </a:cxn>
                  <a:cxn ang="0">
                    <a:pos x="61" y="144"/>
                  </a:cxn>
                  <a:cxn ang="0">
                    <a:pos x="45" y="154"/>
                  </a:cxn>
                  <a:cxn ang="0">
                    <a:pos x="30" y="164"/>
                  </a:cxn>
                  <a:cxn ang="0">
                    <a:pos x="28" y="168"/>
                  </a:cxn>
                  <a:cxn ang="0">
                    <a:pos x="27" y="170"/>
                  </a:cxn>
                  <a:cxn ang="0">
                    <a:pos x="27" y="174"/>
                  </a:cxn>
                  <a:cxn ang="0">
                    <a:pos x="28" y="177"/>
                  </a:cxn>
                  <a:cxn ang="0">
                    <a:pos x="32" y="179"/>
                  </a:cxn>
                  <a:cxn ang="0">
                    <a:pos x="35" y="180"/>
                  </a:cxn>
                  <a:cxn ang="0">
                    <a:pos x="37" y="180"/>
                  </a:cxn>
                  <a:cxn ang="0">
                    <a:pos x="41" y="179"/>
                  </a:cxn>
                  <a:cxn ang="0">
                    <a:pos x="60" y="169"/>
                  </a:cxn>
                  <a:cxn ang="0">
                    <a:pos x="77" y="158"/>
                  </a:cxn>
                  <a:cxn ang="0">
                    <a:pos x="94" y="145"/>
                  </a:cxn>
                  <a:cxn ang="0">
                    <a:pos x="109" y="130"/>
                  </a:cxn>
                  <a:cxn ang="0">
                    <a:pos x="120" y="114"/>
                  </a:cxn>
                  <a:cxn ang="0">
                    <a:pos x="127" y="95"/>
                  </a:cxn>
                  <a:cxn ang="0">
                    <a:pos x="128" y="76"/>
                  </a:cxn>
                  <a:cxn ang="0">
                    <a:pos x="123" y="55"/>
                  </a:cxn>
                  <a:cxn ang="0">
                    <a:pos x="113" y="39"/>
                  </a:cxn>
                  <a:cxn ang="0">
                    <a:pos x="97" y="25"/>
                  </a:cxn>
                  <a:cxn ang="0">
                    <a:pos x="79" y="15"/>
                  </a:cxn>
                  <a:cxn ang="0">
                    <a:pos x="57" y="7"/>
                  </a:cxn>
                  <a:cxn ang="0">
                    <a:pos x="36" y="2"/>
                  </a:cxn>
                  <a:cxn ang="0">
                    <a:pos x="19" y="0"/>
                  </a:cxn>
                  <a:cxn ang="0">
                    <a:pos x="6" y="0"/>
                  </a:cxn>
                  <a:cxn ang="0">
                    <a:pos x="0" y="4"/>
                  </a:cxn>
                  <a:cxn ang="0">
                    <a:pos x="14" y="9"/>
                  </a:cxn>
                  <a:cxn ang="0">
                    <a:pos x="29" y="14"/>
                  </a:cxn>
                  <a:cxn ang="0">
                    <a:pos x="46" y="19"/>
                  </a:cxn>
                  <a:cxn ang="0">
                    <a:pos x="61" y="23"/>
                  </a:cxn>
                  <a:cxn ang="0">
                    <a:pos x="76" y="29"/>
                  </a:cxn>
                  <a:cxn ang="0">
                    <a:pos x="89" y="37"/>
                  </a:cxn>
                  <a:cxn ang="0">
                    <a:pos x="100" y="46"/>
                  </a:cxn>
                  <a:cxn ang="0">
                    <a:pos x="108" y="59"/>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20" name="Freeform 184"/>
              <p:cNvSpPr>
                <a:spLocks/>
              </p:cNvSpPr>
              <p:nvPr/>
            </p:nvSpPr>
            <p:spPr bwMode="auto">
              <a:xfrm>
                <a:off x="5432700" y="1433403"/>
                <a:ext cx="198036" cy="213850"/>
              </a:xfrm>
              <a:custGeom>
                <a:avLst/>
                <a:gdLst/>
                <a:ahLst/>
                <a:cxnLst>
                  <a:cxn ang="0">
                    <a:pos x="100" y="70"/>
                  </a:cxn>
                  <a:cxn ang="0">
                    <a:pos x="53" y="115"/>
                  </a:cxn>
                  <a:cxn ang="0">
                    <a:pos x="17" y="166"/>
                  </a:cxn>
                  <a:cxn ang="0">
                    <a:pos x="0" y="226"/>
                  </a:cxn>
                  <a:cxn ang="0">
                    <a:pos x="3" y="266"/>
                  </a:cxn>
                  <a:cxn ang="0">
                    <a:pos x="9" y="282"/>
                  </a:cxn>
                  <a:cxn ang="0">
                    <a:pos x="19" y="297"/>
                  </a:cxn>
                  <a:cxn ang="0">
                    <a:pos x="32" y="310"/>
                  </a:cxn>
                  <a:cxn ang="0">
                    <a:pos x="56" y="324"/>
                  </a:cxn>
                  <a:cxn ang="0">
                    <a:pos x="86" y="338"/>
                  </a:cxn>
                  <a:cxn ang="0">
                    <a:pos x="119" y="350"/>
                  </a:cxn>
                  <a:cxn ang="0">
                    <a:pos x="152" y="359"/>
                  </a:cxn>
                  <a:cxn ang="0">
                    <a:pos x="186" y="366"/>
                  </a:cxn>
                  <a:cxn ang="0">
                    <a:pos x="220" y="371"/>
                  </a:cxn>
                  <a:cxn ang="0">
                    <a:pos x="254" y="374"/>
                  </a:cxn>
                  <a:cxn ang="0">
                    <a:pos x="289" y="376"/>
                  </a:cxn>
                  <a:cxn ang="0">
                    <a:pos x="311" y="378"/>
                  </a:cxn>
                  <a:cxn ang="0">
                    <a:pos x="320" y="371"/>
                  </a:cxn>
                  <a:cxn ang="0">
                    <a:pos x="322" y="360"/>
                  </a:cxn>
                  <a:cxn ang="0">
                    <a:pos x="315" y="352"/>
                  </a:cxn>
                  <a:cxn ang="0">
                    <a:pos x="294" y="347"/>
                  </a:cxn>
                  <a:cxn ang="0">
                    <a:pos x="263" y="341"/>
                  </a:cxn>
                  <a:cxn ang="0">
                    <a:pos x="232" y="336"/>
                  </a:cxn>
                  <a:cxn ang="0">
                    <a:pos x="200" y="332"/>
                  </a:cxn>
                  <a:cxn ang="0">
                    <a:pos x="170" y="326"/>
                  </a:cxn>
                  <a:cxn ang="0">
                    <a:pos x="139" y="318"/>
                  </a:cxn>
                  <a:cxn ang="0">
                    <a:pos x="110" y="309"/>
                  </a:cxn>
                  <a:cxn ang="0">
                    <a:pos x="80" y="297"/>
                  </a:cxn>
                  <a:cxn ang="0">
                    <a:pos x="55" y="281"/>
                  </a:cxn>
                  <a:cxn ang="0">
                    <a:pos x="38" y="259"/>
                  </a:cxn>
                  <a:cxn ang="0">
                    <a:pos x="34" y="232"/>
                  </a:cxn>
                  <a:cxn ang="0">
                    <a:pos x="38" y="200"/>
                  </a:cxn>
                  <a:cxn ang="0">
                    <a:pos x="51" y="170"/>
                  </a:cxn>
                  <a:cxn ang="0">
                    <a:pos x="71" y="137"/>
                  </a:cxn>
                  <a:cxn ang="0">
                    <a:pos x="94" y="110"/>
                  </a:cxn>
                  <a:cxn ang="0">
                    <a:pos x="123" y="82"/>
                  </a:cxn>
                  <a:cxn ang="0">
                    <a:pos x="153" y="57"/>
                  </a:cxn>
                  <a:cxn ang="0">
                    <a:pos x="195" y="38"/>
                  </a:cxn>
                  <a:cxn ang="0">
                    <a:pos x="238" y="20"/>
                  </a:cxn>
                  <a:cxn ang="0">
                    <a:pos x="264" y="7"/>
                  </a:cxn>
                  <a:cxn ang="0">
                    <a:pos x="256" y="0"/>
                  </a:cxn>
                  <a:cxn ang="0">
                    <a:pos x="221" y="4"/>
                  </a:cxn>
                  <a:cxn ang="0">
                    <a:pos x="180" y="18"/>
                  </a:cxn>
                  <a:cxn ang="0">
                    <a:pos x="141" y="38"/>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21" name="Freeform 185"/>
              <p:cNvSpPr>
                <a:spLocks/>
              </p:cNvSpPr>
              <p:nvPr/>
            </p:nvSpPr>
            <p:spPr bwMode="auto">
              <a:xfrm>
                <a:off x="5711417" y="1426614"/>
                <a:ext cx="172363" cy="142568"/>
              </a:xfrm>
              <a:custGeom>
                <a:avLst/>
                <a:gdLst/>
                <a:ahLst/>
                <a:cxnLst>
                  <a:cxn ang="0">
                    <a:pos x="235" y="77"/>
                  </a:cxn>
                  <a:cxn ang="0">
                    <a:pos x="248" y="91"/>
                  </a:cxn>
                  <a:cxn ang="0">
                    <a:pos x="256" y="107"/>
                  </a:cxn>
                  <a:cxn ang="0">
                    <a:pos x="259" y="124"/>
                  </a:cxn>
                  <a:cxn ang="0">
                    <a:pos x="259" y="142"/>
                  </a:cxn>
                  <a:cxn ang="0">
                    <a:pos x="257" y="157"/>
                  </a:cxn>
                  <a:cxn ang="0">
                    <a:pos x="252" y="170"/>
                  </a:cxn>
                  <a:cxn ang="0">
                    <a:pos x="244" y="183"/>
                  </a:cxn>
                  <a:cxn ang="0">
                    <a:pos x="236" y="193"/>
                  </a:cxn>
                  <a:cxn ang="0">
                    <a:pos x="225" y="204"/>
                  </a:cxn>
                  <a:cxn ang="0">
                    <a:pos x="215" y="214"/>
                  </a:cxn>
                  <a:cxn ang="0">
                    <a:pos x="204" y="224"/>
                  </a:cxn>
                  <a:cxn ang="0">
                    <a:pos x="194" y="234"/>
                  </a:cxn>
                  <a:cxn ang="0">
                    <a:pos x="191" y="238"/>
                  </a:cxn>
                  <a:cxn ang="0">
                    <a:pos x="191" y="241"/>
                  </a:cxn>
                  <a:cxn ang="0">
                    <a:pos x="191" y="245"/>
                  </a:cxn>
                  <a:cxn ang="0">
                    <a:pos x="194" y="248"/>
                  </a:cxn>
                  <a:cxn ang="0">
                    <a:pos x="197" y="250"/>
                  </a:cxn>
                  <a:cxn ang="0">
                    <a:pos x="202" y="252"/>
                  </a:cxn>
                  <a:cxn ang="0">
                    <a:pos x="205" y="250"/>
                  </a:cxn>
                  <a:cxn ang="0">
                    <a:pos x="209" y="248"/>
                  </a:cxn>
                  <a:cxn ang="0">
                    <a:pos x="232" y="233"/>
                  </a:cxn>
                  <a:cxn ang="0">
                    <a:pos x="252" y="214"/>
                  </a:cxn>
                  <a:cxn ang="0">
                    <a:pos x="268" y="192"/>
                  </a:cxn>
                  <a:cxn ang="0">
                    <a:pos x="278" y="167"/>
                  </a:cxn>
                  <a:cxn ang="0">
                    <a:pos x="283" y="141"/>
                  </a:cxn>
                  <a:cxn ang="0">
                    <a:pos x="280" y="115"/>
                  </a:cxn>
                  <a:cxn ang="0">
                    <a:pos x="271" y="91"/>
                  </a:cxn>
                  <a:cxn ang="0">
                    <a:pos x="252" y="69"/>
                  </a:cxn>
                  <a:cxn ang="0">
                    <a:pos x="238" y="57"/>
                  </a:cxn>
                  <a:cxn ang="0">
                    <a:pos x="222" y="48"/>
                  </a:cxn>
                  <a:cxn ang="0">
                    <a:pos x="204" y="39"/>
                  </a:cxn>
                  <a:cxn ang="0">
                    <a:pos x="184" y="31"/>
                  </a:cxn>
                  <a:cxn ang="0">
                    <a:pos x="164" y="23"/>
                  </a:cxn>
                  <a:cxn ang="0">
                    <a:pos x="144" y="17"/>
                  </a:cxn>
                  <a:cxn ang="0">
                    <a:pos x="123" y="13"/>
                  </a:cxn>
                  <a:cxn ang="0">
                    <a:pos x="103" y="8"/>
                  </a:cxn>
                  <a:cxn ang="0">
                    <a:pos x="83" y="5"/>
                  </a:cxn>
                  <a:cxn ang="0">
                    <a:pos x="66" y="2"/>
                  </a:cxn>
                  <a:cxn ang="0">
                    <a:pos x="48" y="0"/>
                  </a:cxn>
                  <a:cxn ang="0">
                    <a:pos x="34" y="0"/>
                  </a:cxn>
                  <a:cxn ang="0">
                    <a:pos x="21" y="0"/>
                  </a:cxn>
                  <a:cxn ang="0">
                    <a:pos x="11" y="0"/>
                  </a:cxn>
                  <a:cxn ang="0">
                    <a:pos x="4" y="2"/>
                  </a:cxn>
                  <a:cxn ang="0">
                    <a:pos x="0" y="5"/>
                  </a:cxn>
                  <a:cxn ang="0">
                    <a:pos x="12" y="7"/>
                  </a:cxn>
                  <a:cxn ang="0">
                    <a:pos x="24" y="8"/>
                  </a:cxn>
                  <a:cxn ang="0">
                    <a:pos x="38" y="10"/>
                  </a:cxn>
                  <a:cxn ang="0">
                    <a:pos x="52" y="13"/>
                  </a:cxn>
                  <a:cxn ang="0">
                    <a:pos x="66" y="16"/>
                  </a:cxn>
                  <a:cxn ang="0">
                    <a:pos x="82" y="18"/>
                  </a:cxn>
                  <a:cxn ang="0">
                    <a:pos x="98" y="22"/>
                  </a:cxn>
                  <a:cxn ang="0">
                    <a:pos x="114" y="25"/>
                  </a:cxn>
                  <a:cxn ang="0">
                    <a:pos x="129" y="30"/>
                  </a:cxn>
                  <a:cxn ang="0">
                    <a:pos x="146" y="34"/>
                  </a:cxn>
                  <a:cxn ang="0">
                    <a:pos x="162" y="39"/>
                  </a:cxn>
                  <a:cxn ang="0">
                    <a:pos x="177" y="45"/>
                  </a:cxn>
                  <a:cxn ang="0">
                    <a:pos x="193" y="52"/>
                  </a:cxn>
                  <a:cxn ang="0">
                    <a:pos x="208" y="60"/>
                  </a:cxn>
                  <a:cxn ang="0">
                    <a:pos x="222" y="68"/>
                  </a:cxn>
                  <a:cxn ang="0">
                    <a:pos x="235" y="77"/>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22" name="Freeform 186"/>
              <p:cNvSpPr>
                <a:spLocks/>
              </p:cNvSpPr>
              <p:nvPr/>
            </p:nvSpPr>
            <p:spPr bwMode="auto">
              <a:xfrm>
                <a:off x="5359353" y="1494504"/>
                <a:ext cx="69678" cy="132383"/>
              </a:xfrm>
              <a:custGeom>
                <a:avLst/>
                <a:gdLst/>
                <a:ahLst/>
                <a:cxnLst>
                  <a:cxn ang="0">
                    <a:pos x="0" y="130"/>
                  </a:cxn>
                  <a:cxn ang="0">
                    <a:pos x="0" y="149"/>
                  </a:cxn>
                  <a:cxn ang="0">
                    <a:pos x="4" y="168"/>
                  </a:cxn>
                  <a:cxn ang="0">
                    <a:pos x="12" y="185"/>
                  </a:cxn>
                  <a:cxn ang="0">
                    <a:pos x="24" y="200"/>
                  </a:cxn>
                  <a:cxn ang="0">
                    <a:pos x="38" y="213"/>
                  </a:cxn>
                  <a:cxn ang="0">
                    <a:pos x="55" y="224"/>
                  </a:cxn>
                  <a:cxn ang="0">
                    <a:pos x="73" y="232"/>
                  </a:cxn>
                  <a:cxn ang="0">
                    <a:pos x="92" y="237"/>
                  </a:cxn>
                  <a:cxn ang="0">
                    <a:pos x="98" y="238"/>
                  </a:cxn>
                  <a:cxn ang="0">
                    <a:pos x="104" y="235"/>
                  </a:cxn>
                  <a:cxn ang="0">
                    <a:pos x="109" y="232"/>
                  </a:cxn>
                  <a:cxn ang="0">
                    <a:pos x="111" y="227"/>
                  </a:cxn>
                  <a:cxn ang="0">
                    <a:pos x="111" y="222"/>
                  </a:cxn>
                  <a:cxn ang="0">
                    <a:pos x="110" y="216"/>
                  </a:cxn>
                  <a:cxn ang="0">
                    <a:pos x="106" y="211"/>
                  </a:cxn>
                  <a:cxn ang="0">
                    <a:pos x="100" y="209"/>
                  </a:cxn>
                  <a:cxn ang="0">
                    <a:pos x="82" y="202"/>
                  </a:cxn>
                  <a:cxn ang="0">
                    <a:pos x="64" y="193"/>
                  </a:cxn>
                  <a:cxn ang="0">
                    <a:pos x="50" y="180"/>
                  </a:cxn>
                  <a:cxn ang="0">
                    <a:pos x="39" y="167"/>
                  </a:cxn>
                  <a:cxn ang="0">
                    <a:pos x="32" y="149"/>
                  </a:cxn>
                  <a:cxn ang="0">
                    <a:pos x="29" y="131"/>
                  </a:cxn>
                  <a:cxn ang="0">
                    <a:pos x="29" y="111"/>
                  </a:cxn>
                  <a:cxn ang="0">
                    <a:pos x="35" y="91"/>
                  </a:cxn>
                  <a:cxn ang="0">
                    <a:pos x="42" y="76"/>
                  </a:cxn>
                  <a:cxn ang="0">
                    <a:pos x="51" y="62"/>
                  </a:cxn>
                  <a:cxn ang="0">
                    <a:pos x="62" y="49"/>
                  </a:cxn>
                  <a:cxn ang="0">
                    <a:pos x="73" y="38"/>
                  </a:cxn>
                  <a:cxn ang="0">
                    <a:pos x="84" y="28"/>
                  </a:cxn>
                  <a:cxn ang="0">
                    <a:pos x="96" y="18"/>
                  </a:cxn>
                  <a:cxn ang="0">
                    <a:pos x="106" y="9"/>
                  </a:cxn>
                  <a:cxn ang="0">
                    <a:pos x="114" y="1"/>
                  </a:cxn>
                  <a:cxn ang="0">
                    <a:pos x="106" y="0"/>
                  </a:cxn>
                  <a:cxn ang="0">
                    <a:pos x="93" y="6"/>
                  </a:cxn>
                  <a:cxn ang="0">
                    <a:pos x="76" y="18"/>
                  </a:cxn>
                  <a:cxn ang="0">
                    <a:pos x="56" y="36"/>
                  </a:cxn>
                  <a:cxn ang="0">
                    <a:pos x="37" y="57"/>
                  </a:cxn>
                  <a:cxn ang="0">
                    <a:pos x="20" y="80"/>
                  </a:cxn>
                  <a:cxn ang="0">
                    <a:pos x="7" y="106"/>
                  </a:cxn>
                  <a:cxn ang="0">
                    <a:pos x="0" y="130"/>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23" name="Freeform 187"/>
              <p:cNvSpPr>
                <a:spLocks/>
              </p:cNvSpPr>
              <p:nvPr/>
            </p:nvSpPr>
            <p:spPr bwMode="auto">
              <a:xfrm>
                <a:off x="5850776" y="1416432"/>
                <a:ext cx="150359" cy="176512"/>
              </a:xfrm>
              <a:custGeom>
                <a:avLst/>
                <a:gdLst/>
                <a:ahLst/>
                <a:cxnLst>
                  <a:cxn ang="0">
                    <a:pos x="207" y="124"/>
                  </a:cxn>
                  <a:cxn ang="0">
                    <a:pos x="219" y="143"/>
                  </a:cxn>
                  <a:cxn ang="0">
                    <a:pos x="225" y="164"/>
                  </a:cxn>
                  <a:cxn ang="0">
                    <a:pos x="221" y="187"/>
                  </a:cxn>
                  <a:cxn ang="0">
                    <a:pos x="208" y="209"/>
                  </a:cxn>
                  <a:cxn ang="0">
                    <a:pos x="188" y="228"/>
                  </a:cxn>
                  <a:cxn ang="0">
                    <a:pos x="166" y="246"/>
                  </a:cxn>
                  <a:cxn ang="0">
                    <a:pos x="143" y="264"/>
                  </a:cxn>
                  <a:cxn ang="0">
                    <a:pos x="129" y="278"/>
                  </a:cxn>
                  <a:cxn ang="0">
                    <a:pos x="124" y="287"/>
                  </a:cxn>
                  <a:cxn ang="0">
                    <a:pos x="120" y="296"/>
                  </a:cxn>
                  <a:cxn ang="0">
                    <a:pos x="121" y="305"/>
                  </a:cxn>
                  <a:cxn ang="0">
                    <a:pos x="130" y="310"/>
                  </a:cxn>
                  <a:cxn ang="0">
                    <a:pos x="139" y="309"/>
                  </a:cxn>
                  <a:cxn ang="0">
                    <a:pos x="154" y="293"/>
                  </a:cxn>
                  <a:cxn ang="0">
                    <a:pos x="180" y="269"/>
                  </a:cxn>
                  <a:cxn ang="0">
                    <a:pos x="207" y="246"/>
                  </a:cxn>
                  <a:cxn ang="0">
                    <a:pos x="231" y="219"/>
                  </a:cxn>
                  <a:cxn ang="0">
                    <a:pos x="245" y="187"/>
                  </a:cxn>
                  <a:cxn ang="0">
                    <a:pos x="242" y="153"/>
                  </a:cxn>
                  <a:cxn ang="0">
                    <a:pos x="227" y="120"/>
                  </a:cxn>
                  <a:cxn ang="0">
                    <a:pos x="201" y="94"/>
                  </a:cxn>
                  <a:cxn ang="0">
                    <a:pos x="177" y="74"/>
                  </a:cxn>
                  <a:cxn ang="0">
                    <a:pos x="152" y="60"/>
                  </a:cxn>
                  <a:cxn ang="0">
                    <a:pos x="126" y="43"/>
                  </a:cxn>
                  <a:cxn ang="0">
                    <a:pos x="98" y="28"/>
                  </a:cxn>
                  <a:cxn ang="0">
                    <a:pos x="72" y="16"/>
                  </a:cxn>
                  <a:cxn ang="0">
                    <a:pos x="46" y="7"/>
                  </a:cxn>
                  <a:cxn ang="0">
                    <a:pos x="24" y="1"/>
                  </a:cxn>
                  <a:cxn ang="0">
                    <a:pos x="7" y="1"/>
                  </a:cxn>
                  <a:cxn ang="0">
                    <a:pos x="8" y="6"/>
                  </a:cxn>
                  <a:cxn ang="0">
                    <a:pos x="28" y="14"/>
                  </a:cxn>
                  <a:cxn ang="0">
                    <a:pos x="51" y="24"/>
                  </a:cxn>
                  <a:cxn ang="0">
                    <a:pos x="78" y="37"/>
                  </a:cxn>
                  <a:cxn ang="0">
                    <a:pos x="106" y="51"/>
                  </a:cxn>
                  <a:cxn ang="0">
                    <a:pos x="134" y="69"/>
                  </a:cxn>
                  <a:cxn ang="0">
                    <a:pos x="163" y="87"/>
                  </a:cxn>
                  <a:cxn ang="0">
                    <a:pos x="187" y="10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24" name="Freeform 188"/>
              <p:cNvSpPr>
                <a:spLocks/>
              </p:cNvSpPr>
              <p:nvPr/>
            </p:nvSpPr>
            <p:spPr bwMode="auto">
              <a:xfrm>
                <a:off x="5685745" y="1623494"/>
                <a:ext cx="51343" cy="105227"/>
              </a:xfrm>
              <a:custGeom>
                <a:avLst/>
                <a:gdLst/>
                <a:ahLst/>
                <a:cxnLst>
                  <a:cxn ang="0">
                    <a:pos x="31" y="14"/>
                  </a:cxn>
                  <a:cxn ang="0">
                    <a:pos x="29" y="8"/>
                  </a:cxn>
                  <a:cxn ang="0">
                    <a:pos x="25" y="3"/>
                  </a:cxn>
                  <a:cxn ang="0">
                    <a:pos x="19" y="1"/>
                  </a:cxn>
                  <a:cxn ang="0">
                    <a:pos x="14" y="0"/>
                  </a:cxn>
                  <a:cxn ang="0">
                    <a:pos x="8" y="2"/>
                  </a:cxn>
                  <a:cxn ang="0">
                    <a:pos x="3" y="5"/>
                  </a:cxn>
                  <a:cxn ang="0">
                    <a:pos x="0" y="11"/>
                  </a:cxn>
                  <a:cxn ang="0">
                    <a:pos x="0" y="17"/>
                  </a:cxn>
                  <a:cxn ang="0">
                    <a:pos x="5" y="42"/>
                  </a:cxn>
                  <a:cxn ang="0">
                    <a:pos x="15" y="71"/>
                  </a:cxn>
                  <a:cxn ang="0">
                    <a:pos x="27" y="100"/>
                  </a:cxn>
                  <a:cxn ang="0">
                    <a:pos x="41" y="127"/>
                  </a:cxn>
                  <a:cxn ang="0">
                    <a:pos x="55" y="151"/>
                  </a:cxn>
                  <a:cxn ang="0">
                    <a:pos x="68" y="171"/>
                  </a:cxn>
                  <a:cxn ang="0">
                    <a:pos x="77" y="184"/>
                  </a:cxn>
                  <a:cxn ang="0">
                    <a:pos x="83" y="187"/>
                  </a:cxn>
                  <a:cxn ang="0">
                    <a:pos x="80" y="174"/>
                  </a:cxn>
                  <a:cxn ang="0">
                    <a:pos x="75" y="158"/>
                  </a:cxn>
                  <a:cxn ang="0">
                    <a:pos x="68" y="138"/>
                  </a:cxn>
                  <a:cxn ang="0">
                    <a:pos x="59" y="113"/>
                  </a:cxn>
                  <a:cxn ang="0">
                    <a:pos x="51" y="88"/>
                  </a:cxn>
                  <a:cxn ang="0">
                    <a:pos x="43" y="63"/>
                  </a:cxn>
                  <a:cxn ang="0">
                    <a:pos x="36" y="38"/>
                  </a:cxn>
                  <a:cxn ang="0">
                    <a:pos x="31" y="14"/>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25" name="Freeform 189"/>
              <p:cNvSpPr>
                <a:spLocks/>
              </p:cNvSpPr>
              <p:nvPr/>
            </p:nvSpPr>
            <p:spPr bwMode="auto">
              <a:xfrm>
                <a:off x="5663741" y="1565789"/>
                <a:ext cx="25670" cy="54312"/>
              </a:xfrm>
              <a:custGeom>
                <a:avLst/>
                <a:gdLst/>
                <a:ahLst/>
                <a:cxnLst>
                  <a:cxn ang="0">
                    <a:pos x="22" y="10"/>
                  </a:cxn>
                  <a:cxn ang="0">
                    <a:pos x="21" y="6"/>
                  </a:cxn>
                  <a:cxn ang="0">
                    <a:pos x="18" y="2"/>
                  </a:cxn>
                  <a:cxn ang="0">
                    <a:pos x="14" y="0"/>
                  </a:cxn>
                  <a:cxn ang="0">
                    <a:pos x="10" y="0"/>
                  </a:cxn>
                  <a:cxn ang="0">
                    <a:pos x="6" y="1"/>
                  </a:cxn>
                  <a:cxn ang="0">
                    <a:pos x="3" y="3"/>
                  </a:cxn>
                  <a:cxn ang="0">
                    <a:pos x="0" y="7"/>
                  </a:cxn>
                  <a:cxn ang="0">
                    <a:pos x="0" y="11"/>
                  </a:cxn>
                  <a:cxn ang="0">
                    <a:pos x="0" y="24"/>
                  </a:cxn>
                  <a:cxn ang="0">
                    <a:pos x="4" y="38"/>
                  </a:cxn>
                  <a:cxn ang="0">
                    <a:pos x="8" y="52"/>
                  </a:cxn>
                  <a:cxn ang="0">
                    <a:pos x="14" y="65"/>
                  </a:cxn>
                  <a:cxn ang="0">
                    <a:pos x="21" y="78"/>
                  </a:cxn>
                  <a:cxn ang="0">
                    <a:pos x="28" y="87"/>
                  </a:cxn>
                  <a:cxn ang="0">
                    <a:pos x="37" y="93"/>
                  </a:cxn>
                  <a:cxn ang="0">
                    <a:pos x="42" y="94"/>
                  </a:cxn>
                  <a:cxn ang="0">
                    <a:pos x="44" y="76"/>
                  </a:cxn>
                  <a:cxn ang="0">
                    <a:pos x="38" y="54"/>
                  </a:cxn>
                  <a:cxn ang="0">
                    <a:pos x="31" y="32"/>
                  </a:cxn>
                  <a:cxn ang="0">
                    <a:pos x="22" y="10"/>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26" name="Freeform 190"/>
              <p:cNvSpPr>
                <a:spLocks/>
              </p:cNvSpPr>
              <p:nvPr/>
            </p:nvSpPr>
            <p:spPr bwMode="auto">
              <a:xfrm>
                <a:off x="5641737" y="1528449"/>
                <a:ext cx="22004" cy="30549"/>
              </a:xfrm>
              <a:custGeom>
                <a:avLst/>
                <a:gdLst/>
                <a:ahLst/>
                <a:cxnLst>
                  <a:cxn ang="0">
                    <a:pos x="20" y="7"/>
                  </a:cxn>
                  <a:cxn ang="0">
                    <a:pos x="20" y="8"/>
                  </a:cxn>
                  <a:cxn ang="0">
                    <a:pos x="20" y="8"/>
                  </a:cxn>
                  <a:cxn ang="0">
                    <a:pos x="20" y="8"/>
                  </a:cxn>
                  <a:cxn ang="0">
                    <a:pos x="20" y="8"/>
                  </a:cxn>
                  <a:cxn ang="0">
                    <a:pos x="19" y="4"/>
                  </a:cxn>
                  <a:cxn ang="0">
                    <a:pos x="15" y="1"/>
                  </a:cxn>
                  <a:cxn ang="0">
                    <a:pos x="12" y="0"/>
                  </a:cxn>
                  <a:cxn ang="0">
                    <a:pos x="7" y="0"/>
                  </a:cxn>
                  <a:cxn ang="0">
                    <a:pos x="4" y="1"/>
                  </a:cxn>
                  <a:cxn ang="0">
                    <a:pos x="1" y="4"/>
                  </a:cxn>
                  <a:cxn ang="0">
                    <a:pos x="0" y="8"/>
                  </a:cxn>
                  <a:cxn ang="0">
                    <a:pos x="0" y="11"/>
                  </a:cxn>
                  <a:cxn ang="0">
                    <a:pos x="1" y="17"/>
                  </a:cxn>
                  <a:cxn ang="0">
                    <a:pos x="4" y="24"/>
                  </a:cxn>
                  <a:cxn ang="0">
                    <a:pos x="8" y="32"/>
                  </a:cxn>
                  <a:cxn ang="0">
                    <a:pos x="14" y="39"/>
                  </a:cxn>
                  <a:cxn ang="0">
                    <a:pos x="20" y="46"/>
                  </a:cxn>
                  <a:cxn ang="0">
                    <a:pos x="27" y="50"/>
                  </a:cxn>
                  <a:cxn ang="0">
                    <a:pos x="33" y="54"/>
                  </a:cxn>
                  <a:cxn ang="0">
                    <a:pos x="38" y="54"/>
                  </a:cxn>
                  <a:cxn ang="0">
                    <a:pos x="36" y="42"/>
                  </a:cxn>
                  <a:cxn ang="0">
                    <a:pos x="32" y="29"/>
                  </a:cxn>
                  <a:cxn ang="0">
                    <a:pos x="25" y="16"/>
                  </a:cxn>
                  <a:cxn ang="0">
                    <a:pos x="20" y="7"/>
                  </a:cxn>
                </a:cxnLst>
                <a:rect l="0" t="0" r="r" b="b"/>
                <a:pathLst>
                  <a:path w="38" h="54">
                    <a:moveTo>
                      <a:pt x="20" y="7"/>
                    </a:moveTo>
                    <a:lnTo>
                      <a:pt x="20" y="8"/>
                    </a:lnTo>
                    <a:lnTo>
                      <a:pt x="20" y="8"/>
                    </a:lnTo>
                    <a:lnTo>
                      <a:pt x="20" y="8"/>
                    </a:ln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27" name="Freeform 191"/>
              <p:cNvSpPr>
                <a:spLocks/>
              </p:cNvSpPr>
              <p:nvPr/>
            </p:nvSpPr>
            <p:spPr bwMode="auto">
              <a:xfrm>
                <a:off x="5623401" y="1501293"/>
                <a:ext cx="29339" cy="20367"/>
              </a:xfrm>
              <a:custGeom>
                <a:avLst/>
                <a:gdLst/>
                <a:ahLst/>
                <a:cxnLst>
                  <a:cxn ang="0">
                    <a:pos x="41" y="27"/>
                  </a:cxn>
                  <a:cxn ang="0">
                    <a:pos x="46" y="24"/>
                  </a:cxn>
                  <a:cxn ang="0">
                    <a:pos x="51" y="21"/>
                  </a:cxn>
                  <a:cxn ang="0">
                    <a:pos x="52" y="16"/>
                  </a:cxn>
                  <a:cxn ang="0">
                    <a:pos x="52" y="12"/>
                  </a:cxn>
                  <a:cxn ang="0">
                    <a:pos x="50" y="6"/>
                  </a:cxn>
                  <a:cxn ang="0">
                    <a:pos x="46" y="2"/>
                  </a:cxn>
                  <a:cxn ang="0">
                    <a:pos x="41" y="0"/>
                  </a:cxn>
                  <a:cxn ang="0">
                    <a:pos x="36" y="0"/>
                  </a:cxn>
                  <a:cxn ang="0">
                    <a:pos x="33" y="0"/>
                  </a:cxn>
                  <a:cxn ang="0">
                    <a:pos x="29" y="1"/>
                  </a:cxn>
                  <a:cxn ang="0">
                    <a:pos x="21" y="4"/>
                  </a:cxn>
                  <a:cxn ang="0">
                    <a:pos x="13" y="8"/>
                  </a:cxn>
                  <a:cxn ang="0">
                    <a:pos x="6" y="15"/>
                  </a:cxn>
                  <a:cxn ang="0">
                    <a:pos x="3" y="22"/>
                  </a:cxn>
                  <a:cxn ang="0">
                    <a:pos x="0" y="29"/>
                  </a:cxn>
                  <a:cxn ang="0">
                    <a:pos x="0" y="31"/>
                  </a:cxn>
                  <a:cxn ang="0">
                    <a:pos x="4" y="33"/>
                  </a:cxn>
                  <a:cxn ang="0">
                    <a:pos x="9" y="36"/>
                  </a:cxn>
                  <a:cxn ang="0">
                    <a:pos x="13" y="36"/>
                  </a:cxn>
                  <a:cxn ang="0">
                    <a:pos x="18" y="36"/>
                  </a:cxn>
                  <a:cxn ang="0">
                    <a:pos x="24" y="33"/>
                  </a:cxn>
                  <a:cxn ang="0">
                    <a:pos x="30" y="32"/>
                  </a:cxn>
                  <a:cxn ang="0">
                    <a:pos x="36" y="30"/>
                  </a:cxn>
                  <a:cxn ang="0">
                    <a:pos x="41" y="27"/>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28" name="Freeform 192"/>
              <p:cNvSpPr>
                <a:spLocks/>
              </p:cNvSpPr>
              <p:nvPr/>
            </p:nvSpPr>
            <p:spPr bwMode="auto">
              <a:xfrm>
                <a:off x="5476708" y="1467348"/>
                <a:ext cx="121021" cy="132383"/>
              </a:xfrm>
              <a:custGeom>
                <a:avLst/>
                <a:gdLst/>
                <a:ahLst/>
                <a:cxnLst>
                  <a:cxn ang="0">
                    <a:pos x="73" y="36"/>
                  </a:cxn>
                  <a:cxn ang="0">
                    <a:pos x="58" y="46"/>
                  </a:cxn>
                  <a:cxn ang="0">
                    <a:pos x="46" y="58"/>
                  </a:cxn>
                  <a:cxn ang="0">
                    <a:pos x="33" y="72"/>
                  </a:cxn>
                  <a:cxn ang="0">
                    <a:pos x="22" y="85"/>
                  </a:cxn>
                  <a:cxn ang="0">
                    <a:pos x="14" y="100"/>
                  </a:cxn>
                  <a:cxn ang="0">
                    <a:pos x="7" y="115"/>
                  </a:cxn>
                  <a:cxn ang="0">
                    <a:pos x="2" y="130"/>
                  </a:cxn>
                  <a:cxn ang="0">
                    <a:pos x="0" y="146"/>
                  </a:cxn>
                  <a:cxn ang="0">
                    <a:pos x="2" y="170"/>
                  </a:cxn>
                  <a:cxn ang="0">
                    <a:pos x="12" y="190"/>
                  </a:cxn>
                  <a:cxn ang="0">
                    <a:pos x="26" y="207"/>
                  </a:cxn>
                  <a:cxn ang="0">
                    <a:pos x="43" y="220"/>
                  </a:cxn>
                  <a:cxn ang="0">
                    <a:pos x="64" y="229"/>
                  </a:cxn>
                  <a:cxn ang="0">
                    <a:pos x="88" y="235"/>
                  </a:cxn>
                  <a:cxn ang="0">
                    <a:pos x="110" y="236"/>
                  </a:cxn>
                  <a:cxn ang="0">
                    <a:pos x="132" y="232"/>
                  </a:cxn>
                  <a:cxn ang="0">
                    <a:pos x="137" y="232"/>
                  </a:cxn>
                  <a:cxn ang="0">
                    <a:pos x="142" y="230"/>
                  </a:cxn>
                  <a:cxn ang="0">
                    <a:pos x="145" y="226"/>
                  </a:cxn>
                  <a:cxn ang="0">
                    <a:pos x="146" y="221"/>
                  </a:cxn>
                  <a:cxn ang="0">
                    <a:pos x="145" y="219"/>
                  </a:cxn>
                  <a:cxn ang="0">
                    <a:pos x="142" y="219"/>
                  </a:cxn>
                  <a:cxn ang="0">
                    <a:pos x="137" y="217"/>
                  </a:cxn>
                  <a:cxn ang="0">
                    <a:pos x="131" y="217"/>
                  </a:cxn>
                  <a:cxn ang="0">
                    <a:pos x="124" y="217"/>
                  </a:cxn>
                  <a:cxn ang="0">
                    <a:pos x="118" y="217"/>
                  </a:cxn>
                  <a:cxn ang="0">
                    <a:pos x="112" y="217"/>
                  </a:cxn>
                  <a:cxn ang="0">
                    <a:pos x="109" y="217"/>
                  </a:cxn>
                  <a:cxn ang="0">
                    <a:pos x="97" y="216"/>
                  </a:cxn>
                  <a:cxn ang="0">
                    <a:pos x="87" y="215"/>
                  </a:cxn>
                  <a:cxn ang="0">
                    <a:pos x="75" y="214"/>
                  </a:cxn>
                  <a:cxn ang="0">
                    <a:pos x="63" y="211"/>
                  </a:cxn>
                  <a:cxn ang="0">
                    <a:pos x="51" y="207"/>
                  </a:cxn>
                  <a:cxn ang="0">
                    <a:pos x="40" y="199"/>
                  </a:cxn>
                  <a:cxn ang="0">
                    <a:pos x="29" y="189"/>
                  </a:cxn>
                  <a:cxn ang="0">
                    <a:pos x="17" y="174"/>
                  </a:cxn>
                  <a:cxn ang="0">
                    <a:pos x="15" y="157"/>
                  </a:cxn>
                  <a:cxn ang="0">
                    <a:pos x="16" y="141"/>
                  </a:cxn>
                  <a:cxn ang="0">
                    <a:pos x="21" y="124"/>
                  </a:cxn>
                  <a:cxn ang="0">
                    <a:pos x="28" y="109"/>
                  </a:cxn>
                  <a:cxn ang="0">
                    <a:pos x="39" y="96"/>
                  </a:cxn>
                  <a:cxn ang="0">
                    <a:pos x="50" y="82"/>
                  </a:cxn>
                  <a:cxn ang="0">
                    <a:pos x="63" y="70"/>
                  </a:cxn>
                  <a:cxn ang="0">
                    <a:pos x="78" y="59"/>
                  </a:cxn>
                  <a:cxn ang="0">
                    <a:pos x="94" y="49"/>
                  </a:cxn>
                  <a:cxn ang="0">
                    <a:pos x="110" y="39"/>
                  </a:cxn>
                  <a:cxn ang="0">
                    <a:pos x="126" y="31"/>
                  </a:cxn>
                  <a:cxn ang="0">
                    <a:pos x="142" y="24"/>
                  </a:cxn>
                  <a:cxn ang="0">
                    <a:pos x="158" y="19"/>
                  </a:cxn>
                  <a:cxn ang="0">
                    <a:pos x="172" y="13"/>
                  </a:cxn>
                  <a:cxn ang="0">
                    <a:pos x="186" y="10"/>
                  </a:cxn>
                  <a:cxn ang="0">
                    <a:pos x="198" y="7"/>
                  </a:cxn>
                  <a:cxn ang="0">
                    <a:pos x="190" y="3"/>
                  </a:cxn>
                  <a:cxn ang="0">
                    <a:pos x="177" y="0"/>
                  </a:cxn>
                  <a:cxn ang="0">
                    <a:pos x="162" y="3"/>
                  </a:cxn>
                  <a:cxn ang="0">
                    <a:pos x="144" y="6"/>
                  </a:cxn>
                  <a:cxn ang="0">
                    <a:pos x="124" y="12"/>
                  </a:cxn>
                  <a:cxn ang="0">
                    <a:pos x="105" y="19"/>
                  </a:cxn>
                  <a:cxn ang="0">
                    <a:pos x="88" y="28"/>
                  </a:cxn>
                  <a:cxn ang="0">
                    <a:pos x="73" y="36"/>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29" name="Freeform 193"/>
              <p:cNvSpPr>
                <a:spLocks/>
              </p:cNvSpPr>
              <p:nvPr/>
            </p:nvSpPr>
            <p:spPr bwMode="auto">
              <a:xfrm>
                <a:off x="5682078" y="1467348"/>
                <a:ext cx="80681" cy="101834"/>
              </a:xfrm>
              <a:custGeom>
                <a:avLst/>
                <a:gdLst/>
                <a:ahLst/>
                <a:cxnLst>
                  <a:cxn ang="0">
                    <a:pos x="108" y="61"/>
                  </a:cxn>
                  <a:cxn ang="0">
                    <a:pos x="111" y="80"/>
                  </a:cxn>
                  <a:cxn ang="0">
                    <a:pos x="109" y="97"/>
                  </a:cxn>
                  <a:cxn ang="0">
                    <a:pos x="101" y="110"/>
                  </a:cxn>
                  <a:cxn ang="0">
                    <a:pos x="89" y="123"/>
                  </a:cxn>
                  <a:cxn ang="0">
                    <a:pos x="75" y="134"/>
                  </a:cxn>
                  <a:cxn ang="0">
                    <a:pos x="60" y="145"/>
                  </a:cxn>
                  <a:cxn ang="0">
                    <a:pos x="43" y="156"/>
                  </a:cxn>
                  <a:cxn ang="0">
                    <a:pos x="29" y="167"/>
                  </a:cxn>
                  <a:cxn ang="0">
                    <a:pos x="27" y="170"/>
                  </a:cxn>
                  <a:cxn ang="0">
                    <a:pos x="26" y="172"/>
                  </a:cxn>
                  <a:cxn ang="0">
                    <a:pos x="26" y="176"/>
                  </a:cxn>
                  <a:cxn ang="0">
                    <a:pos x="28" y="179"/>
                  </a:cxn>
                  <a:cxn ang="0">
                    <a:pos x="30" y="182"/>
                  </a:cxn>
                  <a:cxn ang="0">
                    <a:pos x="34" y="183"/>
                  </a:cxn>
                  <a:cxn ang="0">
                    <a:pos x="37" y="183"/>
                  </a:cxn>
                  <a:cxn ang="0">
                    <a:pos x="41" y="182"/>
                  </a:cxn>
                  <a:cxn ang="0">
                    <a:pos x="58" y="171"/>
                  </a:cxn>
                  <a:cxn ang="0">
                    <a:pos x="76" y="160"/>
                  </a:cxn>
                  <a:cxn ang="0">
                    <a:pos x="92" y="147"/>
                  </a:cxn>
                  <a:cxn ang="0">
                    <a:pos x="108" y="132"/>
                  </a:cxn>
                  <a:cxn ang="0">
                    <a:pos x="118" y="116"/>
                  </a:cxn>
                  <a:cxn ang="0">
                    <a:pos x="125" y="98"/>
                  </a:cxn>
                  <a:cxn ang="0">
                    <a:pos x="128" y="78"/>
                  </a:cxn>
                  <a:cxn ang="0">
                    <a:pos x="123" y="58"/>
                  </a:cxn>
                  <a:cxn ang="0">
                    <a:pos x="112" y="41"/>
                  </a:cxn>
                  <a:cxn ang="0">
                    <a:pos x="98" y="28"/>
                  </a:cxn>
                  <a:cxn ang="0">
                    <a:pos x="80" y="16"/>
                  </a:cxn>
                  <a:cxn ang="0">
                    <a:pos x="61" y="8"/>
                  </a:cxn>
                  <a:cxn ang="0">
                    <a:pos x="41" y="2"/>
                  </a:cxn>
                  <a:cxn ang="0">
                    <a:pos x="23" y="0"/>
                  </a:cxn>
                  <a:cxn ang="0">
                    <a:pos x="9" y="1"/>
                  </a:cxn>
                  <a:cxn ang="0">
                    <a:pos x="0" y="6"/>
                  </a:cxn>
                  <a:cxn ang="0">
                    <a:pos x="16" y="10"/>
                  </a:cxn>
                  <a:cxn ang="0">
                    <a:pos x="33" y="14"/>
                  </a:cxn>
                  <a:cxn ang="0">
                    <a:pos x="48" y="17"/>
                  </a:cxn>
                  <a:cxn ang="0">
                    <a:pos x="63" y="22"/>
                  </a:cxn>
                  <a:cxn ang="0">
                    <a:pos x="77" y="28"/>
                  </a:cxn>
                  <a:cxn ang="0">
                    <a:pos x="90" y="36"/>
                  </a:cxn>
                  <a:cxn ang="0">
                    <a:pos x="101" y="46"/>
                  </a:cxn>
                  <a:cxn ang="0">
                    <a:pos x="108" y="6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30" name="Freeform 194"/>
              <p:cNvSpPr>
                <a:spLocks/>
              </p:cNvSpPr>
              <p:nvPr/>
            </p:nvSpPr>
            <p:spPr bwMode="auto">
              <a:xfrm>
                <a:off x="5399693" y="1443588"/>
                <a:ext cx="194367" cy="213850"/>
              </a:xfrm>
              <a:custGeom>
                <a:avLst/>
                <a:gdLst/>
                <a:ahLst/>
                <a:cxnLst>
                  <a:cxn ang="0">
                    <a:pos x="101" y="70"/>
                  </a:cxn>
                  <a:cxn ang="0">
                    <a:pos x="54" y="115"/>
                  </a:cxn>
                  <a:cxn ang="0">
                    <a:pos x="18" y="167"/>
                  </a:cxn>
                  <a:cxn ang="0">
                    <a:pos x="0" y="227"/>
                  </a:cxn>
                  <a:cxn ang="0">
                    <a:pos x="4" y="267"/>
                  </a:cxn>
                  <a:cxn ang="0">
                    <a:pos x="11" y="283"/>
                  </a:cxn>
                  <a:cxn ang="0">
                    <a:pos x="21" y="298"/>
                  </a:cxn>
                  <a:cxn ang="0">
                    <a:pos x="34" y="311"/>
                  </a:cxn>
                  <a:cxn ang="0">
                    <a:pos x="57" y="325"/>
                  </a:cxn>
                  <a:cxn ang="0">
                    <a:pos x="87" y="340"/>
                  </a:cxn>
                  <a:cxn ang="0">
                    <a:pos x="120" y="351"/>
                  </a:cxn>
                  <a:cxn ang="0">
                    <a:pos x="153" y="360"/>
                  </a:cxn>
                  <a:cxn ang="0">
                    <a:pos x="187" y="367"/>
                  </a:cxn>
                  <a:cxn ang="0">
                    <a:pos x="221" y="372"/>
                  </a:cxn>
                  <a:cxn ang="0">
                    <a:pos x="256" y="375"/>
                  </a:cxn>
                  <a:cxn ang="0">
                    <a:pos x="290" y="378"/>
                  </a:cxn>
                  <a:cxn ang="0">
                    <a:pos x="312" y="379"/>
                  </a:cxn>
                  <a:cxn ang="0">
                    <a:pos x="320" y="372"/>
                  </a:cxn>
                  <a:cxn ang="0">
                    <a:pos x="323" y="360"/>
                  </a:cxn>
                  <a:cxn ang="0">
                    <a:pos x="316" y="352"/>
                  </a:cxn>
                  <a:cxn ang="0">
                    <a:pos x="295" y="351"/>
                  </a:cxn>
                  <a:cxn ang="0">
                    <a:pos x="263" y="350"/>
                  </a:cxn>
                  <a:cxn ang="0">
                    <a:pos x="231" y="348"/>
                  </a:cxn>
                  <a:cxn ang="0">
                    <a:pos x="200" y="343"/>
                  </a:cxn>
                  <a:cxn ang="0">
                    <a:pos x="168" y="337"/>
                  </a:cxn>
                  <a:cxn ang="0">
                    <a:pos x="136" y="329"/>
                  </a:cxn>
                  <a:cxn ang="0">
                    <a:pos x="106" y="320"/>
                  </a:cxn>
                  <a:cxn ang="0">
                    <a:pos x="76" y="306"/>
                  </a:cxn>
                  <a:cxn ang="0">
                    <a:pos x="51" y="291"/>
                  </a:cxn>
                  <a:cxn ang="0">
                    <a:pos x="35" y="269"/>
                  </a:cxn>
                  <a:cxn ang="0">
                    <a:pos x="31" y="239"/>
                  </a:cxn>
                  <a:cxn ang="0">
                    <a:pos x="38" y="197"/>
                  </a:cxn>
                  <a:cxn ang="0">
                    <a:pos x="51" y="165"/>
                  </a:cxn>
                  <a:cxn ang="0">
                    <a:pos x="68" y="136"/>
                  </a:cxn>
                  <a:cxn ang="0">
                    <a:pos x="89" y="111"/>
                  </a:cxn>
                  <a:cxn ang="0">
                    <a:pos x="114" y="88"/>
                  </a:cxn>
                  <a:cxn ang="0">
                    <a:pos x="144" y="64"/>
                  </a:cxn>
                  <a:cxn ang="0">
                    <a:pos x="181" y="41"/>
                  </a:cxn>
                  <a:cxn ang="0">
                    <a:pos x="219" y="22"/>
                  </a:cxn>
                  <a:cxn ang="0">
                    <a:pos x="253" y="7"/>
                  </a:cxn>
                  <a:cxn ang="0">
                    <a:pos x="255" y="0"/>
                  </a:cxn>
                  <a:cxn ang="0">
                    <a:pos x="221" y="5"/>
                  </a:cxn>
                  <a:cxn ang="0">
                    <a:pos x="181" y="19"/>
                  </a:cxn>
                  <a:cxn ang="0">
                    <a:pos x="142" y="39"/>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31" name="Freeform 195"/>
              <p:cNvSpPr>
                <a:spLocks/>
              </p:cNvSpPr>
              <p:nvPr/>
            </p:nvSpPr>
            <p:spPr bwMode="auto">
              <a:xfrm>
                <a:off x="5674744" y="1436799"/>
                <a:ext cx="172363" cy="142568"/>
              </a:xfrm>
              <a:custGeom>
                <a:avLst/>
                <a:gdLst/>
                <a:ahLst/>
                <a:cxnLst>
                  <a:cxn ang="0">
                    <a:pos x="235" y="78"/>
                  </a:cxn>
                  <a:cxn ang="0">
                    <a:pos x="248" y="92"/>
                  </a:cxn>
                  <a:cxn ang="0">
                    <a:pos x="255" y="108"/>
                  </a:cxn>
                  <a:cxn ang="0">
                    <a:pos x="259" y="125"/>
                  </a:cxn>
                  <a:cxn ang="0">
                    <a:pos x="259" y="144"/>
                  </a:cxn>
                  <a:cxn ang="0">
                    <a:pos x="257" y="159"/>
                  </a:cxn>
                  <a:cxn ang="0">
                    <a:pos x="252" y="171"/>
                  </a:cxn>
                  <a:cxn ang="0">
                    <a:pos x="244" y="184"/>
                  </a:cxn>
                  <a:cxn ang="0">
                    <a:pos x="236" y="194"/>
                  </a:cxn>
                  <a:cxn ang="0">
                    <a:pos x="225" y="206"/>
                  </a:cxn>
                  <a:cxn ang="0">
                    <a:pos x="215" y="215"/>
                  </a:cxn>
                  <a:cxn ang="0">
                    <a:pos x="204" y="225"/>
                  </a:cxn>
                  <a:cxn ang="0">
                    <a:pos x="194" y="236"/>
                  </a:cxn>
                  <a:cxn ang="0">
                    <a:pos x="191" y="239"/>
                  </a:cxn>
                  <a:cxn ang="0">
                    <a:pos x="190" y="242"/>
                  </a:cxn>
                  <a:cxn ang="0">
                    <a:pos x="191" y="246"/>
                  </a:cxn>
                  <a:cxn ang="0">
                    <a:pos x="194" y="249"/>
                  </a:cxn>
                  <a:cxn ang="0">
                    <a:pos x="197" y="252"/>
                  </a:cxn>
                  <a:cxn ang="0">
                    <a:pos x="201" y="253"/>
                  </a:cxn>
                  <a:cxn ang="0">
                    <a:pos x="205" y="252"/>
                  </a:cxn>
                  <a:cxn ang="0">
                    <a:pos x="209" y="249"/>
                  </a:cxn>
                  <a:cxn ang="0">
                    <a:pos x="232" y="234"/>
                  </a:cxn>
                  <a:cxn ang="0">
                    <a:pos x="251" y="215"/>
                  </a:cxn>
                  <a:cxn ang="0">
                    <a:pos x="267" y="192"/>
                  </a:cxn>
                  <a:cxn ang="0">
                    <a:pos x="278" y="168"/>
                  </a:cxn>
                  <a:cxn ang="0">
                    <a:pos x="282" y="141"/>
                  </a:cxn>
                  <a:cxn ang="0">
                    <a:pos x="279" y="116"/>
                  </a:cxn>
                  <a:cxn ang="0">
                    <a:pos x="270" y="92"/>
                  </a:cxn>
                  <a:cxn ang="0">
                    <a:pos x="251" y="70"/>
                  </a:cxn>
                  <a:cxn ang="0">
                    <a:pos x="237" y="59"/>
                  </a:cxn>
                  <a:cxn ang="0">
                    <a:pos x="221" y="48"/>
                  </a:cxn>
                  <a:cxn ang="0">
                    <a:pos x="202" y="39"/>
                  </a:cxn>
                  <a:cxn ang="0">
                    <a:pos x="183" y="31"/>
                  </a:cxn>
                  <a:cxn ang="0">
                    <a:pos x="163" y="24"/>
                  </a:cxn>
                  <a:cxn ang="0">
                    <a:pos x="142" y="18"/>
                  </a:cxn>
                  <a:cxn ang="0">
                    <a:pos x="122" y="13"/>
                  </a:cxn>
                  <a:cxn ang="0">
                    <a:pos x="101" y="8"/>
                  </a:cxn>
                  <a:cxn ang="0">
                    <a:pos x="82" y="5"/>
                  </a:cxn>
                  <a:cxn ang="0">
                    <a:pos x="63" y="2"/>
                  </a:cxn>
                  <a:cxn ang="0">
                    <a:pos x="47" y="0"/>
                  </a:cxn>
                  <a:cxn ang="0">
                    <a:pos x="32" y="0"/>
                  </a:cxn>
                  <a:cxn ang="0">
                    <a:pos x="19" y="0"/>
                  </a:cxn>
                  <a:cxn ang="0">
                    <a:pos x="10" y="1"/>
                  </a:cxn>
                  <a:cxn ang="0">
                    <a:pos x="4" y="4"/>
                  </a:cxn>
                  <a:cxn ang="0">
                    <a:pos x="0" y="6"/>
                  </a:cxn>
                  <a:cxn ang="0">
                    <a:pos x="12" y="8"/>
                  </a:cxn>
                  <a:cxn ang="0">
                    <a:pos x="25" y="9"/>
                  </a:cxn>
                  <a:cxn ang="0">
                    <a:pos x="38" y="12"/>
                  </a:cxn>
                  <a:cxn ang="0">
                    <a:pos x="52" y="14"/>
                  </a:cxn>
                  <a:cxn ang="0">
                    <a:pos x="67" y="16"/>
                  </a:cxn>
                  <a:cxn ang="0">
                    <a:pos x="82" y="18"/>
                  </a:cxn>
                  <a:cxn ang="0">
                    <a:pos x="97" y="22"/>
                  </a:cxn>
                  <a:cxn ang="0">
                    <a:pos x="114" y="25"/>
                  </a:cxn>
                  <a:cxn ang="0">
                    <a:pos x="129" y="30"/>
                  </a:cxn>
                  <a:cxn ang="0">
                    <a:pos x="146" y="35"/>
                  </a:cxn>
                  <a:cxn ang="0">
                    <a:pos x="162" y="40"/>
                  </a:cxn>
                  <a:cxn ang="0">
                    <a:pos x="177" y="46"/>
                  </a:cxn>
                  <a:cxn ang="0">
                    <a:pos x="192" y="53"/>
                  </a:cxn>
                  <a:cxn ang="0">
                    <a:pos x="208" y="60"/>
                  </a:cxn>
                  <a:cxn ang="0">
                    <a:pos x="222" y="69"/>
                  </a:cxn>
                  <a:cxn ang="0">
                    <a:pos x="235" y="78"/>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32" name="Freeform 196"/>
              <p:cNvSpPr>
                <a:spLocks/>
              </p:cNvSpPr>
              <p:nvPr/>
            </p:nvSpPr>
            <p:spPr bwMode="auto">
              <a:xfrm>
                <a:off x="5330015" y="1514871"/>
                <a:ext cx="69678" cy="132383"/>
              </a:xfrm>
              <a:custGeom>
                <a:avLst/>
                <a:gdLst/>
                <a:ahLst/>
                <a:cxnLst>
                  <a:cxn ang="0">
                    <a:pos x="0" y="128"/>
                  </a:cxn>
                  <a:cxn ang="0">
                    <a:pos x="0" y="148"/>
                  </a:cxn>
                  <a:cxn ang="0">
                    <a:pos x="5" y="166"/>
                  </a:cxn>
                  <a:cxn ang="0">
                    <a:pos x="13" y="184"/>
                  </a:cxn>
                  <a:cxn ang="0">
                    <a:pos x="24" y="198"/>
                  </a:cxn>
                  <a:cxn ang="0">
                    <a:pos x="39" y="211"/>
                  </a:cxn>
                  <a:cxn ang="0">
                    <a:pos x="55" y="223"/>
                  </a:cxn>
                  <a:cxn ang="0">
                    <a:pos x="74" y="231"/>
                  </a:cxn>
                  <a:cxn ang="0">
                    <a:pos x="92" y="235"/>
                  </a:cxn>
                  <a:cxn ang="0">
                    <a:pos x="98" y="236"/>
                  </a:cxn>
                  <a:cxn ang="0">
                    <a:pos x="104" y="234"/>
                  </a:cxn>
                  <a:cxn ang="0">
                    <a:pos x="109" y="231"/>
                  </a:cxn>
                  <a:cxn ang="0">
                    <a:pos x="111" y="226"/>
                  </a:cxn>
                  <a:cxn ang="0">
                    <a:pos x="111" y="220"/>
                  </a:cxn>
                  <a:cxn ang="0">
                    <a:pos x="110" y="215"/>
                  </a:cxn>
                  <a:cxn ang="0">
                    <a:pos x="107" y="210"/>
                  </a:cxn>
                  <a:cxn ang="0">
                    <a:pos x="101" y="208"/>
                  </a:cxn>
                  <a:cxn ang="0">
                    <a:pos x="82" y="201"/>
                  </a:cxn>
                  <a:cxn ang="0">
                    <a:pos x="64" y="192"/>
                  </a:cxn>
                  <a:cxn ang="0">
                    <a:pos x="50" y="179"/>
                  </a:cxn>
                  <a:cxn ang="0">
                    <a:pos x="40" y="165"/>
                  </a:cxn>
                  <a:cxn ang="0">
                    <a:pos x="33" y="148"/>
                  </a:cxn>
                  <a:cxn ang="0">
                    <a:pos x="29" y="130"/>
                  </a:cxn>
                  <a:cxn ang="0">
                    <a:pos x="29" y="110"/>
                  </a:cxn>
                  <a:cxn ang="0">
                    <a:pos x="35" y="89"/>
                  </a:cxn>
                  <a:cxn ang="0">
                    <a:pos x="43" y="74"/>
                  </a:cxn>
                  <a:cxn ang="0">
                    <a:pos x="56" y="60"/>
                  </a:cxn>
                  <a:cxn ang="0">
                    <a:pos x="70" y="46"/>
                  </a:cxn>
                  <a:cxn ang="0">
                    <a:pos x="85" y="33"/>
                  </a:cxn>
                  <a:cxn ang="0">
                    <a:pos x="98" y="23"/>
                  </a:cxn>
                  <a:cxn ang="0">
                    <a:pos x="109" y="12"/>
                  </a:cxn>
                  <a:cxn ang="0">
                    <a:pos x="115" y="6"/>
                  </a:cxn>
                  <a:cxn ang="0">
                    <a:pos x="115" y="0"/>
                  </a:cxn>
                  <a:cxn ang="0">
                    <a:pos x="102" y="4"/>
                  </a:cxn>
                  <a:cxn ang="0">
                    <a:pos x="85" y="12"/>
                  </a:cxn>
                  <a:cxn ang="0">
                    <a:pos x="68" y="26"/>
                  </a:cxn>
                  <a:cxn ang="0">
                    <a:pos x="49" y="42"/>
                  </a:cxn>
                  <a:cxn ang="0">
                    <a:pos x="32" y="61"/>
                  </a:cxn>
                  <a:cxn ang="0">
                    <a:pos x="17" y="82"/>
                  </a:cxn>
                  <a:cxn ang="0">
                    <a:pos x="6" y="105"/>
                  </a:cxn>
                  <a:cxn ang="0">
                    <a:pos x="0" y="128"/>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sp>
            <p:nvSpPr>
              <p:cNvPr id="168133" name="Freeform 197"/>
              <p:cNvSpPr>
                <a:spLocks/>
              </p:cNvSpPr>
              <p:nvPr/>
            </p:nvSpPr>
            <p:spPr bwMode="auto">
              <a:xfrm>
                <a:off x="5817769" y="1426614"/>
                <a:ext cx="150359" cy="176512"/>
              </a:xfrm>
              <a:custGeom>
                <a:avLst/>
                <a:gdLst/>
                <a:ahLst/>
                <a:cxnLst>
                  <a:cxn ang="0">
                    <a:pos x="208" y="124"/>
                  </a:cxn>
                  <a:cxn ang="0">
                    <a:pos x="220" y="144"/>
                  </a:cxn>
                  <a:cxn ang="0">
                    <a:pos x="226" y="164"/>
                  </a:cxn>
                  <a:cxn ang="0">
                    <a:pos x="222" y="187"/>
                  </a:cxn>
                  <a:cxn ang="0">
                    <a:pos x="208" y="209"/>
                  </a:cxn>
                  <a:cxn ang="0">
                    <a:pos x="188" y="229"/>
                  </a:cxn>
                  <a:cxn ang="0">
                    <a:pos x="166" y="246"/>
                  </a:cxn>
                  <a:cxn ang="0">
                    <a:pos x="142" y="264"/>
                  </a:cxn>
                  <a:cxn ang="0">
                    <a:pos x="128" y="278"/>
                  </a:cxn>
                  <a:cxn ang="0">
                    <a:pos x="124" y="287"/>
                  </a:cxn>
                  <a:cxn ang="0">
                    <a:pos x="120" y="296"/>
                  </a:cxn>
                  <a:cxn ang="0">
                    <a:pos x="122" y="306"/>
                  </a:cxn>
                  <a:cxn ang="0">
                    <a:pos x="131" y="310"/>
                  </a:cxn>
                  <a:cxn ang="0">
                    <a:pos x="139" y="309"/>
                  </a:cxn>
                  <a:cxn ang="0">
                    <a:pos x="154" y="292"/>
                  </a:cxn>
                  <a:cxn ang="0">
                    <a:pos x="180" y="269"/>
                  </a:cxn>
                  <a:cxn ang="0">
                    <a:pos x="207" y="246"/>
                  </a:cxn>
                  <a:cxn ang="0">
                    <a:pos x="230" y="219"/>
                  </a:cxn>
                  <a:cxn ang="0">
                    <a:pos x="244" y="186"/>
                  </a:cxn>
                  <a:cxn ang="0">
                    <a:pos x="243" y="152"/>
                  </a:cxn>
                  <a:cxn ang="0">
                    <a:pos x="228" y="119"/>
                  </a:cxn>
                  <a:cxn ang="0">
                    <a:pos x="203" y="93"/>
                  </a:cxn>
                  <a:cxn ang="0">
                    <a:pos x="176" y="76"/>
                  </a:cxn>
                  <a:cxn ang="0">
                    <a:pos x="151" y="61"/>
                  </a:cxn>
                  <a:cxn ang="0">
                    <a:pos x="122" y="46"/>
                  </a:cxn>
                  <a:cxn ang="0">
                    <a:pos x="93" y="31"/>
                  </a:cxn>
                  <a:cxn ang="0">
                    <a:pos x="66" y="18"/>
                  </a:cxn>
                  <a:cxn ang="0">
                    <a:pos x="40" y="8"/>
                  </a:cxn>
                  <a:cxn ang="0">
                    <a:pos x="20" y="1"/>
                  </a:cxn>
                  <a:cxn ang="0">
                    <a:pos x="5" y="0"/>
                  </a:cxn>
                  <a:cxn ang="0">
                    <a:pos x="11" y="8"/>
                  </a:cxn>
                  <a:cxn ang="0">
                    <a:pos x="36" y="20"/>
                  </a:cxn>
                  <a:cxn ang="0">
                    <a:pos x="60" y="31"/>
                  </a:cxn>
                  <a:cxn ang="0">
                    <a:pos x="86" y="44"/>
                  </a:cxn>
                  <a:cxn ang="0">
                    <a:pos x="113" y="57"/>
                  </a:cxn>
                  <a:cxn ang="0">
                    <a:pos x="139" y="71"/>
                  </a:cxn>
                  <a:cxn ang="0">
                    <a:pos x="165" y="88"/>
                  </a:cxn>
                  <a:cxn ang="0">
                    <a:pos x="188" y="106"/>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noFill/>
                <a:round/>
                <a:headEnd/>
                <a:tailEnd/>
              </a:ln>
            </p:spPr>
            <p:txBody>
              <a:bodyPr/>
              <a:lstStyle/>
              <a:p>
                <a:pPr algn="l" rtl="0"/>
                <a:endParaRPr lang="en-US" sz="3200" kern="1200">
                  <a:solidFill>
                    <a:prstClr val="black"/>
                  </a:solidFill>
                  <a:latin typeface="Tahoma" pitchFamily="34" charset="0"/>
                  <a:ea typeface="+mn-ea"/>
                  <a:cs typeface="Tahoma" pitchFamily="34" charset="0"/>
                </a:endParaRPr>
              </a:p>
            </p:txBody>
          </p:sp>
          <p:grpSp>
            <p:nvGrpSpPr>
              <p:cNvPr id="113" name="Group 112"/>
              <p:cNvGrpSpPr/>
              <p:nvPr/>
            </p:nvGrpSpPr>
            <p:grpSpPr>
              <a:xfrm>
                <a:off x="6063004" y="2021655"/>
                <a:ext cx="587577" cy="710971"/>
                <a:chOff x="6396403" y="1125984"/>
                <a:chExt cx="587577" cy="710971"/>
              </a:xfrm>
            </p:grpSpPr>
            <p:graphicFrame>
              <p:nvGraphicFramePr>
                <p:cNvPr id="168270" name="Object 334"/>
                <p:cNvGraphicFramePr>
                  <a:graphicFrameLocks noChangeAspect="1"/>
                </p:cNvGraphicFramePr>
                <p:nvPr/>
              </p:nvGraphicFramePr>
              <p:xfrm>
                <a:off x="6396403" y="1125984"/>
                <a:ext cx="587577" cy="643144"/>
              </p:xfrm>
              <a:graphic>
                <a:graphicData uri="http://schemas.openxmlformats.org/presentationml/2006/ole">
                  <mc:AlternateContent xmlns:mc="http://schemas.openxmlformats.org/markup-compatibility/2006">
                    <mc:Choice xmlns:v="urn:schemas-microsoft-com:vml" Requires="v">
                      <p:oleObj name="Clip" r:id="rId12" imgW="826829" imgH="840406" progId="">
                        <p:embed/>
                      </p:oleObj>
                    </mc:Choice>
                    <mc:Fallback>
                      <p:oleObj name="Clip" r:id="rId12" imgW="826829" imgH="840406" progId="">
                        <p:embed/>
                        <p:pic>
                          <p:nvPicPr>
                            <p:cNvPr id="0" name="Picture 6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96403" y="1125984"/>
                              <a:ext cx="587577" cy="643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271" name="Object 335"/>
                <p:cNvGraphicFramePr>
                  <a:graphicFrameLocks noChangeAspect="1"/>
                </p:cNvGraphicFramePr>
                <p:nvPr/>
              </p:nvGraphicFramePr>
              <p:xfrm>
                <a:off x="6446087" y="1298719"/>
                <a:ext cx="537893" cy="538236"/>
              </p:xfrm>
              <a:graphic>
                <a:graphicData uri="http://schemas.openxmlformats.org/presentationml/2006/ole">
                  <mc:AlternateContent xmlns:mc="http://schemas.openxmlformats.org/markup-compatibility/2006">
                    <mc:Choice xmlns:v="urn:schemas-microsoft-com:vml" Requires="v">
                      <p:oleObj name="Clip" r:id="rId14" imgW="1268295" imgH="1199426" progId="">
                        <p:embed/>
                      </p:oleObj>
                    </mc:Choice>
                    <mc:Fallback>
                      <p:oleObj name="Clip" r:id="rId14" imgW="1268295" imgH="1199426" progId="">
                        <p:embed/>
                        <p:pic>
                          <p:nvPicPr>
                            <p:cNvPr id="0" name="Picture 6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46087" y="1298719"/>
                              <a:ext cx="537893" cy="538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7" name="Group 116"/>
              <p:cNvGrpSpPr/>
              <p:nvPr/>
            </p:nvGrpSpPr>
            <p:grpSpPr>
              <a:xfrm>
                <a:off x="4849701" y="1968590"/>
                <a:ext cx="598758" cy="723493"/>
                <a:chOff x="4087701" y="2459372"/>
                <a:chExt cx="598758" cy="723493"/>
              </a:xfrm>
            </p:grpSpPr>
            <p:pic>
              <p:nvPicPr>
                <p:cNvPr id="116" name="Picture 115" descr="mobile.png"/>
                <p:cNvPicPr>
                  <a:picLocks noChangeAspect="1"/>
                </p:cNvPicPr>
                <p:nvPr/>
              </p:nvPicPr>
              <p:blipFill>
                <a:blip r:embed="rId16" cstate="print"/>
                <a:stretch>
                  <a:fillRect/>
                </a:stretch>
              </p:blipFill>
              <p:spPr>
                <a:xfrm flipH="1">
                  <a:off x="4089100" y="2459372"/>
                  <a:ext cx="597359" cy="652218"/>
                </a:xfrm>
                <a:prstGeom prst="rect">
                  <a:avLst/>
                </a:prstGeom>
              </p:spPr>
            </p:pic>
            <p:pic>
              <p:nvPicPr>
                <p:cNvPr id="115" name="Picture 114" descr="pc.png"/>
                <p:cNvPicPr>
                  <a:picLocks noChangeAspect="1"/>
                </p:cNvPicPr>
                <p:nvPr/>
              </p:nvPicPr>
              <p:blipFill>
                <a:blip r:embed="rId17" cstate="print"/>
                <a:stretch>
                  <a:fillRect/>
                </a:stretch>
              </p:blipFill>
              <p:spPr>
                <a:xfrm rot="705841" flipH="1">
                  <a:off x="4087701" y="2634270"/>
                  <a:ext cx="548595" cy="548595"/>
                </a:xfrm>
                <a:prstGeom prst="rect">
                  <a:avLst/>
                </a:prstGeom>
              </p:spPr>
            </p:pic>
          </p:grpSp>
          <p:grpSp>
            <p:nvGrpSpPr>
              <p:cNvPr id="118" name="Group 117"/>
              <p:cNvGrpSpPr/>
              <p:nvPr/>
            </p:nvGrpSpPr>
            <p:grpSpPr>
              <a:xfrm rot="20883628">
                <a:off x="6072366" y="1034491"/>
                <a:ext cx="598739" cy="754507"/>
                <a:chOff x="4118285" y="2041881"/>
                <a:chExt cx="598739" cy="754507"/>
              </a:xfrm>
            </p:grpSpPr>
            <p:pic>
              <p:nvPicPr>
                <p:cNvPr id="119" name="Picture 118" descr="mobile.png"/>
                <p:cNvPicPr>
                  <a:picLocks noChangeAspect="1"/>
                </p:cNvPicPr>
                <p:nvPr/>
              </p:nvPicPr>
              <p:blipFill>
                <a:blip r:embed="rId16" cstate="print"/>
                <a:stretch>
                  <a:fillRect/>
                </a:stretch>
              </p:blipFill>
              <p:spPr>
                <a:xfrm flipH="1">
                  <a:off x="4119665" y="2041881"/>
                  <a:ext cx="597359" cy="652219"/>
                </a:xfrm>
                <a:prstGeom prst="rect">
                  <a:avLst/>
                </a:prstGeom>
              </p:spPr>
            </p:pic>
            <p:pic>
              <p:nvPicPr>
                <p:cNvPr id="120" name="Picture 119" descr="pc.png"/>
                <p:cNvPicPr>
                  <a:picLocks noChangeAspect="1"/>
                </p:cNvPicPr>
                <p:nvPr/>
              </p:nvPicPr>
              <p:blipFill>
                <a:blip r:embed="rId17" cstate="print"/>
                <a:stretch>
                  <a:fillRect/>
                </a:stretch>
              </p:blipFill>
              <p:spPr>
                <a:xfrm rot="20894159">
                  <a:off x="4118285" y="2247793"/>
                  <a:ext cx="548595" cy="548595"/>
                </a:xfrm>
                <a:prstGeom prst="rect">
                  <a:avLst/>
                </a:prstGeom>
              </p:spPr>
            </p:pic>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idx="1"/>
          </p:nvPr>
        </p:nvSpPr>
        <p:spPr>
          <a:xfrm>
            <a:off x="0" y="914400"/>
            <a:ext cx="8991600" cy="5486400"/>
          </a:xfrm>
        </p:spPr>
        <p:txBody>
          <a:bodyPr>
            <a:noAutofit/>
          </a:bodyPr>
          <a:lstStyle/>
          <a:p>
            <a:pPr>
              <a:buFont typeface="ZapfDingbats" pitchFamily="82" charset="2"/>
              <a:buNone/>
            </a:pPr>
            <a:endParaRPr lang="en-US" sz="100" b="1" i="1" dirty="0">
              <a:ln w="0" cap="rnd" cmpd="thickThin">
                <a:solidFill>
                  <a:prstClr val="black"/>
                </a:solidFill>
                <a:bevel/>
              </a:ln>
              <a:solidFill>
                <a:srgbClr val="C00000"/>
              </a:solidFill>
              <a:latin typeface="Microsoft Sans Serif" pitchFamily="34" charset="0"/>
              <a:cs typeface="Microsoft Sans Serif" pitchFamily="34" charset="0"/>
            </a:endParaRPr>
          </a:p>
          <a:p>
            <a:pPr marL="514350" indent="-514350">
              <a:buNone/>
            </a:pPr>
            <a:r>
              <a:rPr lang="en-US" b="1" i="1" dirty="0">
                <a:ln w="0" cap="rnd" cmpd="thickThin">
                  <a:solidFill>
                    <a:prstClr val="black"/>
                  </a:solidFill>
                  <a:bevel/>
                </a:ln>
                <a:solidFill>
                  <a:sysClr val="windowText" lastClr="000000"/>
                </a:solidFill>
                <a:latin typeface="Microsoft Sans Serif" pitchFamily="34" charset="0"/>
                <a:cs typeface="Microsoft Sans Serif" pitchFamily="34" charset="0"/>
              </a:rPr>
              <a:t>     1- </a:t>
            </a:r>
            <a:r>
              <a:rPr lang="en-US" b="1" i="1" dirty="0">
                <a:ln w="0" cap="rnd" cmpd="thickThin">
                  <a:solidFill>
                    <a:prstClr val="black"/>
                  </a:solidFill>
                  <a:bevel/>
                </a:ln>
                <a:solidFill>
                  <a:srgbClr val="C00000"/>
                </a:solidFill>
                <a:latin typeface="Microsoft Sans Serif" pitchFamily="34" charset="0"/>
                <a:cs typeface="Microsoft Sans Serif" pitchFamily="34" charset="0"/>
              </a:rPr>
              <a:t>Channel Partitioning</a:t>
            </a:r>
          </a:p>
          <a:p>
            <a:pPr marL="571500" lvl="1" indent="-458788" fontAlgn="base">
              <a:spcAft>
                <a:spcPct val="0"/>
              </a:spcAft>
              <a:buClr>
                <a:srgbClr val="FF6600"/>
              </a:buClr>
              <a:buSzPct val="85000"/>
              <a:buNone/>
              <a:tabLst>
                <a:tab pos="571500" algn="l"/>
              </a:tabLst>
              <a:defRPr/>
            </a:pPr>
            <a:r>
              <a:rPr lang="en-US" b="1" dirty="0">
                <a:ln w="0" cap="rnd" cmpd="thickThin">
                  <a:solidFill>
                    <a:prstClr val="black"/>
                  </a:solidFill>
                  <a:bevel/>
                </a:ln>
                <a:solidFill>
                  <a:schemeClr val="tx2"/>
                </a:solidFill>
                <a:latin typeface="Microsoft Sans Serif" pitchFamily="34" charset="0"/>
                <a:cs typeface="Microsoft Sans Serif" pitchFamily="34" charset="0"/>
              </a:rPr>
              <a:t>	</a:t>
            </a:r>
            <a:r>
              <a:rPr lang="en-US" sz="2400" b="1" dirty="0">
                <a:ln w="3175" cap="rnd" cmpd="thickThin">
                  <a:solidFill>
                    <a:schemeClr val="tx1"/>
                  </a:solidFill>
                  <a:bevel/>
                </a:ln>
                <a:solidFill>
                  <a:schemeClr val="tx2"/>
                </a:solidFill>
                <a:latin typeface="Microsoft Sans Serif" pitchFamily="34" charset="0"/>
                <a:cs typeface="Microsoft Sans Serif" pitchFamily="34" charset="0"/>
              </a:rPr>
              <a:t>Divide channel into smaller “pieces” (</a:t>
            </a:r>
            <a:r>
              <a:rPr lang="en-US" sz="2400" b="1" dirty="0">
                <a:ln w="3175" cap="rnd" cmpd="thickThin">
                  <a:solidFill>
                    <a:schemeClr val="tx1"/>
                  </a:solidFill>
                  <a:bevel/>
                </a:ln>
                <a:solidFill>
                  <a:schemeClr val="accent6">
                    <a:lumMod val="75000"/>
                  </a:schemeClr>
                </a:solidFill>
                <a:latin typeface="Microsoft Sans Serif" pitchFamily="34" charset="0"/>
                <a:cs typeface="Microsoft Sans Serif" pitchFamily="34" charset="0"/>
              </a:rPr>
              <a:t>time slots, frequency, code</a:t>
            </a:r>
            <a:r>
              <a:rPr lang="en-US" sz="2400" b="1" dirty="0">
                <a:ln w="3175" cap="rnd" cmpd="thickThin">
                  <a:solidFill>
                    <a:schemeClr val="tx1"/>
                  </a:solidFill>
                  <a:bevel/>
                </a:ln>
                <a:solidFill>
                  <a:schemeClr val="tx2"/>
                </a:solidFill>
                <a:latin typeface="Microsoft Sans Serif" pitchFamily="34" charset="0"/>
                <a:cs typeface="Microsoft Sans Serif" pitchFamily="34" charset="0"/>
              </a:rPr>
              <a:t>) and allocate for exclusive use</a:t>
            </a:r>
            <a:endParaRPr lang="en-US" b="1" dirty="0">
              <a:ln w="3175" cap="rnd" cmpd="thickThin">
                <a:solidFill>
                  <a:schemeClr val="tx1"/>
                </a:solidFill>
                <a:bevel/>
              </a:ln>
              <a:solidFill>
                <a:schemeClr val="tx2"/>
              </a:solidFill>
              <a:latin typeface="Microsoft Sans Serif" pitchFamily="34" charset="0"/>
              <a:cs typeface="Microsoft Sans Serif" pitchFamily="34" charset="0"/>
            </a:endParaRPr>
          </a:p>
          <a:p>
            <a:pPr marL="571500" lvl="1" indent="-458788" fontAlgn="base">
              <a:spcAft>
                <a:spcPct val="0"/>
              </a:spcAft>
              <a:buClr>
                <a:srgbClr val="FF6600"/>
              </a:buClr>
              <a:buSzPct val="85000"/>
              <a:buNone/>
              <a:tabLst>
                <a:tab pos="571500" algn="l"/>
              </a:tabLst>
              <a:defRPr/>
            </a:pPr>
            <a:endParaRPr lang="en-US" sz="2000" b="1" dirty="0">
              <a:ln w="3175" cap="rnd" cmpd="thickThin">
                <a:solidFill>
                  <a:schemeClr val="tx1"/>
                </a:solidFill>
                <a:bevel/>
              </a:ln>
              <a:solidFill>
                <a:schemeClr val="tx2"/>
              </a:solidFill>
              <a:latin typeface="Microsoft Sans Serif" pitchFamily="34" charset="0"/>
              <a:cs typeface="Microsoft Sans Serif" pitchFamily="34" charset="0"/>
            </a:endParaRPr>
          </a:p>
          <a:p>
            <a:pPr marL="514350" indent="-514350">
              <a:buNone/>
            </a:pPr>
            <a:r>
              <a:rPr lang="en-US" b="1" dirty="0">
                <a:ln w="0" cap="rnd" cmpd="thickThin">
                  <a:solidFill>
                    <a:prstClr val="black"/>
                  </a:solidFill>
                  <a:bevel/>
                </a:ln>
                <a:solidFill>
                  <a:sysClr val="windowText" lastClr="000000"/>
                </a:solidFill>
                <a:latin typeface="Microsoft Sans Serif" pitchFamily="34" charset="0"/>
                <a:cs typeface="Microsoft Sans Serif" pitchFamily="34" charset="0"/>
              </a:rPr>
              <a:t>     </a:t>
            </a:r>
            <a:r>
              <a:rPr lang="en-US" b="1" i="1" dirty="0">
                <a:ln w="0" cap="rnd" cmpd="thickThin">
                  <a:solidFill>
                    <a:prstClr val="black"/>
                  </a:solidFill>
                  <a:bevel/>
                </a:ln>
                <a:solidFill>
                  <a:sysClr val="windowText" lastClr="000000"/>
                </a:solidFill>
                <a:latin typeface="Microsoft Sans Serif" pitchFamily="34" charset="0"/>
                <a:cs typeface="Microsoft Sans Serif" pitchFamily="34" charset="0"/>
              </a:rPr>
              <a:t>2- </a:t>
            </a:r>
            <a:r>
              <a:rPr lang="en-US" b="1" i="1" dirty="0">
                <a:ln w="0" cap="rnd" cmpd="thickThin">
                  <a:solidFill>
                    <a:prstClr val="black"/>
                  </a:solidFill>
                  <a:bevel/>
                </a:ln>
                <a:solidFill>
                  <a:srgbClr val="C00000"/>
                </a:solidFill>
                <a:latin typeface="Microsoft Sans Serif" pitchFamily="34" charset="0"/>
                <a:cs typeface="Microsoft Sans Serif" pitchFamily="34" charset="0"/>
              </a:rPr>
              <a:t>Random-access</a:t>
            </a:r>
          </a:p>
          <a:p>
            <a:pPr marL="514350" lvl="1" fontAlgn="base">
              <a:spcAft>
                <a:spcPct val="0"/>
              </a:spcAft>
              <a:buClr>
                <a:srgbClr val="FF6600"/>
              </a:buClr>
              <a:buSzPct val="85000"/>
              <a:buNone/>
              <a:defRPr/>
            </a:pPr>
            <a:r>
              <a:rPr lang="en-US" b="1" dirty="0">
                <a:ln w="0" cap="rnd" cmpd="thickThin">
                  <a:solidFill>
                    <a:prstClr val="black"/>
                  </a:solidFill>
                  <a:bevel/>
                </a:ln>
                <a:solidFill>
                  <a:schemeClr val="tx2"/>
                </a:solidFill>
                <a:latin typeface="Microsoft Sans Serif" pitchFamily="34" charset="0"/>
                <a:cs typeface="Microsoft Sans Serif" pitchFamily="34" charset="0"/>
              </a:rPr>
              <a:t>	</a:t>
            </a:r>
            <a:r>
              <a:rPr lang="en-US" sz="2400" b="1" dirty="0">
                <a:ln w="0" cap="rnd" cmpd="thickThin">
                  <a:solidFill>
                    <a:schemeClr val="tx1"/>
                  </a:solidFill>
                  <a:bevel/>
                </a:ln>
                <a:solidFill>
                  <a:schemeClr val="tx2"/>
                </a:solidFill>
                <a:latin typeface="Microsoft Sans Serif" pitchFamily="34" charset="0"/>
                <a:cs typeface="Microsoft Sans Serif" pitchFamily="34" charset="0"/>
              </a:rPr>
              <a:t>Channel not divided, allow (and recover from) collisions</a:t>
            </a:r>
            <a:endParaRPr lang="en-US" b="1" dirty="0">
              <a:ln w="0" cap="rnd" cmpd="thickThin">
                <a:solidFill>
                  <a:schemeClr val="tx1"/>
                </a:solidFill>
                <a:bevel/>
              </a:ln>
              <a:solidFill>
                <a:schemeClr val="tx2"/>
              </a:solidFill>
              <a:latin typeface="Microsoft Sans Serif" pitchFamily="34" charset="0"/>
              <a:cs typeface="Microsoft Sans Serif" pitchFamily="34" charset="0"/>
            </a:endParaRPr>
          </a:p>
          <a:p>
            <a:pPr marL="514350" lvl="1" fontAlgn="base">
              <a:spcAft>
                <a:spcPct val="0"/>
              </a:spcAft>
              <a:buClr>
                <a:srgbClr val="FF6600"/>
              </a:buClr>
              <a:buSzPct val="85000"/>
              <a:buNone/>
              <a:defRPr/>
            </a:pPr>
            <a:endParaRPr lang="en-US" sz="2000" b="1" dirty="0">
              <a:ln w="0" cap="rnd" cmpd="thickThin">
                <a:solidFill>
                  <a:schemeClr val="tx1"/>
                </a:solidFill>
                <a:bevel/>
              </a:ln>
              <a:solidFill>
                <a:schemeClr val="tx2"/>
              </a:solidFill>
              <a:latin typeface="Microsoft Sans Serif" pitchFamily="34" charset="0"/>
              <a:cs typeface="Microsoft Sans Serif" pitchFamily="34" charset="0"/>
            </a:endParaRPr>
          </a:p>
          <a:p>
            <a:pPr marL="514350" indent="-514350">
              <a:buNone/>
            </a:pPr>
            <a:r>
              <a:rPr lang="en-US" b="1" i="1" dirty="0">
                <a:ln w="0" cap="rnd" cmpd="thickThin">
                  <a:solidFill>
                    <a:prstClr val="black"/>
                  </a:solidFill>
                  <a:bevel/>
                </a:ln>
                <a:solidFill>
                  <a:sysClr val="windowText" lastClr="000000"/>
                </a:solidFill>
                <a:latin typeface="Microsoft Sans Serif" pitchFamily="34" charset="0"/>
                <a:cs typeface="Microsoft Sans Serif" pitchFamily="34" charset="0"/>
              </a:rPr>
              <a:t>     3- </a:t>
            </a:r>
            <a:r>
              <a:rPr lang="en-US" b="1" i="1" dirty="0">
                <a:ln w="0" cap="rnd" cmpd="thickThin">
                  <a:solidFill>
                    <a:prstClr val="black"/>
                  </a:solidFill>
                  <a:bevel/>
                </a:ln>
                <a:solidFill>
                  <a:srgbClr val="C00000"/>
                </a:solidFill>
                <a:latin typeface="Microsoft Sans Serif" pitchFamily="34" charset="0"/>
                <a:cs typeface="Microsoft Sans Serif" pitchFamily="34" charset="0"/>
              </a:rPr>
              <a:t>Round-robin or “taking turns”</a:t>
            </a:r>
          </a:p>
          <a:p>
            <a:pPr marL="514350" lvl="1" indent="-514350">
              <a:buNone/>
            </a:pPr>
            <a:r>
              <a:rPr lang="en-US" b="1" dirty="0">
                <a:ln w="0" cap="rnd" cmpd="thickThin">
                  <a:solidFill>
                    <a:prstClr val="black"/>
                  </a:solidFill>
                  <a:bevel/>
                </a:ln>
                <a:solidFill>
                  <a:schemeClr val="tx2"/>
                </a:solidFill>
                <a:latin typeface="Microsoft Sans Serif" pitchFamily="34" charset="0"/>
                <a:cs typeface="Microsoft Sans Serif" pitchFamily="34" charset="0"/>
              </a:rPr>
              <a:t>	</a:t>
            </a:r>
            <a:r>
              <a:rPr lang="en-US" sz="2400" b="1" dirty="0">
                <a:ln w="0" cap="rnd" cmpd="thickThin">
                  <a:solidFill>
                    <a:schemeClr val="tx1"/>
                  </a:solidFill>
                  <a:bevel/>
                </a:ln>
                <a:solidFill>
                  <a:schemeClr val="tx2"/>
                </a:solidFill>
                <a:latin typeface="Microsoft Sans Serif" pitchFamily="34" charset="0"/>
                <a:cs typeface="Microsoft Sans Serif" pitchFamily="34" charset="0"/>
              </a:rPr>
              <a:t>Nodes use tokens to share the media </a:t>
            </a:r>
            <a:r>
              <a:rPr lang="en-US" sz="2400" b="1" dirty="0">
                <a:ln w="3175" cap="rnd" cmpd="thickThin">
                  <a:solidFill>
                    <a:schemeClr val="tx1"/>
                  </a:solidFill>
                  <a:bevel/>
                </a:ln>
                <a:solidFill>
                  <a:schemeClr val="accent6">
                    <a:lumMod val="75000"/>
                  </a:schemeClr>
                </a:solidFill>
                <a:latin typeface="Microsoft Sans Serif" pitchFamily="34" charset="0"/>
                <a:cs typeface="Microsoft Sans Serif" pitchFamily="34" charset="0"/>
              </a:rPr>
              <a:t>deterministically</a:t>
            </a:r>
            <a:r>
              <a:rPr lang="en-US" sz="2400" b="1" dirty="0">
                <a:ln w="0" cap="rnd" cmpd="thickThin">
                  <a:solidFill>
                    <a:schemeClr val="tx1"/>
                  </a:solidFill>
                  <a:bevel/>
                </a:ln>
                <a:solidFill>
                  <a:schemeClr val="tx2"/>
                </a:solidFill>
                <a:latin typeface="Microsoft Sans Serif" pitchFamily="34" charset="0"/>
                <a:cs typeface="Microsoft Sans Serif" pitchFamily="34" charset="0"/>
              </a:rPr>
              <a:t>; for </a:t>
            </a:r>
            <a:r>
              <a:rPr lang="en-US" sz="2400" b="1" dirty="0" err="1">
                <a:ln w="0" cap="rnd" cmpd="thickThin">
                  <a:solidFill>
                    <a:schemeClr val="tx1"/>
                  </a:solidFill>
                  <a:bevel/>
                </a:ln>
                <a:solidFill>
                  <a:schemeClr val="tx2"/>
                </a:solidFill>
                <a:latin typeface="Microsoft Sans Serif" pitchFamily="34" charset="0"/>
                <a:cs typeface="Microsoft Sans Serif" pitchFamily="34" charset="0"/>
              </a:rPr>
              <a:t>bursty</a:t>
            </a:r>
            <a:r>
              <a:rPr lang="en-US" sz="2400" b="1" dirty="0">
                <a:ln w="0" cap="rnd" cmpd="thickThin">
                  <a:solidFill>
                    <a:schemeClr val="tx1"/>
                  </a:solidFill>
                  <a:bevel/>
                </a:ln>
                <a:solidFill>
                  <a:schemeClr val="tx2"/>
                </a:solidFill>
                <a:latin typeface="Microsoft Sans Serif" pitchFamily="34" charset="0"/>
                <a:cs typeface="Microsoft Sans Serif" pitchFamily="34" charset="0"/>
              </a:rPr>
              <a:t> data traffic, performs better than channel partitioning</a:t>
            </a:r>
            <a:endParaRPr lang="en-US" b="1" dirty="0">
              <a:ln w="0" cap="rnd" cmpd="thickThin">
                <a:solidFill>
                  <a:schemeClr val="tx1"/>
                </a:solidFill>
                <a:bevel/>
              </a:ln>
              <a:solidFill>
                <a:schemeClr val="tx2"/>
              </a:solidFill>
              <a:latin typeface="Microsoft Sans Serif" pitchFamily="34" charset="0"/>
              <a:cs typeface="Microsoft Sans Serif" pitchFamily="34" charset="0"/>
            </a:endParaRPr>
          </a:p>
        </p:txBody>
      </p:sp>
      <p:sp>
        <p:nvSpPr>
          <p:cNvPr id="7" name="TextBox 6"/>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300" b="1" kern="1200" dirty="0">
                <a:ln>
                  <a:solidFill>
                    <a:prstClr val="black"/>
                  </a:solidFill>
                </a:ln>
                <a:solidFill>
                  <a:prstClr val="white"/>
                </a:solidFill>
                <a:latin typeface="Tahoma" pitchFamily="34" charset="0"/>
                <a:ea typeface="+mn-ea"/>
                <a:cs typeface="Tahoma" pitchFamily="34" charset="0"/>
              </a:rPr>
              <a:t>Different approaches to MAC</a:t>
            </a:r>
            <a:endParaRPr lang="th-TH" sz="4300" b="1" kern="1200" dirty="0">
              <a:ln>
                <a:solidFill>
                  <a:prstClr val="black"/>
                </a:solidFill>
              </a:ln>
              <a:solidFill>
                <a:prstClr val="white"/>
              </a:solidFill>
              <a:latin typeface="Tahoma" pitchFamily="34" charset="0"/>
              <a:ea typeface="+mn-ea"/>
              <a:cs typeface="Tahoma" pitchFamily="34" charset="0"/>
            </a:endParaRPr>
          </a:p>
        </p:txBody>
      </p:sp>
      <p:sp>
        <p:nvSpPr>
          <p:cNvPr id="9" name="Oval 8"/>
          <p:cNvSpPr/>
          <p:nvPr/>
        </p:nvSpPr>
        <p:spPr>
          <a:xfrm>
            <a:off x="152400" y="2667000"/>
            <a:ext cx="4572000" cy="990600"/>
          </a:xfrm>
          <a:prstGeom prst="ellipse">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20072255">
            <a:off x="-55717" y="219549"/>
            <a:ext cx="2232241" cy="1077218"/>
          </a:xfrm>
          <a:prstGeom prst="rect">
            <a:avLst/>
          </a:prstGeom>
          <a:solidFill>
            <a:schemeClr val="accent6">
              <a:lumMod val="75000"/>
            </a:schemeClr>
          </a:solidFill>
        </p:spPr>
        <p:txBody>
          <a:bodyPr wrap="square" rtlCol="0">
            <a:spAutoFit/>
          </a:bodyPr>
          <a:lstStyle/>
          <a:p>
            <a:pPr algn="ctr" rtl="0"/>
            <a:r>
              <a:rPr lang="en-US" sz="3200" b="1" dirty="0">
                <a:solidFill>
                  <a:prstClr val="black"/>
                </a:solidFill>
                <a:latin typeface="Calibri"/>
              </a:rPr>
              <a:t>Side note: DSSS</a:t>
            </a:r>
            <a:endParaRPr lang="th-TH" sz="2400" b="1" kern="1200" dirty="0">
              <a:solidFill>
                <a:srgbClr val="1F497D">
                  <a:lumMod val="50000"/>
                </a:srgbClr>
              </a:solidFill>
              <a:latin typeface="Calibri"/>
              <a:ea typeface="+mn-ea"/>
            </a:endParaRPr>
          </a:p>
        </p:txBody>
      </p:sp>
      <p:pic>
        <p:nvPicPr>
          <p:cNvPr id="4" name="Picture 3"/>
          <p:cNvPicPr>
            <a:picLocks noChangeAspect="1" noChangeArrowheads="1"/>
          </p:cNvPicPr>
          <p:nvPr/>
        </p:nvPicPr>
        <p:blipFill>
          <a:blip r:embed="rId3"/>
          <a:srcRect t="8727" b="12675"/>
          <a:stretch>
            <a:fillRect/>
          </a:stretch>
        </p:blipFill>
        <p:spPr bwMode="auto">
          <a:xfrm>
            <a:off x="457200" y="1447800"/>
            <a:ext cx="8345990" cy="4575175"/>
          </a:xfrm>
          <a:prstGeom prst="rect">
            <a:avLst/>
          </a:prstGeom>
          <a:noFill/>
          <a:ln w="9525">
            <a:noFill/>
            <a:miter lim="800000"/>
            <a:headEnd/>
            <a:tailEnd/>
          </a:ln>
        </p:spPr>
      </p:pic>
    </p:spTree>
    <p:extLst>
      <p:ext uri="{BB962C8B-B14F-4D97-AF65-F5344CB8AC3E}">
        <p14:creationId xmlns:p14="http://schemas.microsoft.com/office/powerpoint/2010/main" val="3368853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down)">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304800" y="1143000"/>
            <a:ext cx="8686800" cy="5105400"/>
          </a:xfrm>
        </p:spPr>
        <p:txBody>
          <a:bodyPr>
            <a:noAutofit/>
          </a:bodyPr>
          <a:lstStyle/>
          <a:p>
            <a:pPr>
              <a:lnSpc>
                <a:spcPct val="150000"/>
              </a:lnSpc>
            </a:pPr>
            <a:r>
              <a:rPr lang="en-US" b="1" i="1" dirty="0">
                <a:ln w="0" cap="rnd" cmpd="thickThin">
                  <a:solidFill>
                    <a:prstClr val="black"/>
                  </a:solidFill>
                  <a:bevel/>
                </a:ln>
                <a:solidFill>
                  <a:srgbClr val="C00000"/>
                </a:solidFill>
                <a:latin typeface="Microsoft Sans Serif" pitchFamily="34" charset="0"/>
                <a:cs typeface="Microsoft Sans Serif" pitchFamily="34" charset="0"/>
              </a:rPr>
              <a:t>Random access MAC protocol </a:t>
            </a:r>
            <a:r>
              <a:rPr lang="en-US" b="1" i="1" dirty="0">
                <a:ln w="0" cap="rnd" cmpd="thickThin">
                  <a:solidFill>
                    <a:prstClr val="black"/>
                  </a:solidFill>
                  <a:bevel/>
                </a:ln>
                <a:solidFill>
                  <a:srgbClr val="000000"/>
                </a:solidFill>
                <a:latin typeface="Microsoft Sans Serif" pitchFamily="34" charset="0"/>
                <a:cs typeface="Microsoft Sans Serif" pitchFamily="34" charset="0"/>
              </a:rPr>
              <a:t>specifies: </a:t>
            </a:r>
            <a:endParaRPr lang="en-US" sz="2400" b="1" dirty="0">
              <a:ln w="3175" cap="rnd" cmpd="thickThin">
                <a:solidFill>
                  <a:schemeClr val="tx1"/>
                </a:solidFill>
                <a:bevel/>
              </a:ln>
              <a:solidFill>
                <a:schemeClr val="tx2"/>
              </a:solidFill>
              <a:latin typeface="Microsoft Sans Serif" pitchFamily="34" charset="0"/>
              <a:cs typeface="Microsoft Sans Serif" pitchFamily="34" charset="0"/>
            </a:endParaRPr>
          </a:p>
          <a:p>
            <a:pPr lvl="1"/>
            <a:r>
              <a:rPr lang="en-US" sz="2400" b="1" dirty="0">
                <a:ln w="3175" cap="rnd" cmpd="thickThin">
                  <a:solidFill>
                    <a:schemeClr val="tx1"/>
                  </a:solidFill>
                  <a:bevel/>
                </a:ln>
                <a:solidFill>
                  <a:schemeClr val="tx2"/>
                </a:solidFill>
                <a:latin typeface="Microsoft Sans Serif" pitchFamily="34" charset="0"/>
                <a:cs typeface="Microsoft Sans Serif" pitchFamily="34" charset="0"/>
              </a:rPr>
              <a:t>how to detect collisions</a:t>
            </a:r>
          </a:p>
          <a:p>
            <a:pPr lvl="1"/>
            <a:r>
              <a:rPr lang="en-US" sz="2400" b="1" dirty="0">
                <a:ln w="3175" cap="rnd" cmpd="thickThin">
                  <a:solidFill>
                    <a:schemeClr val="tx1"/>
                  </a:solidFill>
                  <a:bevel/>
                </a:ln>
                <a:solidFill>
                  <a:schemeClr val="tx2"/>
                </a:solidFill>
                <a:latin typeface="Microsoft Sans Serif" pitchFamily="34" charset="0"/>
                <a:cs typeface="Microsoft Sans Serif" pitchFamily="34" charset="0"/>
              </a:rPr>
              <a:t>how to recover from collisions</a:t>
            </a:r>
          </a:p>
          <a:p>
            <a:pPr lvl="1"/>
            <a:endParaRPr lang="en-US" sz="2400" b="1" dirty="0">
              <a:ln w="3175" cap="rnd" cmpd="thickThin">
                <a:solidFill>
                  <a:schemeClr val="tx1"/>
                </a:solidFill>
                <a:bevel/>
              </a:ln>
              <a:solidFill>
                <a:schemeClr val="tx2"/>
              </a:solidFill>
              <a:latin typeface="Microsoft Sans Serif" pitchFamily="34" charset="0"/>
              <a:cs typeface="Microsoft Sans Serif" pitchFamily="34" charset="0"/>
            </a:endParaRPr>
          </a:p>
          <a:p>
            <a:pPr>
              <a:lnSpc>
                <a:spcPct val="150000"/>
              </a:lnSpc>
            </a:pPr>
            <a:r>
              <a:rPr lang="en-US" b="1" i="1" dirty="0">
                <a:ln w="0" cap="rnd" cmpd="thickThin">
                  <a:solidFill>
                    <a:prstClr val="black"/>
                  </a:solidFill>
                  <a:bevel/>
                </a:ln>
                <a:solidFill>
                  <a:srgbClr val="000000"/>
                </a:solidFill>
                <a:latin typeface="Microsoft Sans Serif" pitchFamily="34" charset="0"/>
                <a:cs typeface="Microsoft Sans Serif" pitchFamily="34" charset="0"/>
              </a:rPr>
              <a:t>Examples of random access MAC protocols:</a:t>
            </a:r>
          </a:p>
          <a:p>
            <a:pPr lvl="1"/>
            <a:r>
              <a:rPr lang="en-US" sz="2400" b="1" dirty="0">
                <a:ln w="0" cap="rnd" cmpd="thickThin">
                  <a:solidFill>
                    <a:prstClr val="black"/>
                  </a:solidFill>
                  <a:bevel/>
                </a:ln>
                <a:solidFill>
                  <a:schemeClr val="tx2"/>
                </a:solidFill>
                <a:latin typeface="Microsoft Sans Serif" pitchFamily="34" charset="0"/>
                <a:cs typeface="Microsoft Sans Serif" pitchFamily="34" charset="0"/>
              </a:rPr>
              <a:t>ALOHA</a:t>
            </a:r>
            <a:r>
              <a:rPr lang="en-US" sz="2400" b="1" dirty="0">
                <a:solidFill>
                  <a:schemeClr val="tx2"/>
                </a:solidFill>
                <a:latin typeface="+mj-lt"/>
                <a:cs typeface="Tahoma" pitchFamily="34" charset="0"/>
              </a:rPr>
              <a:t>; </a:t>
            </a:r>
            <a:r>
              <a:rPr lang="en-US" b="1" dirty="0">
                <a:ln>
                  <a:solidFill>
                    <a:sysClr val="windowText" lastClr="000000"/>
                  </a:solidFill>
                </a:ln>
                <a:solidFill>
                  <a:srgbClr val="FF6600"/>
                </a:solidFill>
                <a:latin typeface="+mj-lt"/>
                <a:cs typeface="Tahoma" pitchFamily="34" charset="0"/>
              </a:rPr>
              <a:t>CSMA/CD</a:t>
            </a:r>
            <a:r>
              <a:rPr lang="en-US" sz="2400" b="1" dirty="0">
                <a:solidFill>
                  <a:schemeClr val="tx2"/>
                </a:solidFill>
                <a:latin typeface="+mj-lt"/>
                <a:cs typeface="Tahoma" pitchFamily="34" charset="0"/>
              </a:rPr>
              <a:t>, </a:t>
            </a:r>
            <a:r>
              <a:rPr lang="en-US" sz="2400" b="1" dirty="0">
                <a:ln w="0" cap="rnd" cmpd="thickThin">
                  <a:solidFill>
                    <a:prstClr val="black"/>
                  </a:solidFill>
                  <a:bevel/>
                </a:ln>
                <a:solidFill>
                  <a:schemeClr val="tx2"/>
                </a:solidFill>
                <a:latin typeface="Microsoft Sans Serif" pitchFamily="34" charset="0"/>
                <a:cs typeface="Microsoft Sans Serif" pitchFamily="34" charset="0"/>
              </a:rPr>
              <a:t>CSMA/CA</a:t>
            </a:r>
          </a:p>
        </p:txBody>
      </p:sp>
      <p:sp>
        <p:nvSpPr>
          <p:cNvPr id="7" name="TextBox 6"/>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300" b="1" kern="1200" dirty="0">
                <a:ln>
                  <a:solidFill>
                    <a:prstClr val="black"/>
                  </a:solidFill>
                </a:ln>
                <a:solidFill>
                  <a:prstClr val="white"/>
                </a:solidFill>
                <a:latin typeface="Tahoma" pitchFamily="34" charset="0"/>
                <a:ea typeface="+mn-ea"/>
                <a:cs typeface="Tahoma" pitchFamily="34" charset="0"/>
              </a:rPr>
              <a:t>Random Access Protocol</a:t>
            </a:r>
            <a:endParaRPr lang="th-TH" sz="43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sz="3200" dirty="0">
                <a:solidFill>
                  <a:srgbClr val="002060"/>
                </a:solidFill>
              </a:rPr>
              <a:t>More than </a:t>
            </a:r>
            <a:r>
              <a:rPr lang="en-US" sz="3200" dirty="0">
                <a:solidFill>
                  <a:srgbClr val="FF0000"/>
                </a:solidFill>
              </a:rPr>
              <a:t>one node trying to transmit data over a shared channel</a:t>
            </a:r>
          </a:p>
          <a:p>
            <a:endParaRPr lang="en-US" dirty="0"/>
          </a:p>
          <a:p>
            <a:pPr marL="0" indent="0">
              <a:buNone/>
            </a:pPr>
            <a:r>
              <a:rPr lang="en-US" dirty="0"/>
              <a:t>Characteristics:</a:t>
            </a:r>
          </a:p>
          <a:p>
            <a:r>
              <a:rPr lang="en-US" dirty="0"/>
              <a:t>If one node wants to transmit </a:t>
            </a:r>
            <a:r>
              <a:rPr lang="en-US" dirty="0">
                <a:sym typeface="Wingdings"/>
              </a:rPr>
              <a:t> transmits at </a:t>
            </a:r>
            <a:r>
              <a:rPr lang="en-US" b="1" dirty="0">
                <a:sym typeface="Wingdings"/>
              </a:rPr>
              <a:t>R</a:t>
            </a:r>
            <a:r>
              <a:rPr lang="en-US" dirty="0">
                <a:sym typeface="Wingdings"/>
              </a:rPr>
              <a:t> bps</a:t>
            </a:r>
          </a:p>
          <a:p>
            <a:r>
              <a:rPr lang="en-US" dirty="0">
                <a:sym typeface="Wingdings"/>
              </a:rPr>
              <a:t>If M nodes want to transmit  transmit at </a:t>
            </a:r>
            <a:r>
              <a:rPr lang="en-US" b="1" dirty="0">
                <a:sym typeface="Wingdings"/>
              </a:rPr>
              <a:t>R/M </a:t>
            </a:r>
            <a:r>
              <a:rPr lang="en-US" dirty="0">
                <a:sym typeface="Wingdings"/>
              </a:rPr>
              <a:t>bps</a:t>
            </a:r>
          </a:p>
          <a:p>
            <a:pPr lvl="1"/>
            <a:r>
              <a:rPr lang="en-US" dirty="0">
                <a:sym typeface="Wingdings"/>
              </a:rPr>
              <a:t>Time multiplexed</a:t>
            </a:r>
          </a:p>
          <a:p>
            <a:r>
              <a:rPr lang="en-US" dirty="0">
                <a:sym typeface="Wingdings"/>
              </a:rPr>
              <a:t>No one node can bring down the system</a:t>
            </a:r>
          </a:p>
          <a:p>
            <a:r>
              <a:rPr lang="en-US" dirty="0">
                <a:sym typeface="Wingdings"/>
              </a:rPr>
              <a:t>Protocol is simple and inexpensive to implement</a:t>
            </a:r>
          </a:p>
          <a:p>
            <a:endParaRPr lang="en-US" dirty="0"/>
          </a:p>
        </p:txBody>
      </p:sp>
      <p:sp>
        <p:nvSpPr>
          <p:cNvPr id="4" name="TextBox 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What is Multiple </a:t>
            </a:r>
            <a:r>
              <a:rPr lang="en-US" sz="4400" b="1" dirty="0">
                <a:ln>
                  <a:solidFill>
                    <a:prstClr val="black"/>
                  </a:solidFill>
                </a:ln>
                <a:solidFill>
                  <a:prstClr val="white"/>
                </a:solidFill>
                <a:latin typeface="Tahoma" pitchFamily="34" charset="0"/>
                <a:cs typeface="Tahoma" pitchFamily="34" charset="0"/>
              </a:rPr>
              <a:t>A</a:t>
            </a:r>
            <a:r>
              <a:rPr lang="en-US" sz="4400" b="1" kern="1200" dirty="0">
                <a:ln>
                  <a:solidFill>
                    <a:prstClr val="black"/>
                  </a:solidFill>
                </a:ln>
                <a:solidFill>
                  <a:prstClr val="white"/>
                </a:solidFill>
                <a:latin typeface="Tahoma" pitchFamily="34" charset="0"/>
                <a:ea typeface="+mn-ea"/>
                <a:cs typeface="Tahoma" pitchFamily="34" charset="0"/>
              </a:rPr>
              <a:t>ccess?</a:t>
            </a:r>
            <a:endParaRPr lang="th-TH" sz="4400" b="1" kern="1200" dirty="0">
              <a:ln>
                <a:solidFill>
                  <a:prstClr val="black"/>
                </a:solidFill>
              </a:ln>
              <a:solidFill>
                <a:prstClr val="white"/>
              </a:solidFill>
              <a:latin typeface="Tahoma" pitchFamily="34" charset="0"/>
              <a:ea typeface="+mn-ea"/>
              <a:cs typeface="Tahoma" pitchFamily="34" charset="0"/>
            </a:endParaRPr>
          </a:p>
        </p:txBody>
      </p:sp>
    </p:spTree>
    <p:extLst>
      <p:ext uri="{BB962C8B-B14F-4D97-AF65-F5344CB8AC3E}">
        <p14:creationId xmlns:p14="http://schemas.microsoft.com/office/powerpoint/2010/main" val="107481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79600" y="914400"/>
            <a:ext cx="5372100" cy="4191000"/>
          </a:xfrm>
          <a:prstGeom prst="rect">
            <a:avLst/>
          </a:prstGeom>
        </p:spPr>
      </p:pic>
      <p:sp>
        <p:nvSpPr>
          <p:cNvPr id="5" name="TextBox 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TDM </a:t>
            </a:r>
            <a:r>
              <a:rPr lang="en-US" sz="4400" b="1" dirty="0">
                <a:ln>
                  <a:solidFill>
                    <a:prstClr val="black"/>
                  </a:solidFill>
                </a:ln>
                <a:solidFill>
                  <a:prstClr val="white"/>
                </a:solidFill>
                <a:latin typeface="Tahoma" pitchFamily="34" charset="0"/>
                <a:cs typeface="Tahoma" pitchFamily="34" charset="0"/>
              </a:rPr>
              <a:t>&amp;</a:t>
            </a:r>
            <a:r>
              <a:rPr lang="en-US" sz="4400" b="1" kern="1200" dirty="0">
                <a:ln>
                  <a:solidFill>
                    <a:prstClr val="black"/>
                  </a:solidFill>
                </a:ln>
                <a:solidFill>
                  <a:prstClr val="white"/>
                </a:solidFill>
                <a:latin typeface="Tahoma" pitchFamily="34" charset="0"/>
                <a:ea typeface="+mn-ea"/>
                <a:cs typeface="Tahoma" pitchFamily="34" charset="0"/>
              </a:rPr>
              <a:t> FDM</a:t>
            </a:r>
            <a:endParaRPr lang="th-TH" sz="4400" b="1" kern="1200" dirty="0">
              <a:ln>
                <a:solidFill>
                  <a:prstClr val="black"/>
                </a:solidFill>
              </a:ln>
              <a:solidFill>
                <a:prstClr val="white"/>
              </a:solidFill>
              <a:latin typeface="Tahoma" pitchFamily="34" charset="0"/>
              <a:ea typeface="+mn-ea"/>
              <a:cs typeface="Tahoma" pitchFamily="34" charset="0"/>
            </a:endParaRPr>
          </a:p>
        </p:txBody>
      </p:sp>
      <p:sp>
        <p:nvSpPr>
          <p:cNvPr id="6" name="Rectangle 5"/>
          <p:cNvSpPr/>
          <p:nvPr/>
        </p:nvSpPr>
        <p:spPr>
          <a:xfrm>
            <a:off x="533400" y="5181600"/>
            <a:ext cx="7532831" cy="1754327"/>
          </a:xfrm>
          <a:prstGeom prst="rect">
            <a:avLst/>
          </a:prstGeom>
        </p:spPr>
        <p:txBody>
          <a:bodyPr wrap="none">
            <a:spAutoFit/>
          </a:bodyPr>
          <a:lstStyle/>
          <a:p>
            <a:r>
              <a:rPr lang="en-US" dirty="0"/>
              <a:t>TDM</a:t>
            </a:r>
          </a:p>
          <a:p>
            <a:pPr marL="285750" indent="-285750">
              <a:buFontTx/>
              <a:buChar char="-"/>
            </a:pPr>
            <a:r>
              <a:rPr lang="en-US" dirty="0"/>
              <a:t>A node may only use R/M bps even when no other node wishes to transmit</a:t>
            </a:r>
          </a:p>
          <a:p>
            <a:pPr marL="285750" indent="-285750">
              <a:buFontTx/>
              <a:buChar char="-"/>
            </a:pPr>
            <a:r>
              <a:rPr lang="en-US" dirty="0"/>
              <a:t>Can be used for </a:t>
            </a:r>
            <a:r>
              <a:rPr lang="en-US" b="1" dirty="0"/>
              <a:t>fair or priority</a:t>
            </a:r>
            <a:r>
              <a:rPr lang="en-US" dirty="0"/>
              <a:t> based multiplexing</a:t>
            </a:r>
          </a:p>
          <a:p>
            <a:pPr marL="285750" indent="-285750">
              <a:buFontTx/>
              <a:buChar char="-"/>
            </a:pPr>
            <a:r>
              <a:rPr lang="en-US" dirty="0"/>
              <a:t>Bandwidth is </a:t>
            </a:r>
            <a:r>
              <a:rPr lang="en-US" b="1" dirty="0"/>
              <a:t>wasted</a:t>
            </a:r>
          </a:p>
          <a:p>
            <a:pPr marL="285750" indent="-285750">
              <a:buFontTx/>
              <a:buChar char="-"/>
            </a:pPr>
            <a:r>
              <a:rPr lang="en-US" dirty="0"/>
              <a:t>Efficient </a:t>
            </a:r>
            <a:r>
              <a:rPr lang="en-US" b="1" dirty="0"/>
              <a:t>bandwidth allocation techniques </a:t>
            </a:r>
            <a:r>
              <a:rPr lang="en-US" dirty="0"/>
              <a:t>are used to minimize wastage</a:t>
            </a:r>
          </a:p>
          <a:p>
            <a:endParaRPr lang="en-US" dirty="0"/>
          </a:p>
        </p:txBody>
      </p:sp>
      <p:sp>
        <p:nvSpPr>
          <p:cNvPr id="2" name="Rectangle 1"/>
          <p:cNvSpPr/>
          <p:nvPr/>
        </p:nvSpPr>
        <p:spPr>
          <a:xfrm>
            <a:off x="152400" y="4343400"/>
            <a:ext cx="2262383" cy="646331"/>
          </a:xfrm>
          <a:prstGeom prst="rect">
            <a:avLst/>
          </a:prstGeom>
        </p:spPr>
        <p:txBody>
          <a:bodyPr wrap="none">
            <a:spAutoFit/>
          </a:bodyPr>
          <a:lstStyle/>
          <a:p>
            <a:r>
              <a:rPr lang="en-US" dirty="0"/>
              <a:t>R: bitrate</a:t>
            </a:r>
          </a:p>
          <a:p>
            <a:r>
              <a:rPr lang="en-US" dirty="0"/>
              <a:t>M: transmitting nodes</a:t>
            </a:r>
          </a:p>
        </p:txBody>
      </p:sp>
    </p:spTree>
    <p:extLst>
      <p:ext uri="{BB962C8B-B14F-4D97-AF65-F5344CB8AC3E}">
        <p14:creationId xmlns:p14="http://schemas.microsoft.com/office/powerpoint/2010/main" val="3904380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3_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2688</TotalTime>
  <Words>5209</Words>
  <Application>Microsoft Office PowerPoint</Application>
  <PresentationFormat>On-screen Show (4:3)</PresentationFormat>
  <Paragraphs>411</Paragraphs>
  <Slides>38</Slides>
  <Notes>37</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1</vt:i4>
      </vt:variant>
      <vt:variant>
        <vt:lpstr>Slide Titles</vt:lpstr>
      </vt:variant>
      <vt:variant>
        <vt:i4>38</vt:i4>
      </vt:variant>
    </vt:vector>
  </HeadingPairs>
  <TitlesOfParts>
    <vt:vector size="57" baseType="lpstr">
      <vt:lpstr>Arial</vt:lpstr>
      <vt:lpstr>Book Antiqua</vt:lpstr>
      <vt:lpstr>Calibri</vt:lpstr>
      <vt:lpstr>Comic Sans MS</vt:lpstr>
      <vt:lpstr>Consolas</vt:lpstr>
      <vt:lpstr>Courier New</vt:lpstr>
      <vt:lpstr>Gill Sans MT</vt:lpstr>
      <vt:lpstr>Microsoft Sans Serif</vt:lpstr>
      <vt:lpstr>Tahoma</vt:lpstr>
      <vt:lpstr>Times New Roman</vt:lpstr>
      <vt:lpstr>Wingdings</vt:lpstr>
      <vt:lpstr>Wingdings 2</vt:lpstr>
      <vt:lpstr>ZapfDingbats</vt:lpstr>
      <vt:lpstr>3_Office Theme</vt:lpstr>
      <vt:lpstr>Default Design</vt:lpstr>
      <vt:lpstr>Default Theme</vt:lpstr>
      <vt:lpstr>1_Default Theme</vt:lpstr>
      <vt:lpstr>3_Default Theme</vt:lpstr>
      <vt:lpstr>Clip</vt:lpstr>
      <vt:lpstr>EE-357: CCN  Data Link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Hassaan Khaliq</cp:lastModifiedBy>
  <cp:revision>285</cp:revision>
  <dcterms:created xsi:type="dcterms:W3CDTF">2006-08-16T00:00:00Z</dcterms:created>
  <dcterms:modified xsi:type="dcterms:W3CDTF">2023-03-01T05:47:40Z</dcterms:modified>
</cp:coreProperties>
</file>