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4" r:id="rId2"/>
    <p:sldMasterId id="2147483738" r:id="rId3"/>
    <p:sldMasterId id="2147483762" r:id="rId4"/>
  </p:sldMasterIdLst>
  <p:notesMasterIdLst>
    <p:notesMasterId r:id="rId27"/>
  </p:notesMasterIdLst>
  <p:sldIdLst>
    <p:sldId id="369" r:id="rId5"/>
    <p:sldId id="447" r:id="rId6"/>
    <p:sldId id="366" r:id="rId7"/>
    <p:sldId id="319" r:id="rId8"/>
    <p:sldId id="344" r:id="rId9"/>
    <p:sldId id="396" r:id="rId10"/>
    <p:sldId id="394" r:id="rId11"/>
    <p:sldId id="385" r:id="rId12"/>
    <p:sldId id="386" r:id="rId13"/>
    <p:sldId id="395" r:id="rId14"/>
    <p:sldId id="393" r:id="rId15"/>
    <p:sldId id="387" r:id="rId16"/>
    <p:sldId id="402" r:id="rId17"/>
    <p:sldId id="420" r:id="rId18"/>
    <p:sldId id="404" r:id="rId19"/>
    <p:sldId id="405" r:id="rId20"/>
    <p:sldId id="406" r:id="rId21"/>
    <p:sldId id="407" r:id="rId22"/>
    <p:sldId id="408" r:id="rId23"/>
    <p:sldId id="409" r:id="rId24"/>
    <p:sldId id="446" r:id="rId25"/>
    <p:sldId id="3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ED"/>
    <a:srgbClr val="AAD1E4"/>
    <a:srgbClr val="3333CC"/>
    <a:srgbClr val="D88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22" autoAdjust="0"/>
  </p:normalViewPr>
  <p:slideViewPr>
    <p:cSldViewPr>
      <p:cViewPr varScale="1">
        <p:scale>
          <a:sx n="51" d="100"/>
          <a:sy n="51" d="100"/>
        </p:scale>
        <p:origin x="172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0C512-08FF-44A9-A3A7-63FD77E7D332}" type="datetimeFigureOut">
              <a:rPr lang="en-US" smtClean="0"/>
              <a:pPr/>
              <a:t>3/9/2023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151C09-0A07-4685-93DD-BEFC94BFA712}" type="slidenum">
              <a:rPr lang="en-US" smtClean="0"/>
              <a:pPr/>
              <a:t>‹#›</a:t>
            </a:fld>
            <a:endParaRPr lang="en-US"/>
          </a:p>
        </p:txBody>
      </p:sp>
    </p:spTree>
    <p:extLst>
      <p:ext uri="{BB962C8B-B14F-4D97-AF65-F5344CB8AC3E}">
        <p14:creationId xmlns:p14="http://schemas.microsoft.com/office/powerpoint/2010/main" val="275110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eaLnBrk="0" fontAlgn="base" hangingPunct="0">
              <a:lnSpc>
                <a:spcPct val="90000"/>
              </a:lnSpc>
              <a:spcBef>
                <a:spcPct val="0"/>
              </a:spcBef>
              <a:spcAft>
                <a:spcPct val="0"/>
              </a:spcAft>
            </a:pPr>
            <a:fld id="{C896BE72-10C2-4A69-8F00-2BE2D485050C}" type="slidenum">
              <a:rPr lang="en-US">
                <a:solidFill>
                  <a:prstClr val="black"/>
                </a:solidFill>
                <a:latin typeface="Arial" charset="0"/>
              </a:rPr>
              <a:pPr eaLnBrk="0" fontAlgn="base" hangingPunct="0">
                <a:lnSpc>
                  <a:spcPct val="90000"/>
                </a:lnSpc>
                <a:spcBef>
                  <a:spcPct val="0"/>
                </a:spcBef>
                <a:spcAft>
                  <a:spcPct val="0"/>
                </a:spcAft>
              </a:pPr>
              <a:t>1</a:t>
            </a:fld>
            <a:endParaRPr lang="en-US">
              <a:solidFill>
                <a:prstClr val="black"/>
              </a:solidFill>
              <a:latin typeface="Arial" charset="0"/>
            </a:endParaRPr>
          </a:p>
        </p:txBody>
      </p:sp>
      <p:sp>
        <p:nvSpPr>
          <p:cNvPr id="267266" name="Rectangle 2"/>
          <p:cNvSpPr>
            <a:spLocks noGrp="1" noChangeArrowheads="1"/>
          </p:cNvSpPr>
          <p:nvPr>
            <p:ph type="body" idx="1"/>
          </p:nvPr>
        </p:nvSpPr>
        <p:spPr>
          <a:xfrm>
            <a:off x="614363" y="4456451"/>
            <a:ext cx="5637212" cy="3914619"/>
          </a:xfrm>
        </p:spPr>
        <p:txBody>
          <a:bodyPr/>
          <a:lstStyle/>
          <a:p>
            <a:r>
              <a:rPr lang="en-US" dirty="0">
                <a:ea typeface="ＭＳ Ｐゴシック" pitchFamily="34" charset="-128"/>
              </a:rPr>
              <a:t>The answer is no (and will be clarified</a:t>
            </a:r>
            <a:r>
              <a:rPr lang="en-US" baseline="0" dirty="0">
                <a:ea typeface="ＭＳ Ｐゴシック" pitchFamily="34" charset="-128"/>
              </a:rPr>
              <a:t> next)</a:t>
            </a:r>
            <a:r>
              <a:rPr lang="en-US" dirty="0">
                <a:ea typeface="ＭＳ Ｐゴシック" pitchFamily="34" charset="-128"/>
              </a:rPr>
              <a:t>.</a:t>
            </a:r>
          </a:p>
        </p:txBody>
      </p:sp>
      <p:sp>
        <p:nvSpPr>
          <p:cNvPr id="267267" name="Rectangle 3"/>
          <p:cNvSpPr>
            <a:spLocks noGrp="1" noRot="1" noChangeAspect="1" noChangeArrowheads="1" noTextEdit="1"/>
          </p:cNvSpPr>
          <p:nvPr>
            <p:ph type="sldImg"/>
          </p:nvPr>
        </p:nvSpPr>
        <p:spPr>
          <a:xfrm>
            <a:off x="841375" y="241300"/>
            <a:ext cx="5233988" cy="392430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related problem, called the </a:t>
            </a:r>
            <a:r>
              <a:rPr lang="en-US" sz="1200" i="1" kern="1200" baseline="0" dirty="0">
                <a:solidFill>
                  <a:schemeClr val="tx1"/>
                </a:solidFill>
                <a:latin typeface="+mn-lt"/>
                <a:ea typeface="+mn-ea"/>
                <a:cs typeface="+mn-cs"/>
              </a:rPr>
              <a:t>exposed node problem, occurs under the following </a:t>
            </a:r>
            <a:r>
              <a:rPr lang="en-US" sz="1200" kern="1200" baseline="0" dirty="0">
                <a:solidFill>
                  <a:schemeClr val="tx1"/>
                </a:solidFill>
                <a:latin typeface="+mn-lt"/>
                <a:ea typeface="+mn-ea"/>
                <a:cs typeface="+mn-cs"/>
              </a:rPr>
              <a:t>circumstances. Suppose B is sending to A in the figure above. Node C is aware of this communication because it hears B’s transmission. It would be a mistake for C to conclude that it cannot transmit to anyone just because it can hear B’s  transmission. For example, suppose C wants to transmit to node D. This is not a problem since C’s transmission to D will not interfere with A’s ability to receive from B. (It would interfere with A sending to B, but B is transmitting in our example.)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the exposed node problem does not cause a collision but causes reduced throughput for other transmitters (those transmitters who are </a:t>
            </a:r>
            <a:r>
              <a:rPr lang="en-US" sz="1200" i="1" kern="1200" baseline="0" dirty="0">
                <a:solidFill>
                  <a:schemeClr val="tx1"/>
                </a:solidFill>
                <a:latin typeface="+mn-lt"/>
                <a:ea typeface="+mn-ea"/>
                <a:cs typeface="+mn-cs"/>
              </a:rPr>
              <a:t>exposed</a:t>
            </a:r>
            <a:r>
              <a:rPr lang="en-US" sz="1200" kern="1200" baseline="0" dirty="0">
                <a:solidFill>
                  <a:schemeClr val="tx1"/>
                </a:solidFill>
                <a:latin typeface="+mn-lt"/>
                <a:ea typeface="+mn-ea"/>
                <a:cs typeface="+mn-cs"/>
              </a:rPr>
              <a:t> to another transmission). Hidden node, on the other hand, creates the problem of collisions.</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14</a:t>
            </a:fld>
            <a:endParaRPr lang="en-US" sz="1200" kern="120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6258235-F774-4345-85B9-4E7A5F7AB7A9}" type="slidenum">
              <a:rPr lang="en-US" smtClean="0"/>
              <a:pPr/>
              <a:t>16</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A1F310A-A3DB-43D2-B432-69337DA1CE96}" type="slidenum">
              <a:rPr lang="en-US" smtClean="0"/>
              <a:pPr/>
              <a:t>17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a:t>Collision at the receiver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4FF98E2-DD0B-4688-BF5E-46B250341945}" type="slidenum">
              <a:rPr lang="en-US" smtClean="0"/>
              <a:pPr/>
              <a:t>18</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70AB460-3ABE-4715-AA26-0B2B292510B8}" type="slidenum">
              <a:rPr lang="en-US" smtClean="0"/>
              <a:pPr/>
              <a:t>19</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7683CB0-283A-4B6C-88BD-AD3D30108C5A}" type="slidenum">
              <a:rPr lang="en-US" smtClean="0"/>
              <a:pPr/>
              <a:t>20</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normAutofit fontScale="32500" lnSpcReduction="20000"/>
          </a:bodyPr>
          <a:lstStyle/>
          <a:p>
            <a:r>
              <a:rPr lang="en-US" sz="5400" baseline="0" dirty="0"/>
              <a:t>Four events are possible in the above setup:</a:t>
            </a:r>
          </a:p>
          <a:p>
            <a:endParaRPr lang="en-US" sz="5400" baseline="0" dirty="0"/>
          </a:p>
          <a:p>
            <a:r>
              <a:rPr lang="en-US" sz="5400" baseline="0" dirty="0"/>
              <a:t>The following four events are possible in the </a:t>
            </a:r>
            <a:r>
              <a:rPr lang="en-US" sz="5400" baseline="0" dirty="0" err="1"/>
              <a:t>abovesetup</a:t>
            </a:r>
            <a:r>
              <a:rPr lang="en-US" sz="5400" baseline="0" dirty="0"/>
              <a:t>: </a:t>
            </a:r>
          </a:p>
          <a:p>
            <a:r>
              <a:rPr lang="en-US" sz="5400" baseline="0" dirty="0"/>
              <a:t>event 1 =  good </a:t>
            </a:r>
            <a:r>
              <a:rPr lang="en-US" sz="5400" baseline="0" dirty="0" err="1"/>
              <a:t>pkt</a:t>
            </a:r>
            <a:r>
              <a:rPr lang="en-US" sz="5400" baseline="0" dirty="0"/>
              <a:t> on hop 1 ∩ good </a:t>
            </a:r>
            <a:r>
              <a:rPr lang="en-US" sz="5400" baseline="0" dirty="0" err="1"/>
              <a:t>pkt</a:t>
            </a:r>
            <a:r>
              <a:rPr lang="en-US" sz="5400" baseline="0" dirty="0"/>
              <a:t> </a:t>
            </a:r>
            <a:r>
              <a:rPr lang="en-US" sz="5400" baseline="0" dirty="0" err="1"/>
              <a:t>onhop</a:t>
            </a:r>
            <a:r>
              <a:rPr lang="en-US" sz="5400" baseline="0" dirty="0"/>
              <a:t> 2 ,</a:t>
            </a:r>
          </a:p>
          <a:p>
            <a:r>
              <a:rPr lang="en-US" sz="5400" baseline="0" dirty="0"/>
              <a:t>event 2 =  good </a:t>
            </a:r>
            <a:r>
              <a:rPr lang="en-US" sz="5400" baseline="0" dirty="0" err="1"/>
              <a:t>pkt</a:t>
            </a:r>
            <a:r>
              <a:rPr lang="en-US" sz="5400" baseline="0" dirty="0"/>
              <a:t> on hop 1 ∩ bad </a:t>
            </a:r>
            <a:r>
              <a:rPr lang="en-US" sz="5400" baseline="0" dirty="0" err="1"/>
              <a:t>pkt</a:t>
            </a:r>
            <a:r>
              <a:rPr lang="en-US" sz="5400" baseline="0" dirty="0"/>
              <a:t> on hop 2 ,</a:t>
            </a:r>
          </a:p>
          <a:p>
            <a:r>
              <a:rPr lang="en-US" sz="5400" baseline="0" dirty="0"/>
              <a:t>event 3 =  bad </a:t>
            </a:r>
            <a:r>
              <a:rPr lang="en-US" sz="5400" baseline="0" dirty="0" err="1"/>
              <a:t>pkt</a:t>
            </a:r>
            <a:r>
              <a:rPr lang="en-US" sz="5400" baseline="0" dirty="0"/>
              <a:t> on hop 1 ∩ good </a:t>
            </a:r>
            <a:r>
              <a:rPr lang="en-US" sz="5400" baseline="0" dirty="0" err="1"/>
              <a:t>pkt</a:t>
            </a:r>
            <a:r>
              <a:rPr lang="en-US" sz="5400" baseline="0" dirty="0"/>
              <a:t> on hop 2 ,</a:t>
            </a:r>
          </a:p>
          <a:p>
            <a:r>
              <a:rPr lang="en-US" sz="5400" baseline="0" dirty="0"/>
              <a:t>event 4 =  bad </a:t>
            </a:r>
            <a:r>
              <a:rPr lang="en-US" sz="5400" baseline="0" dirty="0" err="1"/>
              <a:t>pkt</a:t>
            </a:r>
            <a:r>
              <a:rPr lang="en-US" sz="5400" baseline="0" dirty="0"/>
              <a:t> on hop 1 ∩ bad </a:t>
            </a:r>
            <a:r>
              <a:rPr lang="en-US" sz="5400" baseline="0" dirty="0" err="1"/>
              <a:t>pkt</a:t>
            </a:r>
            <a:r>
              <a:rPr lang="en-US" sz="5400" baseline="0" dirty="0"/>
              <a:t> on hop 2 .</a:t>
            </a:r>
          </a:p>
          <a:p>
            <a:endParaRPr lang="en-US" sz="5400" baseline="0" dirty="0"/>
          </a:p>
          <a:p>
            <a:r>
              <a:rPr lang="en-US" sz="5400" baseline="0" dirty="0"/>
              <a:t>Among the above four events only event 1 leads to reception of a good packet (i.e., packet </a:t>
            </a:r>
          </a:p>
          <a:p>
            <a:r>
              <a:rPr lang="en-US" sz="5400" baseline="0" dirty="0"/>
              <a:t>without any bit-errors) at node C. Since bit-errors on both hops are independent, we can </a:t>
            </a:r>
          </a:p>
          <a:p>
            <a:r>
              <a:rPr lang="en-US" sz="5400" baseline="0" dirty="0"/>
              <a:t>write the probability of event 1 as: </a:t>
            </a:r>
          </a:p>
          <a:p>
            <a:endParaRPr lang="en-US" sz="5400" baseline="0" dirty="0"/>
          </a:p>
          <a:p>
            <a:r>
              <a:rPr lang="en-US" sz="5400" baseline="0" dirty="0"/>
              <a:t>Pr (good </a:t>
            </a:r>
            <a:r>
              <a:rPr lang="en-US" sz="5400" baseline="0" dirty="0" err="1"/>
              <a:t>pkt</a:t>
            </a:r>
            <a:r>
              <a:rPr lang="en-US" sz="5400" baseline="0" dirty="0"/>
              <a:t> on hop 1 ∩ good </a:t>
            </a:r>
            <a:r>
              <a:rPr lang="en-US" sz="5400" baseline="0" dirty="0" err="1"/>
              <a:t>pkt</a:t>
            </a:r>
            <a:r>
              <a:rPr lang="en-US" sz="5400" baseline="0" dirty="0"/>
              <a:t> on hop 2)</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7683CB0-283A-4B6C-88BD-AD3D30108C5A}" type="slidenum">
              <a:rPr lang="en-US" smtClean="0"/>
              <a:pPr/>
              <a:t>21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normAutofit/>
          </a:bodyPr>
          <a:lstStyle/>
          <a:p>
            <a:endParaRPr lang="en-US" dirty="0"/>
          </a:p>
        </p:txBody>
      </p:sp>
    </p:spTree>
    <p:extLst>
      <p:ext uri="{BB962C8B-B14F-4D97-AF65-F5344CB8AC3E}">
        <p14:creationId xmlns:p14="http://schemas.microsoft.com/office/powerpoint/2010/main" val="3783143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a:p>
        </p:txBody>
      </p:sp>
      <p:sp>
        <p:nvSpPr>
          <p:cNvPr id="4" name="Slide Number Placeholder 3"/>
          <p:cNvSpPr>
            <a:spLocks noGrp="1"/>
          </p:cNvSpPr>
          <p:nvPr>
            <p:ph type="sldNum" sz="quarter" idx="10"/>
          </p:nvPr>
        </p:nvSpPr>
        <p:spPr/>
        <p:txBody>
          <a:bodyPr/>
          <a:lstStyle/>
          <a:p>
            <a:fld id="{705B3370-FB81-4CC9-BEFE-240FFA8EDB34}" type="slidenum">
              <a:rPr lang="en-US">
                <a:solidFill>
                  <a:prstClr val="black"/>
                </a:solidFill>
              </a:rPr>
              <a:pPr/>
              <a:t>22</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DCF</a:t>
            </a:r>
            <a:r>
              <a:rPr lang="en-US" baseline="0" dirty="0"/>
              <a:t> like 802.3 or Ethernet’s CSMA/ CD is random-access and does not provide any timing guarantees. This does not lend itself to real-time or ‘fair’ communications over 802.11.</a:t>
            </a:r>
          </a:p>
          <a:p>
            <a:endParaRPr lang="en-US" baseline="0" dirty="0"/>
          </a:p>
          <a:p>
            <a:r>
              <a:rPr lang="en-US" baseline="0" dirty="0"/>
              <a:t>In situations, where we need fair or deterministic access to the medium, PCF can be used. However, PCF is only usable in Infrastructure based WLANs and is also commonly not implemented. The point-coordinator (on which PCF is based) is usually implemented on the AP and therefore is centralized.</a:t>
            </a:r>
          </a:p>
          <a:p>
            <a:endParaRPr lang="en-US" baseline="0" dirty="0"/>
          </a:p>
          <a:p>
            <a:r>
              <a:rPr lang="en-US" baseline="0" dirty="0"/>
              <a:t>The most common implementation of the 802.11 mode is of the DCF mode.</a:t>
            </a:r>
          </a:p>
          <a:p>
            <a:endParaRPr lang="en-US" baseline="0" dirty="0"/>
          </a:p>
          <a:p>
            <a:pPr rtl="0"/>
            <a:r>
              <a:rPr lang="en-US" baseline="0" dirty="0"/>
              <a:t>It is important to note here that PCF is contention free and DCF is contention-based.</a:t>
            </a:r>
          </a:p>
          <a:p>
            <a:pPr rtl="0"/>
            <a:endParaRPr lang="en-US" baseline="0" dirty="0"/>
          </a:p>
          <a:p>
            <a:pPr rtl="0"/>
            <a:r>
              <a:rPr lang="en-US" baseline="0" dirty="0"/>
              <a:t>PCF and DCF can co-exist as well when PCF is implemented.</a:t>
            </a:r>
          </a:p>
          <a:p>
            <a:pPr rtl="0"/>
            <a:endParaRPr lang="en-US" baseline="0" dirty="0"/>
          </a:p>
          <a:p>
            <a:pPr rtl="0"/>
            <a:r>
              <a:rPr lang="en-US" baseline="0" dirty="0"/>
              <a:t>Paper which describes about MAC being Unfair</a:t>
            </a:r>
          </a:p>
          <a:p>
            <a:pPr rtl="0"/>
            <a:r>
              <a:rPr lang="en-US"/>
              <a:t>http://www-inst.eecs.berkeley.edu/~ee228a/fa03/228A03/802.11%20wlan/fair_scheduling.pdf</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a:t>
            </a:fld>
            <a:endParaRPr lang="en-US" sz="1200" kern="1200">
              <a:solidFill>
                <a:prstClr val="black"/>
              </a:solidFill>
              <a:latin typeface="Calibri"/>
              <a:ea typeface="+mn-ea"/>
              <a:cs typeface="+mn-cs"/>
            </a:endParaRPr>
          </a:p>
        </p:txBody>
      </p:sp>
    </p:spTree>
    <p:extLst>
      <p:ext uri="{BB962C8B-B14F-4D97-AF65-F5344CB8AC3E}">
        <p14:creationId xmlns:p14="http://schemas.microsoft.com/office/powerpoint/2010/main" val="339323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explain the difference between wired networks and wireless networks, we can use</a:t>
            </a:r>
            <a:r>
              <a:rPr lang="en-US" baseline="0" dirty="0"/>
              <a:t> the analogy of humans conversing.</a:t>
            </a:r>
          </a:p>
          <a:p>
            <a:endParaRPr lang="en-US" baseline="0" dirty="0"/>
          </a:p>
          <a:p>
            <a:r>
              <a:rPr lang="en-US" baseline="0" dirty="0"/>
              <a:t>In a wired network, the transmitted signal is not attenuated as much as in wireless networks, furthermore, wired networks are built such that a network signal transmitted at one end of the network will eventually reach the other end of the network (even if there’s some delay). The human conversation analogy here would be that the speaker has a magic microphone that can increase its volume arbitrarily to the level where the voice is heard everywhere in the network. Although, the voice is heard everywhere in the network, there can be some propagation delay between the transmission time and receiving time. </a:t>
            </a:r>
          </a:p>
          <a:p>
            <a:endParaRPr lang="en-US" baseline="0" dirty="0"/>
          </a:p>
          <a:p>
            <a:r>
              <a:rPr lang="en-US" baseline="0" dirty="0"/>
              <a:t>However, this is not the case in wireless networks, in which the transmission medium attenuates the signals much more. Depending on the transmission power, the signal propagates only a certain distance and beyond it, the signal strength becomes so low that it cannot be received correctly. This means that multiple transmission can go on in parallel in different parts of the network as long as the communicating parties are outside each other’s transmission range. The human conversation analogy would be communication without the usage of microphone where two conversations can go in parallel as long as they are spatially distant.</a:t>
            </a:r>
            <a:endParaRPr lang="en-US" dirty="0"/>
          </a:p>
        </p:txBody>
      </p:sp>
      <p:sp>
        <p:nvSpPr>
          <p:cNvPr id="4" name="Slide Number Placeholder 3"/>
          <p:cNvSpPr>
            <a:spLocks noGrp="1"/>
          </p:cNvSpPr>
          <p:nvPr>
            <p:ph type="sldNum" sz="quarter" idx="10"/>
          </p:nvPr>
        </p:nvSpPr>
        <p:spPr/>
        <p:txBody>
          <a:bodyPr/>
          <a:lstStyle/>
          <a:p>
            <a:fld id="{BA151C09-0A07-4685-93DD-BEFC94BFA71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explain the difference between wired networks and wireless networks, we can use</a:t>
            </a:r>
            <a:r>
              <a:rPr lang="en-US" baseline="0" dirty="0"/>
              <a:t> the analogy of humans conversing.</a:t>
            </a:r>
          </a:p>
          <a:p>
            <a:endParaRPr lang="en-US" baseline="0" dirty="0"/>
          </a:p>
          <a:p>
            <a:r>
              <a:rPr lang="en-US" baseline="0" dirty="0"/>
              <a:t>In a wired network, the transmitted signal is not attenuated as much as in wireless networks, furthermore, wired networks are built such that a network signal transmitted at one end of the network will eventually reach the other end of the network (even if there’s some delay). The human conversation analogy here would be that the speaker has a magic microphone that can increase its volume arbitrarily to the level where the voice is heard everywhere in the network. Although, the voice is heard everywhere in the network, there can be some propagation delay between the transmission time and receiving time. </a:t>
            </a:r>
          </a:p>
          <a:p>
            <a:endParaRPr lang="en-US" baseline="0" dirty="0"/>
          </a:p>
          <a:p>
            <a:r>
              <a:rPr lang="en-US" baseline="0" dirty="0"/>
              <a:t>However, this is not the case in wireless networks, in which the transmission medium attenuates the signals much more. Depending on the transmission power, the signal propagates only a certain distance and beyond it, the signal strength becomes so low that it cannot be received correctly. This means that multiple transmission can go on in parallel in different parts of the network as long as the communicating parties are outside each other’s transmission range. The human conversation analogy would be communication without the usage of microphone where two conversations can go in parallel as long as they are spatially distant.</a:t>
            </a:r>
            <a:endParaRPr lang="en-US" dirty="0"/>
          </a:p>
        </p:txBody>
      </p:sp>
      <p:sp>
        <p:nvSpPr>
          <p:cNvPr id="4" name="Slide Number Placeholder 3"/>
          <p:cNvSpPr>
            <a:spLocks noGrp="1"/>
          </p:cNvSpPr>
          <p:nvPr>
            <p:ph type="sldNum" sz="quarter" idx="10"/>
          </p:nvPr>
        </p:nvSpPr>
        <p:spPr/>
        <p:txBody>
          <a:bodyPr/>
          <a:lstStyle/>
          <a:p>
            <a:fld id="{BA151C09-0A07-4685-93DD-BEFC94BFA71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If you recall from yesterday’s lecture, Ethernet (802.3) standard requires user to detect collisions (or perform collision detection – abbreviated as CD). This is done by monitoring the link while transmitting. If the link contains some other signals other than the signal being transmitted, the sending node can assume that a collision has taken place. </a:t>
            </a:r>
            <a:r>
              <a:rPr lang="en-US" sz="1200" i="1" kern="1200" baseline="0" dirty="0">
                <a:solidFill>
                  <a:schemeClr val="tx1"/>
                </a:solidFill>
                <a:latin typeface="+mn-lt"/>
                <a:ea typeface="+mn-ea"/>
                <a:cs typeface="+mn-cs"/>
              </a:rPr>
              <a:t>This process of monitoring the link while transmitting is called collision detection.</a:t>
            </a:r>
          </a:p>
          <a:p>
            <a:endParaRPr lang="en-US" sz="1200" i="1"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In Ethernet, whenever a collision is detected, the transmissions are aborted since there is no use in carrying out a corrupted transmission.</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In wireless LAN (802.11), on the other hand, it’s hard to detect collisions because the received wireless signal is very weak (up to 1000 times weaker than the signal being transmitted); it’s expensive to build hardware than can detect such a weak signal when a higher-power signal is being transmitted.  In any case, building a half-duplex receiver (which sends or receives at a time) is much cheaper than building a full-duplex receiver (which sends/ receives at the same time). Also, in wireless networks, a stronger signal captures or overwhelms a weaker signal.</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Even assuming that adapter is able to implement a cheap solution that can transmit and sense other transmissions at the same time (and abort a colliding transmission), the adapter will not be able to detect all collisions due to the hidden node problems and the fading problem. </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Since, 802.11 does not detect collisions, it sends frame in its entirety. Collisions, therefore, are more expensive than in 802.3 since a colliding transmission is not aborted early.</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Accordingly, in 802.11, the focus is on avoiding collisions by taking a-priori steps. This can include exchanging of small control packets (which we will cover in the next slide) that can solve the hidden node problem. Also, in 802.11, when a node has sensed that the medium is busy, it is more conservative in transmitting (i.e., it does not immediately transmit as it sees the link idle but waits for a while)</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a:solidFill>
                  <a:prstClr val="black"/>
                </a:solidFill>
              </a: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i="1" kern="1200" baseline="0" dirty="0">
              <a:solidFill>
                <a:schemeClr val="tx1"/>
              </a:solidFill>
              <a:latin typeface="+mn-lt"/>
              <a:ea typeface="+mn-ea"/>
              <a:cs typeface="+mn-cs"/>
            </a:endParaRPr>
          </a:p>
          <a:p>
            <a:r>
              <a:rPr lang="en-US" dirty="0"/>
              <a:t>Assume that A and C are outside the transmission</a:t>
            </a:r>
            <a:r>
              <a:rPr lang="en-US" baseline="0" dirty="0"/>
              <a:t> range of each other and they both want to communicate with B. If A and C transmit at the same time, they will not be able to detect a collision since they are outside each others transmission range; this will lead to a collision at the receiver (B).</a:t>
            </a:r>
          </a:p>
          <a:p>
            <a:endParaRPr lang="en-US" baseline="0" dirty="0"/>
          </a:p>
          <a:p>
            <a:r>
              <a:rPr lang="en-US" baseline="0" dirty="0"/>
              <a:t>This problem is called a hidden node problem since the transmission is collided to by a transmission of another hidden node. The hidden node problem creates a collision at the receiver. </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7</a:t>
            </a:fld>
            <a:endParaRPr lang="en-US" sz="1200" kern="120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i="1" kern="1200" baseline="0" dirty="0">
              <a:solidFill>
                <a:schemeClr val="tx1"/>
              </a:solidFill>
              <a:latin typeface="+mn-lt"/>
              <a:ea typeface="+mn-ea"/>
              <a:cs typeface="+mn-cs"/>
            </a:endParaRPr>
          </a:p>
          <a:p>
            <a:r>
              <a:rPr lang="en-US" dirty="0"/>
              <a:t>Assume that A and C are outside the transmission</a:t>
            </a:r>
            <a:r>
              <a:rPr lang="en-US" baseline="0" dirty="0"/>
              <a:t> range of each other and they both want to communicate with B. If A and C transmit at the same time, they will not be able to detect a collision since they are outside each others transmission range; this will lead to a collision at the receiver (B).</a:t>
            </a:r>
          </a:p>
          <a:p>
            <a:endParaRPr lang="en-US" baseline="0" dirty="0"/>
          </a:p>
          <a:p>
            <a:r>
              <a:rPr lang="en-US" baseline="0" dirty="0"/>
              <a:t>This problem is called a hidden node problem since the transmission is collided to by a transmission of another hidden node. The hidden node problem creates a collision at the receiver. </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10</a:t>
            </a:fld>
            <a:endParaRPr lang="en-US" sz="1200" kern="120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related problem, called the </a:t>
            </a:r>
            <a:r>
              <a:rPr lang="en-US" sz="1200" i="1" kern="1200" baseline="0" dirty="0">
                <a:solidFill>
                  <a:schemeClr val="tx1"/>
                </a:solidFill>
                <a:latin typeface="+mn-lt"/>
                <a:ea typeface="+mn-ea"/>
                <a:cs typeface="+mn-cs"/>
              </a:rPr>
              <a:t>exposed node problem, occurs under the following </a:t>
            </a:r>
            <a:r>
              <a:rPr lang="en-US" sz="1200" kern="1200" baseline="0" dirty="0">
                <a:solidFill>
                  <a:schemeClr val="tx1"/>
                </a:solidFill>
                <a:latin typeface="+mn-lt"/>
                <a:ea typeface="+mn-ea"/>
                <a:cs typeface="+mn-cs"/>
              </a:rPr>
              <a:t>circumstances. Suppose B is sending to A in the figure above. Node C is aware of this communication because it hears B’s transmission. It would be a mistake for C to conclude that it cannot transmit to anyone just because it can hear B’s  transmission. For example, suppose C wants to transmit to node D. This is not a problem since C’s transmission to D will not interfere with A’s ability to receive from B. (It would interfere with A sending to B, but B is transmitting in our example.)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the exposed node problem does not cause a collision but causes reduced throughput for other transmitters (those transmitters who are </a:t>
            </a:r>
            <a:r>
              <a:rPr lang="en-US" sz="1200" i="1" kern="1200" baseline="0" dirty="0">
                <a:solidFill>
                  <a:schemeClr val="tx1"/>
                </a:solidFill>
                <a:latin typeface="+mn-lt"/>
                <a:ea typeface="+mn-ea"/>
                <a:cs typeface="+mn-cs"/>
              </a:rPr>
              <a:t>exposed</a:t>
            </a:r>
            <a:r>
              <a:rPr lang="en-US" sz="1200" kern="1200" baseline="0" dirty="0">
                <a:solidFill>
                  <a:schemeClr val="tx1"/>
                </a:solidFill>
                <a:latin typeface="+mn-lt"/>
                <a:ea typeface="+mn-ea"/>
                <a:cs typeface="+mn-cs"/>
              </a:rPr>
              <a:t> to another transmission). Hidden node, on the other hand, creates the problem of collisions.</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11</a:t>
            </a:fld>
            <a:endParaRPr lang="en-US" sz="1200" kern="120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related problem, called the </a:t>
            </a:r>
            <a:r>
              <a:rPr lang="en-US" sz="1200" i="1" kern="1200" baseline="0" dirty="0">
                <a:solidFill>
                  <a:schemeClr val="tx1"/>
                </a:solidFill>
                <a:latin typeface="+mn-lt"/>
                <a:ea typeface="+mn-ea"/>
                <a:cs typeface="+mn-cs"/>
              </a:rPr>
              <a:t>exposed node problem, occurs under the following </a:t>
            </a:r>
            <a:r>
              <a:rPr lang="en-US" sz="1200" kern="1200" baseline="0" dirty="0">
                <a:solidFill>
                  <a:schemeClr val="tx1"/>
                </a:solidFill>
                <a:latin typeface="+mn-lt"/>
                <a:ea typeface="+mn-ea"/>
                <a:cs typeface="+mn-cs"/>
              </a:rPr>
              <a:t>circumstances. Suppose B is sending to A in the figure above. Node C is aware of this communication because it hears B’s transmission. It would be a mistake for C to conclude that it cannot transmit to anyone just because it can hear B’s  transmission. For example, suppose C wants to transmit to node D. This is not a problem since C’s transmission to D will not interfere with A’s ability to receive from B. (It would interfere with A sending to B, but B is transmitting in our example.)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the exposed node problem does not cause a collision but causes reduced throughput for other transmitters (those transmitters who are </a:t>
            </a:r>
            <a:r>
              <a:rPr lang="en-US" sz="1200" i="1" kern="1200" baseline="0" dirty="0">
                <a:solidFill>
                  <a:schemeClr val="tx1"/>
                </a:solidFill>
                <a:latin typeface="+mn-lt"/>
                <a:ea typeface="+mn-ea"/>
                <a:cs typeface="+mn-cs"/>
              </a:rPr>
              <a:t>exposed</a:t>
            </a:r>
            <a:r>
              <a:rPr lang="en-US" sz="1200" kern="1200" baseline="0" dirty="0">
                <a:solidFill>
                  <a:schemeClr val="tx1"/>
                </a:solidFill>
                <a:latin typeface="+mn-lt"/>
                <a:ea typeface="+mn-ea"/>
                <a:cs typeface="+mn-cs"/>
              </a:rPr>
              <a:t> to another transmission). Hidden node, on the other hand, creates the problem of collisions.</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13</a:t>
            </a:fld>
            <a:endParaRPr lang="en-US" sz="1200" kern="120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l" rtl="0"/>
            <a:fld id="{025518B7-82DD-4727-BBCC-4953EF1F4257}" type="datetimeFigureOut">
              <a:rPr lang="en-US" sz="1200" kern="1200">
                <a:solidFill>
                  <a:prstClr val="black">
                    <a:tint val="75000"/>
                  </a:prstClr>
                </a:solidFill>
                <a:latin typeface="Calibri"/>
                <a:ea typeface="+mn-ea"/>
                <a:cs typeface="+mn-cs"/>
              </a:rPr>
              <a:pPr algn="l" rtl="0"/>
              <a:t>3/9/2023</a:t>
            </a:fld>
            <a:endParaRPr lang="en-US" sz="1200"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9EB079BB-5D22-4BBA-A213-E2F087F9F785}" type="slidenum">
              <a:rPr lang="en-US" sz="1200" kern="1200">
                <a:solidFill>
                  <a:prstClr val="black">
                    <a:tint val="75000"/>
                  </a:prstClr>
                </a:solidFill>
                <a:latin typeface="Calibri"/>
                <a:ea typeface="+mn-ea"/>
                <a:cs typeface="+mn-cs"/>
              </a:rPr>
              <a:pPr algn="r" rtl="0"/>
              <a:t>‹#›</a:t>
            </a:fld>
            <a:endParaRPr lang="en-US" sz="1200" kern="1200">
              <a:solidFill>
                <a:prstClr val="black">
                  <a:tint val="75000"/>
                </a:prst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0AE82B-E6DE-496D-8593-D879E45BA82B}"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0030-1D19-48EE-8FEC-248B2DA967E1}"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C7024-A3EF-4289-85F3-1C5CEC3D99F0}"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93474D-E5F8-4FC2-9B60-E2ED55F7E2BC}" type="datetime1">
              <a:rPr lang="en-US">
                <a:solidFill>
                  <a:prstClr val="black">
                    <a:tint val="75000"/>
                  </a:prstClr>
                </a:solidFill>
              </a:rPr>
              <a:pPr/>
              <a:t>3/9/2023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1133-C2BB-4240-8A90-E7F9C260C7F2}" type="datetime1">
              <a:rPr lang="en-US">
                <a:solidFill>
                  <a:prstClr val="black">
                    <a:tint val="75000"/>
                  </a:prstClr>
                </a:solidFill>
              </a:rPr>
              <a:pPr/>
              <a:t>3/9/2023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208E7E-0F10-4335-A88E-EEEC5A96BB53}" type="datetime1">
              <a:rPr lang="en-US">
                <a:solidFill>
                  <a:prstClr val="black">
                    <a:tint val="75000"/>
                  </a:prstClr>
                </a:solidFill>
              </a:rPr>
              <a:pPr/>
              <a:t>3/9/2023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68742-6EA7-4B48-AECD-8DE7C8634080}" type="datetime1">
              <a:rPr lang="en-US">
                <a:solidFill>
                  <a:prstClr val="black">
                    <a:tint val="75000"/>
                  </a:prstClr>
                </a:solidFill>
              </a:rPr>
              <a:pPr/>
              <a:t>3/9/2023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F9BD24-8B58-4783-8F34-32EB50B922AF}" type="datetime1">
              <a:rPr lang="en-US">
                <a:solidFill>
                  <a:prstClr val="black">
                    <a:tint val="75000"/>
                  </a:prstClr>
                </a:solidFill>
              </a:rPr>
              <a:pPr/>
              <a:t>3/9/2023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98035-A15B-4316-8BE6-2D4E036B8C5E}" type="datetime1">
              <a:rPr lang="en-US">
                <a:solidFill>
                  <a:prstClr val="black">
                    <a:tint val="75000"/>
                  </a:prstClr>
                </a:solidFill>
              </a:rPr>
              <a:pPr/>
              <a:t>3/9/2023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8E9A-6735-4E07-A74B-4B6796617BE3}"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A5B254-B072-4CB1-B43D-2BC2DB9CD7C4}" type="datetime1">
              <a:rPr lang="en-US">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07901-0FDA-43D8-9966-A72C4CAA4B59}"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ChangeArrowheads="1"/>
          </p:cNvSpPr>
          <p:nvPr/>
        </p:nvSpPr>
        <p:spPr bwMode="auto">
          <a:xfrm rot="16200000">
            <a:off x="3200400" y="-1600200"/>
            <a:ext cx="2743200" cy="9144000"/>
          </a:xfrm>
          <a:prstGeom prst="rect">
            <a:avLst/>
          </a:prstGeom>
          <a:solidFill>
            <a:srgbClr val="0183B7"/>
          </a:solidFill>
          <a:ln w="9525" algn="ctr">
            <a:noFill/>
            <a:miter lim="800000"/>
            <a:headEnd/>
            <a:tailEnd/>
          </a:ln>
          <a:effectLst/>
        </p:spPr>
        <p:txBody>
          <a:bodyPr wrap="none" lIns="73025" tIns="36512" rIns="73025" bIns="36512" anchor="ctr"/>
          <a:lstStyle/>
          <a:p>
            <a:pPr algn="r" eaLnBrk="0" fontAlgn="base" hangingPunct="0">
              <a:lnSpc>
                <a:spcPct val="90000"/>
              </a:lnSpc>
              <a:spcBef>
                <a:spcPct val="0"/>
              </a:spcBef>
              <a:spcAft>
                <a:spcPct val="0"/>
              </a:spcAft>
            </a:pPr>
            <a:endParaRPr lang="en-US">
              <a:solidFill>
                <a:srgbClr val="FFFFFF"/>
              </a:solidFill>
            </a:endParaRPr>
          </a:p>
        </p:txBody>
      </p:sp>
      <p:grpSp>
        <p:nvGrpSpPr>
          <p:cNvPr id="2" name="Group 3"/>
          <p:cNvGrpSpPr>
            <a:grpSpLocks/>
          </p:cNvGrpSpPr>
          <p:nvPr/>
        </p:nvGrpSpPr>
        <p:grpSpPr bwMode="auto">
          <a:xfrm>
            <a:off x="609600" y="525463"/>
            <a:ext cx="1447800" cy="769937"/>
            <a:chOff x="384" y="331"/>
            <a:chExt cx="912" cy="485"/>
          </a:xfrm>
        </p:grpSpPr>
        <p:sp>
          <p:nvSpPr>
            <p:cNvPr id="5124" name="AutoShape 4"/>
            <p:cNvSpPr>
              <a:spLocks noChangeAspect="1" noChangeArrowheads="1" noTextEdit="1"/>
            </p:cNvSpPr>
            <p:nvPr/>
          </p:nvSpPr>
          <p:spPr bwMode="invGray">
            <a:xfrm>
              <a:off x="384" y="331"/>
              <a:ext cx="912" cy="485"/>
            </a:xfrm>
            <a:prstGeom prst="rect">
              <a:avLst/>
            </a:prstGeom>
            <a:noFill/>
            <a:ln w="9525">
              <a:noFill/>
              <a:miter lim="800000"/>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5" name="Rectangle 5"/>
            <p:cNvSpPr>
              <a:spLocks noChangeArrowheads="1"/>
            </p:cNvSpPr>
            <p:nvPr/>
          </p:nvSpPr>
          <p:spPr bwMode="invGray">
            <a:xfrm>
              <a:off x="640" y="652"/>
              <a:ext cx="42" cy="158"/>
            </a:xfrm>
            <a:prstGeom prst="rect">
              <a:avLst/>
            </a:prstGeom>
            <a:solidFill>
              <a:schemeClr val="tx1"/>
            </a:solidFill>
            <a:ln w="9525">
              <a:noFill/>
              <a:miter lim="800000"/>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6" name="Freeform 6"/>
            <p:cNvSpPr>
              <a:spLocks/>
            </p:cNvSpPr>
            <p:nvPr/>
          </p:nvSpPr>
          <p:spPr bwMode="invGray">
            <a:xfrm>
              <a:off x="882" y="648"/>
              <a:ext cx="120" cy="166"/>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7" name="Freeform 7"/>
            <p:cNvSpPr>
              <a:spLocks/>
            </p:cNvSpPr>
            <p:nvPr/>
          </p:nvSpPr>
          <p:spPr bwMode="invGray">
            <a:xfrm>
              <a:off x="467" y="648"/>
              <a:ext cx="120" cy="166"/>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8" name="Freeform 8"/>
            <p:cNvSpPr>
              <a:spLocks noEditPoints="1"/>
            </p:cNvSpPr>
            <p:nvPr/>
          </p:nvSpPr>
          <p:spPr bwMode="invGray">
            <a:xfrm>
              <a:off x="1046" y="648"/>
              <a:ext cx="165" cy="166"/>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29" name="Freeform 9"/>
            <p:cNvSpPr>
              <a:spLocks/>
            </p:cNvSpPr>
            <p:nvPr/>
          </p:nvSpPr>
          <p:spPr bwMode="invGray">
            <a:xfrm>
              <a:off x="735" y="648"/>
              <a:ext cx="108" cy="166"/>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0" name="Freeform 10"/>
            <p:cNvSpPr>
              <a:spLocks/>
            </p:cNvSpPr>
            <p:nvPr/>
          </p:nvSpPr>
          <p:spPr bwMode="invGray">
            <a:xfrm>
              <a:off x="384" y="462"/>
              <a:ext cx="39" cy="81"/>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1" name="Freeform 11"/>
            <p:cNvSpPr>
              <a:spLocks/>
            </p:cNvSpPr>
            <p:nvPr/>
          </p:nvSpPr>
          <p:spPr bwMode="invGray">
            <a:xfrm>
              <a:off x="494"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2" name="Freeform 12"/>
            <p:cNvSpPr>
              <a:spLocks/>
            </p:cNvSpPr>
            <p:nvPr/>
          </p:nvSpPr>
          <p:spPr bwMode="invGray">
            <a:xfrm>
              <a:off x="601" y="333"/>
              <a:ext cx="39" cy="249"/>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3" name="Freeform 13"/>
            <p:cNvSpPr>
              <a:spLocks/>
            </p:cNvSpPr>
            <p:nvPr/>
          </p:nvSpPr>
          <p:spPr bwMode="invGray">
            <a:xfrm>
              <a:off x="711" y="407"/>
              <a:ext cx="39" cy="136"/>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4" name="Freeform 14"/>
            <p:cNvSpPr>
              <a:spLocks/>
            </p:cNvSpPr>
            <p:nvPr/>
          </p:nvSpPr>
          <p:spPr bwMode="invGray">
            <a:xfrm>
              <a:off x="818" y="462"/>
              <a:ext cx="42" cy="8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5" name="Freeform 15"/>
            <p:cNvSpPr>
              <a:spLocks/>
            </p:cNvSpPr>
            <p:nvPr/>
          </p:nvSpPr>
          <p:spPr bwMode="invGray">
            <a:xfrm>
              <a:off x="928"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6" name="Freeform 16"/>
            <p:cNvSpPr>
              <a:spLocks/>
            </p:cNvSpPr>
            <p:nvPr/>
          </p:nvSpPr>
          <p:spPr bwMode="invGray">
            <a:xfrm>
              <a:off x="1037" y="333"/>
              <a:ext cx="40" cy="249"/>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7" name="Freeform 17"/>
            <p:cNvSpPr>
              <a:spLocks/>
            </p:cNvSpPr>
            <p:nvPr/>
          </p:nvSpPr>
          <p:spPr bwMode="invGray">
            <a:xfrm>
              <a:off x="1145" y="407"/>
              <a:ext cx="39" cy="136"/>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sp>
          <p:nvSpPr>
            <p:cNvPr id="5138" name="Freeform 18"/>
            <p:cNvSpPr>
              <a:spLocks/>
            </p:cNvSpPr>
            <p:nvPr/>
          </p:nvSpPr>
          <p:spPr bwMode="invGray">
            <a:xfrm>
              <a:off x="1254" y="462"/>
              <a:ext cx="40" cy="8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tx1"/>
            </a:solidFill>
            <a:ln w="9525">
              <a:noFill/>
              <a:round/>
              <a:headEnd/>
              <a:tailEnd/>
            </a:ln>
          </p:spPr>
          <p:txBody>
            <a:bodyPr/>
            <a:lstStyle/>
            <a:p>
              <a:pPr algn="r" eaLnBrk="0" fontAlgn="base" hangingPunct="0">
                <a:lnSpc>
                  <a:spcPct val="90000"/>
                </a:lnSpc>
                <a:spcBef>
                  <a:spcPct val="0"/>
                </a:spcBef>
                <a:spcAft>
                  <a:spcPct val="0"/>
                </a:spcAft>
              </a:pPr>
              <a:endParaRPr lang="en-US">
                <a:solidFill>
                  <a:srgbClr val="FFFFFF"/>
                </a:solidFill>
              </a:endParaRPr>
            </a:p>
          </p:txBody>
        </p:sp>
      </p:grpSp>
      <p:sp>
        <p:nvSpPr>
          <p:cNvPr id="5139" name="Rectangle 19"/>
          <p:cNvSpPr>
            <a:spLocks noGrp="1" noChangeArrowheads="1"/>
          </p:cNvSpPr>
          <p:nvPr>
            <p:ph type="ctrTitle"/>
          </p:nvPr>
        </p:nvSpPr>
        <p:spPr bwMode="white">
          <a:xfrm>
            <a:off x="650875" y="2557463"/>
            <a:ext cx="3692525" cy="830262"/>
          </a:xfrm>
          <a:ln/>
        </p:spPr>
        <p:txBody>
          <a:bodyPr anchor="ctr"/>
          <a:lstStyle>
            <a:lvl1pPr>
              <a:defRPr sz="3000" b="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rgbClr val="C0C0C4"/>
                </a:solidFill>
              </a:defRPr>
            </a:lvl1pPr>
          </a:lstStyle>
          <a:p>
            <a:r>
              <a:rPr lang="en-US"/>
              <a:t>Click to edit Master subtitle style</a:t>
            </a:r>
          </a:p>
        </p:txBody>
      </p:sp>
      <p:pic>
        <p:nvPicPr>
          <p:cNvPr id="5141" name="Picture 21" descr="MAE17639"/>
          <p:cNvPicPr>
            <a:picLocks noChangeAspect="1" noChangeArrowheads="1"/>
          </p:cNvPicPr>
          <p:nvPr/>
        </p:nvPicPr>
        <p:blipFill>
          <a:blip r:embed="rId2" cstate="print"/>
          <a:srcRect/>
          <a:stretch>
            <a:fillRect/>
          </a:stretch>
        </p:blipFill>
        <p:spPr bwMode="auto">
          <a:xfrm>
            <a:off x="4573588" y="1600200"/>
            <a:ext cx="4570412" cy="2743200"/>
          </a:xfrm>
          <a:prstGeom prst="rect">
            <a:avLst/>
          </a:prstGeom>
          <a:noFill/>
        </p:spPr>
      </p:pic>
      <p:sp>
        <p:nvSpPr>
          <p:cNvPr id="5142" name="Rectangle 22"/>
          <p:cNvSpPr>
            <a:spLocks noChangeArrowheads="1"/>
          </p:cNvSpPr>
          <p:nvPr/>
        </p:nvSpPr>
        <p:spPr bwMode="white">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defTabSz="814388" eaLnBrk="0" fontAlgn="base" hangingPunct="0">
              <a:spcBef>
                <a:spcPct val="0"/>
              </a:spcBef>
              <a:spcAft>
                <a:spcPct val="0"/>
              </a:spcAft>
            </a:pPr>
            <a:r>
              <a:rPr lang="en-US" sz="700">
                <a:solidFill>
                  <a:srgbClr val="777777"/>
                </a:solidFill>
              </a:rPr>
              <a:t>© 2008 Cisco Systems, Inc. All rights reserved.</a:t>
            </a:r>
          </a:p>
        </p:txBody>
      </p:sp>
      <p:sp>
        <p:nvSpPr>
          <p:cNvPr id="5143" name="Rectangle 23"/>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pPr>
            <a:r>
              <a:rPr lang="en-US" sz="700">
                <a:solidFill>
                  <a:srgbClr val="777777"/>
                </a:solidFill>
              </a:rPr>
              <a:t>Cisco Confidential</a:t>
            </a:r>
          </a:p>
        </p:txBody>
      </p:sp>
      <p:sp>
        <p:nvSpPr>
          <p:cNvPr id="5144" name="Rectangle 24"/>
          <p:cNvSpPr>
            <a:spLocks noChangeArrowheads="1"/>
          </p:cNvSpPr>
          <p:nvPr/>
        </p:nvSpPr>
        <p:spPr bwMode="white">
          <a:xfrm>
            <a:off x="193675" y="6672263"/>
            <a:ext cx="962025" cy="188912"/>
          </a:xfrm>
          <a:prstGeom prst="rect">
            <a:avLst/>
          </a:prstGeom>
          <a:noFill/>
          <a:ln w="9525">
            <a:noFill/>
            <a:miter lim="800000"/>
            <a:headEnd/>
            <a:tailEnd/>
          </a:ln>
          <a:effectLst/>
        </p:spPr>
        <p:txBody>
          <a:bodyPr lIns="82124" tIns="41061" rIns="82124" bIns="41061" anchor="b">
            <a:spAutoFit/>
          </a:bodyPr>
          <a:lstStyle/>
          <a:p>
            <a:pPr defTabSz="814388" eaLnBrk="0" fontAlgn="base" hangingPunct="0">
              <a:spcBef>
                <a:spcPct val="0"/>
              </a:spcBef>
              <a:spcAft>
                <a:spcPct val="0"/>
              </a:spcAft>
            </a:pPr>
            <a:r>
              <a:rPr lang="en-US" sz="700">
                <a:solidFill>
                  <a:srgbClr val="777777"/>
                </a:solidFill>
              </a:rPr>
              <a:t>Presentation_ID</a:t>
            </a:r>
          </a:p>
        </p:txBody>
      </p:sp>
      <p:sp>
        <p:nvSpPr>
          <p:cNvPr id="5145" name="Rectangle 2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fontAlgn="base" hangingPunct="0">
              <a:spcBef>
                <a:spcPct val="0"/>
              </a:spcBef>
              <a:spcAft>
                <a:spcPct val="0"/>
              </a:spcAft>
            </a:pPr>
            <a:fld id="{94BE6042-CF0D-441A-8EC1-73248C70693C}" type="slidenum">
              <a:rPr lang="en-US" sz="1000">
                <a:solidFill>
                  <a:srgbClr val="777777"/>
                </a:solidFill>
              </a:rPr>
              <a:pPr algn="r" defTabSz="814388" eaLnBrk="0" fontAlgn="base" hangingPunct="0">
                <a:spcBef>
                  <a:spcPct val="0"/>
                </a:spcBef>
                <a:spcAft>
                  <a:spcPct val="0"/>
                </a:spcAft>
              </a:pPr>
              <a:t>‹#›</a:t>
            </a:fld>
            <a:endParaRPr lang="en-US" sz="1000">
              <a:solidFill>
                <a:srgbClr val="777777"/>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1524000"/>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4000"/>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4791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304800"/>
            <a:ext cx="5957887" cy="4791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1524000"/>
            <a:ext cx="7940675" cy="3571875"/>
          </a:xfrm>
        </p:spPr>
        <p:txBody>
          <a:bodyPr/>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ext Placeholder 2"/>
          <p:cNvSpPr>
            <a:spLocks noGrp="1"/>
          </p:cNvSpPr>
          <p:nvPr>
            <p:ph type="body" sz="half" idx="1"/>
          </p:nvPr>
        </p:nvSpPr>
        <p:spPr>
          <a:xfrm>
            <a:off x="655638" y="1524000"/>
            <a:ext cx="3894137"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4000"/>
            <a:ext cx="3894138"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3/9/2023</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3/9/2023</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025518B7-82DD-4727-BBCC-4953EF1F4257}" type="datetimeFigureOut">
              <a:rPr lang="en-US" kern="1200">
                <a:solidFill>
                  <a:prstClr val="black">
                    <a:tint val="75000"/>
                  </a:prstClr>
                </a:solidFill>
                <a:latin typeface="Calibri"/>
                <a:ea typeface="+mn-ea"/>
                <a:cs typeface="+mn-cs"/>
              </a:rPr>
              <a:pPr rtl="0"/>
              <a:t>3/9/2023</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B079BB-5D22-4BBA-A213-E2F087F9F785}" type="slidenum">
              <a:rPr lang="en-US" kern="1200">
                <a:solidFill>
                  <a:prstClr val="black">
                    <a:tint val="75000"/>
                  </a:prstClr>
                </a:solidFill>
                <a:latin typeface="Calibri"/>
                <a:ea typeface="+mn-ea"/>
                <a:cs typeface="+mn-cs"/>
              </a:rPr>
              <a:pPr rtl="0"/>
              <a:t>‹#›</a:t>
            </a:fld>
            <a:endParaRPr lang="en-US" kern="120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6B065-F737-42D4-B0BE-72B22DA3D634}" type="datetime1">
              <a:rPr lang="en-US" smtClean="0">
                <a:solidFill>
                  <a:prstClr val="black">
                    <a:tint val="75000"/>
                  </a:prstClr>
                </a:solidFill>
              </a:rPr>
              <a:pPr/>
              <a:t>3/9/2023</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07901-0FDA-43D8-9966-A72C4CAA4B59}"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5638" y="304800"/>
            <a:ext cx="8145462" cy="838200"/>
          </a:xfrm>
          <a:prstGeom prst="rect">
            <a:avLst/>
          </a:prstGeom>
          <a:noFill/>
          <a:ln w="9525" algn="ctr">
            <a:noFill/>
            <a:miter lim="800000"/>
            <a:headEnd/>
            <a:tailEnd/>
          </a:ln>
          <a:effectLst/>
        </p:spPr>
        <p:txBody>
          <a:bodyPr vert="horz" wrap="square" lIns="82124" tIns="41061" rIns="82124" bIns="41061" numCol="1" anchor="b" anchorCtr="0" compatLnSpc="1">
            <a:prstTxWarp prst="textNoShape">
              <a:avLst/>
            </a:prstTxWarp>
          </a:bodyPr>
          <a:lstStyle/>
          <a:p>
            <a:pPr lvl="0"/>
            <a:r>
              <a:rPr lang="en-US"/>
              <a:t>Click to edit Master title style</a:t>
            </a:r>
          </a:p>
        </p:txBody>
      </p:sp>
      <p:sp>
        <p:nvSpPr>
          <p:cNvPr id="4101" name="Rectangle 5"/>
          <p:cNvSpPr>
            <a:spLocks noGrp="1" noChangeArrowheads="1"/>
          </p:cNvSpPr>
          <p:nvPr>
            <p:ph type="body" idx="1"/>
          </p:nvPr>
        </p:nvSpPr>
        <p:spPr bwMode="auto">
          <a:xfrm>
            <a:off x="655638" y="1524000"/>
            <a:ext cx="7940675" cy="3571875"/>
          </a:xfrm>
          <a:prstGeom prst="rect">
            <a:avLst/>
          </a:prstGeom>
          <a:noFill/>
          <a:ln w="9525" algn="ctr">
            <a:noFill/>
            <a:miter lim="800000"/>
            <a:headEnd/>
            <a:tailEnd/>
          </a:ln>
          <a:effectLst/>
        </p:spPr>
        <p:txBody>
          <a:bodyPr vert="horz" wrap="square" lIns="82124" tIns="41061" rIns="82124" bIns="410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39.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IEEE_802.11_RTS/CTS"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42" name="Rectangle 2" hidden="1"/>
          <p:cNvGraphicFramePr>
            <a:graphicFrameLocks/>
          </p:cNvGraphicFramePr>
          <p:nvPr>
            <p:custDataLst>
              <p:tags r:id="rId1"/>
            </p:custDataLst>
          </p:nvPr>
        </p:nvGraphicFramePr>
        <p:xfrm>
          <a:off x="0" y="-673100"/>
          <a:ext cx="161925" cy="161925"/>
        </p:xfrm>
        <a:graphic>
          <a:graphicData uri="http://schemas.openxmlformats.org/presentationml/2006/ole">
            <mc:AlternateContent xmlns:mc="http://schemas.openxmlformats.org/markup-compatibility/2006">
              <mc:Choice xmlns:v="urn:schemas-microsoft-com:vml" Requires="v">
                <p:oleObj r:id="rId7" imgW="0" imgH="0" progId="">
                  <p:embed/>
                </p:oleObj>
              </mc:Choice>
              <mc:Fallback>
                <p:oleObj r:id="rId7" imgW="0" imgH="0" progId="">
                  <p:embed/>
                  <p:pic>
                    <p:nvPicPr>
                      <p:cNvPr id="0" name="AutoShape 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67310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43" name="Rectangle 3" hidden="1"/>
          <p:cNvSpPr>
            <a:spLocks noChangeArrowheads="1"/>
          </p:cNvSpPr>
          <p:nvPr>
            <p:custDataLst>
              <p:tags r:id="rId2"/>
            </p:custDataLst>
          </p:nvPr>
        </p:nvSpPr>
        <p:spPr bwMode="auto">
          <a:xfrm>
            <a:off x="49213" y="-650875"/>
            <a:ext cx="60325" cy="115887"/>
          </a:xfrm>
          <a:prstGeom prst="rect">
            <a:avLst/>
          </a:prstGeom>
          <a:solidFill>
            <a:schemeClr val="accent1"/>
          </a:solidFill>
          <a:ln w="9525" algn="ctr">
            <a:solidFill>
              <a:schemeClr val="tx1"/>
            </a:solidFill>
            <a:miter lim="800000"/>
            <a:headEnd/>
            <a:tailEnd/>
          </a:ln>
          <a:effectLst/>
        </p:spPr>
        <p:txBody>
          <a:bodyPr wrap="none" lIns="25394" tIns="0" rIns="25394" bIns="0" anchor="ctr"/>
          <a:lstStyle/>
          <a:p>
            <a:pPr algn="ctr" defTabSz="782638" fontAlgn="base">
              <a:spcBef>
                <a:spcPct val="0"/>
              </a:spcBef>
              <a:spcAft>
                <a:spcPct val="0"/>
              </a:spcAft>
              <a:buSzPct val="120000"/>
            </a:pPr>
            <a:r>
              <a:rPr lang="en-US" sz="1600">
                <a:solidFill>
                  <a:srgbClr val="FFFFFF"/>
                </a:solidFill>
                <a:effectLst>
                  <a:outerShdw blurRad="38100" dist="38100" dir="2700000" algn="tl">
                    <a:srgbClr val="000000"/>
                  </a:outerShdw>
                </a:effectLst>
                <a:cs typeface="Arial" charset="0"/>
              </a:rPr>
              <a:t>932</a:t>
            </a:r>
          </a:p>
        </p:txBody>
      </p:sp>
      <p:graphicFrame>
        <p:nvGraphicFramePr>
          <p:cNvPr id="266244" name="Rectangle 4" hidden="1"/>
          <p:cNvGraphicFramePr>
            <a:graphicFrameLocks/>
          </p:cNvGraphicFramePr>
          <p:nvPr>
            <p:custDataLst>
              <p:tags r:id="rId3"/>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8" imgW="0" imgH="0" progId="">
                  <p:embed/>
                </p:oleObj>
              </mc:Choice>
              <mc:Fallback>
                <p:oleObj r:id="rId8" imgW="0" imgH="0" progId="">
                  <p:embed/>
                  <p:pic>
                    <p:nvPicPr>
                      <p:cNvPr id="0" name="AutoShap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45" name="Rectangle 5" hidden="1"/>
          <p:cNvSpPr>
            <a:spLocks noChangeArrowheads="1"/>
          </p:cNvSpPr>
          <p:nvPr>
            <p:custDataLst>
              <p:tags r:id="rId4"/>
            </p:custDataLst>
          </p:nvPr>
        </p:nvSpPr>
        <p:spPr bwMode="auto">
          <a:xfrm>
            <a:off x="49213" y="22225"/>
            <a:ext cx="60325" cy="115888"/>
          </a:xfrm>
          <a:prstGeom prst="rect">
            <a:avLst/>
          </a:prstGeom>
          <a:solidFill>
            <a:schemeClr val="accent1"/>
          </a:solidFill>
          <a:ln w="9525" algn="ctr">
            <a:solidFill>
              <a:schemeClr val="tx1"/>
            </a:solidFill>
            <a:miter lim="800000"/>
            <a:headEnd/>
            <a:tailEnd/>
          </a:ln>
          <a:effectLst/>
        </p:spPr>
        <p:txBody>
          <a:bodyPr wrap="none" lIns="25385" tIns="0" rIns="25385" bIns="0" anchor="ctr"/>
          <a:lstStyle/>
          <a:p>
            <a:pPr algn="ctr" defTabSz="782638" fontAlgn="base">
              <a:spcBef>
                <a:spcPct val="0"/>
              </a:spcBef>
              <a:spcAft>
                <a:spcPct val="0"/>
              </a:spcAft>
              <a:buSzPct val="120000"/>
            </a:pPr>
            <a:r>
              <a:rPr lang="en-US" sz="1600">
                <a:solidFill>
                  <a:srgbClr val="FFFFFF"/>
                </a:solidFill>
                <a:effectLst>
                  <a:outerShdw blurRad="38100" dist="38100" dir="2700000" algn="tl">
                    <a:srgbClr val="000000"/>
                  </a:outerShdw>
                </a:effectLst>
                <a:cs typeface="Arial" charset="0"/>
              </a:rPr>
              <a:t>932</a:t>
            </a:r>
          </a:p>
        </p:txBody>
      </p:sp>
      <p:sp>
        <p:nvSpPr>
          <p:cNvPr id="266246" name="Text Box 6"/>
          <p:cNvSpPr txBox="1">
            <a:spLocks noChangeArrowheads="1"/>
          </p:cNvSpPr>
          <p:nvPr/>
        </p:nvSpPr>
        <p:spPr bwMode="auto">
          <a:xfrm>
            <a:off x="3676651" y="973138"/>
            <a:ext cx="4248149" cy="1634118"/>
          </a:xfrm>
          <a:prstGeom prst="rect">
            <a:avLst/>
          </a:prstGeom>
          <a:noFill/>
          <a:ln w="28575">
            <a:noFill/>
            <a:miter lim="800000"/>
            <a:headEnd/>
            <a:tailEnd/>
          </a:ln>
          <a:effectLst/>
        </p:spPr>
        <p:txBody>
          <a:bodyPr wrap="square" lIns="82124" tIns="41061" rIns="82124" bIns="41061">
            <a:spAutoFit/>
          </a:bodyPr>
          <a:lstStyle/>
          <a:p>
            <a:pPr eaLnBrk="0" fontAlgn="base" hangingPunct="0">
              <a:lnSpc>
                <a:spcPct val="90000"/>
              </a:lnSpc>
              <a:spcBef>
                <a:spcPct val="0"/>
              </a:spcBef>
              <a:spcAft>
                <a:spcPct val="0"/>
              </a:spcAft>
            </a:pPr>
            <a:r>
              <a:rPr lang="en-US" sz="2800" dirty="0">
                <a:solidFill>
                  <a:srgbClr val="FFFFFF"/>
                </a:solidFill>
                <a:cs typeface="Times New Roman" pitchFamily="18" charset="0"/>
              </a:rPr>
              <a:t>Can we adopt CSMA/CD (used in wired Ethernet) for use in wireless networks</a:t>
            </a:r>
          </a:p>
        </p:txBody>
      </p:sp>
      <p:sp>
        <p:nvSpPr>
          <p:cNvPr id="266255" name="Line 15"/>
          <p:cNvSpPr>
            <a:spLocks noChangeShapeType="1"/>
          </p:cNvSpPr>
          <p:nvPr/>
        </p:nvSpPr>
        <p:spPr bwMode="auto">
          <a:xfrm flipV="1">
            <a:off x="3436938" y="1044575"/>
            <a:ext cx="0" cy="4841875"/>
          </a:xfrm>
          <a:prstGeom prst="line">
            <a:avLst/>
          </a:prstGeom>
          <a:noFill/>
          <a:ln w="25400">
            <a:solidFill>
              <a:schemeClr val="accent1"/>
            </a:solidFill>
            <a:round/>
            <a:headEnd/>
            <a:tailEnd/>
          </a:ln>
          <a:effectLst/>
        </p:spPr>
        <p:txBody>
          <a:bodyPr wrap="none"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56" name="Text Box 16"/>
          <p:cNvSpPr txBox="1">
            <a:spLocks noChangeArrowheads="1"/>
          </p:cNvSpPr>
          <p:nvPr/>
        </p:nvSpPr>
        <p:spPr bwMode="auto">
          <a:xfrm>
            <a:off x="1773238" y="706438"/>
            <a:ext cx="1608137" cy="2085975"/>
          </a:xfrm>
          <a:prstGeom prst="rect">
            <a:avLst/>
          </a:prstGeom>
          <a:noFill/>
          <a:ln w="28575" algn="ctr">
            <a:noFill/>
            <a:miter lim="800000"/>
            <a:headEnd/>
            <a:tailEnd/>
          </a:ln>
          <a:effectLst/>
        </p:spPr>
        <p:txBody>
          <a:bodyPr wrap="none" lIns="82124" tIns="41061" rIns="82124" bIns="41061">
            <a:spAutoFit/>
          </a:bodyPr>
          <a:lstStyle/>
          <a:p>
            <a:pPr algn="r" defTabSz="814388" eaLnBrk="0" fontAlgn="base" hangingPunct="0">
              <a:lnSpc>
                <a:spcPct val="90000"/>
              </a:lnSpc>
              <a:spcBef>
                <a:spcPct val="0"/>
              </a:spcBef>
              <a:spcAft>
                <a:spcPct val="0"/>
              </a:spcAft>
            </a:pPr>
            <a:r>
              <a:rPr lang="en-US" sz="14600" dirty="0">
                <a:solidFill>
                  <a:srgbClr val="0183B7"/>
                </a:solidFill>
              </a:rPr>
              <a:t>Q</a:t>
            </a:r>
          </a:p>
        </p:txBody>
      </p:sp>
      <p:sp>
        <p:nvSpPr>
          <p:cNvPr id="266258" name="Rectangle 18"/>
          <p:cNvSpPr>
            <a:spLocks noChangeArrowheads="1"/>
          </p:cNvSpPr>
          <p:nvPr/>
        </p:nvSpPr>
        <p:spPr bwMode="auto">
          <a:xfrm>
            <a:off x="3362325" y="4943475"/>
            <a:ext cx="5781675" cy="1914525"/>
          </a:xfrm>
          <a:prstGeom prst="rect">
            <a:avLst/>
          </a:prstGeom>
          <a:solidFill>
            <a:schemeClr val="bg1"/>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59" name="Rectangle 19"/>
          <p:cNvSpPr>
            <a:spLocks noChangeArrowheads="1"/>
          </p:cNvSpPr>
          <p:nvPr/>
        </p:nvSpPr>
        <p:spPr bwMode="auto">
          <a:xfrm flipV="1">
            <a:off x="3424238" y="4953000"/>
            <a:ext cx="1109662"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0" name="Rectangle 20"/>
          <p:cNvSpPr>
            <a:spLocks noChangeArrowheads="1"/>
          </p:cNvSpPr>
          <p:nvPr/>
        </p:nvSpPr>
        <p:spPr bwMode="auto">
          <a:xfrm flipV="1">
            <a:off x="4572000" y="4953000"/>
            <a:ext cx="1109663"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1" name="Rectangle 21"/>
          <p:cNvSpPr>
            <a:spLocks noChangeArrowheads="1"/>
          </p:cNvSpPr>
          <p:nvPr/>
        </p:nvSpPr>
        <p:spPr bwMode="auto">
          <a:xfrm flipV="1">
            <a:off x="5721350" y="4953000"/>
            <a:ext cx="1109663"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2" name="Rectangle 22"/>
          <p:cNvSpPr>
            <a:spLocks noChangeArrowheads="1"/>
          </p:cNvSpPr>
          <p:nvPr/>
        </p:nvSpPr>
        <p:spPr bwMode="auto">
          <a:xfrm flipV="1">
            <a:off x="6869113" y="4953000"/>
            <a:ext cx="1109662"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3" name="Rectangle 23"/>
          <p:cNvSpPr>
            <a:spLocks noChangeArrowheads="1"/>
          </p:cNvSpPr>
          <p:nvPr/>
        </p:nvSpPr>
        <p:spPr bwMode="auto">
          <a:xfrm flipV="1">
            <a:off x="8016875" y="4953000"/>
            <a:ext cx="1127125" cy="1905000"/>
          </a:xfrm>
          <a:prstGeom prst="rect">
            <a:avLst/>
          </a:prstGeom>
          <a:solidFill>
            <a:srgbClr val="808080">
              <a:alpha val="39999"/>
            </a:srgbClr>
          </a:solidFill>
          <a:ln w="2857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grpSp>
        <p:nvGrpSpPr>
          <p:cNvPr id="2" name="Group 24" descr="Right:  Group 1"/>
          <p:cNvGrpSpPr>
            <a:grpSpLocks/>
          </p:cNvGrpSpPr>
          <p:nvPr/>
        </p:nvGrpSpPr>
        <p:grpSpPr bwMode="auto">
          <a:xfrm>
            <a:off x="3430588" y="4953000"/>
            <a:ext cx="5715000" cy="933450"/>
            <a:chOff x="2160" y="3120"/>
            <a:chExt cx="3600" cy="588"/>
          </a:xfrm>
        </p:grpSpPr>
        <p:sp>
          <p:nvSpPr>
            <p:cNvPr id="266265" name="Rectangle 25"/>
            <p:cNvSpPr>
              <a:spLocks noChangeArrowheads="1"/>
            </p:cNvSpPr>
            <p:nvPr/>
          </p:nvSpPr>
          <p:spPr bwMode="auto">
            <a:xfrm>
              <a:off x="2160" y="3120"/>
              <a:ext cx="3600" cy="588"/>
            </a:xfrm>
            <a:prstGeom prst="rect">
              <a:avLst/>
            </a:prstGeom>
            <a:solidFill>
              <a:schemeClr val="accent1"/>
            </a:solidFill>
            <a:ln w="9525" algn="ctr">
              <a:noFill/>
              <a:miter lim="800000"/>
              <a:headEnd/>
              <a:tailEnd/>
            </a:ln>
            <a:effectLst/>
          </p:spPr>
          <p:txBody>
            <a:bodyPr lIns="82124" tIns="41061" rIns="82124" bIns="41061" anchor="ctr">
              <a:spAutoFit/>
            </a:bodyPr>
            <a:lstStyle/>
            <a:p>
              <a:pPr algn="r" eaLnBrk="0" fontAlgn="base" hangingPunct="0">
                <a:lnSpc>
                  <a:spcPct val="90000"/>
                </a:lnSpc>
                <a:spcBef>
                  <a:spcPct val="0"/>
                </a:spcBef>
                <a:spcAft>
                  <a:spcPct val="0"/>
                </a:spcAft>
              </a:pPr>
              <a:endParaRPr lang="en-US">
                <a:solidFill>
                  <a:srgbClr val="FFFFFF"/>
                </a:solidFill>
              </a:endParaRPr>
            </a:p>
          </p:txBody>
        </p:sp>
        <p:sp>
          <p:nvSpPr>
            <p:cNvPr id="266266" name="Text Box 26"/>
            <p:cNvSpPr txBox="1">
              <a:spLocks noChangeArrowheads="1"/>
            </p:cNvSpPr>
            <p:nvPr/>
          </p:nvSpPr>
          <p:spPr bwMode="auto">
            <a:xfrm>
              <a:off x="2376" y="3267"/>
              <a:ext cx="3383" cy="297"/>
            </a:xfrm>
            <a:prstGeom prst="rect">
              <a:avLst/>
            </a:prstGeom>
            <a:noFill/>
            <a:ln w="9525" algn="ctr">
              <a:noFill/>
              <a:miter lim="800000"/>
              <a:headEnd/>
              <a:tailEnd/>
            </a:ln>
            <a:effectLst/>
          </p:spPr>
          <p:txBody>
            <a:bodyPr wrap="square" lIns="82124" tIns="41061" rIns="82124" bIns="41061">
              <a:spAutoFit/>
            </a:bodyPr>
            <a:lstStyle/>
            <a:p>
              <a:pPr algn="ctr" defTabSz="814388" eaLnBrk="0" fontAlgn="base" hangingPunct="0">
                <a:lnSpc>
                  <a:spcPct val="90000"/>
                </a:lnSpc>
                <a:spcBef>
                  <a:spcPct val="0"/>
                </a:spcBef>
                <a:spcAft>
                  <a:spcPct val="0"/>
                </a:spcAft>
              </a:pPr>
              <a:r>
                <a:rPr lang="en-US" sz="2800" b="1" dirty="0">
                  <a:solidFill>
                    <a:srgbClr val="FFFFFF"/>
                  </a:solidFill>
                </a:rPr>
                <a:t>MAC for wireless networks</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6255"/>
                                        </p:tgtEl>
                                        <p:attrNameLst>
                                          <p:attrName>style.visibility</p:attrName>
                                        </p:attrNameLst>
                                      </p:cBhvr>
                                      <p:to>
                                        <p:strVal val="visible"/>
                                      </p:to>
                                    </p:set>
                                    <p:animEffect transition="in" filter="wipe(down)">
                                      <p:cBhvr>
                                        <p:cTn id="7" dur="500"/>
                                        <p:tgtEl>
                                          <p:spTgt spid="26625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66256"/>
                                        </p:tgtEl>
                                        <p:attrNameLst>
                                          <p:attrName>style.visibility</p:attrName>
                                        </p:attrNameLst>
                                      </p:cBhvr>
                                      <p:to>
                                        <p:strVal val="visible"/>
                                      </p:to>
                                    </p:set>
                                    <p:animEffect transition="in" filter="fade">
                                      <p:cBhvr>
                                        <p:cTn id="10" dur="1000"/>
                                        <p:tgtEl>
                                          <p:spTgt spid="266256"/>
                                        </p:tgtEl>
                                      </p:cBhvr>
                                    </p:animEffect>
                                    <p:anim calcmode="lin" valueType="num">
                                      <p:cBhvr>
                                        <p:cTn id="11" dur="1000" fill="hold"/>
                                        <p:tgtEl>
                                          <p:spTgt spid="266256"/>
                                        </p:tgtEl>
                                        <p:attrNameLst>
                                          <p:attrName>ppt_x</p:attrName>
                                        </p:attrNameLst>
                                      </p:cBhvr>
                                      <p:tavLst>
                                        <p:tav tm="0">
                                          <p:val>
                                            <p:strVal val="#ppt_x"/>
                                          </p:val>
                                        </p:tav>
                                        <p:tav tm="100000">
                                          <p:val>
                                            <p:strVal val="#ppt_x"/>
                                          </p:val>
                                        </p:tav>
                                      </p:tavLst>
                                    </p:anim>
                                    <p:anim calcmode="lin" valueType="num">
                                      <p:cBhvr>
                                        <p:cTn id="12" dur="1000" fill="hold"/>
                                        <p:tgtEl>
                                          <p:spTgt spid="26625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6246"/>
                                        </p:tgtEl>
                                        <p:attrNameLst>
                                          <p:attrName>style.visibility</p:attrName>
                                        </p:attrNameLst>
                                      </p:cBhvr>
                                      <p:to>
                                        <p:strVal val="visible"/>
                                      </p:to>
                                    </p:set>
                                    <p:animEffect transition="in" filter="fade">
                                      <p:cBhvr>
                                        <p:cTn id="16" dur="500"/>
                                        <p:tgtEl>
                                          <p:spTgt spid="26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6" grpId="0"/>
      <p:bldP spid="266255" grpId="0" animBg="1"/>
      <p:bldP spid="2662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dirty="0">
                <a:ln>
                  <a:solidFill>
                    <a:prstClr val="black"/>
                  </a:solidFill>
                </a:ln>
                <a:solidFill>
                  <a:prstClr val="white"/>
                </a:solidFill>
                <a:latin typeface="Tahoma" pitchFamily="34" charset="0"/>
                <a:cs typeface="Tahoma" pitchFamily="34" charset="0"/>
              </a:rPr>
              <a:t>HN </a:t>
            </a:r>
            <a:r>
              <a:rPr lang="en-US" sz="4000" b="1" kern="1200" dirty="0">
                <a:ln>
                  <a:solidFill>
                    <a:prstClr val="black"/>
                  </a:solidFill>
                </a:ln>
                <a:solidFill>
                  <a:prstClr val="white"/>
                </a:solidFill>
                <a:latin typeface="Tahoma" pitchFamily="34" charset="0"/>
                <a:ea typeface="+mn-ea"/>
                <a:cs typeface="Tahoma" pitchFamily="34" charset="0"/>
              </a:rPr>
              <a:t>Problem’s solution </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551938" name="Picture 2"/>
          <p:cNvPicPr>
            <a:picLocks noChangeAspect="1" noChangeArrowheads="1"/>
          </p:cNvPicPr>
          <p:nvPr/>
        </p:nvPicPr>
        <p:blipFill>
          <a:blip r:embed="rId3" cstate="print">
            <a:lum bright="-10000" contrast="-10000"/>
          </a:blip>
          <a:srcRect/>
          <a:stretch>
            <a:fillRect/>
          </a:stretch>
        </p:blipFill>
        <p:spPr bwMode="auto">
          <a:xfrm>
            <a:off x="609600" y="1524000"/>
            <a:ext cx="8002749" cy="4267200"/>
          </a:xfrm>
          <a:prstGeom prst="rect">
            <a:avLst/>
          </a:prstGeom>
          <a:noFill/>
          <a:ln w="9525">
            <a:noFill/>
            <a:miter lim="800000"/>
            <a:headEnd/>
            <a:tailEnd/>
          </a:ln>
        </p:spPr>
      </p:pic>
      <p:sp>
        <p:nvSpPr>
          <p:cNvPr id="5" name="Rectangle 4"/>
          <p:cNvSpPr/>
          <p:nvPr/>
        </p:nvSpPr>
        <p:spPr>
          <a:xfrm>
            <a:off x="1752600" y="926068"/>
            <a:ext cx="5729454" cy="461665"/>
          </a:xfrm>
          <a:prstGeom prst="rect">
            <a:avLst/>
          </a:prstGeom>
        </p:spPr>
        <p:txBody>
          <a:bodyPr wrap="none">
            <a:spAutoFit/>
          </a:bodyPr>
          <a:lstStyle/>
          <a:p>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Exchange of control (RTS/ CTS packets)</a:t>
            </a:r>
            <a:endParaRPr lang="en-US" sz="2400" dirty="0">
              <a:solidFill>
                <a:schemeClr val="accent6">
                  <a:lumMod val="75000"/>
                </a:schemeClr>
              </a:solidFill>
            </a:endParaRPr>
          </a:p>
        </p:txBody>
      </p:sp>
      <p:sp>
        <p:nvSpPr>
          <p:cNvPr id="6" name="Rectangle 5"/>
          <p:cNvSpPr/>
          <p:nvPr/>
        </p:nvSpPr>
        <p:spPr>
          <a:xfrm>
            <a:off x="457200" y="6477000"/>
            <a:ext cx="8001000" cy="276999"/>
          </a:xfrm>
          <a:prstGeom prst="rect">
            <a:avLst/>
          </a:prstGeom>
        </p:spPr>
        <p:txBody>
          <a:bodyPr wrap="square">
            <a:spAutoFit/>
          </a:bodyPr>
          <a:lstStyle/>
          <a:p>
            <a:pPr algn="ctr"/>
            <a:r>
              <a:rPr lang="en-US" sz="1200" b="1" dirty="0">
                <a:solidFill>
                  <a:prstClr val="black"/>
                </a:solidFill>
                <a:latin typeface="Courier New" pitchFamily="49" charset="0"/>
                <a:cs typeface="Courier New" pitchFamily="49" charset="0"/>
              </a:rPr>
              <a:t>Figure Credits: Mustafa </a:t>
            </a:r>
            <a:r>
              <a:rPr lang="en-US" sz="1200" b="1" dirty="0" err="1">
                <a:solidFill>
                  <a:prstClr val="black"/>
                </a:solidFill>
                <a:latin typeface="Courier New" pitchFamily="49" charset="0"/>
                <a:cs typeface="Courier New" pitchFamily="49" charset="0"/>
              </a:rPr>
              <a:t>Ergen</a:t>
            </a:r>
            <a:endParaRPr lang="en-US" sz="1200" b="1" dirty="0">
              <a:solidFill>
                <a:prstClr val="black"/>
              </a:solidFill>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Exposed Node Problem </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99330" name="Picture 2"/>
          <p:cNvPicPr>
            <a:picLocks noChangeAspect="1" noChangeArrowheads="1"/>
          </p:cNvPicPr>
          <p:nvPr/>
        </p:nvPicPr>
        <p:blipFill>
          <a:blip r:embed="rId3" cstate="print"/>
          <a:srcRect/>
          <a:stretch>
            <a:fillRect/>
          </a:stretch>
        </p:blipFill>
        <p:spPr bwMode="auto">
          <a:xfrm>
            <a:off x="1905000" y="1861392"/>
            <a:ext cx="5562600" cy="4310808"/>
          </a:xfrm>
          <a:prstGeom prst="rect">
            <a:avLst/>
          </a:prstGeom>
          <a:noFill/>
          <a:ln w="9525">
            <a:noFill/>
            <a:miter lim="800000"/>
            <a:headEnd/>
            <a:tailEnd/>
          </a:ln>
          <a:effectLst/>
        </p:spPr>
      </p:pic>
      <p:sp>
        <p:nvSpPr>
          <p:cNvPr id="4" name="Rectangle 3"/>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Peterson/ Davie: “Computer Networks – A Systems Approach”</a:t>
            </a:r>
          </a:p>
        </p:txBody>
      </p:sp>
      <p:sp>
        <p:nvSpPr>
          <p:cNvPr id="5" name="Rectangle 4"/>
          <p:cNvSpPr/>
          <p:nvPr/>
        </p:nvSpPr>
        <p:spPr>
          <a:xfrm>
            <a:off x="681082" y="926068"/>
            <a:ext cx="8005718" cy="461665"/>
          </a:xfrm>
          <a:prstGeom prst="rect">
            <a:avLst/>
          </a:prstGeom>
        </p:spPr>
        <p:txBody>
          <a:bodyPr wrap="none">
            <a:spAutoFit/>
          </a:bodyPr>
          <a:lstStyle/>
          <a:p>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Wasted bandwidth due to proximity to a transmitting node</a:t>
            </a:r>
            <a:endParaRPr lang="en-US" sz="2400" dirty="0">
              <a:solidFill>
                <a:schemeClr val="accent6">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eaLnBrk="1" hangingPunct="1"/>
            <a:r>
              <a:rPr lang="en-US" sz="2200" dirty="0"/>
              <a:t>Consider the reverse situation</a:t>
            </a:r>
          </a:p>
          <a:p>
            <a:pPr eaLnBrk="1" hangingPunct="1"/>
            <a:r>
              <a:rPr lang="en-US" sz="2200" dirty="0"/>
              <a:t>‘B’ transmitting to ‘A’</a:t>
            </a:r>
          </a:p>
          <a:p>
            <a:pPr eaLnBrk="1" hangingPunct="1"/>
            <a:r>
              <a:rPr lang="en-US" sz="2200" dirty="0"/>
              <a:t>If ‘C’ senses the transmission, it could falsely conclude that the medium is busy</a:t>
            </a:r>
          </a:p>
          <a:p>
            <a:pPr eaLnBrk="1" hangingPunct="1"/>
            <a:r>
              <a:rPr lang="en-US" sz="2200" dirty="0"/>
              <a:t>It does not send to ‘D’ when the line between ‘C’ and ‘D’ is idle</a:t>
            </a:r>
          </a:p>
          <a:p>
            <a:pPr eaLnBrk="1" hangingPunct="1"/>
            <a:r>
              <a:rPr lang="en-US" sz="2200" dirty="0"/>
              <a:t>It is termed as ‘</a:t>
            </a:r>
            <a:r>
              <a:rPr lang="en-US" sz="2200" b="1" dirty="0"/>
              <a:t>Exposed Node Problem</a:t>
            </a:r>
            <a:r>
              <a:rPr lang="en-US" sz="2200" dirty="0"/>
              <a:t>’</a:t>
            </a:r>
          </a:p>
        </p:txBody>
      </p:sp>
      <p:pic>
        <p:nvPicPr>
          <p:cNvPr id="40965" name="Picture 5" descr="4-11"/>
          <p:cNvPicPr>
            <a:picLocks noChangeAspect="1" noChangeArrowheads="1"/>
          </p:cNvPicPr>
          <p:nvPr/>
        </p:nvPicPr>
        <p:blipFill>
          <a:blip r:embed="rId2" cstate="print"/>
          <a:srcRect/>
          <a:stretch>
            <a:fillRect/>
          </a:stretch>
        </p:blipFill>
        <p:spPr bwMode="auto">
          <a:xfrm>
            <a:off x="533400" y="4419600"/>
            <a:ext cx="8007350" cy="1566863"/>
          </a:xfrm>
          <a:prstGeom prst="rect">
            <a:avLst/>
          </a:prstGeom>
          <a:noFill/>
          <a:ln w="9525">
            <a:noFill/>
            <a:miter lim="800000"/>
            <a:headEnd/>
            <a:tailEnd/>
          </a:ln>
        </p:spPr>
      </p:pic>
      <p:sp>
        <p:nvSpPr>
          <p:cNvPr id="7" name="TextBox 6"/>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Exposed Node Problem </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8" name="Title 7"/>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22" dur="500"/>
                                        <p:tgtEl>
                                          <p:spTgt spid="40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27"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2"/>
          <p:cNvPicPr>
            <a:picLocks noChangeAspect="1" noChangeArrowheads="1"/>
          </p:cNvPicPr>
          <p:nvPr/>
        </p:nvPicPr>
        <p:blipFill>
          <a:blip r:embed="rId3" cstate="print"/>
          <a:srcRect/>
          <a:stretch>
            <a:fillRect/>
          </a:stretch>
        </p:blipFill>
        <p:spPr bwMode="auto">
          <a:xfrm>
            <a:off x="1905000" y="1861392"/>
            <a:ext cx="5562600" cy="4310808"/>
          </a:xfrm>
          <a:prstGeom prst="rect">
            <a:avLst/>
          </a:prstGeom>
          <a:noFill/>
          <a:ln w="9525">
            <a:noFill/>
            <a:miter lim="800000"/>
            <a:headEnd/>
            <a:tailEnd/>
          </a:ln>
          <a:effectLst/>
        </p:spPr>
      </p:pic>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Exposed Node Solution</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4" name="Rectangle 3"/>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Peterson/ Davie: “Computer Networks – A Systems Approach”</a:t>
            </a:r>
          </a:p>
        </p:txBody>
      </p:sp>
      <p:sp>
        <p:nvSpPr>
          <p:cNvPr id="5" name="Rectangle 4"/>
          <p:cNvSpPr/>
          <p:nvPr/>
        </p:nvSpPr>
        <p:spPr>
          <a:xfrm>
            <a:off x="681082" y="926068"/>
            <a:ext cx="8005718" cy="461665"/>
          </a:xfrm>
          <a:prstGeom prst="rect">
            <a:avLst/>
          </a:prstGeom>
        </p:spPr>
        <p:txBody>
          <a:bodyPr wrap="none">
            <a:spAutoFit/>
          </a:bodyPr>
          <a:lstStyle/>
          <a:p>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Wasted bandwidth due to proximity to a transmitting node</a:t>
            </a:r>
            <a:endParaRPr lang="en-US" sz="2400" dirty="0">
              <a:solidFill>
                <a:schemeClr val="accent6">
                  <a:lumMod val="75000"/>
                </a:schemeClr>
              </a:solidFill>
            </a:endParaRPr>
          </a:p>
        </p:txBody>
      </p:sp>
      <p:sp>
        <p:nvSpPr>
          <p:cNvPr id="42" name="Oval 41"/>
          <p:cNvSpPr/>
          <p:nvPr/>
        </p:nvSpPr>
        <p:spPr>
          <a:xfrm>
            <a:off x="1905000" y="1905000"/>
            <a:ext cx="4038600" cy="4191000"/>
          </a:xfrm>
          <a:prstGeom prst="ellipse">
            <a:avLst/>
          </a:prstGeom>
          <a:solidFill>
            <a:schemeClr val="bg2">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48" name="Rectangle 47"/>
          <p:cNvSpPr/>
          <p:nvPr/>
        </p:nvSpPr>
        <p:spPr>
          <a:xfrm>
            <a:off x="3991941" y="4763869"/>
            <a:ext cx="884859" cy="646331"/>
          </a:xfrm>
          <a:prstGeom prst="rect">
            <a:avLst/>
          </a:prstGeom>
        </p:spPr>
        <p:txBody>
          <a:bodyPr wrap="none">
            <a:spAutoFit/>
          </a:bodyPr>
          <a:lstStyle/>
          <a:p>
            <a:pPr algn="ctr"/>
            <a:r>
              <a:rPr lang="en-US" sz="3600" b="1" dirty="0">
                <a:solidFill>
                  <a:schemeClr val="tx2"/>
                </a:solidFill>
              </a:rPr>
              <a:t>RTS</a:t>
            </a:r>
          </a:p>
        </p:txBody>
      </p:sp>
      <p:sp>
        <p:nvSpPr>
          <p:cNvPr id="54" name="Oval 53"/>
          <p:cNvSpPr/>
          <p:nvPr/>
        </p:nvSpPr>
        <p:spPr>
          <a:xfrm>
            <a:off x="609600" y="1905000"/>
            <a:ext cx="4038600" cy="4191000"/>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6" name="Rectangle 55"/>
          <p:cNvSpPr/>
          <p:nvPr/>
        </p:nvSpPr>
        <p:spPr>
          <a:xfrm>
            <a:off x="1143000" y="2590800"/>
            <a:ext cx="884859" cy="646331"/>
          </a:xfrm>
          <a:prstGeom prst="rect">
            <a:avLst/>
          </a:prstGeom>
        </p:spPr>
        <p:txBody>
          <a:bodyPr wrap="none">
            <a:spAutoFit/>
          </a:bodyPr>
          <a:lstStyle/>
          <a:p>
            <a:pPr algn="ctr"/>
            <a:r>
              <a:rPr lang="en-US" sz="3600" b="1" dirty="0">
                <a:solidFill>
                  <a:srgbClr val="C00000"/>
                </a:solidFill>
              </a:rPr>
              <a:t>CTS</a:t>
            </a:r>
          </a:p>
        </p:txBody>
      </p:sp>
      <p:pic>
        <p:nvPicPr>
          <p:cNvPr id="57" name="Picture 2"/>
          <p:cNvPicPr>
            <a:picLocks noChangeAspect="1" noChangeArrowheads="1"/>
          </p:cNvPicPr>
          <p:nvPr/>
        </p:nvPicPr>
        <p:blipFill>
          <a:blip r:embed="rId3" cstate="print">
            <a:clrChange>
              <a:clrFrom>
                <a:srgbClr val="CDD9D8"/>
              </a:clrFrom>
              <a:clrTo>
                <a:srgbClr val="CDD9D8">
                  <a:alpha val="0"/>
                </a:srgbClr>
              </a:clrTo>
            </a:clrChange>
          </a:blip>
          <a:srcRect l="8219" t="45203" r="80822" b="44191"/>
          <a:stretch>
            <a:fillRect/>
          </a:stretch>
        </p:blipFill>
        <p:spPr bwMode="auto">
          <a:xfrm>
            <a:off x="2362200" y="3810000"/>
            <a:ext cx="609600" cy="457200"/>
          </a:xfrm>
          <a:prstGeom prst="rect">
            <a:avLst/>
          </a:prstGeom>
          <a:noFill/>
          <a:ln w="9525">
            <a:noFill/>
            <a:miter lim="800000"/>
            <a:headEnd/>
            <a:tailEnd/>
          </a:ln>
          <a:effectLst/>
        </p:spPr>
      </p:pic>
      <p:pic>
        <p:nvPicPr>
          <p:cNvPr id="58" name="Picture 2"/>
          <p:cNvPicPr>
            <a:picLocks noChangeAspect="1" noChangeArrowheads="1"/>
          </p:cNvPicPr>
          <p:nvPr/>
        </p:nvPicPr>
        <p:blipFill>
          <a:blip r:embed="rId3" cstate="print">
            <a:clrChange>
              <a:clrFrom>
                <a:srgbClr val="CDD9D8"/>
              </a:clrFrom>
              <a:clrTo>
                <a:srgbClr val="CDD9D8">
                  <a:alpha val="0"/>
                </a:srgbClr>
              </a:clrTo>
            </a:clrChange>
          </a:blip>
          <a:srcRect l="31507" t="43435" r="58904" b="45959"/>
          <a:stretch>
            <a:fillRect/>
          </a:stretch>
        </p:blipFill>
        <p:spPr bwMode="auto">
          <a:xfrm>
            <a:off x="3657600" y="3733800"/>
            <a:ext cx="533400" cy="457200"/>
          </a:xfrm>
          <a:prstGeom prst="rect">
            <a:avLst/>
          </a:prstGeom>
          <a:noFill/>
          <a:ln w="9525">
            <a:noFill/>
            <a:miter lim="800000"/>
            <a:headEnd/>
            <a:tailEnd/>
          </a:ln>
          <a:effectLst/>
        </p:spPr>
      </p:pic>
      <p:cxnSp>
        <p:nvCxnSpPr>
          <p:cNvPr id="38" name="Straight Arrow Connector 37"/>
          <p:cNvCxnSpPr/>
          <p:nvPr/>
        </p:nvCxnSpPr>
        <p:spPr>
          <a:xfrm rot="10800000">
            <a:off x="2743200" y="4419600"/>
            <a:ext cx="1143000" cy="1588"/>
          </a:xfrm>
          <a:prstGeom prst="straightConnector1">
            <a:avLst/>
          </a:prstGeom>
          <a:ln w="762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562600" y="4419600"/>
            <a:ext cx="1219200" cy="1588"/>
          </a:xfrm>
          <a:prstGeom prst="straightConnector1">
            <a:avLst/>
          </a:prstGeom>
          <a:ln w="76200">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8"/>
                                        </p:tgtEl>
                                      </p:cBhvr>
                                    </p:animEffect>
                                    <p:animScale>
                                      <p:cBhvr>
                                        <p:cTn id="7" dur="250" autoRev="1" fill="hold"/>
                                        <p:tgtEl>
                                          <p:spTgt spid="58"/>
                                        </p:tgtEl>
                                      </p:cBhvr>
                                      <p:by x="105000" y="105000"/>
                                    </p:animScale>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arn(outHorizontal)">
                                      <p:cBhvr>
                                        <p:cTn id="11" dur="500"/>
                                        <p:tgtEl>
                                          <p:spTgt spid="42"/>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arn(outVertical)">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2"/>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48"/>
                                        </p:tgtEl>
                                        <p:attrNameLst>
                                          <p:attrName>style.visibility</p:attrName>
                                        </p:attrNameLst>
                                      </p:cBhvr>
                                      <p:to>
                                        <p:strVal val="hidden"/>
                                      </p:to>
                                    </p:set>
                                  </p:childTnLst>
                                </p:cTn>
                              </p:par>
                              <p:par>
                                <p:cTn id="22" presetID="26" presetClass="emph" presetSubtype="0" fill="hold" nodeType="withEffect">
                                  <p:stCondLst>
                                    <p:cond delay="0"/>
                                  </p:stCondLst>
                                  <p:childTnLst>
                                    <p:animEffect transition="out" filter="fade">
                                      <p:cBhvr>
                                        <p:cTn id="23" dur="500" tmFilter="0, 0; .2, .5; .8, .5; 1, 0"/>
                                        <p:tgtEl>
                                          <p:spTgt spid="57"/>
                                        </p:tgtEl>
                                      </p:cBhvr>
                                    </p:animEffect>
                                    <p:animScale>
                                      <p:cBhvr>
                                        <p:cTn id="24" dur="250" autoRev="1" fill="hold"/>
                                        <p:tgtEl>
                                          <p:spTgt spid="57"/>
                                        </p:tgtEl>
                                      </p:cBhvr>
                                      <p:by x="105000" y="105000"/>
                                    </p:animScale>
                                  </p:childTnLst>
                                </p:cTn>
                              </p:par>
                            </p:childTnLst>
                          </p:cTn>
                        </p:par>
                        <p:par>
                          <p:cTn id="25" fill="hold">
                            <p:stCondLst>
                              <p:cond delay="500"/>
                            </p:stCondLst>
                            <p:childTnLst>
                              <p:par>
                                <p:cTn id="26" presetID="16" presetClass="entr" presetSubtype="42"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barn(outHorizontal)">
                                      <p:cBhvr>
                                        <p:cTn id="28" dur="500"/>
                                        <p:tgtEl>
                                          <p:spTgt spid="54"/>
                                        </p:tgtEl>
                                      </p:cBhvr>
                                    </p:animEffect>
                                  </p:childTnLst>
                                </p:cTn>
                              </p:par>
                            </p:childTnLst>
                          </p:cTn>
                        </p:par>
                        <p:par>
                          <p:cTn id="29" fill="hold">
                            <p:stCondLst>
                              <p:cond delay="1000"/>
                            </p:stCondLst>
                            <p:childTnLst>
                              <p:par>
                                <p:cTn id="30" presetID="16" presetClass="entr" presetSubtype="42" fill="hold" grpId="0" nodeType="after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barn(outHorizontal)">
                                      <p:cBhvr>
                                        <p:cTn id="32" dur="500"/>
                                        <p:tgtEl>
                                          <p:spTgt spid="56"/>
                                        </p:tgtEl>
                                      </p:cBhvr>
                                    </p:animEffect>
                                  </p:childTnLst>
                                </p:cTn>
                              </p:par>
                              <p:par>
                                <p:cTn id="33" presetID="22" presetClass="entr" presetSubtype="2" repeatCount="300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right)">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8" grpId="0"/>
      <p:bldP spid="48" grpId="1"/>
      <p:bldP spid="54"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Exposed Node Solution</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5" name="Rectangle 4"/>
          <p:cNvSpPr/>
          <p:nvPr/>
        </p:nvSpPr>
        <p:spPr>
          <a:xfrm>
            <a:off x="569141" y="816977"/>
            <a:ext cx="8005718" cy="461665"/>
          </a:xfrm>
          <a:prstGeom prst="rect">
            <a:avLst/>
          </a:prstGeom>
        </p:spPr>
        <p:txBody>
          <a:bodyPr wrap="none">
            <a:spAutoFit/>
          </a:bodyPr>
          <a:lstStyle/>
          <a:p>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Wasted bandwidth due to proximity to a transmitting node</a:t>
            </a:r>
            <a:endParaRPr lang="en-US" sz="2400" dirty="0">
              <a:solidFill>
                <a:schemeClr val="accent6">
                  <a:lumMod val="75000"/>
                </a:schemeClr>
              </a:solidFill>
            </a:endParaRPr>
          </a:p>
        </p:txBody>
      </p:sp>
      <p:sp>
        <p:nvSpPr>
          <p:cNvPr id="14" name="Rectangle 13"/>
          <p:cNvSpPr/>
          <p:nvPr/>
        </p:nvSpPr>
        <p:spPr>
          <a:xfrm>
            <a:off x="913828" y="1329944"/>
            <a:ext cx="7696200" cy="5796459"/>
          </a:xfrm>
          <a:prstGeom prst="rect">
            <a:avLst/>
          </a:prstGeom>
        </p:spPr>
        <p:txBody>
          <a:bodyPr wrap="square">
            <a:spAutoFit/>
          </a:bodyPr>
          <a:lstStyle/>
          <a:p>
            <a:pPr marL="342900" indent="-342900" algn="just">
              <a:buFont typeface="Arial" panose="020B0604020202020204" pitchFamily="34" charset="0"/>
              <a:buChar char="•"/>
            </a:pPr>
            <a:r>
              <a:rPr lang="en-US" sz="2200" dirty="0">
                <a:hlinkClick r:id="rId3" tooltip="IEEE 802.11 RTS/CTS"/>
              </a:rPr>
              <a:t>IEEE 802.11 RTS/CTS</a:t>
            </a:r>
            <a:r>
              <a:rPr lang="en-US" sz="2200" dirty="0"/>
              <a:t> mechanism helps to solve this problem only if the nodes are </a:t>
            </a:r>
            <a:r>
              <a:rPr lang="en-US" sz="2600" dirty="0">
                <a:solidFill>
                  <a:srgbClr val="FF0000"/>
                </a:solidFill>
              </a:rPr>
              <a:t>synchronized and packet sizes and data rates are the same for both the transmitting nodes.</a:t>
            </a:r>
            <a:r>
              <a:rPr lang="en-US" sz="2200" dirty="0">
                <a:solidFill>
                  <a:srgbClr val="FF0000"/>
                </a:solidFill>
              </a:rPr>
              <a:t> </a:t>
            </a:r>
          </a:p>
          <a:p>
            <a:pPr algn="just"/>
            <a:endParaRPr lang="en-US" sz="2200" dirty="0"/>
          </a:p>
          <a:p>
            <a:pPr marL="342900" indent="-342900" algn="just">
              <a:buFont typeface="Arial" panose="020B0604020202020204" pitchFamily="34" charset="0"/>
              <a:buChar char="•"/>
            </a:pPr>
            <a:r>
              <a:rPr lang="en-US" sz="2200" dirty="0"/>
              <a:t>When a node hears an RTS from a neighboring node, but not the corresponding CTS, that node can </a:t>
            </a:r>
            <a:r>
              <a:rPr lang="en-US" sz="2600" dirty="0">
                <a:solidFill>
                  <a:srgbClr val="FF0000"/>
                </a:solidFill>
              </a:rPr>
              <a:t>deduce that it is an exposed node</a:t>
            </a:r>
            <a:r>
              <a:rPr lang="en-US" sz="2200" dirty="0"/>
              <a:t> and is permitted to transmit to other neighboring nodes.</a:t>
            </a:r>
            <a:endParaRPr lang="en-US" sz="2200" baseline="30000" dirty="0"/>
          </a:p>
          <a:p>
            <a:pPr algn="just"/>
            <a:endParaRPr lang="en-US" sz="2200" baseline="30000" dirty="0"/>
          </a:p>
          <a:p>
            <a:pPr algn="just"/>
            <a:endParaRPr lang="en-US" sz="2200" dirty="0"/>
          </a:p>
          <a:p>
            <a:pPr marL="342900" indent="-342900" algn="just">
              <a:buFont typeface="Arial" panose="020B0604020202020204" pitchFamily="34" charset="0"/>
              <a:buChar char="•"/>
            </a:pPr>
            <a:r>
              <a:rPr lang="en-US" sz="2200" dirty="0"/>
              <a:t>If the nodes are not synchronized (or if the packet sizes are different or the data rates are different) the problem may occur that the </a:t>
            </a:r>
            <a:r>
              <a:rPr lang="en-US" sz="2200" dirty="0">
                <a:solidFill>
                  <a:srgbClr val="FF0000"/>
                </a:solidFill>
              </a:rPr>
              <a:t>sender will not hear the CTS or the ACK during the transmission of data of the second sender.</a:t>
            </a:r>
          </a:p>
          <a:p>
            <a:endParaRPr lang="en-US" sz="1400" dirty="0"/>
          </a:p>
          <a:p>
            <a:r>
              <a:rPr lang="en-US" sz="1400" dirty="0"/>
              <a:t>Source: Wikipedia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Wired Vs. Wireless</a:t>
            </a:r>
          </a:p>
        </p:txBody>
      </p:sp>
      <p:sp>
        <p:nvSpPr>
          <p:cNvPr id="30723" name="Content Placeholder 2"/>
          <p:cNvSpPr>
            <a:spLocks noGrp="1"/>
          </p:cNvSpPr>
          <p:nvPr>
            <p:ph idx="1"/>
          </p:nvPr>
        </p:nvSpPr>
        <p:spPr>
          <a:xfrm>
            <a:off x="457200" y="1066800"/>
            <a:ext cx="8229600" cy="4525963"/>
          </a:xfrm>
        </p:spPr>
        <p:txBody>
          <a:bodyPr>
            <a:normAutofit fontScale="92500" lnSpcReduction="10000"/>
          </a:bodyPr>
          <a:lstStyle/>
          <a:p>
            <a:endParaRPr lang="en-US" dirty="0"/>
          </a:p>
          <a:p>
            <a:endParaRPr lang="en-US" dirty="0"/>
          </a:p>
          <a:p>
            <a:r>
              <a:rPr lang="en-US" sz="2400" dirty="0">
                <a:solidFill>
                  <a:srgbClr val="0070C0"/>
                </a:solidFill>
              </a:rPr>
              <a:t>Popular CSMA/CD scheme is not applicable to wireless networks</a:t>
            </a:r>
          </a:p>
          <a:p>
            <a:endParaRPr lang="en-US" sz="2400" dirty="0"/>
          </a:p>
          <a:p>
            <a:pPr>
              <a:lnSpc>
                <a:spcPct val="90000"/>
              </a:lnSpc>
            </a:pPr>
            <a:r>
              <a:rPr lang="en-US" sz="2400" dirty="0"/>
              <a:t>Doesn’t work well on a wireless network because of:</a:t>
            </a:r>
          </a:p>
          <a:p>
            <a:pPr>
              <a:lnSpc>
                <a:spcPct val="90000"/>
              </a:lnSpc>
            </a:pPr>
            <a:endParaRPr lang="en-US" sz="2400" dirty="0"/>
          </a:p>
          <a:p>
            <a:pPr lvl="1">
              <a:lnSpc>
                <a:spcPct val="90000"/>
              </a:lnSpc>
            </a:pPr>
            <a:r>
              <a:rPr lang="en-US" dirty="0"/>
              <a:t>Varying Link Quality</a:t>
            </a:r>
          </a:p>
          <a:p>
            <a:pPr lvl="1">
              <a:lnSpc>
                <a:spcPct val="90000"/>
              </a:lnSpc>
            </a:pPr>
            <a:endParaRPr lang="en-US" dirty="0"/>
          </a:p>
          <a:p>
            <a:pPr lvl="1">
              <a:lnSpc>
                <a:spcPct val="90000"/>
              </a:lnSpc>
            </a:pPr>
            <a:r>
              <a:rPr lang="en-US" dirty="0"/>
              <a:t>Hidden and Exposed Terminal Problems</a:t>
            </a:r>
          </a:p>
          <a:p>
            <a:pPr lvl="1">
              <a:lnSpc>
                <a:spcPct val="90000"/>
              </a:lnSpc>
            </a:pPr>
            <a:endParaRPr lang="en-US" dirty="0"/>
          </a:p>
          <a:p>
            <a:pPr lvl="1">
              <a:lnSpc>
                <a:spcPct val="90000"/>
              </a:lnSpc>
            </a:pPr>
            <a:r>
              <a:rPr lang="en-US" dirty="0"/>
              <a:t>Tradeoff between Packet Length and Errors</a:t>
            </a:r>
          </a:p>
          <a:p>
            <a:endParaRPr lang="en-US" dirty="0"/>
          </a:p>
        </p:txBody>
      </p:sp>
      <p:sp>
        <p:nvSpPr>
          <p:cNvPr id="4" name="Slide Number Placeholder 3"/>
          <p:cNvSpPr>
            <a:spLocks noGrp="1"/>
          </p:cNvSpPr>
          <p:nvPr>
            <p:ph type="sldNum" sz="quarter" idx="10"/>
          </p:nvPr>
        </p:nvSpPr>
        <p:spPr/>
        <p:txBody>
          <a:bodyPr/>
          <a:lstStyle/>
          <a:p>
            <a:pPr>
              <a:defRPr/>
            </a:pPr>
            <a:r>
              <a:rPr lang="en-US"/>
              <a:t>03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en-US"/>
              <a:t>Wireless MAC Challenges: Varying Link Quality</a:t>
            </a:r>
          </a:p>
        </p:txBody>
      </p:sp>
      <p:sp>
        <p:nvSpPr>
          <p:cNvPr id="31747" name="Rectangle 3"/>
          <p:cNvSpPr>
            <a:spLocks noGrp="1" noChangeArrowheads="1"/>
          </p:cNvSpPr>
          <p:nvPr>
            <p:ph type="body" idx="1"/>
          </p:nvPr>
        </p:nvSpPr>
        <p:spPr>
          <a:xfrm>
            <a:off x="990600" y="1295400"/>
            <a:ext cx="7661275" cy="5181600"/>
          </a:xfrm>
        </p:spPr>
        <p:txBody>
          <a:bodyPr/>
          <a:lstStyle/>
          <a:p>
            <a:r>
              <a:rPr lang="en-US" sz="2200" dirty="0"/>
              <a:t>Wireless links encounter time-varying quality degradation because of:</a:t>
            </a:r>
          </a:p>
          <a:p>
            <a:pPr lvl="1"/>
            <a:r>
              <a:rPr lang="en-US" dirty="0"/>
              <a:t>Noise from other devices operating in the same spectrum</a:t>
            </a:r>
          </a:p>
          <a:p>
            <a:pPr lvl="1"/>
            <a:r>
              <a:rPr lang="en-US" dirty="0"/>
              <a:t>Multipath fading</a:t>
            </a:r>
          </a:p>
          <a:p>
            <a:pPr lvl="1"/>
            <a:r>
              <a:rPr lang="en-US" dirty="0"/>
              <a:t>Signal attenuation</a:t>
            </a:r>
          </a:p>
          <a:p>
            <a:pPr lvl="1">
              <a:buFontTx/>
              <a:buNone/>
            </a:pPr>
            <a:endParaRPr lang="en-US" dirty="0"/>
          </a:p>
          <a:p>
            <a:r>
              <a:rPr lang="en-US" sz="2200" dirty="0"/>
              <a:t>Popular CSMA/CD (Carrier Sense Multiple Access/Collision Detection) scheme is not applicable to wireless networks</a:t>
            </a:r>
          </a:p>
          <a:p>
            <a:endParaRPr lang="en-US" sz="2200" dirty="0"/>
          </a:p>
          <a:p>
            <a:r>
              <a:rPr lang="en-US" sz="2200" dirty="0"/>
              <a:t>Specific MAC protocols for the access to the physical layer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a:t>Wireless MAC Challenges: Hidden and Exposed Terminal Problems</a:t>
            </a:r>
          </a:p>
        </p:txBody>
      </p:sp>
      <p:sp>
        <p:nvSpPr>
          <p:cNvPr id="32771" name="Rectangle 3"/>
          <p:cNvSpPr>
            <a:spLocks noGrp="1" noChangeArrowheads="1"/>
          </p:cNvSpPr>
          <p:nvPr>
            <p:ph type="body" idx="1"/>
          </p:nvPr>
        </p:nvSpPr>
        <p:spPr>
          <a:xfrm>
            <a:off x="914400" y="1524000"/>
            <a:ext cx="7661275" cy="4953000"/>
          </a:xfrm>
        </p:spPr>
        <p:txBody>
          <a:bodyPr/>
          <a:lstStyle/>
          <a:p>
            <a:pPr>
              <a:lnSpc>
                <a:spcPct val="90000"/>
              </a:lnSpc>
            </a:pPr>
            <a:r>
              <a:rPr lang="en-US" sz="2400" dirty="0"/>
              <a:t>Unlike wired networks, </a:t>
            </a:r>
            <a:r>
              <a:rPr lang="en-US" sz="2400" dirty="0">
                <a:solidFill>
                  <a:srgbClr val="0070C0"/>
                </a:solidFill>
              </a:rPr>
              <a:t>interference is a receiver-based phenomenon in wireless networks</a:t>
            </a:r>
          </a:p>
          <a:p>
            <a:pPr>
              <a:lnSpc>
                <a:spcPct val="90000"/>
              </a:lnSpc>
            </a:pPr>
            <a:endParaRPr lang="en-US" sz="2400" dirty="0"/>
          </a:p>
          <a:p>
            <a:pPr>
              <a:lnSpc>
                <a:spcPct val="90000"/>
              </a:lnSpc>
            </a:pPr>
            <a:r>
              <a:rPr lang="en-US" sz="2400" dirty="0">
                <a:solidFill>
                  <a:srgbClr val="0070C0"/>
                </a:solidFill>
              </a:rPr>
              <a:t>Interference at the receiver </a:t>
            </a:r>
            <a:r>
              <a:rPr lang="en-US" sz="2400" dirty="0"/>
              <a:t>means the collision of the packets arriving at the receiver </a:t>
            </a:r>
          </a:p>
          <a:p>
            <a:pPr lvl="1">
              <a:lnSpc>
                <a:spcPct val="90000"/>
              </a:lnSpc>
            </a:pPr>
            <a:endParaRPr lang="en-US" sz="2400" dirty="0"/>
          </a:p>
          <a:p>
            <a:pPr>
              <a:lnSpc>
                <a:spcPct val="90000"/>
              </a:lnSpc>
            </a:pPr>
            <a:r>
              <a:rPr lang="en-US" sz="2400" dirty="0"/>
              <a:t>It is virtually impossible for the sender to know the link status at the receiver</a:t>
            </a:r>
          </a:p>
          <a:p>
            <a:pPr lvl="1">
              <a:lnSpc>
                <a:spcPct val="90000"/>
              </a:lnSpc>
            </a:pPr>
            <a:endParaRPr lang="en-US" sz="2400" dirty="0"/>
          </a:p>
          <a:p>
            <a:pPr>
              <a:lnSpc>
                <a:spcPct val="90000"/>
              </a:lnSpc>
            </a:pPr>
            <a:r>
              <a:rPr lang="en-US" sz="2400" dirty="0">
                <a:solidFill>
                  <a:srgbClr val="0070C0"/>
                </a:solidFill>
              </a:rPr>
              <a:t>Consequently, collision detection does not work very well on wireless channels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t>Tradeoff between Packet Length and Error</a:t>
            </a:r>
          </a:p>
        </p:txBody>
      </p:sp>
      <p:sp>
        <p:nvSpPr>
          <p:cNvPr id="33795" name="Rectangle 3"/>
          <p:cNvSpPr>
            <a:spLocks noGrp="1" noChangeArrowheads="1"/>
          </p:cNvSpPr>
          <p:nvPr>
            <p:ph type="body" idx="1"/>
          </p:nvPr>
        </p:nvSpPr>
        <p:spPr>
          <a:xfrm>
            <a:off x="762000" y="1600200"/>
            <a:ext cx="7696200" cy="4495800"/>
          </a:xfrm>
        </p:spPr>
        <p:txBody>
          <a:bodyPr/>
          <a:lstStyle/>
          <a:p>
            <a:pPr algn="just"/>
            <a:r>
              <a:rPr lang="en-US" sz="2400" dirty="0"/>
              <a:t>For the same probability of error, </a:t>
            </a:r>
            <a:r>
              <a:rPr lang="en-US" sz="2400" dirty="0">
                <a:solidFill>
                  <a:srgbClr val="FF0000"/>
                </a:solidFill>
              </a:rPr>
              <a:t>packets of longer length are less likely to be successfully transmitted</a:t>
            </a:r>
          </a:p>
          <a:p>
            <a:pPr algn="just"/>
            <a:endParaRPr lang="en-US" sz="2400" dirty="0"/>
          </a:p>
          <a:p>
            <a:pPr algn="just"/>
            <a:r>
              <a:rPr lang="en-US" sz="2400" dirty="0"/>
              <a:t>For a channel with probability of bit-error=</a:t>
            </a:r>
            <a:r>
              <a:rPr lang="el-GR" sz="2400" i="1" dirty="0">
                <a:cs typeface="Arial" charset="0"/>
              </a:rPr>
              <a:t>ε</a:t>
            </a:r>
            <a:r>
              <a:rPr lang="en-US" sz="2400" dirty="0">
                <a:cs typeface="Arial" charset="0"/>
              </a:rPr>
              <a:t>, the probability of an error-free packet of length </a:t>
            </a:r>
            <a:r>
              <a:rPr lang="en-US" sz="2400" i="1" dirty="0">
                <a:cs typeface="Arial" charset="0"/>
              </a:rPr>
              <a:t>L</a:t>
            </a:r>
            <a:r>
              <a:rPr lang="en-US" sz="2400" dirty="0">
                <a:cs typeface="Arial" charset="0"/>
              </a:rPr>
              <a:t> bits is:</a:t>
            </a:r>
          </a:p>
          <a:p>
            <a:endParaRPr lang="en-US" dirty="0">
              <a:cs typeface="Arial" charset="0"/>
            </a:endParaRPr>
          </a:p>
          <a:p>
            <a:pPr lvl="1">
              <a:buFont typeface="Wingdings" pitchFamily="2" charset="2"/>
              <a:buNone/>
            </a:pPr>
            <a:r>
              <a:rPr lang="en-US" dirty="0">
                <a:cs typeface="Arial" charset="0"/>
              </a:rPr>
              <a:t>	Pr {err-free </a:t>
            </a:r>
            <a:r>
              <a:rPr lang="en-US" dirty="0" err="1">
                <a:cs typeface="Arial" charset="0"/>
              </a:rPr>
              <a:t>pkt</a:t>
            </a:r>
            <a:r>
              <a:rPr lang="en-US" dirty="0">
                <a:cs typeface="Arial" charset="0"/>
              </a:rPr>
              <a:t> of length </a:t>
            </a:r>
            <a:r>
              <a:rPr lang="en-US" i="1" dirty="0">
                <a:cs typeface="Arial" charset="0"/>
              </a:rPr>
              <a:t>L</a:t>
            </a:r>
            <a:r>
              <a:rPr lang="en-US" dirty="0">
                <a:cs typeface="Arial" charset="0"/>
              </a:rPr>
              <a:t> bits} = (1- </a:t>
            </a:r>
            <a:r>
              <a:rPr lang="el-GR" i="1" dirty="0">
                <a:cs typeface="Arial" charset="0"/>
              </a:rPr>
              <a:t>ε</a:t>
            </a:r>
            <a:r>
              <a:rPr lang="en-US" dirty="0">
                <a:cs typeface="Arial" charset="0"/>
              </a:rPr>
              <a:t>)</a:t>
            </a:r>
            <a:r>
              <a:rPr lang="en-US" i="1" baseline="30000" dirty="0">
                <a:cs typeface="Arial" charset="0"/>
              </a:rPr>
              <a:t>L</a:t>
            </a:r>
            <a:endParaRPr lang="el-GR" i="1" baseline="30000" dirty="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en-US"/>
              <a:t>Wireless MAC Challenges: Tradeoff between Packet Length and Error</a:t>
            </a:r>
          </a:p>
        </p:txBody>
      </p:sp>
      <p:graphicFrame>
        <p:nvGraphicFramePr>
          <p:cNvPr id="1026" name="Object 2"/>
          <p:cNvGraphicFramePr>
            <a:graphicFrameLocks noGrp="1" noChangeAspect="1"/>
          </p:cNvGraphicFramePr>
          <p:nvPr>
            <p:ph type="body" idx="1"/>
          </p:nvPr>
        </p:nvGraphicFramePr>
        <p:xfrm>
          <a:off x="1828800" y="1676400"/>
          <a:ext cx="5486400" cy="2916238"/>
        </p:xfrm>
        <a:graphic>
          <a:graphicData uri="http://schemas.openxmlformats.org/presentationml/2006/ole">
            <mc:AlternateContent xmlns:mc="http://schemas.openxmlformats.org/markup-compatibility/2006">
              <mc:Choice xmlns:v="urn:schemas-microsoft-com:vml" Requires="v">
                <p:oleObj name="Chart" r:id="rId3" imgW="6505575" imgH="3457575" progId="Excel.Sheet.8">
                  <p:embed/>
                </p:oleObj>
              </mc:Choice>
              <mc:Fallback>
                <p:oleObj name="Chart" r:id="rId3" imgW="6505575" imgH="3457575" progId="Excel.Sheet.8">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76400"/>
                        <a:ext cx="5486400" cy="291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5"/>
          <p:cNvSpPr txBox="1">
            <a:spLocks noChangeArrowheads="1"/>
          </p:cNvSpPr>
          <p:nvPr/>
        </p:nvSpPr>
        <p:spPr bwMode="auto">
          <a:xfrm>
            <a:off x="4632325" y="2246313"/>
            <a:ext cx="1052513" cy="366712"/>
          </a:xfrm>
          <a:prstGeom prst="rect">
            <a:avLst/>
          </a:prstGeom>
          <a:noFill/>
          <a:ln w="9525">
            <a:noFill/>
            <a:miter lim="800000"/>
            <a:headEnd/>
            <a:tailEnd/>
          </a:ln>
        </p:spPr>
        <p:txBody>
          <a:bodyPr wrap="none">
            <a:spAutoFit/>
          </a:bodyPr>
          <a:lstStyle/>
          <a:p>
            <a:r>
              <a:rPr lang="el-GR" i="1"/>
              <a:t>ε</a:t>
            </a:r>
            <a:r>
              <a:rPr lang="en-US"/>
              <a:t> =0.001</a:t>
            </a:r>
          </a:p>
        </p:txBody>
      </p:sp>
      <p:sp>
        <p:nvSpPr>
          <p:cNvPr id="1029" name="Rectangle 6"/>
          <p:cNvSpPr>
            <a:spLocks noChangeArrowheads="1"/>
          </p:cNvSpPr>
          <p:nvPr/>
        </p:nvSpPr>
        <p:spPr bwMode="auto">
          <a:xfrm>
            <a:off x="1295400" y="4495800"/>
            <a:ext cx="7696200" cy="1981200"/>
          </a:xfrm>
          <a:prstGeom prst="rect">
            <a:avLst/>
          </a:prstGeom>
          <a:noFill/>
          <a:ln w="9525">
            <a:noFill/>
            <a:miter lim="800000"/>
            <a:headEnd/>
            <a:tailEnd/>
          </a:ln>
        </p:spPr>
        <p:txBody>
          <a:bodyPr/>
          <a:lstStyle/>
          <a:p>
            <a:pPr marL="342900" indent="-342900" algn="just" eaLnBrk="0" hangingPunct="0">
              <a:spcBef>
                <a:spcPct val="20000"/>
              </a:spcBef>
              <a:buClr>
                <a:schemeClr val="accent1"/>
              </a:buClr>
              <a:buSzPct val="70000"/>
              <a:buFont typeface="Wingdings" pitchFamily="2" charset="2"/>
              <a:buChar char="§"/>
            </a:pPr>
            <a:r>
              <a:rPr lang="en-US" sz="2600" dirty="0">
                <a:latin typeface="Calibri" pitchFamily="34" charset="0"/>
                <a:cs typeface="Arial" charset="0"/>
              </a:rPr>
              <a:t>Bandwidth efficient solution to this problem:</a:t>
            </a:r>
          </a:p>
          <a:p>
            <a:pPr marL="742950" lvl="1" indent="-285750">
              <a:spcBef>
                <a:spcPct val="20000"/>
              </a:spcBef>
              <a:buClr>
                <a:schemeClr val="hlink"/>
              </a:buClr>
              <a:buSzPct val="65000"/>
              <a:buFont typeface="Wingdings" pitchFamily="2" charset="2"/>
              <a:buChar char="¡"/>
            </a:pPr>
            <a:r>
              <a:rPr lang="en-US" sz="2800" dirty="0">
                <a:solidFill>
                  <a:srgbClr val="0070C0"/>
                </a:solidFill>
              </a:rPr>
              <a:t>Solution: Fragment long packets into multiple fragments/frames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584775"/>
          </a:xfrm>
          <a:prstGeom prst="rect">
            <a:avLst/>
          </a:prstGeom>
          <a:solidFill>
            <a:srgbClr val="F79646">
              <a:lumMod val="75000"/>
            </a:srgbClr>
          </a:solidFill>
        </p:spPr>
        <p:txBody>
          <a:bodyPr wrap="square" rtlCol="0">
            <a:spAutoFit/>
          </a:bodyPr>
          <a:lstStyle/>
          <a:p>
            <a:pPr algn="ctr" rtl="0">
              <a:defRPr/>
            </a:pPr>
            <a:r>
              <a:rPr lang="en-US" sz="3200" b="1" kern="1200" dirty="0">
                <a:ln>
                  <a:solidFill>
                    <a:prstClr val="black"/>
                  </a:solidFill>
                </a:ln>
                <a:solidFill>
                  <a:prstClr val="white"/>
                </a:solidFill>
                <a:latin typeface="Tahoma" pitchFamily="34" charset="0"/>
                <a:ea typeface="+mn-ea"/>
                <a:cs typeface="Tahoma" pitchFamily="34" charset="0"/>
              </a:rPr>
              <a:t>Last Lecture: Binary Exponential Back-off</a:t>
            </a:r>
            <a:endParaRPr lang="th-TH" sz="3200" b="1" kern="1200" dirty="0">
              <a:ln>
                <a:solidFill>
                  <a:prstClr val="black"/>
                </a:solidFill>
              </a:ln>
              <a:solidFill>
                <a:prstClr val="white"/>
              </a:solidFill>
              <a:latin typeface="Tahoma" pitchFamily="34" charset="0"/>
              <a:ea typeface="+mn-ea"/>
              <a:cs typeface="Tahoma" pitchFamily="34" charset="0"/>
            </a:endParaRPr>
          </a:p>
        </p:txBody>
      </p:sp>
      <p:sp>
        <p:nvSpPr>
          <p:cNvPr id="7" name="Rectangle 3"/>
          <p:cNvSpPr txBox="1">
            <a:spLocks noChangeArrowheads="1"/>
          </p:cNvSpPr>
          <p:nvPr/>
        </p:nvSpPr>
        <p:spPr bwMode="auto">
          <a:xfrm>
            <a:off x="0" y="584775"/>
            <a:ext cx="9067800" cy="594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lvl="0" indent="-514350" eaLnBrk="0" fontAlgn="base" hangingPunct="0">
              <a:lnSpc>
                <a:spcPct val="150000"/>
              </a:lnSpc>
              <a:spcBef>
                <a:spcPct val="20000"/>
              </a:spcBef>
              <a:spcAft>
                <a:spcPct val="0"/>
              </a:spcAft>
              <a:buClr>
                <a:srgbClr val="FF6600"/>
              </a:buClr>
              <a:buSzPct val="85000"/>
              <a:buFont typeface="Arial"/>
              <a:buChar char="•"/>
              <a:defRPr/>
            </a:pPr>
            <a:r>
              <a:rPr kumimoji="0" lang="en-US" sz="2800" b="1" i="0" u="none" strike="noStrike" kern="1200" cap="none" spc="0" normalizeH="0" baseline="0" noProof="0" dirty="0">
                <a:ln w="0" cap="rnd" cmpd="thickThin">
                  <a:solidFill>
                    <a:prstClr val="black"/>
                  </a:solidFill>
                  <a:bevel/>
                </a:ln>
                <a:solidFill>
                  <a:schemeClr val="tx2"/>
                </a:solidFill>
                <a:effectLst/>
                <a:uLnTx/>
                <a:uFillTx/>
                <a:latin typeface="Microsoft Sans Serif" pitchFamily="34" charset="0"/>
                <a:cs typeface="Microsoft Sans Serif" pitchFamily="34" charset="0"/>
              </a:rPr>
              <a:t>Each station assumes a back-off period</a:t>
            </a:r>
            <a:r>
              <a:rPr kumimoji="0" lang="en-US" sz="2800" b="1" i="0" u="none" strike="noStrike" kern="1200" cap="none" spc="0" normalizeH="0" noProof="0" dirty="0">
                <a:ln w="0" cap="rnd" cmpd="thickThin">
                  <a:solidFill>
                    <a:prstClr val="black"/>
                  </a:solidFill>
                  <a:bevel/>
                </a:ln>
                <a:solidFill>
                  <a:schemeClr val="tx2"/>
                </a:solidFill>
                <a:effectLst/>
                <a:uLnTx/>
                <a:uFillTx/>
                <a:latin typeface="Microsoft Sans Serif" pitchFamily="34" charset="0"/>
                <a:cs typeface="Microsoft Sans Serif" pitchFamily="34" charset="0"/>
              </a:rPr>
              <a:t> after </a:t>
            </a:r>
            <a:r>
              <a:rPr kumimoji="0" lang="en-US" sz="2800" b="1" i="0" u="none" strike="noStrike" kern="1200" cap="none" spc="0" normalizeH="0" noProof="0" dirty="0">
                <a:ln w="0" cap="rnd" cmpd="thickThin">
                  <a:solidFill>
                    <a:prstClr val="black"/>
                  </a:solidFill>
                  <a:bevel/>
                </a:ln>
                <a:solidFill>
                  <a:srgbClr val="FF0000"/>
                </a:solidFill>
                <a:effectLst/>
                <a:uLnTx/>
                <a:uFillTx/>
                <a:latin typeface="Microsoft Sans Serif" pitchFamily="34" charset="0"/>
                <a:cs typeface="Microsoft Sans Serif" pitchFamily="34" charset="0"/>
              </a:rPr>
              <a:t>collision/contention</a:t>
            </a:r>
          </a:p>
          <a:p>
            <a:pPr marL="514350" lvl="0" indent="-514350" eaLnBrk="0" fontAlgn="base" hangingPunct="0">
              <a:lnSpc>
                <a:spcPct val="150000"/>
              </a:lnSpc>
              <a:spcBef>
                <a:spcPct val="20000"/>
              </a:spcBef>
              <a:spcAft>
                <a:spcPct val="0"/>
              </a:spcAft>
              <a:buClr>
                <a:srgbClr val="FF6600"/>
              </a:buClr>
              <a:buSzPct val="85000"/>
              <a:buFont typeface="Arial"/>
              <a:buChar char="•"/>
              <a:defRPr/>
            </a:pPr>
            <a:r>
              <a:rPr lang="en-US" sz="2800" b="1" baseline="0" dirty="0">
                <a:ln w="0" cap="rnd" cmpd="thickThin">
                  <a:solidFill>
                    <a:prstClr val="black"/>
                  </a:solidFill>
                  <a:bevel/>
                </a:ln>
                <a:solidFill>
                  <a:schemeClr val="tx2"/>
                </a:solidFill>
                <a:latin typeface="Microsoft Sans Serif" pitchFamily="34" charset="0"/>
                <a:cs typeface="Microsoft Sans Serif" pitchFamily="34" charset="0"/>
              </a:rPr>
              <a:t>Since back-off</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times are </a:t>
            </a:r>
            <a:r>
              <a:rPr lang="en-US" sz="2800" b="1" dirty="0">
                <a:ln w="0" cap="rnd" cmpd="thickThin">
                  <a:solidFill>
                    <a:prstClr val="black"/>
                  </a:solidFill>
                  <a:bevel/>
                </a:ln>
                <a:solidFill>
                  <a:srgbClr val="FF0000"/>
                </a:solidFill>
                <a:latin typeface="Microsoft Sans Serif" pitchFamily="34" charset="0"/>
                <a:cs typeface="Microsoft Sans Serif" pitchFamily="34" charset="0"/>
              </a:rPr>
              <a:t>random</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all stations choose a </a:t>
            </a:r>
            <a:r>
              <a:rPr lang="en-US" sz="2800" b="1" dirty="0">
                <a:ln w="0" cap="rnd" cmpd="thickThin">
                  <a:solidFill>
                    <a:prstClr val="black"/>
                  </a:solidFill>
                  <a:bevel/>
                </a:ln>
                <a:solidFill>
                  <a:srgbClr val="FF0000"/>
                </a:solidFill>
                <a:latin typeface="Microsoft Sans Serif" pitchFamily="34" charset="0"/>
                <a:cs typeface="Microsoft Sans Serif" pitchFamily="34" charset="0"/>
              </a:rPr>
              <a:t>different back-off time </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and do not attempt to use the channel at the same time</a:t>
            </a:r>
          </a:p>
          <a:p>
            <a:pPr marL="514350" lvl="0" indent="-514350" eaLnBrk="0" fontAlgn="base" hangingPunct="0">
              <a:lnSpc>
                <a:spcPct val="150000"/>
              </a:lnSpc>
              <a:spcBef>
                <a:spcPct val="20000"/>
              </a:spcBef>
              <a:spcAft>
                <a:spcPct val="0"/>
              </a:spcAft>
              <a:buClr>
                <a:srgbClr val="FF6600"/>
              </a:buClr>
              <a:buSzPct val="85000"/>
              <a:buFont typeface="Arial"/>
              <a:buChar char="•"/>
              <a:defRPr/>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After n</a:t>
            </a:r>
            <a:r>
              <a:rPr lang="en-US" sz="2800" b="1" baseline="30000" dirty="0">
                <a:ln w="0" cap="rnd" cmpd="thickThin">
                  <a:solidFill>
                    <a:prstClr val="black"/>
                  </a:solidFill>
                  <a:bevel/>
                </a:ln>
                <a:solidFill>
                  <a:schemeClr val="tx2"/>
                </a:solidFill>
                <a:latin typeface="Microsoft Sans Serif" pitchFamily="34" charset="0"/>
                <a:cs typeface="Microsoft Sans Serif" pitchFamily="34" charset="0"/>
              </a:rPr>
              <a:t>th</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collision, station chooses a time period </a:t>
            </a:r>
            <a:br>
              <a:rPr lang="en-US" sz="2800" b="1" dirty="0">
                <a:ln w="0" cap="rnd" cmpd="thickThin">
                  <a:solidFill>
                    <a:prstClr val="black"/>
                  </a:solidFill>
                  <a:bevel/>
                </a:ln>
                <a:solidFill>
                  <a:schemeClr val="tx2"/>
                </a:solidFill>
                <a:latin typeface="Microsoft Sans Serif" pitchFamily="34" charset="0"/>
                <a:cs typeface="Microsoft Sans Serif" pitchFamily="34" charset="0"/>
              </a:rPr>
            </a:br>
            <a:r>
              <a:rPr lang="en-US" sz="2800" b="1" dirty="0">
                <a:ln w="0" cap="rnd" cmpd="thickThin">
                  <a:solidFill>
                    <a:prstClr val="black"/>
                  </a:solidFill>
                  <a:bevel/>
                </a:ln>
                <a:solidFill>
                  <a:schemeClr val="tx2"/>
                </a:solidFill>
                <a:latin typeface="Microsoft Sans Serif" pitchFamily="34" charset="0"/>
                <a:cs typeface="Microsoft Sans Serif" pitchFamily="34" charset="0"/>
              </a:rPr>
              <a:t>between 0 and 2</a:t>
            </a:r>
            <a:r>
              <a:rPr lang="en-US" sz="2800" b="1" baseline="30000" dirty="0">
                <a:ln w="0" cap="rnd" cmpd="thickThin">
                  <a:solidFill>
                    <a:prstClr val="black"/>
                  </a:solidFill>
                  <a:bevel/>
                </a:ln>
                <a:solidFill>
                  <a:schemeClr val="tx2"/>
                </a:solidFill>
                <a:latin typeface="Microsoft Sans Serif" pitchFamily="34" charset="0"/>
                <a:cs typeface="Microsoft Sans Serif" pitchFamily="34" charset="0"/>
              </a:rPr>
              <a:t>n</a:t>
            </a:r>
            <a:r>
              <a:rPr lang="en-US" sz="2800" b="1" dirty="0">
                <a:ln w="0" cap="rnd" cmpd="thickThin">
                  <a:solidFill>
                    <a:prstClr val="black"/>
                  </a:solidFill>
                  <a:bevel/>
                </a:ln>
                <a:solidFill>
                  <a:schemeClr val="tx2"/>
                </a:solidFill>
                <a:latin typeface="Microsoft Sans Serif" pitchFamily="34" charset="0"/>
                <a:cs typeface="Microsoft Sans Serif" pitchFamily="34" charset="0"/>
              </a:rPr>
              <a:t> -1 slot times</a:t>
            </a:r>
          </a:p>
          <a:p>
            <a:pPr marL="514350" lvl="0" indent="-514350" eaLnBrk="0" fontAlgn="base" hangingPunct="0">
              <a:lnSpc>
                <a:spcPct val="150000"/>
              </a:lnSpc>
              <a:spcBef>
                <a:spcPct val="20000"/>
              </a:spcBef>
              <a:spcAft>
                <a:spcPct val="0"/>
              </a:spcAft>
              <a:buClr>
                <a:srgbClr val="FF6600"/>
              </a:buClr>
              <a:buSzPct val="85000"/>
              <a:buFont typeface="Arial"/>
              <a:buChar char="•"/>
              <a:defRPr/>
            </a:pPr>
            <a:r>
              <a:rPr lang="en-US" sz="2800" b="1" dirty="0">
                <a:ln w="0" cap="rnd" cmpd="thickThin">
                  <a:solidFill>
                    <a:prstClr val="black"/>
                  </a:solidFill>
                  <a:bevel/>
                </a:ln>
                <a:solidFill>
                  <a:schemeClr val="tx2"/>
                </a:solidFill>
                <a:latin typeface="Microsoft Sans Serif" pitchFamily="34" charset="0"/>
                <a:cs typeface="Microsoft Sans Serif" pitchFamily="34" charset="0"/>
              </a:rPr>
              <a:t>Truncated exponential back-off limits the back-off period to a certain threshold</a:t>
            </a:r>
          </a:p>
          <a:p>
            <a:pPr marL="514350" lvl="0" indent="-514350" eaLnBrk="0" fontAlgn="base" hangingPunct="0">
              <a:lnSpc>
                <a:spcPct val="150000"/>
              </a:lnSpc>
              <a:spcBef>
                <a:spcPct val="20000"/>
              </a:spcBef>
              <a:spcAft>
                <a:spcPct val="0"/>
              </a:spcAft>
              <a:buClr>
                <a:srgbClr val="FF6600"/>
              </a:buClr>
              <a:buSzPct val="85000"/>
              <a:buFont typeface="Arial"/>
              <a:buChar char="•"/>
              <a:defRPr/>
            </a:pPr>
            <a:endParaRPr kumimoji="0" lang="en-US" sz="2400" b="1" i="0" u="none" strike="noStrike" kern="1200" cap="none" spc="0" normalizeH="0" baseline="0" noProof="0" dirty="0">
              <a:ln w="0" cap="rnd" cmpd="thickThin">
                <a:solidFill>
                  <a:prstClr val="black"/>
                </a:solidFill>
                <a:bevel/>
              </a:ln>
              <a:solidFill>
                <a:schemeClr val="tx2"/>
              </a:solidFill>
              <a:effectLst/>
              <a:uLnTx/>
              <a:uFillTx/>
              <a:latin typeface="Microsoft Sans Serif" pitchFamily="34" charset="0"/>
              <a:ea typeface="+mn-ea"/>
              <a:cs typeface="Microsoft Sans Serif" pitchFamily="34" charset="0"/>
            </a:endParaRPr>
          </a:p>
        </p:txBody>
      </p:sp>
    </p:spTree>
    <p:extLst>
      <p:ext uri="{BB962C8B-B14F-4D97-AF65-F5344CB8AC3E}">
        <p14:creationId xmlns:p14="http://schemas.microsoft.com/office/powerpoint/2010/main" val="168222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a:t>Wireless MAC Challenges: Tradeoff between Packet Length and Error</a:t>
            </a:r>
          </a:p>
        </p:txBody>
      </p:sp>
      <p:sp>
        <p:nvSpPr>
          <p:cNvPr id="7" name="Rectangle 6"/>
          <p:cNvSpPr/>
          <p:nvPr/>
        </p:nvSpPr>
        <p:spPr>
          <a:xfrm>
            <a:off x="533400" y="1600200"/>
            <a:ext cx="7696200" cy="6124754"/>
          </a:xfrm>
          <a:prstGeom prst="rect">
            <a:avLst/>
          </a:prstGeom>
        </p:spPr>
        <p:txBody>
          <a:bodyPr wrap="square">
            <a:spAutoFit/>
          </a:bodyPr>
          <a:lstStyle/>
          <a:p>
            <a:pPr marL="457200" indent="-457200" algn="just">
              <a:buFontTx/>
              <a:buAutoNum type="arabicPeriod"/>
              <a:defRPr/>
            </a:pPr>
            <a:r>
              <a:rPr lang="en-US" sz="2000" dirty="0"/>
              <a:t>Consider the 2-hop wireless network shown below. The  channel  between  nodes  A  and  B  is  a  binary-symmetric  wireless  channel  with  a probability of bit-error  ε. The channel between nodes B and C is also binary-symmetric, but with a probability of bit-error λ. We want to transmit a packet of length  L bits from  node  A  to  node  C.  What  is  the  probability  that  the  packet  will  be  received  at  node  C without any bit-errors? </a:t>
            </a:r>
          </a:p>
          <a:p>
            <a:pPr marL="457200" indent="-457200">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pic>
        <p:nvPicPr>
          <p:cNvPr id="34820" name="Picture 3"/>
          <p:cNvPicPr>
            <a:picLocks noChangeAspect="1" noChangeArrowheads="1"/>
          </p:cNvPicPr>
          <p:nvPr/>
        </p:nvPicPr>
        <p:blipFill>
          <a:blip r:embed="rId3"/>
          <a:srcRect/>
          <a:stretch>
            <a:fillRect/>
          </a:stretch>
        </p:blipFill>
        <p:spPr bwMode="auto">
          <a:xfrm>
            <a:off x="1752600" y="4114800"/>
            <a:ext cx="5214938" cy="1981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a:t>Wireless MAC Challenges: Tradeoff between Packet Length and Error</a:t>
            </a:r>
          </a:p>
        </p:txBody>
      </p:sp>
      <p:sp>
        <p:nvSpPr>
          <p:cNvPr id="7" name="Rectangle 6"/>
          <p:cNvSpPr/>
          <p:nvPr/>
        </p:nvSpPr>
        <p:spPr>
          <a:xfrm>
            <a:off x="533400" y="1600200"/>
            <a:ext cx="7696200" cy="3970318"/>
          </a:xfrm>
          <a:prstGeom prst="rect">
            <a:avLst/>
          </a:prstGeom>
        </p:spPr>
        <p:txBody>
          <a:bodyPr wrap="square">
            <a:spAutoFit/>
          </a:bodyPr>
          <a:lstStyle/>
          <a:p>
            <a:pPr marL="457200" indent="-457200">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sp>
        <p:nvSpPr>
          <p:cNvPr id="3" name="Rectangle 2"/>
          <p:cNvSpPr/>
          <p:nvPr/>
        </p:nvSpPr>
        <p:spPr>
          <a:xfrm>
            <a:off x="424132" y="1877199"/>
            <a:ext cx="8229600" cy="4524315"/>
          </a:xfrm>
          <a:prstGeom prst="rect">
            <a:avLst/>
          </a:prstGeom>
        </p:spPr>
        <p:txBody>
          <a:bodyPr wrap="square">
            <a:spAutoFit/>
          </a:bodyPr>
          <a:lstStyle/>
          <a:p>
            <a:r>
              <a:rPr lang="en-US" sz="2400" dirty="0"/>
              <a:t>The following four events are possible in the </a:t>
            </a:r>
            <a:r>
              <a:rPr lang="en-US" sz="2400" dirty="0" err="1"/>
              <a:t>abovesetup</a:t>
            </a:r>
            <a:r>
              <a:rPr lang="en-US" sz="2400" dirty="0"/>
              <a:t>: </a:t>
            </a:r>
          </a:p>
          <a:p>
            <a:r>
              <a:rPr lang="en-US" sz="2400" dirty="0"/>
              <a:t>event 1 =  good </a:t>
            </a:r>
            <a:r>
              <a:rPr lang="en-US" sz="2400" dirty="0" err="1"/>
              <a:t>pkt</a:t>
            </a:r>
            <a:r>
              <a:rPr lang="en-US" sz="2400" dirty="0"/>
              <a:t> on hop 1 ∩ good </a:t>
            </a:r>
            <a:r>
              <a:rPr lang="en-US" sz="2400" dirty="0" err="1"/>
              <a:t>pkt</a:t>
            </a:r>
            <a:r>
              <a:rPr lang="en-US" sz="2400" dirty="0"/>
              <a:t> </a:t>
            </a:r>
            <a:r>
              <a:rPr lang="en-US" sz="2400" dirty="0" err="1"/>
              <a:t>onhop</a:t>
            </a:r>
            <a:r>
              <a:rPr lang="en-US" sz="2400" dirty="0"/>
              <a:t> 2 ,</a:t>
            </a:r>
          </a:p>
          <a:p>
            <a:r>
              <a:rPr lang="en-US" sz="2400" dirty="0"/>
              <a:t>event 2 =  good </a:t>
            </a:r>
            <a:r>
              <a:rPr lang="en-US" sz="2400" dirty="0" err="1"/>
              <a:t>pkt</a:t>
            </a:r>
            <a:r>
              <a:rPr lang="en-US" sz="2400" dirty="0"/>
              <a:t> on hop 1 ∩ bad </a:t>
            </a:r>
            <a:r>
              <a:rPr lang="en-US" sz="2400" dirty="0" err="1"/>
              <a:t>pkt</a:t>
            </a:r>
            <a:r>
              <a:rPr lang="en-US" sz="2400" dirty="0"/>
              <a:t> on hop 2 ,</a:t>
            </a:r>
          </a:p>
          <a:p>
            <a:r>
              <a:rPr lang="en-US" sz="2400" dirty="0"/>
              <a:t>event 3 =  bad </a:t>
            </a:r>
            <a:r>
              <a:rPr lang="en-US" sz="2400" dirty="0" err="1"/>
              <a:t>pkt</a:t>
            </a:r>
            <a:r>
              <a:rPr lang="en-US" sz="2400" dirty="0"/>
              <a:t> on hop 1 ∩ good </a:t>
            </a:r>
            <a:r>
              <a:rPr lang="en-US" sz="2400" dirty="0" err="1"/>
              <a:t>pkt</a:t>
            </a:r>
            <a:r>
              <a:rPr lang="en-US" sz="2400" dirty="0"/>
              <a:t> on hop 2 ,</a:t>
            </a:r>
          </a:p>
          <a:p>
            <a:r>
              <a:rPr lang="en-US" sz="2400" dirty="0"/>
              <a:t>event 4 =  bad </a:t>
            </a:r>
            <a:r>
              <a:rPr lang="en-US" sz="2400" dirty="0" err="1"/>
              <a:t>pkt</a:t>
            </a:r>
            <a:r>
              <a:rPr lang="en-US" sz="2400" dirty="0"/>
              <a:t> on hop 1 ∩ bad </a:t>
            </a:r>
            <a:r>
              <a:rPr lang="en-US" sz="2400" dirty="0" err="1"/>
              <a:t>pkt</a:t>
            </a:r>
            <a:r>
              <a:rPr lang="en-US" sz="2400" dirty="0"/>
              <a:t> on hop 2 .</a:t>
            </a:r>
          </a:p>
          <a:p>
            <a:endParaRPr lang="en-US" sz="2400" dirty="0"/>
          </a:p>
          <a:p>
            <a:pPr algn="just"/>
            <a:r>
              <a:rPr lang="en-US" sz="2400" dirty="0"/>
              <a:t>Among the above four events only event 1 leads to reception of a good packet (i.e., packet without any bit-errors) at node C. Since bit-errors on both hops are independent, we can write the probability of event 1 as: </a:t>
            </a:r>
          </a:p>
          <a:p>
            <a:endParaRPr lang="en-US" sz="2400" dirty="0"/>
          </a:p>
          <a:p>
            <a:r>
              <a:rPr lang="en-US" sz="2400" dirty="0" err="1"/>
              <a:t>Pr</a:t>
            </a:r>
            <a:r>
              <a:rPr lang="en-US" sz="2400" dirty="0"/>
              <a:t> (good </a:t>
            </a:r>
            <a:r>
              <a:rPr lang="en-US" sz="2400" dirty="0" err="1"/>
              <a:t>pkt</a:t>
            </a:r>
            <a:r>
              <a:rPr lang="en-US" sz="2400" dirty="0"/>
              <a:t> on hop 1 ∩ good </a:t>
            </a:r>
            <a:r>
              <a:rPr lang="en-US" sz="2400" dirty="0" err="1"/>
              <a:t>pkt</a:t>
            </a:r>
            <a:r>
              <a:rPr lang="en-US" sz="2400" dirty="0"/>
              <a:t> on hop 2)</a:t>
            </a:r>
          </a:p>
        </p:txBody>
      </p:sp>
    </p:spTree>
    <p:extLst>
      <p:ext uri="{BB962C8B-B14F-4D97-AF65-F5344CB8AC3E}">
        <p14:creationId xmlns:p14="http://schemas.microsoft.com/office/powerpoint/2010/main" val="1200770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2337137"/>
            <a:ext cx="9144000" cy="1323439"/>
          </a:xfrm>
          <a:prstGeom prst="rect">
            <a:avLst/>
          </a:prstGeom>
        </p:spPr>
        <p:txBody>
          <a:bodyPr wrap="square">
            <a:spAutoFit/>
          </a:bodyPr>
          <a:lstStyle/>
          <a:p>
            <a:pPr algn="ct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 </a:t>
            </a:r>
            <a:r>
              <a:rPr lang="en-US" sz="6000" dirty="0">
                <a:solidFill>
                  <a:srgbClr val="F79646">
                    <a:lumMod val="75000"/>
                  </a:srgbClr>
                </a:solidFill>
                <a:effectLst>
                  <a:outerShdw dir="5040000" algn="tl">
                    <a:srgbClr val="1F497D">
                      <a:lumMod val="75000"/>
                    </a:srgbClr>
                  </a:outerShdw>
                </a:effectLst>
                <a:latin typeface="Gill Sans MT" pitchFamily="34" charset="0"/>
                <a:cs typeface="Segoe UI" pitchFamily="34" charset="0"/>
              </a:rPr>
              <a:t>End of lecture </a:t>
            </a:r>
            <a:r>
              <a:rPr lang="en-US" sz="8000" dirty="0">
                <a:solidFill>
                  <a:srgbClr val="FF0000"/>
                </a:solidFill>
                <a:effectLst>
                  <a:outerShdw dir="5040000" algn="tl">
                    <a:srgbClr val="1F497D">
                      <a:lumMod val="75000"/>
                    </a:srgbClr>
                  </a:outerShdw>
                </a:effectLst>
                <a:latin typeface="Gill Sans MT" pitchFamily="34" charset="0"/>
                <a:cs typeface="Segoe UI" pitchFamily="34" charset="0"/>
              </a:rPr>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6"/>
          <p:cNvGrpSpPr/>
          <p:nvPr/>
        </p:nvGrpSpPr>
        <p:grpSpPr>
          <a:xfrm>
            <a:off x="152400" y="1219200"/>
            <a:ext cx="4191000" cy="3124200"/>
            <a:chOff x="0" y="0"/>
            <a:chExt cx="4191000" cy="3124200"/>
          </a:xfrm>
        </p:grpSpPr>
        <p:grpSp>
          <p:nvGrpSpPr>
            <p:cNvPr id="3" name="Group 16"/>
            <p:cNvGrpSpPr/>
            <p:nvPr/>
          </p:nvGrpSpPr>
          <p:grpSpPr>
            <a:xfrm>
              <a:off x="1371600" y="304800"/>
              <a:ext cx="381000" cy="914400"/>
              <a:chOff x="1447800" y="685800"/>
              <a:chExt cx="381000" cy="914400"/>
            </a:xfrm>
          </p:grpSpPr>
          <p:sp>
            <p:nvSpPr>
              <p:cNvPr id="4" name="Oval 3"/>
              <p:cNvSpPr/>
              <p:nvPr/>
            </p:nvSpPr>
            <p:spPr>
              <a:xfrm>
                <a:off x="1524000" y="685800"/>
                <a:ext cx="3048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6" name="Straight Connector 5"/>
              <p:cNvCxnSpPr>
                <a:stCxn id="4"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0" y="0"/>
              <a:ext cx="4191000" cy="31242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nvGrpSpPr>
            <p:cNvPr id="5" name="Group 18"/>
            <p:cNvGrpSpPr/>
            <p:nvPr/>
          </p:nvGrpSpPr>
          <p:grpSpPr>
            <a:xfrm>
              <a:off x="381000" y="1143000"/>
              <a:ext cx="381000" cy="914400"/>
              <a:chOff x="1447800" y="685800"/>
              <a:chExt cx="381000" cy="914400"/>
            </a:xfrm>
          </p:grpSpPr>
          <p:sp>
            <p:nvSpPr>
              <p:cNvPr id="20" name="Oval 19"/>
              <p:cNvSpPr/>
              <p:nvPr/>
            </p:nvSpPr>
            <p:spPr>
              <a:xfrm>
                <a:off x="1524000" y="685800"/>
                <a:ext cx="304800" cy="2286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21" name="Straight Connector 20"/>
              <p:cNvCxnSpPr>
                <a:stCxn id="20"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Group 25"/>
            <p:cNvGrpSpPr/>
            <p:nvPr/>
          </p:nvGrpSpPr>
          <p:grpSpPr>
            <a:xfrm>
              <a:off x="2895600" y="1295400"/>
              <a:ext cx="381000" cy="914400"/>
              <a:chOff x="1447800" y="685800"/>
              <a:chExt cx="381000" cy="914400"/>
            </a:xfrm>
          </p:grpSpPr>
          <p:sp>
            <p:nvSpPr>
              <p:cNvPr id="27" name="Oval 26"/>
              <p:cNvSpPr/>
              <p:nvPr/>
            </p:nvSpPr>
            <p:spPr>
              <a:xfrm>
                <a:off x="1524000" y="685800"/>
                <a:ext cx="304800" cy="2286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28" name="Straight Connector 27"/>
              <p:cNvCxnSpPr>
                <a:stCxn id="27"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32"/>
            <p:cNvGrpSpPr/>
            <p:nvPr/>
          </p:nvGrpSpPr>
          <p:grpSpPr>
            <a:xfrm>
              <a:off x="3733800" y="1905000"/>
              <a:ext cx="381000" cy="914400"/>
              <a:chOff x="1447800" y="685800"/>
              <a:chExt cx="381000" cy="914400"/>
            </a:xfrm>
          </p:grpSpPr>
          <p:sp>
            <p:nvSpPr>
              <p:cNvPr id="34" name="Oval 33"/>
              <p:cNvSpPr/>
              <p:nvPr/>
            </p:nvSpPr>
            <p:spPr>
              <a:xfrm>
                <a:off x="1524000" y="685800"/>
                <a:ext cx="3048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35" name="Straight Connector 34"/>
              <p:cNvCxnSpPr>
                <a:stCxn id="34"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5" name="TextBox 54"/>
          <p:cNvSpPr txBox="1"/>
          <p:nvPr/>
        </p:nvSpPr>
        <p:spPr>
          <a:xfrm>
            <a:off x="-76200" y="4954250"/>
            <a:ext cx="4572000" cy="1446550"/>
          </a:xfrm>
          <a:prstGeom prst="rect">
            <a:avLst/>
          </a:prstGeom>
          <a:noFill/>
        </p:spPr>
        <p:txBody>
          <a:bodyPr wrap="square" rtlCol="0">
            <a:spAutoFit/>
          </a:bodyPr>
          <a:lstStyle/>
          <a:p>
            <a:pPr algn="ctr" rtl="0"/>
            <a:r>
              <a:rPr lang="en-US" sz="2800" b="1" kern="1200" dirty="0">
                <a:solidFill>
                  <a:srgbClr val="1F497D">
                    <a:lumMod val="75000"/>
                  </a:srgbClr>
                </a:solidFill>
                <a:latin typeface="Arial" pitchFamily="34" charset="0"/>
                <a:ea typeface="+mn-ea"/>
                <a:cs typeface="Arial" pitchFamily="34" charset="0"/>
              </a:rPr>
              <a:t>Wired network:</a:t>
            </a:r>
          </a:p>
          <a:p>
            <a:pPr algn="ctr" rtl="0"/>
            <a:endParaRPr lang="en-US" sz="1000" b="1" kern="1200" dirty="0">
              <a:solidFill>
                <a:srgbClr val="1F497D">
                  <a:lumMod val="75000"/>
                </a:srgbClr>
              </a:solidFill>
              <a:latin typeface="Arial" pitchFamily="34" charset="0"/>
              <a:ea typeface="+mn-ea"/>
              <a:cs typeface="Arial" pitchFamily="34" charset="0"/>
            </a:endParaRPr>
          </a:p>
          <a:p>
            <a:pPr algn="ctr" rtl="0"/>
            <a:r>
              <a:rPr lang="en-US" sz="2400" kern="1200" dirty="0">
                <a:solidFill>
                  <a:prstClr val="black"/>
                </a:solidFill>
                <a:latin typeface="Arial" pitchFamily="34" charset="0"/>
                <a:ea typeface="+mn-ea"/>
                <a:cs typeface="Arial" pitchFamily="34" charset="0"/>
              </a:rPr>
              <a:t>The signal propagates to all parts of the network</a:t>
            </a:r>
          </a:p>
        </p:txBody>
      </p:sp>
      <p:grpSp>
        <p:nvGrpSpPr>
          <p:cNvPr id="11" name="Group 103"/>
          <p:cNvGrpSpPr/>
          <p:nvPr/>
        </p:nvGrpSpPr>
        <p:grpSpPr>
          <a:xfrm>
            <a:off x="4876800" y="3657600"/>
            <a:ext cx="4191000" cy="3124200"/>
            <a:chOff x="4876800" y="3657600"/>
            <a:chExt cx="4191000" cy="3124200"/>
          </a:xfrm>
        </p:grpSpPr>
        <p:grpSp>
          <p:nvGrpSpPr>
            <p:cNvPr id="12" name="Group 16"/>
            <p:cNvGrpSpPr/>
            <p:nvPr/>
          </p:nvGrpSpPr>
          <p:grpSpPr>
            <a:xfrm>
              <a:off x="6248400" y="3962400"/>
              <a:ext cx="381000" cy="914400"/>
              <a:chOff x="1447800" y="685800"/>
              <a:chExt cx="381000" cy="914400"/>
            </a:xfrm>
          </p:grpSpPr>
          <p:sp>
            <p:nvSpPr>
              <p:cNvPr id="89" name="Oval 88"/>
              <p:cNvSpPr/>
              <p:nvPr/>
            </p:nvSpPr>
            <p:spPr>
              <a:xfrm>
                <a:off x="1524000" y="685800"/>
                <a:ext cx="3048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90" name="Straight Connector 5"/>
              <p:cNvCxnSpPr>
                <a:stCxn id="89"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6"/>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13"/>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Rectangle 57"/>
            <p:cNvSpPr/>
            <p:nvPr/>
          </p:nvSpPr>
          <p:spPr>
            <a:xfrm>
              <a:off x="4876800" y="3657600"/>
              <a:ext cx="4191000" cy="31242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nvGrpSpPr>
            <p:cNvPr id="16" name="Group 18"/>
            <p:cNvGrpSpPr/>
            <p:nvPr/>
          </p:nvGrpSpPr>
          <p:grpSpPr>
            <a:xfrm>
              <a:off x="5257800" y="4800600"/>
              <a:ext cx="381000" cy="914400"/>
              <a:chOff x="1447800" y="685800"/>
              <a:chExt cx="381000" cy="914400"/>
            </a:xfrm>
          </p:grpSpPr>
          <p:sp>
            <p:nvSpPr>
              <p:cNvPr id="83" name="Oval 82"/>
              <p:cNvSpPr/>
              <p:nvPr/>
            </p:nvSpPr>
            <p:spPr>
              <a:xfrm>
                <a:off x="1524000" y="685800"/>
                <a:ext cx="304800" cy="2286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84" name="Straight Connector 83"/>
              <p:cNvCxnSpPr>
                <a:stCxn id="83"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25"/>
            <p:cNvGrpSpPr/>
            <p:nvPr/>
          </p:nvGrpSpPr>
          <p:grpSpPr>
            <a:xfrm>
              <a:off x="7772400" y="4953000"/>
              <a:ext cx="381000" cy="914400"/>
              <a:chOff x="1447800" y="685800"/>
              <a:chExt cx="381000" cy="914400"/>
            </a:xfrm>
          </p:grpSpPr>
          <p:sp>
            <p:nvSpPr>
              <p:cNvPr id="77" name="Oval 76"/>
              <p:cNvSpPr/>
              <p:nvPr/>
            </p:nvSpPr>
            <p:spPr>
              <a:xfrm>
                <a:off x="1524000" y="685800"/>
                <a:ext cx="304800" cy="2286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78" name="Straight Connector 77"/>
              <p:cNvCxnSpPr>
                <a:stCxn id="77"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32"/>
            <p:cNvGrpSpPr/>
            <p:nvPr/>
          </p:nvGrpSpPr>
          <p:grpSpPr>
            <a:xfrm>
              <a:off x="8610600" y="5562600"/>
              <a:ext cx="381000" cy="914400"/>
              <a:chOff x="1447800" y="685800"/>
              <a:chExt cx="381000" cy="914400"/>
            </a:xfrm>
          </p:grpSpPr>
          <p:sp>
            <p:nvSpPr>
              <p:cNvPr id="71" name="Oval 70"/>
              <p:cNvSpPr/>
              <p:nvPr/>
            </p:nvSpPr>
            <p:spPr>
              <a:xfrm>
                <a:off x="1524000" y="685800"/>
                <a:ext cx="3048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72" name="Straight Connector 71"/>
              <p:cNvCxnSpPr>
                <a:stCxn id="71"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9" name="Group 106"/>
          <p:cNvGrpSpPr/>
          <p:nvPr/>
        </p:nvGrpSpPr>
        <p:grpSpPr>
          <a:xfrm>
            <a:off x="5105400" y="2971800"/>
            <a:ext cx="2667000" cy="2971800"/>
            <a:chOff x="5105400" y="2819400"/>
            <a:chExt cx="2667000" cy="2971800"/>
          </a:xfrm>
        </p:grpSpPr>
        <p:grpSp>
          <p:nvGrpSpPr>
            <p:cNvPr id="26" name="Group 104"/>
            <p:cNvGrpSpPr/>
            <p:nvPr/>
          </p:nvGrpSpPr>
          <p:grpSpPr>
            <a:xfrm>
              <a:off x="5798580" y="3810000"/>
              <a:ext cx="1364220" cy="1027255"/>
              <a:chOff x="5750717" y="4106482"/>
              <a:chExt cx="1364220" cy="1027255"/>
            </a:xfrm>
          </p:grpSpPr>
          <p:sp>
            <p:nvSpPr>
              <p:cNvPr id="62" name="Arc 61"/>
              <p:cNvSpPr/>
              <p:nvPr/>
            </p:nvSpPr>
            <p:spPr>
              <a:xfrm rot="3262686">
                <a:off x="6069935" y="4164937"/>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63" name="Arc 62"/>
              <p:cNvSpPr/>
              <p:nvPr/>
            </p:nvSpPr>
            <p:spPr>
              <a:xfrm rot="3262686">
                <a:off x="6200537" y="4219337"/>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nvGrpSpPr>
              <p:cNvPr id="33" name="Group 49"/>
              <p:cNvGrpSpPr/>
              <p:nvPr/>
            </p:nvGrpSpPr>
            <p:grpSpPr>
              <a:xfrm rot="8479577">
                <a:off x="5750717" y="4106482"/>
                <a:ext cx="1045002" cy="968800"/>
                <a:chOff x="1345535" y="1974663"/>
                <a:chExt cx="1045002" cy="968800"/>
              </a:xfrm>
            </p:grpSpPr>
            <p:sp>
              <p:nvSpPr>
                <p:cNvPr id="69" name="Arc 68"/>
                <p:cNvSpPr/>
                <p:nvPr/>
              </p:nvSpPr>
              <p:spPr>
                <a:xfrm rot="3262686">
                  <a:off x="1345535" y="1974663"/>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70" name="Arc 69"/>
                <p:cNvSpPr/>
                <p:nvPr/>
              </p:nvSpPr>
              <p:spPr>
                <a:xfrm rot="3262686">
                  <a:off x="1476137" y="2029063"/>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grpSp>
        <p:sp>
          <p:nvSpPr>
            <p:cNvPr id="100" name="Oval 99"/>
            <p:cNvSpPr/>
            <p:nvPr/>
          </p:nvSpPr>
          <p:spPr>
            <a:xfrm>
              <a:off x="5105400" y="2819400"/>
              <a:ext cx="2667000" cy="2971800"/>
            </a:xfrm>
            <a:prstGeom prst="ellipse">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43" name="Group 107"/>
          <p:cNvGrpSpPr/>
          <p:nvPr/>
        </p:nvGrpSpPr>
        <p:grpSpPr>
          <a:xfrm>
            <a:off x="6705600" y="3657600"/>
            <a:ext cx="2667000" cy="2971800"/>
            <a:chOff x="6705600" y="3657600"/>
            <a:chExt cx="2667000" cy="2971800"/>
          </a:xfrm>
        </p:grpSpPr>
        <p:grpSp>
          <p:nvGrpSpPr>
            <p:cNvPr id="46" name="Group 105"/>
            <p:cNvGrpSpPr/>
            <p:nvPr/>
          </p:nvGrpSpPr>
          <p:grpSpPr>
            <a:xfrm>
              <a:off x="7467600" y="4572000"/>
              <a:ext cx="1115456" cy="1322944"/>
              <a:chOff x="7513010" y="4498624"/>
              <a:chExt cx="1115456" cy="1322944"/>
            </a:xfrm>
          </p:grpSpPr>
          <p:sp>
            <p:nvSpPr>
              <p:cNvPr id="96" name="Arc 95"/>
              <p:cNvSpPr/>
              <p:nvPr/>
            </p:nvSpPr>
            <p:spPr>
              <a:xfrm rot="14870624">
                <a:off x="7666022" y="4546594"/>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7" name="Arc 96"/>
              <p:cNvSpPr/>
              <p:nvPr/>
            </p:nvSpPr>
            <p:spPr>
              <a:xfrm rot="14870624">
                <a:off x="7528551" y="4483083"/>
                <a:ext cx="984949" cy="1016031"/>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8" name="Arc 97"/>
              <p:cNvSpPr/>
              <p:nvPr/>
            </p:nvSpPr>
            <p:spPr>
              <a:xfrm rot="4489444">
                <a:off x="7714066" y="4907168"/>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9" name="Arc 98"/>
              <p:cNvSpPr/>
              <p:nvPr/>
            </p:nvSpPr>
            <p:spPr>
              <a:xfrm rot="4382124">
                <a:off x="7581108" y="4840732"/>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sp>
          <p:nvSpPr>
            <p:cNvPr id="102" name="Oval 101"/>
            <p:cNvSpPr/>
            <p:nvPr/>
          </p:nvSpPr>
          <p:spPr>
            <a:xfrm>
              <a:off x="6705600" y="3657600"/>
              <a:ext cx="2667000" cy="2971800"/>
            </a:xfrm>
            <a:prstGeom prst="ellipse">
              <a:avLst/>
            </a:prstGeom>
            <a:noFill/>
            <a:ln w="381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50" name="Group 119"/>
          <p:cNvGrpSpPr/>
          <p:nvPr/>
        </p:nvGrpSpPr>
        <p:grpSpPr>
          <a:xfrm>
            <a:off x="-381000" y="-152400"/>
            <a:ext cx="5105400" cy="5029200"/>
            <a:chOff x="-685800" y="-1219200"/>
            <a:chExt cx="5486400" cy="5638800"/>
          </a:xfrm>
        </p:grpSpPr>
        <p:sp>
          <p:nvSpPr>
            <p:cNvPr id="40" name="Arc 39"/>
            <p:cNvSpPr/>
            <p:nvPr/>
          </p:nvSpPr>
          <p:spPr>
            <a:xfrm rot="3262686">
              <a:off x="1193135" y="507337"/>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4" name="Arc 43"/>
            <p:cNvSpPr/>
            <p:nvPr/>
          </p:nvSpPr>
          <p:spPr>
            <a:xfrm rot="3466260">
              <a:off x="2195399" y="1049322"/>
              <a:ext cx="514722" cy="720757"/>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5" name="Arc 44"/>
            <p:cNvSpPr/>
            <p:nvPr/>
          </p:nvSpPr>
          <p:spPr>
            <a:xfrm rot="4394753">
              <a:off x="3129874" y="1769492"/>
              <a:ext cx="398052" cy="488063"/>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nvGrpSpPr>
            <p:cNvPr id="51" name="Group 117"/>
            <p:cNvGrpSpPr/>
            <p:nvPr/>
          </p:nvGrpSpPr>
          <p:grpSpPr>
            <a:xfrm>
              <a:off x="-685800" y="-1219200"/>
              <a:ext cx="5486400" cy="5638800"/>
              <a:chOff x="-685800" y="-1219200"/>
              <a:chExt cx="5486400" cy="5638800"/>
            </a:xfrm>
          </p:grpSpPr>
          <p:sp>
            <p:nvSpPr>
              <p:cNvPr id="41" name="Arc 40"/>
              <p:cNvSpPr/>
              <p:nvPr/>
            </p:nvSpPr>
            <p:spPr>
              <a:xfrm rot="3262686">
                <a:off x="1323737" y="561737"/>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2" name="Arc 41"/>
              <p:cNvSpPr/>
              <p:nvPr/>
            </p:nvSpPr>
            <p:spPr>
              <a:xfrm rot="3262686">
                <a:off x="2319079" y="1125522"/>
                <a:ext cx="514722" cy="720757"/>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7" name="Arc 46"/>
              <p:cNvSpPr/>
              <p:nvPr/>
            </p:nvSpPr>
            <p:spPr>
              <a:xfrm rot="4394753">
                <a:off x="3216633" y="1859899"/>
                <a:ext cx="406606" cy="45965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nvGrpSpPr>
              <p:cNvPr id="52" name="Group 49"/>
              <p:cNvGrpSpPr/>
              <p:nvPr/>
            </p:nvGrpSpPr>
            <p:grpSpPr>
              <a:xfrm rot="8479577">
                <a:off x="900479" y="411117"/>
                <a:ext cx="1045002" cy="968800"/>
                <a:chOff x="1345535" y="1974663"/>
                <a:chExt cx="1045002" cy="968800"/>
              </a:xfrm>
            </p:grpSpPr>
            <p:sp>
              <p:nvSpPr>
                <p:cNvPr id="48" name="Arc 47"/>
                <p:cNvSpPr/>
                <p:nvPr/>
              </p:nvSpPr>
              <p:spPr>
                <a:xfrm rot="3262686">
                  <a:off x="1345535" y="1974663"/>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49" name="Arc 48"/>
                <p:cNvSpPr/>
                <p:nvPr/>
              </p:nvSpPr>
              <p:spPr>
                <a:xfrm rot="3262686">
                  <a:off x="1476137" y="2029063"/>
                  <a:ext cx="914400" cy="914400"/>
                </a:xfrm>
                <a:prstGeom prst="arc">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sp>
            <p:nvSpPr>
              <p:cNvPr id="111" name="Oval 110"/>
              <p:cNvSpPr/>
              <p:nvPr/>
            </p:nvSpPr>
            <p:spPr>
              <a:xfrm>
                <a:off x="-685800" y="-1219200"/>
                <a:ext cx="5486400" cy="5638800"/>
              </a:xfrm>
              <a:prstGeom prst="ellipse">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sp>
        <p:nvSpPr>
          <p:cNvPr id="119" name="TextBox 118"/>
          <p:cNvSpPr txBox="1"/>
          <p:nvPr/>
        </p:nvSpPr>
        <p:spPr>
          <a:xfrm>
            <a:off x="4495800" y="1219200"/>
            <a:ext cx="4648200" cy="1785104"/>
          </a:xfrm>
          <a:prstGeom prst="rect">
            <a:avLst/>
          </a:prstGeom>
          <a:noFill/>
        </p:spPr>
        <p:txBody>
          <a:bodyPr wrap="square" rtlCol="0">
            <a:spAutoFit/>
          </a:bodyPr>
          <a:lstStyle/>
          <a:p>
            <a:pPr algn="ctr" rtl="0"/>
            <a:r>
              <a:rPr lang="en-US" sz="2800" b="1" kern="1200" dirty="0">
                <a:solidFill>
                  <a:srgbClr val="1F497D">
                    <a:lumMod val="75000"/>
                  </a:srgbClr>
                </a:solidFill>
                <a:latin typeface="Arial" pitchFamily="34" charset="0"/>
                <a:ea typeface="+mn-ea"/>
                <a:cs typeface="Arial" pitchFamily="34" charset="0"/>
              </a:rPr>
              <a:t>Wireless networks:</a:t>
            </a:r>
          </a:p>
          <a:p>
            <a:pPr algn="ctr" rtl="0"/>
            <a:endParaRPr lang="en-US" sz="1000" b="1" kern="1200" dirty="0">
              <a:solidFill>
                <a:srgbClr val="1F497D">
                  <a:lumMod val="75000"/>
                </a:srgbClr>
              </a:solidFill>
              <a:latin typeface="Arial" pitchFamily="34" charset="0"/>
              <a:ea typeface="+mn-ea"/>
              <a:cs typeface="Arial" pitchFamily="34" charset="0"/>
            </a:endParaRPr>
          </a:p>
          <a:p>
            <a:pPr algn="ctr" rtl="0"/>
            <a:r>
              <a:rPr lang="en-US" sz="2400" kern="1200" dirty="0">
                <a:solidFill>
                  <a:prstClr val="black"/>
                </a:solidFill>
                <a:latin typeface="Arial" pitchFamily="34" charset="0"/>
                <a:ea typeface="+mn-ea"/>
                <a:cs typeface="Arial" pitchFamily="34" charset="0"/>
              </a:rPr>
              <a:t>The signal is attenuated more intensively and the signal may not reach all parts of the network</a:t>
            </a:r>
            <a:endParaRPr lang="en-US" sz="2800" kern="1200" dirty="0">
              <a:solidFill>
                <a:srgbClr val="1F497D">
                  <a:lumMod val="75000"/>
                </a:srgbClr>
              </a:solidFill>
              <a:latin typeface="Arial" pitchFamily="34" charset="0"/>
              <a:ea typeface="+mn-ea"/>
              <a:cs typeface="Arial" pitchFamily="34" charset="0"/>
            </a:endParaRPr>
          </a:p>
        </p:txBody>
      </p:sp>
      <p:sp>
        <p:nvSpPr>
          <p:cNvPr id="95" name="TextBox 94"/>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Analogy: Wired vs. Wireless</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20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p:nvPr/>
        </p:nvGrpSpPr>
        <p:grpSpPr>
          <a:xfrm>
            <a:off x="1981200" y="2743200"/>
            <a:ext cx="381000" cy="914400"/>
            <a:chOff x="1447800" y="685800"/>
            <a:chExt cx="381000" cy="914400"/>
          </a:xfrm>
        </p:grpSpPr>
        <p:sp>
          <p:nvSpPr>
            <p:cNvPr id="89" name="Oval 88"/>
            <p:cNvSpPr/>
            <p:nvPr/>
          </p:nvSpPr>
          <p:spPr>
            <a:xfrm>
              <a:off x="1524000" y="685800"/>
              <a:ext cx="3048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90" name="Straight Connector 5"/>
            <p:cNvCxnSpPr>
              <a:stCxn id="89"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6"/>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13"/>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Rectangle 57"/>
          <p:cNvSpPr/>
          <p:nvPr/>
        </p:nvSpPr>
        <p:spPr>
          <a:xfrm>
            <a:off x="609600" y="2438400"/>
            <a:ext cx="4191000" cy="31242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nvGrpSpPr>
          <p:cNvPr id="17" name="Group 25"/>
          <p:cNvGrpSpPr/>
          <p:nvPr/>
        </p:nvGrpSpPr>
        <p:grpSpPr>
          <a:xfrm>
            <a:off x="3505200" y="3733800"/>
            <a:ext cx="381000" cy="914400"/>
            <a:chOff x="1447800" y="685800"/>
            <a:chExt cx="381000" cy="914400"/>
          </a:xfrm>
        </p:grpSpPr>
        <p:sp>
          <p:nvSpPr>
            <p:cNvPr id="77" name="Oval 76"/>
            <p:cNvSpPr/>
            <p:nvPr/>
          </p:nvSpPr>
          <p:spPr>
            <a:xfrm>
              <a:off x="1524000" y="685800"/>
              <a:ext cx="304800" cy="2286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78" name="Straight Connector 77"/>
            <p:cNvCxnSpPr>
              <a:stCxn id="77"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06"/>
          <p:cNvGrpSpPr/>
          <p:nvPr/>
        </p:nvGrpSpPr>
        <p:grpSpPr>
          <a:xfrm>
            <a:off x="838200" y="1600200"/>
            <a:ext cx="2667000" cy="2971800"/>
            <a:chOff x="5105400" y="2819400"/>
            <a:chExt cx="2667000" cy="2971800"/>
          </a:xfrm>
        </p:grpSpPr>
        <p:grpSp>
          <p:nvGrpSpPr>
            <p:cNvPr id="26" name="Group 104"/>
            <p:cNvGrpSpPr/>
            <p:nvPr/>
          </p:nvGrpSpPr>
          <p:grpSpPr>
            <a:xfrm>
              <a:off x="5798580" y="3810000"/>
              <a:ext cx="1364220" cy="1027255"/>
              <a:chOff x="5750717" y="4106482"/>
              <a:chExt cx="1364220" cy="1027255"/>
            </a:xfrm>
          </p:grpSpPr>
          <p:sp>
            <p:nvSpPr>
              <p:cNvPr id="62" name="Arc 61"/>
              <p:cNvSpPr/>
              <p:nvPr/>
            </p:nvSpPr>
            <p:spPr>
              <a:xfrm rot="3262686">
                <a:off x="6069935" y="4164937"/>
                <a:ext cx="914400" cy="914400"/>
              </a:xfrm>
              <a:prstGeom prst="arc">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prstClr val="black"/>
                    </a:solidFill>
                  </a:ln>
                  <a:solidFill>
                    <a:srgbClr val="FF0000"/>
                  </a:solidFill>
                  <a:latin typeface="Calibri"/>
                </a:endParaRPr>
              </a:p>
            </p:txBody>
          </p:sp>
          <p:sp>
            <p:nvSpPr>
              <p:cNvPr id="63" name="Arc 62"/>
              <p:cNvSpPr/>
              <p:nvPr/>
            </p:nvSpPr>
            <p:spPr>
              <a:xfrm rot="3262686">
                <a:off x="6200537" y="4219337"/>
                <a:ext cx="914400" cy="914400"/>
              </a:xfrm>
              <a:prstGeom prst="arc">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nvGrpSpPr>
              <p:cNvPr id="33" name="Group 49"/>
              <p:cNvGrpSpPr/>
              <p:nvPr/>
            </p:nvGrpSpPr>
            <p:grpSpPr>
              <a:xfrm rot="8479577">
                <a:off x="5750717" y="4106482"/>
                <a:ext cx="1045002" cy="968800"/>
                <a:chOff x="1345535" y="1974663"/>
                <a:chExt cx="1045002" cy="968800"/>
              </a:xfrm>
            </p:grpSpPr>
            <p:sp>
              <p:nvSpPr>
                <p:cNvPr id="69" name="Arc 68"/>
                <p:cNvSpPr/>
                <p:nvPr/>
              </p:nvSpPr>
              <p:spPr>
                <a:xfrm rot="3262686">
                  <a:off x="1345535" y="1974663"/>
                  <a:ext cx="914400" cy="914400"/>
                </a:xfrm>
                <a:prstGeom prst="arc">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prstClr val="black"/>
                      </a:solidFill>
                    </a:ln>
                    <a:solidFill>
                      <a:srgbClr val="FF0000"/>
                    </a:solidFill>
                    <a:latin typeface="Calibri"/>
                  </a:endParaRPr>
                </a:p>
              </p:txBody>
            </p:sp>
            <p:sp>
              <p:nvSpPr>
                <p:cNvPr id="70" name="Arc 69"/>
                <p:cNvSpPr/>
                <p:nvPr/>
              </p:nvSpPr>
              <p:spPr>
                <a:xfrm rot="3262686">
                  <a:off x="1476137" y="2029063"/>
                  <a:ext cx="914400" cy="914400"/>
                </a:xfrm>
                <a:prstGeom prst="arc">
                  <a:avLst/>
                </a:prstGeom>
                <a:ln w="571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grpSp>
        <p:sp>
          <p:nvSpPr>
            <p:cNvPr id="100" name="Oval 99"/>
            <p:cNvSpPr/>
            <p:nvPr/>
          </p:nvSpPr>
          <p:spPr>
            <a:xfrm>
              <a:off x="5105400" y="2819400"/>
              <a:ext cx="2667000" cy="2971800"/>
            </a:xfrm>
            <a:prstGeom prst="ellipse">
              <a:avLst/>
            </a:prstGeom>
            <a:noFill/>
            <a:ln w="38100">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grpSp>
        <p:nvGrpSpPr>
          <p:cNvPr id="43" name="Group 107"/>
          <p:cNvGrpSpPr/>
          <p:nvPr/>
        </p:nvGrpSpPr>
        <p:grpSpPr>
          <a:xfrm>
            <a:off x="2438400" y="2438400"/>
            <a:ext cx="2667000" cy="2971800"/>
            <a:chOff x="6705600" y="3657600"/>
            <a:chExt cx="2667000" cy="2971800"/>
          </a:xfrm>
        </p:grpSpPr>
        <p:grpSp>
          <p:nvGrpSpPr>
            <p:cNvPr id="46" name="Group 105"/>
            <p:cNvGrpSpPr/>
            <p:nvPr/>
          </p:nvGrpSpPr>
          <p:grpSpPr>
            <a:xfrm>
              <a:off x="7467600" y="4572000"/>
              <a:ext cx="1115456" cy="1322944"/>
              <a:chOff x="7513010" y="4498624"/>
              <a:chExt cx="1115456" cy="1322944"/>
            </a:xfrm>
          </p:grpSpPr>
          <p:sp>
            <p:nvSpPr>
              <p:cNvPr id="96" name="Arc 95"/>
              <p:cNvSpPr/>
              <p:nvPr/>
            </p:nvSpPr>
            <p:spPr>
              <a:xfrm rot="14870624">
                <a:off x="7666022" y="4546594"/>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7" name="Arc 96"/>
              <p:cNvSpPr/>
              <p:nvPr/>
            </p:nvSpPr>
            <p:spPr>
              <a:xfrm rot="14870624">
                <a:off x="7528551" y="4483083"/>
                <a:ext cx="984949" cy="1016031"/>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8" name="Arc 97"/>
              <p:cNvSpPr/>
              <p:nvPr/>
            </p:nvSpPr>
            <p:spPr>
              <a:xfrm rot="4489444">
                <a:off x="7714066" y="4907168"/>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sp>
            <p:nvSpPr>
              <p:cNvPr id="99" name="Arc 98"/>
              <p:cNvSpPr/>
              <p:nvPr/>
            </p:nvSpPr>
            <p:spPr>
              <a:xfrm rot="4382124">
                <a:off x="7581108" y="4840732"/>
                <a:ext cx="914400" cy="914400"/>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kern="1200" dirty="0">
                  <a:ln>
                    <a:solidFill>
                      <a:prstClr val="black"/>
                    </a:solidFill>
                  </a:ln>
                  <a:solidFill>
                    <a:srgbClr val="FF0000"/>
                  </a:solidFill>
                  <a:latin typeface="Calibri"/>
                  <a:ea typeface="+mn-ea"/>
                  <a:cs typeface="+mn-cs"/>
                </a:endParaRPr>
              </a:p>
            </p:txBody>
          </p:sp>
        </p:grpSp>
        <p:sp>
          <p:nvSpPr>
            <p:cNvPr id="102" name="Oval 101"/>
            <p:cNvSpPr/>
            <p:nvPr/>
          </p:nvSpPr>
          <p:spPr>
            <a:xfrm>
              <a:off x="6705600" y="3657600"/>
              <a:ext cx="2667000" cy="2971800"/>
            </a:xfrm>
            <a:prstGeom prst="ellipse">
              <a:avLst/>
            </a:prstGeom>
            <a:noFill/>
            <a:ln w="38100">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sp>
        <p:nvSpPr>
          <p:cNvPr id="119" name="TextBox 118"/>
          <p:cNvSpPr txBox="1"/>
          <p:nvPr/>
        </p:nvSpPr>
        <p:spPr>
          <a:xfrm>
            <a:off x="5410200" y="1828800"/>
            <a:ext cx="3505200" cy="3939540"/>
          </a:xfrm>
          <a:prstGeom prst="rect">
            <a:avLst/>
          </a:prstGeom>
          <a:noFill/>
        </p:spPr>
        <p:txBody>
          <a:bodyPr wrap="square" rtlCol="0">
            <a:spAutoFit/>
          </a:bodyPr>
          <a:lstStyle/>
          <a:p>
            <a:pPr algn="ctr" rtl="0"/>
            <a:endParaRPr lang="en-US" sz="1000" b="1" kern="1200" dirty="0">
              <a:solidFill>
                <a:srgbClr val="1F497D">
                  <a:lumMod val="75000"/>
                </a:srgbClr>
              </a:solidFill>
              <a:latin typeface="Arial" pitchFamily="34" charset="0"/>
              <a:ea typeface="+mn-ea"/>
              <a:cs typeface="Arial" pitchFamily="34" charset="0"/>
            </a:endParaRPr>
          </a:p>
          <a:p>
            <a:pPr algn="ctr" rtl="0"/>
            <a:r>
              <a:rPr lang="en-US" sz="2400" kern="1200" dirty="0">
                <a:solidFill>
                  <a:prstClr val="black"/>
                </a:solidFill>
                <a:latin typeface="Arial" pitchFamily="34" charset="0"/>
                <a:ea typeface="+mn-ea"/>
                <a:cs typeface="Arial" pitchFamily="34" charset="0"/>
              </a:rPr>
              <a:t>The man in the middle can’t hear both the speaking men (their speech is muddled). </a:t>
            </a:r>
          </a:p>
          <a:p>
            <a:pPr algn="ctr" rtl="0"/>
            <a:endParaRPr lang="en-US" sz="2400" dirty="0">
              <a:solidFill>
                <a:prstClr val="black"/>
              </a:solidFill>
              <a:latin typeface="Arial" pitchFamily="34" charset="0"/>
              <a:cs typeface="Arial" pitchFamily="34" charset="0"/>
            </a:endParaRPr>
          </a:p>
          <a:p>
            <a:pPr algn="ctr" rtl="0"/>
            <a:r>
              <a:rPr lang="en-US" sz="2400" dirty="0">
                <a:solidFill>
                  <a:prstClr val="black"/>
                </a:solidFill>
                <a:latin typeface="Arial" pitchFamily="34" charset="0"/>
                <a:cs typeface="Arial" pitchFamily="34" charset="0"/>
              </a:rPr>
              <a:t>The speakers cannot detect each other and they will keep on talking not detecting the problem at the listener. </a:t>
            </a:r>
            <a:endParaRPr lang="en-US" sz="2800" kern="1200" dirty="0">
              <a:solidFill>
                <a:srgbClr val="1F497D">
                  <a:lumMod val="75000"/>
                </a:srgbClr>
              </a:solidFill>
              <a:latin typeface="Arial" pitchFamily="34" charset="0"/>
              <a:ea typeface="+mn-ea"/>
              <a:cs typeface="Arial" pitchFamily="34" charset="0"/>
            </a:endParaRPr>
          </a:p>
        </p:txBody>
      </p:sp>
      <p:sp>
        <p:nvSpPr>
          <p:cNvPr id="95" name="TextBox 9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a:ln>
                  <a:solidFill>
                    <a:prstClr val="black"/>
                  </a:solidFill>
                </a:ln>
                <a:solidFill>
                  <a:prstClr val="white"/>
                </a:solidFill>
                <a:latin typeface="Tahoma" pitchFamily="34" charset="0"/>
                <a:cs typeface="Tahoma" pitchFamily="34" charset="0"/>
              </a:rPr>
              <a:t>Analogy: </a:t>
            </a:r>
            <a:r>
              <a:rPr lang="en-US" sz="4000" b="1">
                <a:ln>
                  <a:solidFill>
                    <a:prstClr val="black"/>
                  </a:solidFill>
                </a:ln>
                <a:solidFill>
                  <a:prstClr val="white"/>
                </a:solidFill>
                <a:latin typeface="Tahoma" pitchFamily="34" charset="0"/>
                <a:cs typeface="Tahoma" pitchFamily="34" charset="0"/>
              </a:rPr>
              <a:t>Wired vs. </a:t>
            </a:r>
            <a:r>
              <a:rPr lang="en-US" sz="4000" b="1" dirty="0">
                <a:ln>
                  <a:solidFill>
                    <a:prstClr val="black"/>
                  </a:solidFill>
                </a:ln>
                <a:solidFill>
                  <a:prstClr val="white"/>
                </a:solidFill>
                <a:latin typeface="Tahoma" pitchFamily="34" charset="0"/>
                <a:cs typeface="Tahoma" pitchFamily="34" charset="0"/>
              </a:rPr>
              <a:t>Wireless</a:t>
            </a:r>
            <a:endParaRPr lang="th-TH" sz="4000" b="1" dirty="0">
              <a:ln>
                <a:solidFill>
                  <a:prstClr val="black"/>
                </a:solidFill>
              </a:ln>
              <a:solidFill>
                <a:prstClr val="white"/>
              </a:solidFill>
              <a:latin typeface="Tahoma" pitchFamily="34" charset="0"/>
              <a:cs typeface="Tahoma" pitchFamily="34" charset="0"/>
            </a:endParaRPr>
          </a:p>
        </p:txBody>
      </p:sp>
      <p:grpSp>
        <p:nvGrpSpPr>
          <p:cNvPr id="114" name="Group 18"/>
          <p:cNvGrpSpPr/>
          <p:nvPr/>
        </p:nvGrpSpPr>
        <p:grpSpPr>
          <a:xfrm>
            <a:off x="2743200" y="3505200"/>
            <a:ext cx="381000" cy="914400"/>
            <a:chOff x="1447800" y="685800"/>
            <a:chExt cx="381000" cy="914400"/>
          </a:xfrm>
        </p:grpSpPr>
        <p:sp>
          <p:nvSpPr>
            <p:cNvPr id="115" name="Oval 114"/>
            <p:cNvSpPr/>
            <p:nvPr/>
          </p:nvSpPr>
          <p:spPr>
            <a:xfrm>
              <a:off x="1524000" y="685800"/>
              <a:ext cx="304800" cy="2286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cxnSp>
          <p:nvCxnSpPr>
            <p:cNvPr id="116" name="Straight Connector 115"/>
            <p:cNvCxnSpPr>
              <a:stCxn id="115" idx="4"/>
            </p:cNvCxnSpPr>
            <p:nvPr/>
          </p:nvCxnSpPr>
          <p:spPr>
            <a:xfrm rot="5400000">
              <a:off x="1409700" y="1181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10800000" flipV="1">
              <a:off x="1447800" y="10668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16200000" flipH="1">
              <a:off x="1676400" y="106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0800000" flipV="1">
              <a:off x="1447801" y="1447799"/>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16764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880362" y="3733800"/>
            <a:ext cx="243838" cy="152400"/>
            <a:chOff x="7147562" y="4953000"/>
            <a:chExt cx="243838" cy="152400"/>
          </a:xfrm>
        </p:grpSpPr>
        <p:sp>
          <p:nvSpPr>
            <p:cNvPr id="107" name="Oval 106"/>
            <p:cNvSpPr/>
            <p:nvPr/>
          </p:nvSpPr>
          <p:spPr>
            <a:xfrm>
              <a:off x="7345681" y="4953000"/>
              <a:ext cx="45719" cy="762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147562" y="5029200"/>
              <a:ext cx="45719" cy="76200"/>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p:cNvGrpSpPr/>
          <p:nvPr/>
        </p:nvGrpSpPr>
        <p:grpSpPr>
          <a:xfrm>
            <a:off x="2926081" y="3535681"/>
            <a:ext cx="152400" cy="198119"/>
            <a:chOff x="7193281" y="4754881"/>
            <a:chExt cx="152400" cy="198119"/>
          </a:xfrm>
        </p:grpSpPr>
        <p:sp>
          <p:nvSpPr>
            <p:cNvPr id="109" name="Arc 108"/>
            <p:cNvSpPr/>
            <p:nvPr/>
          </p:nvSpPr>
          <p:spPr>
            <a:xfrm>
              <a:off x="7193281" y="4876800"/>
              <a:ext cx="152400" cy="76200"/>
            </a:xfrm>
            <a:prstGeom prst="arc">
              <a:avLst>
                <a:gd name="adj1" fmla="val 11427285"/>
                <a:gd name="adj2" fmla="val 0"/>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Oval 109"/>
            <p:cNvSpPr/>
            <p:nvPr/>
          </p:nvSpPr>
          <p:spPr>
            <a:xfrm>
              <a:off x="7193281" y="4754881"/>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299962" y="4754881"/>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anim calcmode="lin" valueType="num">
                                      <p:cBhvr>
                                        <p:cTn id="17" dur="500" fill="hold"/>
                                        <p:tgtEl>
                                          <p:spTgt spid="122"/>
                                        </p:tgtEl>
                                        <p:attrNameLst>
                                          <p:attrName>ppt_w</p:attrName>
                                        </p:attrNameLst>
                                      </p:cBhvr>
                                      <p:tavLst>
                                        <p:tav tm="0">
                                          <p:val>
                                            <p:fltVal val="0"/>
                                          </p:val>
                                        </p:tav>
                                        <p:tav tm="100000">
                                          <p:val>
                                            <p:strVal val="#ppt_w"/>
                                          </p:val>
                                        </p:tav>
                                      </p:tavLst>
                                    </p:anim>
                                    <p:anim calcmode="lin" valueType="num">
                                      <p:cBhvr>
                                        <p:cTn id="18" dur="500" fill="hold"/>
                                        <p:tgtEl>
                                          <p:spTgt spid="122"/>
                                        </p:tgtEl>
                                        <p:attrNameLst>
                                          <p:attrName>ppt_h</p:attrName>
                                        </p:attrNameLst>
                                      </p:cBhvr>
                                      <p:tavLst>
                                        <p:tav tm="0">
                                          <p:val>
                                            <p:fltVal val="0"/>
                                          </p:val>
                                        </p:tav>
                                        <p:tav tm="100000">
                                          <p:val>
                                            <p:strVal val="#ppt_h"/>
                                          </p:val>
                                        </p:tav>
                                      </p:tavLst>
                                    </p:anim>
                                    <p:animEffect transition="in" filter="fade">
                                      <p:cBhvr>
                                        <p:cTn id="19" dur="500"/>
                                        <p:tgtEl>
                                          <p:spTgt spid="1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fade">
                                      <p:cBhvr>
                                        <p:cTn id="23" dur="500"/>
                                        <p:tgtEl>
                                          <p:spTgt spid="123"/>
                                        </p:tgtEl>
                                      </p:cBhvr>
                                    </p:animEffect>
                                  </p:childTnLst>
                                </p:cTn>
                              </p:par>
                            </p:childTnLst>
                          </p:cTn>
                        </p:par>
                        <p:par>
                          <p:cTn id="24" fill="hold">
                            <p:stCondLst>
                              <p:cond delay="1000"/>
                            </p:stCondLst>
                            <p:childTnLst>
                              <p:par>
                                <p:cTn id="25" presetID="10" presetClass="entr" presetSubtype="0" fill="hold" grpId="1" nodeType="after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par>
                                <p:cTn id="28" presetID="42" presetClass="path" presetSubtype="0" repeatCount="2000" accel="50000" decel="50000" fill="hold" nodeType="withEffect">
                                  <p:stCondLst>
                                    <p:cond delay="0"/>
                                  </p:stCondLst>
                                  <p:childTnLst>
                                    <p:animMotion origin="layout" path="M -1.94444E-6 4.44444E-6 L -0.0033 0.47777 " pathEditMode="relative" rAng="0" ptsTypes="AA">
                                      <p:cBhvr>
                                        <p:cTn id="29" dur="2000" fill="hold"/>
                                        <p:tgtEl>
                                          <p:spTgt spid="123"/>
                                        </p:tgtEl>
                                        <p:attrNameLst>
                                          <p:attrName>ppt_x</p:attrName>
                                          <p:attrName>ppt_y</p:attrName>
                                        </p:attrNameLst>
                                      </p:cBhvr>
                                      <p:rCtr x="-200" y="23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Why not perform CD?</a:t>
            </a:r>
            <a:endParaRPr lang="th-TH" sz="4400" b="1" dirty="0">
              <a:ln>
                <a:solidFill>
                  <a:prstClr val="black"/>
                </a:solidFill>
              </a:ln>
              <a:solidFill>
                <a:prstClr val="white"/>
              </a:solidFill>
              <a:latin typeface="Tahoma" pitchFamily="34" charset="0"/>
              <a:cs typeface="Tahoma" pitchFamily="34" charset="0"/>
            </a:endParaRPr>
          </a:p>
        </p:txBody>
      </p:sp>
      <p:sp>
        <p:nvSpPr>
          <p:cNvPr id="7" name="Rectangle 3"/>
          <p:cNvSpPr txBox="1">
            <a:spLocks noChangeArrowheads="1"/>
          </p:cNvSpPr>
          <p:nvPr/>
        </p:nvSpPr>
        <p:spPr bwMode="auto">
          <a:xfrm>
            <a:off x="152400" y="1143000"/>
            <a:ext cx="8305800" cy="3695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indent="-514350" algn="ctr" eaLnBrk="0" fontAlgn="base" hangingPunct="0">
              <a:lnSpc>
                <a:spcPct val="150000"/>
              </a:lnSpc>
              <a:spcBef>
                <a:spcPct val="20000"/>
              </a:spcBef>
              <a:spcAft>
                <a:spcPct val="0"/>
              </a:spcAft>
              <a:buClr>
                <a:srgbClr val="FF6600"/>
              </a:buClr>
              <a:buSzPct val="85000"/>
            </a:pPr>
            <a:r>
              <a:rPr lang="en-US" sz="2800" b="1" dirty="0">
                <a:ln w="0" cap="rnd" cmpd="thickThin">
                  <a:solidFill>
                    <a:prstClr val="black"/>
                  </a:solidFill>
                  <a:bevel/>
                </a:ln>
                <a:solidFill>
                  <a:prstClr val="black"/>
                </a:solidFill>
                <a:latin typeface="Microsoft Sans Serif" pitchFamily="34" charset="0"/>
                <a:cs typeface="Microsoft Sans Serif" pitchFamily="34" charset="0"/>
              </a:rPr>
              <a:t>1) </a:t>
            </a:r>
            <a:r>
              <a:rPr lang="en-US" sz="2800" b="1" dirty="0">
                <a:ln w="0" cap="rnd" cmpd="thickThin">
                  <a:solidFill>
                    <a:prstClr val="black"/>
                  </a:solidFill>
                  <a:bevel/>
                </a:ln>
                <a:solidFill>
                  <a:srgbClr val="3333CC"/>
                </a:solidFill>
                <a:latin typeface="Microsoft Sans Serif" pitchFamily="34" charset="0"/>
                <a:cs typeface="Microsoft Sans Serif" pitchFamily="34" charset="0"/>
              </a:rPr>
              <a:t>Collision detection is hard in wireless networks</a:t>
            </a:r>
            <a:endParaRPr lang="en-US" sz="2800" b="1" dirty="0">
              <a:ln w="0" cap="rnd" cmpd="thickThin">
                <a:solidFill>
                  <a:prstClr val="black"/>
                </a:solidFill>
                <a:bevel/>
              </a:ln>
              <a:solidFill>
                <a:srgbClr val="C00000"/>
              </a:solidFill>
              <a:latin typeface="Microsoft Sans Serif" pitchFamily="34" charset="0"/>
              <a:cs typeface="Microsoft Sans Serif" pitchFamily="34" charset="0"/>
            </a:endParaRPr>
          </a:p>
          <a:p>
            <a:pPr marL="514350" indent="-514350" algn="ctr" eaLnBrk="0" fontAlgn="base" hangingPunct="0">
              <a:lnSpc>
                <a:spcPct val="150000"/>
              </a:lnSpc>
              <a:spcBef>
                <a:spcPct val="20000"/>
              </a:spcBef>
              <a:spcAft>
                <a:spcPct val="0"/>
              </a:spcAft>
              <a:buClr>
                <a:srgbClr val="FF6600"/>
              </a:buClr>
              <a:buSzPct val="85000"/>
              <a:defRPr/>
            </a:pPr>
            <a:endParaRPr lang="en-US" sz="1050" b="1" dirty="0">
              <a:ln w="0" cap="rnd" cmpd="thickThin">
                <a:solidFill>
                  <a:prstClr val="black"/>
                </a:solidFill>
                <a:bevel/>
              </a:ln>
              <a:solidFill>
                <a:srgbClr val="C00000"/>
              </a:solidFill>
              <a:latin typeface="Microsoft Sans Serif" pitchFamily="34" charset="0"/>
              <a:cs typeface="Microsoft Sans Serif" pitchFamily="34" charset="0"/>
            </a:endParaRPr>
          </a:p>
          <a:p>
            <a:pPr marL="514350" indent="-514350" algn="ctr" eaLnBrk="0" fontAlgn="base" hangingPunct="0">
              <a:lnSpc>
                <a:spcPct val="150000"/>
              </a:lnSpc>
              <a:spcBef>
                <a:spcPct val="20000"/>
              </a:spcBef>
              <a:spcAft>
                <a:spcPct val="0"/>
              </a:spcAft>
              <a:buClr>
                <a:srgbClr val="FF6600"/>
              </a:buClr>
              <a:buSzPct val="85000"/>
              <a:defRPr/>
            </a:pPr>
            <a:r>
              <a:rPr lang="en-US" sz="2800" b="1" dirty="0">
                <a:ln w="0" cap="rnd" cmpd="thickThin">
                  <a:solidFill>
                    <a:prstClr val="black"/>
                  </a:solidFill>
                  <a:bevel/>
                </a:ln>
                <a:solidFill>
                  <a:prstClr val="black"/>
                </a:solidFill>
                <a:latin typeface="Microsoft Sans Serif" pitchFamily="34" charset="0"/>
                <a:cs typeface="Microsoft Sans Serif" pitchFamily="34" charset="0"/>
              </a:rPr>
              <a:t>2) </a:t>
            </a:r>
            <a:r>
              <a:rPr lang="en-US" sz="2800" b="1" dirty="0">
                <a:ln w="0" cap="rnd" cmpd="thickThin">
                  <a:solidFill>
                    <a:prstClr val="black"/>
                  </a:solidFill>
                  <a:bevel/>
                </a:ln>
                <a:solidFill>
                  <a:srgbClr val="3333CC"/>
                </a:solidFill>
                <a:latin typeface="Microsoft Sans Serif" pitchFamily="34" charset="0"/>
                <a:cs typeface="Microsoft Sans Serif" pitchFamily="34" charset="0"/>
              </a:rPr>
              <a:t>All collisions cannot be detected at the sender </a:t>
            </a:r>
            <a:r>
              <a:rPr lang="en-US" sz="2800" b="1" dirty="0">
                <a:ln w="0" cap="rnd" cmpd="thickThin">
                  <a:solidFill>
                    <a:prstClr val="black"/>
                  </a:solidFill>
                  <a:bevel/>
                </a:ln>
                <a:solidFill>
                  <a:srgbClr val="C00000"/>
                </a:solidFill>
                <a:latin typeface="Microsoft Sans Serif" pitchFamily="34" charset="0"/>
                <a:cs typeface="Microsoft Sans Serif" pitchFamily="34" charset="0"/>
              </a:rPr>
              <a:t>(hidden node problem)</a:t>
            </a:r>
          </a:p>
        </p:txBody>
      </p:sp>
      <p:sp>
        <p:nvSpPr>
          <p:cNvPr id="8" name="Rectangle 7"/>
          <p:cNvSpPr/>
          <p:nvPr/>
        </p:nvSpPr>
        <p:spPr>
          <a:xfrm>
            <a:off x="0" y="4724400"/>
            <a:ext cx="9144000" cy="523220"/>
          </a:xfrm>
          <a:prstGeom prst="rect">
            <a:avLst/>
          </a:prstGeom>
          <a:solidFill>
            <a:schemeClr val="bg1">
              <a:lumMod val="75000"/>
            </a:schemeClr>
          </a:solidFill>
          <a:scene3d>
            <a:camera prst="orthographicFront"/>
            <a:lightRig rig="threePt" dir="t"/>
          </a:scene3d>
          <a:sp3d>
            <a:bevelT w="152400" h="50800" prst="softRound"/>
          </a:sp3d>
        </p:spPr>
        <p:txBody>
          <a:bodyPr wrap="square">
            <a:spAutoFit/>
          </a:bodyPr>
          <a:lstStyle/>
          <a:p>
            <a:pPr algn="ctr" eaLnBrk="0" fontAlgn="base" hangingPunct="0">
              <a:spcBef>
                <a:spcPct val="20000"/>
              </a:spcBef>
              <a:spcAft>
                <a:spcPct val="0"/>
              </a:spcAft>
              <a:buClr>
                <a:srgbClr val="3333CC"/>
              </a:buClr>
              <a:buSzPct val="85000"/>
            </a:pPr>
            <a:r>
              <a:rPr lang="en-US" sz="2800" b="1" dirty="0">
                <a:ln w="0" cap="rnd" cmpd="thickThin">
                  <a:solidFill>
                    <a:prstClr val="black"/>
                  </a:solidFill>
                  <a:bevel/>
                </a:ln>
                <a:solidFill>
                  <a:srgbClr val="C00000"/>
                </a:solidFill>
                <a:latin typeface="Microsoft Sans Serif" pitchFamily="34" charset="0"/>
                <a:cs typeface="Microsoft Sans Serif" pitchFamily="34" charset="0"/>
              </a:rPr>
              <a:t>Collision Avoidance</a:t>
            </a:r>
            <a:r>
              <a:rPr lang="en-US" sz="2800" b="1" dirty="0">
                <a:ln w="0" cap="rnd" cmpd="thickThin">
                  <a:solidFill>
                    <a:prstClr val="black"/>
                  </a:solidFill>
                  <a:bevel/>
                </a:ln>
                <a:solidFill>
                  <a:srgbClr val="1F497D"/>
                </a:solidFill>
                <a:latin typeface="Microsoft Sans Serif" pitchFamily="34" charset="0"/>
                <a:cs typeface="Microsoft Sans Serif" pitchFamily="34" charset="0"/>
              </a:rPr>
              <a:t>: </a:t>
            </a:r>
            <a:r>
              <a:rPr lang="en-US" sz="2800" b="1" dirty="0">
                <a:ln w="0" cap="rnd" cmpd="thickThin">
                  <a:solidFill>
                    <a:prstClr val="black"/>
                  </a:solidFill>
                  <a:bevel/>
                </a:ln>
                <a:solidFill>
                  <a:prstClr val="black"/>
                </a:solidFill>
                <a:latin typeface="Microsoft Sans Serif" pitchFamily="34" charset="0"/>
                <a:cs typeface="Microsoft Sans Serif" pitchFamily="34" charset="0"/>
              </a:rPr>
              <a:t>avoid collisions in the first place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ChangeAspect="1" noChangeArrowheads="1"/>
          </p:cNvPicPr>
          <p:nvPr/>
        </p:nvPicPr>
        <p:blipFill>
          <a:blip r:embed="rId2" cstate="print"/>
          <a:srcRect b="45915"/>
          <a:stretch>
            <a:fillRect/>
          </a:stretch>
        </p:blipFill>
        <p:spPr bwMode="auto">
          <a:xfrm>
            <a:off x="304800" y="1981200"/>
            <a:ext cx="5334000" cy="4572000"/>
          </a:xfrm>
          <a:prstGeom prst="rect">
            <a:avLst/>
          </a:prstGeom>
          <a:noFill/>
          <a:ln w="9525">
            <a:noFill/>
            <a:miter lim="800000"/>
            <a:headEnd/>
            <a:tailEnd/>
          </a:ln>
        </p:spPr>
      </p:pic>
      <p:pic>
        <p:nvPicPr>
          <p:cNvPr id="36869" name="Picture 5"/>
          <p:cNvPicPr>
            <a:picLocks noChangeAspect="1" noChangeArrowheads="1"/>
          </p:cNvPicPr>
          <p:nvPr/>
        </p:nvPicPr>
        <p:blipFill>
          <a:blip r:embed="rId2" cstate="print"/>
          <a:srcRect l="15128" t="55211" r="14145" b="5353"/>
          <a:stretch>
            <a:fillRect/>
          </a:stretch>
        </p:blipFill>
        <p:spPr bwMode="auto">
          <a:xfrm>
            <a:off x="5680075" y="2362200"/>
            <a:ext cx="3463925" cy="3352800"/>
          </a:xfrm>
          <a:prstGeom prst="rect">
            <a:avLst/>
          </a:prstGeom>
          <a:noFill/>
          <a:ln w="9525">
            <a:noFill/>
            <a:miter lim="800000"/>
            <a:headEnd/>
            <a:tailEnd/>
          </a:ln>
        </p:spPr>
      </p:pic>
      <p:sp>
        <p:nvSpPr>
          <p:cNvPr id="7" name="TextBox 6"/>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a:ln>
                  <a:solidFill>
                    <a:prstClr val="black"/>
                  </a:solidFill>
                </a:ln>
                <a:solidFill>
                  <a:prstClr val="white"/>
                </a:solidFill>
                <a:latin typeface="Tahoma" pitchFamily="34" charset="0"/>
                <a:cs typeface="Tahoma" pitchFamily="34" charset="0"/>
              </a:rPr>
              <a:t>Wireless LAN Configuration</a:t>
            </a:r>
            <a:endParaRPr lang="th-TH" sz="4400" b="1" dirty="0">
              <a:ln>
                <a:solidFill>
                  <a:prstClr val="black"/>
                </a:solidFill>
              </a:ln>
              <a:solidFill>
                <a:prstClr val="white"/>
              </a:solidFill>
              <a:latin typeface="Tahoma" pitchFamily="34" charset="0"/>
              <a:cs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Hidden Node Problem</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3074" name="Picture 2" descr="C:\Documents and Settings\junaid\My Documents\My Dropbox\Computer Networks\Kurose\gifs_ppt\KuroseRoss4e_gifs\ch06_gif\fig06_04.gif"/>
          <p:cNvPicPr>
            <a:picLocks noChangeAspect="1" noChangeArrowheads="1"/>
          </p:cNvPicPr>
          <p:nvPr/>
        </p:nvPicPr>
        <p:blipFill>
          <a:blip r:embed="rId3" cstate="print"/>
          <a:srcRect r="56927" b="25195"/>
          <a:stretch>
            <a:fillRect/>
          </a:stretch>
        </p:blipFill>
        <p:spPr bwMode="auto">
          <a:xfrm>
            <a:off x="457199" y="2133600"/>
            <a:ext cx="3581401" cy="3657600"/>
          </a:xfrm>
          <a:prstGeom prst="rect">
            <a:avLst/>
          </a:prstGeom>
          <a:noFill/>
        </p:spPr>
      </p:pic>
      <p:sp>
        <p:nvSpPr>
          <p:cNvPr id="5" name="Rectangle 4"/>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Kurose, Ross, “Computer Networking:  a Top Down Approach”</a:t>
            </a:r>
          </a:p>
        </p:txBody>
      </p:sp>
      <p:sp>
        <p:nvSpPr>
          <p:cNvPr id="6" name="Rectangle 5"/>
          <p:cNvSpPr/>
          <p:nvPr/>
        </p:nvSpPr>
        <p:spPr>
          <a:xfrm>
            <a:off x="685800" y="5862935"/>
            <a:ext cx="2664512" cy="461665"/>
          </a:xfrm>
          <a:prstGeom prst="rect">
            <a:avLst/>
          </a:prstGeom>
        </p:spPr>
        <p:txBody>
          <a:bodyPr wrap="none">
            <a:spAutoFit/>
          </a:bodyPr>
          <a:lstStyle/>
          <a:p>
            <a:pPr algn="l" rtl="0"/>
            <a:r>
              <a:rPr lang="en-US" sz="2400" b="1" kern="1200" dirty="0">
                <a:ln>
                  <a:solidFill>
                    <a:sysClr val="windowText" lastClr="000000"/>
                  </a:solidFill>
                </a:ln>
                <a:solidFill>
                  <a:srgbClr val="FF6600"/>
                </a:solidFill>
                <a:latin typeface="Calibri"/>
                <a:ea typeface="+mn-ea"/>
                <a:cs typeface="+mn-cs"/>
              </a:rPr>
              <a:t>Caused by Obstacle</a:t>
            </a:r>
          </a:p>
        </p:txBody>
      </p:sp>
      <p:sp>
        <p:nvSpPr>
          <p:cNvPr id="7" name="Rectangle 6"/>
          <p:cNvSpPr/>
          <p:nvPr/>
        </p:nvSpPr>
        <p:spPr>
          <a:xfrm>
            <a:off x="5257800" y="5862935"/>
            <a:ext cx="3917483" cy="461665"/>
          </a:xfrm>
          <a:prstGeom prst="rect">
            <a:avLst/>
          </a:prstGeom>
        </p:spPr>
        <p:txBody>
          <a:bodyPr wrap="none">
            <a:spAutoFit/>
          </a:bodyPr>
          <a:lstStyle/>
          <a:p>
            <a:pPr algn="l" rtl="0"/>
            <a:r>
              <a:rPr lang="en-US" sz="2400" b="1" kern="1200" dirty="0">
                <a:ln>
                  <a:solidFill>
                    <a:sysClr val="windowText" lastClr="000000"/>
                  </a:solidFill>
                </a:ln>
                <a:solidFill>
                  <a:srgbClr val="FF6600"/>
                </a:solidFill>
                <a:latin typeface="Calibri"/>
                <a:ea typeface="+mn-ea"/>
                <a:cs typeface="+mn-cs"/>
              </a:rPr>
              <a:t>Caused by Signal Attenuation</a:t>
            </a:r>
          </a:p>
        </p:txBody>
      </p:sp>
      <p:grpSp>
        <p:nvGrpSpPr>
          <p:cNvPr id="2" name="Group 13"/>
          <p:cNvGrpSpPr/>
          <p:nvPr/>
        </p:nvGrpSpPr>
        <p:grpSpPr>
          <a:xfrm>
            <a:off x="1905000" y="1748135"/>
            <a:ext cx="2924143" cy="1833265"/>
            <a:chOff x="1905000" y="1138535"/>
            <a:chExt cx="2924143" cy="1833265"/>
          </a:xfrm>
        </p:grpSpPr>
        <p:grpSp>
          <p:nvGrpSpPr>
            <p:cNvPr id="3" name="Group 10"/>
            <p:cNvGrpSpPr/>
            <p:nvPr/>
          </p:nvGrpSpPr>
          <p:grpSpPr>
            <a:xfrm>
              <a:off x="1905000" y="1371600"/>
              <a:ext cx="1295400" cy="1600200"/>
              <a:chOff x="1905000" y="1371600"/>
              <a:chExt cx="1295400" cy="1600200"/>
            </a:xfrm>
          </p:grpSpPr>
          <p:sp>
            <p:nvSpPr>
              <p:cNvPr id="8" name="Oval 7"/>
              <p:cNvSpPr/>
              <p:nvPr/>
            </p:nvSpPr>
            <p:spPr>
              <a:xfrm>
                <a:off x="1905000" y="1676400"/>
                <a:ext cx="1295400" cy="1295400"/>
              </a:xfrm>
              <a:prstGeom prst="ellipse">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10" name="Straight Arrow Connector 9"/>
              <p:cNvCxnSpPr>
                <a:stCxn id="8" idx="0"/>
              </p:cNvCxnSpPr>
              <p:nvPr/>
            </p:nvCxnSpPr>
            <p:spPr>
              <a:xfrm rot="5400000" flipH="1" flipV="1">
                <a:off x="2533650" y="1390650"/>
                <a:ext cx="304800" cy="266700"/>
              </a:xfrm>
              <a:prstGeom prst="straightConnector1">
                <a:avLst/>
              </a:prstGeom>
              <a:noFill/>
              <a:ln w="57150" cap="flat" cmpd="sng" algn="ctr">
                <a:solidFill>
                  <a:srgbClr val="FF0000"/>
                </a:solidFill>
                <a:prstDash val="solid"/>
                <a:tailEnd type="arrow" w="med" len="sm"/>
              </a:ln>
              <a:effectLst>
                <a:outerShdw blurRad="76200" dist="12700" dir="8100000" sy="-23000" kx="800400" algn="br" rotWithShape="0">
                  <a:prstClr val="black">
                    <a:alpha val="20000"/>
                  </a:prstClr>
                </a:outerShdw>
              </a:effectLst>
              <a:scene3d>
                <a:camera prst="orthographicFront"/>
                <a:lightRig rig="threePt" dir="t"/>
              </a:scene3d>
              <a:sp3d>
                <a:bevelT w="152400" h="50800" prst="softRound"/>
              </a:sp3d>
            </p:spPr>
          </p:cxnSp>
        </p:grpSp>
        <p:sp>
          <p:nvSpPr>
            <p:cNvPr id="13" name="Rectangle 12"/>
            <p:cNvSpPr/>
            <p:nvPr/>
          </p:nvSpPr>
          <p:spPr>
            <a:xfrm>
              <a:off x="2895600" y="1138535"/>
              <a:ext cx="1933543" cy="461665"/>
            </a:xfrm>
            <a:prstGeom prst="rect">
              <a:avLst/>
            </a:prstGeom>
          </p:spPr>
          <p:txBody>
            <a:bodyPr wrap="none">
              <a:spAutoFit/>
            </a:bodyPr>
            <a:lstStyle/>
            <a:p>
              <a:pPr algn="l" rtl="0"/>
              <a:r>
                <a:rPr lang="en-US" sz="2400" kern="1200" dirty="0">
                  <a:ln>
                    <a:solidFill>
                      <a:sysClr val="windowText" lastClr="000000"/>
                    </a:solidFill>
                  </a:ln>
                  <a:solidFill>
                    <a:srgbClr val="FF0000"/>
                  </a:solidFill>
                  <a:latin typeface="Arial" pitchFamily="34" charset="0"/>
                  <a:cs typeface="Arial" pitchFamily="34" charset="0"/>
                </a:rPr>
                <a:t>Hidden node</a:t>
              </a:r>
            </a:p>
          </p:txBody>
        </p:sp>
      </p:grpSp>
      <p:pic>
        <p:nvPicPr>
          <p:cNvPr id="16" name="Picture 2" descr="C:\Documents and Settings\junaid\My Documents\My Dropbox\Computer Networks\Kurose\gifs_ppt\KuroseRoss4e_gifs\ch06_gif\fig06_04.gif"/>
          <p:cNvPicPr>
            <a:picLocks noChangeAspect="1" noChangeArrowheads="1"/>
          </p:cNvPicPr>
          <p:nvPr/>
        </p:nvPicPr>
        <p:blipFill>
          <a:blip r:embed="rId3" cstate="print"/>
          <a:srcRect l="50405" b="25195"/>
          <a:stretch>
            <a:fillRect/>
          </a:stretch>
        </p:blipFill>
        <p:spPr bwMode="auto">
          <a:xfrm>
            <a:off x="4791672" y="2133600"/>
            <a:ext cx="4123728" cy="3657600"/>
          </a:xfrm>
          <a:prstGeom prst="rect">
            <a:avLst/>
          </a:prstGeom>
          <a:noFill/>
        </p:spPr>
      </p:pic>
      <p:sp>
        <p:nvSpPr>
          <p:cNvPr id="17" name="Rectangle 16"/>
          <p:cNvSpPr/>
          <p:nvPr/>
        </p:nvSpPr>
        <p:spPr>
          <a:xfrm>
            <a:off x="415213" y="926068"/>
            <a:ext cx="8576387" cy="461665"/>
          </a:xfrm>
          <a:prstGeom prst="rect">
            <a:avLst/>
          </a:prstGeom>
        </p:spPr>
        <p:txBody>
          <a:bodyPr wrap="none">
            <a:spAutoFit/>
          </a:bodyPr>
          <a:lstStyle/>
          <a:p>
            <a:r>
              <a:rPr lang="en-US" sz="2400" b="1" dirty="0">
                <a:ln w="0" cap="rnd" cmpd="thickThin">
                  <a:solidFill>
                    <a:prstClr val="black"/>
                  </a:solidFill>
                  <a:bevel/>
                </a:ln>
                <a:solidFill>
                  <a:schemeClr val="accent6">
                    <a:lumMod val="75000"/>
                  </a:schemeClr>
                </a:solidFill>
                <a:latin typeface="Microsoft Sans Serif" pitchFamily="34" charset="0"/>
                <a:cs typeface="Microsoft Sans Serif" pitchFamily="34" charset="0"/>
              </a:rPr>
              <a:t>Collisions (undetected) at receiver due to a hidden transmitter</a:t>
            </a:r>
            <a:endParaRPr lang="en-US" sz="2400"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7" name="Rectangle 3"/>
          <p:cNvSpPr>
            <a:spLocks noGrp="1" noChangeArrowheads="1"/>
          </p:cNvSpPr>
          <p:nvPr>
            <p:ph idx="1"/>
          </p:nvPr>
        </p:nvSpPr>
        <p:spPr>
          <a:xfrm>
            <a:off x="457200" y="4613275"/>
            <a:ext cx="8229600" cy="1517650"/>
          </a:xfrm>
        </p:spPr>
        <p:txBody>
          <a:bodyPr rtlCol="0">
            <a:noAutofit/>
          </a:bodyPr>
          <a:lstStyle/>
          <a:p>
            <a:pPr lvl="1" eaLnBrk="1" fontAlgn="auto" hangingPunct="1">
              <a:spcAft>
                <a:spcPts val="0"/>
              </a:spcAft>
              <a:buFont typeface="Arial" pitchFamily="34" charset="0"/>
              <a:buChar char="–"/>
              <a:defRPr/>
            </a:pPr>
            <a:r>
              <a:rPr lang="en-US" sz="3200" dirty="0"/>
              <a:t>‘A’ and ‘B’ are in each others range and can interfere</a:t>
            </a:r>
          </a:p>
          <a:p>
            <a:pPr lvl="1" eaLnBrk="1" fontAlgn="auto" hangingPunct="1">
              <a:spcAft>
                <a:spcPts val="0"/>
              </a:spcAft>
              <a:buFont typeface="Arial" pitchFamily="34" charset="0"/>
              <a:buChar char="–"/>
              <a:defRPr/>
            </a:pPr>
            <a:r>
              <a:rPr lang="en-US" sz="3200" dirty="0"/>
              <a:t>‘C’ can communicate and interfere with ‘B’ and ‘D’ but not ‘A’</a:t>
            </a:r>
          </a:p>
        </p:txBody>
      </p:sp>
      <p:pic>
        <p:nvPicPr>
          <p:cNvPr id="38917" name="Picture 4" descr="4-11"/>
          <p:cNvPicPr>
            <a:picLocks noChangeAspect="1" noChangeArrowheads="1"/>
          </p:cNvPicPr>
          <p:nvPr/>
        </p:nvPicPr>
        <p:blipFill>
          <a:blip r:embed="rId2" cstate="print"/>
          <a:srcRect/>
          <a:stretch>
            <a:fillRect/>
          </a:stretch>
        </p:blipFill>
        <p:spPr bwMode="auto">
          <a:xfrm>
            <a:off x="631825" y="2382838"/>
            <a:ext cx="8007350" cy="1566862"/>
          </a:xfrm>
          <a:prstGeom prst="rect">
            <a:avLst/>
          </a:prstGeom>
          <a:noFill/>
          <a:ln w="9525">
            <a:noFill/>
            <a:miter lim="800000"/>
            <a:headEnd/>
            <a:tailEnd/>
          </a:ln>
        </p:spPr>
      </p:pic>
      <p:sp>
        <p:nvSpPr>
          <p:cNvPr id="7" name="TextBox 6"/>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Hidden Node Problem</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8" name="Title 7"/>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animEffect transition="in" filter="blinds(horizontal)">
                                      <p:cBhvr>
                                        <p:cTn id="7" dur="500"/>
                                        <p:tgtEl>
                                          <p:spTgt spid="1004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4547">
                                            <p:txEl>
                                              <p:pRg st="1" end="1"/>
                                            </p:txEl>
                                          </p:spTgt>
                                        </p:tgtEl>
                                        <p:attrNameLst>
                                          <p:attrName>style.visibility</p:attrName>
                                        </p:attrNameLst>
                                      </p:cBhvr>
                                      <p:to>
                                        <p:strVal val="visible"/>
                                      </p:to>
                                    </p:set>
                                    <p:animEffect transition="in" filter="blinds(horizontal)">
                                      <p:cBhvr>
                                        <p:cTn id="12" dur="500"/>
                                        <p:tgtEl>
                                          <p:spTgt spid="1004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1" name="Rectangle 3"/>
          <p:cNvSpPr>
            <a:spLocks noGrp="1" noChangeArrowheads="1"/>
          </p:cNvSpPr>
          <p:nvPr>
            <p:ph idx="1"/>
          </p:nvPr>
        </p:nvSpPr>
        <p:spPr>
          <a:xfrm>
            <a:off x="457200" y="1719263"/>
            <a:ext cx="8229600" cy="3005137"/>
          </a:xfrm>
        </p:spPr>
        <p:txBody>
          <a:bodyPr rtlCol="0">
            <a:normAutofit/>
          </a:bodyPr>
          <a:lstStyle/>
          <a:p>
            <a:pPr eaLnBrk="1" fontAlgn="auto" hangingPunct="1">
              <a:lnSpc>
                <a:spcPct val="90000"/>
              </a:lnSpc>
              <a:spcAft>
                <a:spcPts val="0"/>
              </a:spcAft>
              <a:buFont typeface="Arial" pitchFamily="34" charset="0"/>
              <a:buChar char="•"/>
              <a:defRPr/>
            </a:pPr>
            <a:r>
              <a:rPr lang="en-US" sz="2200" dirty="0"/>
              <a:t>Consider the case when ‘A’ transmits to ‘B’</a:t>
            </a:r>
          </a:p>
          <a:p>
            <a:pPr eaLnBrk="1" fontAlgn="auto" hangingPunct="1">
              <a:lnSpc>
                <a:spcPct val="90000"/>
              </a:lnSpc>
              <a:spcAft>
                <a:spcPts val="0"/>
              </a:spcAft>
              <a:buFont typeface="Arial" pitchFamily="34" charset="0"/>
              <a:buChar char="•"/>
              <a:defRPr/>
            </a:pPr>
            <a:r>
              <a:rPr lang="en-US" sz="2200" dirty="0"/>
              <a:t>‘C’ does not detect the transmission from ‘A’ because it is out of range</a:t>
            </a:r>
          </a:p>
          <a:p>
            <a:pPr eaLnBrk="1" fontAlgn="auto" hangingPunct="1">
              <a:lnSpc>
                <a:spcPct val="90000"/>
              </a:lnSpc>
              <a:spcAft>
                <a:spcPts val="0"/>
              </a:spcAft>
              <a:buFont typeface="Arial" pitchFamily="34" charset="0"/>
              <a:buChar char="•"/>
              <a:defRPr/>
            </a:pPr>
            <a:r>
              <a:rPr lang="en-US" sz="2200" dirty="0"/>
              <a:t>‘C’ falsely concludes that it can transmit</a:t>
            </a:r>
          </a:p>
          <a:p>
            <a:pPr eaLnBrk="1" fontAlgn="auto" hangingPunct="1">
              <a:lnSpc>
                <a:spcPct val="90000"/>
              </a:lnSpc>
              <a:spcAft>
                <a:spcPts val="0"/>
              </a:spcAft>
              <a:buFont typeface="Arial" pitchFamily="34" charset="0"/>
              <a:buChar char="•"/>
              <a:defRPr/>
            </a:pPr>
            <a:r>
              <a:rPr lang="en-US" sz="2200" dirty="0"/>
              <a:t>If ‘C’ transmits, it interferes at ‘B’ with the transmission from ‘A’ garbling information</a:t>
            </a:r>
          </a:p>
          <a:p>
            <a:pPr eaLnBrk="1" fontAlgn="auto" hangingPunct="1">
              <a:lnSpc>
                <a:spcPct val="90000"/>
              </a:lnSpc>
              <a:spcAft>
                <a:spcPts val="0"/>
              </a:spcAft>
              <a:buFont typeface="Arial" pitchFamily="34" charset="0"/>
              <a:buChar char="•"/>
              <a:defRPr/>
            </a:pPr>
            <a:r>
              <a:rPr lang="en-US" sz="2200" dirty="0"/>
              <a:t>The problem of a station not being able to detect a potential competitor because of being distant is the ‘</a:t>
            </a:r>
            <a:r>
              <a:rPr lang="en-US" sz="2200" b="1" dirty="0"/>
              <a:t>Hidden Node Problem’</a:t>
            </a:r>
            <a:endParaRPr lang="en-US" sz="2200" dirty="0"/>
          </a:p>
        </p:txBody>
      </p:sp>
      <p:pic>
        <p:nvPicPr>
          <p:cNvPr id="39941" name="Picture 5" descr="4-11"/>
          <p:cNvPicPr>
            <a:picLocks noChangeAspect="1" noChangeArrowheads="1"/>
          </p:cNvPicPr>
          <p:nvPr/>
        </p:nvPicPr>
        <p:blipFill>
          <a:blip r:embed="rId2" cstate="print"/>
          <a:srcRect/>
          <a:stretch>
            <a:fillRect/>
          </a:stretch>
        </p:blipFill>
        <p:spPr bwMode="auto">
          <a:xfrm>
            <a:off x="914400" y="4724400"/>
            <a:ext cx="8007350" cy="1566863"/>
          </a:xfrm>
          <a:prstGeom prst="rect">
            <a:avLst/>
          </a:prstGeom>
          <a:noFill/>
          <a:ln w="9525">
            <a:noFill/>
            <a:miter lim="800000"/>
            <a:headEnd/>
            <a:tailEnd/>
          </a:ln>
        </p:spPr>
      </p:pic>
      <p:sp>
        <p:nvSpPr>
          <p:cNvPr id="7" name="TextBox 6"/>
          <p:cNvSpPr txBox="1"/>
          <p:nvPr/>
        </p:nvSpPr>
        <p:spPr>
          <a:xfrm>
            <a:off x="0" y="0"/>
            <a:ext cx="9144000" cy="707886"/>
          </a:xfrm>
          <a:prstGeom prst="rect">
            <a:avLst/>
          </a:prstGeom>
          <a:solidFill>
            <a:srgbClr val="F79646">
              <a:lumMod val="75000"/>
            </a:srgbClr>
          </a:solidFill>
        </p:spPr>
        <p:txBody>
          <a:bodyPr wrap="square" rtlCol="0">
            <a:spAutoFit/>
          </a:bodyPr>
          <a:lstStyle/>
          <a:p>
            <a:pPr algn="ctr" rtl="0">
              <a:defRPr/>
            </a:pPr>
            <a:r>
              <a:rPr lang="en-US" sz="4000" b="1" kern="1200" dirty="0">
                <a:ln>
                  <a:solidFill>
                    <a:prstClr val="black"/>
                  </a:solidFill>
                </a:ln>
                <a:solidFill>
                  <a:prstClr val="white"/>
                </a:solidFill>
                <a:latin typeface="Tahoma" pitchFamily="34" charset="0"/>
                <a:ea typeface="+mn-ea"/>
                <a:cs typeface="Tahoma" pitchFamily="34" charset="0"/>
              </a:rPr>
              <a:t>Hidden Node Problem</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8" name="Title 7"/>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Effect transition="in" filter="blinds(horizontal)">
                                      <p:cBhvr>
                                        <p:cTn id="7" dur="500"/>
                                        <p:tgtEl>
                                          <p:spTgt spid="1005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5571">
                                            <p:txEl>
                                              <p:pRg st="1" end="1"/>
                                            </p:txEl>
                                          </p:spTgt>
                                        </p:tgtEl>
                                        <p:attrNameLst>
                                          <p:attrName>style.visibility</p:attrName>
                                        </p:attrNameLst>
                                      </p:cBhvr>
                                      <p:to>
                                        <p:strVal val="visible"/>
                                      </p:to>
                                    </p:set>
                                    <p:animEffect transition="in" filter="blinds(horizontal)">
                                      <p:cBhvr>
                                        <p:cTn id="12" dur="500"/>
                                        <p:tgtEl>
                                          <p:spTgt spid="1005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5571">
                                            <p:txEl>
                                              <p:pRg st="2" end="2"/>
                                            </p:txEl>
                                          </p:spTgt>
                                        </p:tgtEl>
                                        <p:attrNameLst>
                                          <p:attrName>style.visibility</p:attrName>
                                        </p:attrNameLst>
                                      </p:cBhvr>
                                      <p:to>
                                        <p:strVal val="visible"/>
                                      </p:to>
                                    </p:set>
                                    <p:animEffect transition="in" filter="blinds(horizontal)">
                                      <p:cBhvr>
                                        <p:cTn id="17" dur="500"/>
                                        <p:tgtEl>
                                          <p:spTgt spid="1005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5571">
                                            <p:txEl>
                                              <p:pRg st="3" end="3"/>
                                            </p:txEl>
                                          </p:spTgt>
                                        </p:tgtEl>
                                        <p:attrNameLst>
                                          <p:attrName>style.visibility</p:attrName>
                                        </p:attrNameLst>
                                      </p:cBhvr>
                                      <p:to>
                                        <p:strVal val="visible"/>
                                      </p:to>
                                    </p:set>
                                    <p:animEffect transition="in" filter="blinds(horizontal)">
                                      <p:cBhvr>
                                        <p:cTn id="22" dur="500"/>
                                        <p:tgtEl>
                                          <p:spTgt spid="1005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05571">
                                            <p:txEl>
                                              <p:pRg st="4" end="4"/>
                                            </p:txEl>
                                          </p:spTgt>
                                        </p:tgtEl>
                                        <p:attrNameLst>
                                          <p:attrName>style.visibility</p:attrName>
                                        </p:attrNameLst>
                                      </p:cBhvr>
                                      <p:to>
                                        <p:strVal val="visible"/>
                                      </p:to>
                                    </p:set>
                                    <p:animEffect transition="in" filter="blinds(horizontal)">
                                      <p:cBhvr>
                                        <p:cTn id="27" dur="500"/>
                                        <p:tgtEl>
                                          <p:spTgt spid="100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GxFuwv4B_EC8NCCkL5_eS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UzFg1iELEuWy1i5z_5z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GxFuwv4B_EC8NCCkL5_e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pUzFg1iELEuWy1i5z_5zl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006_Title/Bullet_Cisco Black Temp">
  <a:themeElements>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fontScheme name="2006_Title/Bullet_Cisco Black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spAutoFit/>
      </a:bodyPr>
      <a:lstStyle>
        <a:defPPr marL="0" marR="0" indent="0" algn="r" defTabSz="814388" rtl="0" eaLnBrk="0" fontAlgn="base" latinLnBrk="0" hangingPunct="0">
          <a:lnSpc>
            <a:spcPct val="9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spAutoFit/>
      </a:bodyPr>
      <a:lstStyle>
        <a:defPPr marL="0" marR="0" indent="0" algn="r" defTabSz="814388" rtl="0" eaLnBrk="0" fontAlgn="base" latinLnBrk="0" hangingPunct="0">
          <a:lnSpc>
            <a:spcPct val="9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Black Temp 1">
        <a:dk1>
          <a:srgbClr val="000000"/>
        </a:dk1>
        <a:lt1>
          <a:srgbClr val="FFFFFF"/>
        </a:lt1>
        <a:dk2>
          <a:srgbClr val="000000"/>
        </a:dk2>
        <a:lt2>
          <a:srgbClr val="FFFFFF"/>
        </a:lt2>
        <a:accent1>
          <a:srgbClr val="0183B7"/>
        </a:accent1>
        <a:accent2>
          <a:srgbClr val="B21A1A"/>
        </a:accent2>
        <a:accent3>
          <a:srgbClr val="AAAAAA"/>
        </a:accent3>
        <a:accent4>
          <a:srgbClr val="DADADA"/>
        </a:accent4>
        <a:accent5>
          <a:srgbClr val="AAC1D8"/>
        </a:accent5>
        <a:accent6>
          <a:srgbClr val="A11616"/>
        </a:accent6>
        <a:hlink>
          <a:srgbClr val="83A2CF"/>
        </a:hlink>
        <a:folHlink>
          <a:srgbClr val="EFB525"/>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2389</TotalTime>
  <Words>2976</Words>
  <Application>Microsoft Office PowerPoint</Application>
  <PresentationFormat>On-screen Show (4:3)</PresentationFormat>
  <Paragraphs>229</Paragraphs>
  <Slides>22</Slides>
  <Notes>17</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22</vt:i4>
      </vt:variant>
    </vt:vector>
  </HeadingPairs>
  <TitlesOfParts>
    <vt:vector size="34" baseType="lpstr">
      <vt:lpstr>Arial</vt:lpstr>
      <vt:lpstr>Calibri</vt:lpstr>
      <vt:lpstr>Courier New</vt:lpstr>
      <vt:lpstr>Gill Sans MT</vt:lpstr>
      <vt:lpstr>Microsoft Sans Serif</vt:lpstr>
      <vt:lpstr>Tahoma</vt:lpstr>
      <vt:lpstr>Wingdings</vt:lpstr>
      <vt:lpstr>3_Office Theme</vt:lpstr>
      <vt:lpstr>Office Theme</vt:lpstr>
      <vt:lpstr>5_Office Theme</vt:lpstr>
      <vt:lpstr>2006_Title/Bullet_Cisco Black Temp</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Wired Vs. Wireless</vt:lpstr>
      <vt:lpstr>Wireless MAC Challenges: Varying Link Quality</vt:lpstr>
      <vt:lpstr>Wireless MAC Challenges: Hidden and Exposed Terminal Problems</vt:lpstr>
      <vt:lpstr>Tradeoff between Packet Length and Error</vt:lpstr>
      <vt:lpstr>Wireless MAC Challenges: Tradeoff between Packet Length and Error</vt:lpstr>
      <vt:lpstr>Wireless MAC Challenges: Tradeoff between Packet Length and Error</vt:lpstr>
      <vt:lpstr>Wireless MAC Challenges: Tradeoff between Packet Length and Error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Hassaan Khaliq</cp:lastModifiedBy>
  <cp:revision>411</cp:revision>
  <dcterms:created xsi:type="dcterms:W3CDTF">2006-08-16T00:00:00Z</dcterms:created>
  <dcterms:modified xsi:type="dcterms:W3CDTF">2023-03-09T06:23:54Z</dcterms:modified>
</cp:coreProperties>
</file>