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50" r:id="rId2"/>
    <p:sldMasterId id="2147483762" r:id="rId3"/>
  </p:sldMasterIdLst>
  <p:notesMasterIdLst>
    <p:notesMasterId r:id="rId40"/>
  </p:notesMasterIdLst>
  <p:sldIdLst>
    <p:sldId id="369" r:id="rId4"/>
    <p:sldId id="452" r:id="rId5"/>
    <p:sldId id="453" r:id="rId6"/>
    <p:sldId id="397" r:id="rId7"/>
    <p:sldId id="398" r:id="rId8"/>
    <p:sldId id="399" r:id="rId9"/>
    <p:sldId id="400" r:id="rId10"/>
    <p:sldId id="401" r:id="rId11"/>
    <p:sldId id="347" r:id="rId12"/>
    <p:sldId id="348" r:id="rId13"/>
    <p:sldId id="349" r:id="rId14"/>
    <p:sldId id="358" r:id="rId15"/>
    <p:sldId id="350" r:id="rId16"/>
    <p:sldId id="351" r:id="rId17"/>
    <p:sldId id="352" r:id="rId18"/>
    <p:sldId id="353" r:id="rId19"/>
    <p:sldId id="354" r:id="rId20"/>
    <p:sldId id="355" r:id="rId21"/>
    <p:sldId id="449" r:id="rId22"/>
    <p:sldId id="411" r:id="rId23"/>
    <p:sldId id="412" r:id="rId24"/>
    <p:sldId id="413" r:id="rId25"/>
    <p:sldId id="414" r:id="rId26"/>
    <p:sldId id="415" r:id="rId27"/>
    <p:sldId id="416" r:id="rId28"/>
    <p:sldId id="433" r:id="rId29"/>
    <p:sldId id="436" r:id="rId30"/>
    <p:sldId id="448" r:id="rId31"/>
    <p:sldId id="437" r:id="rId32"/>
    <p:sldId id="438" r:id="rId33"/>
    <p:sldId id="439" r:id="rId34"/>
    <p:sldId id="440" r:id="rId35"/>
    <p:sldId id="450" r:id="rId36"/>
    <p:sldId id="451" r:id="rId37"/>
    <p:sldId id="418" r:id="rId38"/>
    <p:sldId id="37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E0ED"/>
    <a:srgbClr val="AAD1E4"/>
    <a:srgbClr val="3333CC"/>
    <a:srgbClr val="D883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599" autoAdjust="0"/>
  </p:normalViewPr>
  <p:slideViewPr>
    <p:cSldViewPr>
      <p:cViewPr varScale="1">
        <p:scale>
          <a:sx n="41" d="100"/>
          <a:sy n="41" d="100"/>
        </p:scale>
        <p:origin x="2000" y="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0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C0C512-08FF-44A9-A3A7-63FD77E7D332}" type="datetimeFigureOut">
              <a:rPr lang="en-US" smtClean="0"/>
              <a:pPr/>
              <a:t>3/9/2023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151C09-0A07-4685-93DD-BEFC94BFA712}" type="slidenum">
              <a:rPr lang="en-US" smtClean="0"/>
              <a:pPr/>
              <a:t>‹#›</a:t>
            </a:fld>
            <a:endParaRPr lang="en-US"/>
          </a:p>
        </p:txBody>
      </p:sp>
    </p:spTree>
    <p:extLst>
      <p:ext uri="{BB962C8B-B14F-4D97-AF65-F5344CB8AC3E}">
        <p14:creationId xmlns:p14="http://schemas.microsoft.com/office/powerpoint/2010/main" val="275110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en.wikipedia.org/wiki/Media_access_control" TargetMode="External"/><Relationship Id="rId3" Type="http://schemas.openxmlformats.org/officeDocument/2006/relationships/hyperlink" Target="http://en.wikipedia.org/wiki/IEEE_802" TargetMode="External"/><Relationship Id="rId7" Type="http://schemas.openxmlformats.org/officeDocument/2006/relationships/hyperlink" Target="http://en.wikipedia.org/wiki/Network_layer"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en.wikipedia.org/wiki/OSI_Model" TargetMode="External"/><Relationship Id="rId5" Type="http://schemas.openxmlformats.org/officeDocument/2006/relationships/hyperlink" Target="http://en.wikipedia.org/wiki/Logical_Link_Control" TargetMode="External"/><Relationship Id="rId4" Type="http://schemas.openxmlformats.org/officeDocument/2006/relationships/hyperlink" Target="http://en.wikipedia.org/wiki/Technical_standard"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attila.sdsu.edu/~kumar/MAC_Survey.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attila.sdsu.edu/~kumar/MAC_Survey.pd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attila.sdsu.edu/~kumar/MAC_Survey.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eaLnBrk="0" fontAlgn="base" hangingPunct="0">
              <a:lnSpc>
                <a:spcPct val="90000"/>
              </a:lnSpc>
              <a:spcBef>
                <a:spcPct val="0"/>
              </a:spcBef>
              <a:spcAft>
                <a:spcPct val="0"/>
              </a:spcAft>
            </a:pPr>
            <a:fld id="{C896BE72-10C2-4A69-8F00-2BE2D485050C}" type="slidenum">
              <a:rPr lang="en-US">
                <a:solidFill>
                  <a:prstClr val="black"/>
                </a:solidFill>
                <a:latin typeface="Arial" charset="0"/>
              </a:rPr>
              <a:pPr eaLnBrk="0" fontAlgn="base" hangingPunct="0">
                <a:lnSpc>
                  <a:spcPct val="90000"/>
                </a:lnSpc>
                <a:spcBef>
                  <a:spcPct val="0"/>
                </a:spcBef>
                <a:spcAft>
                  <a:spcPct val="0"/>
                </a:spcAft>
              </a:pPr>
              <a:t>1</a:t>
            </a:fld>
            <a:endParaRPr lang="en-US">
              <a:solidFill>
                <a:prstClr val="black"/>
              </a:solidFill>
              <a:latin typeface="Arial" charset="0"/>
            </a:endParaRPr>
          </a:p>
        </p:txBody>
      </p:sp>
      <p:sp>
        <p:nvSpPr>
          <p:cNvPr id="267266" name="Rectangle 2"/>
          <p:cNvSpPr>
            <a:spLocks noGrp="1" noChangeArrowheads="1"/>
          </p:cNvSpPr>
          <p:nvPr>
            <p:ph type="body" idx="1"/>
          </p:nvPr>
        </p:nvSpPr>
        <p:spPr>
          <a:xfrm>
            <a:off x="614363" y="4456451"/>
            <a:ext cx="5637212" cy="3914619"/>
          </a:xfrm>
        </p:spPr>
        <p:txBody>
          <a:bodyPr/>
          <a:lstStyle/>
          <a:p>
            <a:r>
              <a:rPr lang="en-US" dirty="0">
                <a:ea typeface="ＭＳ Ｐゴシック" pitchFamily="34" charset="-128"/>
              </a:rPr>
              <a:t>The answer is no (and will be clarified</a:t>
            </a:r>
            <a:r>
              <a:rPr lang="en-US" baseline="0" dirty="0">
                <a:ea typeface="ＭＳ Ｐゴシック" pitchFamily="34" charset="-128"/>
              </a:rPr>
              <a:t> next)</a:t>
            </a:r>
            <a:r>
              <a:rPr lang="en-US" dirty="0">
                <a:ea typeface="ＭＳ Ｐゴシック" pitchFamily="34" charset="-128"/>
              </a:rPr>
              <a:t>.</a:t>
            </a:r>
          </a:p>
        </p:txBody>
      </p:sp>
      <p:sp>
        <p:nvSpPr>
          <p:cNvPr id="267267" name="Rectangle 3"/>
          <p:cNvSpPr>
            <a:spLocks noGrp="1" noRot="1" noChangeAspect="1" noChangeArrowheads="1" noTextEdit="1"/>
          </p:cNvSpPr>
          <p:nvPr>
            <p:ph type="sldImg"/>
          </p:nvPr>
        </p:nvSpPr>
        <p:spPr>
          <a:xfrm>
            <a:off x="841375" y="241300"/>
            <a:ext cx="5233988" cy="3924300"/>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6BDA7D-AC8E-4EB5-B73B-4C4F1621B346}" type="slidenum">
              <a:rPr lang="en-US">
                <a:solidFill>
                  <a:prstClr val="black"/>
                </a:solidFill>
              </a:rPr>
              <a:pPr/>
              <a:t>15</a:t>
            </a:fld>
            <a:endParaRPr lang="en-US">
              <a:solidFill>
                <a:prstClr val="black"/>
              </a:solidFill>
            </a:endParaRPr>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6BDA7D-AC8E-4EB5-B73B-4C4F1621B346}" type="slidenum">
              <a:rPr lang="en-US">
                <a:solidFill>
                  <a:prstClr val="black"/>
                </a:solidFill>
              </a:rPr>
              <a:pPr/>
              <a:t>16</a:t>
            </a:fld>
            <a:endParaRPr lang="en-US">
              <a:solidFill>
                <a:prstClr val="black"/>
              </a:solidFill>
            </a:endParaRPr>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6BDA7D-AC8E-4EB5-B73B-4C4F1621B346}" type="slidenum">
              <a:rPr lang="en-US">
                <a:solidFill>
                  <a:prstClr val="black"/>
                </a:solidFill>
              </a:rPr>
              <a:pPr/>
              <a:t>17</a:t>
            </a:fld>
            <a:endParaRPr lang="en-US">
              <a:solidFill>
                <a:prstClr val="black"/>
              </a:solidFill>
            </a:endParaRPr>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6BDA7D-AC8E-4EB5-B73B-4C4F1621B346}" type="slidenum">
              <a:rPr lang="en-US">
                <a:solidFill>
                  <a:prstClr val="black"/>
                </a:solidFill>
              </a:rPr>
              <a:pPr/>
              <a:t>18</a:t>
            </a:fld>
            <a:endParaRPr lang="en-US">
              <a:solidFill>
                <a:prstClr val="black"/>
              </a:solidFill>
            </a:endParaRPr>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6BDA7D-AC8E-4EB5-B73B-4C4F1621B346}" type="slidenum">
              <a:rPr lang="en-US">
                <a:solidFill>
                  <a:prstClr val="black"/>
                </a:solidFill>
              </a:rPr>
              <a:pPr/>
              <a:t>19</a:t>
            </a:fld>
            <a:endParaRPr lang="en-US">
              <a:solidFill>
                <a:prstClr val="black"/>
              </a:solidFill>
            </a:endParaRPr>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43418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2A10D3C-9F88-49AA-914F-B8D6ADC23B05}" type="slidenum">
              <a:rPr lang="en-US" smtClean="0"/>
              <a:pPr/>
              <a:t>20</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88DFDB9-8635-4C10-8FB8-09C8584EE882}" type="slidenum">
              <a:rPr lang="en-US" smtClean="0"/>
              <a:pPr/>
              <a:t>21</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2FE7B815-D33E-47CF-BC50-320448DA8C3B}" type="slidenum">
              <a:rPr lang="en-US" smtClean="0"/>
              <a:pPr/>
              <a:t>22</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0016FB0-3571-459D-BB55-B4BD0C807CD1}" type="slidenum">
              <a:rPr lang="en-US" smtClean="0"/>
              <a:pPr/>
              <a:t>23</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E5657E6A-B7B0-462F-9E4E-6F79F157FFF4}" type="slidenum">
              <a:rPr lang="en-US" smtClean="0"/>
              <a:pPr/>
              <a:t>24</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n-US"/>
              <a:t>The NAV can be thought of as a client's best guess as to how long the medium will be busy. The client's NAV is updated in response to receiving a frame whose </a:t>
            </a:r>
            <a:r>
              <a:rPr lang="en-US" i="1"/>
              <a:t>duration field</a:t>
            </a:r>
            <a:r>
              <a:rPr lang="en-US"/>
              <a:t> contains a value that exceeds the current NAV value.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Signal connection control part.</a:t>
            </a: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A95F8E3-D6C1-4A61-AC59-4527811F8FE4}" type="slidenum">
              <a:rPr lang="en-US" altLang="en-US" sz="1300"/>
              <a:pPr/>
              <a:t>2</a:t>
            </a:fld>
            <a:endParaRPr lang="en-US" altLang="en-US" sz="1300"/>
          </a:p>
        </p:txBody>
      </p:sp>
    </p:spTree>
    <p:extLst>
      <p:ext uri="{BB962C8B-B14F-4D97-AF65-F5344CB8AC3E}">
        <p14:creationId xmlns:p14="http://schemas.microsoft.com/office/powerpoint/2010/main" val="3141140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D8638C71-BC24-4F2D-A913-E1071C2A2EC4}" type="slidenum">
              <a:rPr lang="en-US" smtClean="0"/>
              <a:pPr/>
              <a:t>25</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6BDA7D-AC8E-4EB5-B73B-4C4F1621B346}" type="slidenum">
              <a:rPr lang="en-US">
                <a:solidFill>
                  <a:prstClr val="black"/>
                </a:solidFill>
              </a:rPr>
              <a:pPr/>
              <a:t>26</a:t>
            </a:fld>
            <a:endParaRPr lang="en-US">
              <a:solidFill>
                <a:prstClr val="black"/>
              </a:solidFill>
            </a:endParaRPr>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04877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DCF</a:t>
            </a:r>
            <a:r>
              <a:rPr lang="en-US" baseline="0" dirty="0"/>
              <a:t> like 802.3 or Ethernet’s CSMA/ CD is random-access and does not provide any timing guarantees. This does not lend itself to real-time or ‘fair’ communications over 802.11.</a:t>
            </a:r>
          </a:p>
          <a:p>
            <a:endParaRPr lang="en-US" baseline="0" dirty="0"/>
          </a:p>
          <a:p>
            <a:r>
              <a:rPr lang="en-US" baseline="0" dirty="0"/>
              <a:t>In situations, where we need fair or deterministic access to the medium, PCF can be used. However, PCF is only usable in Infrastructure based WLANs and is also commonly not implemented. The point-coordinator (on which PCF is based) is usually implemented on the AP and therefore is centralized.</a:t>
            </a:r>
          </a:p>
          <a:p>
            <a:endParaRPr lang="en-US" baseline="0" dirty="0"/>
          </a:p>
          <a:p>
            <a:r>
              <a:rPr lang="en-US" baseline="0" dirty="0"/>
              <a:t>The most common implementation of the 802.11 mode is of the DCF mode.</a:t>
            </a:r>
          </a:p>
          <a:p>
            <a:endParaRPr lang="en-US" baseline="0" dirty="0"/>
          </a:p>
          <a:p>
            <a:pPr rtl="0"/>
            <a:r>
              <a:rPr lang="en-US" baseline="0" dirty="0"/>
              <a:t>It is important to note here that PCF is contention free and DCF is contention-based.</a:t>
            </a:r>
          </a:p>
          <a:p>
            <a:pPr rtl="0"/>
            <a:endParaRPr lang="en-US" baseline="0" dirty="0"/>
          </a:p>
          <a:p>
            <a:pPr rtl="0"/>
            <a:r>
              <a:rPr lang="en-US" baseline="0" dirty="0"/>
              <a:t>PCF and DCF can co-exist as well when PCF is implemented.</a:t>
            </a:r>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27</a:t>
            </a:fld>
            <a:endParaRPr lang="en-US" sz="1200" kern="1200">
              <a:solidFill>
                <a:prstClr val="black"/>
              </a:solidFill>
              <a:latin typeface="Calibri"/>
              <a:ea typeface="+mn-ea"/>
              <a:cs typeface="+mn-cs"/>
            </a:endParaRPr>
          </a:p>
        </p:txBody>
      </p:sp>
    </p:spTree>
    <p:extLst>
      <p:ext uri="{BB962C8B-B14F-4D97-AF65-F5344CB8AC3E}">
        <p14:creationId xmlns:p14="http://schemas.microsoft.com/office/powerpoint/2010/main" val="1963046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513FD831-A057-41AD-BEDC-D18A5C476830}" type="slidenum">
              <a:rPr lang="en-US" sz="1200" kern="1200">
                <a:solidFill>
                  <a:prstClr val="black"/>
                </a:solidFill>
                <a:latin typeface="Calibri"/>
                <a:ea typeface="+mn-ea"/>
                <a:cs typeface="+mn-cs"/>
              </a:rPr>
              <a:pPr algn="r" rtl="0"/>
              <a:t>28</a:t>
            </a:fld>
            <a:endParaRPr lang="en-US" sz="1200" kern="1200">
              <a:solidFill>
                <a:prstClr val="black"/>
              </a:solidFill>
              <a:latin typeface="Calibri"/>
              <a:ea typeface="+mn-ea"/>
              <a:cs typeface="+mn-cs"/>
            </a:endParaRPr>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r>
              <a:rPr lang="en-US" baseline="0"/>
              <a:t>http://ecomputernotes.com/computernetworkingnotes/multiple-access/carrier-sense-multiple-access-with-collision-avoidance</a:t>
            </a:r>
            <a:endParaRPr lang="en-US" baseline="0" dirty="0"/>
          </a:p>
        </p:txBody>
      </p:sp>
    </p:spTree>
    <p:extLst>
      <p:ext uri="{BB962C8B-B14F-4D97-AF65-F5344CB8AC3E}">
        <p14:creationId xmlns:p14="http://schemas.microsoft.com/office/powerpoint/2010/main" val="2836555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513FD831-A057-41AD-BEDC-D18A5C476830}" type="slidenum">
              <a:rPr lang="en-US" sz="1200" kern="1200">
                <a:solidFill>
                  <a:prstClr val="black"/>
                </a:solidFill>
                <a:latin typeface="Calibri"/>
                <a:ea typeface="+mn-ea"/>
                <a:cs typeface="+mn-cs"/>
              </a:rPr>
              <a:pPr algn="r" rtl="0"/>
              <a:t>29</a:t>
            </a:fld>
            <a:endParaRPr lang="en-US" sz="1200" kern="1200">
              <a:solidFill>
                <a:prstClr val="black"/>
              </a:solidFill>
              <a:latin typeface="Calibri"/>
              <a:ea typeface="+mn-ea"/>
              <a:cs typeface="+mn-cs"/>
            </a:endParaRPr>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normAutofit fontScale="70000" lnSpcReduction="20000"/>
          </a:bodyPr>
          <a:lstStyle/>
          <a:p>
            <a:r>
              <a:rPr lang="en-US" sz="4400" baseline="0" dirty="0"/>
              <a:t>If the station is still idle wait for a time equal to contention window…………AKA BO timer</a:t>
            </a:r>
          </a:p>
          <a:p>
            <a:endParaRPr lang="en-US" sz="4400" baseline="0" dirty="0"/>
          </a:p>
          <a:p>
            <a:r>
              <a:rPr lang="en-US" sz="4400" baseline="0" dirty="0"/>
              <a:t>If the station is ready to send, it chooses random number of slots as wait times</a:t>
            </a:r>
          </a:p>
          <a:p>
            <a:endParaRPr lang="en-US" sz="4400" baseline="0" dirty="0"/>
          </a:p>
          <a:p>
            <a:r>
              <a:rPr lang="en-US" sz="4400" baseline="0" dirty="0"/>
              <a:t>Wait times can be 2, 4, 6, 8, 16 ……..31</a:t>
            </a:r>
          </a:p>
        </p:txBody>
      </p:sp>
    </p:spTree>
    <p:extLst>
      <p:ext uri="{BB962C8B-B14F-4D97-AF65-F5344CB8AC3E}">
        <p14:creationId xmlns:p14="http://schemas.microsoft.com/office/powerpoint/2010/main" val="35913103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513FD831-A057-41AD-BEDC-D18A5C476830}" type="slidenum">
              <a:rPr lang="en-US" sz="1200" kern="1200">
                <a:solidFill>
                  <a:prstClr val="black"/>
                </a:solidFill>
                <a:latin typeface="Calibri"/>
                <a:ea typeface="+mn-ea"/>
                <a:cs typeface="+mn-cs"/>
              </a:rPr>
              <a:pPr algn="r" rtl="0"/>
              <a:t>30</a:t>
            </a:fld>
            <a:endParaRPr lang="en-US" sz="1200" kern="1200">
              <a:solidFill>
                <a:prstClr val="black"/>
              </a:solidFill>
              <a:latin typeface="Calibri"/>
              <a:ea typeface="+mn-ea"/>
              <a:cs typeface="+mn-cs"/>
            </a:endParaRPr>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r>
              <a:rPr lang="en-US" dirty="0"/>
              <a:t>DCF (Distributed Co-ordination</a:t>
            </a:r>
            <a:r>
              <a:rPr lang="en-US" baseline="0" dirty="0"/>
              <a:t> Function) is the MAC technique used by Wireless LANs (Infrastructure mode).</a:t>
            </a:r>
          </a:p>
          <a:p>
            <a:endParaRPr lang="en-US" baseline="0" dirty="0"/>
          </a:p>
          <a:p>
            <a:r>
              <a:rPr lang="en-US" baseline="0" dirty="0"/>
              <a:t>DIFS is an amount of interval, called the DCF Interframe Space, which a node waits before transmitting if the channel is found idle.</a:t>
            </a:r>
          </a:p>
          <a:p>
            <a:endParaRPr lang="en-US" baseline="0" dirty="0"/>
          </a:p>
          <a:p>
            <a:r>
              <a:rPr lang="en-US" baseline="0" dirty="0"/>
              <a:t>SIFS, also known as the Short Interframe Space, is the time a receiver will wait before sending an ACK.</a:t>
            </a:r>
          </a:p>
        </p:txBody>
      </p:sp>
    </p:spTree>
    <p:extLst>
      <p:ext uri="{BB962C8B-B14F-4D97-AF65-F5344CB8AC3E}">
        <p14:creationId xmlns:p14="http://schemas.microsoft.com/office/powerpoint/2010/main" val="3384716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513FD831-A057-41AD-BEDC-D18A5C476830}" type="slidenum">
              <a:rPr lang="en-US" sz="1200" kern="1200">
                <a:solidFill>
                  <a:prstClr val="black"/>
                </a:solidFill>
                <a:latin typeface="Calibri"/>
                <a:ea typeface="+mn-ea"/>
                <a:cs typeface="+mn-cs"/>
              </a:rPr>
              <a:pPr algn="r" rtl="0"/>
              <a:t>31</a:t>
            </a:fld>
            <a:endParaRPr lang="en-US" sz="1200" kern="1200">
              <a:solidFill>
                <a:prstClr val="black"/>
              </a:solidFill>
              <a:latin typeface="Calibri"/>
              <a:ea typeface="+mn-ea"/>
              <a:cs typeface="+mn-cs"/>
            </a:endParaRPr>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endParaRPr lang="en-US" baseline="0" dirty="0"/>
          </a:p>
        </p:txBody>
      </p:sp>
    </p:spTree>
    <p:extLst>
      <p:ext uri="{BB962C8B-B14F-4D97-AF65-F5344CB8AC3E}">
        <p14:creationId xmlns:p14="http://schemas.microsoft.com/office/powerpoint/2010/main" val="86214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513FD831-A057-41AD-BEDC-D18A5C476830}" type="slidenum">
              <a:rPr lang="en-US" sz="1200" kern="1200">
                <a:solidFill>
                  <a:prstClr val="black"/>
                </a:solidFill>
                <a:latin typeface="Calibri"/>
                <a:ea typeface="+mn-ea"/>
                <a:cs typeface="+mn-cs"/>
              </a:rPr>
              <a:pPr algn="r" rtl="0"/>
              <a:t>32</a:t>
            </a:fld>
            <a:endParaRPr lang="en-US" sz="1200" kern="1200">
              <a:solidFill>
                <a:prstClr val="black"/>
              </a:solidFill>
              <a:latin typeface="Calibri"/>
              <a:ea typeface="+mn-ea"/>
              <a:cs typeface="+mn-cs"/>
            </a:endParaRPr>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120344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513FD831-A057-41AD-BEDC-D18A5C476830}" type="slidenum">
              <a:rPr lang="en-US" sz="1200" kern="1200">
                <a:solidFill>
                  <a:prstClr val="black"/>
                </a:solidFill>
                <a:latin typeface="Calibri"/>
                <a:ea typeface="+mn-ea"/>
                <a:cs typeface="+mn-cs"/>
              </a:rPr>
              <a:pPr algn="r" rtl="0"/>
              <a:t>33</a:t>
            </a:fld>
            <a:endParaRPr lang="en-US" sz="1200" kern="1200">
              <a:solidFill>
                <a:prstClr val="black"/>
              </a:solidFill>
              <a:latin typeface="Calibri"/>
              <a:ea typeface="+mn-ea"/>
              <a:cs typeface="+mn-cs"/>
            </a:endParaRPr>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endParaRPr lang="en-US" baseline="0" dirty="0"/>
          </a:p>
        </p:txBody>
      </p:sp>
    </p:spTree>
    <p:extLst>
      <p:ext uri="{BB962C8B-B14F-4D97-AF65-F5344CB8AC3E}">
        <p14:creationId xmlns:p14="http://schemas.microsoft.com/office/powerpoint/2010/main" val="331372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6E55F4B-A1CE-4972-8C79-34AF3C834BA9}" type="slidenum">
              <a:rPr lang="en-US" smtClean="0"/>
              <a:pPr/>
              <a:t>34</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normAutofit/>
          </a:bodyPr>
          <a:lstStyle/>
          <a:p>
            <a:r>
              <a:rPr lang="en-US" sz="800" b="1" baseline="0" dirty="0"/>
              <a:t>IEEE 802.2</a:t>
            </a:r>
            <a:r>
              <a:rPr lang="en-US" sz="800" baseline="0" dirty="0"/>
              <a:t> is the name given to a subsection of the </a:t>
            </a:r>
            <a:r>
              <a:rPr lang="en-US" sz="800" baseline="0" dirty="0">
                <a:hlinkClick r:id="rId3" tooltip="IEEE 802"/>
              </a:rPr>
              <a:t>IEEE 802</a:t>
            </a:r>
            <a:r>
              <a:rPr lang="en-US" sz="800" baseline="0" dirty="0"/>
              <a:t> </a:t>
            </a:r>
            <a:r>
              <a:rPr lang="en-US" sz="800" baseline="0" dirty="0">
                <a:hlinkClick r:id="rId4" tooltip="Technical standard"/>
              </a:rPr>
              <a:t>standard</a:t>
            </a:r>
            <a:r>
              <a:rPr lang="en-US" sz="800" baseline="0" dirty="0"/>
              <a:t> that describes a software component of a computer network. It defines </a:t>
            </a:r>
            <a:r>
              <a:rPr lang="en-US" sz="800" baseline="0" dirty="0">
                <a:hlinkClick r:id="rId5" tooltip="Logical Link Control"/>
              </a:rPr>
              <a:t>Logical Link Control</a:t>
            </a:r>
            <a:r>
              <a:rPr lang="en-US" sz="800" baseline="0" dirty="0"/>
              <a:t> (LLC), which is the upper portion of the data link layer of the </a:t>
            </a:r>
            <a:r>
              <a:rPr lang="en-US" sz="800" baseline="0" dirty="0">
                <a:hlinkClick r:id="rId6" tooltip="OSI Model"/>
              </a:rPr>
              <a:t>OSI Model</a:t>
            </a:r>
            <a:r>
              <a:rPr lang="en-US" sz="800" baseline="0" dirty="0"/>
              <a:t>. The LLC sublayer presents a uniform interface to the user of the data link service, usually the </a:t>
            </a:r>
            <a:r>
              <a:rPr lang="en-US" sz="800" baseline="0" dirty="0">
                <a:hlinkClick r:id="rId7" tooltip="Network layer"/>
              </a:rPr>
              <a:t>network layer</a:t>
            </a:r>
            <a:r>
              <a:rPr lang="en-US" sz="800" baseline="0" dirty="0"/>
              <a:t>. Beneath the LLC sublayer is the </a:t>
            </a:r>
            <a:r>
              <a:rPr lang="en-US" sz="800" baseline="0" dirty="0">
                <a:hlinkClick r:id="rId8" tooltip="Media access control"/>
              </a:rPr>
              <a:t>Media Access Control</a:t>
            </a:r>
            <a:r>
              <a:rPr lang="en-US" sz="800" baseline="0" dirty="0"/>
              <a:t> (MAC) sublayer, which is dependent on the particular medium being used</a:t>
            </a:r>
          </a:p>
        </p:txBody>
      </p:sp>
    </p:spTree>
    <p:extLst>
      <p:ext uri="{BB962C8B-B14F-4D97-AF65-F5344CB8AC3E}">
        <p14:creationId xmlns:p14="http://schemas.microsoft.com/office/powerpoint/2010/main" val="3153527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F46BDA7D-AC8E-4EB5-B73B-4C4F1621B346}" type="slidenum">
              <a:rPr lang="en-US" sz="1200" kern="1200">
                <a:solidFill>
                  <a:prstClr val="black"/>
                </a:solidFill>
                <a:latin typeface="Calibri"/>
                <a:ea typeface="+mn-ea"/>
                <a:cs typeface="+mn-cs"/>
              </a:rPr>
              <a:pPr algn="r" rtl="0"/>
              <a:t>3</a:t>
            </a:fld>
            <a:endParaRPr lang="en-US" sz="1200" kern="1200">
              <a:solidFill>
                <a:prstClr val="black"/>
              </a:solidFill>
              <a:latin typeface="Calibri"/>
              <a:ea typeface="+mn-ea"/>
              <a:cs typeface="+mn-cs"/>
            </a:endParaRPr>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19924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36</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F46BDA7D-AC8E-4EB5-B73B-4C4F1621B346}" type="slidenum">
              <a:rPr lang="en-US" sz="1200" kern="1200">
                <a:solidFill>
                  <a:prstClr val="black"/>
                </a:solidFill>
                <a:latin typeface="Calibri"/>
                <a:ea typeface="+mn-ea"/>
                <a:cs typeface="+mn-cs"/>
              </a:rPr>
              <a:pPr algn="r" rtl="0"/>
              <a:t>9</a:t>
            </a:fld>
            <a:endParaRPr lang="en-US" sz="1200" kern="1200">
              <a:solidFill>
                <a:prstClr val="black"/>
              </a:solidFill>
              <a:latin typeface="Calibri"/>
              <a:ea typeface="+mn-ea"/>
              <a:cs typeface="+mn-cs"/>
            </a:endParaRPr>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normAutofit fontScale="8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latin typeface="+mn-lt"/>
                <a:ea typeface="+mn-ea"/>
                <a:cs typeface="+mn-cs"/>
              </a:rPr>
              <a:t>From: </a:t>
            </a:r>
            <a:r>
              <a:rPr lang="en-US" b="0" dirty="0">
                <a:hlinkClick r:id="rId3"/>
              </a:rPr>
              <a:t>Medium Access Control protocols for ad hoc wireless networks: A survey</a:t>
            </a:r>
            <a:r>
              <a:rPr lang="en-US" b="0" dirty="0"/>
              <a:t> (http://attila.sdsu.edu/~kumar/MAC_Survey.pdf)</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MACA protocol was proposed by </a:t>
            </a:r>
            <a:r>
              <a:rPr lang="en-US" sz="1200" kern="1200" baseline="0" dirty="0" err="1">
                <a:solidFill>
                  <a:schemeClr val="tx1"/>
                </a:solidFill>
                <a:latin typeface="+mn-lt"/>
                <a:ea typeface="+mn-ea"/>
                <a:cs typeface="+mn-cs"/>
              </a:rPr>
              <a:t>Karn</a:t>
            </a:r>
            <a:r>
              <a:rPr lang="en-US" sz="1200" kern="1200" baseline="0" dirty="0">
                <a:solidFill>
                  <a:schemeClr val="tx1"/>
                </a:solidFill>
                <a:latin typeface="+mn-lt"/>
                <a:ea typeface="+mn-ea"/>
                <a:cs typeface="+mn-cs"/>
              </a:rPr>
              <a:t> to overcome the hidden and exposed terminal problems in CSMA family of protocols [13]. MACA uses two short signaling packets, similar to the AppleTalk protocol [21]. If node A wishes to transmit to node B, it first sends an RTS packet to B, indicating the length of the data transmission that would later follow. If B receives this RTS packet, it returns a CTS packet to A that also contains the expected length of the data to be transmitted. When A receives the CTS, it immediately commences transmission of the actual data to B. The key idea of the MACA scheme is that any neighboring node that overhears an RTS packet has to defer its own transmissions until some time after the associated CTS packet would have finished, and that any node overhearing a CTS packet would defer for the length of the expected data transmission.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a hidden terminal scenario, C will not hear the RTS sent by A, but it  would hear the CTS sent by B. Accordingly, C will defer its transmission during A s data transmission. Similarly, in the exposed terminal  situation, C would hear the RTS sent by B, but not the CTS sent by A. Therefore C will consider itself free to transmit during Bs transmission.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is apparent that this RTS–CTS exchange enables nearby nodes to reduce the collisions at the receiver, not the sender. Collisions can still occur between different RTS packets, though. If two RTS packets collide for any reason, each sending node waits for a randomly chosen interval before trying again. This process continues until one of the RTS transmissions elicits the desired CTS from the receiver.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MACA is effective because RTS and CTS packets are significantly shorter than the actual data packets, and therefore collisions among  them are less expensive compared to collisions among the longer data packets. However, the RTS–CTS approach does not always solve the hidden terminal problem completely, and collisions can occur when different nodes send the RTS and the CTS packets.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Another weakness of MACA is that it does not provide any acknowledgment of data transmissions at the data link layer. If a  transmission fails for any reason, retransmission has to be initiated by the transport layer. This can cause significant delays in the transmission of data. </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F46BDA7D-AC8E-4EB5-B73B-4C4F1621B346}" type="slidenum">
              <a:rPr lang="en-US" sz="1200" kern="1200">
                <a:solidFill>
                  <a:prstClr val="black"/>
                </a:solidFill>
                <a:latin typeface="Calibri"/>
                <a:ea typeface="+mn-ea"/>
                <a:cs typeface="+mn-cs"/>
              </a:rPr>
              <a:pPr algn="r" rtl="0"/>
              <a:t>10</a:t>
            </a:fld>
            <a:endParaRPr lang="en-US" sz="1200" kern="1200">
              <a:solidFill>
                <a:prstClr val="black"/>
              </a:solidFill>
              <a:latin typeface="Calibri"/>
              <a:ea typeface="+mn-ea"/>
              <a:cs typeface="+mn-cs"/>
            </a:endParaRPr>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latin typeface="+mn-lt"/>
                <a:ea typeface="+mn-ea"/>
                <a:cs typeface="+mn-cs"/>
              </a:rPr>
              <a:t>From: </a:t>
            </a:r>
            <a:r>
              <a:rPr lang="en-US" b="0" dirty="0">
                <a:hlinkClick r:id="rId3"/>
              </a:rPr>
              <a:t>Medium Access Control protocols for ad hoc wireless networks: A survey</a:t>
            </a:r>
            <a:r>
              <a:rPr lang="en-US" b="0" dirty="0"/>
              <a:t> (http://attila.sdsu.edu/~kumar/MAC_Survey.pdf)</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order to overcome some of the weaknesses of MACA, </a:t>
            </a:r>
            <a:r>
              <a:rPr lang="en-US" sz="1200" kern="1200" baseline="0" dirty="0" err="1">
                <a:solidFill>
                  <a:schemeClr val="tx1"/>
                </a:solidFill>
                <a:latin typeface="+mn-lt"/>
                <a:ea typeface="+mn-ea"/>
                <a:cs typeface="+mn-cs"/>
              </a:rPr>
              <a:t>Bharghavan</a:t>
            </a:r>
            <a:r>
              <a:rPr lang="en-US" sz="1200" kern="1200" baseline="0" dirty="0">
                <a:solidFill>
                  <a:schemeClr val="tx1"/>
                </a:solidFill>
                <a:latin typeface="+mn-lt"/>
                <a:ea typeface="+mn-ea"/>
                <a:cs typeface="+mn-cs"/>
              </a:rPr>
              <a:t> et al. [14] proposed MACA for Wireless (MACAW) scheme that uses a five step RTS–CTS–DS–DATA–ACK exchange. MACAW allows much faster error recovery at the data link layer by using the  acknowledgment packet (ACK) that is returned from the receiving node to the sending node as soon as data reception is completed. The </a:t>
            </a:r>
            <a:r>
              <a:rPr lang="en-US" sz="1200" kern="1200" baseline="0" dirty="0" err="1">
                <a:solidFill>
                  <a:schemeClr val="tx1"/>
                </a:solidFill>
                <a:latin typeface="+mn-lt"/>
                <a:ea typeface="+mn-ea"/>
                <a:cs typeface="+mn-cs"/>
              </a:rPr>
              <a:t>backoff</a:t>
            </a:r>
            <a:r>
              <a:rPr lang="en-US" sz="1200" kern="1200" baseline="0" dirty="0">
                <a:solidFill>
                  <a:schemeClr val="tx1"/>
                </a:solidFill>
                <a:latin typeface="+mn-lt"/>
                <a:ea typeface="+mn-ea"/>
                <a:cs typeface="+mn-cs"/>
              </a:rPr>
              <a:t> and fairness issues among active nodes were also investigated. MACAW achieves significantly higher throughput compared to MACA. It however does not fully solve the hidden and exposed terminal problems [15,20].</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F46BDA7D-AC8E-4EB5-B73B-4C4F1621B346}" type="slidenum">
              <a:rPr lang="en-US" sz="1200" kern="1200">
                <a:solidFill>
                  <a:prstClr val="black"/>
                </a:solidFill>
                <a:latin typeface="Calibri"/>
                <a:ea typeface="+mn-ea"/>
                <a:cs typeface="+mn-cs"/>
              </a:rPr>
              <a:pPr algn="r" rtl="0"/>
              <a:t>11</a:t>
            </a:fld>
            <a:endParaRPr lang="en-US" sz="1200" kern="1200">
              <a:solidFill>
                <a:prstClr val="black"/>
              </a:solidFill>
              <a:latin typeface="Calibri"/>
              <a:ea typeface="+mn-ea"/>
              <a:cs typeface="+mn-cs"/>
            </a:endParaRPr>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normAutofit fontScale="77500" lnSpcReduction="20000"/>
          </a:bodyPr>
          <a:lstStyle/>
          <a:p>
            <a:r>
              <a:rPr lang="en-US" sz="1200" b="0" kern="1200" baseline="0" dirty="0">
                <a:solidFill>
                  <a:schemeClr val="tx1"/>
                </a:solidFill>
                <a:latin typeface="+mn-lt"/>
                <a:ea typeface="+mn-ea"/>
                <a:cs typeface="+mn-cs"/>
              </a:rPr>
              <a:t>From: </a:t>
            </a:r>
            <a:r>
              <a:rPr lang="en-US" b="0" dirty="0">
                <a:hlinkClick r:id="rId3"/>
              </a:rPr>
              <a:t>Medium Access Control protocols for ad hoc wireless networks: A survey</a:t>
            </a:r>
            <a:r>
              <a:rPr lang="en-US" b="0" dirty="0"/>
              <a:t> (http://attila.sdsu.edu/~kumar/MAC_Survey.pdf)</a:t>
            </a:r>
          </a:p>
          <a:p>
            <a:br>
              <a:rPr lang="en-US" dirty="0"/>
            </a:br>
            <a:r>
              <a:rPr lang="en-US" sz="1200" kern="1200" baseline="0" dirty="0">
                <a:solidFill>
                  <a:schemeClr val="tx1"/>
                </a:solidFill>
                <a:latin typeface="+mn-lt"/>
                <a:ea typeface="+mn-ea"/>
                <a:cs typeface="+mn-cs"/>
              </a:rPr>
              <a:t>The IEEE 802.11 specifies two modes of MAC protocol: distributed coordination function (DCF) mode (for ad hoc networks) and point coordination function (PCF) mode (for centrally coordinated infrastructure-based networks) [22– 25]. The DCF in IEEE 802.11 is based on CSMA with Collision Avoidance (CSMA/CA), which can be seen as a combination of the CSMA and MACA schemes. The protocol uses the RTS–CTS–DATA–ACK sequence for data transmission.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Not only does the protocol use physical carrier sensing, it also introduces the novel concept of virtual carrier sensing. This is implemented in the form of a Network Allocation Vector (NAV), which is maintained by every node. The NAV contains a time value that represents the duration up to which the wireless medium is expected to be busy because of transmissions by other nodes.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Since every packet contains the duration information for the remainder of the message, every node overhearing a packet continuously updates its own NAV.</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Time slots are divided into multiple frames and there are several types of inter frame spacing (IFS) slots. In increasing order of length, they are the Short IFS (SIFS), Point Coordination Function IFS (PIFS), DCF IFS (DIFS) and Extended IFS (EIFS). The node waits for the medium to be free for a combination of these different times before it actually transmits. Different types of packets can require the medium to be free for a different number or type of IFS. For instance, in ad hoc mode, if</a:t>
            </a:r>
          </a:p>
          <a:p>
            <a:r>
              <a:rPr lang="en-US" sz="1200" kern="1200" baseline="0" dirty="0">
                <a:solidFill>
                  <a:schemeClr val="tx1"/>
                </a:solidFill>
                <a:latin typeface="+mn-lt"/>
                <a:ea typeface="+mn-ea"/>
                <a:cs typeface="+mn-cs"/>
              </a:rPr>
              <a:t>the medium is free after a node has waited for DIFS, it can transmit a queued packet. Otherwise, if the medium is still busy, a </a:t>
            </a:r>
            <a:r>
              <a:rPr lang="en-US" sz="1200" kern="1200" baseline="0" dirty="0" err="1">
                <a:solidFill>
                  <a:schemeClr val="tx1"/>
                </a:solidFill>
                <a:latin typeface="+mn-lt"/>
                <a:ea typeface="+mn-ea"/>
                <a:cs typeface="+mn-cs"/>
              </a:rPr>
              <a:t>backoff</a:t>
            </a:r>
            <a:r>
              <a:rPr lang="en-US" sz="1200" kern="1200" baseline="0" dirty="0">
                <a:solidFill>
                  <a:schemeClr val="tx1"/>
                </a:solidFill>
                <a:latin typeface="+mn-lt"/>
                <a:ea typeface="+mn-ea"/>
                <a:cs typeface="+mn-cs"/>
              </a:rPr>
              <a:t> timer is initiated.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initial </a:t>
            </a:r>
            <a:r>
              <a:rPr lang="en-US" sz="1200" kern="1200" baseline="0" dirty="0" err="1">
                <a:solidFill>
                  <a:schemeClr val="tx1"/>
                </a:solidFill>
                <a:latin typeface="+mn-lt"/>
                <a:ea typeface="+mn-ea"/>
                <a:cs typeface="+mn-cs"/>
              </a:rPr>
              <a:t>backoff</a:t>
            </a:r>
            <a:r>
              <a:rPr lang="en-US" sz="1200" kern="1200" baseline="0" dirty="0">
                <a:solidFill>
                  <a:schemeClr val="tx1"/>
                </a:solidFill>
                <a:latin typeface="+mn-lt"/>
                <a:ea typeface="+mn-ea"/>
                <a:cs typeface="+mn-cs"/>
              </a:rPr>
              <a:t> value of the timer is chosen randomly from between 0 and CW-1 where CW is the width of the contention window, in terms of time-slots. After an unsuccessful transmission attempt, another </a:t>
            </a:r>
            <a:r>
              <a:rPr lang="en-US" sz="1200" kern="1200" baseline="0" dirty="0" err="1">
                <a:solidFill>
                  <a:schemeClr val="tx1"/>
                </a:solidFill>
                <a:latin typeface="+mn-lt"/>
                <a:ea typeface="+mn-ea"/>
                <a:cs typeface="+mn-cs"/>
              </a:rPr>
              <a:t>backoff</a:t>
            </a:r>
            <a:r>
              <a:rPr lang="en-US" sz="1200" kern="1200" baseline="0" dirty="0">
                <a:solidFill>
                  <a:schemeClr val="tx1"/>
                </a:solidFill>
                <a:latin typeface="+mn-lt"/>
                <a:ea typeface="+mn-ea"/>
                <a:cs typeface="+mn-cs"/>
              </a:rPr>
              <a:t> is performed with a doubled size of CW as decided by binary exponential </a:t>
            </a:r>
            <a:r>
              <a:rPr lang="en-US" sz="1200" kern="1200" baseline="0" dirty="0" err="1">
                <a:solidFill>
                  <a:schemeClr val="tx1"/>
                </a:solidFill>
                <a:latin typeface="+mn-lt"/>
                <a:ea typeface="+mn-ea"/>
                <a:cs typeface="+mn-cs"/>
              </a:rPr>
              <a:t>backoff</a:t>
            </a:r>
            <a:r>
              <a:rPr lang="en-US" sz="1200" kern="1200" baseline="0" dirty="0">
                <a:solidFill>
                  <a:schemeClr val="tx1"/>
                </a:solidFill>
                <a:latin typeface="+mn-lt"/>
                <a:ea typeface="+mn-ea"/>
                <a:cs typeface="+mn-cs"/>
              </a:rPr>
              <a:t> (BEB) algorithm. Each time the medium is idle after DIFS, the timer is decremented. When the timer expires, the packet is transmitted. After each successful transmission, another random </a:t>
            </a:r>
            <a:r>
              <a:rPr lang="en-US" sz="1200" kern="1200" baseline="0" dirty="0" err="1">
                <a:solidFill>
                  <a:schemeClr val="tx1"/>
                </a:solidFill>
                <a:latin typeface="+mn-lt"/>
                <a:ea typeface="+mn-ea"/>
                <a:cs typeface="+mn-cs"/>
              </a:rPr>
              <a:t>backoff</a:t>
            </a:r>
            <a:r>
              <a:rPr lang="en-US" sz="1200" kern="1200" baseline="0" dirty="0">
                <a:solidFill>
                  <a:schemeClr val="tx1"/>
                </a:solidFill>
                <a:latin typeface="+mn-lt"/>
                <a:ea typeface="+mn-ea"/>
                <a:cs typeface="+mn-cs"/>
              </a:rPr>
              <a:t> (known as post-</a:t>
            </a:r>
            <a:r>
              <a:rPr lang="en-US" sz="1200" kern="1200" baseline="0" dirty="0" err="1">
                <a:solidFill>
                  <a:schemeClr val="tx1"/>
                </a:solidFill>
                <a:latin typeface="+mn-lt"/>
                <a:ea typeface="+mn-ea"/>
                <a:cs typeface="+mn-cs"/>
              </a:rPr>
              <a:t>backoff</a:t>
            </a:r>
            <a:r>
              <a:rPr lang="en-US" sz="1200" kern="1200" baseline="0" dirty="0">
                <a:solidFill>
                  <a:schemeClr val="tx1"/>
                </a:solidFill>
                <a:latin typeface="+mn-lt"/>
                <a:ea typeface="+mn-ea"/>
                <a:cs typeface="+mn-cs"/>
              </a:rPr>
              <a:t>) is performed by the transmission-completing node.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control packet such as RTS, CTS or ACK is transmitted after the medium has been free for SIFS. IEEE 802.11 DCF is a widely used protocol for wireless LANs. </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F46BDA7D-AC8E-4EB5-B73B-4C4F1621B346}" type="slidenum">
              <a:rPr lang="en-US" sz="1200" kern="1200">
                <a:solidFill>
                  <a:prstClr val="black"/>
                </a:solidFill>
                <a:latin typeface="Calibri"/>
                <a:ea typeface="+mn-ea"/>
                <a:cs typeface="+mn-cs"/>
              </a:rPr>
              <a:pPr algn="r" rtl="0"/>
              <a:t>12</a:t>
            </a:fld>
            <a:endParaRPr lang="en-US" sz="1200" kern="1200">
              <a:solidFill>
                <a:prstClr val="black"/>
              </a:solidFill>
              <a:latin typeface="Calibri"/>
              <a:ea typeface="+mn-ea"/>
              <a:cs typeface="+mn-cs"/>
            </a:endParaRPr>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6BDA7D-AC8E-4EB5-B73B-4C4F1621B346}" type="slidenum">
              <a:rPr lang="en-US">
                <a:solidFill>
                  <a:prstClr val="black"/>
                </a:solidFill>
              </a:rPr>
              <a:pPr/>
              <a:t>13</a:t>
            </a:fld>
            <a:endParaRPr lang="en-US">
              <a:solidFill>
                <a:prstClr val="black"/>
              </a:solidFill>
            </a:endParaRPr>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802.11 addresses these two problems with an algorithm called </a:t>
            </a:r>
            <a:r>
              <a:rPr lang="en-US" sz="1200" b="1" i="1" kern="1200" baseline="0" dirty="0">
                <a:solidFill>
                  <a:schemeClr val="tx1"/>
                </a:solidFill>
                <a:latin typeface="+mn-lt"/>
                <a:ea typeface="+mn-ea"/>
                <a:cs typeface="+mn-cs"/>
              </a:rPr>
              <a:t>Multiple Access with Collision Avoidance (MACA). </a:t>
            </a:r>
            <a:r>
              <a:rPr lang="en-US" sz="1200" kern="1200" baseline="0" dirty="0">
                <a:solidFill>
                  <a:schemeClr val="tx1"/>
                </a:solidFill>
                <a:latin typeface="+mn-lt"/>
                <a:ea typeface="+mn-ea"/>
                <a:cs typeface="+mn-cs"/>
              </a:rPr>
              <a:t>The idea is for the sender and receiver to exchange control frames with each other before the sender actually transmits any data. This exchange informs all nearby nodes that a transmission is about to begin. Specifically, the sender transmits a </a:t>
            </a:r>
            <a:r>
              <a:rPr lang="en-US" sz="1200" i="1" kern="1200" baseline="0" dirty="0">
                <a:solidFill>
                  <a:schemeClr val="tx1"/>
                </a:solidFill>
                <a:latin typeface="+mn-lt"/>
                <a:ea typeface="+mn-ea"/>
                <a:cs typeface="+mn-cs"/>
              </a:rPr>
              <a:t>Request to Send (RTS) frame to the receiver; the RTS frame </a:t>
            </a:r>
            <a:r>
              <a:rPr lang="en-US" sz="1200" kern="1200" baseline="0" dirty="0">
                <a:solidFill>
                  <a:schemeClr val="tx1"/>
                </a:solidFill>
                <a:latin typeface="+mn-lt"/>
                <a:ea typeface="+mn-ea"/>
                <a:cs typeface="+mn-cs"/>
              </a:rPr>
              <a:t>includes a field that indicates how long the sender wants to hold the medium (i.e., it specifies the length of the data frame to be transmitted). The receiver then replies with a </a:t>
            </a:r>
            <a:r>
              <a:rPr lang="en-US" sz="1200" i="1" kern="1200" baseline="0" dirty="0">
                <a:solidFill>
                  <a:schemeClr val="tx1"/>
                </a:solidFill>
                <a:latin typeface="+mn-lt"/>
                <a:ea typeface="+mn-ea"/>
                <a:cs typeface="+mn-cs"/>
              </a:rPr>
              <a:t>Clear to Send (CTS) frame; this frame echoes this length field back to the sender. </a:t>
            </a:r>
            <a:r>
              <a:rPr lang="en-US" sz="1200" kern="1200" baseline="0" dirty="0">
                <a:solidFill>
                  <a:schemeClr val="tx1"/>
                </a:solidFill>
                <a:latin typeface="+mn-lt"/>
                <a:ea typeface="+mn-ea"/>
                <a:cs typeface="+mn-cs"/>
              </a:rPr>
              <a:t>Any node that sees the CTS frame knows that it is close to the receiver, and therefore cannot transmit for the period of time it takes to send a frame of the specified length. Any node that sees the RTS frame but not the CTS frame is not close enough to the receiver to interfere with it, and so is free to transmit.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two more details to complete the picture. First, the receiver sends an ACK to the sender after successfully receiving a frame. All nodes must wait for this ACK before trying to transmit. Second, should two or more nodes detect an idle link and try to transmit an RTS frame at the same time, their RTS frames will collide with each other. 802.11 does not support collision detection, but instead the senders realize the collision has happened when they do not receive the CTS frame after a period of time, in which case they each wait a random amount of time before trying again. The amount of time a given node delays is defined by the same exponential </a:t>
            </a:r>
            <a:r>
              <a:rPr lang="en-US" sz="1200" kern="1200" baseline="0" dirty="0" err="1">
                <a:solidFill>
                  <a:schemeClr val="tx1"/>
                </a:solidFill>
                <a:latin typeface="+mn-lt"/>
                <a:ea typeface="+mn-ea"/>
                <a:cs typeface="+mn-cs"/>
              </a:rPr>
              <a:t>backoff</a:t>
            </a:r>
            <a:r>
              <a:rPr lang="en-US" sz="1200" kern="1200" baseline="0" dirty="0">
                <a:solidFill>
                  <a:schemeClr val="tx1"/>
                </a:solidFill>
                <a:latin typeface="+mn-lt"/>
                <a:ea typeface="+mn-ea"/>
                <a:cs typeface="+mn-cs"/>
              </a:rPr>
              <a:t> algorithm used on the Ethernet (see Section 2.6.2 of your textbook).</a:t>
            </a:r>
          </a:p>
          <a:p>
            <a:endParaRPr lang="en-US" dirty="0"/>
          </a:p>
          <a:p>
            <a:r>
              <a:rPr lang="en-US" sz="1200" kern="1200" baseline="0" dirty="0">
                <a:solidFill>
                  <a:schemeClr val="tx1"/>
                </a:solidFill>
                <a:latin typeface="+mn-lt"/>
                <a:ea typeface="+mn-ea"/>
                <a:cs typeface="+mn-cs"/>
              </a:rPr>
              <a:t>The design of MACA design is based on four key observations. [Bhargavan94: http://pdos.lcs.mit.edu/decouto/papers/bharghavan94.pdf]</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Firstly, </a:t>
            </a:r>
            <a:r>
              <a:rPr lang="en-US" sz="1200" kern="1200" baseline="0" dirty="0">
                <a:solidFill>
                  <a:schemeClr val="tx1"/>
                </a:solidFill>
                <a:latin typeface="+mn-lt"/>
                <a:ea typeface="+mn-ea"/>
                <a:cs typeface="+mn-cs"/>
              </a:rPr>
              <a:t>the relevant contention is at the receiver, not the sender. This renders the carrier sense approach inappropriate.</a:t>
            </a:r>
            <a:r>
              <a:rPr lang="en-US" sz="1200" b="1" i="1" kern="1200" baseline="0" dirty="0">
                <a:solidFill>
                  <a:schemeClr val="tx1"/>
                </a:solidFill>
                <a:latin typeface="+mn-lt"/>
                <a:ea typeface="+mn-ea"/>
                <a:cs typeface="+mn-cs"/>
              </a:rPr>
              <a:t> Second, </a:t>
            </a:r>
            <a:r>
              <a:rPr lang="en-US" sz="1200" kern="1200" baseline="0" dirty="0">
                <a:solidFill>
                  <a:schemeClr val="tx1"/>
                </a:solidFill>
                <a:latin typeface="+mn-lt"/>
                <a:ea typeface="+mn-ea"/>
                <a:cs typeface="+mn-cs"/>
              </a:rPr>
              <a:t>congestion is location dependent; in fact, the first observation is irrelevant without the second. </a:t>
            </a:r>
            <a:r>
              <a:rPr lang="en-US" sz="1200" b="1" i="1" kern="1200" baseline="0" dirty="0">
                <a:solidFill>
                  <a:schemeClr val="tx1"/>
                </a:solidFill>
                <a:latin typeface="+mn-lt"/>
                <a:ea typeface="+mn-ea"/>
                <a:cs typeface="+mn-cs"/>
              </a:rPr>
              <a:t>Third, </a:t>
            </a:r>
            <a:r>
              <a:rPr lang="en-US" sz="1200" kern="1200" baseline="0" dirty="0">
                <a:solidFill>
                  <a:schemeClr val="tx1"/>
                </a:solidFill>
                <a:latin typeface="+mn-lt"/>
                <a:ea typeface="+mn-ea"/>
                <a:cs typeface="+mn-cs"/>
              </a:rPr>
              <a:t>to allocate media access fairly, learning about congestion levels must be a collective enterprise. That is, the media access protocol should propagate congestion information explicitly rather than having each device learn about congestion independently. </a:t>
            </a:r>
            <a:r>
              <a:rPr lang="en-US" sz="1200" b="1" i="1" kern="1200" baseline="0" dirty="0">
                <a:solidFill>
                  <a:schemeClr val="tx1"/>
                </a:solidFill>
                <a:latin typeface="+mn-lt"/>
                <a:ea typeface="+mn-ea"/>
                <a:cs typeface="+mn-cs"/>
              </a:rPr>
              <a:t>Fourth,</a:t>
            </a:r>
            <a:r>
              <a:rPr lang="en-US" sz="1200" kern="1200" baseline="0" dirty="0">
                <a:solidFill>
                  <a:schemeClr val="tx1"/>
                </a:solidFill>
                <a:latin typeface="+mn-lt"/>
                <a:ea typeface="+mn-ea"/>
                <a:cs typeface="+mn-cs"/>
              </a:rPr>
              <a:t> the media access protocol should propagate synchronization information about contention periods, so that all devices can contend effectively. </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6BDA7D-AC8E-4EB5-B73B-4C4F1621B346}" type="slidenum">
              <a:rPr lang="en-US">
                <a:solidFill>
                  <a:prstClr val="black"/>
                </a:solidFill>
              </a:rPr>
              <a:pPr/>
              <a:t>14</a:t>
            </a:fld>
            <a:endParaRPr lang="en-US">
              <a:solidFill>
                <a:prstClr val="black"/>
              </a:solidFill>
            </a:endParaRPr>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3/9/2023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3/9/2023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3/9/2023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0AE82B-E6DE-496D-8593-D879E45BA82B}" type="datetime1">
              <a:rPr lang="en-US">
                <a:solidFill>
                  <a:prstClr val="black">
                    <a:tint val="75000"/>
                  </a:prstClr>
                </a:solidFill>
              </a:rPr>
              <a:pPr/>
              <a:t>3/9/2023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420030-1D19-48EE-8FEC-248B2DA967E1}" type="datetime1">
              <a:rPr lang="en-US">
                <a:solidFill>
                  <a:prstClr val="black">
                    <a:tint val="75000"/>
                  </a:prstClr>
                </a:solidFill>
              </a:rPr>
              <a:pPr/>
              <a:t>3/9/2023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C7024-A3EF-4289-85F3-1C5CEC3D99F0}" type="datetime1">
              <a:rPr lang="en-US">
                <a:solidFill>
                  <a:prstClr val="black">
                    <a:tint val="75000"/>
                  </a:prstClr>
                </a:solidFill>
              </a:rPr>
              <a:pPr/>
              <a:t>3/9/2023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93474D-E5F8-4FC2-9B60-E2ED55F7E2BC}" type="datetime1">
              <a:rPr lang="en-US">
                <a:solidFill>
                  <a:prstClr val="black">
                    <a:tint val="75000"/>
                  </a:prstClr>
                </a:solidFill>
              </a:rPr>
              <a:pPr/>
              <a:t>3/9/2023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F01133-C2BB-4240-8A90-E7F9C260C7F2}" type="datetime1">
              <a:rPr lang="en-US">
                <a:solidFill>
                  <a:prstClr val="black">
                    <a:tint val="75000"/>
                  </a:prstClr>
                </a:solidFill>
              </a:rPr>
              <a:pPr/>
              <a:t>3/9/2023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208E7E-0F10-4335-A88E-EEEC5A96BB53}" type="datetime1">
              <a:rPr lang="en-US">
                <a:solidFill>
                  <a:prstClr val="black">
                    <a:tint val="75000"/>
                  </a:prstClr>
                </a:solidFill>
              </a:rPr>
              <a:pPr/>
              <a:t>3/9/2023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68742-6EA7-4B48-AECD-8DE7C8634080}" type="datetime1">
              <a:rPr lang="en-US">
                <a:solidFill>
                  <a:prstClr val="black">
                    <a:tint val="75000"/>
                  </a:prstClr>
                </a:solidFill>
              </a:rPr>
              <a:pPr/>
              <a:t>3/9/2023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F9BD24-8B58-4783-8F34-32EB50B922AF}" type="datetime1">
              <a:rPr lang="en-US">
                <a:solidFill>
                  <a:prstClr val="black">
                    <a:tint val="75000"/>
                  </a:prstClr>
                </a:solidFill>
              </a:rPr>
              <a:pPr/>
              <a:t>3/9/2023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3/9/2023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98035-A15B-4316-8BE6-2D4E036B8C5E}" type="datetime1">
              <a:rPr lang="en-US">
                <a:solidFill>
                  <a:prstClr val="black">
                    <a:tint val="75000"/>
                  </a:prstClr>
                </a:solidFill>
              </a:rPr>
              <a:pPr/>
              <a:t>3/9/2023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B78E9A-6735-4E07-A74B-4B6796617BE3}" type="datetime1">
              <a:rPr lang="en-US">
                <a:solidFill>
                  <a:prstClr val="black">
                    <a:tint val="75000"/>
                  </a:prstClr>
                </a:solidFill>
              </a:rPr>
              <a:pPr/>
              <a:t>3/9/2023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A5B254-B072-4CB1-B43D-2BC2DB9CD7C4}" type="datetime1">
              <a:rPr lang="en-US">
                <a:solidFill>
                  <a:prstClr val="black">
                    <a:tint val="75000"/>
                  </a:prstClr>
                </a:solidFill>
              </a:rPr>
              <a:pPr/>
              <a:t>3/9/2023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2" name="Rectangle 2"/>
          <p:cNvSpPr>
            <a:spLocks noChangeArrowheads="1"/>
          </p:cNvSpPr>
          <p:nvPr/>
        </p:nvSpPr>
        <p:spPr bwMode="auto">
          <a:xfrm rot="16200000">
            <a:off x="3200400" y="-1600200"/>
            <a:ext cx="2743200" cy="9144000"/>
          </a:xfrm>
          <a:prstGeom prst="rect">
            <a:avLst/>
          </a:prstGeom>
          <a:solidFill>
            <a:srgbClr val="0183B7"/>
          </a:solidFill>
          <a:ln w="9525" algn="ctr">
            <a:noFill/>
            <a:miter lim="800000"/>
            <a:headEnd/>
            <a:tailEnd/>
          </a:ln>
          <a:effectLst/>
        </p:spPr>
        <p:txBody>
          <a:bodyPr wrap="none" lIns="73025" tIns="36512" rIns="73025" bIns="36512" anchor="ctr"/>
          <a:lstStyle/>
          <a:p>
            <a:pPr algn="r" eaLnBrk="0" fontAlgn="base" hangingPunct="0">
              <a:lnSpc>
                <a:spcPct val="90000"/>
              </a:lnSpc>
              <a:spcBef>
                <a:spcPct val="0"/>
              </a:spcBef>
              <a:spcAft>
                <a:spcPct val="0"/>
              </a:spcAft>
            </a:pPr>
            <a:endParaRPr lang="en-US">
              <a:solidFill>
                <a:srgbClr val="FFFFFF"/>
              </a:solidFill>
            </a:endParaRPr>
          </a:p>
        </p:txBody>
      </p:sp>
      <p:grpSp>
        <p:nvGrpSpPr>
          <p:cNvPr id="2" name="Group 3"/>
          <p:cNvGrpSpPr>
            <a:grpSpLocks/>
          </p:cNvGrpSpPr>
          <p:nvPr/>
        </p:nvGrpSpPr>
        <p:grpSpPr bwMode="auto">
          <a:xfrm>
            <a:off x="609600" y="525463"/>
            <a:ext cx="1447800" cy="769937"/>
            <a:chOff x="384" y="331"/>
            <a:chExt cx="912" cy="485"/>
          </a:xfrm>
        </p:grpSpPr>
        <p:sp>
          <p:nvSpPr>
            <p:cNvPr id="5124" name="AutoShape 4"/>
            <p:cNvSpPr>
              <a:spLocks noChangeAspect="1" noChangeArrowheads="1" noTextEdit="1"/>
            </p:cNvSpPr>
            <p:nvPr/>
          </p:nvSpPr>
          <p:spPr bwMode="invGray">
            <a:xfrm>
              <a:off x="384" y="331"/>
              <a:ext cx="912" cy="485"/>
            </a:xfrm>
            <a:prstGeom prst="rect">
              <a:avLst/>
            </a:prstGeom>
            <a:noFill/>
            <a:ln w="9525">
              <a:noFill/>
              <a:miter lim="800000"/>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25" name="Rectangle 5"/>
            <p:cNvSpPr>
              <a:spLocks noChangeArrowheads="1"/>
            </p:cNvSpPr>
            <p:nvPr/>
          </p:nvSpPr>
          <p:spPr bwMode="invGray">
            <a:xfrm>
              <a:off x="640" y="652"/>
              <a:ext cx="42" cy="158"/>
            </a:xfrm>
            <a:prstGeom prst="rect">
              <a:avLst/>
            </a:prstGeom>
            <a:solidFill>
              <a:schemeClr val="tx1"/>
            </a:solidFill>
            <a:ln w="9525">
              <a:noFill/>
              <a:miter lim="800000"/>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26" name="Freeform 6"/>
            <p:cNvSpPr>
              <a:spLocks/>
            </p:cNvSpPr>
            <p:nvPr/>
          </p:nvSpPr>
          <p:spPr bwMode="invGray">
            <a:xfrm>
              <a:off x="882" y="648"/>
              <a:ext cx="120" cy="166"/>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27" name="Freeform 7"/>
            <p:cNvSpPr>
              <a:spLocks/>
            </p:cNvSpPr>
            <p:nvPr/>
          </p:nvSpPr>
          <p:spPr bwMode="invGray">
            <a:xfrm>
              <a:off x="467" y="648"/>
              <a:ext cx="120" cy="166"/>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28" name="Freeform 8"/>
            <p:cNvSpPr>
              <a:spLocks noEditPoints="1"/>
            </p:cNvSpPr>
            <p:nvPr/>
          </p:nvSpPr>
          <p:spPr bwMode="invGray">
            <a:xfrm>
              <a:off x="1046" y="648"/>
              <a:ext cx="165" cy="166"/>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29" name="Freeform 9"/>
            <p:cNvSpPr>
              <a:spLocks/>
            </p:cNvSpPr>
            <p:nvPr/>
          </p:nvSpPr>
          <p:spPr bwMode="invGray">
            <a:xfrm>
              <a:off x="735" y="648"/>
              <a:ext cx="108" cy="166"/>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0" name="Freeform 10"/>
            <p:cNvSpPr>
              <a:spLocks/>
            </p:cNvSpPr>
            <p:nvPr/>
          </p:nvSpPr>
          <p:spPr bwMode="invGray">
            <a:xfrm>
              <a:off x="384" y="462"/>
              <a:ext cx="39" cy="81"/>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1" name="Freeform 11"/>
            <p:cNvSpPr>
              <a:spLocks/>
            </p:cNvSpPr>
            <p:nvPr/>
          </p:nvSpPr>
          <p:spPr bwMode="invGray">
            <a:xfrm>
              <a:off x="494"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2" name="Freeform 12"/>
            <p:cNvSpPr>
              <a:spLocks/>
            </p:cNvSpPr>
            <p:nvPr/>
          </p:nvSpPr>
          <p:spPr bwMode="invGray">
            <a:xfrm>
              <a:off x="601" y="333"/>
              <a:ext cx="39" cy="249"/>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3" name="Freeform 13"/>
            <p:cNvSpPr>
              <a:spLocks/>
            </p:cNvSpPr>
            <p:nvPr/>
          </p:nvSpPr>
          <p:spPr bwMode="invGray">
            <a:xfrm>
              <a:off x="711"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4" name="Freeform 14"/>
            <p:cNvSpPr>
              <a:spLocks/>
            </p:cNvSpPr>
            <p:nvPr/>
          </p:nvSpPr>
          <p:spPr bwMode="invGray">
            <a:xfrm>
              <a:off x="818" y="462"/>
              <a:ext cx="42" cy="8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5" name="Freeform 15"/>
            <p:cNvSpPr>
              <a:spLocks/>
            </p:cNvSpPr>
            <p:nvPr/>
          </p:nvSpPr>
          <p:spPr bwMode="invGray">
            <a:xfrm>
              <a:off x="928"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6" name="Freeform 16"/>
            <p:cNvSpPr>
              <a:spLocks/>
            </p:cNvSpPr>
            <p:nvPr/>
          </p:nvSpPr>
          <p:spPr bwMode="invGray">
            <a:xfrm>
              <a:off x="1037" y="333"/>
              <a:ext cx="40" cy="249"/>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7" name="Freeform 17"/>
            <p:cNvSpPr>
              <a:spLocks/>
            </p:cNvSpPr>
            <p:nvPr/>
          </p:nvSpPr>
          <p:spPr bwMode="invGray">
            <a:xfrm>
              <a:off x="1145"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8" name="Freeform 18"/>
            <p:cNvSpPr>
              <a:spLocks/>
            </p:cNvSpPr>
            <p:nvPr/>
          </p:nvSpPr>
          <p:spPr bwMode="invGray">
            <a:xfrm>
              <a:off x="1254" y="462"/>
              <a:ext cx="40" cy="8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grpSp>
      <p:sp>
        <p:nvSpPr>
          <p:cNvPr id="5139" name="Rectangle 19"/>
          <p:cNvSpPr>
            <a:spLocks noGrp="1" noChangeArrowheads="1"/>
          </p:cNvSpPr>
          <p:nvPr>
            <p:ph type="ctrTitle"/>
          </p:nvPr>
        </p:nvSpPr>
        <p:spPr bwMode="white">
          <a:xfrm>
            <a:off x="650875" y="2557463"/>
            <a:ext cx="3692525" cy="830262"/>
          </a:xfrm>
          <a:ln/>
        </p:spPr>
        <p:txBody>
          <a:bodyPr anchor="ctr"/>
          <a:lstStyle>
            <a:lvl1pPr>
              <a:defRPr sz="3000" b="0">
                <a:solidFill>
                  <a:srgbClr val="FFFFFF"/>
                </a:solidFill>
              </a:defRPr>
            </a:lvl1pPr>
          </a:lstStyle>
          <a:p>
            <a:r>
              <a:rPr lang="en-US"/>
              <a:t>Click to edit Master title style</a:t>
            </a:r>
          </a:p>
        </p:txBody>
      </p:sp>
      <p:sp>
        <p:nvSpPr>
          <p:cNvPr id="5140" name="Rectangle 20"/>
          <p:cNvSpPr>
            <a:spLocks noGrp="1" noChangeArrowheads="1"/>
          </p:cNvSpPr>
          <p:nvPr>
            <p:ph type="subTitle" idx="1"/>
          </p:nvPr>
        </p:nvSpPr>
        <p:spPr>
          <a:xfrm>
            <a:off x="650875" y="4733925"/>
            <a:ext cx="6940550" cy="419100"/>
          </a:xfrm>
          <a:ln/>
        </p:spPr>
        <p:txBody>
          <a:bodyPr/>
          <a:lstStyle>
            <a:lvl1pPr marL="0" indent="0">
              <a:lnSpc>
                <a:spcPct val="90000"/>
              </a:lnSpc>
              <a:buFont typeface="Wingdings" pitchFamily="2" charset="2"/>
              <a:buNone/>
              <a:defRPr sz="2000" b="1">
                <a:solidFill>
                  <a:srgbClr val="C0C0C4"/>
                </a:solidFill>
              </a:defRPr>
            </a:lvl1pPr>
          </a:lstStyle>
          <a:p>
            <a:r>
              <a:rPr lang="en-US"/>
              <a:t>Click to edit Master subtitle style</a:t>
            </a:r>
          </a:p>
        </p:txBody>
      </p:sp>
      <p:pic>
        <p:nvPicPr>
          <p:cNvPr id="5141" name="Picture 21" descr="MAE17639"/>
          <p:cNvPicPr>
            <a:picLocks noChangeAspect="1" noChangeArrowheads="1"/>
          </p:cNvPicPr>
          <p:nvPr/>
        </p:nvPicPr>
        <p:blipFill>
          <a:blip r:embed="rId2" cstate="print"/>
          <a:srcRect/>
          <a:stretch>
            <a:fillRect/>
          </a:stretch>
        </p:blipFill>
        <p:spPr bwMode="auto">
          <a:xfrm>
            <a:off x="4573588" y="1600200"/>
            <a:ext cx="4570412" cy="2743200"/>
          </a:xfrm>
          <a:prstGeom prst="rect">
            <a:avLst/>
          </a:prstGeom>
          <a:noFill/>
        </p:spPr>
      </p:pic>
      <p:sp>
        <p:nvSpPr>
          <p:cNvPr id="5142" name="Rectangle 22"/>
          <p:cNvSpPr>
            <a:spLocks noChangeArrowheads="1"/>
          </p:cNvSpPr>
          <p:nvPr/>
        </p:nvSpPr>
        <p:spPr bwMode="white">
          <a:xfrm>
            <a:off x="1150938" y="6672263"/>
            <a:ext cx="2022475" cy="188912"/>
          </a:xfrm>
          <a:prstGeom prst="rect">
            <a:avLst/>
          </a:prstGeom>
          <a:noFill/>
          <a:ln w="9525">
            <a:noFill/>
            <a:miter lim="800000"/>
            <a:headEnd/>
            <a:tailEnd/>
          </a:ln>
          <a:effectLst/>
        </p:spPr>
        <p:txBody>
          <a:bodyPr wrap="none" lIns="82124" tIns="41061" rIns="82124" bIns="41061" anchor="b" anchorCtr="1">
            <a:spAutoFit/>
          </a:bodyPr>
          <a:lstStyle/>
          <a:p>
            <a:pPr defTabSz="814388" eaLnBrk="0" fontAlgn="base" hangingPunct="0">
              <a:spcBef>
                <a:spcPct val="0"/>
              </a:spcBef>
              <a:spcAft>
                <a:spcPct val="0"/>
              </a:spcAft>
            </a:pPr>
            <a:r>
              <a:rPr lang="en-US" sz="700">
                <a:solidFill>
                  <a:srgbClr val="777777"/>
                </a:solidFill>
              </a:rPr>
              <a:t>© 2008 Cisco Systems, Inc. All rights reserved.</a:t>
            </a:r>
          </a:p>
        </p:txBody>
      </p:sp>
      <p:sp>
        <p:nvSpPr>
          <p:cNvPr id="5143" name="Rectangle 23"/>
          <p:cNvSpPr>
            <a:spLocks noChangeArrowheads="1"/>
          </p:cNvSpPr>
          <p:nvPr/>
        </p:nvSpPr>
        <p:spPr bwMode="auto">
          <a:xfrm>
            <a:off x="3173413" y="6672263"/>
            <a:ext cx="877887" cy="188912"/>
          </a:xfrm>
          <a:prstGeom prst="rect">
            <a:avLst/>
          </a:prstGeom>
          <a:noFill/>
          <a:ln w="9525">
            <a:noFill/>
            <a:miter lim="800000"/>
            <a:headEnd/>
            <a:tailEnd/>
          </a:ln>
          <a:effectLst/>
        </p:spPr>
        <p:txBody>
          <a:bodyPr wrap="none" lIns="82124" tIns="41061" rIns="82124" bIns="41061" anchor="b">
            <a:spAutoFit/>
          </a:bodyPr>
          <a:lstStyle/>
          <a:p>
            <a:pPr algn="r" defTabSz="814388" eaLnBrk="0" fontAlgn="base" hangingPunct="0">
              <a:spcBef>
                <a:spcPct val="0"/>
              </a:spcBef>
              <a:spcAft>
                <a:spcPct val="0"/>
              </a:spcAft>
            </a:pPr>
            <a:r>
              <a:rPr lang="en-US" sz="700">
                <a:solidFill>
                  <a:srgbClr val="777777"/>
                </a:solidFill>
              </a:rPr>
              <a:t>Cisco Confidential</a:t>
            </a:r>
          </a:p>
        </p:txBody>
      </p:sp>
      <p:sp>
        <p:nvSpPr>
          <p:cNvPr id="5144" name="Rectangle 24"/>
          <p:cNvSpPr>
            <a:spLocks noChangeArrowheads="1"/>
          </p:cNvSpPr>
          <p:nvPr/>
        </p:nvSpPr>
        <p:spPr bwMode="white">
          <a:xfrm>
            <a:off x="193675" y="6672263"/>
            <a:ext cx="962025" cy="188912"/>
          </a:xfrm>
          <a:prstGeom prst="rect">
            <a:avLst/>
          </a:prstGeom>
          <a:noFill/>
          <a:ln w="9525">
            <a:noFill/>
            <a:miter lim="800000"/>
            <a:headEnd/>
            <a:tailEnd/>
          </a:ln>
          <a:effectLst/>
        </p:spPr>
        <p:txBody>
          <a:bodyPr lIns="82124" tIns="41061" rIns="82124" bIns="41061" anchor="b">
            <a:spAutoFit/>
          </a:bodyPr>
          <a:lstStyle/>
          <a:p>
            <a:pPr defTabSz="814388" eaLnBrk="0" fontAlgn="base" hangingPunct="0">
              <a:spcBef>
                <a:spcPct val="0"/>
              </a:spcBef>
              <a:spcAft>
                <a:spcPct val="0"/>
              </a:spcAft>
            </a:pPr>
            <a:r>
              <a:rPr lang="en-US" sz="700">
                <a:solidFill>
                  <a:srgbClr val="777777"/>
                </a:solidFill>
              </a:rPr>
              <a:t>Presentation_ID</a:t>
            </a:r>
          </a:p>
        </p:txBody>
      </p:sp>
      <p:sp>
        <p:nvSpPr>
          <p:cNvPr id="5145" name="Rectangle 2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eaLnBrk="0" fontAlgn="base" hangingPunct="0">
              <a:spcBef>
                <a:spcPct val="0"/>
              </a:spcBef>
              <a:spcAft>
                <a:spcPct val="0"/>
              </a:spcAft>
            </a:pPr>
            <a:fld id="{94BE6042-CF0D-441A-8EC1-73248C70693C}" type="slidenum">
              <a:rPr lang="en-US" sz="1000">
                <a:solidFill>
                  <a:srgbClr val="777777"/>
                </a:solidFill>
              </a:rPr>
              <a:pPr algn="r" defTabSz="814388" eaLnBrk="0" fontAlgn="base" hangingPunct="0">
                <a:spcBef>
                  <a:spcPct val="0"/>
                </a:spcBef>
                <a:spcAft>
                  <a:spcPct val="0"/>
                </a:spcAft>
              </a:pPr>
              <a:t>‹#›</a:t>
            </a:fld>
            <a:endParaRPr lang="en-US" sz="1000">
              <a:solidFill>
                <a:srgbClr val="777777"/>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1524000"/>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1524000"/>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3/9/2023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304800"/>
            <a:ext cx="2035175" cy="4791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304800"/>
            <a:ext cx="5957887" cy="4791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1524000"/>
            <a:ext cx="7940675" cy="3571875"/>
          </a:xfrm>
        </p:spPr>
        <p:txBody>
          <a:bodyPr/>
          <a:lstStyle/>
          <a:p>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838200"/>
          </a:xfrm>
        </p:spPr>
        <p:txBody>
          <a:bodyPr/>
          <a:lstStyle/>
          <a:p>
            <a:r>
              <a:rPr lang="en-US"/>
              <a:t>Click to edit Master title style</a:t>
            </a:r>
          </a:p>
        </p:txBody>
      </p:sp>
      <p:sp>
        <p:nvSpPr>
          <p:cNvPr id="3" name="Text Placeholder 2"/>
          <p:cNvSpPr>
            <a:spLocks noGrp="1"/>
          </p:cNvSpPr>
          <p:nvPr>
            <p:ph type="body" sz="half" idx="1"/>
          </p:nvPr>
        </p:nvSpPr>
        <p:spPr>
          <a:xfrm>
            <a:off x="655638" y="1524000"/>
            <a:ext cx="3894137" cy="357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1524000"/>
            <a:ext cx="3894138" cy="357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3/9/2023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3/9/2023</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3/9/2023</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3/9/2023</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3/9/2023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3/9/2023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3/9/2023</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6B065-F737-42D4-B0BE-72B22DA3D634}" type="datetime1">
              <a:rPr lang="en-US" smtClean="0">
                <a:solidFill>
                  <a:prstClr val="black">
                    <a:tint val="75000"/>
                  </a:prstClr>
                </a:solidFill>
              </a:rPr>
              <a:pPr/>
              <a:t>3/9/2023</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07901-0FDA-43D8-9966-A72C4CAA4B59}"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55638" y="304800"/>
            <a:ext cx="8145462" cy="838200"/>
          </a:xfrm>
          <a:prstGeom prst="rect">
            <a:avLst/>
          </a:prstGeom>
          <a:noFill/>
          <a:ln w="9525" algn="ctr">
            <a:noFill/>
            <a:miter lim="800000"/>
            <a:headEnd/>
            <a:tailEnd/>
          </a:ln>
          <a:effectLst/>
        </p:spPr>
        <p:txBody>
          <a:bodyPr vert="horz" wrap="square" lIns="82124" tIns="41061" rIns="82124" bIns="41061" numCol="1" anchor="b" anchorCtr="0" compatLnSpc="1">
            <a:prstTxWarp prst="textNoShape">
              <a:avLst/>
            </a:prstTxWarp>
          </a:bodyPr>
          <a:lstStyle/>
          <a:p>
            <a:pPr lvl="0"/>
            <a:r>
              <a:rPr lang="en-US"/>
              <a:t>Click to edit Master title style</a:t>
            </a:r>
          </a:p>
        </p:txBody>
      </p:sp>
      <p:sp>
        <p:nvSpPr>
          <p:cNvPr id="4101" name="Rectangle 5"/>
          <p:cNvSpPr>
            <a:spLocks noGrp="1" noChangeArrowheads="1"/>
          </p:cNvSpPr>
          <p:nvPr>
            <p:ph type="body" idx="1"/>
          </p:nvPr>
        </p:nvSpPr>
        <p:spPr bwMode="auto">
          <a:xfrm>
            <a:off x="655638" y="1524000"/>
            <a:ext cx="7940675" cy="3571875"/>
          </a:xfrm>
          <a:prstGeom prst="rect">
            <a:avLst/>
          </a:prstGeom>
          <a:noFill/>
          <a:ln w="9525" algn="ctr">
            <a:noFill/>
            <a:miter lim="800000"/>
            <a:headEnd/>
            <a:tailEnd/>
          </a:ln>
          <a:effectLst/>
        </p:spPr>
        <p:txBody>
          <a:bodyPr vert="horz" wrap="square" lIns="82124" tIns="41061" rIns="82124" bIns="4106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Lst>
  <p:txStyles>
    <p:titleStyle>
      <a:lvl1pPr algn="l" defTabSz="814388" rtl="0" fontAlgn="base">
        <a:lnSpc>
          <a:spcPct val="90000"/>
        </a:lnSpc>
        <a:spcBef>
          <a:spcPct val="0"/>
        </a:spcBef>
        <a:spcAft>
          <a:spcPct val="0"/>
        </a:spcAft>
        <a:defRPr sz="3200" b="1">
          <a:solidFill>
            <a:schemeClr val="tx2"/>
          </a:solidFill>
          <a:latin typeface="+mj-lt"/>
          <a:ea typeface="+mj-ea"/>
          <a:cs typeface="+mj-cs"/>
        </a:defRPr>
      </a:lvl1pPr>
      <a:lvl2pPr algn="l" defTabSz="814388" rtl="0" fontAlgn="base">
        <a:lnSpc>
          <a:spcPct val="90000"/>
        </a:lnSpc>
        <a:spcBef>
          <a:spcPct val="0"/>
        </a:spcBef>
        <a:spcAft>
          <a:spcPct val="0"/>
        </a:spcAft>
        <a:defRPr sz="3200" b="1">
          <a:solidFill>
            <a:schemeClr val="tx2"/>
          </a:solidFill>
          <a:latin typeface="Arial" charset="0"/>
        </a:defRPr>
      </a:lvl2pPr>
      <a:lvl3pPr algn="l" defTabSz="814388" rtl="0" fontAlgn="base">
        <a:lnSpc>
          <a:spcPct val="90000"/>
        </a:lnSpc>
        <a:spcBef>
          <a:spcPct val="0"/>
        </a:spcBef>
        <a:spcAft>
          <a:spcPct val="0"/>
        </a:spcAft>
        <a:defRPr sz="3200" b="1">
          <a:solidFill>
            <a:schemeClr val="tx2"/>
          </a:solidFill>
          <a:latin typeface="Arial" charset="0"/>
        </a:defRPr>
      </a:lvl3pPr>
      <a:lvl4pPr algn="l" defTabSz="814388" rtl="0" fontAlgn="base">
        <a:lnSpc>
          <a:spcPct val="90000"/>
        </a:lnSpc>
        <a:spcBef>
          <a:spcPct val="0"/>
        </a:spcBef>
        <a:spcAft>
          <a:spcPct val="0"/>
        </a:spcAft>
        <a:defRPr sz="3200" b="1">
          <a:solidFill>
            <a:schemeClr val="tx2"/>
          </a:solidFill>
          <a:latin typeface="Arial" charset="0"/>
        </a:defRPr>
      </a:lvl4pPr>
      <a:lvl5pPr algn="l" defTabSz="814388" rtl="0" fontAlgn="base">
        <a:lnSpc>
          <a:spcPct val="90000"/>
        </a:lnSpc>
        <a:spcBef>
          <a:spcPct val="0"/>
        </a:spcBef>
        <a:spcAft>
          <a:spcPct val="0"/>
        </a:spcAft>
        <a:defRPr sz="3200" b="1">
          <a:solidFill>
            <a:schemeClr val="tx2"/>
          </a:solidFill>
          <a:latin typeface="Arial" charset="0"/>
        </a:defRPr>
      </a:lvl5pPr>
      <a:lvl6pPr marL="457200" algn="l" defTabSz="814388" rtl="0" fontAlgn="base">
        <a:lnSpc>
          <a:spcPct val="90000"/>
        </a:lnSpc>
        <a:spcBef>
          <a:spcPct val="0"/>
        </a:spcBef>
        <a:spcAft>
          <a:spcPct val="0"/>
        </a:spcAft>
        <a:defRPr sz="3200" b="1">
          <a:solidFill>
            <a:schemeClr val="tx2"/>
          </a:solidFill>
          <a:latin typeface="Arial" charset="0"/>
        </a:defRPr>
      </a:lvl6pPr>
      <a:lvl7pPr marL="914400" algn="l" defTabSz="814388" rtl="0" fontAlgn="base">
        <a:lnSpc>
          <a:spcPct val="90000"/>
        </a:lnSpc>
        <a:spcBef>
          <a:spcPct val="0"/>
        </a:spcBef>
        <a:spcAft>
          <a:spcPct val="0"/>
        </a:spcAft>
        <a:defRPr sz="3200" b="1">
          <a:solidFill>
            <a:schemeClr val="tx2"/>
          </a:solidFill>
          <a:latin typeface="Arial" charset="0"/>
        </a:defRPr>
      </a:lvl7pPr>
      <a:lvl8pPr marL="1371600" algn="l" defTabSz="814388" rtl="0" fontAlgn="base">
        <a:lnSpc>
          <a:spcPct val="90000"/>
        </a:lnSpc>
        <a:spcBef>
          <a:spcPct val="0"/>
        </a:spcBef>
        <a:spcAft>
          <a:spcPct val="0"/>
        </a:spcAft>
        <a:defRPr sz="3200" b="1">
          <a:solidFill>
            <a:schemeClr val="tx2"/>
          </a:solidFill>
          <a:latin typeface="Arial" charset="0"/>
        </a:defRPr>
      </a:lvl8pPr>
      <a:lvl9pPr marL="1828800" algn="l" defTabSz="814388" rtl="0" fontAlgn="base">
        <a:lnSpc>
          <a:spcPct val="90000"/>
        </a:lnSpc>
        <a:spcBef>
          <a:spcPct val="0"/>
        </a:spcBef>
        <a:spcAft>
          <a:spcPct val="0"/>
        </a:spcAft>
        <a:defRPr sz="3200" b="1">
          <a:solidFill>
            <a:schemeClr val="tx2"/>
          </a:solidFill>
          <a:latin typeface="Arial" charset="0"/>
        </a:defRPr>
      </a:lvl9pPr>
    </p:titleStyle>
    <p:body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74675" algn="l" defTabSz="814388" rtl="0" eaLnBrk="0" fontAlgn="base" hangingPunct="0">
        <a:lnSpc>
          <a:spcPct val="95000"/>
        </a:lnSpc>
        <a:spcBef>
          <a:spcPct val="35000"/>
        </a:spcBef>
        <a:spcAft>
          <a:spcPct val="0"/>
        </a:spcAft>
        <a:defRPr sz="2000">
          <a:solidFill>
            <a:schemeClr val="tx1"/>
          </a:solidFill>
          <a:latin typeface="+mn-lt"/>
        </a:defRPr>
      </a:lvl2pPr>
      <a:lvl3pPr marL="914400" algn="l" defTabSz="814388" rtl="0" eaLnBrk="0" fontAlgn="base" hangingPunct="0">
        <a:lnSpc>
          <a:spcPct val="95000"/>
        </a:lnSpc>
        <a:spcBef>
          <a:spcPct val="35000"/>
        </a:spcBef>
        <a:spcAft>
          <a:spcPct val="0"/>
        </a:spcAft>
        <a:defRPr sz="2000">
          <a:solidFill>
            <a:schemeClr val="tx1"/>
          </a:solidFill>
          <a:latin typeface="+mn-lt"/>
        </a:defRPr>
      </a:lvl3pPr>
      <a:lvl4pPr marL="1254125" algn="l" defTabSz="814388" rtl="0" eaLnBrk="0" fontAlgn="base" hangingPunct="0">
        <a:lnSpc>
          <a:spcPct val="95000"/>
        </a:lnSpc>
        <a:spcBef>
          <a:spcPct val="35000"/>
        </a:spcBef>
        <a:spcAft>
          <a:spcPct val="0"/>
        </a:spcAft>
        <a:defRPr sz="2000">
          <a:solidFill>
            <a:schemeClr val="tx1"/>
          </a:solidFill>
          <a:latin typeface="+mn-lt"/>
        </a:defRPr>
      </a:lvl4pPr>
      <a:lvl5pPr marL="1604963" algn="l" defTabSz="814388" rtl="0" eaLnBrk="0" fontAlgn="base" hangingPunct="0">
        <a:lnSpc>
          <a:spcPct val="95000"/>
        </a:lnSpc>
        <a:spcBef>
          <a:spcPct val="35000"/>
        </a:spcBef>
        <a:spcAft>
          <a:spcPct val="0"/>
        </a:spcAft>
        <a:defRPr sz="2000">
          <a:solidFill>
            <a:schemeClr val="tx1"/>
          </a:solidFill>
          <a:latin typeface="+mn-lt"/>
        </a:defRPr>
      </a:lvl5pPr>
      <a:lvl6pPr marL="2062163" algn="l" defTabSz="814388" rtl="0" eaLnBrk="0" fontAlgn="base" hangingPunct="0">
        <a:lnSpc>
          <a:spcPct val="95000"/>
        </a:lnSpc>
        <a:spcBef>
          <a:spcPct val="35000"/>
        </a:spcBef>
        <a:spcAft>
          <a:spcPct val="0"/>
        </a:spcAft>
        <a:defRPr sz="2000">
          <a:solidFill>
            <a:schemeClr val="tx1"/>
          </a:solidFill>
          <a:latin typeface="+mn-lt"/>
        </a:defRPr>
      </a:lvl6pPr>
      <a:lvl7pPr marL="2519363" algn="l" defTabSz="814388" rtl="0" eaLnBrk="0" fontAlgn="base" hangingPunct="0">
        <a:lnSpc>
          <a:spcPct val="95000"/>
        </a:lnSpc>
        <a:spcBef>
          <a:spcPct val="35000"/>
        </a:spcBef>
        <a:spcAft>
          <a:spcPct val="0"/>
        </a:spcAft>
        <a:defRPr sz="2000">
          <a:solidFill>
            <a:schemeClr val="tx1"/>
          </a:solidFill>
          <a:latin typeface="+mn-lt"/>
        </a:defRPr>
      </a:lvl7pPr>
      <a:lvl8pPr marL="2976563" algn="l" defTabSz="814388" rtl="0" eaLnBrk="0" fontAlgn="base" hangingPunct="0">
        <a:lnSpc>
          <a:spcPct val="95000"/>
        </a:lnSpc>
        <a:spcBef>
          <a:spcPct val="35000"/>
        </a:spcBef>
        <a:spcAft>
          <a:spcPct val="0"/>
        </a:spcAft>
        <a:defRPr sz="2000">
          <a:solidFill>
            <a:schemeClr val="tx1"/>
          </a:solidFill>
          <a:latin typeface="+mn-lt"/>
        </a:defRPr>
      </a:lvl8pPr>
      <a:lvl9pPr marL="3433763" algn="l" defTabSz="814388" rtl="0" eaLnBrk="0" fontAlgn="base" hangingPunct="0">
        <a:lnSpc>
          <a:spcPct val="95000"/>
        </a:lnSpc>
        <a:spcBef>
          <a:spcPct val="35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5" Type="http://schemas.openxmlformats.org/officeDocument/2006/relationships/slideLayout" Target="../slideLayouts/slideLayout28.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2.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5.png"/><Relationship Id="rId7"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 Id="rId9"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42" name="Rectangle 2" hidden="1"/>
          <p:cNvGraphicFramePr>
            <a:graphicFrameLocks/>
          </p:cNvGraphicFramePr>
          <p:nvPr>
            <p:custDataLst>
              <p:tags r:id="rId1"/>
            </p:custDataLst>
          </p:nvPr>
        </p:nvGraphicFramePr>
        <p:xfrm>
          <a:off x="0" y="-673100"/>
          <a:ext cx="161925" cy="161925"/>
        </p:xfrm>
        <a:graphic>
          <a:graphicData uri="http://schemas.openxmlformats.org/presentationml/2006/ole">
            <mc:AlternateContent xmlns:mc="http://schemas.openxmlformats.org/markup-compatibility/2006">
              <mc:Choice xmlns:v="urn:schemas-microsoft-com:vml" Requires="v">
                <p:oleObj r:id="rId7" imgW="0" imgH="0" progId="">
                  <p:embed/>
                </p:oleObj>
              </mc:Choice>
              <mc:Fallback>
                <p:oleObj r:id="rId7" imgW="0" imgH="0" progId="">
                  <p:embed/>
                  <p:pic>
                    <p:nvPicPr>
                      <p:cNvPr id="0" name="AutoShape 7"/>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67310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43" name="Rectangle 3" hidden="1"/>
          <p:cNvSpPr>
            <a:spLocks noChangeArrowheads="1"/>
          </p:cNvSpPr>
          <p:nvPr>
            <p:custDataLst>
              <p:tags r:id="rId2"/>
            </p:custDataLst>
          </p:nvPr>
        </p:nvSpPr>
        <p:spPr bwMode="auto">
          <a:xfrm>
            <a:off x="49213" y="-650875"/>
            <a:ext cx="60325" cy="115887"/>
          </a:xfrm>
          <a:prstGeom prst="rect">
            <a:avLst/>
          </a:prstGeom>
          <a:solidFill>
            <a:schemeClr val="accent1"/>
          </a:solidFill>
          <a:ln w="9525" algn="ctr">
            <a:solidFill>
              <a:schemeClr val="tx1"/>
            </a:solidFill>
            <a:miter lim="800000"/>
            <a:headEnd/>
            <a:tailEnd/>
          </a:ln>
          <a:effectLst/>
        </p:spPr>
        <p:txBody>
          <a:bodyPr wrap="none" lIns="25394" tIns="0" rIns="25394" bIns="0" anchor="ctr"/>
          <a:lstStyle/>
          <a:p>
            <a:pPr algn="ctr" defTabSz="782638" fontAlgn="base">
              <a:spcBef>
                <a:spcPct val="0"/>
              </a:spcBef>
              <a:spcAft>
                <a:spcPct val="0"/>
              </a:spcAft>
              <a:buSzPct val="120000"/>
            </a:pPr>
            <a:r>
              <a:rPr lang="en-US" sz="1600">
                <a:solidFill>
                  <a:srgbClr val="FFFFFF"/>
                </a:solidFill>
                <a:effectLst>
                  <a:outerShdw blurRad="38100" dist="38100" dir="2700000" algn="tl">
                    <a:srgbClr val="000000"/>
                  </a:outerShdw>
                </a:effectLst>
                <a:cs typeface="Arial" charset="0"/>
              </a:rPr>
              <a:t>932</a:t>
            </a:r>
          </a:p>
        </p:txBody>
      </p:sp>
      <p:graphicFrame>
        <p:nvGraphicFramePr>
          <p:cNvPr id="266244" name="Rectangle 4" hidden="1"/>
          <p:cNvGraphicFramePr>
            <a:graphicFrameLocks/>
          </p:cNvGraphicFramePr>
          <p:nvPr>
            <p:custDataLst>
              <p:tags r:id="rId3"/>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r:id="rId8" imgW="0" imgH="0" progId="">
                  <p:embed/>
                </p:oleObj>
              </mc:Choice>
              <mc:Fallback>
                <p:oleObj r:id="rId8" imgW="0" imgH="0" progId="">
                  <p:embed/>
                  <p:pic>
                    <p:nvPicPr>
                      <p:cNvPr id="0" name="AutoShape 8"/>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45" name="Rectangle 5" hidden="1"/>
          <p:cNvSpPr>
            <a:spLocks noChangeArrowheads="1"/>
          </p:cNvSpPr>
          <p:nvPr>
            <p:custDataLst>
              <p:tags r:id="rId4"/>
            </p:custDataLst>
          </p:nvPr>
        </p:nvSpPr>
        <p:spPr bwMode="auto">
          <a:xfrm>
            <a:off x="49213" y="22225"/>
            <a:ext cx="60325" cy="115888"/>
          </a:xfrm>
          <a:prstGeom prst="rect">
            <a:avLst/>
          </a:prstGeom>
          <a:solidFill>
            <a:schemeClr val="accent1"/>
          </a:solidFill>
          <a:ln w="9525" algn="ctr">
            <a:solidFill>
              <a:schemeClr val="tx1"/>
            </a:solidFill>
            <a:miter lim="800000"/>
            <a:headEnd/>
            <a:tailEnd/>
          </a:ln>
          <a:effectLst/>
        </p:spPr>
        <p:txBody>
          <a:bodyPr wrap="none" lIns="25385" tIns="0" rIns="25385" bIns="0" anchor="ctr"/>
          <a:lstStyle/>
          <a:p>
            <a:pPr algn="ctr" defTabSz="782638" fontAlgn="base">
              <a:spcBef>
                <a:spcPct val="0"/>
              </a:spcBef>
              <a:spcAft>
                <a:spcPct val="0"/>
              </a:spcAft>
              <a:buSzPct val="120000"/>
            </a:pPr>
            <a:r>
              <a:rPr lang="en-US" sz="1600">
                <a:solidFill>
                  <a:srgbClr val="FFFFFF"/>
                </a:solidFill>
                <a:effectLst>
                  <a:outerShdw blurRad="38100" dist="38100" dir="2700000" algn="tl">
                    <a:srgbClr val="000000"/>
                  </a:outerShdw>
                </a:effectLst>
                <a:cs typeface="Arial" charset="0"/>
              </a:rPr>
              <a:t>932</a:t>
            </a:r>
          </a:p>
        </p:txBody>
      </p:sp>
      <p:sp>
        <p:nvSpPr>
          <p:cNvPr id="266246" name="Text Box 6"/>
          <p:cNvSpPr txBox="1">
            <a:spLocks noChangeArrowheads="1"/>
          </p:cNvSpPr>
          <p:nvPr/>
        </p:nvSpPr>
        <p:spPr bwMode="auto">
          <a:xfrm>
            <a:off x="3676651" y="973138"/>
            <a:ext cx="4248149" cy="1634118"/>
          </a:xfrm>
          <a:prstGeom prst="rect">
            <a:avLst/>
          </a:prstGeom>
          <a:noFill/>
          <a:ln w="28575">
            <a:noFill/>
            <a:miter lim="800000"/>
            <a:headEnd/>
            <a:tailEnd/>
          </a:ln>
          <a:effectLst/>
        </p:spPr>
        <p:txBody>
          <a:bodyPr wrap="square" lIns="82124" tIns="41061" rIns="82124" bIns="41061">
            <a:spAutoFit/>
          </a:bodyPr>
          <a:lstStyle/>
          <a:p>
            <a:pPr eaLnBrk="0" fontAlgn="base" hangingPunct="0">
              <a:lnSpc>
                <a:spcPct val="90000"/>
              </a:lnSpc>
              <a:spcBef>
                <a:spcPct val="0"/>
              </a:spcBef>
              <a:spcAft>
                <a:spcPct val="0"/>
              </a:spcAft>
            </a:pPr>
            <a:r>
              <a:rPr lang="en-US" sz="2800" dirty="0">
                <a:solidFill>
                  <a:srgbClr val="FFFFFF"/>
                </a:solidFill>
                <a:cs typeface="Times New Roman" pitchFamily="18" charset="0"/>
              </a:rPr>
              <a:t>Can we adopt CSMA/CD (used in wired Ethernet) for use in wireless networks</a:t>
            </a:r>
          </a:p>
        </p:txBody>
      </p:sp>
      <p:sp>
        <p:nvSpPr>
          <p:cNvPr id="266255" name="Line 15"/>
          <p:cNvSpPr>
            <a:spLocks noChangeShapeType="1"/>
          </p:cNvSpPr>
          <p:nvPr/>
        </p:nvSpPr>
        <p:spPr bwMode="auto">
          <a:xfrm flipV="1">
            <a:off x="3436938" y="1044575"/>
            <a:ext cx="0" cy="4841875"/>
          </a:xfrm>
          <a:prstGeom prst="line">
            <a:avLst/>
          </a:prstGeom>
          <a:noFill/>
          <a:ln w="25400">
            <a:solidFill>
              <a:schemeClr val="accent1"/>
            </a:solidFill>
            <a:round/>
            <a:headEnd/>
            <a:tailEnd/>
          </a:ln>
          <a:effectLst/>
        </p:spPr>
        <p:txBody>
          <a:bodyPr wrap="none"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56" name="Text Box 16"/>
          <p:cNvSpPr txBox="1">
            <a:spLocks noChangeArrowheads="1"/>
          </p:cNvSpPr>
          <p:nvPr/>
        </p:nvSpPr>
        <p:spPr bwMode="auto">
          <a:xfrm>
            <a:off x="1773238" y="706438"/>
            <a:ext cx="1608137" cy="2085975"/>
          </a:xfrm>
          <a:prstGeom prst="rect">
            <a:avLst/>
          </a:prstGeom>
          <a:noFill/>
          <a:ln w="28575" algn="ctr">
            <a:noFill/>
            <a:miter lim="800000"/>
            <a:headEnd/>
            <a:tailEnd/>
          </a:ln>
          <a:effectLst/>
        </p:spPr>
        <p:txBody>
          <a:bodyPr wrap="none" lIns="82124" tIns="41061" rIns="82124" bIns="41061">
            <a:spAutoFit/>
          </a:bodyPr>
          <a:lstStyle/>
          <a:p>
            <a:pPr algn="r" defTabSz="814388" eaLnBrk="0" fontAlgn="base" hangingPunct="0">
              <a:lnSpc>
                <a:spcPct val="90000"/>
              </a:lnSpc>
              <a:spcBef>
                <a:spcPct val="0"/>
              </a:spcBef>
              <a:spcAft>
                <a:spcPct val="0"/>
              </a:spcAft>
            </a:pPr>
            <a:r>
              <a:rPr lang="en-US" sz="14600" dirty="0">
                <a:solidFill>
                  <a:srgbClr val="0183B7"/>
                </a:solidFill>
              </a:rPr>
              <a:t>Q</a:t>
            </a:r>
          </a:p>
        </p:txBody>
      </p:sp>
      <p:sp>
        <p:nvSpPr>
          <p:cNvPr id="266258" name="Rectangle 18"/>
          <p:cNvSpPr>
            <a:spLocks noChangeArrowheads="1"/>
          </p:cNvSpPr>
          <p:nvPr/>
        </p:nvSpPr>
        <p:spPr bwMode="auto">
          <a:xfrm>
            <a:off x="3362325" y="4943475"/>
            <a:ext cx="5781675" cy="1914525"/>
          </a:xfrm>
          <a:prstGeom prst="rect">
            <a:avLst/>
          </a:prstGeom>
          <a:solidFill>
            <a:schemeClr val="bg1"/>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59" name="Rectangle 19"/>
          <p:cNvSpPr>
            <a:spLocks noChangeArrowheads="1"/>
          </p:cNvSpPr>
          <p:nvPr/>
        </p:nvSpPr>
        <p:spPr bwMode="auto">
          <a:xfrm flipV="1">
            <a:off x="3424238" y="4953000"/>
            <a:ext cx="1109662" cy="1905000"/>
          </a:xfrm>
          <a:prstGeom prst="rect">
            <a:avLst/>
          </a:prstGeom>
          <a:solidFill>
            <a:srgbClr val="808080">
              <a:alpha val="39999"/>
            </a:srgbClr>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60" name="Rectangle 20"/>
          <p:cNvSpPr>
            <a:spLocks noChangeArrowheads="1"/>
          </p:cNvSpPr>
          <p:nvPr/>
        </p:nvSpPr>
        <p:spPr bwMode="auto">
          <a:xfrm flipV="1">
            <a:off x="4572000" y="4953000"/>
            <a:ext cx="1109663" cy="1905000"/>
          </a:xfrm>
          <a:prstGeom prst="rect">
            <a:avLst/>
          </a:prstGeom>
          <a:solidFill>
            <a:srgbClr val="808080">
              <a:alpha val="39999"/>
            </a:srgbClr>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61" name="Rectangle 21"/>
          <p:cNvSpPr>
            <a:spLocks noChangeArrowheads="1"/>
          </p:cNvSpPr>
          <p:nvPr/>
        </p:nvSpPr>
        <p:spPr bwMode="auto">
          <a:xfrm flipV="1">
            <a:off x="5721350" y="4953000"/>
            <a:ext cx="1109663" cy="1905000"/>
          </a:xfrm>
          <a:prstGeom prst="rect">
            <a:avLst/>
          </a:prstGeom>
          <a:solidFill>
            <a:srgbClr val="808080">
              <a:alpha val="39999"/>
            </a:srgbClr>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62" name="Rectangle 22"/>
          <p:cNvSpPr>
            <a:spLocks noChangeArrowheads="1"/>
          </p:cNvSpPr>
          <p:nvPr/>
        </p:nvSpPr>
        <p:spPr bwMode="auto">
          <a:xfrm flipV="1">
            <a:off x="6869113" y="4953000"/>
            <a:ext cx="1109662" cy="1905000"/>
          </a:xfrm>
          <a:prstGeom prst="rect">
            <a:avLst/>
          </a:prstGeom>
          <a:solidFill>
            <a:srgbClr val="808080">
              <a:alpha val="39999"/>
            </a:srgbClr>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63" name="Rectangle 23"/>
          <p:cNvSpPr>
            <a:spLocks noChangeArrowheads="1"/>
          </p:cNvSpPr>
          <p:nvPr/>
        </p:nvSpPr>
        <p:spPr bwMode="auto">
          <a:xfrm flipV="1">
            <a:off x="8016875" y="4953000"/>
            <a:ext cx="1127125" cy="1905000"/>
          </a:xfrm>
          <a:prstGeom prst="rect">
            <a:avLst/>
          </a:prstGeom>
          <a:solidFill>
            <a:srgbClr val="808080">
              <a:alpha val="39999"/>
            </a:srgbClr>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grpSp>
        <p:nvGrpSpPr>
          <p:cNvPr id="2" name="Group 24" descr="Right:  Group 1"/>
          <p:cNvGrpSpPr>
            <a:grpSpLocks/>
          </p:cNvGrpSpPr>
          <p:nvPr/>
        </p:nvGrpSpPr>
        <p:grpSpPr bwMode="auto">
          <a:xfrm>
            <a:off x="3430588" y="4953000"/>
            <a:ext cx="5715000" cy="933450"/>
            <a:chOff x="2160" y="3120"/>
            <a:chExt cx="3600" cy="588"/>
          </a:xfrm>
        </p:grpSpPr>
        <p:sp>
          <p:nvSpPr>
            <p:cNvPr id="266265" name="Rectangle 25"/>
            <p:cNvSpPr>
              <a:spLocks noChangeArrowheads="1"/>
            </p:cNvSpPr>
            <p:nvPr/>
          </p:nvSpPr>
          <p:spPr bwMode="auto">
            <a:xfrm>
              <a:off x="2160" y="3120"/>
              <a:ext cx="3600" cy="588"/>
            </a:xfrm>
            <a:prstGeom prst="rect">
              <a:avLst/>
            </a:prstGeom>
            <a:solidFill>
              <a:schemeClr val="accent1"/>
            </a:solidFill>
            <a:ln w="952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66" name="Text Box 26"/>
            <p:cNvSpPr txBox="1">
              <a:spLocks noChangeArrowheads="1"/>
            </p:cNvSpPr>
            <p:nvPr/>
          </p:nvSpPr>
          <p:spPr bwMode="auto">
            <a:xfrm>
              <a:off x="2376" y="3267"/>
              <a:ext cx="3383" cy="297"/>
            </a:xfrm>
            <a:prstGeom prst="rect">
              <a:avLst/>
            </a:prstGeom>
            <a:noFill/>
            <a:ln w="9525" algn="ctr">
              <a:noFill/>
              <a:miter lim="800000"/>
              <a:headEnd/>
              <a:tailEnd/>
            </a:ln>
            <a:effectLst/>
          </p:spPr>
          <p:txBody>
            <a:bodyPr wrap="square" lIns="82124" tIns="41061" rIns="82124" bIns="41061">
              <a:spAutoFit/>
            </a:bodyPr>
            <a:lstStyle/>
            <a:p>
              <a:pPr algn="ctr" defTabSz="814388" eaLnBrk="0" fontAlgn="base" hangingPunct="0">
                <a:lnSpc>
                  <a:spcPct val="90000"/>
                </a:lnSpc>
                <a:spcBef>
                  <a:spcPct val="0"/>
                </a:spcBef>
                <a:spcAft>
                  <a:spcPct val="0"/>
                </a:spcAft>
              </a:pPr>
              <a:r>
                <a:rPr lang="en-US" sz="2800" b="1" dirty="0">
                  <a:solidFill>
                    <a:srgbClr val="FFFFFF"/>
                  </a:solidFill>
                </a:rPr>
                <a:t>MAC for wireless networks</a:t>
              </a: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66255"/>
                                        </p:tgtEl>
                                        <p:attrNameLst>
                                          <p:attrName>style.visibility</p:attrName>
                                        </p:attrNameLst>
                                      </p:cBhvr>
                                      <p:to>
                                        <p:strVal val="visible"/>
                                      </p:to>
                                    </p:set>
                                    <p:animEffect transition="in" filter="wipe(down)">
                                      <p:cBhvr>
                                        <p:cTn id="7" dur="500"/>
                                        <p:tgtEl>
                                          <p:spTgt spid="26625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66256"/>
                                        </p:tgtEl>
                                        <p:attrNameLst>
                                          <p:attrName>style.visibility</p:attrName>
                                        </p:attrNameLst>
                                      </p:cBhvr>
                                      <p:to>
                                        <p:strVal val="visible"/>
                                      </p:to>
                                    </p:set>
                                    <p:animEffect transition="in" filter="fade">
                                      <p:cBhvr>
                                        <p:cTn id="10" dur="1000"/>
                                        <p:tgtEl>
                                          <p:spTgt spid="266256"/>
                                        </p:tgtEl>
                                      </p:cBhvr>
                                    </p:animEffect>
                                    <p:anim calcmode="lin" valueType="num">
                                      <p:cBhvr>
                                        <p:cTn id="11" dur="1000" fill="hold"/>
                                        <p:tgtEl>
                                          <p:spTgt spid="266256"/>
                                        </p:tgtEl>
                                        <p:attrNameLst>
                                          <p:attrName>ppt_x</p:attrName>
                                        </p:attrNameLst>
                                      </p:cBhvr>
                                      <p:tavLst>
                                        <p:tav tm="0">
                                          <p:val>
                                            <p:strVal val="#ppt_x"/>
                                          </p:val>
                                        </p:tav>
                                        <p:tav tm="100000">
                                          <p:val>
                                            <p:strVal val="#ppt_x"/>
                                          </p:val>
                                        </p:tav>
                                      </p:tavLst>
                                    </p:anim>
                                    <p:anim calcmode="lin" valueType="num">
                                      <p:cBhvr>
                                        <p:cTn id="12" dur="1000" fill="hold"/>
                                        <p:tgtEl>
                                          <p:spTgt spid="266256"/>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66246"/>
                                        </p:tgtEl>
                                        <p:attrNameLst>
                                          <p:attrName>style.visibility</p:attrName>
                                        </p:attrNameLst>
                                      </p:cBhvr>
                                      <p:to>
                                        <p:strVal val="visible"/>
                                      </p:to>
                                    </p:set>
                                    <p:animEffect transition="in" filter="fade">
                                      <p:cBhvr>
                                        <p:cTn id="16" dur="500"/>
                                        <p:tgtEl>
                                          <p:spTgt spid="266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6" grpId="0"/>
      <p:bldP spid="266255" grpId="0" animBg="1"/>
      <p:bldP spid="26625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6" name="Text Box 4"/>
          <p:cNvSpPr txBox="1">
            <a:spLocks noChangeArrowheads="1"/>
          </p:cNvSpPr>
          <p:nvPr/>
        </p:nvSpPr>
        <p:spPr bwMode="auto">
          <a:xfrm>
            <a:off x="3246438" y="746125"/>
            <a:ext cx="184150" cy="579438"/>
          </a:xfrm>
          <a:prstGeom prst="rect">
            <a:avLst/>
          </a:prstGeom>
          <a:noFill/>
          <a:ln w="9525">
            <a:noFill/>
            <a:miter lim="800000"/>
            <a:headEnd/>
            <a:tailEnd/>
          </a:ln>
          <a:effectLst/>
        </p:spPr>
        <p:txBody>
          <a:bodyPr wrap="none">
            <a:spAutoFit/>
          </a:bodyPr>
          <a:lstStyle/>
          <a:p>
            <a:pPr algn="l" rtl="0"/>
            <a:endParaRPr lang="en-US" sz="3200" kern="1200">
              <a:solidFill>
                <a:prstClr val="black"/>
              </a:solidFill>
              <a:latin typeface="Times New Roman" pitchFamily="18" charset="0"/>
              <a:ea typeface="+mn-ea"/>
              <a:cs typeface="+mn-cs"/>
            </a:endParaRPr>
          </a:p>
        </p:txBody>
      </p:sp>
      <p:sp>
        <p:nvSpPr>
          <p:cNvPr id="63" name="TextBox 62"/>
          <p:cNvSpPr txBox="1"/>
          <p:nvPr/>
        </p:nvSpPr>
        <p:spPr>
          <a:xfrm>
            <a:off x="0" y="0"/>
            <a:ext cx="9144000" cy="584775"/>
          </a:xfrm>
          <a:prstGeom prst="rect">
            <a:avLst/>
          </a:prstGeom>
          <a:solidFill>
            <a:srgbClr val="F79646">
              <a:lumMod val="75000"/>
            </a:srgbClr>
          </a:solidFill>
        </p:spPr>
        <p:txBody>
          <a:bodyPr wrap="square" rtlCol="0">
            <a:spAutoFit/>
          </a:bodyPr>
          <a:lstStyle/>
          <a:p>
            <a:pPr lvl="0" algn="ctr">
              <a:defRPr/>
            </a:pPr>
            <a:r>
              <a:rPr lang="en-US" sz="3200" b="1" dirty="0">
                <a:ln>
                  <a:solidFill>
                    <a:sysClr val="windowText" lastClr="000000"/>
                  </a:solidFill>
                </a:ln>
                <a:solidFill>
                  <a:schemeClr val="bg1"/>
                </a:solidFill>
                <a:latin typeface="Tahoma" pitchFamily="34" charset="0"/>
                <a:cs typeface="Tahoma" pitchFamily="34" charset="0"/>
              </a:rPr>
              <a:t>MACA for </a:t>
            </a:r>
            <a:r>
              <a:rPr lang="en-US" sz="3200" b="1" dirty="0">
                <a:ln>
                  <a:solidFill>
                    <a:prstClr val="white"/>
                  </a:solidFill>
                </a:ln>
                <a:solidFill>
                  <a:prstClr val="black"/>
                </a:solidFill>
                <a:latin typeface="Tahoma" pitchFamily="34" charset="0"/>
                <a:cs typeface="Tahoma" pitchFamily="34" charset="0"/>
              </a:rPr>
              <a:t>wireless networks (MACAW)</a:t>
            </a:r>
            <a:endParaRPr lang="th-TH" sz="3200" b="1" dirty="0">
              <a:ln>
                <a:solidFill>
                  <a:prstClr val="white"/>
                </a:solidFill>
              </a:ln>
              <a:solidFill>
                <a:prstClr val="black"/>
              </a:solidFill>
              <a:latin typeface="Tahoma" pitchFamily="34" charset="0"/>
              <a:cs typeface="Tahoma" pitchFamily="34" charset="0"/>
            </a:endParaRPr>
          </a:p>
        </p:txBody>
      </p:sp>
      <p:pic>
        <p:nvPicPr>
          <p:cNvPr id="69" name="Picture 68" descr="macaw.png"/>
          <p:cNvPicPr>
            <a:picLocks noChangeAspect="1"/>
          </p:cNvPicPr>
          <p:nvPr/>
        </p:nvPicPr>
        <p:blipFill>
          <a:blip r:embed="rId3" cstate="print"/>
          <a:srcRect b="85031"/>
          <a:stretch>
            <a:fillRect/>
          </a:stretch>
        </p:blipFill>
        <p:spPr>
          <a:xfrm>
            <a:off x="723040" y="987974"/>
            <a:ext cx="8039960" cy="764626"/>
          </a:xfrm>
          <a:prstGeom prst="rect">
            <a:avLst/>
          </a:prstGeom>
        </p:spPr>
      </p:pic>
      <p:pic>
        <p:nvPicPr>
          <p:cNvPr id="70" name="Picture 69" descr="macaw.png"/>
          <p:cNvPicPr>
            <a:picLocks noChangeAspect="1"/>
          </p:cNvPicPr>
          <p:nvPr/>
        </p:nvPicPr>
        <p:blipFill>
          <a:blip r:embed="rId3" cstate="print"/>
          <a:srcRect t="31379"/>
          <a:stretch>
            <a:fillRect/>
          </a:stretch>
        </p:blipFill>
        <p:spPr>
          <a:xfrm>
            <a:off x="713232" y="1752600"/>
            <a:ext cx="8039960" cy="3505200"/>
          </a:xfrm>
          <a:prstGeom prst="rect">
            <a:avLst/>
          </a:prstGeom>
        </p:spPr>
      </p:pic>
      <p:sp>
        <p:nvSpPr>
          <p:cNvPr id="12" name="Freeform 11"/>
          <p:cNvSpPr/>
          <p:nvPr/>
        </p:nvSpPr>
        <p:spPr>
          <a:xfrm>
            <a:off x="1752600" y="4495800"/>
            <a:ext cx="6858005" cy="990600"/>
          </a:xfrm>
          <a:custGeom>
            <a:avLst/>
            <a:gdLst>
              <a:gd name="connsiteX0" fmla="*/ 0 w 2819400"/>
              <a:gd name="connsiteY0" fmla="*/ 533400 h 1066800"/>
              <a:gd name="connsiteX1" fmla="*/ 910820 w 2819400"/>
              <a:gd name="connsiteY1" fmla="*/ 34520 h 1066800"/>
              <a:gd name="connsiteX2" fmla="*/ 1409701 w 2819400"/>
              <a:gd name="connsiteY2" fmla="*/ 2 h 1066800"/>
              <a:gd name="connsiteX3" fmla="*/ 1908583 w 2819400"/>
              <a:gd name="connsiteY3" fmla="*/ 34520 h 1066800"/>
              <a:gd name="connsiteX4" fmla="*/ 2819400 w 2819400"/>
              <a:gd name="connsiteY4" fmla="*/ 533404 h 1066800"/>
              <a:gd name="connsiteX5" fmla="*/ 1908581 w 2819400"/>
              <a:gd name="connsiteY5" fmla="*/ 1032286 h 1066800"/>
              <a:gd name="connsiteX6" fmla="*/ 1409699 w 2819400"/>
              <a:gd name="connsiteY6" fmla="*/ 1066804 h 1066800"/>
              <a:gd name="connsiteX7" fmla="*/ 910817 w 2819400"/>
              <a:gd name="connsiteY7" fmla="*/ 1032286 h 1066800"/>
              <a:gd name="connsiteX8" fmla="*/ -1 w 2819400"/>
              <a:gd name="connsiteY8" fmla="*/ 533403 h 1066800"/>
              <a:gd name="connsiteX9" fmla="*/ 0 w 2819400"/>
              <a:gd name="connsiteY9" fmla="*/ 533400 h 1066800"/>
              <a:gd name="connsiteX0" fmla="*/ 2 w 2590805"/>
              <a:gd name="connsiteY0" fmla="*/ 533398 h 1066802"/>
              <a:gd name="connsiteX1" fmla="*/ 910822 w 2590805"/>
              <a:gd name="connsiteY1" fmla="*/ 34518 h 1066802"/>
              <a:gd name="connsiteX2" fmla="*/ 1409703 w 2590805"/>
              <a:gd name="connsiteY2" fmla="*/ 0 h 1066802"/>
              <a:gd name="connsiteX3" fmla="*/ 1908585 w 2590805"/>
              <a:gd name="connsiteY3" fmla="*/ 34518 h 1066802"/>
              <a:gd name="connsiteX4" fmla="*/ 2590802 w 2590805"/>
              <a:gd name="connsiteY4" fmla="*/ 533402 h 1066802"/>
              <a:gd name="connsiteX5" fmla="*/ 1908583 w 2590805"/>
              <a:gd name="connsiteY5" fmla="*/ 1032284 h 1066802"/>
              <a:gd name="connsiteX6" fmla="*/ 1409701 w 2590805"/>
              <a:gd name="connsiteY6" fmla="*/ 1066802 h 1066802"/>
              <a:gd name="connsiteX7" fmla="*/ 910819 w 2590805"/>
              <a:gd name="connsiteY7" fmla="*/ 1032284 h 1066802"/>
              <a:gd name="connsiteX8" fmla="*/ 1 w 2590805"/>
              <a:gd name="connsiteY8" fmla="*/ 533401 h 1066802"/>
              <a:gd name="connsiteX9" fmla="*/ 2 w 2590805"/>
              <a:gd name="connsiteY9" fmla="*/ 533398 h 1066802"/>
              <a:gd name="connsiteX0" fmla="*/ 2 w 2590805"/>
              <a:gd name="connsiteY0" fmla="*/ 533398 h 1066802"/>
              <a:gd name="connsiteX1" fmla="*/ 910822 w 2590805"/>
              <a:gd name="connsiteY1" fmla="*/ 34518 h 1066802"/>
              <a:gd name="connsiteX2" fmla="*/ 1409703 w 2590805"/>
              <a:gd name="connsiteY2" fmla="*/ 0 h 1066802"/>
              <a:gd name="connsiteX3" fmla="*/ 1908585 w 2590805"/>
              <a:gd name="connsiteY3" fmla="*/ 34518 h 1066802"/>
              <a:gd name="connsiteX4" fmla="*/ 2590802 w 2590805"/>
              <a:gd name="connsiteY4" fmla="*/ 533402 h 1066802"/>
              <a:gd name="connsiteX5" fmla="*/ 1908583 w 2590805"/>
              <a:gd name="connsiteY5" fmla="*/ 1032284 h 1066802"/>
              <a:gd name="connsiteX6" fmla="*/ 1409701 w 2590805"/>
              <a:gd name="connsiteY6" fmla="*/ 1066802 h 1066802"/>
              <a:gd name="connsiteX7" fmla="*/ 910819 w 2590805"/>
              <a:gd name="connsiteY7" fmla="*/ 1032284 h 1066802"/>
              <a:gd name="connsiteX8" fmla="*/ 1 w 2590805"/>
              <a:gd name="connsiteY8" fmla="*/ 533401 h 1066802"/>
              <a:gd name="connsiteX9" fmla="*/ 2 w 2590805"/>
              <a:gd name="connsiteY9" fmla="*/ 533398 h 1066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90805" h="1066802">
                <a:moveTo>
                  <a:pt x="2" y="533398"/>
                </a:moveTo>
                <a:cubicBezTo>
                  <a:pt x="4" y="311631"/>
                  <a:pt x="362651" y="112999"/>
                  <a:pt x="910822" y="34518"/>
                </a:cubicBezTo>
                <a:cubicBezTo>
                  <a:pt x="1070233" y="11695"/>
                  <a:pt x="1239262" y="0"/>
                  <a:pt x="1409703" y="0"/>
                </a:cubicBezTo>
                <a:cubicBezTo>
                  <a:pt x="1580145" y="0"/>
                  <a:pt x="1749174" y="11695"/>
                  <a:pt x="1908585" y="34518"/>
                </a:cubicBezTo>
                <a:cubicBezTo>
                  <a:pt x="2456758" y="113000"/>
                  <a:pt x="2590805" y="311634"/>
                  <a:pt x="2590802" y="533402"/>
                </a:cubicBezTo>
                <a:cubicBezTo>
                  <a:pt x="2590802" y="755170"/>
                  <a:pt x="2456755" y="953802"/>
                  <a:pt x="1908583" y="1032284"/>
                </a:cubicBezTo>
                <a:cubicBezTo>
                  <a:pt x="1749171" y="1055107"/>
                  <a:pt x="1580143" y="1066802"/>
                  <a:pt x="1409701" y="1066802"/>
                </a:cubicBezTo>
                <a:cubicBezTo>
                  <a:pt x="1239259" y="1066802"/>
                  <a:pt x="1070231" y="1055107"/>
                  <a:pt x="910819" y="1032284"/>
                </a:cubicBezTo>
                <a:cubicBezTo>
                  <a:pt x="362647" y="953802"/>
                  <a:pt x="0" y="755169"/>
                  <a:pt x="1" y="533401"/>
                </a:cubicBezTo>
                <a:cubicBezTo>
                  <a:pt x="1" y="533400"/>
                  <a:pt x="224591" y="613610"/>
                  <a:pt x="2" y="533398"/>
                </a:cubicBezTo>
                <a:close/>
              </a:path>
            </a:pathLst>
          </a:custGeom>
          <a:noFill/>
          <a:ln w="57150" cap="flat" cmpd="sng" algn="ctr">
            <a:solidFill>
              <a:schemeClr val="accent6">
                <a:lumMod val="75000"/>
              </a:schemeClr>
            </a:solidFill>
            <a:prstDash val="solid"/>
            <a:tailEnd type="arrow" w="med" len="sm"/>
          </a:ln>
          <a:effectLst>
            <a:outerShdw blurRad="76200" dist="12700" dir="8100000" sy="-23000" kx="800400" algn="br" rotWithShape="0">
              <a:prstClr val="black">
                <a:alpha val="20000"/>
              </a:prstClr>
            </a:outerShdw>
          </a:effectLst>
          <a:scene3d>
            <a:camera prst="orthographicFront"/>
            <a:lightRig rig="threePt" dir="t"/>
          </a:scene3d>
          <a:sp3d>
            <a:bevelT w="152400" h="50800" prst="softRoun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edge">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6" name="Text Box 4"/>
          <p:cNvSpPr txBox="1">
            <a:spLocks noChangeArrowheads="1"/>
          </p:cNvSpPr>
          <p:nvPr/>
        </p:nvSpPr>
        <p:spPr bwMode="auto">
          <a:xfrm>
            <a:off x="3246438" y="746125"/>
            <a:ext cx="184150" cy="579438"/>
          </a:xfrm>
          <a:prstGeom prst="rect">
            <a:avLst/>
          </a:prstGeom>
          <a:noFill/>
          <a:ln w="9525">
            <a:noFill/>
            <a:miter lim="800000"/>
            <a:headEnd/>
            <a:tailEnd/>
          </a:ln>
          <a:effectLst/>
        </p:spPr>
        <p:txBody>
          <a:bodyPr wrap="none">
            <a:spAutoFit/>
          </a:bodyPr>
          <a:lstStyle/>
          <a:p>
            <a:pPr algn="l" rtl="0"/>
            <a:endParaRPr lang="en-US" sz="3200" kern="1200">
              <a:solidFill>
                <a:prstClr val="black"/>
              </a:solidFill>
              <a:latin typeface="Times New Roman" pitchFamily="18" charset="0"/>
              <a:ea typeface="+mn-ea"/>
              <a:cs typeface="+mn-cs"/>
            </a:endParaRPr>
          </a:p>
        </p:txBody>
      </p:sp>
      <p:sp>
        <p:nvSpPr>
          <p:cNvPr id="63" name="TextBox 62"/>
          <p:cNvSpPr txBox="1"/>
          <p:nvPr/>
        </p:nvSpPr>
        <p:spPr>
          <a:xfrm>
            <a:off x="0" y="0"/>
            <a:ext cx="9144000" cy="584775"/>
          </a:xfrm>
          <a:prstGeom prst="rect">
            <a:avLst/>
          </a:prstGeom>
          <a:solidFill>
            <a:srgbClr val="F79646">
              <a:lumMod val="75000"/>
            </a:srgbClr>
          </a:solidFill>
        </p:spPr>
        <p:txBody>
          <a:bodyPr wrap="square" rtlCol="0">
            <a:spAutoFit/>
          </a:bodyPr>
          <a:lstStyle/>
          <a:p>
            <a:pPr lvl="0" algn="ctr">
              <a:defRPr/>
            </a:pPr>
            <a:r>
              <a:rPr lang="en-US" sz="3200" b="1" dirty="0">
                <a:ln>
                  <a:solidFill>
                    <a:sysClr val="windowText" lastClr="000000"/>
                  </a:solidFill>
                </a:ln>
                <a:solidFill>
                  <a:schemeClr val="bg1"/>
                </a:solidFill>
                <a:latin typeface="Tahoma" pitchFamily="34" charset="0"/>
                <a:cs typeface="Tahoma" pitchFamily="34" charset="0"/>
              </a:rPr>
              <a:t>802.11 </a:t>
            </a:r>
            <a:r>
              <a:rPr lang="en-US" sz="3200" b="1" dirty="0">
                <a:ln>
                  <a:solidFill>
                    <a:schemeClr val="bg1"/>
                  </a:solidFill>
                </a:ln>
                <a:solidFill>
                  <a:sysClr val="windowText" lastClr="000000"/>
                </a:solidFill>
                <a:latin typeface="Tahoma" pitchFamily="34" charset="0"/>
                <a:cs typeface="Tahoma" pitchFamily="34" charset="0"/>
              </a:rPr>
              <a:t>CSMA/ CA </a:t>
            </a:r>
            <a:r>
              <a:rPr lang="en-US" sz="3200" b="1" dirty="0">
                <a:ln>
                  <a:solidFill>
                    <a:sysClr val="windowText" lastClr="000000"/>
                  </a:solidFill>
                </a:ln>
                <a:solidFill>
                  <a:schemeClr val="bg1"/>
                </a:solidFill>
                <a:latin typeface="Tahoma" pitchFamily="34" charset="0"/>
                <a:cs typeface="Tahoma" pitchFamily="34" charset="0"/>
              </a:rPr>
              <a:t>MAC</a:t>
            </a:r>
            <a:endParaRPr lang="th-TH" sz="3200" b="1" dirty="0">
              <a:ln>
                <a:solidFill>
                  <a:prstClr val="white"/>
                </a:solidFill>
              </a:ln>
              <a:solidFill>
                <a:prstClr val="black"/>
              </a:solidFill>
              <a:latin typeface="Tahoma" pitchFamily="34" charset="0"/>
              <a:cs typeface="Tahoma" pitchFamily="34" charset="0"/>
            </a:endParaRPr>
          </a:p>
        </p:txBody>
      </p:sp>
      <p:pic>
        <p:nvPicPr>
          <p:cNvPr id="69" name="Picture 68" descr="macaw.png"/>
          <p:cNvPicPr>
            <a:picLocks noChangeAspect="1"/>
          </p:cNvPicPr>
          <p:nvPr/>
        </p:nvPicPr>
        <p:blipFill>
          <a:blip r:embed="rId3" cstate="print"/>
          <a:srcRect b="85031"/>
          <a:stretch>
            <a:fillRect/>
          </a:stretch>
        </p:blipFill>
        <p:spPr>
          <a:xfrm>
            <a:off x="723040" y="987974"/>
            <a:ext cx="8039960" cy="764626"/>
          </a:xfrm>
          <a:prstGeom prst="rect">
            <a:avLst/>
          </a:prstGeom>
        </p:spPr>
      </p:pic>
      <p:pic>
        <p:nvPicPr>
          <p:cNvPr id="70" name="Picture 69" descr="macaw.png"/>
          <p:cNvPicPr>
            <a:picLocks noChangeAspect="1"/>
          </p:cNvPicPr>
          <p:nvPr/>
        </p:nvPicPr>
        <p:blipFill>
          <a:blip r:embed="rId3" cstate="print"/>
          <a:srcRect t="31379"/>
          <a:stretch>
            <a:fillRect/>
          </a:stretch>
        </p:blipFill>
        <p:spPr>
          <a:xfrm>
            <a:off x="713232" y="1752600"/>
            <a:ext cx="8039960" cy="3505200"/>
          </a:xfrm>
          <a:prstGeom prst="rect">
            <a:avLst/>
          </a:prstGeom>
        </p:spPr>
      </p:pic>
      <p:grpSp>
        <p:nvGrpSpPr>
          <p:cNvPr id="2" name="Group 80"/>
          <p:cNvGrpSpPr/>
          <p:nvPr/>
        </p:nvGrpSpPr>
        <p:grpSpPr>
          <a:xfrm>
            <a:off x="2155402" y="4114800"/>
            <a:ext cx="5997998" cy="2133600"/>
            <a:chOff x="3527002" y="4572000"/>
            <a:chExt cx="5997998" cy="2133600"/>
          </a:xfrm>
        </p:grpSpPr>
        <p:cxnSp>
          <p:nvCxnSpPr>
            <p:cNvPr id="61" name="Straight Arrow Connector 60"/>
            <p:cNvCxnSpPr/>
            <p:nvPr/>
          </p:nvCxnSpPr>
          <p:spPr>
            <a:xfrm rot="5400000">
              <a:off x="8115300" y="4838700"/>
              <a:ext cx="1676400" cy="1143000"/>
            </a:xfrm>
            <a:prstGeom prst="straightConnector1">
              <a:avLst/>
            </a:prstGeom>
            <a:noFill/>
            <a:ln w="57150" cap="flat" cmpd="sng" algn="ctr">
              <a:solidFill>
                <a:srgbClr val="FF0000"/>
              </a:solidFill>
              <a:prstDash val="solid"/>
              <a:tailEnd type="arrow" w="med" len="sm"/>
            </a:ln>
            <a:effectLst>
              <a:outerShdw blurRad="76200" dist="12700" dir="8100000" sy="-23000" kx="800400" algn="br" rotWithShape="0">
                <a:prstClr val="black">
                  <a:alpha val="20000"/>
                </a:prstClr>
              </a:outerShdw>
            </a:effectLst>
            <a:scene3d>
              <a:camera prst="orthographicFront"/>
              <a:lightRig rig="threePt" dir="t"/>
            </a:scene3d>
            <a:sp3d>
              <a:bevelT w="152400" h="50800" prst="softRound"/>
            </a:sp3d>
          </p:spPr>
        </p:cxnSp>
        <p:sp>
          <p:nvSpPr>
            <p:cNvPr id="62" name="Rectangle 61"/>
            <p:cNvSpPr/>
            <p:nvPr/>
          </p:nvSpPr>
          <p:spPr>
            <a:xfrm>
              <a:off x="3527002" y="6305490"/>
              <a:ext cx="5388398" cy="400110"/>
            </a:xfrm>
            <a:prstGeom prst="rect">
              <a:avLst/>
            </a:prstGeom>
          </p:spPr>
          <p:txBody>
            <a:bodyPr wrap="none">
              <a:spAutoFit/>
            </a:bodyPr>
            <a:lstStyle/>
            <a:p>
              <a:pPr algn="l" rtl="0"/>
              <a:r>
                <a:rPr lang="en-US" sz="2000" kern="1200" dirty="0">
                  <a:ln>
                    <a:solidFill>
                      <a:sysClr val="windowText" lastClr="000000"/>
                    </a:solidFill>
                  </a:ln>
                  <a:solidFill>
                    <a:srgbClr val="C00000"/>
                  </a:solidFill>
                  <a:latin typeface="Arial" pitchFamily="34" charset="0"/>
                  <a:cs typeface="Arial" pitchFamily="34" charset="0"/>
                </a:rPr>
                <a:t>Virtual carrier sensing(through setting of NAV)</a:t>
              </a:r>
            </a:p>
          </p:txBody>
        </p:sp>
      </p:grpSp>
      <p:grpSp>
        <p:nvGrpSpPr>
          <p:cNvPr id="3" name="Group 73"/>
          <p:cNvGrpSpPr/>
          <p:nvPr/>
        </p:nvGrpSpPr>
        <p:grpSpPr>
          <a:xfrm>
            <a:off x="304800" y="1575137"/>
            <a:ext cx="1600200" cy="1015663"/>
            <a:chOff x="-914400" y="1318498"/>
            <a:chExt cx="1600200" cy="1015663"/>
          </a:xfrm>
        </p:grpSpPr>
        <p:sp>
          <p:nvSpPr>
            <p:cNvPr id="67" name="Rectangle 66"/>
            <p:cNvSpPr/>
            <p:nvPr/>
          </p:nvSpPr>
          <p:spPr>
            <a:xfrm>
              <a:off x="-914400" y="1318498"/>
              <a:ext cx="1600200" cy="1015663"/>
            </a:xfrm>
            <a:prstGeom prst="rect">
              <a:avLst/>
            </a:prstGeom>
          </p:spPr>
          <p:txBody>
            <a:bodyPr wrap="square">
              <a:spAutoFit/>
            </a:bodyPr>
            <a:lstStyle/>
            <a:p>
              <a:pPr algn="l" rtl="0"/>
              <a:r>
                <a:rPr lang="en-US" sz="2000" dirty="0">
                  <a:ln>
                    <a:solidFill>
                      <a:sysClr val="windowText" lastClr="000000"/>
                    </a:solidFill>
                  </a:ln>
                  <a:solidFill>
                    <a:srgbClr val="C00000"/>
                  </a:solidFill>
                  <a:latin typeface="Arial" pitchFamily="34" charset="0"/>
                  <a:cs typeface="Arial" pitchFamily="34" charset="0"/>
                </a:rPr>
                <a:t>Physical </a:t>
              </a:r>
              <a:r>
                <a:rPr lang="en-US" sz="2000" kern="1200" dirty="0">
                  <a:ln>
                    <a:solidFill>
                      <a:sysClr val="windowText" lastClr="000000"/>
                    </a:solidFill>
                  </a:ln>
                  <a:solidFill>
                    <a:srgbClr val="C00000"/>
                  </a:solidFill>
                  <a:latin typeface="Arial" pitchFamily="34" charset="0"/>
                  <a:cs typeface="Arial" pitchFamily="34" charset="0"/>
                </a:rPr>
                <a:t>carrier sensing</a:t>
              </a:r>
            </a:p>
          </p:txBody>
        </p:sp>
        <p:cxnSp>
          <p:nvCxnSpPr>
            <p:cNvPr id="71" name="Straight Arrow Connector 70"/>
            <p:cNvCxnSpPr/>
            <p:nvPr/>
          </p:nvCxnSpPr>
          <p:spPr>
            <a:xfrm flipV="1">
              <a:off x="76200" y="1572161"/>
              <a:ext cx="457200" cy="304801"/>
            </a:xfrm>
            <a:prstGeom prst="straightConnector1">
              <a:avLst/>
            </a:prstGeom>
            <a:noFill/>
            <a:ln w="57150" cap="flat" cmpd="sng" algn="ctr">
              <a:solidFill>
                <a:srgbClr val="FF0000"/>
              </a:solidFill>
              <a:prstDash val="solid"/>
              <a:tailEnd type="arrow" w="med" len="sm"/>
            </a:ln>
            <a:effectLst>
              <a:outerShdw blurRad="76200" dist="12700" dir="8100000" sy="-23000" kx="800400" algn="br" rotWithShape="0">
                <a:prstClr val="black">
                  <a:alpha val="20000"/>
                </a:prstClr>
              </a:outerShdw>
            </a:effectLst>
            <a:scene3d>
              <a:camera prst="orthographicFront"/>
              <a:lightRig rig="threePt" dir="t"/>
            </a:scene3d>
            <a:sp3d>
              <a:bevelT w="152400" h="50800" prst="softRound"/>
            </a:sp3d>
          </p:spPr>
        </p:cxn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6" name="Text Box 4"/>
          <p:cNvSpPr txBox="1">
            <a:spLocks noChangeArrowheads="1"/>
          </p:cNvSpPr>
          <p:nvPr/>
        </p:nvSpPr>
        <p:spPr bwMode="auto">
          <a:xfrm>
            <a:off x="3246438" y="746125"/>
            <a:ext cx="184150" cy="579438"/>
          </a:xfrm>
          <a:prstGeom prst="rect">
            <a:avLst/>
          </a:prstGeom>
          <a:noFill/>
          <a:ln w="9525">
            <a:noFill/>
            <a:miter lim="800000"/>
            <a:headEnd/>
            <a:tailEnd/>
          </a:ln>
          <a:effectLst/>
        </p:spPr>
        <p:txBody>
          <a:bodyPr wrap="none">
            <a:spAutoFit/>
          </a:bodyPr>
          <a:lstStyle/>
          <a:p>
            <a:pPr algn="l" rtl="0"/>
            <a:endParaRPr lang="en-US" sz="3200" kern="1200">
              <a:solidFill>
                <a:prstClr val="black"/>
              </a:solidFill>
              <a:latin typeface="Times New Roman" pitchFamily="18" charset="0"/>
              <a:ea typeface="+mn-ea"/>
              <a:cs typeface="+mn-cs"/>
            </a:endParaRPr>
          </a:p>
        </p:txBody>
      </p:sp>
      <p:sp>
        <p:nvSpPr>
          <p:cNvPr id="7" name="TextBox 6"/>
          <p:cNvSpPr txBox="1"/>
          <p:nvPr/>
        </p:nvSpPr>
        <p:spPr>
          <a:xfrm>
            <a:off x="0" y="2133600"/>
            <a:ext cx="9144000" cy="1292662"/>
          </a:xfrm>
          <a:prstGeom prst="rect">
            <a:avLst/>
          </a:prstGeom>
          <a:solidFill>
            <a:schemeClr val="accent6">
              <a:lumMod val="75000"/>
            </a:schemeClr>
          </a:solidFill>
        </p:spPr>
        <p:txBody>
          <a:bodyPr wrap="square" rtlCol="0">
            <a:spAutoFit/>
          </a:bodyPr>
          <a:lstStyle/>
          <a:p>
            <a:pPr algn="ctr" rtl="0"/>
            <a:r>
              <a:rPr lang="en-US" sz="3900" b="1" dirty="0">
                <a:ln>
                  <a:solidFill>
                    <a:schemeClr val="tx1"/>
                  </a:solidFill>
                </a:ln>
                <a:solidFill>
                  <a:schemeClr val="bg1"/>
                </a:solidFill>
                <a:latin typeface="Tahoma" pitchFamily="34" charset="0"/>
                <a:cs typeface="Tahoma" pitchFamily="34" charset="0"/>
              </a:rPr>
              <a:t>Key characteristics of </a:t>
            </a:r>
          </a:p>
          <a:p>
            <a:pPr algn="ctr" rtl="0"/>
            <a:r>
              <a:rPr lang="en-US" sz="3900" b="1" dirty="0">
                <a:ln>
                  <a:solidFill>
                    <a:schemeClr val="bg1"/>
                  </a:solidFill>
                </a:ln>
                <a:solidFill>
                  <a:sysClr val="windowText" lastClr="000000"/>
                </a:solidFill>
                <a:latin typeface="Tahoma" pitchFamily="34" charset="0"/>
                <a:cs typeface="Tahoma" pitchFamily="34" charset="0"/>
              </a:rPr>
              <a:t>802.11 CSMA/ CA MAC</a:t>
            </a:r>
            <a:endParaRPr lang="th-TH" sz="3900" b="1" dirty="0">
              <a:ln>
                <a:solidFill>
                  <a:schemeClr val="bg1"/>
                </a:solidFill>
              </a:ln>
              <a:solidFill>
                <a:sysClr val="windowText" lastClr="000000"/>
              </a:solidFill>
              <a:latin typeface="Tahoma" pitchFamily="34" charset="0"/>
              <a:cs typeface="Tahoma" pitchFamily="34" charset="0"/>
            </a:endParaRPr>
          </a:p>
        </p:txBody>
      </p:sp>
      <p:sp>
        <p:nvSpPr>
          <p:cNvPr id="8" name="Oval 7"/>
          <p:cNvSpPr/>
          <p:nvPr/>
        </p:nvSpPr>
        <p:spPr>
          <a:xfrm>
            <a:off x="914400" y="2133600"/>
            <a:ext cx="762000" cy="762000"/>
          </a:xfrm>
          <a:prstGeom prst="ellipse">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5400" b="1" kern="1200" dirty="0">
                <a:solidFill>
                  <a:schemeClr val="bg1"/>
                </a:solidFill>
                <a:effectLst>
                  <a:outerShdw blurRad="38100" dist="38100" dir="2700000" algn="tl">
                    <a:srgbClr val="000000">
                      <a:alpha val="43137"/>
                    </a:srgbClr>
                  </a:outerShdw>
                </a:effectLst>
                <a:latin typeface="Calibri"/>
                <a:ea typeface="+mn-ea"/>
                <a:cs typeface="+mn-cs"/>
              </a:rPr>
              <a:t>2</a:t>
            </a:r>
            <a:endParaRPr lang="en-US" sz="1050" kern="1200" dirty="0">
              <a:solidFill>
                <a:schemeClr val="bg1"/>
              </a:solidFill>
              <a:latin typeface="Calibri"/>
              <a:ea typeface="+mn-ea"/>
              <a:cs typeface="+mn-cs"/>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56356" name="Text Box 4"/>
          <p:cNvSpPr txBox="1">
            <a:spLocks noChangeArrowheads="1"/>
          </p:cNvSpPr>
          <p:nvPr/>
        </p:nvSpPr>
        <p:spPr bwMode="auto">
          <a:xfrm>
            <a:off x="3246438" y="1554162"/>
            <a:ext cx="184150" cy="579438"/>
          </a:xfrm>
          <a:prstGeom prst="rect">
            <a:avLst/>
          </a:prstGeom>
          <a:noFill/>
          <a:ln w="9525">
            <a:noFill/>
            <a:miter lim="800000"/>
            <a:headEnd/>
            <a:tailEnd/>
          </a:ln>
          <a:effectLst/>
        </p:spPr>
        <p:txBody>
          <a:bodyPr wrap="none">
            <a:spAutoFit/>
          </a:bodyPr>
          <a:lstStyle/>
          <a:p>
            <a:endParaRPr lang="en-US" sz="3200">
              <a:solidFill>
                <a:prstClr val="black"/>
              </a:solidFill>
              <a:latin typeface="Times New Roman" pitchFamily="18" charset="0"/>
            </a:endParaRPr>
          </a:p>
        </p:txBody>
      </p:sp>
      <p:sp>
        <p:nvSpPr>
          <p:cNvPr id="69" name="TextBox 68"/>
          <p:cNvSpPr txBox="1"/>
          <p:nvPr/>
        </p:nvSpPr>
        <p:spPr>
          <a:xfrm>
            <a:off x="3505200" y="3303181"/>
            <a:ext cx="5334000" cy="2800767"/>
          </a:xfrm>
          <a:prstGeom prst="rect">
            <a:avLst/>
          </a:prstGeom>
          <a:noFill/>
        </p:spPr>
        <p:txBody>
          <a:bodyPr wrap="square" rtlCol="0">
            <a:spAutoFit/>
          </a:bodyPr>
          <a:lstStyle/>
          <a:p>
            <a:pPr algn="r"/>
            <a:r>
              <a:rPr lang="en-US" sz="4800" b="1" dirty="0">
                <a:solidFill>
                  <a:srgbClr val="FFFF00"/>
                </a:solidFill>
                <a:latin typeface="Arial" pitchFamily="34" charset="0"/>
                <a:cs typeface="Arial" pitchFamily="34" charset="0"/>
              </a:rPr>
              <a:t>Physical </a:t>
            </a:r>
          </a:p>
          <a:p>
            <a:pPr algn="r"/>
            <a:r>
              <a:rPr lang="en-US" sz="3200" dirty="0">
                <a:solidFill>
                  <a:prstClr val="white"/>
                </a:solidFill>
                <a:latin typeface="Arial" pitchFamily="34" charset="0"/>
                <a:cs typeface="Arial" pitchFamily="34" charset="0"/>
              </a:rPr>
              <a:t>as well as </a:t>
            </a:r>
          </a:p>
          <a:p>
            <a:pPr algn="r"/>
            <a:r>
              <a:rPr lang="en-US" sz="4800" b="1" dirty="0">
                <a:solidFill>
                  <a:srgbClr val="FFC000"/>
                </a:solidFill>
                <a:latin typeface="Arial" pitchFamily="34" charset="0"/>
                <a:cs typeface="Arial" pitchFamily="34" charset="0"/>
              </a:rPr>
              <a:t>Virtual </a:t>
            </a:r>
          </a:p>
          <a:p>
            <a:pPr algn="r"/>
            <a:r>
              <a:rPr lang="en-US" sz="4800" b="1" dirty="0">
                <a:solidFill>
                  <a:srgbClr val="C0504D"/>
                </a:solidFill>
                <a:latin typeface="Arial" pitchFamily="34" charset="0"/>
                <a:cs typeface="Arial" pitchFamily="34" charset="0"/>
              </a:rPr>
              <a:t>Carrier Sensing</a:t>
            </a:r>
          </a:p>
        </p:txBody>
      </p:sp>
      <p:sp>
        <p:nvSpPr>
          <p:cNvPr id="70" name="Rectangle 69"/>
          <p:cNvSpPr/>
          <p:nvPr/>
        </p:nvSpPr>
        <p:spPr>
          <a:xfrm>
            <a:off x="0" y="808037"/>
            <a:ext cx="3409523" cy="830997"/>
          </a:xfrm>
          <a:prstGeom prst="rect">
            <a:avLst/>
          </a:prstGeom>
        </p:spPr>
        <p:txBody>
          <a:bodyPr wrap="none">
            <a:spAutoFit/>
          </a:bodyPr>
          <a:lstStyle/>
          <a:p>
            <a:pPr algn="r"/>
            <a:r>
              <a:rPr lang="en-US" sz="4800" b="1" dirty="0">
                <a:solidFill>
                  <a:srgbClr val="1F497D">
                    <a:lumMod val="40000"/>
                    <a:lumOff val="60000"/>
                  </a:srgbClr>
                </a:solidFill>
                <a:latin typeface="Arial" pitchFamily="34" charset="0"/>
                <a:cs typeface="Arial" pitchFamily="34" charset="0"/>
              </a:rPr>
              <a:t>CS</a:t>
            </a:r>
            <a:r>
              <a:rPr lang="en-US" sz="4800" b="1" dirty="0">
                <a:solidFill>
                  <a:prstClr val="white"/>
                </a:solidFill>
                <a:latin typeface="Arial" pitchFamily="34" charset="0"/>
                <a:cs typeface="Arial" pitchFamily="34" charset="0"/>
              </a:rPr>
              <a:t>MA - CA</a:t>
            </a:r>
          </a:p>
        </p:txBody>
      </p:sp>
      <p:sp>
        <p:nvSpPr>
          <p:cNvPr id="5" name="Oval 4"/>
          <p:cNvSpPr/>
          <p:nvPr/>
        </p:nvSpPr>
        <p:spPr>
          <a:xfrm>
            <a:off x="152400" y="808037"/>
            <a:ext cx="914400" cy="914400"/>
          </a:xfrm>
          <a:prstGeom prst="ellipse">
            <a:avLst/>
          </a:prstGeom>
          <a:noFill/>
          <a:ln w="57150" cap="flat" cmpd="sng" algn="ctr">
            <a:solidFill>
              <a:srgbClr val="FF0000"/>
            </a:solidFill>
            <a:prstDash val="solid"/>
            <a:tailEnd type="arrow" w="med" len="sm"/>
          </a:ln>
          <a:effectLst>
            <a:outerShdw blurRad="76200" dist="12700" dir="8100000" sy="-23000" kx="800400" algn="br" rotWithShape="0">
              <a:prstClr val="black">
                <a:alpha val="20000"/>
              </a:prstClr>
            </a:outerShdw>
          </a:effectLst>
          <a:scene3d>
            <a:camera prst="orthographicFront"/>
            <a:lightRig rig="threePt" dir="t"/>
          </a:scene3d>
          <a:sp3d>
            <a:bevelT w="152400" h="50800" prst="softRound"/>
          </a:sp3d>
        </p:spPr>
        <p:txBody>
          <a:bodyPr rtlCol="0" anchor="ctr"/>
          <a:lstStyle/>
          <a:p>
            <a:pPr algn="ctr">
              <a:defRPr/>
            </a:pPr>
            <a:endParaRPr lang="en-US" kern="0">
              <a:solidFill>
                <a:sysClr val="window" lastClr="FFFFFF"/>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69">
                                            <p:txEl>
                                              <p:pRg st="0" end="0"/>
                                            </p:txEl>
                                          </p:spTgt>
                                        </p:tgtEl>
                                        <p:attrNameLst>
                                          <p:attrName>style.visibility</p:attrName>
                                        </p:attrNameLst>
                                      </p:cBhvr>
                                      <p:to>
                                        <p:strVal val="visible"/>
                                      </p:to>
                                    </p:set>
                                    <p:anim calcmode="lin" valueType="num">
                                      <p:cBhvr>
                                        <p:cTn id="12" dur="500" fill="hold"/>
                                        <p:tgtEl>
                                          <p:spTgt spid="69">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9">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69">
                                            <p:txEl>
                                              <p:pRg st="0" end="0"/>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69">
                                            <p:txEl>
                                              <p:pRg st="1" end="1"/>
                                            </p:txEl>
                                          </p:spTgt>
                                        </p:tgtEl>
                                        <p:attrNameLst>
                                          <p:attrName>style.visibility</p:attrName>
                                        </p:attrNameLst>
                                      </p:cBhvr>
                                      <p:to>
                                        <p:strVal val="visible"/>
                                      </p:to>
                                    </p:set>
                                    <p:anim calcmode="lin" valueType="num">
                                      <p:cBhvr>
                                        <p:cTn id="17" dur="500" fill="hold"/>
                                        <p:tgtEl>
                                          <p:spTgt spid="69">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69">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69">
                                            <p:txEl>
                                              <p:pRg st="1" end="1"/>
                                            </p:txEl>
                                          </p:spTgt>
                                        </p:tgtEl>
                                      </p:cBhvr>
                                    </p:animEffect>
                                  </p:childTnLst>
                                </p:cTn>
                              </p:par>
                              <p:par>
                                <p:cTn id="20" presetID="53" presetClass="entr" presetSubtype="0" fill="hold" nodeType="withEffect">
                                  <p:stCondLst>
                                    <p:cond delay="0"/>
                                  </p:stCondLst>
                                  <p:childTnLst>
                                    <p:set>
                                      <p:cBhvr>
                                        <p:cTn id="21" dur="1" fill="hold">
                                          <p:stCondLst>
                                            <p:cond delay="0"/>
                                          </p:stCondLst>
                                        </p:cTn>
                                        <p:tgtEl>
                                          <p:spTgt spid="69">
                                            <p:txEl>
                                              <p:pRg st="2" end="2"/>
                                            </p:txEl>
                                          </p:spTgt>
                                        </p:tgtEl>
                                        <p:attrNameLst>
                                          <p:attrName>style.visibility</p:attrName>
                                        </p:attrNameLst>
                                      </p:cBhvr>
                                      <p:to>
                                        <p:strVal val="visible"/>
                                      </p:to>
                                    </p:set>
                                    <p:anim calcmode="lin" valueType="num">
                                      <p:cBhvr>
                                        <p:cTn id="22" dur="500" fill="hold"/>
                                        <p:tgtEl>
                                          <p:spTgt spid="69">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69">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56356" name="Text Box 4"/>
          <p:cNvSpPr txBox="1">
            <a:spLocks noChangeArrowheads="1"/>
          </p:cNvSpPr>
          <p:nvPr/>
        </p:nvSpPr>
        <p:spPr bwMode="auto">
          <a:xfrm>
            <a:off x="3246438" y="1554162"/>
            <a:ext cx="184150" cy="579438"/>
          </a:xfrm>
          <a:prstGeom prst="rect">
            <a:avLst/>
          </a:prstGeom>
          <a:noFill/>
          <a:ln w="9525">
            <a:noFill/>
            <a:miter lim="800000"/>
            <a:headEnd/>
            <a:tailEnd/>
          </a:ln>
          <a:effectLst/>
        </p:spPr>
        <p:txBody>
          <a:bodyPr wrap="none">
            <a:spAutoFit/>
          </a:bodyPr>
          <a:lstStyle/>
          <a:p>
            <a:endParaRPr lang="en-US" sz="3200">
              <a:solidFill>
                <a:prstClr val="black"/>
              </a:solidFill>
              <a:latin typeface="Times New Roman" pitchFamily="18" charset="0"/>
            </a:endParaRPr>
          </a:p>
        </p:txBody>
      </p:sp>
      <p:sp>
        <p:nvSpPr>
          <p:cNvPr id="69" name="TextBox 68"/>
          <p:cNvSpPr txBox="1"/>
          <p:nvPr/>
        </p:nvSpPr>
        <p:spPr>
          <a:xfrm>
            <a:off x="-76200" y="5168205"/>
            <a:ext cx="9144000" cy="1323439"/>
          </a:xfrm>
          <a:prstGeom prst="rect">
            <a:avLst/>
          </a:prstGeom>
          <a:noFill/>
        </p:spPr>
        <p:txBody>
          <a:bodyPr wrap="square" rtlCol="0">
            <a:spAutoFit/>
          </a:bodyPr>
          <a:lstStyle/>
          <a:p>
            <a:pPr algn="r"/>
            <a:r>
              <a:rPr lang="en-US" sz="4800" b="1" dirty="0">
                <a:solidFill>
                  <a:srgbClr val="FFFF00"/>
                </a:solidFill>
                <a:latin typeface="Arial" pitchFamily="34" charset="0"/>
                <a:cs typeface="Arial" pitchFamily="34" charset="0"/>
              </a:rPr>
              <a:t>          </a:t>
            </a:r>
            <a:r>
              <a:rPr lang="en-US" sz="4400" b="1" dirty="0">
                <a:solidFill>
                  <a:srgbClr val="EEECE1">
                    <a:lumMod val="90000"/>
                  </a:srgbClr>
                </a:solidFill>
                <a:latin typeface="Arial" pitchFamily="34" charset="0"/>
                <a:cs typeface="Arial" pitchFamily="34" charset="0"/>
              </a:rPr>
              <a:t>Physical</a:t>
            </a:r>
            <a:r>
              <a:rPr lang="en-US" sz="4400" b="1" dirty="0">
                <a:solidFill>
                  <a:srgbClr val="FFFF00"/>
                </a:solidFill>
                <a:latin typeface="Arial" pitchFamily="34" charset="0"/>
                <a:cs typeface="Arial" pitchFamily="34" charset="0"/>
              </a:rPr>
              <a:t> </a:t>
            </a:r>
            <a:r>
              <a:rPr lang="en-US" sz="4400" b="1" dirty="0">
                <a:solidFill>
                  <a:srgbClr val="1F497D">
                    <a:lumMod val="40000"/>
                    <a:lumOff val="60000"/>
                  </a:srgbClr>
                </a:solidFill>
                <a:latin typeface="Arial" pitchFamily="34" charset="0"/>
                <a:cs typeface="Arial" pitchFamily="34" charset="0"/>
              </a:rPr>
              <a:t>Carrier Sensing</a:t>
            </a:r>
            <a:endParaRPr lang="en-US" sz="4800" b="1" dirty="0">
              <a:solidFill>
                <a:srgbClr val="1F497D">
                  <a:lumMod val="40000"/>
                  <a:lumOff val="60000"/>
                </a:srgbClr>
              </a:solidFill>
              <a:latin typeface="Arial" pitchFamily="34" charset="0"/>
              <a:cs typeface="Arial" pitchFamily="34" charset="0"/>
            </a:endParaRPr>
          </a:p>
          <a:p>
            <a:pPr algn="r"/>
            <a:r>
              <a:rPr lang="en-US" sz="3200" dirty="0">
                <a:solidFill>
                  <a:srgbClr val="F79646">
                    <a:lumMod val="75000"/>
                  </a:srgbClr>
                </a:solidFill>
                <a:latin typeface="Arial" pitchFamily="34" charset="0"/>
                <a:cs typeface="Arial" pitchFamily="34" charset="0"/>
              </a:rPr>
              <a:t>(listen before transmit)</a:t>
            </a:r>
          </a:p>
        </p:txBody>
      </p:sp>
      <p:sp>
        <p:nvSpPr>
          <p:cNvPr id="70" name="Rectangle 69"/>
          <p:cNvSpPr/>
          <p:nvPr/>
        </p:nvSpPr>
        <p:spPr>
          <a:xfrm>
            <a:off x="0" y="808037"/>
            <a:ext cx="3409523" cy="830997"/>
          </a:xfrm>
          <a:prstGeom prst="rect">
            <a:avLst/>
          </a:prstGeom>
        </p:spPr>
        <p:txBody>
          <a:bodyPr wrap="none">
            <a:spAutoFit/>
          </a:bodyPr>
          <a:lstStyle/>
          <a:p>
            <a:pPr algn="r"/>
            <a:r>
              <a:rPr lang="en-US" sz="4800" b="1" dirty="0">
                <a:solidFill>
                  <a:srgbClr val="1F497D">
                    <a:lumMod val="40000"/>
                    <a:lumOff val="60000"/>
                  </a:srgbClr>
                </a:solidFill>
                <a:latin typeface="Arial" pitchFamily="34" charset="0"/>
                <a:cs typeface="Arial" pitchFamily="34" charset="0"/>
              </a:rPr>
              <a:t>CS</a:t>
            </a:r>
            <a:r>
              <a:rPr lang="en-US" sz="4800" b="1" dirty="0">
                <a:solidFill>
                  <a:prstClr val="white"/>
                </a:solidFill>
                <a:latin typeface="Arial" pitchFamily="34" charset="0"/>
                <a:cs typeface="Arial" pitchFamily="34" charset="0"/>
              </a:rPr>
              <a:t>MA - CA</a:t>
            </a:r>
          </a:p>
        </p:txBody>
      </p:sp>
      <p:sp>
        <p:nvSpPr>
          <p:cNvPr id="7" name="Oval 6"/>
          <p:cNvSpPr/>
          <p:nvPr/>
        </p:nvSpPr>
        <p:spPr>
          <a:xfrm>
            <a:off x="7924800" y="960437"/>
            <a:ext cx="990600" cy="914400"/>
          </a:xfrm>
          <a:prstGeom prst="ellipse">
            <a:avLst/>
          </a:prstGeom>
          <a:solidFill>
            <a:schemeClr val="accent6">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7200" b="1" dirty="0">
                <a:solidFill>
                  <a:prstClr val="white"/>
                </a:solidFill>
                <a:effectLst>
                  <a:outerShdw blurRad="38100" dist="38100" dir="2700000" algn="tl">
                    <a:srgbClr val="000000">
                      <a:alpha val="43137"/>
                    </a:srgbClr>
                  </a:outerShdw>
                </a:effectLst>
              </a:rPr>
              <a:t>1</a:t>
            </a:r>
            <a:endParaRPr lang="en-US" sz="1400" dirty="0">
              <a:solidFill>
                <a:prstClr val="white"/>
              </a:solidFill>
            </a:endParaRPr>
          </a:p>
        </p:txBody>
      </p:sp>
      <p:sp>
        <p:nvSpPr>
          <p:cNvPr id="8" name="Freeform 7"/>
          <p:cNvSpPr/>
          <p:nvPr/>
        </p:nvSpPr>
        <p:spPr>
          <a:xfrm>
            <a:off x="2209800" y="5105398"/>
            <a:ext cx="2590805" cy="1066802"/>
          </a:xfrm>
          <a:custGeom>
            <a:avLst/>
            <a:gdLst>
              <a:gd name="connsiteX0" fmla="*/ 0 w 2819400"/>
              <a:gd name="connsiteY0" fmla="*/ 533400 h 1066800"/>
              <a:gd name="connsiteX1" fmla="*/ 910820 w 2819400"/>
              <a:gd name="connsiteY1" fmla="*/ 34520 h 1066800"/>
              <a:gd name="connsiteX2" fmla="*/ 1409701 w 2819400"/>
              <a:gd name="connsiteY2" fmla="*/ 2 h 1066800"/>
              <a:gd name="connsiteX3" fmla="*/ 1908583 w 2819400"/>
              <a:gd name="connsiteY3" fmla="*/ 34520 h 1066800"/>
              <a:gd name="connsiteX4" fmla="*/ 2819400 w 2819400"/>
              <a:gd name="connsiteY4" fmla="*/ 533404 h 1066800"/>
              <a:gd name="connsiteX5" fmla="*/ 1908581 w 2819400"/>
              <a:gd name="connsiteY5" fmla="*/ 1032286 h 1066800"/>
              <a:gd name="connsiteX6" fmla="*/ 1409699 w 2819400"/>
              <a:gd name="connsiteY6" fmla="*/ 1066804 h 1066800"/>
              <a:gd name="connsiteX7" fmla="*/ 910817 w 2819400"/>
              <a:gd name="connsiteY7" fmla="*/ 1032286 h 1066800"/>
              <a:gd name="connsiteX8" fmla="*/ -1 w 2819400"/>
              <a:gd name="connsiteY8" fmla="*/ 533403 h 1066800"/>
              <a:gd name="connsiteX9" fmla="*/ 0 w 2819400"/>
              <a:gd name="connsiteY9" fmla="*/ 533400 h 1066800"/>
              <a:gd name="connsiteX0" fmla="*/ 2 w 2590805"/>
              <a:gd name="connsiteY0" fmla="*/ 533398 h 1066802"/>
              <a:gd name="connsiteX1" fmla="*/ 910822 w 2590805"/>
              <a:gd name="connsiteY1" fmla="*/ 34518 h 1066802"/>
              <a:gd name="connsiteX2" fmla="*/ 1409703 w 2590805"/>
              <a:gd name="connsiteY2" fmla="*/ 0 h 1066802"/>
              <a:gd name="connsiteX3" fmla="*/ 1908585 w 2590805"/>
              <a:gd name="connsiteY3" fmla="*/ 34518 h 1066802"/>
              <a:gd name="connsiteX4" fmla="*/ 2590802 w 2590805"/>
              <a:gd name="connsiteY4" fmla="*/ 533402 h 1066802"/>
              <a:gd name="connsiteX5" fmla="*/ 1908583 w 2590805"/>
              <a:gd name="connsiteY5" fmla="*/ 1032284 h 1066802"/>
              <a:gd name="connsiteX6" fmla="*/ 1409701 w 2590805"/>
              <a:gd name="connsiteY6" fmla="*/ 1066802 h 1066802"/>
              <a:gd name="connsiteX7" fmla="*/ 910819 w 2590805"/>
              <a:gd name="connsiteY7" fmla="*/ 1032284 h 1066802"/>
              <a:gd name="connsiteX8" fmla="*/ 1 w 2590805"/>
              <a:gd name="connsiteY8" fmla="*/ 533401 h 1066802"/>
              <a:gd name="connsiteX9" fmla="*/ 2 w 2590805"/>
              <a:gd name="connsiteY9" fmla="*/ 533398 h 1066802"/>
              <a:gd name="connsiteX0" fmla="*/ 2 w 2590805"/>
              <a:gd name="connsiteY0" fmla="*/ 533398 h 1066802"/>
              <a:gd name="connsiteX1" fmla="*/ 910822 w 2590805"/>
              <a:gd name="connsiteY1" fmla="*/ 34518 h 1066802"/>
              <a:gd name="connsiteX2" fmla="*/ 1409703 w 2590805"/>
              <a:gd name="connsiteY2" fmla="*/ 0 h 1066802"/>
              <a:gd name="connsiteX3" fmla="*/ 1908585 w 2590805"/>
              <a:gd name="connsiteY3" fmla="*/ 34518 h 1066802"/>
              <a:gd name="connsiteX4" fmla="*/ 2590802 w 2590805"/>
              <a:gd name="connsiteY4" fmla="*/ 533402 h 1066802"/>
              <a:gd name="connsiteX5" fmla="*/ 1908583 w 2590805"/>
              <a:gd name="connsiteY5" fmla="*/ 1032284 h 1066802"/>
              <a:gd name="connsiteX6" fmla="*/ 1409701 w 2590805"/>
              <a:gd name="connsiteY6" fmla="*/ 1066802 h 1066802"/>
              <a:gd name="connsiteX7" fmla="*/ 910819 w 2590805"/>
              <a:gd name="connsiteY7" fmla="*/ 1032284 h 1066802"/>
              <a:gd name="connsiteX8" fmla="*/ 1 w 2590805"/>
              <a:gd name="connsiteY8" fmla="*/ 533401 h 1066802"/>
              <a:gd name="connsiteX9" fmla="*/ 2 w 2590805"/>
              <a:gd name="connsiteY9" fmla="*/ 533398 h 1066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90805" h="1066802">
                <a:moveTo>
                  <a:pt x="2" y="533398"/>
                </a:moveTo>
                <a:cubicBezTo>
                  <a:pt x="4" y="311631"/>
                  <a:pt x="362651" y="112999"/>
                  <a:pt x="910822" y="34518"/>
                </a:cubicBezTo>
                <a:cubicBezTo>
                  <a:pt x="1070233" y="11695"/>
                  <a:pt x="1239262" y="0"/>
                  <a:pt x="1409703" y="0"/>
                </a:cubicBezTo>
                <a:cubicBezTo>
                  <a:pt x="1580145" y="0"/>
                  <a:pt x="1749174" y="11695"/>
                  <a:pt x="1908585" y="34518"/>
                </a:cubicBezTo>
                <a:cubicBezTo>
                  <a:pt x="2456758" y="113000"/>
                  <a:pt x="2590805" y="311634"/>
                  <a:pt x="2590802" y="533402"/>
                </a:cubicBezTo>
                <a:cubicBezTo>
                  <a:pt x="2590802" y="755170"/>
                  <a:pt x="2456755" y="953802"/>
                  <a:pt x="1908583" y="1032284"/>
                </a:cubicBezTo>
                <a:cubicBezTo>
                  <a:pt x="1749171" y="1055107"/>
                  <a:pt x="1580143" y="1066802"/>
                  <a:pt x="1409701" y="1066802"/>
                </a:cubicBezTo>
                <a:cubicBezTo>
                  <a:pt x="1239259" y="1066802"/>
                  <a:pt x="1070231" y="1055107"/>
                  <a:pt x="910819" y="1032284"/>
                </a:cubicBezTo>
                <a:cubicBezTo>
                  <a:pt x="362647" y="953802"/>
                  <a:pt x="0" y="755169"/>
                  <a:pt x="1" y="533401"/>
                </a:cubicBezTo>
                <a:cubicBezTo>
                  <a:pt x="1" y="533400"/>
                  <a:pt x="224591" y="613610"/>
                  <a:pt x="2" y="533398"/>
                </a:cubicBezTo>
                <a:close/>
              </a:path>
            </a:pathLst>
          </a:custGeom>
          <a:noFill/>
          <a:ln w="57150" cap="flat" cmpd="sng" algn="ctr">
            <a:solidFill>
              <a:schemeClr val="accent6">
                <a:lumMod val="75000"/>
              </a:schemeClr>
            </a:solidFill>
            <a:prstDash val="solid"/>
            <a:tailEnd type="arrow" w="med" len="sm"/>
          </a:ln>
          <a:effectLst>
            <a:outerShdw blurRad="76200" dist="12700" dir="8100000" sy="-23000" kx="800400" algn="br" rotWithShape="0">
              <a:prstClr val="black">
                <a:alpha val="20000"/>
              </a:prstClr>
            </a:outerShdw>
          </a:effectLst>
          <a:scene3d>
            <a:camera prst="orthographicFront"/>
            <a:lightRig rig="threePt" dir="t"/>
          </a:scene3d>
          <a:sp3d>
            <a:bevelT w="152400" h="50800" prst="softRound"/>
          </a:sp3d>
        </p:spPr>
        <p:txBody>
          <a:bodyPr rtlCol="0" anchor="ctr"/>
          <a:lstStyle/>
          <a:p>
            <a:pPr algn="ctr">
              <a:defRPr/>
            </a:pPr>
            <a:endParaRPr lang="en-US" kern="0">
              <a:solidFill>
                <a:sysClr val="window" lastClr="FFFF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edge">
                                      <p:cBhvr>
                                        <p:cTn id="7" dur="1000"/>
                                        <p:tgtEl>
                                          <p:spTgt spid="8"/>
                                        </p:tgtEl>
                                      </p:cBhvr>
                                    </p:animEffect>
                                  </p:childTnLst>
                                  <p:subTnLst>
                                    <p:set>
                                      <p:cBhvr override="childStyle">
                                        <p:cTn dur="1" fill="hold" display="0" masterRel="sameClick" afterEffect="1">
                                          <p:stCondLst>
                                            <p:cond evt="end" delay="0">
                                              <p:tn val="5"/>
                                            </p:cond>
                                          </p:stCondLst>
                                        </p:cTn>
                                        <p:tgtEl>
                                          <p:spTgt spid="8"/>
                                        </p:tgtEl>
                                        <p:attrNameLst>
                                          <p:attrName>style.visibility</p:attrName>
                                        </p:attrNameLst>
                                      </p:cBhvr>
                                      <p:to>
                                        <p:strVal val="hidden"/>
                                      </p:to>
                                    </p:set>
                                  </p:subTnLst>
                                </p:cTn>
                              </p:par>
                            </p:childTnLst>
                          </p:cTn>
                        </p:par>
                        <p:par>
                          <p:cTn id="8" fill="hold">
                            <p:stCondLst>
                              <p:cond delay="1000"/>
                            </p:stCondLst>
                            <p:childTnLst>
                              <p:par>
                                <p:cTn id="9" presetID="53" presetClass="entr" presetSubtype="0" fill="hold" nodeType="afterEffect">
                                  <p:stCondLst>
                                    <p:cond delay="0"/>
                                  </p:stCondLst>
                                  <p:childTnLst>
                                    <p:set>
                                      <p:cBhvr>
                                        <p:cTn id="10" dur="1" fill="hold">
                                          <p:stCondLst>
                                            <p:cond delay="0"/>
                                          </p:stCondLst>
                                        </p:cTn>
                                        <p:tgtEl>
                                          <p:spTgt spid="69">
                                            <p:txEl>
                                              <p:pRg st="1" end="1"/>
                                            </p:txEl>
                                          </p:spTgt>
                                        </p:tgtEl>
                                        <p:attrNameLst>
                                          <p:attrName>style.visibility</p:attrName>
                                        </p:attrNameLst>
                                      </p:cBhvr>
                                      <p:to>
                                        <p:strVal val="visible"/>
                                      </p:to>
                                    </p:set>
                                    <p:anim calcmode="lin" valueType="num">
                                      <p:cBhvr>
                                        <p:cTn id="11" dur="1000" fill="hold"/>
                                        <p:tgtEl>
                                          <p:spTgt spid="69">
                                            <p:txEl>
                                              <p:pRg st="1" end="1"/>
                                            </p:txEl>
                                          </p:spTgt>
                                        </p:tgtEl>
                                        <p:attrNameLst>
                                          <p:attrName>ppt_w</p:attrName>
                                        </p:attrNameLst>
                                      </p:cBhvr>
                                      <p:tavLst>
                                        <p:tav tm="0">
                                          <p:val>
                                            <p:fltVal val="0"/>
                                          </p:val>
                                        </p:tav>
                                        <p:tav tm="100000">
                                          <p:val>
                                            <p:strVal val="#ppt_w"/>
                                          </p:val>
                                        </p:tav>
                                      </p:tavLst>
                                    </p:anim>
                                    <p:anim calcmode="lin" valueType="num">
                                      <p:cBhvr>
                                        <p:cTn id="12" dur="1000" fill="hold"/>
                                        <p:tgtEl>
                                          <p:spTgt spid="69">
                                            <p:txEl>
                                              <p:pRg st="1" end="1"/>
                                            </p:txEl>
                                          </p:spTgt>
                                        </p:tgtEl>
                                        <p:attrNameLst>
                                          <p:attrName>ppt_h</p:attrName>
                                        </p:attrNameLst>
                                      </p:cBhvr>
                                      <p:tavLst>
                                        <p:tav tm="0">
                                          <p:val>
                                            <p:fltVal val="0"/>
                                          </p:val>
                                        </p:tav>
                                        <p:tav tm="100000">
                                          <p:val>
                                            <p:strVal val="#ppt_h"/>
                                          </p:val>
                                        </p:tav>
                                      </p:tavLst>
                                    </p:anim>
                                    <p:animEffect transition="in" filter="fade">
                                      <p:cBhvr>
                                        <p:cTn id="13" dur="1000"/>
                                        <p:tgtEl>
                                          <p:spTgt spid="6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9" name="TextBox 68"/>
          <p:cNvSpPr txBox="1"/>
          <p:nvPr/>
        </p:nvSpPr>
        <p:spPr>
          <a:xfrm>
            <a:off x="152400" y="5382161"/>
            <a:ext cx="8915400" cy="1323439"/>
          </a:xfrm>
          <a:prstGeom prst="rect">
            <a:avLst/>
          </a:prstGeom>
          <a:noFill/>
        </p:spPr>
        <p:txBody>
          <a:bodyPr wrap="square" rtlCol="0">
            <a:spAutoFit/>
          </a:bodyPr>
          <a:lstStyle/>
          <a:p>
            <a:pPr algn="r"/>
            <a:r>
              <a:rPr lang="en-US" sz="4800" b="1" dirty="0">
                <a:solidFill>
                  <a:srgbClr val="FFFF00"/>
                </a:solidFill>
                <a:latin typeface="Arial" pitchFamily="34" charset="0"/>
                <a:cs typeface="Arial" pitchFamily="34" charset="0"/>
              </a:rPr>
              <a:t>         </a:t>
            </a:r>
            <a:r>
              <a:rPr lang="en-US" sz="4400" b="1" dirty="0">
                <a:solidFill>
                  <a:srgbClr val="EEECE1">
                    <a:lumMod val="90000"/>
                  </a:srgbClr>
                </a:solidFill>
                <a:latin typeface="Arial" pitchFamily="34" charset="0"/>
                <a:cs typeface="Arial" pitchFamily="34" charset="0"/>
              </a:rPr>
              <a:t>Virtual</a:t>
            </a:r>
            <a:r>
              <a:rPr lang="en-US" sz="4400" b="1" dirty="0">
                <a:solidFill>
                  <a:srgbClr val="FFFF00"/>
                </a:solidFill>
                <a:latin typeface="Arial" pitchFamily="34" charset="0"/>
                <a:cs typeface="Arial" pitchFamily="34" charset="0"/>
              </a:rPr>
              <a:t> </a:t>
            </a:r>
            <a:r>
              <a:rPr lang="en-US" sz="4400" b="1" dirty="0">
                <a:solidFill>
                  <a:srgbClr val="1F497D">
                    <a:lumMod val="40000"/>
                    <a:lumOff val="60000"/>
                  </a:srgbClr>
                </a:solidFill>
                <a:latin typeface="Arial" pitchFamily="34" charset="0"/>
                <a:cs typeface="Arial" pitchFamily="34" charset="0"/>
              </a:rPr>
              <a:t>Carrier Sensing</a:t>
            </a:r>
            <a:endParaRPr lang="en-US" sz="4800" b="1" dirty="0">
              <a:solidFill>
                <a:srgbClr val="1F497D">
                  <a:lumMod val="40000"/>
                  <a:lumOff val="60000"/>
                </a:srgbClr>
              </a:solidFill>
              <a:latin typeface="Arial" pitchFamily="34" charset="0"/>
              <a:cs typeface="Arial" pitchFamily="34" charset="0"/>
            </a:endParaRPr>
          </a:p>
          <a:p>
            <a:pPr algn="r"/>
            <a:r>
              <a:rPr lang="en-US" sz="3200" dirty="0">
                <a:solidFill>
                  <a:srgbClr val="F79646">
                    <a:lumMod val="75000"/>
                  </a:srgbClr>
                </a:solidFill>
                <a:latin typeface="Arial" pitchFamily="34" charset="0"/>
                <a:cs typeface="Arial" pitchFamily="34" charset="0"/>
              </a:rPr>
              <a:t>(a-priori knowledge of other’s transmissions)</a:t>
            </a:r>
          </a:p>
        </p:txBody>
      </p:sp>
      <p:sp>
        <p:nvSpPr>
          <p:cNvPr id="70" name="Rectangle 69"/>
          <p:cNvSpPr/>
          <p:nvPr/>
        </p:nvSpPr>
        <p:spPr>
          <a:xfrm>
            <a:off x="0" y="838200"/>
            <a:ext cx="3409523" cy="830997"/>
          </a:xfrm>
          <a:prstGeom prst="rect">
            <a:avLst/>
          </a:prstGeom>
        </p:spPr>
        <p:txBody>
          <a:bodyPr wrap="none">
            <a:spAutoFit/>
          </a:bodyPr>
          <a:lstStyle/>
          <a:p>
            <a:pPr algn="r"/>
            <a:r>
              <a:rPr lang="en-US" sz="4800" b="1" dirty="0">
                <a:solidFill>
                  <a:srgbClr val="1F497D">
                    <a:lumMod val="40000"/>
                    <a:lumOff val="60000"/>
                  </a:srgbClr>
                </a:solidFill>
                <a:latin typeface="Arial" pitchFamily="34" charset="0"/>
                <a:cs typeface="Arial" pitchFamily="34" charset="0"/>
              </a:rPr>
              <a:t>CS</a:t>
            </a:r>
            <a:r>
              <a:rPr lang="en-US" sz="4800" b="1" dirty="0">
                <a:solidFill>
                  <a:prstClr val="white"/>
                </a:solidFill>
                <a:latin typeface="Arial" pitchFamily="34" charset="0"/>
                <a:cs typeface="Arial" pitchFamily="34" charset="0"/>
              </a:rPr>
              <a:t>MA - CA</a:t>
            </a:r>
          </a:p>
        </p:txBody>
      </p:sp>
      <p:pic>
        <p:nvPicPr>
          <p:cNvPr id="5" name="Picture 4"/>
          <p:cNvPicPr>
            <a:picLocks noChangeAspect="1" noChangeArrowheads="1"/>
          </p:cNvPicPr>
          <p:nvPr/>
        </p:nvPicPr>
        <p:blipFill>
          <a:blip r:embed="rId3" cstate="print">
            <a:duotone>
              <a:prstClr val="black"/>
              <a:schemeClr val="accent6">
                <a:tint val="45000"/>
                <a:satMod val="400000"/>
              </a:schemeClr>
            </a:duotone>
          </a:blip>
          <a:srcRect/>
          <a:stretch>
            <a:fillRect/>
          </a:stretch>
        </p:blipFill>
        <p:spPr bwMode="auto">
          <a:xfrm>
            <a:off x="3276600" y="2209800"/>
            <a:ext cx="5562601" cy="2828282"/>
          </a:xfrm>
          <a:prstGeom prst="rect">
            <a:avLst/>
          </a:prstGeom>
          <a:noFill/>
          <a:ln w="9525">
            <a:noFill/>
            <a:miter lim="800000"/>
            <a:headEnd/>
            <a:tailEnd/>
          </a:ln>
        </p:spPr>
      </p:pic>
      <p:sp>
        <p:nvSpPr>
          <p:cNvPr id="9" name="Oval 8"/>
          <p:cNvSpPr/>
          <p:nvPr/>
        </p:nvSpPr>
        <p:spPr>
          <a:xfrm>
            <a:off x="7924800" y="990600"/>
            <a:ext cx="990600" cy="914400"/>
          </a:xfrm>
          <a:prstGeom prst="ellipse">
            <a:avLst/>
          </a:prstGeom>
          <a:solidFill>
            <a:schemeClr val="accent6">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7200" b="1" dirty="0">
                <a:solidFill>
                  <a:prstClr val="white"/>
                </a:solidFill>
                <a:effectLst>
                  <a:outerShdw blurRad="38100" dist="38100" dir="2700000" algn="tl">
                    <a:srgbClr val="000000">
                      <a:alpha val="43137"/>
                    </a:srgbClr>
                  </a:outerShdw>
                </a:effectLst>
              </a:rPr>
              <a:t>2</a:t>
            </a:r>
            <a:endParaRPr lang="en-US" sz="1400" dirty="0">
              <a:solidFill>
                <a:prstClr val="white"/>
              </a:solidFill>
            </a:endParaRPr>
          </a:p>
        </p:txBody>
      </p:sp>
      <p:sp>
        <p:nvSpPr>
          <p:cNvPr id="10" name="Freeform 9"/>
          <p:cNvSpPr/>
          <p:nvPr/>
        </p:nvSpPr>
        <p:spPr>
          <a:xfrm>
            <a:off x="2819395" y="5410198"/>
            <a:ext cx="2057405" cy="838202"/>
          </a:xfrm>
          <a:custGeom>
            <a:avLst/>
            <a:gdLst>
              <a:gd name="connsiteX0" fmla="*/ 0 w 2819400"/>
              <a:gd name="connsiteY0" fmla="*/ 533400 h 1066800"/>
              <a:gd name="connsiteX1" fmla="*/ 910820 w 2819400"/>
              <a:gd name="connsiteY1" fmla="*/ 34520 h 1066800"/>
              <a:gd name="connsiteX2" fmla="*/ 1409701 w 2819400"/>
              <a:gd name="connsiteY2" fmla="*/ 2 h 1066800"/>
              <a:gd name="connsiteX3" fmla="*/ 1908583 w 2819400"/>
              <a:gd name="connsiteY3" fmla="*/ 34520 h 1066800"/>
              <a:gd name="connsiteX4" fmla="*/ 2819400 w 2819400"/>
              <a:gd name="connsiteY4" fmla="*/ 533404 h 1066800"/>
              <a:gd name="connsiteX5" fmla="*/ 1908581 w 2819400"/>
              <a:gd name="connsiteY5" fmla="*/ 1032286 h 1066800"/>
              <a:gd name="connsiteX6" fmla="*/ 1409699 w 2819400"/>
              <a:gd name="connsiteY6" fmla="*/ 1066804 h 1066800"/>
              <a:gd name="connsiteX7" fmla="*/ 910817 w 2819400"/>
              <a:gd name="connsiteY7" fmla="*/ 1032286 h 1066800"/>
              <a:gd name="connsiteX8" fmla="*/ -1 w 2819400"/>
              <a:gd name="connsiteY8" fmla="*/ 533403 h 1066800"/>
              <a:gd name="connsiteX9" fmla="*/ 0 w 2819400"/>
              <a:gd name="connsiteY9" fmla="*/ 533400 h 1066800"/>
              <a:gd name="connsiteX0" fmla="*/ 2 w 2590805"/>
              <a:gd name="connsiteY0" fmla="*/ 533398 h 1066802"/>
              <a:gd name="connsiteX1" fmla="*/ 910822 w 2590805"/>
              <a:gd name="connsiteY1" fmla="*/ 34518 h 1066802"/>
              <a:gd name="connsiteX2" fmla="*/ 1409703 w 2590805"/>
              <a:gd name="connsiteY2" fmla="*/ 0 h 1066802"/>
              <a:gd name="connsiteX3" fmla="*/ 1908585 w 2590805"/>
              <a:gd name="connsiteY3" fmla="*/ 34518 h 1066802"/>
              <a:gd name="connsiteX4" fmla="*/ 2590802 w 2590805"/>
              <a:gd name="connsiteY4" fmla="*/ 533402 h 1066802"/>
              <a:gd name="connsiteX5" fmla="*/ 1908583 w 2590805"/>
              <a:gd name="connsiteY5" fmla="*/ 1032284 h 1066802"/>
              <a:gd name="connsiteX6" fmla="*/ 1409701 w 2590805"/>
              <a:gd name="connsiteY6" fmla="*/ 1066802 h 1066802"/>
              <a:gd name="connsiteX7" fmla="*/ 910819 w 2590805"/>
              <a:gd name="connsiteY7" fmla="*/ 1032284 h 1066802"/>
              <a:gd name="connsiteX8" fmla="*/ 1 w 2590805"/>
              <a:gd name="connsiteY8" fmla="*/ 533401 h 1066802"/>
              <a:gd name="connsiteX9" fmla="*/ 2 w 2590805"/>
              <a:gd name="connsiteY9" fmla="*/ 533398 h 1066802"/>
              <a:gd name="connsiteX0" fmla="*/ 2 w 2590805"/>
              <a:gd name="connsiteY0" fmla="*/ 533398 h 1066802"/>
              <a:gd name="connsiteX1" fmla="*/ 910822 w 2590805"/>
              <a:gd name="connsiteY1" fmla="*/ 34518 h 1066802"/>
              <a:gd name="connsiteX2" fmla="*/ 1409703 w 2590805"/>
              <a:gd name="connsiteY2" fmla="*/ 0 h 1066802"/>
              <a:gd name="connsiteX3" fmla="*/ 1908585 w 2590805"/>
              <a:gd name="connsiteY3" fmla="*/ 34518 h 1066802"/>
              <a:gd name="connsiteX4" fmla="*/ 2590802 w 2590805"/>
              <a:gd name="connsiteY4" fmla="*/ 533402 h 1066802"/>
              <a:gd name="connsiteX5" fmla="*/ 1908583 w 2590805"/>
              <a:gd name="connsiteY5" fmla="*/ 1032284 h 1066802"/>
              <a:gd name="connsiteX6" fmla="*/ 1409701 w 2590805"/>
              <a:gd name="connsiteY6" fmla="*/ 1066802 h 1066802"/>
              <a:gd name="connsiteX7" fmla="*/ 910819 w 2590805"/>
              <a:gd name="connsiteY7" fmla="*/ 1032284 h 1066802"/>
              <a:gd name="connsiteX8" fmla="*/ 1 w 2590805"/>
              <a:gd name="connsiteY8" fmla="*/ 533401 h 1066802"/>
              <a:gd name="connsiteX9" fmla="*/ 2 w 2590805"/>
              <a:gd name="connsiteY9" fmla="*/ 533398 h 1066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90805" h="1066802">
                <a:moveTo>
                  <a:pt x="2" y="533398"/>
                </a:moveTo>
                <a:cubicBezTo>
                  <a:pt x="4" y="311631"/>
                  <a:pt x="362651" y="112999"/>
                  <a:pt x="910822" y="34518"/>
                </a:cubicBezTo>
                <a:cubicBezTo>
                  <a:pt x="1070233" y="11695"/>
                  <a:pt x="1239262" y="0"/>
                  <a:pt x="1409703" y="0"/>
                </a:cubicBezTo>
                <a:cubicBezTo>
                  <a:pt x="1580145" y="0"/>
                  <a:pt x="1749174" y="11695"/>
                  <a:pt x="1908585" y="34518"/>
                </a:cubicBezTo>
                <a:cubicBezTo>
                  <a:pt x="2456758" y="113000"/>
                  <a:pt x="2590805" y="311634"/>
                  <a:pt x="2590802" y="533402"/>
                </a:cubicBezTo>
                <a:cubicBezTo>
                  <a:pt x="2590802" y="755170"/>
                  <a:pt x="2456755" y="953802"/>
                  <a:pt x="1908583" y="1032284"/>
                </a:cubicBezTo>
                <a:cubicBezTo>
                  <a:pt x="1749171" y="1055107"/>
                  <a:pt x="1580143" y="1066802"/>
                  <a:pt x="1409701" y="1066802"/>
                </a:cubicBezTo>
                <a:cubicBezTo>
                  <a:pt x="1239259" y="1066802"/>
                  <a:pt x="1070231" y="1055107"/>
                  <a:pt x="910819" y="1032284"/>
                </a:cubicBezTo>
                <a:cubicBezTo>
                  <a:pt x="362647" y="953802"/>
                  <a:pt x="0" y="755169"/>
                  <a:pt x="1" y="533401"/>
                </a:cubicBezTo>
                <a:cubicBezTo>
                  <a:pt x="1" y="533400"/>
                  <a:pt x="224591" y="613610"/>
                  <a:pt x="2" y="533398"/>
                </a:cubicBezTo>
                <a:close/>
              </a:path>
            </a:pathLst>
          </a:custGeom>
          <a:noFill/>
          <a:ln w="57150" cap="flat" cmpd="sng" algn="ctr">
            <a:solidFill>
              <a:schemeClr val="accent6">
                <a:lumMod val="75000"/>
              </a:schemeClr>
            </a:solidFill>
            <a:prstDash val="solid"/>
            <a:tailEnd type="arrow" w="med" len="sm"/>
          </a:ln>
          <a:effectLst>
            <a:outerShdw blurRad="76200" dist="12700" dir="8100000" sy="-23000" kx="800400" algn="br" rotWithShape="0">
              <a:prstClr val="black">
                <a:alpha val="20000"/>
              </a:prstClr>
            </a:outerShdw>
          </a:effectLst>
          <a:scene3d>
            <a:camera prst="orthographicFront"/>
            <a:lightRig rig="threePt" dir="t"/>
          </a:scene3d>
          <a:sp3d>
            <a:bevelT w="152400" h="50800" prst="softRound"/>
          </a:sp3d>
        </p:spPr>
        <p:txBody>
          <a:bodyPr rtlCol="0" anchor="ctr"/>
          <a:lstStyle/>
          <a:p>
            <a:pPr algn="ctr">
              <a:defRPr/>
            </a:pPr>
            <a:endParaRPr lang="en-US" kern="0">
              <a:solidFill>
                <a:sysClr val="window" lastClr="FFFF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edge">
                                      <p:cBhvr>
                                        <p:cTn id="7" dur="1000"/>
                                        <p:tgtEl>
                                          <p:spTgt spid="10"/>
                                        </p:tgtEl>
                                      </p:cBhvr>
                                    </p:animEffect>
                                  </p:childTnLst>
                                  <p:subTnLst>
                                    <p:set>
                                      <p:cBhvr override="childStyle">
                                        <p:cTn dur="1" fill="hold" display="0" masterRel="sameClick" afterEffect="1">
                                          <p:stCondLst>
                                            <p:cond evt="end" delay="0">
                                              <p:tn val="5"/>
                                            </p:cond>
                                          </p:stCondLst>
                                        </p:cTn>
                                        <p:tgtEl>
                                          <p:spTgt spid="10"/>
                                        </p:tgtEl>
                                        <p:attrNameLst>
                                          <p:attrName>style.visibility</p:attrName>
                                        </p:attrNameLst>
                                      </p:cBhvr>
                                      <p:to>
                                        <p:strVal val="hidden"/>
                                      </p:to>
                                    </p:set>
                                  </p:subTnLst>
                                </p:cTn>
                              </p:par>
                            </p:childTnLst>
                          </p:cTn>
                        </p:par>
                        <p:par>
                          <p:cTn id="8" fill="hold">
                            <p:stCondLst>
                              <p:cond delay="1000"/>
                            </p:stCondLst>
                            <p:childTnLst>
                              <p:par>
                                <p:cTn id="9" presetID="53" presetClass="entr" presetSubtype="0" fill="hold" nodeType="afterEffect">
                                  <p:stCondLst>
                                    <p:cond delay="0"/>
                                  </p:stCondLst>
                                  <p:childTnLst>
                                    <p:set>
                                      <p:cBhvr>
                                        <p:cTn id="10" dur="1" fill="hold">
                                          <p:stCondLst>
                                            <p:cond delay="0"/>
                                          </p:stCondLst>
                                        </p:cTn>
                                        <p:tgtEl>
                                          <p:spTgt spid="69">
                                            <p:txEl>
                                              <p:pRg st="1" end="1"/>
                                            </p:txEl>
                                          </p:spTgt>
                                        </p:tgtEl>
                                        <p:attrNameLst>
                                          <p:attrName>style.visibility</p:attrName>
                                        </p:attrNameLst>
                                      </p:cBhvr>
                                      <p:to>
                                        <p:strVal val="visible"/>
                                      </p:to>
                                    </p:set>
                                    <p:anim calcmode="lin" valueType="num">
                                      <p:cBhvr>
                                        <p:cTn id="11" dur="1000" fill="hold"/>
                                        <p:tgtEl>
                                          <p:spTgt spid="69">
                                            <p:txEl>
                                              <p:pRg st="1" end="1"/>
                                            </p:txEl>
                                          </p:spTgt>
                                        </p:tgtEl>
                                        <p:attrNameLst>
                                          <p:attrName>ppt_w</p:attrName>
                                        </p:attrNameLst>
                                      </p:cBhvr>
                                      <p:tavLst>
                                        <p:tav tm="0">
                                          <p:val>
                                            <p:fltVal val="0"/>
                                          </p:val>
                                        </p:tav>
                                        <p:tav tm="100000">
                                          <p:val>
                                            <p:strVal val="#ppt_w"/>
                                          </p:val>
                                        </p:tav>
                                      </p:tavLst>
                                    </p:anim>
                                    <p:anim calcmode="lin" valueType="num">
                                      <p:cBhvr>
                                        <p:cTn id="12" dur="1000" fill="hold"/>
                                        <p:tgtEl>
                                          <p:spTgt spid="69">
                                            <p:txEl>
                                              <p:pRg st="1" end="1"/>
                                            </p:txEl>
                                          </p:spTgt>
                                        </p:tgtEl>
                                        <p:attrNameLst>
                                          <p:attrName>ppt_h</p:attrName>
                                        </p:attrNameLst>
                                      </p:cBhvr>
                                      <p:tavLst>
                                        <p:tav tm="0">
                                          <p:val>
                                            <p:fltVal val="0"/>
                                          </p:val>
                                        </p:tav>
                                        <p:tav tm="100000">
                                          <p:val>
                                            <p:strVal val="#ppt_h"/>
                                          </p:val>
                                        </p:tav>
                                      </p:tavLst>
                                    </p:anim>
                                    <p:animEffect transition="in" filter="fade">
                                      <p:cBhvr>
                                        <p:cTn id="13" dur="1000"/>
                                        <p:tgtEl>
                                          <p:spTgt spid="6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56356" name="Text Box 4"/>
          <p:cNvSpPr txBox="1">
            <a:spLocks noChangeArrowheads="1"/>
          </p:cNvSpPr>
          <p:nvPr/>
        </p:nvSpPr>
        <p:spPr bwMode="auto">
          <a:xfrm>
            <a:off x="3246438" y="1554162"/>
            <a:ext cx="184150" cy="579438"/>
          </a:xfrm>
          <a:prstGeom prst="rect">
            <a:avLst/>
          </a:prstGeom>
          <a:noFill/>
          <a:ln w="9525">
            <a:noFill/>
            <a:miter lim="800000"/>
            <a:headEnd/>
            <a:tailEnd/>
          </a:ln>
          <a:effectLst/>
        </p:spPr>
        <p:txBody>
          <a:bodyPr wrap="none">
            <a:spAutoFit/>
          </a:bodyPr>
          <a:lstStyle/>
          <a:p>
            <a:endParaRPr lang="en-US" sz="3200">
              <a:solidFill>
                <a:prstClr val="black"/>
              </a:solidFill>
              <a:latin typeface="Times New Roman" pitchFamily="18" charset="0"/>
            </a:endParaRPr>
          </a:p>
        </p:txBody>
      </p:sp>
      <p:sp>
        <p:nvSpPr>
          <p:cNvPr id="69" name="TextBox 68"/>
          <p:cNvSpPr txBox="1"/>
          <p:nvPr/>
        </p:nvSpPr>
        <p:spPr>
          <a:xfrm>
            <a:off x="-76200" y="4724400"/>
            <a:ext cx="8915400" cy="1569660"/>
          </a:xfrm>
          <a:prstGeom prst="rect">
            <a:avLst/>
          </a:prstGeom>
          <a:noFill/>
        </p:spPr>
        <p:txBody>
          <a:bodyPr wrap="square" rtlCol="0">
            <a:spAutoFit/>
          </a:bodyPr>
          <a:lstStyle/>
          <a:p>
            <a:pPr algn="r"/>
            <a:endParaRPr lang="en-US" sz="4800" dirty="0">
              <a:solidFill>
                <a:srgbClr val="EEECE1"/>
              </a:solidFill>
              <a:latin typeface="Arial" pitchFamily="34" charset="0"/>
              <a:cs typeface="Arial" pitchFamily="34" charset="0"/>
            </a:endParaRPr>
          </a:p>
          <a:p>
            <a:pPr algn="r"/>
            <a:r>
              <a:rPr lang="en-US" sz="4800" b="1" dirty="0">
                <a:solidFill>
                  <a:srgbClr val="C0504D"/>
                </a:solidFill>
                <a:latin typeface="Arial" pitchFamily="34" charset="0"/>
                <a:cs typeface="Arial" pitchFamily="34" charset="0"/>
              </a:rPr>
              <a:t>Collision Avoidance</a:t>
            </a:r>
          </a:p>
        </p:txBody>
      </p:sp>
      <p:sp>
        <p:nvSpPr>
          <p:cNvPr id="70" name="Rectangle 69"/>
          <p:cNvSpPr/>
          <p:nvPr/>
        </p:nvSpPr>
        <p:spPr>
          <a:xfrm>
            <a:off x="0" y="808037"/>
            <a:ext cx="3409523" cy="830997"/>
          </a:xfrm>
          <a:prstGeom prst="rect">
            <a:avLst/>
          </a:prstGeom>
        </p:spPr>
        <p:txBody>
          <a:bodyPr wrap="none">
            <a:spAutoFit/>
          </a:bodyPr>
          <a:lstStyle/>
          <a:p>
            <a:pPr algn="r"/>
            <a:r>
              <a:rPr lang="en-US" sz="4800" b="1" dirty="0">
                <a:solidFill>
                  <a:prstClr val="white"/>
                </a:solidFill>
                <a:latin typeface="Arial" pitchFamily="34" charset="0"/>
                <a:cs typeface="Arial" pitchFamily="34" charset="0"/>
              </a:rPr>
              <a:t>CSMA - </a:t>
            </a:r>
            <a:r>
              <a:rPr lang="en-US" sz="4800" b="1" dirty="0">
                <a:solidFill>
                  <a:srgbClr val="1F497D">
                    <a:lumMod val="40000"/>
                    <a:lumOff val="60000"/>
                  </a:srgbClr>
                </a:solidFill>
                <a:latin typeface="Arial" pitchFamily="34" charset="0"/>
                <a:cs typeface="Arial" pitchFamily="34" charset="0"/>
              </a:rPr>
              <a:t>CA</a:t>
            </a:r>
          </a:p>
        </p:txBody>
      </p:sp>
      <p:sp>
        <p:nvSpPr>
          <p:cNvPr id="5" name="Oval 4"/>
          <p:cNvSpPr/>
          <p:nvPr/>
        </p:nvSpPr>
        <p:spPr>
          <a:xfrm>
            <a:off x="2438400" y="808037"/>
            <a:ext cx="914400" cy="914400"/>
          </a:xfrm>
          <a:prstGeom prst="ellipse">
            <a:avLst/>
          </a:prstGeom>
          <a:noFill/>
          <a:ln w="57150" cap="flat" cmpd="sng" algn="ctr">
            <a:solidFill>
              <a:srgbClr val="FF0000"/>
            </a:solidFill>
            <a:prstDash val="solid"/>
            <a:tailEnd type="arrow" w="med" len="sm"/>
          </a:ln>
          <a:effectLst>
            <a:outerShdw blurRad="76200" dist="12700" dir="8100000" sy="-23000" kx="800400" algn="br" rotWithShape="0">
              <a:prstClr val="black">
                <a:alpha val="20000"/>
              </a:prstClr>
            </a:outerShdw>
          </a:effectLst>
          <a:scene3d>
            <a:camera prst="orthographicFront"/>
            <a:lightRig rig="threePt" dir="t"/>
          </a:scene3d>
          <a:sp3d>
            <a:bevelT w="152400" h="50800" prst="softRound"/>
          </a:sp3d>
        </p:spPr>
        <p:txBody>
          <a:bodyPr rtlCol="0" anchor="ctr"/>
          <a:lstStyle/>
          <a:p>
            <a:pPr algn="ctr">
              <a:defRPr/>
            </a:pPr>
            <a:endParaRPr lang="en-US" kern="0">
              <a:solidFill>
                <a:sysClr val="window" lastClr="FFFFFF"/>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56356" name="Text Box 4"/>
          <p:cNvSpPr txBox="1">
            <a:spLocks noChangeArrowheads="1"/>
          </p:cNvSpPr>
          <p:nvPr/>
        </p:nvSpPr>
        <p:spPr bwMode="auto">
          <a:xfrm>
            <a:off x="3246438" y="1554162"/>
            <a:ext cx="184150" cy="579438"/>
          </a:xfrm>
          <a:prstGeom prst="rect">
            <a:avLst/>
          </a:prstGeom>
          <a:noFill/>
          <a:ln w="9525">
            <a:noFill/>
            <a:miter lim="800000"/>
            <a:headEnd/>
            <a:tailEnd/>
          </a:ln>
          <a:effectLst/>
        </p:spPr>
        <p:txBody>
          <a:bodyPr wrap="none">
            <a:spAutoFit/>
          </a:bodyPr>
          <a:lstStyle/>
          <a:p>
            <a:endParaRPr lang="en-US" sz="3200">
              <a:solidFill>
                <a:prstClr val="black"/>
              </a:solidFill>
              <a:latin typeface="Times New Roman" pitchFamily="18" charset="0"/>
            </a:endParaRPr>
          </a:p>
        </p:txBody>
      </p:sp>
      <p:sp>
        <p:nvSpPr>
          <p:cNvPr id="69" name="TextBox 68"/>
          <p:cNvSpPr txBox="1"/>
          <p:nvPr/>
        </p:nvSpPr>
        <p:spPr>
          <a:xfrm>
            <a:off x="3505200" y="3303181"/>
            <a:ext cx="5334000" cy="2800767"/>
          </a:xfrm>
          <a:prstGeom prst="rect">
            <a:avLst/>
          </a:prstGeom>
          <a:noFill/>
        </p:spPr>
        <p:txBody>
          <a:bodyPr wrap="square" rtlCol="0">
            <a:spAutoFit/>
          </a:bodyPr>
          <a:lstStyle/>
          <a:p>
            <a:pPr algn="r"/>
            <a:r>
              <a:rPr lang="en-US" sz="4800" b="1" dirty="0">
                <a:solidFill>
                  <a:srgbClr val="FFFF00"/>
                </a:solidFill>
                <a:latin typeface="Arial" pitchFamily="34" charset="0"/>
                <a:cs typeface="Arial" pitchFamily="34" charset="0"/>
              </a:rPr>
              <a:t>Physical </a:t>
            </a:r>
          </a:p>
          <a:p>
            <a:pPr algn="r"/>
            <a:r>
              <a:rPr lang="en-US" sz="3200" dirty="0">
                <a:solidFill>
                  <a:prstClr val="white"/>
                </a:solidFill>
                <a:latin typeface="Arial" pitchFamily="34" charset="0"/>
                <a:cs typeface="Arial" pitchFamily="34" charset="0"/>
              </a:rPr>
              <a:t>as well as </a:t>
            </a:r>
          </a:p>
          <a:p>
            <a:pPr algn="r"/>
            <a:r>
              <a:rPr lang="en-US" sz="4800" b="1" dirty="0">
                <a:solidFill>
                  <a:srgbClr val="FFC000"/>
                </a:solidFill>
                <a:latin typeface="Arial" pitchFamily="34" charset="0"/>
                <a:cs typeface="Arial" pitchFamily="34" charset="0"/>
              </a:rPr>
              <a:t>Virtual </a:t>
            </a:r>
          </a:p>
          <a:p>
            <a:pPr algn="r"/>
            <a:r>
              <a:rPr lang="en-US" sz="4800" b="1" dirty="0">
                <a:solidFill>
                  <a:srgbClr val="1F497D">
                    <a:lumMod val="40000"/>
                    <a:lumOff val="60000"/>
                  </a:srgbClr>
                </a:solidFill>
                <a:latin typeface="Arial" pitchFamily="34" charset="0"/>
                <a:cs typeface="Arial" pitchFamily="34" charset="0"/>
              </a:rPr>
              <a:t>Carrier Sensing</a:t>
            </a:r>
          </a:p>
        </p:txBody>
      </p:sp>
      <p:sp>
        <p:nvSpPr>
          <p:cNvPr id="70" name="Rectangle 69"/>
          <p:cNvSpPr/>
          <p:nvPr/>
        </p:nvSpPr>
        <p:spPr>
          <a:xfrm>
            <a:off x="0" y="808037"/>
            <a:ext cx="3409523" cy="830997"/>
          </a:xfrm>
          <a:prstGeom prst="rect">
            <a:avLst/>
          </a:prstGeom>
        </p:spPr>
        <p:txBody>
          <a:bodyPr wrap="none">
            <a:spAutoFit/>
          </a:bodyPr>
          <a:lstStyle/>
          <a:p>
            <a:pPr algn="r"/>
            <a:r>
              <a:rPr lang="en-US" sz="4800" b="1" dirty="0">
                <a:solidFill>
                  <a:srgbClr val="1F497D">
                    <a:lumMod val="40000"/>
                    <a:lumOff val="60000"/>
                  </a:srgbClr>
                </a:solidFill>
                <a:latin typeface="Arial" pitchFamily="34" charset="0"/>
                <a:cs typeface="Arial" pitchFamily="34" charset="0"/>
              </a:rPr>
              <a:t>CS</a:t>
            </a:r>
            <a:r>
              <a:rPr lang="en-US" sz="4800" b="1" dirty="0">
                <a:solidFill>
                  <a:prstClr val="white"/>
                </a:solidFill>
                <a:latin typeface="Arial" pitchFamily="34" charset="0"/>
                <a:cs typeface="Arial" pitchFamily="34" charset="0"/>
              </a:rPr>
              <a:t>MA - CA</a:t>
            </a:r>
          </a:p>
        </p:txBody>
      </p:sp>
      <p:sp>
        <p:nvSpPr>
          <p:cNvPr id="5" name="Oval 4"/>
          <p:cNvSpPr/>
          <p:nvPr/>
        </p:nvSpPr>
        <p:spPr>
          <a:xfrm>
            <a:off x="2438400" y="808037"/>
            <a:ext cx="914400" cy="914400"/>
          </a:xfrm>
          <a:prstGeom prst="ellipse">
            <a:avLst/>
          </a:prstGeom>
          <a:noFill/>
          <a:ln w="57150" cap="flat" cmpd="sng" algn="ctr">
            <a:solidFill>
              <a:srgbClr val="FF0000"/>
            </a:solidFill>
            <a:prstDash val="solid"/>
            <a:tailEnd type="arrow" w="med" len="sm"/>
          </a:ln>
          <a:effectLst>
            <a:outerShdw blurRad="76200" dist="12700" dir="8100000" sy="-23000" kx="800400" algn="br" rotWithShape="0">
              <a:prstClr val="black">
                <a:alpha val="20000"/>
              </a:prstClr>
            </a:outerShdw>
          </a:effectLst>
          <a:scene3d>
            <a:camera prst="orthographicFront"/>
            <a:lightRig rig="threePt" dir="t"/>
          </a:scene3d>
          <a:sp3d>
            <a:bevelT w="152400" h="50800" prst="softRound"/>
          </a:sp3d>
        </p:spPr>
        <p:txBody>
          <a:bodyPr rtlCol="0" anchor="ctr"/>
          <a:lstStyle/>
          <a:p>
            <a:pPr algn="ctr">
              <a:defRPr/>
            </a:pPr>
            <a:endParaRPr lang="en-US">
              <a:solidFill>
                <a:sysClr val="window" lastClr="FFFFFF"/>
              </a:solidFill>
            </a:endParaRPr>
          </a:p>
        </p:txBody>
      </p:sp>
      <p:sp>
        <p:nvSpPr>
          <p:cNvPr id="6" name="Oval 5"/>
          <p:cNvSpPr/>
          <p:nvPr/>
        </p:nvSpPr>
        <p:spPr>
          <a:xfrm>
            <a:off x="7924800" y="960437"/>
            <a:ext cx="990600" cy="914400"/>
          </a:xfrm>
          <a:prstGeom prst="ellipse">
            <a:avLst/>
          </a:prstGeom>
          <a:solidFill>
            <a:schemeClr val="accent6">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7200" b="1" dirty="0">
                <a:solidFill>
                  <a:prstClr val="white"/>
                </a:solidFill>
                <a:effectLst>
                  <a:outerShdw blurRad="38100" dist="38100" dir="2700000" algn="tl">
                    <a:srgbClr val="000000">
                      <a:alpha val="43137"/>
                    </a:srgbClr>
                  </a:outerShdw>
                </a:effectLst>
              </a:rPr>
              <a:t>1</a:t>
            </a:r>
            <a:endParaRPr lang="en-US" sz="1400" dirty="0">
              <a:solidFill>
                <a:prstClr val="white"/>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56356" name="Text Box 4"/>
          <p:cNvSpPr txBox="1">
            <a:spLocks noChangeArrowheads="1"/>
          </p:cNvSpPr>
          <p:nvPr/>
        </p:nvSpPr>
        <p:spPr bwMode="auto">
          <a:xfrm>
            <a:off x="3246438" y="1554162"/>
            <a:ext cx="184150" cy="579438"/>
          </a:xfrm>
          <a:prstGeom prst="rect">
            <a:avLst/>
          </a:prstGeom>
          <a:noFill/>
          <a:ln w="9525">
            <a:noFill/>
            <a:miter lim="800000"/>
            <a:headEnd/>
            <a:tailEnd/>
          </a:ln>
          <a:effectLst/>
        </p:spPr>
        <p:txBody>
          <a:bodyPr wrap="none">
            <a:spAutoFit/>
          </a:bodyPr>
          <a:lstStyle/>
          <a:p>
            <a:endParaRPr lang="en-US" sz="3200">
              <a:solidFill>
                <a:prstClr val="black"/>
              </a:solidFill>
              <a:latin typeface="Times New Roman" pitchFamily="18" charset="0"/>
            </a:endParaRPr>
          </a:p>
        </p:txBody>
      </p:sp>
      <p:sp>
        <p:nvSpPr>
          <p:cNvPr id="69" name="TextBox 68"/>
          <p:cNvSpPr txBox="1"/>
          <p:nvPr/>
        </p:nvSpPr>
        <p:spPr>
          <a:xfrm>
            <a:off x="76200" y="1066800"/>
            <a:ext cx="8915400" cy="2062103"/>
          </a:xfrm>
          <a:prstGeom prst="rect">
            <a:avLst/>
          </a:prstGeom>
          <a:noFill/>
        </p:spPr>
        <p:txBody>
          <a:bodyPr wrap="square" rtlCol="0">
            <a:spAutoFit/>
          </a:bodyPr>
          <a:lstStyle/>
          <a:p>
            <a:pPr algn="r"/>
            <a:endParaRPr lang="en-US" sz="4800" dirty="0">
              <a:solidFill>
                <a:srgbClr val="EEECE1"/>
              </a:solidFill>
              <a:latin typeface="Arial" pitchFamily="34" charset="0"/>
              <a:cs typeface="Arial" pitchFamily="34" charset="0"/>
            </a:endParaRPr>
          </a:p>
          <a:p>
            <a:pPr algn="r"/>
            <a:r>
              <a:rPr lang="en-US" sz="4800" b="1" dirty="0">
                <a:solidFill>
                  <a:srgbClr val="EEECE1">
                    <a:lumMod val="90000"/>
                  </a:srgbClr>
                </a:solidFill>
                <a:latin typeface="Arial" pitchFamily="34" charset="0"/>
                <a:cs typeface="Arial" pitchFamily="34" charset="0"/>
              </a:rPr>
              <a:t>Conservative approach </a:t>
            </a:r>
          </a:p>
          <a:p>
            <a:pPr algn="r"/>
            <a:r>
              <a:rPr lang="en-US" sz="3200" dirty="0">
                <a:solidFill>
                  <a:srgbClr val="F79646">
                    <a:lumMod val="75000"/>
                  </a:srgbClr>
                </a:solidFill>
                <a:latin typeface="Arial" pitchFamily="34" charset="0"/>
                <a:cs typeface="Arial" pitchFamily="34" charset="0"/>
              </a:rPr>
              <a:t>to transmit over idle medium</a:t>
            </a:r>
          </a:p>
        </p:txBody>
      </p:sp>
      <p:sp>
        <p:nvSpPr>
          <p:cNvPr id="70" name="Rectangle 69"/>
          <p:cNvSpPr/>
          <p:nvPr/>
        </p:nvSpPr>
        <p:spPr>
          <a:xfrm>
            <a:off x="0" y="808037"/>
            <a:ext cx="3409523" cy="830997"/>
          </a:xfrm>
          <a:prstGeom prst="rect">
            <a:avLst/>
          </a:prstGeom>
        </p:spPr>
        <p:txBody>
          <a:bodyPr wrap="none">
            <a:spAutoFit/>
          </a:bodyPr>
          <a:lstStyle/>
          <a:p>
            <a:pPr algn="r"/>
            <a:r>
              <a:rPr lang="en-US" sz="4800" b="1" dirty="0">
                <a:solidFill>
                  <a:prstClr val="white"/>
                </a:solidFill>
                <a:latin typeface="Arial" pitchFamily="34" charset="0"/>
                <a:cs typeface="Arial" pitchFamily="34" charset="0"/>
              </a:rPr>
              <a:t>CSMA - </a:t>
            </a:r>
            <a:r>
              <a:rPr lang="en-US" sz="4800" b="1" dirty="0">
                <a:solidFill>
                  <a:srgbClr val="1F497D">
                    <a:lumMod val="40000"/>
                    <a:lumOff val="60000"/>
                  </a:srgbClr>
                </a:solidFill>
                <a:latin typeface="Arial" pitchFamily="34" charset="0"/>
                <a:cs typeface="Arial" pitchFamily="34" charset="0"/>
              </a:rPr>
              <a:t>CA</a:t>
            </a:r>
          </a:p>
        </p:txBody>
      </p:sp>
      <p:sp>
        <p:nvSpPr>
          <p:cNvPr id="6" name="Oval 5"/>
          <p:cNvSpPr/>
          <p:nvPr/>
        </p:nvSpPr>
        <p:spPr>
          <a:xfrm>
            <a:off x="7924800" y="960437"/>
            <a:ext cx="990600" cy="914400"/>
          </a:xfrm>
          <a:prstGeom prst="ellipse">
            <a:avLst/>
          </a:prstGeom>
          <a:solidFill>
            <a:schemeClr val="accent6">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7200" b="1" dirty="0">
                <a:solidFill>
                  <a:prstClr val="white"/>
                </a:solidFill>
                <a:effectLst>
                  <a:outerShdw blurRad="38100" dist="38100" dir="2700000" algn="tl">
                    <a:srgbClr val="000000">
                      <a:alpha val="43137"/>
                    </a:srgbClr>
                  </a:outerShdw>
                </a:effectLst>
              </a:rPr>
              <a:t>2</a:t>
            </a:r>
            <a:endParaRPr lang="en-US" sz="1400" dirty="0">
              <a:solidFill>
                <a:prstClr val="white"/>
              </a:solidFill>
            </a:endParaRPr>
          </a:p>
        </p:txBody>
      </p:sp>
      <p:sp>
        <p:nvSpPr>
          <p:cNvPr id="7" name="TextBox 6"/>
          <p:cNvSpPr txBox="1"/>
          <p:nvPr/>
        </p:nvSpPr>
        <p:spPr>
          <a:xfrm>
            <a:off x="533400" y="4191000"/>
            <a:ext cx="8305800" cy="1692771"/>
          </a:xfrm>
          <a:prstGeom prst="rect">
            <a:avLst/>
          </a:prstGeom>
          <a:noFill/>
        </p:spPr>
        <p:txBody>
          <a:bodyPr wrap="square" rtlCol="0">
            <a:spAutoFit/>
          </a:bodyPr>
          <a:lstStyle/>
          <a:p>
            <a:r>
              <a:rPr lang="en-US" sz="3600" dirty="0" err="1">
                <a:solidFill>
                  <a:srgbClr val="F79646">
                    <a:lumMod val="75000"/>
                  </a:srgbClr>
                </a:solidFill>
                <a:latin typeface="Arial" pitchFamily="34" charset="0"/>
                <a:cs typeface="Arial" pitchFamily="34" charset="0"/>
              </a:rPr>
              <a:t>Exponential</a:t>
            </a:r>
            <a:r>
              <a:rPr lang="en-US" sz="3600" dirty="0">
                <a:solidFill>
                  <a:srgbClr val="F79646">
                    <a:lumMod val="75000"/>
                  </a:srgbClr>
                </a:solidFill>
                <a:latin typeface="Arial" pitchFamily="34" charset="0"/>
                <a:cs typeface="Arial" pitchFamily="34" charset="0"/>
              </a:rPr>
              <a:t> </a:t>
            </a:r>
            <a:r>
              <a:rPr lang="en-US" sz="3600" dirty="0" err="1">
                <a:solidFill>
                  <a:srgbClr val="F79646">
                    <a:lumMod val="75000"/>
                  </a:srgbClr>
                </a:solidFill>
                <a:latin typeface="Arial" pitchFamily="34" charset="0"/>
                <a:cs typeface="Arial" pitchFamily="34" charset="0"/>
              </a:rPr>
              <a:t>backoff</a:t>
            </a:r>
            <a:endParaRPr lang="en-US" sz="3600" dirty="0">
              <a:solidFill>
                <a:srgbClr val="F79646">
                  <a:lumMod val="75000"/>
                </a:srgbClr>
              </a:solidFill>
              <a:latin typeface="Arial" pitchFamily="34" charset="0"/>
              <a:cs typeface="Arial" pitchFamily="34" charset="0"/>
            </a:endParaRPr>
          </a:p>
          <a:p>
            <a:r>
              <a:rPr lang="en-US" sz="3200" b="1" dirty="0">
                <a:solidFill>
                  <a:srgbClr val="F79646">
                    <a:lumMod val="75000"/>
                  </a:srgbClr>
                </a:solidFill>
                <a:latin typeface="Arial" pitchFamily="34" charset="0"/>
                <a:cs typeface="Arial" pitchFamily="34" charset="0"/>
              </a:rPr>
              <a:t>1) </a:t>
            </a:r>
            <a:r>
              <a:rPr lang="en-US" sz="2800" dirty="0">
                <a:solidFill>
                  <a:srgbClr val="EEECE1">
                    <a:lumMod val="90000"/>
                  </a:srgbClr>
                </a:solidFill>
                <a:latin typeface="Arial" pitchFamily="34" charset="0"/>
                <a:cs typeface="Arial" pitchFamily="34" charset="0"/>
              </a:rPr>
              <a:t>on sensing medium busy</a:t>
            </a:r>
            <a:endParaRPr lang="en-US" sz="3200" dirty="0">
              <a:solidFill>
                <a:srgbClr val="EEECE1">
                  <a:lumMod val="90000"/>
                </a:srgbClr>
              </a:solidFill>
              <a:latin typeface="Arial" pitchFamily="34" charset="0"/>
              <a:cs typeface="Arial" pitchFamily="34" charset="0"/>
            </a:endParaRPr>
          </a:p>
          <a:p>
            <a:r>
              <a:rPr lang="en-US" sz="3200" b="1" dirty="0">
                <a:solidFill>
                  <a:srgbClr val="F79646">
                    <a:lumMod val="75000"/>
                  </a:srgbClr>
                </a:solidFill>
                <a:latin typeface="Arial" pitchFamily="34" charset="0"/>
                <a:cs typeface="Arial" pitchFamily="34" charset="0"/>
              </a:rPr>
              <a:t>2) </a:t>
            </a:r>
            <a:r>
              <a:rPr lang="en-US" sz="2800" dirty="0">
                <a:solidFill>
                  <a:srgbClr val="EEECE1">
                    <a:lumMod val="90000"/>
                  </a:srgbClr>
                </a:solidFill>
                <a:latin typeface="Arial" pitchFamily="34" charset="0"/>
                <a:cs typeface="Arial" pitchFamily="34" charset="0"/>
              </a:rPr>
              <a:t>on not receiving acknowledgements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p:cTn id="7" dur="2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8" dur="20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9" dur="2000"/>
                                        <p:tgtEl>
                                          <p:spTgt spid="7">
                                            <p:txEl>
                                              <p:pRg st="1" end="1"/>
                                            </p:txEl>
                                          </p:spTgt>
                                        </p:tgtEl>
                                      </p:cBhvr>
                                    </p:animEffect>
                                  </p:childTnLst>
                                </p:cTn>
                              </p:par>
                            </p:childTnLst>
                          </p:cTn>
                        </p:par>
                        <p:par>
                          <p:cTn id="10" fill="hold">
                            <p:stCondLst>
                              <p:cond delay="2000"/>
                            </p:stCondLst>
                            <p:childTnLst>
                              <p:par>
                                <p:cTn id="11" presetID="53" presetClass="entr" presetSubtype="0" fill="hold" nodeType="after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p:cTn id="13" dur="2000" fill="hold"/>
                                        <p:tgtEl>
                                          <p:spTgt spid="7">
                                            <p:txEl>
                                              <p:pRg st="2" end="2"/>
                                            </p:txEl>
                                          </p:spTgt>
                                        </p:tgtEl>
                                        <p:attrNameLst>
                                          <p:attrName>ppt_w</p:attrName>
                                        </p:attrNameLst>
                                      </p:cBhvr>
                                      <p:tavLst>
                                        <p:tav tm="0">
                                          <p:val>
                                            <p:fltVal val="0"/>
                                          </p:val>
                                        </p:tav>
                                        <p:tav tm="100000">
                                          <p:val>
                                            <p:strVal val="#ppt_w"/>
                                          </p:val>
                                        </p:tav>
                                      </p:tavLst>
                                    </p:anim>
                                    <p:anim calcmode="lin" valueType="num">
                                      <p:cBhvr>
                                        <p:cTn id="14" dur="20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15"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6" name="Text Box 4"/>
          <p:cNvSpPr txBox="1">
            <a:spLocks noChangeArrowheads="1"/>
          </p:cNvSpPr>
          <p:nvPr/>
        </p:nvSpPr>
        <p:spPr bwMode="auto">
          <a:xfrm>
            <a:off x="3246438" y="1554162"/>
            <a:ext cx="184150" cy="579438"/>
          </a:xfrm>
          <a:prstGeom prst="rect">
            <a:avLst/>
          </a:prstGeom>
          <a:noFill/>
          <a:ln w="9525">
            <a:noFill/>
            <a:miter lim="800000"/>
            <a:headEnd/>
            <a:tailEnd/>
          </a:ln>
          <a:effectLst/>
        </p:spPr>
        <p:txBody>
          <a:bodyPr wrap="none">
            <a:spAutoFit/>
          </a:bodyPr>
          <a:lstStyle/>
          <a:p>
            <a:endParaRPr lang="en-US" sz="3200">
              <a:solidFill>
                <a:prstClr val="black"/>
              </a:solidFill>
              <a:latin typeface="Times New Roman" pitchFamily="18" charset="0"/>
            </a:endParaRPr>
          </a:p>
        </p:txBody>
      </p:sp>
      <p:sp>
        <p:nvSpPr>
          <p:cNvPr id="69" name="TextBox 68"/>
          <p:cNvSpPr txBox="1"/>
          <p:nvPr/>
        </p:nvSpPr>
        <p:spPr>
          <a:xfrm>
            <a:off x="0" y="2620962"/>
            <a:ext cx="8915400" cy="2215991"/>
          </a:xfrm>
          <a:prstGeom prst="rect">
            <a:avLst/>
          </a:prstGeom>
          <a:noFill/>
        </p:spPr>
        <p:txBody>
          <a:bodyPr wrap="square" rtlCol="0">
            <a:spAutoFit/>
          </a:bodyPr>
          <a:lstStyle/>
          <a:p>
            <a:pPr algn="r"/>
            <a:endParaRPr lang="en-US" sz="4800" dirty="0">
              <a:solidFill>
                <a:srgbClr val="EEECE1"/>
              </a:solidFill>
              <a:latin typeface="Arial" pitchFamily="34" charset="0"/>
              <a:cs typeface="Arial" pitchFamily="34" charset="0"/>
            </a:endParaRPr>
          </a:p>
          <a:p>
            <a:pPr algn="r"/>
            <a:r>
              <a:rPr lang="en-US" sz="5000" b="1" dirty="0">
                <a:solidFill>
                  <a:srgbClr val="FF0000"/>
                </a:solidFill>
                <a:latin typeface="Arial" pitchFamily="34" charset="0"/>
                <a:cs typeface="Arial" pitchFamily="34" charset="0"/>
              </a:rPr>
              <a:t>Conservative approach</a:t>
            </a:r>
            <a:r>
              <a:rPr lang="en-US" sz="4000" b="1" dirty="0">
                <a:solidFill>
                  <a:srgbClr val="EEECE1">
                    <a:lumMod val="90000"/>
                  </a:srgbClr>
                </a:solidFill>
                <a:latin typeface="Arial" pitchFamily="34" charset="0"/>
                <a:cs typeface="Arial" pitchFamily="34" charset="0"/>
              </a:rPr>
              <a:t> </a:t>
            </a:r>
          </a:p>
          <a:p>
            <a:pPr algn="r"/>
            <a:r>
              <a:rPr lang="en-US" sz="4000" dirty="0">
                <a:solidFill>
                  <a:srgbClr val="F79646">
                    <a:lumMod val="75000"/>
                  </a:srgbClr>
                </a:solidFill>
                <a:latin typeface="Arial" pitchFamily="34" charset="0"/>
                <a:cs typeface="Arial" pitchFamily="34" charset="0"/>
              </a:rPr>
              <a:t>to transmit over idle medium</a:t>
            </a:r>
          </a:p>
        </p:txBody>
      </p:sp>
    </p:spTree>
    <p:extLst>
      <p:ext uri="{BB962C8B-B14F-4D97-AF65-F5344CB8AC3E}">
        <p14:creationId xmlns:p14="http://schemas.microsoft.com/office/powerpoint/2010/main" val="196913315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dirty="0"/>
              <a:t>Side notes: Network aspects</a:t>
            </a:r>
          </a:p>
        </p:txBody>
      </p:sp>
      <p:pic>
        <p:nvPicPr>
          <p:cNvPr id="55299" name="Picture 2" descr="tsig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393" y="1143000"/>
            <a:ext cx="868521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txBox="1">
            <a:spLocks noChangeArrowheads="1"/>
          </p:cNvSpPr>
          <p:nvPr/>
        </p:nvSpPr>
        <p:spPr>
          <a:xfrm>
            <a:off x="571499" y="5554662"/>
            <a:ext cx="8001000" cy="990600"/>
          </a:xfrm>
          <a:prstGeom prst="rect">
            <a:avLst/>
          </a:prstGeom>
          <a:noFill/>
          <a:ln/>
        </p:spPr>
        <p:txBody>
          <a:bodyPr/>
          <a:lstStyle/>
          <a:p>
            <a:pPr marL="747713" indent="-354013" algn="just" eaLnBrk="0" hangingPunct="0">
              <a:lnSpc>
                <a:spcPct val="90000"/>
              </a:lnSpc>
              <a:spcBef>
                <a:spcPct val="20000"/>
              </a:spcBef>
              <a:buFont typeface="Wingdings" pitchFamily="2" charset="2"/>
              <a:buChar char="§"/>
              <a:defRPr/>
            </a:pPr>
            <a:r>
              <a:rPr lang="en-US" kern="0" dirty="0">
                <a:latin typeface="Calibri" pitchFamily="34" charset="0"/>
              </a:rPr>
              <a:t>MTP and SCCP are part of SS7, which is a set of protocols designed to provide control signaling within the network.</a:t>
            </a:r>
          </a:p>
        </p:txBody>
      </p:sp>
    </p:spTree>
    <p:extLst>
      <p:ext uri="{BB962C8B-B14F-4D97-AF65-F5344CB8AC3E}">
        <p14:creationId xmlns:p14="http://schemas.microsoft.com/office/powerpoint/2010/main" val="21387563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838200" y="1143000"/>
            <a:ext cx="7661275" cy="4876800"/>
          </a:xfrm>
        </p:spPr>
        <p:txBody>
          <a:bodyPr/>
          <a:lstStyle/>
          <a:p>
            <a:pPr>
              <a:lnSpc>
                <a:spcPct val="80000"/>
              </a:lnSpc>
            </a:pPr>
            <a:r>
              <a:rPr lang="en-US" sz="2800" dirty="0"/>
              <a:t>The 802.11 MAC layer simultaneously supports both </a:t>
            </a:r>
            <a:r>
              <a:rPr lang="en-US" sz="2800" dirty="0">
                <a:solidFill>
                  <a:srgbClr val="FF0000"/>
                </a:solidFill>
              </a:rPr>
              <a:t>multiple access and time division multiplexed access</a:t>
            </a:r>
          </a:p>
          <a:p>
            <a:pPr>
              <a:lnSpc>
                <a:spcPct val="80000"/>
              </a:lnSpc>
            </a:pPr>
            <a:endParaRPr lang="en-US" sz="2800" dirty="0"/>
          </a:p>
          <a:p>
            <a:pPr lvl="1">
              <a:lnSpc>
                <a:spcPct val="80000"/>
              </a:lnSpc>
            </a:pPr>
            <a:r>
              <a:rPr lang="en-US" sz="2400" dirty="0">
                <a:solidFill>
                  <a:srgbClr val="FF9966"/>
                </a:solidFill>
              </a:rPr>
              <a:t>Distributed Coordination Function (DCF):</a:t>
            </a:r>
          </a:p>
          <a:p>
            <a:pPr lvl="2">
              <a:lnSpc>
                <a:spcPct val="80000"/>
              </a:lnSpc>
            </a:pPr>
            <a:r>
              <a:rPr lang="en-US" sz="2000" dirty="0"/>
              <a:t>Contention-based access: Multiple access using binary exponential </a:t>
            </a:r>
            <a:r>
              <a:rPr lang="en-US" sz="2000" dirty="0" err="1"/>
              <a:t>backoff</a:t>
            </a:r>
            <a:endParaRPr lang="en-US" sz="2000" dirty="0"/>
          </a:p>
          <a:p>
            <a:pPr lvl="2">
              <a:lnSpc>
                <a:spcPct val="80000"/>
              </a:lnSpc>
            </a:pPr>
            <a:r>
              <a:rPr lang="en-US" sz="2000" dirty="0"/>
              <a:t>Can optionally use RTS/CTS</a:t>
            </a:r>
          </a:p>
          <a:p>
            <a:pPr lvl="1">
              <a:lnSpc>
                <a:spcPct val="80000"/>
              </a:lnSpc>
            </a:pPr>
            <a:r>
              <a:rPr lang="en-US" sz="2400" dirty="0">
                <a:solidFill>
                  <a:srgbClr val="FF9966"/>
                </a:solidFill>
              </a:rPr>
              <a:t>Point Coordination Function (PCF): (optional)</a:t>
            </a:r>
            <a:endParaRPr lang="en-US" sz="2400" dirty="0"/>
          </a:p>
          <a:p>
            <a:pPr lvl="2">
              <a:lnSpc>
                <a:spcPct val="80000"/>
              </a:lnSpc>
            </a:pPr>
            <a:r>
              <a:rPr lang="en-US" sz="2000" dirty="0"/>
              <a:t>Contention-free access: Time Division Multiplexing arbitrated by the access point (AP)</a:t>
            </a:r>
          </a:p>
          <a:p>
            <a:pPr lvl="2">
              <a:lnSpc>
                <a:spcPct val="80000"/>
              </a:lnSpc>
            </a:pPr>
            <a:endParaRPr lang="en-US" sz="2000" dirty="0"/>
          </a:p>
          <a:p>
            <a:pPr>
              <a:lnSpc>
                <a:spcPct val="80000"/>
              </a:lnSpc>
            </a:pPr>
            <a:r>
              <a:rPr lang="en-US" sz="2800" dirty="0">
                <a:solidFill>
                  <a:srgbClr val="0070C0"/>
                </a:solidFill>
              </a:rPr>
              <a:t>Long packets are fragmented at the MAC Layer</a:t>
            </a:r>
          </a:p>
          <a:p>
            <a:pPr>
              <a:lnSpc>
                <a:spcPct val="80000"/>
              </a:lnSpc>
            </a:pPr>
            <a:r>
              <a:rPr lang="en-US" sz="2800" dirty="0"/>
              <a:t>Positive ACKs are used for reliability</a:t>
            </a:r>
          </a:p>
        </p:txBody>
      </p:sp>
      <p:sp>
        <p:nvSpPr>
          <p:cNvPr id="35843" name="Rectangle 9"/>
          <p:cNvSpPr>
            <a:spLocks noGrp="1" noChangeArrowheads="1"/>
          </p:cNvSpPr>
          <p:nvPr>
            <p:ph type="title"/>
          </p:nvPr>
        </p:nvSpPr>
        <p:spPr/>
        <p:txBody>
          <a:bodyPr/>
          <a:lstStyle/>
          <a:p>
            <a:r>
              <a:rPr lang="en-US" dirty="0"/>
              <a:t>The 802.11 MAC Layer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762000" y="990600"/>
            <a:ext cx="7661275" cy="5105400"/>
          </a:xfrm>
        </p:spPr>
        <p:txBody>
          <a:bodyPr/>
          <a:lstStyle/>
          <a:p>
            <a:r>
              <a:rPr lang="en-US" sz="2400" dirty="0"/>
              <a:t>Even </a:t>
            </a:r>
            <a:r>
              <a:rPr lang="en-US" sz="2400" dirty="0">
                <a:solidFill>
                  <a:srgbClr val="0070C0"/>
                </a:solidFill>
              </a:rPr>
              <a:t>when the medium is available, wireless nodes wait for fixed amount of time </a:t>
            </a:r>
            <a:r>
              <a:rPr lang="en-US" sz="2400" dirty="0"/>
              <a:t>before transmitting</a:t>
            </a:r>
          </a:p>
          <a:p>
            <a:endParaRPr lang="en-US" dirty="0"/>
          </a:p>
          <a:p>
            <a:r>
              <a:rPr lang="en-US" sz="2400" dirty="0"/>
              <a:t>Three wait durations:</a:t>
            </a:r>
          </a:p>
          <a:p>
            <a:pPr lvl="1"/>
            <a:r>
              <a:rPr lang="en-US" dirty="0"/>
              <a:t>Short Interframe Space (SIFS)</a:t>
            </a:r>
          </a:p>
          <a:p>
            <a:pPr lvl="1"/>
            <a:endParaRPr lang="en-US" dirty="0"/>
          </a:p>
          <a:p>
            <a:pPr lvl="1"/>
            <a:r>
              <a:rPr lang="en-US" dirty="0"/>
              <a:t>DCF Interframe Space (DIFS)</a:t>
            </a:r>
          </a:p>
          <a:p>
            <a:pPr lvl="1"/>
            <a:endParaRPr lang="en-US" dirty="0"/>
          </a:p>
          <a:p>
            <a:pPr lvl="1"/>
            <a:r>
              <a:rPr lang="en-US" dirty="0"/>
              <a:t>PCF Interframe Space (PIFS)</a:t>
            </a:r>
          </a:p>
        </p:txBody>
      </p:sp>
      <p:sp>
        <p:nvSpPr>
          <p:cNvPr id="36867" name="Rectangle 3"/>
          <p:cNvSpPr>
            <a:spLocks noGrp="1" noChangeArrowheads="1"/>
          </p:cNvSpPr>
          <p:nvPr>
            <p:ph type="title"/>
          </p:nvPr>
        </p:nvSpPr>
        <p:spPr/>
        <p:txBody>
          <a:bodyPr/>
          <a:lstStyle/>
          <a:p>
            <a:r>
              <a:rPr lang="en-US"/>
              <a:t>The 802.11 MAC Layer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914400" y="1295400"/>
            <a:ext cx="7661275" cy="4648200"/>
          </a:xfrm>
        </p:spPr>
        <p:txBody>
          <a:bodyPr/>
          <a:lstStyle/>
          <a:p>
            <a:endParaRPr lang="en-US"/>
          </a:p>
        </p:txBody>
      </p:sp>
      <p:sp>
        <p:nvSpPr>
          <p:cNvPr id="37891" name="Rectangle 3"/>
          <p:cNvSpPr>
            <a:spLocks noGrp="1" noChangeArrowheads="1"/>
          </p:cNvSpPr>
          <p:nvPr>
            <p:ph type="title"/>
          </p:nvPr>
        </p:nvSpPr>
        <p:spPr/>
        <p:txBody>
          <a:bodyPr/>
          <a:lstStyle/>
          <a:p>
            <a:r>
              <a:rPr lang="en-US"/>
              <a:t>The 802.11 MAC Layer</a:t>
            </a:r>
          </a:p>
        </p:txBody>
      </p:sp>
      <p:sp>
        <p:nvSpPr>
          <p:cNvPr id="37892" name="Rectangle 4"/>
          <p:cNvSpPr>
            <a:spLocks noChangeArrowheads="1"/>
          </p:cNvSpPr>
          <p:nvPr/>
        </p:nvSpPr>
        <p:spPr bwMode="auto">
          <a:xfrm>
            <a:off x="609600" y="2819400"/>
            <a:ext cx="1219200" cy="533400"/>
          </a:xfrm>
          <a:prstGeom prst="rect">
            <a:avLst/>
          </a:prstGeom>
          <a:solidFill>
            <a:srgbClr val="808080"/>
          </a:solidFill>
          <a:ln w="9525">
            <a:solidFill>
              <a:schemeClr val="tx1"/>
            </a:solidFill>
            <a:miter lim="800000"/>
            <a:headEnd/>
            <a:tailEnd/>
          </a:ln>
        </p:spPr>
        <p:txBody>
          <a:bodyPr wrap="none" anchor="ctr"/>
          <a:lstStyle/>
          <a:p>
            <a:pPr algn="ctr"/>
            <a:r>
              <a:rPr lang="en-US"/>
              <a:t>Busy</a:t>
            </a:r>
          </a:p>
        </p:txBody>
      </p:sp>
      <p:sp>
        <p:nvSpPr>
          <p:cNvPr id="37893" name="Line 7"/>
          <p:cNvSpPr>
            <a:spLocks noChangeShapeType="1"/>
          </p:cNvSpPr>
          <p:nvPr/>
        </p:nvSpPr>
        <p:spPr bwMode="auto">
          <a:xfrm>
            <a:off x="1828800" y="2514600"/>
            <a:ext cx="0" cy="2667000"/>
          </a:xfrm>
          <a:prstGeom prst="line">
            <a:avLst/>
          </a:prstGeom>
          <a:noFill/>
          <a:ln w="9525">
            <a:solidFill>
              <a:schemeClr val="tx1"/>
            </a:solidFill>
            <a:round/>
            <a:headEnd/>
            <a:tailEnd/>
          </a:ln>
        </p:spPr>
        <p:txBody>
          <a:bodyPr/>
          <a:lstStyle/>
          <a:p>
            <a:endParaRPr lang="en-US"/>
          </a:p>
        </p:txBody>
      </p:sp>
      <p:grpSp>
        <p:nvGrpSpPr>
          <p:cNvPr id="2" name="Group 17"/>
          <p:cNvGrpSpPr>
            <a:grpSpLocks/>
          </p:cNvGrpSpPr>
          <p:nvPr/>
        </p:nvGrpSpPr>
        <p:grpSpPr bwMode="auto">
          <a:xfrm>
            <a:off x="1828800" y="5181600"/>
            <a:ext cx="1524000" cy="461963"/>
            <a:chOff x="2208" y="3264"/>
            <a:chExt cx="960" cy="291"/>
          </a:xfrm>
        </p:grpSpPr>
        <p:sp>
          <p:nvSpPr>
            <p:cNvPr id="37915" name="Line 8"/>
            <p:cNvSpPr>
              <a:spLocks noChangeShapeType="1"/>
            </p:cNvSpPr>
            <p:nvPr/>
          </p:nvSpPr>
          <p:spPr bwMode="auto">
            <a:xfrm>
              <a:off x="2208" y="3264"/>
              <a:ext cx="864" cy="0"/>
            </a:xfrm>
            <a:prstGeom prst="line">
              <a:avLst/>
            </a:prstGeom>
            <a:noFill/>
            <a:ln w="38100">
              <a:solidFill>
                <a:schemeClr val="tx1"/>
              </a:solidFill>
              <a:round/>
              <a:headEnd type="triangle" w="med" len="med"/>
              <a:tailEnd type="triangle" w="med" len="med"/>
            </a:ln>
          </p:spPr>
          <p:txBody>
            <a:bodyPr/>
            <a:lstStyle/>
            <a:p>
              <a:endParaRPr lang="en-US"/>
            </a:p>
          </p:txBody>
        </p:sp>
        <p:sp>
          <p:nvSpPr>
            <p:cNvPr id="37916" name="Text Box 9"/>
            <p:cNvSpPr txBox="1">
              <a:spLocks noChangeArrowheads="1"/>
            </p:cNvSpPr>
            <p:nvPr/>
          </p:nvSpPr>
          <p:spPr bwMode="auto">
            <a:xfrm>
              <a:off x="2352" y="3264"/>
              <a:ext cx="816" cy="291"/>
            </a:xfrm>
            <a:prstGeom prst="rect">
              <a:avLst/>
            </a:prstGeom>
            <a:noFill/>
            <a:ln w="9525">
              <a:noFill/>
              <a:miter lim="800000"/>
              <a:headEnd/>
              <a:tailEnd/>
            </a:ln>
          </p:spPr>
          <p:txBody>
            <a:bodyPr>
              <a:spAutoFit/>
            </a:bodyPr>
            <a:lstStyle/>
            <a:p>
              <a:pPr>
                <a:spcBef>
                  <a:spcPct val="50000"/>
                </a:spcBef>
              </a:pPr>
              <a:r>
                <a:rPr lang="en-US"/>
                <a:t>DIFS</a:t>
              </a:r>
            </a:p>
          </p:txBody>
        </p:sp>
      </p:grpSp>
      <p:grpSp>
        <p:nvGrpSpPr>
          <p:cNvPr id="3" name="Group 16"/>
          <p:cNvGrpSpPr>
            <a:grpSpLocks/>
          </p:cNvGrpSpPr>
          <p:nvPr/>
        </p:nvGrpSpPr>
        <p:grpSpPr bwMode="auto">
          <a:xfrm>
            <a:off x="1828800" y="4572000"/>
            <a:ext cx="1219200" cy="461963"/>
            <a:chOff x="2592" y="2784"/>
            <a:chExt cx="768" cy="291"/>
          </a:xfrm>
        </p:grpSpPr>
        <p:sp>
          <p:nvSpPr>
            <p:cNvPr id="37913" name="Line 6"/>
            <p:cNvSpPr>
              <a:spLocks noChangeShapeType="1"/>
            </p:cNvSpPr>
            <p:nvPr/>
          </p:nvSpPr>
          <p:spPr bwMode="auto">
            <a:xfrm>
              <a:off x="2592" y="2784"/>
              <a:ext cx="624" cy="0"/>
            </a:xfrm>
            <a:prstGeom prst="line">
              <a:avLst/>
            </a:prstGeom>
            <a:noFill/>
            <a:ln w="38100">
              <a:solidFill>
                <a:schemeClr val="tx1"/>
              </a:solidFill>
              <a:round/>
              <a:headEnd type="triangle" w="med" len="med"/>
              <a:tailEnd type="triangle" w="med" len="med"/>
            </a:ln>
          </p:spPr>
          <p:txBody>
            <a:bodyPr/>
            <a:lstStyle/>
            <a:p>
              <a:endParaRPr lang="en-US"/>
            </a:p>
          </p:txBody>
        </p:sp>
        <p:sp>
          <p:nvSpPr>
            <p:cNvPr id="37914" name="Text Box 10"/>
            <p:cNvSpPr txBox="1">
              <a:spLocks noChangeArrowheads="1"/>
            </p:cNvSpPr>
            <p:nvPr/>
          </p:nvSpPr>
          <p:spPr bwMode="auto">
            <a:xfrm>
              <a:off x="2688" y="2784"/>
              <a:ext cx="672" cy="291"/>
            </a:xfrm>
            <a:prstGeom prst="rect">
              <a:avLst/>
            </a:prstGeom>
            <a:noFill/>
            <a:ln w="9525">
              <a:noFill/>
              <a:miter lim="800000"/>
              <a:headEnd/>
              <a:tailEnd/>
            </a:ln>
          </p:spPr>
          <p:txBody>
            <a:bodyPr>
              <a:spAutoFit/>
            </a:bodyPr>
            <a:lstStyle/>
            <a:p>
              <a:pPr>
                <a:spcBef>
                  <a:spcPct val="50000"/>
                </a:spcBef>
              </a:pPr>
              <a:r>
                <a:rPr lang="en-US"/>
                <a:t>PIFS</a:t>
              </a:r>
            </a:p>
          </p:txBody>
        </p:sp>
      </p:grpSp>
      <p:grpSp>
        <p:nvGrpSpPr>
          <p:cNvPr id="4" name="Group 15"/>
          <p:cNvGrpSpPr>
            <a:grpSpLocks/>
          </p:cNvGrpSpPr>
          <p:nvPr/>
        </p:nvGrpSpPr>
        <p:grpSpPr bwMode="auto">
          <a:xfrm>
            <a:off x="1828800" y="3657600"/>
            <a:ext cx="1066800" cy="461963"/>
            <a:chOff x="2448" y="2640"/>
            <a:chExt cx="672" cy="364"/>
          </a:xfrm>
        </p:grpSpPr>
        <p:sp>
          <p:nvSpPr>
            <p:cNvPr id="37911" name="Line 5"/>
            <p:cNvSpPr>
              <a:spLocks noChangeShapeType="1"/>
            </p:cNvSpPr>
            <p:nvPr/>
          </p:nvSpPr>
          <p:spPr bwMode="auto">
            <a:xfrm>
              <a:off x="2448" y="2640"/>
              <a:ext cx="432" cy="0"/>
            </a:xfrm>
            <a:prstGeom prst="line">
              <a:avLst/>
            </a:prstGeom>
            <a:noFill/>
            <a:ln w="38100">
              <a:solidFill>
                <a:schemeClr val="tx1"/>
              </a:solidFill>
              <a:round/>
              <a:headEnd type="triangle" w="med" len="med"/>
              <a:tailEnd type="triangle" w="med" len="med"/>
            </a:ln>
          </p:spPr>
          <p:txBody>
            <a:bodyPr/>
            <a:lstStyle/>
            <a:p>
              <a:endParaRPr lang="en-US"/>
            </a:p>
          </p:txBody>
        </p:sp>
        <p:sp>
          <p:nvSpPr>
            <p:cNvPr id="37912" name="Text Box 11"/>
            <p:cNvSpPr txBox="1">
              <a:spLocks noChangeArrowheads="1"/>
            </p:cNvSpPr>
            <p:nvPr/>
          </p:nvSpPr>
          <p:spPr bwMode="auto">
            <a:xfrm>
              <a:off x="2448" y="2640"/>
              <a:ext cx="672" cy="364"/>
            </a:xfrm>
            <a:prstGeom prst="rect">
              <a:avLst/>
            </a:prstGeom>
            <a:noFill/>
            <a:ln w="9525">
              <a:noFill/>
              <a:miter lim="800000"/>
              <a:headEnd/>
              <a:tailEnd/>
            </a:ln>
          </p:spPr>
          <p:txBody>
            <a:bodyPr>
              <a:spAutoFit/>
            </a:bodyPr>
            <a:lstStyle/>
            <a:p>
              <a:pPr>
                <a:spcBef>
                  <a:spcPct val="50000"/>
                </a:spcBef>
              </a:pPr>
              <a:r>
                <a:rPr lang="en-US"/>
                <a:t>SIFS</a:t>
              </a:r>
            </a:p>
          </p:txBody>
        </p:sp>
      </p:grpSp>
      <p:sp>
        <p:nvSpPr>
          <p:cNvPr id="37897" name="Line 12"/>
          <p:cNvSpPr>
            <a:spLocks noChangeShapeType="1"/>
          </p:cNvSpPr>
          <p:nvPr/>
        </p:nvSpPr>
        <p:spPr bwMode="auto">
          <a:xfrm>
            <a:off x="152400" y="3352800"/>
            <a:ext cx="8458200" cy="0"/>
          </a:xfrm>
          <a:prstGeom prst="line">
            <a:avLst/>
          </a:prstGeom>
          <a:noFill/>
          <a:ln w="28575">
            <a:solidFill>
              <a:schemeClr val="tx1"/>
            </a:solidFill>
            <a:round/>
            <a:headEnd/>
            <a:tailEnd/>
          </a:ln>
        </p:spPr>
        <p:txBody>
          <a:bodyPr/>
          <a:lstStyle/>
          <a:p>
            <a:endParaRPr lang="en-US"/>
          </a:p>
        </p:txBody>
      </p:sp>
      <p:sp>
        <p:nvSpPr>
          <p:cNvPr id="37898" name="Line 13"/>
          <p:cNvSpPr>
            <a:spLocks noChangeShapeType="1"/>
          </p:cNvSpPr>
          <p:nvPr/>
        </p:nvSpPr>
        <p:spPr bwMode="auto">
          <a:xfrm>
            <a:off x="3200400" y="2514600"/>
            <a:ext cx="0" cy="2667000"/>
          </a:xfrm>
          <a:prstGeom prst="line">
            <a:avLst/>
          </a:prstGeom>
          <a:noFill/>
          <a:ln w="9525">
            <a:solidFill>
              <a:schemeClr val="tx1"/>
            </a:solidFill>
            <a:round/>
            <a:headEnd/>
            <a:tailEnd/>
          </a:ln>
        </p:spPr>
        <p:txBody>
          <a:bodyPr/>
          <a:lstStyle/>
          <a:p>
            <a:endParaRPr lang="en-US"/>
          </a:p>
        </p:txBody>
      </p:sp>
      <p:sp>
        <p:nvSpPr>
          <p:cNvPr id="37899" name="Rectangle 14"/>
          <p:cNvSpPr>
            <a:spLocks noChangeArrowheads="1"/>
          </p:cNvSpPr>
          <p:nvPr/>
        </p:nvSpPr>
        <p:spPr bwMode="auto">
          <a:xfrm>
            <a:off x="3200400" y="2971800"/>
            <a:ext cx="152400" cy="381000"/>
          </a:xfrm>
          <a:prstGeom prst="rect">
            <a:avLst/>
          </a:prstGeom>
          <a:solidFill>
            <a:srgbClr val="C0C0C0"/>
          </a:solidFill>
          <a:ln w="9525">
            <a:solidFill>
              <a:schemeClr val="tx1"/>
            </a:solidFill>
            <a:miter lim="800000"/>
            <a:headEnd/>
            <a:tailEnd/>
          </a:ln>
        </p:spPr>
        <p:txBody>
          <a:bodyPr wrap="none" anchor="ctr"/>
          <a:lstStyle/>
          <a:p>
            <a:pPr algn="ctr"/>
            <a:endParaRPr lang="en-US"/>
          </a:p>
        </p:txBody>
      </p:sp>
      <p:sp>
        <p:nvSpPr>
          <p:cNvPr id="37900" name="Line 18"/>
          <p:cNvSpPr>
            <a:spLocks noChangeShapeType="1"/>
          </p:cNvSpPr>
          <p:nvPr/>
        </p:nvSpPr>
        <p:spPr bwMode="auto">
          <a:xfrm flipV="1">
            <a:off x="2819400" y="3352800"/>
            <a:ext cx="0" cy="1219200"/>
          </a:xfrm>
          <a:prstGeom prst="line">
            <a:avLst/>
          </a:prstGeom>
          <a:noFill/>
          <a:ln w="9525">
            <a:solidFill>
              <a:schemeClr val="tx1"/>
            </a:solidFill>
            <a:round/>
            <a:headEnd/>
            <a:tailEnd/>
          </a:ln>
        </p:spPr>
        <p:txBody>
          <a:bodyPr/>
          <a:lstStyle/>
          <a:p>
            <a:endParaRPr lang="en-US"/>
          </a:p>
        </p:txBody>
      </p:sp>
      <p:sp>
        <p:nvSpPr>
          <p:cNvPr id="37901" name="Line 19"/>
          <p:cNvSpPr>
            <a:spLocks noChangeShapeType="1"/>
          </p:cNvSpPr>
          <p:nvPr/>
        </p:nvSpPr>
        <p:spPr bwMode="auto">
          <a:xfrm flipV="1">
            <a:off x="2514600" y="3352800"/>
            <a:ext cx="0" cy="304800"/>
          </a:xfrm>
          <a:prstGeom prst="line">
            <a:avLst/>
          </a:prstGeom>
          <a:noFill/>
          <a:ln w="9525">
            <a:solidFill>
              <a:schemeClr val="tx1"/>
            </a:solidFill>
            <a:round/>
            <a:headEnd/>
            <a:tailEnd/>
          </a:ln>
        </p:spPr>
        <p:txBody>
          <a:bodyPr/>
          <a:lstStyle/>
          <a:p>
            <a:endParaRPr lang="en-US"/>
          </a:p>
        </p:txBody>
      </p:sp>
      <p:sp>
        <p:nvSpPr>
          <p:cNvPr id="37902" name="Rectangle 20"/>
          <p:cNvSpPr>
            <a:spLocks noChangeArrowheads="1"/>
          </p:cNvSpPr>
          <p:nvPr/>
        </p:nvSpPr>
        <p:spPr bwMode="auto">
          <a:xfrm>
            <a:off x="3352800" y="2971800"/>
            <a:ext cx="152400" cy="381000"/>
          </a:xfrm>
          <a:prstGeom prst="rect">
            <a:avLst/>
          </a:prstGeom>
          <a:solidFill>
            <a:srgbClr val="C0C0C0"/>
          </a:solidFill>
          <a:ln w="9525">
            <a:solidFill>
              <a:schemeClr val="tx1"/>
            </a:solidFill>
            <a:miter lim="800000"/>
            <a:headEnd/>
            <a:tailEnd/>
          </a:ln>
        </p:spPr>
        <p:txBody>
          <a:bodyPr wrap="none" anchor="ctr"/>
          <a:lstStyle/>
          <a:p>
            <a:pPr algn="ctr"/>
            <a:endParaRPr lang="en-US"/>
          </a:p>
        </p:txBody>
      </p:sp>
      <p:sp>
        <p:nvSpPr>
          <p:cNvPr id="37903" name="Rectangle 21"/>
          <p:cNvSpPr>
            <a:spLocks noChangeArrowheads="1"/>
          </p:cNvSpPr>
          <p:nvPr/>
        </p:nvSpPr>
        <p:spPr bwMode="auto">
          <a:xfrm>
            <a:off x="3505200" y="2971800"/>
            <a:ext cx="152400" cy="381000"/>
          </a:xfrm>
          <a:prstGeom prst="rect">
            <a:avLst/>
          </a:prstGeom>
          <a:solidFill>
            <a:srgbClr val="C0C0C0"/>
          </a:solidFill>
          <a:ln w="9525">
            <a:solidFill>
              <a:schemeClr val="tx1"/>
            </a:solidFill>
            <a:miter lim="800000"/>
            <a:headEnd/>
            <a:tailEnd/>
          </a:ln>
        </p:spPr>
        <p:txBody>
          <a:bodyPr wrap="none" anchor="ctr"/>
          <a:lstStyle/>
          <a:p>
            <a:pPr algn="ctr"/>
            <a:endParaRPr lang="en-US"/>
          </a:p>
        </p:txBody>
      </p:sp>
      <p:sp>
        <p:nvSpPr>
          <p:cNvPr id="37904" name="Rectangle 22"/>
          <p:cNvSpPr>
            <a:spLocks noChangeArrowheads="1"/>
          </p:cNvSpPr>
          <p:nvPr/>
        </p:nvSpPr>
        <p:spPr bwMode="auto">
          <a:xfrm>
            <a:off x="3657600" y="2971800"/>
            <a:ext cx="152400" cy="381000"/>
          </a:xfrm>
          <a:prstGeom prst="rect">
            <a:avLst/>
          </a:prstGeom>
          <a:solidFill>
            <a:srgbClr val="C0C0C0"/>
          </a:solidFill>
          <a:ln w="9525">
            <a:solidFill>
              <a:schemeClr val="tx1"/>
            </a:solidFill>
            <a:miter lim="800000"/>
            <a:headEnd/>
            <a:tailEnd/>
          </a:ln>
        </p:spPr>
        <p:txBody>
          <a:bodyPr wrap="none" anchor="ctr"/>
          <a:lstStyle/>
          <a:p>
            <a:pPr algn="ctr"/>
            <a:endParaRPr lang="en-US"/>
          </a:p>
        </p:txBody>
      </p:sp>
      <p:sp>
        <p:nvSpPr>
          <p:cNvPr id="37905" name="Line 23"/>
          <p:cNvSpPr>
            <a:spLocks noChangeShapeType="1"/>
          </p:cNvSpPr>
          <p:nvPr/>
        </p:nvSpPr>
        <p:spPr bwMode="auto">
          <a:xfrm>
            <a:off x="3886200" y="3124200"/>
            <a:ext cx="457200" cy="0"/>
          </a:xfrm>
          <a:prstGeom prst="line">
            <a:avLst/>
          </a:prstGeom>
          <a:noFill/>
          <a:ln w="38100" cap="rnd">
            <a:solidFill>
              <a:schemeClr val="tx1"/>
            </a:solidFill>
            <a:prstDash val="sysDot"/>
            <a:round/>
            <a:headEnd/>
            <a:tailEnd/>
          </a:ln>
        </p:spPr>
        <p:txBody>
          <a:bodyPr/>
          <a:lstStyle/>
          <a:p>
            <a:endParaRPr lang="en-US"/>
          </a:p>
        </p:txBody>
      </p:sp>
      <p:sp>
        <p:nvSpPr>
          <p:cNvPr id="37906" name="Rectangle 24"/>
          <p:cNvSpPr>
            <a:spLocks noChangeArrowheads="1"/>
          </p:cNvSpPr>
          <p:nvPr/>
        </p:nvSpPr>
        <p:spPr bwMode="auto">
          <a:xfrm>
            <a:off x="4419600" y="2971800"/>
            <a:ext cx="152400" cy="381000"/>
          </a:xfrm>
          <a:prstGeom prst="rect">
            <a:avLst/>
          </a:prstGeom>
          <a:solidFill>
            <a:srgbClr val="C0C0C0"/>
          </a:solidFill>
          <a:ln w="9525">
            <a:solidFill>
              <a:schemeClr val="tx1"/>
            </a:solidFill>
            <a:miter lim="800000"/>
            <a:headEnd/>
            <a:tailEnd/>
          </a:ln>
        </p:spPr>
        <p:txBody>
          <a:bodyPr wrap="none" anchor="ctr"/>
          <a:lstStyle/>
          <a:p>
            <a:pPr algn="ctr"/>
            <a:endParaRPr lang="en-US"/>
          </a:p>
        </p:txBody>
      </p:sp>
      <p:sp>
        <p:nvSpPr>
          <p:cNvPr id="37907" name="Rectangle 25"/>
          <p:cNvSpPr>
            <a:spLocks noChangeArrowheads="1"/>
          </p:cNvSpPr>
          <p:nvPr/>
        </p:nvSpPr>
        <p:spPr bwMode="auto">
          <a:xfrm>
            <a:off x="4572000" y="2971800"/>
            <a:ext cx="152400" cy="381000"/>
          </a:xfrm>
          <a:prstGeom prst="rect">
            <a:avLst/>
          </a:prstGeom>
          <a:solidFill>
            <a:srgbClr val="C0C0C0"/>
          </a:solidFill>
          <a:ln w="9525">
            <a:solidFill>
              <a:schemeClr val="tx1"/>
            </a:solidFill>
            <a:miter lim="800000"/>
            <a:headEnd/>
            <a:tailEnd/>
          </a:ln>
        </p:spPr>
        <p:txBody>
          <a:bodyPr wrap="none" anchor="ctr"/>
          <a:lstStyle/>
          <a:p>
            <a:pPr algn="ctr"/>
            <a:endParaRPr lang="en-US"/>
          </a:p>
        </p:txBody>
      </p:sp>
      <p:sp>
        <p:nvSpPr>
          <p:cNvPr id="37908" name="AutoShape 26"/>
          <p:cNvSpPr>
            <a:spLocks/>
          </p:cNvSpPr>
          <p:nvPr/>
        </p:nvSpPr>
        <p:spPr bwMode="auto">
          <a:xfrm rot="5400000">
            <a:off x="3810000" y="1981200"/>
            <a:ext cx="304800" cy="1524000"/>
          </a:xfrm>
          <a:prstGeom prst="leftBrace">
            <a:avLst>
              <a:gd name="adj1" fmla="val 41667"/>
              <a:gd name="adj2" fmla="val 50000"/>
            </a:avLst>
          </a:prstGeom>
          <a:noFill/>
          <a:ln w="9525">
            <a:solidFill>
              <a:schemeClr val="tx1"/>
            </a:solidFill>
            <a:round/>
            <a:headEnd/>
            <a:tailEnd/>
          </a:ln>
        </p:spPr>
        <p:txBody>
          <a:bodyPr wrap="none" anchor="ctr"/>
          <a:lstStyle/>
          <a:p>
            <a:endParaRPr lang="en-US"/>
          </a:p>
        </p:txBody>
      </p:sp>
      <p:sp>
        <p:nvSpPr>
          <p:cNvPr id="37909" name="Text Box 27"/>
          <p:cNvSpPr txBox="1">
            <a:spLocks noChangeArrowheads="1"/>
          </p:cNvSpPr>
          <p:nvPr/>
        </p:nvSpPr>
        <p:spPr bwMode="auto">
          <a:xfrm>
            <a:off x="3352800" y="2057400"/>
            <a:ext cx="3276600" cy="461963"/>
          </a:xfrm>
          <a:prstGeom prst="rect">
            <a:avLst/>
          </a:prstGeom>
          <a:noFill/>
          <a:ln w="9525">
            <a:noFill/>
            <a:miter lim="800000"/>
            <a:headEnd/>
            <a:tailEnd/>
          </a:ln>
        </p:spPr>
        <p:txBody>
          <a:bodyPr>
            <a:spAutoFit/>
          </a:bodyPr>
          <a:lstStyle/>
          <a:p>
            <a:pPr algn="ctr">
              <a:spcBef>
                <a:spcPct val="50000"/>
              </a:spcBef>
            </a:pPr>
            <a:r>
              <a:rPr lang="en-US"/>
              <a:t>Contention window</a:t>
            </a:r>
          </a:p>
        </p:txBody>
      </p:sp>
      <p:sp>
        <p:nvSpPr>
          <p:cNvPr id="37910" name="Rectangle 28"/>
          <p:cNvSpPr>
            <a:spLocks noChangeArrowheads="1"/>
          </p:cNvSpPr>
          <p:nvPr/>
        </p:nvSpPr>
        <p:spPr bwMode="auto">
          <a:xfrm>
            <a:off x="4724400" y="2819400"/>
            <a:ext cx="3657600" cy="533400"/>
          </a:xfrm>
          <a:prstGeom prst="rect">
            <a:avLst/>
          </a:prstGeom>
          <a:solidFill>
            <a:srgbClr val="808080"/>
          </a:solidFill>
          <a:ln w="9525">
            <a:solidFill>
              <a:schemeClr val="tx1"/>
            </a:solidFill>
            <a:miter lim="800000"/>
            <a:headEnd/>
            <a:tailEnd/>
          </a:ln>
        </p:spPr>
        <p:txBody>
          <a:bodyPr wrap="none" anchor="ctr"/>
          <a:lstStyle/>
          <a:p>
            <a:pPr algn="ctr"/>
            <a:r>
              <a:rPr lang="en-US"/>
              <a:t>Transmission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741362" y="1600200"/>
            <a:ext cx="7661275" cy="4648200"/>
          </a:xfrm>
        </p:spPr>
        <p:txBody>
          <a:bodyPr/>
          <a:lstStyle/>
          <a:p>
            <a:r>
              <a:rPr lang="en-US" sz="2400" dirty="0"/>
              <a:t>802.11 DCF is a distributed channel access mechanism</a:t>
            </a:r>
          </a:p>
          <a:p>
            <a:endParaRPr lang="en-US" sz="2400" dirty="0"/>
          </a:p>
          <a:p>
            <a:r>
              <a:rPr lang="en-US" sz="2400" dirty="0">
                <a:solidFill>
                  <a:srgbClr val="0070C0"/>
                </a:solidFill>
              </a:rPr>
              <a:t>RTS/CTS is used optionally in DCF</a:t>
            </a:r>
          </a:p>
          <a:p>
            <a:endParaRPr lang="en-US" sz="2400" dirty="0"/>
          </a:p>
          <a:p>
            <a:r>
              <a:rPr lang="en-US" sz="2400" dirty="0"/>
              <a:t>DCF uses two types of carrier sensing</a:t>
            </a:r>
          </a:p>
          <a:p>
            <a:pPr lvl="1"/>
            <a:endParaRPr lang="en-US" dirty="0"/>
          </a:p>
          <a:p>
            <a:pPr lvl="1"/>
            <a:r>
              <a:rPr lang="en-US" dirty="0">
                <a:solidFill>
                  <a:srgbClr val="7030A0"/>
                </a:solidFill>
              </a:rPr>
              <a:t>Physical carrier sensing</a:t>
            </a:r>
          </a:p>
          <a:p>
            <a:pPr lvl="1"/>
            <a:endParaRPr lang="en-US" dirty="0">
              <a:solidFill>
                <a:srgbClr val="7030A0"/>
              </a:solidFill>
            </a:endParaRPr>
          </a:p>
          <a:p>
            <a:pPr lvl="1"/>
            <a:r>
              <a:rPr lang="en-US" dirty="0">
                <a:solidFill>
                  <a:srgbClr val="7030A0"/>
                </a:solidFill>
              </a:rPr>
              <a:t>Virtual carrier sensing</a:t>
            </a:r>
          </a:p>
        </p:txBody>
      </p:sp>
      <p:sp>
        <p:nvSpPr>
          <p:cNvPr id="38915" name="Rectangle 3"/>
          <p:cNvSpPr>
            <a:spLocks noGrp="1" noChangeArrowheads="1"/>
          </p:cNvSpPr>
          <p:nvPr>
            <p:ph type="title"/>
          </p:nvPr>
        </p:nvSpPr>
        <p:spPr>
          <a:xfrm>
            <a:off x="-1" y="457200"/>
            <a:ext cx="9144000" cy="609600"/>
          </a:xfrm>
        </p:spPr>
        <p:txBody>
          <a:bodyPr>
            <a:normAutofit fontScale="90000"/>
          </a:bodyPr>
          <a:lstStyle/>
          <a:p>
            <a:r>
              <a:rPr lang="en-US" dirty="0"/>
              <a:t>The 802.11 MAC Layer: Distributed Coordination Function (DCF)</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741362" y="1600200"/>
            <a:ext cx="7661275" cy="4419600"/>
          </a:xfrm>
          <a:noFill/>
        </p:spPr>
        <p:txBody>
          <a:bodyPr/>
          <a:lstStyle/>
          <a:p>
            <a:pPr marL="342900" lvl="1" indent="-342900">
              <a:buFontTx/>
              <a:buNone/>
            </a:pPr>
            <a:r>
              <a:rPr lang="en-US" dirty="0"/>
              <a:t>Virtual carrier sensing</a:t>
            </a:r>
          </a:p>
          <a:p>
            <a:pPr>
              <a:buFont typeface="Wingdings" pitchFamily="2" charset="2"/>
              <a:buNone/>
            </a:pPr>
            <a:endParaRPr lang="en-US" sz="2800" dirty="0"/>
          </a:p>
          <a:p>
            <a:pPr algn="just"/>
            <a:r>
              <a:rPr lang="en-US" sz="2800" dirty="0"/>
              <a:t>In virtual carrier sensing, a transmitted frame informs all other nodes that they should defer their transmission</a:t>
            </a:r>
          </a:p>
          <a:p>
            <a:pPr algn="just"/>
            <a:endParaRPr lang="en-US" sz="2800" dirty="0"/>
          </a:p>
          <a:p>
            <a:pPr algn="just"/>
            <a:r>
              <a:rPr lang="en-US" sz="2800" dirty="0"/>
              <a:t>The amount of deferred time is called the </a:t>
            </a:r>
            <a:r>
              <a:rPr lang="en-US" sz="2800" dirty="0">
                <a:solidFill>
                  <a:srgbClr val="FF9966"/>
                </a:solidFill>
              </a:rPr>
              <a:t>Network Allocation Vector (NAV)</a:t>
            </a:r>
          </a:p>
          <a:p>
            <a:pPr algn="just"/>
            <a:endParaRPr lang="en-US" sz="2400" dirty="0"/>
          </a:p>
        </p:txBody>
      </p:sp>
      <p:sp>
        <p:nvSpPr>
          <p:cNvPr id="40963" name="Rectangle 3"/>
          <p:cNvSpPr>
            <a:spLocks noGrp="1" noChangeArrowheads="1"/>
          </p:cNvSpPr>
          <p:nvPr>
            <p:ph type="title"/>
          </p:nvPr>
        </p:nvSpPr>
        <p:spPr>
          <a:xfrm>
            <a:off x="0" y="228600"/>
            <a:ext cx="9144000" cy="762000"/>
          </a:xfrm>
        </p:spPr>
        <p:txBody>
          <a:bodyPr>
            <a:normAutofit fontScale="90000"/>
          </a:bodyPr>
          <a:lstStyle/>
          <a:p>
            <a:r>
              <a:rPr lang="en-US" dirty="0"/>
              <a:t>The 802.11 MAC Layer: Distributed Coordination Function (DCF)</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1066800" y="1752600"/>
            <a:ext cx="7661275" cy="4648200"/>
          </a:xfrm>
        </p:spPr>
        <p:txBody>
          <a:bodyPr/>
          <a:lstStyle/>
          <a:p>
            <a:endParaRPr lang="en-US"/>
          </a:p>
        </p:txBody>
      </p:sp>
      <p:sp>
        <p:nvSpPr>
          <p:cNvPr id="41987" name="Rectangle 3"/>
          <p:cNvSpPr>
            <a:spLocks noGrp="1" noChangeArrowheads="1"/>
          </p:cNvSpPr>
          <p:nvPr>
            <p:ph type="title"/>
          </p:nvPr>
        </p:nvSpPr>
        <p:spPr>
          <a:xfrm>
            <a:off x="0" y="0"/>
            <a:ext cx="9144000" cy="685800"/>
          </a:xfrm>
        </p:spPr>
        <p:txBody>
          <a:bodyPr>
            <a:normAutofit fontScale="90000"/>
          </a:bodyPr>
          <a:lstStyle/>
          <a:p>
            <a:r>
              <a:rPr lang="en-US"/>
              <a:t>The 802.11 MAC Layer: Distributed Coordination Function (DCF)</a:t>
            </a:r>
          </a:p>
        </p:txBody>
      </p:sp>
      <p:sp>
        <p:nvSpPr>
          <p:cNvPr id="304132" name="Rectangle 4"/>
          <p:cNvSpPr>
            <a:spLocks noChangeArrowheads="1"/>
          </p:cNvSpPr>
          <p:nvPr/>
        </p:nvSpPr>
        <p:spPr bwMode="auto">
          <a:xfrm>
            <a:off x="838200" y="2743200"/>
            <a:ext cx="1219200" cy="533400"/>
          </a:xfrm>
          <a:prstGeom prst="rect">
            <a:avLst/>
          </a:prstGeom>
          <a:solidFill>
            <a:srgbClr val="FFFF99"/>
          </a:solidFill>
          <a:ln w="9525">
            <a:solidFill>
              <a:schemeClr val="tx1"/>
            </a:solidFill>
            <a:miter lim="800000"/>
            <a:headEnd/>
            <a:tailEnd/>
          </a:ln>
        </p:spPr>
        <p:txBody>
          <a:bodyPr wrap="none" anchor="ctr"/>
          <a:lstStyle/>
          <a:p>
            <a:pPr algn="ctr"/>
            <a:r>
              <a:rPr lang="en-US"/>
              <a:t>RTS</a:t>
            </a:r>
          </a:p>
        </p:txBody>
      </p:sp>
      <p:sp>
        <p:nvSpPr>
          <p:cNvPr id="304136" name="Text Box 8"/>
          <p:cNvSpPr txBox="1">
            <a:spLocks noChangeArrowheads="1"/>
          </p:cNvSpPr>
          <p:nvPr/>
        </p:nvSpPr>
        <p:spPr bwMode="auto">
          <a:xfrm>
            <a:off x="2057400" y="2514600"/>
            <a:ext cx="838200" cy="304800"/>
          </a:xfrm>
          <a:prstGeom prst="rect">
            <a:avLst/>
          </a:prstGeom>
          <a:noFill/>
          <a:ln w="9525">
            <a:noFill/>
            <a:miter lim="800000"/>
            <a:headEnd/>
            <a:tailEnd/>
          </a:ln>
        </p:spPr>
        <p:txBody>
          <a:bodyPr>
            <a:spAutoFit/>
          </a:bodyPr>
          <a:lstStyle/>
          <a:p>
            <a:pPr>
              <a:spcBef>
                <a:spcPct val="50000"/>
              </a:spcBef>
            </a:pPr>
            <a:r>
              <a:rPr lang="en-US" sz="1400"/>
              <a:t>SIFS</a:t>
            </a:r>
          </a:p>
        </p:txBody>
      </p:sp>
      <p:sp>
        <p:nvSpPr>
          <p:cNvPr id="41990" name="Line 15"/>
          <p:cNvSpPr>
            <a:spLocks noChangeShapeType="1"/>
          </p:cNvSpPr>
          <p:nvPr/>
        </p:nvSpPr>
        <p:spPr bwMode="auto">
          <a:xfrm>
            <a:off x="609600" y="3276600"/>
            <a:ext cx="8382000" cy="0"/>
          </a:xfrm>
          <a:prstGeom prst="line">
            <a:avLst/>
          </a:prstGeom>
          <a:noFill/>
          <a:ln w="28575">
            <a:solidFill>
              <a:schemeClr val="tx1"/>
            </a:solidFill>
            <a:round/>
            <a:headEnd/>
            <a:tailEnd/>
          </a:ln>
        </p:spPr>
        <p:txBody>
          <a:bodyPr/>
          <a:lstStyle/>
          <a:p>
            <a:endParaRPr lang="en-US"/>
          </a:p>
        </p:txBody>
      </p:sp>
      <p:sp>
        <p:nvSpPr>
          <p:cNvPr id="304156" name="Rectangle 28"/>
          <p:cNvSpPr>
            <a:spLocks noChangeArrowheads="1"/>
          </p:cNvSpPr>
          <p:nvPr/>
        </p:nvSpPr>
        <p:spPr bwMode="auto">
          <a:xfrm>
            <a:off x="4343400" y="2743200"/>
            <a:ext cx="2286000" cy="533400"/>
          </a:xfrm>
          <a:prstGeom prst="rect">
            <a:avLst/>
          </a:prstGeom>
          <a:solidFill>
            <a:srgbClr val="C0C0C0"/>
          </a:solidFill>
          <a:ln w="9525">
            <a:solidFill>
              <a:schemeClr val="tx1"/>
            </a:solidFill>
            <a:miter lim="800000"/>
            <a:headEnd/>
            <a:tailEnd/>
          </a:ln>
        </p:spPr>
        <p:txBody>
          <a:bodyPr wrap="none" anchor="ctr"/>
          <a:lstStyle/>
          <a:p>
            <a:pPr algn="ctr"/>
            <a:r>
              <a:rPr lang="en-US"/>
              <a:t>MAC Frame</a:t>
            </a:r>
          </a:p>
        </p:txBody>
      </p:sp>
      <p:sp>
        <p:nvSpPr>
          <p:cNvPr id="41992" name="Text Box 29"/>
          <p:cNvSpPr txBox="1">
            <a:spLocks noChangeArrowheads="1"/>
          </p:cNvSpPr>
          <p:nvPr/>
        </p:nvSpPr>
        <p:spPr bwMode="auto">
          <a:xfrm>
            <a:off x="0" y="2895600"/>
            <a:ext cx="1143000" cy="366713"/>
          </a:xfrm>
          <a:prstGeom prst="rect">
            <a:avLst/>
          </a:prstGeom>
          <a:noFill/>
          <a:ln w="9525">
            <a:noFill/>
            <a:miter lim="800000"/>
            <a:headEnd/>
            <a:tailEnd/>
          </a:ln>
        </p:spPr>
        <p:txBody>
          <a:bodyPr>
            <a:spAutoFit/>
          </a:bodyPr>
          <a:lstStyle/>
          <a:p>
            <a:pPr>
              <a:spcBef>
                <a:spcPct val="50000"/>
              </a:spcBef>
            </a:pPr>
            <a:r>
              <a:rPr lang="en-US"/>
              <a:t>Sender</a:t>
            </a:r>
          </a:p>
        </p:txBody>
      </p:sp>
      <p:sp>
        <p:nvSpPr>
          <p:cNvPr id="304158" name="Rectangle 30"/>
          <p:cNvSpPr>
            <a:spLocks noChangeArrowheads="1"/>
          </p:cNvSpPr>
          <p:nvPr/>
        </p:nvSpPr>
        <p:spPr bwMode="auto">
          <a:xfrm>
            <a:off x="2590800" y="3581400"/>
            <a:ext cx="1219200" cy="533400"/>
          </a:xfrm>
          <a:prstGeom prst="rect">
            <a:avLst/>
          </a:prstGeom>
          <a:solidFill>
            <a:srgbClr val="FFFF99"/>
          </a:solidFill>
          <a:ln w="9525">
            <a:solidFill>
              <a:schemeClr val="tx1"/>
            </a:solidFill>
            <a:miter lim="800000"/>
            <a:headEnd/>
            <a:tailEnd/>
          </a:ln>
        </p:spPr>
        <p:txBody>
          <a:bodyPr wrap="none" anchor="ctr"/>
          <a:lstStyle/>
          <a:p>
            <a:pPr algn="ctr"/>
            <a:r>
              <a:rPr lang="en-US"/>
              <a:t>CTS</a:t>
            </a:r>
          </a:p>
        </p:txBody>
      </p:sp>
      <p:sp>
        <p:nvSpPr>
          <p:cNvPr id="41994" name="Line 31"/>
          <p:cNvSpPr>
            <a:spLocks noChangeShapeType="1"/>
          </p:cNvSpPr>
          <p:nvPr/>
        </p:nvSpPr>
        <p:spPr bwMode="auto">
          <a:xfrm>
            <a:off x="609600" y="4114800"/>
            <a:ext cx="8382000" cy="0"/>
          </a:xfrm>
          <a:prstGeom prst="line">
            <a:avLst/>
          </a:prstGeom>
          <a:noFill/>
          <a:ln w="28575">
            <a:solidFill>
              <a:schemeClr val="tx1"/>
            </a:solidFill>
            <a:round/>
            <a:headEnd/>
            <a:tailEnd/>
          </a:ln>
        </p:spPr>
        <p:txBody>
          <a:bodyPr/>
          <a:lstStyle/>
          <a:p>
            <a:endParaRPr lang="en-US"/>
          </a:p>
        </p:txBody>
      </p:sp>
      <p:sp>
        <p:nvSpPr>
          <p:cNvPr id="304161" name="Text Box 33"/>
          <p:cNvSpPr txBox="1">
            <a:spLocks noChangeArrowheads="1"/>
          </p:cNvSpPr>
          <p:nvPr/>
        </p:nvSpPr>
        <p:spPr bwMode="auto">
          <a:xfrm>
            <a:off x="3810000" y="2362200"/>
            <a:ext cx="838200" cy="304800"/>
          </a:xfrm>
          <a:prstGeom prst="rect">
            <a:avLst/>
          </a:prstGeom>
          <a:noFill/>
          <a:ln w="9525">
            <a:noFill/>
            <a:miter lim="800000"/>
            <a:headEnd/>
            <a:tailEnd/>
          </a:ln>
        </p:spPr>
        <p:txBody>
          <a:bodyPr>
            <a:spAutoFit/>
          </a:bodyPr>
          <a:lstStyle/>
          <a:p>
            <a:pPr>
              <a:spcBef>
                <a:spcPct val="50000"/>
              </a:spcBef>
            </a:pPr>
            <a:r>
              <a:rPr lang="en-US" sz="1400"/>
              <a:t>SIFS</a:t>
            </a:r>
          </a:p>
        </p:txBody>
      </p:sp>
      <p:sp>
        <p:nvSpPr>
          <p:cNvPr id="41996" name="Text Box 36"/>
          <p:cNvSpPr txBox="1">
            <a:spLocks noChangeArrowheads="1"/>
          </p:cNvSpPr>
          <p:nvPr/>
        </p:nvSpPr>
        <p:spPr bwMode="auto">
          <a:xfrm>
            <a:off x="0" y="3733800"/>
            <a:ext cx="1600200" cy="461963"/>
          </a:xfrm>
          <a:prstGeom prst="rect">
            <a:avLst/>
          </a:prstGeom>
          <a:noFill/>
          <a:ln w="9525">
            <a:noFill/>
            <a:miter lim="800000"/>
            <a:headEnd/>
            <a:tailEnd/>
          </a:ln>
        </p:spPr>
        <p:txBody>
          <a:bodyPr>
            <a:spAutoFit/>
          </a:bodyPr>
          <a:lstStyle/>
          <a:p>
            <a:pPr>
              <a:spcBef>
                <a:spcPct val="50000"/>
              </a:spcBef>
            </a:pPr>
            <a:r>
              <a:rPr lang="en-US"/>
              <a:t>Receiver</a:t>
            </a:r>
          </a:p>
        </p:txBody>
      </p:sp>
      <p:sp>
        <p:nvSpPr>
          <p:cNvPr id="304166" name="Text Box 38"/>
          <p:cNvSpPr txBox="1">
            <a:spLocks noChangeArrowheads="1"/>
          </p:cNvSpPr>
          <p:nvPr/>
        </p:nvSpPr>
        <p:spPr bwMode="auto">
          <a:xfrm>
            <a:off x="6629400" y="2438400"/>
            <a:ext cx="609600" cy="304800"/>
          </a:xfrm>
          <a:prstGeom prst="rect">
            <a:avLst/>
          </a:prstGeom>
          <a:noFill/>
          <a:ln w="9525">
            <a:noFill/>
            <a:miter lim="800000"/>
            <a:headEnd/>
            <a:tailEnd/>
          </a:ln>
        </p:spPr>
        <p:txBody>
          <a:bodyPr>
            <a:spAutoFit/>
          </a:bodyPr>
          <a:lstStyle/>
          <a:p>
            <a:pPr>
              <a:spcBef>
                <a:spcPct val="50000"/>
              </a:spcBef>
            </a:pPr>
            <a:r>
              <a:rPr lang="en-US" sz="1400"/>
              <a:t>SIFS</a:t>
            </a:r>
          </a:p>
        </p:txBody>
      </p:sp>
      <p:sp>
        <p:nvSpPr>
          <p:cNvPr id="304169" name="Rectangle 41"/>
          <p:cNvSpPr>
            <a:spLocks noChangeArrowheads="1"/>
          </p:cNvSpPr>
          <p:nvPr/>
        </p:nvSpPr>
        <p:spPr bwMode="auto">
          <a:xfrm>
            <a:off x="7162800" y="3581400"/>
            <a:ext cx="609600" cy="533400"/>
          </a:xfrm>
          <a:prstGeom prst="rect">
            <a:avLst/>
          </a:prstGeom>
          <a:solidFill>
            <a:srgbClr val="808080"/>
          </a:solidFill>
          <a:ln w="9525">
            <a:solidFill>
              <a:schemeClr val="tx1"/>
            </a:solidFill>
            <a:miter lim="800000"/>
            <a:headEnd/>
            <a:tailEnd/>
          </a:ln>
        </p:spPr>
        <p:txBody>
          <a:bodyPr wrap="none" anchor="ctr"/>
          <a:lstStyle/>
          <a:p>
            <a:pPr algn="ctr"/>
            <a:r>
              <a:rPr lang="en-US"/>
              <a:t>ACK</a:t>
            </a:r>
          </a:p>
        </p:txBody>
      </p:sp>
      <p:sp>
        <p:nvSpPr>
          <p:cNvPr id="304171" name="Rectangle 43"/>
          <p:cNvSpPr>
            <a:spLocks noChangeArrowheads="1"/>
          </p:cNvSpPr>
          <p:nvPr/>
        </p:nvSpPr>
        <p:spPr bwMode="auto">
          <a:xfrm>
            <a:off x="914400" y="4419600"/>
            <a:ext cx="6858000" cy="533400"/>
          </a:xfrm>
          <a:prstGeom prst="rect">
            <a:avLst/>
          </a:prstGeom>
          <a:solidFill>
            <a:srgbClr val="CCFFCC"/>
          </a:solidFill>
          <a:ln w="9525">
            <a:solidFill>
              <a:schemeClr val="tx1"/>
            </a:solidFill>
            <a:miter lim="800000"/>
            <a:headEnd/>
            <a:tailEnd/>
          </a:ln>
        </p:spPr>
        <p:txBody>
          <a:bodyPr wrap="none" anchor="ctr"/>
          <a:lstStyle/>
          <a:p>
            <a:pPr algn="ctr"/>
            <a:r>
              <a:rPr lang="en-US"/>
              <a:t>NAV (RTS)</a:t>
            </a:r>
          </a:p>
        </p:txBody>
      </p:sp>
      <p:sp>
        <p:nvSpPr>
          <p:cNvPr id="304172" name="Rectangle 44"/>
          <p:cNvSpPr>
            <a:spLocks noChangeArrowheads="1"/>
          </p:cNvSpPr>
          <p:nvPr/>
        </p:nvSpPr>
        <p:spPr bwMode="auto">
          <a:xfrm>
            <a:off x="2590800" y="4953000"/>
            <a:ext cx="5181600" cy="533400"/>
          </a:xfrm>
          <a:prstGeom prst="rect">
            <a:avLst/>
          </a:prstGeom>
          <a:solidFill>
            <a:srgbClr val="CCFFCC"/>
          </a:solidFill>
          <a:ln w="9525">
            <a:solidFill>
              <a:schemeClr val="tx1"/>
            </a:solidFill>
            <a:miter lim="800000"/>
            <a:headEnd/>
            <a:tailEnd/>
          </a:ln>
        </p:spPr>
        <p:txBody>
          <a:bodyPr wrap="none" anchor="ctr"/>
          <a:lstStyle/>
          <a:p>
            <a:pPr algn="ctr"/>
            <a:r>
              <a:rPr lang="en-US"/>
              <a:t>NAV (CTS)</a:t>
            </a:r>
          </a:p>
        </p:txBody>
      </p:sp>
      <p:sp>
        <p:nvSpPr>
          <p:cNvPr id="42001" name="Text Box 45"/>
          <p:cNvSpPr txBox="1">
            <a:spLocks noChangeArrowheads="1"/>
          </p:cNvSpPr>
          <p:nvPr/>
        </p:nvSpPr>
        <p:spPr bwMode="auto">
          <a:xfrm>
            <a:off x="152400" y="4572000"/>
            <a:ext cx="1143000" cy="457200"/>
          </a:xfrm>
          <a:prstGeom prst="rect">
            <a:avLst/>
          </a:prstGeom>
          <a:noFill/>
          <a:ln w="9525">
            <a:noFill/>
            <a:miter lim="800000"/>
            <a:headEnd/>
            <a:tailEnd/>
          </a:ln>
        </p:spPr>
        <p:txBody>
          <a:bodyPr>
            <a:spAutoFit/>
          </a:bodyPr>
          <a:lstStyle/>
          <a:p>
            <a:pPr>
              <a:spcBef>
                <a:spcPct val="50000"/>
              </a:spcBef>
            </a:pPr>
            <a:r>
              <a:rPr lang="en-US"/>
              <a:t>NAV</a:t>
            </a:r>
          </a:p>
        </p:txBody>
      </p:sp>
      <p:grpSp>
        <p:nvGrpSpPr>
          <p:cNvPr id="2" name="Group 55"/>
          <p:cNvGrpSpPr>
            <a:grpSpLocks/>
          </p:cNvGrpSpPr>
          <p:nvPr/>
        </p:nvGrpSpPr>
        <p:grpSpPr bwMode="auto">
          <a:xfrm>
            <a:off x="2057400" y="2438400"/>
            <a:ext cx="533400" cy="3276600"/>
            <a:chOff x="1296" y="1536"/>
            <a:chExt cx="336" cy="2064"/>
          </a:xfrm>
        </p:grpSpPr>
        <p:sp>
          <p:nvSpPr>
            <p:cNvPr id="42017" name="Line 7"/>
            <p:cNvSpPr>
              <a:spLocks noChangeShapeType="1"/>
            </p:cNvSpPr>
            <p:nvPr/>
          </p:nvSpPr>
          <p:spPr bwMode="auto">
            <a:xfrm>
              <a:off x="1296" y="1536"/>
              <a:ext cx="336" cy="0"/>
            </a:xfrm>
            <a:prstGeom prst="line">
              <a:avLst/>
            </a:prstGeom>
            <a:noFill/>
            <a:ln w="38100">
              <a:solidFill>
                <a:schemeClr val="tx1"/>
              </a:solidFill>
              <a:round/>
              <a:headEnd type="triangle" w="med" len="med"/>
              <a:tailEnd type="triangle" w="med" len="med"/>
            </a:ln>
          </p:spPr>
          <p:txBody>
            <a:bodyPr/>
            <a:lstStyle/>
            <a:p>
              <a:endParaRPr lang="en-US"/>
            </a:p>
          </p:txBody>
        </p:sp>
        <p:sp>
          <p:nvSpPr>
            <p:cNvPr id="42018" name="Line 5"/>
            <p:cNvSpPr>
              <a:spLocks noChangeShapeType="1"/>
            </p:cNvSpPr>
            <p:nvPr/>
          </p:nvSpPr>
          <p:spPr bwMode="auto">
            <a:xfrm>
              <a:off x="1296" y="1536"/>
              <a:ext cx="0" cy="2064"/>
            </a:xfrm>
            <a:prstGeom prst="line">
              <a:avLst/>
            </a:prstGeom>
            <a:noFill/>
            <a:ln w="19050" cap="rnd">
              <a:solidFill>
                <a:schemeClr val="tx1"/>
              </a:solidFill>
              <a:prstDash val="sysDot"/>
              <a:round/>
              <a:headEnd/>
              <a:tailEnd/>
            </a:ln>
          </p:spPr>
          <p:txBody>
            <a:bodyPr/>
            <a:lstStyle/>
            <a:p>
              <a:endParaRPr lang="en-US"/>
            </a:p>
          </p:txBody>
        </p:sp>
        <p:sp>
          <p:nvSpPr>
            <p:cNvPr id="42019" name="Line 16"/>
            <p:cNvSpPr>
              <a:spLocks noChangeShapeType="1"/>
            </p:cNvSpPr>
            <p:nvPr/>
          </p:nvSpPr>
          <p:spPr bwMode="auto">
            <a:xfrm>
              <a:off x="1632" y="1536"/>
              <a:ext cx="0" cy="2064"/>
            </a:xfrm>
            <a:prstGeom prst="line">
              <a:avLst/>
            </a:prstGeom>
            <a:noFill/>
            <a:ln w="19050" cap="rnd">
              <a:solidFill>
                <a:schemeClr val="tx1"/>
              </a:solidFill>
              <a:prstDash val="sysDot"/>
              <a:round/>
              <a:headEnd/>
              <a:tailEnd/>
            </a:ln>
          </p:spPr>
          <p:txBody>
            <a:bodyPr/>
            <a:lstStyle/>
            <a:p>
              <a:endParaRPr lang="en-US"/>
            </a:p>
          </p:txBody>
        </p:sp>
      </p:grpSp>
      <p:grpSp>
        <p:nvGrpSpPr>
          <p:cNvPr id="3" name="Group 52"/>
          <p:cNvGrpSpPr>
            <a:grpSpLocks/>
          </p:cNvGrpSpPr>
          <p:nvPr/>
        </p:nvGrpSpPr>
        <p:grpSpPr bwMode="auto">
          <a:xfrm>
            <a:off x="3810000" y="2362200"/>
            <a:ext cx="533400" cy="3352800"/>
            <a:chOff x="2400" y="1488"/>
            <a:chExt cx="336" cy="2112"/>
          </a:xfrm>
        </p:grpSpPr>
        <p:sp>
          <p:nvSpPr>
            <p:cNvPr id="42014" name="Line 35"/>
            <p:cNvSpPr>
              <a:spLocks noChangeShapeType="1"/>
            </p:cNvSpPr>
            <p:nvPr/>
          </p:nvSpPr>
          <p:spPr bwMode="auto">
            <a:xfrm>
              <a:off x="2400" y="1488"/>
              <a:ext cx="336" cy="0"/>
            </a:xfrm>
            <a:prstGeom prst="line">
              <a:avLst/>
            </a:prstGeom>
            <a:noFill/>
            <a:ln w="38100">
              <a:solidFill>
                <a:schemeClr val="tx1"/>
              </a:solidFill>
              <a:round/>
              <a:headEnd type="triangle" w="med" len="med"/>
              <a:tailEnd type="triangle" w="med" len="med"/>
            </a:ln>
          </p:spPr>
          <p:txBody>
            <a:bodyPr/>
            <a:lstStyle/>
            <a:p>
              <a:endParaRPr lang="en-US"/>
            </a:p>
          </p:txBody>
        </p:sp>
        <p:sp>
          <p:nvSpPr>
            <p:cNvPr id="42015" name="Line 32"/>
            <p:cNvSpPr>
              <a:spLocks noChangeShapeType="1"/>
            </p:cNvSpPr>
            <p:nvPr/>
          </p:nvSpPr>
          <p:spPr bwMode="auto">
            <a:xfrm>
              <a:off x="2400" y="1488"/>
              <a:ext cx="0" cy="2112"/>
            </a:xfrm>
            <a:prstGeom prst="line">
              <a:avLst/>
            </a:prstGeom>
            <a:noFill/>
            <a:ln w="19050" cap="rnd">
              <a:solidFill>
                <a:schemeClr val="tx1"/>
              </a:solidFill>
              <a:prstDash val="sysDot"/>
              <a:round/>
              <a:headEnd/>
              <a:tailEnd/>
            </a:ln>
          </p:spPr>
          <p:txBody>
            <a:bodyPr/>
            <a:lstStyle/>
            <a:p>
              <a:endParaRPr lang="en-US"/>
            </a:p>
          </p:txBody>
        </p:sp>
        <p:sp>
          <p:nvSpPr>
            <p:cNvPr id="42016" name="Line 34"/>
            <p:cNvSpPr>
              <a:spLocks noChangeShapeType="1"/>
            </p:cNvSpPr>
            <p:nvPr/>
          </p:nvSpPr>
          <p:spPr bwMode="auto">
            <a:xfrm>
              <a:off x="2736" y="1488"/>
              <a:ext cx="0" cy="2112"/>
            </a:xfrm>
            <a:prstGeom prst="line">
              <a:avLst/>
            </a:prstGeom>
            <a:noFill/>
            <a:ln w="19050" cap="rnd">
              <a:solidFill>
                <a:schemeClr val="tx1"/>
              </a:solidFill>
              <a:prstDash val="sysDot"/>
              <a:round/>
              <a:headEnd/>
              <a:tailEnd/>
            </a:ln>
          </p:spPr>
          <p:txBody>
            <a:bodyPr/>
            <a:lstStyle/>
            <a:p>
              <a:endParaRPr lang="en-US"/>
            </a:p>
          </p:txBody>
        </p:sp>
      </p:grpSp>
      <p:grpSp>
        <p:nvGrpSpPr>
          <p:cNvPr id="4" name="Group 53"/>
          <p:cNvGrpSpPr>
            <a:grpSpLocks/>
          </p:cNvGrpSpPr>
          <p:nvPr/>
        </p:nvGrpSpPr>
        <p:grpSpPr bwMode="auto">
          <a:xfrm>
            <a:off x="6629400" y="2438400"/>
            <a:ext cx="533400" cy="3276600"/>
            <a:chOff x="4176" y="1536"/>
            <a:chExt cx="336" cy="2064"/>
          </a:xfrm>
        </p:grpSpPr>
        <p:sp>
          <p:nvSpPr>
            <p:cNvPr id="42011" name="Line 40"/>
            <p:cNvSpPr>
              <a:spLocks noChangeShapeType="1"/>
            </p:cNvSpPr>
            <p:nvPr/>
          </p:nvSpPr>
          <p:spPr bwMode="auto">
            <a:xfrm>
              <a:off x="4176" y="1536"/>
              <a:ext cx="336" cy="0"/>
            </a:xfrm>
            <a:prstGeom prst="line">
              <a:avLst/>
            </a:prstGeom>
            <a:noFill/>
            <a:ln w="38100">
              <a:solidFill>
                <a:schemeClr val="tx1"/>
              </a:solidFill>
              <a:round/>
              <a:headEnd type="triangle" w="med" len="med"/>
              <a:tailEnd type="triangle" w="med" len="med"/>
            </a:ln>
          </p:spPr>
          <p:txBody>
            <a:bodyPr/>
            <a:lstStyle/>
            <a:p>
              <a:endParaRPr lang="en-US"/>
            </a:p>
          </p:txBody>
        </p:sp>
        <p:sp>
          <p:nvSpPr>
            <p:cNvPr id="42012" name="Line 39"/>
            <p:cNvSpPr>
              <a:spLocks noChangeShapeType="1"/>
            </p:cNvSpPr>
            <p:nvPr/>
          </p:nvSpPr>
          <p:spPr bwMode="auto">
            <a:xfrm>
              <a:off x="4512" y="1536"/>
              <a:ext cx="0" cy="2064"/>
            </a:xfrm>
            <a:prstGeom prst="line">
              <a:avLst/>
            </a:prstGeom>
            <a:noFill/>
            <a:ln w="19050" cap="rnd">
              <a:solidFill>
                <a:schemeClr val="tx1"/>
              </a:solidFill>
              <a:prstDash val="sysDot"/>
              <a:round/>
              <a:headEnd/>
              <a:tailEnd/>
            </a:ln>
          </p:spPr>
          <p:txBody>
            <a:bodyPr/>
            <a:lstStyle/>
            <a:p>
              <a:endParaRPr lang="en-US"/>
            </a:p>
          </p:txBody>
        </p:sp>
        <p:sp>
          <p:nvSpPr>
            <p:cNvPr id="42013" name="Line 37"/>
            <p:cNvSpPr>
              <a:spLocks noChangeShapeType="1"/>
            </p:cNvSpPr>
            <p:nvPr/>
          </p:nvSpPr>
          <p:spPr bwMode="auto">
            <a:xfrm>
              <a:off x="4176" y="1536"/>
              <a:ext cx="0" cy="2064"/>
            </a:xfrm>
            <a:prstGeom prst="line">
              <a:avLst/>
            </a:prstGeom>
            <a:noFill/>
            <a:ln w="19050" cap="rnd">
              <a:solidFill>
                <a:schemeClr val="tx1"/>
              </a:solidFill>
              <a:prstDash val="sysDot"/>
              <a:round/>
              <a:headEnd/>
              <a:tailEnd/>
            </a:ln>
          </p:spPr>
          <p:txBody>
            <a:bodyPr/>
            <a:lstStyle/>
            <a:p>
              <a:endParaRPr lang="en-US"/>
            </a:p>
          </p:txBody>
        </p:sp>
      </p:grpSp>
      <p:sp>
        <p:nvSpPr>
          <p:cNvPr id="42005" name="Line 42"/>
          <p:cNvSpPr>
            <a:spLocks noChangeShapeType="1"/>
          </p:cNvSpPr>
          <p:nvPr/>
        </p:nvSpPr>
        <p:spPr bwMode="auto">
          <a:xfrm>
            <a:off x="609600" y="4953000"/>
            <a:ext cx="8382000" cy="0"/>
          </a:xfrm>
          <a:prstGeom prst="line">
            <a:avLst/>
          </a:prstGeom>
          <a:noFill/>
          <a:ln w="28575">
            <a:solidFill>
              <a:schemeClr val="tx1"/>
            </a:solidFill>
            <a:round/>
            <a:headEnd/>
            <a:tailEnd/>
          </a:ln>
        </p:spPr>
        <p:txBody>
          <a:bodyPr/>
          <a:lstStyle/>
          <a:p>
            <a:endParaRPr lang="en-US"/>
          </a:p>
        </p:txBody>
      </p:sp>
      <p:sp>
        <p:nvSpPr>
          <p:cNvPr id="304177" name="Line 49"/>
          <p:cNvSpPr>
            <a:spLocks noChangeShapeType="1"/>
          </p:cNvSpPr>
          <p:nvPr/>
        </p:nvSpPr>
        <p:spPr bwMode="auto">
          <a:xfrm>
            <a:off x="7772400" y="2438400"/>
            <a:ext cx="0" cy="3276600"/>
          </a:xfrm>
          <a:prstGeom prst="line">
            <a:avLst/>
          </a:prstGeom>
          <a:noFill/>
          <a:ln w="19050" cap="rnd">
            <a:solidFill>
              <a:schemeClr val="tx1"/>
            </a:solidFill>
            <a:prstDash val="sysDot"/>
            <a:round/>
            <a:headEnd/>
            <a:tailEnd/>
          </a:ln>
        </p:spPr>
        <p:txBody>
          <a:bodyPr/>
          <a:lstStyle/>
          <a:p>
            <a:endParaRPr lang="en-US"/>
          </a:p>
        </p:txBody>
      </p:sp>
      <p:sp>
        <p:nvSpPr>
          <p:cNvPr id="304178" name="Text Box 50"/>
          <p:cNvSpPr txBox="1">
            <a:spLocks noChangeArrowheads="1"/>
          </p:cNvSpPr>
          <p:nvPr/>
        </p:nvSpPr>
        <p:spPr bwMode="auto">
          <a:xfrm>
            <a:off x="8001000" y="2438400"/>
            <a:ext cx="838200" cy="304800"/>
          </a:xfrm>
          <a:prstGeom prst="rect">
            <a:avLst/>
          </a:prstGeom>
          <a:noFill/>
          <a:ln w="9525">
            <a:noFill/>
            <a:miter lim="800000"/>
            <a:headEnd/>
            <a:tailEnd/>
          </a:ln>
        </p:spPr>
        <p:txBody>
          <a:bodyPr>
            <a:spAutoFit/>
          </a:bodyPr>
          <a:lstStyle/>
          <a:p>
            <a:pPr>
              <a:spcBef>
                <a:spcPct val="50000"/>
              </a:spcBef>
            </a:pPr>
            <a:r>
              <a:rPr lang="en-US" sz="1400"/>
              <a:t>DIFS</a:t>
            </a:r>
          </a:p>
        </p:txBody>
      </p:sp>
      <p:sp>
        <p:nvSpPr>
          <p:cNvPr id="304179" name="Line 51"/>
          <p:cNvSpPr>
            <a:spLocks noChangeShapeType="1"/>
          </p:cNvSpPr>
          <p:nvPr/>
        </p:nvSpPr>
        <p:spPr bwMode="auto">
          <a:xfrm>
            <a:off x="7772400" y="2438400"/>
            <a:ext cx="990600" cy="0"/>
          </a:xfrm>
          <a:prstGeom prst="line">
            <a:avLst/>
          </a:prstGeom>
          <a:noFill/>
          <a:ln w="38100">
            <a:solidFill>
              <a:schemeClr val="tx1"/>
            </a:solidFill>
            <a:round/>
            <a:headEnd type="triangle" w="med" len="med"/>
            <a:tailEnd type="triangle" w="med" len="med"/>
          </a:ln>
        </p:spPr>
        <p:txBody>
          <a:bodyPr/>
          <a:lstStyle/>
          <a:p>
            <a:endParaRPr lang="en-US"/>
          </a:p>
        </p:txBody>
      </p:sp>
      <p:sp>
        <p:nvSpPr>
          <p:cNvPr id="304182" name="Line 54"/>
          <p:cNvSpPr>
            <a:spLocks noChangeShapeType="1"/>
          </p:cNvSpPr>
          <p:nvPr/>
        </p:nvSpPr>
        <p:spPr bwMode="auto">
          <a:xfrm>
            <a:off x="8763000" y="2438400"/>
            <a:ext cx="0" cy="3276600"/>
          </a:xfrm>
          <a:prstGeom prst="line">
            <a:avLst/>
          </a:prstGeom>
          <a:noFill/>
          <a:ln w="19050" cap="rnd">
            <a:solidFill>
              <a:schemeClr val="tx1"/>
            </a:solidFill>
            <a:prstDash val="sysDot"/>
            <a:round/>
            <a:headEnd/>
            <a:tailEnd/>
          </a:ln>
        </p:spPr>
        <p:txBody>
          <a:bodyPr/>
          <a:lstStyle/>
          <a:p>
            <a:endParaRPr lang="en-US"/>
          </a:p>
        </p:txBody>
      </p:sp>
      <p:sp>
        <p:nvSpPr>
          <p:cNvPr id="42010" name="Text Box 56"/>
          <p:cNvSpPr txBox="1">
            <a:spLocks noChangeArrowheads="1"/>
          </p:cNvSpPr>
          <p:nvPr/>
        </p:nvSpPr>
        <p:spPr bwMode="auto">
          <a:xfrm>
            <a:off x="4876800" y="5562600"/>
            <a:ext cx="4267200" cy="641350"/>
          </a:xfrm>
          <a:prstGeom prst="rect">
            <a:avLst/>
          </a:prstGeom>
          <a:noFill/>
          <a:ln w="9525">
            <a:noFill/>
            <a:miter lim="800000"/>
            <a:headEnd/>
            <a:tailEnd/>
          </a:ln>
        </p:spPr>
        <p:txBody>
          <a:bodyPr>
            <a:spAutoFit/>
          </a:bodyPr>
          <a:lstStyle/>
          <a:p>
            <a:pPr>
              <a:spcBef>
                <a:spcPct val="50000"/>
              </a:spcBef>
            </a:pPr>
            <a:r>
              <a:rPr lang="en-US" sz="1800"/>
              <a:t>Drawing based on Figure 3.5, pg. 20, Mathew S. Gast, 2</a:t>
            </a:r>
            <a:r>
              <a:rPr lang="en-US" sz="1800" baseline="30000"/>
              <a:t>nd</a:t>
            </a:r>
            <a:r>
              <a:rPr lang="en-US" sz="1800"/>
              <a:t> 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41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417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41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41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41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41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41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41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41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417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417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417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418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animBg="1"/>
      <p:bldP spid="304136" grpId="0"/>
      <p:bldP spid="304156" grpId="0" animBg="1"/>
      <p:bldP spid="304158" grpId="0" animBg="1"/>
      <p:bldP spid="304161" grpId="0"/>
      <p:bldP spid="304166" grpId="0"/>
      <p:bldP spid="304169" grpId="0" animBg="1"/>
      <p:bldP spid="304171" grpId="0" animBg="1"/>
      <p:bldP spid="304172" grpId="0" animBg="1"/>
      <p:bldP spid="304177" grpId="0" animBg="1"/>
      <p:bldP spid="304178" grpId="0"/>
      <p:bldP spid="304179" grpId="0" animBg="1"/>
      <p:bldP spid="30418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6" name="Text Box 4"/>
          <p:cNvSpPr txBox="1">
            <a:spLocks noChangeArrowheads="1"/>
          </p:cNvSpPr>
          <p:nvPr/>
        </p:nvSpPr>
        <p:spPr bwMode="auto">
          <a:xfrm>
            <a:off x="3246438" y="746125"/>
            <a:ext cx="184150" cy="579438"/>
          </a:xfrm>
          <a:prstGeom prst="rect">
            <a:avLst/>
          </a:prstGeom>
          <a:noFill/>
          <a:ln w="9525">
            <a:noFill/>
            <a:miter lim="800000"/>
            <a:headEnd/>
            <a:tailEnd/>
          </a:ln>
          <a:effectLst/>
        </p:spPr>
        <p:txBody>
          <a:bodyPr wrap="none">
            <a:spAutoFit/>
          </a:bodyPr>
          <a:lstStyle/>
          <a:p>
            <a:endParaRPr lang="en-US" sz="3200">
              <a:solidFill>
                <a:prstClr val="black"/>
              </a:solidFill>
              <a:latin typeface="Times New Roman" pitchFamily="18" charset="0"/>
            </a:endParaRPr>
          </a:p>
        </p:txBody>
      </p:sp>
      <p:sp>
        <p:nvSpPr>
          <p:cNvPr id="69" name="TextBox 68"/>
          <p:cNvSpPr txBox="1"/>
          <p:nvPr/>
        </p:nvSpPr>
        <p:spPr>
          <a:xfrm>
            <a:off x="2547430" y="5798403"/>
            <a:ext cx="4038600" cy="830997"/>
          </a:xfrm>
          <a:prstGeom prst="rect">
            <a:avLst/>
          </a:prstGeom>
          <a:noFill/>
        </p:spPr>
        <p:txBody>
          <a:bodyPr wrap="square" rtlCol="0">
            <a:spAutoFit/>
          </a:bodyPr>
          <a:lstStyle/>
          <a:p>
            <a:pPr algn="r"/>
            <a:r>
              <a:rPr lang="en-US" sz="3600" b="1" dirty="0">
                <a:solidFill>
                  <a:srgbClr val="EEECE1">
                    <a:lumMod val="75000"/>
                  </a:srgbClr>
                </a:solidFill>
                <a:latin typeface="Arial" pitchFamily="34" charset="0"/>
                <a:cs typeface="Arial" pitchFamily="34" charset="0"/>
              </a:rPr>
              <a:t> </a:t>
            </a:r>
            <a:r>
              <a:rPr lang="en-US" sz="4800" b="1" dirty="0">
                <a:solidFill>
                  <a:srgbClr val="EEECE1">
                    <a:lumMod val="90000"/>
                  </a:srgbClr>
                </a:solidFill>
                <a:latin typeface="Arial" pitchFamily="34" charset="0"/>
                <a:cs typeface="Arial" pitchFamily="34" charset="0"/>
              </a:rPr>
              <a:t>Fragmenting</a:t>
            </a:r>
          </a:p>
        </p:txBody>
      </p:sp>
      <p:sp>
        <p:nvSpPr>
          <p:cNvPr id="12" name="Rectangle 11"/>
          <p:cNvSpPr/>
          <p:nvPr/>
        </p:nvSpPr>
        <p:spPr>
          <a:xfrm>
            <a:off x="6509830" y="5791200"/>
            <a:ext cx="2481770" cy="830997"/>
          </a:xfrm>
          <a:prstGeom prst="rect">
            <a:avLst/>
          </a:prstGeom>
        </p:spPr>
        <p:txBody>
          <a:bodyPr wrap="none">
            <a:spAutoFit/>
          </a:bodyPr>
          <a:lstStyle/>
          <a:p>
            <a:r>
              <a:rPr lang="en-US" sz="4800" b="1" dirty="0">
                <a:solidFill>
                  <a:prstClr val="white"/>
                </a:solidFill>
                <a:latin typeface="Arial" pitchFamily="34" charset="0"/>
                <a:cs typeface="Arial" pitchFamily="34" charset="0"/>
              </a:rPr>
              <a:t>packets</a:t>
            </a:r>
            <a:endParaRPr lang="en-US" dirty="0">
              <a:solidFill>
                <a:prstClr val="black"/>
              </a:solidFill>
            </a:endParaRPr>
          </a:p>
        </p:txBody>
      </p:sp>
      <p:pic>
        <p:nvPicPr>
          <p:cNvPr id="464900" name="Picture 4"/>
          <p:cNvPicPr>
            <a:picLocks noChangeAspect="1" noChangeArrowheads="1"/>
          </p:cNvPicPr>
          <p:nvPr/>
        </p:nvPicPr>
        <p:blipFill>
          <a:blip r:embed="rId3" cstate="print">
            <a:duotone>
              <a:prstClr val="black"/>
              <a:schemeClr val="accent6">
                <a:tint val="45000"/>
                <a:satMod val="400000"/>
              </a:schemeClr>
            </a:duotone>
            <a:lum bright="-10000" contrast="10000"/>
          </a:blip>
          <a:srcRect t="42381" r="46190" b="32476"/>
          <a:stretch>
            <a:fillRect/>
          </a:stretch>
        </p:blipFill>
        <p:spPr bwMode="auto">
          <a:xfrm>
            <a:off x="228600" y="1752600"/>
            <a:ext cx="8763000" cy="2559106"/>
          </a:xfrm>
          <a:prstGeom prst="rect">
            <a:avLst/>
          </a:prstGeom>
          <a:noFill/>
          <a:ln w="9525">
            <a:noFill/>
            <a:miter lim="800000"/>
            <a:headEnd/>
            <a:tailEnd/>
          </a:ln>
          <a:effectLst/>
        </p:spPr>
      </p:pic>
    </p:spTree>
    <p:extLst>
      <p:ext uri="{BB962C8B-B14F-4D97-AF65-F5344CB8AC3E}">
        <p14:creationId xmlns:p14="http://schemas.microsoft.com/office/powerpoint/2010/main" val="11117235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iterate type="lt">
                                    <p:tmPct val="10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anim calcmode="lin" valueType="num">
                                      <p:cBhvr>
                                        <p:cTn id="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802.11 Mode of Operation</a:t>
            </a:r>
            <a:endParaRPr lang="th-TH" sz="4400" b="1" kern="1200" dirty="0">
              <a:ln>
                <a:solidFill>
                  <a:prstClr val="black"/>
                </a:solidFill>
              </a:ln>
              <a:solidFill>
                <a:prstClr val="white"/>
              </a:solidFill>
              <a:latin typeface="Tahoma" pitchFamily="34" charset="0"/>
              <a:ea typeface="+mn-ea"/>
              <a:cs typeface="Tahoma" pitchFamily="34" charset="0"/>
            </a:endParaRPr>
          </a:p>
        </p:txBody>
      </p:sp>
      <p:sp>
        <p:nvSpPr>
          <p:cNvPr id="7" name="Rectangle 3"/>
          <p:cNvSpPr txBox="1">
            <a:spLocks noChangeArrowheads="1"/>
          </p:cNvSpPr>
          <p:nvPr/>
        </p:nvSpPr>
        <p:spPr bwMode="auto">
          <a:xfrm>
            <a:off x="304800" y="1790700"/>
            <a:ext cx="8763000" cy="3695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14350" lvl="0" indent="-514350" eaLnBrk="0" fontAlgn="base" hangingPunct="0">
              <a:lnSpc>
                <a:spcPct val="150000"/>
              </a:lnSpc>
              <a:spcBef>
                <a:spcPct val="20000"/>
              </a:spcBef>
              <a:spcAft>
                <a:spcPct val="0"/>
              </a:spcAft>
              <a:buClr>
                <a:srgbClr val="FF6600"/>
              </a:buClr>
              <a:buSzPct val="85000"/>
              <a:defRPr/>
            </a:pPr>
            <a:r>
              <a:rPr lang="en-US" sz="36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1) </a:t>
            </a:r>
            <a:r>
              <a:rPr lang="en-US" sz="3200" b="1" dirty="0">
                <a:ln w="0" cap="rnd" cmpd="thickThin">
                  <a:solidFill>
                    <a:prstClr val="black"/>
                  </a:solidFill>
                  <a:bevel/>
                </a:ln>
                <a:solidFill>
                  <a:schemeClr val="tx2"/>
                </a:solidFill>
                <a:latin typeface="Microsoft Sans Serif" pitchFamily="34" charset="0"/>
                <a:cs typeface="Microsoft Sans Serif" pitchFamily="34" charset="0"/>
              </a:rPr>
              <a:t>Distributed Coordination Function </a:t>
            </a:r>
            <a:r>
              <a:rPr lang="en-US" sz="2400" b="1" dirty="0">
                <a:ln w="0" cap="rnd" cmpd="thickThin">
                  <a:solidFill>
                    <a:prstClr val="black"/>
                  </a:solidFill>
                  <a:bevel/>
                </a:ln>
                <a:solidFill>
                  <a:srgbClr val="C00000"/>
                </a:solidFill>
                <a:latin typeface="Microsoft Sans Serif" pitchFamily="34" charset="0"/>
                <a:cs typeface="Microsoft Sans Serif" pitchFamily="34" charset="0"/>
              </a:rPr>
              <a:t>(Distributed)</a:t>
            </a:r>
            <a:endParaRPr lang="en-US" sz="2800" b="1" dirty="0">
              <a:ln w="0" cap="rnd" cmpd="thickThin">
                <a:solidFill>
                  <a:prstClr val="black"/>
                </a:solidFill>
                <a:bevel/>
              </a:ln>
              <a:solidFill>
                <a:srgbClr val="C00000"/>
              </a:solidFill>
              <a:latin typeface="Microsoft Sans Serif" pitchFamily="34" charset="0"/>
              <a:cs typeface="Microsoft Sans Serif" pitchFamily="34" charset="0"/>
            </a:endParaRPr>
          </a:p>
          <a:p>
            <a:pPr marL="738188" lvl="0" indent="-273050" eaLnBrk="0" fontAlgn="base" hangingPunct="0">
              <a:spcBef>
                <a:spcPct val="20000"/>
              </a:spcBef>
              <a:spcAft>
                <a:spcPct val="0"/>
              </a:spcAft>
              <a:buClr>
                <a:srgbClr val="FF6600"/>
              </a:buClr>
              <a:buSzPct val="85000"/>
              <a:buFont typeface="Wingdings" pitchFamily="2" charset="2"/>
              <a:buChar char="§"/>
              <a:defRPr/>
            </a:pPr>
            <a:r>
              <a:rPr lang="en-US" sz="2400" dirty="0">
                <a:ln w="0" cap="rnd" cmpd="thickThin">
                  <a:solidFill>
                    <a:prstClr val="black"/>
                  </a:solidFill>
                  <a:bevel/>
                </a:ln>
                <a:latin typeface="Microsoft Sans Serif" pitchFamily="34" charset="0"/>
                <a:cs typeface="Microsoft Sans Serif" pitchFamily="34" charset="0"/>
              </a:rPr>
              <a:t>Distributed like Ethernet </a:t>
            </a:r>
            <a:r>
              <a:rPr lang="en-US" sz="2400" dirty="0">
                <a:ln w="0" cap="rnd" cmpd="thickThin">
                  <a:solidFill>
                    <a:prstClr val="black"/>
                  </a:solidFill>
                  <a:bevel/>
                </a:ln>
                <a:solidFill>
                  <a:srgbClr val="C00000"/>
                </a:solidFill>
                <a:latin typeface="Microsoft Sans Serif" pitchFamily="34" charset="0"/>
                <a:cs typeface="Microsoft Sans Serif" pitchFamily="34" charset="0"/>
              </a:rPr>
              <a:t>(but still different)</a:t>
            </a:r>
          </a:p>
          <a:p>
            <a:pPr marL="738188" lvl="0" indent="-273050" eaLnBrk="0" fontAlgn="base" hangingPunct="0">
              <a:spcBef>
                <a:spcPct val="20000"/>
              </a:spcBef>
              <a:spcAft>
                <a:spcPct val="0"/>
              </a:spcAft>
              <a:buClr>
                <a:srgbClr val="FF6600"/>
              </a:buClr>
              <a:buSzPct val="85000"/>
              <a:buFont typeface="Wingdings" pitchFamily="2" charset="2"/>
              <a:buChar char="§"/>
              <a:defRPr/>
            </a:pPr>
            <a:r>
              <a:rPr lang="en-US" sz="2400" dirty="0">
                <a:ln w="0" cap="rnd" cmpd="thickThin">
                  <a:solidFill>
                    <a:prstClr val="black"/>
                  </a:solidFill>
                  <a:bevel/>
                </a:ln>
                <a:latin typeface="Microsoft Sans Serif" pitchFamily="34" charset="0"/>
                <a:cs typeface="Microsoft Sans Serif" pitchFamily="34" charset="0"/>
              </a:rPr>
              <a:t>Appropriate for ad-hoc operation</a:t>
            </a:r>
          </a:p>
          <a:p>
            <a:pPr marL="738188" lvl="0" indent="-273050" eaLnBrk="0" fontAlgn="base" hangingPunct="0">
              <a:spcBef>
                <a:spcPct val="20000"/>
              </a:spcBef>
              <a:spcAft>
                <a:spcPct val="0"/>
              </a:spcAft>
              <a:buClr>
                <a:srgbClr val="FF6600"/>
              </a:buClr>
              <a:buSzPct val="85000"/>
              <a:buFont typeface="Wingdings" pitchFamily="2" charset="2"/>
              <a:buChar char="§"/>
              <a:defRPr/>
            </a:pPr>
            <a:r>
              <a:rPr lang="en-US" sz="2400" dirty="0">
                <a:ln w="0" cap="rnd" cmpd="thickThin">
                  <a:solidFill>
                    <a:prstClr val="black"/>
                  </a:solidFill>
                  <a:bevel/>
                </a:ln>
                <a:latin typeface="Microsoft Sans Serif" pitchFamily="34" charset="0"/>
                <a:cs typeface="Microsoft Sans Serif" pitchFamily="34" charset="0"/>
              </a:rPr>
              <a:t>802.11 standard </a:t>
            </a:r>
            <a:r>
              <a:rPr lang="en-US" sz="2400"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mandates</a:t>
            </a:r>
            <a:r>
              <a:rPr lang="en-US" sz="2400" dirty="0">
                <a:ln w="0" cap="rnd" cmpd="thickThin">
                  <a:solidFill>
                    <a:prstClr val="black"/>
                  </a:solidFill>
                  <a:bevel/>
                </a:ln>
                <a:latin typeface="Microsoft Sans Serif" pitchFamily="34" charset="0"/>
                <a:cs typeface="Microsoft Sans Serif" pitchFamily="34" charset="0"/>
              </a:rPr>
              <a:t> implementation of DCF</a:t>
            </a:r>
          </a:p>
          <a:p>
            <a:pPr marL="738188" lvl="0" indent="-449263" eaLnBrk="0" fontAlgn="base" hangingPunct="0">
              <a:spcBef>
                <a:spcPct val="20000"/>
              </a:spcBef>
              <a:spcAft>
                <a:spcPct val="0"/>
              </a:spcAft>
              <a:buClr>
                <a:srgbClr val="FF6600"/>
              </a:buClr>
              <a:buSzPct val="85000"/>
              <a:buFont typeface="Wingdings" pitchFamily="2" charset="2"/>
              <a:buChar char="Ø"/>
              <a:defRPr/>
            </a:pPr>
            <a:endParaRPr lang="en-US" sz="1000" b="1" dirty="0">
              <a:ln w="0" cap="rnd" cmpd="thickThin">
                <a:solidFill>
                  <a:prstClr val="black"/>
                </a:solidFill>
                <a:bevel/>
              </a:ln>
              <a:latin typeface="Microsoft Sans Serif" pitchFamily="34" charset="0"/>
              <a:cs typeface="Microsoft Sans Serif" pitchFamily="34" charset="0"/>
            </a:endParaRPr>
          </a:p>
          <a:p>
            <a:pPr marL="514350" lvl="0" indent="-514350" eaLnBrk="0" fontAlgn="base" hangingPunct="0">
              <a:lnSpc>
                <a:spcPct val="150000"/>
              </a:lnSpc>
              <a:spcBef>
                <a:spcPct val="20000"/>
              </a:spcBef>
              <a:spcAft>
                <a:spcPct val="0"/>
              </a:spcAft>
              <a:buClr>
                <a:srgbClr val="FF6600"/>
              </a:buClr>
              <a:buSzPct val="85000"/>
            </a:pPr>
            <a:r>
              <a:rPr kumimoji="0" lang="en-US" sz="3600" b="1" i="0" u="none" strike="noStrike" kern="1200" cap="none" spc="0" normalizeH="0" baseline="0" noProof="0" dirty="0">
                <a:ln w="0" cap="rnd" cmpd="thickThin">
                  <a:solidFill>
                    <a:prstClr val="black"/>
                  </a:solidFill>
                  <a:bevel/>
                </a:ln>
                <a:solidFill>
                  <a:schemeClr val="accent6">
                    <a:lumMod val="75000"/>
                  </a:schemeClr>
                </a:solidFill>
                <a:effectLst/>
                <a:uLnTx/>
                <a:uFillTx/>
                <a:latin typeface="Microsoft Sans Serif" pitchFamily="34" charset="0"/>
                <a:ea typeface="+mn-ea"/>
                <a:cs typeface="Microsoft Sans Serif" pitchFamily="34" charset="0"/>
              </a:rPr>
              <a:t>2) </a:t>
            </a:r>
            <a:r>
              <a:rPr kumimoji="0" lang="en-US" sz="3200" b="1" i="0" u="none" strike="noStrike" kern="1200" cap="none" spc="0" normalizeH="0" baseline="0" noProof="0" dirty="0">
                <a:ln w="0" cap="rnd" cmpd="thickThin">
                  <a:solidFill>
                    <a:prstClr val="black"/>
                  </a:solidFill>
                  <a:bevel/>
                </a:ln>
                <a:solidFill>
                  <a:schemeClr val="tx2"/>
                </a:solidFill>
                <a:effectLst/>
                <a:uLnTx/>
                <a:uFillTx/>
                <a:latin typeface="Microsoft Sans Serif" pitchFamily="34" charset="0"/>
                <a:ea typeface="+mn-ea"/>
                <a:cs typeface="Microsoft Sans Serif" pitchFamily="34" charset="0"/>
              </a:rPr>
              <a:t>Point Coordination Function</a:t>
            </a:r>
            <a:r>
              <a:rPr kumimoji="0" lang="en-US" sz="3200" b="1" i="0" u="none" strike="noStrike" kern="1200" cap="none" spc="0" normalizeH="0" baseline="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 </a:t>
            </a:r>
            <a:r>
              <a:rPr lang="en-US" sz="2400" b="1" dirty="0">
                <a:ln w="0" cap="rnd" cmpd="thickThin">
                  <a:solidFill>
                    <a:prstClr val="black"/>
                  </a:solidFill>
                  <a:bevel/>
                </a:ln>
                <a:solidFill>
                  <a:srgbClr val="C00000"/>
                </a:solidFill>
                <a:latin typeface="Microsoft Sans Serif" pitchFamily="34" charset="0"/>
                <a:cs typeface="Microsoft Sans Serif" pitchFamily="34" charset="0"/>
              </a:rPr>
              <a:t>(Centralized)</a:t>
            </a:r>
            <a:endParaRPr lang="en-US" sz="2800" b="1" dirty="0">
              <a:ln w="0" cap="rnd" cmpd="thickThin">
                <a:solidFill>
                  <a:prstClr val="black"/>
                </a:solidFill>
                <a:bevel/>
              </a:ln>
              <a:solidFill>
                <a:srgbClr val="C00000"/>
              </a:solidFill>
              <a:latin typeface="Microsoft Sans Serif" pitchFamily="34" charset="0"/>
              <a:cs typeface="Microsoft Sans Serif" pitchFamily="34" charset="0"/>
            </a:endParaRPr>
          </a:p>
          <a:p>
            <a:pPr marL="738188" indent="-273050" eaLnBrk="0" fontAlgn="base" hangingPunct="0">
              <a:spcBef>
                <a:spcPct val="20000"/>
              </a:spcBef>
              <a:spcAft>
                <a:spcPct val="0"/>
              </a:spcAft>
              <a:buClr>
                <a:srgbClr val="FF6600"/>
              </a:buClr>
              <a:buSzPct val="85000"/>
              <a:buFont typeface="Wingdings" pitchFamily="2" charset="2"/>
              <a:buChar char="§"/>
              <a:defRPr/>
            </a:pPr>
            <a:r>
              <a:rPr lang="en-US" sz="2400" dirty="0">
                <a:ln w="0" cap="rnd" cmpd="thickThin">
                  <a:solidFill>
                    <a:prstClr val="black"/>
                  </a:solidFill>
                  <a:bevel/>
                </a:ln>
                <a:latin typeface="Microsoft Sans Serif" pitchFamily="34" charset="0"/>
                <a:cs typeface="Microsoft Sans Serif" pitchFamily="34" charset="0"/>
              </a:rPr>
              <a:t>Base station (AP) schedules/ controls all activities</a:t>
            </a:r>
          </a:p>
          <a:p>
            <a:pPr marL="738188" indent="-273050" eaLnBrk="0" fontAlgn="base" hangingPunct="0">
              <a:spcBef>
                <a:spcPct val="20000"/>
              </a:spcBef>
              <a:spcAft>
                <a:spcPct val="0"/>
              </a:spcAft>
              <a:buClr>
                <a:srgbClr val="FF6600"/>
              </a:buClr>
              <a:buSzPct val="85000"/>
              <a:buFont typeface="Wingdings" pitchFamily="2" charset="2"/>
              <a:buChar char="§"/>
              <a:defRPr/>
            </a:pPr>
            <a:r>
              <a:rPr lang="en-US" sz="2400" dirty="0">
                <a:ln w="0" cap="rnd" cmpd="thickThin">
                  <a:solidFill>
                    <a:prstClr val="black"/>
                  </a:solidFill>
                  <a:bevel/>
                </a:ln>
                <a:latin typeface="Microsoft Sans Serif" pitchFamily="34" charset="0"/>
                <a:cs typeface="Microsoft Sans Serif" pitchFamily="34" charset="0"/>
              </a:rPr>
              <a:t>Available for infrastructure based WLANs only</a:t>
            </a:r>
          </a:p>
          <a:p>
            <a:pPr marL="738188" indent="-273050" eaLnBrk="0" fontAlgn="base" hangingPunct="0">
              <a:spcBef>
                <a:spcPct val="20000"/>
              </a:spcBef>
              <a:spcAft>
                <a:spcPct val="0"/>
              </a:spcAft>
              <a:buClr>
                <a:srgbClr val="FF6600"/>
              </a:buClr>
              <a:buSzPct val="85000"/>
              <a:buFont typeface="Wingdings" pitchFamily="2" charset="2"/>
              <a:buChar char="§"/>
              <a:defRPr/>
            </a:pPr>
            <a:r>
              <a:rPr lang="en-US" sz="2400" dirty="0">
                <a:ln w="0" cap="rnd" cmpd="thickThin">
                  <a:solidFill>
                    <a:prstClr val="black"/>
                  </a:solidFill>
                  <a:bevel/>
                </a:ln>
                <a:latin typeface="Microsoft Sans Serif" pitchFamily="34" charset="0"/>
                <a:cs typeface="Microsoft Sans Serif" pitchFamily="34" charset="0"/>
              </a:rPr>
              <a:t>No collisions possible</a:t>
            </a:r>
          </a:p>
          <a:p>
            <a:pPr marL="514350" lvl="0" indent="-514350" eaLnBrk="0" fontAlgn="base" hangingPunct="0">
              <a:lnSpc>
                <a:spcPct val="150000"/>
              </a:lnSpc>
              <a:spcBef>
                <a:spcPct val="20000"/>
              </a:spcBef>
              <a:spcAft>
                <a:spcPct val="0"/>
              </a:spcAft>
              <a:buClr>
                <a:srgbClr val="FF6600"/>
              </a:buClr>
              <a:buSzPct val="85000"/>
              <a:defRPr/>
            </a:pPr>
            <a:r>
              <a:rPr lang="en-US" sz="2400" b="1" noProof="0" dirty="0">
                <a:ln w="0" cap="rnd" cmpd="thickThin">
                  <a:solidFill>
                    <a:prstClr val="black"/>
                  </a:solidFill>
                  <a:bevel/>
                </a:ln>
                <a:solidFill>
                  <a:schemeClr val="tx2"/>
                </a:solidFill>
                <a:latin typeface="Microsoft Sans Serif" pitchFamily="34" charset="0"/>
                <a:cs typeface="Microsoft Sans Serif" pitchFamily="34" charset="0"/>
              </a:rPr>
              <a:t> </a:t>
            </a:r>
            <a:endParaRPr kumimoji="0" lang="en-US" sz="2400" b="1" i="0" u="none" strike="noStrike" kern="1200" cap="none" spc="0" normalizeH="0" baseline="0" noProof="0" dirty="0">
              <a:ln w="0" cap="rnd" cmpd="thickThin">
                <a:solidFill>
                  <a:prstClr val="black"/>
                </a:solidFill>
                <a:bevel/>
              </a:ln>
              <a:solidFill>
                <a:schemeClr val="tx2"/>
              </a:solidFill>
              <a:effectLst/>
              <a:uLnTx/>
              <a:uFillTx/>
              <a:latin typeface="Microsoft Sans Serif" pitchFamily="34" charset="0"/>
              <a:ea typeface="+mn-ea"/>
              <a:cs typeface="Microsoft Sans Serif" pitchFamily="34" charset="0"/>
            </a:endParaRPr>
          </a:p>
        </p:txBody>
      </p:sp>
      <p:sp>
        <p:nvSpPr>
          <p:cNvPr id="5" name="Rectangle 4"/>
          <p:cNvSpPr/>
          <p:nvPr/>
        </p:nvSpPr>
        <p:spPr>
          <a:xfrm>
            <a:off x="0" y="762000"/>
            <a:ext cx="9144000" cy="523220"/>
          </a:xfrm>
          <a:prstGeom prst="rect">
            <a:avLst/>
          </a:prstGeom>
          <a:solidFill>
            <a:schemeClr val="bg1">
              <a:lumMod val="95000"/>
            </a:schemeClr>
          </a:solidFill>
          <a:scene3d>
            <a:camera prst="orthographicFront"/>
            <a:lightRig rig="threePt" dir="t"/>
          </a:scene3d>
          <a:sp3d>
            <a:bevelT w="152400" h="50800" prst="softRound"/>
          </a:sp3d>
        </p:spPr>
        <p:txBody>
          <a:bodyPr wrap="square">
            <a:spAutoFit/>
          </a:bodyPr>
          <a:lstStyle/>
          <a:p>
            <a:pPr lvl="0" algn="ctr" eaLnBrk="0" fontAlgn="base" hangingPunct="0">
              <a:spcBef>
                <a:spcPct val="20000"/>
              </a:spcBef>
              <a:spcAft>
                <a:spcPct val="0"/>
              </a:spcAft>
              <a:buClr>
                <a:srgbClr val="3333CC"/>
              </a:buClr>
              <a:buSzPct val="85000"/>
            </a:pPr>
            <a:r>
              <a:rPr lang="en-US" sz="28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802.11 standards define PHY/ MAC for wireless LANs</a:t>
            </a:r>
          </a:p>
        </p:txBody>
      </p:sp>
      <p:sp>
        <p:nvSpPr>
          <p:cNvPr id="11" name="Rectangle 10"/>
          <p:cNvSpPr/>
          <p:nvPr/>
        </p:nvSpPr>
        <p:spPr>
          <a:xfrm>
            <a:off x="76200" y="4343400"/>
            <a:ext cx="8915400"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50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DCF operation</a:t>
            </a:r>
            <a:endParaRPr lang="th-TH" sz="4400" b="1" kern="1200" dirty="0">
              <a:ln>
                <a:solidFill>
                  <a:prstClr val="black"/>
                </a:solidFill>
              </a:ln>
              <a:solidFill>
                <a:prstClr val="white"/>
              </a:solidFill>
              <a:latin typeface="Tahoma" pitchFamily="34" charset="0"/>
              <a:ea typeface="+mn-ea"/>
              <a:cs typeface="Tahoma" pitchFamily="34" charset="0"/>
            </a:endParaRPr>
          </a:p>
        </p:txBody>
      </p:sp>
      <p:pic>
        <p:nvPicPr>
          <p:cNvPr id="325634" name="Picture 2"/>
          <p:cNvPicPr>
            <a:picLocks noChangeAspect="1" noChangeArrowheads="1"/>
          </p:cNvPicPr>
          <p:nvPr/>
        </p:nvPicPr>
        <p:blipFill>
          <a:blip r:embed="rId3" cstate="print"/>
          <a:srcRect/>
          <a:stretch>
            <a:fillRect/>
          </a:stretch>
        </p:blipFill>
        <p:spPr bwMode="auto">
          <a:xfrm>
            <a:off x="85725" y="1204913"/>
            <a:ext cx="8972550" cy="2924175"/>
          </a:xfrm>
          <a:prstGeom prst="rect">
            <a:avLst/>
          </a:prstGeom>
          <a:noFill/>
          <a:ln w="9525">
            <a:noFill/>
            <a:miter lim="800000"/>
            <a:headEnd/>
            <a:tailEnd/>
          </a:ln>
        </p:spPr>
      </p:pic>
      <p:cxnSp>
        <p:nvCxnSpPr>
          <p:cNvPr id="27" name="Straight Connector 26"/>
          <p:cNvCxnSpPr/>
          <p:nvPr/>
        </p:nvCxnSpPr>
        <p:spPr>
          <a:xfrm>
            <a:off x="4191000" y="1905000"/>
            <a:ext cx="2819400" cy="1588"/>
          </a:xfrm>
          <a:prstGeom prst="line">
            <a:avLst/>
          </a:prstGeom>
          <a:ln w="76200">
            <a:solidFill>
              <a:srgbClr val="C00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3086894" y="2628900"/>
            <a:ext cx="22090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flipV="1">
            <a:off x="3544094" y="2171700"/>
            <a:ext cx="1294606" cy="79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6438900" y="2324100"/>
            <a:ext cx="991394" cy="79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4" descr="4-29"/>
          <p:cNvPicPr>
            <a:picLocks noChangeAspect="1" noChangeArrowheads="1"/>
          </p:cNvPicPr>
          <p:nvPr/>
        </p:nvPicPr>
        <p:blipFill>
          <a:blip r:embed="rId4" cstate="print"/>
          <a:srcRect/>
          <a:stretch>
            <a:fillRect/>
          </a:stretch>
        </p:blipFill>
        <p:spPr bwMode="auto">
          <a:xfrm>
            <a:off x="111125" y="3924300"/>
            <a:ext cx="8270875" cy="2857500"/>
          </a:xfrm>
          <a:prstGeom prst="rect">
            <a:avLst/>
          </a:prstGeom>
          <a:noFill/>
          <a:ln w="57150">
            <a:solidFill>
              <a:srgbClr val="C00000"/>
            </a:solidFill>
          </a:ln>
        </p:spPr>
      </p:pic>
      <p:cxnSp>
        <p:nvCxnSpPr>
          <p:cNvPr id="12" name="Straight Connector 11"/>
          <p:cNvCxnSpPr/>
          <p:nvPr/>
        </p:nvCxnSpPr>
        <p:spPr>
          <a:xfrm rot="16200000" flipV="1">
            <a:off x="2552701" y="2171699"/>
            <a:ext cx="129540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46888" y="914400"/>
            <a:ext cx="3429000" cy="1883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hidden="1"/>
          <p:cNvSpPr/>
          <p:nvPr/>
        </p:nvSpPr>
        <p:spPr>
          <a:xfrm>
            <a:off x="4206240" y="992878"/>
            <a:ext cx="4876800" cy="1804997"/>
          </a:xfrm>
          <a:prstGeom prst="rect">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438400" y="992878"/>
            <a:ext cx="3429000" cy="549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2400" y="2834640"/>
            <a:ext cx="4800600" cy="1051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648200" y="2876354"/>
            <a:ext cx="4495800" cy="1009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p:cNvGrpSpPr/>
          <p:nvPr/>
        </p:nvGrpSpPr>
        <p:grpSpPr>
          <a:xfrm rot="155642">
            <a:off x="154508" y="2802486"/>
            <a:ext cx="8072476" cy="1046848"/>
            <a:chOff x="153057" y="2511865"/>
            <a:chExt cx="8072476" cy="1570270"/>
          </a:xfrm>
        </p:grpSpPr>
        <p:cxnSp>
          <p:nvCxnSpPr>
            <p:cNvPr id="21" name="Straight Connector 20"/>
            <p:cNvCxnSpPr/>
            <p:nvPr/>
          </p:nvCxnSpPr>
          <p:spPr>
            <a:xfrm rot="10644358" flipV="1">
              <a:off x="153057" y="2824836"/>
              <a:ext cx="2971800" cy="1257299"/>
            </a:xfrm>
            <a:prstGeom prst="line">
              <a:avLst/>
            </a:prstGeom>
            <a:ln w="762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21444358">
              <a:off x="4263133" y="2511865"/>
              <a:ext cx="3962400" cy="1257299"/>
            </a:xfrm>
            <a:prstGeom prst="line">
              <a:avLst/>
            </a:prstGeom>
            <a:ln w="762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650049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par>
                          <p:cTn id="15" fill="hold">
                            <p:stCondLst>
                              <p:cond delay="0"/>
                            </p:stCondLst>
                            <p:childTnLst>
                              <p:par>
                                <p:cTn id="16" presetID="47"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anim calcmode="lin" valueType="num">
                                      <p:cBhvr>
                                        <p:cTn id="19" dur="500" fill="hold"/>
                                        <p:tgtEl>
                                          <p:spTgt spid="2"/>
                                        </p:tgtEl>
                                        <p:attrNameLst>
                                          <p:attrName>ppt_x</p:attrName>
                                        </p:attrNameLst>
                                      </p:cBhvr>
                                      <p:tavLst>
                                        <p:tav tm="0">
                                          <p:val>
                                            <p:strVal val="#ppt_x"/>
                                          </p:val>
                                        </p:tav>
                                        <p:tav tm="100000">
                                          <p:val>
                                            <p:strVal val="#ppt_x"/>
                                          </p:val>
                                        </p:tav>
                                      </p:tavLst>
                                    </p:anim>
                                    <p:anim calcmode="lin" valueType="num">
                                      <p:cBhvr>
                                        <p:cTn id="20" dur="500" fill="hold"/>
                                        <p:tgtEl>
                                          <p:spTgt spid="2"/>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anim calcmode="lin" valueType="num">
                                      <p:cBhvr>
                                        <p:cTn id="24" dur="500" fill="hold"/>
                                        <p:tgtEl>
                                          <p:spTgt spid="9"/>
                                        </p:tgtEl>
                                        <p:attrNameLst>
                                          <p:attrName>ppt_x</p:attrName>
                                        </p:attrNameLst>
                                      </p:cBhvr>
                                      <p:tavLst>
                                        <p:tav tm="0">
                                          <p:val>
                                            <p:strVal val="#ppt_x"/>
                                          </p:val>
                                        </p:tav>
                                        <p:tav tm="100000">
                                          <p:val>
                                            <p:strVal val="#ppt_x"/>
                                          </p:val>
                                        </p:tav>
                                      </p:tavLst>
                                    </p:anim>
                                    <p:anim calcmode="lin" valueType="num">
                                      <p:cBhvr>
                                        <p:cTn id="25" dur="5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500"/>
                            </p:stCondLst>
                            <p:childTnLst>
                              <p:par>
                                <p:cTn id="27" presetID="1" presetClass="exit" presetSubtype="0" fill="hold" grpId="1" nodeType="after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4" grpId="0" animBg="1"/>
      <p:bldP spid="18" grpId="0" animBg="1"/>
      <p:bldP spid="3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152400" y="914400"/>
            <a:ext cx="8991600" cy="6477000"/>
          </a:xfrm>
        </p:spPr>
        <p:txBody>
          <a:bodyPr>
            <a:noAutofit/>
          </a:bodyPr>
          <a:lstStyle/>
          <a:p>
            <a:pPr marL="514350" indent="-514350">
              <a:buClr>
                <a:srgbClr val="FF6600"/>
              </a:buClr>
              <a:buFont typeface="+mj-lt"/>
              <a:buAutoNum type="arabicPeriod"/>
            </a:pPr>
            <a:r>
              <a:rPr lang="en-US" sz="28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If sense channel busy then </a:t>
            </a:r>
          </a:p>
          <a:p>
            <a:pPr marL="1027113" lvl="0" indent="-514350">
              <a:buClr>
                <a:srgbClr val="F79646">
                  <a:lumMod val="75000"/>
                </a:srgbClr>
              </a:buClr>
              <a:buNone/>
            </a:pPr>
            <a:r>
              <a:rPr lang="en-US" sz="2000" dirty="0">
                <a:ln w="0" cap="rnd" cmpd="thickThin">
                  <a:solidFill>
                    <a:prstClr val="black"/>
                  </a:solidFill>
                  <a:bevel/>
                </a:ln>
                <a:solidFill>
                  <a:prstClr val="black"/>
                </a:solidFill>
                <a:latin typeface="Microsoft Sans Serif" pitchFamily="34" charset="0"/>
                <a:cs typeface="Microsoft Sans Serif" pitchFamily="34" charset="0"/>
              </a:rPr>
              <a:t>if back-off timer (BO timer) is zero</a:t>
            </a:r>
          </a:p>
          <a:p>
            <a:pPr marL="1027113" lvl="0" indent="-514350">
              <a:buClr>
                <a:srgbClr val="F79646">
                  <a:lumMod val="75000"/>
                </a:srgbClr>
              </a:buClr>
              <a:buNone/>
            </a:pPr>
            <a:r>
              <a:rPr lang="en-US" sz="1800" dirty="0">
                <a:ln w="0" cap="rnd" cmpd="thickThin">
                  <a:solidFill>
                    <a:prstClr val="black"/>
                  </a:solidFill>
                  <a:bevel/>
                </a:ln>
                <a:solidFill>
                  <a:srgbClr val="C00000"/>
                </a:solidFill>
                <a:latin typeface="Microsoft Sans Serif" pitchFamily="34" charset="0"/>
                <a:cs typeface="Microsoft Sans Serif" pitchFamily="34" charset="0"/>
              </a:rPr>
              <a:t>	Random exponential back-off</a:t>
            </a:r>
            <a:endParaRPr lang="en-US" sz="1800" dirty="0">
              <a:ln>
                <a:solidFill>
                  <a:sysClr val="windowText" lastClr="000000"/>
                </a:solidFill>
              </a:ln>
              <a:solidFill>
                <a:srgbClr val="C00000"/>
              </a:solidFill>
              <a:latin typeface="Microsoft Sans Serif" pitchFamily="34" charset="0"/>
              <a:cs typeface="Microsoft Sans Serif" pitchFamily="34" charset="0"/>
            </a:endParaRPr>
          </a:p>
          <a:p>
            <a:pPr marL="1027113" indent="-514350">
              <a:buClr>
                <a:srgbClr val="F79646">
                  <a:lumMod val="75000"/>
                </a:srgbClr>
              </a:buClr>
              <a:buNone/>
            </a:pPr>
            <a:r>
              <a:rPr lang="en-US" sz="1800" dirty="0">
                <a:ln w="0" cap="rnd" cmpd="thickThin">
                  <a:solidFill>
                    <a:prstClr val="black"/>
                  </a:solidFill>
                  <a:bevel/>
                </a:ln>
                <a:solidFill>
                  <a:srgbClr val="C00000"/>
                </a:solidFill>
                <a:latin typeface="Microsoft Sans Serif" pitchFamily="34" charset="0"/>
                <a:cs typeface="Microsoft Sans Serif" pitchFamily="34" charset="0"/>
              </a:rPr>
              <a:t>wait for </a:t>
            </a:r>
            <a:r>
              <a:rPr lang="en-US" sz="2000" dirty="0">
                <a:ln w="0" cap="rnd" cmpd="thickThin">
                  <a:solidFill>
                    <a:prstClr val="black"/>
                  </a:solidFill>
                  <a:bevel/>
                </a:ln>
                <a:solidFill>
                  <a:prstClr val="black"/>
                </a:solidFill>
                <a:latin typeface="Microsoft Sans Serif" pitchFamily="34" charset="0"/>
                <a:cs typeface="Microsoft Sans Serif" pitchFamily="34" charset="0"/>
              </a:rPr>
              <a:t>step 2</a:t>
            </a:r>
            <a:endParaRPr lang="en-US" sz="1800" dirty="0">
              <a:ln w="0" cap="rnd" cmpd="thickThin">
                <a:solidFill>
                  <a:prstClr val="black"/>
                </a:solidFill>
                <a:bevel/>
              </a:ln>
              <a:solidFill>
                <a:srgbClr val="C00000"/>
              </a:solidFill>
              <a:latin typeface="Microsoft Sans Serif" pitchFamily="34" charset="0"/>
              <a:cs typeface="Microsoft Sans Serif" pitchFamily="34" charset="0"/>
            </a:endParaRPr>
          </a:p>
          <a:p>
            <a:pPr marL="514350" indent="-514350">
              <a:buClr>
                <a:schemeClr val="accent6">
                  <a:lumMod val="75000"/>
                </a:schemeClr>
              </a:buClr>
              <a:buNone/>
            </a:pPr>
            <a:endParaRPr lang="en-US" sz="100" dirty="0"/>
          </a:p>
          <a:p>
            <a:pPr marL="514350" indent="-514350">
              <a:buClr>
                <a:schemeClr val="accent6">
                  <a:lumMod val="75000"/>
                </a:schemeClr>
              </a:buClr>
              <a:buFont typeface="+mj-lt"/>
              <a:buAutoNum type="arabicPeriod" startAt="2"/>
            </a:pPr>
            <a:r>
              <a:rPr lang="en-US" sz="28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If channel is sensed idle for DIFS time</a:t>
            </a:r>
          </a:p>
          <a:p>
            <a:pPr marL="1027113" indent="-514350">
              <a:buClr>
                <a:schemeClr val="accent6">
                  <a:lumMod val="75000"/>
                </a:schemeClr>
              </a:buClr>
              <a:buNone/>
            </a:pPr>
            <a:r>
              <a:rPr lang="en-US" sz="2000" dirty="0">
                <a:ln w="0" cap="rnd" cmpd="thickThin">
                  <a:solidFill>
                    <a:prstClr val="black"/>
                  </a:solidFill>
                  <a:bevel/>
                </a:ln>
                <a:latin typeface="Microsoft Sans Serif" pitchFamily="34" charset="0"/>
                <a:cs typeface="Microsoft Sans Serif" pitchFamily="34" charset="0"/>
              </a:rPr>
              <a:t>while (BO timer is non-zero) </a:t>
            </a:r>
          </a:p>
          <a:p>
            <a:pPr marL="1027113" indent="-514350">
              <a:buClr>
                <a:schemeClr val="accent6">
                  <a:lumMod val="75000"/>
                </a:schemeClr>
              </a:buClr>
              <a:buNone/>
            </a:pPr>
            <a:r>
              <a:rPr lang="en-US" sz="1800" dirty="0">
                <a:ln w="0" cap="rnd" cmpd="thickThin">
                  <a:solidFill>
                    <a:prstClr val="black"/>
                  </a:solidFill>
                  <a:bevel/>
                </a:ln>
                <a:solidFill>
                  <a:srgbClr val="C00000"/>
                </a:solidFill>
                <a:latin typeface="Microsoft Sans Serif" pitchFamily="34" charset="0"/>
                <a:cs typeface="Microsoft Sans Serif" pitchFamily="34" charset="0"/>
              </a:rPr>
              <a:t>decrement the BO timer every idle slot</a:t>
            </a:r>
          </a:p>
          <a:p>
            <a:pPr marL="1027113" indent="-514350">
              <a:buClr>
                <a:schemeClr val="accent6">
                  <a:lumMod val="75000"/>
                </a:schemeClr>
              </a:buClr>
              <a:buNone/>
            </a:pPr>
            <a:r>
              <a:rPr lang="en-US" sz="1800" dirty="0">
                <a:ln w="0" cap="rnd" cmpd="thickThin">
                  <a:solidFill>
                    <a:prstClr val="black"/>
                  </a:solidFill>
                  <a:bevel/>
                </a:ln>
                <a:solidFill>
                  <a:srgbClr val="C00000"/>
                </a:solidFill>
                <a:latin typeface="Microsoft Sans Serif" pitchFamily="34" charset="0"/>
                <a:cs typeface="Microsoft Sans Serif" pitchFamily="34" charset="0"/>
              </a:rPr>
              <a:t>freeze BO timer if channel becomes busy; </a:t>
            </a:r>
          </a:p>
          <a:p>
            <a:pPr marL="1027113" indent="-514350">
              <a:buClr>
                <a:schemeClr val="accent6">
                  <a:lumMod val="75000"/>
                </a:schemeClr>
              </a:buClr>
              <a:buNone/>
            </a:pPr>
            <a:r>
              <a:rPr lang="en-US" sz="1800" dirty="0">
                <a:ln w="0" cap="rnd" cmpd="thickThin">
                  <a:solidFill>
                    <a:prstClr val="black"/>
                  </a:solidFill>
                  <a:bevel/>
                </a:ln>
                <a:solidFill>
                  <a:srgbClr val="C00000"/>
                </a:solidFill>
                <a:latin typeface="Microsoft Sans Serif" pitchFamily="34" charset="0"/>
                <a:cs typeface="Microsoft Sans Serif" pitchFamily="34" charset="0"/>
              </a:rPr>
              <a:t>restart decrementing after link sensed to be idle for DIFS time. </a:t>
            </a:r>
          </a:p>
          <a:p>
            <a:pPr marL="1027113" indent="-514350">
              <a:buClr>
                <a:schemeClr val="accent6">
                  <a:lumMod val="75000"/>
                </a:schemeClr>
              </a:buClr>
              <a:buNone/>
            </a:pPr>
            <a:endParaRPr lang="en-US" sz="900" dirty="0">
              <a:ln w="0" cap="rnd" cmpd="thickThin">
                <a:solidFill>
                  <a:prstClr val="black"/>
                </a:solidFill>
                <a:bevel/>
              </a:ln>
              <a:solidFill>
                <a:schemeClr val="tx2"/>
              </a:solidFill>
              <a:latin typeface="Microsoft Sans Serif" pitchFamily="34" charset="0"/>
              <a:cs typeface="Microsoft Sans Serif" pitchFamily="34" charset="0"/>
            </a:endParaRPr>
          </a:p>
          <a:p>
            <a:pPr marL="1027113" indent="-514350">
              <a:buClr>
                <a:schemeClr val="accent6">
                  <a:lumMod val="75000"/>
                </a:schemeClr>
              </a:buClr>
              <a:buNone/>
            </a:pPr>
            <a:r>
              <a:rPr lang="en-US" sz="2000" i="1" dirty="0">
                <a:ln w="0" cap="rnd" cmpd="thickThin">
                  <a:solidFill>
                    <a:prstClr val="black"/>
                  </a:solidFill>
                  <a:bevel/>
                </a:ln>
                <a:solidFill>
                  <a:schemeClr val="tx2"/>
                </a:solidFill>
                <a:latin typeface="Microsoft Sans Serif" pitchFamily="34" charset="0"/>
                <a:cs typeface="Microsoft Sans Serif" pitchFamily="34" charset="0"/>
              </a:rPr>
              <a:t>transmit entire frame </a:t>
            </a:r>
            <a:r>
              <a:rPr lang="en-US" sz="2000" i="1" dirty="0">
                <a:ln w="0" cap="rnd" cmpd="thickThin">
                  <a:solidFill>
                    <a:prstClr val="black"/>
                  </a:solidFill>
                  <a:bevel/>
                </a:ln>
                <a:latin typeface="Microsoft Sans Serif" pitchFamily="34" charset="0"/>
                <a:cs typeface="Microsoft Sans Serif" pitchFamily="34" charset="0"/>
              </a:rPr>
              <a:t>(</a:t>
            </a:r>
            <a:r>
              <a:rPr lang="en-US" sz="2000" i="1" dirty="0">
                <a:ln w="0" cap="rnd" cmpd="thickThin">
                  <a:noFill/>
                  <a:bevel/>
                </a:ln>
                <a:latin typeface="Microsoft Sans Serif" pitchFamily="34" charset="0"/>
                <a:cs typeface="Microsoft Sans Serif" pitchFamily="34" charset="0"/>
              </a:rPr>
              <a:t>no Collision Detection</a:t>
            </a:r>
            <a:r>
              <a:rPr lang="en-US" sz="2000" i="1" dirty="0">
                <a:ln w="0" cap="rnd" cmpd="thickThin">
                  <a:solidFill>
                    <a:prstClr val="black"/>
                  </a:solidFill>
                  <a:bevel/>
                </a:ln>
                <a:latin typeface="Microsoft Sans Serif" pitchFamily="34" charset="0"/>
                <a:cs typeface="Microsoft Sans Serif" pitchFamily="34" charset="0"/>
              </a:rPr>
              <a:t>)</a:t>
            </a:r>
          </a:p>
          <a:p>
            <a:pPr marL="514350" indent="-514350">
              <a:buClr>
                <a:schemeClr val="accent6">
                  <a:lumMod val="75000"/>
                </a:schemeClr>
              </a:buClr>
              <a:buFont typeface="+mj-lt"/>
              <a:buAutoNum type="arabicPeriod" startAt="3"/>
            </a:pPr>
            <a:r>
              <a:rPr lang="en-US" sz="28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If no ACK received within a certain time</a:t>
            </a:r>
            <a:endParaRPr lang="en-US" sz="2800" dirty="0">
              <a:solidFill>
                <a:schemeClr val="accent6">
                  <a:lumMod val="75000"/>
                </a:schemeClr>
              </a:solidFill>
            </a:endParaRPr>
          </a:p>
          <a:p>
            <a:pPr marL="514350" indent="63500">
              <a:buClr>
                <a:schemeClr val="accent6">
                  <a:lumMod val="75000"/>
                </a:schemeClr>
              </a:buClr>
              <a:buNone/>
            </a:pPr>
            <a:r>
              <a:rPr lang="en-US" sz="1800" dirty="0">
                <a:ln w="0" cap="rnd" cmpd="thickThin">
                  <a:solidFill>
                    <a:prstClr val="black"/>
                  </a:solidFill>
                  <a:bevel/>
                </a:ln>
                <a:solidFill>
                  <a:schemeClr val="tx2"/>
                </a:solidFill>
                <a:latin typeface="Microsoft Sans Serif" pitchFamily="34" charset="0"/>
                <a:cs typeface="Microsoft Sans Serif" pitchFamily="34" charset="0"/>
              </a:rPr>
              <a:t>Increase random </a:t>
            </a:r>
            <a:r>
              <a:rPr lang="en-US" sz="1800" dirty="0" err="1">
                <a:ln w="0" cap="rnd" cmpd="thickThin">
                  <a:solidFill>
                    <a:prstClr val="black"/>
                  </a:solidFill>
                  <a:bevel/>
                </a:ln>
                <a:solidFill>
                  <a:schemeClr val="tx2"/>
                </a:solidFill>
                <a:latin typeface="Microsoft Sans Serif" pitchFamily="34" charset="0"/>
                <a:cs typeface="Microsoft Sans Serif" pitchFamily="34" charset="0"/>
              </a:rPr>
              <a:t>backoff</a:t>
            </a:r>
            <a:r>
              <a:rPr lang="en-US" sz="1800" dirty="0">
                <a:ln w="0" cap="rnd" cmpd="thickThin">
                  <a:solidFill>
                    <a:prstClr val="black"/>
                  </a:solidFill>
                  <a:bevel/>
                </a:ln>
                <a:solidFill>
                  <a:schemeClr val="tx2"/>
                </a:solidFill>
                <a:latin typeface="Microsoft Sans Serif" pitchFamily="34" charset="0"/>
                <a:cs typeface="Microsoft Sans Serif" pitchFamily="34" charset="0"/>
              </a:rPr>
              <a:t> interval, random </a:t>
            </a:r>
            <a:r>
              <a:rPr lang="en-US" sz="1800" dirty="0" err="1">
                <a:ln w="0" cap="rnd" cmpd="thickThin">
                  <a:solidFill>
                    <a:prstClr val="black"/>
                  </a:solidFill>
                  <a:bevel/>
                </a:ln>
                <a:solidFill>
                  <a:schemeClr val="tx2"/>
                </a:solidFill>
                <a:latin typeface="Microsoft Sans Serif" pitchFamily="34" charset="0"/>
                <a:cs typeface="Microsoft Sans Serif" pitchFamily="34" charset="0"/>
              </a:rPr>
              <a:t>backoff</a:t>
            </a:r>
            <a:r>
              <a:rPr lang="en-US" sz="1800" dirty="0">
                <a:ln w="0" cap="rnd" cmpd="thickThin">
                  <a:solidFill>
                    <a:prstClr val="black"/>
                  </a:solidFill>
                  <a:bevel/>
                </a:ln>
                <a:solidFill>
                  <a:schemeClr val="tx2"/>
                </a:solidFill>
                <a:latin typeface="Microsoft Sans Serif" pitchFamily="34" charset="0"/>
                <a:cs typeface="Microsoft Sans Serif" pitchFamily="34" charset="0"/>
              </a:rPr>
              <a:t>, repeat from </a:t>
            </a:r>
            <a:r>
              <a:rPr lang="en-US" sz="2000" b="1" dirty="0">
                <a:ln w="0" cap="rnd" cmpd="thickThin">
                  <a:solidFill>
                    <a:prstClr val="black"/>
                  </a:solidFill>
                  <a:bevel/>
                </a:ln>
                <a:solidFill>
                  <a:prstClr val="black"/>
                </a:solidFill>
                <a:latin typeface="Microsoft Sans Serif" pitchFamily="34" charset="0"/>
                <a:cs typeface="Microsoft Sans Serif" pitchFamily="34" charset="0"/>
              </a:rPr>
              <a:t>step 2</a:t>
            </a:r>
          </a:p>
        </p:txBody>
      </p:sp>
      <p:grpSp>
        <p:nvGrpSpPr>
          <p:cNvPr id="2" name="Group 20"/>
          <p:cNvGrpSpPr/>
          <p:nvPr/>
        </p:nvGrpSpPr>
        <p:grpSpPr>
          <a:xfrm>
            <a:off x="6858459" y="1638300"/>
            <a:ext cx="1980741" cy="3467100"/>
            <a:chOff x="5473701" y="1912938"/>
            <a:chExt cx="3435348" cy="3695700"/>
          </a:xfrm>
        </p:grpSpPr>
        <p:sp>
          <p:nvSpPr>
            <p:cNvPr id="354309" name="Line 5"/>
            <p:cNvSpPr>
              <a:spLocks noChangeShapeType="1"/>
            </p:cNvSpPr>
            <p:nvPr/>
          </p:nvSpPr>
          <p:spPr bwMode="auto">
            <a:xfrm>
              <a:off x="6432550" y="2270125"/>
              <a:ext cx="0" cy="3338513"/>
            </a:xfrm>
            <a:prstGeom prst="line">
              <a:avLst/>
            </a:prstGeom>
            <a:noFill/>
            <a:ln w="9525">
              <a:solidFill>
                <a:schemeClr val="tx1"/>
              </a:solidFill>
              <a:round/>
              <a:headEnd/>
              <a:tailEnd/>
            </a:ln>
            <a:effectLst/>
          </p:spPr>
          <p:txBody>
            <a:bodyPr wrap="none"/>
            <a:lstStyle/>
            <a:p>
              <a:pPr algn="l" rtl="0"/>
              <a:endParaRPr lang="en-US" sz="2000" kern="1200">
                <a:solidFill>
                  <a:prstClr val="black"/>
                </a:solidFill>
                <a:latin typeface="Calibri"/>
                <a:ea typeface="+mn-ea"/>
                <a:cs typeface="+mn-cs"/>
              </a:endParaRPr>
            </a:p>
          </p:txBody>
        </p:sp>
        <p:sp>
          <p:nvSpPr>
            <p:cNvPr id="354310" name="Line 6"/>
            <p:cNvSpPr>
              <a:spLocks noChangeShapeType="1"/>
            </p:cNvSpPr>
            <p:nvPr/>
          </p:nvSpPr>
          <p:spPr bwMode="auto">
            <a:xfrm>
              <a:off x="8351838" y="2257425"/>
              <a:ext cx="0" cy="3338513"/>
            </a:xfrm>
            <a:prstGeom prst="line">
              <a:avLst/>
            </a:prstGeom>
            <a:noFill/>
            <a:ln w="9525">
              <a:solidFill>
                <a:schemeClr val="tx1"/>
              </a:solidFill>
              <a:round/>
              <a:headEnd/>
              <a:tailEnd/>
            </a:ln>
            <a:effectLst/>
          </p:spPr>
          <p:txBody>
            <a:bodyPr wrap="none"/>
            <a:lstStyle/>
            <a:p>
              <a:pPr algn="l" rtl="0"/>
              <a:endParaRPr lang="en-US" sz="2000" kern="1200">
                <a:solidFill>
                  <a:prstClr val="black"/>
                </a:solidFill>
                <a:latin typeface="Calibri"/>
                <a:ea typeface="+mn-ea"/>
                <a:cs typeface="+mn-cs"/>
              </a:endParaRPr>
            </a:p>
          </p:txBody>
        </p:sp>
        <p:sp>
          <p:nvSpPr>
            <p:cNvPr id="354311" name="Text Box 7"/>
            <p:cNvSpPr txBox="1">
              <a:spLocks noChangeArrowheads="1"/>
            </p:cNvSpPr>
            <p:nvPr/>
          </p:nvSpPr>
          <p:spPr bwMode="auto">
            <a:xfrm>
              <a:off x="6022975" y="1912938"/>
              <a:ext cx="829073" cy="369332"/>
            </a:xfrm>
            <a:prstGeom prst="rect">
              <a:avLst/>
            </a:prstGeom>
            <a:noFill/>
            <a:ln w="9525">
              <a:noFill/>
              <a:miter lim="800000"/>
              <a:headEnd/>
              <a:tailEnd/>
            </a:ln>
            <a:effectLst/>
          </p:spPr>
          <p:txBody>
            <a:bodyPr wrap="none">
              <a:spAutoFit/>
            </a:bodyPr>
            <a:lstStyle/>
            <a:p>
              <a:pPr algn="l" rtl="0"/>
              <a:r>
                <a:rPr lang="en-US" b="1" kern="1200" dirty="0">
                  <a:solidFill>
                    <a:prstClr val="black"/>
                  </a:solidFill>
                  <a:latin typeface="Calibri"/>
                  <a:ea typeface="+mn-ea"/>
                  <a:cs typeface="+mn-cs"/>
                </a:rPr>
                <a:t>sender</a:t>
              </a:r>
            </a:p>
          </p:txBody>
        </p:sp>
        <p:sp>
          <p:nvSpPr>
            <p:cNvPr id="354312" name="Text Box 8"/>
            <p:cNvSpPr txBox="1">
              <a:spLocks noChangeArrowheads="1"/>
            </p:cNvSpPr>
            <p:nvPr/>
          </p:nvSpPr>
          <p:spPr bwMode="auto">
            <a:xfrm>
              <a:off x="7861300" y="1922463"/>
              <a:ext cx="951030" cy="369332"/>
            </a:xfrm>
            <a:prstGeom prst="rect">
              <a:avLst/>
            </a:prstGeom>
            <a:noFill/>
            <a:ln w="9525">
              <a:noFill/>
              <a:miter lim="800000"/>
              <a:headEnd/>
              <a:tailEnd/>
            </a:ln>
            <a:effectLst/>
          </p:spPr>
          <p:txBody>
            <a:bodyPr wrap="none">
              <a:spAutoFit/>
            </a:bodyPr>
            <a:lstStyle/>
            <a:p>
              <a:pPr algn="l" rtl="0"/>
              <a:r>
                <a:rPr lang="en-US" b="1" kern="1200" dirty="0">
                  <a:solidFill>
                    <a:prstClr val="black"/>
                  </a:solidFill>
                  <a:latin typeface="Calibri"/>
                  <a:ea typeface="+mn-ea"/>
                  <a:cs typeface="+mn-cs"/>
                </a:rPr>
                <a:t>receiver</a:t>
              </a:r>
            </a:p>
          </p:txBody>
        </p:sp>
        <p:grpSp>
          <p:nvGrpSpPr>
            <p:cNvPr id="3" name="Group 23"/>
            <p:cNvGrpSpPr>
              <a:grpSpLocks/>
            </p:cNvGrpSpPr>
            <p:nvPr/>
          </p:nvGrpSpPr>
          <p:grpSpPr bwMode="auto">
            <a:xfrm>
              <a:off x="5473701" y="2319337"/>
              <a:ext cx="2879725" cy="1938336"/>
              <a:chOff x="3448" y="1461"/>
              <a:chExt cx="1814" cy="1221"/>
            </a:xfrm>
          </p:grpSpPr>
          <p:grpSp>
            <p:nvGrpSpPr>
              <p:cNvPr id="4" name="Group 22"/>
              <p:cNvGrpSpPr>
                <a:grpSpLocks/>
              </p:cNvGrpSpPr>
              <p:nvPr/>
            </p:nvGrpSpPr>
            <p:grpSpPr bwMode="auto">
              <a:xfrm>
                <a:off x="3448" y="1461"/>
                <a:ext cx="590" cy="321"/>
                <a:chOff x="3448" y="1461"/>
                <a:chExt cx="590" cy="321"/>
              </a:xfrm>
            </p:grpSpPr>
            <p:sp>
              <p:nvSpPr>
                <p:cNvPr id="354315" name="AutoShape 11"/>
                <p:cNvSpPr>
                  <a:spLocks/>
                </p:cNvSpPr>
                <p:nvPr/>
              </p:nvSpPr>
              <p:spPr bwMode="auto">
                <a:xfrm>
                  <a:off x="3984" y="1620"/>
                  <a:ext cx="54" cy="162"/>
                </a:xfrm>
                <a:prstGeom prst="leftBrace">
                  <a:avLst>
                    <a:gd name="adj1" fmla="val 25000"/>
                    <a:gd name="adj2" fmla="val 50000"/>
                  </a:avLst>
                </a:prstGeom>
                <a:noFill/>
                <a:ln w="9525">
                  <a:solidFill>
                    <a:schemeClr val="tx1"/>
                  </a:solidFill>
                  <a:round/>
                  <a:headEnd/>
                  <a:tailEnd/>
                </a:ln>
                <a:effectLst/>
              </p:spPr>
              <p:txBody>
                <a:bodyPr wrap="none" anchor="ctr"/>
                <a:lstStyle/>
                <a:p>
                  <a:pPr algn="l" rtl="0"/>
                  <a:endParaRPr lang="en-US" sz="2000" b="1" kern="1200" dirty="0">
                    <a:solidFill>
                      <a:prstClr val="black"/>
                    </a:solidFill>
                    <a:latin typeface="Calibri"/>
                    <a:ea typeface="+mn-ea"/>
                    <a:cs typeface="+mn-cs"/>
                  </a:endParaRPr>
                </a:p>
              </p:txBody>
            </p:sp>
            <p:sp>
              <p:nvSpPr>
                <p:cNvPr id="354316" name="Text Box 12"/>
                <p:cNvSpPr txBox="1">
                  <a:spLocks noChangeArrowheads="1"/>
                </p:cNvSpPr>
                <p:nvPr/>
              </p:nvSpPr>
              <p:spPr bwMode="auto">
                <a:xfrm>
                  <a:off x="3448" y="1461"/>
                  <a:ext cx="352" cy="213"/>
                </a:xfrm>
                <a:prstGeom prst="rect">
                  <a:avLst/>
                </a:prstGeom>
                <a:noFill/>
                <a:ln w="9525">
                  <a:noFill/>
                  <a:miter lim="800000"/>
                  <a:headEnd/>
                  <a:tailEnd/>
                </a:ln>
                <a:effectLst/>
              </p:spPr>
              <p:txBody>
                <a:bodyPr wrap="none">
                  <a:spAutoFit/>
                </a:bodyPr>
                <a:lstStyle/>
                <a:p>
                  <a:pPr algn="l" rtl="0"/>
                  <a:r>
                    <a:rPr lang="en-US" sz="1600" b="1" kern="1200" dirty="0">
                      <a:solidFill>
                        <a:prstClr val="black"/>
                      </a:solidFill>
                      <a:latin typeface="Calibri"/>
                      <a:ea typeface="+mn-ea"/>
                      <a:cs typeface="+mn-cs"/>
                    </a:rPr>
                    <a:t>DIFS</a:t>
                  </a:r>
                </a:p>
              </p:txBody>
            </p:sp>
          </p:grpSp>
          <p:grpSp>
            <p:nvGrpSpPr>
              <p:cNvPr id="5" name="Group 20"/>
              <p:cNvGrpSpPr>
                <a:grpSpLocks/>
              </p:cNvGrpSpPr>
              <p:nvPr/>
            </p:nvGrpSpPr>
            <p:grpSpPr bwMode="auto">
              <a:xfrm>
                <a:off x="4050" y="1782"/>
                <a:ext cx="1212" cy="900"/>
                <a:chOff x="4050" y="1782"/>
                <a:chExt cx="1212" cy="900"/>
              </a:xfrm>
            </p:grpSpPr>
            <p:sp>
              <p:nvSpPr>
                <p:cNvPr id="354317" name="Freeform 13"/>
                <p:cNvSpPr>
                  <a:spLocks/>
                </p:cNvSpPr>
                <p:nvPr/>
              </p:nvSpPr>
              <p:spPr bwMode="auto">
                <a:xfrm>
                  <a:off x="4050" y="1782"/>
                  <a:ext cx="1212" cy="900"/>
                </a:xfrm>
                <a:custGeom>
                  <a:avLst/>
                  <a:gdLst/>
                  <a:ahLst/>
                  <a:cxnLst>
                    <a:cxn ang="0">
                      <a:pos x="6" y="0"/>
                    </a:cxn>
                    <a:cxn ang="0">
                      <a:pos x="1212" y="228"/>
                    </a:cxn>
                    <a:cxn ang="0">
                      <a:pos x="1212" y="900"/>
                    </a:cxn>
                    <a:cxn ang="0">
                      <a:pos x="0" y="660"/>
                    </a:cxn>
                    <a:cxn ang="0">
                      <a:pos x="6" y="0"/>
                    </a:cxn>
                  </a:cxnLst>
                  <a:rect l="0" t="0" r="r" b="b"/>
                  <a:pathLst>
                    <a:path w="1212" h="900">
                      <a:moveTo>
                        <a:pt x="6" y="0"/>
                      </a:moveTo>
                      <a:lnTo>
                        <a:pt x="1212" y="228"/>
                      </a:lnTo>
                      <a:lnTo>
                        <a:pt x="1212" y="900"/>
                      </a:lnTo>
                      <a:lnTo>
                        <a:pt x="0" y="660"/>
                      </a:lnTo>
                      <a:lnTo>
                        <a:pt x="6" y="0"/>
                      </a:lnTo>
                      <a:close/>
                    </a:path>
                  </a:pathLst>
                </a:custGeom>
                <a:solidFill>
                  <a:schemeClr val="accent1"/>
                </a:solidFill>
                <a:ln w="9525" cap="flat" cmpd="sng">
                  <a:noFill/>
                  <a:prstDash val="solid"/>
                  <a:round/>
                  <a:headEnd/>
                  <a:tailEnd/>
                </a:ln>
                <a:effectLst/>
              </p:spPr>
              <p:txBody>
                <a:bodyPr wrap="none"/>
                <a:lstStyle/>
                <a:p>
                  <a:pPr algn="l" rtl="0"/>
                  <a:endParaRPr lang="en-US" sz="2000" kern="1200">
                    <a:solidFill>
                      <a:prstClr val="black"/>
                    </a:solidFill>
                    <a:latin typeface="Calibri"/>
                    <a:ea typeface="+mn-ea"/>
                    <a:cs typeface="+mn-cs"/>
                  </a:endParaRPr>
                </a:p>
              </p:txBody>
            </p:sp>
            <p:sp>
              <p:nvSpPr>
                <p:cNvPr id="354322" name="Text Box 18"/>
                <p:cNvSpPr txBox="1">
                  <a:spLocks noChangeArrowheads="1"/>
                </p:cNvSpPr>
                <p:nvPr/>
              </p:nvSpPr>
              <p:spPr bwMode="auto">
                <a:xfrm>
                  <a:off x="4394" y="2108"/>
                  <a:ext cx="415" cy="252"/>
                </a:xfrm>
                <a:prstGeom prst="rect">
                  <a:avLst/>
                </a:prstGeom>
                <a:noFill/>
                <a:ln w="9525">
                  <a:noFill/>
                  <a:miter lim="800000"/>
                  <a:headEnd/>
                  <a:tailEnd/>
                </a:ln>
                <a:effectLst/>
              </p:spPr>
              <p:txBody>
                <a:bodyPr wrap="none">
                  <a:spAutoFit/>
                </a:bodyPr>
                <a:lstStyle/>
                <a:p>
                  <a:pPr algn="l" rtl="0"/>
                  <a:r>
                    <a:rPr lang="en-US" sz="2000" b="1" kern="1200" dirty="0">
                      <a:solidFill>
                        <a:prstClr val="white"/>
                      </a:solidFill>
                      <a:latin typeface="Calibri"/>
                      <a:ea typeface="+mn-ea"/>
                      <a:cs typeface="+mn-cs"/>
                    </a:rPr>
                    <a:t>data</a:t>
                  </a:r>
                </a:p>
              </p:txBody>
            </p:sp>
          </p:grpSp>
        </p:grpSp>
        <p:grpSp>
          <p:nvGrpSpPr>
            <p:cNvPr id="6" name="Group 24"/>
            <p:cNvGrpSpPr>
              <a:grpSpLocks/>
            </p:cNvGrpSpPr>
            <p:nvPr/>
          </p:nvGrpSpPr>
          <p:grpSpPr bwMode="auto">
            <a:xfrm>
              <a:off x="6419849" y="4233866"/>
              <a:ext cx="2489200" cy="1171576"/>
              <a:chOff x="4044" y="2667"/>
              <a:chExt cx="1568" cy="738"/>
            </a:xfrm>
          </p:grpSpPr>
          <p:sp>
            <p:nvSpPr>
              <p:cNvPr id="354318" name="Text Box 14"/>
              <p:cNvSpPr txBox="1">
                <a:spLocks noChangeArrowheads="1"/>
              </p:cNvSpPr>
              <p:nvPr/>
            </p:nvSpPr>
            <p:spPr bwMode="auto">
              <a:xfrm>
                <a:off x="5280" y="2667"/>
                <a:ext cx="332" cy="213"/>
              </a:xfrm>
              <a:prstGeom prst="rect">
                <a:avLst/>
              </a:prstGeom>
              <a:noFill/>
              <a:ln w="9525">
                <a:noFill/>
                <a:miter lim="800000"/>
                <a:headEnd/>
                <a:tailEnd/>
              </a:ln>
              <a:effectLst/>
            </p:spPr>
            <p:txBody>
              <a:bodyPr wrap="none">
                <a:spAutoFit/>
              </a:bodyPr>
              <a:lstStyle/>
              <a:p>
                <a:pPr algn="l" rtl="0"/>
                <a:r>
                  <a:rPr lang="en-US" sz="1600" b="1" kern="1200" dirty="0">
                    <a:solidFill>
                      <a:prstClr val="black"/>
                    </a:solidFill>
                    <a:latin typeface="Calibri"/>
                    <a:ea typeface="+mn-ea"/>
                    <a:cs typeface="+mn-cs"/>
                  </a:rPr>
                  <a:t>SIFS</a:t>
                </a:r>
              </a:p>
            </p:txBody>
          </p:sp>
          <p:sp>
            <p:nvSpPr>
              <p:cNvPr id="354319" name="AutoShape 15"/>
              <p:cNvSpPr>
                <a:spLocks/>
              </p:cNvSpPr>
              <p:nvPr/>
            </p:nvSpPr>
            <p:spPr bwMode="auto">
              <a:xfrm flipH="1">
                <a:off x="5262" y="2688"/>
                <a:ext cx="54" cy="162"/>
              </a:xfrm>
              <a:prstGeom prst="leftBrace">
                <a:avLst>
                  <a:gd name="adj1" fmla="val 25000"/>
                  <a:gd name="adj2" fmla="val 50000"/>
                </a:avLst>
              </a:prstGeom>
              <a:noFill/>
              <a:ln w="9525">
                <a:solidFill>
                  <a:schemeClr val="tx1"/>
                </a:solidFill>
                <a:round/>
                <a:headEnd/>
                <a:tailEnd/>
              </a:ln>
              <a:effectLst/>
            </p:spPr>
            <p:txBody>
              <a:bodyPr wrap="none" anchor="ctr"/>
              <a:lstStyle/>
              <a:p>
                <a:pPr algn="l" rtl="0"/>
                <a:endParaRPr lang="en-US" sz="2000" b="1" kern="1200" dirty="0">
                  <a:solidFill>
                    <a:prstClr val="black"/>
                  </a:solidFill>
                  <a:latin typeface="Calibri"/>
                  <a:ea typeface="+mn-ea"/>
                  <a:cs typeface="+mn-cs"/>
                </a:endParaRPr>
              </a:p>
            </p:txBody>
          </p:sp>
          <p:grpSp>
            <p:nvGrpSpPr>
              <p:cNvPr id="7" name="Group 21"/>
              <p:cNvGrpSpPr>
                <a:grpSpLocks/>
              </p:cNvGrpSpPr>
              <p:nvPr/>
            </p:nvGrpSpPr>
            <p:grpSpPr bwMode="auto">
              <a:xfrm>
                <a:off x="4044" y="2856"/>
                <a:ext cx="1212" cy="549"/>
                <a:chOff x="4044" y="2856"/>
                <a:chExt cx="1212" cy="549"/>
              </a:xfrm>
            </p:grpSpPr>
            <p:sp>
              <p:nvSpPr>
                <p:cNvPr id="354321" name="Freeform 17"/>
                <p:cNvSpPr>
                  <a:spLocks/>
                </p:cNvSpPr>
                <p:nvPr/>
              </p:nvSpPr>
              <p:spPr bwMode="auto">
                <a:xfrm flipV="1">
                  <a:off x="4044" y="2856"/>
                  <a:ext cx="1212" cy="549"/>
                </a:xfrm>
                <a:custGeom>
                  <a:avLst/>
                  <a:gdLst/>
                  <a:ahLst/>
                  <a:cxnLst>
                    <a:cxn ang="0">
                      <a:pos x="0" y="0"/>
                    </a:cxn>
                    <a:cxn ang="0">
                      <a:pos x="1212" y="246"/>
                    </a:cxn>
                    <a:cxn ang="0">
                      <a:pos x="1212" y="414"/>
                    </a:cxn>
                    <a:cxn ang="0">
                      <a:pos x="6" y="174"/>
                    </a:cxn>
                    <a:cxn ang="0">
                      <a:pos x="0" y="0"/>
                    </a:cxn>
                  </a:cxnLst>
                  <a:rect l="0" t="0" r="r" b="b"/>
                  <a:pathLst>
                    <a:path w="1212" h="414">
                      <a:moveTo>
                        <a:pt x="0" y="0"/>
                      </a:moveTo>
                      <a:lnTo>
                        <a:pt x="1212" y="246"/>
                      </a:lnTo>
                      <a:lnTo>
                        <a:pt x="1212" y="414"/>
                      </a:lnTo>
                      <a:lnTo>
                        <a:pt x="6" y="174"/>
                      </a:lnTo>
                      <a:lnTo>
                        <a:pt x="0" y="0"/>
                      </a:lnTo>
                      <a:close/>
                    </a:path>
                  </a:pathLst>
                </a:custGeom>
                <a:solidFill>
                  <a:schemeClr val="accent2"/>
                </a:solidFill>
                <a:ln w="9525" cap="flat" cmpd="sng">
                  <a:noFill/>
                  <a:prstDash val="solid"/>
                  <a:round/>
                  <a:headEnd/>
                  <a:tailEnd/>
                </a:ln>
                <a:effectLst/>
              </p:spPr>
              <p:txBody>
                <a:bodyPr wrap="none"/>
                <a:lstStyle/>
                <a:p>
                  <a:pPr algn="l" rtl="0"/>
                  <a:endParaRPr lang="en-US" sz="2000" kern="1200">
                    <a:solidFill>
                      <a:prstClr val="black"/>
                    </a:solidFill>
                    <a:latin typeface="Calibri"/>
                    <a:ea typeface="+mn-ea"/>
                    <a:cs typeface="+mn-cs"/>
                  </a:endParaRPr>
                </a:p>
              </p:txBody>
            </p:sp>
            <p:sp>
              <p:nvSpPr>
                <p:cNvPr id="354323" name="Text Box 19"/>
                <p:cNvSpPr txBox="1">
                  <a:spLocks noChangeArrowheads="1"/>
                </p:cNvSpPr>
                <p:nvPr/>
              </p:nvSpPr>
              <p:spPr bwMode="auto">
                <a:xfrm>
                  <a:off x="4436" y="2954"/>
                  <a:ext cx="387" cy="252"/>
                </a:xfrm>
                <a:prstGeom prst="rect">
                  <a:avLst/>
                </a:prstGeom>
                <a:noFill/>
                <a:ln w="9525">
                  <a:noFill/>
                  <a:miter lim="800000"/>
                  <a:headEnd/>
                  <a:tailEnd/>
                </a:ln>
                <a:effectLst/>
              </p:spPr>
              <p:txBody>
                <a:bodyPr wrap="none">
                  <a:spAutoFit/>
                </a:bodyPr>
                <a:lstStyle/>
                <a:p>
                  <a:pPr algn="l" rtl="0"/>
                  <a:r>
                    <a:rPr lang="en-US" sz="2000" b="1" kern="1200" dirty="0">
                      <a:solidFill>
                        <a:prstClr val="white"/>
                      </a:solidFill>
                      <a:latin typeface="Calibri"/>
                      <a:ea typeface="+mn-ea"/>
                      <a:cs typeface="+mn-cs"/>
                    </a:rPr>
                    <a:t>ACK</a:t>
                  </a:r>
                </a:p>
              </p:txBody>
            </p:sp>
          </p:grpSp>
        </p:grpSp>
      </p:grpSp>
      <p:sp>
        <p:nvSpPr>
          <p:cNvPr id="24" name="TextBox 23"/>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CSMA/ CA algorithm - Sender</a:t>
            </a:r>
            <a:endParaRPr lang="th-TH" sz="4400" b="1" kern="1200" dirty="0">
              <a:ln>
                <a:solidFill>
                  <a:prstClr val="black"/>
                </a:solidFill>
              </a:ln>
              <a:solidFill>
                <a:prstClr val="white"/>
              </a:solidFill>
              <a:latin typeface="Tahoma" pitchFamily="34" charset="0"/>
              <a:ea typeface="+mn-ea"/>
              <a:cs typeface="Tahoma" pitchFamily="34" charset="0"/>
            </a:endParaRPr>
          </a:p>
        </p:txBody>
      </p:sp>
      <p:sp>
        <p:nvSpPr>
          <p:cNvPr id="29" name="Rectangle 28"/>
          <p:cNvSpPr/>
          <p:nvPr/>
        </p:nvSpPr>
        <p:spPr>
          <a:xfrm>
            <a:off x="4800600" y="1501914"/>
            <a:ext cx="1289858" cy="707886"/>
          </a:xfrm>
          <a:prstGeom prst="rect">
            <a:avLst/>
          </a:prstGeom>
          <a:ln>
            <a:solidFill>
              <a:schemeClr val="accent6">
                <a:lumMod val="75000"/>
              </a:schemeClr>
            </a:solidFill>
          </a:ln>
        </p:spPr>
        <p:txBody>
          <a:bodyPr wrap="square">
            <a:spAutoFit/>
          </a:bodyPr>
          <a:lstStyle/>
          <a:p>
            <a:pPr algn="l" rtl="0"/>
            <a:r>
              <a:rPr lang="en-US" sz="2000" kern="1200" dirty="0">
                <a:ln>
                  <a:solidFill>
                    <a:sysClr val="windowText" lastClr="000000"/>
                  </a:solidFill>
                </a:ln>
                <a:solidFill>
                  <a:srgbClr val="FF6600"/>
                </a:solidFill>
                <a:latin typeface="Arial Narrow" pitchFamily="34" charset="0"/>
              </a:rPr>
              <a:t>BO timer is initially zero</a:t>
            </a:r>
          </a:p>
        </p:txBody>
      </p:sp>
      <p:grpSp>
        <p:nvGrpSpPr>
          <p:cNvPr id="9" name="Group 27"/>
          <p:cNvGrpSpPr/>
          <p:nvPr/>
        </p:nvGrpSpPr>
        <p:grpSpPr>
          <a:xfrm rot="16200000">
            <a:off x="5739689" y="903803"/>
            <a:ext cx="4038600" cy="3243010"/>
            <a:chOff x="1370401" y="1392884"/>
            <a:chExt cx="4038600" cy="5130299"/>
          </a:xfrm>
        </p:grpSpPr>
        <p:cxnSp>
          <p:nvCxnSpPr>
            <p:cNvPr id="27" name="Straight Connector 26"/>
            <p:cNvCxnSpPr>
              <a:stCxn id="30" idx="3"/>
            </p:cNvCxnSpPr>
            <p:nvPr/>
          </p:nvCxnSpPr>
          <p:spPr>
            <a:xfrm rot="5400000">
              <a:off x="146266" y="2617020"/>
              <a:ext cx="4756176" cy="2307905"/>
            </a:xfrm>
            <a:prstGeom prst="line">
              <a:avLst/>
            </a:prstGeom>
            <a:ln w="762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0" idx="3"/>
            </p:cNvCxnSpPr>
            <p:nvPr/>
          </p:nvCxnSpPr>
          <p:spPr>
            <a:xfrm rot="5400000" flipV="1">
              <a:off x="1978504" y="3092687"/>
              <a:ext cx="5130299" cy="1730694"/>
            </a:xfrm>
            <a:prstGeom prst="line">
              <a:avLst/>
            </a:prstGeom>
            <a:ln w="762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sp>
        <p:nvSpPr>
          <p:cNvPr id="30" name="Striped Right Arrow 29"/>
          <p:cNvSpPr/>
          <p:nvPr/>
        </p:nvSpPr>
        <p:spPr>
          <a:xfrm rot="572065">
            <a:off x="4454869" y="1812807"/>
            <a:ext cx="1694317" cy="567143"/>
          </a:xfrm>
          <a:prstGeom prst="stripedRightArrow">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43000" y="1676400"/>
            <a:ext cx="3352800" cy="533400"/>
          </a:xfrm>
          <a:prstGeom prst="ellipse">
            <a:avLst/>
          </a:prstGeom>
          <a:noFill/>
          <a:ln w="57150" cap="flat" cmpd="sng" algn="ctr">
            <a:solidFill>
              <a:srgbClr val="FF0000"/>
            </a:solidFill>
            <a:prstDash val="solid"/>
            <a:tailEnd type="arrow" w="med" len="sm"/>
          </a:ln>
          <a:effectLst>
            <a:outerShdw blurRad="76200" dist="12700" dir="8100000" sy="-23000" kx="800400" algn="br" rotWithShape="0">
              <a:prstClr val="black">
                <a:alpha val="20000"/>
              </a:prstClr>
            </a:outerShdw>
          </a:effectLst>
          <a:scene3d>
            <a:camera prst="orthographicFront"/>
            <a:lightRig rig="threePt" dir="t"/>
          </a:scene3d>
          <a:sp3d>
            <a:bevelT w="152400" h="50800" prst="softRound"/>
          </a:sp3d>
        </p:spPr>
        <p:txBody>
          <a:bodyPr rtlCol="0" anchor="ctr"/>
          <a:lstStyle/>
          <a:p>
            <a:pPr algn="ctr" rtl="0">
              <a:defRPr/>
            </a:pPr>
            <a:endParaRPr lang="en-US">
              <a:solidFill>
                <a:sysClr val="window" lastClr="FFFFFF"/>
              </a:solidFill>
              <a:latin typeface="Calibri"/>
              <a:ea typeface="+mn-ea"/>
              <a:cs typeface="+mn-cs"/>
            </a:endParaRPr>
          </a:p>
        </p:txBody>
      </p:sp>
    </p:spTree>
    <p:extLst>
      <p:ext uri="{BB962C8B-B14F-4D97-AF65-F5344CB8AC3E}">
        <p14:creationId xmlns:p14="http://schemas.microsoft.com/office/powerpoint/2010/main" val="218963838"/>
      </p:ext>
    </p:extLst>
  </p:cSld>
  <p:clrMapOvr>
    <a:masterClrMapping/>
  </p:clrMapOvr>
  <p:transition advClick="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430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430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430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430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430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4307">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4307">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4307">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0"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edge">
                                      <p:cBhvr>
                                        <p:cTn id="29" dur="1000"/>
                                        <p:tgtEl>
                                          <p:spTgt spid="33"/>
                                        </p:tgtEl>
                                      </p:cBhvr>
                                    </p:animEffect>
                                  </p:childTnLst>
                                </p:cTn>
                              </p:par>
                            </p:childTnLst>
                          </p:cTn>
                        </p:par>
                        <p:par>
                          <p:cTn id="30" fill="hold">
                            <p:stCondLst>
                              <p:cond delay="1000"/>
                            </p:stCondLst>
                            <p:childTnLst>
                              <p:par>
                                <p:cTn id="31" presetID="53" presetClass="entr" presetSubtype="0"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p:cTn id="33" dur="500" fill="hold"/>
                                        <p:tgtEl>
                                          <p:spTgt spid="30"/>
                                        </p:tgtEl>
                                        <p:attrNameLst>
                                          <p:attrName>ppt_w</p:attrName>
                                        </p:attrNameLst>
                                      </p:cBhvr>
                                      <p:tavLst>
                                        <p:tav tm="0">
                                          <p:val>
                                            <p:fltVal val="0"/>
                                          </p:val>
                                        </p:tav>
                                        <p:tav tm="100000">
                                          <p:val>
                                            <p:strVal val="#ppt_w"/>
                                          </p:val>
                                        </p:tav>
                                      </p:tavLst>
                                    </p:anim>
                                    <p:anim calcmode="lin" valueType="num">
                                      <p:cBhvr>
                                        <p:cTn id="34" dur="500" fill="hold"/>
                                        <p:tgtEl>
                                          <p:spTgt spid="30"/>
                                        </p:tgtEl>
                                        <p:attrNameLst>
                                          <p:attrName>ppt_h</p:attrName>
                                        </p:attrNameLst>
                                      </p:cBhvr>
                                      <p:tavLst>
                                        <p:tav tm="0">
                                          <p:val>
                                            <p:fltVal val="0"/>
                                          </p:val>
                                        </p:tav>
                                        <p:tav tm="100000">
                                          <p:val>
                                            <p:strVal val="#ppt_h"/>
                                          </p:val>
                                        </p:tav>
                                      </p:tavLst>
                                    </p:anim>
                                    <p:animEffect transition="in" filter="fade">
                                      <p:cBhvr>
                                        <p:cTn id="35" dur="500"/>
                                        <p:tgtEl>
                                          <p:spTgt spid="30"/>
                                        </p:tgtEl>
                                      </p:cBhvr>
                                    </p:animEffect>
                                  </p:childTnLst>
                                </p:cTn>
                              </p:par>
                            </p:childTnLst>
                          </p:cTn>
                        </p:par>
                        <p:par>
                          <p:cTn id="36" fill="hold">
                            <p:stCondLst>
                              <p:cond delay="1500"/>
                            </p:stCondLst>
                            <p:childTnLst>
                              <p:par>
                                <p:cTn id="37" presetID="53"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6" name="Text Box 4"/>
          <p:cNvSpPr txBox="1">
            <a:spLocks noChangeArrowheads="1"/>
          </p:cNvSpPr>
          <p:nvPr/>
        </p:nvSpPr>
        <p:spPr bwMode="auto">
          <a:xfrm>
            <a:off x="3246438" y="746125"/>
            <a:ext cx="184150" cy="579438"/>
          </a:xfrm>
          <a:prstGeom prst="rect">
            <a:avLst/>
          </a:prstGeom>
          <a:noFill/>
          <a:ln w="9525">
            <a:noFill/>
            <a:miter lim="800000"/>
            <a:headEnd/>
            <a:tailEnd/>
          </a:ln>
          <a:effectLst/>
        </p:spPr>
        <p:txBody>
          <a:bodyPr wrap="none">
            <a:spAutoFit/>
          </a:bodyPr>
          <a:lstStyle/>
          <a:p>
            <a:pPr algn="l" rtl="0"/>
            <a:endParaRPr lang="en-US" sz="3200" kern="1200">
              <a:solidFill>
                <a:prstClr val="black"/>
              </a:solidFill>
              <a:latin typeface="Times New Roman" pitchFamily="18" charset="0"/>
              <a:ea typeface="+mn-ea"/>
              <a:cs typeface="+mn-cs"/>
            </a:endParaRPr>
          </a:p>
        </p:txBody>
      </p:sp>
      <p:sp>
        <p:nvSpPr>
          <p:cNvPr id="7" name="TextBox 6"/>
          <p:cNvSpPr txBox="1"/>
          <p:nvPr/>
        </p:nvSpPr>
        <p:spPr>
          <a:xfrm>
            <a:off x="0" y="2133600"/>
            <a:ext cx="9144000" cy="692497"/>
          </a:xfrm>
          <a:prstGeom prst="rect">
            <a:avLst/>
          </a:prstGeom>
          <a:solidFill>
            <a:schemeClr val="accent6">
              <a:lumMod val="75000"/>
            </a:schemeClr>
          </a:solidFill>
        </p:spPr>
        <p:txBody>
          <a:bodyPr wrap="square" rtlCol="0">
            <a:spAutoFit/>
          </a:bodyPr>
          <a:lstStyle/>
          <a:p>
            <a:pPr algn="ctr" rtl="0"/>
            <a:r>
              <a:rPr lang="en-US" sz="3900" b="1" dirty="0">
                <a:ln>
                  <a:solidFill>
                    <a:schemeClr val="tx1"/>
                  </a:solidFill>
                </a:ln>
                <a:solidFill>
                  <a:schemeClr val="bg1"/>
                </a:solidFill>
                <a:latin typeface="Tahoma" pitchFamily="34" charset="0"/>
                <a:cs typeface="Tahoma" pitchFamily="34" charset="0"/>
              </a:rPr>
              <a:t>The basis of </a:t>
            </a:r>
            <a:r>
              <a:rPr lang="en-US" sz="3900" b="1" dirty="0">
                <a:ln>
                  <a:solidFill>
                    <a:schemeClr val="bg1"/>
                  </a:solidFill>
                </a:ln>
                <a:solidFill>
                  <a:sysClr val="windowText" lastClr="000000"/>
                </a:solidFill>
                <a:latin typeface="Tahoma" pitchFamily="34" charset="0"/>
                <a:cs typeface="Tahoma" pitchFamily="34" charset="0"/>
              </a:rPr>
              <a:t>802.11 MAC</a:t>
            </a:r>
            <a:endParaRPr lang="th-TH" sz="3900" b="1" dirty="0">
              <a:ln>
                <a:solidFill>
                  <a:schemeClr val="bg1"/>
                </a:solidFill>
              </a:ln>
              <a:solidFill>
                <a:sysClr val="windowText" lastClr="000000"/>
              </a:solidFill>
              <a:latin typeface="Tahoma" pitchFamily="34" charset="0"/>
              <a:cs typeface="Tahoma" pitchFamily="34" charset="0"/>
            </a:endParaRPr>
          </a:p>
        </p:txBody>
      </p:sp>
      <p:sp>
        <p:nvSpPr>
          <p:cNvPr id="8" name="Oval 7"/>
          <p:cNvSpPr/>
          <p:nvPr/>
        </p:nvSpPr>
        <p:spPr>
          <a:xfrm>
            <a:off x="533400" y="2057400"/>
            <a:ext cx="762000" cy="762000"/>
          </a:xfrm>
          <a:prstGeom prst="ellipse">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5400" b="1" kern="1200" dirty="0">
                <a:solidFill>
                  <a:schemeClr val="bg1"/>
                </a:solidFill>
                <a:effectLst>
                  <a:outerShdw blurRad="38100" dist="38100" dir="2700000" algn="tl">
                    <a:srgbClr val="000000">
                      <a:alpha val="43137"/>
                    </a:srgbClr>
                  </a:outerShdw>
                </a:effectLst>
                <a:latin typeface="Calibri"/>
                <a:ea typeface="+mn-ea"/>
                <a:cs typeface="+mn-cs"/>
              </a:rPr>
              <a:t>1</a:t>
            </a:r>
            <a:endParaRPr lang="en-US" sz="1050" kern="1200" dirty="0">
              <a:solidFill>
                <a:schemeClr val="bg1"/>
              </a:solidFill>
              <a:latin typeface="Calibri"/>
              <a:ea typeface="+mn-ea"/>
              <a:cs typeface="+mn-cs"/>
            </a:endParaRPr>
          </a:p>
        </p:txBody>
      </p:sp>
      <p:sp>
        <p:nvSpPr>
          <p:cNvPr id="5" name="Rectangle 4"/>
          <p:cNvSpPr/>
          <p:nvPr/>
        </p:nvSpPr>
        <p:spPr>
          <a:xfrm>
            <a:off x="857797" y="3244334"/>
            <a:ext cx="7752803" cy="2308324"/>
          </a:xfrm>
          <a:prstGeom prst="rect">
            <a:avLst/>
          </a:prstGeom>
        </p:spPr>
        <p:txBody>
          <a:bodyPr wrap="square">
            <a:spAutoFit/>
          </a:bodyPr>
          <a:lstStyle/>
          <a:p>
            <a:pPr lvl="0"/>
            <a:r>
              <a:rPr lang="en-US" sz="3600" b="1" dirty="0">
                <a:latin typeface="Courier" pitchFamily="2" charset="0"/>
              </a:rPr>
              <a:t>MACA</a:t>
            </a:r>
            <a:r>
              <a:rPr lang="en-US" sz="3600" b="1" dirty="0">
                <a:solidFill>
                  <a:srgbClr val="C00000"/>
                </a:solidFill>
                <a:latin typeface="Courier" pitchFamily="2" charset="0"/>
              </a:rPr>
              <a:t>    </a:t>
            </a:r>
            <a:r>
              <a:rPr lang="en-US" sz="3600" dirty="0">
                <a:solidFill>
                  <a:srgbClr val="C00000"/>
                </a:solidFill>
                <a:latin typeface="Courier" pitchFamily="2" charset="0"/>
              </a:rPr>
              <a:t>[Phil </a:t>
            </a:r>
            <a:r>
              <a:rPr lang="en-US" sz="3600" dirty="0" err="1">
                <a:solidFill>
                  <a:srgbClr val="C00000"/>
                </a:solidFill>
                <a:latin typeface="Courier" pitchFamily="2" charset="0"/>
              </a:rPr>
              <a:t>Karn</a:t>
            </a:r>
            <a:r>
              <a:rPr lang="en-US" sz="3600" dirty="0">
                <a:solidFill>
                  <a:srgbClr val="C00000"/>
                </a:solidFill>
                <a:latin typeface="Courier" pitchFamily="2" charset="0"/>
              </a:rPr>
              <a:t>, 1990] </a:t>
            </a:r>
          </a:p>
          <a:p>
            <a:pPr lvl="0"/>
            <a:r>
              <a:rPr lang="en-US" sz="3600" b="1" dirty="0">
                <a:latin typeface="Courier" pitchFamily="2" charset="0"/>
              </a:rPr>
              <a:t>MACAW</a:t>
            </a:r>
            <a:r>
              <a:rPr lang="en-US" sz="3600" b="1" dirty="0">
                <a:solidFill>
                  <a:srgbClr val="C00000"/>
                </a:solidFill>
                <a:latin typeface="Courier" pitchFamily="2" charset="0"/>
              </a:rPr>
              <a:t> </a:t>
            </a:r>
            <a:r>
              <a:rPr lang="en-US" sz="3600" dirty="0">
                <a:solidFill>
                  <a:srgbClr val="C00000"/>
                </a:solidFill>
                <a:latin typeface="Courier" pitchFamily="2" charset="0"/>
              </a:rPr>
              <a:t>[</a:t>
            </a:r>
            <a:r>
              <a:rPr lang="en-US" sz="3600" dirty="0" err="1">
                <a:solidFill>
                  <a:srgbClr val="C00000"/>
                </a:solidFill>
                <a:latin typeface="Courier" pitchFamily="2" charset="0"/>
              </a:rPr>
              <a:t>Bhargavan</a:t>
            </a:r>
            <a:r>
              <a:rPr lang="en-US" sz="3600" dirty="0">
                <a:solidFill>
                  <a:srgbClr val="C00000"/>
                </a:solidFill>
                <a:latin typeface="Courier" pitchFamily="2" charset="0"/>
              </a:rPr>
              <a:t> et. al., 1994]</a:t>
            </a:r>
          </a:p>
          <a:p>
            <a:pPr lvl="0"/>
            <a:r>
              <a:rPr lang="en-US" sz="3600" b="1" dirty="0">
                <a:solidFill>
                  <a:srgbClr val="FF0000"/>
                </a:solidFill>
                <a:latin typeface="Courier" pitchFamily="2" charset="0"/>
              </a:rPr>
              <a:t>Although Old but Phenomenal</a:t>
            </a:r>
            <a:r>
              <a:rPr lang="en-US" sz="3600" dirty="0">
                <a:solidFill>
                  <a:srgbClr val="FF0000"/>
                </a:solidFill>
                <a:latin typeface="Courier" pitchFamily="2" charset="0"/>
              </a:rPr>
              <a:t> </a:t>
            </a:r>
          </a:p>
        </p:txBody>
      </p:sp>
    </p:spTree>
    <p:extLst>
      <p:ext uri="{BB962C8B-B14F-4D97-AF65-F5344CB8AC3E}">
        <p14:creationId xmlns:p14="http://schemas.microsoft.com/office/powerpoint/2010/main" val="715596623"/>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133004" y="1232458"/>
            <a:ext cx="6109449" cy="4613876"/>
          </a:xfrm>
        </p:spPr>
        <p:txBody>
          <a:bodyPr>
            <a:noAutofit/>
          </a:bodyPr>
          <a:lstStyle/>
          <a:p>
            <a:pPr marL="514350" indent="-514350">
              <a:buClr>
                <a:srgbClr val="FF6600"/>
              </a:buClr>
              <a:buFont typeface="+mj-lt"/>
              <a:buAutoNum type="arabicPeriod"/>
            </a:pPr>
            <a:r>
              <a:rPr lang="en-US" sz="28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Node has data to transmit</a:t>
            </a:r>
          </a:p>
          <a:p>
            <a:pPr marL="0" indent="0">
              <a:buClr>
                <a:srgbClr val="FF6600"/>
              </a:buClr>
              <a:buNone/>
            </a:pPr>
            <a:r>
              <a:rPr lang="en-US" sz="2000" dirty="0">
                <a:ln w="0" cap="rnd" cmpd="thickThin">
                  <a:solidFill>
                    <a:prstClr val="black"/>
                  </a:solidFill>
                  <a:bevel/>
                </a:ln>
                <a:solidFill>
                  <a:prstClr val="black"/>
                </a:solidFill>
                <a:latin typeface="Microsoft Sans Serif" pitchFamily="34" charset="0"/>
                <a:cs typeface="Microsoft Sans Serif" pitchFamily="34" charset="0"/>
              </a:rPr>
              <a:t>       </a:t>
            </a:r>
            <a:r>
              <a:rPr lang="en-US" sz="1800" dirty="0">
                <a:ln w="0" cap="rnd" cmpd="thickThin">
                  <a:solidFill>
                    <a:prstClr val="black"/>
                  </a:solidFill>
                  <a:bevel/>
                </a:ln>
                <a:solidFill>
                  <a:srgbClr val="C00000"/>
                </a:solidFill>
                <a:latin typeface="Microsoft Sans Serif" pitchFamily="34" charset="0"/>
                <a:cs typeface="Microsoft Sans Serif" pitchFamily="34" charset="0"/>
              </a:rPr>
              <a:t>Random exponential back-off</a:t>
            </a:r>
            <a:r>
              <a:rPr lang="en-US" sz="1800" dirty="0">
                <a:ln>
                  <a:solidFill>
                    <a:sysClr val="windowText" lastClr="000000"/>
                  </a:solidFill>
                </a:ln>
                <a:solidFill>
                  <a:srgbClr val="C00000"/>
                </a:solidFill>
                <a:latin typeface="Microsoft Sans Serif" pitchFamily="34" charset="0"/>
                <a:cs typeface="Microsoft Sans Serif" pitchFamily="34" charset="0"/>
              </a:rPr>
              <a:t> &lt; contention window</a:t>
            </a:r>
          </a:p>
          <a:p>
            <a:pPr marL="0" indent="0">
              <a:buClr>
                <a:srgbClr val="FF6600"/>
              </a:buClr>
              <a:buNone/>
            </a:pPr>
            <a:r>
              <a:rPr lang="en-US" sz="1800" dirty="0">
                <a:ln>
                  <a:solidFill>
                    <a:sysClr val="windowText" lastClr="000000"/>
                  </a:solidFill>
                </a:ln>
                <a:solidFill>
                  <a:srgbClr val="C00000"/>
                </a:solidFill>
                <a:latin typeface="Microsoft Sans Serif" pitchFamily="34" charset="0"/>
                <a:cs typeface="Microsoft Sans Serif" pitchFamily="34" charset="0"/>
              </a:rPr>
              <a:t>        If channel found busy at any time (pause BO timer)</a:t>
            </a:r>
            <a:endParaRPr lang="en-US" sz="1800" dirty="0">
              <a:ln w="0" cap="rnd" cmpd="thickThin">
                <a:solidFill>
                  <a:prstClr val="black"/>
                </a:solidFill>
                <a:bevel/>
              </a:ln>
              <a:solidFill>
                <a:srgbClr val="C00000"/>
              </a:solidFill>
              <a:latin typeface="Microsoft Sans Serif" pitchFamily="34" charset="0"/>
              <a:cs typeface="Microsoft Sans Serif" pitchFamily="34" charset="0"/>
            </a:endParaRPr>
          </a:p>
          <a:p>
            <a:pPr marL="514350" indent="-514350">
              <a:buClr>
                <a:schemeClr val="accent6">
                  <a:lumMod val="75000"/>
                </a:schemeClr>
              </a:buClr>
              <a:buNone/>
            </a:pPr>
            <a:endParaRPr lang="en-US" sz="100" dirty="0"/>
          </a:p>
          <a:p>
            <a:pPr marL="514350" indent="-514350">
              <a:buClr>
                <a:schemeClr val="accent6">
                  <a:lumMod val="75000"/>
                </a:schemeClr>
              </a:buClr>
              <a:buFont typeface="+mj-lt"/>
              <a:buAutoNum type="arabicPeriod" startAt="2"/>
            </a:pPr>
            <a:r>
              <a:rPr lang="en-US" sz="28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After timer expires</a:t>
            </a:r>
          </a:p>
          <a:p>
            <a:pPr marL="1027113" indent="-514350">
              <a:buClr>
                <a:schemeClr val="accent6">
                  <a:lumMod val="75000"/>
                </a:schemeClr>
              </a:buClr>
              <a:buNone/>
            </a:pPr>
            <a:r>
              <a:rPr lang="en-US" sz="2000" dirty="0">
                <a:ln w="0" cap="rnd" cmpd="thickThin">
                  <a:solidFill>
                    <a:prstClr val="black"/>
                  </a:solidFill>
                  <a:bevel/>
                </a:ln>
                <a:latin typeface="Microsoft Sans Serif" pitchFamily="34" charset="0"/>
                <a:cs typeface="Microsoft Sans Serif" pitchFamily="34" charset="0"/>
              </a:rPr>
              <a:t>Sense channel</a:t>
            </a:r>
          </a:p>
          <a:p>
            <a:pPr marL="1027113" indent="-514350">
              <a:buClr>
                <a:schemeClr val="accent6">
                  <a:lumMod val="75000"/>
                </a:schemeClr>
              </a:buClr>
              <a:buNone/>
            </a:pPr>
            <a:r>
              <a:rPr lang="en-US" sz="2000" dirty="0">
                <a:ln w="0" cap="rnd" cmpd="thickThin">
                  <a:solidFill>
                    <a:prstClr val="black"/>
                  </a:solidFill>
                  <a:bevel/>
                </a:ln>
                <a:latin typeface="Microsoft Sans Serif" pitchFamily="34" charset="0"/>
                <a:cs typeface="Microsoft Sans Serif" pitchFamily="34" charset="0"/>
              </a:rPr>
              <a:t>If free (wait for a short time)</a:t>
            </a:r>
          </a:p>
          <a:p>
            <a:pPr marL="1027113" indent="-514350">
              <a:buClr>
                <a:schemeClr val="accent6">
                  <a:lumMod val="75000"/>
                </a:schemeClr>
              </a:buClr>
              <a:buNone/>
            </a:pPr>
            <a:r>
              <a:rPr lang="en-US" sz="2000" dirty="0">
                <a:ln w="0" cap="rnd" cmpd="thickThin">
                  <a:solidFill>
                    <a:prstClr val="black"/>
                  </a:solidFill>
                  <a:bevel/>
                </a:ln>
                <a:latin typeface="Microsoft Sans Serif" pitchFamily="34" charset="0"/>
                <a:cs typeface="Microsoft Sans Serif" pitchFamily="34" charset="0"/>
              </a:rPr>
              <a:t>If still free (send RTS)</a:t>
            </a:r>
          </a:p>
          <a:p>
            <a:pPr marL="1027113" indent="-514350">
              <a:buClr>
                <a:schemeClr val="accent6">
                  <a:lumMod val="75000"/>
                </a:schemeClr>
              </a:buClr>
              <a:buNone/>
            </a:pPr>
            <a:r>
              <a:rPr lang="en-US" sz="2000" dirty="0">
                <a:ln w="0" cap="rnd" cmpd="thickThin">
                  <a:solidFill>
                    <a:prstClr val="black"/>
                  </a:solidFill>
                  <a:bevel/>
                </a:ln>
                <a:solidFill>
                  <a:schemeClr val="tx2"/>
                </a:solidFill>
                <a:latin typeface="Microsoft Sans Serif" pitchFamily="34" charset="0"/>
                <a:cs typeface="Microsoft Sans Serif" pitchFamily="34" charset="0"/>
              </a:rPr>
              <a:t>after receiving CTS from receiver</a:t>
            </a:r>
            <a:endParaRPr lang="en-US" sz="900" dirty="0">
              <a:ln w="0" cap="rnd" cmpd="thickThin">
                <a:solidFill>
                  <a:prstClr val="black"/>
                </a:solidFill>
                <a:bevel/>
              </a:ln>
              <a:solidFill>
                <a:schemeClr val="tx2"/>
              </a:solidFill>
              <a:latin typeface="Microsoft Sans Serif" pitchFamily="34" charset="0"/>
              <a:cs typeface="Microsoft Sans Serif" pitchFamily="34" charset="0"/>
            </a:endParaRPr>
          </a:p>
          <a:p>
            <a:pPr marL="1027113" indent="-514350">
              <a:buClr>
                <a:schemeClr val="accent6">
                  <a:lumMod val="75000"/>
                </a:schemeClr>
              </a:buClr>
              <a:buNone/>
            </a:pPr>
            <a:r>
              <a:rPr lang="en-US" sz="2000" i="1" dirty="0">
                <a:ln w="0" cap="rnd" cmpd="thickThin">
                  <a:solidFill>
                    <a:prstClr val="black"/>
                  </a:solidFill>
                  <a:bevel/>
                </a:ln>
                <a:solidFill>
                  <a:schemeClr val="tx2"/>
                </a:solidFill>
                <a:latin typeface="Microsoft Sans Serif" pitchFamily="34" charset="0"/>
                <a:cs typeface="Microsoft Sans Serif" pitchFamily="34" charset="0"/>
              </a:rPr>
              <a:t>transmit entire frame </a:t>
            </a:r>
            <a:r>
              <a:rPr lang="en-US" sz="2000" i="1" dirty="0">
                <a:ln w="0" cap="rnd" cmpd="thickThin">
                  <a:solidFill>
                    <a:prstClr val="black"/>
                  </a:solidFill>
                  <a:bevel/>
                </a:ln>
                <a:latin typeface="Microsoft Sans Serif" pitchFamily="34" charset="0"/>
                <a:cs typeface="Microsoft Sans Serif" pitchFamily="34" charset="0"/>
              </a:rPr>
              <a:t>(</a:t>
            </a:r>
            <a:r>
              <a:rPr lang="en-US" sz="2000" i="1" dirty="0">
                <a:ln w="0" cap="rnd" cmpd="thickThin">
                  <a:noFill/>
                  <a:bevel/>
                </a:ln>
                <a:latin typeface="Microsoft Sans Serif" pitchFamily="34" charset="0"/>
                <a:cs typeface="Microsoft Sans Serif" pitchFamily="34" charset="0"/>
              </a:rPr>
              <a:t>no Collision Detection</a:t>
            </a:r>
            <a:r>
              <a:rPr lang="en-US" sz="2000" i="1" dirty="0">
                <a:ln w="0" cap="rnd" cmpd="thickThin">
                  <a:solidFill>
                    <a:prstClr val="black"/>
                  </a:solidFill>
                  <a:bevel/>
                </a:ln>
                <a:latin typeface="Microsoft Sans Serif" pitchFamily="34" charset="0"/>
                <a:cs typeface="Microsoft Sans Serif" pitchFamily="34" charset="0"/>
              </a:rPr>
              <a:t>)</a:t>
            </a:r>
          </a:p>
          <a:p>
            <a:pPr marL="514350" indent="-514350">
              <a:buClr>
                <a:schemeClr val="accent6">
                  <a:lumMod val="75000"/>
                </a:schemeClr>
              </a:buClr>
              <a:buFont typeface="+mj-lt"/>
              <a:buAutoNum type="arabicPeriod" startAt="3"/>
            </a:pPr>
            <a:r>
              <a:rPr lang="en-US" sz="28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If no ACK received within a certain time</a:t>
            </a:r>
            <a:endParaRPr lang="en-US" sz="2800" dirty="0">
              <a:solidFill>
                <a:schemeClr val="accent6">
                  <a:lumMod val="75000"/>
                </a:schemeClr>
              </a:solidFill>
            </a:endParaRPr>
          </a:p>
          <a:p>
            <a:pPr marL="514350" indent="63500">
              <a:buClr>
                <a:schemeClr val="accent6">
                  <a:lumMod val="75000"/>
                </a:schemeClr>
              </a:buClr>
              <a:buNone/>
            </a:pPr>
            <a:r>
              <a:rPr lang="en-US" sz="1800" dirty="0">
                <a:ln w="0" cap="rnd" cmpd="thickThin">
                  <a:solidFill>
                    <a:prstClr val="black"/>
                  </a:solidFill>
                  <a:bevel/>
                </a:ln>
                <a:solidFill>
                  <a:schemeClr val="tx2"/>
                </a:solidFill>
                <a:latin typeface="Microsoft Sans Serif" pitchFamily="34" charset="0"/>
                <a:cs typeface="Microsoft Sans Serif" pitchFamily="34" charset="0"/>
              </a:rPr>
              <a:t>Increase random back-off interval, random back-off, repeat</a:t>
            </a:r>
            <a:endParaRPr lang="en-US" sz="2000" b="1" dirty="0">
              <a:ln w="0" cap="rnd" cmpd="thickThin">
                <a:solidFill>
                  <a:prstClr val="black"/>
                </a:solidFill>
                <a:bevel/>
              </a:ln>
              <a:solidFill>
                <a:prstClr val="black"/>
              </a:solidFill>
              <a:latin typeface="Microsoft Sans Serif" pitchFamily="34" charset="0"/>
              <a:cs typeface="Microsoft Sans Serif" pitchFamily="34" charset="0"/>
            </a:endParaRPr>
          </a:p>
        </p:txBody>
      </p:sp>
      <p:grpSp>
        <p:nvGrpSpPr>
          <p:cNvPr id="2" name="Group 20"/>
          <p:cNvGrpSpPr/>
          <p:nvPr/>
        </p:nvGrpSpPr>
        <p:grpSpPr>
          <a:xfrm>
            <a:off x="6858459" y="1638300"/>
            <a:ext cx="1980741" cy="3467100"/>
            <a:chOff x="5473701" y="1912938"/>
            <a:chExt cx="3435348" cy="3695700"/>
          </a:xfrm>
        </p:grpSpPr>
        <p:sp>
          <p:nvSpPr>
            <p:cNvPr id="354309" name="Line 5"/>
            <p:cNvSpPr>
              <a:spLocks noChangeShapeType="1"/>
            </p:cNvSpPr>
            <p:nvPr/>
          </p:nvSpPr>
          <p:spPr bwMode="auto">
            <a:xfrm>
              <a:off x="6432550" y="2270125"/>
              <a:ext cx="0" cy="3338513"/>
            </a:xfrm>
            <a:prstGeom prst="line">
              <a:avLst/>
            </a:prstGeom>
            <a:noFill/>
            <a:ln w="9525">
              <a:solidFill>
                <a:schemeClr val="tx1"/>
              </a:solidFill>
              <a:round/>
              <a:headEnd/>
              <a:tailEnd/>
            </a:ln>
            <a:effectLst/>
          </p:spPr>
          <p:txBody>
            <a:bodyPr wrap="none"/>
            <a:lstStyle/>
            <a:p>
              <a:pPr algn="l" rtl="0"/>
              <a:endParaRPr lang="en-US" sz="2000" kern="1200">
                <a:solidFill>
                  <a:prstClr val="black"/>
                </a:solidFill>
                <a:latin typeface="Calibri"/>
                <a:ea typeface="+mn-ea"/>
                <a:cs typeface="+mn-cs"/>
              </a:endParaRPr>
            </a:p>
          </p:txBody>
        </p:sp>
        <p:sp>
          <p:nvSpPr>
            <p:cNvPr id="354310" name="Line 6"/>
            <p:cNvSpPr>
              <a:spLocks noChangeShapeType="1"/>
            </p:cNvSpPr>
            <p:nvPr/>
          </p:nvSpPr>
          <p:spPr bwMode="auto">
            <a:xfrm>
              <a:off x="8351838" y="2257425"/>
              <a:ext cx="0" cy="3338513"/>
            </a:xfrm>
            <a:prstGeom prst="line">
              <a:avLst/>
            </a:prstGeom>
            <a:noFill/>
            <a:ln w="9525">
              <a:solidFill>
                <a:schemeClr val="tx1"/>
              </a:solidFill>
              <a:round/>
              <a:headEnd/>
              <a:tailEnd/>
            </a:ln>
            <a:effectLst/>
          </p:spPr>
          <p:txBody>
            <a:bodyPr wrap="none"/>
            <a:lstStyle/>
            <a:p>
              <a:pPr algn="l" rtl="0"/>
              <a:endParaRPr lang="en-US" sz="2000" kern="1200">
                <a:solidFill>
                  <a:prstClr val="black"/>
                </a:solidFill>
                <a:latin typeface="Calibri"/>
                <a:ea typeface="+mn-ea"/>
                <a:cs typeface="+mn-cs"/>
              </a:endParaRPr>
            </a:p>
          </p:txBody>
        </p:sp>
        <p:sp>
          <p:nvSpPr>
            <p:cNvPr id="354311" name="Text Box 7"/>
            <p:cNvSpPr txBox="1">
              <a:spLocks noChangeArrowheads="1"/>
            </p:cNvSpPr>
            <p:nvPr/>
          </p:nvSpPr>
          <p:spPr bwMode="auto">
            <a:xfrm>
              <a:off x="6022975" y="1912938"/>
              <a:ext cx="829073" cy="369332"/>
            </a:xfrm>
            <a:prstGeom prst="rect">
              <a:avLst/>
            </a:prstGeom>
            <a:noFill/>
            <a:ln w="9525">
              <a:noFill/>
              <a:miter lim="800000"/>
              <a:headEnd/>
              <a:tailEnd/>
            </a:ln>
            <a:effectLst/>
          </p:spPr>
          <p:txBody>
            <a:bodyPr wrap="none">
              <a:spAutoFit/>
            </a:bodyPr>
            <a:lstStyle/>
            <a:p>
              <a:pPr algn="l" rtl="0"/>
              <a:r>
                <a:rPr lang="en-US" b="1" kern="1200" dirty="0">
                  <a:solidFill>
                    <a:prstClr val="black"/>
                  </a:solidFill>
                  <a:latin typeface="Calibri"/>
                  <a:ea typeface="+mn-ea"/>
                  <a:cs typeface="+mn-cs"/>
                </a:rPr>
                <a:t>sender</a:t>
              </a:r>
            </a:p>
          </p:txBody>
        </p:sp>
        <p:sp>
          <p:nvSpPr>
            <p:cNvPr id="354312" name="Text Box 8"/>
            <p:cNvSpPr txBox="1">
              <a:spLocks noChangeArrowheads="1"/>
            </p:cNvSpPr>
            <p:nvPr/>
          </p:nvSpPr>
          <p:spPr bwMode="auto">
            <a:xfrm>
              <a:off x="7861300" y="1922463"/>
              <a:ext cx="951030" cy="369332"/>
            </a:xfrm>
            <a:prstGeom prst="rect">
              <a:avLst/>
            </a:prstGeom>
            <a:noFill/>
            <a:ln w="9525">
              <a:noFill/>
              <a:miter lim="800000"/>
              <a:headEnd/>
              <a:tailEnd/>
            </a:ln>
            <a:effectLst/>
          </p:spPr>
          <p:txBody>
            <a:bodyPr wrap="none">
              <a:spAutoFit/>
            </a:bodyPr>
            <a:lstStyle/>
            <a:p>
              <a:pPr algn="l" rtl="0"/>
              <a:r>
                <a:rPr lang="en-US" b="1" kern="1200" dirty="0">
                  <a:solidFill>
                    <a:prstClr val="black"/>
                  </a:solidFill>
                  <a:latin typeface="Calibri"/>
                  <a:ea typeface="+mn-ea"/>
                  <a:cs typeface="+mn-cs"/>
                </a:rPr>
                <a:t>receiver</a:t>
              </a:r>
            </a:p>
          </p:txBody>
        </p:sp>
        <p:grpSp>
          <p:nvGrpSpPr>
            <p:cNvPr id="3" name="Group 23"/>
            <p:cNvGrpSpPr>
              <a:grpSpLocks/>
            </p:cNvGrpSpPr>
            <p:nvPr/>
          </p:nvGrpSpPr>
          <p:grpSpPr bwMode="auto">
            <a:xfrm>
              <a:off x="5473701" y="2319337"/>
              <a:ext cx="2879725" cy="1938336"/>
              <a:chOff x="3448" y="1461"/>
              <a:chExt cx="1814" cy="1221"/>
            </a:xfrm>
          </p:grpSpPr>
          <p:grpSp>
            <p:nvGrpSpPr>
              <p:cNvPr id="4" name="Group 22"/>
              <p:cNvGrpSpPr>
                <a:grpSpLocks/>
              </p:cNvGrpSpPr>
              <p:nvPr/>
            </p:nvGrpSpPr>
            <p:grpSpPr bwMode="auto">
              <a:xfrm>
                <a:off x="3448" y="1461"/>
                <a:ext cx="590" cy="321"/>
                <a:chOff x="3448" y="1461"/>
                <a:chExt cx="590" cy="321"/>
              </a:xfrm>
            </p:grpSpPr>
            <p:sp>
              <p:nvSpPr>
                <p:cNvPr id="354315" name="AutoShape 11"/>
                <p:cNvSpPr>
                  <a:spLocks/>
                </p:cNvSpPr>
                <p:nvPr/>
              </p:nvSpPr>
              <p:spPr bwMode="auto">
                <a:xfrm>
                  <a:off x="3984" y="1620"/>
                  <a:ext cx="54" cy="162"/>
                </a:xfrm>
                <a:prstGeom prst="leftBrace">
                  <a:avLst>
                    <a:gd name="adj1" fmla="val 25000"/>
                    <a:gd name="adj2" fmla="val 50000"/>
                  </a:avLst>
                </a:prstGeom>
                <a:noFill/>
                <a:ln w="9525">
                  <a:solidFill>
                    <a:schemeClr val="tx1"/>
                  </a:solidFill>
                  <a:round/>
                  <a:headEnd/>
                  <a:tailEnd/>
                </a:ln>
                <a:effectLst/>
              </p:spPr>
              <p:txBody>
                <a:bodyPr wrap="none" anchor="ctr"/>
                <a:lstStyle/>
                <a:p>
                  <a:pPr algn="l" rtl="0"/>
                  <a:endParaRPr lang="en-US" sz="2000" b="1" kern="1200" dirty="0">
                    <a:solidFill>
                      <a:prstClr val="black"/>
                    </a:solidFill>
                    <a:latin typeface="Calibri"/>
                    <a:ea typeface="+mn-ea"/>
                    <a:cs typeface="+mn-cs"/>
                  </a:endParaRPr>
                </a:p>
              </p:txBody>
            </p:sp>
            <p:sp>
              <p:nvSpPr>
                <p:cNvPr id="354316" name="Text Box 12"/>
                <p:cNvSpPr txBox="1">
                  <a:spLocks noChangeArrowheads="1"/>
                </p:cNvSpPr>
                <p:nvPr/>
              </p:nvSpPr>
              <p:spPr bwMode="auto">
                <a:xfrm>
                  <a:off x="3448" y="1461"/>
                  <a:ext cx="352" cy="213"/>
                </a:xfrm>
                <a:prstGeom prst="rect">
                  <a:avLst/>
                </a:prstGeom>
                <a:noFill/>
                <a:ln w="9525">
                  <a:noFill/>
                  <a:miter lim="800000"/>
                  <a:headEnd/>
                  <a:tailEnd/>
                </a:ln>
                <a:effectLst/>
              </p:spPr>
              <p:txBody>
                <a:bodyPr wrap="none">
                  <a:spAutoFit/>
                </a:bodyPr>
                <a:lstStyle/>
                <a:p>
                  <a:pPr algn="l" rtl="0"/>
                  <a:r>
                    <a:rPr lang="en-US" sz="1600" b="1" kern="1200" dirty="0">
                      <a:solidFill>
                        <a:prstClr val="black"/>
                      </a:solidFill>
                      <a:latin typeface="Calibri"/>
                      <a:ea typeface="+mn-ea"/>
                      <a:cs typeface="+mn-cs"/>
                    </a:rPr>
                    <a:t>DIFS</a:t>
                  </a:r>
                </a:p>
              </p:txBody>
            </p:sp>
          </p:grpSp>
          <p:grpSp>
            <p:nvGrpSpPr>
              <p:cNvPr id="5" name="Group 20"/>
              <p:cNvGrpSpPr>
                <a:grpSpLocks/>
              </p:cNvGrpSpPr>
              <p:nvPr/>
            </p:nvGrpSpPr>
            <p:grpSpPr bwMode="auto">
              <a:xfrm>
                <a:off x="4050" y="1782"/>
                <a:ext cx="1212" cy="900"/>
                <a:chOff x="4050" y="1782"/>
                <a:chExt cx="1212" cy="900"/>
              </a:xfrm>
            </p:grpSpPr>
            <p:sp>
              <p:nvSpPr>
                <p:cNvPr id="354317" name="Freeform 13"/>
                <p:cNvSpPr>
                  <a:spLocks/>
                </p:cNvSpPr>
                <p:nvPr/>
              </p:nvSpPr>
              <p:spPr bwMode="auto">
                <a:xfrm>
                  <a:off x="4050" y="1782"/>
                  <a:ext cx="1212" cy="900"/>
                </a:xfrm>
                <a:custGeom>
                  <a:avLst/>
                  <a:gdLst/>
                  <a:ahLst/>
                  <a:cxnLst>
                    <a:cxn ang="0">
                      <a:pos x="6" y="0"/>
                    </a:cxn>
                    <a:cxn ang="0">
                      <a:pos x="1212" y="228"/>
                    </a:cxn>
                    <a:cxn ang="0">
                      <a:pos x="1212" y="900"/>
                    </a:cxn>
                    <a:cxn ang="0">
                      <a:pos x="0" y="660"/>
                    </a:cxn>
                    <a:cxn ang="0">
                      <a:pos x="6" y="0"/>
                    </a:cxn>
                  </a:cxnLst>
                  <a:rect l="0" t="0" r="r" b="b"/>
                  <a:pathLst>
                    <a:path w="1212" h="900">
                      <a:moveTo>
                        <a:pt x="6" y="0"/>
                      </a:moveTo>
                      <a:lnTo>
                        <a:pt x="1212" y="228"/>
                      </a:lnTo>
                      <a:lnTo>
                        <a:pt x="1212" y="900"/>
                      </a:lnTo>
                      <a:lnTo>
                        <a:pt x="0" y="660"/>
                      </a:lnTo>
                      <a:lnTo>
                        <a:pt x="6" y="0"/>
                      </a:lnTo>
                      <a:close/>
                    </a:path>
                  </a:pathLst>
                </a:custGeom>
                <a:solidFill>
                  <a:schemeClr val="accent1"/>
                </a:solidFill>
                <a:ln w="9525" cap="flat" cmpd="sng">
                  <a:noFill/>
                  <a:prstDash val="solid"/>
                  <a:round/>
                  <a:headEnd/>
                  <a:tailEnd/>
                </a:ln>
                <a:effectLst/>
              </p:spPr>
              <p:txBody>
                <a:bodyPr wrap="none"/>
                <a:lstStyle/>
                <a:p>
                  <a:pPr algn="l" rtl="0"/>
                  <a:endParaRPr lang="en-US" sz="2000" kern="1200">
                    <a:solidFill>
                      <a:prstClr val="black"/>
                    </a:solidFill>
                    <a:latin typeface="Calibri"/>
                    <a:ea typeface="+mn-ea"/>
                    <a:cs typeface="+mn-cs"/>
                  </a:endParaRPr>
                </a:p>
              </p:txBody>
            </p:sp>
            <p:sp>
              <p:nvSpPr>
                <p:cNvPr id="354322" name="Text Box 18"/>
                <p:cNvSpPr txBox="1">
                  <a:spLocks noChangeArrowheads="1"/>
                </p:cNvSpPr>
                <p:nvPr/>
              </p:nvSpPr>
              <p:spPr bwMode="auto">
                <a:xfrm>
                  <a:off x="4394" y="2108"/>
                  <a:ext cx="415" cy="252"/>
                </a:xfrm>
                <a:prstGeom prst="rect">
                  <a:avLst/>
                </a:prstGeom>
                <a:noFill/>
                <a:ln w="9525">
                  <a:noFill/>
                  <a:miter lim="800000"/>
                  <a:headEnd/>
                  <a:tailEnd/>
                </a:ln>
                <a:effectLst/>
              </p:spPr>
              <p:txBody>
                <a:bodyPr wrap="none">
                  <a:spAutoFit/>
                </a:bodyPr>
                <a:lstStyle/>
                <a:p>
                  <a:pPr algn="l" rtl="0"/>
                  <a:r>
                    <a:rPr lang="en-US" sz="2000" b="1" kern="1200" dirty="0">
                      <a:solidFill>
                        <a:prstClr val="white"/>
                      </a:solidFill>
                      <a:latin typeface="Calibri"/>
                      <a:ea typeface="+mn-ea"/>
                      <a:cs typeface="+mn-cs"/>
                    </a:rPr>
                    <a:t>data</a:t>
                  </a:r>
                </a:p>
              </p:txBody>
            </p:sp>
          </p:grpSp>
        </p:grpSp>
        <p:grpSp>
          <p:nvGrpSpPr>
            <p:cNvPr id="6" name="Group 24"/>
            <p:cNvGrpSpPr>
              <a:grpSpLocks/>
            </p:cNvGrpSpPr>
            <p:nvPr/>
          </p:nvGrpSpPr>
          <p:grpSpPr bwMode="auto">
            <a:xfrm>
              <a:off x="6419849" y="4233866"/>
              <a:ext cx="2489200" cy="1171576"/>
              <a:chOff x="4044" y="2667"/>
              <a:chExt cx="1568" cy="738"/>
            </a:xfrm>
          </p:grpSpPr>
          <p:sp>
            <p:nvSpPr>
              <p:cNvPr id="354318" name="Text Box 14"/>
              <p:cNvSpPr txBox="1">
                <a:spLocks noChangeArrowheads="1"/>
              </p:cNvSpPr>
              <p:nvPr/>
            </p:nvSpPr>
            <p:spPr bwMode="auto">
              <a:xfrm>
                <a:off x="5280" y="2667"/>
                <a:ext cx="332" cy="213"/>
              </a:xfrm>
              <a:prstGeom prst="rect">
                <a:avLst/>
              </a:prstGeom>
              <a:noFill/>
              <a:ln w="9525">
                <a:noFill/>
                <a:miter lim="800000"/>
                <a:headEnd/>
                <a:tailEnd/>
              </a:ln>
              <a:effectLst/>
            </p:spPr>
            <p:txBody>
              <a:bodyPr wrap="none">
                <a:spAutoFit/>
              </a:bodyPr>
              <a:lstStyle/>
              <a:p>
                <a:pPr algn="l" rtl="0"/>
                <a:r>
                  <a:rPr lang="en-US" sz="1600" b="1" kern="1200" dirty="0">
                    <a:solidFill>
                      <a:prstClr val="black"/>
                    </a:solidFill>
                    <a:latin typeface="Calibri"/>
                    <a:ea typeface="+mn-ea"/>
                    <a:cs typeface="+mn-cs"/>
                  </a:rPr>
                  <a:t>SIFS</a:t>
                </a:r>
              </a:p>
            </p:txBody>
          </p:sp>
          <p:sp>
            <p:nvSpPr>
              <p:cNvPr id="354319" name="AutoShape 15"/>
              <p:cNvSpPr>
                <a:spLocks/>
              </p:cNvSpPr>
              <p:nvPr/>
            </p:nvSpPr>
            <p:spPr bwMode="auto">
              <a:xfrm flipH="1">
                <a:off x="5262" y="2688"/>
                <a:ext cx="54" cy="162"/>
              </a:xfrm>
              <a:prstGeom prst="leftBrace">
                <a:avLst>
                  <a:gd name="adj1" fmla="val 25000"/>
                  <a:gd name="adj2" fmla="val 50000"/>
                </a:avLst>
              </a:prstGeom>
              <a:noFill/>
              <a:ln w="9525">
                <a:solidFill>
                  <a:schemeClr val="tx1"/>
                </a:solidFill>
                <a:round/>
                <a:headEnd/>
                <a:tailEnd/>
              </a:ln>
              <a:effectLst/>
            </p:spPr>
            <p:txBody>
              <a:bodyPr wrap="none" anchor="ctr"/>
              <a:lstStyle/>
              <a:p>
                <a:pPr algn="l" rtl="0"/>
                <a:endParaRPr lang="en-US" sz="2000" b="1" kern="1200" dirty="0">
                  <a:solidFill>
                    <a:prstClr val="black"/>
                  </a:solidFill>
                  <a:latin typeface="Calibri"/>
                  <a:ea typeface="+mn-ea"/>
                  <a:cs typeface="+mn-cs"/>
                </a:endParaRPr>
              </a:p>
            </p:txBody>
          </p:sp>
          <p:grpSp>
            <p:nvGrpSpPr>
              <p:cNvPr id="7" name="Group 21"/>
              <p:cNvGrpSpPr>
                <a:grpSpLocks/>
              </p:cNvGrpSpPr>
              <p:nvPr/>
            </p:nvGrpSpPr>
            <p:grpSpPr bwMode="auto">
              <a:xfrm>
                <a:off x="4044" y="2856"/>
                <a:ext cx="1212" cy="549"/>
                <a:chOff x="4044" y="2856"/>
                <a:chExt cx="1212" cy="549"/>
              </a:xfrm>
            </p:grpSpPr>
            <p:sp>
              <p:nvSpPr>
                <p:cNvPr id="354321" name="Freeform 17"/>
                <p:cNvSpPr>
                  <a:spLocks/>
                </p:cNvSpPr>
                <p:nvPr/>
              </p:nvSpPr>
              <p:spPr bwMode="auto">
                <a:xfrm flipV="1">
                  <a:off x="4044" y="2856"/>
                  <a:ext cx="1212" cy="549"/>
                </a:xfrm>
                <a:custGeom>
                  <a:avLst/>
                  <a:gdLst/>
                  <a:ahLst/>
                  <a:cxnLst>
                    <a:cxn ang="0">
                      <a:pos x="0" y="0"/>
                    </a:cxn>
                    <a:cxn ang="0">
                      <a:pos x="1212" y="246"/>
                    </a:cxn>
                    <a:cxn ang="0">
                      <a:pos x="1212" y="414"/>
                    </a:cxn>
                    <a:cxn ang="0">
                      <a:pos x="6" y="174"/>
                    </a:cxn>
                    <a:cxn ang="0">
                      <a:pos x="0" y="0"/>
                    </a:cxn>
                  </a:cxnLst>
                  <a:rect l="0" t="0" r="r" b="b"/>
                  <a:pathLst>
                    <a:path w="1212" h="414">
                      <a:moveTo>
                        <a:pt x="0" y="0"/>
                      </a:moveTo>
                      <a:lnTo>
                        <a:pt x="1212" y="246"/>
                      </a:lnTo>
                      <a:lnTo>
                        <a:pt x="1212" y="414"/>
                      </a:lnTo>
                      <a:lnTo>
                        <a:pt x="6" y="174"/>
                      </a:lnTo>
                      <a:lnTo>
                        <a:pt x="0" y="0"/>
                      </a:lnTo>
                      <a:close/>
                    </a:path>
                  </a:pathLst>
                </a:custGeom>
                <a:solidFill>
                  <a:schemeClr val="accent2"/>
                </a:solidFill>
                <a:ln w="9525" cap="flat" cmpd="sng">
                  <a:noFill/>
                  <a:prstDash val="solid"/>
                  <a:round/>
                  <a:headEnd/>
                  <a:tailEnd/>
                </a:ln>
                <a:effectLst/>
              </p:spPr>
              <p:txBody>
                <a:bodyPr wrap="none"/>
                <a:lstStyle/>
                <a:p>
                  <a:pPr algn="l" rtl="0"/>
                  <a:endParaRPr lang="en-US" sz="2000" kern="1200">
                    <a:solidFill>
                      <a:prstClr val="black"/>
                    </a:solidFill>
                    <a:latin typeface="Calibri"/>
                    <a:ea typeface="+mn-ea"/>
                    <a:cs typeface="+mn-cs"/>
                  </a:endParaRPr>
                </a:p>
              </p:txBody>
            </p:sp>
            <p:sp>
              <p:nvSpPr>
                <p:cNvPr id="354323" name="Text Box 19"/>
                <p:cNvSpPr txBox="1">
                  <a:spLocks noChangeArrowheads="1"/>
                </p:cNvSpPr>
                <p:nvPr/>
              </p:nvSpPr>
              <p:spPr bwMode="auto">
                <a:xfrm>
                  <a:off x="4436" y="2954"/>
                  <a:ext cx="387" cy="252"/>
                </a:xfrm>
                <a:prstGeom prst="rect">
                  <a:avLst/>
                </a:prstGeom>
                <a:noFill/>
                <a:ln w="9525">
                  <a:noFill/>
                  <a:miter lim="800000"/>
                  <a:headEnd/>
                  <a:tailEnd/>
                </a:ln>
                <a:effectLst/>
              </p:spPr>
              <p:txBody>
                <a:bodyPr wrap="none">
                  <a:spAutoFit/>
                </a:bodyPr>
                <a:lstStyle/>
                <a:p>
                  <a:pPr algn="l" rtl="0"/>
                  <a:r>
                    <a:rPr lang="en-US" sz="2000" b="1" kern="1200" dirty="0">
                      <a:solidFill>
                        <a:prstClr val="white"/>
                      </a:solidFill>
                      <a:latin typeface="Calibri"/>
                      <a:ea typeface="+mn-ea"/>
                      <a:cs typeface="+mn-cs"/>
                    </a:rPr>
                    <a:t>ACK</a:t>
                  </a:r>
                </a:p>
              </p:txBody>
            </p:sp>
          </p:grpSp>
        </p:grpSp>
      </p:grpSp>
      <p:sp>
        <p:nvSpPr>
          <p:cNvPr id="24" name="TextBox 23"/>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CSMA/ CA algorithm - Sender</a:t>
            </a:r>
            <a:endParaRPr lang="th-TH" sz="4400" b="1" kern="1200" dirty="0">
              <a:ln>
                <a:solidFill>
                  <a:prstClr val="black"/>
                </a:solidFill>
              </a:ln>
              <a:solidFill>
                <a:prstClr val="white"/>
              </a:solidFill>
              <a:latin typeface="Tahoma" pitchFamily="34" charset="0"/>
              <a:ea typeface="+mn-ea"/>
              <a:cs typeface="Tahoma" pitchFamily="34" charset="0"/>
            </a:endParaRPr>
          </a:p>
        </p:txBody>
      </p:sp>
    </p:spTree>
    <p:extLst>
      <p:ext uri="{BB962C8B-B14F-4D97-AF65-F5344CB8AC3E}">
        <p14:creationId xmlns:p14="http://schemas.microsoft.com/office/powerpoint/2010/main" val="3624033839"/>
      </p:ext>
    </p:extLst>
  </p:cSld>
  <p:clrMapOvr>
    <a:masterClrMapping/>
  </p:clrMapOvr>
  <p:transition advClick="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430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430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430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430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430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4307">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4307">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43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AutoShape 2" descr="mk:@MSITStore:C:\Documents%20and%20Settings\junaid\My%20Documents\My%20Dropbox\Advanced%20Computer%20Networks\Books\M.Gast%20-%20802.11%20Wireless%20Networks%20The%20Definitive%20Guide.%202nd%20edition.%202005.chm::/0596100523/images/0596100523/figs/wireless802dot112_0307.gif;431830"/>
          <p:cNvSpPr>
            <a:spLocks noChangeAspect="1" noChangeArrowheads="1"/>
          </p:cNvSpPr>
          <p:nvPr/>
        </p:nvSpPr>
        <p:spPr bwMode="auto">
          <a:xfrm>
            <a:off x="155575" y="-1684338"/>
            <a:ext cx="5229225" cy="35147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23940" name="AutoShape 4" descr="mk:@MSITStore:C:\Documents%20and%20Settings\junaid\My%20Documents\My%20Dropbox\Advanced%20Computer%20Networks\Books\M.Gast%20-%20802.11%20Wireless%20Networks%20The%20Definitive%20Guide.%202nd%20edition.%202005.chm::/0596100523/images/0596100523/figs/wireless802dot112_0307.gif;431830"/>
          <p:cNvSpPr>
            <a:spLocks noChangeAspect="1" noChangeArrowheads="1"/>
          </p:cNvSpPr>
          <p:nvPr/>
        </p:nvSpPr>
        <p:spPr bwMode="auto">
          <a:xfrm>
            <a:off x="155575" y="-1684338"/>
            <a:ext cx="5229225" cy="35147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23941" name="Picture 5"/>
          <p:cNvPicPr>
            <a:picLocks noChangeAspect="1" noChangeArrowheads="1"/>
          </p:cNvPicPr>
          <p:nvPr/>
        </p:nvPicPr>
        <p:blipFill>
          <a:blip r:embed="rId3" cstate="print"/>
          <a:srcRect l="43429" t="54857" r="16000" b="9333"/>
          <a:stretch>
            <a:fillRect/>
          </a:stretch>
        </p:blipFill>
        <p:spPr bwMode="auto">
          <a:xfrm>
            <a:off x="1001076" y="205065"/>
            <a:ext cx="6672899" cy="4417271"/>
          </a:xfrm>
          <a:prstGeom prst="rect">
            <a:avLst/>
          </a:prstGeom>
          <a:noFill/>
          <a:ln w="9525">
            <a:solidFill>
              <a:srgbClr val="C00000"/>
            </a:solidFill>
            <a:miter lim="800000"/>
            <a:headEnd/>
            <a:tailEnd/>
          </a:ln>
        </p:spPr>
      </p:pic>
      <p:grpSp>
        <p:nvGrpSpPr>
          <p:cNvPr id="2" name="Group 27"/>
          <p:cNvGrpSpPr/>
          <p:nvPr/>
        </p:nvGrpSpPr>
        <p:grpSpPr>
          <a:xfrm rot="16200000">
            <a:off x="-2809399" y="1133001"/>
            <a:ext cx="4165133" cy="2813537"/>
            <a:chOff x="885808" y="2532709"/>
            <a:chExt cx="4724398" cy="4114793"/>
          </a:xfrm>
        </p:grpSpPr>
        <p:cxnSp>
          <p:nvCxnSpPr>
            <p:cNvPr id="26" name="Straight Connector 25"/>
            <p:cNvCxnSpPr/>
            <p:nvPr/>
          </p:nvCxnSpPr>
          <p:spPr>
            <a:xfrm rot="5400000">
              <a:off x="561959" y="5256853"/>
              <a:ext cx="1714498" cy="1066800"/>
            </a:xfrm>
            <a:prstGeom prst="line">
              <a:avLst/>
            </a:prstGeom>
            <a:ln w="762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flipV="1">
              <a:off x="2967268" y="3880247"/>
              <a:ext cx="3990476" cy="1295400"/>
            </a:xfrm>
            <a:prstGeom prst="line">
              <a:avLst/>
            </a:prstGeom>
            <a:ln w="762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sp>
        <p:nvSpPr>
          <p:cNvPr id="32" name="Rectangle 31"/>
          <p:cNvSpPr/>
          <p:nvPr/>
        </p:nvSpPr>
        <p:spPr>
          <a:xfrm>
            <a:off x="1600200" y="4864994"/>
            <a:ext cx="5758499" cy="584775"/>
          </a:xfrm>
          <a:prstGeom prst="rect">
            <a:avLst/>
          </a:prstGeom>
        </p:spPr>
        <p:txBody>
          <a:bodyPr wrap="none">
            <a:spAutoFit/>
          </a:bodyPr>
          <a:lstStyle/>
          <a:p>
            <a:r>
              <a:rPr lang="en-US" sz="3200" b="1" dirty="0">
                <a:ln>
                  <a:solidFill>
                    <a:sysClr val="windowText" lastClr="000000"/>
                  </a:solidFill>
                </a:ln>
                <a:solidFill>
                  <a:srgbClr val="FF0000"/>
                </a:solidFill>
              </a:rPr>
              <a:t>Contention windows for </a:t>
            </a:r>
            <a:r>
              <a:rPr lang="en-US" sz="3200" dirty="0">
                <a:ln>
                  <a:solidFill>
                    <a:sysClr val="windowText" lastClr="000000"/>
                  </a:solidFill>
                </a:ln>
              </a:rPr>
              <a:t>802.11b</a:t>
            </a:r>
            <a:endParaRPr lang="en-US" dirty="0"/>
          </a:p>
        </p:txBody>
      </p:sp>
      <p:sp>
        <p:nvSpPr>
          <p:cNvPr id="3" name="Rectangle 2"/>
          <p:cNvSpPr/>
          <p:nvPr/>
        </p:nvSpPr>
        <p:spPr>
          <a:xfrm>
            <a:off x="1001076" y="5413138"/>
            <a:ext cx="7467600" cy="1754326"/>
          </a:xfrm>
          <a:prstGeom prst="rect">
            <a:avLst/>
          </a:prstGeom>
        </p:spPr>
        <p:txBody>
          <a:bodyPr wrap="square">
            <a:spAutoFit/>
          </a:bodyPr>
          <a:lstStyle/>
          <a:p>
            <a:r>
              <a:rPr lang="en-GB" dirty="0"/>
              <a:t>Contention window is an amount of time divided into slots. </a:t>
            </a:r>
          </a:p>
          <a:p>
            <a:r>
              <a:rPr lang="en-GB" dirty="0"/>
              <a:t>• A station that is ready to send chooses a random number of slots as its wait time. </a:t>
            </a:r>
          </a:p>
          <a:p>
            <a:r>
              <a:rPr lang="en-GB" dirty="0"/>
              <a:t>• The number of slots in the window changes according to the binary exponential back-off strategy.</a:t>
            </a:r>
          </a:p>
          <a:p>
            <a:endParaRPr lang="en-US" dirty="0"/>
          </a:p>
        </p:txBody>
      </p:sp>
    </p:spTree>
    <p:extLst>
      <p:ext uri="{BB962C8B-B14F-4D97-AF65-F5344CB8AC3E}">
        <p14:creationId xmlns:p14="http://schemas.microsoft.com/office/powerpoint/2010/main" val="3916769404"/>
      </p:ext>
    </p:extLst>
  </p:cSld>
  <p:clrMapOvr>
    <a:masterClrMapping/>
  </p:clrMapOvr>
  <p:transition>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228600" y="4267200"/>
            <a:ext cx="7010400" cy="2057400"/>
          </a:xfrm>
        </p:spPr>
        <p:txBody>
          <a:bodyPr>
            <a:noAutofit/>
          </a:bodyPr>
          <a:lstStyle/>
          <a:p>
            <a:pPr marL="514350" indent="-514350">
              <a:lnSpc>
                <a:spcPct val="150000"/>
              </a:lnSpc>
              <a:buClr>
                <a:schemeClr val="accent6">
                  <a:lumMod val="75000"/>
                </a:schemeClr>
              </a:buClr>
              <a:buNone/>
            </a:pPr>
            <a:r>
              <a:rPr lang="en-US" sz="2800" dirty="0">
                <a:ln>
                  <a:solidFill>
                    <a:sysClr val="windowText" lastClr="000000"/>
                  </a:solidFill>
                </a:ln>
              </a:rPr>
              <a:t> </a:t>
            </a:r>
            <a:r>
              <a:rPr lang="en-US" sz="2800" b="1" dirty="0">
                <a:ln w="0" cap="rnd" cmpd="thickThin">
                  <a:solidFill>
                    <a:prstClr val="black"/>
                  </a:solidFill>
                  <a:bevel/>
                </a:ln>
                <a:solidFill>
                  <a:schemeClr val="accent2"/>
                </a:solidFill>
                <a:latin typeface="Microsoft Sans Serif" pitchFamily="34" charset="0"/>
                <a:cs typeface="Microsoft Sans Serif" pitchFamily="34" charset="0"/>
              </a:rPr>
              <a:t>If frame received OK</a:t>
            </a:r>
          </a:p>
          <a:p>
            <a:pPr marL="514350" indent="-514350">
              <a:buClr>
                <a:schemeClr val="accent6">
                  <a:lumMod val="75000"/>
                </a:schemeClr>
              </a:buClr>
              <a:buNone/>
            </a:pPr>
            <a:r>
              <a:rPr lang="en-US" sz="2400" dirty="0">
                <a:ln w="0" cap="rnd" cmpd="thickThin">
                  <a:solidFill>
                    <a:prstClr val="black"/>
                  </a:solidFill>
                  <a:bevel/>
                </a:ln>
                <a:latin typeface="Microsoft Sans Serif" pitchFamily="34" charset="0"/>
                <a:cs typeface="Microsoft Sans Serif" pitchFamily="34" charset="0"/>
              </a:rPr>
              <a:t>Return ACK after an interval (after </a:t>
            </a:r>
            <a:r>
              <a:rPr lang="en-US" sz="2400" b="1" dirty="0">
                <a:ln w="0" cap="rnd" cmpd="thickThin">
                  <a:solidFill>
                    <a:prstClr val="black"/>
                  </a:solidFill>
                  <a:bevel/>
                </a:ln>
                <a:latin typeface="Microsoft Sans Serif" pitchFamily="34" charset="0"/>
                <a:cs typeface="Microsoft Sans Serif" pitchFamily="34" charset="0"/>
              </a:rPr>
              <a:t>SIFS</a:t>
            </a:r>
            <a:r>
              <a:rPr lang="en-US" sz="2400" dirty="0">
                <a:ln w="0" cap="rnd" cmpd="thickThin">
                  <a:solidFill>
                    <a:prstClr val="black"/>
                  </a:solidFill>
                  <a:bevel/>
                </a:ln>
                <a:latin typeface="Microsoft Sans Serif" pitchFamily="34" charset="0"/>
                <a:cs typeface="Microsoft Sans Serif" pitchFamily="34" charset="0"/>
              </a:rPr>
              <a:t> )</a:t>
            </a:r>
          </a:p>
          <a:p>
            <a:pPr marL="0" indent="0">
              <a:lnSpc>
                <a:spcPct val="150000"/>
              </a:lnSpc>
              <a:buClr>
                <a:schemeClr val="accent6">
                  <a:lumMod val="75000"/>
                </a:schemeClr>
              </a:buClr>
              <a:buNone/>
            </a:pPr>
            <a:r>
              <a:rPr lang="en-US" sz="2400" dirty="0">
                <a:ln w="0" cap="rnd" cmpd="thickThin">
                  <a:solidFill>
                    <a:prstClr val="black"/>
                  </a:solidFill>
                  <a:bevel/>
                </a:ln>
                <a:solidFill>
                  <a:schemeClr val="tx2"/>
                </a:solidFill>
                <a:latin typeface="Microsoft Sans Serif" pitchFamily="34" charset="0"/>
                <a:cs typeface="Microsoft Sans Serif" pitchFamily="34" charset="0"/>
              </a:rPr>
              <a:t>(ACK needed to ensure reliability)</a:t>
            </a:r>
          </a:p>
          <a:p>
            <a:pPr>
              <a:buFont typeface="ZapfDingbats" pitchFamily="82" charset="2"/>
              <a:buNone/>
            </a:pPr>
            <a:endParaRPr lang="en-US" sz="2400" dirty="0">
              <a:solidFill>
                <a:schemeClr val="accent2"/>
              </a:solidFill>
            </a:endParaRPr>
          </a:p>
        </p:txBody>
      </p:sp>
      <p:sp>
        <p:nvSpPr>
          <p:cNvPr id="24" name="TextBox 23"/>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CSMA/ CA algorithm - Receiver</a:t>
            </a:r>
            <a:endParaRPr lang="th-TH" sz="4400" b="1" kern="1200" dirty="0">
              <a:ln>
                <a:solidFill>
                  <a:prstClr val="black"/>
                </a:solidFill>
              </a:ln>
              <a:solidFill>
                <a:prstClr val="white"/>
              </a:solidFill>
              <a:latin typeface="Tahoma" pitchFamily="34" charset="0"/>
              <a:ea typeface="+mn-ea"/>
              <a:cs typeface="Tahoma" pitchFamily="34" charset="0"/>
            </a:endParaRPr>
          </a:p>
        </p:txBody>
      </p:sp>
      <p:grpSp>
        <p:nvGrpSpPr>
          <p:cNvPr id="2" name="Group 20"/>
          <p:cNvGrpSpPr/>
          <p:nvPr/>
        </p:nvGrpSpPr>
        <p:grpSpPr>
          <a:xfrm>
            <a:off x="4953000" y="1066800"/>
            <a:ext cx="3171824" cy="3695700"/>
            <a:chOff x="5737225" y="1912938"/>
            <a:chExt cx="3171824" cy="3695700"/>
          </a:xfrm>
        </p:grpSpPr>
        <p:sp>
          <p:nvSpPr>
            <p:cNvPr id="23" name="Line 5"/>
            <p:cNvSpPr>
              <a:spLocks noChangeShapeType="1"/>
            </p:cNvSpPr>
            <p:nvPr/>
          </p:nvSpPr>
          <p:spPr bwMode="auto">
            <a:xfrm>
              <a:off x="6432550" y="2270125"/>
              <a:ext cx="0" cy="3338513"/>
            </a:xfrm>
            <a:prstGeom prst="line">
              <a:avLst/>
            </a:prstGeom>
            <a:noFill/>
            <a:ln w="9525">
              <a:solidFill>
                <a:schemeClr val="tx1"/>
              </a:solidFill>
              <a:round/>
              <a:headEnd/>
              <a:tailEnd/>
            </a:ln>
            <a:effectLst/>
          </p:spPr>
          <p:txBody>
            <a:bodyPr wrap="none"/>
            <a:lstStyle/>
            <a:p>
              <a:pPr algn="l" rtl="0"/>
              <a:endParaRPr lang="en-US" sz="2000" kern="1200">
                <a:solidFill>
                  <a:prstClr val="black"/>
                </a:solidFill>
                <a:latin typeface="Calibri"/>
                <a:ea typeface="+mn-ea"/>
                <a:cs typeface="+mn-cs"/>
              </a:endParaRPr>
            </a:p>
          </p:txBody>
        </p:sp>
        <p:sp>
          <p:nvSpPr>
            <p:cNvPr id="25" name="Line 6"/>
            <p:cNvSpPr>
              <a:spLocks noChangeShapeType="1"/>
            </p:cNvSpPr>
            <p:nvPr/>
          </p:nvSpPr>
          <p:spPr bwMode="auto">
            <a:xfrm>
              <a:off x="8351838" y="2257425"/>
              <a:ext cx="0" cy="3338513"/>
            </a:xfrm>
            <a:prstGeom prst="line">
              <a:avLst/>
            </a:prstGeom>
            <a:noFill/>
            <a:ln w="9525">
              <a:solidFill>
                <a:schemeClr val="tx1"/>
              </a:solidFill>
              <a:round/>
              <a:headEnd/>
              <a:tailEnd/>
            </a:ln>
            <a:effectLst/>
          </p:spPr>
          <p:txBody>
            <a:bodyPr wrap="none"/>
            <a:lstStyle/>
            <a:p>
              <a:pPr algn="l" rtl="0"/>
              <a:endParaRPr lang="en-US" sz="2000" kern="1200">
                <a:solidFill>
                  <a:prstClr val="black"/>
                </a:solidFill>
                <a:latin typeface="Calibri"/>
                <a:ea typeface="+mn-ea"/>
                <a:cs typeface="+mn-cs"/>
              </a:endParaRPr>
            </a:p>
          </p:txBody>
        </p:sp>
        <p:sp>
          <p:nvSpPr>
            <p:cNvPr id="26" name="Text Box 7"/>
            <p:cNvSpPr txBox="1">
              <a:spLocks noChangeArrowheads="1"/>
            </p:cNvSpPr>
            <p:nvPr/>
          </p:nvSpPr>
          <p:spPr bwMode="auto">
            <a:xfrm>
              <a:off x="6022975" y="1912938"/>
              <a:ext cx="829073" cy="369332"/>
            </a:xfrm>
            <a:prstGeom prst="rect">
              <a:avLst/>
            </a:prstGeom>
            <a:noFill/>
            <a:ln w="9525">
              <a:noFill/>
              <a:miter lim="800000"/>
              <a:headEnd/>
              <a:tailEnd/>
            </a:ln>
            <a:effectLst/>
          </p:spPr>
          <p:txBody>
            <a:bodyPr wrap="none">
              <a:spAutoFit/>
            </a:bodyPr>
            <a:lstStyle/>
            <a:p>
              <a:pPr algn="l" rtl="0"/>
              <a:r>
                <a:rPr lang="en-US" b="1" kern="1200" dirty="0">
                  <a:solidFill>
                    <a:prstClr val="black"/>
                  </a:solidFill>
                  <a:latin typeface="Calibri"/>
                  <a:ea typeface="+mn-ea"/>
                  <a:cs typeface="+mn-cs"/>
                </a:rPr>
                <a:t>sender</a:t>
              </a:r>
            </a:p>
          </p:txBody>
        </p:sp>
        <p:sp>
          <p:nvSpPr>
            <p:cNvPr id="27" name="Text Box 8"/>
            <p:cNvSpPr txBox="1">
              <a:spLocks noChangeArrowheads="1"/>
            </p:cNvSpPr>
            <p:nvPr/>
          </p:nvSpPr>
          <p:spPr bwMode="auto">
            <a:xfrm>
              <a:off x="7861300" y="1922463"/>
              <a:ext cx="951030" cy="369332"/>
            </a:xfrm>
            <a:prstGeom prst="rect">
              <a:avLst/>
            </a:prstGeom>
            <a:noFill/>
            <a:ln w="9525">
              <a:noFill/>
              <a:miter lim="800000"/>
              <a:headEnd/>
              <a:tailEnd/>
            </a:ln>
            <a:effectLst/>
          </p:spPr>
          <p:txBody>
            <a:bodyPr wrap="none">
              <a:spAutoFit/>
            </a:bodyPr>
            <a:lstStyle/>
            <a:p>
              <a:pPr algn="l" rtl="0"/>
              <a:r>
                <a:rPr lang="en-US" b="1" kern="1200" dirty="0">
                  <a:solidFill>
                    <a:prstClr val="black"/>
                  </a:solidFill>
                  <a:latin typeface="Calibri"/>
                  <a:ea typeface="+mn-ea"/>
                  <a:cs typeface="+mn-cs"/>
                </a:rPr>
                <a:t>receiver</a:t>
              </a:r>
            </a:p>
          </p:txBody>
        </p:sp>
        <p:grpSp>
          <p:nvGrpSpPr>
            <p:cNvPr id="3" name="Group 23"/>
            <p:cNvGrpSpPr>
              <a:grpSpLocks/>
            </p:cNvGrpSpPr>
            <p:nvPr/>
          </p:nvGrpSpPr>
          <p:grpSpPr bwMode="auto">
            <a:xfrm>
              <a:off x="5737225" y="2566985"/>
              <a:ext cx="2616200" cy="1690685"/>
              <a:chOff x="3614" y="1617"/>
              <a:chExt cx="1648" cy="1065"/>
            </a:xfrm>
          </p:grpSpPr>
          <p:grpSp>
            <p:nvGrpSpPr>
              <p:cNvPr id="4" name="Group 22"/>
              <p:cNvGrpSpPr>
                <a:grpSpLocks/>
              </p:cNvGrpSpPr>
              <p:nvPr/>
            </p:nvGrpSpPr>
            <p:grpSpPr bwMode="auto">
              <a:xfrm>
                <a:off x="3614" y="1617"/>
                <a:ext cx="424" cy="213"/>
                <a:chOff x="3614" y="1617"/>
                <a:chExt cx="424" cy="213"/>
              </a:xfrm>
            </p:grpSpPr>
            <p:sp>
              <p:nvSpPr>
                <p:cNvPr id="39" name="AutoShape 11"/>
                <p:cNvSpPr>
                  <a:spLocks/>
                </p:cNvSpPr>
                <p:nvPr/>
              </p:nvSpPr>
              <p:spPr bwMode="auto">
                <a:xfrm>
                  <a:off x="3984" y="1620"/>
                  <a:ext cx="54" cy="162"/>
                </a:xfrm>
                <a:prstGeom prst="leftBrace">
                  <a:avLst>
                    <a:gd name="adj1" fmla="val 25000"/>
                    <a:gd name="adj2" fmla="val 50000"/>
                  </a:avLst>
                </a:prstGeom>
                <a:noFill/>
                <a:ln w="9525">
                  <a:solidFill>
                    <a:schemeClr val="tx1"/>
                  </a:solidFill>
                  <a:round/>
                  <a:headEnd/>
                  <a:tailEnd/>
                </a:ln>
                <a:effectLst/>
              </p:spPr>
              <p:txBody>
                <a:bodyPr wrap="none" anchor="ctr"/>
                <a:lstStyle/>
                <a:p>
                  <a:pPr algn="l" rtl="0"/>
                  <a:endParaRPr lang="en-US" sz="2000" b="1" kern="1200" dirty="0">
                    <a:solidFill>
                      <a:prstClr val="black"/>
                    </a:solidFill>
                    <a:latin typeface="Calibri"/>
                    <a:ea typeface="+mn-ea"/>
                    <a:cs typeface="+mn-cs"/>
                  </a:endParaRPr>
                </a:p>
              </p:txBody>
            </p:sp>
            <p:sp>
              <p:nvSpPr>
                <p:cNvPr id="40" name="Text Box 12"/>
                <p:cNvSpPr txBox="1">
                  <a:spLocks noChangeArrowheads="1"/>
                </p:cNvSpPr>
                <p:nvPr/>
              </p:nvSpPr>
              <p:spPr bwMode="auto">
                <a:xfrm>
                  <a:off x="3614" y="1617"/>
                  <a:ext cx="352" cy="213"/>
                </a:xfrm>
                <a:prstGeom prst="rect">
                  <a:avLst/>
                </a:prstGeom>
                <a:noFill/>
                <a:ln w="9525">
                  <a:noFill/>
                  <a:miter lim="800000"/>
                  <a:headEnd/>
                  <a:tailEnd/>
                </a:ln>
                <a:effectLst/>
              </p:spPr>
              <p:txBody>
                <a:bodyPr wrap="none">
                  <a:spAutoFit/>
                </a:bodyPr>
                <a:lstStyle/>
                <a:p>
                  <a:pPr algn="l" rtl="0"/>
                  <a:r>
                    <a:rPr lang="en-US" sz="1600" b="1" kern="1200" dirty="0">
                      <a:solidFill>
                        <a:prstClr val="black"/>
                      </a:solidFill>
                      <a:latin typeface="Calibri"/>
                      <a:ea typeface="+mn-ea"/>
                      <a:cs typeface="+mn-cs"/>
                    </a:rPr>
                    <a:t>DIFS</a:t>
                  </a:r>
                </a:p>
              </p:txBody>
            </p:sp>
          </p:grpSp>
          <p:grpSp>
            <p:nvGrpSpPr>
              <p:cNvPr id="5" name="Group 20"/>
              <p:cNvGrpSpPr>
                <a:grpSpLocks/>
              </p:cNvGrpSpPr>
              <p:nvPr/>
            </p:nvGrpSpPr>
            <p:grpSpPr bwMode="auto">
              <a:xfrm>
                <a:off x="4050" y="1782"/>
                <a:ext cx="1212" cy="900"/>
                <a:chOff x="4050" y="1782"/>
                <a:chExt cx="1212" cy="900"/>
              </a:xfrm>
            </p:grpSpPr>
            <p:sp>
              <p:nvSpPr>
                <p:cNvPr id="37" name="Freeform 13"/>
                <p:cNvSpPr>
                  <a:spLocks/>
                </p:cNvSpPr>
                <p:nvPr/>
              </p:nvSpPr>
              <p:spPr bwMode="auto">
                <a:xfrm>
                  <a:off x="4050" y="1782"/>
                  <a:ext cx="1212" cy="900"/>
                </a:xfrm>
                <a:custGeom>
                  <a:avLst/>
                  <a:gdLst/>
                  <a:ahLst/>
                  <a:cxnLst>
                    <a:cxn ang="0">
                      <a:pos x="6" y="0"/>
                    </a:cxn>
                    <a:cxn ang="0">
                      <a:pos x="1212" y="228"/>
                    </a:cxn>
                    <a:cxn ang="0">
                      <a:pos x="1212" y="900"/>
                    </a:cxn>
                    <a:cxn ang="0">
                      <a:pos x="0" y="660"/>
                    </a:cxn>
                    <a:cxn ang="0">
                      <a:pos x="6" y="0"/>
                    </a:cxn>
                  </a:cxnLst>
                  <a:rect l="0" t="0" r="r" b="b"/>
                  <a:pathLst>
                    <a:path w="1212" h="900">
                      <a:moveTo>
                        <a:pt x="6" y="0"/>
                      </a:moveTo>
                      <a:lnTo>
                        <a:pt x="1212" y="228"/>
                      </a:lnTo>
                      <a:lnTo>
                        <a:pt x="1212" y="900"/>
                      </a:lnTo>
                      <a:lnTo>
                        <a:pt x="0" y="660"/>
                      </a:lnTo>
                      <a:lnTo>
                        <a:pt x="6" y="0"/>
                      </a:lnTo>
                      <a:close/>
                    </a:path>
                  </a:pathLst>
                </a:custGeom>
                <a:solidFill>
                  <a:schemeClr val="accent1"/>
                </a:solidFill>
                <a:ln w="9525" cap="flat" cmpd="sng">
                  <a:noFill/>
                  <a:prstDash val="solid"/>
                  <a:round/>
                  <a:headEnd/>
                  <a:tailEnd/>
                </a:ln>
                <a:effectLst/>
              </p:spPr>
              <p:txBody>
                <a:bodyPr wrap="none"/>
                <a:lstStyle/>
                <a:p>
                  <a:pPr algn="l" rtl="0"/>
                  <a:endParaRPr lang="en-US" sz="2000" kern="1200">
                    <a:solidFill>
                      <a:prstClr val="black"/>
                    </a:solidFill>
                    <a:latin typeface="Calibri"/>
                    <a:ea typeface="+mn-ea"/>
                    <a:cs typeface="+mn-cs"/>
                  </a:endParaRPr>
                </a:p>
              </p:txBody>
            </p:sp>
            <p:sp>
              <p:nvSpPr>
                <p:cNvPr id="38" name="Text Box 18"/>
                <p:cNvSpPr txBox="1">
                  <a:spLocks noChangeArrowheads="1"/>
                </p:cNvSpPr>
                <p:nvPr/>
              </p:nvSpPr>
              <p:spPr bwMode="auto">
                <a:xfrm>
                  <a:off x="4394" y="2108"/>
                  <a:ext cx="415" cy="252"/>
                </a:xfrm>
                <a:prstGeom prst="rect">
                  <a:avLst/>
                </a:prstGeom>
                <a:noFill/>
                <a:ln w="9525">
                  <a:noFill/>
                  <a:miter lim="800000"/>
                  <a:headEnd/>
                  <a:tailEnd/>
                </a:ln>
                <a:effectLst/>
              </p:spPr>
              <p:txBody>
                <a:bodyPr wrap="none">
                  <a:spAutoFit/>
                </a:bodyPr>
                <a:lstStyle/>
                <a:p>
                  <a:pPr algn="l" rtl="0"/>
                  <a:r>
                    <a:rPr lang="en-US" sz="2000" b="1" kern="1200" dirty="0">
                      <a:solidFill>
                        <a:prstClr val="white"/>
                      </a:solidFill>
                      <a:latin typeface="Calibri"/>
                      <a:ea typeface="+mn-ea"/>
                      <a:cs typeface="+mn-cs"/>
                    </a:rPr>
                    <a:t>data</a:t>
                  </a:r>
                </a:p>
              </p:txBody>
            </p:sp>
          </p:grpSp>
        </p:grpSp>
        <p:grpSp>
          <p:nvGrpSpPr>
            <p:cNvPr id="6" name="Group 24"/>
            <p:cNvGrpSpPr>
              <a:grpSpLocks/>
            </p:cNvGrpSpPr>
            <p:nvPr/>
          </p:nvGrpSpPr>
          <p:grpSpPr bwMode="auto">
            <a:xfrm>
              <a:off x="6419849" y="4233869"/>
              <a:ext cx="2489200" cy="957264"/>
              <a:chOff x="4044" y="2667"/>
              <a:chExt cx="1568" cy="603"/>
            </a:xfrm>
          </p:grpSpPr>
          <p:sp>
            <p:nvSpPr>
              <p:cNvPr id="30" name="Text Box 14"/>
              <p:cNvSpPr txBox="1">
                <a:spLocks noChangeArrowheads="1"/>
              </p:cNvSpPr>
              <p:nvPr/>
            </p:nvSpPr>
            <p:spPr bwMode="auto">
              <a:xfrm>
                <a:off x="5280" y="2667"/>
                <a:ext cx="332" cy="213"/>
              </a:xfrm>
              <a:prstGeom prst="rect">
                <a:avLst/>
              </a:prstGeom>
              <a:noFill/>
              <a:ln w="9525">
                <a:noFill/>
                <a:miter lim="800000"/>
                <a:headEnd/>
                <a:tailEnd/>
              </a:ln>
              <a:effectLst/>
            </p:spPr>
            <p:txBody>
              <a:bodyPr wrap="none">
                <a:spAutoFit/>
              </a:bodyPr>
              <a:lstStyle/>
              <a:p>
                <a:pPr algn="l" rtl="0"/>
                <a:r>
                  <a:rPr lang="en-US" sz="1600" b="1" kern="1200" dirty="0">
                    <a:solidFill>
                      <a:prstClr val="black"/>
                    </a:solidFill>
                    <a:latin typeface="Calibri"/>
                    <a:ea typeface="+mn-ea"/>
                    <a:cs typeface="+mn-cs"/>
                  </a:rPr>
                  <a:t>SIFS</a:t>
                </a:r>
              </a:p>
            </p:txBody>
          </p:sp>
          <p:sp>
            <p:nvSpPr>
              <p:cNvPr id="31" name="AutoShape 15"/>
              <p:cNvSpPr>
                <a:spLocks/>
              </p:cNvSpPr>
              <p:nvPr/>
            </p:nvSpPr>
            <p:spPr bwMode="auto">
              <a:xfrm flipH="1">
                <a:off x="5262" y="2688"/>
                <a:ext cx="54" cy="162"/>
              </a:xfrm>
              <a:prstGeom prst="leftBrace">
                <a:avLst>
                  <a:gd name="adj1" fmla="val 25000"/>
                  <a:gd name="adj2" fmla="val 50000"/>
                </a:avLst>
              </a:prstGeom>
              <a:noFill/>
              <a:ln w="9525">
                <a:solidFill>
                  <a:schemeClr val="tx1"/>
                </a:solidFill>
                <a:round/>
                <a:headEnd/>
                <a:tailEnd/>
              </a:ln>
              <a:effectLst/>
            </p:spPr>
            <p:txBody>
              <a:bodyPr wrap="none" anchor="ctr"/>
              <a:lstStyle/>
              <a:p>
                <a:pPr algn="l" rtl="0"/>
                <a:endParaRPr lang="en-US" sz="2000" b="1" kern="1200" dirty="0">
                  <a:solidFill>
                    <a:prstClr val="black"/>
                  </a:solidFill>
                  <a:latin typeface="Calibri"/>
                  <a:ea typeface="+mn-ea"/>
                  <a:cs typeface="+mn-cs"/>
                </a:endParaRPr>
              </a:p>
            </p:txBody>
          </p:sp>
          <p:grpSp>
            <p:nvGrpSpPr>
              <p:cNvPr id="7" name="Group 21"/>
              <p:cNvGrpSpPr>
                <a:grpSpLocks/>
              </p:cNvGrpSpPr>
              <p:nvPr/>
            </p:nvGrpSpPr>
            <p:grpSpPr bwMode="auto">
              <a:xfrm>
                <a:off x="4044" y="2856"/>
                <a:ext cx="1212" cy="414"/>
                <a:chOff x="4044" y="2856"/>
                <a:chExt cx="1212" cy="414"/>
              </a:xfrm>
            </p:grpSpPr>
            <p:sp>
              <p:nvSpPr>
                <p:cNvPr id="33" name="Freeform 17"/>
                <p:cNvSpPr>
                  <a:spLocks/>
                </p:cNvSpPr>
                <p:nvPr/>
              </p:nvSpPr>
              <p:spPr bwMode="auto">
                <a:xfrm flipV="1">
                  <a:off x="4044" y="2856"/>
                  <a:ext cx="1212" cy="414"/>
                </a:xfrm>
                <a:custGeom>
                  <a:avLst/>
                  <a:gdLst/>
                  <a:ahLst/>
                  <a:cxnLst>
                    <a:cxn ang="0">
                      <a:pos x="0" y="0"/>
                    </a:cxn>
                    <a:cxn ang="0">
                      <a:pos x="1212" y="246"/>
                    </a:cxn>
                    <a:cxn ang="0">
                      <a:pos x="1212" y="414"/>
                    </a:cxn>
                    <a:cxn ang="0">
                      <a:pos x="6" y="174"/>
                    </a:cxn>
                    <a:cxn ang="0">
                      <a:pos x="0" y="0"/>
                    </a:cxn>
                  </a:cxnLst>
                  <a:rect l="0" t="0" r="r" b="b"/>
                  <a:pathLst>
                    <a:path w="1212" h="414">
                      <a:moveTo>
                        <a:pt x="0" y="0"/>
                      </a:moveTo>
                      <a:lnTo>
                        <a:pt x="1212" y="246"/>
                      </a:lnTo>
                      <a:lnTo>
                        <a:pt x="1212" y="414"/>
                      </a:lnTo>
                      <a:lnTo>
                        <a:pt x="6" y="174"/>
                      </a:lnTo>
                      <a:lnTo>
                        <a:pt x="0" y="0"/>
                      </a:lnTo>
                      <a:close/>
                    </a:path>
                  </a:pathLst>
                </a:custGeom>
                <a:solidFill>
                  <a:schemeClr val="accent2"/>
                </a:solidFill>
                <a:ln w="9525" cap="flat" cmpd="sng">
                  <a:noFill/>
                  <a:prstDash val="solid"/>
                  <a:round/>
                  <a:headEnd/>
                  <a:tailEnd/>
                </a:ln>
                <a:effectLst/>
              </p:spPr>
              <p:txBody>
                <a:bodyPr wrap="none"/>
                <a:lstStyle/>
                <a:p>
                  <a:pPr algn="l" rtl="0"/>
                  <a:endParaRPr lang="en-US" sz="2000" kern="1200">
                    <a:solidFill>
                      <a:prstClr val="black"/>
                    </a:solidFill>
                    <a:latin typeface="Calibri"/>
                    <a:ea typeface="+mn-ea"/>
                    <a:cs typeface="+mn-cs"/>
                  </a:endParaRPr>
                </a:p>
              </p:txBody>
            </p:sp>
            <p:sp>
              <p:nvSpPr>
                <p:cNvPr id="34" name="Text Box 19"/>
                <p:cNvSpPr txBox="1">
                  <a:spLocks noChangeArrowheads="1"/>
                </p:cNvSpPr>
                <p:nvPr/>
              </p:nvSpPr>
              <p:spPr bwMode="auto">
                <a:xfrm>
                  <a:off x="4436" y="2954"/>
                  <a:ext cx="387" cy="252"/>
                </a:xfrm>
                <a:prstGeom prst="rect">
                  <a:avLst/>
                </a:prstGeom>
                <a:noFill/>
                <a:ln w="9525">
                  <a:noFill/>
                  <a:miter lim="800000"/>
                  <a:headEnd/>
                  <a:tailEnd/>
                </a:ln>
                <a:effectLst/>
              </p:spPr>
              <p:txBody>
                <a:bodyPr wrap="none">
                  <a:spAutoFit/>
                </a:bodyPr>
                <a:lstStyle/>
                <a:p>
                  <a:pPr algn="l" rtl="0"/>
                  <a:r>
                    <a:rPr lang="en-US" sz="2000" b="1" kern="1200" dirty="0">
                      <a:solidFill>
                        <a:prstClr val="white"/>
                      </a:solidFill>
                      <a:latin typeface="Calibri"/>
                      <a:ea typeface="+mn-ea"/>
                      <a:cs typeface="+mn-cs"/>
                    </a:rPr>
                    <a:t>ACK</a:t>
                  </a:r>
                </a:p>
              </p:txBody>
            </p:sp>
          </p:grpSp>
        </p:grpSp>
      </p:grpSp>
    </p:spTree>
    <p:extLst>
      <p:ext uri="{BB962C8B-B14F-4D97-AF65-F5344CB8AC3E}">
        <p14:creationId xmlns:p14="http://schemas.microsoft.com/office/powerpoint/2010/main" val="3144123079"/>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AutoShape 2" descr="mk:@MSITStore:C:\Documents%20and%20Settings\junaid\My%20Documents\My%20Dropbox\Advanced%20Computer%20Networks\Books\M.Gast%20-%20802.11%20Wireless%20Networks%20The%20Definitive%20Guide.%202nd%20edition.%202005.chm::/0596100523/images/0596100523/figs/wireless802dot112_0307.gif;431830"/>
          <p:cNvSpPr>
            <a:spLocks noChangeAspect="1" noChangeArrowheads="1"/>
          </p:cNvSpPr>
          <p:nvPr/>
        </p:nvSpPr>
        <p:spPr bwMode="auto">
          <a:xfrm>
            <a:off x="155575" y="-1684338"/>
            <a:ext cx="5229225" cy="35147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23940" name="AutoShape 4" descr="mk:@MSITStore:C:\Documents%20and%20Settings\junaid\My%20Documents\My%20Dropbox\Advanced%20Computer%20Networks\Books\M.Gast%20-%20802.11%20Wireless%20Networks%20The%20Definitive%20Guide.%202nd%20edition.%202005.chm::/0596100523/images/0596100523/figs/wireless802dot112_0307.gif;431830"/>
          <p:cNvSpPr>
            <a:spLocks noChangeAspect="1" noChangeArrowheads="1"/>
          </p:cNvSpPr>
          <p:nvPr/>
        </p:nvSpPr>
        <p:spPr bwMode="auto">
          <a:xfrm>
            <a:off x="155575" y="-1684338"/>
            <a:ext cx="5229225" cy="35147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DCF timing operation example</a:t>
            </a:r>
            <a:endParaRPr lang="th-TH" sz="4400" b="1" kern="1200" dirty="0">
              <a:ln>
                <a:solidFill>
                  <a:prstClr val="black"/>
                </a:solidFill>
              </a:ln>
              <a:solidFill>
                <a:prstClr val="white"/>
              </a:solidFill>
              <a:latin typeface="Tahoma" pitchFamily="34" charset="0"/>
              <a:ea typeface="+mn-ea"/>
              <a:cs typeface="Tahoma" pitchFamily="34" charset="0"/>
            </a:endParaRPr>
          </a:p>
        </p:txBody>
      </p:sp>
      <p:pic>
        <p:nvPicPr>
          <p:cNvPr id="3" name="Picture 2"/>
          <p:cNvPicPr>
            <a:picLocks noChangeAspect="1"/>
          </p:cNvPicPr>
          <p:nvPr/>
        </p:nvPicPr>
        <p:blipFill>
          <a:blip r:embed="rId3" cstate="print"/>
          <a:stretch>
            <a:fillRect/>
          </a:stretch>
        </p:blipFill>
        <p:spPr>
          <a:xfrm>
            <a:off x="0" y="1282700"/>
            <a:ext cx="9144000" cy="4292600"/>
          </a:xfrm>
          <a:prstGeom prst="rect">
            <a:avLst/>
          </a:prstGeom>
        </p:spPr>
      </p:pic>
      <p:sp>
        <p:nvSpPr>
          <p:cNvPr id="2" name="Rectangle 1"/>
          <p:cNvSpPr/>
          <p:nvPr/>
        </p:nvSpPr>
        <p:spPr>
          <a:xfrm>
            <a:off x="685800" y="5943600"/>
            <a:ext cx="7095662" cy="461665"/>
          </a:xfrm>
          <a:prstGeom prst="rect">
            <a:avLst/>
          </a:prstGeom>
        </p:spPr>
        <p:txBody>
          <a:bodyPr wrap="none">
            <a:spAutoFit/>
          </a:bodyPr>
          <a:lstStyle/>
          <a:p>
            <a:r>
              <a:rPr lang="en-US" sz="2400" dirty="0">
                <a:ln w="0" cap="rnd" cmpd="thickThin">
                  <a:solidFill>
                    <a:prstClr val="black"/>
                  </a:solidFill>
                  <a:bevel/>
                </a:ln>
                <a:latin typeface="Microsoft Sans Serif" pitchFamily="34" charset="0"/>
                <a:cs typeface="Microsoft Sans Serif" pitchFamily="34" charset="0"/>
              </a:rPr>
              <a:t>What if contention window is too small? Too large?</a:t>
            </a:r>
            <a:endParaRPr lang="en-US" sz="2400" dirty="0"/>
          </a:p>
        </p:txBody>
      </p:sp>
    </p:spTree>
    <p:extLst>
      <p:ext uri="{BB962C8B-B14F-4D97-AF65-F5344CB8AC3E}">
        <p14:creationId xmlns:p14="http://schemas.microsoft.com/office/powerpoint/2010/main" val="222929773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title"/>
          </p:nvPr>
        </p:nvSpPr>
        <p:spPr>
          <a:xfrm>
            <a:off x="0" y="381000"/>
            <a:ext cx="9144000" cy="588963"/>
          </a:xfrm>
        </p:spPr>
        <p:txBody>
          <a:bodyPr>
            <a:normAutofit fontScale="90000"/>
          </a:bodyPr>
          <a:lstStyle/>
          <a:p>
            <a:r>
              <a:rPr lang="en-US" dirty="0"/>
              <a:t>The 802.11 MAC Layer: Generic Data Frame Format</a:t>
            </a:r>
          </a:p>
        </p:txBody>
      </p:sp>
      <p:pic>
        <p:nvPicPr>
          <p:cNvPr id="41987" name="Picture 4" descr="802_11_data_frame"/>
          <p:cNvPicPr>
            <a:picLocks noChangeAspect="1" noChangeArrowheads="1"/>
          </p:cNvPicPr>
          <p:nvPr/>
        </p:nvPicPr>
        <p:blipFill>
          <a:blip r:embed="rId3"/>
          <a:srcRect/>
          <a:stretch>
            <a:fillRect/>
          </a:stretch>
        </p:blipFill>
        <p:spPr bwMode="auto">
          <a:xfrm>
            <a:off x="533400" y="2057400"/>
            <a:ext cx="8610600" cy="896938"/>
          </a:xfrm>
          <a:prstGeom prst="rect">
            <a:avLst/>
          </a:prstGeom>
          <a:noFill/>
          <a:ln w="9525">
            <a:noFill/>
            <a:miter lim="800000"/>
            <a:headEnd/>
            <a:tailEnd/>
          </a:ln>
        </p:spPr>
      </p:pic>
      <p:sp>
        <p:nvSpPr>
          <p:cNvPr id="41988" name="Text Box 5"/>
          <p:cNvSpPr txBox="1">
            <a:spLocks noChangeArrowheads="1"/>
          </p:cNvSpPr>
          <p:nvPr/>
        </p:nvSpPr>
        <p:spPr bwMode="auto">
          <a:xfrm>
            <a:off x="4419600" y="5943600"/>
            <a:ext cx="4724400" cy="366713"/>
          </a:xfrm>
          <a:prstGeom prst="rect">
            <a:avLst/>
          </a:prstGeom>
          <a:noFill/>
          <a:ln w="9525">
            <a:noFill/>
            <a:miter lim="800000"/>
            <a:headEnd/>
            <a:tailEnd/>
          </a:ln>
        </p:spPr>
        <p:txBody>
          <a:bodyPr>
            <a:spAutoFit/>
          </a:bodyPr>
          <a:lstStyle/>
          <a:p>
            <a:pPr>
              <a:spcBef>
                <a:spcPct val="50000"/>
              </a:spcBef>
            </a:pPr>
            <a:r>
              <a:rPr lang="en-US" sz="1800"/>
              <a:t>Image Courtesy of Mathew S. Gast, 2</a:t>
            </a:r>
            <a:r>
              <a:rPr lang="en-US" sz="1800" baseline="30000"/>
              <a:t>nd</a:t>
            </a:r>
            <a:r>
              <a:rPr lang="en-US" sz="1800"/>
              <a:t> ed.</a:t>
            </a:r>
          </a:p>
        </p:txBody>
      </p:sp>
      <p:sp>
        <p:nvSpPr>
          <p:cNvPr id="41989" name="Text Box 6"/>
          <p:cNvSpPr txBox="1">
            <a:spLocks noChangeArrowheads="1"/>
          </p:cNvSpPr>
          <p:nvPr/>
        </p:nvSpPr>
        <p:spPr bwMode="auto">
          <a:xfrm>
            <a:off x="381000" y="3276600"/>
            <a:ext cx="8153400" cy="2032000"/>
          </a:xfrm>
          <a:prstGeom prst="rect">
            <a:avLst/>
          </a:prstGeom>
          <a:noFill/>
          <a:ln w="9525">
            <a:noFill/>
            <a:miter lim="800000"/>
            <a:headEnd/>
            <a:tailEnd/>
          </a:ln>
        </p:spPr>
        <p:txBody>
          <a:bodyPr>
            <a:spAutoFit/>
          </a:bodyPr>
          <a:lstStyle/>
          <a:p>
            <a:pPr>
              <a:spcBef>
                <a:spcPct val="50000"/>
              </a:spcBef>
            </a:pPr>
            <a:r>
              <a:rPr lang="en-US" sz="2800">
                <a:latin typeface="Calibri" pitchFamily="34" charset="0"/>
              </a:rPr>
              <a:t>An 802.2 logical link control header follows the MAC header</a:t>
            </a:r>
          </a:p>
          <a:p>
            <a:pPr>
              <a:spcBef>
                <a:spcPct val="50000"/>
              </a:spcBef>
            </a:pPr>
            <a:r>
              <a:rPr lang="en-US" sz="2800">
                <a:latin typeface="Calibri" pitchFamily="34" charset="0"/>
              </a:rPr>
              <a:t>This header is used to encapsulate higher layer protocols</a:t>
            </a:r>
          </a:p>
        </p:txBody>
      </p:sp>
    </p:spTree>
    <p:extLst>
      <p:ext uri="{BB962C8B-B14F-4D97-AF65-F5344CB8AC3E}">
        <p14:creationId xmlns:p14="http://schemas.microsoft.com/office/powerpoint/2010/main" val="1110680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t>Special Frames: ACK, RTS, CTS</a:t>
            </a:r>
          </a:p>
        </p:txBody>
      </p:sp>
      <p:sp>
        <p:nvSpPr>
          <p:cNvPr id="4" name="Slide Number Placeholder 3"/>
          <p:cNvSpPr>
            <a:spLocks noGrp="1"/>
          </p:cNvSpPr>
          <p:nvPr>
            <p:ph type="sldNum" sz="quarter" idx="10"/>
          </p:nvPr>
        </p:nvSpPr>
        <p:spPr/>
        <p:txBody>
          <a:bodyPr/>
          <a:lstStyle/>
          <a:p>
            <a:pPr>
              <a:defRPr/>
            </a:pPr>
            <a:r>
              <a:rPr lang="en-US"/>
              <a:t>03</a:t>
            </a:r>
          </a:p>
        </p:txBody>
      </p:sp>
      <p:pic>
        <p:nvPicPr>
          <p:cNvPr id="43012" name="Picture 2"/>
          <p:cNvPicPr>
            <a:picLocks noChangeAspect="1" noChangeArrowheads="1"/>
          </p:cNvPicPr>
          <p:nvPr/>
        </p:nvPicPr>
        <p:blipFill>
          <a:blip r:embed="rId2"/>
          <a:srcRect/>
          <a:stretch>
            <a:fillRect/>
          </a:stretch>
        </p:blipFill>
        <p:spPr bwMode="auto">
          <a:xfrm>
            <a:off x="609600" y="1981200"/>
            <a:ext cx="7700963" cy="40386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0" y="2337137"/>
            <a:ext cx="9144000" cy="1323439"/>
          </a:xfrm>
          <a:prstGeom prst="rect">
            <a:avLst/>
          </a:prstGeom>
        </p:spPr>
        <p:txBody>
          <a:bodyPr wrap="square">
            <a:spAutoFit/>
          </a:bodyPr>
          <a:lstStyle/>
          <a:p>
            <a:pPr algn="ctr"/>
            <a:r>
              <a:rPr lang="en-US" sz="8000" dirty="0">
                <a:solidFill>
                  <a:srgbClr val="FF0000"/>
                </a:solidFill>
                <a:effectLst>
                  <a:outerShdw dir="5040000" algn="tl">
                    <a:srgbClr val="1F497D">
                      <a:lumMod val="75000"/>
                    </a:srgbClr>
                  </a:outerShdw>
                </a:effectLst>
                <a:latin typeface="Gill Sans MT" pitchFamily="34" charset="0"/>
                <a:cs typeface="Segoe UI" pitchFamily="34" charset="0"/>
              </a:rPr>
              <a:t>[ </a:t>
            </a:r>
            <a:r>
              <a:rPr lang="en-US" sz="6000" dirty="0">
                <a:solidFill>
                  <a:srgbClr val="F79646">
                    <a:lumMod val="75000"/>
                  </a:srgbClr>
                </a:solidFill>
                <a:effectLst>
                  <a:outerShdw dir="5040000" algn="tl">
                    <a:srgbClr val="1F497D">
                      <a:lumMod val="75000"/>
                    </a:srgbClr>
                  </a:outerShdw>
                </a:effectLst>
                <a:latin typeface="Gill Sans MT" pitchFamily="34" charset="0"/>
                <a:cs typeface="Segoe UI" pitchFamily="34" charset="0"/>
              </a:rPr>
              <a:t>End of lecture </a:t>
            </a:r>
            <a:r>
              <a:rPr lang="en-US" sz="8000" dirty="0">
                <a:solidFill>
                  <a:srgbClr val="FF0000"/>
                </a:solidFill>
                <a:effectLst>
                  <a:outerShdw dir="5040000" algn="tl">
                    <a:srgbClr val="1F497D">
                      <a:lumMod val="75000"/>
                    </a:srgbClr>
                  </a:outerShdw>
                </a:effectLst>
                <a:latin typeface="Gill Sans MT" pitchFamily="34" charset="0"/>
                <a:cs typeface="Segoe UI" pitchFamily="34" charset="0"/>
              </a:rPr>
              <a: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pPr eaLnBrk="1" hangingPunct="1"/>
            <a:r>
              <a:rPr lang="en-US" sz="2800" dirty="0"/>
              <a:t>One of the oldest protocols for wireless LANs</a:t>
            </a:r>
          </a:p>
          <a:p>
            <a:pPr eaLnBrk="1" hangingPunct="1"/>
            <a:endParaRPr lang="en-US" sz="2800" dirty="0"/>
          </a:p>
          <a:p>
            <a:pPr eaLnBrk="1" hangingPunct="1"/>
            <a:r>
              <a:rPr lang="en-US" sz="2800" dirty="0"/>
              <a:t>Multiple Access with Collision Avoidance is the basis of IEEE 802.11</a:t>
            </a:r>
          </a:p>
          <a:p>
            <a:pPr eaLnBrk="1" hangingPunct="1"/>
            <a:endParaRPr lang="en-US" sz="2800" b="1" dirty="0"/>
          </a:p>
          <a:p>
            <a:pPr eaLnBrk="1" hangingPunct="1"/>
            <a:r>
              <a:rPr lang="en-US" sz="2800" b="1" dirty="0"/>
              <a:t>BASIC IDEA</a:t>
            </a:r>
          </a:p>
          <a:p>
            <a:pPr lvl="1" eaLnBrk="1" hangingPunct="1"/>
            <a:r>
              <a:rPr lang="en-US" sz="2400" dirty="0"/>
              <a:t>Sender stimulates the receiver to output a short frame to inform the nearby stations of a communication session</a:t>
            </a:r>
          </a:p>
          <a:p>
            <a:pPr lvl="1" eaLnBrk="1" hangingPunct="1"/>
            <a:r>
              <a:rPr lang="en-US" sz="2400" dirty="0"/>
              <a:t>It caters for the </a:t>
            </a:r>
            <a:r>
              <a:rPr lang="en-US" sz="2400" dirty="0">
                <a:solidFill>
                  <a:srgbClr val="FF0000"/>
                </a:solidFill>
              </a:rPr>
              <a:t>two station problems illustrated earlier</a:t>
            </a:r>
          </a:p>
        </p:txBody>
      </p:sp>
      <p:sp>
        <p:nvSpPr>
          <p:cNvPr id="6" name="TextBox 5"/>
          <p:cNvSpPr txBox="1"/>
          <p:nvPr/>
        </p:nvSpPr>
        <p:spPr>
          <a:xfrm>
            <a:off x="0" y="0"/>
            <a:ext cx="9144000" cy="707886"/>
          </a:xfrm>
          <a:prstGeom prst="rect">
            <a:avLst/>
          </a:prstGeom>
          <a:solidFill>
            <a:srgbClr val="F79646">
              <a:lumMod val="75000"/>
            </a:srgbClr>
          </a:solidFill>
        </p:spPr>
        <p:txBody>
          <a:bodyPr wrap="square" rtlCol="0">
            <a:spAutoFit/>
          </a:bodyPr>
          <a:lstStyle/>
          <a:p>
            <a:pPr algn="ctr" rtl="0">
              <a:defRPr/>
            </a:pPr>
            <a:r>
              <a:rPr lang="en-US" sz="4000" b="1" kern="1200" dirty="0">
                <a:ln>
                  <a:solidFill>
                    <a:prstClr val="black"/>
                  </a:solidFill>
                </a:ln>
                <a:solidFill>
                  <a:prstClr val="white"/>
                </a:solidFill>
                <a:latin typeface="Tahoma" pitchFamily="34" charset="0"/>
                <a:ea typeface="+mn-ea"/>
                <a:cs typeface="Tahoma" pitchFamily="34" charset="0"/>
              </a:rPr>
              <a:t>MACA</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7" name="Title 6"/>
          <p:cNvSpPr>
            <a:spLocks noGrp="1"/>
          </p:cNvSpPr>
          <p:nvPr>
            <p:ph type="title"/>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pPr eaLnBrk="1" hangingPunct="1"/>
            <a:r>
              <a:rPr lang="en-US" sz="2600" dirty="0"/>
              <a:t>‘A’ sends RTS frame to ‘B’</a:t>
            </a:r>
          </a:p>
          <a:p>
            <a:pPr lvl="1" eaLnBrk="1" hangingPunct="1"/>
            <a:r>
              <a:rPr lang="en-US" sz="2200" dirty="0"/>
              <a:t>RTS frame is </a:t>
            </a:r>
            <a:r>
              <a:rPr lang="en-US" sz="2200" dirty="0">
                <a:solidFill>
                  <a:srgbClr val="FF0000"/>
                </a:solidFill>
              </a:rPr>
              <a:t>of 30 bytes </a:t>
            </a:r>
            <a:r>
              <a:rPr lang="en-US" sz="2200" dirty="0"/>
              <a:t>containing the length of the data frame that will follow</a:t>
            </a:r>
          </a:p>
          <a:p>
            <a:pPr eaLnBrk="1" hangingPunct="1"/>
            <a:r>
              <a:rPr lang="en-US" sz="2600" dirty="0"/>
              <a:t>‘B’ replies with a CTS that copies length information from RTS</a:t>
            </a:r>
          </a:p>
          <a:p>
            <a:pPr eaLnBrk="1" hangingPunct="1"/>
            <a:r>
              <a:rPr lang="en-US" sz="2600" dirty="0"/>
              <a:t>‘A’ starts transmitting upon receiving the CTS</a:t>
            </a:r>
          </a:p>
          <a:p>
            <a:pPr eaLnBrk="1" hangingPunct="1"/>
            <a:r>
              <a:rPr lang="en-US" sz="2600" dirty="0">
                <a:solidFill>
                  <a:srgbClr val="00B0F0"/>
                </a:solidFill>
              </a:rPr>
              <a:t>Any station that hears RTS remains silent till CTS comes back to ‘A’</a:t>
            </a:r>
          </a:p>
          <a:p>
            <a:pPr eaLnBrk="1" hangingPunct="1"/>
            <a:r>
              <a:rPr lang="en-US" sz="2600" dirty="0">
                <a:solidFill>
                  <a:srgbClr val="00B0F0"/>
                </a:solidFill>
              </a:rPr>
              <a:t>Similarly any station that receives the CTS must remain silent till data packets are received by ‘B’</a:t>
            </a:r>
          </a:p>
        </p:txBody>
      </p:sp>
      <p:sp>
        <p:nvSpPr>
          <p:cNvPr id="7" name="TextBox 6"/>
          <p:cNvSpPr txBox="1"/>
          <p:nvPr/>
        </p:nvSpPr>
        <p:spPr>
          <a:xfrm>
            <a:off x="0" y="0"/>
            <a:ext cx="9144000" cy="707886"/>
          </a:xfrm>
          <a:prstGeom prst="rect">
            <a:avLst/>
          </a:prstGeom>
          <a:solidFill>
            <a:srgbClr val="F79646">
              <a:lumMod val="75000"/>
            </a:srgbClr>
          </a:solidFill>
        </p:spPr>
        <p:txBody>
          <a:bodyPr wrap="square" rtlCol="0">
            <a:spAutoFit/>
          </a:bodyPr>
          <a:lstStyle/>
          <a:p>
            <a:pPr algn="ctr" rtl="0">
              <a:defRPr/>
            </a:pPr>
            <a:r>
              <a:rPr lang="en-US" sz="4000" b="1" kern="1200" dirty="0">
                <a:ln>
                  <a:solidFill>
                    <a:prstClr val="black"/>
                  </a:solidFill>
                </a:ln>
                <a:solidFill>
                  <a:prstClr val="white"/>
                </a:solidFill>
                <a:latin typeface="Tahoma" pitchFamily="34" charset="0"/>
                <a:ea typeface="+mn-ea"/>
                <a:cs typeface="Tahoma" pitchFamily="34" charset="0"/>
              </a:rPr>
              <a:t>Working of MACA</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8" name="Title 7"/>
          <p:cNvSpPr>
            <a:spLocks noGrp="1"/>
          </p:cNvSpPr>
          <p:nvPr>
            <p:ph type="title"/>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endParaRPr lang="en-US"/>
          </a:p>
        </p:txBody>
      </p:sp>
      <p:sp>
        <p:nvSpPr>
          <p:cNvPr id="44035" name="Rectangle 3"/>
          <p:cNvSpPr>
            <a:spLocks noGrp="1" noChangeArrowheads="1"/>
          </p:cNvSpPr>
          <p:nvPr>
            <p:ph idx="1"/>
          </p:nvPr>
        </p:nvSpPr>
        <p:spPr>
          <a:xfrm>
            <a:off x="457200" y="3351213"/>
            <a:ext cx="8229600" cy="2779712"/>
          </a:xfrm>
        </p:spPr>
        <p:txBody>
          <a:bodyPr/>
          <a:lstStyle/>
          <a:p>
            <a:pPr eaLnBrk="1" hangingPunct="1"/>
            <a:r>
              <a:rPr lang="en-US" sz="2600"/>
              <a:t>‘C’ for example, hears the RTS from ‘A’ but not the ‘CTS from ‘B’</a:t>
            </a:r>
          </a:p>
          <a:p>
            <a:pPr lvl="1" eaLnBrk="1" hangingPunct="1"/>
            <a:r>
              <a:rPr lang="en-US" sz="2200"/>
              <a:t>Therefore it would not interfere with transmission from ‘A’</a:t>
            </a:r>
          </a:p>
          <a:p>
            <a:pPr eaLnBrk="1" hangingPunct="1"/>
            <a:r>
              <a:rPr lang="en-US" sz="2600"/>
              <a:t>In the same manner, ‘D’ is within range of ‘B’ but not ‘A’</a:t>
            </a:r>
          </a:p>
          <a:p>
            <a:pPr lvl="1" eaLnBrk="1" hangingPunct="1"/>
            <a:r>
              <a:rPr lang="en-US" sz="2200"/>
              <a:t>It does not hear the RTS but detects the CTS and defers its transmission till the data packets have been received by ‘B’</a:t>
            </a:r>
          </a:p>
          <a:p>
            <a:pPr eaLnBrk="1" hangingPunct="1"/>
            <a:endParaRPr lang="en-US" sz="2600"/>
          </a:p>
        </p:txBody>
      </p:sp>
      <p:pic>
        <p:nvPicPr>
          <p:cNvPr id="44037" name="Picture 4" descr="4-12"/>
          <p:cNvPicPr>
            <a:picLocks noChangeAspect="1" noChangeArrowheads="1"/>
          </p:cNvPicPr>
          <p:nvPr/>
        </p:nvPicPr>
        <p:blipFill>
          <a:blip r:embed="rId2" cstate="print"/>
          <a:srcRect/>
          <a:stretch>
            <a:fillRect/>
          </a:stretch>
        </p:blipFill>
        <p:spPr bwMode="auto">
          <a:xfrm>
            <a:off x="1066800" y="236538"/>
            <a:ext cx="7046913" cy="311626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normAutofit lnSpcReduction="10000"/>
          </a:bodyPr>
          <a:lstStyle/>
          <a:p>
            <a:pPr eaLnBrk="1" hangingPunct="1"/>
            <a:r>
              <a:rPr lang="en-US" sz="2800" dirty="0"/>
              <a:t>Despite the precautions, </a:t>
            </a:r>
            <a:r>
              <a:rPr lang="en-US" sz="2800" dirty="0">
                <a:solidFill>
                  <a:srgbClr val="00B0F0"/>
                </a:solidFill>
              </a:rPr>
              <a:t>collisions can still occur</a:t>
            </a:r>
          </a:p>
          <a:p>
            <a:pPr lvl="1" eaLnBrk="1" hangingPunct="1">
              <a:buFont typeface="Arial" charset="0"/>
              <a:buChar char="•"/>
            </a:pPr>
            <a:r>
              <a:rPr lang="en-US" sz="2400" dirty="0"/>
              <a:t>E.g., ‘B’ and ‘C’ both send RTS to ‘A’</a:t>
            </a:r>
          </a:p>
          <a:p>
            <a:pPr eaLnBrk="1" hangingPunct="1"/>
            <a:endParaRPr lang="en-US" sz="2800" dirty="0"/>
          </a:p>
          <a:p>
            <a:pPr eaLnBrk="1" hangingPunct="1"/>
            <a:r>
              <a:rPr lang="en-US" sz="2800" dirty="0"/>
              <a:t>Both the signaling packets shall collide and will be destroyed</a:t>
            </a:r>
          </a:p>
          <a:p>
            <a:pPr eaLnBrk="1" hangingPunct="1"/>
            <a:endParaRPr lang="en-US" sz="2800" dirty="0"/>
          </a:p>
          <a:p>
            <a:pPr eaLnBrk="1" hangingPunct="1"/>
            <a:r>
              <a:rPr lang="en-US" sz="2800" dirty="0">
                <a:solidFill>
                  <a:srgbClr val="FF0000"/>
                </a:solidFill>
              </a:rPr>
              <a:t>Unsuccessful transmitters shall time out and transmit again after some random time</a:t>
            </a:r>
          </a:p>
          <a:p>
            <a:pPr lvl="1" eaLnBrk="1" hangingPunct="1"/>
            <a:r>
              <a:rPr lang="en-US" sz="2400" dirty="0">
                <a:solidFill>
                  <a:srgbClr val="FF0000"/>
                </a:solidFill>
              </a:rPr>
              <a:t>This is carried out by </a:t>
            </a:r>
            <a:r>
              <a:rPr lang="en-US" sz="2400" b="1" dirty="0">
                <a:solidFill>
                  <a:srgbClr val="FF0000"/>
                </a:solidFill>
              </a:rPr>
              <a:t>binary exponential back off </a:t>
            </a:r>
            <a:r>
              <a:rPr lang="en-US" sz="2400" dirty="0">
                <a:solidFill>
                  <a:srgbClr val="FF0000"/>
                </a:solidFill>
              </a:rPr>
              <a:t>algorithm</a:t>
            </a:r>
          </a:p>
        </p:txBody>
      </p:sp>
      <p:sp>
        <p:nvSpPr>
          <p:cNvPr id="6" name="TextBox 5"/>
          <p:cNvSpPr txBox="1"/>
          <p:nvPr/>
        </p:nvSpPr>
        <p:spPr>
          <a:xfrm>
            <a:off x="0" y="0"/>
            <a:ext cx="9144000" cy="707886"/>
          </a:xfrm>
          <a:prstGeom prst="rect">
            <a:avLst/>
          </a:prstGeom>
          <a:solidFill>
            <a:srgbClr val="F79646">
              <a:lumMod val="75000"/>
            </a:srgbClr>
          </a:solidFill>
        </p:spPr>
        <p:txBody>
          <a:bodyPr wrap="square" rtlCol="0">
            <a:spAutoFit/>
          </a:bodyPr>
          <a:lstStyle/>
          <a:p>
            <a:pPr algn="ctr" rtl="0">
              <a:defRPr/>
            </a:pPr>
            <a:r>
              <a:rPr lang="en-US" sz="4000" b="1" kern="1200" dirty="0">
                <a:ln>
                  <a:solidFill>
                    <a:prstClr val="black"/>
                  </a:solidFill>
                </a:ln>
                <a:solidFill>
                  <a:prstClr val="white"/>
                </a:solidFill>
                <a:latin typeface="Tahoma" pitchFamily="34" charset="0"/>
                <a:ea typeface="+mn-ea"/>
                <a:cs typeface="Tahoma" pitchFamily="34" charset="0"/>
              </a:rPr>
              <a:t>Problem Scenario</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7" name="Title 6"/>
          <p:cNvSpPr>
            <a:spLocks noGrp="1"/>
          </p:cNvSpPr>
          <p:nvPr>
            <p:ph type="title"/>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pPr eaLnBrk="1" hangingPunct="1"/>
            <a:r>
              <a:rPr lang="en-US" dirty="0"/>
              <a:t>MACA for Wireless</a:t>
            </a:r>
          </a:p>
          <a:p>
            <a:pPr eaLnBrk="1" hangingPunct="1"/>
            <a:r>
              <a:rPr lang="en-US" dirty="0"/>
              <a:t>Following functionalities were added</a:t>
            </a:r>
          </a:p>
          <a:p>
            <a:pPr lvl="1" eaLnBrk="1" hangingPunct="1"/>
            <a:r>
              <a:rPr lang="en-US" dirty="0">
                <a:solidFill>
                  <a:srgbClr val="002060"/>
                </a:solidFill>
              </a:rPr>
              <a:t>Data link layer acknowledgements </a:t>
            </a:r>
            <a:r>
              <a:rPr lang="en-US" dirty="0"/>
              <a:t>were added</a:t>
            </a:r>
          </a:p>
          <a:p>
            <a:pPr lvl="1" eaLnBrk="1" hangingPunct="1"/>
            <a:r>
              <a:rPr lang="en-US" dirty="0">
                <a:solidFill>
                  <a:srgbClr val="002060"/>
                </a:solidFill>
              </a:rPr>
              <a:t>CSMA was added to inhibit stations to transmit RTS simultaneously</a:t>
            </a:r>
          </a:p>
          <a:p>
            <a:pPr lvl="1" eaLnBrk="1" hangingPunct="1"/>
            <a:r>
              <a:rPr lang="en-US" dirty="0"/>
              <a:t>Back off algorithm for source-destination pair instead of individual node</a:t>
            </a:r>
          </a:p>
        </p:txBody>
      </p:sp>
      <p:sp>
        <p:nvSpPr>
          <p:cNvPr id="6" name="TextBox 5"/>
          <p:cNvSpPr txBox="1"/>
          <p:nvPr/>
        </p:nvSpPr>
        <p:spPr>
          <a:xfrm>
            <a:off x="0" y="0"/>
            <a:ext cx="9144000" cy="707886"/>
          </a:xfrm>
          <a:prstGeom prst="rect">
            <a:avLst/>
          </a:prstGeom>
          <a:solidFill>
            <a:srgbClr val="F79646">
              <a:lumMod val="75000"/>
            </a:srgbClr>
          </a:solidFill>
        </p:spPr>
        <p:txBody>
          <a:bodyPr wrap="square" rtlCol="0">
            <a:spAutoFit/>
          </a:bodyPr>
          <a:lstStyle/>
          <a:p>
            <a:pPr algn="ctr" rtl="0">
              <a:defRPr/>
            </a:pPr>
            <a:r>
              <a:rPr lang="en-US" sz="4000" b="1" kern="1200" dirty="0">
                <a:ln>
                  <a:solidFill>
                    <a:prstClr val="black"/>
                  </a:solidFill>
                </a:ln>
                <a:solidFill>
                  <a:prstClr val="white"/>
                </a:solidFill>
                <a:latin typeface="Tahoma" pitchFamily="34" charset="0"/>
                <a:ea typeface="+mn-ea"/>
                <a:cs typeface="Tahoma" pitchFamily="34" charset="0"/>
              </a:rPr>
              <a:t>MACAW</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7" name="Title 6"/>
          <p:cNvSpPr>
            <a:spLocks noGrp="1"/>
          </p:cNvSpPr>
          <p:nvPr>
            <p:ph type="title"/>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6" name="Text Box 4"/>
          <p:cNvSpPr txBox="1">
            <a:spLocks noChangeArrowheads="1"/>
          </p:cNvSpPr>
          <p:nvPr/>
        </p:nvSpPr>
        <p:spPr bwMode="auto">
          <a:xfrm>
            <a:off x="3246438" y="746125"/>
            <a:ext cx="184150" cy="579438"/>
          </a:xfrm>
          <a:prstGeom prst="rect">
            <a:avLst/>
          </a:prstGeom>
          <a:noFill/>
          <a:ln w="9525">
            <a:noFill/>
            <a:miter lim="800000"/>
            <a:headEnd/>
            <a:tailEnd/>
          </a:ln>
          <a:effectLst/>
        </p:spPr>
        <p:txBody>
          <a:bodyPr wrap="none">
            <a:spAutoFit/>
          </a:bodyPr>
          <a:lstStyle/>
          <a:p>
            <a:pPr algn="l" rtl="0"/>
            <a:endParaRPr lang="en-US" sz="3200" kern="1200">
              <a:solidFill>
                <a:prstClr val="black"/>
              </a:solidFill>
              <a:latin typeface="Times New Roman" pitchFamily="18" charset="0"/>
              <a:ea typeface="+mn-ea"/>
              <a:cs typeface="+mn-cs"/>
            </a:endParaRPr>
          </a:p>
        </p:txBody>
      </p:sp>
      <p:grpSp>
        <p:nvGrpSpPr>
          <p:cNvPr id="2" name="Group 59"/>
          <p:cNvGrpSpPr/>
          <p:nvPr/>
        </p:nvGrpSpPr>
        <p:grpSpPr>
          <a:xfrm>
            <a:off x="744538" y="1447800"/>
            <a:ext cx="7959465" cy="4692650"/>
            <a:chOff x="744538" y="1098550"/>
            <a:chExt cx="7959465" cy="4692650"/>
          </a:xfrm>
        </p:grpSpPr>
        <p:sp>
          <p:nvSpPr>
            <p:cNvPr id="356367" name="Text Box 15"/>
            <p:cNvSpPr txBox="1">
              <a:spLocks noChangeArrowheads="1"/>
            </p:cNvSpPr>
            <p:nvPr/>
          </p:nvSpPr>
          <p:spPr bwMode="auto">
            <a:xfrm>
              <a:off x="4624388" y="1393825"/>
              <a:ext cx="447558" cy="369332"/>
            </a:xfrm>
            <a:prstGeom prst="rect">
              <a:avLst/>
            </a:prstGeom>
            <a:noFill/>
            <a:ln w="9525">
              <a:noFill/>
              <a:miter lim="800000"/>
              <a:headEnd/>
              <a:tailEnd/>
            </a:ln>
            <a:effectLst/>
          </p:spPr>
          <p:txBody>
            <a:bodyPr wrap="none">
              <a:spAutoFit/>
            </a:bodyPr>
            <a:lstStyle/>
            <a:p>
              <a:pPr algn="l" rtl="0"/>
              <a:r>
                <a:rPr lang="en-US" b="1" kern="1200">
                  <a:solidFill>
                    <a:prstClr val="black"/>
                  </a:solidFill>
                  <a:latin typeface="Calibri"/>
                  <a:ea typeface="+mn-ea"/>
                  <a:cs typeface="+mn-cs"/>
                </a:rPr>
                <a:t>AP</a:t>
              </a:r>
            </a:p>
          </p:txBody>
        </p:sp>
        <p:grpSp>
          <p:nvGrpSpPr>
            <p:cNvPr id="3" name="Group 16"/>
            <p:cNvGrpSpPr>
              <a:grpSpLocks/>
            </p:cNvGrpSpPr>
            <p:nvPr/>
          </p:nvGrpSpPr>
          <p:grpSpPr bwMode="auto">
            <a:xfrm>
              <a:off x="4202113" y="1109663"/>
              <a:ext cx="782637" cy="571500"/>
              <a:chOff x="1160" y="2192"/>
              <a:chExt cx="589" cy="440"/>
            </a:xfrm>
          </p:grpSpPr>
          <p:pic>
            <p:nvPicPr>
              <p:cNvPr id="356369" name="Picture 17" descr="31u_bnrz[1]"/>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rot="16200000">
                <a:off x="1349" y="2458"/>
                <a:ext cx="212" cy="135"/>
              </a:xfrm>
              <a:prstGeom prst="rect">
                <a:avLst/>
              </a:prstGeom>
              <a:noFill/>
            </p:spPr>
          </p:pic>
          <p:sp>
            <p:nvSpPr>
              <p:cNvPr id="356370" name="AutoShape 18"/>
              <p:cNvSpPr>
                <a:spLocks noChangeAspect="1" noChangeArrowheads="1" noTextEdit="1"/>
              </p:cNvSpPr>
              <p:nvPr/>
            </p:nvSpPr>
            <p:spPr bwMode="auto">
              <a:xfrm>
                <a:off x="1160" y="2192"/>
                <a:ext cx="589" cy="220"/>
              </a:xfrm>
              <a:prstGeom prst="rect">
                <a:avLst/>
              </a:prstGeom>
              <a:noFill/>
              <a:ln w="9525">
                <a:noFill/>
                <a:miter lim="800000"/>
                <a:headEnd/>
                <a:tailEnd/>
              </a:ln>
            </p:spPr>
            <p:txBody>
              <a:bodyPr/>
              <a:lstStyle/>
              <a:p>
                <a:pPr algn="l" rtl="0"/>
                <a:endParaRPr lang="en-US" b="1" kern="1200">
                  <a:solidFill>
                    <a:prstClr val="black"/>
                  </a:solidFill>
                  <a:latin typeface="Calibri"/>
                  <a:ea typeface="+mn-ea"/>
                  <a:cs typeface="+mn-cs"/>
                </a:endParaRPr>
              </a:p>
            </p:txBody>
          </p:sp>
          <p:sp>
            <p:nvSpPr>
              <p:cNvPr id="356371" name="Freeform 19"/>
              <p:cNvSpPr>
                <a:spLocks/>
              </p:cNvSpPr>
              <p:nvPr/>
            </p:nvSpPr>
            <p:spPr bwMode="auto">
              <a:xfrm>
                <a:off x="1283" y="2231"/>
                <a:ext cx="83" cy="102"/>
              </a:xfrm>
              <a:custGeom>
                <a:avLst/>
                <a:gdLst/>
                <a:ahLst/>
                <a:cxnLst>
                  <a:cxn ang="0">
                    <a:pos x="87" y="26"/>
                  </a:cxn>
                  <a:cxn ang="0">
                    <a:pos x="68" y="34"/>
                  </a:cxn>
                  <a:cxn ang="0">
                    <a:pos x="52" y="44"/>
                  </a:cxn>
                  <a:cxn ang="0">
                    <a:pos x="38" y="55"/>
                  </a:cxn>
                  <a:cxn ang="0">
                    <a:pos x="25" y="67"/>
                  </a:cxn>
                  <a:cxn ang="0">
                    <a:pos x="14" y="80"/>
                  </a:cxn>
                  <a:cxn ang="0">
                    <a:pos x="7" y="94"/>
                  </a:cxn>
                  <a:cxn ang="0">
                    <a:pos x="3" y="109"/>
                  </a:cxn>
                  <a:cxn ang="0">
                    <a:pos x="0" y="124"/>
                  </a:cxn>
                  <a:cxn ang="0">
                    <a:pos x="3" y="145"/>
                  </a:cxn>
                  <a:cxn ang="0">
                    <a:pos x="14" y="163"/>
                  </a:cxn>
                  <a:cxn ang="0">
                    <a:pos x="32" y="178"/>
                  </a:cxn>
                  <a:cxn ang="0">
                    <a:pos x="55" y="189"/>
                  </a:cxn>
                  <a:cxn ang="0">
                    <a:pos x="81" y="198"/>
                  </a:cxn>
                  <a:cxn ang="0">
                    <a:pos x="109" y="202"/>
                  </a:cxn>
                  <a:cxn ang="0">
                    <a:pos x="138" y="203"/>
                  </a:cxn>
                  <a:cxn ang="0">
                    <a:pos x="165" y="200"/>
                  </a:cxn>
                  <a:cxn ang="0">
                    <a:pos x="171" y="200"/>
                  </a:cxn>
                  <a:cxn ang="0">
                    <a:pos x="177" y="198"/>
                  </a:cxn>
                  <a:cxn ang="0">
                    <a:pos x="181" y="195"/>
                  </a:cxn>
                  <a:cxn ang="0">
                    <a:pos x="183" y="191"/>
                  </a:cxn>
                  <a:cxn ang="0">
                    <a:pos x="180" y="186"/>
                  </a:cxn>
                  <a:cxn ang="0">
                    <a:pos x="174" y="182"/>
                  </a:cxn>
                  <a:cxn ang="0">
                    <a:pos x="167" y="178"/>
                  </a:cxn>
                  <a:cxn ang="0">
                    <a:pos x="160" y="176"/>
                  </a:cxn>
                  <a:cxn ang="0">
                    <a:pos x="145" y="173"/>
                  </a:cxn>
                  <a:cxn ang="0">
                    <a:pos x="131" y="171"/>
                  </a:cxn>
                  <a:cxn ang="0">
                    <a:pos x="116" y="169"/>
                  </a:cxn>
                  <a:cxn ang="0">
                    <a:pos x="103" y="167"/>
                  </a:cxn>
                  <a:cxn ang="0">
                    <a:pos x="90" y="164"/>
                  </a:cxn>
                  <a:cxn ang="0">
                    <a:pos x="77" y="160"/>
                  </a:cxn>
                  <a:cxn ang="0">
                    <a:pos x="65" y="154"/>
                  </a:cxn>
                  <a:cxn ang="0">
                    <a:pos x="54" y="146"/>
                  </a:cxn>
                  <a:cxn ang="0">
                    <a:pos x="49" y="112"/>
                  </a:cxn>
                  <a:cxn ang="0">
                    <a:pos x="61" y="84"/>
                  </a:cxn>
                  <a:cxn ang="0">
                    <a:pos x="84" y="62"/>
                  </a:cxn>
                  <a:cxn ang="0">
                    <a:pos x="116" y="44"/>
                  </a:cxn>
                  <a:cxn ang="0">
                    <a:pos x="151" y="30"/>
                  </a:cxn>
                  <a:cxn ang="0">
                    <a:pos x="187" y="19"/>
                  </a:cxn>
                  <a:cxn ang="0">
                    <a:pos x="220" y="11"/>
                  </a:cxn>
                  <a:cxn ang="0">
                    <a:pos x="247" y="4"/>
                  </a:cxn>
                  <a:cxn ang="0">
                    <a:pos x="231" y="1"/>
                  </a:cxn>
                  <a:cxn ang="0">
                    <a:pos x="213" y="0"/>
                  </a:cxn>
                  <a:cxn ang="0">
                    <a:pos x="193" y="2"/>
                  </a:cxn>
                  <a:cxn ang="0">
                    <a:pos x="171" y="4"/>
                  </a:cxn>
                  <a:cxn ang="0">
                    <a:pos x="149" y="9"/>
                  </a:cxn>
                  <a:cxn ang="0">
                    <a:pos x="128" y="14"/>
                  </a:cxn>
                  <a:cxn ang="0">
                    <a:pos x="106" y="20"/>
                  </a:cxn>
                  <a:cxn ang="0">
                    <a:pos x="87" y="26"/>
                  </a:cxn>
                </a:cxnLst>
                <a:rect l="0" t="0" r="r" b="b"/>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72" name="Freeform 20"/>
              <p:cNvSpPr>
                <a:spLocks/>
              </p:cNvSpPr>
              <p:nvPr/>
            </p:nvSpPr>
            <p:spPr bwMode="auto">
              <a:xfrm>
                <a:off x="1424" y="2230"/>
                <a:ext cx="52" cy="79"/>
              </a:xfrm>
              <a:custGeom>
                <a:avLst/>
                <a:gdLst/>
                <a:ahLst/>
                <a:cxnLst>
                  <a:cxn ang="0">
                    <a:pos x="133" y="52"/>
                  </a:cxn>
                  <a:cxn ang="0">
                    <a:pos x="139" y="68"/>
                  </a:cxn>
                  <a:cxn ang="0">
                    <a:pos x="137" y="83"/>
                  </a:cxn>
                  <a:cxn ang="0">
                    <a:pos x="127" y="95"/>
                  </a:cxn>
                  <a:cxn ang="0">
                    <a:pos x="113" y="106"/>
                  </a:cxn>
                  <a:cxn ang="0">
                    <a:pos x="95" y="116"/>
                  </a:cxn>
                  <a:cxn ang="0">
                    <a:pos x="75" y="126"/>
                  </a:cxn>
                  <a:cxn ang="0">
                    <a:pos x="55" y="135"/>
                  </a:cxn>
                  <a:cxn ang="0">
                    <a:pos x="37" y="144"/>
                  </a:cxn>
                  <a:cxn ang="0">
                    <a:pos x="34" y="147"/>
                  </a:cxn>
                  <a:cxn ang="0">
                    <a:pos x="33" y="149"/>
                  </a:cxn>
                  <a:cxn ang="0">
                    <a:pos x="33" y="152"/>
                  </a:cxn>
                  <a:cxn ang="0">
                    <a:pos x="34" y="155"/>
                  </a:cxn>
                  <a:cxn ang="0">
                    <a:pos x="39" y="157"/>
                  </a:cxn>
                  <a:cxn ang="0">
                    <a:pos x="43" y="158"/>
                  </a:cxn>
                  <a:cxn ang="0">
                    <a:pos x="46" y="158"/>
                  </a:cxn>
                  <a:cxn ang="0">
                    <a:pos x="50" y="157"/>
                  </a:cxn>
                  <a:cxn ang="0">
                    <a:pos x="74" y="148"/>
                  </a:cxn>
                  <a:cxn ang="0">
                    <a:pos x="95" y="138"/>
                  </a:cxn>
                  <a:cxn ang="0">
                    <a:pos x="116" y="127"/>
                  </a:cxn>
                  <a:cxn ang="0">
                    <a:pos x="135" y="114"/>
                  </a:cxn>
                  <a:cxn ang="0">
                    <a:pos x="148" y="100"/>
                  </a:cxn>
                  <a:cxn ang="0">
                    <a:pos x="156" y="84"/>
                  </a:cxn>
                  <a:cxn ang="0">
                    <a:pos x="158" y="67"/>
                  </a:cxn>
                  <a:cxn ang="0">
                    <a:pos x="152" y="49"/>
                  </a:cxn>
                  <a:cxn ang="0">
                    <a:pos x="139" y="35"/>
                  </a:cxn>
                  <a:cxn ang="0">
                    <a:pos x="120" y="23"/>
                  </a:cxn>
                  <a:cxn ang="0">
                    <a:pos x="97" y="14"/>
                  </a:cxn>
                  <a:cxn ang="0">
                    <a:pos x="71" y="7"/>
                  </a:cxn>
                  <a:cxn ang="0">
                    <a:pos x="45" y="2"/>
                  </a:cxn>
                  <a:cxn ang="0">
                    <a:pos x="23" y="0"/>
                  </a:cxn>
                  <a:cxn ang="0">
                    <a:pos x="7" y="0"/>
                  </a:cxn>
                  <a:cxn ang="0">
                    <a:pos x="0" y="4"/>
                  </a:cxn>
                  <a:cxn ang="0">
                    <a:pos x="17" y="9"/>
                  </a:cxn>
                  <a:cxn ang="0">
                    <a:pos x="36" y="13"/>
                  </a:cxn>
                  <a:cxn ang="0">
                    <a:pos x="56" y="17"/>
                  </a:cxn>
                  <a:cxn ang="0">
                    <a:pos x="75" y="21"/>
                  </a:cxn>
                  <a:cxn ang="0">
                    <a:pos x="94" y="26"/>
                  </a:cxn>
                  <a:cxn ang="0">
                    <a:pos x="110" y="33"/>
                  </a:cxn>
                  <a:cxn ang="0">
                    <a:pos x="123" y="41"/>
                  </a:cxn>
                  <a:cxn ang="0">
                    <a:pos x="133" y="52"/>
                  </a:cxn>
                </a:cxnLst>
                <a:rect l="0" t="0" r="r" b="b"/>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73" name="Freeform 21"/>
              <p:cNvSpPr>
                <a:spLocks/>
              </p:cNvSpPr>
              <p:nvPr/>
            </p:nvSpPr>
            <p:spPr bwMode="auto">
              <a:xfrm>
                <a:off x="1232" y="2211"/>
                <a:ext cx="133" cy="166"/>
              </a:xfrm>
              <a:custGeom>
                <a:avLst/>
                <a:gdLst/>
                <a:ahLst/>
                <a:cxnLst>
                  <a:cxn ang="0">
                    <a:pos x="124" y="62"/>
                  </a:cxn>
                  <a:cxn ang="0">
                    <a:pos x="66" y="101"/>
                  </a:cxn>
                  <a:cxn ang="0">
                    <a:pos x="21" y="146"/>
                  </a:cxn>
                  <a:cxn ang="0">
                    <a:pos x="0" y="199"/>
                  </a:cxn>
                  <a:cxn ang="0">
                    <a:pos x="4" y="234"/>
                  </a:cxn>
                  <a:cxn ang="0">
                    <a:pos x="11" y="248"/>
                  </a:cxn>
                  <a:cxn ang="0">
                    <a:pos x="24" y="261"/>
                  </a:cxn>
                  <a:cxn ang="0">
                    <a:pos x="40" y="272"/>
                  </a:cxn>
                  <a:cxn ang="0">
                    <a:pos x="69" y="284"/>
                  </a:cxn>
                  <a:cxn ang="0">
                    <a:pos x="107" y="297"/>
                  </a:cxn>
                  <a:cxn ang="0">
                    <a:pos x="148" y="307"/>
                  </a:cxn>
                  <a:cxn ang="0">
                    <a:pos x="188" y="315"/>
                  </a:cxn>
                  <a:cxn ang="0">
                    <a:pos x="230" y="321"/>
                  </a:cxn>
                  <a:cxn ang="0">
                    <a:pos x="272" y="325"/>
                  </a:cxn>
                  <a:cxn ang="0">
                    <a:pos x="315" y="328"/>
                  </a:cxn>
                  <a:cxn ang="0">
                    <a:pos x="358" y="330"/>
                  </a:cxn>
                  <a:cxn ang="0">
                    <a:pos x="386" y="331"/>
                  </a:cxn>
                  <a:cxn ang="0">
                    <a:pos x="396" y="325"/>
                  </a:cxn>
                  <a:cxn ang="0">
                    <a:pos x="399" y="316"/>
                  </a:cxn>
                  <a:cxn ang="0">
                    <a:pos x="390" y="309"/>
                  </a:cxn>
                  <a:cxn ang="0">
                    <a:pos x="364" y="304"/>
                  </a:cxn>
                  <a:cxn ang="0">
                    <a:pos x="326" y="299"/>
                  </a:cxn>
                  <a:cxn ang="0">
                    <a:pos x="287" y="295"/>
                  </a:cxn>
                  <a:cxn ang="0">
                    <a:pos x="248" y="291"/>
                  </a:cxn>
                  <a:cxn ang="0">
                    <a:pos x="210" y="286"/>
                  </a:cxn>
                  <a:cxn ang="0">
                    <a:pos x="172" y="279"/>
                  </a:cxn>
                  <a:cxn ang="0">
                    <a:pos x="136" y="271"/>
                  </a:cxn>
                  <a:cxn ang="0">
                    <a:pos x="100" y="261"/>
                  </a:cxn>
                  <a:cxn ang="0">
                    <a:pos x="68" y="247"/>
                  </a:cxn>
                  <a:cxn ang="0">
                    <a:pos x="48" y="228"/>
                  </a:cxn>
                  <a:cxn ang="0">
                    <a:pos x="42" y="204"/>
                  </a:cxn>
                  <a:cxn ang="0">
                    <a:pos x="48" y="175"/>
                  </a:cxn>
                  <a:cxn ang="0">
                    <a:pos x="64" y="149"/>
                  </a:cxn>
                  <a:cxn ang="0">
                    <a:pos x="88" y="121"/>
                  </a:cxn>
                  <a:cxn ang="0">
                    <a:pos x="117" y="97"/>
                  </a:cxn>
                  <a:cxn ang="0">
                    <a:pos x="152" y="73"/>
                  </a:cxn>
                  <a:cxn ang="0">
                    <a:pos x="190" y="51"/>
                  </a:cxn>
                  <a:cxn ang="0">
                    <a:pos x="242" y="33"/>
                  </a:cxn>
                  <a:cxn ang="0">
                    <a:pos x="294" y="18"/>
                  </a:cxn>
                  <a:cxn ang="0">
                    <a:pos x="328" y="6"/>
                  </a:cxn>
                  <a:cxn ang="0">
                    <a:pos x="317" y="0"/>
                  </a:cxn>
                  <a:cxn ang="0">
                    <a:pos x="274" y="4"/>
                  </a:cxn>
                  <a:cxn ang="0">
                    <a:pos x="223" y="16"/>
                  </a:cxn>
                  <a:cxn ang="0">
                    <a:pos x="175" y="33"/>
                  </a:cxn>
                </a:cxnLst>
                <a:rect l="0" t="0" r="r" b="b"/>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74" name="Freeform 22"/>
              <p:cNvSpPr>
                <a:spLocks/>
              </p:cNvSpPr>
              <p:nvPr/>
            </p:nvSpPr>
            <p:spPr bwMode="auto">
              <a:xfrm>
                <a:off x="1419" y="2206"/>
                <a:ext cx="116" cy="110"/>
              </a:xfrm>
              <a:custGeom>
                <a:avLst/>
                <a:gdLst/>
                <a:ahLst/>
                <a:cxnLst>
                  <a:cxn ang="0">
                    <a:pos x="290" y="68"/>
                  </a:cxn>
                  <a:cxn ang="0">
                    <a:pos x="306" y="80"/>
                  </a:cxn>
                  <a:cxn ang="0">
                    <a:pos x="316" y="94"/>
                  </a:cxn>
                  <a:cxn ang="0">
                    <a:pos x="321" y="109"/>
                  </a:cxn>
                  <a:cxn ang="0">
                    <a:pos x="321" y="125"/>
                  </a:cxn>
                  <a:cxn ang="0">
                    <a:pos x="318" y="138"/>
                  </a:cxn>
                  <a:cxn ang="0">
                    <a:pos x="312" y="149"/>
                  </a:cxn>
                  <a:cxn ang="0">
                    <a:pos x="302" y="160"/>
                  </a:cxn>
                  <a:cxn ang="0">
                    <a:pos x="292" y="169"/>
                  </a:cxn>
                  <a:cxn ang="0">
                    <a:pos x="279" y="179"/>
                  </a:cxn>
                  <a:cxn ang="0">
                    <a:pos x="266" y="187"/>
                  </a:cxn>
                  <a:cxn ang="0">
                    <a:pos x="253" y="196"/>
                  </a:cxn>
                  <a:cxn ang="0">
                    <a:pos x="240" y="205"/>
                  </a:cxn>
                  <a:cxn ang="0">
                    <a:pos x="237" y="209"/>
                  </a:cxn>
                  <a:cxn ang="0">
                    <a:pos x="237" y="212"/>
                  </a:cxn>
                  <a:cxn ang="0">
                    <a:pos x="237" y="215"/>
                  </a:cxn>
                  <a:cxn ang="0">
                    <a:pos x="240" y="218"/>
                  </a:cxn>
                  <a:cxn ang="0">
                    <a:pos x="244" y="220"/>
                  </a:cxn>
                  <a:cxn ang="0">
                    <a:pos x="250" y="221"/>
                  </a:cxn>
                  <a:cxn ang="0">
                    <a:pos x="254" y="220"/>
                  </a:cxn>
                  <a:cxn ang="0">
                    <a:pos x="258" y="218"/>
                  </a:cxn>
                  <a:cxn ang="0">
                    <a:pos x="287" y="204"/>
                  </a:cxn>
                  <a:cxn ang="0">
                    <a:pos x="312" y="187"/>
                  </a:cxn>
                  <a:cxn ang="0">
                    <a:pos x="331" y="168"/>
                  </a:cxn>
                  <a:cxn ang="0">
                    <a:pos x="344" y="146"/>
                  </a:cxn>
                  <a:cxn ang="0">
                    <a:pos x="350" y="124"/>
                  </a:cxn>
                  <a:cxn ang="0">
                    <a:pos x="347" y="101"/>
                  </a:cxn>
                  <a:cxn ang="0">
                    <a:pos x="335" y="80"/>
                  </a:cxn>
                  <a:cxn ang="0">
                    <a:pos x="312" y="61"/>
                  </a:cxn>
                  <a:cxn ang="0">
                    <a:pos x="295" y="50"/>
                  </a:cxn>
                  <a:cxn ang="0">
                    <a:pos x="274" y="42"/>
                  </a:cxn>
                  <a:cxn ang="0">
                    <a:pos x="253" y="34"/>
                  </a:cxn>
                  <a:cxn ang="0">
                    <a:pos x="228" y="27"/>
                  </a:cxn>
                  <a:cxn ang="0">
                    <a:pos x="203" y="20"/>
                  </a:cxn>
                  <a:cxn ang="0">
                    <a:pos x="179" y="15"/>
                  </a:cxn>
                  <a:cxn ang="0">
                    <a:pos x="152" y="11"/>
                  </a:cxn>
                  <a:cxn ang="0">
                    <a:pos x="128" y="7"/>
                  </a:cxn>
                  <a:cxn ang="0">
                    <a:pos x="103" y="4"/>
                  </a:cxn>
                  <a:cxn ang="0">
                    <a:pos x="81" y="2"/>
                  </a:cxn>
                  <a:cxn ang="0">
                    <a:pos x="60" y="0"/>
                  </a:cxn>
                  <a:cxn ang="0">
                    <a:pos x="42" y="0"/>
                  </a:cxn>
                  <a:cxn ang="0">
                    <a:pos x="26" y="0"/>
                  </a:cxn>
                  <a:cxn ang="0">
                    <a:pos x="13" y="0"/>
                  </a:cxn>
                  <a:cxn ang="0">
                    <a:pos x="4" y="2"/>
                  </a:cxn>
                  <a:cxn ang="0">
                    <a:pos x="0" y="4"/>
                  </a:cxn>
                  <a:cxn ang="0">
                    <a:pos x="15" y="6"/>
                  </a:cxn>
                  <a:cxn ang="0">
                    <a:pos x="29" y="7"/>
                  </a:cxn>
                  <a:cxn ang="0">
                    <a:pos x="47" y="9"/>
                  </a:cxn>
                  <a:cxn ang="0">
                    <a:pos x="64" y="11"/>
                  </a:cxn>
                  <a:cxn ang="0">
                    <a:pos x="81" y="14"/>
                  </a:cxn>
                  <a:cxn ang="0">
                    <a:pos x="102" y="16"/>
                  </a:cxn>
                  <a:cxn ang="0">
                    <a:pos x="121" y="19"/>
                  </a:cxn>
                  <a:cxn ang="0">
                    <a:pos x="141" y="22"/>
                  </a:cxn>
                  <a:cxn ang="0">
                    <a:pos x="160" y="26"/>
                  </a:cxn>
                  <a:cxn ang="0">
                    <a:pos x="180" y="30"/>
                  </a:cxn>
                  <a:cxn ang="0">
                    <a:pos x="200" y="34"/>
                  </a:cxn>
                  <a:cxn ang="0">
                    <a:pos x="219" y="39"/>
                  </a:cxn>
                  <a:cxn ang="0">
                    <a:pos x="238" y="45"/>
                  </a:cxn>
                  <a:cxn ang="0">
                    <a:pos x="257" y="53"/>
                  </a:cxn>
                  <a:cxn ang="0">
                    <a:pos x="274" y="60"/>
                  </a:cxn>
                  <a:cxn ang="0">
                    <a:pos x="290" y="68"/>
                  </a:cxn>
                </a:cxnLst>
                <a:rect l="0" t="0" r="r" b="b"/>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75" name="Freeform 23"/>
              <p:cNvSpPr>
                <a:spLocks/>
              </p:cNvSpPr>
              <p:nvPr/>
            </p:nvSpPr>
            <p:spPr bwMode="auto">
              <a:xfrm>
                <a:off x="1181" y="2256"/>
                <a:ext cx="48" cy="105"/>
              </a:xfrm>
              <a:custGeom>
                <a:avLst/>
                <a:gdLst/>
                <a:ahLst/>
                <a:cxnLst>
                  <a:cxn ang="0">
                    <a:pos x="0" y="114"/>
                  </a:cxn>
                  <a:cxn ang="0">
                    <a:pos x="0" y="131"/>
                  </a:cxn>
                  <a:cxn ang="0">
                    <a:pos x="6" y="147"/>
                  </a:cxn>
                  <a:cxn ang="0">
                    <a:pos x="16" y="162"/>
                  </a:cxn>
                  <a:cxn ang="0">
                    <a:pos x="30" y="175"/>
                  </a:cxn>
                  <a:cxn ang="0">
                    <a:pos x="48" y="186"/>
                  </a:cxn>
                  <a:cxn ang="0">
                    <a:pos x="68" y="196"/>
                  </a:cxn>
                  <a:cxn ang="0">
                    <a:pos x="91" y="203"/>
                  </a:cxn>
                  <a:cxn ang="0">
                    <a:pos x="114" y="207"/>
                  </a:cxn>
                  <a:cxn ang="0">
                    <a:pos x="122" y="208"/>
                  </a:cxn>
                  <a:cxn ang="0">
                    <a:pos x="129" y="206"/>
                  </a:cxn>
                  <a:cxn ang="0">
                    <a:pos x="135" y="203"/>
                  </a:cxn>
                  <a:cxn ang="0">
                    <a:pos x="138" y="199"/>
                  </a:cxn>
                  <a:cxn ang="0">
                    <a:pos x="138" y="194"/>
                  </a:cxn>
                  <a:cxn ang="0">
                    <a:pos x="136" y="189"/>
                  </a:cxn>
                  <a:cxn ang="0">
                    <a:pos x="132" y="185"/>
                  </a:cxn>
                  <a:cxn ang="0">
                    <a:pos x="125" y="183"/>
                  </a:cxn>
                  <a:cxn ang="0">
                    <a:pos x="101" y="177"/>
                  </a:cxn>
                  <a:cxn ang="0">
                    <a:pos x="80" y="169"/>
                  </a:cxn>
                  <a:cxn ang="0">
                    <a:pos x="62" y="158"/>
                  </a:cxn>
                  <a:cxn ang="0">
                    <a:pos x="49" y="146"/>
                  </a:cxn>
                  <a:cxn ang="0">
                    <a:pos x="40" y="131"/>
                  </a:cxn>
                  <a:cxn ang="0">
                    <a:pos x="36" y="115"/>
                  </a:cxn>
                  <a:cxn ang="0">
                    <a:pos x="36" y="97"/>
                  </a:cxn>
                  <a:cxn ang="0">
                    <a:pos x="43" y="79"/>
                  </a:cxn>
                  <a:cxn ang="0">
                    <a:pos x="52" y="66"/>
                  </a:cxn>
                  <a:cxn ang="0">
                    <a:pos x="64" y="54"/>
                  </a:cxn>
                  <a:cxn ang="0">
                    <a:pos x="77" y="43"/>
                  </a:cxn>
                  <a:cxn ang="0">
                    <a:pos x="91" y="33"/>
                  </a:cxn>
                  <a:cxn ang="0">
                    <a:pos x="104" y="24"/>
                  </a:cxn>
                  <a:cxn ang="0">
                    <a:pos x="119" y="16"/>
                  </a:cxn>
                  <a:cxn ang="0">
                    <a:pos x="132" y="8"/>
                  </a:cxn>
                  <a:cxn ang="0">
                    <a:pos x="142" y="1"/>
                  </a:cxn>
                  <a:cxn ang="0">
                    <a:pos x="132" y="0"/>
                  </a:cxn>
                  <a:cxn ang="0">
                    <a:pos x="116" y="5"/>
                  </a:cxn>
                  <a:cxn ang="0">
                    <a:pos x="94" y="16"/>
                  </a:cxn>
                  <a:cxn ang="0">
                    <a:pos x="69" y="31"/>
                  </a:cxn>
                  <a:cxn ang="0">
                    <a:pos x="46" y="50"/>
                  </a:cxn>
                  <a:cxn ang="0">
                    <a:pos x="24" y="70"/>
                  </a:cxn>
                  <a:cxn ang="0">
                    <a:pos x="9" y="92"/>
                  </a:cxn>
                  <a:cxn ang="0">
                    <a:pos x="0" y="114"/>
                  </a:cxn>
                </a:cxnLst>
                <a:rect l="0" t="0" r="r" b="b"/>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76" name="Freeform 24"/>
              <p:cNvSpPr>
                <a:spLocks/>
              </p:cNvSpPr>
              <p:nvPr/>
            </p:nvSpPr>
            <p:spPr bwMode="auto">
              <a:xfrm>
                <a:off x="1515" y="2198"/>
                <a:ext cx="101" cy="136"/>
              </a:xfrm>
              <a:custGeom>
                <a:avLst/>
                <a:gdLst/>
                <a:ahLst/>
                <a:cxnLst>
                  <a:cxn ang="0">
                    <a:pos x="257" y="109"/>
                  </a:cxn>
                  <a:cxn ang="0">
                    <a:pos x="271" y="126"/>
                  </a:cxn>
                  <a:cxn ang="0">
                    <a:pos x="278" y="144"/>
                  </a:cxn>
                  <a:cxn ang="0">
                    <a:pos x="274" y="164"/>
                  </a:cxn>
                  <a:cxn ang="0">
                    <a:pos x="258" y="183"/>
                  </a:cxn>
                  <a:cxn ang="0">
                    <a:pos x="233" y="200"/>
                  </a:cxn>
                  <a:cxn ang="0">
                    <a:pos x="206" y="215"/>
                  </a:cxn>
                  <a:cxn ang="0">
                    <a:pos x="177" y="232"/>
                  </a:cxn>
                  <a:cxn ang="0">
                    <a:pos x="159" y="244"/>
                  </a:cxn>
                  <a:cxn ang="0">
                    <a:pos x="154" y="252"/>
                  </a:cxn>
                  <a:cxn ang="0">
                    <a:pos x="149" y="260"/>
                  </a:cxn>
                  <a:cxn ang="0">
                    <a:pos x="151" y="268"/>
                  </a:cxn>
                  <a:cxn ang="0">
                    <a:pos x="161" y="272"/>
                  </a:cxn>
                  <a:cxn ang="0">
                    <a:pos x="172" y="271"/>
                  </a:cxn>
                  <a:cxn ang="0">
                    <a:pos x="191" y="257"/>
                  </a:cxn>
                  <a:cxn ang="0">
                    <a:pos x="223" y="236"/>
                  </a:cxn>
                  <a:cxn ang="0">
                    <a:pos x="257" y="215"/>
                  </a:cxn>
                  <a:cxn ang="0">
                    <a:pos x="286" y="192"/>
                  </a:cxn>
                  <a:cxn ang="0">
                    <a:pos x="303" y="164"/>
                  </a:cxn>
                  <a:cxn ang="0">
                    <a:pos x="300" y="134"/>
                  </a:cxn>
                  <a:cxn ang="0">
                    <a:pos x="281" y="106"/>
                  </a:cxn>
                  <a:cxn ang="0">
                    <a:pos x="249" y="83"/>
                  </a:cxn>
                  <a:cxn ang="0">
                    <a:pos x="219" y="65"/>
                  </a:cxn>
                  <a:cxn ang="0">
                    <a:pos x="188" y="52"/>
                  </a:cxn>
                  <a:cxn ang="0">
                    <a:pos x="157" y="38"/>
                  </a:cxn>
                  <a:cxn ang="0">
                    <a:pos x="122" y="25"/>
                  </a:cxn>
                  <a:cxn ang="0">
                    <a:pos x="90" y="14"/>
                  </a:cxn>
                  <a:cxn ang="0">
                    <a:pos x="58" y="6"/>
                  </a:cxn>
                  <a:cxn ang="0">
                    <a:pos x="30" y="1"/>
                  </a:cxn>
                  <a:cxn ang="0">
                    <a:pos x="9" y="1"/>
                  </a:cxn>
                  <a:cxn ang="0">
                    <a:pos x="10" y="5"/>
                  </a:cxn>
                  <a:cxn ang="0">
                    <a:pos x="35" y="12"/>
                  </a:cxn>
                  <a:cxn ang="0">
                    <a:pos x="64" y="21"/>
                  </a:cxn>
                  <a:cxn ang="0">
                    <a:pos x="97" y="32"/>
                  </a:cxn>
                  <a:cxn ang="0">
                    <a:pos x="132" y="45"/>
                  </a:cxn>
                  <a:cxn ang="0">
                    <a:pos x="167" y="60"/>
                  </a:cxn>
                  <a:cxn ang="0">
                    <a:pos x="201" y="77"/>
                  </a:cxn>
                  <a:cxn ang="0">
                    <a:pos x="232" y="93"/>
                  </a:cxn>
                </a:cxnLst>
                <a:rect l="0" t="0" r="r" b="b"/>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77" name="Freeform 25"/>
              <p:cNvSpPr>
                <a:spLocks/>
              </p:cNvSpPr>
              <p:nvPr/>
            </p:nvSpPr>
            <p:spPr bwMode="auto">
              <a:xfrm>
                <a:off x="1403" y="2357"/>
                <a:ext cx="34" cy="82"/>
              </a:xfrm>
              <a:custGeom>
                <a:avLst/>
                <a:gdLst/>
                <a:ahLst/>
                <a:cxnLst>
                  <a:cxn ang="0">
                    <a:pos x="39" y="12"/>
                  </a:cxn>
                  <a:cxn ang="0">
                    <a:pos x="37" y="7"/>
                  </a:cxn>
                  <a:cxn ang="0">
                    <a:pos x="32" y="3"/>
                  </a:cxn>
                  <a:cxn ang="0">
                    <a:pos x="25" y="1"/>
                  </a:cxn>
                  <a:cxn ang="0">
                    <a:pos x="18" y="0"/>
                  </a:cxn>
                  <a:cxn ang="0">
                    <a:pos x="10" y="2"/>
                  </a:cxn>
                  <a:cxn ang="0">
                    <a:pos x="5" y="5"/>
                  </a:cxn>
                  <a:cxn ang="0">
                    <a:pos x="0" y="10"/>
                  </a:cxn>
                  <a:cxn ang="0">
                    <a:pos x="0" y="15"/>
                  </a:cxn>
                  <a:cxn ang="0">
                    <a:pos x="8" y="37"/>
                  </a:cxn>
                  <a:cxn ang="0">
                    <a:pos x="19" y="63"/>
                  </a:cxn>
                  <a:cxn ang="0">
                    <a:pos x="34" y="88"/>
                  </a:cxn>
                  <a:cxn ang="0">
                    <a:pos x="51" y="112"/>
                  </a:cxn>
                  <a:cxn ang="0">
                    <a:pos x="68" y="133"/>
                  </a:cxn>
                  <a:cxn ang="0">
                    <a:pos x="84" y="150"/>
                  </a:cxn>
                  <a:cxn ang="0">
                    <a:pos x="96" y="161"/>
                  </a:cxn>
                  <a:cxn ang="0">
                    <a:pos x="103" y="164"/>
                  </a:cxn>
                  <a:cxn ang="0">
                    <a:pos x="100" y="153"/>
                  </a:cxn>
                  <a:cxn ang="0">
                    <a:pos x="93" y="139"/>
                  </a:cxn>
                  <a:cxn ang="0">
                    <a:pos x="84" y="121"/>
                  </a:cxn>
                  <a:cxn ang="0">
                    <a:pos x="74" y="100"/>
                  </a:cxn>
                  <a:cxn ang="0">
                    <a:pos x="64" y="78"/>
                  </a:cxn>
                  <a:cxn ang="0">
                    <a:pos x="54" y="55"/>
                  </a:cxn>
                  <a:cxn ang="0">
                    <a:pos x="45" y="33"/>
                  </a:cxn>
                  <a:cxn ang="0">
                    <a:pos x="39" y="12"/>
                  </a:cxn>
                </a:cxnLst>
                <a:rect l="0" t="0" r="r" b="b"/>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78" name="Freeform 26"/>
              <p:cNvSpPr>
                <a:spLocks/>
              </p:cNvSpPr>
              <p:nvPr/>
            </p:nvSpPr>
            <p:spPr bwMode="auto">
              <a:xfrm>
                <a:off x="1388" y="2313"/>
                <a:ext cx="18" cy="42"/>
              </a:xfrm>
              <a:custGeom>
                <a:avLst/>
                <a:gdLst/>
                <a:ahLst/>
                <a:cxnLst>
                  <a:cxn ang="0">
                    <a:pos x="28" y="9"/>
                  </a:cxn>
                  <a:cxn ang="0">
                    <a:pos x="26" y="5"/>
                  </a:cxn>
                  <a:cxn ang="0">
                    <a:pos x="22" y="2"/>
                  </a:cxn>
                  <a:cxn ang="0">
                    <a:pos x="18" y="0"/>
                  </a:cxn>
                  <a:cxn ang="0">
                    <a:pos x="12" y="0"/>
                  </a:cxn>
                  <a:cxn ang="0">
                    <a:pos x="8" y="1"/>
                  </a:cxn>
                  <a:cxn ang="0">
                    <a:pos x="3" y="3"/>
                  </a:cxn>
                  <a:cxn ang="0">
                    <a:pos x="0" y="6"/>
                  </a:cxn>
                  <a:cxn ang="0">
                    <a:pos x="0" y="10"/>
                  </a:cxn>
                  <a:cxn ang="0">
                    <a:pos x="0" y="21"/>
                  </a:cxn>
                  <a:cxn ang="0">
                    <a:pos x="5" y="33"/>
                  </a:cxn>
                  <a:cxn ang="0">
                    <a:pos x="10" y="45"/>
                  </a:cxn>
                  <a:cxn ang="0">
                    <a:pos x="18" y="57"/>
                  </a:cxn>
                  <a:cxn ang="0">
                    <a:pos x="26" y="68"/>
                  </a:cxn>
                  <a:cxn ang="0">
                    <a:pos x="35" y="76"/>
                  </a:cxn>
                  <a:cxn ang="0">
                    <a:pos x="45" y="81"/>
                  </a:cxn>
                  <a:cxn ang="0">
                    <a:pos x="53" y="82"/>
                  </a:cxn>
                  <a:cxn ang="0">
                    <a:pos x="54" y="66"/>
                  </a:cxn>
                  <a:cxn ang="0">
                    <a:pos x="47" y="47"/>
                  </a:cxn>
                  <a:cxn ang="0">
                    <a:pos x="38" y="28"/>
                  </a:cxn>
                  <a:cxn ang="0">
                    <a:pos x="28" y="9"/>
                  </a:cxn>
                </a:cxnLst>
                <a:rect l="0" t="0" r="r" b="b"/>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79" name="Freeform 27"/>
              <p:cNvSpPr>
                <a:spLocks/>
              </p:cNvSpPr>
              <p:nvPr/>
            </p:nvSpPr>
            <p:spPr bwMode="auto">
              <a:xfrm>
                <a:off x="1373" y="2283"/>
                <a:ext cx="16" cy="24"/>
              </a:xfrm>
              <a:custGeom>
                <a:avLst/>
                <a:gdLst/>
                <a:ahLst/>
                <a:cxnLst>
                  <a:cxn ang="0">
                    <a:pos x="24" y="6"/>
                  </a:cxn>
                  <a:cxn ang="0">
                    <a:pos x="24" y="7"/>
                  </a:cxn>
                  <a:cxn ang="0">
                    <a:pos x="24" y="7"/>
                  </a:cxn>
                  <a:cxn ang="0">
                    <a:pos x="24" y="7"/>
                  </a:cxn>
                  <a:cxn ang="0">
                    <a:pos x="24" y="7"/>
                  </a:cxn>
                  <a:cxn ang="0">
                    <a:pos x="23" y="4"/>
                  </a:cxn>
                  <a:cxn ang="0">
                    <a:pos x="19" y="1"/>
                  </a:cxn>
                  <a:cxn ang="0">
                    <a:pos x="14" y="0"/>
                  </a:cxn>
                  <a:cxn ang="0">
                    <a:pos x="8" y="0"/>
                  </a:cxn>
                  <a:cxn ang="0">
                    <a:pos x="4" y="1"/>
                  </a:cxn>
                  <a:cxn ang="0">
                    <a:pos x="1" y="4"/>
                  </a:cxn>
                  <a:cxn ang="0">
                    <a:pos x="0" y="7"/>
                  </a:cxn>
                  <a:cxn ang="0">
                    <a:pos x="0" y="10"/>
                  </a:cxn>
                  <a:cxn ang="0">
                    <a:pos x="1" y="15"/>
                  </a:cxn>
                  <a:cxn ang="0">
                    <a:pos x="4" y="21"/>
                  </a:cxn>
                  <a:cxn ang="0">
                    <a:pos x="10" y="28"/>
                  </a:cxn>
                  <a:cxn ang="0">
                    <a:pos x="17" y="34"/>
                  </a:cxn>
                  <a:cxn ang="0">
                    <a:pos x="24" y="40"/>
                  </a:cxn>
                  <a:cxn ang="0">
                    <a:pos x="33" y="44"/>
                  </a:cxn>
                  <a:cxn ang="0">
                    <a:pos x="40" y="47"/>
                  </a:cxn>
                  <a:cxn ang="0">
                    <a:pos x="46" y="47"/>
                  </a:cxn>
                  <a:cxn ang="0">
                    <a:pos x="45" y="37"/>
                  </a:cxn>
                  <a:cxn ang="0">
                    <a:pos x="39" y="25"/>
                  </a:cxn>
                  <a:cxn ang="0">
                    <a:pos x="30" y="14"/>
                  </a:cxn>
                  <a:cxn ang="0">
                    <a:pos x="24" y="6"/>
                  </a:cxn>
                </a:cxnLst>
                <a:rect l="0" t="0" r="r" b="b"/>
                <a:pathLst>
                  <a:path w="46" h="47">
                    <a:moveTo>
                      <a:pt x="24" y="6"/>
                    </a:moveTo>
                    <a:lnTo>
                      <a:pt x="24" y="7"/>
                    </a:lnTo>
                    <a:lnTo>
                      <a:pt x="24" y="7"/>
                    </a:lnTo>
                    <a:lnTo>
                      <a:pt x="24" y="7"/>
                    </a:ln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80" name="Freeform 28"/>
              <p:cNvSpPr>
                <a:spLocks/>
              </p:cNvSpPr>
              <p:nvPr/>
            </p:nvSpPr>
            <p:spPr bwMode="auto">
              <a:xfrm>
                <a:off x="1360" y="2263"/>
                <a:ext cx="21" cy="16"/>
              </a:xfrm>
              <a:custGeom>
                <a:avLst/>
                <a:gdLst/>
                <a:ahLst/>
                <a:cxnLst>
                  <a:cxn ang="0">
                    <a:pos x="50" y="23"/>
                  </a:cxn>
                  <a:cxn ang="0">
                    <a:pos x="56" y="21"/>
                  </a:cxn>
                  <a:cxn ang="0">
                    <a:pos x="62" y="18"/>
                  </a:cxn>
                  <a:cxn ang="0">
                    <a:pos x="63" y="14"/>
                  </a:cxn>
                  <a:cxn ang="0">
                    <a:pos x="63" y="10"/>
                  </a:cxn>
                  <a:cxn ang="0">
                    <a:pos x="61" y="5"/>
                  </a:cxn>
                  <a:cxn ang="0">
                    <a:pos x="56" y="2"/>
                  </a:cxn>
                  <a:cxn ang="0">
                    <a:pos x="50" y="0"/>
                  </a:cxn>
                  <a:cxn ang="0">
                    <a:pos x="43" y="0"/>
                  </a:cxn>
                  <a:cxn ang="0">
                    <a:pos x="40" y="0"/>
                  </a:cxn>
                  <a:cxn ang="0">
                    <a:pos x="34" y="1"/>
                  </a:cxn>
                  <a:cxn ang="0">
                    <a:pos x="26" y="3"/>
                  </a:cxn>
                  <a:cxn ang="0">
                    <a:pos x="16" y="7"/>
                  </a:cxn>
                  <a:cxn ang="0">
                    <a:pos x="7" y="13"/>
                  </a:cxn>
                  <a:cxn ang="0">
                    <a:pos x="3" y="19"/>
                  </a:cxn>
                  <a:cxn ang="0">
                    <a:pos x="0" y="25"/>
                  </a:cxn>
                  <a:cxn ang="0">
                    <a:pos x="0" y="27"/>
                  </a:cxn>
                  <a:cxn ang="0">
                    <a:pos x="4" y="29"/>
                  </a:cxn>
                  <a:cxn ang="0">
                    <a:pos x="10" y="31"/>
                  </a:cxn>
                  <a:cxn ang="0">
                    <a:pos x="16" y="31"/>
                  </a:cxn>
                  <a:cxn ang="0">
                    <a:pos x="21" y="31"/>
                  </a:cxn>
                  <a:cxn ang="0">
                    <a:pos x="29" y="29"/>
                  </a:cxn>
                  <a:cxn ang="0">
                    <a:pos x="36" y="28"/>
                  </a:cxn>
                  <a:cxn ang="0">
                    <a:pos x="43" y="26"/>
                  </a:cxn>
                  <a:cxn ang="0">
                    <a:pos x="50" y="23"/>
                  </a:cxn>
                </a:cxnLst>
                <a:rect l="0" t="0" r="r" b="b"/>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81" name="Freeform 29"/>
              <p:cNvSpPr>
                <a:spLocks/>
              </p:cNvSpPr>
              <p:nvPr/>
            </p:nvSpPr>
            <p:spPr bwMode="auto">
              <a:xfrm>
                <a:off x="1261" y="2237"/>
                <a:ext cx="81" cy="103"/>
              </a:xfrm>
              <a:custGeom>
                <a:avLst/>
                <a:gdLst/>
                <a:ahLst/>
                <a:cxnLst>
                  <a:cxn ang="0">
                    <a:pos x="90" y="31"/>
                  </a:cxn>
                  <a:cxn ang="0">
                    <a:pos x="72" y="40"/>
                  </a:cxn>
                  <a:cxn ang="0">
                    <a:pos x="56" y="50"/>
                  </a:cxn>
                  <a:cxn ang="0">
                    <a:pos x="40" y="62"/>
                  </a:cxn>
                  <a:cxn ang="0">
                    <a:pos x="27" y="74"/>
                  </a:cxn>
                  <a:cxn ang="0">
                    <a:pos x="17" y="87"/>
                  </a:cxn>
                  <a:cxn ang="0">
                    <a:pos x="8" y="100"/>
                  </a:cxn>
                  <a:cxn ang="0">
                    <a:pos x="3" y="113"/>
                  </a:cxn>
                  <a:cxn ang="0">
                    <a:pos x="0" y="127"/>
                  </a:cxn>
                  <a:cxn ang="0">
                    <a:pos x="3" y="149"/>
                  </a:cxn>
                  <a:cxn ang="0">
                    <a:pos x="14" y="166"/>
                  </a:cxn>
                  <a:cxn ang="0">
                    <a:pos x="32" y="181"/>
                  </a:cxn>
                  <a:cxn ang="0">
                    <a:pos x="53" y="192"/>
                  </a:cxn>
                  <a:cxn ang="0">
                    <a:pos x="80" y="200"/>
                  </a:cxn>
                  <a:cxn ang="0">
                    <a:pos x="109" y="205"/>
                  </a:cxn>
                  <a:cxn ang="0">
                    <a:pos x="136" y="206"/>
                  </a:cxn>
                  <a:cxn ang="0">
                    <a:pos x="164" y="203"/>
                  </a:cxn>
                  <a:cxn ang="0">
                    <a:pos x="169" y="203"/>
                  </a:cxn>
                  <a:cxn ang="0">
                    <a:pos x="175" y="201"/>
                  </a:cxn>
                  <a:cxn ang="0">
                    <a:pos x="180" y="197"/>
                  </a:cxn>
                  <a:cxn ang="0">
                    <a:pos x="181" y="193"/>
                  </a:cxn>
                  <a:cxn ang="0">
                    <a:pos x="180" y="191"/>
                  </a:cxn>
                  <a:cxn ang="0">
                    <a:pos x="175" y="191"/>
                  </a:cxn>
                  <a:cxn ang="0">
                    <a:pos x="169" y="190"/>
                  </a:cxn>
                  <a:cxn ang="0">
                    <a:pos x="162" y="190"/>
                  </a:cxn>
                  <a:cxn ang="0">
                    <a:pos x="154" y="190"/>
                  </a:cxn>
                  <a:cxn ang="0">
                    <a:pos x="146" y="190"/>
                  </a:cxn>
                  <a:cxn ang="0">
                    <a:pos x="139" y="190"/>
                  </a:cxn>
                  <a:cxn ang="0">
                    <a:pos x="135" y="190"/>
                  </a:cxn>
                  <a:cxn ang="0">
                    <a:pos x="120" y="189"/>
                  </a:cxn>
                  <a:cxn ang="0">
                    <a:pos x="107" y="188"/>
                  </a:cxn>
                  <a:cxn ang="0">
                    <a:pos x="93" y="187"/>
                  </a:cxn>
                  <a:cxn ang="0">
                    <a:pos x="78" y="184"/>
                  </a:cxn>
                  <a:cxn ang="0">
                    <a:pos x="64" y="181"/>
                  </a:cxn>
                  <a:cxn ang="0">
                    <a:pos x="49" y="174"/>
                  </a:cxn>
                  <a:cxn ang="0">
                    <a:pos x="36" y="165"/>
                  </a:cxn>
                  <a:cxn ang="0">
                    <a:pos x="22" y="152"/>
                  </a:cxn>
                  <a:cxn ang="0">
                    <a:pos x="19" y="136"/>
                  </a:cxn>
                  <a:cxn ang="0">
                    <a:pos x="20" y="122"/>
                  </a:cxn>
                  <a:cxn ang="0">
                    <a:pos x="26" y="108"/>
                  </a:cxn>
                  <a:cxn ang="0">
                    <a:pos x="35" y="95"/>
                  </a:cxn>
                  <a:cxn ang="0">
                    <a:pos x="48" y="83"/>
                  </a:cxn>
                  <a:cxn ang="0">
                    <a:pos x="62" y="71"/>
                  </a:cxn>
                  <a:cxn ang="0">
                    <a:pos x="78" y="61"/>
                  </a:cxn>
                  <a:cxn ang="0">
                    <a:pos x="97" y="51"/>
                  </a:cxn>
                  <a:cxn ang="0">
                    <a:pos x="116" y="42"/>
                  </a:cxn>
                  <a:cxn ang="0">
                    <a:pos x="136" y="34"/>
                  </a:cxn>
                  <a:cxn ang="0">
                    <a:pos x="156" y="27"/>
                  </a:cxn>
                  <a:cxn ang="0">
                    <a:pos x="175" y="21"/>
                  </a:cxn>
                  <a:cxn ang="0">
                    <a:pos x="196" y="16"/>
                  </a:cxn>
                  <a:cxn ang="0">
                    <a:pos x="213" y="11"/>
                  </a:cxn>
                  <a:cxn ang="0">
                    <a:pos x="230" y="8"/>
                  </a:cxn>
                  <a:cxn ang="0">
                    <a:pos x="245" y="6"/>
                  </a:cxn>
                  <a:cxn ang="0">
                    <a:pos x="235" y="2"/>
                  </a:cxn>
                  <a:cxn ang="0">
                    <a:pos x="219" y="0"/>
                  </a:cxn>
                  <a:cxn ang="0">
                    <a:pos x="200" y="2"/>
                  </a:cxn>
                  <a:cxn ang="0">
                    <a:pos x="178" y="5"/>
                  </a:cxn>
                  <a:cxn ang="0">
                    <a:pos x="154" y="10"/>
                  </a:cxn>
                  <a:cxn ang="0">
                    <a:pos x="130" y="16"/>
                  </a:cxn>
                  <a:cxn ang="0">
                    <a:pos x="109" y="24"/>
                  </a:cxn>
                  <a:cxn ang="0">
                    <a:pos x="90" y="31"/>
                  </a:cxn>
                </a:cxnLst>
                <a:rect l="0" t="0" r="r" b="b"/>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82" name="Freeform 30"/>
              <p:cNvSpPr>
                <a:spLocks/>
              </p:cNvSpPr>
              <p:nvPr/>
            </p:nvSpPr>
            <p:spPr bwMode="auto">
              <a:xfrm>
                <a:off x="1401" y="2236"/>
                <a:ext cx="53" cy="80"/>
              </a:xfrm>
              <a:custGeom>
                <a:avLst/>
                <a:gdLst/>
                <a:ahLst/>
                <a:cxnLst>
                  <a:cxn ang="0">
                    <a:pos x="134" y="53"/>
                  </a:cxn>
                  <a:cxn ang="0">
                    <a:pos x="138" y="70"/>
                  </a:cxn>
                  <a:cxn ang="0">
                    <a:pos x="135" y="84"/>
                  </a:cxn>
                  <a:cxn ang="0">
                    <a:pos x="125" y="96"/>
                  </a:cxn>
                  <a:cxn ang="0">
                    <a:pos x="111" y="107"/>
                  </a:cxn>
                  <a:cxn ang="0">
                    <a:pos x="93" y="117"/>
                  </a:cxn>
                  <a:cxn ang="0">
                    <a:pos x="74" y="126"/>
                  </a:cxn>
                  <a:cxn ang="0">
                    <a:pos x="54" y="136"/>
                  </a:cxn>
                  <a:cxn ang="0">
                    <a:pos x="37" y="146"/>
                  </a:cxn>
                  <a:cxn ang="0">
                    <a:pos x="34" y="149"/>
                  </a:cxn>
                  <a:cxn ang="0">
                    <a:pos x="32" y="151"/>
                  </a:cxn>
                  <a:cxn ang="0">
                    <a:pos x="32" y="154"/>
                  </a:cxn>
                  <a:cxn ang="0">
                    <a:pos x="35" y="157"/>
                  </a:cxn>
                  <a:cxn ang="0">
                    <a:pos x="38" y="159"/>
                  </a:cxn>
                  <a:cxn ang="0">
                    <a:pos x="43" y="160"/>
                  </a:cxn>
                  <a:cxn ang="0">
                    <a:pos x="47" y="160"/>
                  </a:cxn>
                  <a:cxn ang="0">
                    <a:pos x="51" y="159"/>
                  </a:cxn>
                  <a:cxn ang="0">
                    <a:pos x="73" y="150"/>
                  </a:cxn>
                  <a:cxn ang="0">
                    <a:pos x="95" y="139"/>
                  </a:cxn>
                  <a:cxn ang="0">
                    <a:pos x="115" y="128"/>
                  </a:cxn>
                  <a:cxn ang="0">
                    <a:pos x="134" y="115"/>
                  </a:cxn>
                  <a:cxn ang="0">
                    <a:pos x="147" y="101"/>
                  </a:cxn>
                  <a:cxn ang="0">
                    <a:pos x="156" y="85"/>
                  </a:cxn>
                  <a:cxn ang="0">
                    <a:pos x="159" y="68"/>
                  </a:cxn>
                  <a:cxn ang="0">
                    <a:pos x="153" y="50"/>
                  </a:cxn>
                  <a:cxn ang="0">
                    <a:pos x="140" y="36"/>
                  </a:cxn>
                  <a:cxn ang="0">
                    <a:pos x="122" y="24"/>
                  </a:cxn>
                  <a:cxn ang="0">
                    <a:pos x="99" y="14"/>
                  </a:cxn>
                  <a:cxn ang="0">
                    <a:pos x="76" y="7"/>
                  </a:cxn>
                  <a:cxn ang="0">
                    <a:pos x="51" y="2"/>
                  </a:cxn>
                  <a:cxn ang="0">
                    <a:pos x="29" y="0"/>
                  </a:cxn>
                  <a:cxn ang="0">
                    <a:pos x="12" y="1"/>
                  </a:cxn>
                  <a:cxn ang="0">
                    <a:pos x="0" y="5"/>
                  </a:cxn>
                  <a:cxn ang="0">
                    <a:pos x="21" y="9"/>
                  </a:cxn>
                  <a:cxn ang="0">
                    <a:pos x="41" y="12"/>
                  </a:cxn>
                  <a:cxn ang="0">
                    <a:pos x="60" y="15"/>
                  </a:cxn>
                  <a:cxn ang="0">
                    <a:pos x="79" y="19"/>
                  </a:cxn>
                  <a:cxn ang="0">
                    <a:pos x="96" y="24"/>
                  </a:cxn>
                  <a:cxn ang="0">
                    <a:pos x="112" y="31"/>
                  </a:cxn>
                  <a:cxn ang="0">
                    <a:pos x="125" y="40"/>
                  </a:cxn>
                  <a:cxn ang="0">
                    <a:pos x="134" y="53"/>
                  </a:cxn>
                </a:cxnLst>
                <a:rect l="0" t="0" r="r" b="b"/>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83" name="Freeform 31"/>
              <p:cNvSpPr>
                <a:spLocks/>
              </p:cNvSpPr>
              <p:nvPr/>
            </p:nvSpPr>
            <p:spPr bwMode="auto">
              <a:xfrm>
                <a:off x="1208" y="2218"/>
                <a:ext cx="133" cy="166"/>
              </a:xfrm>
              <a:custGeom>
                <a:avLst/>
                <a:gdLst/>
                <a:ahLst/>
                <a:cxnLst>
                  <a:cxn ang="0">
                    <a:pos x="125" y="62"/>
                  </a:cxn>
                  <a:cxn ang="0">
                    <a:pos x="67" y="101"/>
                  </a:cxn>
                  <a:cxn ang="0">
                    <a:pos x="22" y="147"/>
                  </a:cxn>
                  <a:cxn ang="0">
                    <a:pos x="0" y="200"/>
                  </a:cxn>
                  <a:cxn ang="0">
                    <a:pos x="4" y="235"/>
                  </a:cxn>
                  <a:cxn ang="0">
                    <a:pos x="13" y="249"/>
                  </a:cxn>
                  <a:cxn ang="0">
                    <a:pos x="26" y="262"/>
                  </a:cxn>
                  <a:cxn ang="0">
                    <a:pos x="42" y="273"/>
                  </a:cxn>
                  <a:cxn ang="0">
                    <a:pos x="70" y="285"/>
                  </a:cxn>
                  <a:cxn ang="0">
                    <a:pos x="107" y="298"/>
                  </a:cxn>
                  <a:cxn ang="0">
                    <a:pos x="148" y="308"/>
                  </a:cxn>
                  <a:cxn ang="0">
                    <a:pos x="189" y="316"/>
                  </a:cxn>
                  <a:cxn ang="0">
                    <a:pos x="231" y="322"/>
                  </a:cxn>
                  <a:cxn ang="0">
                    <a:pos x="273" y="326"/>
                  </a:cxn>
                  <a:cxn ang="0">
                    <a:pos x="316" y="329"/>
                  </a:cxn>
                  <a:cxn ang="0">
                    <a:pos x="358" y="331"/>
                  </a:cxn>
                  <a:cxn ang="0">
                    <a:pos x="386" y="332"/>
                  </a:cxn>
                  <a:cxn ang="0">
                    <a:pos x="396" y="326"/>
                  </a:cxn>
                  <a:cxn ang="0">
                    <a:pos x="399" y="316"/>
                  </a:cxn>
                  <a:cxn ang="0">
                    <a:pos x="390" y="309"/>
                  </a:cxn>
                  <a:cxn ang="0">
                    <a:pos x="364" y="308"/>
                  </a:cxn>
                  <a:cxn ang="0">
                    <a:pos x="325" y="307"/>
                  </a:cxn>
                  <a:cxn ang="0">
                    <a:pos x="286" y="305"/>
                  </a:cxn>
                  <a:cxn ang="0">
                    <a:pos x="247" y="301"/>
                  </a:cxn>
                  <a:cxn ang="0">
                    <a:pos x="208" y="296"/>
                  </a:cxn>
                  <a:cxn ang="0">
                    <a:pos x="168" y="289"/>
                  </a:cxn>
                  <a:cxn ang="0">
                    <a:pos x="131" y="281"/>
                  </a:cxn>
                  <a:cxn ang="0">
                    <a:pos x="94" y="269"/>
                  </a:cxn>
                  <a:cxn ang="0">
                    <a:pos x="62" y="256"/>
                  </a:cxn>
                  <a:cxn ang="0">
                    <a:pos x="44" y="236"/>
                  </a:cxn>
                  <a:cxn ang="0">
                    <a:pos x="38" y="210"/>
                  </a:cxn>
                  <a:cxn ang="0">
                    <a:pos x="46" y="173"/>
                  </a:cxn>
                  <a:cxn ang="0">
                    <a:pos x="62" y="145"/>
                  </a:cxn>
                  <a:cxn ang="0">
                    <a:pos x="84" y="120"/>
                  </a:cxn>
                  <a:cxn ang="0">
                    <a:pos x="110" y="98"/>
                  </a:cxn>
                  <a:cxn ang="0">
                    <a:pos x="141" y="78"/>
                  </a:cxn>
                  <a:cxn ang="0">
                    <a:pos x="179" y="57"/>
                  </a:cxn>
                  <a:cxn ang="0">
                    <a:pos x="223" y="37"/>
                  </a:cxn>
                  <a:cxn ang="0">
                    <a:pos x="271" y="19"/>
                  </a:cxn>
                  <a:cxn ang="0">
                    <a:pos x="313" y="6"/>
                  </a:cxn>
                  <a:cxn ang="0">
                    <a:pos x="315" y="0"/>
                  </a:cxn>
                  <a:cxn ang="0">
                    <a:pos x="273" y="5"/>
                  </a:cxn>
                  <a:cxn ang="0">
                    <a:pos x="223" y="17"/>
                  </a:cxn>
                  <a:cxn ang="0">
                    <a:pos x="176" y="35"/>
                  </a:cxn>
                </a:cxnLst>
                <a:rect l="0" t="0" r="r" b="b"/>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84" name="Freeform 32"/>
              <p:cNvSpPr>
                <a:spLocks/>
              </p:cNvSpPr>
              <p:nvPr/>
            </p:nvSpPr>
            <p:spPr bwMode="auto">
              <a:xfrm>
                <a:off x="1396" y="2213"/>
                <a:ext cx="116" cy="110"/>
              </a:xfrm>
              <a:custGeom>
                <a:avLst/>
                <a:gdLst/>
                <a:ahLst/>
                <a:cxnLst>
                  <a:cxn ang="0">
                    <a:pos x="290" y="69"/>
                  </a:cxn>
                  <a:cxn ang="0">
                    <a:pos x="306" y="81"/>
                  </a:cxn>
                  <a:cxn ang="0">
                    <a:pos x="315" y="95"/>
                  </a:cxn>
                  <a:cxn ang="0">
                    <a:pos x="321" y="110"/>
                  </a:cxn>
                  <a:cxn ang="0">
                    <a:pos x="321" y="126"/>
                  </a:cxn>
                  <a:cxn ang="0">
                    <a:pos x="318" y="139"/>
                  </a:cxn>
                  <a:cxn ang="0">
                    <a:pos x="312" y="150"/>
                  </a:cxn>
                  <a:cxn ang="0">
                    <a:pos x="302" y="161"/>
                  </a:cxn>
                  <a:cxn ang="0">
                    <a:pos x="292" y="170"/>
                  </a:cxn>
                  <a:cxn ang="0">
                    <a:pos x="279" y="180"/>
                  </a:cxn>
                  <a:cxn ang="0">
                    <a:pos x="265" y="188"/>
                  </a:cxn>
                  <a:cxn ang="0">
                    <a:pos x="252" y="198"/>
                  </a:cxn>
                  <a:cxn ang="0">
                    <a:pos x="239" y="207"/>
                  </a:cxn>
                  <a:cxn ang="0">
                    <a:pos x="236" y="210"/>
                  </a:cxn>
                  <a:cxn ang="0">
                    <a:pos x="235" y="213"/>
                  </a:cxn>
                  <a:cxn ang="0">
                    <a:pos x="236" y="216"/>
                  </a:cxn>
                  <a:cxn ang="0">
                    <a:pos x="239" y="219"/>
                  </a:cxn>
                  <a:cxn ang="0">
                    <a:pos x="244" y="221"/>
                  </a:cxn>
                  <a:cxn ang="0">
                    <a:pos x="248" y="222"/>
                  </a:cxn>
                  <a:cxn ang="0">
                    <a:pos x="254" y="221"/>
                  </a:cxn>
                  <a:cxn ang="0">
                    <a:pos x="258" y="219"/>
                  </a:cxn>
                  <a:cxn ang="0">
                    <a:pos x="287" y="206"/>
                  </a:cxn>
                  <a:cxn ang="0">
                    <a:pos x="310" y="188"/>
                  </a:cxn>
                  <a:cxn ang="0">
                    <a:pos x="331" y="168"/>
                  </a:cxn>
                  <a:cxn ang="0">
                    <a:pos x="344" y="147"/>
                  </a:cxn>
                  <a:cxn ang="0">
                    <a:pos x="348" y="124"/>
                  </a:cxn>
                  <a:cxn ang="0">
                    <a:pos x="345" y="102"/>
                  </a:cxn>
                  <a:cxn ang="0">
                    <a:pos x="334" y="81"/>
                  </a:cxn>
                  <a:cxn ang="0">
                    <a:pos x="310" y="62"/>
                  </a:cxn>
                  <a:cxn ang="0">
                    <a:pos x="293" y="52"/>
                  </a:cxn>
                  <a:cxn ang="0">
                    <a:pos x="273" y="43"/>
                  </a:cxn>
                  <a:cxn ang="0">
                    <a:pos x="249" y="34"/>
                  </a:cxn>
                  <a:cxn ang="0">
                    <a:pos x="226" y="27"/>
                  </a:cxn>
                  <a:cxn ang="0">
                    <a:pos x="202" y="21"/>
                  </a:cxn>
                  <a:cxn ang="0">
                    <a:pos x="176" y="16"/>
                  </a:cxn>
                  <a:cxn ang="0">
                    <a:pos x="151" y="11"/>
                  </a:cxn>
                  <a:cxn ang="0">
                    <a:pos x="125" y="7"/>
                  </a:cxn>
                  <a:cxn ang="0">
                    <a:pos x="102" y="4"/>
                  </a:cxn>
                  <a:cxn ang="0">
                    <a:pos x="78" y="2"/>
                  </a:cxn>
                  <a:cxn ang="0">
                    <a:pos x="58" y="0"/>
                  </a:cxn>
                  <a:cxn ang="0">
                    <a:pos x="39" y="0"/>
                  </a:cxn>
                  <a:cxn ang="0">
                    <a:pos x="23" y="0"/>
                  </a:cxn>
                  <a:cxn ang="0">
                    <a:pos x="12" y="1"/>
                  </a:cxn>
                  <a:cxn ang="0">
                    <a:pos x="4" y="3"/>
                  </a:cxn>
                  <a:cxn ang="0">
                    <a:pos x="0" y="5"/>
                  </a:cxn>
                  <a:cxn ang="0">
                    <a:pos x="14" y="7"/>
                  </a:cxn>
                  <a:cxn ang="0">
                    <a:pos x="30" y="8"/>
                  </a:cxn>
                  <a:cxn ang="0">
                    <a:pos x="46" y="10"/>
                  </a:cxn>
                  <a:cxn ang="0">
                    <a:pos x="64" y="12"/>
                  </a:cxn>
                  <a:cxn ang="0">
                    <a:pos x="83" y="14"/>
                  </a:cxn>
                  <a:cxn ang="0">
                    <a:pos x="102" y="16"/>
                  </a:cxn>
                  <a:cxn ang="0">
                    <a:pos x="120" y="19"/>
                  </a:cxn>
                  <a:cxn ang="0">
                    <a:pos x="141" y="22"/>
                  </a:cxn>
                  <a:cxn ang="0">
                    <a:pos x="160" y="26"/>
                  </a:cxn>
                  <a:cxn ang="0">
                    <a:pos x="180" y="30"/>
                  </a:cxn>
                  <a:cxn ang="0">
                    <a:pos x="200" y="35"/>
                  </a:cxn>
                  <a:cxn ang="0">
                    <a:pos x="219" y="41"/>
                  </a:cxn>
                  <a:cxn ang="0">
                    <a:pos x="238" y="47"/>
                  </a:cxn>
                  <a:cxn ang="0">
                    <a:pos x="257" y="53"/>
                  </a:cxn>
                  <a:cxn ang="0">
                    <a:pos x="274" y="61"/>
                  </a:cxn>
                  <a:cxn ang="0">
                    <a:pos x="290" y="69"/>
                  </a:cxn>
                </a:cxnLst>
                <a:rect l="0" t="0" r="r" b="b"/>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85" name="Freeform 33"/>
              <p:cNvSpPr>
                <a:spLocks/>
              </p:cNvSpPr>
              <p:nvPr/>
            </p:nvSpPr>
            <p:spPr bwMode="auto">
              <a:xfrm>
                <a:off x="1162" y="2273"/>
                <a:ext cx="48" cy="103"/>
              </a:xfrm>
              <a:custGeom>
                <a:avLst/>
                <a:gdLst/>
                <a:ahLst/>
                <a:cxnLst>
                  <a:cxn ang="0">
                    <a:pos x="0" y="113"/>
                  </a:cxn>
                  <a:cxn ang="0">
                    <a:pos x="0" y="130"/>
                  </a:cxn>
                  <a:cxn ang="0">
                    <a:pos x="6" y="146"/>
                  </a:cxn>
                  <a:cxn ang="0">
                    <a:pos x="16" y="161"/>
                  </a:cxn>
                  <a:cxn ang="0">
                    <a:pos x="31" y="174"/>
                  </a:cxn>
                  <a:cxn ang="0">
                    <a:pos x="48" y="185"/>
                  </a:cxn>
                  <a:cxn ang="0">
                    <a:pos x="68" y="195"/>
                  </a:cxn>
                  <a:cxn ang="0">
                    <a:pos x="92" y="202"/>
                  </a:cxn>
                  <a:cxn ang="0">
                    <a:pos x="115" y="206"/>
                  </a:cxn>
                  <a:cxn ang="0">
                    <a:pos x="122" y="207"/>
                  </a:cxn>
                  <a:cxn ang="0">
                    <a:pos x="129" y="205"/>
                  </a:cxn>
                  <a:cxn ang="0">
                    <a:pos x="135" y="202"/>
                  </a:cxn>
                  <a:cxn ang="0">
                    <a:pos x="138" y="198"/>
                  </a:cxn>
                  <a:cxn ang="0">
                    <a:pos x="138" y="193"/>
                  </a:cxn>
                  <a:cxn ang="0">
                    <a:pos x="137" y="188"/>
                  </a:cxn>
                  <a:cxn ang="0">
                    <a:pos x="132" y="184"/>
                  </a:cxn>
                  <a:cxn ang="0">
                    <a:pos x="125" y="182"/>
                  </a:cxn>
                  <a:cxn ang="0">
                    <a:pos x="102" y="176"/>
                  </a:cxn>
                  <a:cxn ang="0">
                    <a:pos x="80" y="168"/>
                  </a:cxn>
                  <a:cxn ang="0">
                    <a:pos x="63" y="157"/>
                  </a:cxn>
                  <a:cxn ang="0">
                    <a:pos x="50" y="145"/>
                  </a:cxn>
                  <a:cxn ang="0">
                    <a:pos x="41" y="130"/>
                  </a:cxn>
                  <a:cxn ang="0">
                    <a:pos x="37" y="114"/>
                  </a:cxn>
                  <a:cxn ang="0">
                    <a:pos x="37" y="97"/>
                  </a:cxn>
                  <a:cxn ang="0">
                    <a:pos x="44" y="79"/>
                  </a:cxn>
                  <a:cxn ang="0">
                    <a:pos x="54" y="65"/>
                  </a:cxn>
                  <a:cxn ang="0">
                    <a:pos x="70" y="52"/>
                  </a:cxn>
                  <a:cxn ang="0">
                    <a:pos x="87" y="40"/>
                  </a:cxn>
                  <a:cxn ang="0">
                    <a:pos x="106" y="29"/>
                  </a:cxn>
                  <a:cxn ang="0">
                    <a:pos x="122" y="20"/>
                  </a:cxn>
                  <a:cxn ang="0">
                    <a:pos x="135" y="11"/>
                  </a:cxn>
                  <a:cxn ang="0">
                    <a:pos x="142" y="5"/>
                  </a:cxn>
                  <a:cxn ang="0">
                    <a:pos x="142" y="0"/>
                  </a:cxn>
                  <a:cxn ang="0">
                    <a:pos x="126" y="4"/>
                  </a:cxn>
                  <a:cxn ang="0">
                    <a:pos x="106" y="11"/>
                  </a:cxn>
                  <a:cxn ang="0">
                    <a:pos x="84" y="23"/>
                  </a:cxn>
                  <a:cxn ang="0">
                    <a:pos x="61" y="37"/>
                  </a:cxn>
                  <a:cxn ang="0">
                    <a:pos x="39" y="53"/>
                  </a:cxn>
                  <a:cxn ang="0">
                    <a:pos x="22" y="72"/>
                  </a:cxn>
                  <a:cxn ang="0">
                    <a:pos x="8" y="93"/>
                  </a:cxn>
                  <a:cxn ang="0">
                    <a:pos x="0" y="113"/>
                  </a:cxn>
                </a:cxnLst>
                <a:rect l="0" t="0" r="r" b="b"/>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86" name="Freeform 34"/>
              <p:cNvSpPr>
                <a:spLocks/>
              </p:cNvSpPr>
              <p:nvPr/>
            </p:nvSpPr>
            <p:spPr bwMode="auto">
              <a:xfrm>
                <a:off x="1492" y="2206"/>
                <a:ext cx="101" cy="135"/>
              </a:xfrm>
              <a:custGeom>
                <a:avLst/>
                <a:gdLst/>
                <a:ahLst/>
                <a:cxnLst>
                  <a:cxn ang="0">
                    <a:pos x="256" y="109"/>
                  </a:cxn>
                  <a:cxn ang="0">
                    <a:pos x="271" y="126"/>
                  </a:cxn>
                  <a:cxn ang="0">
                    <a:pos x="278" y="144"/>
                  </a:cxn>
                  <a:cxn ang="0">
                    <a:pos x="274" y="164"/>
                  </a:cxn>
                  <a:cxn ang="0">
                    <a:pos x="256" y="183"/>
                  </a:cxn>
                  <a:cxn ang="0">
                    <a:pos x="232" y="200"/>
                  </a:cxn>
                  <a:cxn ang="0">
                    <a:pos x="204" y="216"/>
                  </a:cxn>
                  <a:cxn ang="0">
                    <a:pos x="175" y="232"/>
                  </a:cxn>
                  <a:cxn ang="0">
                    <a:pos x="158" y="244"/>
                  </a:cxn>
                  <a:cxn ang="0">
                    <a:pos x="152" y="252"/>
                  </a:cxn>
                  <a:cxn ang="0">
                    <a:pos x="148" y="260"/>
                  </a:cxn>
                  <a:cxn ang="0">
                    <a:pos x="151" y="268"/>
                  </a:cxn>
                  <a:cxn ang="0">
                    <a:pos x="161" y="272"/>
                  </a:cxn>
                  <a:cxn ang="0">
                    <a:pos x="171" y="271"/>
                  </a:cxn>
                  <a:cxn ang="0">
                    <a:pos x="190" y="256"/>
                  </a:cxn>
                  <a:cxn ang="0">
                    <a:pos x="222" y="236"/>
                  </a:cxn>
                  <a:cxn ang="0">
                    <a:pos x="255" y="216"/>
                  </a:cxn>
                  <a:cxn ang="0">
                    <a:pos x="284" y="192"/>
                  </a:cxn>
                  <a:cxn ang="0">
                    <a:pos x="301" y="163"/>
                  </a:cxn>
                  <a:cxn ang="0">
                    <a:pos x="300" y="133"/>
                  </a:cxn>
                  <a:cxn ang="0">
                    <a:pos x="281" y="105"/>
                  </a:cxn>
                  <a:cxn ang="0">
                    <a:pos x="251" y="82"/>
                  </a:cxn>
                  <a:cxn ang="0">
                    <a:pos x="217" y="67"/>
                  </a:cxn>
                  <a:cxn ang="0">
                    <a:pos x="185" y="54"/>
                  </a:cxn>
                  <a:cxn ang="0">
                    <a:pos x="151" y="40"/>
                  </a:cxn>
                  <a:cxn ang="0">
                    <a:pos x="114" y="27"/>
                  </a:cxn>
                  <a:cxn ang="0">
                    <a:pos x="81" y="16"/>
                  </a:cxn>
                  <a:cxn ang="0">
                    <a:pos x="49" y="7"/>
                  </a:cxn>
                  <a:cxn ang="0">
                    <a:pos x="24" y="1"/>
                  </a:cxn>
                  <a:cxn ang="0">
                    <a:pos x="5" y="0"/>
                  </a:cxn>
                  <a:cxn ang="0">
                    <a:pos x="13" y="7"/>
                  </a:cxn>
                  <a:cxn ang="0">
                    <a:pos x="43" y="17"/>
                  </a:cxn>
                  <a:cxn ang="0">
                    <a:pos x="74" y="27"/>
                  </a:cxn>
                  <a:cxn ang="0">
                    <a:pos x="106" y="38"/>
                  </a:cxn>
                  <a:cxn ang="0">
                    <a:pos x="139" y="50"/>
                  </a:cxn>
                  <a:cxn ang="0">
                    <a:pos x="171" y="63"/>
                  </a:cxn>
                  <a:cxn ang="0">
                    <a:pos x="203" y="78"/>
                  </a:cxn>
                  <a:cxn ang="0">
                    <a:pos x="232" y="93"/>
                  </a:cxn>
                </a:cxnLst>
                <a:rect l="0" t="0" r="r" b="b"/>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w="9525">
                <a:noFill/>
                <a:round/>
                <a:headEnd/>
                <a:tailEnd/>
              </a:ln>
            </p:spPr>
            <p:txBody>
              <a:bodyPr/>
              <a:lstStyle/>
              <a:p>
                <a:pPr algn="l" rtl="0"/>
                <a:endParaRPr lang="en-US" b="1" kern="1200">
                  <a:solidFill>
                    <a:prstClr val="black"/>
                  </a:solidFill>
                  <a:latin typeface="Calibri"/>
                  <a:ea typeface="+mn-ea"/>
                  <a:cs typeface="+mn-cs"/>
                </a:endParaRPr>
              </a:p>
            </p:txBody>
          </p:sp>
        </p:grpSp>
        <p:grpSp>
          <p:nvGrpSpPr>
            <p:cNvPr id="4" name="Group 35"/>
            <p:cNvGrpSpPr>
              <a:grpSpLocks/>
            </p:cNvGrpSpPr>
            <p:nvPr/>
          </p:nvGrpSpPr>
          <p:grpSpPr bwMode="auto">
            <a:xfrm>
              <a:off x="1701800" y="1128713"/>
              <a:ext cx="415925" cy="511175"/>
              <a:chOff x="2870" y="1518"/>
              <a:chExt cx="292" cy="320"/>
            </a:xfrm>
          </p:grpSpPr>
          <p:graphicFrame>
            <p:nvGraphicFramePr>
              <p:cNvPr id="356388" name="Object 3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4" imgW="826829" imgH="840406" progId="">
                      <p:embed/>
                    </p:oleObj>
                  </mc:Choice>
                  <mc:Fallback>
                    <p:oleObj name="Clip" r:id="rId4" imgW="826829" imgH="840406" progId="">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6389" name="Object 3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6" imgW="1268295" imgH="1199426" progId="">
                      <p:embed/>
                    </p:oleObj>
                  </mc:Choice>
                  <mc:Fallback>
                    <p:oleObj name="Clip" r:id="rId6" imgW="1268295" imgH="1199426"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38"/>
            <p:cNvGrpSpPr>
              <a:grpSpLocks/>
            </p:cNvGrpSpPr>
            <p:nvPr/>
          </p:nvGrpSpPr>
          <p:grpSpPr bwMode="auto">
            <a:xfrm>
              <a:off x="8029575" y="1098550"/>
              <a:ext cx="415925" cy="511175"/>
              <a:chOff x="2870" y="1518"/>
              <a:chExt cx="292" cy="320"/>
            </a:xfrm>
          </p:grpSpPr>
          <p:graphicFrame>
            <p:nvGraphicFramePr>
              <p:cNvPr id="356391" name="Object 39"/>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8" imgW="826829" imgH="840406" progId="">
                      <p:embed/>
                    </p:oleObj>
                  </mc:Choice>
                  <mc:Fallback>
                    <p:oleObj name="Clip" r:id="rId8" imgW="826829" imgH="840406" progId="">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6392" name="Object 40"/>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9" imgW="1268295" imgH="1199426" progId="">
                      <p:embed/>
                    </p:oleObj>
                  </mc:Choice>
                  <mc:Fallback>
                    <p:oleObj name="Clip" r:id="rId9" imgW="1268295" imgH="1199426" progId="">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6393" name="Text Box 41"/>
            <p:cNvSpPr txBox="1">
              <a:spLocks noChangeArrowheads="1"/>
            </p:cNvSpPr>
            <p:nvPr/>
          </p:nvSpPr>
          <p:spPr bwMode="auto">
            <a:xfrm>
              <a:off x="2073275" y="1243013"/>
              <a:ext cx="324128" cy="369332"/>
            </a:xfrm>
            <a:prstGeom prst="rect">
              <a:avLst/>
            </a:prstGeom>
            <a:noFill/>
            <a:ln w="9525">
              <a:noFill/>
              <a:miter lim="800000"/>
              <a:headEnd/>
              <a:tailEnd/>
            </a:ln>
            <a:effectLst/>
          </p:spPr>
          <p:txBody>
            <a:bodyPr wrap="none">
              <a:spAutoFit/>
            </a:bodyPr>
            <a:lstStyle/>
            <a:p>
              <a:pPr algn="l" rtl="0"/>
              <a:r>
                <a:rPr lang="en-US" b="1" kern="1200">
                  <a:solidFill>
                    <a:prstClr val="black"/>
                  </a:solidFill>
                  <a:latin typeface="Calibri"/>
                  <a:ea typeface="+mn-ea"/>
                  <a:cs typeface="+mn-cs"/>
                </a:rPr>
                <a:t>A</a:t>
              </a:r>
            </a:p>
          </p:txBody>
        </p:sp>
        <p:sp>
          <p:nvSpPr>
            <p:cNvPr id="356394" name="Text Box 42"/>
            <p:cNvSpPr txBox="1">
              <a:spLocks noChangeArrowheads="1"/>
            </p:cNvSpPr>
            <p:nvPr/>
          </p:nvSpPr>
          <p:spPr bwMode="auto">
            <a:xfrm>
              <a:off x="7670800" y="1241425"/>
              <a:ext cx="314510" cy="369332"/>
            </a:xfrm>
            <a:prstGeom prst="rect">
              <a:avLst/>
            </a:prstGeom>
            <a:noFill/>
            <a:ln w="9525">
              <a:noFill/>
              <a:miter lim="800000"/>
              <a:headEnd/>
              <a:tailEnd/>
            </a:ln>
            <a:effectLst/>
          </p:spPr>
          <p:txBody>
            <a:bodyPr wrap="none">
              <a:spAutoFit/>
            </a:bodyPr>
            <a:lstStyle/>
            <a:p>
              <a:pPr algn="l" rtl="0"/>
              <a:r>
                <a:rPr lang="en-US" b="1" kern="1200">
                  <a:solidFill>
                    <a:prstClr val="black"/>
                  </a:solidFill>
                  <a:latin typeface="Calibri"/>
                  <a:ea typeface="+mn-ea"/>
                  <a:cs typeface="+mn-cs"/>
                </a:rPr>
                <a:t>B</a:t>
              </a:r>
            </a:p>
          </p:txBody>
        </p:sp>
        <p:sp>
          <p:nvSpPr>
            <p:cNvPr id="356397" name="Line 45"/>
            <p:cNvSpPr>
              <a:spLocks noChangeShapeType="1"/>
            </p:cNvSpPr>
            <p:nvPr/>
          </p:nvSpPr>
          <p:spPr bwMode="auto">
            <a:xfrm>
              <a:off x="758825" y="1743075"/>
              <a:ext cx="41275" cy="3938588"/>
            </a:xfrm>
            <a:prstGeom prst="line">
              <a:avLst/>
            </a:prstGeom>
            <a:noFill/>
            <a:ln w="12700">
              <a:solidFill>
                <a:schemeClr val="tx1"/>
              </a:solidFill>
              <a:round/>
              <a:headEnd/>
              <a:tailEnd type="triangle" w="med" len="med"/>
            </a:ln>
            <a:effectLst/>
          </p:spPr>
          <p:txBody>
            <a:bodyPr wrap="none"/>
            <a:lstStyle/>
            <a:p>
              <a:pPr algn="l" rtl="0"/>
              <a:endParaRPr lang="en-US" b="1" kern="1200">
                <a:solidFill>
                  <a:prstClr val="black"/>
                </a:solidFill>
                <a:latin typeface="Calibri"/>
                <a:ea typeface="+mn-ea"/>
                <a:cs typeface="+mn-cs"/>
              </a:endParaRPr>
            </a:p>
          </p:txBody>
        </p:sp>
        <p:sp>
          <p:nvSpPr>
            <p:cNvPr id="356398" name="Text Box 46"/>
            <p:cNvSpPr txBox="1">
              <a:spLocks noChangeArrowheads="1"/>
            </p:cNvSpPr>
            <p:nvPr/>
          </p:nvSpPr>
          <p:spPr bwMode="auto">
            <a:xfrm>
              <a:off x="838200" y="5105400"/>
              <a:ext cx="623889" cy="369332"/>
            </a:xfrm>
            <a:prstGeom prst="rect">
              <a:avLst/>
            </a:prstGeom>
            <a:noFill/>
            <a:ln w="9525">
              <a:noFill/>
              <a:miter lim="800000"/>
              <a:headEnd/>
              <a:tailEnd/>
            </a:ln>
            <a:effectLst/>
          </p:spPr>
          <p:txBody>
            <a:bodyPr wrap="none">
              <a:spAutoFit/>
            </a:bodyPr>
            <a:lstStyle/>
            <a:p>
              <a:pPr algn="l" rtl="0"/>
              <a:r>
                <a:rPr lang="en-US" b="1" kern="1200" dirty="0">
                  <a:solidFill>
                    <a:prstClr val="black"/>
                  </a:solidFill>
                  <a:latin typeface="Calibri"/>
                  <a:ea typeface="+mn-ea"/>
                  <a:cs typeface="+mn-cs"/>
                </a:rPr>
                <a:t>time</a:t>
              </a:r>
            </a:p>
          </p:txBody>
        </p:sp>
        <p:sp>
          <p:nvSpPr>
            <p:cNvPr id="356396" name="Line 44"/>
            <p:cNvSpPr>
              <a:spLocks noChangeShapeType="1"/>
            </p:cNvSpPr>
            <p:nvPr/>
          </p:nvSpPr>
          <p:spPr bwMode="auto">
            <a:xfrm>
              <a:off x="744538" y="1728788"/>
              <a:ext cx="7835900" cy="0"/>
            </a:xfrm>
            <a:prstGeom prst="line">
              <a:avLst/>
            </a:prstGeom>
            <a:noFill/>
            <a:ln w="9525">
              <a:solidFill>
                <a:schemeClr val="tx1"/>
              </a:solidFill>
              <a:round/>
              <a:headEnd/>
              <a:tailEnd/>
            </a:ln>
            <a:effectLst/>
          </p:spPr>
          <p:txBody>
            <a:bodyPr wrap="none"/>
            <a:lstStyle/>
            <a:p>
              <a:pPr algn="l" rtl="0"/>
              <a:endParaRPr lang="en-US" b="1" kern="1200">
                <a:solidFill>
                  <a:prstClr val="black"/>
                </a:solidFill>
                <a:latin typeface="Calibri"/>
                <a:ea typeface="+mn-ea"/>
                <a:cs typeface="+mn-cs"/>
              </a:endParaRPr>
            </a:p>
          </p:txBody>
        </p:sp>
        <p:grpSp>
          <p:nvGrpSpPr>
            <p:cNvPr id="6" name="Group 70"/>
            <p:cNvGrpSpPr>
              <a:grpSpLocks/>
            </p:cNvGrpSpPr>
            <p:nvPr/>
          </p:nvGrpSpPr>
          <p:grpSpPr bwMode="auto">
            <a:xfrm>
              <a:off x="1801813" y="1855789"/>
              <a:ext cx="6608762" cy="857251"/>
              <a:chOff x="1135" y="1169"/>
              <a:chExt cx="4163" cy="540"/>
            </a:xfrm>
          </p:grpSpPr>
          <p:grpSp>
            <p:nvGrpSpPr>
              <p:cNvPr id="7" name="Group 9"/>
              <p:cNvGrpSpPr>
                <a:grpSpLocks/>
              </p:cNvGrpSpPr>
              <p:nvPr/>
            </p:nvGrpSpPr>
            <p:grpSpPr bwMode="auto">
              <a:xfrm>
                <a:off x="1135" y="1194"/>
                <a:ext cx="4163" cy="515"/>
                <a:chOff x="594" y="1184"/>
                <a:chExt cx="4163" cy="515"/>
              </a:xfrm>
            </p:grpSpPr>
            <p:sp>
              <p:nvSpPr>
                <p:cNvPr id="356359" name="Freeform 7"/>
                <p:cNvSpPr>
                  <a:spLocks/>
                </p:cNvSpPr>
                <p:nvPr/>
              </p:nvSpPr>
              <p:spPr bwMode="auto">
                <a:xfrm>
                  <a:off x="594" y="1238"/>
                  <a:ext cx="3642" cy="461"/>
                </a:xfrm>
                <a:custGeom>
                  <a:avLst/>
                  <a:gdLst/>
                  <a:ahLst/>
                  <a:cxnLst>
                    <a:cxn ang="0">
                      <a:pos x="1" y="0"/>
                    </a:cxn>
                    <a:cxn ang="0">
                      <a:pos x="2996" y="298"/>
                    </a:cxn>
                    <a:cxn ang="0">
                      <a:pos x="2996" y="461"/>
                    </a:cxn>
                    <a:cxn ang="0">
                      <a:pos x="0" y="160"/>
                    </a:cxn>
                    <a:cxn ang="0">
                      <a:pos x="1" y="0"/>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w="9525" cap="flat" cmpd="sng">
                  <a:noFill/>
                  <a:prstDash val="solid"/>
                  <a:round/>
                  <a:headEnd/>
                  <a:tailEnd/>
                </a:ln>
                <a:effectLst/>
              </p:spPr>
              <p:txBody>
                <a:bodyPr wrap="none"/>
                <a:lstStyle/>
                <a:p>
                  <a:pPr algn="l" rtl="0"/>
                  <a:endParaRPr lang="en-US" b="1" kern="1200">
                    <a:solidFill>
                      <a:prstClr val="black"/>
                    </a:solidFill>
                    <a:latin typeface="Calibri"/>
                    <a:ea typeface="+mn-ea"/>
                    <a:cs typeface="+mn-cs"/>
                  </a:endParaRPr>
                </a:p>
              </p:txBody>
            </p:sp>
            <p:sp>
              <p:nvSpPr>
                <p:cNvPr id="356360" name="Freeform 8"/>
                <p:cNvSpPr>
                  <a:spLocks/>
                </p:cNvSpPr>
                <p:nvPr/>
              </p:nvSpPr>
              <p:spPr bwMode="auto">
                <a:xfrm flipH="1">
                  <a:off x="1115" y="1184"/>
                  <a:ext cx="3642" cy="461"/>
                </a:xfrm>
                <a:custGeom>
                  <a:avLst/>
                  <a:gdLst/>
                  <a:ahLst/>
                  <a:cxnLst>
                    <a:cxn ang="0">
                      <a:pos x="1" y="0"/>
                    </a:cxn>
                    <a:cxn ang="0">
                      <a:pos x="2996" y="298"/>
                    </a:cxn>
                    <a:cxn ang="0">
                      <a:pos x="2996" y="461"/>
                    </a:cxn>
                    <a:cxn ang="0">
                      <a:pos x="0" y="160"/>
                    </a:cxn>
                    <a:cxn ang="0">
                      <a:pos x="1" y="0"/>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rgbClr val="FFFFFF">
                        <a:alpha val="6000"/>
                      </a:srgbClr>
                    </a:gs>
                  </a:gsLst>
                  <a:lin ang="5400000" scaled="1"/>
                </a:gradFill>
                <a:ln w="9525" cap="flat" cmpd="sng">
                  <a:noFill/>
                  <a:prstDash val="solid"/>
                  <a:round/>
                  <a:headEnd/>
                  <a:tailEnd/>
                </a:ln>
                <a:effectLst/>
              </p:spPr>
              <p:txBody>
                <a:bodyPr wrap="none"/>
                <a:lstStyle/>
                <a:p>
                  <a:pPr algn="l" rtl="0"/>
                  <a:endParaRPr lang="en-US" b="1" kern="1200">
                    <a:solidFill>
                      <a:prstClr val="black"/>
                    </a:solidFill>
                    <a:latin typeface="Calibri"/>
                    <a:ea typeface="+mn-ea"/>
                    <a:cs typeface="+mn-cs"/>
                  </a:endParaRPr>
                </a:p>
              </p:txBody>
            </p:sp>
          </p:grpSp>
          <p:sp>
            <p:nvSpPr>
              <p:cNvPr id="356403" name="Text Box 51"/>
              <p:cNvSpPr txBox="1">
                <a:spLocks noChangeArrowheads="1"/>
              </p:cNvSpPr>
              <p:nvPr/>
            </p:nvSpPr>
            <p:spPr bwMode="auto">
              <a:xfrm rot="356404">
                <a:off x="1594" y="1278"/>
                <a:ext cx="515" cy="233"/>
              </a:xfrm>
              <a:prstGeom prst="rect">
                <a:avLst/>
              </a:prstGeom>
              <a:noFill/>
              <a:ln w="9525">
                <a:noFill/>
                <a:miter lim="800000"/>
                <a:headEnd/>
                <a:tailEnd/>
              </a:ln>
              <a:effectLst/>
            </p:spPr>
            <p:txBody>
              <a:bodyPr wrap="none">
                <a:spAutoFit/>
              </a:bodyPr>
              <a:lstStyle/>
              <a:p>
                <a:pPr algn="l" rtl="0"/>
                <a:r>
                  <a:rPr lang="en-US" b="1" kern="1200">
                    <a:solidFill>
                      <a:prstClr val="black"/>
                    </a:solidFill>
                    <a:latin typeface="Calibri"/>
                    <a:ea typeface="+mn-ea"/>
                    <a:cs typeface="+mn-cs"/>
                  </a:rPr>
                  <a:t>RTS(A)</a:t>
                </a:r>
              </a:p>
            </p:txBody>
          </p:sp>
          <p:sp>
            <p:nvSpPr>
              <p:cNvPr id="356404" name="Text Box 52"/>
              <p:cNvSpPr txBox="1">
                <a:spLocks noChangeArrowheads="1"/>
              </p:cNvSpPr>
              <p:nvPr/>
            </p:nvSpPr>
            <p:spPr bwMode="auto">
              <a:xfrm rot="21245820">
                <a:off x="4745" y="1169"/>
                <a:ext cx="509" cy="233"/>
              </a:xfrm>
              <a:prstGeom prst="rect">
                <a:avLst/>
              </a:prstGeom>
              <a:noFill/>
              <a:ln w="9525">
                <a:noFill/>
                <a:miter lim="800000"/>
                <a:headEnd/>
                <a:tailEnd/>
              </a:ln>
              <a:effectLst/>
            </p:spPr>
            <p:txBody>
              <a:bodyPr wrap="none">
                <a:spAutoFit/>
              </a:bodyPr>
              <a:lstStyle/>
              <a:p>
                <a:pPr algn="l" rtl="0"/>
                <a:r>
                  <a:rPr lang="en-US" b="1" kern="1200">
                    <a:solidFill>
                      <a:prstClr val="black"/>
                    </a:solidFill>
                    <a:latin typeface="Calibri"/>
                    <a:ea typeface="+mn-ea"/>
                    <a:cs typeface="+mn-cs"/>
                  </a:rPr>
                  <a:t>RTS(B)</a:t>
                </a:r>
              </a:p>
            </p:txBody>
          </p:sp>
        </p:grpSp>
        <p:grpSp>
          <p:nvGrpSpPr>
            <p:cNvPr id="8" name="Group 68"/>
            <p:cNvGrpSpPr>
              <a:grpSpLocks/>
            </p:cNvGrpSpPr>
            <p:nvPr/>
          </p:nvGrpSpPr>
          <p:grpSpPr bwMode="auto">
            <a:xfrm>
              <a:off x="1800225" y="2693988"/>
              <a:ext cx="6472238" cy="1174750"/>
              <a:chOff x="1134" y="1697"/>
              <a:chExt cx="4077" cy="740"/>
            </a:xfrm>
          </p:grpSpPr>
          <p:sp>
            <p:nvSpPr>
              <p:cNvPr id="356400" name="Freeform 48"/>
              <p:cNvSpPr>
                <a:spLocks/>
              </p:cNvSpPr>
              <p:nvPr/>
            </p:nvSpPr>
            <p:spPr bwMode="auto">
              <a:xfrm>
                <a:off x="1134" y="1697"/>
                <a:ext cx="3642" cy="461"/>
              </a:xfrm>
              <a:custGeom>
                <a:avLst/>
                <a:gdLst/>
                <a:ahLst/>
                <a:cxnLst>
                  <a:cxn ang="0">
                    <a:pos x="1" y="0"/>
                  </a:cxn>
                  <a:cxn ang="0">
                    <a:pos x="2996" y="298"/>
                  </a:cxn>
                  <a:cxn ang="0">
                    <a:pos x="2996" y="461"/>
                  </a:cxn>
                  <a:cxn ang="0">
                    <a:pos x="0" y="160"/>
                  </a:cxn>
                  <a:cxn ang="0">
                    <a:pos x="1" y="0"/>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w="9525" cap="flat" cmpd="sng">
                <a:noFill/>
                <a:prstDash val="solid"/>
                <a:round/>
                <a:headEnd/>
                <a:tailEnd/>
              </a:ln>
              <a:effectLst/>
            </p:spPr>
            <p:txBody>
              <a:bodyPr wrap="none"/>
              <a:lstStyle/>
              <a:p>
                <a:pPr algn="l" rtl="0"/>
                <a:endParaRPr lang="en-US" b="1" kern="1200">
                  <a:solidFill>
                    <a:prstClr val="black"/>
                  </a:solidFill>
                  <a:latin typeface="Calibri"/>
                  <a:ea typeface="+mn-ea"/>
                  <a:cs typeface="+mn-cs"/>
                </a:endParaRPr>
              </a:p>
            </p:txBody>
          </p:sp>
          <p:sp>
            <p:nvSpPr>
              <p:cNvPr id="356406" name="Text Box 54"/>
              <p:cNvSpPr txBox="1">
                <a:spLocks noChangeArrowheads="1"/>
              </p:cNvSpPr>
              <p:nvPr/>
            </p:nvSpPr>
            <p:spPr bwMode="auto">
              <a:xfrm rot="356404">
                <a:off x="1601" y="1737"/>
                <a:ext cx="515" cy="233"/>
              </a:xfrm>
              <a:prstGeom prst="rect">
                <a:avLst/>
              </a:prstGeom>
              <a:noFill/>
              <a:ln w="9525">
                <a:noFill/>
                <a:miter lim="800000"/>
                <a:headEnd/>
                <a:tailEnd/>
              </a:ln>
              <a:effectLst/>
            </p:spPr>
            <p:txBody>
              <a:bodyPr wrap="none">
                <a:spAutoFit/>
              </a:bodyPr>
              <a:lstStyle/>
              <a:p>
                <a:pPr algn="l" rtl="0"/>
                <a:r>
                  <a:rPr lang="en-US" b="1" kern="1200">
                    <a:solidFill>
                      <a:prstClr val="black"/>
                    </a:solidFill>
                    <a:latin typeface="Calibri"/>
                    <a:ea typeface="+mn-ea"/>
                    <a:cs typeface="+mn-cs"/>
                  </a:rPr>
                  <a:t>RTS(A)</a:t>
                </a:r>
              </a:p>
            </p:txBody>
          </p:sp>
          <p:sp>
            <p:nvSpPr>
              <p:cNvPr id="356408" name="Freeform 56"/>
              <p:cNvSpPr>
                <a:spLocks/>
              </p:cNvSpPr>
              <p:nvPr/>
            </p:nvSpPr>
            <p:spPr bwMode="auto">
              <a:xfrm>
                <a:off x="2951" y="2082"/>
                <a:ext cx="2260" cy="355"/>
              </a:xfrm>
              <a:custGeom>
                <a:avLst/>
                <a:gdLst/>
                <a:ahLst/>
                <a:cxnLst>
                  <a:cxn ang="0">
                    <a:pos x="0" y="0"/>
                  </a:cxn>
                  <a:cxn ang="0">
                    <a:pos x="2260" y="186"/>
                  </a:cxn>
                  <a:cxn ang="0">
                    <a:pos x="2260" y="355"/>
                  </a:cxn>
                  <a:cxn ang="0">
                    <a:pos x="0" y="151"/>
                  </a:cxn>
                  <a:cxn ang="0">
                    <a:pos x="0" y="0"/>
                  </a:cxn>
                </a:cxnLst>
                <a:rect l="0" t="0" r="r" b="b"/>
                <a:pathLst>
                  <a:path w="2260" h="355">
                    <a:moveTo>
                      <a:pt x="0" y="0"/>
                    </a:moveTo>
                    <a:lnTo>
                      <a:pt x="2260" y="186"/>
                    </a:lnTo>
                    <a:lnTo>
                      <a:pt x="2260" y="355"/>
                    </a:lnTo>
                    <a:lnTo>
                      <a:pt x="0" y="151"/>
                    </a:lnTo>
                    <a:lnTo>
                      <a:pt x="0" y="0"/>
                    </a:lnTo>
                    <a:close/>
                  </a:path>
                </a:pathLst>
              </a:custGeom>
              <a:solidFill>
                <a:srgbClr val="FF99CC"/>
              </a:solidFill>
              <a:ln w="9525" cap="flat" cmpd="sng">
                <a:noFill/>
                <a:prstDash val="solid"/>
                <a:round/>
                <a:headEnd/>
                <a:tailEnd/>
              </a:ln>
              <a:effectLst/>
            </p:spPr>
            <p:txBody>
              <a:bodyPr wrap="none"/>
              <a:lstStyle/>
              <a:p>
                <a:pPr algn="l" rtl="0"/>
                <a:endParaRPr lang="en-US" b="1" kern="1200">
                  <a:solidFill>
                    <a:prstClr val="black"/>
                  </a:solidFill>
                  <a:latin typeface="Calibri"/>
                  <a:ea typeface="+mn-ea"/>
                  <a:cs typeface="+mn-cs"/>
                </a:endParaRPr>
              </a:p>
            </p:txBody>
          </p:sp>
          <p:sp>
            <p:nvSpPr>
              <p:cNvPr id="356409" name="Freeform 57"/>
              <p:cNvSpPr>
                <a:spLocks/>
              </p:cNvSpPr>
              <p:nvPr/>
            </p:nvSpPr>
            <p:spPr bwMode="auto">
              <a:xfrm>
                <a:off x="1134" y="2081"/>
                <a:ext cx="1860" cy="347"/>
              </a:xfrm>
              <a:custGeom>
                <a:avLst/>
                <a:gdLst/>
                <a:ahLst/>
                <a:cxnLst>
                  <a:cxn ang="0">
                    <a:pos x="1860" y="0"/>
                  </a:cxn>
                  <a:cxn ang="0">
                    <a:pos x="0" y="179"/>
                  </a:cxn>
                  <a:cxn ang="0">
                    <a:pos x="0" y="347"/>
                  </a:cxn>
                  <a:cxn ang="0">
                    <a:pos x="1860" y="151"/>
                  </a:cxn>
                  <a:cxn ang="0">
                    <a:pos x="1860" y="0"/>
                  </a:cxn>
                </a:cxnLst>
                <a:rect l="0" t="0" r="r" b="b"/>
                <a:pathLst>
                  <a:path w="1860" h="347">
                    <a:moveTo>
                      <a:pt x="1860" y="0"/>
                    </a:moveTo>
                    <a:lnTo>
                      <a:pt x="0" y="179"/>
                    </a:lnTo>
                    <a:lnTo>
                      <a:pt x="0" y="347"/>
                    </a:lnTo>
                    <a:lnTo>
                      <a:pt x="1860" y="151"/>
                    </a:lnTo>
                    <a:lnTo>
                      <a:pt x="1860" y="0"/>
                    </a:lnTo>
                    <a:close/>
                  </a:path>
                </a:pathLst>
              </a:custGeom>
              <a:solidFill>
                <a:srgbClr val="FF99CC"/>
              </a:solidFill>
              <a:ln w="9525" cap="flat" cmpd="sng">
                <a:noFill/>
                <a:prstDash val="solid"/>
                <a:round/>
                <a:headEnd/>
                <a:tailEnd/>
              </a:ln>
              <a:effectLst/>
            </p:spPr>
            <p:txBody>
              <a:bodyPr wrap="none"/>
              <a:lstStyle/>
              <a:p>
                <a:pPr algn="l" rtl="0"/>
                <a:endParaRPr lang="en-US" b="1" kern="1200">
                  <a:solidFill>
                    <a:prstClr val="black"/>
                  </a:solidFill>
                  <a:latin typeface="Calibri"/>
                  <a:ea typeface="+mn-ea"/>
                  <a:cs typeface="+mn-cs"/>
                </a:endParaRPr>
              </a:p>
            </p:txBody>
          </p:sp>
          <p:sp>
            <p:nvSpPr>
              <p:cNvPr id="356410" name="Text Box 58"/>
              <p:cNvSpPr txBox="1">
                <a:spLocks noChangeArrowheads="1"/>
              </p:cNvSpPr>
              <p:nvPr/>
            </p:nvSpPr>
            <p:spPr bwMode="auto">
              <a:xfrm rot="21220796">
                <a:off x="1634" y="2156"/>
                <a:ext cx="512" cy="233"/>
              </a:xfrm>
              <a:prstGeom prst="rect">
                <a:avLst/>
              </a:prstGeom>
              <a:noFill/>
              <a:ln w="9525">
                <a:noFill/>
                <a:miter lim="800000"/>
                <a:headEnd/>
                <a:tailEnd/>
              </a:ln>
              <a:effectLst/>
            </p:spPr>
            <p:txBody>
              <a:bodyPr wrap="none">
                <a:spAutoFit/>
              </a:bodyPr>
              <a:lstStyle/>
              <a:p>
                <a:pPr algn="l" rtl="0"/>
                <a:r>
                  <a:rPr lang="en-US" b="1" kern="1200">
                    <a:solidFill>
                      <a:prstClr val="black"/>
                    </a:solidFill>
                    <a:latin typeface="Calibri"/>
                    <a:ea typeface="+mn-ea"/>
                    <a:cs typeface="+mn-cs"/>
                  </a:rPr>
                  <a:t>CTS(A)</a:t>
                </a:r>
              </a:p>
            </p:txBody>
          </p:sp>
          <p:sp>
            <p:nvSpPr>
              <p:cNvPr id="356411" name="Text Box 59"/>
              <p:cNvSpPr txBox="1">
                <a:spLocks noChangeArrowheads="1"/>
              </p:cNvSpPr>
              <p:nvPr/>
            </p:nvSpPr>
            <p:spPr bwMode="auto">
              <a:xfrm rot="276164">
                <a:off x="3866" y="2146"/>
                <a:ext cx="512" cy="233"/>
              </a:xfrm>
              <a:prstGeom prst="rect">
                <a:avLst/>
              </a:prstGeom>
              <a:noFill/>
              <a:ln w="9525">
                <a:noFill/>
                <a:miter lim="800000"/>
                <a:headEnd/>
                <a:tailEnd/>
              </a:ln>
              <a:effectLst/>
            </p:spPr>
            <p:txBody>
              <a:bodyPr wrap="none">
                <a:spAutoFit/>
              </a:bodyPr>
              <a:lstStyle/>
              <a:p>
                <a:pPr algn="l" rtl="0"/>
                <a:r>
                  <a:rPr lang="en-US" b="1" kern="1200">
                    <a:solidFill>
                      <a:prstClr val="black"/>
                    </a:solidFill>
                    <a:latin typeface="Calibri"/>
                    <a:ea typeface="+mn-ea"/>
                    <a:cs typeface="+mn-cs"/>
                  </a:rPr>
                  <a:t>CTS(A)</a:t>
                </a:r>
              </a:p>
            </p:txBody>
          </p:sp>
        </p:grpSp>
        <p:grpSp>
          <p:nvGrpSpPr>
            <p:cNvPr id="9" name="Group 69"/>
            <p:cNvGrpSpPr>
              <a:grpSpLocks/>
            </p:cNvGrpSpPr>
            <p:nvPr/>
          </p:nvGrpSpPr>
          <p:grpSpPr bwMode="auto">
            <a:xfrm>
              <a:off x="1825625" y="3956050"/>
              <a:ext cx="5797550" cy="1800225"/>
              <a:chOff x="1150" y="2492"/>
              <a:chExt cx="3652" cy="1134"/>
            </a:xfrm>
          </p:grpSpPr>
          <p:sp>
            <p:nvSpPr>
              <p:cNvPr id="356412" name="Freeform 60"/>
              <p:cNvSpPr>
                <a:spLocks/>
              </p:cNvSpPr>
              <p:nvPr/>
            </p:nvSpPr>
            <p:spPr bwMode="auto">
              <a:xfrm>
                <a:off x="1150" y="2492"/>
                <a:ext cx="3652" cy="1134"/>
              </a:xfrm>
              <a:custGeom>
                <a:avLst/>
                <a:gdLst/>
                <a:ahLst/>
                <a:cxnLst>
                  <a:cxn ang="0">
                    <a:pos x="0" y="0"/>
                  </a:cxn>
                  <a:cxn ang="0">
                    <a:pos x="3652" y="318"/>
                  </a:cxn>
                  <a:cxn ang="0">
                    <a:pos x="3652" y="1134"/>
                  </a:cxn>
                  <a:cxn ang="0">
                    <a:pos x="1" y="787"/>
                  </a:cxn>
                  <a:cxn ang="0">
                    <a:pos x="0" y="0"/>
                  </a:cxn>
                </a:cxnLst>
                <a:rect l="0" t="0" r="r" b="b"/>
                <a:pathLst>
                  <a:path w="3652" h="1134">
                    <a:moveTo>
                      <a:pt x="0" y="0"/>
                    </a:moveTo>
                    <a:lnTo>
                      <a:pt x="3652" y="318"/>
                    </a:lnTo>
                    <a:lnTo>
                      <a:pt x="3652" y="1134"/>
                    </a:lnTo>
                    <a:lnTo>
                      <a:pt x="1" y="787"/>
                    </a:lnTo>
                    <a:lnTo>
                      <a:pt x="0" y="0"/>
                    </a:lnTo>
                    <a:close/>
                  </a:path>
                </a:pathLst>
              </a:custGeom>
              <a:gradFill rotWithShape="1">
                <a:gsLst>
                  <a:gs pos="0">
                    <a:schemeClr val="accent2"/>
                  </a:gs>
                  <a:gs pos="100000">
                    <a:srgbClr val="FFFFFF"/>
                  </a:gs>
                </a:gsLst>
                <a:lin ang="0" scaled="1"/>
              </a:gradFill>
              <a:ln w="9525" cap="flat" cmpd="sng">
                <a:noFill/>
                <a:prstDash val="solid"/>
                <a:round/>
                <a:headEnd/>
                <a:tailEnd/>
              </a:ln>
              <a:effectLst/>
            </p:spPr>
            <p:txBody>
              <a:bodyPr wrap="none"/>
              <a:lstStyle/>
              <a:p>
                <a:pPr algn="l" rtl="0"/>
                <a:endParaRPr lang="en-US" b="1" kern="1200">
                  <a:solidFill>
                    <a:prstClr val="black"/>
                  </a:solidFill>
                  <a:latin typeface="Calibri"/>
                  <a:ea typeface="+mn-ea"/>
                  <a:cs typeface="+mn-cs"/>
                </a:endParaRPr>
              </a:p>
            </p:txBody>
          </p:sp>
          <p:sp>
            <p:nvSpPr>
              <p:cNvPr id="356413" name="Text Box 61"/>
              <p:cNvSpPr txBox="1">
                <a:spLocks noChangeArrowheads="1"/>
              </p:cNvSpPr>
              <p:nvPr/>
            </p:nvSpPr>
            <p:spPr bwMode="auto">
              <a:xfrm>
                <a:off x="1594" y="2814"/>
                <a:ext cx="1135" cy="231"/>
              </a:xfrm>
              <a:prstGeom prst="rect">
                <a:avLst/>
              </a:prstGeom>
              <a:noFill/>
              <a:ln w="9525">
                <a:noFill/>
                <a:miter lim="800000"/>
                <a:headEnd/>
                <a:tailEnd/>
              </a:ln>
              <a:effectLst/>
            </p:spPr>
            <p:txBody>
              <a:bodyPr>
                <a:spAutoFit/>
              </a:bodyPr>
              <a:lstStyle/>
              <a:p>
                <a:pPr algn="l" rtl="0">
                  <a:spcBef>
                    <a:spcPct val="50000"/>
                  </a:spcBef>
                </a:pPr>
                <a:r>
                  <a:rPr lang="en-US" b="1" kern="1200">
                    <a:solidFill>
                      <a:prstClr val="black"/>
                    </a:solidFill>
                    <a:latin typeface="Calibri"/>
                    <a:ea typeface="+mn-ea"/>
                    <a:cs typeface="+mn-cs"/>
                  </a:rPr>
                  <a:t>DATA (A)</a:t>
                </a:r>
              </a:p>
            </p:txBody>
          </p:sp>
        </p:grpSp>
        <p:grpSp>
          <p:nvGrpSpPr>
            <p:cNvPr id="10" name="Group 66"/>
            <p:cNvGrpSpPr>
              <a:grpSpLocks/>
            </p:cNvGrpSpPr>
            <p:nvPr/>
          </p:nvGrpSpPr>
          <p:grpSpPr bwMode="auto">
            <a:xfrm>
              <a:off x="4418013" y="2046288"/>
              <a:ext cx="3109912" cy="715962"/>
              <a:chOff x="2596" y="1330"/>
              <a:chExt cx="1959" cy="451"/>
            </a:xfrm>
          </p:grpSpPr>
          <p:sp>
            <p:nvSpPr>
              <p:cNvPr id="356362" name="AutoShape 10"/>
              <p:cNvSpPr>
                <a:spLocks noChangeArrowheads="1"/>
              </p:cNvSpPr>
              <p:nvPr/>
            </p:nvSpPr>
            <p:spPr bwMode="auto">
              <a:xfrm>
                <a:off x="2596" y="1330"/>
                <a:ext cx="683" cy="293"/>
              </a:xfrm>
              <a:prstGeom prst="irregularSeal1">
                <a:avLst/>
              </a:prstGeom>
              <a:solidFill>
                <a:srgbClr val="FFFF00"/>
              </a:solidFill>
              <a:ln w="9525">
                <a:solidFill>
                  <a:schemeClr val="tx1"/>
                </a:solidFill>
                <a:miter lim="800000"/>
                <a:headEnd/>
                <a:tailEnd/>
              </a:ln>
              <a:effectLst/>
            </p:spPr>
            <p:txBody>
              <a:bodyPr wrap="none" anchor="ctr"/>
              <a:lstStyle/>
              <a:p>
                <a:pPr algn="l" rtl="0"/>
                <a:endParaRPr lang="en-US" b="1" kern="1200">
                  <a:solidFill>
                    <a:prstClr val="black"/>
                  </a:solidFill>
                  <a:latin typeface="Calibri"/>
                  <a:ea typeface="+mn-ea"/>
                  <a:cs typeface="+mn-cs"/>
                </a:endParaRPr>
              </a:p>
            </p:txBody>
          </p:sp>
          <p:sp>
            <p:nvSpPr>
              <p:cNvPr id="356363" name="Text Box 11"/>
              <p:cNvSpPr txBox="1">
                <a:spLocks noChangeArrowheads="1"/>
              </p:cNvSpPr>
              <p:nvPr/>
            </p:nvSpPr>
            <p:spPr bwMode="auto">
              <a:xfrm>
                <a:off x="2778" y="1550"/>
                <a:ext cx="1777" cy="231"/>
              </a:xfrm>
              <a:prstGeom prst="rect">
                <a:avLst/>
              </a:prstGeom>
              <a:noFill/>
              <a:ln w="9525">
                <a:noFill/>
                <a:miter lim="800000"/>
                <a:headEnd/>
                <a:tailEnd/>
              </a:ln>
              <a:effectLst/>
            </p:spPr>
            <p:txBody>
              <a:bodyPr>
                <a:spAutoFit/>
              </a:bodyPr>
              <a:lstStyle/>
              <a:p>
                <a:pPr algn="l" rtl="0"/>
                <a:r>
                  <a:rPr lang="en-US" b="1" kern="1200">
                    <a:solidFill>
                      <a:prstClr val="black"/>
                    </a:solidFill>
                    <a:latin typeface="Arial" charset="0"/>
                    <a:ea typeface="+mn-ea"/>
                    <a:cs typeface="Arial" charset="0"/>
                  </a:rPr>
                  <a:t>reservation collision</a:t>
                </a:r>
              </a:p>
            </p:txBody>
          </p:sp>
        </p:grpSp>
        <p:sp>
          <p:nvSpPr>
            <p:cNvPr id="356423" name="Line 71"/>
            <p:cNvSpPr>
              <a:spLocks noChangeShapeType="1"/>
            </p:cNvSpPr>
            <p:nvPr/>
          </p:nvSpPr>
          <p:spPr bwMode="auto">
            <a:xfrm flipH="1">
              <a:off x="8382000" y="3671888"/>
              <a:ext cx="46038" cy="2119312"/>
            </a:xfrm>
            <a:prstGeom prst="line">
              <a:avLst/>
            </a:prstGeom>
            <a:noFill/>
            <a:ln w="28575">
              <a:solidFill>
                <a:schemeClr val="tx1"/>
              </a:solidFill>
              <a:round/>
              <a:headEnd type="triangle" w="med" len="med"/>
              <a:tailEnd type="triangle" w="med" len="med"/>
            </a:ln>
            <a:effectLst/>
          </p:spPr>
          <p:txBody>
            <a:bodyPr wrap="none"/>
            <a:lstStyle/>
            <a:p>
              <a:pPr algn="l" rtl="0"/>
              <a:endParaRPr lang="en-US" b="1" kern="1200">
                <a:solidFill>
                  <a:prstClr val="black"/>
                </a:solidFill>
                <a:latin typeface="Calibri"/>
                <a:ea typeface="+mn-ea"/>
                <a:cs typeface="+mn-cs"/>
              </a:endParaRPr>
            </a:p>
          </p:txBody>
        </p:sp>
        <p:sp>
          <p:nvSpPr>
            <p:cNvPr id="356424" name="Text Box 72"/>
            <p:cNvSpPr txBox="1">
              <a:spLocks noChangeArrowheads="1"/>
            </p:cNvSpPr>
            <p:nvPr/>
          </p:nvSpPr>
          <p:spPr bwMode="auto">
            <a:xfrm>
              <a:off x="8015288" y="4689475"/>
              <a:ext cx="688715" cy="369332"/>
            </a:xfrm>
            <a:prstGeom prst="rect">
              <a:avLst/>
            </a:prstGeom>
            <a:solidFill>
              <a:schemeClr val="bg1"/>
            </a:solidFill>
            <a:ln w="9525">
              <a:noFill/>
              <a:miter lim="800000"/>
              <a:headEnd/>
              <a:tailEnd/>
            </a:ln>
            <a:effectLst/>
          </p:spPr>
          <p:txBody>
            <a:bodyPr wrap="none">
              <a:spAutoFit/>
            </a:bodyPr>
            <a:lstStyle/>
            <a:p>
              <a:pPr algn="l" rtl="0"/>
              <a:r>
                <a:rPr lang="en-US" b="1" kern="1200" dirty="0">
                  <a:solidFill>
                    <a:prstClr val="black"/>
                  </a:solidFill>
                  <a:latin typeface="Calibri"/>
                  <a:ea typeface="+mn-ea"/>
                  <a:cs typeface="+mn-cs"/>
                </a:rPr>
                <a:t>defer</a:t>
              </a:r>
            </a:p>
          </p:txBody>
        </p:sp>
      </p:grpSp>
      <p:sp>
        <p:nvSpPr>
          <p:cNvPr id="63" name="TextBox 62"/>
          <p:cNvSpPr txBox="1"/>
          <p:nvPr/>
        </p:nvSpPr>
        <p:spPr>
          <a:xfrm>
            <a:off x="0" y="0"/>
            <a:ext cx="9144000" cy="584775"/>
          </a:xfrm>
          <a:prstGeom prst="rect">
            <a:avLst/>
          </a:prstGeom>
          <a:solidFill>
            <a:srgbClr val="F79646">
              <a:lumMod val="75000"/>
            </a:srgbClr>
          </a:solidFill>
        </p:spPr>
        <p:txBody>
          <a:bodyPr wrap="square" rtlCol="0">
            <a:spAutoFit/>
          </a:bodyPr>
          <a:lstStyle/>
          <a:p>
            <a:pPr algn="ctr" rtl="0">
              <a:defRPr/>
            </a:pPr>
            <a:r>
              <a:rPr lang="en-US" sz="3200" b="1" kern="1200" dirty="0">
                <a:ln>
                  <a:solidFill>
                    <a:prstClr val="black"/>
                  </a:solidFill>
                </a:ln>
                <a:solidFill>
                  <a:prstClr val="white"/>
                </a:solidFill>
                <a:latin typeface="Tahoma" pitchFamily="34" charset="0"/>
                <a:ea typeface="+mn-ea"/>
                <a:cs typeface="Tahoma" pitchFamily="34" charset="0"/>
              </a:rPr>
              <a:t>Multiple Access </a:t>
            </a:r>
            <a:r>
              <a:rPr lang="en-US" sz="3200" b="1" kern="1200" dirty="0">
                <a:ln>
                  <a:solidFill>
                    <a:schemeClr val="bg1"/>
                  </a:solidFill>
                </a:ln>
                <a:latin typeface="Tahoma" pitchFamily="34" charset="0"/>
                <a:ea typeface="+mn-ea"/>
                <a:cs typeface="Tahoma" pitchFamily="34" charset="0"/>
              </a:rPr>
              <a:t>Collision Avoidance (MACA)</a:t>
            </a:r>
            <a:endParaRPr lang="th-TH" sz="3200" b="1" kern="1200" dirty="0">
              <a:ln>
                <a:solidFill>
                  <a:schemeClr val="bg1"/>
                </a:solidFill>
              </a:ln>
              <a:latin typeface="Tahoma" pitchFamily="34" charset="0"/>
              <a:ea typeface="+mn-ea"/>
              <a:cs typeface="Tahoma" pitchFamily="34" charset="0"/>
            </a:endParaRPr>
          </a:p>
        </p:txBody>
      </p:sp>
      <p:sp>
        <p:nvSpPr>
          <p:cNvPr id="57" name="Rectangle 56"/>
          <p:cNvSpPr/>
          <p:nvPr/>
        </p:nvSpPr>
        <p:spPr>
          <a:xfrm>
            <a:off x="801937" y="685800"/>
            <a:ext cx="7656263" cy="461665"/>
          </a:xfrm>
          <a:prstGeom prst="rect">
            <a:avLst/>
          </a:prstGeom>
        </p:spPr>
        <p:txBody>
          <a:bodyPr wrap="none">
            <a:spAutoFit/>
          </a:bodyPr>
          <a:lstStyle/>
          <a:p>
            <a:r>
              <a:rPr lang="en-US" sz="24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Proposed to overcome hidden/exposed node problems</a:t>
            </a:r>
            <a:endParaRPr lang="en-US" sz="2400" dirty="0">
              <a:solidFill>
                <a:schemeClr val="accent6">
                  <a:lumMod val="75000"/>
                </a:schemeClr>
              </a:solidFill>
            </a:endParaRPr>
          </a:p>
        </p:txBody>
      </p:sp>
      <p:sp>
        <p:nvSpPr>
          <p:cNvPr id="58" name="Freeform 57"/>
          <p:cNvSpPr/>
          <p:nvPr/>
        </p:nvSpPr>
        <p:spPr>
          <a:xfrm>
            <a:off x="2514600" y="2971800"/>
            <a:ext cx="838199" cy="533400"/>
          </a:xfrm>
          <a:custGeom>
            <a:avLst/>
            <a:gdLst>
              <a:gd name="connsiteX0" fmla="*/ 0 w 2819400"/>
              <a:gd name="connsiteY0" fmla="*/ 533400 h 1066800"/>
              <a:gd name="connsiteX1" fmla="*/ 910820 w 2819400"/>
              <a:gd name="connsiteY1" fmla="*/ 34520 h 1066800"/>
              <a:gd name="connsiteX2" fmla="*/ 1409701 w 2819400"/>
              <a:gd name="connsiteY2" fmla="*/ 2 h 1066800"/>
              <a:gd name="connsiteX3" fmla="*/ 1908583 w 2819400"/>
              <a:gd name="connsiteY3" fmla="*/ 34520 h 1066800"/>
              <a:gd name="connsiteX4" fmla="*/ 2819400 w 2819400"/>
              <a:gd name="connsiteY4" fmla="*/ 533404 h 1066800"/>
              <a:gd name="connsiteX5" fmla="*/ 1908581 w 2819400"/>
              <a:gd name="connsiteY5" fmla="*/ 1032286 h 1066800"/>
              <a:gd name="connsiteX6" fmla="*/ 1409699 w 2819400"/>
              <a:gd name="connsiteY6" fmla="*/ 1066804 h 1066800"/>
              <a:gd name="connsiteX7" fmla="*/ 910817 w 2819400"/>
              <a:gd name="connsiteY7" fmla="*/ 1032286 h 1066800"/>
              <a:gd name="connsiteX8" fmla="*/ -1 w 2819400"/>
              <a:gd name="connsiteY8" fmla="*/ 533403 h 1066800"/>
              <a:gd name="connsiteX9" fmla="*/ 0 w 2819400"/>
              <a:gd name="connsiteY9" fmla="*/ 533400 h 1066800"/>
              <a:gd name="connsiteX0" fmla="*/ 2 w 2590805"/>
              <a:gd name="connsiteY0" fmla="*/ 533398 h 1066802"/>
              <a:gd name="connsiteX1" fmla="*/ 910822 w 2590805"/>
              <a:gd name="connsiteY1" fmla="*/ 34518 h 1066802"/>
              <a:gd name="connsiteX2" fmla="*/ 1409703 w 2590805"/>
              <a:gd name="connsiteY2" fmla="*/ 0 h 1066802"/>
              <a:gd name="connsiteX3" fmla="*/ 1908585 w 2590805"/>
              <a:gd name="connsiteY3" fmla="*/ 34518 h 1066802"/>
              <a:gd name="connsiteX4" fmla="*/ 2590802 w 2590805"/>
              <a:gd name="connsiteY4" fmla="*/ 533402 h 1066802"/>
              <a:gd name="connsiteX5" fmla="*/ 1908583 w 2590805"/>
              <a:gd name="connsiteY5" fmla="*/ 1032284 h 1066802"/>
              <a:gd name="connsiteX6" fmla="*/ 1409701 w 2590805"/>
              <a:gd name="connsiteY6" fmla="*/ 1066802 h 1066802"/>
              <a:gd name="connsiteX7" fmla="*/ 910819 w 2590805"/>
              <a:gd name="connsiteY7" fmla="*/ 1032284 h 1066802"/>
              <a:gd name="connsiteX8" fmla="*/ 1 w 2590805"/>
              <a:gd name="connsiteY8" fmla="*/ 533401 h 1066802"/>
              <a:gd name="connsiteX9" fmla="*/ 2 w 2590805"/>
              <a:gd name="connsiteY9" fmla="*/ 533398 h 1066802"/>
              <a:gd name="connsiteX0" fmla="*/ 2 w 2590805"/>
              <a:gd name="connsiteY0" fmla="*/ 533398 h 1066802"/>
              <a:gd name="connsiteX1" fmla="*/ 910822 w 2590805"/>
              <a:gd name="connsiteY1" fmla="*/ 34518 h 1066802"/>
              <a:gd name="connsiteX2" fmla="*/ 1409703 w 2590805"/>
              <a:gd name="connsiteY2" fmla="*/ 0 h 1066802"/>
              <a:gd name="connsiteX3" fmla="*/ 1908585 w 2590805"/>
              <a:gd name="connsiteY3" fmla="*/ 34518 h 1066802"/>
              <a:gd name="connsiteX4" fmla="*/ 2590802 w 2590805"/>
              <a:gd name="connsiteY4" fmla="*/ 533402 h 1066802"/>
              <a:gd name="connsiteX5" fmla="*/ 1908583 w 2590805"/>
              <a:gd name="connsiteY5" fmla="*/ 1032284 h 1066802"/>
              <a:gd name="connsiteX6" fmla="*/ 1409701 w 2590805"/>
              <a:gd name="connsiteY6" fmla="*/ 1066802 h 1066802"/>
              <a:gd name="connsiteX7" fmla="*/ 910819 w 2590805"/>
              <a:gd name="connsiteY7" fmla="*/ 1032284 h 1066802"/>
              <a:gd name="connsiteX8" fmla="*/ 1 w 2590805"/>
              <a:gd name="connsiteY8" fmla="*/ 533401 h 1066802"/>
              <a:gd name="connsiteX9" fmla="*/ 2 w 2590805"/>
              <a:gd name="connsiteY9" fmla="*/ 533398 h 1066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90805" h="1066802">
                <a:moveTo>
                  <a:pt x="2" y="533398"/>
                </a:moveTo>
                <a:cubicBezTo>
                  <a:pt x="4" y="311631"/>
                  <a:pt x="362651" y="112999"/>
                  <a:pt x="910822" y="34518"/>
                </a:cubicBezTo>
                <a:cubicBezTo>
                  <a:pt x="1070233" y="11695"/>
                  <a:pt x="1239262" y="0"/>
                  <a:pt x="1409703" y="0"/>
                </a:cubicBezTo>
                <a:cubicBezTo>
                  <a:pt x="1580145" y="0"/>
                  <a:pt x="1749174" y="11695"/>
                  <a:pt x="1908585" y="34518"/>
                </a:cubicBezTo>
                <a:cubicBezTo>
                  <a:pt x="2456758" y="113000"/>
                  <a:pt x="2590805" y="311634"/>
                  <a:pt x="2590802" y="533402"/>
                </a:cubicBezTo>
                <a:cubicBezTo>
                  <a:pt x="2590802" y="755170"/>
                  <a:pt x="2456755" y="953802"/>
                  <a:pt x="1908583" y="1032284"/>
                </a:cubicBezTo>
                <a:cubicBezTo>
                  <a:pt x="1749171" y="1055107"/>
                  <a:pt x="1580143" y="1066802"/>
                  <a:pt x="1409701" y="1066802"/>
                </a:cubicBezTo>
                <a:cubicBezTo>
                  <a:pt x="1239259" y="1066802"/>
                  <a:pt x="1070231" y="1055107"/>
                  <a:pt x="910819" y="1032284"/>
                </a:cubicBezTo>
                <a:cubicBezTo>
                  <a:pt x="362647" y="953802"/>
                  <a:pt x="0" y="755169"/>
                  <a:pt x="1" y="533401"/>
                </a:cubicBezTo>
                <a:cubicBezTo>
                  <a:pt x="1" y="533400"/>
                  <a:pt x="224591" y="613610"/>
                  <a:pt x="2" y="533398"/>
                </a:cubicBezTo>
                <a:close/>
              </a:path>
            </a:pathLst>
          </a:custGeom>
          <a:noFill/>
          <a:ln w="57150" cap="flat" cmpd="sng" algn="ctr">
            <a:solidFill>
              <a:schemeClr val="accent6">
                <a:lumMod val="75000"/>
              </a:schemeClr>
            </a:solidFill>
            <a:prstDash val="solid"/>
            <a:tailEnd type="arrow" w="med" len="sm"/>
          </a:ln>
          <a:effectLst>
            <a:outerShdw blurRad="76200" dist="12700" dir="8100000" sy="-23000" kx="800400" algn="br" rotWithShape="0">
              <a:prstClr val="black">
                <a:alpha val="20000"/>
              </a:prstClr>
            </a:outerShdw>
          </a:effectLst>
          <a:scene3d>
            <a:camera prst="orthographicFront"/>
            <a:lightRig rig="threePt" dir="t"/>
          </a:scene3d>
          <a:sp3d>
            <a:bevelT w="152400" h="50800" prst="softRoun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0" name="Freeform 59"/>
          <p:cNvSpPr/>
          <p:nvPr/>
        </p:nvSpPr>
        <p:spPr>
          <a:xfrm>
            <a:off x="2590800" y="3733800"/>
            <a:ext cx="838199" cy="533400"/>
          </a:xfrm>
          <a:custGeom>
            <a:avLst/>
            <a:gdLst>
              <a:gd name="connsiteX0" fmla="*/ 0 w 2819400"/>
              <a:gd name="connsiteY0" fmla="*/ 533400 h 1066800"/>
              <a:gd name="connsiteX1" fmla="*/ 910820 w 2819400"/>
              <a:gd name="connsiteY1" fmla="*/ 34520 h 1066800"/>
              <a:gd name="connsiteX2" fmla="*/ 1409701 w 2819400"/>
              <a:gd name="connsiteY2" fmla="*/ 2 h 1066800"/>
              <a:gd name="connsiteX3" fmla="*/ 1908583 w 2819400"/>
              <a:gd name="connsiteY3" fmla="*/ 34520 h 1066800"/>
              <a:gd name="connsiteX4" fmla="*/ 2819400 w 2819400"/>
              <a:gd name="connsiteY4" fmla="*/ 533404 h 1066800"/>
              <a:gd name="connsiteX5" fmla="*/ 1908581 w 2819400"/>
              <a:gd name="connsiteY5" fmla="*/ 1032286 h 1066800"/>
              <a:gd name="connsiteX6" fmla="*/ 1409699 w 2819400"/>
              <a:gd name="connsiteY6" fmla="*/ 1066804 h 1066800"/>
              <a:gd name="connsiteX7" fmla="*/ 910817 w 2819400"/>
              <a:gd name="connsiteY7" fmla="*/ 1032286 h 1066800"/>
              <a:gd name="connsiteX8" fmla="*/ -1 w 2819400"/>
              <a:gd name="connsiteY8" fmla="*/ 533403 h 1066800"/>
              <a:gd name="connsiteX9" fmla="*/ 0 w 2819400"/>
              <a:gd name="connsiteY9" fmla="*/ 533400 h 1066800"/>
              <a:gd name="connsiteX0" fmla="*/ 2 w 2590805"/>
              <a:gd name="connsiteY0" fmla="*/ 533398 h 1066802"/>
              <a:gd name="connsiteX1" fmla="*/ 910822 w 2590805"/>
              <a:gd name="connsiteY1" fmla="*/ 34518 h 1066802"/>
              <a:gd name="connsiteX2" fmla="*/ 1409703 w 2590805"/>
              <a:gd name="connsiteY2" fmla="*/ 0 h 1066802"/>
              <a:gd name="connsiteX3" fmla="*/ 1908585 w 2590805"/>
              <a:gd name="connsiteY3" fmla="*/ 34518 h 1066802"/>
              <a:gd name="connsiteX4" fmla="*/ 2590802 w 2590805"/>
              <a:gd name="connsiteY4" fmla="*/ 533402 h 1066802"/>
              <a:gd name="connsiteX5" fmla="*/ 1908583 w 2590805"/>
              <a:gd name="connsiteY5" fmla="*/ 1032284 h 1066802"/>
              <a:gd name="connsiteX6" fmla="*/ 1409701 w 2590805"/>
              <a:gd name="connsiteY6" fmla="*/ 1066802 h 1066802"/>
              <a:gd name="connsiteX7" fmla="*/ 910819 w 2590805"/>
              <a:gd name="connsiteY7" fmla="*/ 1032284 h 1066802"/>
              <a:gd name="connsiteX8" fmla="*/ 1 w 2590805"/>
              <a:gd name="connsiteY8" fmla="*/ 533401 h 1066802"/>
              <a:gd name="connsiteX9" fmla="*/ 2 w 2590805"/>
              <a:gd name="connsiteY9" fmla="*/ 533398 h 1066802"/>
              <a:gd name="connsiteX0" fmla="*/ 2 w 2590805"/>
              <a:gd name="connsiteY0" fmla="*/ 533398 h 1066802"/>
              <a:gd name="connsiteX1" fmla="*/ 910822 w 2590805"/>
              <a:gd name="connsiteY1" fmla="*/ 34518 h 1066802"/>
              <a:gd name="connsiteX2" fmla="*/ 1409703 w 2590805"/>
              <a:gd name="connsiteY2" fmla="*/ 0 h 1066802"/>
              <a:gd name="connsiteX3" fmla="*/ 1908585 w 2590805"/>
              <a:gd name="connsiteY3" fmla="*/ 34518 h 1066802"/>
              <a:gd name="connsiteX4" fmla="*/ 2590802 w 2590805"/>
              <a:gd name="connsiteY4" fmla="*/ 533402 h 1066802"/>
              <a:gd name="connsiteX5" fmla="*/ 1908583 w 2590805"/>
              <a:gd name="connsiteY5" fmla="*/ 1032284 h 1066802"/>
              <a:gd name="connsiteX6" fmla="*/ 1409701 w 2590805"/>
              <a:gd name="connsiteY6" fmla="*/ 1066802 h 1066802"/>
              <a:gd name="connsiteX7" fmla="*/ 910819 w 2590805"/>
              <a:gd name="connsiteY7" fmla="*/ 1032284 h 1066802"/>
              <a:gd name="connsiteX8" fmla="*/ 1 w 2590805"/>
              <a:gd name="connsiteY8" fmla="*/ 533401 h 1066802"/>
              <a:gd name="connsiteX9" fmla="*/ 2 w 2590805"/>
              <a:gd name="connsiteY9" fmla="*/ 533398 h 1066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90805" h="1066802">
                <a:moveTo>
                  <a:pt x="2" y="533398"/>
                </a:moveTo>
                <a:cubicBezTo>
                  <a:pt x="4" y="311631"/>
                  <a:pt x="362651" y="112999"/>
                  <a:pt x="910822" y="34518"/>
                </a:cubicBezTo>
                <a:cubicBezTo>
                  <a:pt x="1070233" y="11695"/>
                  <a:pt x="1239262" y="0"/>
                  <a:pt x="1409703" y="0"/>
                </a:cubicBezTo>
                <a:cubicBezTo>
                  <a:pt x="1580145" y="0"/>
                  <a:pt x="1749174" y="11695"/>
                  <a:pt x="1908585" y="34518"/>
                </a:cubicBezTo>
                <a:cubicBezTo>
                  <a:pt x="2456758" y="113000"/>
                  <a:pt x="2590805" y="311634"/>
                  <a:pt x="2590802" y="533402"/>
                </a:cubicBezTo>
                <a:cubicBezTo>
                  <a:pt x="2590802" y="755170"/>
                  <a:pt x="2456755" y="953802"/>
                  <a:pt x="1908583" y="1032284"/>
                </a:cubicBezTo>
                <a:cubicBezTo>
                  <a:pt x="1749171" y="1055107"/>
                  <a:pt x="1580143" y="1066802"/>
                  <a:pt x="1409701" y="1066802"/>
                </a:cubicBezTo>
                <a:cubicBezTo>
                  <a:pt x="1239259" y="1066802"/>
                  <a:pt x="1070231" y="1055107"/>
                  <a:pt x="910819" y="1032284"/>
                </a:cubicBezTo>
                <a:cubicBezTo>
                  <a:pt x="362647" y="953802"/>
                  <a:pt x="0" y="755169"/>
                  <a:pt x="1" y="533401"/>
                </a:cubicBezTo>
                <a:cubicBezTo>
                  <a:pt x="1" y="533400"/>
                  <a:pt x="224591" y="613610"/>
                  <a:pt x="2" y="533398"/>
                </a:cubicBezTo>
                <a:close/>
              </a:path>
            </a:pathLst>
          </a:custGeom>
          <a:noFill/>
          <a:ln w="57150" cap="flat" cmpd="sng" algn="ctr">
            <a:solidFill>
              <a:schemeClr val="accent6">
                <a:lumMod val="75000"/>
              </a:schemeClr>
            </a:solidFill>
            <a:prstDash val="solid"/>
            <a:tailEnd type="arrow" w="med" len="sm"/>
          </a:ln>
          <a:effectLst>
            <a:outerShdw blurRad="76200" dist="12700" dir="8100000" sy="-23000" kx="800400" algn="br" rotWithShape="0">
              <a:prstClr val="black">
                <a:alpha val="20000"/>
              </a:prstClr>
            </a:outerShdw>
          </a:effectLst>
          <a:scene3d>
            <a:camera prst="orthographicFront"/>
            <a:lightRig rig="threePt" dir="t"/>
          </a:scene3d>
          <a:sp3d>
            <a:bevelT w="152400" h="50800" prst="softRoun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edge">
                                      <p:cBhvr>
                                        <p:cTn id="7" dur="2000"/>
                                        <p:tgtEl>
                                          <p:spTgt spid="58"/>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edge">
                                      <p:cBhvr>
                                        <p:cTn id="10" dur="2000"/>
                                        <p:tgtEl>
                                          <p:spTgt spid="6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1" nodeType="clickEffect">
                                  <p:stCondLst>
                                    <p:cond delay="0"/>
                                  </p:stCondLst>
                                  <p:childTnLst>
                                    <p:animEffect transition="out" filter="dissolve">
                                      <p:cBhvr>
                                        <p:cTn id="14" dur="500"/>
                                        <p:tgtEl>
                                          <p:spTgt spid="58"/>
                                        </p:tgtEl>
                                      </p:cBhvr>
                                    </p:animEffect>
                                    <p:set>
                                      <p:cBhvr>
                                        <p:cTn id="15" dur="1" fill="hold">
                                          <p:stCondLst>
                                            <p:cond delay="499"/>
                                          </p:stCondLst>
                                        </p:cTn>
                                        <p:tgtEl>
                                          <p:spTgt spid="58"/>
                                        </p:tgtEl>
                                        <p:attrNameLst>
                                          <p:attrName>style.visibility</p:attrName>
                                        </p:attrNameLst>
                                      </p:cBhvr>
                                      <p:to>
                                        <p:strVal val="hidden"/>
                                      </p:to>
                                    </p:set>
                                  </p:childTnLst>
                                </p:cTn>
                              </p:par>
                              <p:par>
                                <p:cTn id="16" presetID="9" presetClass="exit" presetSubtype="0" fill="hold" grpId="1" nodeType="withEffect">
                                  <p:stCondLst>
                                    <p:cond delay="0"/>
                                  </p:stCondLst>
                                  <p:childTnLst>
                                    <p:animEffect transition="out" filter="dissolve">
                                      <p:cBhvr>
                                        <p:cTn id="17" dur="500"/>
                                        <p:tgtEl>
                                          <p:spTgt spid="60"/>
                                        </p:tgtEl>
                                      </p:cBhvr>
                                    </p:animEffect>
                                    <p:set>
                                      <p:cBhvr>
                                        <p:cTn id="18"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P spid="60" grpId="0" animBg="1"/>
      <p:bldP spid="60"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GxFuwv4B_EC8NCCkL5_eS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pUzFg1iELEuWy1i5z_5zl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GxFuwv4B_EC8NCCkL5_eS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pUzFg1iELEuWy1i5z_5zlA"/>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006_Title/Bullet_Cisco Black Temp">
  <a:themeElements>
    <a:clrScheme name="2006_Title/Bullet_Cisco Black Temp 1">
      <a:dk1>
        <a:srgbClr val="000000"/>
      </a:dk1>
      <a:lt1>
        <a:srgbClr val="FFFFFF"/>
      </a:lt1>
      <a:dk2>
        <a:srgbClr val="000000"/>
      </a:dk2>
      <a:lt2>
        <a:srgbClr val="FFFFFF"/>
      </a:lt2>
      <a:accent1>
        <a:srgbClr val="0183B7"/>
      </a:accent1>
      <a:accent2>
        <a:srgbClr val="B21A1A"/>
      </a:accent2>
      <a:accent3>
        <a:srgbClr val="AAAAAA"/>
      </a:accent3>
      <a:accent4>
        <a:srgbClr val="DADADA"/>
      </a:accent4>
      <a:accent5>
        <a:srgbClr val="AAC1D8"/>
      </a:accent5>
      <a:accent6>
        <a:srgbClr val="A11616"/>
      </a:accent6>
      <a:hlink>
        <a:srgbClr val="83A2CF"/>
      </a:hlink>
      <a:folHlink>
        <a:srgbClr val="EFB525"/>
      </a:folHlink>
    </a:clrScheme>
    <a:fontScheme name="2006_Title/Bullet_Cisco Black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82124" tIns="41061" rIns="82124" bIns="41061" numCol="1" anchor="t" anchorCtr="0" compatLnSpc="1">
        <a:prstTxWarp prst="textNoShape">
          <a:avLst/>
        </a:prstTxWarp>
        <a:spAutoFit/>
      </a:bodyPr>
      <a:lstStyle>
        <a:defPPr marL="0" marR="0" indent="0" algn="r" defTabSz="814388" rtl="0" eaLnBrk="0" fontAlgn="base" latinLnBrk="0" hangingPunct="0">
          <a:lnSpc>
            <a:spcPct val="9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82124" tIns="41061" rIns="82124" bIns="41061" numCol="1" anchor="t" anchorCtr="0" compatLnSpc="1">
        <a:prstTxWarp prst="textNoShape">
          <a:avLst/>
        </a:prstTxWarp>
        <a:spAutoFit/>
      </a:bodyPr>
      <a:lstStyle>
        <a:defPPr marL="0" marR="0" indent="0" algn="r" defTabSz="814388" rtl="0" eaLnBrk="0" fontAlgn="base" latinLnBrk="0" hangingPunct="0">
          <a:lnSpc>
            <a:spcPct val="9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006_Title/Bullet_Cisco Black Temp 1">
        <a:dk1>
          <a:srgbClr val="000000"/>
        </a:dk1>
        <a:lt1>
          <a:srgbClr val="FFFFFF"/>
        </a:lt1>
        <a:dk2>
          <a:srgbClr val="000000"/>
        </a:dk2>
        <a:lt2>
          <a:srgbClr val="FFFFFF"/>
        </a:lt2>
        <a:accent1>
          <a:srgbClr val="0183B7"/>
        </a:accent1>
        <a:accent2>
          <a:srgbClr val="B21A1A"/>
        </a:accent2>
        <a:accent3>
          <a:srgbClr val="AAAAAA"/>
        </a:accent3>
        <a:accent4>
          <a:srgbClr val="DADADA"/>
        </a:accent4>
        <a:accent5>
          <a:srgbClr val="AAC1D8"/>
        </a:accent5>
        <a:accent6>
          <a:srgbClr val="A11616"/>
        </a:accent6>
        <a:hlink>
          <a:srgbClr val="83A2CF"/>
        </a:hlink>
        <a:folHlink>
          <a:srgbClr val="EFB525"/>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2399</TotalTime>
  <Words>3250</Words>
  <Application>Microsoft Office PowerPoint</Application>
  <PresentationFormat>On-screen Show (4:3)</PresentationFormat>
  <Paragraphs>324</Paragraphs>
  <Slides>36</Slides>
  <Notes>30</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36</vt:i4>
      </vt:variant>
    </vt:vector>
  </HeadingPairs>
  <TitlesOfParts>
    <vt:vector size="50" baseType="lpstr">
      <vt:lpstr>Arial</vt:lpstr>
      <vt:lpstr>Arial Narrow</vt:lpstr>
      <vt:lpstr>Calibri</vt:lpstr>
      <vt:lpstr>Courier</vt:lpstr>
      <vt:lpstr>Gill Sans MT</vt:lpstr>
      <vt:lpstr>Microsoft Sans Serif</vt:lpstr>
      <vt:lpstr>Tahoma</vt:lpstr>
      <vt:lpstr>Times New Roman</vt:lpstr>
      <vt:lpstr>Wingdings</vt:lpstr>
      <vt:lpstr>ZapfDingbats</vt:lpstr>
      <vt:lpstr>3_Office Theme</vt:lpstr>
      <vt:lpstr>6_Office Theme</vt:lpstr>
      <vt:lpstr>2006_Title/Bullet_Cisco Black Temp</vt:lpstr>
      <vt:lpstr>Clip</vt:lpstr>
      <vt:lpstr>PowerPoint Presentation</vt:lpstr>
      <vt:lpstr>Side notes: Network aspects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802.11 MAC Layer</vt:lpstr>
      <vt:lpstr>The 802.11 MAC Layer</vt:lpstr>
      <vt:lpstr>The 802.11 MAC Layer</vt:lpstr>
      <vt:lpstr>The 802.11 MAC Layer: Distributed Coordination Function (DCF)</vt:lpstr>
      <vt:lpstr>The 802.11 MAC Layer: Distributed Coordination Function (DCF)</vt:lpstr>
      <vt:lpstr>The 802.11 MAC Layer: Distributed Coordination Function (DCF)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802.11 MAC Layer: Generic Data Frame Format</vt:lpstr>
      <vt:lpstr>Special Frames: ACK, RTS, 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Hassaan Khaliq</cp:lastModifiedBy>
  <cp:revision>419</cp:revision>
  <dcterms:created xsi:type="dcterms:W3CDTF">2006-08-16T00:00:00Z</dcterms:created>
  <dcterms:modified xsi:type="dcterms:W3CDTF">2023-03-09T06:24:25Z</dcterms:modified>
</cp:coreProperties>
</file>