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50" r:id="rId2"/>
    <p:sldMasterId id="2147483762" r:id="rId3"/>
  </p:sldMasterIdLst>
  <p:notesMasterIdLst>
    <p:notesMasterId r:id="rId63"/>
  </p:notesMasterIdLst>
  <p:sldIdLst>
    <p:sldId id="369" r:id="rId4"/>
    <p:sldId id="467" r:id="rId5"/>
    <p:sldId id="468" r:id="rId6"/>
    <p:sldId id="422" r:id="rId7"/>
    <p:sldId id="469" r:id="rId8"/>
    <p:sldId id="423" r:id="rId9"/>
    <p:sldId id="424" r:id="rId10"/>
    <p:sldId id="425" r:id="rId11"/>
    <p:sldId id="426" r:id="rId12"/>
    <p:sldId id="427" r:id="rId13"/>
    <p:sldId id="428" r:id="rId14"/>
    <p:sldId id="429" r:id="rId15"/>
    <p:sldId id="430" r:id="rId16"/>
    <p:sldId id="431" r:id="rId17"/>
    <p:sldId id="432" r:id="rId18"/>
    <p:sldId id="442" r:id="rId19"/>
    <p:sldId id="471" r:id="rId20"/>
    <p:sldId id="472" r:id="rId21"/>
    <p:sldId id="475" r:id="rId22"/>
    <p:sldId id="499" r:id="rId23"/>
    <p:sldId id="476" r:id="rId24"/>
    <p:sldId id="477" r:id="rId25"/>
    <p:sldId id="478" r:id="rId26"/>
    <p:sldId id="479" r:id="rId27"/>
    <p:sldId id="480" r:id="rId28"/>
    <p:sldId id="481" r:id="rId29"/>
    <p:sldId id="482" r:id="rId30"/>
    <p:sldId id="483" r:id="rId31"/>
    <p:sldId id="484" r:id="rId32"/>
    <p:sldId id="485" r:id="rId33"/>
    <p:sldId id="486" r:id="rId34"/>
    <p:sldId id="487" r:id="rId35"/>
    <p:sldId id="488" r:id="rId36"/>
    <p:sldId id="489" r:id="rId37"/>
    <p:sldId id="490" r:id="rId38"/>
    <p:sldId id="491" r:id="rId39"/>
    <p:sldId id="492" r:id="rId40"/>
    <p:sldId id="493" r:id="rId41"/>
    <p:sldId id="494" r:id="rId42"/>
    <p:sldId id="495" r:id="rId43"/>
    <p:sldId id="496" r:id="rId44"/>
    <p:sldId id="497" r:id="rId45"/>
    <p:sldId id="498" r:id="rId46"/>
    <p:sldId id="444" r:id="rId47"/>
    <p:sldId id="445" r:id="rId48"/>
    <p:sldId id="446" r:id="rId49"/>
    <p:sldId id="447" r:id="rId50"/>
    <p:sldId id="448" r:id="rId51"/>
    <p:sldId id="449" r:id="rId52"/>
    <p:sldId id="450" r:id="rId53"/>
    <p:sldId id="451" r:id="rId54"/>
    <p:sldId id="452" r:id="rId55"/>
    <p:sldId id="453" r:id="rId56"/>
    <p:sldId id="454" r:id="rId57"/>
    <p:sldId id="455" r:id="rId58"/>
    <p:sldId id="400" r:id="rId59"/>
    <p:sldId id="456" r:id="rId60"/>
    <p:sldId id="470" r:id="rId61"/>
    <p:sldId id="371"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E0ED"/>
    <a:srgbClr val="AAD1E4"/>
    <a:srgbClr val="3333CC"/>
    <a:srgbClr val="D883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240" autoAdjust="0"/>
  </p:normalViewPr>
  <p:slideViewPr>
    <p:cSldViewPr>
      <p:cViewPr varScale="1">
        <p:scale>
          <a:sx n="52" d="100"/>
          <a:sy n="52" d="100"/>
        </p:scale>
        <p:origin x="1700" y="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09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C0C512-08FF-44A9-A3A7-63FD77E7D332}" type="datetimeFigureOut">
              <a:rPr lang="en-US" smtClean="0"/>
              <a:pPr/>
              <a:t>3/15/2023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151C09-0A07-4685-93DD-BEFC94BFA712}" type="slidenum">
              <a:rPr lang="en-US" smtClean="0"/>
              <a:pPr/>
              <a:t>‹#›</a:t>
            </a:fld>
            <a:endParaRPr lang="en-US"/>
          </a:p>
        </p:txBody>
      </p:sp>
    </p:spTree>
    <p:extLst>
      <p:ext uri="{BB962C8B-B14F-4D97-AF65-F5344CB8AC3E}">
        <p14:creationId xmlns:p14="http://schemas.microsoft.com/office/powerpoint/2010/main" val="2751100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en.wikipedia.org/wiki/Malware"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http://en.wikipedia.org/wiki/Informed_consent" TargetMode="External"/><Relationship Id="rId4" Type="http://schemas.openxmlformats.org/officeDocument/2006/relationships/hyperlink" Target="http://en.wikipedia.org/wiki/Personal_computer"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bloomberg.com/news/articles/2021-06-04/hackers-breached-colonial-pipeline-using-compromised-password" TargetMode="External"/><Relationship Id="rId2" Type="http://schemas.openxmlformats.org/officeDocument/2006/relationships/slide" Target="../slides/slide22.xml"/><Relationship Id="rId1" Type="http://schemas.openxmlformats.org/officeDocument/2006/relationships/notesMaster" Target="../notesMasters/notesMaster1.xml"/><Relationship Id="rId5" Type="http://schemas.openxmlformats.org/officeDocument/2006/relationships/hyperlink" Target="https://socprime.com/blog/dark-halo-apt-stands-behind-solarwinds-hack-malwarebytes-breach/" TargetMode="External"/><Relationship Id="rId4" Type="http://schemas.openxmlformats.org/officeDocument/2006/relationships/hyperlink" Target="https://terranovasecurity.com/kaseya-ransomware-outbreak/"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caida.org/publications/papers/2003/sapphire/sapphire.html"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en.wikipedia.org/wiki/Digital" TargetMode="External"/><Relationship Id="rId2" Type="http://schemas.openxmlformats.org/officeDocument/2006/relationships/slide" Target="../slides/slide48.xml"/><Relationship Id="rId1" Type="http://schemas.openxmlformats.org/officeDocument/2006/relationships/notesMaster" Target="../notesMasters/notesMaster1.xml"/><Relationship Id="rId6" Type="http://schemas.openxmlformats.org/officeDocument/2006/relationships/hyperlink" Target="http://en.wikipedia.org/wiki/Clock_signal" TargetMode="External"/><Relationship Id="rId5" Type="http://schemas.openxmlformats.org/officeDocument/2006/relationships/hyperlink" Target="http://en.wikipedia.org/wiki/Clock_drift" TargetMode="External"/><Relationship Id="rId4" Type="http://schemas.openxmlformats.org/officeDocument/2006/relationships/hyperlink" Target="http://en.wikipedia.org/wiki/Bit" TargetMode="Externa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en.wikipedia.org/wiki/Digital" TargetMode="External"/><Relationship Id="rId2" Type="http://schemas.openxmlformats.org/officeDocument/2006/relationships/slide" Target="../slides/slide49.xml"/><Relationship Id="rId1" Type="http://schemas.openxmlformats.org/officeDocument/2006/relationships/notesMaster" Target="../notesMasters/notesMaster1.xml"/><Relationship Id="rId6" Type="http://schemas.openxmlformats.org/officeDocument/2006/relationships/hyperlink" Target="http://en.wikipedia.org/wiki/Clock_signal" TargetMode="External"/><Relationship Id="rId5" Type="http://schemas.openxmlformats.org/officeDocument/2006/relationships/hyperlink" Target="http://en.wikipedia.org/wiki/Clock_drift" TargetMode="External"/><Relationship Id="rId4" Type="http://schemas.openxmlformats.org/officeDocument/2006/relationships/hyperlink" Target="http://en.wikipedia.org/wiki/Bit" TargetMode="Externa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eaLnBrk="0" fontAlgn="base" hangingPunct="0">
              <a:lnSpc>
                <a:spcPct val="90000"/>
              </a:lnSpc>
              <a:spcBef>
                <a:spcPct val="0"/>
              </a:spcBef>
              <a:spcAft>
                <a:spcPct val="0"/>
              </a:spcAft>
            </a:pPr>
            <a:fld id="{C896BE72-10C2-4A69-8F00-2BE2D485050C}" type="slidenum">
              <a:rPr lang="en-US">
                <a:solidFill>
                  <a:prstClr val="black"/>
                </a:solidFill>
                <a:latin typeface="Arial" charset="0"/>
              </a:rPr>
              <a:pPr eaLnBrk="0" fontAlgn="base" hangingPunct="0">
                <a:lnSpc>
                  <a:spcPct val="90000"/>
                </a:lnSpc>
                <a:spcBef>
                  <a:spcPct val="0"/>
                </a:spcBef>
                <a:spcAft>
                  <a:spcPct val="0"/>
                </a:spcAft>
              </a:pPr>
              <a:t>1</a:t>
            </a:fld>
            <a:endParaRPr lang="en-US">
              <a:solidFill>
                <a:prstClr val="black"/>
              </a:solidFill>
              <a:latin typeface="Arial" charset="0"/>
            </a:endParaRPr>
          </a:p>
        </p:txBody>
      </p:sp>
      <p:sp>
        <p:nvSpPr>
          <p:cNvPr id="267266" name="Rectangle 2"/>
          <p:cNvSpPr>
            <a:spLocks noGrp="1" noChangeArrowheads="1"/>
          </p:cNvSpPr>
          <p:nvPr>
            <p:ph type="body" idx="1"/>
          </p:nvPr>
        </p:nvSpPr>
        <p:spPr>
          <a:xfrm>
            <a:off x="614363" y="4456451"/>
            <a:ext cx="5637212" cy="3914619"/>
          </a:xfrm>
        </p:spPr>
        <p:txBody>
          <a:bodyPr/>
          <a:lstStyle/>
          <a:p>
            <a:r>
              <a:rPr lang="en-US" dirty="0">
                <a:ea typeface="ＭＳ Ｐゴシック" pitchFamily="34" charset="-128"/>
              </a:rPr>
              <a:t>The answer is no (and will be clarified</a:t>
            </a:r>
            <a:r>
              <a:rPr lang="en-US" baseline="0" dirty="0">
                <a:ea typeface="ＭＳ Ｐゴシック" pitchFamily="34" charset="-128"/>
              </a:rPr>
              <a:t> next)</a:t>
            </a:r>
            <a:r>
              <a:rPr lang="en-US" dirty="0">
                <a:ea typeface="ＭＳ Ｐゴシック" pitchFamily="34" charset="-128"/>
              </a:rPr>
              <a:t>.</a:t>
            </a:r>
          </a:p>
        </p:txBody>
      </p:sp>
      <p:sp>
        <p:nvSpPr>
          <p:cNvPr id="267267" name="Rectangle 3"/>
          <p:cNvSpPr>
            <a:spLocks noGrp="1" noRot="1" noChangeAspect="1" noChangeArrowheads="1" noTextEdit="1"/>
          </p:cNvSpPr>
          <p:nvPr>
            <p:ph type="sldImg"/>
          </p:nvPr>
        </p:nvSpPr>
        <p:spPr>
          <a:xfrm>
            <a:off x="841375" y="241300"/>
            <a:ext cx="5233988" cy="3924300"/>
          </a:xfr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1817B92F-E6F4-4391-A11A-1C482A24462F}" type="slidenum">
              <a:rPr lang="en-US" smtClean="0"/>
              <a:pPr/>
              <a:t>10</a:t>
            </a:fld>
            <a:endParaRPr 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AF5062EF-57F9-4AF1-AF35-F701952EE9EB}" type="slidenum">
              <a:rPr lang="en-US" smtClean="0"/>
              <a:pPr/>
              <a:t>11</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4F8994B1-DED2-42EE-A3A2-A3F148098068}" type="slidenum">
              <a:rPr lang="en-US" smtClean="0"/>
              <a:pPr/>
              <a:t>12</a:t>
            </a:fld>
            <a:endParaRPr lang="en-U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983E1125-A91E-4ACC-804C-E8F8ECA38489}" type="slidenum">
              <a:rPr lang="en-US" smtClean="0"/>
              <a:pPr/>
              <a:t>13</a:t>
            </a:fld>
            <a:endParaRPr lang="en-US"/>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8747A1C3-21B3-4863-9971-01DB1105CE2D}" type="slidenum">
              <a:rPr lang="en-US" smtClean="0"/>
              <a:pPr/>
              <a:t>14</a:t>
            </a:fld>
            <a:endParaRPr lang="en-US"/>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26C0C2AA-A15B-4A27-938C-79830DEF0698}" type="slidenum">
              <a:rPr lang="en-US" smtClean="0"/>
              <a:pPr/>
              <a:t>15</a:t>
            </a:fld>
            <a:endParaRPr lang="en-US"/>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r>
              <a:rPr lang="en-US"/>
              <a:t>The disadvantage is that if the eavesdropper know any of the packet/plain text, then he can decrypt rest of the packets initialized with the same IV as of packet 1.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17</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20691671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Privacy:</a:t>
            </a:r>
          </a:p>
          <a:p>
            <a:endParaRPr lang="en-US" b="1" dirty="0"/>
          </a:p>
          <a:p>
            <a:r>
              <a:rPr lang="en-US" b="0" dirty="0"/>
              <a:t>Privacy</a:t>
            </a:r>
            <a:r>
              <a:rPr lang="en-US" b="0" baseline="0" dirty="0"/>
              <a:t> means that the sender and the receiver expect confidentiality. The transmitted message must make sense only to the intended receiver and should be unintelligible to all others.</a:t>
            </a:r>
          </a:p>
          <a:p>
            <a:endParaRPr lang="en-US" b="0" baseline="0" dirty="0"/>
          </a:p>
          <a:p>
            <a:r>
              <a:rPr lang="en-US" b="1" baseline="0" dirty="0"/>
              <a:t>Authentication:</a:t>
            </a:r>
          </a:p>
          <a:p>
            <a:endParaRPr lang="en-US" b="1" baseline="0" dirty="0"/>
          </a:p>
          <a:p>
            <a:r>
              <a:rPr lang="en-US" b="0" baseline="0" dirty="0"/>
              <a:t>Authentication means that the receiver is sure of the sender’s identity and that an imposter has not sent the message.</a:t>
            </a:r>
          </a:p>
          <a:p>
            <a:endParaRPr lang="en-US" b="0" baseline="0" dirty="0"/>
          </a:p>
          <a:p>
            <a:r>
              <a:rPr lang="en-US" b="1" baseline="0" dirty="0"/>
              <a:t>Integrity:</a:t>
            </a:r>
          </a:p>
          <a:p>
            <a:endParaRPr lang="en-US" b="1" baseline="0" dirty="0"/>
          </a:p>
          <a:p>
            <a:r>
              <a:rPr lang="en-US" b="0" baseline="0" dirty="0"/>
              <a:t>Integrity means that the data must arrive at the receiver exactly as it was sent by the original sender. There must be no changes in transmission, either accidental or malicious. </a:t>
            </a:r>
          </a:p>
          <a:p>
            <a:endParaRPr lang="en-US" b="0" baseline="0" dirty="0"/>
          </a:p>
          <a:p>
            <a:r>
              <a:rPr lang="en-US" b="1" baseline="0" dirty="0"/>
              <a:t>Non-repudiation:</a:t>
            </a:r>
          </a:p>
          <a:p>
            <a:endParaRPr lang="en-US" b="1" baseline="0" dirty="0"/>
          </a:p>
          <a:p>
            <a:r>
              <a:rPr lang="en-US" b="0" baseline="0" dirty="0"/>
              <a:t>Non-repudiation means that a receiver must be able to prove that a received message came from a specified sender. The sender must not be able to deny sending a message that it has, in fact, sent. </a:t>
            </a:r>
            <a:endParaRPr lang="en-US" b="0" dirty="0"/>
          </a:p>
          <a:p>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19</a:t>
            </a:fld>
            <a:endParaRPr lang="en-US"/>
          </a:p>
        </p:txBody>
      </p:sp>
    </p:spTree>
    <p:extLst>
      <p:ext uri="{BB962C8B-B14F-4D97-AF65-F5344CB8AC3E}">
        <p14:creationId xmlns:p14="http://schemas.microsoft.com/office/powerpoint/2010/main" val="1604286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Hyponnen Law</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20</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102849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 </a:t>
            </a:r>
            <a:r>
              <a:rPr lang="en-US" b="1" dirty="0"/>
              <a:t>computer virus </a:t>
            </a:r>
            <a:r>
              <a:rPr lang="en-US" dirty="0"/>
              <a:t>is a computer program that can copy itself and infect a computer without the permission or knowledge of the owner.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A </a:t>
            </a:r>
            <a:r>
              <a:rPr lang="en-US" b="1" dirty="0"/>
              <a:t>Trojan horse</a:t>
            </a:r>
            <a:r>
              <a:rPr lang="en-US" dirty="0"/>
              <a:t>, or </a:t>
            </a:r>
            <a:r>
              <a:rPr lang="en-US" b="1" i="1" dirty="0" err="1"/>
              <a:t>trojan</a:t>
            </a:r>
            <a:r>
              <a:rPr lang="en-US" dirty="0"/>
              <a:t> for short, is a term used to describe </a:t>
            </a:r>
            <a:r>
              <a:rPr lang="en-US" dirty="0">
                <a:hlinkClick r:id="rId3" tooltip="Malware"/>
              </a:rPr>
              <a:t>malware</a:t>
            </a:r>
            <a:r>
              <a:rPr lang="en-US" dirty="0"/>
              <a:t> that appears, to the user, to perform a desirable function but, in fact, facilitates unauthorized access to the user's computer system.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Spyware</a:t>
            </a:r>
            <a:r>
              <a:rPr lang="en-US" dirty="0"/>
              <a:t> is a type of </a:t>
            </a:r>
            <a:r>
              <a:rPr lang="en-US" dirty="0">
                <a:hlinkClick r:id="rId3" tooltip="Malware"/>
              </a:rPr>
              <a:t>malware</a:t>
            </a:r>
            <a:r>
              <a:rPr lang="en-US" dirty="0"/>
              <a:t> that is installed surreptitiously on </a:t>
            </a:r>
            <a:r>
              <a:rPr lang="en-US" dirty="0">
                <a:hlinkClick r:id="rId4" tooltip="Personal computer"/>
              </a:rPr>
              <a:t>personal computers</a:t>
            </a:r>
            <a:r>
              <a:rPr lang="en-US" dirty="0"/>
              <a:t> to collect information about users, their computer or browsing habits without their </a:t>
            </a:r>
            <a:r>
              <a:rPr lang="en-US" dirty="0">
                <a:hlinkClick r:id="rId5" tooltip="Informed consent"/>
              </a:rPr>
              <a:t>informed consent</a:t>
            </a:r>
            <a:r>
              <a:rPr lang="en-US" dirty="0"/>
              <a:t>.</a:t>
            </a:r>
            <a:endParaRPr lang="en-US" baseline="300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300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lgn="r" rtl="0"/>
            <a:fld id="{1FA42BC8-8DA5-47C8-8273-5E961E174FAB}" type="slidenum">
              <a:rPr lang="en-US" sz="1200" kern="1200">
                <a:solidFill>
                  <a:prstClr val="black"/>
                </a:solidFill>
                <a:latin typeface="Calibri"/>
                <a:ea typeface="+mn-ea"/>
                <a:cs typeface="+mn-cs"/>
              </a:rPr>
              <a:pPr algn="r" rtl="0"/>
              <a:t>21</a:t>
            </a:fld>
            <a:endParaRPr lang="en-US" sz="1200" kern="1200">
              <a:solidFill>
                <a:prstClr val="black"/>
              </a:solidFill>
              <a:latin typeface="Calibri"/>
              <a:ea typeface="+mn-ea"/>
              <a:cs typeface="+mn-cs"/>
            </a:endParaRPr>
          </a:p>
        </p:txBody>
      </p:sp>
    </p:spTree>
    <p:extLst>
      <p:ext uri="{BB962C8B-B14F-4D97-AF65-F5344CB8AC3E}">
        <p14:creationId xmlns:p14="http://schemas.microsoft.com/office/powerpoint/2010/main" val="3009780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3C929573-3E6F-4CB1-BEEB-A22412F2918B}" type="slidenum">
              <a:rPr lang="en-US" smtClean="0"/>
              <a:pPr/>
              <a:t>2</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174370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a:t>
            </a:r>
            <a:r>
              <a:rPr lang="en-US" dirty="0">
                <a:hlinkClick r:id="rId3"/>
              </a:rPr>
              <a:t>Colonial Pipeline</a:t>
            </a:r>
            <a:r>
              <a:rPr lang="en-US" dirty="0"/>
              <a:t> attack, </a:t>
            </a:r>
            <a:r>
              <a:rPr lang="en-US" dirty="0">
                <a:hlinkClick r:id="rId4"/>
              </a:rPr>
              <a:t>Kaseya</a:t>
            </a:r>
            <a:r>
              <a:rPr lang="en-US" dirty="0"/>
              <a:t> ransomware attack, and the </a:t>
            </a:r>
            <a:r>
              <a:rPr lang="en-US" dirty="0">
                <a:hlinkClick r:id="rId5"/>
              </a:rPr>
              <a:t>SolarWinds</a:t>
            </a:r>
            <a:r>
              <a:rPr lang="en-US" dirty="0"/>
              <a:t> Dark Halo breach.</a:t>
            </a:r>
          </a:p>
        </p:txBody>
      </p:sp>
      <p:sp>
        <p:nvSpPr>
          <p:cNvPr id="4" name="Slide Number Placeholder 3"/>
          <p:cNvSpPr>
            <a:spLocks noGrp="1"/>
          </p:cNvSpPr>
          <p:nvPr>
            <p:ph type="sldNum" sz="quarter" idx="10"/>
          </p:nvPr>
        </p:nvSpPr>
        <p:spPr/>
        <p:txBody>
          <a:bodyPr/>
          <a:lstStyle/>
          <a:p>
            <a:pPr algn="r" rtl="0"/>
            <a:fld id="{1FA42BC8-8DA5-47C8-8273-5E961E174FAB}" type="slidenum">
              <a:rPr lang="en-US" sz="1200" kern="1200">
                <a:solidFill>
                  <a:prstClr val="black"/>
                </a:solidFill>
                <a:latin typeface="Calibri"/>
                <a:ea typeface="+mn-ea"/>
                <a:cs typeface="+mn-cs"/>
              </a:rPr>
              <a:pPr algn="r" rtl="0"/>
              <a:t>22</a:t>
            </a:fld>
            <a:endParaRPr lang="en-US" sz="1200" kern="1200">
              <a:solidFill>
                <a:prstClr val="black"/>
              </a:solidFill>
              <a:latin typeface="Calibri"/>
              <a:ea typeface="+mn-ea"/>
              <a:cs typeface="+mn-cs"/>
            </a:endParaRPr>
          </a:p>
        </p:txBody>
      </p:sp>
    </p:spTree>
    <p:extLst>
      <p:ext uri="{BB962C8B-B14F-4D97-AF65-F5344CB8AC3E}">
        <p14:creationId xmlns:p14="http://schemas.microsoft.com/office/powerpoint/2010/main" val="1508144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rtl="0"/>
            <a:fld id="{1FA42BC8-8DA5-47C8-8273-5E961E174FAB}" type="slidenum">
              <a:rPr lang="en-US" sz="1200" kern="1200">
                <a:solidFill>
                  <a:prstClr val="black"/>
                </a:solidFill>
                <a:latin typeface="Calibri"/>
                <a:ea typeface="+mn-ea"/>
                <a:cs typeface="+mn-cs"/>
              </a:rPr>
              <a:pPr algn="r" rtl="0"/>
              <a:t>23</a:t>
            </a:fld>
            <a:endParaRPr lang="en-US" sz="1200" kern="1200">
              <a:solidFill>
                <a:prstClr val="black"/>
              </a:solidFill>
              <a:latin typeface="Calibri"/>
              <a:ea typeface="+mn-ea"/>
              <a:cs typeface="+mn-cs"/>
            </a:endParaRPr>
          </a:p>
        </p:txBody>
      </p:sp>
    </p:spTree>
    <p:extLst>
      <p:ext uri="{BB962C8B-B14F-4D97-AF65-F5344CB8AC3E}">
        <p14:creationId xmlns:p14="http://schemas.microsoft.com/office/powerpoint/2010/main" val="29708947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From: </a:t>
            </a:r>
            <a:r>
              <a:rPr lang="en-US" dirty="0"/>
              <a:t>http://www.caida.org/publications/papers/2003/sapphire/sapphire.html</a:t>
            </a:r>
          </a:p>
          <a:p>
            <a:endParaRPr lang="en-US" dirty="0"/>
          </a:p>
          <a:p>
            <a:r>
              <a:rPr lang="en-US" dirty="0"/>
              <a:t>The Sapphire Worm (also called Slammer) was the fastest computer worm in history. As it began spreading throughout the Internet, it doubled in size every 8.5 seconds. It infected more than 90 percent of vulnerable hosts within 10 minutes. </a:t>
            </a:r>
          </a:p>
          <a:p>
            <a:endParaRPr lang="en-US" dirty="0"/>
          </a:p>
          <a:p>
            <a:r>
              <a:rPr lang="en-US" dirty="0"/>
              <a:t>The worm began to infect hosts slightly before 05:30 UTC on Saturday, January 25. Sapphire exploited a buffer overflow vulnerability in computers on the Internet running Microsoft's SQL Server or MSDE 2000 (Microsoft SQL Server Desktop Engine). This weakness in an underlying indexing service was discovered in July 2002; Microsoft released a patch for the vulnerability before it was announced[</a:t>
            </a:r>
            <a:r>
              <a:rPr lang="en-US" dirty="0">
                <a:hlinkClick r:id="rId3"/>
              </a:rPr>
              <a:t>1</a:t>
            </a:r>
            <a:r>
              <a:rPr lang="en-US" dirty="0"/>
              <a:t>]. The worm infected at least 75,000 hosts, perhaps considerably more, and caused network outages and such unforeseen consequences as canceled airline flights, interference with elections, and ATM failures. Several disassembled versions of the source code of the worm are available. [</a:t>
            </a:r>
            <a:r>
              <a:rPr lang="en-US" dirty="0">
                <a:hlinkClick r:id="rId3"/>
              </a:rPr>
              <a:t>2</a:t>
            </a:r>
            <a:r>
              <a:rPr lang="en-US" dirty="0"/>
              <a:t>]. </a:t>
            </a:r>
          </a:p>
        </p:txBody>
      </p:sp>
      <p:sp>
        <p:nvSpPr>
          <p:cNvPr id="4" name="Slide Number Placeholder 3"/>
          <p:cNvSpPr>
            <a:spLocks noGrp="1"/>
          </p:cNvSpPr>
          <p:nvPr>
            <p:ph type="sldNum" sz="quarter" idx="10"/>
          </p:nvPr>
        </p:nvSpPr>
        <p:spPr/>
        <p:txBody>
          <a:bodyPr/>
          <a:lstStyle/>
          <a:p>
            <a:pPr algn="r" rtl="0"/>
            <a:fld id="{1FA42BC8-8DA5-47C8-8273-5E961E174FAB}" type="slidenum">
              <a:rPr lang="en-US" sz="1200" kern="1200">
                <a:solidFill>
                  <a:prstClr val="black"/>
                </a:solidFill>
                <a:latin typeface="Calibri"/>
                <a:ea typeface="+mn-ea"/>
                <a:cs typeface="+mn-cs"/>
              </a:rPr>
              <a:pPr algn="r" rtl="0"/>
              <a:t>24</a:t>
            </a:fld>
            <a:endParaRPr lang="en-US" sz="1200" kern="1200">
              <a:solidFill>
                <a:prstClr val="black"/>
              </a:solidFill>
              <a:latin typeface="Calibri"/>
              <a:ea typeface="+mn-ea"/>
              <a:cs typeface="+mn-cs"/>
            </a:endParaRPr>
          </a:p>
        </p:txBody>
      </p:sp>
    </p:spTree>
    <p:extLst>
      <p:ext uri="{BB962C8B-B14F-4D97-AF65-F5344CB8AC3E}">
        <p14:creationId xmlns:p14="http://schemas.microsoft.com/office/powerpoint/2010/main" val="31944735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http://www.alibaba.com/product/prolech-11475911-10943255/KeyShark_Hardware_Keylogger.html</a:t>
            </a:r>
          </a:p>
          <a:p>
            <a:r>
              <a:rPr lang="en-US" dirty="0"/>
              <a:t>http://www.illinoisicac.org/images/spy.gif</a:t>
            </a:r>
          </a:p>
        </p:txBody>
      </p:sp>
      <p:sp>
        <p:nvSpPr>
          <p:cNvPr id="4" name="Slide Number Placeholder 3"/>
          <p:cNvSpPr>
            <a:spLocks noGrp="1"/>
          </p:cNvSpPr>
          <p:nvPr>
            <p:ph type="sldNum" sz="quarter" idx="10"/>
          </p:nvPr>
        </p:nvSpPr>
        <p:spPr/>
        <p:txBody>
          <a:bodyPr/>
          <a:lstStyle/>
          <a:p>
            <a:pPr algn="r" rtl="0"/>
            <a:fld id="{1FA42BC8-8DA5-47C8-8273-5E961E174FAB}" type="slidenum">
              <a:rPr lang="en-US" sz="1200" kern="1200">
                <a:solidFill>
                  <a:prstClr val="black"/>
                </a:solidFill>
                <a:latin typeface="Calibri"/>
                <a:ea typeface="+mn-ea"/>
                <a:cs typeface="+mn-cs"/>
              </a:rPr>
              <a:pPr algn="r" rtl="0"/>
              <a:t>25</a:t>
            </a:fld>
            <a:endParaRPr lang="en-US" sz="1200" kern="1200">
              <a:solidFill>
                <a:prstClr val="black"/>
              </a:solidFill>
              <a:latin typeface="Calibri"/>
              <a:ea typeface="+mn-ea"/>
              <a:cs typeface="+mn-cs"/>
            </a:endParaRPr>
          </a:p>
        </p:txBody>
      </p:sp>
    </p:spTree>
    <p:extLst>
      <p:ext uri="{BB962C8B-B14F-4D97-AF65-F5344CB8AC3E}">
        <p14:creationId xmlns:p14="http://schemas.microsoft.com/office/powerpoint/2010/main" val="32934646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rtl="0"/>
            <a:fld id="{1FA42BC8-8DA5-47C8-8273-5E961E174FAB}" type="slidenum">
              <a:rPr lang="en-US" sz="1200" kern="1200">
                <a:solidFill>
                  <a:prstClr val="black"/>
                </a:solidFill>
                <a:latin typeface="Calibri"/>
                <a:ea typeface="+mn-ea"/>
                <a:cs typeface="+mn-cs"/>
              </a:rPr>
              <a:pPr algn="r" rtl="0"/>
              <a:t>26</a:t>
            </a:fld>
            <a:endParaRPr lang="en-US" sz="1200" kern="1200">
              <a:solidFill>
                <a:prstClr val="black"/>
              </a:solidFill>
              <a:latin typeface="Calibri"/>
              <a:ea typeface="+mn-ea"/>
              <a:cs typeface="+mn-cs"/>
            </a:endParaRPr>
          </a:p>
        </p:txBody>
      </p:sp>
    </p:spTree>
    <p:extLst>
      <p:ext uri="{BB962C8B-B14F-4D97-AF65-F5344CB8AC3E}">
        <p14:creationId xmlns:p14="http://schemas.microsoft.com/office/powerpoint/2010/main" val="34546323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rtl="0"/>
            <a:fld id="{1FA42BC8-8DA5-47C8-8273-5E961E174FAB}" type="slidenum">
              <a:rPr lang="en-US" sz="1200" kern="1200">
                <a:solidFill>
                  <a:prstClr val="black"/>
                </a:solidFill>
                <a:latin typeface="Calibri"/>
                <a:ea typeface="+mn-ea"/>
                <a:cs typeface="+mn-cs"/>
              </a:rPr>
              <a:pPr algn="r" rtl="0"/>
              <a:t>27</a:t>
            </a:fld>
            <a:endParaRPr lang="en-US" sz="1200" kern="1200">
              <a:solidFill>
                <a:prstClr val="black"/>
              </a:solidFill>
              <a:latin typeface="Calibri"/>
              <a:ea typeface="+mn-ea"/>
              <a:cs typeface="+mn-cs"/>
            </a:endParaRPr>
          </a:p>
        </p:txBody>
      </p:sp>
    </p:spTree>
    <p:extLst>
      <p:ext uri="{BB962C8B-B14F-4D97-AF65-F5344CB8AC3E}">
        <p14:creationId xmlns:p14="http://schemas.microsoft.com/office/powerpoint/2010/main" val="20787438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rtl="0"/>
            <a:fld id="{1FA42BC8-8DA5-47C8-8273-5E961E174FAB}" type="slidenum">
              <a:rPr lang="en-US" sz="1200" kern="1200">
                <a:solidFill>
                  <a:prstClr val="black"/>
                </a:solidFill>
                <a:latin typeface="Calibri"/>
                <a:ea typeface="+mn-ea"/>
                <a:cs typeface="+mn-cs"/>
              </a:rPr>
              <a:pPr algn="r" rtl="0"/>
              <a:t>29</a:t>
            </a:fld>
            <a:endParaRPr lang="en-US" sz="1200" kern="1200">
              <a:solidFill>
                <a:prstClr val="black"/>
              </a:solidFill>
              <a:latin typeface="Calibri"/>
              <a:ea typeface="+mn-ea"/>
              <a:cs typeface="+mn-cs"/>
            </a:endParaRPr>
          </a:p>
        </p:txBody>
      </p:sp>
    </p:spTree>
    <p:extLst>
      <p:ext uri="{BB962C8B-B14F-4D97-AF65-F5344CB8AC3E}">
        <p14:creationId xmlns:p14="http://schemas.microsoft.com/office/powerpoint/2010/main" val="23537103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rtl="0"/>
            <a:fld id="{1FA42BC8-8DA5-47C8-8273-5E961E174FAB}" type="slidenum">
              <a:rPr lang="en-US" sz="1200" kern="1200">
                <a:solidFill>
                  <a:prstClr val="black"/>
                </a:solidFill>
                <a:latin typeface="Calibri"/>
                <a:ea typeface="+mn-ea"/>
                <a:cs typeface="+mn-cs"/>
              </a:rPr>
              <a:pPr algn="r" rtl="0"/>
              <a:t>34</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26858082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Hacker image from: http://english.vietnamnet.vn/dataimages/200611/original/images1168407_hacker.jpg</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35</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23013826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36</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1117861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BA9D156C-A81E-4450-BC2A-BEB2A4BAF4ED}" type="slidenum">
              <a:rPr lang="en-US" smtClean="0"/>
              <a:pPr/>
              <a:t>3</a:t>
            </a:fld>
            <a:endParaRPr 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r>
              <a:rPr lang="en-US" dirty="0"/>
              <a:t>Authentication is based on SSID’s in an open system authentication. See passive scanning, in which beacon frames are sent by the AP after every 100ms to show presence. By default, SSID comes with the beacon frames and can easily be discovered. </a:t>
            </a:r>
          </a:p>
          <a:p>
            <a:r>
              <a:rPr lang="en-US" dirty="0"/>
              <a:t>An attacker only needs to roam into different areas, accept the SSID in the beacon frame and get connected.</a:t>
            </a:r>
          </a:p>
        </p:txBody>
      </p:sp>
    </p:spTree>
    <p:extLst>
      <p:ext uri="{BB962C8B-B14F-4D97-AF65-F5344CB8AC3E}">
        <p14:creationId xmlns:p14="http://schemas.microsoft.com/office/powerpoint/2010/main" val="17686683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IP spoofing is pretending to have someone else’s IP address.</a:t>
            </a:r>
          </a:p>
          <a:p>
            <a:br>
              <a:rPr lang="en-US" baseline="0" dirty="0"/>
            </a:br>
            <a:r>
              <a:rPr lang="en-US" baseline="0" dirty="0"/>
              <a:t>In the scenario above, it can be that that private network is configured to allow only limited access (based on IP address or MAC address).</a:t>
            </a:r>
          </a:p>
          <a:p>
            <a:endParaRPr lang="en-US" baseline="0" dirty="0"/>
          </a:p>
          <a:p>
            <a:r>
              <a:rPr lang="en-US" baseline="0" dirty="0"/>
              <a:t>An intruding/ malicious node can attack both by claiming to have an IP address/ and or MAC address it does not have.</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37</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38528673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rtl="0"/>
            <a:fld id="{1FA42BC8-8DA5-47C8-8273-5E961E174FAB}" type="slidenum">
              <a:rPr lang="en-US" sz="1200" kern="1200">
                <a:solidFill>
                  <a:prstClr val="black"/>
                </a:solidFill>
                <a:latin typeface="Calibri"/>
                <a:ea typeface="+mn-ea"/>
                <a:cs typeface="+mn-cs"/>
              </a:rPr>
              <a:pPr algn="r" rtl="0"/>
              <a:t>38</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12634426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http://www.ddosinfo.com/images/Attack%20of%20the%20bots_1.jpg</a:t>
            </a:r>
          </a:p>
          <a:p>
            <a:endParaRPr lang="en-US" dirty="0"/>
          </a:p>
          <a:p>
            <a:r>
              <a:rPr lang="en-US" dirty="0"/>
              <a:t>http://cyberwarfaremag.files.wordpress.com/2008/11/computer-worm-01.jpg</a:t>
            </a:r>
          </a:p>
        </p:txBody>
      </p:sp>
      <p:sp>
        <p:nvSpPr>
          <p:cNvPr id="4" name="Slide Number Placeholder 3"/>
          <p:cNvSpPr>
            <a:spLocks noGrp="1"/>
          </p:cNvSpPr>
          <p:nvPr>
            <p:ph type="sldNum" sz="quarter" idx="10"/>
          </p:nvPr>
        </p:nvSpPr>
        <p:spPr/>
        <p:txBody>
          <a:bodyPr/>
          <a:lstStyle/>
          <a:p>
            <a:pPr algn="r" rtl="0"/>
            <a:fld id="{1FA42BC8-8DA5-47C8-8273-5E961E174FAB}" type="slidenum">
              <a:rPr lang="en-US" sz="1200" kern="1200">
                <a:solidFill>
                  <a:prstClr val="black"/>
                </a:solidFill>
                <a:latin typeface="Calibri"/>
                <a:ea typeface="+mn-ea"/>
                <a:cs typeface="+mn-cs"/>
              </a:rPr>
              <a:pPr algn="r" rtl="0"/>
              <a:t>39</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27335704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rtl="0"/>
            <a:fld id="{1FA42BC8-8DA5-47C8-8273-5E961E174FAB}" type="slidenum">
              <a:rPr lang="en-US" sz="1200" kern="1200">
                <a:solidFill>
                  <a:prstClr val="black"/>
                </a:solidFill>
                <a:latin typeface="Calibri"/>
                <a:ea typeface="+mn-ea"/>
                <a:cs typeface="+mn-cs"/>
              </a:rPr>
              <a:pPr algn="r" rtl="0"/>
              <a:t>40</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31745153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rtl="0"/>
            <a:fld id="{1FA42BC8-8DA5-47C8-8273-5E961E174FAB}" type="slidenum">
              <a:rPr lang="en-US" sz="1200" kern="1200">
                <a:solidFill>
                  <a:prstClr val="black"/>
                </a:solidFill>
                <a:latin typeface="Calibri"/>
                <a:ea typeface="+mn-ea"/>
                <a:cs typeface="+mn-cs"/>
              </a:rPr>
              <a:pPr algn="r" rtl="0"/>
              <a:t>41</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33422829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http://blog.activeservers.com/content/binary/hallmark2.jpg</a:t>
            </a:r>
          </a:p>
        </p:txBody>
      </p:sp>
      <p:sp>
        <p:nvSpPr>
          <p:cNvPr id="4" name="Slide Number Placeholder 3"/>
          <p:cNvSpPr>
            <a:spLocks noGrp="1"/>
          </p:cNvSpPr>
          <p:nvPr>
            <p:ph type="sldNum" sz="quarter" idx="10"/>
          </p:nvPr>
        </p:nvSpPr>
        <p:spPr/>
        <p:txBody>
          <a:bodyPr/>
          <a:lstStyle/>
          <a:p>
            <a:pPr algn="r" rtl="0"/>
            <a:fld id="{1FA42BC8-8DA5-47C8-8273-5E961E174FAB}" type="slidenum">
              <a:rPr lang="en-US" sz="1200" kern="1200">
                <a:solidFill>
                  <a:prstClr val="black"/>
                </a:solidFill>
                <a:latin typeface="Calibri"/>
                <a:ea typeface="+mn-ea"/>
                <a:cs typeface="+mn-cs"/>
              </a:rPr>
              <a:pPr algn="r" rtl="0"/>
              <a:t>42</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14105266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http://www.millersmiles.co.uk/report/2698</a:t>
            </a:r>
          </a:p>
        </p:txBody>
      </p:sp>
      <p:sp>
        <p:nvSpPr>
          <p:cNvPr id="4" name="Slide Number Placeholder 3"/>
          <p:cNvSpPr>
            <a:spLocks noGrp="1"/>
          </p:cNvSpPr>
          <p:nvPr>
            <p:ph type="sldNum" sz="quarter" idx="10"/>
          </p:nvPr>
        </p:nvSpPr>
        <p:spPr/>
        <p:txBody>
          <a:bodyPr/>
          <a:lstStyle/>
          <a:p>
            <a:pPr algn="r" rtl="0"/>
            <a:fld id="{1FA42BC8-8DA5-47C8-8273-5E961E174FAB}" type="slidenum">
              <a:rPr lang="en-US" sz="1200" kern="1200">
                <a:solidFill>
                  <a:prstClr val="black"/>
                </a:solidFill>
                <a:latin typeface="Calibri"/>
                <a:ea typeface="+mn-ea"/>
                <a:cs typeface="+mn-cs"/>
              </a:rPr>
              <a:pPr algn="r" rtl="0"/>
              <a:t>43</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29472833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mn-lt"/>
                <a:ea typeface="+mn-ea"/>
                <a:cs typeface="+mn-cs"/>
              </a:rPr>
              <a:t>We have covered up till now that if we want to build a direct-link network (in which all nodes are connected together by one or more direct links – i.e., there are no switches), we have to cover five fundamental problems. These problems are listed above.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Encoding is primarily a layer 1 function but is implemented in network adapters. The encoding functionality converts data bits into signal form that can be sent on the physical medium. Framing is essential a layer-2 function and is also performed by a network adapter – the framing functionality is responsible mainly for determining the frame boundaries, and also contains addressing information.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However, there are other important functionalities that must be implemented if we want to make our direct link network useful. More specifically, we should have the ability to mediate requests for access to the network; this is necessary since physical links cannot accommodate arbitrary number of users. When multiple users want to transmit at the same time, the media access control (MAC) protocol must decide which node can transmit and which node should wait.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Our lecture today would be on </a:t>
            </a:r>
            <a:r>
              <a:rPr lang="en-US" sz="1200" i="1" kern="1200" baseline="0" dirty="0">
                <a:solidFill>
                  <a:schemeClr val="tx1"/>
                </a:solidFill>
                <a:latin typeface="+mn-lt"/>
                <a:ea typeface="+mn-ea"/>
                <a:cs typeface="+mn-cs"/>
              </a:rPr>
              <a:t>access mediation techniques </a:t>
            </a:r>
            <a:r>
              <a:rPr lang="en-US" sz="1200" kern="1200" baseline="0" dirty="0">
                <a:solidFill>
                  <a:schemeClr val="tx1"/>
                </a:solidFill>
                <a:latin typeface="+mn-lt"/>
                <a:ea typeface="+mn-ea"/>
                <a:cs typeface="+mn-cs"/>
              </a:rPr>
              <a:t>in networks. We will study access mediation for both wired and wireless networks. Note that we do not need to perform media access mediation on a point-to-point link assuming full-duplex links. PPP, however, assumes full-duplex links as is stated in the PPP RFC. (To know what an RFC is, see: http://en.wikipedia.org/wiki/Request_for_Comments)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With the assumption, that point-to-point links are full duplex, the MAC problem is relevant to multiple access networks. We have already named one example of a multiple-access network which is Ethernet (without delving into too much details). Ethernet is an example of a wired network, we will also study today the MAC problem for wireless networks. We will see that wireless networks have different characteristics than wired networks.</a:t>
            </a:r>
          </a:p>
        </p:txBody>
      </p:sp>
      <p:sp>
        <p:nvSpPr>
          <p:cNvPr id="4" name="Slide Number Placeholder 3"/>
          <p:cNvSpPr>
            <a:spLocks noGrp="1"/>
          </p:cNvSpPr>
          <p:nvPr>
            <p:ph type="sldNum" sz="quarter" idx="10"/>
          </p:nvPr>
        </p:nvSpPr>
        <p:spPr/>
        <p:txBody>
          <a:bodyPr/>
          <a:lstStyle/>
          <a:p>
            <a:pPr algn="r" rtl="0"/>
            <a:fld id="{E31AF51A-8A5D-4A78-A5EF-2EF45F5AD258}" type="slidenum">
              <a:rPr lang="en-US" sz="1200" kern="1200">
                <a:solidFill>
                  <a:prstClr val="black"/>
                </a:solidFill>
                <a:latin typeface="Calibri"/>
                <a:ea typeface="+mn-ea"/>
                <a:cs typeface="+mn-cs"/>
              </a:rPr>
              <a:pPr algn="r" rtl="0"/>
              <a:t>44</a:t>
            </a:fld>
            <a:endParaRPr lang="en-US" sz="1200" kern="1200">
              <a:solidFill>
                <a:prstClr val="black"/>
              </a:solidFill>
              <a:latin typeface="Calibri"/>
              <a:ea typeface="+mn-ea"/>
              <a:cs typeface="+mn-cs"/>
            </a:endParaRPr>
          </a:p>
        </p:txBody>
      </p:sp>
    </p:spTree>
    <p:extLst>
      <p:ext uri="{BB962C8B-B14F-4D97-AF65-F5344CB8AC3E}">
        <p14:creationId xmlns:p14="http://schemas.microsoft.com/office/powerpoint/2010/main" val="39724559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It should be clear by now that a major goal in designing error detection algorithms is to maximize the probability of detecting errors using only a small number of redundant bits.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We ignore the details of modulation and assume we are working with two discrete signals: high and low. In practice, these signals might correspond to two different voltages on a copper-based link, or two different power levels on an optical link.</a:t>
            </a:r>
          </a:p>
          <a:p>
            <a:endParaRPr lang="en-US" b="0" i="0" baseline="0" dirty="0"/>
          </a:p>
          <a:p>
            <a:r>
              <a:rPr lang="en-US" sz="1200" kern="1200" baseline="0" dirty="0">
                <a:solidFill>
                  <a:schemeClr val="tx1"/>
                </a:solidFill>
                <a:latin typeface="+mn-lt"/>
                <a:ea typeface="+mn-ea"/>
                <a:cs typeface="+mn-cs"/>
              </a:rPr>
              <a:t>As we have said, most of the functions discussed during our lectures</a:t>
            </a:r>
            <a:r>
              <a:rPr lang="en-US" sz="1200" kern="1200" dirty="0">
                <a:solidFill>
                  <a:schemeClr val="tx1"/>
                </a:solidFill>
                <a:latin typeface="+mn-lt"/>
                <a:ea typeface="+mn-ea"/>
                <a:cs typeface="+mn-cs"/>
              </a:rPr>
              <a:t> on Data-lin</a:t>
            </a:r>
            <a:r>
              <a:rPr lang="en-US" dirty="0"/>
              <a:t>k protocols</a:t>
            </a:r>
            <a:r>
              <a:rPr lang="en-US" sz="1200" kern="1200" baseline="0" dirty="0">
                <a:solidFill>
                  <a:schemeClr val="tx1"/>
                </a:solidFill>
                <a:latin typeface="+mn-lt"/>
                <a:ea typeface="+mn-ea"/>
                <a:cs typeface="+mn-cs"/>
              </a:rPr>
              <a:t> are performed by a network adaptor—a piece of hardware that connects a node to a link. The network adaptor contains a signaling component that actually encodes bits into signals at the sending node and decodes signals into bits at the receiving node. Thus, as illustrated in the figure shown above, signals travel over a link between two signaling components, and bits flow between network adaptors.</a:t>
            </a:r>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45</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42426128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first step in turning nodes and links into usable building blocks is to understand how to connect them in such a way that bits can be transmitted from one node to the other.  Since it is actually signals that propagate over physical links. The binary data that the source node wants to send, therefore, has to be It should be clear by now that a major goal in designing error detection algorithms is to maximize the probability of detecting errors using only a small number of redundant bits. encoded into the signals that the links are able to carry, and the signal has to be decoded back into the corresponding binary data at the receiving node.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We ignore the details of modulation and assume we are working with two discrete signals: high and low. In practice, these signals might correspond to two different voltages on a copper-based link, or two different power levels on an optical link.</a:t>
            </a:r>
          </a:p>
          <a:p>
            <a:endParaRPr lang="en-US" b="0" i="0" baseline="0" dirty="0"/>
          </a:p>
          <a:p>
            <a:r>
              <a:rPr lang="en-US" sz="1200" kern="1200" baseline="0" dirty="0">
                <a:solidFill>
                  <a:schemeClr val="tx1"/>
                </a:solidFill>
                <a:latin typeface="+mn-lt"/>
                <a:ea typeface="+mn-ea"/>
                <a:cs typeface="+mn-cs"/>
              </a:rPr>
              <a:t>As we have said, most of the functions discussed during our lectures</a:t>
            </a:r>
            <a:r>
              <a:rPr lang="en-US" sz="1200" kern="1200" dirty="0">
                <a:solidFill>
                  <a:schemeClr val="tx1"/>
                </a:solidFill>
                <a:latin typeface="+mn-lt"/>
                <a:ea typeface="+mn-ea"/>
                <a:cs typeface="+mn-cs"/>
              </a:rPr>
              <a:t> on Data-lin</a:t>
            </a:r>
            <a:r>
              <a:rPr lang="en-US" dirty="0"/>
              <a:t>k protocols</a:t>
            </a:r>
            <a:r>
              <a:rPr lang="en-US" sz="1200" kern="1200" baseline="0" dirty="0">
                <a:solidFill>
                  <a:schemeClr val="tx1"/>
                </a:solidFill>
                <a:latin typeface="+mn-lt"/>
                <a:ea typeface="+mn-ea"/>
                <a:cs typeface="+mn-cs"/>
              </a:rPr>
              <a:t> are performed by a network</a:t>
            </a:r>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46</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2379377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446F94F6-773A-408A-9B7B-9FCE45460150}" type="slidenum">
              <a:rPr lang="en-US" smtClean="0"/>
              <a:pPr/>
              <a:t>4</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r>
              <a:rPr lang="en-US" dirty="0"/>
              <a:t>It is possible to derive the key-stream used for the handshake by capturing the challenge frames in Shared Key authentication.</a:t>
            </a:r>
          </a:p>
          <a:p>
            <a:endParaRPr lang="en-US" dirty="0"/>
          </a:p>
          <a:p>
            <a:r>
              <a:rPr lang="en-US" dirty="0"/>
              <a:t>Wi-Fi Protected Access (WPA) is the alternative which is now being used.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Let’s return to the problem of encoding bits onto signals. The obvious thing to do is to map the data value 1 onto the high signal and the data value 0 onto the low signal. This is exactly the mapping used by an encoding scheme called, cryptically enough, </a:t>
            </a:r>
            <a:r>
              <a:rPr lang="en-US" sz="1200" i="1" kern="1200" baseline="0" dirty="0">
                <a:solidFill>
                  <a:schemeClr val="tx1"/>
                </a:solidFill>
                <a:latin typeface="+mn-lt"/>
                <a:ea typeface="+mn-ea"/>
                <a:cs typeface="+mn-cs"/>
              </a:rPr>
              <a:t>non-return to zero (NRZ). For example, the figure above schematically depicts the </a:t>
            </a:r>
            <a:r>
              <a:rPr lang="en-US" sz="1200" kern="1200" baseline="0" dirty="0">
                <a:solidFill>
                  <a:schemeClr val="tx1"/>
                </a:solidFill>
                <a:latin typeface="+mn-lt"/>
                <a:ea typeface="+mn-ea"/>
                <a:cs typeface="+mn-cs"/>
              </a:rPr>
              <a:t>NRZ-encoded signal (bottom) that corresponds to the transmission of a particular sequence of bits (top).</a:t>
            </a:r>
          </a:p>
          <a:p>
            <a:endParaRPr lang="en-US" b="0" i="0" baseline="0" dirty="0"/>
          </a:p>
          <a:p>
            <a:r>
              <a:rPr lang="en-US" sz="1200" kern="1200" baseline="0" dirty="0">
                <a:solidFill>
                  <a:schemeClr val="tx1"/>
                </a:solidFill>
                <a:latin typeface="+mn-lt"/>
                <a:ea typeface="+mn-ea"/>
                <a:cs typeface="+mn-cs"/>
              </a:rPr>
              <a:t>The problem with NRZ is that a sequence of several consecutive 1s means that the signal stays high on the link for an extended period of time, and similarly, several consecutive 0s means that the signal stays low for a long time. There are two fundamental problems caused by long strings of 1s or 0s. The first is that it leads to a situation known as </a:t>
            </a:r>
            <a:r>
              <a:rPr lang="en-US" sz="1200" b="1" i="1" kern="1200" baseline="0" dirty="0">
                <a:solidFill>
                  <a:schemeClr val="tx1"/>
                </a:solidFill>
                <a:latin typeface="+mn-lt"/>
                <a:ea typeface="+mn-ea"/>
                <a:cs typeface="+mn-cs"/>
              </a:rPr>
              <a:t>baseline wander.</a:t>
            </a:r>
            <a:r>
              <a:rPr lang="en-US" sz="1200" i="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Specifically, the receiver keeps an average of the signal it has seen so far, and then uses this average to distinguish between low and high signals. Whenever the signal is significantly lower than this average, the receiver concludes that it has just seen a 0, and likewise, a signal that is significantly higher than the average is interpreted to be a 1. The problem, of course, is that too many consecutive 1s or 0s cause this average to change, making it more difficult to detect a significant change in the signal.</a:t>
            </a:r>
          </a:p>
          <a:p>
            <a:endParaRPr lang="en-US" sz="1200" kern="1200" baseline="0" dirty="0">
              <a:solidFill>
                <a:schemeClr val="tx1"/>
              </a:solidFill>
              <a:latin typeface="+mn-lt"/>
              <a:ea typeface="+mn-ea"/>
              <a:cs typeface="+mn-cs"/>
            </a:endParaRPr>
          </a:p>
          <a:p>
            <a:r>
              <a:rPr lang="en-US" b="0" i="0" baseline="0" dirty="0"/>
              <a:t>The second problem follows in the next slide:</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47</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21875951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 </a:t>
            </a:r>
            <a:r>
              <a:rPr lang="en-US" dirty="0">
                <a:hlinkClick r:id="rId3" tooltip="Digital"/>
              </a:rPr>
              <a:t>digital</a:t>
            </a:r>
            <a:r>
              <a:rPr lang="en-US" dirty="0"/>
              <a:t> transmission, </a:t>
            </a:r>
            <a:r>
              <a:rPr lang="en-US" b="1" dirty="0"/>
              <a:t>Bit slip</a:t>
            </a:r>
            <a:r>
              <a:rPr lang="en-US" dirty="0"/>
              <a:t> is the loss of a </a:t>
            </a:r>
            <a:r>
              <a:rPr lang="en-US" dirty="0">
                <a:hlinkClick r:id="rId4" tooltip="Bit"/>
              </a:rPr>
              <a:t>bit</a:t>
            </a:r>
            <a:r>
              <a:rPr lang="en-US" dirty="0"/>
              <a:t> or bits, caused by </a:t>
            </a:r>
            <a:r>
              <a:rPr lang="en-US" dirty="0">
                <a:hlinkClick r:id="rId5" tooltip="Clock drift"/>
              </a:rPr>
              <a:t>clock drift</a:t>
            </a:r>
            <a:r>
              <a:rPr lang="en-US" dirty="0"/>
              <a:t> – variations in the respective </a:t>
            </a:r>
            <a:r>
              <a:rPr lang="en-US" dirty="0">
                <a:hlinkClick r:id="rId6" tooltip="Clock signal"/>
              </a:rPr>
              <a:t>clock</a:t>
            </a:r>
            <a:r>
              <a:rPr lang="en-US" dirty="0"/>
              <a:t> rates of the transmitting and receiving devices.</a:t>
            </a:r>
          </a:p>
          <a:p>
            <a:endParaRPr lang="en-US" b="0" i="0" baseline="0" dirty="0"/>
          </a:p>
          <a:p>
            <a:r>
              <a:rPr lang="en-US" sz="1200" kern="1200" baseline="0" dirty="0">
                <a:solidFill>
                  <a:schemeClr val="tx1"/>
                </a:solidFill>
                <a:latin typeface="+mn-lt"/>
                <a:ea typeface="+mn-ea"/>
                <a:cs typeface="+mn-cs"/>
              </a:rPr>
              <a:t>The second problem is that frequent transitions from high to low and vice versa are necessary to enable </a:t>
            </a:r>
            <a:r>
              <a:rPr lang="en-US" sz="1200" b="1" i="1" kern="1200" baseline="0" dirty="0">
                <a:solidFill>
                  <a:schemeClr val="tx1"/>
                </a:solidFill>
                <a:latin typeface="+mn-lt"/>
                <a:ea typeface="+mn-ea"/>
                <a:cs typeface="+mn-cs"/>
              </a:rPr>
              <a:t>clock recovery</a:t>
            </a:r>
            <a:r>
              <a:rPr lang="en-US" sz="1200" i="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Intuitively, the clock recovery problem is that both the encoding and the decoding processes are driven by a clock—every clock cycle the sender transmits a bit and the receiver recovers a bit. The sender’s and the receiver’s clocks have to be precisely synchronized in order for the receiver to recover the same bits the sender transmits. If the receiver’s clock is even slightly faster or slower than the sender’s clock, then it does not correctly decode the signal. You could imagine sending the clock to the receiver over a separate wire, but this is typically avoided because it makes the cost of cabling twice as high. So instead, the receiver derives the clock from the received signal—the clock recovery process. </a:t>
            </a:r>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48</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26713539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 </a:t>
            </a:r>
            <a:r>
              <a:rPr lang="en-US" dirty="0">
                <a:hlinkClick r:id="rId3" tooltip="Digital"/>
              </a:rPr>
              <a:t>digital</a:t>
            </a:r>
            <a:r>
              <a:rPr lang="en-US" dirty="0"/>
              <a:t> transmission, </a:t>
            </a:r>
            <a:r>
              <a:rPr lang="en-US" b="1" dirty="0"/>
              <a:t>Bit slip</a:t>
            </a:r>
            <a:r>
              <a:rPr lang="en-US" dirty="0"/>
              <a:t> is the loss of a </a:t>
            </a:r>
            <a:r>
              <a:rPr lang="en-US" dirty="0">
                <a:hlinkClick r:id="rId4" tooltip="Bit"/>
              </a:rPr>
              <a:t>bit</a:t>
            </a:r>
            <a:r>
              <a:rPr lang="en-US" dirty="0"/>
              <a:t> or bits, caused by </a:t>
            </a:r>
            <a:r>
              <a:rPr lang="en-US" dirty="0">
                <a:hlinkClick r:id="rId5" tooltip="Clock drift"/>
              </a:rPr>
              <a:t>clock drift</a:t>
            </a:r>
            <a:r>
              <a:rPr lang="en-US" dirty="0"/>
              <a:t> – variations in the respective </a:t>
            </a:r>
            <a:r>
              <a:rPr lang="en-US" dirty="0">
                <a:hlinkClick r:id="rId6" tooltip="Clock signal"/>
              </a:rPr>
              <a:t>clock</a:t>
            </a:r>
            <a:r>
              <a:rPr lang="en-US" dirty="0"/>
              <a:t> rates of the transmitting and receiving devices.</a:t>
            </a:r>
          </a:p>
          <a:p>
            <a:endParaRPr lang="en-US" b="0" i="0" baseline="0" dirty="0"/>
          </a:p>
          <a:p>
            <a:r>
              <a:rPr lang="en-US" sz="1200" kern="1200" baseline="0" dirty="0">
                <a:solidFill>
                  <a:schemeClr val="tx1"/>
                </a:solidFill>
                <a:latin typeface="+mn-lt"/>
                <a:ea typeface="+mn-ea"/>
                <a:cs typeface="+mn-cs"/>
              </a:rPr>
              <a:t>The second problem is that frequent transitions from high to low and vice versa are necessary to enable </a:t>
            </a:r>
            <a:r>
              <a:rPr lang="en-US" sz="1200" b="1" i="1" kern="1200" baseline="0" dirty="0">
                <a:solidFill>
                  <a:schemeClr val="tx1"/>
                </a:solidFill>
                <a:latin typeface="+mn-lt"/>
                <a:ea typeface="+mn-ea"/>
                <a:cs typeface="+mn-cs"/>
              </a:rPr>
              <a:t>clock recovery</a:t>
            </a:r>
            <a:r>
              <a:rPr lang="en-US" sz="1200" i="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Intuitively, the clock recovery problem is that both the encoding and the decoding processes are driven by a clock—every clock cycle the sender transmits a bit and the receiver recovers a bit. The sender’s and the receiver’s clocks have to be precisely synchronized in order for the receiver to recover the same bits the sender transmits. If the receiver’s clock is even slightly faster or slower than the sender’s clock, then it does not correctly decode the signal. You could imagine sending the clock to the receiver over a separate wire, but this is typically avoided because it makes the cost of cabling twice as high. So instead, the receiver derives the clock from the received signal—the clock recovery process. </a:t>
            </a:r>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49</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18926256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One approach that addresses the “clock drift” problem, called </a:t>
            </a:r>
            <a:r>
              <a:rPr lang="en-US" sz="1200" i="1" kern="1200" baseline="0" dirty="0">
                <a:solidFill>
                  <a:schemeClr val="tx1"/>
                </a:solidFill>
                <a:latin typeface="+mn-lt"/>
                <a:ea typeface="+mn-ea"/>
                <a:cs typeface="+mn-cs"/>
              </a:rPr>
              <a:t>non-return to zero inverted </a:t>
            </a:r>
            <a:r>
              <a:rPr lang="en-US" sz="1200" kern="1200" baseline="0" dirty="0">
                <a:solidFill>
                  <a:schemeClr val="tx1"/>
                </a:solidFill>
                <a:latin typeface="+mn-lt"/>
                <a:ea typeface="+mn-ea"/>
                <a:cs typeface="+mn-cs"/>
              </a:rPr>
              <a:t>(NRZI), has the sender make a transition from the current signal to encode a 1 and stay at the current signal to encode a 0. This solves the problem of consecutive 1s, but obviously does nothing for consecutive 0s.</a:t>
            </a:r>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50</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25014010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final encoding that we consider, called </a:t>
            </a:r>
            <a:r>
              <a:rPr lang="en-US" sz="1200" i="1" kern="1200" baseline="0" dirty="0">
                <a:solidFill>
                  <a:schemeClr val="tx1"/>
                </a:solidFill>
                <a:latin typeface="+mn-lt"/>
                <a:ea typeface="+mn-ea"/>
                <a:cs typeface="+mn-cs"/>
              </a:rPr>
              <a:t>4B/5B, attempts to address the inefficiency </a:t>
            </a:r>
            <a:r>
              <a:rPr lang="en-US" sz="1200" kern="1200" baseline="0" dirty="0">
                <a:solidFill>
                  <a:schemeClr val="tx1"/>
                </a:solidFill>
                <a:latin typeface="+mn-lt"/>
                <a:ea typeface="+mn-ea"/>
                <a:cs typeface="+mn-cs"/>
              </a:rPr>
              <a:t>of the Manchester encoding without suffering from the problem of having extended durations of high or low signals. The idea of 4B/5B is to insert extra bits into the bit stream so as to break up long sequences of 0s or 1s. Specifically, every 4 bits of actual data are encoded in a 5-bit code that is then transmitted to the receiver; hence the name 4B/5B. The 5-bit codes are selected in such a way that each one has no more than one leading 0 and no more than two trailing 0s. Thus, when sent back-to-back, no pair of 5-bit codes results in more than three consecutive 0s being transmitted. The resulting 5-bit codes are then transmitted using the NRZI encoding, which explains why the code is only concerned about consecutive 0s—NRZI already solves the problem of consecutive 1s. Note that the 4B/5B encoding results in 80% efficiency.</a:t>
            </a:r>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51</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3235740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final encoding that we consider, called </a:t>
            </a:r>
            <a:r>
              <a:rPr lang="en-US" sz="1200" i="1" kern="1200" baseline="0" dirty="0">
                <a:solidFill>
                  <a:schemeClr val="tx1"/>
                </a:solidFill>
                <a:latin typeface="+mn-lt"/>
                <a:ea typeface="+mn-ea"/>
                <a:cs typeface="+mn-cs"/>
              </a:rPr>
              <a:t>4B/5B, attempts to address the inefficiency </a:t>
            </a:r>
            <a:r>
              <a:rPr lang="en-US" sz="1200" kern="1200" baseline="0" dirty="0">
                <a:solidFill>
                  <a:schemeClr val="tx1"/>
                </a:solidFill>
                <a:latin typeface="+mn-lt"/>
                <a:ea typeface="+mn-ea"/>
                <a:cs typeface="+mn-cs"/>
              </a:rPr>
              <a:t>of the Manchester encoding without suffering from the problem of having extended durations of high or low signals. The idea of 4B/5B is to insert extra bits into the bit stream so as to break up long sequences of 0s or 1s. Specifically, every 4 bits of actual data are encoded in a 5-bit code that is then transmitted to the receiver; hence the name 4B/5B. The 5-bit codes are selected in such a way that each one has no more than one leading 0 and no more than two trailing 0s. Thus, when sent back-to-back, no pair of 5-bit codes results in more than three consecutive 0s being transmitted. The resulting 5-bit codes are then transmitted using the NRZI encoding, which explains why the code is only concerned about consecutive 0s—NRZI already solves the problem of consecutive 1s. Note that the 4B/5B encoding results in 80% efficiency.</a:t>
            </a:r>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52</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1045286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An alternative, called </a:t>
            </a:r>
            <a:r>
              <a:rPr lang="en-US" sz="1200" i="1" kern="1200" baseline="0" dirty="0">
                <a:solidFill>
                  <a:schemeClr val="tx1"/>
                </a:solidFill>
                <a:latin typeface="+mn-lt"/>
                <a:ea typeface="+mn-ea"/>
                <a:cs typeface="+mn-cs"/>
              </a:rPr>
              <a:t>Manchester encoding, does a more explicit job of merging </a:t>
            </a:r>
            <a:r>
              <a:rPr lang="en-US" sz="1200" kern="1200" baseline="0" dirty="0">
                <a:solidFill>
                  <a:schemeClr val="tx1"/>
                </a:solidFill>
                <a:latin typeface="+mn-lt"/>
                <a:ea typeface="+mn-ea"/>
                <a:cs typeface="+mn-cs"/>
              </a:rPr>
              <a:t>the clock with the signal by transmitting the exclusive-OR of the NRZ-encoded data and the clock.</a:t>
            </a:r>
          </a:p>
          <a:p>
            <a:endParaRPr lang="en-US" sz="120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dirty="0"/>
              <a:t>Manchester is an NRZ encoding that is exclusively-</a:t>
            </a:r>
            <a:r>
              <a:rPr lang="en-GB" dirty="0" err="1"/>
              <a:t>ORed</a:t>
            </a:r>
            <a:r>
              <a:rPr lang="en-GB" dirty="0"/>
              <a:t> with the clock. This provides at least one transition per bit. NRZI also uses a transition in the middle of the clock cycle, but this only occurs when there is a 1 value. Manchester makes clock recovery easier.</a:t>
            </a:r>
            <a:endParaRPr lang="en-US" b="0" i="0" baseline="0" dirty="0"/>
          </a:p>
          <a:p>
            <a:endParaRPr lang="en-US" sz="1200" kern="1200" baseline="0" dirty="0">
              <a:solidFill>
                <a:schemeClr val="tx1"/>
              </a:solidFill>
              <a:latin typeface="+mn-lt"/>
              <a:ea typeface="+mn-ea"/>
              <a:cs typeface="+mn-cs"/>
            </a:endParaRPr>
          </a:p>
          <a:p>
            <a:endParaRPr lang="en-US" sz="1200" i="1" kern="1200" baseline="0" dirty="0">
              <a:solidFill>
                <a:schemeClr val="tx1"/>
              </a:solidFill>
              <a:latin typeface="+mn-lt"/>
              <a:ea typeface="+mn-ea"/>
              <a:cs typeface="+mn-cs"/>
            </a:endParaRPr>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53</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2955770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An alternative, called </a:t>
            </a:r>
            <a:r>
              <a:rPr lang="en-US" sz="1200" i="1" kern="1200" baseline="0" dirty="0">
                <a:solidFill>
                  <a:schemeClr val="tx1"/>
                </a:solidFill>
                <a:latin typeface="+mn-lt"/>
                <a:ea typeface="+mn-ea"/>
                <a:cs typeface="+mn-cs"/>
              </a:rPr>
              <a:t>Manchester encoding, does a more explicit job of merging </a:t>
            </a:r>
            <a:r>
              <a:rPr lang="en-US" sz="1200" kern="1200" baseline="0" dirty="0">
                <a:solidFill>
                  <a:schemeClr val="tx1"/>
                </a:solidFill>
                <a:latin typeface="+mn-lt"/>
                <a:ea typeface="+mn-ea"/>
                <a:cs typeface="+mn-cs"/>
              </a:rPr>
              <a:t>the clock with the signal by transmitting the exclusive-OR of the NRZ-encoded data and the clock.</a:t>
            </a:r>
          </a:p>
          <a:p>
            <a:endParaRPr lang="en-US" sz="1200" i="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(Think of the local clock as an internal signal that alternates from low to high; a low/high pair is considered one clock cycle.) The Manchester encoding is also illustrated in the figure above. Observe that the Manchester encoding results in 0 being encoded as a low-to-high transition and 1 being encoded as a high-to-low transition. Because both 0s and 1s result in a transition to the signal, the clock can be effectively recovered at the receiver.</a:t>
            </a:r>
          </a:p>
          <a:p>
            <a:endParaRPr lang="en-US" sz="1200" kern="1200" baseline="0" dirty="0">
              <a:solidFill>
                <a:schemeClr val="tx1"/>
              </a:solidFill>
              <a:latin typeface="+mn-lt"/>
              <a:ea typeface="+mn-ea"/>
              <a:cs typeface="+mn-cs"/>
            </a:endParaRPr>
          </a:p>
          <a:p>
            <a:r>
              <a:rPr lang="en-US" sz="1200" b="1" i="1" kern="1200" baseline="0" dirty="0">
                <a:solidFill>
                  <a:schemeClr val="tx1"/>
                </a:solidFill>
                <a:latin typeface="+mn-lt"/>
                <a:ea typeface="+mn-ea"/>
                <a:cs typeface="+mn-cs"/>
              </a:rPr>
              <a:t>Problem: </a:t>
            </a:r>
            <a:r>
              <a:rPr lang="en-US" sz="1200" b="0" i="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The problem with the Manchester encoding scheme is that it doubles the rate at which signal transitions are made on the link, which means that the receiver has half the time to detect each pulse of the signal. The rate at which the signal changes is called the link’s </a:t>
            </a:r>
            <a:r>
              <a:rPr lang="en-US" sz="1200" i="1" kern="1200" baseline="0" dirty="0">
                <a:solidFill>
                  <a:schemeClr val="tx1"/>
                </a:solidFill>
                <a:latin typeface="+mn-lt"/>
                <a:ea typeface="+mn-ea"/>
                <a:cs typeface="+mn-cs"/>
              </a:rPr>
              <a:t>baud rate. In the case of the Manchester encoding, the bit rate is </a:t>
            </a:r>
            <a:r>
              <a:rPr lang="en-US" sz="1200" kern="1200" baseline="0" dirty="0">
                <a:solidFill>
                  <a:schemeClr val="tx1"/>
                </a:solidFill>
                <a:latin typeface="+mn-lt"/>
                <a:ea typeface="+mn-ea"/>
                <a:cs typeface="+mn-cs"/>
              </a:rPr>
              <a:t>half the baud rate, so the encoding is considered only 50% efficient. Keep in mind that if the receiver had been able to keep up with the faster baud rate required by the Manchester encoding in the figure above, then both NRZ and NRZI could have been able to transmit twice as many bits in the same time period.</a:t>
            </a:r>
          </a:p>
          <a:p>
            <a:endParaRPr lang="en-US" sz="1200" b="1" i="1" kern="1200" baseline="0" dirty="0">
              <a:solidFill>
                <a:schemeClr val="tx1"/>
              </a:solidFill>
              <a:latin typeface="+mn-lt"/>
              <a:ea typeface="+mn-ea"/>
              <a:cs typeface="+mn-cs"/>
            </a:endParaRPr>
          </a:p>
          <a:p>
            <a:r>
              <a:rPr lang="en-US" sz="1200" i="1" kern="1200" baseline="0" dirty="0">
                <a:solidFill>
                  <a:schemeClr val="tx1"/>
                </a:solidFill>
                <a:latin typeface="+mn-lt"/>
                <a:ea typeface="+mn-ea"/>
                <a:cs typeface="+mn-cs"/>
              </a:rPr>
              <a:t>(There is also a variant of the Manchester encoding, called differential Manchester, in which a 1 is encoded with the first half of the signal equal to the last half of the previous bit’s signal and a 0 is encoded with the first half of the signal opposite to the last half of the previous bit’s signal.)</a:t>
            </a:r>
          </a:p>
          <a:p>
            <a:endParaRPr lang="en-US" sz="1200" kern="1200" baseline="0" dirty="0">
              <a:solidFill>
                <a:schemeClr val="tx1"/>
              </a:solidFill>
              <a:latin typeface="+mn-lt"/>
              <a:ea typeface="+mn-ea"/>
              <a:cs typeface="+mn-cs"/>
            </a:endParaRPr>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54</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3015041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b="1" kern="1200" baseline="0" dirty="0">
                <a:solidFill>
                  <a:schemeClr val="tx1"/>
                </a:solidFill>
                <a:latin typeface="+mn-lt"/>
                <a:ea typeface="+mn-ea"/>
                <a:cs typeface="+mn-cs"/>
              </a:rPr>
              <a:t>ASYNCHRONOUS VS. SYNCHRONOUS COMMUNICATION:</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Asynchronous protocols</a:t>
            </a:r>
            <a:r>
              <a:rPr lang="en-US" sz="1200" b="0" kern="1200" baseline="0" dirty="0">
                <a:solidFill>
                  <a:schemeClr val="tx1"/>
                </a:solidFill>
                <a:latin typeface="+mn-lt"/>
                <a:ea typeface="+mn-ea"/>
                <a:cs typeface="+mn-cs"/>
              </a:rPr>
              <a:t> are employed mainly in modems. Due to its inherent slowness (stemming from the requirement of addition of start/ stop bits and extended spaces between frames), asynchronous communication is rapidly being replaced by synchronous communication.</a:t>
            </a:r>
          </a:p>
          <a:p>
            <a:endParaRPr lang="en-US" b="0" i="0" baseline="0" dirty="0"/>
          </a:p>
          <a:p>
            <a:r>
              <a:rPr lang="en-US" b="1" i="0" baseline="0" dirty="0"/>
              <a:t>Synchronous protocols:</a:t>
            </a:r>
          </a:p>
          <a:p>
            <a:endParaRPr lang="en-US" b="1" i="0" baseline="0" dirty="0"/>
          </a:p>
          <a:p>
            <a:r>
              <a:rPr lang="en-US" b="0" i="0" baseline="0" dirty="0"/>
              <a:t>The speed of synchronous transmission makes it a better choice over asynchronous transmission for LAN, MAN and WAN technology. Protocols governing synchronous transmission can be further divided into two classes: 1) character oriented protocols and 2) bit oriented protocols.</a:t>
            </a:r>
          </a:p>
          <a:p>
            <a:endParaRPr lang="en-US" b="0" i="0" baseline="0" dirty="0"/>
          </a:p>
          <a:p>
            <a:r>
              <a:rPr lang="en-US" b="0" i="0" baseline="0" dirty="0"/>
              <a:t>In this lecture, from here forth, we are only going to focus on synchronous communication and its two major types: 1) byte-oriented framing; 2) character-oriented framing.</a:t>
            </a:r>
          </a:p>
          <a:p>
            <a:endParaRPr lang="en-US" sz="1200" b="1" i="1" kern="1200" baseline="0" dirty="0">
              <a:solidFill>
                <a:schemeClr val="tx1"/>
              </a:solidFill>
              <a:latin typeface="+mn-lt"/>
              <a:ea typeface="+mn-ea"/>
              <a:cs typeface="+mn-cs"/>
            </a:endParaRPr>
          </a:p>
          <a:p>
            <a:r>
              <a:rPr lang="en-US" sz="1200" b="1" i="1" kern="1200" baseline="0" dirty="0">
                <a:solidFill>
                  <a:schemeClr val="tx1"/>
                </a:solidFill>
                <a:latin typeface="+mn-lt"/>
                <a:ea typeface="+mn-ea"/>
                <a:cs typeface="+mn-cs"/>
              </a:rPr>
              <a:t>What is Framing: </a:t>
            </a:r>
            <a:r>
              <a:rPr lang="en-US" sz="1200" kern="1200" baseline="0" dirty="0">
                <a:solidFill>
                  <a:schemeClr val="tx1"/>
                </a:solidFill>
                <a:latin typeface="+mn-lt"/>
                <a:ea typeface="+mn-ea"/>
                <a:cs typeface="+mn-cs"/>
              </a:rPr>
              <a:t>Since we are focusing on packet-switched networks, which means that blocks of data (called frames at this level), not bit streams, are exchanged between nodes. It is the network adaptor that enables the nodes to exchange frames.</a:t>
            </a:r>
          </a:p>
          <a:p>
            <a:endParaRPr lang="en-US" b="0" i="0" baseline="0" dirty="0"/>
          </a:p>
          <a:p>
            <a:r>
              <a:rPr lang="en-US" b="1" i="1" baseline="0" dirty="0"/>
              <a:t>Central challenge:  </a:t>
            </a:r>
            <a:r>
              <a:rPr lang="en-US" sz="1200" kern="1200" baseline="0" dirty="0">
                <a:solidFill>
                  <a:schemeClr val="tx1"/>
                </a:solidFill>
                <a:latin typeface="+mn-lt"/>
                <a:ea typeface="+mn-ea"/>
                <a:cs typeface="+mn-cs"/>
              </a:rPr>
              <a:t>When node A wishes to transmit a frame to node B, it tells its adaptor to transmit a frame from the node’s memory. This results in a sequence of bits being sent over the link. The adaptor on node B then collects together the sequence of bits arriving on the link and deposits the corresponding frame in B’s memory. Recognizing exactly what set of bits constitutes a frame—that is, determining where the frame begins and ends—is the central challenge faced by the adaptor.</a:t>
            </a:r>
          </a:p>
          <a:p>
            <a:endParaRPr lang="en-US" b="0" i="0" baseline="0" dirty="0"/>
          </a:p>
          <a:p>
            <a:r>
              <a:rPr lang="en-US" sz="1200" kern="1200" baseline="0" dirty="0">
                <a:solidFill>
                  <a:schemeClr val="tx1"/>
                </a:solidFill>
                <a:latin typeface="+mn-lt"/>
                <a:ea typeface="+mn-ea"/>
                <a:cs typeface="+mn-cs"/>
              </a:rPr>
              <a:t>There are several ways to address the framing problem. We will discuss different protocols to illustrate the various points in the design space. Note that while we discuss framing in the context of point-to-point links, the problem is a fundamental one that must also be addressed in multiple-access networks like Ethernet and token rings.</a:t>
            </a: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55</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17956417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STDM</a:t>
            </a:r>
          </a:p>
          <a:p>
            <a:r>
              <a:rPr lang="en-US" baseline="0" dirty="0"/>
              <a:t>FDM</a:t>
            </a:r>
          </a:p>
          <a:p>
            <a:r>
              <a:rPr lang="en-US" baseline="0" dirty="0"/>
              <a:t>Statistical Multiplexing</a:t>
            </a:r>
          </a:p>
          <a:p>
            <a:endParaRPr lang="en-US" baseline="0" dirty="0"/>
          </a:p>
          <a:p>
            <a:r>
              <a:rPr lang="en-US" baseline="0" dirty="0"/>
              <a:t>Issues of </a:t>
            </a:r>
            <a:r>
              <a:rPr lang="en-US" baseline="0" dirty="0" err="1"/>
              <a:t>QoS</a:t>
            </a:r>
            <a:r>
              <a:rPr lang="en-US" baseline="0" dirty="0"/>
              <a:t> and Congestion.</a:t>
            </a:r>
          </a:p>
          <a:p>
            <a:endParaRPr lang="en-US" baseline="0" dirty="0"/>
          </a:p>
          <a:p>
            <a:r>
              <a:rPr lang="en-US" dirty="0"/>
              <a:t>The </a:t>
            </a:r>
            <a:r>
              <a:rPr lang="en-US" b="1" dirty="0"/>
              <a:t>preamble</a:t>
            </a:r>
            <a:r>
              <a:rPr lang="en-US" dirty="0"/>
              <a:t> of an </a:t>
            </a:r>
            <a:r>
              <a:rPr lang="en-US" b="1" dirty="0"/>
              <a:t>Ethernet</a:t>
            </a:r>
            <a:r>
              <a:rPr lang="en-US" dirty="0"/>
              <a:t> packet consists of a 64-bit pattern of alternating 1 and 0 bits, allowing devices on the network to easily synchronize their receiver clocks, which is followed by the SFD to mark a new incoming </a:t>
            </a:r>
            <a:r>
              <a:rPr lang="en-US" b="1" dirty="0"/>
              <a:t>frame</a:t>
            </a:r>
            <a:endParaRPr lang="en-US" baseline="0" dirty="0"/>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rPr>
              <a:pPr/>
              <a:t>56</a:t>
            </a:fld>
            <a:endParaRPr 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446F94F6-773A-408A-9B7B-9FCE45460150}" type="slidenum">
              <a:rPr lang="en-US" smtClean="0"/>
              <a:pPr/>
              <a:t>5</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r>
              <a:rPr lang="en-US"/>
              <a:t>It is possible to derive the key-stream used for the handshake by capturing the challenge frames in Shared Key authentication.</a:t>
            </a:r>
          </a:p>
          <a:p>
            <a:endParaRPr lang="en-US"/>
          </a:p>
          <a:p>
            <a:r>
              <a:rPr lang="en-US"/>
              <a:t>Wi-Fi Protected Access (WPA) is the alternative which is now being used. </a:t>
            </a:r>
          </a:p>
        </p:txBody>
      </p:sp>
    </p:spTree>
    <p:extLst>
      <p:ext uri="{BB962C8B-B14F-4D97-AF65-F5344CB8AC3E}">
        <p14:creationId xmlns:p14="http://schemas.microsoft.com/office/powerpoint/2010/main" val="29857065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b="1" kern="1200" baseline="0" dirty="0">
                <a:solidFill>
                  <a:schemeClr val="tx1"/>
                </a:solidFill>
                <a:latin typeface="+mn-lt"/>
                <a:ea typeface="+mn-ea"/>
                <a:cs typeface="+mn-cs"/>
              </a:rPr>
              <a:t>ASYNCHRONOUS VS. SYNCHRONOUS COMMUNICATION:</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Asynchronous protocols</a:t>
            </a:r>
            <a:r>
              <a:rPr lang="en-US" sz="1200" b="0" kern="1200" baseline="0" dirty="0">
                <a:solidFill>
                  <a:schemeClr val="tx1"/>
                </a:solidFill>
                <a:latin typeface="+mn-lt"/>
                <a:ea typeface="+mn-ea"/>
                <a:cs typeface="+mn-cs"/>
              </a:rPr>
              <a:t> are employed mainly in modems. Due to its inherent slowness (stemming from the requirement of addition of start/ stop bits and extended spaces between frames), asynchronous communication is rapidly being replaced by synchronous communication.</a:t>
            </a:r>
          </a:p>
          <a:p>
            <a:endParaRPr lang="en-US" b="0" i="0" baseline="0" dirty="0"/>
          </a:p>
          <a:p>
            <a:r>
              <a:rPr lang="en-US" b="1" i="0" baseline="0" dirty="0"/>
              <a:t>Synchronous protocols:</a:t>
            </a:r>
          </a:p>
          <a:p>
            <a:endParaRPr lang="en-US" b="1" i="0" baseline="0" dirty="0"/>
          </a:p>
          <a:p>
            <a:r>
              <a:rPr lang="en-US" b="0" i="0" baseline="0" dirty="0"/>
              <a:t>The speed of synchronous transmission makes it a better choice over asynchronous transmission for LAN, MAN and WAN technology. Protocols governing synchronous transmission can be further divided into two classes: 1) character oriented protocols and 2) bit oriented protocols.</a:t>
            </a:r>
          </a:p>
          <a:p>
            <a:endParaRPr lang="en-US" b="0" i="0" baseline="0" dirty="0"/>
          </a:p>
          <a:p>
            <a:r>
              <a:rPr lang="en-US" b="0" i="0" baseline="0" dirty="0"/>
              <a:t>In this lecture, from here forth, we are only going to focus on synchronous communication and its two major types: 1) byte-oriented framing; 2) character-oriented framing.</a:t>
            </a:r>
          </a:p>
          <a:p>
            <a:endParaRPr lang="en-US" sz="1200" b="1" i="1" kern="1200" baseline="0" dirty="0">
              <a:solidFill>
                <a:schemeClr val="tx1"/>
              </a:solidFill>
              <a:latin typeface="+mn-lt"/>
              <a:ea typeface="+mn-ea"/>
              <a:cs typeface="+mn-cs"/>
            </a:endParaRPr>
          </a:p>
          <a:p>
            <a:r>
              <a:rPr lang="en-US" sz="1200" b="1" i="1" kern="1200" baseline="0" dirty="0">
                <a:solidFill>
                  <a:schemeClr val="tx1"/>
                </a:solidFill>
                <a:latin typeface="+mn-lt"/>
                <a:ea typeface="+mn-ea"/>
                <a:cs typeface="+mn-cs"/>
              </a:rPr>
              <a:t>What is Framing: </a:t>
            </a:r>
            <a:r>
              <a:rPr lang="en-US" sz="1200" kern="1200" baseline="0" dirty="0">
                <a:solidFill>
                  <a:schemeClr val="tx1"/>
                </a:solidFill>
                <a:latin typeface="+mn-lt"/>
                <a:ea typeface="+mn-ea"/>
                <a:cs typeface="+mn-cs"/>
              </a:rPr>
              <a:t>Since we are focusing on packet-switched networks, which means that blocks of data (called frames at this level), not bit streams, are exchanged between nodes. It is the network adaptor that enables the nodes to exchange frames.</a:t>
            </a:r>
          </a:p>
          <a:p>
            <a:endParaRPr lang="en-US" b="0" i="0" baseline="0" dirty="0"/>
          </a:p>
          <a:p>
            <a:r>
              <a:rPr lang="en-US" b="1" i="1" baseline="0" dirty="0"/>
              <a:t>Central challenge:  </a:t>
            </a:r>
            <a:r>
              <a:rPr lang="en-US" sz="1200" kern="1200" baseline="0" dirty="0">
                <a:solidFill>
                  <a:schemeClr val="tx1"/>
                </a:solidFill>
                <a:latin typeface="+mn-lt"/>
                <a:ea typeface="+mn-ea"/>
                <a:cs typeface="+mn-cs"/>
              </a:rPr>
              <a:t>When node A wishes to transmit a frame to node B, it tells its adaptor to transmit a frame from the node’s memory. This results in a sequence of bits being sent over the link. The adaptor on node B then collects together the sequence of bits arriving on the link and deposits the corresponding frame in B’s memory. Recognizing exactly what set of bits constitutes a frame—that is, determining where the frame begins and ends—is the central challenge faced by the adaptor.</a:t>
            </a:r>
          </a:p>
          <a:p>
            <a:endParaRPr lang="en-US" b="0" i="0" baseline="0" dirty="0"/>
          </a:p>
          <a:p>
            <a:r>
              <a:rPr lang="en-US" sz="1200" kern="1200" baseline="0" dirty="0">
                <a:solidFill>
                  <a:schemeClr val="tx1"/>
                </a:solidFill>
                <a:latin typeface="+mn-lt"/>
                <a:ea typeface="+mn-ea"/>
                <a:cs typeface="+mn-cs"/>
              </a:rPr>
              <a:t>There are several ways to address the framing problem. We will discuss different protocols to illustrate the various points in the design space. Note that while we discuss framing in the context of point-to-point links, the problem is a fundamental one that must also be addressed in multiple-access networks like Ethernet and token rings.</a:t>
            </a: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57</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41260872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7DEECED-16B1-4EE4-A73F-EBE9F4EDBC66}" type="slidenum">
              <a:rPr lang="en-US" altLang="en-US" sz="1300" smtClean="0"/>
              <a:pPr>
                <a:spcBef>
                  <a:spcPct val="0"/>
                </a:spcBef>
              </a:pPr>
              <a:t>58</a:t>
            </a:fld>
            <a:endParaRPr lang="en-US" altLang="en-US" sz="130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7890463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baseline="0" dirty="0"/>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rPr>
              <a:pPr/>
              <a:t>59</a:t>
            </a:fld>
            <a:endParaRPr lang="en-US"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A030682D-D979-452A-868E-189AE801E8E1}" type="slidenum">
              <a:rPr lang="en-US" smtClean="0"/>
              <a:pPr/>
              <a:t>6</a:t>
            </a:fld>
            <a:endParaRPr 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954D613D-3D4B-430F-9FBC-4B82961C21C7}" type="slidenum">
              <a:rPr lang="en-US" smtClean="0"/>
              <a:pPr/>
              <a:t>7</a:t>
            </a:fld>
            <a:endParaRPr 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37F5257F-B49C-49F0-AE69-084EFFAA19D8}" type="slidenum">
              <a:rPr lang="en-US" smtClean="0"/>
              <a:pPr/>
              <a:t>8</a:t>
            </a:fld>
            <a:endParaRPr 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318E68A6-FDB8-4422-A125-20F9CFF920DA}" type="slidenum">
              <a:rPr lang="en-US" smtClean="0"/>
              <a:pPr/>
              <a:t>9</a:t>
            </a:fld>
            <a:endParaRPr 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lgn="l" rtl="0"/>
            <a:fld id="{D00AE82B-E6DE-496D-8593-D879E45BA82B}" type="datetime1">
              <a:rPr lang="en-US" sz="1200" kern="1200">
                <a:solidFill>
                  <a:prstClr val="black">
                    <a:tint val="75000"/>
                  </a:prstClr>
                </a:solidFill>
                <a:latin typeface="Calibri"/>
                <a:ea typeface="+mn-ea"/>
                <a:cs typeface="+mn-cs"/>
              </a:rPr>
              <a:pPr algn="l" rtl="0"/>
              <a:t>3/15/2023</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l" rtl="0"/>
            <a:fld id="{66B78E9A-6735-4E07-A74B-4B6796617BE3}" type="datetime1">
              <a:rPr lang="en-US" sz="1200" kern="1200">
                <a:solidFill>
                  <a:prstClr val="black">
                    <a:tint val="75000"/>
                  </a:prstClr>
                </a:solidFill>
                <a:latin typeface="Calibri"/>
                <a:ea typeface="+mn-ea"/>
                <a:cs typeface="+mn-cs"/>
              </a:rPr>
              <a:pPr algn="l" rtl="0"/>
              <a:t>3/15/2023</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l" rtl="0"/>
            <a:fld id="{6EA5B254-B072-4CB1-B43D-2BC2DB9CD7C4}" type="datetime1">
              <a:rPr lang="en-US" sz="1200" kern="1200">
                <a:solidFill>
                  <a:prstClr val="black">
                    <a:tint val="75000"/>
                  </a:prstClr>
                </a:solidFill>
                <a:latin typeface="Calibri"/>
                <a:ea typeface="+mn-ea"/>
                <a:cs typeface="+mn-cs"/>
              </a:rPr>
              <a:pPr algn="l" rtl="0"/>
              <a:t>3/15/2023</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0AE82B-E6DE-496D-8593-D879E45BA82B}" type="datetime1">
              <a:rPr lang="en-US">
                <a:solidFill>
                  <a:prstClr val="black">
                    <a:tint val="75000"/>
                  </a:prstClr>
                </a:solidFill>
              </a:rPr>
              <a:pPr/>
              <a:t>3/15/2023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420030-1D19-48EE-8FEC-248B2DA967E1}" type="datetime1">
              <a:rPr lang="en-US">
                <a:solidFill>
                  <a:prstClr val="black">
                    <a:tint val="75000"/>
                  </a:prstClr>
                </a:solidFill>
              </a:rPr>
              <a:pPr/>
              <a:t>3/15/2023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C7024-A3EF-4289-85F3-1C5CEC3D99F0}" type="datetime1">
              <a:rPr lang="en-US">
                <a:solidFill>
                  <a:prstClr val="black">
                    <a:tint val="75000"/>
                  </a:prstClr>
                </a:solidFill>
              </a:rPr>
              <a:pPr/>
              <a:t>3/15/2023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93474D-E5F8-4FC2-9B60-E2ED55F7E2BC}" type="datetime1">
              <a:rPr lang="en-US">
                <a:solidFill>
                  <a:prstClr val="black">
                    <a:tint val="75000"/>
                  </a:prstClr>
                </a:solidFill>
              </a:rPr>
              <a:pPr/>
              <a:t>3/15/2023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F01133-C2BB-4240-8A90-E7F9C260C7F2}" type="datetime1">
              <a:rPr lang="en-US">
                <a:solidFill>
                  <a:prstClr val="black">
                    <a:tint val="75000"/>
                  </a:prstClr>
                </a:solidFill>
              </a:rPr>
              <a:pPr/>
              <a:t>3/15/2023</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208E7E-0F10-4335-A88E-EEEC5A96BB53}" type="datetime1">
              <a:rPr lang="en-US">
                <a:solidFill>
                  <a:prstClr val="black">
                    <a:tint val="75000"/>
                  </a:prstClr>
                </a:solidFill>
              </a:rPr>
              <a:pPr/>
              <a:t>3/15/2023</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768742-6EA7-4B48-AECD-8DE7C8634080}" type="datetime1">
              <a:rPr lang="en-US">
                <a:solidFill>
                  <a:prstClr val="black">
                    <a:tint val="75000"/>
                  </a:prstClr>
                </a:solidFill>
              </a:rPr>
              <a:pPr/>
              <a:t>3/15/2023</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F9BD24-8B58-4783-8F34-32EB50B922AF}" type="datetime1">
              <a:rPr lang="en-US">
                <a:solidFill>
                  <a:prstClr val="black">
                    <a:tint val="75000"/>
                  </a:prstClr>
                </a:solidFill>
              </a:rPr>
              <a:pPr/>
              <a:t>3/15/2023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l" rtl="0"/>
            <a:fld id="{77420030-1D19-48EE-8FEC-248B2DA967E1}" type="datetime1">
              <a:rPr lang="en-US" sz="1200" kern="1200">
                <a:solidFill>
                  <a:prstClr val="black">
                    <a:tint val="75000"/>
                  </a:prstClr>
                </a:solidFill>
                <a:latin typeface="Calibri"/>
                <a:ea typeface="+mn-ea"/>
                <a:cs typeface="+mn-cs"/>
              </a:rPr>
              <a:pPr algn="l" rtl="0"/>
              <a:t>3/15/2023</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698035-A15B-4316-8BE6-2D4E036B8C5E}" type="datetime1">
              <a:rPr lang="en-US">
                <a:solidFill>
                  <a:prstClr val="black">
                    <a:tint val="75000"/>
                  </a:prstClr>
                </a:solidFill>
              </a:rPr>
              <a:pPr/>
              <a:t>3/15/2023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B78E9A-6735-4E07-A74B-4B6796617BE3}" type="datetime1">
              <a:rPr lang="en-US">
                <a:solidFill>
                  <a:prstClr val="black">
                    <a:tint val="75000"/>
                  </a:prstClr>
                </a:solidFill>
              </a:rPr>
              <a:pPr/>
              <a:t>3/15/2023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A5B254-B072-4CB1-B43D-2BC2DB9CD7C4}" type="datetime1">
              <a:rPr lang="en-US">
                <a:solidFill>
                  <a:prstClr val="black">
                    <a:tint val="75000"/>
                  </a:prstClr>
                </a:solidFill>
              </a:rPr>
              <a:pPr/>
              <a:t>3/15/2023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122" name="Rectangle 2"/>
          <p:cNvSpPr>
            <a:spLocks noChangeArrowheads="1"/>
          </p:cNvSpPr>
          <p:nvPr/>
        </p:nvSpPr>
        <p:spPr bwMode="auto">
          <a:xfrm rot="16200000">
            <a:off x="3200400" y="-1600200"/>
            <a:ext cx="2743200" cy="9144000"/>
          </a:xfrm>
          <a:prstGeom prst="rect">
            <a:avLst/>
          </a:prstGeom>
          <a:solidFill>
            <a:srgbClr val="0183B7"/>
          </a:solidFill>
          <a:ln w="9525" algn="ctr">
            <a:noFill/>
            <a:miter lim="800000"/>
            <a:headEnd/>
            <a:tailEnd/>
          </a:ln>
          <a:effectLst/>
        </p:spPr>
        <p:txBody>
          <a:bodyPr wrap="none" lIns="73025" tIns="36512" rIns="73025" bIns="36512" anchor="ctr"/>
          <a:lstStyle/>
          <a:p>
            <a:pPr algn="r" eaLnBrk="0" fontAlgn="base" hangingPunct="0">
              <a:lnSpc>
                <a:spcPct val="90000"/>
              </a:lnSpc>
              <a:spcBef>
                <a:spcPct val="0"/>
              </a:spcBef>
              <a:spcAft>
                <a:spcPct val="0"/>
              </a:spcAft>
            </a:pPr>
            <a:endParaRPr lang="en-US">
              <a:solidFill>
                <a:srgbClr val="FFFFFF"/>
              </a:solidFill>
            </a:endParaRPr>
          </a:p>
        </p:txBody>
      </p:sp>
      <p:grpSp>
        <p:nvGrpSpPr>
          <p:cNvPr id="2" name="Group 3"/>
          <p:cNvGrpSpPr>
            <a:grpSpLocks/>
          </p:cNvGrpSpPr>
          <p:nvPr/>
        </p:nvGrpSpPr>
        <p:grpSpPr bwMode="auto">
          <a:xfrm>
            <a:off x="609600" y="525463"/>
            <a:ext cx="1447800" cy="769937"/>
            <a:chOff x="384" y="331"/>
            <a:chExt cx="912" cy="485"/>
          </a:xfrm>
        </p:grpSpPr>
        <p:sp>
          <p:nvSpPr>
            <p:cNvPr id="5124" name="AutoShape 4"/>
            <p:cNvSpPr>
              <a:spLocks noChangeAspect="1" noChangeArrowheads="1" noTextEdit="1"/>
            </p:cNvSpPr>
            <p:nvPr/>
          </p:nvSpPr>
          <p:spPr bwMode="invGray">
            <a:xfrm>
              <a:off x="384" y="331"/>
              <a:ext cx="912" cy="485"/>
            </a:xfrm>
            <a:prstGeom prst="rect">
              <a:avLst/>
            </a:prstGeom>
            <a:noFill/>
            <a:ln w="9525">
              <a:noFill/>
              <a:miter lim="800000"/>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25" name="Rectangle 5"/>
            <p:cNvSpPr>
              <a:spLocks noChangeArrowheads="1"/>
            </p:cNvSpPr>
            <p:nvPr/>
          </p:nvSpPr>
          <p:spPr bwMode="invGray">
            <a:xfrm>
              <a:off x="640" y="652"/>
              <a:ext cx="42" cy="158"/>
            </a:xfrm>
            <a:prstGeom prst="rect">
              <a:avLst/>
            </a:prstGeom>
            <a:solidFill>
              <a:schemeClr val="tx1"/>
            </a:solidFill>
            <a:ln w="9525">
              <a:noFill/>
              <a:miter lim="800000"/>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26" name="Freeform 6"/>
            <p:cNvSpPr>
              <a:spLocks/>
            </p:cNvSpPr>
            <p:nvPr/>
          </p:nvSpPr>
          <p:spPr bwMode="invGray">
            <a:xfrm>
              <a:off x="882" y="648"/>
              <a:ext cx="120" cy="166"/>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tx1"/>
            </a:solidFill>
            <a:ln w="9525">
              <a:noFill/>
              <a:round/>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27" name="Freeform 7"/>
            <p:cNvSpPr>
              <a:spLocks/>
            </p:cNvSpPr>
            <p:nvPr/>
          </p:nvSpPr>
          <p:spPr bwMode="invGray">
            <a:xfrm>
              <a:off x="467" y="648"/>
              <a:ext cx="120" cy="166"/>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tx1"/>
            </a:solidFill>
            <a:ln w="9525">
              <a:noFill/>
              <a:round/>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28" name="Freeform 8"/>
            <p:cNvSpPr>
              <a:spLocks noEditPoints="1"/>
            </p:cNvSpPr>
            <p:nvPr/>
          </p:nvSpPr>
          <p:spPr bwMode="invGray">
            <a:xfrm>
              <a:off x="1046" y="648"/>
              <a:ext cx="165" cy="166"/>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tx1"/>
            </a:solidFill>
            <a:ln w="9525">
              <a:noFill/>
              <a:round/>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29" name="Freeform 9"/>
            <p:cNvSpPr>
              <a:spLocks/>
            </p:cNvSpPr>
            <p:nvPr/>
          </p:nvSpPr>
          <p:spPr bwMode="invGray">
            <a:xfrm>
              <a:off x="735" y="648"/>
              <a:ext cx="108" cy="166"/>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tx1"/>
            </a:solidFill>
            <a:ln w="9525">
              <a:noFill/>
              <a:round/>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30" name="Freeform 10"/>
            <p:cNvSpPr>
              <a:spLocks/>
            </p:cNvSpPr>
            <p:nvPr/>
          </p:nvSpPr>
          <p:spPr bwMode="invGray">
            <a:xfrm>
              <a:off x="384" y="462"/>
              <a:ext cx="39" cy="81"/>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tx1"/>
            </a:solidFill>
            <a:ln w="9525">
              <a:noFill/>
              <a:round/>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31" name="Freeform 11"/>
            <p:cNvSpPr>
              <a:spLocks/>
            </p:cNvSpPr>
            <p:nvPr/>
          </p:nvSpPr>
          <p:spPr bwMode="invGray">
            <a:xfrm>
              <a:off x="494" y="407"/>
              <a:ext cx="39" cy="136"/>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tx1"/>
            </a:solidFill>
            <a:ln w="9525">
              <a:noFill/>
              <a:round/>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32" name="Freeform 12"/>
            <p:cNvSpPr>
              <a:spLocks/>
            </p:cNvSpPr>
            <p:nvPr/>
          </p:nvSpPr>
          <p:spPr bwMode="invGray">
            <a:xfrm>
              <a:off x="601" y="333"/>
              <a:ext cx="39" cy="249"/>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tx1"/>
            </a:solidFill>
            <a:ln w="9525">
              <a:noFill/>
              <a:round/>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33" name="Freeform 13"/>
            <p:cNvSpPr>
              <a:spLocks/>
            </p:cNvSpPr>
            <p:nvPr/>
          </p:nvSpPr>
          <p:spPr bwMode="invGray">
            <a:xfrm>
              <a:off x="711" y="407"/>
              <a:ext cx="39" cy="136"/>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tx1"/>
            </a:solidFill>
            <a:ln w="9525">
              <a:noFill/>
              <a:round/>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34" name="Freeform 14"/>
            <p:cNvSpPr>
              <a:spLocks/>
            </p:cNvSpPr>
            <p:nvPr/>
          </p:nvSpPr>
          <p:spPr bwMode="invGray">
            <a:xfrm>
              <a:off x="818" y="462"/>
              <a:ext cx="42" cy="81"/>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tx1"/>
            </a:solidFill>
            <a:ln w="9525">
              <a:noFill/>
              <a:round/>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35" name="Freeform 15"/>
            <p:cNvSpPr>
              <a:spLocks/>
            </p:cNvSpPr>
            <p:nvPr/>
          </p:nvSpPr>
          <p:spPr bwMode="invGray">
            <a:xfrm>
              <a:off x="928" y="407"/>
              <a:ext cx="39" cy="136"/>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tx1"/>
            </a:solidFill>
            <a:ln w="9525">
              <a:noFill/>
              <a:round/>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36" name="Freeform 16"/>
            <p:cNvSpPr>
              <a:spLocks/>
            </p:cNvSpPr>
            <p:nvPr/>
          </p:nvSpPr>
          <p:spPr bwMode="invGray">
            <a:xfrm>
              <a:off x="1037" y="333"/>
              <a:ext cx="40" cy="249"/>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tx1"/>
            </a:solidFill>
            <a:ln w="9525">
              <a:noFill/>
              <a:round/>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37" name="Freeform 17"/>
            <p:cNvSpPr>
              <a:spLocks/>
            </p:cNvSpPr>
            <p:nvPr/>
          </p:nvSpPr>
          <p:spPr bwMode="invGray">
            <a:xfrm>
              <a:off x="1145" y="407"/>
              <a:ext cx="39" cy="136"/>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tx1"/>
            </a:solidFill>
            <a:ln w="9525">
              <a:noFill/>
              <a:round/>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38" name="Freeform 18"/>
            <p:cNvSpPr>
              <a:spLocks/>
            </p:cNvSpPr>
            <p:nvPr/>
          </p:nvSpPr>
          <p:spPr bwMode="invGray">
            <a:xfrm>
              <a:off x="1254" y="462"/>
              <a:ext cx="40" cy="81"/>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tx1"/>
            </a:solidFill>
            <a:ln w="9525">
              <a:noFill/>
              <a:round/>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grpSp>
      <p:sp>
        <p:nvSpPr>
          <p:cNvPr id="5139" name="Rectangle 19"/>
          <p:cNvSpPr>
            <a:spLocks noGrp="1" noChangeArrowheads="1"/>
          </p:cNvSpPr>
          <p:nvPr>
            <p:ph type="ctrTitle"/>
          </p:nvPr>
        </p:nvSpPr>
        <p:spPr bwMode="white">
          <a:xfrm>
            <a:off x="650875" y="2557463"/>
            <a:ext cx="3692525" cy="830262"/>
          </a:xfrm>
          <a:ln/>
        </p:spPr>
        <p:txBody>
          <a:bodyPr anchor="ctr"/>
          <a:lstStyle>
            <a:lvl1pPr>
              <a:defRPr sz="3000" b="0">
                <a:solidFill>
                  <a:srgbClr val="FFFFFF"/>
                </a:solidFill>
              </a:defRPr>
            </a:lvl1pPr>
          </a:lstStyle>
          <a:p>
            <a:r>
              <a:rPr lang="en-US"/>
              <a:t>Click to edit Master title style</a:t>
            </a:r>
          </a:p>
        </p:txBody>
      </p:sp>
      <p:sp>
        <p:nvSpPr>
          <p:cNvPr id="5140" name="Rectangle 20"/>
          <p:cNvSpPr>
            <a:spLocks noGrp="1" noChangeArrowheads="1"/>
          </p:cNvSpPr>
          <p:nvPr>
            <p:ph type="subTitle" idx="1"/>
          </p:nvPr>
        </p:nvSpPr>
        <p:spPr>
          <a:xfrm>
            <a:off x="650875" y="4733925"/>
            <a:ext cx="6940550" cy="419100"/>
          </a:xfrm>
          <a:ln/>
        </p:spPr>
        <p:txBody>
          <a:bodyPr/>
          <a:lstStyle>
            <a:lvl1pPr marL="0" indent="0">
              <a:lnSpc>
                <a:spcPct val="90000"/>
              </a:lnSpc>
              <a:buFont typeface="Wingdings" pitchFamily="2" charset="2"/>
              <a:buNone/>
              <a:defRPr sz="2000" b="1">
                <a:solidFill>
                  <a:srgbClr val="C0C0C4"/>
                </a:solidFill>
              </a:defRPr>
            </a:lvl1pPr>
          </a:lstStyle>
          <a:p>
            <a:r>
              <a:rPr lang="en-US"/>
              <a:t>Click to edit Master subtitle style</a:t>
            </a:r>
          </a:p>
        </p:txBody>
      </p:sp>
      <p:pic>
        <p:nvPicPr>
          <p:cNvPr id="5141" name="Picture 21" descr="MAE17639"/>
          <p:cNvPicPr>
            <a:picLocks noChangeAspect="1" noChangeArrowheads="1"/>
          </p:cNvPicPr>
          <p:nvPr/>
        </p:nvPicPr>
        <p:blipFill>
          <a:blip r:embed="rId2" cstate="print"/>
          <a:srcRect/>
          <a:stretch>
            <a:fillRect/>
          </a:stretch>
        </p:blipFill>
        <p:spPr bwMode="auto">
          <a:xfrm>
            <a:off x="4573588" y="1600200"/>
            <a:ext cx="4570412" cy="2743200"/>
          </a:xfrm>
          <a:prstGeom prst="rect">
            <a:avLst/>
          </a:prstGeom>
          <a:noFill/>
        </p:spPr>
      </p:pic>
      <p:sp>
        <p:nvSpPr>
          <p:cNvPr id="5142" name="Rectangle 22"/>
          <p:cNvSpPr>
            <a:spLocks noChangeArrowheads="1"/>
          </p:cNvSpPr>
          <p:nvPr/>
        </p:nvSpPr>
        <p:spPr bwMode="white">
          <a:xfrm>
            <a:off x="1150938" y="6672263"/>
            <a:ext cx="2022475" cy="188912"/>
          </a:xfrm>
          <a:prstGeom prst="rect">
            <a:avLst/>
          </a:prstGeom>
          <a:noFill/>
          <a:ln w="9525">
            <a:noFill/>
            <a:miter lim="800000"/>
            <a:headEnd/>
            <a:tailEnd/>
          </a:ln>
          <a:effectLst/>
        </p:spPr>
        <p:txBody>
          <a:bodyPr wrap="none" lIns="82124" tIns="41061" rIns="82124" bIns="41061" anchor="b" anchorCtr="1">
            <a:spAutoFit/>
          </a:bodyPr>
          <a:lstStyle/>
          <a:p>
            <a:pPr defTabSz="814388" eaLnBrk="0" fontAlgn="base" hangingPunct="0">
              <a:spcBef>
                <a:spcPct val="0"/>
              </a:spcBef>
              <a:spcAft>
                <a:spcPct val="0"/>
              </a:spcAft>
            </a:pPr>
            <a:r>
              <a:rPr lang="en-US" sz="700">
                <a:solidFill>
                  <a:srgbClr val="777777"/>
                </a:solidFill>
              </a:rPr>
              <a:t>© 2008 Cisco Systems, Inc. All rights reserved.</a:t>
            </a:r>
          </a:p>
        </p:txBody>
      </p:sp>
      <p:sp>
        <p:nvSpPr>
          <p:cNvPr id="5143" name="Rectangle 23"/>
          <p:cNvSpPr>
            <a:spLocks noChangeArrowheads="1"/>
          </p:cNvSpPr>
          <p:nvPr/>
        </p:nvSpPr>
        <p:spPr bwMode="auto">
          <a:xfrm>
            <a:off x="3173413" y="6672263"/>
            <a:ext cx="877887" cy="188912"/>
          </a:xfrm>
          <a:prstGeom prst="rect">
            <a:avLst/>
          </a:prstGeom>
          <a:noFill/>
          <a:ln w="9525">
            <a:noFill/>
            <a:miter lim="800000"/>
            <a:headEnd/>
            <a:tailEnd/>
          </a:ln>
          <a:effectLst/>
        </p:spPr>
        <p:txBody>
          <a:bodyPr wrap="none" lIns="82124" tIns="41061" rIns="82124" bIns="41061" anchor="b">
            <a:spAutoFit/>
          </a:bodyPr>
          <a:lstStyle/>
          <a:p>
            <a:pPr algn="r" defTabSz="814388" eaLnBrk="0" fontAlgn="base" hangingPunct="0">
              <a:spcBef>
                <a:spcPct val="0"/>
              </a:spcBef>
              <a:spcAft>
                <a:spcPct val="0"/>
              </a:spcAft>
            </a:pPr>
            <a:r>
              <a:rPr lang="en-US" sz="700">
                <a:solidFill>
                  <a:srgbClr val="777777"/>
                </a:solidFill>
              </a:rPr>
              <a:t>Cisco Confidential</a:t>
            </a:r>
          </a:p>
        </p:txBody>
      </p:sp>
      <p:sp>
        <p:nvSpPr>
          <p:cNvPr id="5144" name="Rectangle 24"/>
          <p:cNvSpPr>
            <a:spLocks noChangeArrowheads="1"/>
          </p:cNvSpPr>
          <p:nvPr/>
        </p:nvSpPr>
        <p:spPr bwMode="white">
          <a:xfrm>
            <a:off x="193675" y="6672263"/>
            <a:ext cx="962025" cy="188912"/>
          </a:xfrm>
          <a:prstGeom prst="rect">
            <a:avLst/>
          </a:prstGeom>
          <a:noFill/>
          <a:ln w="9525">
            <a:noFill/>
            <a:miter lim="800000"/>
            <a:headEnd/>
            <a:tailEnd/>
          </a:ln>
          <a:effectLst/>
        </p:spPr>
        <p:txBody>
          <a:bodyPr lIns="82124" tIns="41061" rIns="82124" bIns="41061" anchor="b">
            <a:spAutoFit/>
          </a:bodyPr>
          <a:lstStyle/>
          <a:p>
            <a:pPr defTabSz="814388" eaLnBrk="0" fontAlgn="base" hangingPunct="0">
              <a:spcBef>
                <a:spcPct val="0"/>
              </a:spcBef>
              <a:spcAft>
                <a:spcPct val="0"/>
              </a:spcAft>
            </a:pPr>
            <a:r>
              <a:rPr lang="en-US" sz="700">
                <a:solidFill>
                  <a:srgbClr val="777777"/>
                </a:solidFill>
              </a:rPr>
              <a:t>Presentation_ID</a:t>
            </a:r>
          </a:p>
        </p:txBody>
      </p:sp>
      <p:sp>
        <p:nvSpPr>
          <p:cNvPr id="5145" name="Rectangle 2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eaLnBrk="0" fontAlgn="base" hangingPunct="0">
              <a:spcBef>
                <a:spcPct val="0"/>
              </a:spcBef>
              <a:spcAft>
                <a:spcPct val="0"/>
              </a:spcAft>
            </a:pPr>
            <a:fld id="{94BE6042-CF0D-441A-8EC1-73248C70693C}" type="slidenum">
              <a:rPr lang="en-US" sz="1000">
                <a:solidFill>
                  <a:srgbClr val="777777"/>
                </a:solidFill>
              </a:rPr>
              <a:pPr algn="r" defTabSz="814388" eaLnBrk="0" fontAlgn="base" hangingPunct="0">
                <a:spcBef>
                  <a:spcPct val="0"/>
                </a:spcBef>
                <a:spcAft>
                  <a:spcPct val="0"/>
                </a:spcAft>
              </a:pPr>
              <a:t>‹#›</a:t>
            </a:fld>
            <a:endParaRPr lang="en-US" sz="1000">
              <a:solidFill>
                <a:srgbClr val="777777"/>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1524000"/>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1524000"/>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l" rtl="0"/>
            <a:fld id="{1DCC7024-A3EF-4289-85F3-1C5CEC3D99F0}" type="datetime1">
              <a:rPr lang="en-US" sz="1200" kern="1200">
                <a:solidFill>
                  <a:prstClr val="black">
                    <a:tint val="75000"/>
                  </a:prstClr>
                </a:solidFill>
                <a:latin typeface="Calibri"/>
                <a:ea typeface="+mn-ea"/>
                <a:cs typeface="+mn-cs"/>
              </a:rPr>
              <a:pPr algn="l" rtl="0"/>
              <a:t>3/15/2023</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304800"/>
            <a:ext cx="2035175" cy="47910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304800"/>
            <a:ext cx="5957887" cy="4791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838200"/>
          </a:xfrm>
        </p:spPr>
        <p:txBody>
          <a:bodyPr/>
          <a:lstStyle/>
          <a:p>
            <a:r>
              <a:rPr lang="en-US"/>
              <a:t>Click to edit Master title style</a:t>
            </a:r>
          </a:p>
        </p:txBody>
      </p:sp>
      <p:sp>
        <p:nvSpPr>
          <p:cNvPr id="3" name="Table Placeholder 2"/>
          <p:cNvSpPr>
            <a:spLocks noGrp="1"/>
          </p:cNvSpPr>
          <p:nvPr>
            <p:ph type="tbl" idx="1"/>
          </p:nvPr>
        </p:nvSpPr>
        <p:spPr>
          <a:xfrm>
            <a:off x="655638" y="1524000"/>
            <a:ext cx="7940675" cy="3571875"/>
          </a:xfrm>
        </p:spPr>
        <p:txBody>
          <a:bodyPr/>
          <a:lstStyle/>
          <a:p>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838200"/>
          </a:xfrm>
        </p:spPr>
        <p:txBody>
          <a:bodyPr/>
          <a:lstStyle/>
          <a:p>
            <a:r>
              <a:rPr lang="en-US"/>
              <a:t>Click to edit Master title style</a:t>
            </a:r>
          </a:p>
        </p:txBody>
      </p:sp>
      <p:sp>
        <p:nvSpPr>
          <p:cNvPr id="3" name="Text Placeholder 2"/>
          <p:cNvSpPr>
            <a:spLocks noGrp="1"/>
          </p:cNvSpPr>
          <p:nvPr>
            <p:ph type="body" sz="half" idx="1"/>
          </p:nvPr>
        </p:nvSpPr>
        <p:spPr>
          <a:xfrm>
            <a:off x="655638" y="1524000"/>
            <a:ext cx="3894137" cy="357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1524000"/>
            <a:ext cx="3894138" cy="357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lgn="l" rtl="0"/>
            <a:fld id="{EB93474D-E5F8-4FC2-9B60-E2ED55F7E2BC}" type="datetime1">
              <a:rPr lang="en-US" sz="1200" kern="1200">
                <a:solidFill>
                  <a:prstClr val="black">
                    <a:tint val="75000"/>
                  </a:prstClr>
                </a:solidFill>
                <a:latin typeface="Calibri"/>
                <a:ea typeface="+mn-ea"/>
                <a:cs typeface="+mn-cs"/>
              </a:rPr>
              <a:pPr algn="l" rtl="0"/>
              <a:t>3/15/2023</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lgn="l" rtl="0"/>
            <a:fld id="{45F01133-C2BB-4240-8A90-E7F9C260C7F2}" type="datetime1">
              <a:rPr lang="en-US" sz="1200" kern="1200">
                <a:solidFill>
                  <a:prstClr val="black">
                    <a:tint val="75000"/>
                  </a:prstClr>
                </a:solidFill>
                <a:latin typeface="Calibri"/>
                <a:ea typeface="+mn-ea"/>
                <a:cs typeface="+mn-cs"/>
              </a:rPr>
              <a:pPr algn="l" rtl="0"/>
              <a:t>3/15/2023</a:t>
            </a:fld>
            <a:endParaRPr lang="en-US" sz="1200" kern="1200" dirty="0">
              <a:solidFill>
                <a:prstClr val="black">
                  <a:tint val="75000"/>
                </a:prstClr>
              </a:solidFill>
              <a:latin typeface="Calibri"/>
              <a:ea typeface="+mn-ea"/>
              <a:cs typeface="+mn-cs"/>
            </a:endParaRPr>
          </a:p>
        </p:txBody>
      </p:sp>
      <p:sp>
        <p:nvSpPr>
          <p:cNvPr id="8" name="Footer Placeholder 7"/>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l" rtl="0"/>
            <a:fld id="{60208E7E-0F10-4335-A88E-EEEC5A96BB53}" type="datetime1">
              <a:rPr lang="en-US" sz="1200" kern="1200">
                <a:solidFill>
                  <a:prstClr val="black">
                    <a:tint val="75000"/>
                  </a:prstClr>
                </a:solidFill>
                <a:latin typeface="Calibri"/>
                <a:ea typeface="+mn-ea"/>
                <a:cs typeface="+mn-cs"/>
              </a:rPr>
              <a:pPr algn="l" rtl="0"/>
              <a:t>3/15/2023</a:t>
            </a:fld>
            <a:endParaRPr lang="en-US" sz="1200" kern="1200" dirty="0">
              <a:solidFill>
                <a:prstClr val="black">
                  <a:tint val="75000"/>
                </a:prstClr>
              </a:solidFill>
              <a:latin typeface="Calibri"/>
              <a:ea typeface="+mn-ea"/>
              <a:cs typeface="+mn-cs"/>
            </a:endParaRPr>
          </a:p>
        </p:txBody>
      </p:sp>
      <p:sp>
        <p:nvSpPr>
          <p:cNvPr id="4" name="Footer Placeholder 3"/>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B3768742-6EA7-4B48-AECD-8DE7C8634080}" type="datetime1">
              <a:rPr lang="en-US" sz="1200" kern="1200">
                <a:solidFill>
                  <a:prstClr val="black">
                    <a:tint val="75000"/>
                  </a:prstClr>
                </a:solidFill>
                <a:latin typeface="Calibri"/>
                <a:ea typeface="+mn-ea"/>
                <a:cs typeface="+mn-cs"/>
              </a:rPr>
              <a:pPr algn="l" rtl="0"/>
              <a:t>3/15/2023</a:t>
            </a:fld>
            <a:endParaRPr lang="en-US" sz="1200" kern="1200" dirty="0">
              <a:solidFill>
                <a:prstClr val="black">
                  <a:tint val="75000"/>
                </a:prstClr>
              </a:solidFill>
              <a:latin typeface="Calibri"/>
              <a:ea typeface="+mn-ea"/>
              <a:cs typeface="+mn-cs"/>
            </a:endParaRPr>
          </a:p>
        </p:txBody>
      </p:sp>
      <p:sp>
        <p:nvSpPr>
          <p:cNvPr id="3" name="Footer Placeholder 2"/>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l" rtl="0"/>
            <a:fld id="{AEF9BD24-8B58-4783-8F34-32EB50B922AF}" type="datetime1">
              <a:rPr lang="en-US" sz="1200" kern="1200">
                <a:solidFill>
                  <a:prstClr val="black">
                    <a:tint val="75000"/>
                  </a:prstClr>
                </a:solidFill>
                <a:latin typeface="Calibri"/>
                <a:ea typeface="+mn-ea"/>
                <a:cs typeface="+mn-cs"/>
              </a:rPr>
              <a:pPr algn="l" rtl="0"/>
              <a:t>3/15/2023</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l" rtl="0"/>
            <a:fld id="{BE698035-A15B-4316-8BE6-2D4E036B8C5E}" type="datetime1">
              <a:rPr lang="en-US" sz="1200" kern="1200">
                <a:solidFill>
                  <a:prstClr val="black">
                    <a:tint val="75000"/>
                  </a:prstClr>
                </a:solidFill>
                <a:latin typeface="Calibri"/>
                <a:ea typeface="+mn-ea"/>
                <a:cs typeface="+mn-cs"/>
              </a:rPr>
              <a:pPr algn="l" rtl="0"/>
              <a:t>3/15/2023</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6B6B065-F737-42D4-B0BE-72B22DA3D634}" type="datetime1">
              <a:rPr lang="en-US" kern="1200" smtClean="0">
                <a:solidFill>
                  <a:prstClr val="black">
                    <a:tint val="75000"/>
                  </a:prstClr>
                </a:solidFill>
                <a:latin typeface="Calibri"/>
                <a:ea typeface="+mn-ea"/>
                <a:cs typeface="+mn-cs"/>
              </a:rPr>
              <a:pPr rtl="0"/>
              <a:t>3/15/2023</a:t>
            </a:fld>
            <a:endParaRPr lang="en-US" kern="1200" dirty="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US"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61B07901-0FDA-43D8-9966-A72C4CAA4B59}" type="slidenum">
              <a:rPr lang="en-US" kern="1200" smtClean="0">
                <a:solidFill>
                  <a:prstClr val="black">
                    <a:tint val="75000"/>
                  </a:prstClr>
                </a:solidFill>
                <a:latin typeface="Calibri"/>
                <a:ea typeface="+mn-ea"/>
                <a:cs typeface="+mn-cs"/>
              </a:rPr>
              <a:pPr rtl="0"/>
              <a:t>‹#›</a:t>
            </a:fld>
            <a:endParaRPr lang="en-US" kern="1200" dirty="0">
              <a:solidFill>
                <a:prstClr val="black">
                  <a:tint val="75000"/>
                </a:prstClr>
              </a:solidFill>
              <a:latin typeface="Calibri"/>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B6B065-F737-42D4-B0BE-72B22DA3D634}" type="datetime1">
              <a:rPr lang="en-US" smtClean="0">
                <a:solidFill>
                  <a:prstClr val="black">
                    <a:tint val="75000"/>
                  </a:prstClr>
                </a:solidFill>
              </a:rPr>
              <a:pPr/>
              <a:t>3/15/2023</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07901-0FDA-43D8-9966-A72C4CAA4B59}"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55638" y="304800"/>
            <a:ext cx="8145462" cy="838200"/>
          </a:xfrm>
          <a:prstGeom prst="rect">
            <a:avLst/>
          </a:prstGeom>
          <a:noFill/>
          <a:ln w="9525" algn="ctr">
            <a:noFill/>
            <a:miter lim="800000"/>
            <a:headEnd/>
            <a:tailEnd/>
          </a:ln>
          <a:effectLst/>
        </p:spPr>
        <p:txBody>
          <a:bodyPr vert="horz" wrap="square" lIns="82124" tIns="41061" rIns="82124" bIns="41061" numCol="1" anchor="b" anchorCtr="0" compatLnSpc="1">
            <a:prstTxWarp prst="textNoShape">
              <a:avLst/>
            </a:prstTxWarp>
          </a:bodyPr>
          <a:lstStyle/>
          <a:p>
            <a:pPr lvl="0"/>
            <a:r>
              <a:rPr lang="en-US"/>
              <a:t>Click to edit Master title style</a:t>
            </a:r>
          </a:p>
        </p:txBody>
      </p:sp>
      <p:sp>
        <p:nvSpPr>
          <p:cNvPr id="4101" name="Rectangle 5"/>
          <p:cNvSpPr>
            <a:spLocks noGrp="1" noChangeArrowheads="1"/>
          </p:cNvSpPr>
          <p:nvPr>
            <p:ph type="body" idx="1"/>
          </p:nvPr>
        </p:nvSpPr>
        <p:spPr bwMode="auto">
          <a:xfrm>
            <a:off x="655638" y="1524000"/>
            <a:ext cx="7940675" cy="3571875"/>
          </a:xfrm>
          <a:prstGeom prst="rect">
            <a:avLst/>
          </a:prstGeom>
          <a:noFill/>
          <a:ln w="9525" algn="ctr">
            <a:noFill/>
            <a:miter lim="800000"/>
            <a:headEnd/>
            <a:tailEnd/>
          </a:ln>
          <a:effectLst/>
        </p:spPr>
        <p:txBody>
          <a:bodyPr vert="horz" wrap="square" lIns="82124" tIns="41061" rIns="82124" bIns="4106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Lst>
  <p:txStyles>
    <p:titleStyle>
      <a:lvl1pPr algn="l" defTabSz="814388" rtl="0" fontAlgn="base">
        <a:lnSpc>
          <a:spcPct val="90000"/>
        </a:lnSpc>
        <a:spcBef>
          <a:spcPct val="0"/>
        </a:spcBef>
        <a:spcAft>
          <a:spcPct val="0"/>
        </a:spcAft>
        <a:defRPr sz="3200" b="1">
          <a:solidFill>
            <a:schemeClr val="tx2"/>
          </a:solidFill>
          <a:latin typeface="+mj-lt"/>
          <a:ea typeface="+mj-ea"/>
          <a:cs typeface="+mj-cs"/>
        </a:defRPr>
      </a:lvl1pPr>
      <a:lvl2pPr algn="l" defTabSz="814388" rtl="0" fontAlgn="base">
        <a:lnSpc>
          <a:spcPct val="90000"/>
        </a:lnSpc>
        <a:spcBef>
          <a:spcPct val="0"/>
        </a:spcBef>
        <a:spcAft>
          <a:spcPct val="0"/>
        </a:spcAft>
        <a:defRPr sz="3200" b="1">
          <a:solidFill>
            <a:schemeClr val="tx2"/>
          </a:solidFill>
          <a:latin typeface="Arial" charset="0"/>
        </a:defRPr>
      </a:lvl2pPr>
      <a:lvl3pPr algn="l" defTabSz="814388" rtl="0" fontAlgn="base">
        <a:lnSpc>
          <a:spcPct val="90000"/>
        </a:lnSpc>
        <a:spcBef>
          <a:spcPct val="0"/>
        </a:spcBef>
        <a:spcAft>
          <a:spcPct val="0"/>
        </a:spcAft>
        <a:defRPr sz="3200" b="1">
          <a:solidFill>
            <a:schemeClr val="tx2"/>
          </a:solidFill>
          <a:latin typeface="Arial" charset="0"/>
        </a:defRPr>
      </a:lvl3pPr>
      <a:lvl4pPr algn="l" defTabSz="814388" rtl="0" fontAlgn="base">
        <a:lnSpc>
          <a:spcPct val="90000"/>
        </a:lnSpc>
        <a:spcBef>
          <a:spcPct val="0"/>
        </a:spcBef>
        <a:spcAft>
          <a:spcPct val="0"/>
        </a:spcAft>
        <a:defRPr sz="3200" b="1">
          <a:solidFill>
            <a:schemeClr val="tx2"/>
          </a:solidFill>
          <a:latin typeface="Arial" charset="0"/>
        </a:defRPr>
      </a:lvl4pPr>
      <a:lvl5pPr algn="l" defTabSz="814388" rtl="0" fontAlgn="base">
        <a:lnSpc>
          <a:spcPct val="90000"/>
        </a:lnSpc>
        <a:spcBef>
          <a:spcPct val="0"/>
        </a:spcBef>
        <a:spcAft>
          <a:spcPct val="0"/>
        </a:spcAft>
        <a:defRPr sz="3200" b="1">
          <a:solidFill>
            <a:schemeClr val="tx2"/>
          </a:solidFill>
          <a:latin typeface="Arial" charset="0"/>
        </a:defRPr>
      </a:lvl5pPr>
      <a:lvl6pPr marL="457200" algn="l" defTabSz="814388" rtl="0" fontAlgn="base">
        <a:lnSpc>
          <a:spcPct val="90000"/>
        </a:lnSpc>
        <a:spcBef>
          <a:spcPct val="0"/>
        </a:spcBef>
        <a:spcAft>
          <a:spcPct val="0"/>
        </a:spcAft>
        <a:defRPr sz="3200" b="1">
          <a:solidFill>
            <a:schemeClr val="tx2"/>
          </a:solidFill>
          <a:latin typeface="Arial" charset="0"/>
        </a:defRPr>
      </a:lvl6pPr>
      <a:lvl7pPr marL="914400" algn="l" defTabSz="814388" rtl="0" fontAlgn="base">
        <a:lnSpc>
          <a:spcPct val="90000"/>
        </a:lnSpc>
        <a:spcBef>
          <a:spcPct val="0"/>
        </a:spcBef>
        <a:spcAft>
          <a:spcPct val="0"/>
        </a:spcAft>
        <a:defRPr sz="3200" b="1">
          <a:solidFill>
            <a:schemeClr val="tx2"/>
          </a:solidFill>
          <a:latin typeface="Arial" charset="0"/>
        </a:defRPr>
      </a:lvl7pPr>
      <a:lvl8pPr marL="1371600" algn="l" defTabSz="814388" rtl="0" fontAlgn="base">
        <a:lnSpc>
          <a:spcPct val="90000"/>
        </a:lnSpc>
        <a:spcBef>
          <a:spcPct val="0"/>
        </a:spcBef>
        <a:spcAft>
          <a:spcPct val="0"/>
        </a:spcAft>
        <a:defRPr sz="3200" b="1">
          <a:solidFill>
            <a:schemeClr val="tx2"/>
          </a:solidFill>
          <a:latin typeface="Arial" charset="0"/>
        </a:defRPr>
      </a:lvl8pPr>
      <a:lvl9pPr marL="1828800" algn="l" defTabSz="814388" rtl="0" fontAlgn="base">
        <a:lnSpc>
          <a:spcPct val="90000"/>
        </a:lnSpc>
        <a:spcBef>
          <a:spcPct val="0"/>
        </a:spcBef>
        <a:spcAft>
          <a:spcPct val="0"/>
        </a:spcAft>
        <a:defRPr sz="3200" b="1">
          <a:solidFill>
            <a:schemeClr val="tx2"/>
          </a:solidFill>
          <a:latin typeface="Arial" charset="0"/>
        </a:defRPr>
      </a:lvl9pPr>
    </p:titleStyle>
    <p:bodyStyle>
      <a:lvl1pPr marL="236538" indent="-236538" algn="l" defTabSz="814388" rtl="0" eaLnBrk="0" fontAlgn="base" hangingPunct="0">
        <a:lnSpc>
          <a:spcPct val="95000"/>
        </a:lnSpc>
        <a:spcBef>
          <a:spcPct val="50000"/>
        </a:spcBef>
        <a:spcAft>
          <a:spcPct val="0"/>
        </a:spcAft>
        <a:buClr>
          <a:schemeClr val="tx2"/>
        </a:buClr>
        <a:buSzPct val="100000"/>
        <a:buFont typeface="Wingdings" pitchFamily="2" charset="2"/>
        <a:buChar char="§"/>
        <a:defRPr sz="2400">
          <a:solidFill>
            <a:schemeClr val="tx1"/>
          </a:solidFill>
          <a:latin typeface="+mn-lt"/>
          <a:ea typeface="+mn-ea"/>
          <a:cs typeface="+mn-cs"/>
        </a:defRPr>
      </a:lvl1pPr>
      <a:lvl2pPr marL="574675" algn="l" defTabSz="814388" rtl="0" eaLnBrk="0" fontAlgn="base" hangingPunct="0">
        <a:lnSpc>
          <a:spcPct val="95000"/>
        </a:lnSpc>
        <a:spcBef>
          <a:spcPct val="35000"/>
        </a:spcBef>
        <a:spcAft>
          <a:spcPct val="0"/>
        </a:spcAft>
        <a:defRPr sz="2000">
          <a:solidFill>
            <a:schemeClr val="tx1"/>
          </a:solidFill>
          <a:latin typeface="+mn-lt"/>
        </a:defRPr>
      </a:lvl2pPr>
      <a:lvl3pPr marL="914400" algn="l" defTabSz="814388" rtl="0" eaLnBrk="0" fontAlgn="base" hangingPunct="0">
        <a:lnSpc>
          <a:spcPct val="95000"/>
        </a:lnSpc>
        <a:spcBef>
          <a:spcPct val="35000"/>
        </a:spcBef>
        <a:spcAft>
          <a:spcPct val="0"/>
        </a:spcAft>
        <a:defRPr sz="2000">
          <a:solidFill>
            <a:schemeClr val="tx1"/>
          </a:solidFill>
          <a:latin typeface="+mn-lt"/>
        </a:defRPr>
      </a:lvl3pPr>
      <a:lvl4pPr marL="1254125" algn="l" defTabSz="814388" rtl="0" eaLnBrk="0" fontAlgn="base" hangingPunct="0">
        <a:lnSpc>
          <a:spcPct val="95000"/>
        </a:lnSpc>
        <a:spcBef>
          <a:spcPct val="35000"/>
        </a:spcBef>
        <a:spcAft>
          <a:spcPct val="0"/>
        </a:spcAft>
        <a:defRPr sz="2000">
          <a:solidFill>
            <a:schemeClr val="tx1"/>
          </a:solidFill>
          <a:latin typeface="+mn-lt"/>
        </a:defRPr>
      </a:lvl4pPr>
      <a:lvl5pPr marL="1604963" algn="l" defTabSz="814388" rtl="0" eaLnBrk="0" fontAlgn="base" hangingPunct="0">
        <a:lnSpc>
          <a:spcPct val="95000"/>
        </a:lnSpc>
        <a:spcBef>
          <a:spcPct val="35000"/>
        </a:spcBef>
        <a:spcAft>
          <a:spcPct val="0"/>
        </a:spcAft>
        <a:defRPr sz="2000">
          <a:solidFill>
            <a:schemeClr val="tx1"/>
          </a:solidFill>
          <a:latin typeface="+mn-lt"/>
        </a:defRPr>
      </a:lvl5pPr>
      <a:lvl6pPr marL="2062163" algn="l" defTabSz="814388" rtl="0" eaLnBrk="0" fontAlgn="base" hangingPunct="0">
        <a:lnSpc>
          <a:spcPct val="95000"/>
        </a:lnSpc>
        <a:spcBef>
          <a:spcPct val="35000"/>
        </a:spcBef>
        <a:spcAft>
          <a:spcPct val="0"/>
        </a:spcAft>
        <a:defRPr sz="2000">
          <a:solidFill>
            <a:schemeClr val="tx1"/>
          </a:solidFill>
          <a:latin typeface="+mn-lt"/>
        </a:defRPr>
      </a:lvl6pPr>
      <a:lvl7pPr marL="2519363" algn="l" defTabSz="814388" rtl="0" eaLnBrk="0" fontAlgn="base" hangingPunct="0">
        <a:lnSpc>
          <a:spcPct val="95000"/>
        </a:lnSpc>
        <a:spcBef>
          <a:spcPct val="35000"/>
        </a:spcBef>
        <a:spcAft>
          <a:spcPct val="0"/>
        </a:spcAft>
        <a:defRPr sz="2000">
          <a:solidFill>
            <a:schemeClr val="tx1"/>
          </a:solidFill>
          <a:latin typeface="+mn-lt"/>
        </a:defRPr>
      </a:lvl7pPr>
      <a:lvl8pPr marL="2976563" algn="l" defTabSz="814388" rtl="0" eaLnBrk="0" fontAlgn="base" hangingPunct="0">
        <a:lnSpc>
          <a:spcPct val="95000"/>
        </a:lnSpc>
        <a:spcBef>
          <a:spcPct val="35000"/>
        </a:spcBef>
        <a:spcAft>
          <a:spcPct val="0"/>
        </a:spcAft>
        <a:defRPr sz="2000">
          <a:solidFill>
            <a:schemeClr val="tx1"/>
          </a:solidFill>
          <a:latin typeface="+mn-lt"/>
        </a:defRPr>
      </a:lvl8pPr>
      <a:lvl9pPr marL="3433763" algn="l" defTabSz="814388" rtl="0" eaLnBrk="0" fontAlgn="base" hangingPunct="0">
        <a:lnSpc>
          <a:spcPct val="95000"/>
        </a:lnSpc>
        <a:spcBef>
          <a:spcPct val="35000"/>
        </a:spcBef>
        <a:spcAft>
          <a:spcPct val="0"/>
        </a:spcAf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3.xml"/><Relationship Id="rId7" Type="http://schemas.openxmlformats.org/officeDocument/2006/relationships/oleObject" Target="../embeddings/oleObject1.bin"/><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1.xml"/><Relationship Id="rId5" Type="http://schemas.openxmlformats.org/officeDocument/2006/relationships/slideLayout" Target="../slideLayouts/slideLayout28.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hyperlink" Target="http://www.securitycartoon.com/"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hyperlink" Target="http://www.caida.org/" TargetMode="External"/><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www.m-w.org/dictionary/plagal+"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8.wmf"/><Relationship Id="rId7"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18.xml"/><Relationship Id="rId6" Type="http://schemas.openxmlformats.org/officeDocument/2006/relationships/hyperlink" Target="http://www.niit.edu.pk/" TargetMode="External"/><Relationship Id="rId5" Type="http://schemas.openxmlformats.org/officeDocument/2006/relationships/image" Target="../media/image20.wmf"/><Relationship Id="rId4" Type="http://schemas.openxmlformats.org/officeDocument/2006/relationships/image" Target="../media/image19.emf"/></Relationships>
</file>

<file path=ppt/slides/_rels/slide3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29.xml"/><Relationship Id="rId1" Type="http://schemas.openxmlformats.org/officeDocument/2006/relationships/slideLayout" Target="../slideLayouts/slideLayout18.xml"/><Relationship Id="rId6" Type="http://schemas.openxmlformats.org/officeDocument/2006/relationships/image" Target="../media/image21.png"/><Relationship Id="rId5" Type="http://schemas.openxmlformats.org/officeDocument/2006/relationships/image" Target="../media/image20.wmf"/><Relationship Id="rId4" Type="http://schemas.openxmlformats.org/officeDocument/2006/relationships/image" Target="../media/image19.emf"/></Relationships>
</file>

<file path=ppt/slides/_rels/slide37.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30.xml"/><Relationship Id="rId1" Type="http://schemas.openxmlformats.org/officeDocument/2006/relationships/slideLayout" Target="../slideLayouts/slideLayout18.xml"/><Relationship Id="rId4" Type="http://schemas.openxmlformats.org/officeDocument/2006/relationships/image" Target="../media/image18.w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image" Target="../media/image2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42" name="Rectangle 2" hidden="1"/>
          <p:cNvGraphicFramePr>
            <a:graphicFrameLocks/>
          </p:cNvGraphicFramePr>
          <p:nvPr>
            <p:custDataLst>
              <p:tags r:id="rId1"/>
            </p:custDataLst>
          </p:nvPr>
        </p:nvGraphicFramePr>
        <p:xfrm>
          <a:off x="0" y="-673100"/>
          <a:ext cx="161925" cy="161925"/>
        </p:xfrm>
        <a:graphic>
          <a:graphicData uri="http://schemas.openxmlformats.org/presentationml/2006/ole">
            <mc:AlternateContent xmlns:mc="http://schemas.openxmlformats.org/markup-compatibility/2006">
              <mc:Choice xmlns:v="urn:schemas-microsoft-com:vml" Requires="v">
                <p:oleObj r:id="rId7" imgW="0" imgH="0" progId="">
                  <p:embed/>
                </p:oleObj>
              </mc:Choice>
              <mc:Fallback>
                <p:oleObj r:id="rId7" imgW="0" imgH="0" progId="">
                  <p:embed/>
                  <p:pic>
                    <p:nvPicPr>
                      <p:cNvPr id="0" name="AutoShape 7"/>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67310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243" name="Rectangle 3" hidden="1"/>
          <p:cNvSpPr>
            <a:spLocks noChangeArrowheads="1"/>
          </p:cNvSpPr>
          <p:nvPr>
            <p:custDataLst>
              <p:tags r:id="rId2"/>
            </p:custDataLst>
          </p:nvPr>
        </p:nvSpPr>
        <p:spPr bwMode="auto">
          <a:xfrm>
            <a:off x="49213" y="-650875"/>
            <a:ext cx="60325" cy="115887"/>
          </a:xfrm>
          <a:prstGeom prst="rect">
            <a:avLst/>
          </a:prstGeom>
          <a:solidFill>
            <a:schemeClr val="accent1"/>
          </a:solidFill>
          <a:ln w="9525" algn="ctr">
            <a:solidFill>
              <a:schemeClr val="tx1"/>
            </a:solidFill>
            <a:miter lim="800000"/>
            <a:headEnd/>
            <a:tailEnd/>
          </a:ln>
          <a:effectLst/>
        </p:spPr>
        <p:txBody>
          <a:bodyPr wrap="none" lIns="25394" tIns="0" rIns="25394" bIns="0" anchor="ctr"/>
          <a:lstStyle/>
          <a:p>
            <a:pPr algn="ctr" defTabSz="782638" fontAlgn="base">
              <a:spcBef>
                <a:spcPct val="0"/>
              </a:spcBef>
              <a:spcAft>
                <a:spcPct val="0"/>
              </a:spcAft>
              <a:buSzPct val="120000"/>
            </a:pPr>
            <a:r>
              <a:rPr lang="en-US" sz="1600">
                <a:solidFill>
                  <a:srgbClr val="FFFFFF"/>
                </a:solidFill>
                <a:effectLst>
                  <a:outerShdw blurRad="38100" dist="38100" dir="2700000" algn="tl">
                    <a:srgbClr val="000000"/>
                  </a:outerShdw>
                </a:effectLst>
                <a:cs typeface="Arial" charset="0"/>
              </a:rPr>
              <a:t>932</a:t>
            </a:r>
          </a:p>
        </p:txBody>
      </p:sp>
      <p:graphicFrame>
        <p:nvGraphicFramePr>
          <p:cNvPr id="266244" name="Rectangle 4" hidden="1"/>
          <p:cNvGraphicFramePr>
            <a:graphicFrameLocks/>
          </p:cNvGraphicFramePr>
          <p:nvPr>
            <p:custDataLst>
              <p:tags r:id="rId3"/>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r:id="rId8" imgW="0" imgH="0" progId="">
                  <p:embed/>
                </p:oleObj>
              </mc:Choice>
              <mc:Fallback>
                <p:oleObj r:id="rId8" imgW="0" imgH="0" progId="">
                  <p:embed/>
                  <p:pic>
                    <p:nvPicPr>
                      <p:cNvPr id="0" name="AutoShape 8"/>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245" name="Rectangle 5" hidden="1"/>
          <p:cNvSpPr>
            <a:spLocks noChangeArrowheads="1"/>
          </p:cNvSpPr>
          <p:nvPr>
            <p:custDataLst>
              <p:tags r:id="rId4"/>
            </p:custDataLst>
          </p:nvPr>
        </p:nvSpPr>
        <p:spPr bwMode="auto">
          <a:xfrm>
            <a:off x="49213" y="22225"/>
            <a:ext cx="60325" cy="115888"/>
          </a:xfrm>
          <a:prstGeom prst="rect">
            <a:avLst/>
          </a:prstGeom>
          <a:solidFill>
            <a:schemeClr val="accent1"/>
          </a:solidFill>
          <a:ln w="9525" algn="ctr">
            <a:solidFill>
              <a:schemeClr val="tx1"/>
            </a:solidFill>
            <a:miter lim="800000"/>
            <a:headEnd/>
            <a:tailEnd/>
          </a:ln>
          <a:effectLst/>
        </p:spPr>
        <p:txBody>
          <a:bodyPr wrap="none" lIns="25385" tIns="0" rIns="25385" bIns="0" anchor="ctr"/>
          <a:lstStyle/>
          <a:p>
            <a:pPr algn="ctr" defTabSz="782638" fontAlgn="base">
              <a:spcBef>
                <a:spcPct val="0"/>
              </a:spcBef>
              <a:spcAft>
                <a:spcPct val="0"/>
              </a:spcAft>
              <a:buSzPct val="120000"/>
            </a:pPr>
            <a:r>
              <a:rPr lang="en-US" sz="1600">
                <a:solidFill>
                  <a:srgbClr val="FFFFFF"/>
                </a:solidFill>
                <a:effectLst>
                  <a:outerShdw blurRad="38100" dist="38100" dir="2700000" algn="tl">
                    <a:srgbClr val="000000"/>
                  </a:outerShdw>
                </a:effectLst>
                <a:cs typeface="Arial" charset="0"/>
              </a:rPr>
              <a:t>932</a:t>
            </a:r>
          </a:p>
        </p:txBody>
      </p:sp>
      <p:sp>
        <p:nvSpPr>
          <p:cNvPr id="266246" name="Text Box 6"/>
          <p:cNvSpPr txBox="1">
            <a:spLocks noChangeArrowheads="1"/>
          </p:cNvSpPr>
          <p:nvPr/>
        </p:nvSpPr>
        <p:spPr bwMode="auto">
          <a:xfrm>
            <a:off x="3676651" y="973138"/>
            <a:ext cx="4248149" cy="1634118"/>
          </a:xfrm>
          <a:prstGeom prst="rect">
            <a:avLst/>
          </a:prstGeom>
          <a:noFill/>
          <a:ln w="28575">
            <a:noFill/>
            <a:miter lim="800000"/>
            <a:headEnd/>
            <a:tailEnd/>
          </a:ln>
          <a:effectLst/>
        </p:spPr>
        <p:txBody>
          <a:bodyPr wrap="square" lIns="82124" tIns="41061" rIns="82124" bIns="41061">
            <a:spAutoFit/>
          </a:bodyPr>
          <a:lstStyle/>
          <a:p>
            <a:pPr eaLnBrk="0" fontAlgn="base" hangingPunct="0">
              <a:lnSpc>
                <a:spcPct val="90000"/>
              </a:lnSpc>
              <a:spcBef>
                <a:spcPct val="0"/>
              </a:spcBef>
              <a:spcAft>
                <a:spcPct val="0"/>
              </a:spcAft>
            </a:pPr>
            <a:r>
              <a:rPr lang="en-US" sz="2800" dirty="0">
                <a:solidFill>
                  <a:srgbClr val="FFFFFF"/>
                </a:solidFill>
                <a:cs typeface="Times New Roman" pitchFamily="18" charset="0"/>
              </a:rPr>
              <a:t>Can we adopt CSMA/CD (used in wired Ethernet) for use in wireless networks</a:t>
            </a:r>
          </a:p>
        </p:txBody>
      </p:sp>
      <p:sp>
        <p:nvSpPr>
          <p:cNvPr id="266255" name="Line 15"/>
          <p:cNvSpPr>
            <a:spLocks noChangeShapeType="1"/>
          </p:cNvSpPr>
          <p:nvPr/>
        </p:nvSpPr>
        <p:spPr bwMode="auto">
          <a:xfrm flipV="1">
            <a:off x="3436938" y="1044575"/>
            <a:ext cx="0" cy="4841875"/>
          </a:xfrm>
          <a:prstGeom prst="line">
            <a:avLst/>
          </a:prstGeom>
          <a:noFill/>
          <a:ln w="25400">
            <a:solidFill>
              <a:schemeClr val="accent1"/>
            </a:solidFill>
            <a:round/>
            <a:headEnd/>
            <a:tailEnd/>
          </a:ln>
          <a:effectLst/>
        </p:spPr>
        <p:txBody>
          <a:bodyPr wrap="none" lIns="82124" tIns="41061" rIns="82124" bIns="41061" anchor="ctr">
            <a:spAutoFit/>
          </a:bodyPr>
          <a:lstStyle/>
          <a:p>
            <a:pPr algn="r" eaLnBrk="0" fontAlgn="base" hangingPunct="0">
              <a:lnSpc>
                <a:spcPct val="90000"/>
              </a:lnSpc>
              <a:spcBef>
                <a:spcPct val="0"/>
              </a:spcBef>
              <a:spcAft>
                <a:spcPct val="0"/>
              </a:spcAft>
            </a:pPr>
            <a:endParaRPr lang="en-US">
              <a:solidFill>
                <a:srgbClr val="FFFFFF"/>
              </a:solidFill>
            </a:endParaRPr>
          </a:p>
        </p:txBody>
      </p:sp>
      <p:sp>
        <p:nvSpPr>
          <p:cNvPr id="266256" name="Text Box 16"/>
          <p:cNvSpPr txBox="1">
            <a:spLocks noChangeArrowheads="1"/>
          </p:cNvSpPr>
          <p:nvPr/>
        </p:nvSpPr>
        <p:spPr bwMode="auto">
          <a:xfrm>
            <a:off x="1773238" y="706438"/>
            <a:ext cx="1608137" cy="2085975"/>
          </a:xfrm>
          <a:prstGeom prst="rect">
            <a:avLst/>
          </a:prstGeom>
          <a:noFill/>
          <a:ln w="28575" algn="ctr">
            <a:noFill/>
            <a:miter lim="800000"/>
            <a:headEnd/>
            <a:tailEnd/>
          </a:ln>
          <a:effectLst/>
        </p:spPr>
        <p:txBody>
          <a:bodyPr wrap="none" lIns="82124" tIns="41061" rIns="82124" bIns="41061">
            <a:spAutoFit/>
          </a:bodyPr>
          <a:lstStyle/>
          <a:p>
            <a:pPr algn="r" defTabSz="814388" eaLnBrk="0" fontAlgn="base" hangingPunct="0">
              <a:lnSpc>
                <a:spcPct val="90000"/>
              </a:lnSpc>
              <a:spcBef>
                <a:spcPct val="0"/>
              </a:spcBef>
              <a:spcAft>
                <a:spcPct val="0"/>
              </a:spcAft>
            </a:pPr>
            <a:r>
              <a:rPr lang="en-US" sz="14600" dirty="0">
                <a:solidFill>
                  <a:srgbClr val="0183B7"/>
                </a:solidFill>
              </a:rPr>
              <a:t>Q</a:t>
            </a:r>
          </a:p>
        </p:txBody>
      </p:sp>
      <p:sp>
        <p:nvSpPr>
          <p:cNvPr id="266258" name="Rectangle 18"/>
          <p:cNvSpPr>
            <a:spLocks noChangeArrowheads="1"/>
          </p:cNvSpPr>
          <p:nvPr/>
        </p:nvSpPr>
        <p:spPr bwMode="auto">
          <a:xfrm>
            <a:off x="3362325" y="4943475"/>
            <a:ext cx="5781675" cy="1914525"/>
          </a:xfrm>
          <a:prstGeom prst="rect">
            <a:avLst/>
          </a:prstGeom>
          <a:solidFill>
            <a:schemeClr val="bg1"/>
          </a:solidFill>
          <a:ln w="28575" algn="ctr">
            <a:noFill/>
            <a:miter lim="800000"/>
            <a:headEnd/>
            <a:tailEnd/>
          </a:ln>
          <a:effectLst/>
        </p:spPr>
        <p:txBody>
          <a:bodyPr lIns="82124" tIns="41061" rIns="82124" bIns="41061" anchor="ctr">
            <a:spAutoFit/>
          </a:bodyPr>
          <a:lstStyle/>
          <a:p>
            <a:pPr algn="r" eaLnBrk="0" fontAlgn="base" hangingPunct="0">
              <a:lnSpc>
                <a:spcPct val="90000"/>
              </a:lnSpc>
              <a:spcBef>
                <a:spcPct val="0"/>
              </a:spcBef>
              <a:spcAft>
                <a:spcPct val="0"/>
              </a:spcAft>
            </a:pPr>
            <a:endParaRPr lang="en-US">
              <a:solidFill>
                <a:srgbClr val="FFFFFF"/>
              </a:solidFill>
            </a:endParaRPr>
          </a:p>
        </p:txBody>
      </p:sp>
      <p:sp>
        <p:nvSpPr>
          <p:cNvPr id="266259" name="Rectangle 19"/>
          <p:cNvSpPr>
            <a:spLocks noChangeArrowheads="1"/>
          </p:cNvSpPr>
          <p:nvPr/>
        </p:nvSpPr>
        <p:spPr bwMode="auto">
          <a:xfrm flipV="1">
            <a:off x="3424238" y="4953000"/>
            <a:ext cx="1109662" cy="1905000"/>
          </a:xfrm>
          <a:prstGeom prst="rect">
            <a:avLst/>
          </a:prstGeom>
          <a:solidFill>
            <a:srgbClr val="808080">
              <a:alpha val="39999"/>
            </a:srgbClr>
          </a:solidFill>
          <a:ln w="28575" algn="ctr">
            <a:noFill/>
            <a:miter lim="800000"/>
            <a:headEnd/>
            <a:tailEnd/>
          </a:ln>
          <a:effectLst/>
        </p:spPr>
        <p:txBody>
          <a:bodyPr lIns="82124" tIns="41061" rIns="82124" bIns="41061" anchor="ctr">
            <a:spAutoFit/>
          </a:bodyPr>
          <a:lstStyle/>
          <a:p>
            <a:pPr algn="r" eaLnBrk="0" fontAlgn="base" hangingPunct="0">
              <a:lnSpc>
                <a:spcPct val="90000"/>
              </a:lnSpc>
              <a:spcBef>
                <a:spcPct val="0"/>
              </a:spcBef>
              <a:spcAft>
                <a:spcPct val="0"/>
              </a:spcAft>
            </a:pPr>
            <a:endParaRPr lang="en-US">
              <a:solidFill>
                <a:srgbClr val="FFFFFF"/>
              </a:solidFill>
            </a:endParaRPr>
          </a:p>
        </p:txBody>
      </p:sp>
      <p:sp>
        <p:nvSpPr>
          <p:cNvPr id="266260" name="Rectangle 20"/>
          <p:cNvSpPr>
            <a:spLocks noChangeArrowheads="1"/>
          </p:cNvSpPr>
          <p:nvPr/>
        </p:nvSpPr>
        <p:spPr bwMode="auto">
          <a:xfrm flipV="1">
            <a:off x="4572000" y="4953000"/>
            <a:ext cx="1109663" cy="1905000"/>
          </a:xfrm>
          <a:prstGeom prst="rect">
            <a:avLst/>
          </a:prstGeom>
          <a:solidFill>
            <a:srgbClr val="808080">
              <a:alpha val="39999"/>
            </a:srgbClr>
          </a:solidFill>
          <a:ln w="28575" algn="ctr">
            <a:noFill/>
            <a:miter lim="800000"/>
            <a:headEnd/>
            <a:tailEnd/>
          </a:ln>
          <a:effectLst/>
        </p:spPr>
        <p:txBody>
          <a:bodyPr lIns="82124" tIns="41061" rIns="82124" bIns="41061" anchor="ctr">
            <a:spAutoFit/>
          </a:bodyPr>
          <a:lstStyle/>
          <a:p>
            <a:pPr algn="r" eaLnBrk="0" fontAlgn="base" hangingPunct="0">
              <a:lnSpc>
                <a:spcPct val="90000"/>
              </a:lnSpc>
              <a:spcBef>
                <a:spcPct val="0"/>
              </a:spcBef>
              <a:spcAft>
                <a:spcPct val="0"/>
              </a:spcAft>
            </a:pPr>
            <a:endParaRPr lang="en-US">
              <a:solidFill>
                <a:srgbClr val="FFFFFF"/>
              </a:solidFill>
            </a:endParaRPr>
          </a:p>
        </p:txBody>
      </p:sp>
      <p:sp>
        <p:nvSpPr>
          <p:cNvPr id="266261" name="Rectangle 21"/>
          <p:cNvSpPr>
            <a:spLocks noChangeArrowheads="1"/>
          </p:cNvSpPr>
          <p:nvPr/>
        </p:nvSpPr>
        <p:spPr bwMode="auto">
          <a:xfrm flipV="1">
            <a:off x="5721350" y="4953000"/>
            <a:ext cx="1109663" cy="1905000"/>
          </a:xfrm>
          <a:prstGeom prst="rect">
            <a:avLst/>
          </a:prstGeom>
          <a:solidFill>
            <a:srgbClr val="808080">
              <a:alpha val="39999"/>
            </a:srgbClr>
          </a:solidFill>
          <a:ln w="28575" algn="ctr">
            <a:noFill/>
            <a:miter lim="800000"/>
            <a:headEnd/>
            <a:tailEnd/>
          </a:ln>
          <a:effectLst/>
        </p:spPr>
        <p:txBody>
          <a:bodyPr lIns="82124" tIns="41061" rIns="82124" bIns="41061" anchor="ctr">
            <a:spAutoFit/>
          </a:bodyPr>
          <a:lstStyle/>
          <a:p>
            <a:pPr algn="r" eaLnBrk="0" fontAlgn="base" hangingPunct="0">
              <a:lnSpc>
                <a:spcPct val="90000"/>
              </a:lnSpc>
              <a:spcBef>
                <a:spcPct val="0"/>
              </a:spcBef>
              <a:spcAft>
                <a:spcPct val="0"/>
              </a:spcAft>
            </a:pPr>
            <a:endParaRPr lang="en-US">
              <a:solidFill>
                <a:srgbClr val="FFFFFF"/>
              </a:solidFill>
            </a:endParaRPr>
          </a:p>
        </p:txBody>
      </p:sp>
      <p:sp>
        <p:nvSpPr>
          <p:cNvPr id="266262" name="Rectangle 22"/>
          <p:cNvSpPr>
            <a:spLocks noChangeArrowheads="1"/>
          </p:cNvSpPr>
          <p:nvPr/>
        </p:nvSpPr>
        <p:spPr bwMode="auto">
          <a:xfrm flipV="1">
            <a:off x="6869113" y="4953000"/>
            <a:ext cx="1109662" cy="1905000"/>
          </a:xfrm>
          <a:prstGeom prst="rect">
            <a:avLst/>
          </a:prstGeom>
          <a:solidFill>
            <a:srgbClr val="808080">
              <a:alpha val="39999"/>
            </a:srgbClr>
          </a:solidFill>
          <a:ln w="28575" algn="ctr">
            <a:noFill/>
            <a:miter lim="800000"/>
            <a:headEnd/>
            <a:tailEnd/>
          </a:ln>
          <a:effectLst/>
        </p:spPr>
        <p:txBody>
          <a:bodyPr lIns="82124" tIns="41061" rIns="82124" bIns="41061" anchor="ctr">
            <a:spAutoFit/>
          </a:bodyPr>
          <a:lstStyle/>
          <a:p>
            <a:pPr algn="r" eaLnBrk="0" fontAlgn="base" hangingPunct="0">
              <a:lnSpc>
                <a:spcPct val="90000"/>
              </a:lnSpc>
              <a:spcBef>
                <a:spcPct val="0"/>
              </a:spcBef>
              <a:spcAft>
                <a:spcPct val="0"/>
              </a:spcAft>
            </a:pPr>
            <a:endParaRPr lang="en-US">
              <a:solidFill>
                <a:srgbClr val="FFFFFF"/>
              </a:solidFill>
            </a:endParaRPr>
          </a:p>
        </p:txBody>
      </p:sp>
      <p:sp>
        <p:nvSpPr>
          <p:cNvPr id="266263" name="Rectangle 23"/>
          <p:cNvSpPr>
            <a:spLocks noChangeArrowheads="1"/>
          </p:cNvSpPr>
          <p:nvPr/>
        </p:nvSpPr>
        <p:spPr bwMode="auto">
          <a:xfrm flipV="1">
            <a:off x="8016875" y="4953000"/>
            <a:ext cx="1127125" cy="1905000"/>
          </a:xfrm>
          <a:prstGeom prst="rect">
            <a:avLst/>
          </a:prstGeom>
          <a:solidFill>
            <a:srgbClr val="808080">
              <a:alpha val="39999"/>
            </a:srgbClr>
          </a:solidFill>
          <a:ln w="28575" algn="ctr">
            <a:noFill/>
            <a:miter lim="800000"/>
            <a:headEnd/>
            <a:tailEnd/>
          </a:ln>
          <a:effectLst/>
        </p:spPr>
        <p:txBody>
          <a:bodyPr lIns="82124" tIns="41061" rIns="82124" bIns="41061" anchor="ctr">
            <a:spAutoFit/>
          </a:bodyPr>
          <a:lstStyle/>
          <a:p>
            <a:pPr algn="r" eaLnBrk="0" fontAlgn="base" hangingPunct="0">
              <a:lnSpc>
                <a:spcPct val="90000"/>
              </a:lnSpc>
              <a:spcBef>
                <a:spcPct val="0"/>
              </a:spcBef>
              <a:spcAft>
                <a:spcPct val="0"/>
              </a:spcAft>
            </a:pPr>
            <a:endParaRPr lang="en-US">
              <a:solidFill>
                <a:srgbClr val="FFFFFF"/>
              </a:solidFill>
            </a:endParaRPr>
          </a:p>
        </p:txBody>
      </p:sp>
      <p:grpSp>
        <p:nvGrpSpPr>
          <p:cNvPr id="2" name="Group 24" descr="Right:  Group 1"/>
          <p:cNvGrpSpPr>
            <a:grpSpLocks/>
          </p:cNvGrpSpPr>
          <p:nvPr/>
        </p:nvGrpSpPr>
        <p:grpSpPr bwMode="auto">
          <a:xfrm>
            <a:off x="3430588" y="4953000"/>
            <a:ext cx="5715000" cy="933450"/>
            <a:chOff x="2160" y="3120"/>
            <a:chExt cx="3600" cy="588"/>
          </a:xfrm>
        </p:grpSpPr>
        <p:sp>
          <p:nvSpPr>
            <p:cNvPr id="266265" name="Rectangle 25"/>
            <p:cNvSpPr>
              <a:spLocks noChangeArrowheads="1"/>
            </p:cNvSpPr>
            <p:nvPr/>
          </p:nvSpPr>
          <p:spPr bwMode="auto">
            <a:xfrm>
              <a:off x="2160" y="3120"/>
              <a:ext cx="3600" cy="588"/>
            </a:xfrm>
            <a:prstGeom prst="rect">
              <a:avLst/>
            </a:prstGeom>
            <a:solidFill>
              <a:schemeClr val="accent1"/>
            </a:solidFill>
            <a:ln w="9525" algn="ctr">
              <a:noFill/>
              <a:miter lim="800000"/>
              <a:headEnd/>
              <a:tailEnd/>
            </a:ln>
            <a:effectLst/>
          </p:spPr>
          <p:txBody>
            <a:bodyPr lIns="82124" tIns="41061" rIns="82124" bIns="41061" anchor="ctr">
              <a:spAutoFit/>
            </a:bodyPr>
            <a:lstStyle/>
            <a:p>
              <a:pPr algn="r" eaLnBrk="0" fontAlgn="base" hangingPunct="0">
                <a:lnSpc>
                  <a:spcPct val="90000"/>
                </a:lnSpc>
                <a:spcBef>
                  <a:spcPct val="0"/>
                </a:spcBef>
                <a:spcAft>
                  <a:spcPct val="0"/>
                </a:spcAft>
              </a:pPr>
              <a:endParaRPr lang="en-US">
                <a:solidFill>
                  <a:srgbClr val="FFFFFF"/>
                </a:solidFill>
              </a:endParaRPr>
            </a:p>
          </p:txBody>
        </p:sp>
        <p:sp>
          <p:nvSpPr>
            <p:cNvPr id="266266" name="Text Box 26"/>
            <p:cNvSpPr txBox="1">
              <a:spLocks noChangeArrowheads="1"/>
            </p:cNvSpPr>
            <p:nvPr/>
          </p:nvSpPr>
          <p:spPr bwMode="auto">
            <a:xfrm>
              <a:off x="2376" y="3267"/>
              <a:ext cx="3383" cy="297"/>
            </a:xfrm>
            <a:prstGeom prst="rect">
              <a:avLst/>
            </a:prstGeom>
            <a:noFill/>
            <a:ln w="9525" algn="ctr">
              <a:noFill/>
              <a:miter lim="800000"/>
              <a:headEnd/>
              <a:tailEnd/>
            </a:ln>
            <a:effectLst/>
          </p:spPr>
          <p:txBody>
            <a:bodyPr wrap="square" lIns="82124" tIns="41061" rIns="82124" bIns="41061">
              <a:spAutoFit/>
            </a:bodyPr>
            <a:lstStyle/>
            <a:p>
              <a:pPr algn="ctr" defTabSz="814388" eaLnBrk="0" fontAlgn="base" hangingPunct="0">
                <a:lnSpc>
                  <a:spcPct val="90000"/>
                </a:lnSpc>
                <a:spcBef>
                  <a:spcPct val="0"/>
                </a:spcBef>
                <a:spcAft>
                  <a:spcPct val="0"/>
                </a:spcAft>
              </a:pPr>
              <a:r>
                <a:rPr lang="en-US" sz="2800" b="1" dirty="0">
                  <a:solidFill>
                    <a:srgbClr val="FFFFFF"/>
                  </a:solidFill>
                </a:rPr>
                <a:t>MAC for wireless networks</a:t>
              </a: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66255"/>
                                        </p:tgtEl>
                                        <p:attrNameLst>
                                          <p:attrName>style.visibility</p:attrName>
                                        </p:attrNameLst>
                                      </p:cBhvr>
                                      <p:to>
                                        <p:strVal val="visible"/>
                                      </p:to>
                                    </p:set>
                                    <p:animEffect transition="in" filter="wipe(down)">
                                      <p:cBhvr>
                                        <p:cTn id="7" dur="500"/>
                                        <p:tgtEl>
                                          <p:spTgt spid="266255"/>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266256"/>
                                        </p:tgtEl>
                                        <p:attrNameLst>
                                          <p:attrName>style.visibility</p:attrName>
                                        </p:attrNameLst>
                                      </p:cBhvr>
                                      <p:to>
                                        <p:strVal val="visible"/>
                                      </p:to>
                                    </p:set>
                                    <p:animEffect transition="in" filter="fade">
                                      <p:cBhvr>
                                        <p:cTn id="10" dur="1000"/>
                                        <p:tgtEl>
                                          <p:spTgt spid="266256"/>
                                        </p:tgtEl>
                                      </p:cBhvr>
                                    </p:animEffect>
                                    <p:anim calcmode="lin" valueType="num">
                                      <p:cBhvr>
                                        <p:cTn id="11" dur="1000" fill="hold"/>
                                        <p:tgtEl>
                                          <p:spTgt spid="266256"/>
                                        </p:tgtEl>
                                        <p:attrNameLst>
                                          <p:attrName>ppt_x</p:attrName>
                                        </p:attrNameLst>
                                      </p:cBhvr>
                                      <p:tavLst>
                                        <p:tav tm="0">
                                          <p:val>
                                            <p:strVal val="#ppt_x"/>
                                          </p:val>
                                        </p:tav>
                                        <p:tav tm="100000">
                                          <p:val>
                                            <p:strVal val="#ppt_x"/>
                                          </p:val>
                                        </p:tav>
                                      </p:tavLst>
                                    </p:anim>
                                    <p:anim calcmode="lin" valueType="num">
                                      <p:cBhvr>
                                        <p:cTn id="12" dur="1000" fill="hold"/>
                                        <p:tgtEl>
                                          <p:spTgt spid="266256"/>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66246"/>
                                        </p:tgtEl>
                                        <p:attrNameLst>
                                          <p:attrName>style.visibility</p:attrName>
                                        </p:attrNameLst>
                                      </p:cBhvr>
                                      <p:to>
                                        <p:strVal val="visible"/>
                                      </p:to>
                                    </p:set>
                                    <p:animEffect transition="in" filter="fade">
                                      <p:cBhvr>
                                        <p:cTn id="16" dur="500"/>
                                        <p:tgtEl>
                                          <p:spTgt spid="266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6" grpId="0"/>
      <p:bldP spid="266255" grpId="0" animBg="1"/>
      <p:bldP spid="26625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title"/>
          </p:nvPr>
        </p:nvSpPr>
        <p:spPr/>
        <p:txBody>
          <a:bodyPr>
            <a:normAutofit fontScale="90000"/>
          </a:bodyPr>
          <a:lstStyle/>
          <a:p>
            <a:r>
              <a:rPr lang="en-US" dirty="0"/>
              <a:t>The 802.11 MAC Layer Services: Wired Equivalent Privacy (WEP)</a:t>
            </a:r>
          </a:p>
        </p:txBody>
      </p:sp>
      <p:grpSp>
        <p:nvGrpSpPr>
          <p:cNvPr id="2" name="Group 41"/>
          <p:cNvGrpSpPr>
            <a:grpSpLocks/>
          </p:cNvGrpSpPr>
          <p:nvPr/>
        </p:nvGrpSpPr>
        <p:grpSpPr bwMode="auto">
          <a:xfrm>
            <a:off x="3429000" y="1690687"/>
            <a:ext cx="2286000" cy="838200"/>
            <a:chOff x="1968" y="1008"/>
            <a:chExt cx="1440" cy="528"/>
          </a:xfrm>
        </p:grpSpPr>
        <p:grpSp>
          <p:nvGrpSpPr>
            <p:cNvPr id="3" name="Group 13"/>
            <p:cNvGrpSpPr>
              <a:grpSpLocks/>
            </p:cNvGrpSpPr>
            <p:nvPr/>
          </p:nvGrpSpPr>
          <p:grpSpPr bwMode="auto">
            <a:xfrm>
              <a:off x="1968" y="1248"/>
              <a:ext cx="912" cy="288"/>
              <a:chOff x="720" y="1488"/>
              <a:chExt cx="960" cy="288"/>
            </a:xfrm>
          </p:grpSpPr>
          <p:sp>
            <p:nvSpPr>
              <p:cNvPr id="57393" name="Rectangle 14"/>
              <p:cNvSpPr>
                <a:spLocks noChangeArrowheads="1"/>
              </p:cNvSpPr>
              <p:nvPr/>
            </p:nvSpPr>
            <p:spPr bwMode="auto">
              <a:xfrm>
                <a:off x="720" y="1488"/>
                <a:ext cx="240" cy="288"/>
              </a:xfrm>
              <a:prstGeom prst="rect">
                <a:avLst/>
              </a:prstGeom>
              <a:noFill/>
              <a:ln w="9525">
                <a:solidFill>
                  <a:schemeClr val="tx1"/>
                </a:solidFill>
                <a:miter lim="800000"/>
                <a:headEnd/>
                <a:tailEnd/>
              </a:ln>
            </p:spPr>
            <p:txBody>
              <a:bodyPr wrap="none" anchor="ctr"/>
              <a:lstStyle/>
              <a:p>
                <a:pPr algn="ctr"/>
                <a:r>
                  <a:rPr lang="en-US"/>
                  <a:t>0</a:t>
                </a:r>
              </a:p>
            </p:txBody>
          </p:sp>
          <p:sp>
            <p:nvSpPr>
              <p:cNvPr id="57394" name="Rectangle 15"/>
              <p:cNvSpPr>
                <a:spLocks noChangeArrowheads="1"/>
              </p:cNvSpPr>
              <p:nvPr/>
            </p:nvSpPr>
            <p:spPr bwMode="auto">
              <a:xfrm>
                <a:off x="960" y="1488"/>
                <a:ext cx="240" cy="288"/>
              </a:xfrm>
              <a:prstGeom prst="rect">
                <a:avLst/>
              </a:prstGeom>
              <a:noFill/>
              <a:ln w="9525">
                <a:solidFill>
                  <a:schemeClr val="tx1"/>
                </a:solidFill>
                <a:miter lim="800000"/>
                <a:headEnd/>
                <a:tailEnd/>
              </a:ln>
            </p:spPr>
            <p:txBody>
              <a:bodyPr wrap="none" anchor="ctr"/>
              <a:lstStyle/>
              <a:p>
                <a:pPr algn="ctr"/>
                <a:r>
                  <a:rPr lang="en-US"/>
                  <a:t>1</a:t>
                </a:r>
              </a:p>
            </p:txBody>
          </p:sp>
          <p:sp>
            <p:nvSpPr>
              <p:cNvPr id="57395" name="Rectangle 16"/>
              <p:cNvSpPr>
                <a:spLocks noChangeArrowheads="1"/>
              </p:cNvSpPr>
              <p:nvPr/>
            </p:nvSpPr>
            <p:spPr bwMode="auto">
              <a:xfrm>
                <a:off x="1200" y="1488"/>
                <a:ext cx="240" cy="288"/>
              </a:xfrm>
              <a:prstGeom prst="rect">
                <a:avLst/>
              </a:prstGeom>
              <a:noFill/>
              <a:ln w="9525">
                <a:solidFill>
                  <a:schemeClr val="tx1"/>
                </a:solidFill>
                <a:miter lim="800000"/>
                <a:headEnd/>
                <a:tailEnd/>
              </a:ln>
            </p:spPr>
            <p:txBody>
              <a:bodyPr wrap="none" anchor="ctr"/>
              <a:lstStyle/>
              <a:p>
                <a:pPr algn="ctr"/>
                <a:r>
                  <a:rPr lang="en-US"/>
                  <a:t>1</a:t>
                </a:r>
              </a:p>
            </p:txBody>
          </p:sp>
          <p:sp>
            <p:nvSpPr>
              <p:cNvPr id="57396" name="Rectangle 17"/>
              <p:cNvSpPr>
                <a:spLocks noChangeArrowheads="1"/>
              </p:cNvSpPr>
              <p:nvPr/>
            </p:nvSpPr>
            <p:spPr bwMode="auto">
              <a:xfrm>
                <a:off x="1440" y="1488"/>
                <a:ext cx="240" cy="288"/>
              </a:xfrm>
              <a:prstGeom prst="rect">
                <a:avLst/>
              </a:prstGeom>
              <a:noFill/>
              <a:ln w="9525">
                <a:solidFill>
                  <a:schemeClr val="tx1"/>
                </a:solidFill>
                <a:miter lim="800000"/>
                <a:headEnd/>
                <a:tailEnd/>
              </a:ln>
            </p:spPr>
            <p:txBody>
              <a:bodyPr wrap="none" anchor="ctr"/>
              <a:lstStyle/>
              <a:p>
                <a:pPr algn="ctr"/>
                <a:r>
                  <a:rPr lang="en-US"/>
                  <a:t>0</a:t>
                </a:r>
              </a:p>
            </p:txBody>
          </p:sp>
        </p:grpSp>
        <p:sp>
          <p:nvSpPr>
            <p:cNvPr id="57392" name="Text Box 18"/>
            <p:cNvSpPr txBox="1">
              <a:spLocks noChangeArrowheads="1"/>
            </p:cNvSpPr>
            <p:nvPr/>
          </p:nvSpPr>
          <p:spPr bwMode="auto">
            <a:xfrm>
              <a:off x="2016" y="1008"/>
              <a:ext cx="1392" cy="291"/>
            </a:xfrm>
            <a:prstGeom prst="rect">
              <a:avLst/>
            </a:prstGeom>
            <a:noFill/>
            <a:ln w="9525">
              <a:noFill/>
              <a:miter lim="800000"/>
              <a:headEnd/>
              <a:tailEnd/>
            </a:ln>
          </p:spPr>
          <p:txBody>
            <a:bodyPr>
              <a:spAutoFit/>
            </a:bodyPr>
            <a:lstStyle/>
            <a:p>
              <a:pPr>
                <a:spcBef>
                  <a:spcPct val="50000"/>
                </a:spcBef>
              </a:pPr>
              <a:r>
                <a:rPr lang="en-US"/>
                <a:t>keystream</a:t>
              </a:r>
            </a:p>
          </p:txBody>
        </p:sp>
      </p:grpSp>
      <p:grpSp>
        <p:nvGrpSpPr>
          <p:cNvPr id="4" name="Group 60"/>
          <p:cNvGrpSpPr>
            <a:grpSpLocks/>
          </p:cNvGrpSpPr>
          <p:nvPr/>
        </p:nvGrpSpPr>
        <p:grpSpPr bwMode="auto">
          <a:xfrm>
            <a:off x="1447800" y="2605087"/>
            <a:ext cx="1981200" cy="838200"/>
            <a:chOff x="720" y="1680"/>
            <a:chExt cx="1248" cy="528"/>
          </a:xfrm>
        </p:grpSpPr>
        <p:grpSp>
          <p:nvGrpSpPr>
            <p:cNvPr id="5" name="Group 12"/>
            <p:cNvGrpSpPr>
              <a:grpSpLocks/>
            </p:cNvGrpSpPr>
            <p:nvPr/>
          </p:nvGrpSpPr>
          <p:grpSpPr bwMode="auto">
            <a:xfrm>
              <a:off x="720" y="1920"/>
              <a:ext cx="960" cy="288"/>
              <a:chOff x="720" y="1488"/>
              <a:chExt cx="960" cy="288"/>
            </a:xfrm>
          </p:grpSpPr>
          <p:sp>
            <p:nvSpPr>
              <p:cNvPr id="57387" name="Rectangle 4"/>
              <p:cNvSpPr>
                <a:spLocks noChangeArrowheads="1"/>
              </p:cNvSpPr>
              <p:nvPr/>
            </p:nvSpPr>
            <p:spPr bwMode="auto">
              <a:xfrm>
                <a:off x="720" y="1488"/>
                <a:ext cx="240" cy="288"/>
              </a:xfrm>
              <a:prstGeom prst="rect">
                <a:avLst/>
              </a:prstGeom>
              <a:noFill/>
              <a:ln w="9525">
                <a:solidFill>
                  <a:schemeClr val="tx1"/>
                </a:solidFill>
                <a:miter lim="800000"/>
                <a:headEnd/>
                <a:tailEnd/>
              </a:ln>
            </p:spPr>
            <p:txBody>
              <a:bodyPr wrap="none" anchor="ctr"/>
              <a:lstStyle/>
              <a:p>
                <a:pPr algn="ctr"/>
                <a:r>
                  <a:rPr lang="en-US"/>
                  <a:t>1</a:t>
                </a:r>
              </a:p>
            </p:txBody>
          </p:sp>
          <p:sp>
            <p:nvSpPr>
              <p:cNvPr id="57388" name="Rectangle 5"/>
              <p:cNvSpPr>
                <a:spLocks noChangeArrowheads="1"/>
              </p:cNvSpPr>
              <p:nvPr/>
            </p:nvSpPr>
            <p:spPr bwMode="auto">
              <a:xfrm>
                <a:off x="960" y="1488"/>
                <a:ext cx="240" cy="288"/>
              </a:xfrm>
              <a:prstGeom prst="rect">
                <a:avLst/>
              </a:prstGeom>
              <a:noFill/>
              <a:ln w="9525">
                <a:solidFill>
                  <a:schemeClr val="tx1"/>
                </a:solidFill>
                <a:miter lim="800000"/>
                <a:headEnd/>
                <a:tailEnd/>
              </a:ln>
            </p:spPr>
            <p:txBody>
              <a:bodyPr wrap="none" anchor="ctr"/>
              <a:lstStyle/>
              <a:p>
                <a:pPr algn="ctr"/>
                <a:r>
                  <a:rPr lang="en-US"/>
                  <a:t>0</a:t>
                </a:r>
              </a:p>
            </p:txBody>
          </p:sp>
          <p:sp>
            <p:nvSpPr>
              <p:cNvPr id="57389" name="Rectangle 6"/>
              <p:cNvSpPr>
                <a:spLocks noChangeArrowheads="1"/>
              </p:cNvSpPr>
              <p:nvPr/>
            </p:nvSpPr>
            <p:spPr bwMode="auto">
              <a:xfrm>
                <a:off x="1200" y="1488"/>
                <a:ext cx="240" cy="288"/>
              </a:xfrm>
              <a:prstGeom prst="rect">
                <a:avLst/>
              </a:prstGeom>
              <a:noFill/>
              <a:ln w="9525">
                <a:solidFill>
                  <a:schemeClr val="tx1"/>
                </a:solidFill>
                <a:miter lim="800000"/>
                <a:headEnd/>
                <a:tailEnd/>
              </a:ln>
            </p:spPr>
            <p:txBody>
              <a:bodyPr wrap="none" anchor="ctr"/>
              <a:lstStyle/>
              <a:p>
                <a:pPr algn="ctr"/>
                <a:r>
                  <a:rPr lang="en-US"/>
                  <a:t>1</a:t>
                </a:r>
              </a:p>
            </p:txBody>
          </p:sp>
          <p:sp>
            <p:nvSpPr>
              <p:cNvPr id="57390" name="Rectangle 7"/>
              <p:cNvSpPr>
                <a:spLocks noChangeArrowheads="1"/>
              </p:cNvSpPr>
              <p:nvPr/>
            </p:nvSpPr>
            <p:spPr bwMode="auto">
              <a:xfrm>
                <a:off x="1440" y="1488"/>
                <a:ext cx="240" cy="288"/>
              </a:xfrm>
              <a:prstGeom prst="rect">
                <a:avLst/>
              </a:prstGeom>
              <a:noFill/>
              <a:ln w="9525">
                <a:solidFill>
                  <a:schemeClr val="tx1"/>
                </a:solidFill>
                <a:miter lim="800000"/>
                <a:headEnd/>
                <a:tailEnd/>
              </a:ln>
            </p:spPr>
            <p:txBody>
              <a:bodyPr wrap="none" anchor="ctr"/>
              <a:lstStyle/>
              <a:p>
                <a:pPr algn="ctr"/>
                <a:r>
                  <a:rPr lang="en-US"/>
                  <a:t>0</a:t>
                </a:r>
              </a:p>
            </p:txBody>
          </p:sp>
        </p:grpSp>
        <p:sp>
          <p:nvSpPr>
            <p:cNvPr id="57386" name="Text Box 19"/>
            <p:cNvSpPr txBox="1">
              <a:spLocks noChangeArrowheads="1"/>
            </p:cNvSpPr>
            <p:nvPr/>
          </p:nvSpPr>
          <p:spPr bwMode="auto">
            <a:xfrm>
              <a:off x="864" y="1680"/>
              <a:ext cx="1104" cy="291"/>
            </a:xfrm>
            <a:prstGeom prst="rect">
              <a:avLst/>
            </a:prstGeom>
            <a:noFill/>
            <a:ln w="9525">
              <a:noFill/>
              <a:miter lim="800000"/>
              <a:headEnd/>
              <a:tailEnd/>
            </a:ln>
          </p:spPr>
          <p:txBody>
            <a:bodyPr>
              <a:spAutoFit/>
            </a:bodyPr>
            <a:lstStyle/>
            <a:p>
              <a:pPr>
                <a:spcBef>
                  <a:spcPct val="50000"/>
                </a:spcBef>
              </a:pPr>
              <a:r>
                <a:rPr lang="en-US"/>
                <a:t>packet</a:t>
              </a:r>
            </a:p>
          </p:txBody>
        </p:sp>
      </p:grpSp>
      <p:sp>
        <p:nvSpPr>
          <p:cNvPr id="57349" name="AutoShape 20"/>
          <p:cNvSpPr>
            <a:spLocks noChangeArrowheads="1"/>
          </p:cNvSpPr>
          <p:nvPr/>
        </p:nvSpPr>
        <p:spPr bwMode="auto">
          <a:xfrm>
            <a:off x="3733800" y="2986087"/>
            <a:ext cx="457200" cy="457200"/>
          </a:xfrm>
          <a:prstGeom prst="flowChartOr">
            <a:avLst/>
          </a:prstGeom>
          <a:noFill/>
          <a:ln w="38100">
            <a:solidFill>
              <a:srgbClr val="FF0000"/>
            </a:solidFill>
            <a:round/>
            <a:headEnd/>
            <a:tailEnd/>
          </a:ln>
        </p:spPr>
        <p:txBody>
          <a:bodyPr wrap="none" anchor="ctr"/>
          <a:lstStyle/>
          <a:p>
            <a:endParaRPr lang="en-US"/>
          </a:p>
        </p:txBody>
      </p:sp>
      <p:cxnSp>
        <p:nvCxnSpPr>
          <p:cNvPr id="57350" name="AutoShape 23"/>
          <p:cNvCxnSpPr>
            <a:cxnSpLocks noChangeShapeType="1"/>
            <a:endCxn id="57349" idx="2"/>
          </p:cNvCxnSpPr>
          <p:nvPr/>
        </p:nvCxnSpPr>
        <p:spPr bwMode="auto">
          <a:xfrm>
            <a:off x="2971800" y="3214687"/>
            <a:ext cx="742950" cy="0"/>
          </a:xfrm>
          <a:prstGeom prst="straightConnector1">
            <a:avLst/>
          </a:prstGeom>
          <a:noFill/>
          <a:ln w="9525">
            <a:solidFill>
              <a:schemeClr val="tx1"/>
            </a:solidFill>
            <a:round/>
            <a:headEnd/>
            <a:tailEnd type="triangle" w="med" len="med"/>
          </a:ln>
        </p:spPr>
      </p:cxnSp>
      <p:cxnSp>
        <p:nvCxnSpPr>
          <p:cNvPr id="57351" name="AutoShape 24"/>
          <p:cNvCxnSpPr>
            <a:cxnSpLocks noChangeShapeType="1"/>
            <a:endCxn id="57349" idx="0"/>
          </p:cNvCxnSpPr>
          <p:nvPr/>
        </p:nvCxnSpPr>
        <p:spPr bwMode="auto">
          <a:xfrm flipH="1">
            <a:off x="3962400" y="2528887"/>
            <a:ext cx="9525" cy="438150"/>
          </a:xfrm>
          <a:prstGeom prst="straightConnector1">
            <a:avLst/>
          </a:prstGeom>
          <a:noFill/>
          <a:ln w="9525">
            <a:solidFill>
              <a:schemeClr val="tx1"/>
            </a:solidFill>
            <a:round/>
            <a:headEnd/>
            <a:tailEnd type="triangle" w="med" len="med"/>
          </a:ln>
        </p:spPr>
      </p:cxnSp>
      <p:grpSp>
        <p:nvGrpSpPr>
          <p:cNvPr id="6" name="Group 25"/>
          <p:cNvGrpSpPr>
            <a:grpSpLocks/>
          </p:cNvGrpSpPr>
          <p:nvPr/>
        </p:nvGrpSpPr>
        <p:grpSpPr bwMode="auto">
          <a:xfrm>
            <a:off x="4572000" y="2986087"/>
            <a:ext cx="1524000" cy="457200"/>
            <a:chOff x="720" y="1488"/>
            <a:chExt cx="960" cy="288"/>
          </a:xfrm>
        </p:grpSpPr>
        <p:sp>
          <p:nvSpPr>
            <p:cNvPr id="57381" name="Rectangle 26"/>
            <p:cNvSpPr>
              <a:spLocks noChangeArrowheads="1"/>
            </p:cNvSpPr>
            <p:nvPr/>
          </p:nvSpPr>
          <p:spPr bwMode="auto">
            <a:xfrm>
              <a:off x="720" y="1488"/>
              <a:ext cx="240" cy="288"/>
            </a:xfrm>
            <a:prstGeom prst="rect">
              <a:avLst/>
            </a:prstGeom>
            <a:noFill/>
            <a:ln w="9525">
              <a:solidFill>
                <a:schemeClr val="tx1"/>
              </a:solidFill>
              <a:miter lim="800000"/>
              <a:headEnd/>
              <a:tailEnd/>
            </a:ln>
          </p:spPr>
          <p:txBody>
            <a:bodyPr wrap="none" anchor="ctr"/>
            <a:lstStyle/>
            <a:p>
              <a:pPr algn="ctr"/>
              <a:r>
                <a:rPr lang="en-US"/>
                <a:t>1</a:t>
              </a:r>
            </a:p>
          </p:txBody>
        </p:sp>
        <p:sp>
          <p:nvSpPr>
            <p:cNvPr id="57382" name="Rectangle 27"/>
            <p:cNvSpPr>
              <a:spLocks noChangeArrowheads="1"/>
            </p:cNvSpPr>
            <p:nvPr/>
          </p:nvSpPr>
          <p:spPr bwMode="auto">
            <a:xfrm>
              <a:off x="960" y="1488"/>
              <a:ext cx="240" cy="288"/>
            </a:xfrm>
            <a:prstGeom prst="rect">
              <a:avLst/>
            </a:prstGeom>
            <a:noFill/>
            <a:ln w="9525">
              <a:solidFill>
                <a:schemeClr val="tx1"/>
              </a:solidFill>
              <a:miter lim="800000"/>
              <a:headEnd/>
              <a:tailEnd/>
            </a:ln>
          </p:spPr>
          <p:txBody>
            <a:bodyPr wrap="none" anchor="ctr"/>
            <a:lstStyle/>
            <a:p>
              <a:pPr algn="ctr"/>
              <a:r>
                <a:rPr lang="en-US"/>
                <a:t>1</a:t>
              </a:r>
            </a:p>
          </p:txBody>
        </p:sp>
        <p:sp>
          <p:nvSpPr>
            <p:cNvPr id="57383" name="Rectangle 28"/>
            <p:cNvSpPr>
              <a:spLocks noChangeArrowheads="1"/>
            </p:cNvSpPr>
            <p:nvPr/>
          </p:nvSpPr>
          <p:spPr bwMode="auto">
            <a:xfrm>
              <a:off x="1200" y="1488"/>
              <a:ext cx="240" cy="288"/>
            </a:xfrm>
            <a:prstGeom prst="rect">
              <a:avLst/>
            </a:prstGeom>
            <a:noFill/>
            <a:ln w="9525">
              <a:solidFill>
                <a:schemeClr val="tx1"/>
              </a:solidFill>
              <a:miter lim="800000"/>
              <a:headEnd/>
              <a:tailEnd/>
            </a:ln>
          </p:spPr>
          <p:txBody>
            <a:bodyPr wrap="none" anchor="ctr"/>
            <a:lstStyle/>
            <a:p>
              <a:pPr algn="ctr"/>
              <a:r>
                <a:rPr lang="en-US"/>
                <a:t>0</a:t>
              </a:r>
            </a:p>
          </p:txBody>
        </p:sp>
        <p:sp>
          <p:nvSpPr>
            <p:cNvPr id="57384" name="Rectangle 29"/>
            <p:cNvSpPr>
              <a:spLocks noChangeArrowheads="1"/>
            </p:cNvSpPr>
            <p:nvPr/>
          </p:nvSpPr>
          <p:spPr bwMode="auto">
            <a:xfrm>
              <a:off x="1440" y="1488"/>
              <a:ext cx="240" cy="288"/>
            </a:xfrm>
            <a:prstGeom prst="rect">
              <a:avLst/>
            </a:prstGeom>
            <a:noFill/>
            <a:ln w="9525">
              <a:solidFill>
                <a:schemeClr val="tx1"/>
              </a:solidFill>
              <a:miter lim="800000"/>
              <a:headEnd/>
              <a:tailEnd/>
            </a:ln>
          </p:spPr>
          <p:txBody>
            <a:bodyPr wrap="none" anchor="ctr"/>
            <a:lstStyle/>
            <a:p>
              <a:pPr algn="ctr"/>
              <a:r>
                <a:rPr lang="en-US"/>
                <a:t>0</a:t>
              </a:r>
            </a:p>
          </p:txBody>
        </p:sp>
      </p:grpSp>
      <p:cxnSp>
        <p:nvCxnSpPr>
          <p:cNvPr id="57353" name="AutoShape 30"/>
          <p:cNvCxnSpPr>
            <a:cxnSpLocks noChangeShapeType="1"/>
            <a:stCxn id="57349" idx="6"/>
          </p:cNvCxnSpPr>
          <p:nvPr/>
        </p:nvCxnSpPr>
        <p:spPr bwMode="auto">
          <a:xfrm>
            <a:off x="4210050" y="3214687"/>
            <a:ext cx="361950" cy="0"/>
          </a:xfrm>
          <a:prstGeom prst="straightConnector1">
            <a:avLst/>
          </a:prstGeom>
          <a:noFill/>
          <a:ln w="9525">
            <a:solidFill>
              <a:schemeClr val="tx1"/>
            </a:solidFill>
            <a:round/>
            <a:headEnd/>
            <a:tailEnd type="triangle" w="med" len="med"/>
          </a:ln>
        </p:spPr>
      </p:cxnSp>
      <p:cxnSp>
        <p:nvCxnSpPr>
          <p:cNvPr id="330783" name="AutoShape 31"/>
          <p:cNvCxnSpPr>
            <a:cxnSpLocks noChangeShapeType="1"/>
          </p:cNvCxnSpPr>
          <p:nvPr/>
        </p:nvCxnSpPr>
        <p:spPr bwMode="auto">
          <a:xfrm>
            <a:off x="6096000" y="3214687"/>
            <a:ext cx="1295400" cy="304800"/>
          </a:xfrm>
          <a:prstGeom prst="straightConnector1">
            <a:avLst/>
          </a:prstGeom>
          <a:noFill/>
          <a:ln w="9525">
            <a:solidFill>
              <a:schemeClr val="tx1"/>
            </a:solidFill>
            <a:round/>
            <a:headEnd/>
            <a:tailEnd type="triangle" w="med" len="med"/>
          </a:ln>
        </p:spPr>
      </p:cxnSp>
      <p:sp>
        <p:nvSpPr>
          <p:cNvPr id="330784" name="AutoShape 32"/>
          <p:cNvSpPr>
            <a:spLocks noChangeArrowheads="1"/>
          </p:cNvSpPr>
          <p:nvPr/>
        </p:nvSpPr>
        <p:spPr bwMode="auto">
          <a:xfrm>
            <a:off x="7467600" y="3214687"/>
            <a:ext cx="990600" cy="1066800"/>
          </a:xfrm>
          <a:prstGeom prst="irregularSeal1">
            <a:avLst/>
          </a:prstGeom>
          <a:noFill/>
          <a:ln w="9525">
            <a:solidFill>
              <a:srgbClr val="FF0000"/>
            </a:solidFill>
            <a:miter lim="800000"/>
            <a:headEnd/>
            <a:tailEnd/>
          </a:ln>
        </p:spPr>
        <p:txBody>
          <a:bodyPr wrap="none" anchor="ctr"/>
          <a:lstStyle/>
          <a:p>
            <a:pPr algn="ctr"/>
            <a:r>
              <a:rPr lang="en-US"/>
              <a:t>channel</a:t>
            </a:r>
          </a:p>
        </p:txBody>
      </p:sp>
      <p:grpSp>
        <p:nvGrpSpPr>
          <p:cNvPr id="7" name="Group 33"/>
          <p:cNvGrpSpPr>
            <a:grpSpLocks/>
          </p:cNvGrpSpPr>
          <p:nvPr/>
        </p:nvGrpSpPr>
        <p:grpSpPr bwMode="auto">
          <a:xfrm>
            <a:off x="4724400" y="4205287"/>
            <a:ext cx="1524000" cy="457200"/>
            <a:chOff x="720" y="1488"/>
            <a:chExt cx="960" cy="288"/>
          </a:xfrm>
        </p:grpSpPr>
        <p:sp>
          <p:nvSpPr>
            <p:cNvPr id="57377" name="Rectangle 34"/>
            <p:cNvSpPr>
              <a:spLocks noChangeArrowheads="1"/>
            </p:cNvSpPr>
            <p:nvPr/>
          </p:nvSpPr>
          <p:spPr bwMode="auto">
            <a:xfrm>
              <a:off x="720" y="1488"/>
              <a:ext cx="240" cy="288"/>
            </a:xfrm>
            <a:prstGeom prst="rect">
              <a:avLst/>
            </a:prstGeom>
            <a:noFill/>
            <a:ln w="9525">
              <a:solidFill>
                <a:schemeClr val="tx1"/>
              </a:solidFill>
              <a:miter lim="800000"/>
              <a:headEnd/>
              <a:tailEnd/>
            </a:ln>
          </p:spPr>
          <p:txBody>
            <a:bodyPr wrap="none" anchor="ctr"/>
            <a:lstStyle/>
            <a:p>
              <a:pPr algn="ctr"/>
              <a:r>
                <a:rPr lang="en-US"/>
                <a:t>1</a:t>
              </a:r>
            </a:p>
          </p:txBody>
        </p:sp>
        <p:sp>
          <p:nvSpPr>
            <p:cNvPr id="57378" name="Rectangle 35"/>
            <p:cNvSpPr>
              <a:spLocks noChangeArrowheads="1"/>
            </p:cNvSpPr>
            <p:nvPr/>
          </p:nvSpPr>
          <p:spPr bwMode="auto">
            <a:xfrm>
              <a:off x="960" y="1488"/>
              <a:ext cx="240" cy="288"/>
            </a:xfrm>
            <a:prstGeom prst="rect">
              <a:avLst/>
            </a:prstGeom>
            <a:noFill/>
            <a:ln w="9525">
              <a:solidFill>
                <a:schemeClr val="tx1"/>
              </a:solidFill>
              <a:miter lim="800000"/>
              <a:headEnd/>
              <a:tailEnd/>
            </a:ln>
          </p:spPr>
          <p:txBody>
            <a:bodyPr wrap="none" anchor="ctr"/>
            <a:lstStyle/>
            <a:p>
              <a:pPr algn="ctr"/>
              <a:r>
                <a:rPr lang="en-US"/>
                <a:t>1</a:t>
              </a:r>
            </a:p>
          </p:txBody>
        </p:sp>
        <p:sp>
          <p:nvSpPr>
            <p:cNvPr id="57379" name="Rectangle 36"/>
            <p:cNvSpPr>
              <a:spLocks noChangeArrowheads="1"/>
            </p:cNvSpPr>
            <p:nvPr/>
          </p:nvSpPr>
          <p:spPr bwMode="auto">
            <a:xfrm>
              <a:off x="1200" y="1488"/>
              <a:ext cx="240" cy="288"/>
            </a:xfrm>
            <a:prstGeom prst="rect">
              <a:avLst/>
            </a:prstGeom>
            <a:noFill/>
            <a:ln w="9525">
              <a:solidFill>
                <a:schemeClr val="tx1"/>
              </a:solidFill>
              <a:miter lim="800000"/>
              <a:headEnd/>
              <a:tailEnd/>
            </a:ln>
          </p:spPr>
          <p:txBody>
            <a:bodyPr wrap="none" anchor="ctr"/>
            <a:lstStyle/>
            <a:p>
              <a:pPr algn="ctr"/>
              <a:r>
                <a:rPr lang="en-US"/>
                <a:t>0</a:t>
              </a:r>
            </a:p>
          </p:txBody>
        </p:sp>
        <p:sp>
          <p:nvSpPr>
            <p:cNvPr id="57380" name="Rectangle 37"/>
            <p:cNvSpPr>
              <a:spLocks noChangeArrowheads="1"/>
            </p:cNvSpPr>
            <p:nvPr/>
          </p:nvSpPr>
          <p:spPr bwMode="auto">
            <a:xfrm>
              <a:off x="1440" y="1488"/>
              <a:ext cx="240" cy="288"/>
            </a:xfrm>
            <a:prstGeom prst="rect">
              <a:avLst/>
            </a:prstGeom>
            <a:noFill/>
            <a:ln w="9525">
              <a:solidFill>
                <a:schemeClr val="tx1"/>
              </a:solidFill>
              <a:miter lim="800000"/>
              <a:headEnd/>
              <a:tailEnd/>
            </a:ln>
          </p:spPr>
          <p:txBody>
            <a:bodyPr wrap="none" anchor="ctr"/>
            <a:lstStyle/>
            <a:p>
              <a:pPr algn="ctr"/>
              <a:r>
                <a:rPr lang="en-US"/>
                <a:t>0</a:t>
              </a:r>
            </a:p>
          </p:txBody>
        </p:sp>
      </p:grpSp>
      <p:cxnSp>
        <p:nvCxnSpPr>
          <p:cNvPr id="330790" name="AutoShape 38"/>
          <p:cNvCxnSpPr>
            <a:cxnSpLocks noChangeShapeType="1"/>
            <a:stCxn id="330784" idx="2"/>
          </p:cNvCxnSpPr>
          <p:nvPr/>
        </p:nvCxnSpPr>
        <p:spPr bwMode="auto">
          <a:xfrm flipH="1">
            <a:off x="6248400" y="4281487"/>
            <a:ext cx="1608138" cy="152400"/>
          </a:xfrm>
          <a:prstGeom prst="straightConnector1">
            <a:avLst/>
          </a:prstGeom>
          <a:noFill/>
          <a:ln w="9525">
            <a:solidFill>
              <a:schemeClr val="tx1"/>
            </a:solidFill>
            <a:round/>
            <a:headEnd/>
            <a:tailEnd type="triangle" w="med" len="med"/>
          </a:ln>
        </p:spPr>
      </p:cxnSp>
      <p:sp>
        <p:nvSpPr>
          <p:cNvPr id="330791" name="AutoShape 39"/>
          <p:cNvSpPr>
            <a:spLocks noChangeArrowheads="1"/>
          </p:cNvSpPr>
          <p:nvPr/>
        </p:nvSpPr>
        <p:spPr bwMode="auto">
          <a:xfrm>
            <a:off x="3810000" y="4205287"/>
            <a:ext cx="457200" cy="457200"/>
          </a:xfrm>
          <a:prstGeom prst="flowChartOr">
            <a:avLst/>
          </a:prstGeom>
          <a:noFill/>
          <a:ln w="38100">
            <a:solidFill>
              <a:srgbClr val="FF0000"/>
            </a:solidFill>
            <a:round/>
            <a:headEnd/>
            <a:tailEnd/>
          </a:ln>
        </p:spPr>
        <p:txBody>
          <a:bodyPr wrap="none" anchor="ctr"/>
          <a:lstStyle/>
          <a:p>
            <a:endParaRPr lang="en-US"/>
          </a:p>
        </p:txBody>
      </p:sp>
      <p:cxnSp>
        <p:nvCxnSpPr>
          <p:cNvPr id="330792" name="AutoShape 40"/>
          <p:cNvCxnSpPr>
            <a:cxnSpLocks noChangeShapeType="1"/>
            <a:endCxn id="330791" idx="6"/>
          </p:cNvCxnSpPr>
          <p:nvPr/>
        </p:nvCxnSpPr>
        <p:spPr bwMode="auto">
          <a:xfrm flipH="1">
            <a:off x="4286250" y="4433887"/>
            <a:ext cx="438150" cy="0"/>
          </a:xfrm>
          <a:prstGeom prst="straightConnector1">
            <a:avLst/>
          </a:prstGeom>
          <a:noFill/>
          <a:ln w="9525">
            <a:solidFill>
              <a:schemeClr val="tx1"/>
            </a:solidFill>
            <a:round/>
            <a:headEnd/>
            <a:tailEnd type="triangle" w="med" len="med"/>
          </a:ln>
        </p:spPr>
      </p:cxnSp>
      <p:grpSp>
        <p:nvGrpSpPr>
          <p:cNvPr id="8" name="Group 49"/>
          <p:cNvGrpSpPr>
            <a:grpSpLocks/>
          </p:cNvGrpSpPr>
          <p:nvPr/>
        </p:nvGrpSpPr>
        <p:grpSpPr bwMode="auto">
          <a:xfrm>
            <a:off x="3505200" y="5043487"/>
            <a:ext cx="2209800" cy="842963"/>
            <a:chOff x="2016" y="3696"/>
            <a:chExt cx="1392" cy="531"/>
          </a:xfrm>
        </p:grpSpPr>
        <p:grpSp>
          <p:nvGrpSpPr>
            <p:cNvPr id="9" name="Group 43"/>
            <p:cNvGrpSpPr>
              <a:grpSpLocks/>
            </p:cNvGrpSpPr>
            <p:nvPr/>
          </p:nvGrpSpPr>
          <p:grpSpPr bwMode="auto">
            <a:xfrm>
              <a:off x="2016" y="3696"/>
              <a:ext cx="912" cy="288"/>
              <a:chOff x="720" y="1488"/>
              <a:chExt cx="960" cy="288"/>
            </a:xfrm>
          </p:grpSpPr>
          <p:sp>
            <p:nvSpPr>
              <p:cNvPr id="57373" name="Rectangle 44"/>
              <p:cNvSpPr>
                <a:spLocks noChangeArrowheads="1"/>
              </p:cNvSpPr>
              <p:nvPr/>
            </p:nvSpPr>
            <p:spPr bwMode="auto">
              <a:xfrm>
                <a:off x="720" y="1488"/>
                <a:ext cx="240" cy="288"/>
              </a:xfrm>
              <a:prstGeom prst="rect">
                <a:avLst/>
              </a:prstGeom>
              <a:noFill/>
              <a:ln w="9525">
                <a:solidFill>
                  <a:schemeClr val="tx1"/>
                </a:solidFill>
                <a:miter lim="800000"/>
                <a:headEnd/>
                <a:tailEnd/>
              </a:ln>
            </p:spPr>
            <p:txBody>
              <a:bodyPr wrap="none" anchor="ctr"/>
              <a:lstStyle/>
              <a:p>
                <a:pPr algn="ctr"/>
                <a:r>
                  <a:rPr lang="en-US"/>
                  <a:t>0</a:t>
                </a:r>
              </a:p>
            </p:txBody>
          </p:sp>
          <p:sp>
            <p:nvSpPr>
              <p:cNvPr id="57374" name="Rectangle 45"/>
              <p:cNvSpPr>
                <a:spLocks noChangeArrowheads="1"/>
              </p:cNvSpPr>
              <p:nvPr/>
            </p:nvSpPr>
            <p:spPr bwMode="auto">
              <a:xfrm>
                <a:off x="960" y="1488"/>
                <a:ext cx="240" cy="288"/>
              </a:xfrm>
              <a:prstGeom prst="rect">
                <a:avLst/>
              </a:prstGeom>
              <a:noFill/>
              <a:ln w="9525">
                <a:solidFill>
                  <a:schemeClr val="tx1"/>
                </a:solidFill>
                <a:miter lim="800000"/>
                <a:headEnd/>
                <a:tailEnd/>
              </a:ln>
            </p:spPr>
            <p:txBody>
              <a:bodyPr wrap="none" anchor="ctr"/>
              <a:lstStyle/>
              <a:p>
                <a:pPr algn="ctr"/>
                <a:r>
                  <a:rPr lang="en-US"/>
                  <a:t>1</a:t>
                </a:r>
              </a:p>
            </p:txBody>
          </p:sp>
          <p:sp>
            <p:nvSpPr>
              <p:cNvPr id="57375" name="Rectangle 46"/>
              <p:cNvSpPr>
                <a:spLocks noChangeArrowheads="1"/>
              </p:cNvSpPr>
              <p:nvPr/>
            </p:nvSpPr>
            <p:spPr bwMode="auto">
              <a:xfrm>
                <a:off x="1200" y="1488"/>
                <a:ext cx="240" cy="288"/>
              </a:xfrm>
              <a:prstGeom prst="rect">
                <a:avLst/>
              </a:prstGeom>
              <a:noFill/>
              <a:ln w="9525">
                <a:solidFill>
                  <a:schemeClr val="tx1"/>
                </a:solidFill>
                <a:miter lim="800000"/>
                <a:headEnd/>
                <a:tailEnd/>
              </a:ln>
            </p:spPr>
            <p:txBody>
              <a:bodyPr wrap="none" anchor="ctr"/>
              <a:lstStyle/>
              <a:p>
                <a:pPr algn="ctr"/>
                <a:r>
                  <a:rPr lang="en-US"/>
                  <a:t>1</a:t>
                </a:r>
              </a:p>
            </p:txBody>
          </p:sp>
          <p:sp>
            <p:nvSpPr>
              <p:cNvPr id="57376" name="Rectangle 47"/>
              <p:cNvSpPr>
                <a:spLocks noChangeArrowheads="1"/>
              </p:cNvSpPr>
              <p:nvPr/>
            </p:nvSpPr>
            <p:spPr bwMode="auto">
              <a:xfrm>
                <a:off x="1440" y="1488"/>
                <a:ext cx="240" cy="288"/>
              </a:xfrm>
              <a:prstGeom prst="rect">
                <a:avLst/>
              </a:prstGeom>
              <a:noFill/>
              <a:ln w="9525">
                <a:solidFill>
                  <a:schemeClr val="tx1"/>
                </a:solidFill>
                <a:miter lim="800000"/>
                <a:headEnd/>
                <a:tailEnd/>
              </a:ln>
            </p:spPr>
            <p:txBody>
              <a:bodyPr wrap="none" anchor="ctr"/>
              <a:lstStyle/>
              <a:p>
                <a:pPr algn="ctr"/>
                <a:r>
                  <a:rPr lang="en-US"/>
                  <a:t>0</a:t>
                </a:r>
              </a:p>
            </p:txBody>
          </p:sp>
        </p:grpSp>
        <p:sp>
          <p:nvSpPr>
            <p:cNvPr id="57372" name="Text Box 48"/>
            <p:cNvSpPr txBox="1">
              <a:spLocks noChangeArrowheads="1"/>
            </p:cNvSpPr>
            <p:nvPr/>
          </p:nvSpPr>
          <p:spPr bwMode="auto">
            <a:xfrm>
              <a:off x="2016" y="3936"/>
              <a:ext cx="1392" cy="291"/>
            </a:xfrm>
            <a:prstGeom prst="rect">
              <a:avLst/>
            </a:prstGeom>
            <a:noFill/>
            <a:ln w="9525">
              <a:noFill/>
              <a:miter lim="800000"/>
              <a:headEnd/>
              <a:tailEnd/>
            </a:ln>
          </p:spPr>
          <p:txBody>
            <a:bodyPr>
              <a:spAutoFit/>
            </a:bodyPr>
            <a:lstStyle/>
            <a:p>
              <a:pPr>
                <a:spcBef>
                  <a:spcPct val="50000"/>
                </a:spcBef>
              </a:pPr>
              <a:r>
                <a:rPr lang="en-US"/>
                <a:t>keystream</a:t>
              </a:r>
            </a:p>
          </p:txBody>
        </p:sp>
      </p:grpSp>
      <p:cxnSp>
        <p:nvCxnSpPr>
          <p:cNvPr id="330802" name="AutoShape 50"/>
          <p:cNvCxnSpPr>
            <a:cxnSpLocks noChangeShapeType="1"/>
            <a:endCxn id="330791" idx="4"/>
          </p:cNvCxnSpPr>
          <p:nvPr/>
        </p:nvCxnSpPr>
        <p:spPr bwMode="auto">
          <a:xfrm flipH="1" flipV="1">
            <a:off x="4038600" y="4681537"/>
            <a:ext cx="9525" cy="361950"/>
          </a:xfrm>
          <a:prstGeom prst="straightConnector1">
            <a:avLst/>
          </a:prstGeom>
          <a:noFill/>
          <a:ln w="9525">
            <a:solidFill>
              <a:schemeClr val="tx1"/>
            </a:solidFill>
            <a:round/>
            <a:headEnd/>
            <a:tailEnd type="triangle" w="med" len="med"/>
          </a:ln>
        </p:spPr>
      </p:cxnSp>
      <p:grpSp>
        <p:nvGrpSpPr>
          <p:cNvPr id="10" name="Group 52"/>
          <p:cNvGrpSpPr>
            <a:grpSpLocks/>
          </p:cNvGrpSpPr>
          <p:nvPr/>
        </p:nvGrpSpPr>
        <p:grpSpPr bwMode="auto">
          <a:xfrm>
            <a:off x="762000" y="4205287"/>
            <a:ext cx="2362200" cy="457200"/>
            <a:chOff x="240" y="1728"/>
            <a:chExt cx="1488" cy="288"/>
          </a:xfrm>
        </p:grpSpPr>
        <p:grpSp>
          <p:nvGrpSpPr>
            <p:cNvPr id="11" name="Group 53"/>
            <p:cNvGrpSpPr>
              <a:grpSpLocks/>
            </p:cNvGrpSpPr>
            <p:nvPr/>
          </p:nvGrpSpPr>
          <p:grpSpPr bwMode="auto">
            <a:xfrm>
              <a:off x="768" y="1728"/>
              <a:ext cx="960" cy="288"/>
              <a:chOff x="720" y="1488"/>
              <a:chExt cx="960" cy="288"/>
            </a:xfrm>
          </p:grpSpPr>
          <p:sp>
            <p:nvSpPr>
              <p:cNvPr id="57367" name="Rectangle 54"/>
              <p:cNvSpPr>
                <a:spLocks noChangeArrowheads="1"/>
              </p:cNvSpPr>
              <p:nvPr/>
            </p:nvSpPr>
            <p:spPr bwMode="auto">
              <a:xfrm>
                <a:off x="720" y="1488"/>
                <a:ext cx="240" cy="288"/>
              </a:xfrm>
              <a:prstGeom prst="rect">
                <a:avLst/>
              </a:prstGeom>
              <a:noFill/>
              <a:ln w="9525">
                <a:solidFill>
                  <a:schemeClr val="tx1"/>
                </a:solidFill>
                <a:miter lim="800000"/>
                <a:headEnd/>
                <a:tailEnd/>
              </a:ln>
            </p:spPr>
            <p:txBody>
              <a:bodyPr wrap="none" anchor="ctr"/>
              <a:lstStyle/>
              <a:p>
                <a:pPr algn="ctr"/>
                <a:r>
                  <a:rPr lang="en-US"/>
                  <a:t>1</a:t>
                </a:r>
              </a:p>
            </p:txBody>
          </p:sp>
          <p:sp>
            <p:nvSpPr>
              <p:cNvPr id="57368" name="Rectangle 55"/>
              <p:cNvSpPr>
                <a:spLocks noChangeArrowheads="1"/>
              </p:cNvSpPr>
              <p:nvPr/>
            </p:nvSpPr>
            <p:spPr bwMode="auto">
              <a:xfrm>
                <a:off x="960" y="1488"/>
                <a:ext cx="240" cy="288"/>
              </a:xfrm>
              <a:prstGeom prst="rect">
                <a:avLst/>
              </a:prstGeom>
              <a:noFill/>
              <a:ln w="9525">
                <a:solidFill>
                  <a:schemeClr val="tx1"/>
                </a:solidFill>
                <a:miter lim="800000"/>
                <a:headEnd/>
                <a:tailEnd/>
              </a:ln>
            </p:spPr>
            <p:txBody>
              <a:bodyPr wrap="none" anchor="ctr"/>
              <a:lstStyle/>
              <a:p>
                <a:pPr algn="ctr"/>
                <a:r>
                  <a:rPr lang="en-US"/>
                  <a:t>0</a:t>
                </a:r>
              </a:p>
            </p:txBody>
          </p:sp>
          <p:sp>
            <p:nvSpPr>
              <p:cNvPr id="57369" name="Rectangle 56"/>
              <p:cNvSpPr>
                <a:spLocks noChangeArrowheads="1"/>
              </p:cNvSpPr>
              <p:nvPr/>
            </p:nvSpPr>
            <p:spPr bwMode="auto">
              <a:xfrm>
                <a:off x="1200" y="1488"/>
                <a:ext cx="240" cy="288"/>
              </a:xfrm>
              <a:prstGeom prst="rect">
                <a:avLst/>
              </a:prstGeom>
              <a:noFill/>
              <a:ln w="9525">
                <a:solidFill>
                  <a:schemeClr val="tx1"/>
                </a:solidFill>
                <a:miter lim="800000"/>
                <a:headEnd/>
                <a:tailEnd/>
              </a:ln>
            </p:spPr>
            <p:txBody>
              <a:bodyPr wrap="none" anchor="ctr"/>
              <a:lstStyle/>
              <a:p>
                <a:pPr algn="ctr"/>
                <a:r>
                  <a:rPr lang="en-US"/>
                  <a:t>1</a:t>
                </a:r>
              </a:p>
            </p:txBody>
          </p:sp>
          <p:sp>
            <p:nvSpPr>
              <p:cNvPr id="57370" name="Rectangle 57"/>
              <p:cNvSpPr>
                <a:spLocks noChangeArrowheads="1"/>
              </p:cNvSpPr>
              <p:nvPr/>
            </p:nvSpPr>
            <p:spPr bwMode="auto">
              <a:xfrm>
                <a:off x="1440" y="1488"/>
                <a:ext cx="240" cy="288"/>
              </a:xfrm>
              <a:prstGeom prst="rect">
                <a:avLst/>
              </a:prstGeom>
              <a:noFill/>
              <a:ln w="9525">
                <a:solidFill>
                  <a:schemeClr val="tx1"/>
                </a:solidFill>
                <a:miter lim="800000"/>
                <a:headEnd/>
                <a:tailEnd/>
              </a:ln>
            </p:spPr>
            <p:txBody>
              <a:bodyPr wrap="none" anchor="ctr"/>
              <a:lstStyle/>
              <a:p>
                <a:pPr algn="ctr"/>
                <a:r>
                  <a:rPr lang="en-US"/>
                  <a:t>0</a:t>
                </a:r>
              </a:p>
            </p:txBody>
          </p:sp>
        </p:grpSp>
        <p:sp>
          <p:nvSpPr>
            <p:cNvPr id="57366" name="Text Box 58"/>
            <p:cNvSpPr txBox="1">
              <a:spLocks noChangeArrowheads="1"/>
            </p:cNvSpPr>
            <p:nvPr/>
          </p:nvSpPr>
          <p:spPr bwMode="auto">
            <a:xfrm>
              <a:off x="240" y="1728"/>
              <a:ext cx="576" cy="231"/>
            </a:xfrm>
            <a:prstGeom prst="rect">
              <a:avLst/>
            </a:prstGeom>
            <a:noFill/>
            <a:ln w="9525">
              <a:noFill/>
              <a:miter lim="800000"/>
              <a:headEnd/>
              <a:tailEnd/>
            </a:ln>
          </p:spPr>
          <p:txBody>
            <a:bodyPr>
              <a:spAutoFit/>
            </a:bodyPr>
            <a:lstStyle/>
            <a:p>
              <a:pPr>
                <a:spcBef>
                  <a:spcPct val="50000"/>
                </a:spcBef>
              </a:pPr>
              <a:endParaRPr lang="en-US"/>
            </a:p>
          </p:txBody>
        </p:sp>
      </p:grpSp>
      <p:cxnSp>
        <p:nvCxnSpPr>
          <p:cNvPr id="330811" name="AutoShape 59"/>
          <p:cNvCxnSpPr>
            <a:cxnSpLocks noChangeShapeType="1"/>
            <a:stCxn id="330791" idx="2"/>
          </p:cNvCxnSpPr>
          <p:nvPr/>
        </p:nvCxnSpPr>
        <p:spPr bwMode="auto">
          <a:xfrm flipH="1">
            <a:off x="3124200" y="4433887"/>
            <a:ext cx="666750" cy="0"/>
          </a:xfrm>
          <a:prstGeom prst="straightConnector1">
            <a:avLst/>
          </a:prstGeom>
          <a:noFill/>
          <a:ln w="9525">
            <a:solidFill>
              <a:schemeClr val="tx1"/>
            </a:solidFill>
            <a:round/>
            <a:headEnd/>
            <a:tailEnd type="triangle" w="med" len="med"/>
          </a:ln>
        </p:spPr>
      </p:cxnSp>
      <p:sp>
        <p:nvSpPr>
          <p:cNvPr id="330813" name="Text Box 61"/>
          <p:cNvSpPr txBox="1">
            <a:spLocks noChangeArrowheads="1"/>
          </p:cNvSpPr>
          <p:nvPr/>
        </p:nvSpPr>
        <p:spPr bwMode="auto">
          <a:xfrm>
            <a:off x="228600" y="6110287"/>
            <a:ext cx="8686800" cy="366713"/>
          </a:xfrm>
          <a:prstGeom prst="rect">
            <a:avLst/>
          </a:prstGeom>
          <a:noFill/>
          <a:ln w="9525">
            <a:noFill/>
            <a:miter lim="800000"/>
            <a:headEnd/>
            <a:tailEnd/>
          </a:ln>
        </p:spPr>
        <p:txBody>
          <a:bodyPr>
            <a:spAutoFit/>
          </a:bodyPr>
          <a:lstStyle/>
          <a:p>
            <a:pPr algn="ctr">
              <a:spcBef>
                <a:spcPct val="50000"/>
              </a:spcBef>
            </a:pPr>
            <a:r>
              <a:rPr lang="en-US"/>
              <a:t>Can you spot a problem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078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078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079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079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079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080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08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308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84" grpId="0" animBg="1"/>
      <p:bldP spid="330791" grpId="0" animBg="1"/>
      <p:bldP spid="3308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xfrm>
            <a:off x="1066800" y="1295400"/>
            <a:ext cx="7661275" cy="4648200"/>
          </a:xfrm>
          <a:noFill/>
        </p:spPr>
        <p:txBody>
          <a:bodyPr/>
          <a:lstStyle/>
          <a:p>
            <a:r>
              <a:rPr lang="en-US" sz="2800"/>
              <a:t>RC4 is a symmetric-key stream cipher</a:t>
            </a:r>
          </a:p>
          <a:p>
            <a:pPr lvl="1"/>
            <a:r>
              <a:rPr lang="en-US" sz="2400"/>
              <a:t>Symmetric-key: The encrypter (sender) and decrypter (receiver) share a common secret key</a:t>
            </a:r>
          </a:p>
          <a:p>
            <a:pPr lvl="1"/>
            <a:r>
              <a:rPr lang="en-US" sz="2400"/>
              <a:t>Stream cipher: Expand a short key into a pseudo-random keystream of the same length as the message (packet) to be encrypted</a:t>
            </a:r>
          </a:p>
          <a:p>
            <a:endParaRPr lang="en-US" sz="2800"/>
          </a:p>
          <a:p>
            <a:r>
              <a:rPr lang="en-US" sz="2800"/>
              <a:t>In 802.11, four keys can be stored and used</a:t>
            </a:r>
          </a:p>
          <a:p>
            <a:pPr lvl="1"/>
            <a:r>
              <a:rPr lang="en-US" sz="2400"/>
              <a:t>Keys of length 40 to 104 bits are supported</a:t>
            </a:r>
          </a:p>
        </p:txBody>
      </p:sp>
      <p:sp>
        <p:nvSpPr>
          <p:cNvPr id="58371" name="Rectangle 3"/>
          <p:cNvSpPr>
            <a:spLocks noGrp="1" noChangeArrowheads="1"/>
          </p:cNvSpPr>
          <p:nvPr>
            <p:ph type="title"/>
          </p:nvPr>
        </p:nvSpPr>
        <p:spPr>
          <a:xfrm>
            <a:off x="-20782" y="228600"/>
            <a:ext cx="9144000" cy="762000"/>
          </a:xfrm>
        </p:spPr>
        <p:txBody>
          <a:bodyPr>
            <a:normAutofit fontScale="90000"/>
          </a:bodyPr>
          <a:lstStyle/>
          <a:p>
            <a:r>
              <a:rPr lang="en-US" dirty="0"/>
              <a:t>The 802.11 MAC Layer Services: Wired Equivalent Privacy (WEP)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title"/>
          </p:nvPr>
        </p:nvSpPr>
        <p:spPr>
          <a:xfrm>
            <a:off x="6927" y="221457"/>
            <a:ext cx="9144000" cy="609600"/>
          </a:xfrm>
        </p:spPr>
        <p:txBody>
          <a:bodyPr>
            <a:normAutofit fontScale="90000"/>
          </a:bodyPr>
          <a:lstStyle/>
          <a:p>
            <a:r>
              <a:rPr lang="en-US"/>
              <a:t>The 802.11 MAC Layer Services: Wired Equivalent Privacy (WEP)</a:t>
            </a:r>
          </a:p>
        </p:txBody>
      </p:sp>
      <p:sp>
        <p:nvSpPr>
          <p:cNvPr id="59395" name="Rectangle 4"/>
          <p:cNvSpPr>
            <a:spLocks noChangeArrowheads="1"/>
          </p:cNvSpPr>
          <p:nvPr/>
        </p:nvSpPr>
        <p:spPr bwMode="auto">
          <a:xfrm>
            <a:off x="3429000" y="2133600"/>
            <a:ext cx="3505200" cy="914400"/>
          </a:xfrm>
          <a:prstGeom prst="rect">
            <a:avLst/>
          </a:prstGeom>
          <a:noFill/>
          <a:ln w="57150">
            <a:solidFill>
              <a:schemeClr val="tx1"/>
            </a:solidFill>
            <a:miter lim="800000"/>
            <a:headEnd/>
            <a:tailEnd/>
          </a:ln>
        </p:spPr>
        <p:txBody>
          <a:bodyPr wrap="none" anchor="ctr"/>
          <a:lstStyle/>
          <a:p>
            <a:pPr algn="ctr"/>
            <a:r>
              <a:rPr lang="en-US" sz="2200" b="1"/>
              <a:t>RC4 Keystream Generator</a:t>
            </a:r>
          </a:p>
          <a:p>
            <a:pPr algn="ctr"/>
            <a:r>
              <a:rPr lang="en-US" sz="2200" b="1"/>
              <a:t>(deterministic)</a:t>
            </a:r>
          </a:p>
        </p:txBody>
      </p:sp>
      <p:grpSp>
        <p:nvGrpSpPr>
          <p:cNvPr id="2" name="Group 32"/>
          <p:cNvGrpSpPr>
            <a:grpSpLocks/>
          </p:cNvGrpSpPr>
          <p:nvPr/>
        </p:nvGrpSpPr>
        <p:grpSpPr bwMode="auto">
          <a:xfrm>
            <a:off x="4038600" y="1295400"/>
            <a:ext cx="381000" cy="838200"/>
            <a:chOff x="2592" y="1488"/>
            <a:chExt cx="240" cy="528"/>
          </a:xfrm>
        </p:grpSpPr>
        <p:sp>
          <p:nvSpPr>
            <p:cNvPr id="59429" name="Line 6"/>
            <p:cNvSpPr>
              <a:spLocks noChangeShapeType="1"/>
            </p:cNvSpPr>
            <p:nvPr/>
          </p:nvSpPr>
          <p:spPr bwMode="auto">
            <a:xfrm>
              <a:off x="2688" y="1728"/>
              <a:ext cx="0" cy="288"/>
            </a:xfrm>
            <a:prstGeom prst="line">
              <a:avLst/>
            </a:prstGeom>
            <a:noFill/>
            <a:ln w="38100">
              <a:solidFill>
                <a:schemeClr val="tx1"/>
              </a:solidFill>
              <a:round/>
              <a:headEnd/>
              <a:tailEnd type="triangle" w="med" len="med"/>
            </a:ln>
          </p:spPr>
          <p:txBody>
            <a:bodyPr/>
            <a:lstStyle/>
            <a:p>
              <a:endParaRPr lang="en-US"/>
            </a:p>
          </p:txBody>
        </p:sp>
        <p:sp>
          <p:nvSpPr>
            <p:cNvPr id="59430" name="Text Box 7"/>
            <p:cNvSpPr txBox="1">
              <a:spLocks noChangeArrowheads="1"/>
            </p:cNvSpPr>
            <p:nvPr/>
          </p:nvSpPr>
          <p:spPr bwMode="auto">
            <a:xfrm>
              <a:off x="2592" y="1488"/>
              <a:ext cx="240" cy="231"/>
            </a:xfrm>
            <a:prstGeom prst="rect">
              <a:avLst/>
            </a:prstGeom>
            <a:noFill/>
            <a:ln w="9525">
              <a:noFill/>
              <a:miter lim="800000"/>
              <a:headEnd/>
              <a:tailEnd/>
            </a:ln>
          </p:spPr>
          <p:txBody>
            <a:bodyPr>
              <a:spAutoFit/>
            </a:bodyPr>
            <a:lstStyle/>
            <a:p>
              <a:pPr>
                <a:spcBef>
                  <a:spcPct val="50000"/>
                </a:spcBef>
              </a:pPr>
              <a:r>
                <a:rPr lang="en-US" i="1"/>
                <a:t>L</a:t>
              </a:r>
            </a:p>
          </p:txBody>
        </p:sp>
      </p:grpSp>
      <p:sp>
        <p:nvSpPr>
          <p:cNvPr id="59397" name="Line 10"/>
          <p:cNvSpPr>
            <a:spLocks noChangeShapeType="1"/>
          </p:cNvSpPr>
          <p:nvPr/>
        </p:nvSpPr>
        <p:spPr bwMode="auto">
          <a:xfrm>
            <a:off x="6019800" y="1752600"/>
            <a:ext cx="0" cy="393700"/>
          </a:xfrm>
          <a:prstGeom prst="line">
            <a:avLst/>
          </a:prstGeom>
          <a:noFill/>
          <a:ln w="38100">
            <a:solidFill>
              <a:schemeClr val="tx1"/>
            </a:solidFill>
            <a:round/>
            <a:headEnd/>
            <a:tailEnd type="triangle" w="med" len="med"/>
          </a:ln>
        </p:spPr>
        <p:txBody>
          <a:bodyPr/>
          <a:lstStyle/>
          <a:p>
            <a:endParaRPr lang="en-US"/>
          </a:p>
        </p:txBody>
      </p:sp>
      <p:sp>
        <p:nvSpPr>
          <p:cNvPr id="59398" name="Line 13"/>
          <p:cNvSpPr>
            <a:spLocks noChangeShapeType="1"/>
          </p:cNvSpPr>
          <p:nvPr/>
        </p:nvSpPr>
        <p:spPr bwMode="auto">
          <a:xfrm>
            <a:off x="5105400" y="3048000"/>
            <a:ext cx="0" cy="1066800"/>
          </a:xfrm>
          <a:prstGeom prst="line">
            <a:avLst/>
          </a:prstGeom>
          <a:noFill/>
          <a:ln w="38100">
            <a:solidFill>
              <a:schemeClr val="tx1"/>
            </a:solidFill>
            <a:round/>
            <a:headEnd/>
            <a:tailEnd type="triangle" w="med" len="med"/>
          </a:ln>
        </p:spPr>
        <p:txBody>
          <a:bodyPr/>
          <a:lstStyle/>
          <a:p>
            <a:endParaRPr lang="en-US"/>
          </a:p>
        </p:txBody>
      </p:sp>
      <p:sp>
        <p:nvSpPr>
          <p:cNvPr id="59399" name="AutoShape 15"/>
          <p:cNvSpPr>
            <a:spLocks noChangeArrowheads="1"/>
          </p:cNvSpPr>
          <p:nvPr/>
        </p:nvSpPr>
        <p:spPr bwMode="auto">
          <a:xfrm>
            <a:off x="4876800" y="4114800"/>
            <a:ext cx="457200" cy="457200"/>
          </a:xfrm>
          <a:prstGeom prst="flowChartOr">
            <a:avLst/>
          </a:prstGeom>
          <a:noFill/>
          <a:ln w="38100">
            <a:solidFill>
              <a:srgbClr val="FF0000"/>
            </a:solidFill>
            <a:round/>
            <a:headEnd/>
            <a:tailEnd/>
          </a:ln>
        </p:spPr>
        <p:txBody>
          <a:bodyPr wrap="none" anchor="ctr"/>
          <a:lstStyle/>
          <a:p>
            <a:endParaRPr lang="en-US"/>
          </a:p>
        </p:txBody>
      </p:sp>
      <p:grpSp>
        <p:nvGrpSpPr>
          <p:cNvPr id="3" name="Group 20"/>
          <p:cNvGrpSpPr>
            <a:grpSpLocks/>
          </p:cNvGrpSpPr>
          <p:nvPr/>
        </p:nvGrpSpPr>
        <p:grpSpPr bwMode="auto">
          <a:xfrm>
            <a:off x="1219200" y="3733800"/>
            <a:ext cx="1752600" cy="838200"/>
            <a:chOff x="1104" y="2784"/>
            <a:chExt cx="1104" cy="528"/>
          </a:xfrm>
        </p:grpSpPr>
        <p:sp>
          <p:nvSpPr>
            <p:cNvPr id="59425" name="Rectangle 16"/>
            <p:cNvSpPr>
              <a:spLocks noChangeArrowheads="1"/>
            </p:cNvSpPr>
            <p:nvPr/>
          </p:nvSpPr>
          <p:spPr bwMode="auto">
            <a:xfrm>
              <a:off x="1104" y="3024"/>
              <a:ext cx="1104" cy="288"/>
            </a:xfrm>
            <a:prstGeom prst="rect">
              <a:avLst/>
            </a:prstGeom>
            <a:solidFill>
              <a:srgbClr val="CCECFF"/>
            </a:solidFill>
            <a:ln w="9525">
              <a:solidFill>
                <a:schemeClr val="tx1"/>
              </a:solidFill>
              <a:miter lim="800000"/>
              <a:headEnd/>
              <a:tailEnd/>
            </a:ln>
          </p:spPr>
          <p:txBody>
            <a:bodyPr wrap="none" anchor="ctr"/>
            <a:lstStyle/>
            <a:p>
              <a:pPr algn="ctr"/>
              <a:r>
                <a:rPr lang="en-US"/>
                <a:t>Packet</a:t>
              </a:r>
              <a:endParaRPr lang="en-US" i="1"/>
            </a:p>
          </p:txBody>
        </p:sp>
        <p:grpSp>
          <p:nvGrpSpPr>
            <p:cNvPr id="4" name="Group 19"/>
            <p:cNvGrpSpPr>
              <a:grpSpLocks/>
            </p:cNvGrpSpPr>
            <p:nvPr/>
          </p:nvGrpSpPr>
          <p:grpSpPr bwMode="auto">
            <a:xfrm>
              <a:off x="1104" y="2784"/>
              <a:ext cx="1104" cy="231"/>
              <a:chOff x="1104" y="2784"/>
              <a:chExt cx="1104" cy="231"/>
            </a:xfrm>
          </p:grpSpPr>
          <p:sp>
            <p:nvSpPr>
              <p:cNvPr id="59427" name="Line 17"/>
              <p:cNvSpPr>
                <a:spLocks noChangeShapeType="1"/>
              </p:cNvSpPr>
              <p:nvPr/>
            </p:nvSpPr>
            <p:spPr bwMode="auto">
              <a:xfrm>
                <a:off x="1104" y="2976"/>
                <a:ext cx="1104" cy="0"/>
              </a:xfrm>
              <a:prstGeom prst="line">
                <a:avLst/>
              </a:prstGeom>
              <a:noFill/>
              <a:ln w="9525">
                <a:solidFill>
                  <a:schemeClr val="tx1"/>
                </a:solidFill>
                <a:round/>
                <a:headEnd type="triangle" w="med" len="med"/>
                <a:tailEnd type="triangle" w="med" len="med"/>
              </a:ln>
            </p:spPr>
            <p:txBody>
              <a:bodyPr/>
              <a:lstStyle/>
              <a:p>
                <a:endParaRPr lang="en-US"/>
              </a:p>
            </p:txBody>
          </p:sp>
          <p:sp>
            <p:nvSpPr>
              <p:cNvPr id="59428" name="Text Box 18"/>
              <p:cNvSpPr txBox="1">
                <a:spLocks noChangeArrowheads="1"/>
              </p:cNvSpPr>
              <p:nvPr/>
            </p:nvSpPr>
            <p:spPr bwMode="auto">
              <a:xfrm>
                <a:off x="1584" y="2784"/>
                <a:ext cx="240" cy="231"/>
              </a:xfrm>
              <a:prstGeom prst="rect">
                <a:avLst/>
              </a:prstGeom>
              <a:noFill/>
              <a:ln w="9525">
                <a:noFill/>
                <a:miter lim="800000"/>
                <a:headEnd/>
                <a:tailEnd/>
              </a:ln>
            </p:spPr>
            <p:txBody>
              <a:bodyPr>
                <a:spAutoFit/>
              </a:bodyPr>
              <a:lstStyle/>
              <a:p>
                <a:pPr>
                  <a:spcBef>
                    <a:spcPct val="50000"/>
                  </a:spcBef>
                </a:pPr>
                <a:r>
                  <a:rPr lang="en-US" i="1"/>
                  <a:t>L</a:t>
                </a:r>
              </a:p>
            </p:txBody>
          </p:sp>
        </p:grpSp>
      </p:grpSp>
      <p:sp>
        <p:nvSpPr>
          <p:cNvPr id="59401" name="Line 21"/>
          <p:cNvSpPr>
            <a:spLocks noChangeShapeType="1"/>
          </p:cNvSpPr>
          <p:nvPr/>
        </p:nvSpPr>
        <p:spPr bwMode="auto">
          <a:xfrm>
            <a:off x="2971800" y="4343400"/>
            <a:ext cx="1905000" cy="0"/>
          </a:xfrm>
          <a:prstGeom prst="line">
            <a:avLst/>
          </a:prstGeom>
          <a:noFill/>
          <a:ln w="38100">
            <a:solidFill>
              <a:schemeClr val="tx1"/>
            </a:solidFill>
            <a:round/>
            <a:headEnd/>
            <a:tailEnd type="triangle" w="med" len="med"/>
          </a:ln>
        </p:spPr>
        <p:txBody>
          <a:bodyPr/>
          <a:lstStyle/>
          <a:p>
            <a:endParaRPr lang="en-US"/>
          </a:p>
        </p:txBody>
      </p:sp>
      <p:sp>
        <p:nvSpPr>
          <p:cNvPr id="59402" name="Rectangle 23"/>
          <p:cNvSpPr>
            <a:spLocks noChangeArrowheads="1"/>
          </p:cNvSpPr>
          <p:nvPr/>
        </p:nvSpPr>
        <p:spPr bwMode="auto">
          <a:xfrm>
            <a:off x="5562600" y="1295400"/>
            <a:ext cx="990600" cy="457200"/>
          </a:xfrm>
          <a:prstGeom prst="rect">
            <a:avLst/>
          </a:prstGeom>
          <a:solidFill>
            <a:srgbClr val="FFCCCC"/>
          </a:solidFill>
          <a:ln w="9525">
            <a:solidFill>
              <a:schemeClr val="tx1"/>
            </a:solidFill>
            <a:miter lim="800000"/>
            <a:headEnd/>
            <a:tailEnd/>
          </a:ln>
        </p:spPr>
        <p:txBody>
          <a:bodyPr wrap="none" anchor="ctr"/>
          <a:lstStyle/>
          <a:p>
            <a:pPr algn="ctr"/>
            <a:r>
              <a:rPr lang="en-US"/>
              <a:t>Key: </a:t>
            </a:r>
            <a:r>
              <a:rPr lang="en-US" i="1"/>
              <a:t>k</a:t>
            </a:r>
          </a:p>
        </p:txBody>
      </p:sp>
      <p:sp>
        <p:nvSpPr>
          <p:cNvPr id="59403" name="Line 25"/>
          <p:cNvSpPr>
            <a:spLocks noChangeShapeType="1"/>
          </p:cNvSpPr>
          <p:nvPr/>
        </p:nvSpPr>
        <p:spPr bwMode="auto">
          <a:xfrm>
            <a:off x="5562600" y="1219200"/>
            <a:ext cx="990600" cy="0"/>
          </a:xfrm>
          <a:prstGeom prst="line">
            <a:avLst/>
          </a:prstGeom>
          <a:noFill/>
          <a:ln w="9525">
            <a:solidFill>
              <a:schemeClr val="tx1"/>
            </a:solidFill>
            <a:round/>
            <a:headEnd type="triangle" w="med" len="med"/>
            <a:tailEnd type="triangle" w="med" len="med"/>
          </a:ln>
        </p:spPr>
        <p:txBody>
          <a:bodyPr/>
          <a:lstStyle/>
          <a:p>
            <a:endParaRPr lang="en-US"/>
          </a:p>
        </p:txBody>
      </p:sp>
      <p:sp>
        <p:nvSpPr>
          <p:cNvPr id="59404" name="Text Box 26"/>
          <p:cNvSpPr txBox="1">
            <a:spLocks noChangeArrowheads="1"/>
          </p:cNvSpPr>
          <p:nvPr/>
        </p:nvSpPr>
        <p:spPr bwMode="auto">
          <a:xfrm>
            <a:off x="5562600" y="762000"/>
            <a:ext cx="1219200" cy="461963"/>
          </a:xfrm>
          <a:prstGeom prst="rect">
            <a:avLst/>
          </a:prstGeom>
          <a:noFill/>
          <a:ln w="9525">
            <a:noFill/>
            <a:miter lim="800000"/>
            <a:headEnd/>
            <a:tailEnd/>
          </a:ln>
        </p:spPr>
        <p:txBody>
          <a:bodyPr>
            <a:spAutoFit/>
          </a:bodyPr>
          <a:lstStyle/>
          <a:p>
            <a:pPr>
              <a:spcBef>
                <a:spcPct val="50000"/>
              </a:spcBef>
            </a:pPr>
            <a:r>
              <a:rPr lang="en-US" i="1"/>
              <a:t>&lt;L</a:t>
            </a:r>
          </a:p>
        </p:txBody>
      </p:sp>
      <p:grpSp>
        <p:nvGrpSpPr>
          <p:cNvPr id="5" name="Group 27"/>
          <p:cNvGrpSpPr>
            <a:grpSpLocks/>
          </p:cNvGrpSpPr>
          <p:nvPr/>
        </p:nvGrpSpPr>
        <p:grpSpPr bwMode="auto">
          <a:xfrm>
            <a:off x="5181600" y="3124200"/>
            <a:ext cx="1752600" cy="838200"/>
            <a:chOff x="1104" y="2784"/>
            <a:chExt cx="1104" cy="528"/>
          </a:xfrm>
        </p:grpSpPr>
        <p:sp>
          <p:nvSpPr>
            <p:cNvPr id="59421" name="Rectangle 28"/>
            <p:cNvSpPr>
              <a:spLocks noChangeArrowheads="1"/>
            </p:cNvSpPr>
            <p:nvPr/>
          </p:nvSpPr>
          <p:spPr bwMode="auto">
            <a:xfrm>
              <a:off x="1104" y="3024"/>
              <a:ext cx="1104" cy="288"/>
            </a:xfrm>
            <a:prstGeom prst="rect">
              <a:avLst/>
            </a:prstGeom>
            <a:solidFill>
              <a:srgbClr val="FFCC99"/>
            </a:solidFill>
            <a:ln w="9525">
              <a:solidFill>
                <a:schemeClr val="tx1"/>
              </a:solidFill>
              <a:miter lim="800000"/>
              <a:headEnd/>
              <a:tailEnd/>
            </a:ln>
          </p:spPr>
          <p:txBody>
            <a:bodyPr wrap="none" anchor="ctr"/>
            <a:lstStyle/>
            <a:p>
              <a:pPr algn="ctr"/>
              <a:r>
                <a:rPr lang="en-US"/>
                <a:t>keystream</a:t>
              </a:r>
              <a:endParaRPr lang="en-US" i="1"/>
            </a:p>
          </p:txBody>
        </p:sp>
        <p:grpSp>
          <p:nvGrpSpPr>
            <p:cNvPr id="6" name="Group 29"/>
            <p:cNvGrpSpPr>
              <a:grpSpLocks/>
            </p:cNvGrpSpPr>
            <p:nvPr/>
          </p:nvGrpSpPr>
          <p:grpSpPr bwMode="auto">
            <a:xfrm>
              <a:off x="1104" y="2784"/>
              <a:ext cx="1104" cy="231"/>
              <a:chOff x="1104" y="2784"/>
              <a:chExt cx="1104" cy="231"/>
            </a:xfrm>
          </p:grpSpPr>
          <p:sp>
            <p:nvSpPr>
              <p:cNvPr id="59423" name="Line 30"/>
              <p:cNvSpPr>
                <a:spLocks noChangeShapeType="1"/>
              </p:cNvSpPr>
              <p:nvPr/>
            </p:nvSpPr>
            <p:spPr bwMode="auto">
              <a:xfrm>
                <a:off x="1104" y="2976"/>
                <a:ext cx="1104" cy="0"/>
              </a:xfrm>
              <a:prstGeom prst="line">
                <a:avLst/>
              </a:prstGeom>
              <a:noFill/>
              <a:ln w="9525">
                <a:solidFill>
                  <a:schemeClr val="tx1"/>
                </a:solidFill>
                <a:round/>
                <a:headEnd type="triangle" w="med" len="med"/>
                <a:tailEnd type="triangle" w="med" len="med"/>
              </a:ln>
            </p:spPr>
            <p:txBody>
              <a:bodyPr/>
              <a:lstStyle/>
              <a:p>
                <a:endParaRPr lang="en-US"/>
              </a:p>
            </p:txBody>
          </p:sp>
          <p:sp>
            <p:nvSpPr>
              <p:cNvPr id="59424" name="Text Box 31"/>
              <p:cNvSpPr txBox="1">
                <a:spLocks noChangeArrowheads="1"/>
              </p:cNvSpPr>
              <p:nvPr/>
            </p:nvSpPr>
            <p:spPr bwMode="auto">
              <a:xfrm>
                <a:off x="1584" y="2784"/>
                <a:ext cx="240" cy="231"/>
              </a:xfrm>
              <a:prstGeom prst="rect">
                <a:avLst/>
              </a:prstGeom>
              <a:noFill/>
              <a:ln w="9525">
                <a:noFill/>
                <a:miter lim="800000"/>
                <a:headEnd/>
                <a:tailEnd/>
              </a:ln>
            </p:spPr>
            <p:txBody>
              <a:bodyPr>
                <a:spAutoFit/>
              </a:bodyPr>
              <a:lstStyle/>
              <a:p>
                <a:pPr>
                  <a:spcBef>
                    <a:spcPct val="50000"/>
                  </a:spcBef>
                </a:pPr>
                <a:r>
                  <a:rPr lang="en-US" i="1"/>
                  <a:t>L</a:t>
                </a:r>
              </a:p>
            </p:txBody>
          </p:sp>
        </p:grpSp>
      </p:grpSp>
      <p:sp>
        <p:nvSpPr>
          <p:cNvPr id="59406" name="Line 33"/>
          <p:cNvSpPr>
            <a:spLocks noChangeShapeType="1"/>
          </p:cNvSpPr>
          <p:nvPr/>
        </p:nvSpPr>
        <p:spPr bwMode="auto">
          <a:xfrm>
            <a:off x="5105400" y="4572000"/>
            <a:ext cx="0" cy="609600"/>
          </a:xfrm>
          <a:prstGeom prst="line">
            <a:avLst/>
          </a:prstGeom>
          <a:noFill/>
          <a:ln w="38100">
            <a:solidFill>
              <a:schemeClr val="tx1"/>
            </a:solidFill>
            <a:round/>
            <a:headEnd/>
            <a:tailEnd type="triangle" w="med" len="med"/>
          </a:ln>
        </p:spPr>
        <p:txBody>
          <a:bodyPr/>
          <a:lstStyle/>
          <a:p>
            <a:endParaRPr lang="en-US"/>
          </a:p>
        </p:txBody>
      </p:sp>
      <p:grpSp>
        <p:nvGrpSpPr>
          <p:cNvPr id="7" name="Group 39"/>
          <p:cNvGrpSpPr>
            <a:grpSpLocks/>
          </p:cNvGrpSpPr>
          <p:nvPr/>
        </p:nvGrpSpPr>
        <p:grpSpPr bwMode="auto">
          <a:xfrm>
            <a:off x="4191000" y="5105400"/>
            <a:ext cx="1752600" cy="838200"/>
            <a:chOff x="2400" y="3648"/>
            <a:chExt cx="1104" cy="528"/>
          </a:xfrm>
        </p:grpSpPr>
        <p:sp>
          <p:nvSpPr>
            <p:cNvPr id="59417" name="Rectangle 35" descr="Wide upward diagonal"/>
            <p:cNvSpPr>
              <a:spLocks noChangeArrowheads="1"/>
            </p:cNvSpPr>
            <p:nvPr/>
          </p:nvSpPr>
          <p:spPr bwMode="auto">
            <a:xfrm>
              <a:off x="2400" y="3888"/>
              <a:ext cx="1104" cy="288"/>
            </a:xfrm>
            <a:prstGeom prst="rect">
              <a:avLst/>
            </a:prstGeom>
            <a:pattFill prst="wdUpDiag">
              <a:fgClr>
                <a:srgbClr val="FFCC99"/>
              </a:fgClr>
              <a:bgClr>
                <a:srgbClr val="CCECFF"/>
              </a:bgClr>
            </a:pattFill>
            <a:ln w="9525">
              <a:solidFill>
                <a:schemeClr val="tx1"/>
              </a:solidFill>
              <a:miter lim="800000"/>
              <a:headEnd/>
              <a:tailEnd/>
            </a:ln>
          </p:spPr>
          <p:txBody>
            <a:bodyPr wrap="none" anchor="ctr"/>
            <a:lstStyle/>
            <a:p>
              <a:pPr algn="ctr"/>
              <a:r>
                <a:rPr lang="en-US"/>
                <a:t>Encrypted packet</a:t>
              </a:r>
              <a:endParaRPr lang="en-US" i="1"/>
            </a:p>
          </p:txBody>
        </p:sp>
        <p:grpSp>
          <p:nvGrpSpPr>
            <p:cNvPr id="8" name="Group 36"/>
            <p:cNvGrpSpPr>
              <a:grpSpLocks/>
            </p:cNvGrpSpPr>
            <p:nvPr/>
          </p:nvGrpSpPr>
          <p:grpSpPr bwMode="auto">
            <a:xfrm>
              <a:off x="2400" y="3648"/>
              <a:ext cx="1104" cy="231"/>
              <a:chOff x="1104" y="2784"/>
              <a:chExt cx="1104" cy="231"/>
            </a:xfrm>
          </p:grpSpPr>
          <p:sp>
            <p:nvSpPr>
              <p:cNvPr id="59419" name="Line 37"/>
              <p:cNvSpPr>
                <a:spLocks noChangeShapeType="1"/>
              </p:cNvSpPr>
              <p:nvPr/>
            </p:nvSpPr>
            <p:spPr bwMode="auto">
              <a:xfrm>
                <a:off x="1104" y="2976"/>
                <a:ext cx="1104" cy="0"/>
              </a:xfrm>
              <a:prstGeom prst="line">
                <a:avLst/>
              </a:prstGeom>
              <a:noFill/>
              <a:ln w="9525">
                <a:solidFill>
                  <a:schemeClr val="tx1"/>
                </a:solidFill>
                <a:round/>
                <a:headEnd type="triangle" w="med" len="med"/>
                <a:tailEnd type="triangle" w="med" len="med"/>
              </a:ln>
            </p:spPr>
            <p:txBody>
              <a:bodyPr/>
              <a:lstStyle/>
              <a:p>
                <a:endParaRPr lang="en-US"/>
              </a:p>
            </p:txBody>
          </p:sp>
          <p:sp>
            <p:nvSpPr>
              <p:cNvPr id="59420" name="Text Box 38"/>
              <p:cNvSpPr txBox="1">
                <a:spLocks noChangeArrowheads="1"/>
              </p:cNvSpPr>
              <p:nvPr/>
            </p:nvSpPr>
            <p:spPr bwMode="auto">
              <a:xfrm>
                <a:off x="1584" y="2784"/>
                <a:ext cx="240" cy="231"/>
              </a:xfrm>
              <a:prstGeom prst="rect">
                <a:avLst/>
              </a:prstGeom>
              <a:noFill/>
              <a:ln w="9525">
                <a:noFill/>
                <a:miter lim="800000"/>
                <a:headEnd/>
                <a:tailEnd/>
              </a:ln>
            </p:spPr>
            <p:txBody>
              <a:bodyPr>
                <a:spAutoFit/>
              </a:bodyPr>
              <a:lstStyle/>
              <a:p>
                <a:pPr>
                  <a:spcBef>
                    <a:spcPct val="50000"/>
                  </a:spcBef>
                </a:pPr>
                <a:r>
                  <a:rPr lang="en-US" i="1"/>
                  <a:t>L</a:t>
                </a:r>
              </a:p>
            </p:txBody>
          </p:sp>
        </p:grpSp>
      </p:grpSp>
      <p:grpSp>
        <p:nvGrpSpPr>
          <p:cNvPr id="9" name="Group 43"/>
          <p:cNvGrpSpPr>
            <a:grpSpLocks/>
          </p:cNvGrpSpPr>
          <p:nvPr/>
        </p:nvGrpSpPr>
        <p:grpSpPr bwMode="auto">
          <a:xfrm>
            <a:off x="609600" y="2971800"/>
            <a:ext cx="2590800" cy="1981200"/>
            <a:chOff x="144" y="2256"/>
            <a:chExt cx="1632" cy="1248"/>
          </a:xfrm>
        </p:grpSpPr>
        <p:sp>
          <p:nvSpPr>
            <p:cNvPr id="59414" name="Oval 40"/>
            <p:cNvSpPr>
              <a:spLocks noChangeArrowheads="1"/>
            </p:cNvSpPr>
            <p:nvPr/>
          </p:nvSpPr>
          <p:spPr bwMode="auto">
            <a:xfrm>
              <a:off x="336" y="2688"/>
              <a:ext cx="1440" cy="816"/>
            </a:xfrm>
            <a:prstGeom prst="ellipse">
              <a:avLst/>
            </a:prstGeom>
            <a:noFill/>
            <a:ln w="9525">
              <a:solidFill>
                <a:srgbClr val="FFFF00"/>
              </a:solidFill>
              <a:round/>
              <a:headEnd/>
              <a:tailEnd/>
            </a:ln>
          </p:spPr>
          <p:txBody>
            <a:bodyPr wrap="none" anchor="ctr"/>
            <a:lstStyle/>
            <a:p>
              <a:endParaRPr lang="en-US"/>
            </a:p>
          </p:txBody>
        </p:sp>
        <p:sp>
          <p:nvSpPr>
            <p:cNvPr id="59415" name="Line 41"/>
            <p:cNvSpPr>
              <a:spLocks noChangeShapeType="1"/>
            </p:cNvSpPr>
            <p:nvPr/>
          </p:nvSpPr>
          <p:spPr bwMode="auto">
            <a:xfrm>
              <a:off x="528" y="2448"/>
              <a:ext cx="144" cy="288"/>
            </a:xfrm>
            <a:prstGeom prst="line">
              <a:avLst/>
            </a:prstGeom>
            <a:noFill/>
            <a:ln w="9525">
              <a:solidFill>
                <a:schemeClr val="tx1"/>
              </a:solidFill>
              <a:round/>
              <a:headEnd/>
              <a:tailEnd type="triangle" w="med" len="med"/>
            </a:ln>
          </p:spPr>
          <p:txBody>
            <a:bodyPr/>
            <a:lstStyle/>
            <a:p>
              <a:endParaRPr lang="en-US"/>
            </a:p>
          </p:txBody>
        </p:sp>
        <p:sp>
          <p:nvSpPr>
            <p:cNvPr id="59416" name="Text Box 42"/>
            <p:cNvSpPr txBox="1">
              <a:spLocks noChangeArrowheads="1"/>
            </p:cNvSpPr>
            <p:nvPr/>
          </p:nvSpPr>
          <p:spPr bwMode="auto">
            <a:xfrm>
              <a:off x="144" y="2256"/>
              <a:ext cx="912" cy="231"/>
            </a:xfrm>
            <a:prstGeom prst="rect">
              <a:avLst/>
            </a:prstGeom>
            <a:noFill/>
            <a:ln w="9525">
              <a:noFill/>
              <a:miter lim="800000"/>
              <a:headEnd/>
              <a:tailEnd/>
            </a:ln>
          </p:spPr>
          <p:txBody>
            <a:bodyPr>
              <a:spAutoFit/>
            </a:bodyPr>
            <a:lstStyle/>
            <a:p>
              <a:pPr>
                <a:spcBef>
                  <a:spcPct val="50000"/>
                </a:spcBef>
              </a:pPr>
              <a:r>
                <a:rPr lang="en-US"/>
                <a:t>plaintext</a:t>
              </a:r>
            </a:p>
          </p:txBody>
        </p:sp>
      </p:grpSp>
      <p:grpSp>
        <p:nvGrpSpPr>
          <p:cNvPr id="10" name="Group 48"/>
          <p:cNvGrpSpPr>
            <a:grpSpLocks/>
          </p:cNvGrpSpPr>
          <p:nvPr/>
        </p:nvGrpSpPr>
        <p:grpSpPr bwMode="auto">
          <a:xfrm>
            <a:off x="3886200" y="4800600"/>
            <a:ext cx="4267200" cy="1447800"/>
            <a:chOff x="2208" y="3408"/>
            <a:chExt cx="2688" cy="912"/>
          </a:xfrm>
        </p:grpSpPr>
        <p:sp>
          <p:nvSpPr>
            <p:cNvPr id="59411" name="Oval 45"/>
            <p:cNvSpPr>
              <a:spLocks noChangeArrowheads="1"/>
            </p:cNvSpPr>
            <p:nvPr/>
          </p:nvSpPr>
          <p:spPr bwMode="auto">
            <a:xfrm>
              <a:off x="2208" y="3504"/>
              <a:ext cx="1440" cy="816"/>
            </a:xfrm>
            <a:prstGeom prst="ellipse">
              <a:avLst/>
            </a:prstGeom>
            <a:noFill/>
            <a:ln w="9525">
              <a:solidFill>
                <a:srgbClr val="FFFF00"/>
              </a:solidFill>
              <a:round/>
              <a:headEnd/>
              <a:tailEnd/>
            </a:ln>
          </p:spPr>
          <p:txBody>
            <a:bodyPr wrap="none" anchor="ctr"/>
            <a:lstStyle/>
            <a:p>
              <a:endParaRPr lang="en-US"/>
            </a:p>
          </p:txBody>
        </p:sp>
        <p:sp>
          <p:nvSpPr>
            <p:cNvPr id="59412" name="Line 46"/>
            <p:cNvSpPr>
              <a:spLocks noChangeShapeType="1"/>
            </p:cNvSpPr>
            <p:nvPr/>
          </p:nvSpPr>
          <p:spPr bwMode="auto">
            <a:xfrm flipH="1">
              <a:off x="3552" y="3552"/>
              <a:ext cx="432" cy="144"/>
            </a:xfrm>
            <a:prstGeom prst="line">
              <a:avLst/>
            </a:prstGeom>
            <a:noFill/>
            <a:ln w="9525">
              <a:solidFill>
                <a:schemeClr val="tx1"/>
              </a:solidFill>
              <a:round/>
              <a:headEnd/>
              <a:tailEnd type="triangle" w="med" len="med"/>
            </a:ln>
          </p:spPr>
          <p:txBody>
            <a:bodyPr/>
            <a:lstStyle/>
            <a:p>
              <a:endParaRPr lang="en-US"/>
            </a:p>
          </p:txBody>
        </p:sp>
        <p:sp>
          <p:nvSpPr>
            <p:cNvPr id="59413" name="Text Box 47"/>
            <p:cNvSpPr txBox="1">
              <a:spLocks noChangeArrowheads="1"/>
            </p:cNvSpPr>
            <p:nvPr/>
          </p:nvSpPr>
          <p:spPr bwMode="auto">
            <a:xfrm>
              <a:off x="3984" y="3408"/>
              <a:ext cx="912" cy="231"/>
            </a:xfrm>
            <a:prstGeom prst="rect">
              <a:avLst/>
            </a:prstGeom>
            <a:noFill/>
            <a:ln w="9525">
              <a:noFill/>
              <a:miter lim="800000"/>
              <a:headEnd/>
              <a:tailEnd/>
            </a:ln>
          </p:spPr>
          <p:txBody>
            <a:bodyPr>
              <a:spAutoFit/>
            </a:bodyPr>
            <a:lstStyle/>
            <a:p>
              <a:pPr>
                <a:spcBef>
                  <a:spcPct val="50000"/>
                </a:spcBef>
              </a:pPr>
              <a:r>
                <a:rPr lang="en-US"/>
                <a:t>ciphertext</a:t>
              </a:r>
            </a:p>
          </p:txBody>
        </p:sp>
      </p:grpSp>
      <p:sp>
        <p:nvSpPr>
          <p:cNvPr id="59410" name="Text Box 49"/>
          <p:cNvSpPr txBox="1">
            <a:spLocks noChangeArrowheads="1"/>
          </p:cNvSpPr>
          <p:nvPr/>
        </p:nvSpPr>
        <p:spPr bwMode="auto">
          <a:xfrm>
            <a:off x="5334000" y="4191000"/>
            <a:ext cx="533400" cy="244475"/>
          </a:xfrm>
          <a:prstGeom prst="rect">
            <a:avLst/>
          </a:prstGeom>
          <a:noFill/>
          <a:ln w="9525">
            <a:noFill/>
            <a:miter lim="800000"/>
            <a:headEnd/>
            <a:tailEnd/>
          </a:ln>
        </p:spPr>
        <p:txBody>
          <a:bodyPr>
            <a:spAutoFit/>
          </a:bodyPr>
          <a:lstStyle/>
          <a:p>
            <a:pPr>
              <a:spcBef>
                <a:spcPct val="50000"/>
              </a:spcBef>
            </a:pPr>
            <a:r>
              <a:rPr lang="en-US" sz="1000"/>
              <a:t>XOR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title"/>
          </p:nvPr>
        </p:nvSpPr>
        <p:spPr/>
        <p:txBody>
          <a:bodyPr>
            <a:normAutofit fontScale="90000"/>
          </a:bodyPr>
          <a:lstStyle/>
          <a:p>
            <a:r>
              <a:rPr lang="en-US"/>
              <a:t>The 802.11 MAC Layer Services: Wired Equivalent Privacy (WEP)</a:t>
            </a:r>
          </a:p>
        </p:txBody>
      </p:sp>
      <p:grpSp>
        <p:nvGrpSpPr>
          <p:cNvPr id="2" name="Group 41"/>
          <p:cNvGrpSpPr>
            <a:grpSpLocks/>
          </p:cNvGrpSpPr>
          <p:nvPr/>
        </p:nvGrpSpPr>
        <p:grpSpPr bwMode="auto">
          <a:xfrm>
            <a:off x="3429000" y="838200"/>
            <a:ext cx="2286000" cy="838200"/>
            <a:chOff x="1968" y="1008"/>
            <a:chExt cx="1440" cy="528"/>
          </a:xfrm>
        </p:grpSpPr>
        <p:grpSp>
          <p:nvGrpSpPr>
            <p:cNvPr id="3" name="Group 13"/>
            <p:cNvGrpSpPr>
              <a:grpSpLocks/>
            </p:cNvGrpSpPr>
            <p:nvPr/>
          </p:nvGrpSpPr>
          <p:grpSpPr bwMode="auto">
            <a:xfrm>
              <a:off x="1968" y="1248"/>
              <a:ext cx="912" cy="288"/>
              <a:chOff x="720" y="1488"/>
              <a:chExt cx="960" cy="288"/>
            </a:xfrm>
          </p:grpSpPr>
          <p:sp>
            <p:nvSpPr>
              <p:cNvPr id="60465" name="Rectangle 14"/>
              <p:cNvSpPr>
                <a:spLocks noChangeArrowheads="1"/>
              </p:cNvSpPr>
              <p:nvPr/>
            </p:nvSpPr>
            <p:spPr bwMode="auto">
              <a:xfrm>
                <a:off x="720" y="1488"/>
                <a:ext cx="240" cy="288"/>
              </a:xfrm>
              <a:prstGeom prst="rect">
                <a:avLst/>
              </a:prstGeom>
              <a:noFill/>
              <a:ln w="9525">
                <a:solidFill>
                  <a:schemeClr val="tx1"/>
                </a:solidFill>
                <a:miter lim="800000"/>
                <a:headEnd/>
                <a:tailEnd/>
              </a:ln>
            </p:spPr>
            <p:txBody>
              <a:bodyPr wrap="none" anchor="ctr"/>
              <a:lstStyle/>
              <a:p>
                <a:pPr algn="ctr"/>
                <a:r>
                  <a:rPr lang="en-US"/>
                  <a:t>0</a:t>
                </a:r>
              </a:p>
            </p:txBody>
          </p:sp>
          <p:sp>
            <p:nvSpPr>
              <p:cNvPr id="60466" name="Rectangle 15"/>
              <p:cNvSpPr>
                <a:spLocks noChangeArrowheads="1"/>
              </p:cNvSpPr>
              <p:nvPr/>
            </p:nvSpPr>
            <p:spPr bwMode="auto">
              <a:xfrm>
                <a:off x="960" y="1488"/>
                <a:ext cx="240" cy="288"/>
              </a:xfrm>
              <a:prstGeom prst="rect">
                <a:avLst/>
              </a:prstGeom>
              <a:noFill/>
              <a:ln w="9525">
                <a:solidFill>
                  <a:schemeClr val="tx1"/>
                </a:solidFill>
                <a:miter lim="800000"/>
                <a:headEnd/>
                <a:tailEnd/>
              </a:ln>
            </p:spPr>
            <p:txBody>
              <a:bodyPr wrap="none" anchor="ctr"/>
              <a:lstStyle/>
              <a:p>
                <a:pPr algn="ctr"/>
                <a:r>
                  <a:rPr lang="en-US"/>
                  <a:t>1</a:t>
                </a:r>
              </a:p>
            </p:txBody>
          </p:sp>
          <p:sp>
            <p:nvSpPr>
              <p:cNvPr id="60467" name="Rectangle 16"/>
              <p:cNvSpPr>
                <a:spLocks noChangeArrowheads="1"/>
              </p:cNvSpPr>
              <p:nvPr/>
            </p:nvSpPr>
            <p:spPr bwMode="auto">
              <a:xfrm>
                <a:off x="1200" y="1488"/>
                <a:ext cx="240" cy="288"/>
              </a:xfrm>
              <a:prstGeom prst="rect">
                <a:avLst/>
              </a:prstGeom>
              <a:noFill/>
              <a:ln w="9525">
                <a:solidFill>
                  <a:schemeClr val="tx1"/>
                </a:solidFill>
                <a:miter lim="800000"/>
                <a:headEnd/>
                <a:tailEnd/>
              </a:ln>
            </p:spPr>
            <p:txBody>
              <a:bodyPr wrap="none" anchor="ctr"/>
              <a:lstStyle/>
              <a:p>
                <a:pPr algn="ctr"/>
                <a:r>
                  <a:rPr lang="en-US"/>
                  <a:t>1</a:t>
                </a:r>
              </a:p>
            </p:txBody>
          </p:sp>
          <p:sp>
            <p:nvSpPr>
              <p:cNvPr id="60468" name="Rectangle 17"/>
              <p:cNvSpPr>
                <a:spLocks noChangeArrowheads="1"/>
              </p:cNvSpPr>
              <p:nvPr/>
            </p:nvSpPr>
            <p:spPr bwMode="auto">
              <a:xfrm>
                <a:off x="1440" y="1488"/>
                <a:ext cx="240" cy="288"/>
              </a:xfrm>
              <a:prstGeom prst="rect">
                <a:avLst/>
              </a:prstGeom>
              <a:noFill/>
              <a:ln w="9525">
                <a:solidFill>
                  <a:schemeClr val="tx1"/>
                </a:solidFill>
                <a:miter lim="800000"/>
                <a:headEnd/>
                <a:tailEnd/>
              </a:ln>
            </p:spPr>
            <p:txBody>
              <a:bodyPr wrap="none" anchor="ctr"/>
              <a:lstStyle/>
              <a:p>
                <a:pPr algn="ctr"/>
                <a:r>
                  <a:rPr lang="en-US"/>
                  <a:t>0</a:t>
                </a:r>
              </a:p>
            </p:txBody>
          </p:sp>
        </p:grpSp>
        <p:sp>
          <p:nvSpPr>
            <p:cNvPr id="60464" name="Text Box 18"/>
            <p:cNvSpPr txBox="1">
              <a:spLocks noChangeArrowheads="1"/>
            </p:cNvSpPr>
            <p:nvPr/>
          </p:nvSpPr>
          <p:spPr bwMode="auto">
            <a:xfrm>
              <a:off x="2016" y="1008"/>
              <a:ext cx="1392" cy="291"/>
            </a:xfrm>
            <a:prstGeom prst="rect">
              <a:avLst/>
            </a:prstGeom>
            <a:noFill/>
            <a:ln w="9525">
              <a:noFill/>
              <a:miter lim="800000"/>
              <a:headEnd/>
              <a:tailEnd/>
            </a:ln>
          </p:spPr>
          <p:txBody>
            <a:bodyPr>
              <a:spAutoFit/>
            </a:bodyPr>
            <a:lstStyle/>
            <a:p>
              <a:pPr>
                <a:spcBef>
                  <a:spcPct val="50000"/>
                </a:spcBef>
              </a:pPr>
              <a:r>
                <a:rPr lang="en-US"/>
                <a:t>keystream</a:t>
              </a:r>
            </a:p>
          </p:txBody>
        </p:sp>
      </p:grpSp>
      <p:grpSp>
        <p:nvGrpSpPr>
          <p:cNvPr id="4" name="Group 60"/>
          <p:cNvGrpSpPr>
            <a:grpSpLocks/>
          </p:cNvGrpSpPr>
          <p:nvPr/>
        </p:nvGrpSpPr>
        <p:grpSpPr bwMode="auto">
          <a:xfrm>
            <a:off x="1447800" y="1752600"/>
            <a:ext cx="1981200" cy="838200"/>
            <a:chOff x="720" y="1680"/>
            <a:chExt cx="1248" cy="528"/>
          </a:xfrm>
        </p:grpSpPr>
        <p:grpSp>
          <p:nvGrpSpPr>
            <p:cNvPr id="5" name="Group 12"/>
            <p:cNvGrpSpPr>
              <a:grpSpLocks/>
            </p:cNvGrpSpPr>
            <p:nvPr/>
          </p:nvGrpSpPr>
          <p:grpSpPr bwMode="auto">
            <a:xfrm>
              <a:off x="720" y="1920"/>
              <a:ext cx="960" cy="288"/>
              <a:chOff x="720" y="1488"/>
              <a:chExt cx="960" cy="288"/>
            </a:xfrm>
          </p:grpSpPr>
          <p:sp>
            <p:nvSpPr>
              <p:cNvPr id="60459" name="Rectangle 4"/>
              <p:cNvSpPr>
                <a:spLocks noChangeArrowheads="1"/>
              </p:cNvSpPr>
              <p:nvPr/>
            </p:nvSpPr>
            <p:spPr bwMode="auto">
              <a:xfrm>
                <a:off x="720" y="1488"/>
                <a:ext cx="240" cy="288"/>
              </a:xfrm>
              <a:prstGeom prst="rect">
                <a:avLst/>
              </a:prstGeom>
              <a:noFill/>
              <a:ln w="9525">
                <a:solidFill>
                  <a:schemeClr val="tx1"/>
                </a:solidFill>
                <a:miter lim="800000"/>
                <a:headEnd/>
                <a:tailEnd/>
              </a:ln>
            </p:spPr>
            <p:txBody>
              <a:bodyPr wrap="none" anchor="ctr"/>
              <a:lstStyle/>
              <a:p>
                <a:pPr algn="ctr"/>
                <a:r>
                  <a:rPr lang="en-US"/>
                  <a:t>1</a:t>
                </a:r>
              </a:p>
            </p:txBody>
          </p:sp>
          <p:sp>
            <p:nvSpPr>
              <p:cNvPr id="60460" name="Rectangle 5"/>
              <p:cNvSpPr>
                <a:spLocks noChangeArrowheads="1"/>
              </p:cNvSpPr>
              <p:nvPr/>
            </p:nvSpPr>
            <p:spPr bwMode="auto">
              <a:xfrm>
                <a:off x="960" y="1488"/>
                <a:ext cx="240" cy="288"/>
              </a:xfrm>
              <a:prstGeom prst="rect">
                <a:avLst/>
              </a:prstGeom>
              <a:noFill/>
              <a:ln w="9525">
                <a:solidFill>
                  <a:schemeClr val="tx1"/>
                </a:solidFill>
                <a:miter lim="800000"/>
                <a:headEnd/>
                <a:tailEnd/>
              </a:ln>
            </p:spPr>
            <p:txBody>
              <a:bodyPr wrap="none" anchor="ctr"/>
              <a:lstStyle/>
              <a:p>
                <a:pPr algn="ctr"/>
                <a:r>
                  <a:rPr lang="en-US"/>
                  <a:t>0</a:t>
                </a:r>
              </a:p>
            </p:txBody>
          </p:sp>
          <p:sp>
            <p:nvSpPr>
              <p:cNvPr id="60461" name="Rectangle 6"/>
              <p:cNvSpPr>
                <a:spLocks noChangeArrowheads="1"/>
              </p:cNvSpPr>
              <p:nvPr/>
            </p:nvSpPr>
            <p:spPr bwMode="auto">
              <a:xfrm>
                <a:off x="1200" y="1488"/>
                <a:ext cx="240" cy="288"/>
              </a:xfrm>
              <a:prstGeom prst="rect">
                <a:avLst/>
              </a:prstGeom>
              <a:noFill/>
              <a:ln w="9525">
                <a:solidFill>
                  <a:schemeClr val="tx1"/>
                </a:solidFill>
                <a:miter lim="800000"/>
                <a:headEnd/>
                <a:tailEnd/>
              </a:ln>
            </p:spPr>
            <p:txBody>
              <a:bodyPr wrap="none" anchor="ctr"/>
              <a:lstStyle/>
              <a:p>
                <a:pPr algn="ctr"/>
                <a:r>
                  <a:rPr lang="en-US"/>
                  <a:t>1</a:t>
                </a:r>
              </a:p>
            </p:txBody>
          </p:sp>
          <p:sp>
            <p:nvSpPr>
              <p:cNvPr id="60462" name="Rectangle 7"/>
              <p:cNvSpPr>
                <a:spLocks noChangeArrowheads="1"/>
              </p:cNvSpPr>
              <p:nvPr/>
            </p:nvSpPr>
            <p:spPr bwMode="auto">
              <a:xfrm>
                <a:off x="1440" y="1488"/>
                <a:ext cx="240" cy="288"/>
              </a:xfrm>
              <a:prstGeom prst="rect">
                <a:avLst/>
              </a:prstGeom>
              <a:noFill/>
              <a:ln w="9525">
                <a:solidFill>
                  <a:schemeClr val="tx1"/>
                </a:solidFill>
                <a:miter lim="800000"/>
                <a:headEnd/>
                <a:tailEnd/>
              </a:ln>
            </p:spPr>
            <p:txBody>
              <a:bodyPr wrap="none" anchor="ctr"/>
              <a:lstStyle/>
              <a:p>
                <a:pPr algn="ctr"/>
                <a:r>
                  <a:rPr lang="en-US"/>
                  <a:t>0</a:t>
                </a:r>
              </a:p>
            </p:txBody>
          </p:sp>
        </p:grpSp>
        <p:sp>
          <p:nvSpPr>
            <p:cNvPr id="60458" name="Text Box 19"/>
            <p:cNvSpPr txBox="1">
              <a:spLocks noChangeArrowheads="1"/>
            </p:cNvSpPr>
            <p:nvPr/>
          </p:nvSpPr>
          <p:spPr bwMode="auto">
            <a:xfrm>
              <a:off x="864" y="1680"/>
              <a:ext cx="1104" cy="291"/>
            </a:xfrm>
            <a:prstGeom prst="rect">
              <a:avLst/>
            </a:prstGeom>
            <a:noFill/>
            <a:ln w="9525">
              <a:noFill/>
              <a:miter lim="800000"/>
              <a:headEnd/>
              <a:tailEnd/>
            </a:ln>
          </p:spPr>
          <p:txBody>
            <a:bodyPr>
              <a:spAutoFit/>
            </a:bodyPr>
            <a:lstStyle/>
            <a:p>
              <a:pPr>
                <a:spcBef>
                  <a:spcPct val="50000"/>
                </a:spcBef>
              </a:pPr>
              <a:r>
                <a:rPr lang="en-US"/>
                <a:t>packet</a:t>
              </a:r>
            </a:p>
          </p:txBody>
        </p:sp>
      </p:grpSp>
      <p:sp>
        <p:nvSpPr>
          <p:cNvPr id="60421" name="AutoShape 20"/>
          <p:cNvSpPr>
            <a:spLocks noChangeArrowheads="1"/>
          </p:cNvSpPr>
          <p:nvPr/>
        </p:nvSpPr>
        <p:spPr bwMode="auto">
          <a:xfrm>
            <a:off x="3733800" y="2133600"/>
            <a:ext cx="457200" cy="457200"/>
          </a:xfrm>
          <a:prstGeom prst="flowChartOr">
            <a:avLst/>
          </a:prstGeom>
          <a:noFill/>
          <a:ln w="38100">
            <a:solidFill>
              <a:srgbClr val="FF0000"/>
            </a:solidFill>
            <a:round/>
            <a:headEnd/>
            <a:tailEnd/>
          </a:ln>
        </p:spPr>
        <p:txBody>
          <a:bodyPr wrap="none" anchor="ctr"/>
          <a:lstStyle/>
          <a:p>
            <a:endParaRPr lang="en-US"/>
          </a:p>
        </p:txBody>
      </p:sp>
      <p:cxnSp>
        <p:nvCxnSpPr>
          <p:cNvPr id="60422" name="AutoShape 23"/>
          <p:cNvCxnSpPr>
            <a:cxnSpLocks noChangeShapeType="1"/>
            <a:endCxn id="60421" idx="2"/>
          </p:cNvCxnSpPr>
          <p:nvPr/>
        </p:nvCxnSpPr>
        <p:spPr bwMode="auto">
          <a:xfrm>
            <a:off x="2971800" y="2362200"/>
            <a:ext cx="742950" cy="0"/>
          </a:xfrm>
          <a:prstGeom prst="straightConnector1">
            <a:avLst/>
          </a:prstGeom>
          <a:noFill/>
          <a:ln w="9525">
            <a:solidFill>
              <a:schemeClr val="tx1"/>
            </a:solidFill>
            <a:round/>
            <a:headEnd/>
            <a:tailEnd type="triangle" w="med" len="med"/>
          </a:ln>
        </p:spPr>
      </p:cxnSp>
      <p:cxnSp>
        <p:nvCxnSpPr>
          <p:cNvPr id="60423" name="AutoShape 24"/>
          <p:cNvCxnSpPr>
            <a:cxnSpLocks noChangeShapeType="1"/>
            <a:endCxn id="60421" idx="0"/>
          </p:cNvCxnSpPr>
          <p:nvPr/>
        </p:nvCxnSpPr>
        <p:spPr bwMode="auto">
          <a:xfrm flipH="1">
            <a:off x="3962400" y="1676400"/>
            <a:ext cx="9525" cy="438150"/>
          </a:xfrm>
          <a:prstGeom prst="straightConnector1">
            <a:avLst/>
          </a:prstGeom>
          <a:noFill/>
          <a:ln w="9525">
            <a:solidFill>
              <a:schemeClr val="tx1"/>
            </a:solidFill>
            <a:round/>
            <a:headEnd/>
            <a:tailEnd type="triangle" w="med" len="med"/>
          </a:ln>
        </p:spPr>
      </p:cxnSp>
      <p:grpSp>
        <p:nvGrpSpPr>
          <p:cNvPr id="6" name="Group 25"/>
          <p:cNvGrpSpPr>
            <a:grpSpLocks/>
          </p:cNvGrpSpPr>
          <p:nvPr/>
        </p:nvGrpSpPr>
        <p:grpSpPr bwMode="auto">
          <a:xfrm>
            <a:off x="4572000" y="2133600"/>
            <a:ext cx="1524000" cy="457200"/>
            <a:chOff x="720" y="1488"/>
            <a:chExt cx="960" cy="288"/>
          </a:xfrm>
        </p:grpSpPr>
        <p:sp>
          <p:nvSpPr>
            <p:cNvPr id="60453" name="Rectangle 26"/>
            <p:cNvSpPr>
              <a:spLocks noChangeArrowheads="1"/>
            </p:cNvSpPr>
            <p:nvPr/>
          </p:nvSpPr>
          <p:spPr bwMode="auto">
            <a:xfrm>
              <a:off x="720" y="1488"/>
              <a:ext cx="240" cy="288"/>
            </a:xfrm>
            <a:prstGeom prst="rect">
              <a:avLst/>
            </a:prstGeom>
            <a:noFill/>
            <a:ln w="9525">
              <a:solidFill>
                <a:schemeClr val="tx1"/>
              </a:solidFill>
              <a:miter lim="800000"/>
              <a:headEnd/>
              <a:tailEnd/>
            </a:ln>
          </p:spPr>
          <p:txBody>
            <a:bodyPr wrap="none" anchor="ctr"/>
            <a:lstStyle/>
            <a:p>
              <a:pPr algn="ctr"/>
              <a:r>
                <a:rPr lang="en-US"/>
                <a:t>1</a:t>
              </a:r>
            </a:p>
          </p:txBody>
        </p:sp>
        <p:sp>
          <p:nvSpPr>
            <p:cNvPr id="60454" name="Rectangle 27"/>
            <p:cNvSpPr>
              <a:spLocks noChangeArrowheads="1"/>
            </p:cNvSpPr>
            <p:nvPr/>
          </p:nvSpPr>
          <p:spPr bwMode="auto">
            <a:xfrm>
              <a:off x="960" y="1488"/>
              <a:ext cx="240" cy="288"/>
            </a:xfrm>
            <a:prstGeom prst="rect">
              <a:avLst/>
            </a:prstGeom>
            <a:noFill/>
            <a:ln w="9525">
              <a:solidFill>
                <a:schemeClr val="tx1"/>
              </a:solidFill>
              <a:miter lim="800000"/>
              <a:headEnd/>
              <a:tailEnd/>
            </a:ln>
          </p:spPr>
          <p:txBody>
            <a:bodyPr wrap="none" anchor="ctr"/>
            <a:lstStyle/>
            <a:p>
              <a:pPr algn="ctr"/>
              <a:r>
                <a:rPr lang="en-US"/>
                <a:t>1</a:t>
              </a:r>
            </a:p>
          </p:txBody>
        </p:sp>
        <p:sp>
          <p:nvSpPr>
            <p:cNvPr id="60455" name="Rectangle 28"/>
            <p:cNvSpPr>
              <a:spLocks noChangeArrowheads="1"/>
            </p:cNvSpPr>
            <p:nvPr/>
          </p:nvSpPr>
          <p:spPr bwMode="auto">
            <a:xfrm>
              <a:off x="1200" y="1488"/>
              <a:ext cx="240" cy="288"/>
            </a:xfrm>
            <a:prstGeom prst="rect">
              <a:avLst/>
            </a:prstGeom>
            <a:noFill/>
            <a:ln w="9525">
              <a:solidFill>
                <a:schemeClr val="tx1"/>
              </a:solidFill>
              <a:miter lim="800000"/>
              <a:headEnd/>
              <a:tailEnd/>
            </a:ln>
          </p:spPr>
          <p:txBody>
            <a:bodyPr wrap="none" anchor="ctr"/>
            <a:lstStyle/>
            <a:p>
              <a:pPr algn="ctr"/>
              <a:r>
                <a:rPr lang="en-US"/>
                <a:t>0</a:t>
              </a:r>
            </a:p>
          </p:txBody>
        </p:sp>
        <p:sp>
          <p:nvSpPr>
            <p:cNvPr id="60456" name="Rectangle 29"/>
            <p:cNvSpPr>
              <a:spLocks noChangeArrowheads="1"/>
            </p:cNvSpPr>
            <p:nvPr/>
          </p:nvSpPr>
          <p:spPr bwMode="auto">
            <a:xfrm>
              <a:off x="1440" y="1488"/>
              <a:ext cx="240" cy="288"/>
            </a:xfrm>
            <a:prstGeom prst="rect">
              <a:avLst/>
            </a:prstGeom>
            <a:noFill/>
            <a:ln w="9525">
              <a:solidFill>
                <a:schemeClr val="tx1"/>
              </a:solidFill>
              <a:miter lim="800000"/>
              <a:headEnd/>
              <a:tailEnd/>
            </a:ln>
          </p:spPr>
          <p:txBody>
            <a:bodyPr wrap="none" anchor="ctr"/>
            <a:lstStyle/>
            <a:p>
              <a:pPr algn="ctr"/>
              <a:r>
                <a:rPr lang="en-US"/>
                <a:t>0</a:t>
              </a:r>
            </a:p>
          </p:txBody>
        </p:sp>
      </p:grpSp>
      <p:cxnSp>
        <p:nvCxnSpPr>
          <p:cNvPr id="60425" name="AutoShape 30"/>
          <p:cNvCxnSpPr>
            <a:cxnSpLocks noChangeShapeType="1"/>
            <a:stCxn id="60421" idx="6"/>
          </p:cNvCxnSpPr>
          <p:nvPr/>
        </p:nvCxnSpPr>
        <p:spPr bwMode="auto">
          <a:xfrm>
            <a:off x="4210050" y="2362200"/>
            <a:ext cx="361950" cy="0"/>
          </a:xfrm>
          <a:prstGeom prst="straightConnector1">
            <a:avLst/>
          </a:prstGeom>
          <a:noFill/>
          <a:ln w="9525">
            <a:solidFill>
              <a:schemeClr val="tx1"/>
            </a:solidFill>
            <a:round/>
            <a:headEnd/>
            <a:tailEnd type="triangle" w="med" len="med"/>
          </a:ln>
        </p:spPr>
      </p:cxnSp>
      <p:cxnSp>
        <p:nvCxnSpPr>
          <p:cNvPr id="330783" name="AutoShape 31"/>
          <p:cNvCxnSpPr>
            <a:cxnSpLocks noChangeShapeType="1"/>
          </p:cNvCxnSpPr>
          <p:nvPr/>
        </p:nvCxnSpPr>
        <p:spPr bwMode="auto">
          <a:xfrm>
            <a:off x="6096000" y="2362200"/>
            <a:ext cx="1295400" cy="304800"/>
          </a:xfrm>
          <a:prstGeom prst="straightConnector1">
            <a:avLst/>
          </a:prstGeom>
          <a:noFill/>
          <a:ln w="9525">
            <a:solidFill>
              <a:schemeClr val="tx1"/>
            </a:solidFill>
            <a:round/>
            <a:headEnd/>
            <a:tailEnd type="triangle" w="med" len="med"/>
          </a:ln>
        </p:spPr>
      </p:cxnSp>
      <p:sp>
        <p:nvSpPr>
          <p:cNvPr id="330784" name="AutoShape 32"/>
          <p:cNvSpPr>
            <a:spLocks noChangeArrowheads="1"/>
          </p:cNvSpPr>
          <p:nvPr/>
        </p:nvSpPr>
        <p:spPr bwMode="auto">
          <a:xfrm>
            <a:off x="7467600" y="2362200"/>
            <a:ext cx="990600" cy="1066800"/>
          </a:xfrm>
          <a:prstGeom prst="irregularSeal1">
            <a:avLst/>
          </a:prstGeom>
          <a:noFill/>
          <a:ln w="9525">
            <a:solidFill>
              <a:srgbClr val="FF0000"/>
            </a:solidFill>
            <a:miter lim="800000"/>
            <a:headEnd/>
            <a:tailEnd/>
          </a:ln>
        </p:spPr>
        <p:txBody>
          <a:bodyPr wrap="none" anchor="ctr"/>
          <a:lstStyle/>
          <a:p>
            <a:pPr algn="ctr"/>
            <a:r>
              <a:rPr lang="en-US"/>
              <a:t>channel</a:t>
            </a:r>
          </a:p>
        </p:txBody>
      </p:sp>
      <p:grpSp>
        <p:nvGrpSpPr>
          <p:cNvPr id="7" name="Group 33"/>
          <p:cNvGrpSpPr>
            <a:grpSpLocks/>
          </p:cNvGrpSpPr>
          <p:nvPr/>
        </p:nvGrpSpPr>
        <p:grpSpPr bwMode="auto">
          <a:xfrm>
            <a:off x="4724400" y="3352800"/>
            <a:ext cx="1524000" cy="457200"/>
            <a:chOff x="720" y="1488"/>
            <a:chExt cx="960" cy="288"/>
          </a:xfrm>
        </p:grpSpPr>
        <p:sp>
          <p:nvSpPr>
            <p:cNvPr id="60449" name="Rectangle 34"/>
            <p:cNvSpPr>
              <a:spLocks noChangeArrowheads="1"/>
            </p:cNvSpPr>
            <p:nvPr/>
          </p:nvSpPr>
          <p:spPr bwMode="auto">
            <a:xfrm>
              <a:off x="720" y="1488"/>
              <a:ext cx="240" cy="288"/>
            </a:xfrm>
            <a:prstGeom prst="rect">
              <a:avLst/>
            </a:prstGeom>
            <a:noFill/>
            <a:ln w="9525">
              <a:solidFill>
                <a:schemeClr val="tx1"/>
              </a:solidFill>
              <a:miter lim="800000"/>
              <a:headEnd/>
              <a:tailEnd/>
            </a:ln>
          </p:spPr>
          <p:txBody>
            <a:bodyPr wrap="none" anchor="ctr"/>
            <a:lstStyle/>
            <a:p>
              <a:pPr algn="ctr"/>
              <a:r>
                <a:rPr lang="en-US"/>
                <a:t>1</a:t>
              </a:r>
            </a:p>
          </p:txBody>
        </p:sp>
        <p:sp>
          <p:nvSpPr>
            <p:cNvPr id="60450" name="Rectangle 35"/>
            <p:cNvSpPr>
              <a:spLocks noChangeArrowheads="1"/>
            </p:cNvSpPr>
            <p:nvPr/>
          </p:nvSpPr>
          <p:spPr bwMode="auto">
            <a:xfrm>
              <a:off x="960" y="1488"/>
              <a:ext cx="240" cy="288"/>
            </a:xfrm>
            <a:prstGeom prst="rect">
              <a:avLst/>
            </a:prstGeom>
            <a:noFill/>
            <a:ln w="9525">
              <a:solidFill>
                <a:schemeClr val="tx1"/>
              </a:solidFill>
              <a:miter lim="800000"/>
              <a:headEnd/>
              <a:tailEnd/>
            </a:ln>
          </p:spPr>
          <p:txBody>
            <a:bodyPr wrap="none" anchor="ctr"/>
            <a:lstStyle/>
            <a:p>
              <a:pPr algn="ctr"/>
              <a:r>
                <a:rPr lang="en-US"/>
                <a:t>1</a:t>
              </a:r>
            </a:p>
          </p:txBody>
        </p:sp>
        <p:sp>
          <p:nvSpPr>
            <p:cNvPr id="60451" name="Rectangle 36"/>
            <p:cNvSpPr>
              <a:spLocks noChangeArrowheads="1"/>
            </p:cNvSpPr>
            <p:nvPr/>
          </p:nvSpPr>
          <p:spPr bwMode="auto">
            <a:xfrm>
              <a:off x="1200" y="1488"/>
              <a:ext cx="240" cy="288"/>
            </a:xfrm>
            <a:prstGeom prst="rect">
              <a:avLst/>
            </a:prstGeom>
            <a:noFill/>
            <a:ln w="9525">
              <a:solidFill>
                <a:schemeClr val="tx1"/>
              </a:solidFill>
              <a:miter lim="800000"/>
              <a:headEnd/>
              <a:tailEnd/>
            </a:ln>
          </p:spPr>
          <p:txBody>
            <a:bodyPr wrap="none" anchor="ctr"/>
            <a:lstStyle/>
            <a:p>
              <a:pPr algn="ctr"/>
              <a:r>
                <a:rPr lang="en-US"/>
                <a:t>0</a:t>
              </a:r>
            </a:p>
          </p:txBody>
        </p:sp>
        <p:sp>
          <p:nvSpPr>
            <p:cNvPr id="60452" name="Rectangle 37"/>
            <p:cNvSpPr>
              <a:spLocks noChangeArrowheads="1"/>
            </p:cNvSpPr>
            <p:nvPr/>
          </p:nvSpPr>
          <p:spPr bwMode="auto">
            <a:xfrm>
              <a:off x="1440" y="1488"/>
              <a:ext cx="240" cy="288"/>
            </a:xfrm>
            <a:prstGeom prst="rect">
              <a:avLst/>
            </a:prstGeom>
            <a:noFill/>
            <a:ln w="9525">
              <a:solidFill>
                <a:schemeClr val="tx1"/>
              </a:solidFill>
              <a:miter lim="800000"/>
              <a:headEnd/>
              <a:tailEnd/>
            </a:ln>
          </p:spPr>
          <p:txBody>
            <a:bodyPr wrap="none" anchor="ctr"/>
            <a:lstStyle/>
            <a:p>
              <a:pPr algn="ctr"/>
              <a:r>
                <a:rPr lang="en-US"/>
                <a:t>0</a:t>
              </a:r>
            </a:p>
          </p:txBody>
        </p:sp>
      </p:grpSp>
      <p:cxnSp>
        <p:nvCxnSpPr>
          <p:cNvPr id="330790" name="AutoShape 38"/>
          <p:cNvCxnSpPr>
            <a:cxnSpLocks noChangeShapeType="1"/>
            <a:stCxn id="330784" idx="2"/>
          </p:cNvCxnSpPr>
          <p:nvPr/>
        </p:nvCxnSpPr>
        <p:spPr bwMode="auto">
          <a:xfrm flipH="1">
            <a:off x="6248400" y="3429000"/>
            <a:ext cx="1608138" cy="152400"/>
          </a:xfrm>
          <a:prstGeom prst="straightConnector1">
            <a:avLst/>
          </a:prstGeom>
          <a:noFill/>
          <a:ln w="9525">
            <a:solidFill>
              <a:schemeClr val="tx1"/>
            </a:solidFill>
            <a:round/>
            <a:headEnd/>
            <a:tailEnd type="triangle" w="med" len="med"/>
          </a:ln>
        </p:spPr>
      </p:cxnSp>
      <p:sp>
        <p:nvSpPr>
          <p:cNvPr id="330791" name="AutoShape 39"/>
          <p:cNvSpPr>
            <a:spLocks noChangeArrowheads="1"/>
          </p:cNvSpPr>
          <p:nvPr/>
        </p:nvSpPr>
        <p:spPr bwMode="auto">
          <a:xfrm>
            <a:off x="3810000" y="3352800"/>
            <a:ext cx="457200" cy="457200"/>
          </a:xfrm>
          <a:prstGeom prst="flowChartOr">
            <a:avLst/>
          </a:prstGeom>
          <a:noFill/>
          <a:ln w="38100">
            <a:solidFill>
              <a:srgbClr val="FF0000"/>
            </a:solidFill>
            <a:round/>
            <a:headEnd/>
            <a:tailEnd/>
          </a:ln>
        </p:spPr>
        <p:txBody>
          <a:bodyPr wrap="none" anchor="ctr"/>
          <a:lstStyle/>
          <a:p>
            <a:endParaRPr lang="en-US"/>
          </a:p>
        </p:txBody>
      </p:sp>
      <p:cxnSp>
        <p:nvCxnSpPr>
          <p:cNvPr id="330792" name="AutoShape 40"/>
          <p:cNvCxnSpPr>
            <a:cxnSpLocks noChangeShapeType="1"/>
            <a:endCxn id="330791" idx="6"/>
          </p:cNvCxnSpPr>
          <p:nvPr/>
        </p:nvCxnSpPr>
        <p:spPr bwMode="auto">
          <a:xfrm flipH="1">
            <a:off x="4286250" y="3581400"/>
            <a:ext cx="438150" cy="0"/>
          </a:xfrm>
          <a:prstGeom prst="straightConnector1">
            <a:avLst/>
          </a:prstGeom>
          <a:noFill/>
          <a:ln w="9525">
            <a:solidFill>
              <a:schemeClr val="tx1"/>
            </a:solidFill>
            <a:round/>
            <a:headEnd/>
            <a:tailEnd type="triangle" w="med" len="med"/>
          </a:ln>
        </p:spPr>
      </p:cxnSp>
      <p:grpSp>
        <p:nvGrpSpPr>
          <p:cNvPr id="8" name="Group 49"/>
          <p:cNvGrpSpPr>
            <a:grpSpLocks/>
          </p:cNvGrpSpPr>
          <p:nvPr/>
        </p:nvGrpSpPr>
        <p:grpSpPr bwMode="auto">
          <a:xfrm>
            <a:off x="3505200" y="4191000"/>
            <a:ext cx="2209800" cy="842963"/>
            <a:chOff x="2016" y="3696"/>
            <a:chExt cx="1392" cy="531"/>
          </a:xfrm>
        </p:grpSpPr>
        <p:grpSp>
          <p:nvGrpSpPr>
            <p:cNvPr id="9" name="Group 43"/>
            <p:cNvGrpSpPr>
              <a:grpSpLocks/>
            </p:cNvGrpSpPr>
            <p:nvPr/>
          </p:nvGrpSpPr>
          <p:grpSpPr bwMode="auto">
            <a:xfrm>
              <a:off x="2016" y="3696"/>
              <a:ext cx="912" cy="288"/>
              <a:chOff x="720" y="1488"/>
              <a:chExt cx="960" cy="288"/>
            </a:xfrm>
          </p:grpSpPr>
          <p:sp>
            <p:nvSpPr>
              <p:cNvPr id="60445" name="Rectangle 44"/>
              <p:cNvSpPr>
                <a:spLocks noChangeArrowheads="1"/>
              </p:cNvSpPr>
              <p:nvPr/>
            </p:nvSpPr>
            <p:spPr bwMode="auto">
              <a:xfrm>
                <a:off x="720" y="1488"/>
                <a:ext cx="240" cy="288"/>
              </a:xfrm>
              <a:prstGeom prst="rect">
                <a:avLst/>
              </a:prstGeom>
              <a:noFill/>
              <a:ln w="9525">
                <a:solidFill>
                  <a:schemeClr val="tx1"/>
                </a:solidFill>
                <a:miter lim="800000"/>
                <a:headEnd/>
                <a:tailEnd/>
              </a:ln>
            </p:spPr>
            <p:txBody>
              <a:bodyPr wrap="none" anchor="ctr"/>
              <a:lstStyle/>
              <a:p>
                <a:pPr algn="ctr"/>
                <a:r>
                  <a:rPr lang="en-US"/>
                  <a:t>0</a:t>
                </a:r>
              </a:p>
            </p:txBody>
          </p:sp>
          <p:sp>
            <p:nvSpPr>
              <p:cNvPr id="60446" name="Rectangle 45"/>
              <p:cNvSpPr>
                <a:spLocks noChangeArrowheads="1"/>
              </p:cNvSpPr>
              <p:nvPr/>
            </p:nvSpPr>
            <p:spPr bwMode="auto">
              <a:xfrm>
                <a:off x="960" y="1488"/>
                <a:ext cx="240" cy="288"/>
              </a:xfrm>
              <a:prstGeom prst="rect">
                <a:avLst/>
              </a:prstGeom>
              <a:noFill/>
              <a:ln w="9525">
                <a:solidFill>
                  <a:schemeClr val="tx1"/>
                </a:solidFill>
                <a:miter lim="800000"/>
                <a:headEnd/>
                <a:tailEnd/>
              </a:ln>
            </p:spPr>
            <p:txBody>
              <a:bodyPr wrap="none" anchor="ctr"/>
              <a:lstStyle/>
              <a:p>
                <a:pPr algn="ctr"/>
                <a:r>
                  <a:rPr lang="en-US"/>
                  <a:t>1</a:t>
                </a:r>
              </a:p>
            </p:txBody>
          </p:sp>
          <p:sp>
            <p:nvSpPr>
              <p:cNvPr id="60447" name="Rectangle 46"/>
              <p:cNvSpPr>
                <a:spLocks noChangeArrowheads="1"/>
              </p:cNvSpPr>
              <p:nvPr/>
            </p:nvSpPr>
            <p:spPr bwMode="auto">
              <a:xfrm>
                <a:off x="1200" y="1488"/>
                <a:ext cx="240" cy="288"/>
              </a:xfrm>
              <a:prstGeom prst="rect">
                <a:avLst/>
              </a:prstGeom>
              <a:noFill/>
              <a:ln w="9525">
                <a:solidFill>
                  <a:schemeClr val="tx1"/>
                </a:solidFill>
                <a:miter lim="800000"/>
                <a:headEnd/>
                <a:tailEnd/>
              </a:ln>
            </p:spPr>
            <p:txBody>
              <a:bodyPr wrap="none" anchor="ctr"/>
              <a:lstStyle/>
              <a:p>
                <a:pPr algn="ctr"/>
                <a:r>
                  <a:rPr lang="en-US"/>
                  <a:t>1</a:t>
                </a:r>
              </a:p>
            </p:txBody>
          </p:sp>
          <p:sp>
            <p:nvSpPr>
              <p:cNvPr id="60448" name="Rectangle 47"/>
              <p:cNvSpPr>
                <a:spLocks noChangeArrowheads="1"/>
              </p:cNvSpPr>
              <p:nvPr/>
            </p:nvSpPr>
            <p:spPr bwMode="auto">
              <a:xfrm>
                <a:off x="1440" y="1488"/>
                <a:ext cx="240" cy="288"/>
              </a:xfrm>
              <a:prstGeom prst="rect">
                <a:avLst/>
              </a:prstGeom>
              <a:noFill/>
              <a:ln w="9525">
                <a:solidFill>
                  <a:schemeClr val="tx1"/>
                </a:solidFill>
                <a:miter lim="800000"/>
                <a:headEnd/>
                <a:tailEnd/>
              </a:ln>
            </p:spPr>
            <p:txBody>
              <a:bodyPr wrap="none" anchor="ctr"/>
              <a:lstStyle/>
              <a:p>
                <a:pPr algn="ctr"/>
                <a:r>
                  <a:rPr lang="en-US"/>
                  <a:t>0</a:t>
                </a:r>
              </a:p>
            </p:txBody>
          </p:sp>
        </p:grpSp>
        <p:sp>
          <p:nvSpPr>
            <p:cNvPr id="60444" name="Text Box 48"/>
            <p:cNvSpPr txBox="1">
              <a:spLocks noChangeArrowheads="1"/>
            </p:cNvSpPr>
            <p:nvPr/>
          </p:nvSpPr>
          <p:spPr bwMode="auto">
            <a:xfrm>
              <a:off x="2016" y="3936"/>
              <a:ext cx="1392" cy="291"/>
            </a:xfrm>
            <a:prstGeom prst="rect">
              <a:avLst/>
            </a:prstGeom>
            <a:noFill/>
            <a:ln w="9525">
              <a:noFill/>
              <a:miter lim="800000"/>
              <a:headEnd/>
              <a:tailEnd/>
            </a:ln>
          </p:spPr>
          <p:txBody>
            <a:bodyPr>
              <a:spAutoFit/>
            </a:bodyPr>
            <a:lstStyle/>
            <a:p>
              <a:pPr>
                <a:spcBef>
                  <a:spcPct val="50000"/>
                </a:spcBef>
              </a:pPr>
              <a:r>
                <a:rPr lang="en-US"/>
                <a:t>keystream</a:t>
              </a:r>
            </a:p>
          </p:txBody>
        </p:sp>
      </p:grpSp>
      <p:cxnSp>
        <p:nvCxnSpPr>
          <p:cNvPr id="330802" name="AutoShape 50"/>
          <p:cNvCxnSpPr>
            <a:cxnSpLocks noChangeShapeType="1"/>
            <a:endCxn id="330791" idx="4"/>
          </p:cNvCxnSpPr>
          <p:nvPr/>
        </p:nvCxnSpPr>
        <p:spPr bwMode="auto">
          <a:xfrm flipH="1" flipV="1">
            <a:off x="4038600" y="3829050"/>
            <a:ext cx="9525" cy="361950"/>
          </a:xfrm>
          <a:prstGeom prst="straightConnector1">
            <a:avLst/>
          </a:prstGeom>
          <a:noFill/>
          <a:ln w="9525">
            <a:solidFill>
              <a:schemeClr val="tx1"/>
            </a:solidFill>
            <a:round/>
            <a:headEnd/>
            <a:tailEnd type="triangle" w="med" len="med"/>
          </a:ln>
        </p:spPr>
      </p:cxnSp>
      <p:grpSp>
        <p:nvGrpSpPr>
          <p:cNvPr id="10" name="Group 52"/>
          <p:cNvGrpSpPr>
            <a:grpSpLocks/>
          </p:cNvGrpSpPr>
          <p:nvPr/>
        </p:nvGrpSpPr>
        <p:grpSpPr bwMode="auto">
          <a:xfrm>
            <a:off x="762000" y="3352800"/>
            <a:ext cx="2362200" cy="457200"/>
            <a:chOff x="240" y="1728"/>
            <a:chExt cx="1488" cy="288"/>
          </a:xfrm>
        </p:grpSpPr>
        <p:grpSp>
          <p:nvGrpSpPr>
            <p:cNvPr id="11" name="Group 53"/>
            <p:cNvGrpSpPr>
              <a:grpSpLocks/>
            </p:cNvGrpSpPr>
            <p:nvPr/>
          </p:nvGrpSpPr>
          <p:grpSpPr bwMode="auto">
            <a:xfrm>
              <a:off x="768" y="1728"/>
              <a:ext cx="960" cy="288"/>
              <a:chOff x="720" y="1488"/>
              <a:chExt cx="960" cy="288"/>
            </a:xfrm>
          </p:grpSpPr>
          <p:sp>
            <p:nvSpPr>
              <p:cNvPr id="60439" name="Rectangle 54"/>
              <p:cNvSpPr>
                <a:spLocks noChangeArrowheads="1"/>
              </p:cNvSpPr>
              <p:nvPr/>
            </p:nvSpPr>
            <p:spPr bwMode="auto">
              <a:xfrm>
                <a:off x="720" y="1488"/>
                <a:ext cx="240" cy="288"/>
              </a:xfrm>
              <a:prstGeom prst="rect">
                <a:avLst/>
              </a:prstGeom>
              <a:noFill/>
              <a:ln w="9525">
                <a:solidFill>
                  <a:schemeClr val="tx1"/>
                </a:solidFill>
                <a:miter lim="800000"/>
                <a:headEnd/>
                <a:tailEnd/>
              </a:ln>
            </p:spPr>
            <p:txBody>
              <a:bodyPr wrap="none" anchor="ctr"/>
              <a:lstStyle/>
              <a:p>
                <a:pPr algn="ctr"/>
                <a:r>
                  <a:rPr lang="en-US"/>
                  <a:t>1</a:t>
                </a:r>
              </a:p>
            </p:txBody>
          </p:sp>
          <p:sp>
            <p:nvSpPr>
              <p:cNvPr id="60440" name="Rectangle 55"/>
              <p:cNvSpPr>
                <a:spLocks noChangeArrowheads="1"/>
              </p:cNvSpPr>
              <p:nvPr/>
            </p:nvSpPr>
            <p:spPr bwMode="auto">
              <a:xfrm>
                <a:off x="960" y="1488"/>
                <a:ext cx="240" cy="288"/>
              </a:xfrm>
              <a:prstGeom prst="rect">
                <a:avLst/>
              </a:prstGeom>
              <a:noFill/>
              <a:ln w="9525">
                <a:solidFill>
                  <a:schemeClr val="tx1"/>
                </a:solidFill>
                <a:miter lim="800000"/>
                <a:headEnd/>
                <a:tailEnd/>
              </a:ln>
            </p:spPr>
            <p:txBody>
              <a:bodyPr wrap="none" anchor="ctr"/>
              <a:lstStyle/>
              <a:p>
                <a:pPr algn="ctr"/>
                <a:r>
                  <a:rPr lang="en-US"/>
                  <a:t>0</a:t>
                </a:r>
              </a:p>
            </p:txBody>
          </p:sp>
          <p:sp>
            <p:nvSpPr>
              <p:cNvPr id="60441" name="Rectangle 56"/>
              <p:cNvSpPr>
                <a:spLocks noChangeArrowheads="1"/>
              </p:cNvSpPr>
              <p:nvPr/>
            </p:nvSpPr>
            <p:spPr bwMode="auto">
              <a:xfrm>
                <a:off x="1200" y="1488"/>
                <a:ext cx="240" cy="288"/>
              </a:xfrm>
              <a:prstGeom prst="rect">
                <a:avLst/>
              </a:prstGeom>
              <a:noFill/>
              <a:ln w="9525">
                <a:solidFill>
                  <a:schemeClr val="tx1"/>
                </a:solidFill>
                <a:miter lim="800000"/>
                <a:headEnd/>
                <a:tailEnd/>
              </a:ln>
            </p:spPr>
            <p:txBody>
              <a:bodyPr wrap="none" anchor="ctr"/>
              <a:lstStyle/>
              <a:p>
                <a:pPr algn="ctr"/>
                <a:r>
                  <a:rPr lang="en-US"/>
                  <a:t>1</a:t>
                </a:r>
              </a:p>
            </p:txBody>
          </p:sp>
          <p:sp>
            <p:nvSpPr>
              <p:cNvPr id="60442" name="Rectangle 57"/>
              <p:cNvSpPr>
                <a:spLocks noChangeArrowheads="1"/>
              </p:cNvSpPr>
              <p:nvPr/>
            </p:nvSpPr>
            <p:spPr bwMode="auto">
              <a:xfrm>
                <a:off x="1440" y="1488"/>
                <a:ext cx="240" cy="288"/>
              </a:xfrm>
              <a:prstGeom prst="rect">
                <a:avLst/>
              </a:prstGeom>
              <a:noFill/>
              <a:ln w="9525">
                <a:solidFill>
                  <a:schemeClr val="tx1"/>
                </a:solidFill>
                <a:miter lim="800000"/>
                <a:headEnd/>
                <a:tailEnd/>
              </a:ln>
            </p:spPr>
            <p:txBody>
              <a:bodyPr wrap="none" anchor="ctr"/>
              <a:lstStyle/>
              <a:p>
                <a:pPr algn="ctr"/>
                <a:r>
                  <a:rPr lang="en-US"/>
                  <a:t>0</a:t>
                </a:r>
              </a:p>
            </p:txBody>
          </p:sp>
        </p:grpSp>
        <p:sp>
          <p:nvSpPr>
            <p:cNvPr id="60438" name="Text Box 58"/>
            <p:cNvSpPr txBox="1">
              <a:spLocks noChangeArrowheads="1"/>
            </p:cNvSpPr>
            <p:nvPr/>
          </p:nvSpPr>
          <p:spPr bwMode="auto">
            <a:xfrm>
              <a:off x="240" y="1728"/>
              <a:ext cx="576" cy="231"/>
            </a:xfrm>
            <a:prstGeom prst="rect">
              <a:avLst/>
            </a:prstGeom>
            <a:noFill/>
            <a:ln w="9525">
              <a:noFill/>
              <a:miter lim="800000"/>
              <a:headEnd/>
              <a:tailEnd/>
            </a:ln>
          </p:spPr>
          <p:txBody>
            <a:bodyPr>
              <a:spAutoFit/>
            </a:bodyPr>
            <a:lstStyle/>
            <a:p>
              <a:pPr>
                <a:spcBef>
                  <a:spcPct val="50000"/>
                </a:spcBef>
              </a:pPr>
              <a:endParaRPr lang="en-US"/>
            </a:p>
          </p:txBody>
        </p:sp>
      </p:grpSp>
      <p:cxnSp>
        <p:nvCxnSpPr>
          <p:cNvPr id="330811" name="AutoShape 59"/>
          <p:cNvCxnSpPr>
            <a:cxnSpLocks noChangeShapeType="1"/>
            <a:stCxn id="330791" idx="2"/>
          </p:cNvCxnSpPr>
          <p:nvPr/>
        </p:nvCxnSpPr>
        <p:spPr bwMode="auto">
          <a:xfrm flipH="1">
            <a:off x="3124200" y="3581400"/>
            <a:ext cx="666750" cy="0"/>
          </a:xfrm>
          <a:prstGeom prst="straightConnector1">
            <a:avLst/>
          </a:prstGeom>
          <a:noFill/>
          <a:ln w="9525">
            <a:solidFill>
              <a:schemeClr val="tx1"/>
            </a:solidFill>
            <a:round/>
            <a:headEnd/>
            <a:tailEnd type="triangle" w="med" len="med"/>
          </a:ln>
        </p:spPr>
      </p:cxnSp>
      <p:sp>
        <p:nvSpPr>
          <p:cNvPr id="330813" name="Text Box 61"/>
          <p:cNvSpPr txBox="1">
            <a:spLocks noChangeArrowheads="1"/>
          </p:cNvSpPr>
          <p:nvPr/>
        </p:nvSpPr>
        <p:spPr bwMode="auto">
          <a:xfrm>
            <a:off x="228600" y="5257800"/>
            <a:ext cx="8686800" cy="366713"/>
          </a:xfrm>
          <a:prstGeom prst="rect">
            <a:avLst/>
          </a:prstGeom>
          <a:noFill/>
          <a:ln w="9525">
            <a:noFill/>
            <a:miter lim="800000"/>
            <a:headEnd/>
            <a:tailEnd/>
          </a:ln>
        </p:spPr>
        <p:txBody>
          <a:bodyPr>
            <a:spAutoFit/>
          </a:bodyPr>
          <a:lstStyle/>
          <a:p>
            <a:pPr algn="ctr">
              <a:spcBef>
                <a:spcPct val="50000"/>
              </a:spcBef>
            </a:pPr>
            <a:r>
              <a:rPr lang="en-US"/>
              <a:t>Can you spot a problem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078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078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079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079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079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080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08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308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84" grpId="0" animBg="1"/>
      <p:bldP spid="330791" grpId="0" animBg="1"/>
      <p:bldP spid="3308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0" y="0"/>
            <a:ext cx="9144000" cy="685800"/>
          </a:xfrm>
        </p:spPr>
        <p:txBody>
          <a:bodyPr>
            <a:normAutofit fontScale="90000"/>
          </a:bodyPr>
          <a:lstStyle/>
          <a:p>
            <a:r>
              <a:rPr lang="en-US"/>
              <a:t>The 802.11 MAC Layer Services: Wired Equivalent Privacy (WEP)</a:t>
            </a:r>
          </a:p>
        </p:txBody>
      </p:sp>
      <p:grpSp>
        <p:nvGrpSpPr>
          <p:cNvPr id="2" name="Group 3"/>
          <p:cNvGrpSpPr>
            <a:grpSpLocks/>
          </p:cNvGrpSpPr>
          <p:nvPr/>
        </p:nvGrpSpPr>
        <p:grpSpPr bwMode="auto">
          <a:xfrm>
            <a:off x="3048000" y="2057400"/>
            <a:ext cx="2133600" cy="838200"/>
            <a:chOff x="1968" y="1008"/>
            <a:chExt cx="1344" cy="528"/>
          </a:xfrm>
        </p:grpSpPr>
        <p:grpSp>
          <p:nvGrpSpPr>
            <p:cNvPr id="3" name="Group 4"/>
            <p:cNvGrpSpPr>
              <a:grpSpLocks/>
            </p:cNvGrpSpPr>
            <p:nvPr/>
          </p:nvGrpSpPr>
          <p:grpSpPr bwMode="auto">
            <a:xfrm>
              <a:off x="1968" y="1248"/>
              <a:ext cx="912" cy="288"/>
              <a:chOff x="720" y="1488"/>
              <a:chExt cx="960" cy="288"/>
            </a:xfrm>
          </p:grpSpPr>
          <p:sp>
            <p:nvSpPr>
              <p:cNvPr id="61474" name="Rectangle 5"/>
              <p:cNvSpPr>
                <a:spLocks noChangeArrowheads="1"/>
              </p:cNvSpPr>
              <p:nvPr/>
            </p:nvSpPr>
            <p:spPr bwMode="auto">
              <a:xfrm>
                <a:off x="720" y="1488"/>
                <a:ext cx="240" cy="288"/>
              </a:xfrm>
              <a:prstGeom prst="rect">
                <a:avLst/>
              </a:prstGeom>
              <a:noFill/>
              <a:ln w="9525">
                <a:solidFill>
                  <a:schemeClr val="tx1"/>
                </a:solidFill>
                <a:miter lim="800000"/>
                <a:headEnd/>
                <a:tailEnd/>
              </a:ln>
            </p:spPr>
            <p:txBody>
              <a:bodyPr wrap="none" anchor="ctr"/>
              <a:lstStyle/>
              <a:p>
                <a:pPr algn="ctr"/>
                <a:r>
                  <a:rPr lang="en-US"/>
                  <a:t>0</a:t>
                </a:r>
              </a:p>
            </p:txBody>
          </p:sp>
          <p:sp>
            <p:nvSpPr>
              <p:cNvPr id="61475" name="Rectangle 6"/>
              <p:cNvSpPr>
                <a:spLocks noChangeArrowheads="1"/>
              </p:cNvSpPr>
              <p:nvPr/>
            </p:nvSpPr>
            <p:spPr bwMode="auto">
              <a:xfrm>
                <a:off x="960" y="1488"/>
                <a:ext cx="240" cy="288"/>
              </a:xfrm>
              <a:prstGeom prst="rect">
                <a:avLst/>
              </a:prstGeom>
              <a:noFill/>
              <a:ln w="9525">
                <a:solidFill>
                  <a:schemeClr val="tx1"/>
                </a:solidFill>
                <a:miter lim="800000"/>
                <a:headEnd/>
                <a:tailEnd/>
              </a:ln>
            </p:spPr>
            <p:txBody>
              <a:bodyPr wrap="none" anchor="ctr"/>
              <a:lstStyle/>
              <a:p>
                <a:pPr algn="ctr"/>
                <a:r>
                  <a:rPr lang="en-US"/>
                  <a:t>1</a:t>
                </a:r>
              </a:p>
            </p:txBody>
          </p:sp>
          <p:sp>
            <p:nvSpPr>
              <p:cNvPr id="61476" name="Rectangle 7"/>
              <p:cNvSpPr>
                <a:spLocks noChangeArrowheads="1"/>
              </p:cNvSpPr>
              <p:nvPr/>
            </p:nvSpPr>
            <p:spPr bwMode="auto">
              <a:xfrm>
                <a:off x="1200" y="1488"/>
                <a:ext cx="240" cy="288"/>
              </a:xfrm>
              <a:prstGeom prst="rect">
                <a:avLst/>
              </a:prstGeom>
              <a:noFill/>
              <a:ln w="9525">
                <a:solidFill>
                  <a:schemeClr val="tx1"/>
                </a:solidFill>
                <a:miter lim="800000"/>
                <a:headEnd/>
                <a:tailEnd/>
              </a:ln>
            </p:spPr>
            <p:txBody>
              <a:bodyPr wrap="none" anchor="ctr"/>
              <a:lstStyle/>
              <a:p>
                <a:pPr algn="ctr"/>
                <a:r>
                  <a:rPr lang="en-US"/>
                  <a:t>1</a:t>
                </a:r>
              </a:p>
            </p:txBody>
          </p:sp>
          <p:sp>
            <p:nvSpPr>
              <p:cNvPr id="61477" name="Rectangle 8"/>
              <p:cNvSpPr>
                <a:spLocks noChangeArrowheads="1"/>
              </p:cNvSpPr>
              <p:nvPr/>
            </p:nvSpPr>
            <p:spPr bwMode="auto">
              <a:xfrm>
                <a:off x="1440" y="1488"/>
                <a:ext cx="240" cy="288"/>
              </a:xfrm>
              <a:prstGeom prst="rect">
                <a:avLst/>
              </a:prstGeom>
              <a:noFill/>
              <a:ln w="9525">
                <a:solidFill>
                  <a:schemeClr val="tx1"/>
                </a:solidFill>
                <a:miter lim="800000"/>
                <a:headEnd/>
                <a:tailEnd/>
              </a:ln>
            </p:spPr>
            <p:txBody>
              <a:bodyPr wrap="none" anchor="ctr"/>
              <a:lstStyle/>
              <a:p>
                <a:pPr algn="ctr"/>
                <a:r>
                  <a:rPr lang="en-US"/>
                  <a:t>0</a:t>
                </a:r>
              </a:p>
            </p:txBody>
          </p:sp>
        </p:grpSp>
        <p:sp>
          <p:nvSpPr>
            <p:cNvPr id="61473" name="Text Box 9"/>
            <p:cNvSpPr txBox="1">
              <a:spLocks noChangeArrowheads="1"/>
            </p:cNvSpPr>
            <p:nvPr/>
          </p:nvSpPr>
          <p:spPr bwMode="auto">
            <a:xfrm>
              <a:off x="2016" y="1008"/>
              <a:ext cx="1296" cy="291"/>
            </a:xfrm>
            <a:prstGeom prst="rect">
              <a:avLst/>
            </a:prstGeom>
            <a:noFill/>
            <a:ln w="9525">
              <a:noFill/>
              <a:miter lim="800000"/>
              <a:headEnd/>
              <a:tailEnd/>
            </a:ln>
          </p:spPr>
          <p:txBody>
            <a:bodyPr>
              <a:spAutoFit/>
            </a:bodyPr>
            <a:lstStyle/>
            <a:p>
              <a:pPr>
                <a:spcBef>
                  <a:spcPct val="50000"/>
                </a:spcBef>
              </a:pPr>
              <a:r>
                <a:rPr lang="en-US"/>
                <a:t>keystream</a:t>
              </a:r>
            </a:p>
          </p:txBody>
        </p:sp>
      </p:grpSp>
      <p:grpSp>
        <p:nvGrpSpPr>
          <p:cNvPr id="4" name="Group 10"/>
          <p:cNvGrpSpPr>
            <a:grpSpLocks/>
          </p:cNvGrpSpPr>
          <p:nvPr/>
        </p:nvGrpSpPr>
        <p:grpSpPr bwMode="auto">
          <a:xfrm>
            <a:off x="1066800" y="2971800"/>
            <a:ext cx="1828800" cy="838200"/>
            <a:chOff x="720" y="1680"/>
            <a:chExt cx="1152" cy="528"/>
          </a:xfrm>
        </p:grpSpPr>
        <p:grpSp>
          <p:nvGrpSpPr>
            <p:cNvPr id="5" name="Group 11"/>
            <p:cNvGrpSpPr>
              <a:grpSpLocks/>
            </p:cNvGrpSpPr>
            <p:nvPr/>
          </p:nvGrpSpPr>
          <p:grpSpPr bwMode="auto">
            <a:xfrm>
              <a:off x="720" y="1920"/>
              <a:ext cx="960" cy="288"/>
              <a:chOff x="720" y="1488"/>
              <a:chExt cx="960" cy="288"/>
            </a:xfrm>
          </p:grpSpPr>
          <p:sp>
            <p:nvSpPr>
              <p:cNvPr id="61468" name="Rectangle 12"/>
              <p:cNvSpPr>
                <a:spLocks noChangeArrowheads="1"/>
              </p:cNvSpPr>
              <p:nvPr/>
            </p:nvSpPr>
            <p:spPr bwMode="auto">
              <a:xfrm>
                <a:off x="720" y="1488"/>
                <a:ext cx="240" cy="288"/>
              </a:xfrm>
              <a:prstGeom prst="rect">
                <a:avLst/>
              </a:prstGeom>
              <a:noFill/>
              <a:ln w="9525">
                <a:solidFill>
                  <a:schemeClr val="tx1"/>
                </a:solidFill>
                <a:miter lim="800000"/>
                <a:headEnd/>
                <a:tailEnd/>
              </a:ln>
            </p:spPr>
            <p:txBody>
              <a:bodyPr wrap="none" anchor="ctr"/>
              <a:lstStyle/>
              <a:p>
                <a:pPr algn="ctr"/>
                <a:r>
                  <a:rPr lang="en-US"/>
                  <a:t>1</a:t>
                </a:r>
              </a:p>
            </p:txBody>
          </p:sp>
          <p:sp>
            <p:nvSpPr>
              <p:cNvPr id="61469" name="Rectangle 13"/>
              <p:cNvSpPr>
                <a:spLocks noChangeArrowheads="1"/>
              </p:cNvSpPr>
              <p:nvPr/>
            </p:nvSpPr>
            <p:spPr bwMode="auto">
              <a:xfrm>
                <a:off x="960" y="1488"/>
                <a:ext cx="240" cy="288"/>
              </a:xfrm>
              <a:prstGeom prst="rect">
                <a:avLst/>
              </a:prstGeom>
              <a:noFill/>
              <a:ln w="9525">
                <a:solidFill>
                  <a:schemeClr val="tx1"/>
                </a:solidFill>
                <a:miter lim="800000"/>
                <a:headEnd/>
                <a:tailEnd/>
              </a:ln>
            </p:spPr>
            <p:txBody>
              <a:bodyPr wrap="none" anchor="ctr"/>
              <a:lstStyle/>
              <a:p>
                <a:pPr algn="ctr"/>
                <a:r>
                  <a:rPr lang="en-US"/>
                  <a:t>0</a:t>
                </a:r>
              </a:p>
            </p:txBody>
          </p:sp>
          <p:sp>
            <p:nvSpPr>
              <p:cNvPr id="61470" name="Rectangle 14"/>
              <p:cNvSpPr>
                <a:spLocks noChangeArrowheads="1"/>
              </p:cNvSpPr>
              <p:nvPr/>
            </p:nvSpPr>
            <p:spPr bwMode="auto">
              <a:xfrm>
                <a:off x="1200" y="1488"/>
                <a:ext cx="240" cy="288"/>
              </a:xfrm>
              <a:prstGeom prst="rect">
                <a:avLst/>
              </a:prstGeom>
              <a:noFill/>
              <a:ln w="9525">
                <a:solidFill>
                  <a:schemeClr val="tx1"/>
                </a:solidFill>
                <a:miter lim="800000"/>
                <a:headEnd/>
                <a:tailEnd/>
              </a:ln>
            </p:spPr>
            <p:txBody>
              <a:bodyPr wrap="none" anchor="ctr"/>
              <a:lstStyle/>
              <a:p>
                <a:pPr algn="ctr"/>
                <a:r>
                  <a:rPr lang="en-US"/>
                  <a:t>1</a:t>
                </a:r>
              </a:p>
            </p:txBody>
          </p:sp>
          <p:sp>
            <p:nvSpPr>
              <p:cNvPr id="61471" name="Rectangle 15"/>
              <p:cNvSpPr>
                <a:spLocks noChangeArrowheads="1"/>
              </p:cNvSpPr>
              <p:nvPr/>
            </p:nvSpPr>
            <p:spPr bwMode="auto">
              <a:xfrm>
                <a:off x="1440" y="1488"/>
                <a:ext cx="240" cy="288"/>
              </a:xfrm>
              <a:prstGeom prst="rect">
                <a:avLst/>
              </a:prstGeom>
              <a:noFill/>
              <a:ln w="9525">
                <a:solidFill>
                  <a:schemeClr val="tx1"/>
                </a:solidFill>
                <a:miter lim="800000"/>
                <a:headEnd/>
                <a:tailEnd/>
              </a:ln>
            </p:spPr>
            <p:txBody>
              <a:bodyPr wrap="none" anchor="ctr"/>
              <a:lstStyle/>
              <a:p>
                <a:pPr algn="ctr"/>
                <a:r>
                  <a:rPr lang="en-US"/>
                  <a:t>0</a:t>
                </a:r>
              </a:p>
            </p:txBody>
          </p:sp>
        </p:grpSp>
        <p:sp>
          <p:nvSpPr>
            <p:cNvPr id="61467" name="Text Box 16"/>
            <p:cNvSpPr txBox="1">
              <a:spLocks noChangeArrowheads="1"/>
            </p:cNvSpPr>
            <p:nvPr/>
          </p:nvSpPr>
          <p:spPr bwMode="auto">
            <a:xfrm>
              <a:off x="864" y="1680"/>
              <a:ext cx="1008" cy="288"/>
            </a:xfrm>
            <a:prstGeom prst="rect">
              <a:avLst/>
            </a:prstGeom>
            <a:noFill/>
            <a:ln w="9525">
              <a:noFill/>
              <a:miter lim="800000"/>
              <a:headEnd/>
              <a:tailEnd/>
            </a:ln>
          </p:spPr>
          <p:txBody>
            <a:bodyPr>
              <a:spAutoFit/>
            </a:bodyPr>
            <a:lstStyle/>
            <a:p>
              <a:pPr>
                <a:spcBef>
                  <a:spcPct val="50000"/>
                </a:spcBef>
              </a:pPr>
              <a:r>
                <a:rPr lang="en-US"/>
                <a:t>packet</a:t>
              </a:r>
            </a:p>
          </p:txBody>
        </p:sp>
      </p:grpSp>
      <p:sp>
        <p:nvSpPr>
          <p:cNvPr id="61445" name="AutoShape 17"/>
          <p:cNvSpPr>
            <a:spLocks noChangeArrowheads="1"/>
          </p:cNvSpPr>
          <p:nvPr/>
        </p:nvSpPr>
        <p:spPr bwMode="auto">
          <a:xfrm>
            <a:off x="3352800" y="3352800"/>
            <a:ext cx="457200" cy="457200"/>
          </a:xfrm>
          <a:prstGeom prst="flowChartOr">
            <a:avLst/>
          </a:prstGeom>
          <a:noFill/>
          <a:ln w="38100">
            <a:solidFill>
              <a:srgbClr val="FF0000"/>
            </a:solidFill>
            <a:round/>
            <a:headEnd/>
            <a:tailEnd/>
          </a:ln>
        </p:spPr>
        <p:txBody>
          <a:bodyPr wrap="none" anchor="ctr"/>
          <a:lstStyle/>
          <a:p>
            <a:endParaRPr lang="en-US"/>
          </a:p>
        </p:txBody>
      </p:sp>
      <p:cxnSp>
        <p:nvCxnSpPr>
          <p:cNvPr id="61446" name="AutoShape 18"/>
          <p:cNvCxnSpPr>
            <a:cxnSpLocks noChangeShapeType="1"/>
            <a:stCxn id="61471" idx="3"/>
            <a:endCxn id="61445" idx="2"/>
          </p:cNvCxnSpPr>
          <p:nvPr/>
        </p:nvCxnSpPr>
        <p:spPr bwMode="auto">
          <a:xfrm>
            <a:off x="2590800" y="3581400"/>
            <a:ext cx="742950" cy="0"/>
          </a:xfrm>
          <a:prstGeom prst="straightConnector1">
            <a:avLst/>
          </a:prstGeom>
          <a:noFill/>
          <a:ln w="9525">
            <a:solidFill>
              <a:schemeClr val="tx1"/>
            </a:solidFill>
            <a:round/>
            <a:headEnd/>
            <a:tailEnd type="triangle" w="med" len="med"/>
          </a:ln>
        </p:spPr>
      </p:cxnSp>
      <p:cxnSp>
        <p:nvCxnSpPr>
          <p:cNvPr id="61447" name="AutoShape 19"/>
          <p:cNvCxnSpPr>
            <a:cxnSpLocks noChangeShapeType="1"/>
            <a:stCxn id="61475" idx="2"/>
            <a:endCxn id="61445" idx="0"/>
          </p:cNvCxnSpPr>
          <p:nvPr/>
        </p:nvCxnSpPr>
        <p:spPr bwMode="auto">
          <a:xfrm flipH="1">
            <a:off x="3581400" y="2895600"/>
            <a:ext cx="9525" cy="438150"/>
          </a:xfrm>
          <a:prstGeom prst="straightConnector1">
            <a:avLst/>
          </a:prstGeom>
          <a:noFill/>
          <a:ln w="9525">
            <a:solidFill>
              <a:schemeClr val="tx1"/>
            </a:solidFill>
            <a:round/>
            <a:headEnd/>
            <a:tailEnd type="triangle" w="med" len="med"/>
          </a:ln>
        </p:spPr>
      </p:cxnSp>
      <p:grpSp>
        <p:nvGrpSpPr>
          <p:cNvPr id="6" name="Group 20"/>
          <p:cNvGrpSpPr>
            <a:grpSpLocks/>
          </p:cNvGrpSpPr>
          <p:nvPr/>
        </p:nvGrpSpPr>
        <p:grpSpPr bwMode="auto">
          <a:xfrm>
            <a:off x="4191000" y="3352800"/>
            <a:ext cx="1524000" cy="457200"/>
            <a:chOff x="720" y="1488"/>
            <a:chExt cx="960" cy="288"/>
          </a:xfrm>
        </p:grpSpPr>
        <p:sp>
          <p:nvSpPr>
            <p:cNvPr id="61462" name="Rectangle 21"/>
            <p:cNvSpPr>
              <a:spLocks noChangeArrowheads="1"/>
            </p:cNvSpPr>
            <p:nvPr/>
          </p:nvSpPr>
          <p:spPr bwMode="auto">
            <a:xfrm>
              <a:off x="720" y="1488"/>
              <a:ext cx="240" cy="288"/>
            </a:xfrm>
            <a:prstGeom prst="rect">
              <a:avLst/>
            </a:prstGeom>
            <a:noFill/>
            <a:ln w="9525">
              <a:solidFill>
                <a:schemeClr val="tx1"/>
              </a:solidFill>
              <a:miter lim="800000"/>
              <a:headEnd/>
              <a:tailEnd/>
            </a:ln>
          </p:spPr>
          <p:txBody>
            <a:bodyPr wrap="none" anchor="ctr"/>
            <a:lstStyle/>
            <a:p>
              <a:pPr algn="ctr"/>
              <a:r>
                <a:rPr lang="en-US"/>
                <a:t>1</a:t>
              </a:r>
            </a:p>
          </p:txBody>
        </p:sp>
        <p:sp>
          <p:nvSpPr>
            <p:cNvPr id="61463" name="Rectangle 22"/>
            <p:cNvSpPr>
              <a:spLocks noChangeArrowheads="1"/>
            </p:cNvSpPr>
            <p:nvPr/>
          </p:nvSpPr>
          <p:spPr bwMode="auto">
            <a:xfrm>
              <a:off x="960" y="1488"/>
              <a:ext cx="240" cy="288"/>
            </a:xfrm>
            <a:prstGeom prst="rect">
              <a:avLst/>
            </a:prstGeom>
            <a:noFill/>
            <a:ln w="9525">
              <a:solidFill>
                <a:schemeClr val="tx1"/>
              </a:solidFill>
              <a:miter lim="800000"/>
              <a:headEnd/>
              <a:tailEnd/>
            </a:ln>
          </p:spPr>
          <p:txBody>
            <a:bodyPr wrap="none" anchor="ctr"/>
            <a:lstStyle/>
            <a:p>
              <a:pPr algn="ctr"/>
              <a:r>
                <a:rPr lang="en-US"/>
                <a:t>1</a:t>
              </a:r>
            </a:p>
          </p:txBody>
        </p:sp>
        <p:sp>
          <p:nvSpPr>
            <p:cNvPr id="61464" name="Rectangle 23"/>
            <p:cNvSpPr>
              <a:spLocks noChangeArrowheads="1"/>
            </p:cNvSpPr>
            <p:nvPr/>
          </p:nvSpPr>
          <p:spPr bwMode="auto">
            <a:xfrm>
              <a:off x="1200" y="1488"/>
              <a:ext cx="240" cy="288"/>
            </a:xfrm>
            <a:prstGeom prst="rect">
              <a:avLst/>
            </a:prstGeom>
            <a:noFill/>
            <a:ln w="9525">
              <a:solidFill>
                <a:schemeClr val="tx1"/>
              </a:solidFill>
              <a:miter lim="800000"/>
              <a:headEnd/>
              <a:tailEnd/>
            </a:ln>
          </p:spPr>
          <p:txBody>
            <a:bodyPr wrap="none" anchor="ctr"/>
            <a:lstStyle/>
            <a:p>
              <a:pPr algn="ctr"/>
              <a:r>
                <a:rPr lang="en-US"/>
                <a:t>0</a:t>
              </a:r>
            </a:p>
          </p:txBody>
        </p:sp>
        <p:sp>
          <p:nvSpPr>
            <p:cNvPr id="61465" name="Rectangle 24"/>
            <p:cNvSpPr>
              <a:spLocks noChangeArrowheads="1"/>
            </p:cNvSpPr>
            <p:nvPr/>
          </p:nvSpPr>
          <p:spPr bwMode="auto">
            <a:xfrm>
              <a:off x="1440" y="1488"/>
              <a:ext cx="240" cy="288"/>
            </a:xfrm>
            <a:prstGeom prst="rect">
              <a:avLst/>
            </a:prstGeom>
            <a:noFill/>
            <a:ln w="9525">
              <a:solidFill>
                <a:schemeClr val="tx1"/>
              </a:solidFill>
              <a:miter lim="800000"/>
              <a:headEnd/>
              <a:tailEnd/>
            </a:ln>
          </p:spPr>
          <p:txBody>
            <a:bodyPr wrap="none" anchor="ctr"/>
            <a:lstStyle/>
            <a:p>
              <a:pPr algn="ctr"/>
              <a:r>
                <a:rPr lang="en-US"/>
                <a:t>0</a:t>
              </a:r>
            </a:p>
          </p:txBody>
        </p:sp>
      </p:grpSp>
      <p:cxnSp>
        <p:nvCxnSpPr>
          <p:cNvPr id="61449" name="AutoShape 25"/>
          <p:cNvCxnSpPr>
            <a:cxnSpLocks noChangeShapeType="1"/>
            <a:stCxn id="61445" idx="6"/>
            <a:endCxn id="61462" idx="1"/>
          </p:cNvCxnSpPr>
          <p:nvPr/>
        </p:nvCxnSpPr>
        <p:spPr bwMode="auto">
          <a:xfrm>
            <a:off x="3829050" y="3581400"/>
            <a:ext cx="361950" cy="0"/>
          </a:xfrm>
          <a:prstGeom prst="straightConnector1">
            <a:avLst/>
          </a:prstGeom>
          <a:noFill/>
          <a:ln w="9525">
            <a:solidFill>
              <a:schemeClr val="tx1"/>
            </a:solidFill>
            <a:round/>
            <a:headEnd/>
            <a:tailEnd type="triangle" w="med" len="med"/>
          </a:ln>
        </p:spPr>
      </p:cxnSp>
      <p:sp>
        <p:nvSpPr>
          <p:cNvPr id="332876" name="AutoShape 76"/>
          <p:cNvSpPr>
            <a:spLocks noChangeArrowheads="1"/>
          </p:cNvSpPr>
          <p:nvPr/>
        </p:nvSpPr>
        <p:spPr bwMode="auto">
          <a:xfrm>
            <a:off x="5943600" y="4191000"/>
            <a:ext cx="457200" cy="457200"/>
          </a:xfrm>
          <a:prstGeom prst="flowChartOr">
            <a:avLst/>
          </a:prstGeom>
          <a:noFill/>
          <a:ln w="38100">
            <a:solidFill>
              <a:srgbClr val="FF0000"/>
            </a:solidFill>
            <a:round/>
            <a:headEnd/>
            <a:tailEnd/>
          </a:ln>
        </p:spPr>
        <p:txBody>
          <a:bodyPr wrap="none" anchor="ctr"/>
          <a:lstStyle/>
          <a:p>
            <a:endParaRPr lang="en-US"/>
          </a:p>
        </p:txBody>
      </p:sp>
      <p:cxnSp>
        <p:nvCxnSpPr>
          <p:cNvPr id="332877" name="AutoShape 77"/>
          <p:cNvCxnSpPr>
            <a:cxnSpLocks noChangeShapeType="1"/>
            <a:stCxn id="61465" idx="3"/>
            <a:endCxn id="332876" idx="0"/>
          </p:cNvCxnSpPr>
          <p:nvPr/>
        </p:nvCxnSpPr>
        <p:spPr bwMode="auto">
          <a:xfrm>
            <a:off x="5715000" y="3581400"/>
            <a:ext cx="457200" cy="590550"/>
          </a:xfrm>
          <a:prstGeom prst="bentConnector2">
            <a:avLst/>
          </a:prstGeom>
          <a:noFill/>
          <a:ln w="9525">
            <a:solidFill>
              <a:schemeClr val="tx1"/>
            </a:solidFill>
            <a:miter lim="800000"/>
            <a:headEnd/>
            <a:tailEnd type="triangle" w="med" len="med"/>
          </a:ln>
        </p:spPr>
      </p:cxnSp>
      <p:grpSp>
        <p:nvGrpSpPr>
          <p:cNvPr id="7" name="Group 79"/>
          <p:cNvGrpSpPr>
            <a:grpSpLocks/>
          </p:cNvGrpSpPr>
          <p:nvPr/>
        </p:nvGrpSpPr>
        <p:grpSpPr bwMode="auto">
          <a:xfrm>
            <a:off x="6705600" y="3810000"/>
            <a:ext cx="1981200" cy="838200"/>
            <a:chOff x="1968" y="1008"/>
            <a:chExt cx="1248" cy="528"/>
          </a:xfrm>
        </p:grpSpPr>
        <p:grpSp>
          <p:nvGrpSpPr>
            <p:cNvPr id="8" name="Group 80"/>
            <p:cNvGrpSpPr>
              <a:grpSpLocks/>
            </p:cNvGrpSpPr>
            <p:nvPr/>
          </p:nvGrpSpPr>
          <p:grpSpPr bwMode="auto">
            <a:xfrm>
              <a:off x="1968" y="1248"/>
              <a:ext cx="912" cy="288"/>
              <a:chOff x="720" y="1488"/>
              <a:chExt cx="960" cy="288"/>
            </a:xfrm>
          </p:grpSpPr>
          <p:sp>
            <p:nvSpPr>
              <p:cNvPr id="61458" name="Rectangle 81"/>
              <p:cNvSpPr>
                <a:spLocks noChangeArrowheads="1"/>
              </p:cNvSpPr>
              <p:nvPr/>
            </p:nvSpPr>
            <p:spPr bwMode="auto">
              <a:xfrm>
                <a:off x="720" y="1488"/>
                <a:ext cx="240" cy="288"/>
              </a:xfrm>
              <a:prstGeom prst="rect">
                <a:avLst/>
              </a:prstGeom>
              <a:noFill/>
              <a:ln w="9525">
                <a:solidFill>
                  <a:schemeClr val="tx1"/>
                </a:solidFill>
                <a:miter lim="800000"/>
                <a:headEnd/>
                <a:tailEnd/>
              </a:ln>
            </p:spPr>
            <p:txBody>
              <a:bodyPr wrap="none" anchor="ctr"/>
              <a:lstStyle/>
              <a:p>
                <a:pPr algn="ctr"/>
                <a:r>
                  <a:rPr lang="en-US"/>
                  <a:t>0</a:t>
                </a:r>
              </a:p>
            </p:txBody>
          </p:sp>
          <p:sp>
            <p:nvSpPr>
              <p:cNvPr id="61459" name="Rectangle 82"/>
              <p:cNvSpPr>
                <a:spLocks noChangeArrowheads="1"/>
              </p:cNvSpPr>
              <p:nvPr/>
            </p:nvSpPr>
            <p:spPr bwMode="auto">
              <a:xfrm>
                <a:off x="960" y="1488"/>
                <a:ext cx="240" cy="288"/>
              </a:xfrm>
              <a:prstGeom prst="rect">
                <a:avLst/>
              </a:prstGeom>
              <a:noFill/>
              <a:ln w="9525">
                <a:solidFill>
                  <a:schemeClr val="tx1"/>
                </a:solidFill>
                <a:miter lim="800000"/>
                <a:headEnd/>
                <a:tailEnd/>
              </a:ln>
            </p:spPr>
            <p:txBody>
              <a:bodyPr wrap="none" anchor="ctr"/>
              <a:lstStyle/>
              <a:p>
                <a:pPr algn="ctr"/>
                <a:r>
                  <a:rPr lang="en-US"/>
                  <a:t>1</a:t>
                </a:r>
              </a:p>
            </p:txBody>
          </p:sp>
          <p:sp>
            <p:nvSpPr>
              <p:cNvPr id="61460" name="Rectangle 83"/>
              <p:cNvSpPr>
                <a:spLocks noChangeArrowheads="1"/>
              </p:cNvSpPr>
              <p:nvPr/>
            </p:nvSpPr>
            <p:spPr bwMode="auto">
              <a:xfrm>
                <a:off x="1200" y="1488"/>
                <a:ext cx="240" cy="288"/>
              </a:xfrm>
              <a:prstGeom prst="rect">
                <a:avLst/>
              </a:prstGeom>
              <a:noFill/>
              <a:ln w="9525">
                <a:solidFill>
                  <a:schemeClr val="tx1"/>
                </a:solidFill>
                <a:miter lim="800000"/>
                <a:headEnd/>
                <a:tailEnd/>
              </a:ln>
            </p:spPr>
            <p:txBody>
              <a:bodyPr wrap="none" anchor="ctr"/>
              <a:lstStyle/>
              <a:p>
                <a:pPr algn="ctr"/>
                <a:r>
                  <a:rPr lang="en-US"/>
                  <a:t>1</a:t>
                </a:r>
              </a:p>
            </p:txBody>
          </p:sp>
          <p:sp>
            <p:nvSpPr>
              <p:cNvPr id="61461" name="Rectangle 84"/>
              <p:cNvSpPr>
                <a:spLocks noChangeArrowheads="1"/>
              </p:cNvSpPr>
              <p:nvPr/>
            </p:nvSpPr>
            <p:spPr bwMode="auto">
              <a:xfrm>
                <a:off x="1440" y="1488"/>
                <a:ext cx="240" cy="288"/>
              </a:xfrm>
              <a:prstGeom prst="rect">
                <a:avLst/>
              </a:prstGeom>
              <a:noFill/>
              <a:ln w="9525">
                <a:solidFill>
                  <a:schemeClr val="tx1"/>
                </a:solidFill>
                <a:miter lim="800000"/>
                <a:headEnd/>
                <a:tailEnd/>
              </a:ln>
            </p:spPr>
            <p:txBody>
              <a:bodyPr wrap="none" anchor="ctr"/>
              <a:lstStyle/>
              <a:p>
                <a:pPr algn="ctr"/>
                <a:r>
                  <a:rPr lang="en-US"/>
                  <a:t>0</a:t>
                </a:r>
              </a:p>
            </p:txBody>
          </p:sp>
        </p:grpSp>
        <p:sp>
          <p:nvSpPr>
            <p:cNvPr id="61457" name="Text Box 85"/>
            <p:cNvSpPr txBox="1">
              <a:spLocks noChangeArrowheads="1"/>
            </p:cNvSpPr>
            <p:nvPr/>
          </p:nvSpPr>
          <p:spPr bwMode="auto">
            <a:xfrm>
              <a:off x="2016" y="1008"/>
              <a:ext cx="1200" cy="291"/>
            </a:xfrm>
            <a:prstGeom prst="rect">
              <a:avLst/>
            </a:prstGeom>
            <a:noFill/>
            <a:ln w="9525">
              <a:noFill/>
              <a:miter lim="800000"/>
              <a:headEnd/>
              <a:tailEnd/>
            </a:ln>
          </p:spPr>
          <p:txBody>
            <a:bodyPr>
              <a:spAutoFit/>
            </a:bodyPr>
            <a:lstStyle/>
            <a:p>
              <a:pPr>
                <a:spcBef>
                  <a:spcPct val="50000"/>
                </a:spcBef>
              </a:pPr>
              <a:r>
                <a:rPr lang="en-US"/>
                <a:t>keystream</a:t>
              </a:r>
            </a:p>
          </p:txBody>
        </p:sp>
      </p:grpSp>
      <p:cxnSp>
        <p:nvCxnSpPr>
          <p:cNvPr id="332886" name="AutoShape 86"/>
          <p:cNvCxnSpPr>
            <a:cxnSpLocks noChangeShapeType="1"/>
            <a:stCxn id="332876" idx="6"/>
            <a:endCxn id="61458" idx="1"/>
          </p:cNvCxnSpPr>
          <p:nvPr/>
        </p:nvCxnSpPr>
        <p:spPr bwMode="auto">
          <a:xfrm>
            <a:off x="6419850" y="4419600"/>
            <a:ext cx="285750" cy="0"/>
          </a:xfrm>
          <a:prstGeom prst="straightConnector1">
            <a:avLst/>
          </a:prstGeom>
          <a:noFill/>
          <a:ln w="9525">
            <a:solidFill>
              <a:schemeClr val="tx1"/>
            </a:solidFill>
            <a:round/>
            <a:headEnd/>
            <a:tailEnd type="triangle" w="med" len="med"/>
          </a:ln>
        </p:spPr>
      </p:cxnSp>
      <p:cxnSp>
        <p:nvCxnSpPr>
          <p:cNvPr id="332898" name="AutoShape 98"/>
          <p:cNvCxnSpPr>
            <a:cxnSpLocks noChangeShapeType="1"/>
            <a:stCxn id="61469" idx="2"/>
            <a:endCxn id="332876" idx="2"/>
          </p:cNvCxnSpPr>
          <p:nvPr/>
        </p:nvCxnSpPr>
        <p:spPr bwMode="auto">
          <a:xfrm rot="16200000" flipH="1">
            <a:off x="3476625" y="1971675"/>
            <a:ext cx="609600" cy="4286250"/>
          </a:xfrm>
          <a:prstGeom prst="bentConnector2">
            <a:avLst/>
          </a:prstGeom>
          <a:noFill/>
          <a:ln w="9525">
            <a:solidFill>
              <a:schemeClr val="tx1"/>
            </a:solidFill>
            <a:miter lim="800000"/>
            <a:headEnd/>
            <a:tailEnd type="triangle" w="med" len="med"/>
          </a:ln>
        </p:spPr>
      </p:cxnSp>
      <p:sp>
        <p:nvSpPr>
          <p:cNvPr id="332899" name="Text Box 99"/>
          <p:cNvSpPr txBox="1">
            <a:spLocks noChangeArrowheads="1"/>
          </p:cNvSpPr>
          <p:nvPr/>
        </p:nvSpPr>
        <p:spPr bwMode="auto">
          <a:xfrm>
            <a:off x="228600" y="5486400"/>
            <a:ext cx="8763000" cy="641350"/>
          </a:xfrm>
          <a:prstGeom prst="rect">
            <a:avLst/>
          </a:prstGeom>
          <a:noFill/>
          <a:ln w="9525">
            <a:noFill/>
            <a:miter lim="800000"/>
            <a:headEnd/>
            <a:tailEnd/>
          </a:ln>
        </p:spPr>
        <p:txBody>
          <a:bodyPr>
            <a:spAutoFit/>
          </a:bodyPr>
          <a:lstStyle/>
          <a:p>
            <a:pPr>
              <a:spcBef>
                <a:spcPct val="50000"/>
              </a:spcBef>
            </a:pPr>
            <a:r>
              <a:rPr lang="en-US" b="1"/>
              <a:t>Problem 1:</a:t>
            </a:r>
            <a:r>
              <a:rPr lang="en-US"/>
              <a:t> If an eavesdropper knows the plaintext, he/she can generate the keystream.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289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287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287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28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28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76" grpId="0" animBg="1"/>
      <p:bldP spid="33289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0" y="0"/>
            <a:ext cx="9144000" cy="741363"/>
          </a:xfrm>
        </p:spPr>
        <p:txBody>
          <a:bodyPr>
            <a:normAutofit fontScale="90000"/>
          </a:bodyPr>
          <a:lstStyle/>
          <a:p>
            <a:r>
              <a:rPr lang="en-US"/>
              <a:t>The 802.11 MAC Layer Services: Wired Equivalent Privacy (WEP)</a:t>
            </a:r>
          </a:p>
        </p:txBody>
      </p:sp>
      <p:grpSp>
        <p:nvGrpSpPr>
          <p:cNvPr id="2" name="Group 3"/>
          <p:cNvGrpSpPr>
            <a:grpSpLocks/>
          </p:cNvGrpSpPr>
          <p:nvPr/>
        </p:nvGrpSpPr>
        <p:grpSpPr bwMode="auto">
          <a:xfrm>
            <a:off x="4038600" y="1447800"/>
            <a:ext cx="2057400" cy="838200"/>
            <a:chOff x="1968" y="1008"/>
            <a:chExt cx="1296" cy="528"/>
          </a:xfrm>
        </p:grpSpPr>
        <p:grpSp>
          <p:nvGrpSpPr>
            <p:cNvPr id="3" name="Group 4"/>
            <p:cNvGrpSpPr>
              <a:grpSpLocks/>
            </p:cNvGrpSpPr>
            <p:nvPr/>
          </p:nvGrpSpPr>
          <p:grpSpPr bwMode="auto">
            <a:xfrm>
              <a:off x="1968" y="1248"/>
              <a:ext cx="912" cy="288"/>
              <a:chOff x="720" y="1488"/>
              <a:chExt cx="960" cy="288"/>
            </a:xfrm>
          </p:grpSpPr>
          <p:sp>
            <p:nvSpPr>
              <p:cNvPr id="62509" name="Rectangle 5"/>
              <p:cNvSpPr>
                <a:spLocks noChangeArrowheads="1"/>
              </p:cNvSpPr>
              <p:nvPr/>
            </p:nvSpPr>
            <p:spPr bwMode="auto">
              <a:xfrm>
                <a:off x="720" y="1488"/>
                <a:ext cx="240" cy="288"/>
              </a:xfrm>
              <a:prstGeom prst="rect">
                <a:avLst/>
              </a:prstGeom>
              <a:noFill/>
              <a:ln w="9525">
                <a:solidFill>
                  <a:schemeClr val="tx1"/>
                </a:solidFill>
                <a:miter lim="800000"/>
                <a:headEnd/>
                <a:tailEnd/>
              </a:ln>
            </p:spPr>
            <p:txBody>
              <a:bodyPr wrap="none" anchor="ctr"/>
              <a:lstStyle/>
              <a:p>
                <a:pPr algn="ctr"/>
                <a:r>
                  <a:rPr lang="en-US"/>
                  <a:t>0</a:t>
                </a:r>
              </a:p>
            </p:txBody>
          </p:sp>
          <p:sp>
            <p:nvSpPr>
              <p:cNvPr id="62510" name="Rectangle 6"/>
              <p:cNvSpPr>
                <a:spLocks noChangeArrowheads="1"/>
              </p:cNvSpPr>
              <p:nvPr/>
            </p:nvSpPr>
            <p:spPr bwMode="auto">
              <a:xfrm>
                <a:off x="960" y="1488"/>
                <a:ext cx="240" cy="288"/>
              </a:xfrm>
              <a:prstGeom prst="rect">
                <a:avLst/>
              </a:prstGeom>
              <a:noFill/>
              <a:ln w="9525">
                <a:solidFill>
                  <a:schemeClr val="tx1"/>
                </a:solidFill>
                <a:miter lim="800000"/>
                <a:headEnd/>
                <a:tailEnd/>
              </a:ln>
            </p:spPr>
            <p:txBody>
              <a:bodyPr wrap="none" anchor="ctr"/>
              <a:lstStyle/>
              <a:p>
                <a:pPr algn="ctr"/>
                <a:r>
                  <a:rPr lang="en-US"/>
                  <a:t>1</a:t>
                </a:r>
              </a:p>
            </p:txBody>
          </p:sp>
          <p:sp>
            <p:nvSpPr>
              <p:cNvPr id="62511" name="Rectangle 7"/>
              <p:cNvSpPr>
                <a:spLocks noChangeArrowheads="1"/>
              </p:cNvSpPr>
              <p:nvPr/>
            </p:nvSpPr>
            <p:spPr bwMode="auto">
              <a:xfrm>
                <a:off x="1200" y="1488"/>
                <a:ext cx="240" cy="288"/>
              </a:xfrm>
              <a:prstGeom prst="rect">
                <a:avLst/>
              </a:prstGeom>
              <a:noFill/>
              <a:ln w="9525">
                <a:solidFill>
                  <a:schemeClr val="tx1"/>
                </a:solidFill>
                <a:miter lim="800000"/>
                <a:headEnd/>
                <a:tailEnd/>
              </a:ln>
            </p:spPr>
            <p:txBody>
              <a:bodyPr wrap="none" anchor="ctr"/>
              <a:lstStyle/>
              <a:p>
                <a:pPr algn="ctr"/>
                <a:r>
                  <a:rPr lang="en-US"/>
                  <a:t>1</a:t>
                </a:r>
              </a:p>
            </p:txBody>
          </p:sp>
          <p:sp>
            <p:nvSpPr>
              <p:cNvPr id="62512" name="Rectangle 8"/>
              <p:cNvSpPr>
                <a:spLocks noChangeArrowheads="1"/>
              </p:cNvSpPr>
              <p:nvPr/>
            </p:nvSpPr>
            <p:spPr bwMode="auto">
              <a:xfrm>
                <a:off x="1440" y="1488"/>
                <a:ext cx="240" cy="288"/>
              </a:xfrm>
              <a:prstGeom prst="rect">
                <a:avLst/>
              </a:prstGeom>
              <a:noFill/>
              <a:ln w="9525">
                <a:solidFill>
                  <a:schemeClr val="tx1"/>
                </a:solidFill>
                <a:miter lim="800000"/>
                <a:headEnd/>
                <a:tailEnd/>
              </a:ln>
            </p:spPr>
            <p:txBody>
              <a:bodyPr wrap="none" anchor="ctr"/>
              <a:lstStyle/>
              <a:p>
                <a:pPr algn="ctr"/>
                <a:r>
                  <a:rPr lang="en-US"/>
                  <a:t>0</a:t>
                </a:r>
              </a:p>
            </p:txBody>
          </p:sp>
        </p:grpSp>
        <p:sp>
          <p:nvSpPr>
            <p:cNvPr id="62508" name="Text Box 9"/>
            <p:cNvSpPr txBox="1">
              <a:spLocks noChangeArrowheads="1"/>
            </p:cNvSpPr>
            <p:nvPr/>
          </p:nvSpPr>
          <p:spPr bwMode="auto">
            <a:xfrm>
              <a:off x="2016" y="1008"/>
              <a:ext cx="1248" cy="291"/>
            </a:xfrm>
            <a:prstGeom prst="rect">
              <a:avLst/>
            </a:prstGeom>
            <a:noFill/>
            <a:ln w="9525">
              <a:noFill/>
              <a:miter lim="800000"/>
              <a:headEnd/>
              <a:tailEnd/>
            </a:ln>
          </p:spPr>
          <p:txBody>
            <a:bodyPr>
              <a:spAutoFit/>
            </a:bodyPr>
            <a:lstStyle/>
            <a:p>
              <a:pPr>
                <a:spcBef>
                  <a:spcPct val="50000"/>
                </a:spcBef>
              </a:pPr>
              <a:r>
                <a:rPr lang="en-US"/>
                <a:t>keystream</a:t>
              </a:r>
            </a:p>
          </p:txBody>
        </p:sp>
      </p:grpSp>
      <p:grpSp>
        <p:nvGrpSpPr>
          <p:cNvPr id="4" name="Group 10"/>
          <p:cNvGrpSpPr>
            <a:grpSpLocks/>
          </p:cNvGrpSpPr>
          <p:nvPr/>
        </p:nvGrpSpPr>
        <p:grpSpPr bwMode="auto">
          <a:xfrm>
            <a:off x="2362200" y="2362200"/>
            <a:ext cx="1752600" cy="838200"/>
            <a:chOff x="720" y="1680"/>
            <a:chExt cx="1104" cy="528"/>
          </a:xfrm>
          <a:effectLst>
            <a:outerShdw blurRad="50800" dist="50800" dir="5400000" algn="ctr" rotWithShape="0">
              <a:srgbClr val="00B050"/>
            </a:outerShdw>
          </a:effectLst>
        </p:grpSpPr>
        <p:grpSp>
          <p:nvGrpSpPr>
            <p:cNvPr id="5" name="Group 11"/>
            <p:cNvGrpSpPr>
              <a:grpSpLocks/>
            </p:cNvGrpSpPr>
            <p:nvPr/>
          </p:nvGrpSpPr>
          <p:grpSpPr bwMode="auto">
            <a:xfrm>
              <a:off x="720" y="1920"/>
              <a:ext cx="960" cy="288"/>
              <a:chOff x="720" y="1488"/>
              <a:chExt cx="960" cy="288"/>
            </a:xfrm>
          </p:grpSpPr>
          <p:sp>
            <p:nvSpPr>
              <p:cNvPr id="57403" name="Rectangle 12"/>
              <p:cNvSpPr>
                <a:spLocks noChangeArrowheads="1"/>
              </p:cNvSpPr>
              <p:nvPr/>
            </p:nvSpPr>
            <p:spPr bwMode="auto">
              <a:xfrm>
                <a:off x="720" y="1488"/>
                <a:ext cx="240" cy="288"/>
              </a:xfrm>
              <a:prstGeom prst="rect">
                <a:avLst/>
              </a:prstGeom>
              <a:noFill/>
              <a:ln w="9525">
                <a:solidFill>
                  <a:schemeClr val="tx1"/>
                </a:solidFill>
                <a:miter lim="800000"/>
                <a:headEnd/>
                <a:tailEnd/>
              </a:ln>
            </p:spPr>
            <p:txBody>
              <a:bodyPr wrap="none" anchor="ctr"/>
              <a:lstStyle/>
              <a:p>
                <a:pPr algn="ctr">
                  <a:defRPr/>
                </a:pPr>
                <a:r>
                  <a:rPr lang="en-US" dirty="0"/>
                  <a:t>1</a:t>
                </a:r>
              </a:p>
            </p:txBody>
          </p:sp>
          <p:sp>
            <p:nvSpPr>
              <p:cNvPr id="57404" name="Rectangle 13"/>
              <p:cNvSpPr>
                <a:spLocks noChangeArrowheads="1"/>
              </p:cNvSpPr>
              <p:nvPr/>
            </p:nvSpPr>
            <p:spPr bwMode="auto">
              <a:xfrm>
                <a:off x="960" y="1488"/>
                <a:ext cx="240" cy="288"/>
              </a:xfrm>
              <a:prstGeom prst="rect">
                <a:avLst/>
              </a:prstGeom>
              <a:noFill/>
              <a:ln w="9525">
                <a:solidFill>
                  <a:schemeClr val="tx1"/>
                </a:solidFill>
                <a:miter lim="800000"/>
                <a:headEnd/>
                <a:tailEnd/>
              </a:ln>
            </p:spPr>
            <p:txBody>
              <a:bodyPr wrap="none" anchor="ctr"/>
              <a:lstStyle/>
              <a:p>
                <a:pPr algn="ctr">
                  <a:defRPr/>
                </a:pPr>
                <a:r>
                  <a:rPr lang="en-US"/>
                  <a:t>0</a:t>
                </a:r>
              </a:p>
            </p:txBody>
          </p:sp>
          <p:sp>
            <p:nvSpPr>
              <p:cNvPr id="57405" name="Rectangle 14"/>
              <p:cNvSpPr>
                <a:spLocks noChangeArrowheads="1"/>
              </p:cNvSpPr>
              <p:nvPr/>
            </p:nvSpPr>
            <p:spPr bwMode="auto">
              <a:xfrm>
                <a:off x="1200" y="1488"/>
                <a:ext cx="240" cy="288"/>
              </a:xfrm>
              <a:prstGeom prst="rect">
                <a:avLst/>
              </a:prstGeom>
              <a:noFill/>
              <a:ln w="9525">
                <a:solidFill>
                  <a:schemeClr val="tx1"/>
                </a:solidFill>
                <a:miter lim="800000"/>
                <a:headEnd/>
                <a:tailEnd/>
              </a:ln>
            </p:spPr>
            <p:txBody>
              <a:bodyPr wrap="none" anchor="ctr"/>
              <a:lstStyle/>
              <a:p>
                <a:pPr algn="ctr">
                  <a:defRPr/>
                </a:pPr>
                <a:r>
                  <a:rPr lang="en-US"/>
                  <a:t>1</a:t>
                </a:r>
              </a:p>
            </p:txBody>
          </p:sp>
          <p:sp>
            <p:nvSpPr>
              <p:cNvPr id="57406" name="Rectangle 15"/>
              <p:cNvSpPr>
                <a:spLocks noChangeArrowheads="1"/>
              </p:cNvSpPr>
              <p:nvPr/>
            </p:nvSpPr>
            <p:spPr bwMode="auto">
              <a:xfrm>
                <a:off x="1440" y="1488"/>
                <a:ext cx="240" cy="288"/>
              </a:xfrm>
              <a:prstGeom prst="rect">
                <a:avLst/>
              </a:prstGeom>
              <a:noFill/>
              <a:ln w="9525">
                <a:solidFill>
                  <a:schemeClr val="tx1"/>
                </a:solidFill>
                <a:miter lim="800000"/>
                <a:headEnd/>
                <a:tailEnd/>
              </a:ln>
            </p:spPr>
            <p:txBody>
              <a:bodyPr wrap="none" anchor="ctr"/>
              <a:lstStyle/>
              <a:p>
                <a:pPr algn="ctr">
                  <a:defRPr/>
                </a:pPr>
                <a:r>
                  <a:rPr lang="en-US"/>
                  <a:t>0</a:t>
                </a:r>
              </a:p>
            </p:txBody>
          </p:sp>
        </p:grpSp>
        <p:sp>
          <p:nvSpPr>
            <p:cNvPr id="57402" name="Text Box 16"/>
            <p:cNvSpPr txBox="1">
              <a:spLocks noChangeArrowheads="1"/>
            </p:cNvSpPr>
            <p:nvPr/>
          </p:nvSpPr>
          <p:spPr bwMode="auto">
            <a:xfrm>
              <a:off x="864" y="1680"/>
              <a:ext cx="960" cy="291"/>
            </a:xfrm>
            <a:prstGeom prst="rect">
              <a:avLst/>
            </a:prstGeom>
            <a:noFill/>
            <a:ln w="9525">
              <a:noFill/>
              <a:miter lim="800000"/>
              <a:headEnd/>
              <a:tailEnd/>
            </a:ln>
          </p:spPr>
          <p:txBody>
            <a:bodyPr>
              <a:spAutoFit/>
            </a:bodyPr>
            <a:lstStyle/>
            <a:p>
              <a:pPr>
                <a:spcBef>
                  <a:spcPct val="50000"/>
                </a:spcBef>
                <a:defRPr/>
              </a:pPr>
              <a:r>
                <a:rPr lang="en-US"/>
                <a:t>packet</a:t>
              </a:r>
            </a:p>
          </p:txBody>
        </p:sp>
      </p:grpSp>
      <p:sp>
        <p:nvSpPr>
          <p:cNvPr id="62469" name="AutoShape 17"/>
          <p:cNvSpPr>
            <a:spLocks noChangeArrowheads="1"/>
          </p:cNvSpPr>
          <p:nvPr/>
        </p:nvSpPr>
        <p:spPr bwMode="auto">
          <a:xfrm>
            <a:off x="4343400" y="2743200"/>
            <a:ext cx="457200" cy="457200"/>
          </a:xfrm>
          <a:prstGeom prst="flowChartOr">
            <a:avLst/>
          </a:prstGeom>
          <a:noFill/>
          <a:ln w="38100">
            <a:solidFill>
              <a:srgbClr val="FF0000"/>
            </a:solidFill>
            <a:round/>
            <a:headEnd/>
            <a:tailEnd/>
          </a:ln>
        </p:spPr>
        <p:txBody>
          <a:bodyPr wrap="none" anchor="ctr"/>
          <a:lstStyle/>
          <a:p>
            <a:endParaRPr lang="en-US"/>
          </a:p>
        </p:txBody>
      </p:sp>
      <p:cxnSp>
        <p:nvCxnSpPr>
          <p:cNvPr id="62470" name="AutoShape 18"/>
          <p:cNvCxnSpPr>
            <a:cxnSpLocks noChangeShapeType="1"/>
            <a:endCxn id="62469" idx="2"/>
          </p:cNvCxnSpPr>
          <p:nvPr/>
        </p:nvCxnSpPr>
        <p:spPr bwMode="auto">
          <a:xfrm>
            <a:off x="3886200" y="2971800"/>
            <a:ext cx="438150" cy="0"/>
          </a:xfrm>
          <a:prstGeom prst="straightConnector1">
            <a:avLst/>
          </a:prstGeom>
          <a:noFill/>
          <a:ln w="9525">
            <a:solidFill>
              <a:schemeClr val="tx1"/>
            </a:solidFill>
            <a:round/>
            <a:headEnd/>
            <a:tailEnd type="triangle" w="med" len="med"/>
          </a:ln>
        </p:spPr>
      </p:cxnSp>
      <p:cxnSp>
        <p:nvCxnSpPr>
          <p:cNvPr id="62471" name="AutoShape 19"/>
          <p:cNvCxnSpPr>
            <a:cxnSpLocks noChangeShapeType="1"/>
            <a:endCxn id="62469" idx="0"/>
          </p:cNvCxnSpPr>
          <p:nvPr/>
        </p:nvCxnSpPr>
        <p:spPr bwMode="auto">
          <a:xfrm flipH="1">
            <a:off x="4572000" y="2286000"/>
            <a:ext cx="9525" cy="438150"/>
          </a:xfrm>
          <a:prstGeom prst="straightConnector1">
            <a:avLst/>
          </a:prstGeom>
          <a:noFill/>
          <a:ln w="9525">
            <a:solidFill>
              <a:schemeClr val="tx1"/>
            </a:solidFill>
            <a:round/>
            <a:headEnd/>
            <a:tailEnd type="triangle" w="med" len="med"/>
          </a:ln>
        </p:spPr>
      </p:cxnSp>
      <p:grpSp>
        <p:nvGrpSpPr>
          <p:cNvPr id="6" name="Group 20"/>
          <p:cNvGrpSpPr>
            <a:grpSpLocks/>
          </p:cNvGrpSpPr>
          <p:nvPr/>
        </p:nvGrpSpPr>
        <p:grpSpPr bwMode="auto">
          <a:xfrm>
            <a:off x="5181600" y="2743200"/>
            <a:ext cx="1524000" cy="457200"/>
            <a:chOff x="720" y="1488"/>
            <a:chExt cx="960" cy="288"/>
          </a:xfrm>
          <a:effectLst>
            <a:outerShdw blurRad="50800" dist="50800" dir="5400000" algn="ctr" rotWithShape="0">
              <a:srgbClr val="0070C0"/>
            </a:outerShdw>
          </a:effectLst>
        </p:grpSpPr>
        <p:sp>
          <p:nvSpPr>
            <p:cNvPr id="57397" name="Rectangle 21"/>
            <p:cNvSpPr>
              <a:spLocks noChangeArrowheads="1"/>
            </p:cNvSpPr>
            <p:nvPr/>
          </p:nvSpPr>
          <p:spPr bwMode="auto">
            <a:xfrm>
              <a:off x="720" y="1488"/>
              <a:ext cx="240" cy="288"/>
            </a:xfrm>
            <a:prstGeom prst="rect">
              <a:avLst/>
            </a:prstGeom>
            <a:noFill/>
            <a:ln w="9525">
              <a:solidFill>
                <a:schemeClr val="tx1"/>
              </a:solidFill>
              <a:miter lim="800000"/>
              <a:headEnd/>
              <a:tailEnd/>
            </a:ln>
          </p:spPr>
          <p:txBody>
            <a:bodyPr wrap="none" anchor="ctr"/>
            <a:lstStyle/>
            <a:p>
              <a:pPr algn="ctr">
                <a:defRPr/>
              </a:pPr>
              <a:r>
                <a:rPr lang="en-US"/>
                <a:t>1</a:t>
              </a:r>
            </a:p>
          </p:txBody>
        </p:sp>
        <p:sp>
          <p:nvSpPr>
            <p:cNvPr id="57398" name="Rectangle 22"/>
            <p:cNvSpPr>
              <a:spLocks noChangeArrowheads="1"/>
            </p:cNvSpPr>
            <p:nvPr/>
          </p:nvSpPr>
          <p:spPr bwMode="auto">
            <a:xfrm>
              <a:off x="960" y="1488"/>
              <a:ext cx="240" cy="288"/>
            </a:xfrm>
            <a:prstGeom prst="rect">
              <a:avLst/>
            </a:prstGeom>
            <a:noFill/>
            <a:ln w="9525">
              <a:solidFill>
                <a:schemeClr val="tx1"/>
              </a:solidFill>
              <a:miter lim="800000"/>
              <a:headEnd/>
              <a:tailEnd/>
            </a:ln>
          </p:spPr>
          <p:txBody>
            <a:bodyPr wrap="none" anchor="ctr"/>
            <a:lstStyle/>
            <a:p>
              <a:pPr algn="ctr">
                <a:defRPr/>
              </a:pPr>
              <a:r>
                <a:rPr lang="en-US"/>
                <a:t>1</a:t>
              </a:r>
            </a:p>
          </p:txBody>
        </p:sp>
        <p:sp>
          <p:nvSpPr>
            <p:cNvPr id="57399" name="Rectangle 23"/>
            <p:cNvSpPr>
              <a:spLocks noChangeArrowheads="1"/>
            </p:cNvSpPr>
            <p:nvPr/>
          </p:nvSpPr>
          <p:spPr bwMode="auto">
            <a:xfrm>
              <a:off x="1200" y="1488"/>
              <a:ext cx="240" cy="288"/>
            </a:xfrm>
            <a:prstGeom prst="rect">
              <a:avLst/>
            </a:prstGeom>
            <a:noFill/>
            <a:ln w="9525">
              <a:solidFill>
                <a:schemeClr val="tx1"/>
              </a:solidFill>
              <a:miter lim="800000"/>
              <a:headEnd/>
              <a:tailEnd/>
            </a:ln>
          </p:spPr>
          <p:txBody>
            <a:bodyPr wrap="none" anchor="ctr"/>
            <a:lstStyle/>
            <a:p>
              <a:pPr algn="ctr">
                <a:defRPr/>
              </a:pPr>
              <a:r>
                <a:rPr lang="en-US"/>
                <a:t>0</a:t>
              </a:r>
            </a:p>
          </p:txBody>
        </p:sp>
        <p:sp>
          <p:nvSpPr>
            <p:cNvPr id="57400" name="Rectangle 24"/>
            <p:cNvSpPr>
              <a:spLocks noChangeArrowheads="1"/>
            </p:cNvSpPr>
            <p:nvPr/>
          </p:nvSpPr>
          <p:spPr bwMode="auto">
            <a:xfrm>
              <a:off x="1440" y="1488"/>
              <a:ext cx="240" cy="288"/>
            </a:xfrm>
            <a:prstGeom prst="rect">
              <a:avLst/>
            </a:prstGeom>
            <a:noFill/>
            <a:ln w="9525">
              <a:solidFill>
                <a:schemeClr val="tx1"/>
              </a:solidFill>
              <a:miter lim="800000"/>
              <a:headEnd/>
              <a:tailEnd/>
            </a:ln>
          </p:spPr>
          <p:txBody>
            <a:bodyPr wrap="none" anchor="ctr"/>
            <a:lstStyle/>
            <a:p>
              <a:pPr algn="ctr">
                <a:defRPr/>
              </a:pPr>
              <a:r>
                <a:rPr lang="en-US"/>
                <a:t>0</a:t>
              </a:r>
            </a:p>
          </p:txBody>
        </p:sp>
      </p:grpSp>
      <p:cxnSp>
        <p:nvCxnSpPr>
          <p:cNvPr id="62473" name="AutoShape 25"/>
          <p:cNvCxnSpPr>
            <a:cxnSpLocks noChangeShapeType="1"/>
            <a:stCxn id="62469" idx="6"/>
          </p:cNvCxnSpPr>
          <p:nvPr/>
        </p:nvCxnSpPr>
        <p:spPr bwMode="auto">
          <a:xfrm>
            <a:off x="4819650" y="2971800"/>
            <a:ext cx="361950" cy="0"/>
          </a:xfrm>
          <a:prstGeom prst="straightConnector1">
            <a:avLst/>
          </a:prstGeom>
          <a:noFill/>
          <a:ln w="9525">
            <a:solidFill>
              <a:schemeClr val="tx1"/>
            </a:solidFill>
            <a:round/>
            <a:headEnd/>
            <a:tailEnd type="triangle" w="med" len="med"/>
          </a:ln>
        </p:spPr>
      </p:cxnSp>
      <p:grpSp>
        <p:nvGrpSpPr>
          <p:cNvPr id="7" name="Group 26"/>
          <p:cNvGrpSpPr>
            <a:grpSpLocks/>
          </p:cNvGrpSpPr>
          <p:nvPr/>
        </p:nvGrpSpPr>
        <p:grpSpPr bwMode="auto">
          <a:xfrm>
            <a:off x="4114800" y="3657600"/>
            <a:ext cx="1828800" cy="838200"/>
            <a:chOff x="1968" y="1008"/>
            <a:chExt cx="1152" cy="528"/>
          </a:xfrm>
        </p:grpSpPr>
        <p:grpSp>
          <p:nvGrpSpPr>
            <p:cNvPr id="8" name="Group 27"/>
            <p:cNvGrpSpPr>
              <a:grpSpLocks/>
            </p:cNvGrpSpPr>
            <p:nvPr/>
          </p:nvGrpSpPr>
          <p:grpSpPr bwMode="auto">
            <a:xfrm>
              <a:off x="1968" y="1248"/>
              <a:ext cx="912" cy="288"/>
              <a:chOff x="720" y="1488"/>
              <a:chExt cx="960" cy="288"/>
            </a:xfrm>
          </p:grpSpPr>
          <p:sp>
            <p:nvSpPr>
              <p:cNvPr id="62503" name="Rectangle 28"/>
              <p:cNvSpPr>
                <a:spLocks noChangeArrowheads="1"/>
              </p:cNvSpPr>
              <p:nvPr/>
            </p:nvSpPr>
            <p:spPr bwMode="auto">
              <a:xfrm>
                <a:off x="720" y="1488"/>
                <a:ext cx="240" cy="288"/>
              </a:xfrm>
              <a:prstGeom prst="rect">
                <a:avLst/>
              </a:prstGeom>
              <a:noFill/>
              <a:ln w="9525">
                <a:solidFill>
                  <a:schemeClr val="tx1"/>
                </a:solidFill>
                <a:miter lim="800000"/>
                <a:headEnd/>
                <a:tailEnd/>
              </a:ln>
            </p:spPr>
            <p:txBody>
              <a:bodyPr wrap="none" anchor="ctr"/>
              <a:lstStyle/>
              <a:p>
                <a:pPr algn="ctr"/>
                <a:r>
                  <a:rPr lang="en-US"/>
                  <a:t>0</a:t>
                </a:r>
              </a:p>
            </p:txBody>
          </p:sp>
          <p:sp>
            <p:nvSpPr>
              <p:cNvPr id="62504" name="Rectangle 29"/>
              <p:cNvSpPr>
                <a:spLocks noChangeArrowheads="1"/>
              </p:cNvSpPr>
              <p:nvPr/>
            </p:nvSpPr>
            <p:spPr bwMode="auto">
              <a:xfrm>
                <a:off x="960" y="1488"/>
                <a:ext cx="240" cy="288"/>
              </a:xfrm>
              <a:prstGeom prst="rect">
                <a:avLst/>
              </a:prstGeom>
              <a:noFill/>
              <a:ln w="9525">
                <a:solidFill>
                  <a:schemeClr val="tx1"/>
                </a:solidFill>
                <a:miter lim="800000"/>
                <a:headEnd/>
                <a:tailEnd/>
              </a:ln>
            </p:spPr>
            <p:txBody>
              <a:bodyPr wrap="none" anchor="ctr"/>
              <a:lstStyle/>
              <a:p>
                <a:pPr algn="ctr"/>
                <a:r>
                  <a:rPr lang="en-US"/>
                  <a:t>1</a:t>
                </a:r>
              </a:p>
            </p:txBody>
          </p:sp>
          <p:sp>
            <p:nvSpPr>
              <p:cNvPr id="62505" name="Rectangle 30"/>
              <p:cNvSpPr>
                <a:spLocks noChangeArrowheads="1"/>
              </p:cNvSpPr>
              <p:nvPr/>
            </p:nvSpPr>
            <p:spPr bwMode="auto">
              <a:xfrm>
                <a:off x="1200" y="1488"/>
                <a:ext cx="240" cy="288"/>
              </a:xfrm>
              <a:prstGeom prst="rect">
                <a:avLst/>
              </a:prstGeom>
              <a:noFill/>
              <a:ln w="9525">
                <a:solidFill>
                  <a:schemeClr val="tx1"/>
                </a:solidFill>
                <a:miter lim="800000"/>
                <a:headEnd/>
                <a:tailEnd/>
              </a:ln>
            </p:spPr>
            <p:txBody>
              <a:bodyPr wrap="none" anchor="ctr"/>
              <a:lstStyle/>
              <a:p>
                <a:pPr algn="ctr"/>
                <a:r>
                  <a:rPr lang="en-US"/>
                  <a:t>1</a:t>
                </a:r>
              </a:p>
            </p:txBody>
          </p:sp>
          <p:sp>
            <p:nvSpPr>
              <p:cNvPr id="62506" name="Rectangle 31"/>
              <p:cNvSpPr>
                <a:spLocks noChangeArrowheads="1"/>
              </p:cNvSpPr>
              <p:nvPr/>
            </p:nvSpPr>
            <p:spPr bwMode="auto">
              <a:xfrm>
                <a:off x="1440" y="1488"/>
                <a:ext cx="240" cy="288"/>
              </a:xfrm>
              <a:prstGeom prst="rect">
                <a:avLst/>
              </a:prstGeom>
              <a:noFill/>
              <a:ln w="9525">
                <a:solidFill>
                  <a:schemeClr val="tx1"/>
                </a:solidFill>
                <a:miter lim="800000"/>
                <a:headEnd/>
                <a:tailEnd/>
              </a:ln>
            </p:spPr>
            <p:txBody>
              <a:bodyPr wrap="none" anchor="ctr"/>
              <a:lstStyle/>
              <a:p>
                <a:pPr algn="ctr"/>
                <a:r>
                  <a:rPr lang="en-US"/>
                  <a:t>0</a:t>
                </a:r>
              </a:p>
            </p:txBody>
          </p:sp>
        </p:grpSp>
        <p:sp>
          <p:nvSpPr>
            <p:cNvPr id="62502" name="Text Box 32"/>
            <p:cNvSpPr txBox="1">
              <a:spLocks noChangeArrowheads="1"/>
            </p:cNvSpPr>
            <p:nvPr/>
          </p:nvSpPr>
          <p:spPr bwMode="auto">
            <a:xfrm>
              <a:off x="2016" y="1008"/>
              <a:ext cx="1104" cy="291"/>
            </a:xfrm>
            <a:prstGeom prst="rect">
              <a:avLst/>
            </a:prstGeom>
            <a:noFill/>
            <a:ln w="9525">
              <a:noFill/>
              <a:miter lim="800000"/>
              <a:headEnd/>
              <a:tailEnd/>
            </a:ln>
          </p:spPr>
          <p:txBody>
            <a:bodyPr>
              <a:spAutoFit/>
            </a:bodyPr>
            <a:lstStyle/>
            <a:p>
              <a:pPr>
                <a:spcBef>
                  <a:spcPct val="50000"/>
                </a:spcBef>
              </a:pPr>
              <a:r>
                <a:rPr lang="en-US"/>
                <a:t>keystream</a:t>
              </a:r>
            </a:p>
          </p:txBody>
        </p:sp>
      </p:grpSp>
      <p:grpSp>
        <p:nvGrpSpPr>
          <p:cNvPr id="9" name="Group 33"/>
          <p:cNvGrpSpPr>
            <a:grpSpLocks/>
          </p:cNvGrpSpPr>
          <p:nvPr/>
        </p:nvGrpSpPr>
        <p:grpSpPr bwMode="auto">
          <a:xfrm>
            <a:off x="2438400" y="4572000"/>
            <a:ext cx="1752600" cy="838200"/>
            <a:chOff x="720" y="1680"/>
            <a:chExt cx="1104" cy="528"/>
          </a:xfrm>
          <a:effectLst>
            <a:outerShdw blurRad="50800" dist="50800" dir="5400000" algn="ctr" rotWithShape="0">
              <a:srgbClr val="00B050"/>
            </a:outerShdw>
          </a:effectLst>
        </p:grpSpPr>
        <p:grpSp>
          <p:nvGrpSpPr>
            <p:cNvPr id="10" name="Group 34"/>
            <p:cNvGrpSpPr>
              <a:grpSpLocks/>
            </p:cNvGrpSpPr>
            <p:nvPr/>
          </p:nvGrpSpPr>
          <p:grpSpPr bwMode="auto">
            <a:xfrm>
              <a:off x="720" y="1920"/>
              <a:ext cx="960" cy="288"/>
              <a:chOff x="720" y="1488"/>
              <a:chExt cx="960" cy="288"/>
            </a:xfrm>
          </p:grpSpPr>
          <p:sp>
            <p:nvSpPr>
              <p:cNvPr id="57387" name="Rectangle 35"/>
              <p:cNvSpPr>
                <a:spLocks noChangeArrowheads="1"/>
              </p:cNvSpPr>
              <p:nvPr/>
            </p:nvSpPr>
            <p:spPr bwMode="auto">
              <a:xfrm>
                <a:off x="720" y="1488"/>
                <a:ext cx="240" cy="288"/>
              </a:xfrm>
              <a:prstGeom prst="rect">
                <a:avLst/>
              </a:prstGeom>
              <a:noFill/>
              <a:ln w="9525">
                <a:solidFill>
                  <a:schemeClr val="tx1"/>
                </a:solidFill>
                <a:miter lim="800000"/>
                <a:headEnd/>
                <a:tailEnd/>
              </a:ln>
            </p:spPr>
            <p:txBody>
              <a:bodyPr wrap="none" anchor="ctr"/>
              <a:lstStyle/>
              <a:p>
                <a:pPr algn="ctr">
                  <a:defRPr/>
                </a:pPr>
                <a:r>
                  <a:rPr lang="en-US"/>
                  <a:t>0</a:t>
                </a:r>
              </a:p>
            </p:txBody>
          </p:sp>
          <p:sp>
            <p:nvSpPr>
              <p:cNvPr id="57388" name="Rectangle 36"/>
              <p:cNvSpPr>
                <a:spLocks noChangeArrowheads="1"/>
              </p:cNvSpPr>
              <p:nvPr/>
            </p:nvSpPr>
            <p:spPr bwMode="auto">
              <a:xfrm>
                <a:off x="960" y="1488"/>
                <a:ext cx="240" cy="288"/>
              </a:xfrm>
              <a:prstGeom prst="rect">
                <a:avLst/>
              </a:prstGeom>
              <a:noFill/>
              <a:ln w="9525">
                <a:solidFill>
                  <a:schemeClr val="tx1"/>
                </a:solidFill>
                <a:miter lim="800000"/>
                <a:headEnd/>
                <a:tailEnd/>
              </a:ln>
            </p:spPr>
            <p:txBody>
              <a:bodyPr wrap="none" anchor="ctr"/>
              <a:lstStyle/>
              <a:p>
                <a:pPr algn="ctr">
                  <a:defRPr/>
                </a:pPr>
                <a:r>
                  <a:rPr lang="en-US"/>
                  <a:t>1</a:t>
                </a:r>
              </a:p>
            </p:txBody>
          </p:sp>
          <p:sp>
            <p:nvSpPr>
              <p:cNvPr id="57389" name="Rectangle 37"/>
              <p:cNvSpPr>
                <a:spLocks noChangeArrowheads="1"/>
              </p:cNvSpPr>
              <p:nvPr/>
            </p:nvSpPr>
            <p:spPr bwMode="auto">
              <a:xfrm>
                <a:off x="1200" y="1488"/>
                <a:ext cx="240" cy="288"/>
              </a:xfrm>
              <a:prstGeom prst="rect">
                <a:avLst/>
              </a:prstGeom>
              <a:noFill/>
              <a:ln w="9525">
                <a:solidFill>
                  <a:schemeClr val="tx1"/>
                </a:solidFill>
                <a:miter lim="800000"/>
                <a:headEnd/>
                <a:tailEnd/>
              </a:ln>
            </p:spPr>
            <p:txBody>
              <a:bodyPr wrap="none" anchor="ctr"/>
              <a:lstStyle/>
              <a:p>
                <a:pPr algn="ctr">
                  <a:defRPr/>
                </a:pPr>
                <a:r>
                  <a:rPr lang="en-US"/>
                  <a:t>1</a:t>
                </a:r>
              </a:p>
            </p:txBody>
          </p:sp>
          <p:sp>
            <p:nvSpPr>
              <p:cNvPr id="57390" name="Rectangle 38"/>
              <p:cNvSpPr>
                <a:spLocks noChangeArrowheads="1"/>
              </p:cNvSpPr>
              <p:nvPr/>
            </p:nvSpPr>
            <p:spPr bwMode="auto">
              <a:xfrm>
                <a:off x="1440" y="1488"/>
                <a:ext cx="240" cy="288"/>
              </a:xfrm>
              <a:prstGeom prst="rect">
                <a:avLst/>
              </a:prstGeom>
              <a:noFill/>
              <a:ln w="9525">
                <a:solidFill>
                  <a:schemeClr val="tx1"/>
                </a:solidFill>
                <a:miter lim="800000"/>
                <a:headEnd/>
                <a:tailEnd/>
              </a:ln>
            </p:spPr>
            <p:txBody>
              <a:bodyPr wrap="none" anchor="ctr"/>
              <a:lstStyle/>
              <a:p>
                <a:pPr algn="ctr">
                  <a:defRPr/>
                </a:pPr>
                <a:r>
                  <a:rPr lang="en-US"/>
                  <a:t>1</a:t>
                </a:r>
              </a:p>
            </p:txBody>
          </p:sp>
        </p:grpSp>
        <p:sp>
          <p:nvSpPr>
            <p:cNvPr id="57386" name="Text Box 39"/>
            <p:cNvSpPr txBox="1">
              <a:spLocks noChangeArrowheads="1"/>
            </p:cNvSpPr>
            <p:nvPr/>
          </p:nvSpPr>
          <p:spPr bwMode="auto">
            <a:xfrm>
              <a:off x="864" y="1680"/>
              <a:ext cx="960" cy="291"/>
            </a:xfrm>
            <a:prstGeom prst="rect">
              <a:avLst/>
            </a:prstGeom>
            <a:noFill/>
            <a:ln w="9525">
              <a:noFill/>
              <a:miter lim="800000"/>
              <a:headEnd/>
              <a:tailEnd/>
            </a:ln>
          </p:spPr>
          <p:txBody>
            <a:bodyPr>
              <a:spAutoFit/>
            </a:bodyPr>
            <a:lstStyle/>
            <a:p>
              <a:pPr>
                <a:spcBef>
                  <a:spcPct val="50000"/>
                </a:spcBef>
                <a:defRPr/>
              </a:pPr>
              <a:r>
                <a:rPr lang="en-US"/>
                <a:t>packet</a:t>
              </a:r>
            </a:p>
          </p:txBody>
        </p:sp>
      </p:grpSp>
      <p:sp>
        <p:nvSpPr>
          <p:cNvPr id="62476" name="AutoShape 40"/>
          <p:cNvSpPr>
            <a:spLocks noChangeArrowheads="1"/>
          </p:cNvSpPr>
          <p:nvPr/>
        </p:nvSpPr>
        <p:spPr bwMode="auto">
          <a:xfrm>
            <a:off x="4419600" y="4953000"/>
            <a:ext cx="457200" cy="457200"/>
          </a:xfrm>
          <a:prstGeom prst="flowChartOr">
            <a:avLst/>
          </a:prstGeom>
          <a:noFill/>
          <a:ln w="38100">
            <a:solidFill>
              <a:srgbClr val="FF0000"/>
            </a:solidFill>
            <a:round/>
            <a:headEnd/>
            <a:tailEnd/>
          </a:ln>
        </p:spPr>
        <p:txBody>
          <a:bodyPr wrap="none" anchor="ctr"/>
          <a:lstStyle/>
          <a:p>
            <a:endParaRPr lang="en-US"/>
          </a:p>
        </p:txBody>
      </p:sp>
      <p:cxnSp>
        <p:nvCxnSpPr>
          <p:cNvPr id="62477" name="AutoShape 41"/>
          <p:cNvCxnSpPr>
            <a:cxnSpLocks noChangeShapeType="1"/>
            <a:endCxn id="62476" idx="2"/>
          </p:cNvCxnSpPr>
          <p:nvPr/>
        </p:nvCxnSpPr>
        <p:spPr bwMode="auto">
          <a:xfrm>
            <a:off x="3962400" y="5181600"/>
            <a:ext cx="438150" cy="0"/>
          </a:xfrm>
          <a:prstGeom prst="straightConnector1">
            <a:avLst/>
          </a:prstGeom>
          <a:noFill/>
          <a:ln w="9525">
            <a:solidFill>
              <a:schemeClr val="tx1"/>
            </a:solidFill>
            <a:round/>
            <a:headEnd/>
            <a:tailEnd type="triangle" w="med" len="med"/>
          </a:ln>
        </p:spPr>
      </p:cxnSp>
      <p:cxnSp>
        <p:nvCxnSpPr>
          <p:cNvPr id="62478" name="AutoShape 42"/>
          <p:cNvCxnSpPr>
            <a:cxnSpLocks noChangeShapeType="1"/>
            <a:endCxn id="62476" idx="0"/>
          </p:cNvCxnSpPr>
          <p:nvPr/>
        </p:nvCxnSpPr>
        <p:spPr bwMode="auto">
          <a:xfrm flipH="1">
            <a:off x="4648200" y="4495800"/>
            <a:ext cx="9525" cy="438150"/>
          </a:xfrm>
          <a:prstGeom prst="straightConnector1">
            <a:avLst/>
          </a:prstGeom>
          <a:noFill/>
          <a:ln w="9525">
            <a:solidFill>
              <a:schemeClr val="tx1"/>
            </a:solidFill>
            <a:round/>
            <a:headEnd/>
            <a:tailEnd type="triangle" w="med" len="med"/>
          </a:ln>
        </p:spPr>
      </p:cxnSp>
      <p:grpSp>
        <p:nvGrpSpPr>
          <p:cNvPr id="11" name="Group 43"/>
          <p:cNvGrpSpPr>
            <a:grpSpLocks/>
          </p:cNvGrpSpPr>
          <p:nvPr/>
        </p:nvGrpSpPr>
        <p:grpSpPr bwMode="auto">
          <a:xfrm>
            <a:off x="5257800" y="4953000"/>
            <a:ext cx="1524000" cy="457200"/>
            <a:chOff x="720" y="1488"/>
            <a:chExt cx="960" cy="288"/>
          </a:xfrm>
          <a:effectLst>
            <a:outerShdw blurRad="50800" dist="50800" dir="5400000" algn="ctr" rotWithShape="0">
              <a:srgbClr val="0070C0"/>
            </a:outerShdw>
          </a:effectLst>
        </p:grpSpPr>
        <p:sp>
          <p:nvSpPr>
            <p:cNvPr id="57381" name="Rectangle 44"/>
            <p:cNvSpPr>
              <a:spLocks noChangeArrowheads="1"/>
            </p:cNvSpPr>
            <p:nvPr/>
          </p:nvSpPr>
          <p:spPr bwMode="auto">
            <a:xfrm>
              <a:off x="720" y="1488"/>
              <a:ext cx="240" cy="288"/>
            </a:xfrm>
            <a:prstGeom prst="rect">
              <a:avLst/>
            </a:prstGeom>
            <a:noFill/>
            <a:ln w="9525">
              <a:solidFill>
                <a:schemeClr val="tx1"/>
              </a:solidFill>
              <a:miter lim="800000"/>
              <a:headEnd/>
              <a:tailEnd/>
            </a:ln>
          </p:spPr>
          <p:txBody>
            <a:bodyPr wrap="none" anchor="ctr"/>
            <a:lstStyle/>
            <a:p>
              <a:pPr algn="ctr">
                <a:defRPr/>
              </a:pPr>
              <a:r>
                <a:rPr lang="en-US"/>
                <a:t>0</a:t>
              </a:r>
            </a:p>
          </p:txBody>
        </p:sp>
        <p:sp>
          <p:nvSpPr>
            <p:cNvPr id="57382" name="Rectangle 45"/>
            <p:cNvSpPr>
              <a:spLocks noChangeArrowheads="1"/>
            </p:cNvSpPr>
            <p:nvPr/>
          </p:nvSpPr>
          <p:spPr bwMode="auto">
            <a:xfrm>
              <a:off x="960" y="1488"/>
              <a:ext cx="240" cy="288"/>
            </a:xfrm>
            <a:prstGeom prst="rect">
              <a:avLst/>
            </a:prstGeom>
            <a:noFill/>
            <a:ln w="9525">
              <a:solidFill>
                <a:schemeClr val="tx1"/>
              </a:solidFill>
              <a:miter lim="800000"/>
              <a:headEnd/>
              <a:tailEnd/>
            </a:ln>
          </p:spPr>
          <p:txBody>
            <a:bodyPr wrap="none" anchor="ctr"/>
            <a:lstStyle/>
            <a:p>
              <a:pPr algn="ctr">
                <a:defRPr/>
              </a:pPr>
              <a:r>
                <a:rPr lang="en-US"/>
                <a:t>0</a:t>
              </a:r>
            </a:p>
          </p:txBody>
        </p:sp>
        <p:sp>
          <p:nvSpPr>
            <p:cNvPr id="57383" name="Rectangle 46"/>
            <p:cNvSpPr>
              <a:spLocks noChangeArrowheads="1"/>
            </p:cNvSpPr>
            <p:nvPr/>
          </p:nvSpPr>
          <p:spPr bwMode="auto">
            <a:xfrm>
              <a:off x="1200" y="1488"/>
              <a:ext cx="240" cy="288"/>
            </a:xfrm>
            <a:prstGeom prst="rect">
              <a:avLst/>
            </a:prstGeom>
            <a:noFill/>
            <a:ln w="9525">
              <a:solidFill>
                <a:schemeClr val="tx1"/>
              </a:solidFill>
              <a:miter lim="800000"/>
              <a:headEnd/>
              <a:tailEnd/>
            </a:ln>
          </p:spPr>
          <p:txBody>
            <a:bodyPr wrap="none" anchor="ctr"/>
            <a:lstStyle/>
            <a:p>
              <a:pPr algn="ctr">
                <a:defRPr/>
              </a:pPr>
              <a:r>
                <a:rPr lang="en-US"/>
                <a:t>0</a:t>
              </a:r>
            </a:p>
          </p:txBody>
        </p:sp>
        <p:sp>
          <p:nvSpPr>
            <p:cNvPr id="57384" name="Rectangle 47"/>
            <p:cNvSpPr>
              <a:spLocks noChangeArrowheads="1"/>
            </p:cNvSpPr>
            <p:nvPr/>
          </p:nvSpPr>
          <p:spPr bwMode="auto">
            <a:xfrm>
              <a:off x="1440" y="1488"/>
              <a:ext cx="240" cy="288"/>
            </a:xfrm>
            <a:prstGeom prst="rect">
              <a:avLst/>
            </a:prstGeom>
            <a:noFill/>
            <a:ln w="9525">
              <a:solidFill>
                <a:schemeClr val="tx1"/>
              </a:solidFill>
              <a:miter lim="800000"/>
              <a:headEnd/>
              <a:tailEnd/>
            </a:ln>
          </p:spPr>
          <p:txBody>
            <a:bodyPr wrap="none" anchor="ctr"/>
            <a:lstStyle/>
            <a:p>
              <a:pPr algn="ctr">
                <a:defRPr/>
              </a:pPr>
              <a:r>
                <a:rPr lang="en-US"/>
                <a:t>1</a:t>
              </a:r>
            </a:p>
          </p:txBody>
        </p:sp>
      </p:grpSp>
      <p:cxnSp>
        <p:nvCxnSpPr>
          <p:cNvPr id="62480" name="AutoShape 48"/>
          <p:cNvCxnSpPr>
            <a:cxnSpLocks noChangeShapeType="1"/>
            <a:stCxn id="62476" idx="6"/>
          </p:cNvCxnSpPr>
          <p:nvPr/>
        </p:nvCxnSpPr>
        <p:spPr bwMode="auto">
          <a:xfrm>
            <a:off x="4895850" y="5181600"/>
            <a:ext cx="361950" cy="0"/>
          </a:xfrm>
          <a:prstGeom prst="straightConnector1">
            <a:avLst/>
          </a:prstGeom>
          <a:noFill/>
          <a:ln w="9525">
            <a:solidFill>
              <a:schemeClr val="tx1"/>
            </a:solidFill>
            <a:round/>
            <a:headEnd/>
            <a:tailEnd type="triangle" w="med" len="med"/>
          </a:ln>
        </p:spPr>
      </p:cxnSp>
      <p:sp>
        <p:nvSpPr>
          <p:cNvPr id="334897" name="AutoShape 49"/>
          <p:cNvSpPr>
            <a:spLocks noChangeArrowheads="1"/>
          </p:cNvSpPr>
          <p:nvPr/>
        </p:nvSpPr>
        <p:spPr bwMode="auto">
          <a:xfrm>
            <a:off x="6781800" y="3581400"/>
            <a:ext cx="457200" cy="457200"/>
          </a:xfrm>
          <a:prstGeom prst="flowChartOr">
            <a:avLst/>
          </a:prstGeom>
          <a:noFill/>
          <a:ln w="38100">
            <a:solidFill>
              <a:srgbClr val="FF0000"/>
            </a:solidFill>
            <a:round/>
            <a:headEnd/>
            <a:tailEnd/>
          </a:ln>
        </p:spPr>
        <p:txBody>
          <a:bodyPr wrap="none" anchor="ctr"/>
          <a:lstStyle/>
          <a:p>
            <a:endParaRPr lang="en-US"/>
          </a:p>
        </p:txBody>
      </p:sp>
      <p:cxnSp>
        <p:nvCxnSpPr>
          <p:cNvPr id="334898" name="AutoShape 50"/>
          <p:cNvCxnSpPr>
            <a:cxnSpLocks noChangeShapeType="1"/>
            <a:endCxn id="334897" idx="0"/>
          </p:cNvCxnSpPr>
          <p:nvPr/>
        </p:nvCxnSpPr>
        <p:spPr bwMode="auto">
          <a:xfrm>
            <a:off x="6705600" y="2971800"/>
            <a:ext cx="304800" cy="590550"/>
          </a:xfrm>
          <a:prstGeom prst="bentConnector2">
            <a:avLst/>
          </a:prstGeom>
          <a:noFill/>
          <a:ln w="9525">
            <a:solidFill>
              <a:schemeClr val="tx1"/>
            </a:solidFill>
            <a:miter lim="800000"/>
            <a:headEnd/>
            <a:tailEnd type="triangle" w="med" len="med"/>
          </a:ln>
        </p:spPr>
      </p:cxnSp>
      <p:cxnSp>
        <p:nvCxnSpPr>
          <p:cNvPr id="334899" name="AutoShape 51"/>
          <p:cNvCxnSpPr>
            <a:cxnSpLocks noChangeShapeType="1"/>
            <a:endCxn id="334897" idx="4"/>
          </p:cNvCxnSpPr>
          <p:nvPr/>
        </p:nvCxnSpPr>
        <p:spPr bwMode="auto">
          <a:xfrm flipV="1">
            <a:off x="6781800" y="4057650"/>
            <a:ext cx="228600" cy="1123950"/>
          </a:xfrm>
          <a:prstGeom prst="bentConnector2">
            <a:avLst/>
          </a:prstGeom>
          <a:noFill/>
          <a:ln w="9525">
            <a:solidFill>
              <a:schemeClr val="tx1"/>
            </a:solidFill>
            <a:miter lim="800000"/>
            <a:headEnd/>
            <a:tailEnd type="triangle" w="med" len="med"/>
          </a:ln>
        </p:spPr>
      </p:cxnSp>
      <p:grpSp>
        <p:nvGrpSpPr>
          <p:cNvPr id="12" name="Group 53"/>
          <p:cNvGrpSpPr>
            <a:grpSpLocks/>
          </p:cNvGrpSpPr>
          <p:nvPr/>
        </p:nvGrpSpPr>
        <p:grpSpPr bwMode="auto">
          <a:xfrm>
            <a:off x="7467600" y="3581400"/>
            <a:ext cx="1447800" cy="457200"/>
            <a:chOff x="720" y="1488"/>
            <a:chExt cx="960" cy="288"/>
          </a:xfrm>
        </p:grpSpPr>
        <p:sp>
          <p:nvSpPr>
            <p:cNvPr id="62497" name="Rectangle 54"/>
            <p:cNvSpPr>
              <a:spLocks noChangeArrowheads="1"/>
            </p:cNvSpPr>
            <p:nvPr/>
          </p:nvSpPr>
          <p:spPr bwMode="auto">
            <a:xfrm>
              <a:off x="720" y="1488"/>
              <a:ext cx="240" cy="288"/>
            </a:xfrm>
            <a:prstGeom prst="rect">
              <a:avLst/>
            </a:prstGeom>
            <a:noFill/>
            <a:ln w="9525">
              <a:solidFill>
                <a:schemeClr val="tx1"/>
              </a:solidFill>
              <a:miter lim="800000"/>
              <a:headEnd/>
              <a:tailEnd/>
            </a:ln>
          </p:spPr>
          <p:txBody>
            <a:bodyPr wrap="none" anchor="ctr"/>
            <a:lstStyle/>
            <a:p>
              <a:pPr algn="ctr"/>
              <a:r>
                <a:rPr lang="en-US"/>
                <a:t>1</a:t>
              </a:r>
            </a:p>
          </p:txBody>
        </p:sp>
        <p:sp>
          <p:nvSpPr>
            <p:cNvPr id="62498" name="Rectangle 55"/>
            <p:cNvSpPr>
              <a:spLocks noChangeArrowheads="1"/>
            </p:cNvSpPr>
            <p:nvPr/>
          </p:nvSpPr>
          <p:spPr bwMode="auto">
            <a:xfrm>
              <a:off x="960" y="1488"/>
              <a:ext cx="240" cy="288"/>
            </a:xfrm>
            <a:prstGeom prst="rect">
              <a:avLst/>
            </a:prstGeom>
            <a:noFill/>
            <a:ln w="9525">
              <a:solidFill>
                <a:schemeClr val="tx1"/>
              </a:solidFill>
              <a:miter lim="800000"/>
              <a:headEnd/>
              <a:tailEnd/>
            </a:ln>
          </p:spPr>
          <p:txBody>
            <a:bodyPr wrap="none" anchor="ctr"/>
            <a:lstStyle/>
            <a:p>
              <a:pPr algn="ctr"/>
              <a:r>
                <a:rPr lang="en-US"/>
                <a:t>1</a:t>
              </a:r>
            </a:p>
          </p:txBody>
        </p:sp>
        <p:sp>
          <p:nvSpPr>
            <p:cNvPr id="62499" name="Rectangle 56"/>
            <p:cNvSpPr>
              <a:spLocks noChangeArrowheads="1"/>
            </p:cNvSpPr>
            <p:nvPr/>
          </p:nvSpPr>
          <p:spPr bwMode="auto">
            <a:xfrm>
              <a:off x="1200" y="1488"/>
              <a:ext cx="240" cy="288"/>
            </a:xfrm>
            <a:prstGeom prst="rect">
              <a:avLst/>
            </a:prstGeom>
            <a:noFill/>
            <a:ln w="9525">
              <a:solidFill>
                <a:schemeClr val="tx1"/>
              </a:solidFill>
              <a:miter lim="800000"/>
              <a:headEnd/>
              <a:tailEnd/>
            </a:ln>
          </p:spPr>
          <p:txBody>
            <a:bodyPr wrap="none" anchor="ctr"/>
            <a:lstStyle/>
            <a:p>
              <a:pPr algn="ctr"/>
              <a:r>
                <a:rPr lang="en-US"/>
                <a:t>0</a:t>
              </a:r>
            </a:p>
          </p:txBody>
        </p:sp>
        <p:sp>
          <p:nvSpPr>
            <p:cNvPr id="62500" name="Rectangle 57"/>
            <p:cNvSpPr>
              <a:spLocks noChangeArrowheads="1"/>
            </p:cNvSpPr>
            <p:nvPr/>
          </p:nvSpPr>
          <p:spPr bwMode="auto">
            <a:xfrm>
              <a:off x="1440" y="1488"/>
              <a:ext cx="240" cy="288"/>
            </a:xfrm>
            <a:prstGeom prst="rect">
              <a:avLst/>
            </a:prstGeom>
            <a:noFill/>
            <a:ln w="9525">
              <a:solidFill>
                <a:schemeClr val="tx1"/>
              </a:solidFill>
              <a:miter lim="800000"/>
              <a:headEnd/>
              <a:tailEnd/>
            </a:ln>
          </p:spPr>
          <p:txBody>
            <a:bodyPr wrap="none" anchor="ctr"/>
            <a:lstStyle/>
            <a:p>
              <a:pPr algn="ctr"/>
              <a:r>
                <a:rPr lang="en-US"/>
                <a:t>1</a:t>
              </a:r>
            </a:p>
          </p:txBody>
        </p:sp>
      </p:grpSp>
      <p:cxnSp>
        <p:nvCxnSpPr>
          <p:cNvPr id="334907" name="AutoShape 59"/>
          <p:cNvCxnSpPr>
            <a:cxnSpLocks noChangeShapeType="1"/>
            <a:stCxn id="334897" idx="6"/>
            <a:endCxn id="62497" idx="1"/>
          </p:cNvCxnSpPr>
          <p:nvPr/>
        </p:nvCxnSpPr>
        <p:spPr bwMode="auto">
          <a:xfrm>
            <a:off x="7258050" y="3810000"/>
            <a:ext cx="209550" cy="0"/>
          </a:xfrm>
          <a:prstGeom prst="straightConnector1">
            <a:avLst/>
          </a:prstGeom>
          <a:noFill/>
          <a:ln w="9525">
            <a:solidFill>
              <a:schemeClr val="tx1"/>
            </a:solidFill>
            <a:round/>
            <a:headEnd/>
            <a:tailEnd type="triangle" w="med" len="med"/>
          </a:ln>
        </p:spPr>
      </p:cxnSp>
      <p:sp>
        <p:nvSpPr>
          <p:cNvPr id="334918" name="AutoShape 70"/>
          <p:cNvSpPr>
            <a:spLocks noChangeArrowheads="1"/>
          </p:cNvSpPr>
          <p:nvPr/>
        </p:nvSpPr>
        <p:spPr bwMode="auto">
          <a:xfrm>
            <a:off x="1828800" y="3581400"/>
            <a:ext cx="457200" cy="457200"/>
          </a:xfrm>
          <a:prstGeom prst="flowChartOr">
            <a:avLst/>
          </a:prstGeom>
          <a:noFill/>
          <a:ln w="38100">
            <a:solidFill>
              <a:srgbClr val="FF0000"/>
            </a:solidFill>
            <a:round/>
            <a:headEnd/>
            <a:tailEnd/>
          </a:ln>
        </p:spPr>
        <p:txBody>
          <a:bodyPr wrap="none" anchor="ctr"/>
          <a:lstStyle/>
          <a:p>
            <a:endParaRPr lang="en-US"/>
          </a:p>
        </p:txBody>
      </p:sp>
      <p:grpSp>
        <p:nvGrpSpPr>
          <p:cNvPr id="13" name="Group 71"/>
          <p:cNvGrpSpPr>
            <a:grpSpLocks/>
          </p:cNvGrpSpPr>
          <p:nvPr/>
        </p:nvGrpSpPr>
        <p:grpSpPr bwMode="auto">
          <a:xfrm>
            <a:off x="152400" y="3581400"/>
            <a:ext cx="1447800" cy="457200"/>
            <a:chOff x="720" y="1488"/>
            <a:chExt cx="960" cy="288"/>
          </a:xfrm>
        </p:grpSpPr>
        <p:sp>
          <p:nvSpPr>
            <p:cNvPr id="62493" name="Rectangle 72"/>
            <p:cNvSpPr>
              <a:spLocks noChangeArrowheads="1"/>
            </p:cNvSpPr>
            <p:nvPr/>
          </p:nvSpPr>
          <p:spPr bwMode="auto">
            <a:xfrm>
              <a:off x="720" y="1488"/>
              <a:ext cx="240" cy="288"/>
            </a:xfrm>
            <a:prstGeom prst="rect">
              <a:avLst/>
            </a:prstGeom>
            <a:noFill/>
            <a:ln w="9525">
              <a:solidFill>
                <a:schemeClr val="tx1"/>
              </a:solidFill>
              <a:miter lim="800000"/>
              <a:headEnd/>
              <a:tailEnd/>
            </a:ln>
          </p:spPr>
          <p:txBody>
            <a:bodyPr wrap="none" anchor="ctr"/>
            <a:lstStyle/>
            <a:p>
              <a:pPr algn="ctr"/>
              <a:r>
                <a:rPr lang="en-US"/>
                <a:t>1</a:t>
              </a:r>
            </a:p>
          </p:txBody>
        </p:sp>
        <p:sp>
          <p:nvSpPr>
            <p:cNvPr id="62494" name="Rectangle 73"/>
            <p:cNvSpPr>
              <a:spLocks noChangeArrowheads="1"/>
            </p:cNvSpPr>
            <p:nvPr/>
          </p:nvSpPr>
          <p:spPr bwMode="auto">
            <a:xfrm>
              <a:off x="960" y="1488"/>
              <a:ext cx="240" cy="288"/>
            </a:xfrm>
            <a:prstGeom prst="rect">
              <a:avLst/>
            </a:prstGeom>
            <a:noFill/>
            <a:ln w="9525">
              <a:solidFill>
                <a:schemeClr val="tx1"/>
              </a:solidFill>
              <a:miter lim="800000"/>
              <a:headEnd/>
              <a:tailEnd/>
            </a:ln>
          </p:spPr>
          <p:txBody>
            <a:bodyPr wrap="none" anchor="ctr"/>
            <a:lstStyle/>
            <a:p>
              <a:pPr algn="ctr"/>
              <a:r>
                <a:rPr lang="en-US"/>
                <a:t>1</a:t>
              </a:r>
            </a:p>
          </p:txBody>
        </p:sp>
        <p:sp>
          <p:nvSpPr>
            <p:cNvPr id="62495" name="Rectangle 74"/>
            <p:cNvSpPr>
              <a:spLocks noChangeArrowheads="1"/>
            </p:cNvSpPr>
            <p:nvPr/>
          </p:nvSpPr>
          <p:spPr bwMode="auto">
            <a:xfrm>
              <a:off x="1200" y="1488"/>
              <a:ext cx="240" cy="288"/>
            </a:xfrm>
            <a:prstGeom prst="rect">
              <a:avLst/>
            </a:prstGeom>
            <a:noFill/>
            <a:ln w="9525">
              <a:solidFill>
                <a:schemeClr val="tx1"/>
              </a:solidFill>
              <a:miter lim="800000"/>
              <a:headEnd/>
              <a:tailEnd/>
            </a:ln>
          </p:spPr>
          <p:txBody>
            <a:bodyPr wrap="none" anchor="ctr"/>
            <a:lstStyle/>
            <a:p>
              <a:pPr algn="ctr"/>
              <a:r>
                <a:rPr lang="en-US"/>
                <a:t>0</a:t>
              </a:r>
            </a:p>
          </p:txBody>
        </p:sp>
        <p:sp>
          <p:nvSpPr>
            <p:cNvPr id="62496" name="Rectangle 75"/>
            <p:cNvSpPr>
              <a:spLocks noChangeArrowheads="1"/>
            </p:cNvSpPr>
            <p:nvPr/>
          </p:nvSpPr>
          <p:spPr bwMode="auto">
            <a:xfrm>
              <a:off x="1440" y="1488"/>
              <a:ext cx="240" cy="288"/>
            </a:xfrm>
            <a:prstGeom prst="rect">
              <a:avLst/>
            </a:prstGeom>
            <a:noFill/>
            <a:ln w="9525">
              <a:solidFill>
                <a:schemeClr val="tx1"/>
              </a:solidFill>
              <a:miter lim="800000"/>
              <a:headEnd/>
              <a:tailEnd/>
            </a:ln>
          </p:spPr>
          <p:txBody>
            <a:bodyPr wrap="none" anchor="ctr"/>
            <a:lstStyle/>
            <a:p>
              <a:pPr algn="ctr"/>
              <a:r>
                <a:rPr lang="en-US"/>
                <a:t>1</a:t>
              </a:r>
            </a:p>
          </p:txBody>
        </p:sp>
      </p:grpSp>
      <p:cxnSp>
        <p:nvCxnSpPr>
          <p:cNvPr id="334924" name="AutoShape 76"/>
          <p:cNvCxnSpPr>
            <a:cxnSpLocks noChangeShapeType="1"/>
            <a:endCxn id="334918" idx="0"/>
          </p:cNvCxnSpPr>
          <p:nvPr/>
        </p:nvCxnSpPr>
        <p:spPr bwMode="auto">
          <a:xfrm rot="10800000" flipV="1">
            <a:off x="2057400" y="2971800"/>
            <a:ext cx="304800" cy="590550"/>
          </a:xfrm>
          <a:prstGeom prst="bentConnector2">
            <a:avLst/>
          </a:prstGeom>
          <a:noFill/>
          <a:ln w="9525">
            <a:solidFill>
              <a:schemeClr val="tx1"/>
            </a:solidFill>
            <a:miter lim="800000"/>
            <a:headEnd/>
            <a:tailEnd type="triangle" w="med" len="med"/>
          </a:ln>
        </p:spPr>
      </p:cxnSp>
      <p:cxnSp>
        <p:nvCxnSpPr>
          <p:cNvPr id="334925" name="AutoShape 77"/>
          <p:cNvCxnSpPr>
            <a:cxnSpLocks noChangeShapeType="1"/>
            <a:endCxn id="334918" idx="4"/>
          </p:cNvCxnSpPr>
          <p:nvPr/>
        </p:nvCxnSpPr>
        <p:spPr bwMode="auto">
          <a:xfrm rot="10800000">
            <a:off x="2057400" y="4057650"/>
            <a:ext cx="381000" cy="1123950"/>
          </a:xfrm>
          <a:prstGeom prst="bentConnector2">
            <a:avLst/>
          </a:prstGeom>
          <a:noFill/>
          <a:ln w="9525">
            <a:solidFill>
              <a:schemeClr val="tx1"/>
            </a:solidFill>
            <a:miter lim="800000"/>
            <a:headEnd/>
            <a:tailEnd type="triangle" w="med" len="med"/>
          </a:ln>
        </p:spPr>
      </p:cxnSp>
      <p:cxnSp>
        <p:nvCxnSpPr>
          <p:cNvPr id="334926" name="AutoShape 78"/>
          <p:cNvCxnSpPr>
            <a:cxnSpLocks noChangeShapeType="1"/>
            <a:stCxn id="334918" idx="2"/>
            <a:endCxn id="62496" idx="3"/>
          </p:cNvCxnSpPr>
          <p:nvPr/>
        </p:nvCxnSpPr>
        <p:spPr bwMode="auto">
          <a:xfrm flipH="1">
            <a:off x="1600200" y="3810000"/>
            <a:ext cx="209550" cy="0"/>
          </a:xfrm>
          <a:prstGeom prst="straightConnector1">
            <a:avLst/>
          </a:prstGeom>
          <a:noFill/>
          <a:ln w="9525">
            <a:solidFill>
              <a:schemeClr val="tx1"/>
            </a:solidFill>
            <a:round/>
            <a:headEnd/>
            <a:tailEnd type="triangle" w="med" len="med"/>
          </a:ln>
        </p:spPr>
      </p:cxnSp>
      <p:sp>
        <p:nvSpPr>
          <p:cNvPr id="334927" name="Text Box 79"/>
          <p:cNvSpPr txBox="1">
            <a:spLocks noChangeArrowheads="1"/>
          </p:cNvSpPr>
          <p:nvPr/>
        </p:nvSpPr>
        <p:spPr bwMode="auto">
          <a:xfrm>
            <a:off x="228600" y="5867400"/>
            <a:ext cx="8763000" cy="366713"/>
          </a:xfrm>
          <a:prstGeom prst="rect">
            <a:avLst/>
          </a:prstGeom>
          <a:noFill/>
          <a:ln w="9525">
            <a:noFill/>
            <a:miter lim="800000"/>
            <a:headEnd/>
            <a:tailEnd/>
          </a:ln>
        </p:spPr>
        <p:txBody>
          <a:bodyPr>
            <a:spAutoFit/>
          </a:bodyPr>
          <a:lstStyle/>
          <a:p>
            <a:pPr>
              <a:spcBef>
                <a:spcPct val="50000"/>
              </a:spcBef>
            </a:pPr>
            <a:r>
              <a:rPr lang="en-US" b="1" dirty="0"/>
              <a:t>Problem 2:</a:t>
            </a:r>
            <a:r>
              <a:rPr lang="en-US" dirty="0"/>
              <a:t> XOR of the plaintexts is equal to XOR of the ciphertexts.</a:t>
            </a:r>
          </a:p>
        </p:txBody>
      </p:sp>
      <p:sp>
        <p:nvSpPr>
          <p:cNvPr id="62492" name="TextBox 67"/>
          <p:cNvSpPr txBox="1">
            <a:spLocks noChangeArrowheads="1"/>
          </p:cNvSpPr>
          <p:nvPr/>
        </p:nvSpPr>
        <p:spPr bwMode="auto">
          <a:xfrm>
            <a:off x="228600" y="838200"/>
            <a:ext cx="6629400" cy="1200150"/>
          </a:xfrm>
          <a:prstGeom prst="rect">
            <a:avLst/>
          </a:prstGeom>
          <a:noFill/>
          <a:ln w="9525">
            <a:noFill/>
            <a:miter lim="800000"/>
            <a:headEnd/>
            <a:tailEnd/>
          </a:ln>
        </p:spPr>
        <p:txBody>
          <a:bodyPr>
            <a:spAutoFit/>
          </a:bodyPr>
          <a:lstStyle/>
          <a:p>
            <a:r>
              <a:rPr lang="en-US" b="1"/>
              <a:t>Intercepting Mobile Communications:</a:t>
            </a:r>
          </a:p>
          <a:p>
            <a:r>
              <a:rPr lang="en-US" b="1"/>
              <a:t>The Insecurity of 802.11</a:t>
            </a: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48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489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489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490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49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49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49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49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4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97" grpId="0" animBg="1"/>
      <p:bldP spid="334918" grpId="0" animBg="1"/>
      <p:bldP spid="3349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p:cNvSpPr>
            <a:spLocks noGrp="1"/>
          </p:cNvSpPr>
          <p:nvPr>
            <p:ph type="title"/>
          </p:nvPr>
        </p:nvSpPr>
        <p:spPr/>
        <p:txBody>
          <a:bodyPr/>
          <a:lstStyle/>
          <a:p>
            <a:r>
              <a:rPr lang="en-GB" altLang="en-US"/>
              <a:t>WPA -3</a:t>
            </a:r>
          </a:p>
        </p:txBody>
      </p:sp>
      <p:sp>
        <p:nvSpPr>
          <p:cNvPr id="3" name="Content Placeholder 2"/>
          <p:cNvSpPr>
            <a:spLocks noGrp="1"/>
          </p:cNvSpPr>
          <p:nvPr>
            <p:ph idx="1"/>
          </p:nvPr>
        </p:nvSpPr>
        <p:spPr>
          <a:xfrm>
            <a:off x="445576" y="1219200"/>
            <a:ext cx="8229600" cy="4525963"/>
          </a:xfrm>
        </p:spPr>
        <p:txBody>
          <a:bodyPr>
            <a:normAutofit fontScale="92500" lnSpcReduction="10000"/>
          </a:bodyPr>
          <a:lstStyle/>
          <a:p>
            <a:pPr marL="0" indent="0">
              <a:buFont typeface="Wingdings" panose="05000000000000000000" pitchFamily="2" charset="2"/>
              <a:buNone/>
              <a:defRPr/>
            </a:pPr>
            <a:endParaRPr lang="en-GB" b="1" dirty="0"/>
          </a:p>
          <a:p>
            <a:pPr algn="just">
              <a:defRPr/>
            </a:pPr>
            <a:r>
              <a:rPr lang="en-GB" sz="2400" dirty="0"/>
              <a:t>In January 2018, the Wi-Fi Alliance announced WPA3 as a replacement to WPA2.</a:t>
            </a:r>
            <a:r>
              <a:rPr lang="en-GB" sz="2400" baseline="30000" dirty="0"/>
              <a:t> </a:t>
            </a:r>
            <a:r>
              <a:rPr lang="en-GB" sz="2400" dirty="0"/>
              <a:t>The new standard uses </a:t>
            </a:r>
            <a:r>
              <a:rPr lang="en-GB" sz="2400" dirty="0">
                <a:solidFill>
                  <a:srgbClr val="FF0000"/>
                </a:solidFill>
              </a:rPr>
              <a:t>192-bit encryption</a:t>
            </a:r>
            <a:r>
              <a:rPr lang="en-GB" sz="2400" dirty="0"/>
              <a:t> and individualized encryption for each user. </a:t>
            </a:r>
          </a:p>
          <a:p>
            <a:pPr algn="just">
              <a:defRPr/>
            </a:pPr>
            <a:endParaRPr lang="en-GB" sz="2400" dirty="0"/>
          </a:p>
          <a:p>
            <a:pPr algn="just">
              <a:defRPr/>
            </a:pPr>
            <a:r>
              <a:rPr lang="en-GB" sz="2400" dirty="0"/>
              <a:t>The Wi-Fi Alliance also claims that WPA3 will mitigate security issues posed by weak passwords and simplify the process of setting up devices with no display interface.</a:t>
            </a:r>
          </a:p>
          <a:p>
            <a:pPr algn="just">
              <a:defRPr/>
            </a:pPr>
            <a:endParaRPr lang="en-GB" sz="2400" dirty="0"/>
          </a:p>
          <a:p>
            <a:pPr algn="just">
              <a:defRPr/>
            </a:pPr>
            <a:r>
              <a:rPr lang="en-GB" sz="2400" dirty="0"/>
              <a:t>The protocol used by WPA2, based on the </a:t>
            </a:r>
            <a:r>
              <a:rPr lang="en-GB" sz="2400" dirty="0">
                <a:solidFill>
                  <a:srgbClr val="FF0000"/>
                </a:solidFill>
              </a:rPr>
              <a:t>Advanced Encryption Standard (AES) cipher along with strong message authenticity and integrity checking is significantly stronger in protection for both privacy and integrity than the RC4 -based TKIP that is used by WPA</a:t>
            </a:r>
            <a:r>
              <a:rPr lang="en-GB" sz="2400" dirty="0"/>
              <a:t>.</a:t>
            </a:r>
          </a:p>
          <a:p>
            <a:pPr>
              <a:defRPr/>
            </a:pPr>
            <a:endParaRPr lang="en-GB" dirty="0"/>
          </a:p>
        </p:txBody>
      </p:sp>
      <p:sp>
        <p:nvSpPr>
          <p:cNvPr id="4" name="Slide Number Placeholder 3"/>
          <p:cNvSpPr>
            <a:spLocks noGrp="1"/>
          </p:cNvSpPr>
          <p:nvPr>
            <p:ph type="sldNum" sz="quarter" idx="10"/>
          </p:nvPr>
        </p:nvSpPr>
        <p:spPr/>
        <p:txBody>
          <a:bodyPr/>
          <a:lstStyle/>
          <a:p>
            <a:pPr>
              <a:defRPr/>
            </a:pPr>
            <a:r>
              <a:rPr lang="en-US"/>
              <a:t>03</a:t>
            </a:r>
          </a:p>
        </p:txBody>
      </p:sp>
    </p:spTree>
    <p:extLst>
      <p:ext uri="{BB962C8B-B14F-4D97-AF65-F5344CB8AC3E}">
        <p14:creationId xmlns:p14="http://schemas.microsoft.com/office/powerpoint/2010/main" val="144026455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49" descr="locks.jpg"/>
          <p:cNvPicPr>
            <a:picLocks noChangeAspect="1"/>
          </p:cNvPicPr>
          <p:nvPr/>
        </p:nvPicPr>
        <p:blipFill>
          <a:blip r:embed="rId3" cstate="print"/>
          <a:srcRect l="23646" t="14664" r="8074" b="18450"/>
          <a:stretch>
            <a:fillRect/>
          </a:stretch>
        </p:blipFill>
        <p:spPr>
          <a:xfrm>
            <a:off x="5181600" y="3827683"/>
            <a:ext cx="2193659" cy="2039717"/>
          </a:xfrm>
          <a:prstGeom prst="rect">
            <a:avLst/>
          </a:prstGeom>
        </p:spPr>
      </p:pic>
      <p:sp>
        <p:nvSpPr>
          <p:cNvPr id="3" name="Rectangle 2"/>
          <p:cNvSpPr/>
          <p:nvPr/>
        </p:nvSpPr>
        <p:spPr>
          <a:xfrm>
            <a:off x="1171728" y="1219200"/>
            <a:ext cx="6693865" cy="1015663"/>
          </a:xfrm>
          <a:prstGeom prst="rect">
            <a:avLst/>
          </a:prstGeom>
        </p:spPr>
        <p:txBody>
          <a:bodyPr>
            <a:spAutoFit/>
          </a:bodyPr>
          <a:lstStyle/>
          <a:p>
            <a:pPr lvl="0" algn="ctr"/>
            <a:r>
              <a:rPr lang="en-US" sz="6000" b="1" dirty="0">
                <a:ln>
                  <a:solidFill>
                    <a:prstClr val="black"/>
                  </a:solidFill>
                </a:ln>
                <a:solidFill>
                  <a:schemeClr val="tx2"/>
                </a:solidFill>
                <a:latin typeface="Gill Sans MT" pitchFamily="34" charset="0"/>
                <a:cs typeface="Tahoma" pitchFamily="34" charset="0"/>
              </a:rPr>
              <a:t>Security attacks</a:t>
            </a:r>
            <a:endParaRPr lang="th-TH" sz="4800" b="1" dirty="0">
              <a:ln>
                <a:solidFill>
                  <a:prstClr val="black"/>
                </a:solidFill>
              </a:ln>
              <a:solidFill>
                <a:schemeClr val="tx2"/>
              </a:solidFill>
              <a:latin typeface="Gill Sans MT" pitchFamily="34" charset="0"/>
              <a:cs typeface="Tahoma" pitchFamily="34" charset="0"/>
            </a:endParaRPr>
          </a:p>
        </p:txBody>
      </p:sp>
    </p:spTree>
    <p:extLst>
      <p:ext uri="{BB962C8B-B14F-4D97-AF65-F5344CB8AC3E}">
        <p14:creationId xmlns:p14="http://schemas.microsoft.com/office/powerpoint/2010/main" val="46871657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914400"/>
            <a:ext cx="7391400" cy="5693867"/>
          </a:xfrm>
          <a:prstGeom prst="rect">
            <a:avLst/>
          </a:prstGeom>
        </p:spPr>
        <p:txBody>
          <a:bodyPr wrap="square">
            <a:spAutoFit/>
          </a:bodyPr>
          <a:lstStyle/>
          <a:p>
            <a:pPr lvl="0" algn="ctr"/>
            <a:r>
              <a:rPr lang="en-US" sz="2800" b="1" dirty="0">
                <a:ln>
                  <a:solidFill>
                    <a:prstClr val="black"/>
                  </a:solidFill>
                </a:ln>
                <a:solidFill>
                  <a:schemeClr val="tx2"/>
                </a:solidFill>
                <a:latin typeface="Gill Sans MT" pitchFamily="34" charset="0"/>
                <a:cs typeface="Tahoma" pitchFamily="34" charset="0"/>
              </a:rPr>
              <a:t>What do we want to secure?</a:t>
            </a:r>
          </a:p>
          <a:p>
            <a:pPr lvl="0" algn="ctr"/>
            <a:endParaRPr lang="en-US" sz="2800" b="1" dirty="0">
              <a:ln>
                <a:solidFill>
                  <a:prstClr val="black"/>
                </a:solidFill>
              </a:ln>
              <a:solidFill>
                <a:schemeClr val="tx2"/>
              </a:solidFill>
              <a:latin typeface="Gill Sans MT" pitchFamily="34" charset="0"/>
              <a:cs typeface="Tahoma" pitchFamily="34" charset="0"/>
            </a:endParaRPr>
          </a:p>
          <a:p>
            <a:pPr lvl="0" algn="ctr"/>
            <a:r>
              <a:rPr lang="en-US" sz="2800" b="1" dirty="0">
                <a:ln>
                  <a:solidFill>
                    <a:prstClr val="black"/>
                  </a:solidFill>
                </a:ln>
                <a:solidFill>
                  <a:schemeClr val="tx2"/>
                </a:solidFill>
                <a:latin typeface="Gill Sans MT" pitchFamily="34" charset="0"/>
                <a:cs typeface="Tahoma" pitchFamily="34" charset="0"/>
              </a:rPr>
              <a:t>How secure will be secure enough?</a:t>
            </a:r>
          </a:p>
          <a:p>
            <a:pPr lvl="0" algn="ctr"/>
            <a:endParaRPr lang="en-US" sz="2800" b="1" dirty="0">
              <a:ln>
                <a:solidFill>
                  <a:prstClr val="black"/>
                </a:solidFill>
              </a:ln>
              <a:solidFill>
                <a:schemeClr val="tx2"/>
              </a:solidFill>
              <a:latin typeface="Gill Sans MT" pitchFamily="34" charset="0"/>
              <a:cs typeface="Tahoma" pitchFamily="34" charset="0"/>
            </a:endParaRPr>
          </a:p>
          <a:p>
            <a:pPr lvl="0" algn="ctr"/>
            <a:r>
              <a:rPr lang="en-US" sz="2800" b="1" dirty="0">
                <a:ln>
                  <a:solidFill>
                    <a:prstClr val="black"/>
                  </a:solidFill>
                </a:ln>
                <a:solidFill>
                  <a:schemeClr val="tx2"/>
                </a:solidFill>
                <a:latin typeface="Gill Sans MT" pitchFamily="34" charset="0"/>
                <a:cs typeface="Tahoma" pitchFamily="34" charset="0"/>
              </a:rPr>
              <a:t>What is someone still cracks the system?</a:t>
            </a:r>
          </a:p>
          <a:p>
            <a:pPr lvl="0" algn="ctr"/>
            <a:endParaRPr lang="en-US" sz="2800" b="1" dirty="0">
              <a:ln>
                <a:solidFill>
                  <a:prstClr val="black"/>
                </a:solidFill>
              </a:ln>
              <a:solidFill>
                <a:schemeClr val="tx2"/>
              </a:solidFill>
              <a:latin typeface="Gill Sans MT" pitchFamily="34" charset="0"/>
              <a:cs typeface="Tahoma" pitchFamily="34" charset="0"/>
            </a:endParaRPr>
          </a:p>
          <a:p>
            <a:pPr lvl="0" algn="ctr"/>
            <a:r>
              <a:rPr lang="en-US" sz="2800" b="1" dirty="0">
                <a:ln>
                  <a:solidFill>
                    <a:prstClr val="black"/>
                  </a:solidFill>
                </a:ln>
                <a:solidFill>
                  <a:schemeClr val="tx2"/>
                </a:solidFill>
                <a:latin typeface="Gill Sans MT" pitchFamily="34" charset="0"/>
                <a:cs typeface="Tahoma" pitchFamily="34" charset="0"/>
              </a:rPr>
              <a:t>How does the system recover after an attack?</a:t>
            </a:r>
          </a:p>
          <a:p>
            <a:pPr lvl="0" algn="ctr"/>
            <a:endParaRPr lang="en-US" sz="2800" b="1" dirty="0">
              <a:ln>
                <a:solidFill>
                  <a:prstClr val="black"/>
                </a:solidFill>
              </a:ln>
              <a:solidFill>
                <a:schemeClr val="tx2"/>
              </a:solidFill>
              <a:latin typeface="Gill Sans MT" pitchFamily="34" charset="0"/>
              <a:cs typeface="Tahoma" pitchFamily="34" charset="0"/>
            </a:endParaRPr>
          </a:p>
          <a:p>
            <a:pPr lvl="0" algn="ctr"/>
            <a:r>
              <a:rPr lang="en-US" sz="2800" b="1" dirty="0">
                <a:ln>
                  <a:solidFill>
                    <a:prstClr val="black"/>
                  </a:solidFill>
                </a:ln>
                <a:solidFill>
                  <a:schemeClr val="tx2"/>
                </a:solidFill>
                <a:latin typeface="Gill Sans MT" pitchFamily="34" charset="0"/>
                <a:cs typeface="Tahoma" pitchFamily="34" charset="0"/>
              </a:rPr>
              <a:t>Will the data be secure after an attack?</a:t>
            </a:r>
          </a:p>
          <a:p>
            <a:pPr lvl="0" algn="ctr"/>
            <a:endParaRPr lang="en-US" sz="2800" b="1" dirty="0">
              <a:ln>
                <a:solidFill>
                  <a:prstClr val="black"/>
                </a:solidFill>
              </a:ln>
              <a:solidFill>
                <a:schemeClr val="tx2"/>
              </a:solidFill>
              <a:latin typeface="Gill Sans MT" pitchFamily="34" charset="0"/>
              <a:cs typeface="Tahoma" pitchFamily="34" charset="0"/>
            </a:endParaRPr>
          </a:p>
          <a:p>
            <a:pPr lvl="0" algn="ctr"/>
            <a:r>
              <a:rPr lang="en-US" sz="2800" b="1" dirty="0">
                <a:ln>
                  <a:solidFill>
                    <a:prstClr val="black"/>
                  </a:solidFill>
                </a:ln>
                <a:solidFill>
                  <a:schemeClr val="tx2"/>
                </a:solidFill>
                <a:latin typeface="Gill Sans MT" pitchFamily="34" charset="0"/>
                <a:cs typeface="Tahoma" pitchFamily="34" charset="0"/>
              </a:rPr>
              <a:t>For how long will the services be suspended following an attack?</a:t>
            </a:r>
            <a:endParaRPr lang="th-TH" sz="2800" b="1" dirty="0">
              <a:ln>
                <a:solidFill>
                  <a:prstClr val="black"/>
                </a:solidFill>
              </a:ln>
              <a:solidFill>
                <a:schemeClr val="tx2"/>
              </a:solidFill>
              <a:latin typeface="Gill Sans MT" pitchFamily="34" charset="0"/>
              <a:cs typeface="Tahoma" pitchFamily="34" charset="0"/>
            </a:endParaRPr>
          </a:p>
        </p:txBody>
      </p:sp>
    </p:spTree>
    <p:extLst>
      <p:ext uri="{BB962C8B-B14F-4D97-AF65-F5344CB8AC3E}">
        <p14:creationId xmlns:p14="http://schemas.microsoft.com/office/powerpoint/2010/main" val="112360707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754053"/>
          </a:xfrm>
          <a:prstGeom prst="rect">
            <a:avLst/>
          </a:prstGeom>
          <a:solidFill>
            <a:schemeClr val="accent6">
              <a:lumMod val="75000"/>
            </a:schemeClr>
          </a:solidFill>
        </p:spPr>
        <p:txBody>
          <a:bodyPr wrap="square" rtlCol="0">
            <a:spAutoFit/>
          </a:bodyPr>
          <a:lstStyle/>
          <a:p>
            <a:pPr algn="ctr"/>
            <a:r>
              <a:rPr lang="en-US" sz="4300" b="1" dirty="0">
                <a:ln>
                  <a:solidFill>
                    <a:prstClr val="black"/>
                  </a:solidFill>
                </a:ln>
                <a:solidFill>
                  <a:prstClr val="white"/>
                </a:solidFill>
                <a:latin typeface="Tahoma" pitchFamily="34" charset="0"/>
                <a:cs typeface="Tahoma" pitchFamily="34" charset="0"/>
              </a:rPr>
              <a:t> Motivation for security attacks</a:t>
            </a:r>
            <a:endParaRPr lang="th-TH" sz="4300" b="1" dirty="0">
              <a:ln>
                <a:solidFill>
                  <a:prstClr val="black"/>
                </a:solidFill>
              </a:ln>
              <a:solidFill>
                <a:prstClr val="white"/>
              </a:solidFill>
              <a:latin typeface="Tahoma" pitchFamily="34" charset="0"/>
              <a:cs typeface="Tahoma"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152400" y="1300162"/>
            <a:ext cx="8839434" cy="4186238"/>
          </a:xfrm>
          <a:prstGeom prst="rect">
            <a:avLst/>
          </a:prstGeom>
          <a:noFill/>
          <a:ln w="9525">
            <a:noFill/>
            <a:miter lim="800000"/>
            <a:headEnd/>
            <a:tailEnd/>
          </a:ln>
        </p:spPr>
      </p:pic>
      <p:sp>
        <p:nvSpPr>
          <p:cNvPr id="5" name="Rectangle 4"/>
          <p:cNvSpPr/>
          <p:nvPr/>
        </p:nvSpPr>
        <p:spPr>
          <a:xfrm>
            <a:off x="1524000" y="5715000"/>
            <a:ext cx="6102889" cy="369332"/>
          </a:xfrm>
          <a:prstGeom prst="rect">
            <a:avLst/>
          </a:prstGeom>
        </p:spPr>
        <p:txBody>
          <a:bodyPr wrap="none">
            <a:spAutoFit/>
          </a:bodyPr>
          <a:lstStyle/>
          <a:p>
            <a:r>
              <a:rPr lang="en-US" b="1" dirty="0">
                <a:ln w="0" cap="rnd" cmpd="thickThin">
                  <a:noFill/>
                  <a:bevel/>
                </a:ln>
                <a:latin typeface="Arial" pitchFamily="34" charset="0"/>
                <a:cs typeface="Arial" pitchFamily="34" charset="0"/>
              </a:rPr>
              <a:t>Source: “</a:t>
            </a:r>
            <a:r>
              <a:rPr lang="en-US" b="1" dirty="0">
                <a:ln w="0" cap="rnd" cmpd="thickThin">
                  <a:solidFill>
                    <a:schemeClr val="bg1"/>
                  </a:solidFill>
                  <a:bevel/>
                </a:ln>
                <a:latin typeface="Arial" pitchFamily="34" charset="0"/>
                <a:cs typeface="Arial" pitchFamily="34" charset="0"/>
              </a:rPr>
              <a:t>Computer Networks” by Andrew </a:t>
            </a:r>
            <a:r>
              <a:rPr lang="en-US" b="1" dirty="0" err="1">
                <a:ln w="0" cap="rnd" cmpd="thickThin">
                  <a:solidFill>
                    <a:schemeClr val="bg1"/>
                  </a:solidFill>
                  <a:bevel/>
                </a:ln>
                <a:latin typeface="Arial" pitchFamily="34" charset="0"/>
                <a:cs typeface="Arial" pitchFamily="34" charset="0"/>
              </a:rPr>
              <a:t>Tanenbaum</a:t>
            </a:r>
            <a:endParaRPr lang="en-US" dirty="0"/>
          </a:p>
        </p:txBody>
      </p:sp>
    </p:spTree>
    <p:extLst>
      <p:ext uri="{BB962C8B-B14F-4D97-AF65-F5344CB8AC3E}">
        <p14:creationId xmlns:p14="http://schemas.microsoft.com/office/powerpoint/2010/main" val="285608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838200" y="762000"/>
            <a:ext cx="7661275" cy="5334000"/>
          </a:xfrm>
          <a:noFill/>
        </p:spPr>
        <p:txBody>
          <a:bodyPr/>
          <a:lstStyle/>
          <a:p>
            <a:pPr>
              <a:lnSpc>
                <a:spcPct val="90000"/>
              </a:lnSpc>
            </a:pPr>
            <a:r>
              <a:rPr lang="en-US" sz="2400" dirty="0"/>
              <a:t>Some important services offered by an 802.11 Access Point (AP) are:</a:t>
            </a:r>
          </a:p>
          <a:p>
            <a:pPr lvl="1">
              <a:lnSpc>
                <a:spcPct val="90000"/>
              </a:lnSpc>
            </a:pPr>
            <a:endParaRPr lang="en-US" dirty="0"/>
          </a:p>
          <a:p>
            <a:pPr lvl="1">
              <a:lnSpc>
                <a:spcPct val="90000"/>
              </a:lnSpc>
            </a:pPr>
            <a:r>
              <a:rPr lang="en-US" dirty="0"/>
              <a:t>Service announcement using Beacon frames</a:t>
            </a:r>
          </a:p>
          <a:p>
            <a:pPr lvl="1">
              <a:lnSpc>
                <a:spcPct val="90000"/>
              </a:lnSpc>
            </a:pPr>
            <a:r>
              <a:rPr lang="en-US" dirty="0"/>
              <a:t>Integration with the Internet</a:t>
            </a:r>
          </a:p>
          <a:p>
            <a:pPr lvl="1">
              <a:lnSpc>
                <a:spcPct val="90000"/>
              </a:lnSpc>
            </a:pPr>
            <a:r>
              <a:rPr lang="en-US" dirty="0"/>
              <a:t>Association / Re-association</a:t>
            </a:r>
          </a:p>
          <a:p>
            <a:pPr lvl="1">
              <a:lnSpc>
                <a:spcPct val="90000"/>
              </a:lnSpc>
            </a:pPr>
            <a:r>
              <a:rPr lang="en-US" dirty="0">
                <a:solidFill>
                  <a:srgbClr val="FF0000"/>
                </a:solidFill>
              </a:rPr>
              <a:t>Reliability</a:t>
            </a:r>
          </a:p>
          <a:p>
            <a:pPr lvl="1">
              <a:lnSpc>
                <a:spcPct val="90000"/>
              </a:lnSpc>
            </a:pPr>
            <a:r>
              <a:rPr lang="en-US" dirty="0"/>
              <a:t>Fragmentation</a:t>
            </a:r>
          </a:p>
          <a:p>
            <a:pPr lvl="1">
              <a:lnSpc>
                <a:spcPct val="90000"/>
              </a:lnSpc>
            </a:pPr>
            <a:r>
              <a:rPr lang="en-US" dirty="0">
                <a:solidFill>
                  <a:srgbClr val="FF0000"/>
                </a:solidFill>
              </a:rPr>
              <a:t>Authentication</a:t>
            </a:r>
          </a:p>
          <a:p>
            <a:pPr lvl="1">
              <a:lnSpc>
                <a:spcPct val="90000"/>
              </a:lnSpc>
            </a:pPr>
            <a:r>
              <a:rPr lang="en-US" dirty="0">
                <a:solidFill>
                  <a:srgbClr val="FF0000"/>
                </a:solidFill>
              </a:rPr>
              <a:t>Privacy</a:t>
            </a:r>
          </a:p>
        </p:txBody>
      </p:sp>
      <p:sp>
        <p:nvSpPr>
          <p:cNvPr id="45059" name="Rectangle 3"/>
          <p:cNvSpPr>
            <a:spLocks noGrp="1" noChangeArrowheads="1"/>
          </p:cNvSpPr>
          <p:nvPr>
            <p:ph type="title"/>
          </p:nvPr>
        </p:nvSpPr>
        <p:spPr>
          <a:xfrm>
            <a:off x="0" y="0"/>
            <a:ext cx="9144000" cy="741363"/>
          </a:xfrm>
        </p:spPr>
        <p:txBody>
          <a:bodyPr>
            <a:normAutofit fontScale="90000"/>
          </a:bodyPr>
          <a:lstStyle/>
          <a:p>
            <a:r>
              <a:rPr lang="en-US"/>
              <a:t>The 802.11 MAC Layer Services</a:t>
            </a:r>
          </a:p>
        </p:txBody>
      </p:sp>
      <p:sp>
        <p:nvSpPr>
          <p:cNvPr id="45060" name="Text Box 4"/>
          <p:cNvSpPr txBox="1">
            <a:spLocks noChangeArrowheads="1"/>
          </p:cNvSpPr>
          <p:nvPr/>
        </p:nvSpPr>
        <p:spPr bwMode="auto">
          <a:xfrm>
            <a:off x="5257800" y="5029200"/>
            <a:ext cx="3886200" cy="366713"/>
          </a:xfrm>
          <a:prstGeom prst="rect">
            <a:avLst/>
          </a:prstGeom>
          <a:noFill/>
          <a:ln w="9525">
            <a:noFill/>
            <a:miter lim="800000"/>
            <a:headEnd/>
            <a:tailEnd/>
          </a:ln>
        </p:spPr>
        <p:txBody>
          <a:bodyPr>
            <a:spAutoFit/>
          </a:bodyPr>
          <a:lstStyle/>
          <a:p>
            <a:pPr>
              <a:spcBef>
                <a:spcPct val="50000"/>
              </a:spcBef>
            </a:pPr>
            <a:r>
              <a:rPr lang="en-US"/>
              <a:t>Image Courtesy of www.ieee802.org</a:t>
            </a:r>
          </a:p>
        </p:txBody>
      </p:sp>
      <p:sp>
        <p:nvSpPr>
          <p:cNvPr id="45061" name="Rectangle 5"/>
          <p:cNvSpPr>
            <a:spLocks noChangeArrowheads="1"/>
          </p:cNvSpPr>
          <p:nvPr/>
        </p:nvSpPr>
        <p:spPr bwMode="auto">
          <a:xfrm>
            <a:off x="0" y="1662113"/>
            <a:ext cx="9144000" cy="0"/>
          </a:xfrm>
          <a:prstGeom prst="rect">
            <a:avLst/>
          </a:prstGeom>
          <a:noFill/>
          <a:ln w="9525">
            <a:noFill/>
            <a:miter lim="800000"/>
            <a:headEnd/>
            <a:tailEnd/>
          </a:ln>
        </p:spPr>
        <p:txBody>
          <a:bodyPr wrap="none" anchor="ctr">
            <a:spAutoFit/>
          </a:bodyPr>
          <a:lstStyle/>
          <a:p>
            <a:endParaRPr lang="en-US"/>
          </a:p>
        </p:txBody>
      </p:sp>
    </p:spTree>
    <p:extLst>
      <p:ext uri="{BB962C8B-B14F-4D97-AF65-F5344CB8AC3E}">
        <p14:creationId xmlns:p14="http://schemas.microsoft.com/office/powerpoint/2010/main" val="3608508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6200" y="1066800"/>
            <a:ext cx="9144000" cy="4303742"/>
          </a:xfrm>
          <a:prstGeom prst="rect">
            <a:avLst/>
          </a:prstGeom>
          <a:effectLst>
            <a:glow rad="63500">
              <a:schemeClr val="accent2">
                <a:satMod val="175000"/>
                <a:alpha val="40000"/>
              </a:schemeClr>
            </a:glow>
          </a:effectLst>
        </p:spPr>
        <p:txBody>
          <a:bodyPr wrap="square">
            <a:spAutoFit/>
          </a:bodyPr>
          <a:lstStyle/>
          <a:p>
            <a:pPr marL="461963" lvl="1" indent="557213">
              <a:buClr>
                <a:schemeClr val="accent6">
                  <a:lumMod val="75000"/>
                </a:schemeClr>
              </a:buClr>
              <a:buFont typeface="+mj-lt"/>
              <a:buAutoNum type="arabicPeriod"/>
            </a:pPr>
            <a:endParaRPr lang="en-US" sz="700" b="1" dirty="0">
              <a:ln w="0" cap="rnd" cmpd="thickThin">
                <a:solidFill>
                  <a:prstClr val="black"/>
                </a:solidFill>
                <a:bevel/>
              </a:ln>
              <a:solidFill>
                <a:schemeClr val="tx2"/>
              </a:solidFill>
              <a:latin typeface="Arial" pitchFamily="34" charset="0"/>
              <a:cs typeface="Arial" pitchFamily="34" charset="0"/>
            </a:endParaRPr>
          </a:p>
          <a:p>
            <a:pPr marL="1031875" lvl="2" indent="457200">
              <a:lnSpc>
                <a:spcPts val="4000"/>
              </a:lnSpc>
              <a:buClr>
                <a:schemeClr val="accent6">
                  <a:lumMod val="75000"/>
                </a:schemeClr>
              </a:buClr>
              <a:buFont typeface="+mj-lt"/>
              <a:buAutoNum type="alphaLcPeriod"/>
            </a:pPr>
            <a:r>
              <a:rPr lang="en-US" sz="2400" b="1" dirty="0">
                <a:ln w="0" cap="rnd" cmpd="thickThin">
                  <a:solidFill>
                    <a:prstClr val="black"/>
                  </a:solidFill>
                  <a:bevel/>
                </a:ln>
                <a:solidFill>
                  <a:schemeClr val="tx2"/>
                </a:solidFill>
                <a:latin typeface="Arial" pitchFamily="34" charset="0"/>
                <a:cs typeface="Arial" pitchFamily="34" charset="0"/>
              </a:rPr>
              <a:t>Malware---</a:t>
            </a:r>
            <a:r>
              <a:rPr lang="en-US" sz="2400" b="1" dirty="0">
                <a:ln w="0" cap="rnd" cmpd="thickThin">
                  <a:solidFill>
                    <a:prstClr val="black"/>
                  </a:solidFill>
                  <a:bevel/>
                </a:ln>
                <a:solidFill>
                  <a:schemeClr val="accent6">
                    <a:lumMod val="75000"/>
                  </a:schemeClr>
                </a:solidFill>
                <a:latin typeface="Arial" pitchFamily="34" charset="0"/>
                <a:cs typeface="Arial" pitchFamily="34" charset="0"/>
              </a:rPr>
              <a:t>attacks on integrity and privacy</a:t>
            </a:r>
          </a:p>
          <a:p>
            <a:pPr marL="1031875" lvl="2" indent="457200">
              <a:lnSpc>
                <a:spcPts val="4000"/>
              </a:lnSpc>
              <a:buClr>
                <a:schemeClr val="accent6">
                  <a:lumMod val="75000"/>
                </a:schemeClr>
              </a:buClr>
            </a:pPr>
            <a:r>
              <a:rPr lang="en-US" sz="2400" dirty="0">
                <a:ln w="0" cap="rnd" cmpd="thickThin">
                  <a:solidFill>
                    <a:prstClr val="black"/>
                  </a:solidFill>
                  <a:bevel/>
                </a:ln>
                <a:solidFill>
                  <a:srgbClr val="FF0000"/>
                </a:solidFill>
                <a:latin typeface="Arial" pitchFamily="34" charset="0"/>
                <a:cs typeface="Arial" pitchFamily="34" charset="0"/>
              </a:rPr>
              <a:t>Viruses, Trojan Horses, Spyware and Key-loggers</a:t>
            </a:r>
          </a:p>
          <a:p>
            <a:pPr marL="1031875" lvl="1" indent="457200">
              <a:lnSpc>
                <a:spcPts val="4000"/>
              </a:lnSpc>
              <a:buClr>
                <a:schemeClr val="accent6">
                  <a:lumMod val="75000"/>
                </a:schemeClr>
              </a:buClr>
              <a:buFont typeface="+mj-lt"/>
              <a:buAutoNum type="alphaLcPeriod" startAt="2"/>
            </a:pPr>
            <a:r>
              <a:rPr lang="en-US" sz="2400" b="1" dirty="0">
                <a:ln w="0" cap="rnd" cmpd="thickThin">
                  <a:solidFill>
                    <a:prstClr val="black"/>
                  </a:solidFill>
                  <a:bevel/>
                </a:ln>
                <a:solidFill>
                  <a:schemeClr val="tx2"/>
                </a:solidFill>
                <a:latin typeface="Arial" pitchFamily="34" charset="0"/>
                <a:cs typeface="Arial" pitchFamily="34" charset="0"/>
              </a:rPr>
              <a:t>Spoofing attacks---</a:t>
            </a:r>
            <a:r>
              <a:rPr lang="en-US" sz="2400" b="1" dirty="0">
                <a:ln w="0" cap="rnd" cmpd="thickThin">
                  <a:solidFill>
                    <a:prstClr val="black"/>
                  </a:solidFill>
                  <a:bevel/>
                </a:ln>
                <a:solidFill>
                  <a:schemeClr val="accent6">
                    <a:lumMod val="75000"/>
                  </a:schemeClr>
                </a:solidFill>
                <a:latin typeface="Arial" pitchFamily="34" charset="0"/>
                <a:cs typeface="Arial" pitchFamily="34" charset="0"/>
              </a:rPr>
              <a:t>attacks on authenticity</a:t>
            </a:r>
          </a:p>
          <a:p>
            <a:pPr marL="1031875" lvl="3" indent="457200">
              <a:lnSpc>
                <a:spcPts val="4000"/>
              </a:lnSpc>
              <a:buClr>
                <a:schemeClr val="accent6">
                  <a:lumMod val="75000"/>
                </a:schemeClr>
              </a:buClr>
            </a:pPr>
            <a:r>
              <a:rPr lang="en-US" sz="2400" dirty="0">
                <a:ln w="0" cap="rnd" cmpd="thickThin">
                  <a:solidFill>
                    <a:prstClr val="black"/>
                  </a:solidFill>
                  <a:bevel/>
                </a:ln>
                <a:solidFill>
                  <a:srgbClr val="FF0000"/>
                </a:solidFill>
                <a:latin typeface="Arial" pitchFamily="34" charset="0"/>
                <a:cs typeface="Arial" pitchFamily="34" charset="0"/>
              </a:rPr>
              <a:t>URL, DNS, IP, MAC, Email/ Caller ID spoofing</a:t>
            </a:r>
          </a:p>
          <a:p>
            <a:pPr marL="1031875" lvl="1" indent="457200">
              <a:lnSpc>
                <a:spcPts val="4000"/>
              </a:lnSpc>
              <a:buClr>
                <a:schemeClr val="accent6">
                  <a:lumMod val="75000"/>
                </a:schemeClr>
              </a:buClr>
              <a:buFont typeface="+mj-lt"/>
              <a:buAutoNum type="alphaLcPeriod" startAt="3"/>
            </a:pPr>
            <a:r>
              <a:rPr lang="en-US" sz="2400" b="1" dirty="0">
                <a:ln w="0" cap="rnd" cmpd="thickThin">
                  <a:solidFill>
                    <a:prstClr val="black"/>
                  </a:solidFill>
                  <a:bevel/>
                </a:ln>
                <a:solidFill>
                  <a:schemeClr val="tx2"/>
                </a:solidFill>
                <a:latin typeface="Arial" pitchFamily="34" charset="0"/>
                <a:cs typeface="Arial" pitchFamily="34" charset="0"/>
              </a:rPr>
              <a:t>Network-based attacks---</a:t>
            </a:r>
            <a:r>
              <a:rPr lang="en-US" sz="2400" b="1" dirty="0">
                <a:ln w="0" cap="rnd" cmpd="thickThin">
                  <a:solidFill>
                    <a:prstClr val="black"/>
                  </a:solidFill>
                  <a:bevel/>
                </a:ln>
                <a:solidFill>
                  <a:schemeClr val="accent6">
                    <a:lumMod val="75000"/>
                  </a:schemeClr>
                </a:solidFill>
                <a:latin typeface="Arial" pitchFamily="34" charset="0"/>
                <a:cs typeface="Arial" pitchFamily="34" charset="0"/>
              </a:rPr>
              <a:t>attacks on availability</a:t>
            </a:r>
          </a:p>
          <a:p>
            <a:pPr marL="1031875" lvl="1" indent="457200">
              <a:lnSpc>
                <a:spcPts val="4000"/>
              </a:lnSpc>
              <a:buClr>
                <a:schemeClr val="accent6">
                  <a:lumMod val="75000"/>
                </a:schemeClr>
              </a:buClr>
            </a:pPr>
            <a:r>
              <a:rPr lang="en-US" sz="2400" dirty="0" err="1">
                <a:ln w="0" cap="rnd" cmpd="thickThin">
                  <a:solidFill>
                    <a:prstClr val="black"/>
                  </a:solidFill>
                  <a:bevel/>
                </a:ln>
                <a:solidFill>
                  <a:srgbClr val="FF0000"/>
                </a:solidFill>
                <a:latin typeface="Arial" pitchFamily="34" charset="0"/>
                <a:cs typeface="Arial" pitchFamily="34" charset="0"/>
              </a:rPr>
              <a:t>DoS</a:t>
            </a:r>
            <a:r>
              <a:rPr lang="en-US" sz="2400" dirty="0">
                <a:ln w="0" cap="rnd" cmpd="thickThin">
                  <a:solidFill>
                    <a:prstClr val="black"/>
                  </a:solidFill>
                  <a:bevel/>
                </a:ln>
                <a:solidFill>
                  <a:srgbClr val="FF0000"/>
                </a:solidFill>
                <a:latin typeface="Arial" pitchFamily="34" charset="0"/>
                <a:cs typeface="Arial" pitchFamily="34" charset="0"/>
              </a:rPr>
              <a:t> attack, worms</a:t>
            </a:r>
          </a:p>
          <a:p>
            <a:pPr marL="1031875" lvl="3" indent="457200">
              <a:lnSpc>
                <a:spcPts val="4000"/>
              </a:lnSpc>
              <a:buClr>
                <a:schemeClr val="accent6">
                  <a:lumMod val="75000"/>
                </a:schemeClr>
              </a:buClr>
              <a:buFont typeface="+mj-lt"/>
              <a:buAutoNum type="alphaLcPeriod" startAt="4"/>
            </a:pPr>
            <a:r>
              <a:rPr lang="en-US" sz="2400" b="1" dirty="0">
                <a:ln w="0" cap="rnd" cmpd="thickThin">
                  <a:solidFill>
                    <a:prstClr val="black"/>
                  </a:solidFill>
                  <a:bevel/>
                </a:ln>
                <a:solidFill>
                  <a:schemeClr val="tx2"/>
                </a:solidFill>
                <a:latin typeface="Arial" pitchFamily="34" charset="0"/>
                <a:cs typeface="Arial" pitchFamily="34" charset="0"/>
              </a:rPr>
              <a:t>Social engineering attacks</a:t>
            </a:r>
          </a:p>
          <a:p>
            <a:pPr marL="1031875" lvl="3" indent="457200">
              <a:lnSpc>
                <a:spcPts val="4000"/>
              </a:lnSpc>
              <a:buClr>
                <a:schemeClr val="accent6">
                  <a:lumMod val="75000"/>
                </a:schemeClr>
              </a:buClr>
            </a:pPr>
            <a:r>
              <a:rPr lang="en-US" sz="2400" dirty="0">
                <a:ln w="0" cap="rnd" cmpd="thickThin">
                  <a:solidFill>
                    <a:prstClr val="black"/>
                  </a:solidFill>
                  <a:bevel/>
                </a:ln>
                <a:solidFill>
                  <a:srgbClr val="FF0000"/>
                </a:solidFill>
                <a:latin typeface="Arial" pitchFamily="34" charset="0"/>
                <a:cs typeface="Arial" pitchFamily="34" charset="0"/>
              </a:rPr>
              <a:t>Phishing, greetings card, lottery win, etc.</a:t>
            </a:r>
          </a:p>
        </p:txBody>
      </p:sp>
      <p:sp>
        <p:nvSpPr>
          <p:cNvPr id="4" name="TextBox 3"/>
          <p:cNvSpPr txBox="1"/>
          <p:nvPr/>
        </p:nvSpPr>
        <p:spPr>
          <a:xfrm>
            <a:off x="0" y="0"/>
            <a:ext cx="9144000" cy="605294"/>
          </a:xfrm>
          <a:prstGeom prst="rect">
            <a:avLst/>
          </a:prstGeom>
          <a:solidFill>
            <a:schemeClr val="accent6">
              <a:lumMod val="75000"/>
            </a:schemeClr>
          </a:solidFill>
        </p:spPr>
        <p:txBody>
          <a:bodyPr wrap="square" rtlCol="0">
            <a:spAutoFit/>
          </a:bodyPr>
          <a:lstStyle/>
          <a:p>
            <a:pPr marL="461963" lvl="1" indent="557213">
              <a:lnSpc>
                <a:spcPts val="4000"/>
              </a:lnSpc>
              <a:buClr>
                <a:schemeClr val="accent6">
                  <a:lumMod val="75000"/>
                </a:schemeClr>
              </a:buClr>
            </a:pPr>
            <a:r>
              <a:rPr lang="en-US" sz="4000" b="1" dirty="0">
                <a:ln w="0" cap="rnd" cmpd="thickThin">
                  <a:solidFill>
                    <a:prstClr val="black"/>
                  </a:solidFill>
                  <a:bevel/>
                </a:ln>
                <a:latin typeface="Arial" pitchFamily="34" charset="0"/>
                <a:cs typeface="Arial" pitchFamily="34" charset="0"/>
              </a:rPr>
              <a:t>Security Attacks - Types</a:t>
            </a:r>
          </a:p>
        </p:txBody>
      </p:sp>
    </p:spTree>
    <p:extLst>
      <p:ext uri="{BB962C8B-B14F-4D97-AF65-F5344CB8AC3E}">
        <p14:creationId xmlns:p14="http://schemas.microsoft.com/office/powerpoint/2010/main" val="36216952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457200"/>
            <a:ext cx="6858000" cy="1470025"/>
          </a:xfrm>
          <a:effectLst>
            <a:glow rad="63500">
              <a:schemeClr val="accent4">
                <a:satMod val="175000"/>
                <a:alpha val="40000"/>
              </a:schemeClr>
            </a:glow>
          </a:effectLst>
        </p:spPr>
        <p:txBody>
          <a:bodyPr>
            <a:noAutofit/>
          </a:bodyPr>
          <a:lstStyle/>
          <a:p>
            <a:pPr algn="l">
              <a:lnSpc>
                <a:spcPts val="6000"/>
              </a:lnSpc>
            </a:pPr>
            <a:r>
              <a:rPr lang="en-US" b="1" dirty="0">
                <a:latin typeface="Tahoma" pitchFamily="34" charset="0"/>
                <a:cs typeface="Tahoma" pitchFamily="34" charset="0"/>
              </a:rPr>
              <a:t>Malware </a:t>
            </a:r>
            <a:endParaRPr lang="en-US" sz="6600" dirty="0">
              <a:latin typeface="Tahoma" pitchFamily="34" charset="0"/>
              <a:cs typeface="Tahoma" pitchFamily="34" charset="0"/>
            </a:endParaRPr>
          </a:p>
        </p:txBody>
      </p:sp>
      <p:sp>
        <p:nvSpPr>
          <p:cNvPr id="5" name="Oval 4"/>
          <p:cNvSpPr/>
          <p:nvPr/>
        </p:nvSpPr>
        <p:spPr>
          <a:xfrm>
            <a:off x="152400" y="304800"/>
            <a:ext cx="1676400" cy="1828800"/>
          </a:xfrm>
          <a:prstGeom prst="ellipse">
            <a:avLst/>
          </a:prstGeom>
          <a:solidFill>
            <a:schemeClr val="accent6">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r>
              <a:rPr lang="en-US" sz="7200" b="1" kern="1200" dirty="0">
                <a:solidFill>
                  <a:prstClr val="white"/>
                </a:solidFill>
                <a:effectLst>
                  <a:outerShdw blurRad="38100" dist="38100" dir="2700000" algn="tl">
                    <a:srgbClr val="000000">
                      <a:alpha val="43137"/>
                    </a:srgbClr>
                  </a:outerShdw>
                </a:effectLst>
                <a:latin typeface="Calibri"/>
                <a:ea typeface="+mn-ea"/>
                <a:cs typeface="+mn-cs"/>
              </a:rPr>
              <a:t>a</a:t>
            </a:r>
            <a:endParaRPr lang="en-US" sz="1400" kern="1200" dirty="0">
              <a:solidFill>
                <a:prstClr val="white"/>
              </a:solidFill>
              <a:latin typeface="Calibri"/>
              <a:ea typeface="+mn-ea"/>
              <a:cs typeface="+mn-cs"/>
            </a:endParaRPr>
          </a:p>
        </p:txBody>
      </p:sp>
      <p:sp>
        <p:nvSpPr>
          <p:cNvPr id="4" name="TextBox 3"/>
          <p:cNvSpPr txBox="1"/>
          <p:nvPr/>
        </p:nvSpPr>
        <p:spPr>
          <a:xfrm>
            <a:off x="2057400" y="1905000"/>
            <a:ext cx="6629400" cy="954107"/>
          </a:xfrm>
          <a:prstGeom prst="rect">
            <a:avLst/>
          </a:prstGeom>
          <a:noFill/>
        </p:spPr>
        <p:txBody>
          <a:bodyPr wrap="square" rtlCol="0">
            <a:spAutoFit/>
          </a:bodyPr>
          <a:lstStyle/>
          <a:p>
            <a:pPr algn="l" rtl="0"/>
            <a:r>
              <a:rPr lang="en-US" sz="2800" b="1" kern="1200" dirty="0">
                <a:solidFill>
                  <a:srgbClr val="F79646">
                    <a:lumMod val="75000"/>
                  </a:srgbClr>
                </a:solidFill>
                <a:latin typeface="+mj-lt"/>
                <a:ea typeface="+mn-ea"/>
                <a:cs typeface="+mn-cs"/>
              </a:rPr>
              <a:t>The software that is written for malicious purposes</a:t>
            </a:r>
          </a:p>
        </p:txBody>
      </p:sp>
      <p:sp>
        <p:nvSpPr>
          <p:cNvPr id="6" name="TextBox 5"/>
          <p:cNvSpPr txBox="1"/>
          <p:nvPr/>
        </p:nvSpPr>
        <p:spPr>
          <a:xfrm>
            <a:off x="609600" y="3124200"/>
            <a:ext cx="8001000" cy="2246769"/>
          </a:xfrm>
          <a:prstGeom prst="rect">
            <a:avLst/>
          </a:prstGeom>
          <a:noFill/>
        </p:spPr>
        <p:txBody>
          <a:bodyPr wrap="square" rtlCol="0">
            <a:spAutoFit/>
          </a:bodyPr>
          <a:lstStyle/>
          <a:p>
            <a:pPr algn="l" rtl="0"/>
            <a:r>
              <a:rPr lang="en-US" sz="2800" b="1" kern="1200" dirty="0">
                <a:solidFill>
                  <a:srgbClr val="C00000"/>
                </a:solidFill>
                <a:latin typeface="+mj-lt"/>
                <a:ea typeface="+mn-ea"/>
                <a:cs typeface="+mn-cs"/>
              </a:rPr>
              <a:t>Viruses – </a:t>
            </a:r>
            <a:r>
              <a:rPr lang="en-US" sz="2800" kern="1200" dirty="0">
                <a:solidFill>
                  <a:srgbClr val="C00000"/>
                </a:solidFill>
                <a:latin typeface="+mj-lt"/>
                <a:ea typeface="+mn-ea"/>
                <a:cs typeface="+mn-cs"/>
              </a:rPr>
              <a:t>often self-replicating, malicious program</a:t>
            </a:r>
          </a:p>
          <a:p>
            <a:pPr algn="l" rtl="0"/>
            <a:r>
              <a:rPr lang="en-US" sz="2800" b="1" kern="1200" dirty="0">
                <a:solidFill>
                  <a:srgbClr val="C00000"/>
                </a:solidFill>
                <a:latin typeface="+mj-lt"/>
                <a:ea typeface="+mn-ea"/>
                <a:cs typeface="+mn-cs"/>
              </a:rPr>
              <a:t>Trojan Horses – </a:t>
            </a:r>
            <a:r>
              <a:rPr lang="en-US" sz="2800" kern="1200" dirty="0">
                <a:solidFill>
                  <a:srgbClr val="C00000"/>
                </a:solidFill>
                <a:latin typeface="+mj-lt"/>
                <a:ea typeface="+mn-ea"/>
                <a:cs typeface="+mn-cs"/>
              </a:rPr>
              <a:t>unauthorized access in disguise</a:t>
            </a:r>
          </a:p>
          <a:p>
            <a:pPr algn="l" rtl="0"/>
            <a:r>
              <a:rPr lang="en-US" sz="2800" b="1" kern="1200" dirty="0">
                <a:solidFill>
                  <a:srgbClr val="C00000"/>
                </a:solidFill>
                <a:latin typeface="+mj-lt"/>
                <a:ea typeface="+mn-ea"/>
                <a:cs typeface="+mn-cs"/>
              </a:rPr>
              <a:t>Spyware – </a:t>
            </a:r>
            <a:r>
              <a:rPr lang="en-US" sz="2800" kern="1200" dirty="0">
                <a:solidFill>
                  <a:srgbClr val="C00000"/>
                </a:solidFill>
                <a:latin typeface="+mj-lt"/>
                <a:ea typeface="+mn-ea"/>
                <a:cs typeface="+mn-cs"/>
              </a:rPr>
              <a:t>collect information about user secretly</a:t>
            </a:r>
          </a:p>
          <a:p>
            <a:pPr algn="l" rtl="0"/>
            <a:r>
              <a:rPr lang="en-US" sz="2800" b="1" kern="1200" dirty="0">
                <a:solidFill>
                  <a:srgbClr val="C00000"/>
                </a:solidFill>
                <a:latin typeface="+mj-lt"/>
                <a:ea typeface="+mn-ea"/>
                <a:cs typeface="+mn-cs"/>
              </a:rPr>
              <a:t>Key loggers – </a:t>
            </a:r>
            <a:r>
              <a:rPr lang="en-US" sz="2800" kern="1200" dirty="0">
                <a:solidFill>
                  <a:srgbClr val="C00000"/>
                </a:solidFill>
                <a:latin typeface="+mj-lt"/>
                <a:ea typeface="+mn-ea"/>
                <a:cs typeface="+mn-cs"/>
              </a:rPr>
              <a:t>collect passwords, screenshots etc secretly</a:t>
            </a:r>
            <a:endParaRPr lang="en-US" sz="2800" kern="1200" dirty="0">
              <a:solidFill>
                <a:prstClr val="black"/>
              </a:solidFill>
              <a:latin typeface="+mj-lt"/>
              <a:ea typeface="+mn-ea"/>
              <a:cs typeface="+mn-cs"/>
            </a:endParaRPr>
          </a:p>
        </p:txBody>
      </p:sp>
    </p:spTree>
    <p:extLst>
      <p:ext uri="{BB962C8B-B14F-4D97-AF65-F5344CB8AC3E}">
        <p14:creationId xmlns:p14="http://schemas.microsoft.com/office/powerpoint/2010/main" val="396183163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81000" y="6550223"/>
            <a:ext cx="8305800" cy="307777"/>
          </a:xfrm>
          <a:prstGeom prst="rect">
            <a:avLst/>
          </a:prstGeom>
          <a:noFill/>
        </p:spPr>
        <p:txBody>
          <a:bodyPr wrap="square" rtlCol="0">
            <a:spAutoFit/>
          </a:bodyPr>
          <a:lstStyle/>
          <a:p>
            <a:pPr algn="l" rtl="0"/>
            <a:r>
              <a:rPr lang="en-US" sz="1400" b="1" kern="1200" dirty="0">
                <a:solidFill>
                  <a:prstClr val="black"/>
                </a:solidFill>
                <a:latin typeface="Consolas" pitchFamily="49" charset="0"/>
                <a:ea typeface="+mn-ea"/>
                <a:cs typeface="+mn-cs"/>
              </a:rPr>
              <a:t>Reproduced with permission. Please visit </a:t>
            </a:r>
            <a:r>
              <a:rPr lang="en-US" sz="1400" b="1" kern="1200" dirty="0">
                <a:solidFill>
                  <a:prstClr val="black"/>
                </a:solidFill>
                <a:latin typeface="Consolas" pitchFamily="49" charset="0"/>
                <a:ea typeface="+mn-ea"/>
                <a:cs typeface="+mn-cs"/>
                <a:hlinkClick r:id="rId3"/>
              </a:rPr>
              <a:t>www.SecurityCartoon.com</a:t>
            </a:r>
            <a:r>
              <a:rPr lang="en-US" sz="1400" b="1" kern="1200" dirty="0">
                <a:solidFill>
                  <a:prstClr val="black"/>
                </a:solidFill>
                <a:latin typeface="Consolas" pitchFamily="49" charset="0"/>
                <a:ea typeface="+mn-ea"/>
                <a:cs typeface="+mn-cs"/>
              </a:rPr>
              <a:t> for more material</a:t>
            </a:r>
          </a:p>
        </p:txBody>
      </p:sp>
      <p:pic>
        <p:nvPicPr>
          <p:cNvPr id="3074" name="Picture 2"/>
          <p:cNvPicPr>
            <a:picLocks noChangeAspect="1" noChangeArrowheads="1"/>
          </p:cNvPicPr>
          <p:nvPr/>
        </p:nvPicPr>
        <p:blipFill>
          <a:blip r:embed="rId4" cstate="print"/>
          <a:srcRect/>
          <a:stretch>
            <a:fillRect/>
          </a:stretch>
        </p:blipFill>
        <p:spPr bwMode="auto">
          <a:xfrm>
            <a:off x="0" y="-1"/>
            <a:ext cx="9144000" cy="6484189"/>
          </a:xfrm>
          <a:prstGeom prst="rect">
            <a:avLst/>
          </a:prstGeom>
          <a:noFill/>
          <a:ln w="9525">
            <a:noFill/>
            <a:miter lim="800000"/>
            <a:headEnd/>
            <a:tailEnd/>
          </a:ln>
          <a:effectLst/>
        </p:spPr>
      </p:pic>
      <p:sp>
        <p:nvSpPr>
          <p:cNvPr id="12" name="Rectangle 11"/>
          <p:cNvSpPr/>
          <p:nvPr/>
        </p:nvSpPr>
        <p:spPr>
          <a:xfrm>
            <a:off x="4572000" y="0"/>
            <a:ext cx="4495800" cy="3200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14" name="Rectangle 13"/>
          <p:cNvSpPr/>
          <p:nvPr/>
        </p:nvSpPr>
        <p:spPr>
          <a:xfrm>
            <a:off x="0" y="3429000"/>
            <a:ext cx="4572000" cy="3200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15" name="Rectangle 14"/>
          <p:cNvSpPr/>
          <p:nvPr/>
        </p:nvSpPr>
        <p:spPr>
          <a:xfrm>
            <a:off x="4572000" y="3429000"/>
            <a:ext cx="4572000" cy="3200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Tree>
    <p:extLst>
      <p:ext uri="{BB962C8B-B14F-4D97-AF65-F5344CB8AC3E}">
        <p14:creationId xmlns:p14="http://schemas.microsoft.com/office/powerpoint/2010/main" val="42401268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4" grpId="0" animBg="1"/>
      <p:bldP spid="14" grpId="1" animBg="1"/>
      <p:bldP spid="15" grpId="0" animBg="1"/>
      <p:bldP spid="15"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cstate="print"/>
          <a:srcRect/>
          <a:stretch>
            <a:fillRect/>
          </a:stretch>
        </p:blipFill>
        <p:spPr bwMode="auto">
          <a:xfrm>
            <a:off x="152400" y="72159"/>
            <a:ext cx="8610600" cy="6295305"/>
          </a:xfrm>
          <a:prstGeom prst="rect">
            <a:avLst/>
          </a:prstGeom>
          <a:noFill/>
          <a:ln w="9525">
            <a:noFill/>
            <a:miter lim="800000"/>
            <a:headEnd/>
            <a:tailEnd/>
          </a:ln>
          <a:effectLst/>
        </p:spPr>
      </p:pic>
      <p:sp>
        <p:nvSpPr>
          <p:cNvPr id="9" name="Rectangle 8"/>
          <p:cNvSpPr/>
          <p:nvPr/>
        </p:nvSpPr>
        <p:spPr>
          <a:xfrm>
            <a:off x="6705600" y="533400"/>
            <a:ext cx="2057400" cy="5257800"/>
          </a:xfrm>
          <a:prstGeom prst="rect">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10" name="TextBox 9"/>
          <p:cNvSpPr txBox="1"/>
          <p:nvPr/>
        </p:nvSpPr>
        <p:spPr>
          <a:xfrm>
            <a:off x="228600" y="792540"/>
            <a:ext cx="8534400" cy="1569660"/>
          </a:xfrm>
          <a:prstGeom prst="rect">
            <a:avLst/>
          </a:prstGeom>
          <a:solidFill>
            <a:schemeClr val="bg1">
              <a:alpha val="55000"/>
            </a:schemeClr>
          </a:solidFill>
        </p:spPr>
        <p:txBody>
          <a:bodyPr wrap="square" rtlCol="0">
            <a:spAutoFit/>
          </a:bodyPr>
          <a:lstStyle/>
          <a:p>
            <a:pPr algn="ctr" rtl="0"/>
            <a:r>
              <a:rPr lang="en-US" sz="4800" b="1" kern="1200" dirty="0">
                <a:solidFill>
                  <a:srgbClr val="C00000"/>
                </a:solidFill>
                <a:latin typeface="Tahoma" pitchFamily="34" charset="0"/>
                <a:ea typeface="+mn-ea"/>
                <a:cs typeface="Tahoma" pitchFamily="34" charset="0"/>
              </a:rPr>
              <a:t>Brain Virus </a:t>
            </a:r>
            <a:r>
              <a:rPr lang="en-US" sz="4800" b="1" kern="1200" dirty="0">
                <a:solidFill>
                  <a:srgbClr val="1F497D"/>
                </a:solidFill>
                <a:latin typeface="Tahoma" pitchFamily="34" charset="0"/>
                <a:ea typeface="+mn-ea"/>
                <a:cs typeface="Tahoma" pitchFamily="34" charset="0"/>
              </a:rPr>
              <a:t>(Pakistani Flu) </a:t>
            </a:r>
            <a:r>
              <a:rPr lang="en-US" sz="4800" b="1" kern="1200" dirty="0">
                <a:solidFill>
                  <a:prstClr val="black"/>
                </a:solidFill>
                <a:latin typeface="Tahoma" pitchFamily="34" charset="0"/>
                <a:ea typeface="+mn-ea"/>
                <a:cs typeface="Tahoma" pitchFamily="34" charset="0"/>
              </a:rPr>
              <a:t>1986</a:t>
            </a:r>
          </a:p>
        </p:txBody>
      </p:sp>
      <p:sp>
        <p:nvSpPr>
          <p:cNvPr id="11" name="TextBox 10"/>
          <p:cNvSpPr txBox="1"/>
          <p:nvPr/>
        </p:nvSpPr>
        <p:spPr>
          <a:xfrm>
            <a:off x="3048000" y="6550223"/>
            <a:ext cx="6248400" cy="307777"/>
          </a:xfrm>
          <a:prstGeom prst="rect">
            <a:avLst/>
          </a:prstGeom>
          <a:noFill/>
        </p:spPr>
        <p:txBody>
          <a:bodyPr wrap="square" rtlCol="0">
            <a:spAutoFit/>
          </a:bodyPr>
          <a:lstStyle/>
          <a:p>
            <a:pPr algn="l" rtl="0"/>
            <a:r>
              <a:rPr lang="en-US" sz="1400" b="1" kern="1200" dirty="0">
                <a:solidFill>
                  <a:prstClr val="black"/>
                </a:solidFill>
                <a:latin typeface="Consolas" pitchFamily="49" charset="0"/>
                <a:ea typeface="+mn-ea"/>
                <a:cs typeface="+mn-cs"/>
              </a:rPr>
              <a:t>Credit:</a:t>
            </a:r>
            <a:r>
              <a:rPr lang="en-US" sz="1400" kern="1200" dirty="0">
                <a:solidFill>
                  <a:prstClr val="black"/>
                </a:solidFill>
                <a:latin typeface="Consolas" pitchFamily="49" charset="0"/>
                <a:ea typeface="+mn-ea"/>
                <a:cs typeface="+mn-cs"/>
              </a:rPr>
              <a:t> http://en.wikipedia.org/wiki/Brain_(computer_virus)</a:t>
            </a:r>
          </a:p>
        </p:txBody>
      </p:sp>
      <p:sp>
        <p:nvSpPr>
          <p:cNvPr id="6" name="TextBox 5"/>
          <p:cNvSpPr txBox="1"/>
          <p:nvPr/>
        </p:nvSpPr>
        <p:spPr>
          <a:xfrm>
            <a:off x="152400" y="159603"/>
            <a:ext cx="8534400" cy="830997"/>
          </a:xfrm>
          <a:prstGeom prst="rect">
            <a:avLst/>
          </a:prstGeom>
          <a:solidFill>
            <a:schemeClr val="bg1">
              <a:alpha val="55000"/>
            </a:schemeClr>
          </a:solidFill>
        </p:spPr>
        <p:txBody>
          <a:bodyPr wrap="square" rtlCol="0">
            <a:spAutoFit/>
          </a:bodyPr>
          <a:lstStyle/>
          <a:p>
            <a:pPr algn="ctr" rtl="0"/>
            <a:r>
              <a:rPr lang="en-US" sz="4800" b="1" kern="1200" dirty="0">
                <a:solidFill>
                  <a:srgbClr val="C00000"/>
                </a:solidFill>
                <a:latin typeface="Tahoma" pitchFamily="34" charset="0"/>
                <a:ea typeface="+mn-ea"/>
                <a:cs typeface="Tahoma" pitchFamily="34" charset="0"/>
              </a:rPr>
              <a:t>The first computer virus</a:t>
            </a:r>
          </a:p>
        </p:txBody>
      </p:sp>
    </p:spTree>
    <p:extLst>
      <p:ext uri="{BB962C8B-B14F-4D97-AF65-F5344CB8AC3E}">
        <p14:creationId xmlns:p14="http://schemas.microsoft.com/office/powerpoint/2010/main" val="33758530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743200" y="6592824"/>
            <a:ext cx="6248400" cy="307777"/>
          </a:xfrm>
          <a:prstGeom prst="rect">
            <a:avLst/>
          </a:prstGeom>
          <a:noFill/>
        </p:spPr>
        <p:txBody>
          <a:bodyPr wrap="square" rtlCol="0">
            <a:spAutoFit/>
          </a:bodyPr>
          <a:lstStyle/>
          <a:p>
            <a:pPr algn="l" rtl="0"/>
            <a:r>
              <a:rPr lang="en-US" sz="1400" b="1" kern="1200" dirty="0">
                <a:solidFill>
                  <a:prstClr val="black"/>
                </a:solidFill>
                <a:latin typeface="Consolas" pitchFamily="49" charset="0"/>
                <a:ea typeface="+mn-ea"/>
                <a:cs typeface="+mn-cs"/>
              </a:rPr>
              <a:t>Credit:</a:t>
            </a:r>
            <a:r>
              <a:rPr lang="en-US" sz="1400" kern="1200" dirty="0">
                <a:solidFill>
                  <a:prstClr val="black"/>
                </a:solidFill>
                <a:latin typeface="Consolas" pitchFamily="49" charset="0"/>
                <a:ea typeface="+mn-ea"/>
                <a:cs typeface="+mn-cs"/>
              </a:rPr>
              <a:t> </a:t>
            </a:r>
            <a:r>
              <a:rPr lang="en-US" sz="1400" kern="1200" dirty="0" err="1">
                <a:solidFill>
                  <a:prstClr val="black"/>
                </a:solidFill>
                <a:latin typeface="Consolas" pitchFamily="49" charset="0"/>
                <a:ea typeface="+mn-ea"/>
                <a:cs typeface="+mn-cs"/>
              </a:rPr>
              <a:t>Yashar</a:t>
            </a:r>
            <a:r>
              <a:rPr lang="en-US" sz="1400" kern="1200" dirty="0">
                <a:solidFill>
                  <a:prstClr val="black"/>
                </a:solidFill>
                <a:latin typeface="Consolas" pitchFamily="49" charset="0"/>
                <a:ea typeface="+mn-ea"/>
                <a:cs typeface="+mn-cs"/>
              </a:rPr>
              <a:t> </a:t>
            </a:r>
            <a:r>
              <a:rPr lang="en-US" sz="1400" kern="1200" dirty="0" err="1">
                <a:solidFill>
                  <a:prstClr val="black"/>
                </a:solidFill>
                <a:latin typeface="Consolas" pitchFamily="49" charset="0"/>
                <a:ea typeface="+mn-ea"/>
                <a:cs typeface="+mn-cs"/>
              </a:rPr>
              <a:t>Ganjali</a:t>
            </a:r>
            <a:r>
              <a:rPr lang="en-US" sz="1400" kern="1200" dirty="0">
                <a:solidFill>
                  <a:prstClr val="black"/>
                </a:solidFill>
                <a:latin typeface="Consolas" pitchFamily="49" charset="0"/>
                <a:ea typeface="+mn-ea"/>
                <a:cs typeface="+mn-cs"/>
              </a:rPr>
              <a:t>; </a:t>
            </a:r>
            <a:r>
              <a:rPr lang="en-US" sz="1400" kern="1200" dirty="0">
                <a:solidFill>
                  <a:prstClr val="black"/>
                </a:solidFill>
                <a:latin typeface="Consolas" pitchFamily="49" charset="0"/>
                <a:ea typeface="+mn-ea"/>
                <a:cs typeface="+mn-cs"/>
                <a:hlinkClick r:id="rId3"/>
              </a:rPr>
              <a:t>www.caida.org</a:t>
            </a:r>
            <a:r>
              <a:rPr lang="en-US" sz="1400" kern="1200" dirty="0">
                <a:solidFill>
                  <a:prstClr val="black"/>
                </a:solidFill>
                <a:latin typeface="Consolas" pitchFamily="49" charset="0"/>
                <a:ea typeface="+mn-ea"/>
                <a:cs typeface="+mn-cs"/>
              </a:rPr>
              <a:t> </a:t>
            </a:r>
          </a:p>
        </p:txBody>
      </p:sp>
      <p:sp>
        <p:nvSpPr>
          <p:cNvPr id="20" name="TextBox 19"/>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dirty="0">
                <a:solidFill>
                  <a:prstClr val="black"/>
                </a:solidFill>
                <a:latin typeface="Tahoma" pitchFamily="34" charset="0"/>
                <a:cs typeface="Tahoma" pitchFamily="34" charset="0"/>
              </a:rPr>
              <a:t>Propagation effect of worms</a:t>
            </a:r>
            <a:endParaRPr lang="th-TH" sz="4000" b="1" kern="1200" dirty="0">
              <a:solidFill>
                <a:prstClr val="black"/>
              </a:solidFill>
              <a:latin typeface="Tahoma" pitchFamily="34" charset="0"/>
              <a:ea typeface="+mn-ea"/>
              <a:cs typeface="Tahoma" pitchFamily="34" charset="0"/>
            </a:endParaRPr>
          </a:p>
        </p:txBody>
      </p:sp>
      <p:grpSp>
        <p:nvGrpSpPr>
          <p:cNvPr id="22" name="Group 21"/>
          <p:cNvGrpSpPr/>
          <p:nvPr/>
        </p:nvGrpSpPr>
        <p:grpSpPr>
          <a:xfrm>
            <a:off x="457200" y="1828800"/>
            <a:ext cx="8229600" cy="4535424"/>
            <a:chOff x="457200" y="1560576"/>
            <a:chExt cx="8229600" cy="4535424"/>
          </a:xfrm>
        </p:grpSpPr>
        <p:grpSp>
          <p:nvGrpSpPr>
            <p:cNvPr id="15" name="Group 14"/>
            <p:cNvGrpSpPr/>
            <p:nvPr/>
          </p:nvGrpSpPr>
          <p:grpSpPr>
            <a:xfrm>
              <a:off x="457200" y="1560576"/>
              <a:ext cx="8229600" cy="4535424"/>
              <a:chOff x="457200" y="1560576"/>
              <a:chExt cx="8229600" cy="4535424"/>
            </a:xfrm>
          </p:grpSpPr>
          <p:pic>
            <p:nvPicPr>
              <p:cNvPr id="13" name="Picture 3"/>
              <p:cNvPicPr>
                <a:picLocks noChangeArrowheads="1"/>
              </p:cNvPicPr>
              <p:nvPr/>
            </p:nvPicPr>
            <p:blipFill>
              <a:blip r:embed="rId4" cstate="print"/>
              <a:srcRect/>
              <a:stretch>
                <a:fillRect/>
              </a:stretch>
            </p:blipFill>
            <p:spPr>
              <a:xfrm>
                <a:off x="457200" y="1560576"/>
                <a:ext cx="8229600" cy="4535424"/>
              </a:xfrm>
              <a:prstGeom prst="rect">
                <a:avLst/>
              </a:prstGeom>
            </p:spPr>
          </p:pic>
          <p:sp>
            <p:nvSpPr>
              <p:cNvPr id="14" name="Oval 4"/>
              <p:cNvSpPr>
                <a:spLocks noChangeArrowheads="1"/>
              </p:cNvSpPr>
              <p:nvPr/>
            </p:nvSpPr>
            <p:spPr bwMode="auto">
              <a:xfrm>
                <a:off x="457200" y="5532601"/>
                <a:ext cx="2209800" cy="304800"/>
              </a:xfrm>
              <a:prstGeom prst="ellipse">
                <a:avLst/>
              </a:prstGeom>
              <a:solidFill>
                <a:srgbClr val="FF8000">
                  <a:alpha val="0"/>
                </a:srgbClr>
              </a:solidFill>
              <a:ln w="28575">
                <a:solidFill>
                  <a:srgbClr val="FF8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21" name="TextBox 20"/>
            <p:cNvSpPr txBox="1"/>
            <p:nvPr/>
          </p:nvSpPr>
          <p:spPr>
            <a:xfrm>
              <a:off x="457200" y="4778514"/>
              <a:ext cx="2057400" cy="707886"/>
            </a:xfrm>
            <a:prstGeom prst="rect">
              <a:avLst/>
            </a:prstGeom>
            <a:noFill/>
          </p:spPr>
          <p:txBody>
            <a:bodyPr wrap="square" rtlCol="0">
              <a:spAutoFit/>
            </a:bodyPr>
            <a:lstStyle/>
            <a:p>
              <a:pPr algn="ctr"/>
              <a:r>
                <a:rPr lang="en-US" sz="2000" b="1" dirty="0">
                  <a:solidFill>
                    <a:srgbClr val="FFFF00"/>
                  </a:solidFill>
                  <a:latin typeface="Microsoft Sans Serif" pitchFamily="34" charset="0"/>
                  <a:cs typeface="Microsoft Sans Serif" pitchFamily="34" charset="0"/>
                </a:rPr>
                <a:t>Before   slammer worm</a:t>
              </a:r>
            </a:p>
          </p:txBody>
        </p:sp>
      </p:grpSp>
      <p:grpSp>
        <p:nvGrpSpPr>
          <p:cNvPr id="24" name="Group 23"/>
          <p:cNvGrpSpPr/>
          <p:nvPr/>
        </p:nvGrpSpPr>
        <p:grpSpPr>
          <a:xfrm>
            <a:off x="400050" y="1849374"/>
            <a:ext cx="8286750" cy="4533900"/>
            <a:chOff x="400050" y="1581150"/>
            <a:chExt cx="8286750" cy="4533900"/>
          </a:xfrm>
        </p:grpSpPr>
        <p:grpSp>
          <p:nvGrpSpPr>
            <p:cNvPr id="19" name="Group 18"/>
            <p:cNvGrpSpPr/>
            <p:nvPr/>
          </p:nvGrpSpPr>
          <p:grpSpPr>
            <a:xfrm>
              <a:off x="400050" y="1581150"/>
              <a:ext cx="8286750" cy="4533900"/>
              <a:chOff x="400050" y="1581150"/>
              <a:chExt cx="8286750" cy="4533900"/>
            </a:xfrm>
          </p:grpSpPr>
          <p:pic>
            <p:nvPicPr>
              <p:cNvPr id="16" name="Picture 3"/>
              <p:cNvPicPr>
                <a:picLocks noChangeAspect="1" noChangeArrowheads="1"/>
              </p:cNvPicPr>
              <p:nvPr/>
            </p:nvPicPr>
            <p:blipFill>
              <a:blip r:embed="rId5" cstate="print"/>
              <a:srcRect/>
              <a:stretch>
                <a:fillRect/>
              </a:stretch>
            </p:blipFill>
            <p:spPr>
              <a:xfrm>
                <a:off x="457200" y="1581150"/>
                <a:ext cx="8229600" cy="4533900"/>
              </a:xfrm>
              <a:prstGeom prst="rect">
                <a:avLst/>
              </a:prstGeom>
            </p:spPr>
          </p:pic>
          <p:sp>
            <p:nvSpPr>
              <p:cNvPr id="17" name="Oval 4"/>
              <p:cNvSpPr>
                <a:spLocks noChangeArrowheads="1"/>
              </p:cNvSpPr>
              <p:nvPr/>
            </p:nvSpPr>
            <p:spPr bwMode="auto">
              <a:xfrm>
                <a:off x="400050" y="5581650"/>
                <a:ext cx="2286000" cy="285750"/>
              </a:xfrm>
              <a:prstGeom prst="ellipse">
                <a:avLst/>
              </a:prstGeom>
              <a:solidFill>
                <a:srgbClr val="FF8000">
                  <a:alpha val="0"/>
                </a:srgbClr>
              </a:solidFill>
              <a:ln w="28575">
                <a:solidFill>
                  <a:srgbClr val="FF8000"/>
                </a:solidFill>
                <a:round/>
                <a:headEnd/>
                <a:tailEnd/>
              </a:ln>
              <a:effectLst/>
            </p:spPr>
            <p:txBody>
              <a:bodyPr wrap="none" anchor="ctr"/>
              <a:lstStyle/>
              <a:p>
                <a:endParaRPr lang="en-US"/>
              </a:p>
            </p:txBody>
          </p:sp>
          <p:sp>
            <p:nvSpPr>
              <p:cNvPr id="18" name="Oval 5"/>
              <p:cNvSpPr>
                <a:spLocks noChangeArrowheads="1"/>
              </p:cNvSpPr>
              <p:nvPr/>
            </p:nvSpPr>
            <p:spPr bwMode="auto">
              <a:xfrm>
                <a:off x="3124200" y="5791200"/>
                <a:ext cx="685800" cy="304800"/>
              </a:xfrm>
              <a:prstGeom prst="ellipse">
                <a:avLst/>
              </a:prstGeom>
              <a:solidFill>
                <a:srgbClr val="FF8000">
                  <a:alpha val="0"/>
                </a:srgbClr>
              </a:solidFill>
              <a:ln w="28575">
                <a:solidFill>
                  <a:srgbClr val="FF8000"/>
                </a:solidFill>
                <a:round/>
                <a:headEnd/>
                <a:tailEnd/>
              </a:ln>
              <a:effectLst/>
            </p:spPr>
            <p:txBody>
              <a:bodyPr wrap="none" anchor="ctr"/>
              <a:lstStyle/>
              <a:p>
                <a:endParaRPr lang="en-US"/>
              </a:p>
            </p:txBody>
          </p:sp>
        </p:grpSp>
        <p:sp>
          <p:nvSpPr>
            <p:cNvPr id="23" name="TextBox 22"/>
            <p:cNvSpPr txBox="1"/>
            <p:nvPr/>
          </p:nvSpPr>
          <p:spPr>
            <a:xfrm>
              <a:off x="457200" y="4724400"/>
              <a:ext cx="2057400" cy="707886"/>
            </a:xfrm>
            <a:prstGeom prst="rect">
              <a:avLst/>
            </a:prstGeom>
            <a:noFill/>
          </p:spPr>
          <p:txBody>
            <a:bodyPr wrap="square" rtlCol="0">
              <a:spAutoFit/>
            </a:bodyPr>
            <a:lstStyle/>
            <a:p>
              <a:pPr algn="ctr"/>
              <a:r>
                <a:rPr lang="en-US" sz="2000" b="1" dirty="0">
                  <a:solidFill>
                    <a:srgbClr val="FFFF00"/>
                  </a:solidFill>
                  <a:latin typeface="Microsoft Sans Serif" pitchFamily="34" charset="0"/>
                  <a:cs typeface="Microsoft Sans Serif" pitchFamily="34" charset="0"/>
                </a:rPr>
                <a:t>After      slammer worm</a:t>
              </a:r>
            </a:p>
          </p:txBody>
        </p:sp>
      </p:grpSp>
      <p:sp>
        <p:nvSpPr>
          <p:cNvPr id="25" name="Rectangle 24"/>
          <p:cNvSpPr/>
          <p:nvPr/>
        </p:nvSpPr>
        <p:spPr>
          <a:xfrm>
            <a:off x="304800" y="914400"/>
            <a:ext cx="8610600" cy="923330"/>
          </a:xfrm>
          <a:prstGeom prst="rect">
            <a:avLst/>
          </a:prstGeom>
        </p:spPr>
        <p:txBody>
          <a:bodyPr wrap="square">
            <a:spAutoFit/>
          </a:bodyPr>
          <a:lstStyle/>
          <a:p>
            <a:r>
              <a:rPr lang="en-US" dirty="0"/>
              <a:t>The Sapphire Worm (also called SQL Slammer) was the fastest computer worm in history. As it began spreading throughout the Internet, it </a:t>
            </a:r>
            <a:r>
              <a:rPr lang="en-US" b="1" dirty="0"/>
              <a:t>doubled in size every 8.5 seconds</a:t>
            </a:r>
            <a:r>
              <a:rPr lang="en-US" dirty="0"/>
              <a:t>. It infected more than </a:t>
            </a:r>
            <a:r>
              <a:rPr lang="en-US" b="1" dirty="0"/>
              <a:t>90 percent of vulnerable hosts within 10 minutes.</a:t>
            </a:r>
          </a:p>
        </p:txBody>
      </p:sp>
    </p:spTree>
    <p:extLst>
      <p:ext uri="{BB962C8B-B14F-4D97-AF65-F5344CB8AC3E}">
        <p14:creationId xmlns:p14="http://schemas.microsoft.com/office/powerpoint/2010/main" val="15552292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2516505" y="3657600"/>
            <a:ext cx="2966085" cy="2991010"/>
          </a:xfrm>
          <a:prstGeom prst="rect">
            <a:avLst/>
          </a:prstGeom>
          <a:noFill/>
          <a:ln w="9525">
            <a:noFill/>
            <a:miter lim="800000"/>
            <a:headEnd/>
            <a:tailEnd/>
          </a:ln>
          <a:effectLst/>
        </p:spPr>
      </p:pic>
      <p:pic>
        <p:nvPicPr>
          <p:cNvPr id="8197" name="Picture 5"/>
          <p:cNvPicPr>
            <a:picLocks noChangeAspect="1" noChangeArrowheads="1"/>
          </p:cNvPicPr>
          <p:nvPr/>
        </p:nvPicPr>
        <p:blipFill>
          <a:blip r:embed="rId4" cstate="print"/>
          <a:srcRect/>
          <a:stretch>
            <a:fillRect/>
          </a:stretch>
        </p:blipFill>
        <p:spPr bwMode="auto">
          <a:xfrm>
            <a:off x="5819954" y="1219200"/>
            <a:ext cx="3324046" cy="5181600"/>
          </a:xfrm>
          <a:prstGeom prst="rect">
            <a:avLst/>
          </a:prstGeom>
          <a:noFill/>
          <a:ln w="9525">
            <a:noFill/>
            <a:miter lim="800000"/>
            <a:headEnd/>
            <a:tailEnd/>
          </a:ln>
          <a:effectLst/>
        </p:spPr>
      </p:pic>
      <p:pic>
        <p:nvPicPr>
          <p:cNvPr id="8198" name="Picture 6"/>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rot="230033">
            <a:off x="255186" y="1610696"/>
            <a:ext cx="4290849" cy="3218137"/>
          </a:xfrm>
          <a:prstGeom prst="rect">
            <a:avLst/>
          </a:prstGeom>
          <a:noFill/>
          <a:ln w="9525">
            <a:noFill/>
            <a:miter lim="800000"/>
            <a:headEnd/>
            <a:tailEnd/>
          </a:ln>
          <a:effectLst/>
        </p:spPr>
      </p:pic>
      <p:sp>
        <p:nvSpPr>
          <p:cNvPr id="6" name="TextBox 5"/>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a:solidFill>
                  <a:prstClr val="black"/>
                </a:solidFill>
                <a:latin typeface="Tahoma" pitchFamily="34" charset="0"/>
                <a:ea typeface="+mn-ea"/>
                <a:cs typeface="Tahoma" pitchFamily="34" charset="0"/>
              </a:rPr>
              <a:t>Key-loggers and Spyware</a:t>
            </a:r>
            <a:endParaRPr lang="th-TH" sz="4000" b="1" kern="1200" dirty="0">
              <a:solidFill>
                <a:prstClr val="black"/>
              </a:solidFill>
              <a:latin typeface="Tahoma" pitchFamily="34" charset="0"/>
              <a:ea typeface="+mn-ea"/>
              <a:cs typeface="Tahoma" pitchFamily="34" charset="0"/>
            </a:endParaRPr>
          </a:p>
        </p:txBody>
      </p:sp>
    </p:spTree>
    <p:extLst>
      <p:ext uri="{BB962C8B-B14F-4D97-AF65-F5344CB8AC3E}">
        <p14:creationId xmlns:p14="http://schemas.microsoft.com/office/powerpoint/2010/main" val="22080906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1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457200"/>
            <a:ext cx="5029200" cy="1470025"/>
          </a:xfrm>
          <a:effectLst>
            <a:glow rad="63500">
              <a:schemeClr val="accent4">
                <a:satMod val="175000"/>
                <a:alpha val="40000"/>
              </a:schemeClr>
            </a:glow>
          </a:effectLst>
        </p:spPr>
        <p:txBody>
          <a:bodyPr>
            <a:noAutofit/>
          </a:bodyPr>
          <a:lstStyle/>
          <a:p>
            <a:pPr algn="l">
              <a:lnSpc>
                <a:spcPts val="6000"/>
              </a:lnSpc>
            </a:pPr>
            <a:r>
              <a:rPr lang="en-US" b="1" dirty="0">
                <a:latin typeface="Tahoma" pitchFamily="34" charset="0"/>
                <a:cs typeface="Tahoma" pitchFamily="34" charset="0"/>
              </a:rPr>
              <a:t>Spoofing Attacks</a:t>
            </a:r>
            <a:endParaRPr lang="en-US" sz="6600" dirty="0">
              <a:solidFill>
                <a:schemeClr val="accent6">
                  <a:lumMod val="75000"/>
                </a:schemeClr>
              </a:solidFill>
              <a:latin typeface="Tahoma" pitchFamily="34" charset="0"/>
              <a:cs typeface="Tahoma" pitchFamily="34" charset="0"/>
            </a:endParaRPr>
          </a:p>
        </p:txBody>
      </p:sp>
      <p:sp>
        <p:nvSpPr>
          <p:cNvPr id="5" name="Oval 4"/>
          <p:cNvSpPr/>
          <p:nvPr/>
        </p:nvSpPr>
        <p:spPr>
          <a:xfrm>
            <a:off x="152400" y="304800"/>
            <a:ext cx="1676400" cy="1828800"/>
          </a:xfrm>
          <a:prstGeom prst="ellipse">
            <a:avLst/>
          </a:prstGeom>
          <a:solidFill>
            <a:schemeClr val="accent6">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r>
              <a:rPr lang="en-US" sz="7200" b="1" kern="1200" dirty="0">
                <a:solidFill>
                  <a:prstClr val="white"/>
                </a:solidFill>
                <a:effectLst>
                  <a:outerShdw blurRad="38100" dist="38100" dir="2700000" algn="tl">
                    <a:srgbClr val="000000">
                      <a:alpha val="43137"/>
                    </a:srgbClr>
                  </a:outerShdw>
                </a:effectLst>
                <a:latin typeface="Calibri"/>
                <a:ea typeface="+mn-ea"/>
                <a:cs typeface="+mn-cs"/>
              </a:rPr>
              <a:t>b</a:t>
            </a:r>
            <a:endParaRPr lang="en-US" sz="1400" kern="1200" dirty="0">
              <a:solidFill>
                <a:prstClr val="white"/>
              </a:solidFill>
              <a:latin typeface="Calibri"/>
              <a:ea typeface="+mn-ea"/>
              <a:cs typeface="+mn-cs"/>
            </a:endParaRPr>
          </a:p>
        </p:txBody>
      </p:sp>
      <p:sp>
        <p:nvSpPr>
          <p:cNvPr id="4" name="TextBox 3"/>
          <p:cNvSpPr txBox="1"/>
          <p:nvPr/>
        </p:nvSpPr>
        <p:spPr>
          <a:xfrm>
            <a:off x="2057400" y="1752600"/>
            <a:ext cx="6629400" cy="954107"/>
          </a:xfrm>
          <a:prstGeom prst="rect">
            <a:avLst/>
          </a:prstGeom>
          <a:noFill/>
        </p:spPr>
        <p:txBody>
          <a:bodyPr wrap="square" rtlCol="0">
            <a:spAutoFit/>
          </a:bodyPr>
          <a:lstStyle/>
          <a:p>
            <a:pPr algn="l" rtl="0"/>
            <a:r>
              <a:rPr lang="en-US" sz="2800" b="1" kern="1200" dirty="0">
                <a:solidFill>
                  <a:srgbClr val="F79646">
                    <a:lumMod val="75000"/>
                  </a:srgbClr>
                </a:solidFill>
                <a:latin typeface="+mj-lt"/>
                <a:ea typeface="+mn-ea"/>
                <a:cs typeface="+mn-cs"/>
              </a:rPr>
              <a:t>where the attacker impersonates some one else</a:t>
            </a:r>
          </a:p>
        </p:txBody>
      </p:sp>
      <p:sp>
        <p:nvSpPr>
          <p:cNvPr id="6" name="TextBox 5"/>
          <p:cNvSpPr txBox="1"/>
          <p:nvPr/>
        </p:nvSpPr>
        <p:spPr>
          <a:xfrm>
            <a:off x="609600" y="3048000"/>
            <a:ext cx="6324600" cy="2246769"/>
          </a:xfrm>
          <a:prstGeom prst="rect">
            <a:avLst/>
          </a:prstGeom>
          <a:noFill/>
        </p:spPr>
        <p:txBody>
          <a:bodyPr wrap="square" rtlCol="0">
            <a:spAutoFit/>
          </a:bodyPr>
          <a:lstStyle/>
          <a:p>
            <a:pPr algn="l" rtl="0"/>
            <a:r>
              <a:rPr lang="en-US" sz="2800" b="1" kern="1200" dirty="0">
                <a:solidFill>
                  <a:srgbClr val="C00000"/>
                </a:solidFill>
                <a:latin typeface="+mj-lt"/>
                <a:ea typeface="+mn-ea"/>
                <a:cs typeface="+mn-cs"/>
              </a:rPr>
              <a:t>Email</a:t>
            </a:r>
            <a:r>
              <a:rPr lang="en-US" sz="2800" b="1" kern="1200" dirty="0">
                <a:solidFill>
                  <a:prstClr val="black"/>
                </a:solidFill>
                <a:latin typeface="+mj-lt"/>
                <a:ea typeface="+mn-ea"/>
                <a:cs typeface="+mn-cs"/>
              </a:rPr>
              <a:t> </a:t>
            </a:r>
            <a:r>
              <a:rPr lang="en-US" sz="2800" kern="1200" dirty="0">
                <a:solidFill>
                  <a:prstClr val="black"/>
                </a:solidFill>
                <a:latin typeface="+mj-lt"/>
                <a:ea typeface="+mn-ea"/>
                <a:cs typeface="+mn-cs"/>
              </a:rPr>
              <a:t>spoofing</a:t>
            </a:r>
          </a:p>
          <a:p>
            <a:pPr algn="l" rtl="0"/>
            <a:r>
              <a:rPr lang="en-US" sz="2800" b="1" kern="1200" dirty="0">
                <a:solidFill>
                  <a:srgbClr val="C00000"/>
                </a:solidFill>
                <a:latin typeface="+mj-lt"/>
                <a:ea typeface="+mn-ea"/>
                <a:cs typeface="+mn-cs"/>
              </a:rPr>
              <a:t>URL</a:t>
            </a:r>
            <a:r>
              <a:rPr lang="en-US" sz="2800" kern="1200" dirty="0">
                <a:solidFill>
                  <a:prstClr val="black"/>
                </a:solidFill>
                <a:latin typeface="+mj-lt"/>
                <a:ea typeface="+mn-ea"/>
                <a:cs typeface="+mn-cs"/>
              </a:rPr>
              <a:t> spoofing</a:t>
            </a:r>
            <a:endParaRPr lang="en-US" sz="2800" b="1" kern="1200" dirty="0">
              <a:solidFill>
                <a:srgbClr val="1F497D"/>
              </a:solidFill>
              <a:latin typeface="+mj-lt"/>
              <a:ea typeface="+mn-ea"/>
              <a:cs typeface="+mn-cs"/>
            </a:endParaRPr>
          </a:p>
          <a:p>
            <a:pPr algn="l" rtl="0"/>
            <a:r>
              <a:rPr lang="en-US" sz="2800" b="1" kern="1200" dirty="0">
                <a:solidFill>
                  <a:srgbClr val="C00000"/>
                </a:solidFill>
                <a:latin typeface="+mj-lt"/>
                <a:ea typeface="+mn-ea"/>
                <a:cs typeface="+mn-cs"/>
              </a:rPr>
              <a:t>DNS</a:t>
            </a:r>
            <a:r>
              <a:rPr lang="en-US" sz="2800" kern="1200" dirty="0">
                <a:solidFill>
                  <a:prstClr val="black"/>
                </a:solidFill>
                <a:latin typeface="+mj-lt"/>
                <a:ea typeface="+mn-ea"/>
                <a:cs typeface="+mn-cs"/>
              </a:rPr>
              <a:t> spoofing</a:t>
            </a:r>
          </a:p>
          <a:p>
            <a:pPr algn="l" rtl="0"/>
            <a:r>
              <a:rPr lang="en-US" sz="2800" b="1" kern="1200" dirty="0">
                <a:solidFill>
                  <a:srgbClr val="C00000"/>
                </a:solidFill>
                <a:latin typeface="+mj-lt"/>
                <a:ea typeface="+mn-ea"/>
                <a:cs typeface="+mn-cs"/>
              </a:rPr>
              <a:t>IP</a:t>
            </a:r>
            <a:r>
              <a:rPr lang="en-US" sz="2800" kern="1200" dirty="0">
                <a:solidFill>
                  <a:prstClr val="black"/>
                </a:solidFill>
                <a:latin typeface="+mj-lt"/>
                <a:ea typeface="+mn-ea"/>
                <a:cs typeface="+mn-cs"/>
              </a:rPr>
              <a:t> spoofing</a:t>
            </a:r>
          </a:p>
          <a:p>
            <a:pPr algn="l" rtl="0"/>
            <a:r>
              <a:rPr lang="en-US" sz="2800" b="1" kern="1200" dirty="0">
                <a:solidFill>
                  <a:srgbClr val="C00000"/>
                </a:solidFill>
                <a:latin typeface="+mj-lt"/>
                <a:ea typeface="+mn-ea"/>
                <a:cs typeface="+mn-cs"/>
              </a:rPr>
              <a:t>MAC</a:t>
            </a:r>
            <a:r>
              <a:rPr lang="en-US" sz="2800" kern="1200" dirty="0">
                <a:solidFill>
                  <a:prstClr val="black"/>
                </a:solidFill>
                <a:latin typeface="+mj-lt"/>
                <a:ea typeface="+mn-ea"/>
                <a:cs typeface="+mn-cs"/>
              </a:rPr>
              <a:t> spoofing</a:t>
            </a:r>
          </a:p>
        </p:txBody>
      </p:sp>
      <p:pic>
        <p:nvPicPr>
          <p:cNvPr id="39938" name="Picture 2" descr="http://ts2.mm.bing.net/th?id=H.4711047572096217&amp;pid=1.9"/>
          <p:cNvPicPr>
            <a:picLocks noChangeAspect="1" noChangeArrowheads="1"/>
          </p:cNvPicPr>
          <p:nvPr/>
        </p:nvPicPr>
        <p:blipFill>
          <a:blip r:embed="rId3" cstate="print"/>
          <a:srcRect/>
          <a:stretch>
            <a:fillRect/>
          </a:stretch>
        </p:blipFill>
        <p:spPr bwMode="auto">
          <a:xfrm>
            <a:off x="4114800" y="2286000"/>
            <a:ext cx="4572000" cy="3495675"/>
          </a:xfrm>
          <a:prstGeom prst="rect">
            <a:avLst/>
          </a:prstGeom>
          <a:noFill/>
        </p:spPr>
      </p:pic>
    </p:spTree>
    <p:extLst>
      <p:ext uri="{BB962C8B-B14F-4D97-AF65-F5344CB8AC3E}">
        <p14:creationId xmlns:p14="http://schemas.microsoft.com/office/powerpoint/2010/main" val="85562731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2339975"/>
            <a:ext cx="7086600" cy="1470025"/>
          </a:xfrm>
          <a:effectLst>
            <a:glow rad="63500">
              <a:schemeClr val="accent4">
                <a:satMod val="175000"/>
                <a:alpha val="40000"/>
              </a:schemeClr>
            </a:glow>
          </a:effectLst>
        </p:spPr>
        <p:txBody>
          <a:bodyPr>
            <a:noAutofit/>
          </a:bodyPr>
          <a:lstStyle/>
          <a:p>
            <a:pPr algn="l">
              <a:lnSpc>
                <a:spcPts val="6000"/>
              </a:lnSpc>
            </a:pPr>
            <a:r>
              <a:rPr lang="en-US" b="1" dirty="0">
                <a:latin typeface="Tahoma" pitchFamily="34" charset="0"/>
                <a:cs typeface="Tahoma" pitchFamily="34" charset="0"/>
              </a:rPr>
              <a:t>Email </a:t>
            </a:r>
            <a:r>
              <a:rPr lang="en-US" b="1" dirty="0">
                <a:solidFill>
                  <a:schemeClr val="accent6">
                    <a:lumMod val="75000"/>
                  </a:schemeClr>
                </a:solidFill>
                <a:latin typeface="Tahoma" pitchFamily="34" charset="0"/>
                <a:cs typeface="Tahoma" pitchFamily="34" charset="0"/>
              </a:rPr>
              <a:t>Spoofing </a:t>
            </a:r>
            <a:r>
              <a:rPr lang="en-US" dirty="0">
                <a:latin typeface="Tahoma" pitchFamily="34" charset="0"/>
                <a:cs typeface="Tahoma" pitchFamily="34" charset="0"/>
              </a:rPr>
              <a:t>(phishing)</a:t>
            </a:r>
            <a:endParaRPr lang="en-US" sz="6600" dirty="0">
              <a:latin typeface="Tahoma" pitchFamily="34" charset="0"/>
              <a:cs typeface="Tahoma" pitchFamily="34" charset="0"/>
            </a:endParaRPr>
          </a:p>
        </p:txBody>
      </p:sp>
      <p:sp>
        <p:nvSpPr>
          <p:cNvPr id="5" name="Oval 4"/>
          <p:cNvSpPr/>
          <p:nvPr/>
        </p:nvSpPr>
        <p:spPr>
          <a:xfrm>
            <a:off x="152400" y="2057400"/>
            <a:ext cx="1676400" cy="1828800"/>
          </a:xfrm>
          <a:prstGeom prst="ellipse">
            <a:avLst/>
          </a:prstGeom>
          <a:solidFill>
            <a:schemeClr val="accent1">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r>
              <a:rPr lang="en-US" sz="6000" b="1" kern="1200" dirty="0">
                <a:solidFill>
                  <a:prstClr val="white"/>
                </a:solidFill>
                <a:latin typeface="Calibri"/>
                <a:ea typeface="+mn-ea"/>
                <a:cs typeface="+mn-cs"/>
              </a:rPr>
              <a:t>b.1</a:t>
            </a:r>
            <a:endParaRPr lang="en-US" sz="1100" kern="1200" dirty="0">
              <a:solidFill>
                <a:prstClr val="white"/>
              </a:solidFill>
              <a:latin typeface="Calibri"/>
              <a:ea typeface="+mn-ea"/>
              <a:cs typeface="+mn-cs"/>
            </a:endParaRPr>
          </a:p>
        </p:txBody>
      </p:sp>
      <p:sp>
        <p:nvSpPr>
          <p:cNvPr id="4" name="TextBox 3"/>
          <p:cNvSpPr txBox="1"/>
          <p:nvPr/>
        </p:nvSpPr>
        <p:spPr>
          <a:xfrm>
            <a:off x="1600200" y="3962400"/>
            <a:ext cx="7162800" cy="1384995"/>
          </a:xfrm>
          <a:prstGeom prst="rect">
            <a:avLst/>
          </a:prstGeom>
          <a:noFill/>
        </p:spPr>
        <p:txBody>
          <a:bodyPr wrap="square" rtlCol="0">
            <a:spAutoFit/>
          </a:bodyPr>
          <a:lstStyle/>
          <a:p>
            <a:pPr algn="l" rtl="0"/>
            <a:r>
              <a:rPr lang="en-US" sz="2800" b="1" kern="1200" dirty="0">
                <a:solidFill>
                  <a:srgbClr val="F79646">
                    <a:lumMod val="75000"/>
                  </a:srgbClr>
                </a:solidFill>
                <a:latin typeface="+mj-lt"/>
              </a:rPr>
              <a:t>Attacker changes the “from” address to a random address</a:t>
            </a:r>
          </a:p>
          <a:p>
            <a:pPr algn="l" rtl="0"/>
            <a:r>
              <a:rPr lang="en-US" sz="2800" b="1" dirty="0">
                <a:solidFill>
                  <a:srgbClr val="F79646">
                    <a:lumMod val="75000"/>
                  </a:srgbClr>
                </a:solidFill>
                <a:latin typeface="+mj-lt"/>
              </a:rPr>
              <a:t>Email origin is lost</a:t>
            </a:r>
          </a:p>
        </p:txBody>
      </p:sp>
    </p:spTree>
    <p:extLst>
      <p:ext uri="{BB962C8B-B14F-4D97-AF65-F5344CB8AC3E}">
        <p14:creationId xmlns:p14="http://schemas.microsoft.com/office/powerpoint/2010/main" val="208396134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www.magiinc.com/images/email-spoof-header.jpg"/>
          <p:cNvPicPr>
            <a:picLocks noChangeAspect="1" noChangeArrowheads="1"/>
          </p:cNvPicPr>
          <p:nvPr/>
        </p:nvPicPr>
        <p:blipFill>
          <a:blip r:embed="rId2" cstate="print"/>
          <a:srcRect/>
          <a:stretch>
            <a:fillRect/>
          </a:stretch>
        </p:blipFill>
        <p:spPr bwMode="auto">
          <a:xfrm>
            <a:off x="914400" y="609600"/>
            <a:ext cx="7391400" cy="6014297"/>
          </a:xfrm>
          <a:prstGeom prst="rect">
            <a:avLst/>
          </a:prstGeom>
          <a:noFill/>
        </p:spPr>
      </p:pic>
    </p:spTree>
    <p:extLst>
      <p:ext uri="{BB962C8B-B14F-4D97-AF65-F5344CB8AC3E}">
        <p14:creationId xmlns:p14="http://schemas.microsoft.com/office/powerpoint/2010/main" val="283142044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2339975"/>
            <a:ext cx="7086600" cy="1470025"/>
          </a:xfrm>
          <a:effectLst>
            <a:glow rad="63500">
              <a:schemeClr val="accent4">
                <a:satMod val="175000"/>
                <a:alpha val="40000"/>
              </a:schemeClr>
            </a:glow>
          </a:effectLst>
        </p:spPr>
        <p:txBody>
          <a:bodyPr>
            <a:noAutofit/>
          </a:bodyPr>
          <a:lstStyle/>
          <a:p>
            <a:pPr algn="l">
              <a:lnSpc>
                <a:spcPts val="6000"/>
              </a:lnSpc>
            </a:pPr>
            <a:r>
              <a:rPr lang="en-US" b="1" dirty="0">
                <a:latin typeface="Tahoma" pitchFamily="34" charset="0"/>
                <a:cs typeface="Tahoma" pitchFamily="34" charset="0"/>
              </a:rPr>
              <a:t>URL </a:t>
            </a:r>
            <a:r>
              <a:rPr lang="en-US" b="1" dirty="0">
                <a:solidFill>
                  <a:schemeClr val="accent6">
                    <a:lumMod val="75000"/>
                  </a:schemeClr>
                </a:solidFill>
                <a:latin typeface="Tahoma" pitchFamily="34" charset="0"/>
                <a:cs typeface="Tahoma" pitchFamily="34" charset="0"/>
              </a:rPr>
              <a:t>Spoofing </a:t>
            </a:r>
            <a:r>
              <a:rPr lang="en-US" dirty="0">
                <a:latin typeface="Tahoma" pitchFamily="34" charset="0"/>
                <a:cs typeface="Tahoma" pitchFamily="34" charset="0"/>
              </a:rPr>
              <a:t>(phishing)</a:t>
            </a:r>
            <a:endParaRPr lang="en-US" sz="6600" dirty="0">
              <a:latin typeface="Tahoma" pitchFamily="34" charset="0"/>
              <a:cs typeface="Tahoma" pitchFamily="34" charset="0"/>
            </a:endParaRPr>
          </a:p>
        </p:txBody>
      </p:sp>
      <p:sp>
        <p:nvSpPr>
          <p:cNvPr id="5" name="Oval 4"/>
          <p:cNvSpPr/>
          <p:nvPr/>
        </p:nvSpPr>
        <p:spPr>
          <a:xfrm>
            <a:off x="152400" y="2057400"/>
            <a:ext cx="1676400" cy="1828800"/>
          </a:xfrm>
          <a:prstGeom prst="ellipse">
            <a:avLst/>
          </a:prstGeom>
          <a:solidFill>
            <a:schemeClr val="accent1">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r>
              <a:rPr lang="en-US" sz="6000" b="1" kern="1200" dirty="0">
                <a:solidFill>
                  <a:prstClr val="white"/>
                </a:solidFill>
                <a:latin typeface="Calibri"/>
                <a:ea typeface="+mn-ea"/>
                <a:cs typeface="+mn-cs"/>
              </a:rPr>
              <a:t>b.2</a:t>
            </a:r>
            <a:endParaRPr lang="en-US" sz="1100" kern="1200" dirty="0">
              <a:solidFill>
                <a:prstClr val="white"/>
              </a:solidFill>
              <a:latin typeface="Calibri"/>
              <a:ea typeface="+mn-ea"/>
              <a:cs typeface="+mn-cs"/>
            </a:endParaRPr>
          </a:p>
        </p:txBody>
      </p:sp>
      <p:pic>
        <p:nvPicPr>
          <p:cNvPr id="4" name="Picture 4" descr="phishing_phish"/>
          <p:cNvPicPr>
            <a:picLocks noChangeAspect="1" noChangeArrowheads="1"/>
          </p:cNvPicPr>
          <p:nvPr/>
        </p:nvPicPr>
        <p:blipFill>
          <a:blip r:embed="rId3" cstate="print"/>
          <a:srcRect/>
          <a:stretch>
            <a:fillRect/>
          </a:stretch>
        </p:blipFill>
        <p:spPr bwMode="auto">
          <a:xfrm>
            <a:off x="6553200" y="3962400"/>
            <a:ext cx="1905000" cy="1777582"/>
          </a:xfrm>
          <a:prstGeom prst="rect">
            <a:avLst/>
          </a:prstGeom>
          <a:noFill/>
        </p:spPr>
      </p:pic>
    </p:spTree>
    <p:extLst>
      <p:ext uri="{BB962C8B-B14F-4D97-AF65-F5344CB8AC3E}">
        <p14:creationId xmlns:p14="http://schemas.microsoft.com/office/powerpoint/2010/main" val="282482113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xfrm>
            <a:off x="914400" y="1676400"/>
            <a:ext cx="7661275" cy="4648200"/>
          </a:xfrm>
          <a:noFill/>
        </p:spPr>
        <p:txBody>
          <a:bodyPr>
            <a:normAutofit fontScale="92500" lnSpcReduction="20000"/>
          </a:bodyPr>
          <a:lstStyle/>
          <a:p>
            <a:pPr>
              <a:lnSpc>
                <a:spcPct val="80000"/>
              </a:lnSpc>
            </a:pPr>
            <a:r>
              <a:rPr lang="en-US" b="1" dirty="0"/>
              <a:t>Authentic</a:t>
            </a:r>
            <a:r>
              <a:rPr lang="en-US" dirty="0"/>
              <a:t>: [m-w.org]</a:t>
            </a:r>
          </a:p>
          <a:p>
            <a:pPr lvl="1">
              <a:lnSpc>
                <a:spcPct val="80000"/>
              </a:lnSpc>
              <a:buFont typeface="Wingdings" pitchFamily="2" charset="2"/>
              <a:buNone/>
            </a:pPr>
            <a:r>
              <a:rPr lang="en-US" sz="2000" b="1" dirty="0"/>
              <a:t>	1</a:t>
            </a:r>
            <a:r>
              <a:rPr lang="en-US" sz="2000" dirty="0"/>
              <a:t> </a:t>
            </a:r>
            <a:r>
              <a:rPr lang="en-US" sz="2000" i="1" dirty="0"/>
              <a:t>obsolete</a:t>
            </a:r>
            <a:r>
              <a:rPr lang="en-US" sz="2000" dirty="0"/>
              <a:t> </a:t>
            </a:r>
            <a:r>
              <a:rPr lang="en-US" sz="2000" b="1" dirty="0"/>
              <a:t>: </a:t>
            </a:r>
            <a:r>
              <a:rPr lang="en-US" sz="2000" dirty="0"/>
              <a:t>AUTHORITATIVE</a:t>
            </a:r>
            <a:br>
              <a:rPr lang="en-US" sz="2000" dirty="0"/>
            </a:br>
            <a:r>
              <a:rPr lang="en-US" sz="2000" b="1" dirty="0"/>
              <a:t>2 a</a:t>
            </a:r>
            <a:r>
              <a:rPr lang="en-US" sz="2000" dirty="0"/>
              <a:t> </a:t>
            </a:r>
            <a:r>
              <a:rPr lang="en-US" sz="2000" b="1" dirty="0"/>
              <a:t>:</a:t>
            </a:r>
            <a:r>
              <a:rPr lang="en-US" sz="2000" dirty="0"/>
              <a:t> worthy of acceptance or belief as conforming to or based on fact &lt;paints an </a:t>
            </a:r>
            <a:r>
              <a:rPr lang="en-US" sz="2000" i="1" dirty="0"/>
              <a:t>authentic</a:t>
            </a:r>
            <a:r>
              <a:rPr lang="en-US" sz="2000" dirty="0"/>
              <a:t> picture of our society&gt; </a:t>
            </a:r>
            <a:r>
              <a:rPr lang="en-US" sz="2000" b="1" dirty="0"/>
              <a:t>b</a:t>
            </a:r>
            <a:r>
              <a:rPr lang="en-US" sz="2000" dirty="0"/>
              <a:t> </a:t>
            </a:r>
            <a:r>
              <a:rPr lang="en-US" sz="2000" b="1" dirty="0"/>
              <a:t>:</a:t>
            </a:r>
            <a:r>
              <a:rPr lang="en-US" sz="2000" dirty="0"/>
              <a:t> conforming to an original so as to reproduce essential features &lt;an </a:t>
            </a:r>
            <a:r>
              <a:rPr lang="en-US" sz="2000" i="1" dirty="0"/>
              <a:t>authentic</a:t>
            </a:r>
            <a:r>
              <a:rPr lang="en-US" sz="2000" dirty="0"/>
              <a:t> reproduction of a colonial farmhouse&gt; </a:t>
            </a:r>
            <a:r>
              <a:rPr lang="en-US" sz="2000" b="1" dirty="0"/>
              <a:t>c</a:t>
            </a:r>
            <a:r>
              <a:rPr lang="en-US" sz="2000" dirty="0"/>
              <a:t> </a:t>
            </a:r>
            <a:r>
              <a:rPr lang="en-US" sz="2000" b="1" dirty="0"/>
              <a:t>:</a:t>
            </a:r>
            <a:r>
              <a:rPr lang="en-US" sz="2000" dirty="0"/>
              <a:t> made or done the same way as an original &lt;</a:t>
            </a:r>
            <a:r>
              <a:rPr lang="en-US" sz="2000" i="1" dirty="0"/>
              <a:t>authentic</a:t>
            </a:r>
            <a:r>
              <a:rPr lang="en-US" sz="2000" dirty="0"/>
              <a:t> Mexican fare&gt;</a:t>
            </a:r>
            <a:br>
              <a:rPr lang="en-US" sz="2000" dirty="0"/>
            </a:br>
            <a:r>
              <a:rPr lang="en-US" sz="2000" b="1" dirty="0"/>
              <a:t>3</a:t>
            </a:r>
            <a:r>
              <a:rPr lang="en-US" sz="2000" dirty="0"/>
              <a:t> </a:t>
            </a:r>
            <a:r>
              <a:rPr lang="en-US" sz="2000" b="1" dirty="0"/>
              <a:t>:</a:t>
            </a:r>
            <a:r>
              <a:rPr lang="en-US" sz="2000" dirty="0"/>
              <a:t> </a:t>
            </a:r>
            <a:r>
              <a:rPr lang="en-US" sz="2000" dirty="0">
                <a:solidFill>
                  <a:srgbClr val="FF0000"/>
                </a:solidFill>
              </a:rPr>
              <a:t>not false or imitation </a:t>
            </a:r>
            <a:r>
              <a:rPr lang="en-US" sz="2000" b="1" dirty="0"/>
              <a:t>: </a:t>
            </a:r>
            <a:r>
              <a:rPr lang="en-US" sz="2000" dirty="0"/>
              <a:t>REAL, ACTUAL &lt;based on </a:t>
            </a:r>
            <a:r>
              <a:rPr lang="en-US" sz="2000" i="1" dirty="0"/>
              <a:t>authentic</a:t>
            </a:r>
            <a:r>
              <a:rPr lang="en-US" sz="2000" dirty="0"/>
              <a:t> documents&gt; &lt;an </a:t>
            </a:r>
            <a:r>
              <a:rPr lang="en-US" sz="2000" i="1" dirty="0"/>
              <a:t>authentic</a:t>
            </a:r>
            <a:r>
              <a:rPr lang="en-US" sz="2000" dirty="0"/>
              <a:t> cockney accent&gt;</a:t>
            </a:r>
            <a:br>
              <a:rPr lang="en-US" sz="2000" dirty="0"/>
            </a:br>
            <a:r>
              <a:rPr lang="en-US" sz="2000" b="1" dirty="0"/>
              <a:t>4 a</a:t>
            </a:r>
            <a:r>
              <a:rPr lang="en-US" sz="2000" dirty="0"/>
              <a:t> </a:t>
            </a:r>
            <a:r>
              <a:rPr lang="en-US" sz="2000" i="1" dirty="0"/>
              <a:t>of a church mode</a:t>
            </a:r>
            <a:r>
              <a:rPr lang="en-US" sz="2000" dirty="0"/>
              <a:t> </a:t>
            </a:r>
            <a:r>
              <a:rPr lang="en-US" sz="2000" b="1" dirty="0"/>
              <a:t>:</a:t>
            </a:r>
            <a:r>
              <a:rPr lang="en-US" sz="2000" dirty="0"/>
              <a:t> ranging upward from the keynote -- compare PLAGAL 1 </a:t>
            </a:r>
            <a:r>
              <a:rPr lang="en-US" sz="2000" b="1" dirty="0"/>
              <a:t>b</a:t>
            </a:r>
            <a:r>
              <a:rPr lang="en-US" sz="2000" dirty="0"/>
              <a:t> </a:t>
            </a:r>
            <a:r>
              <a:rPr lang="en-US" sz="2000" i="1" dirty="0"/>
              <a:t>of a cadence</a:t>
            </a:r>
            <a:r>
              <a:rPr lang="en-US" sz="2000" dirty="0"/>
              <a:t> </a:t>
            </a:r>
            <a:r>
              <a:rPr lang="en-US" sz="2000" b="1" dirty="0"/>
              <a:t>:</a:t>
            </a:r>
            <a:r>
              <a:rPr lang="en-US" sz="2000" dirty="0"/>
              <a:t> progressing from the dominant chord to the tonic -- compare PLAGAL</a:t>
            </a:r>
            <a:r>
              <a:rPr lang="en-US" sz="2000" dirty="0">
                <a:hlinkClick r:id="rId3"/>
              </a:rPr>
              <a:t> </a:t>
            </a:r>
            <a:r>
              <a:rPr lang="en-US" sz="2000" dirty="0"/>
              <a:t>2</a:t>
            </a:r>
            <a:br>
              <a:rPr lang="en-US" sz="2000" dirty="0"/>
            </a:br>
            <a:r>
              <a:rPr lang="en-US" sz="2000" b="1" dirty="0"/>
              <a:t>5</a:t>
            </a:r>
            <a:r>
              <a:rPr lang="en-US" sz="2000" dirty="0"/>
              <a:t> </a:t>
            </a:r>
            <a:r>
              <a:rPr lang="en-US" sz="2000" b="1" dirty="0"/>
              <a:t>:</a:t>
            </a:r>
            <a:r>
              <a:rPr lang="en-US" sz="2000" dirty="0"/>
              <a:t> true to one's own personality, spirit, or character </a:t>
            </a:r>
          </a:p>
          <a:p>
            <a:pPr>
              <a:lnSpc>
                <a:spcPct val="80000"/>
              </a:lnSpc>
            </a:pPr>
            <a:r>
              <a:rPr lang="en-US" b="1" dirty="0"/>
              <a:t>Authentication</a:t>
            </a:r>
            <a:r>
              <a:rPr lang="en-US" dirty="0"/>
              <a:t>: [m-w.org]</a:t>
            </a:r>
          </a:p>
          <a:p>
            <a:pPr lvl="1">
              <a:lnSpc>
                <a:spcPct val="80000"/>
              </a:lnSpc>
              <a:buFont typeface="Wingdings" pitchFamily="2" charset="2"/>
              <a:buNone/>
            </a:pPr>
            <a:r>
              <a:rPr lang="en-US" sz="2000" dirty="0"/>
              <a:t>	</a:t>
            </a:r>
            <a:r>
              <a:rPr lang="en-US" sz="2400" dirty="0"/>
              <a:t>to prove or serve to prove the authenticity of</a:t>
            </a:r>
          </a:p>
          <a:p>
            <a:pPr>
              <a:lnSpc>
                <a:spcPct val="80000"/>
              </a:lnSpc>
            </a:pPr>
            <a:endParaRPr lang="en-US" dirty="0"/>
          </a:p>
          <a:p>
            <a:pPr>
              <a:lnSpc>
                <a:spcPct val="80000"/>
              </a:lnSpc>
            </a:pPr>
            <a:r>
              <a:rPr lang="en-US" dirty="0"/>
              <a:t>802.11 networks support two authentication modes:</a:t>
            </a:r>
          </a:p>
          <a:p>
            <a:pPr lvl="1">
              <a:lnSpc>
                <a:spcPct val="80000"/>
              </a:lnSpc>
            </a:pPr>
            <a:r>
              <a:rPr lang="en-US" sz="2000" b="1" dirty="0">
                <a:solidFill>
                  <a:srgbClr val="FF0000"/>
                </a:solidFill>
              </a:rPr>
              <a:t>Open-system</a:t>
            </a:r>
            <a:r>
              <a:rPr lang="en-US" sz="2000" dirty="0"/>
              <a:t>: </a:t>
            </a:r>
            <a:r>
              <a:rPr lang="en-US" sz="2000" dirty="0">
                <a:solidFill>
                  <a:srgbClr val="FF0000"/>
                </a:solidFill>
              </a:rPr>
              <a:t>Why is this even called authentication?</a:t>
            </a:r>
          </a:p>
          <a:p>
            <a:pPr lvl="1">
              <a:lnSpc>
                <a:spcPct val="80000"/>
              </a:lnSpc>
            </a:pPr>
            <a:r>
              <a:rPr lang="en-US" sz="2000" b="1" dirty="0">
                <a:solidFill>
                  <a:srgbClr val="FF9966"/>
                </a:solidFill>
              </a:rPr>
              <a:t>Shared-key</a:t>
            </a:r>
            <a:r>
              <a:rPr lang="en-US" sz="2000" dirty="0"/>
              <a:t>: All nodes and the AP share a common </a:t>
            </a:r>
            <a:r>
              <a:rPr lang="en-US" sz="2000" dirty="0">
                <a:solidFill>
                  <a:srgbClr val="FF9966"/>
                </a:solidFill>
              </a:rPr>
              <a:t>secret</a:t>
            </a:r>
            <a:r>
              <a:rPr lang="en-US" sz="2000" dirty="0"/>
              <a:t> or a </a:t>
            </a:r>
            <a:r>
              <a:rPr lang="en-US" sz="2000" dirty="0">
                <a:solidFill>
                  <a:srgbClr val="FF9966"/>
                </a:solidFill>
              </a:rPr>
              <a:t>key</a:t>
            </a:r>
          </a:p>
        </p:txBody>
      </p:sp>
      <p:sp>
        <p:nvSpPr>
          <p:cNvPr id="51203" name="Rectangle 3"/>
          <p:cNvSpPr>
            <a:spLocks noGrp="1" noChangeArrowheads="1"/>
          </p:cNvSpPr>
          <p:nvPr>
            <p:ph type="title"/>
          </p:nvPr>
        </p:nvSpPr>
        <p:spPr>
          <a:xfrm>
            <a:off x="0" y="381000"/>
            <a:ext cx="9144000" cy="609600"/>
          </a:xfrm>
        </p:spPr>
        <p:txBody>
          <a:bodyPr>
            <a:normAutofit fontScale="90000"/>
          </a:bodyPr>
          <a:lstStyle/>
          <a:p>
            <a:r>
              <a:rPr lang="en-US" dirty="0"/>
              <a:t>The 802.11 MAC Layer Services: Authentication</a:t>
            </a:r>
          </a:p>
        </p:txBody>
      </p:sp>
    </p:spTree>
    <p:extLst>
      <p:ext uri="{BB962C8B-B14F-4D97-AF65-F5344CB8AC3E}">
        <p14:creationId xmlns:p14="http://schemas.microsoft.com/office/powerpoint/2010/main" val="12511292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cstate="print"/>
          <a:srcRect/>
          <a:stretch>
            <a:fillRect/>
          </a:stretch>
        </p:blipFill>
        <p:spPr bwMode="auto">
          <a:xfrm>
            <a:off x="1257300" y="161925"/>
            <a:ext cx="7200900" cy="6534150"/>
          </a:xfrm>
          <a:prstGeom prst="rect">
            <a:avLst/>
          </a:prstGeom>
          <a:solidFill>
            <a:schemeClr val="tx1">
              <a:alpha val="18000"/>
            </a:schemeClr>
          </a:solidFill>
          <a:ln w="9525">
            <a:noFill/>
            <a:miter lim="800000"/>
            <a:headEnd/>
            <a:tailEnd/>
          </a:ln>
          <a:effectLst/>
        </p:spPr>
      </p:pic>
      <p:grpSp>
        <p:nvGrpSpPr>
          <p:cNvPr id="2" name="Group 9"/>
          <p:cNvGrpSpPr/>
          <p:nvPr/>
        </p:nvGrpSpPr>
        <p:grpSpPr>
          <a:xfrm>
            <a:off x="3505200" y="969168"/>
            <a:ext cx="3886200" cy="2307432"/>
            <a:chOff x="3505200" y="762000"/>
            <a:chExt cx="3581400" cy="2209800"/>
          </a:xfrm>
        </p:grpSpPr>
        <p:sp>
          <p:nvSpPr>
            <p:cNvPr id="9" name="Rounded Rectangle 8"/>
            <p:cNvSpPr/>
            <p:nvPr/>
          </p:nvSpPr>
          <p:spPr>
            <a:xfrm>
              <a:off x="3810000" y="1295400"/>
              <a:ext cx="3276600" cy="1676400"/>
            </a:xfrm>
            <a:prstGeom prst="roundRect">
              <a:avLst/>
            </a:prstGeom>
            <a:solidFill>
              <a:schemeClr val="tx1">
                <a:alpha val="90000"/>
              </a:schemeClr>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sz="2800" b="1" kern="1200" dirty="0">
                  <a:solidFill>
                    <a:srgbClr val="6585CF">
                      <a:lumMod val="50000"/>
                    </a:srgbClr>
                  </a:solidFill>
                  <a:latin typeface="Calibri"/>
                  <a:ea typeface="+mn-ea"/>
                  <a:cs typeface="+mn-cs"/>
                </a:rPr>
                <a:t>Genuine</a:t>
              </a:r>
              <a:r>
                <a:rPr lang="en-US" sz="2800" kern="1200" dirty="0">
                  <a:solidFill>
                    <a:srgbClr val="6585CF">
                      <a:lumMod val="50000"/>
                    </a:srgbClr>
                  </a:solidFill>
                  <a:latin typeface="Calibri"/>
                  <a:ea typeface="+mn-ea"/>
                  <a:cs typeface="+mn-cs"/>
                </a:rPr>
                <a:t> </a:t>
              </a:r>
              <a:r>
                <a:rPr lang="en-US" sz="2800" b="1" kern="1200" dirty="0">
                  <a:solidFill>
                    <a:srgbClr val="6585CF">
                      <a:lumMod val="50000"/>
                    </a:srgbClr>
                  </a:solidFill>
                  <a:latin typeface="Calibri"/>
                  <a:ea typeface="+mn-ea"/>
                  <a:cs typeface="+mn-cs"/>
                </a:rPr>
                <a:t>URL</a:t>
              </a:r>
              <a:r>
                <a:rPr lang="en-US" sz="2800" kern="1200" dirty="0">
                  <a:solidFill>
                    <a:prstClr val="black"/>
                  </a:solidFill>
                  <a:latin typeface="Calibri"/>
                  <a:ea typeface="+mn-ea"/>
                  <a:cs typeface="+mn-cs"/>
                </a:rPr>
                <a:t>; </a:t>
              </a:r>
            </a:p>
            <a:p>
              <a:pPr algn="ctr" rtl="0"/>
              <a:r>
                <a:rPr lang="en-US" sz="2800" b="1" kern="1200" dirty="0">
                  <a:solidFill>
                    <a:prstClr val="black"/>
                  </a:solidFill>
                  <a:latin typeface="Calibri"/>
                  <a:ea typeface="+mn-ea"/>
                  <a:cs typeface="+mn-cs"/>
                </a:rPr>
                <a:t>Site</a:t>
              </a:r>
              <a:r>
                <a:rPr lang="en-US" sz="2800" kern="1200" dirty="0">
                  <a:solidFill>
                    <a:srgbClr val="C00000"/>
                  </a:solidFill>
                  <a:latin typeface="Calibri"/>
                  <a:ea typeface="+mn-ea"/>
                  <a:cs typeface="+mn-cs"/>
                </a:rPr>
                <a:t>: </a:t>
              </a:r>
              <a:r>
                <a:rPr lang="en-US" sz="2800" b="1" dirty="0" err="1">
                  <a:solidFill>
                    <a:srgbClr val="C00000"/>
                  </a:solidFill>
                  <a:latin typeface="Calibri"/>
                </a:rPr>
                <a:t>seecs</a:t>
              </a:r>
              <a:r>
                <a:rPr lang="en-US" sz="2800" b="1" kern="1200" dirty="0" err="1">
                  <a:solidFill>
                    <a:srgbClr val="C00000"/>
                  </a:solidFill>
                  <a:latin typeface="Calibri"/>
                  <a:ea typeface="+mn-ea"/>
                  <a:cs typeface="+mn-cs"/>
                </a:rPr>
                <a:t>.edu.pk</a:t>
              </a:r>
              <a:r>
                <a:rPr lang="en-US" sz="2800" b="1" kern="1200" dirty="0">
                  <a:solidFill>
                    <a:prstClr val="black"/>
                  </a:solidFill>
                  <a:latin typeface="Calibri"/>
                  <a:ea typeface="+mn-ea"/>
                  <a:cs typeface="+mn-cs"/>
                </a:rPr>
                <a:t>; </a:t>
              </a:r>
              <a:r>
                <a:rPr lang="en-US" sz="2800" kern="1200" dirty="0">
                  <a:solidFill>
                    <a:prstClr val="black"/>
                  </a:solidFill>
                  <a:latin typeface="Calibri"/>
                  <a:ea typeface="+mn-ea"/>
                  <a:cs typeface="+mn-cs"/>
                </a:rPr>
                <a:t>  </a:t>
              </a:r>
              <a:r>
                <a:rPr lang="en-US" sz="2800" b="1" kern="1200" dirty="0">
                  <a:solidFill>
                    <a:prstClr val="black"/>
                  </a:solidFill>
                  <a:latin typeface="Calibri"/>
                  <a:ea typeface="+mn-ea"/>
                  <a:cs typeface="+mn-cs"/>
                </a:rPr>
                <a:t>directory</a:t>
              </a:r>
              <a:r>
                <a:rPr lang="en-US" sz="2800" kern="1200" dirty="0">
                  <a:solidFill>
                    <a:prstClr val="black"/>
                  </a:solidFill>
                  <a:latin typeface="Calibri"/>
                  <a:ea typeface="+mn-ea"/>
                  <a:cs typeface="+mn-cs"/>
                </a:rPr>
                <a:t>: </a:t>
              </a:r>
              <a:r>
                <a:rPr lang="en-US" sz="2800" b="1" kern="1200" dirty="0" err="1">
                  <a:solidFill>
                    <a:srgbClr val="C00000"/>
                  </a:solidFill>
                  <a:latin typeface="Calibri"/>
                  <a:ea typeface="+mn-ea"/>
                  <a:cs typeface="+mn-cs"/>
                </a:rPr>
                <a:t>src</a:t>
              </a:r>
              <a:r>
                <a:rPr lang="en-US" sz="2800" b="1" kern="1200" dirty="0">
                  <a:solidFill>
                    <a:prstClr val="black"/>
                  </a:solidFill>
                  <a:latin typeface="Calibri"/>
                  <a:ea typeface="+mn-ea"/>
                  <a:cs typeface="+mn-cs"/>
                </a:rPr>
                <a:t>; </a:t>
              </a:r>
              <a:r>
                <a:rPr lang="en-US" sz="2800" kern="1200" dirty="0">
                  <a:solidFill>
                    <a:prstClr val="black"/>
                  </a:solidFill>
                  <a:latin typeface="Calibri"/>
                  <a:ea typeface="+mn-ea"/>
                  <a:cs typeface="+mn-cs"/>
                </a:rPr>
                <a:t> </a:t>
              </a:r>
            </a:p>
            <a:p>
              <a:pPr algn="ctr" rtl="0"/>
              <a:r>
                <a:rPr lang="en-US" sz="2800" b="1" kern="1200" dirty="0">
                  <a:solidFill>
                    <a:prstClr val="black"/>
                  </a:solidFill>
                  <a:latin typeface="Calibri"/>
                  <a:ea typeface="+mn-ea"/>
                  <a:cs typeface="+mn-cs"/>
                </a:rPr>
                <a:t>file</a:t>
              </a:r>
              <a:r>
                <a:rPr lang="en-US" sz="2800" kern="1200" dirty="0">
                  <a:solidFill>
                    <a:prstClr val="black"/>
                  </a:solidFill>
                  <a:latin typeface="Calibri"/>
                  <a:ea typeface="+mn-ea"/>
                  <a:cs typeface="+mn-cs"/>
                </a:rPr>
                <a:t>: </a:t>
              </a:r>
              <a:r>
                <a:rPr lang="en-US" sz="2800" b="1" kern="1200" dirty="0">
                  <a:solidFill>
                    <a:srgbClr val="C00000"/>
                  </a:solidFill>
                  <a:latin typeface="Calibri"/>
                  <a:ea typeface="+mn-ea"/>
                  <a:cs typeface="+mn-cs"/>
                </a:rPr>
                <a:t>login.php</a:t>
              </a:r>
            </a:p>
          </p:txBody>
        </p:sp>
        <p:cxnSp>
          <p:nvCxnSpPr>
            <p:cNvPr id="6" name="Straight Arrow Connector 5"/>
            <p:cNvCxnSpPr/>
            <p:nvPr/>
          </p:nvCxnSpPr>
          <p:spPr>
            <a:xfrm rot="16200000" flipV="1">
              <a:off x="3505200" y="762000"/>
              <a:ext cx="533400" cy="533400"/>
            </a:xfrm>
            <a:prstGeom prst="straightConnector1">
              <a:avLst/>
            </a:prstGeom>
            <a:ln w="11430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1295400" y="533400"/>
            <a:ext cx="7086600" cy="461665"/>
          </a:xfrm>
          <a:prstGeom prst="rect">
            <a:avLst/>
          </a:prstGeom>
          <a:solidFill>
            <a:schemeClr val="tx1"/>
          </a:solidFill>
          <a:ln w="76200">
            <a:solidFill>
              <a:srgbClr val="FFC000"/>
            </a:solidFill>
          </a:ln>
        </p:spPr>
        <p:txBody>
          <a:bodyPr wrap="square" rtlCol="0">
            <a:spAutoFit/>
          </a:bodyPr>
          <a:lstStyle/>
          <a:p>
            <a:pPr algn="l" rtl="0"/>
            <a:r>
              <a:rPr lang="en-US" sz="2400" b="1" kern="1200" dirty="0">
                <a:solidFill>
                  <a:schemeClr val="accent1">
                    <a:lumMod val="50000"/>
                  </a:schemeClr>
                </a:solidFill>
                <a:latin typeface="Consolas" pitchFamily="49" charset="0"/>
                <a:ea typeface="+mn-ea"/>
                <a:cs typeface="Arial" pitchFamily="34" charset="0"/>
              </a:rPr>
              <a:t>https://</a:t>
            </a:r>
            <a:r>
              <a:rPr lang="en-US" sz="2400" b="1" dirty="0" err="1">
                <a:solidFill>
                  <a:schemeClr val="accent1">
                    <a:lumMod val="50000"/>
                  </a:schemeClr>
                </a:solidFill>
                <a:latin typeface="Consolas" pitchFamily="49" charset="0"/>
                <a:cs typeface="Arial" pitchFamily="34" charset="0"/>
              </a:rPr>
              <a:t>mail.seecs</a:t>
            </a:r>
            <a:r>
              <a:rPr lang="en-US" sz="2400" b="1" kern="1200" dirty="0" err="1">
                <a:solidFill>
                  <a:schemeClr val="accent1">
                    <a:lumMod val="50000"/>
                  </a:schemeClr>
                </a:solidFill>
                <a:latin typeface="Consolas" pitchFamily="49" charset="0"/>
                <a:ea typeface="+mn-ea"/>
                <a:cs typeface="Arial" pitchFamily="34" charset="0"/>
              </a:rPr>
              <a:t>.edu.pk</a:t>
            </a:r>
            <a:r>
              <a:rPr lang="en-US" sz="2400" b="1" kern="1200" dirty="0">
                <a:solidFill>
                  <a:schemeClr val="accent1">
                    <a:lumMod val="50000"/>
                  </a:schemeClr>
                </a:solidFill>
                <a:latin typeface="Consolas" pitchFamily="49" charset="0"/>
                <a:ea typeface="+mn-ea"/>
                <a:cs typeface="Arial" pitchFamily="34" charset="0"/>
              </a:rPr>
              <a:t>/src/login.php</a:t>
            </a:r>
          </a:p>
        </p:txBody>
      </p:sp>
      <p:cxnSp>
        <p:nvCxnSpPr>
          <p:cNvPr id="16" name="Straight Connector 15"/>
          <p:cNvCxnSpPr/>
          <p:nvPr/>
        </p:nvCxnSpPr>
        <p:spPr>
          <a:xfrm>
            <a:off x="2133600" y="762000"/>
            <a:ext cx="2971800" cy="15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76200" y="152400"/>
            <a:ext cx="838200" cy="838200"/>
          </a:xfrm>
          <a:prstGeom prst="ellipse">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r>
              <a:rPr lang="en-US" sz="6000" b="1" kern="1200" dirty="0">
                <a:solidFill>
                  <a:prstClr val="white"/>
                </a:solidFill>
                <a:latin typeface="Calibri"/>
                <a:ea typeface="+mn-ea"/>
                <a:cs typeface="+mn-cs"/>
              </a:rPr>
              <a:t>1</a:t>
            </a:r>
            <a:endParaRPr lang="en-US" sz="1100" kern="1200" dirty="0">
              <a:solidFill>
                <a:prstClr val="white"/>
              </a:solidFill>
              <a:latin typeface="Calibri"/>
              <a:ea typeface="+mn-ea"/>
              <a:cs typeface="+mn-cs"/>
            </a:endParaRPr>
          </a:p>
        </p:txBody>
      </p:sp>
    </p:spTree>
    <p:extLst>
      <p:ext uri="{BB962C8B-B14F-4D97-AF65-F5344CB8AC3E}">
        <p14:creationId xmlns:p14="http://schemas.microsoft.com/office/powerpoint/2010/main" val="12723082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par>
                                <p:cTn id="7" presetID="1" presetClass="entr" presetSubtype="0" fill="hold" grpId="0" nodeType="withEffect">
                                  <p:stCondLst>
                                    <p:cond delay="0"/>
                                  </p:stCondLst>
                                  <p:iterate type="lt">
                                    <p:tmAbs val="50"/>
                                  </p:iterate>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p:cNvGrpSpPr/>
          <p:nvPr/>
        </p:nvGrpSpPr>
        <p:grpSpPr>
          <a:xfrm>
            <a:off x="1219200" y="166688"/>
            <a:ext cx="7172325" cy="6524625"/>
            <a:chOff x="985838" y="166688"/>
            <a:chExt cx="7172325" cy="6524625"/>
          </a:xfrm>
        </p:grpSpPr>
        <p:pic>
          <p:nvPicPr>
            <p:cNvPr id="2050" name="Picture 2"/>
            <p:cNvPicPr>
              <a:picLocks noChangeAspect="1" noChangeArrowheads="1"/>
            </p:cNvPicPr>
            <p:nvPr/>
          </p:nvPicPr>
          <p:blipFill>
            <a:blip r:embed="rId2" cstate="print"/>
            <a:srcRect/>
            <a:stretch>
              <a:fillRect/>
            </a:stretch>
          </p:blipFill>
          <p:spPr bwMode="auto">
            <a:xfrm>
              <a:off x="985838" y="166688"/>
              <a:ext cx="7172325" cy="6524625"/>
            </a:xfrm>
            <a:prstGeom prst="rect">
              <a:avLst/>
            </a:prstGeom>
            <a:noFill/>
            <a:ln w="9525">
              <a:noFill/>
              <a:miter lim="800000"/>
              <a:headEnd/>
              <a:tailEnd/>
            </a:ln>
            <a:effectLst/>
          </p:spPr>
        </p:pic>
        <p:sp>
          <p:nvSpPr>
            <p:cNvPr id="13" name="TextBox 12"/>
            <p:cNvSpPr txBox="1"/>
            <p:nvPr/>
          </p:nvSpPr>
          <p:spPr>
            <a:xfrm>
              <a:off x="1865376" y="530352"/>
              <a:ext cx="2926080" cy="219456"/>
            </a:xfrm>
            <a:prstGeom prst="rect">
              <a:avLst/>
            </a:prstGeom>
            <a:solidFill>
              <a:schemeClr val="tx1"/>
            </a:solidFill>
          </p:spPr>
          <p:txBody>
            <a:bodyPr wrap="square" rtlCol="0">
              <a:spAutoFit/>
            </a:bodyPr>
            <a:lstStyle/>
            <a:p>
              <a:pPr algn="l" rtl="0"/>
              <a:r>
                <a:rPr lang="en-US" sz="875" kern="1200" dirty="0">
                  <a:solidFill>
                    <a:prstClr val="black"/>
                  </a:solidFill>
                  <a:latin typeface="Courier" pitchFamily="2" charset="0"/>
                  <a:ea typeface="+mn-ea"/>
                  <a:cs typeface="+mn-cs"/>
                </a:rPr>
                <a:t>https</a:t>
              </a:r>
              <a:r>
                <a:rPr lang="en-US" sz="875" kern="1200">
                  <a:solidFill>
                    <a:prstClr val="black"/>
                  </a:solidFill>
                  <a:latin typeface="Courier" pitchFamily="2" charset="0"/>
                  <a:ea typeface="+mn-ea"/>
                  <a:cs typeface="+mn-cs"/>
                </a:rPr>
                <a:t>://webmail.niit.org.pk/src/login.php</a:t>
              </a:r>
              <a:endParaRPr lang="en-US" sz="875" kern="1200" dirty="0">
                <a:solidFill>
                  <a:prstClr val="black"/>
                </a:solidFill>
                <a:latin typeface="Courier" pitchFamily="2" charset="0"/>
                <a:ea typeface="+mn-ea"/>
                <a:cs typeface="+mn-cs"/>
              </a:endParaRPr>
            </a:p>
          </p:txBody>
        </p:sp>
      </p:grpSp>
      <p:sp>
        <p:nvSpPr>
          <p:cNvPr id="4" name="TextBox 3"/>
          <p:cNvSpPr txBox="1"/>
          <p:nvPr/>
        </p:nvSpPr>
        <p:spPr>
          <a:xfrm>
            <a:off x="3886200" y="3480137"/>
            <a:ext cx="2895600" cy="1015663"/>
          </a:xfrm>
          <a:prstGeom prst="rect">
            <a:avLst/>
          </a:prstGeom>
          <a:noFill/>
        </p:spPr>
        <p:txBody>
          <a:bodyPr wrap="square" rtlCol="0">
            <a:spAutoFit/>
            <a:scene3d>
              <a:camera prst="orthographicFront"/>
              <a:lightRig rig="threePt" dir="t"/>
            </a:scene3d>
            <a:sp3d extrusionH="57150">
              <a:bevelT w="38100" h="38100" prst="relaxedInset"/>
            </a:sp3d>
          </a:bodyPr>
          <a:lstStyle/>
          <a:p>
            <a:pPr algn="l" rtl="0"/>
            <a:r>
              <a:rPr lang="en-US" sz="6000" kern="1200" dirty="0">
                <a:solidFill>
                  <a:srgbClr val="FF0000"/>
                </a:solidFill>
                <a:latin typeface="Bernard MT Condensed" pitchFamily="18" charset="0"/>
                <a:ea typeface="+mn-ea"/>
                <a:cs typeface="+mn-cs"/>
              </a:rPr>
              <a:t>HACKED</a:t>
            </a:r>
          </a:p>
        </p:txBody>
      </p:sp>
      <p:sp>
        <p:nvSpPr>
          <p:cNvPr id="5" name="TextBox 4"/>
          <p:cNvSpPr txBox="1"/>
          <p:nvPr/>
        </p:nvSpPr>
        <p:spPr>
          <a:xfrm>
            <a:off x="5181600" y="3708484"/>
            <a:ext cx="1447800" cy="253916"/>
          </a:xfrm>
          <a:prstGeom prst="rect">
            <a:avLst/>
          </a:prstGeom>
          <a:noFill/>
        </p:spPr>
        <p:txBody>
          <a:bodyPr wrap="square" rtlCol="0">
            <a:spAutoFit/>
          </a:bodyPr>
          <a:lstStyle/>
          <a:p>
            <a:pPr algn="l" rtl="0"/>
            <a:r>
              <a:rPr lang="en-US" sz="1050" b="1" kern="1200" dirty="0">
                <a:solidFill>
                  <a:prstClr val="black"/>
                </a:solidFill>
                <a:latin typeface="Courier" pitchFamily="2" charset="0"/>
                <a:ea typeface="+mn-ea"/>
                <a:cs typeface="+mn-cs"/>
              </a:rPr>
              <a:t>Victim.ID</a:t>
            </a:r>
          </a:p>
        </p:txBody>
      </p:sp>
      <p:sp>
        <p:nvSpPr>
          <p:cNvPr id="6" name="TextBox 5"/>
          <p:cNvSpPr txBox="1"/>
          <p:nvPr/>
        </p:nvSpPr>
        <p:spPr>
          <a:xfrm>
            <a:off x="5181600" y="3975556"/>
            <a:ext cx="1447800" cy="253916"/>
          </a:xfrm>
          <a:prstGeom prst="rect">
            <a:avLst/>
          </a:prstGeom>
          <a:noFill/>
        </p:spPr>
        <p:txBody>
          <a:bodyPr wrap="square" rtlCol="0">
            <a:spAutoFit/>
          </a:bodyPr>
          <a:lstStyle/>
          <a:p>
            <a:pPr algn="l" rtl="0"/>
            <a:r>
              <a:rPr lang="en-US" sz="1050" b="1" kern="1200" dirty="0">
                <a:solidFill>
                  <a:prstClr val="black"/>
                </a:solidFill>
                <a:latin typeface="Courier" pitchFamily="2" charset="0"/>
                <a:ea typeface="+mn-ea"/>
                <a:cs typeface="+mn-cs"/>
              </a:rPr>
              <a:t>**************</a:t>
            </a:r>
            <a:endParaRPr lang="en-US" sz="800" b="1" kern="1200" dirty="0">
              <a:solidFill>
                <a:prstClr val="black"/>
              </a:solidFill>
              <a:latin typeface="Courier" pitchFamily="2" charset="0"/>
              <a:ea typeface="+mn-ea"/>
              <a:cs typeface="+mn-cs"/>
            </a:endParaRPr>
          </a:p>
        </p:txBody>
      </p:sp>
      <p:sp>
        <p:nvSpPr>
          <p:cNvPr id="7" name="TextBox 6"/>
          <p:cNvSpPr txBox="1"/>
          <p:nvPr/>
        </p:nvSpPr>
        <p:spPr>
          <a:xfrm>
            <a:off x="3124200" y="3154740"/>
            <a:ext cx="4419600" cy="1569660"/>
          </a:xfrm>
          <a:prstGeom prst="rect">
            <a:avLst/>
          </a:prstGeom>
          <a:noFill/>
        </p:spPr>
        <p:txBody>
          <a:bodyPr wrap="square" rtlCol="0">
            <a:spAutoFit/>
            <a:scene3d>
              <a:camera prst="orthographicFront"/>
              <a:lightRig rig="threePt" dir="t"/>
            </a:scene3d>
            <a:sp3d extrusionH="57150">
              <a:bevelT w="38100" h="38100" prst="relaxedInset"/>
            </a:sp3d>
          </a:bodyPr>
          <a:lstStyle/>
          <a:p>
            <a:pPr algn="l" rtl="0"/>
            <a:r>
              <a:rPr lang="en-US" sz="9600" kern="1200" dirty="0">
                <a:solidFill>
                  <a:srgbClr val="FF0000"/>
                </a:solidFill>
                <a:latin typeface="Bernard MT Condensed" pitchFamily="18" charset="0"/>
                <a:ea typeface="+mn-ea"/>
                <a:cs typeface="+mn-cs"/>
              </a:rPr>
              <a:t>HACKED</a:t>
            </a:r>
          </a:p>
        </p:txBody>
      </p:sp>
      <p:sp>
        <p:nvSpPr>
          <p:cNvPr id="8" name="TextBox 7"/>
          <p:cNvSpPr txBox="1"/>
          <p:nvPr/>
        </p:nvSpPr>
        <p:spPr>
          <a:xfrm>
            <a:off x="2209800" y="2971800"/>
            <a:ext cx="6172200" cy="2215991"/>
          </a:xfrm>
          <a:prstGeom prst="rect">
            <a:avLst/>
          </a:prstGeom>
          <a:noFill/>
        </p:spPr>
        <p:txBody>
          <a:bodyPr wrap="square" rtlCol="0">
            <a:spAutoFit/>
            <a:scene3d>
              <a:camera prst="orthographicFront"/>
              <a:lightRig rig="threePt" dir="t"/>
            </a:scene3d>
            <a:sp3d extrusionH="57150">
              <a:bevelT w="38100" h="38100" prst="relaxedInset"/>
            </a:sp3d>
          </a:bodyPr>
          <a:lstStyle/>
          <a:p>
            <a:pPr algn="l" rtl="0"/>
            <a:r>
              <a:rPr lang="en-US" sz="13800" kern="1200" dirty="0">
                <a:solidFill>
                  <a:srgbClr val="FF0000"/>
                </a:solidFill>
                <a:latin typeface="Bernard MT Condensed" pitchFamily="18" charset="0"/>
                <a:ea typeface="+mn-ea"/>
                <a:cs typeface="Aharoni" pitchFamily="2" charset="-79"/>
              </a:rPr>
              <a:t>HACKED</a:t>
            </a:r>
          </a:p>
        </p:txBody>
      </p:sp>
      <p:cxnSp>
        <p:nvCxnSpPr>
          <p:cNvPr id="10" name="Straight Arrow Connector 9"/>
          <p:cNvCxnSpPr/>
          <p:nvPr/>
        </p:nvCxnSpPr>
        <p:spPr>
          <a:xfrm rot="16200000" flipV="1">
            <a:off x="6057900" y="4762501"/>
            <a:ext cx="533400" cy="152400"/>
          </a:xfrm>
          <a:prstGeom prst="straightConnector1">
            <a:avLst/>
          </a:prstGeom>
          <a:ln w="76200">
            <a:solidFill>
              <a:schemeClr val="accent3">
                <a:lumMod val="75000"/>
              </a:schemeClr>
            </a:solidFill>
            <a:tailEnd type="arrow"/>
          </a:ln>
          <a:scene3d>
            <a:camera prst="orthographicFront"/>
            <a:lightRig rig="threePt" dir="t"/>
          </a:scene3d>
          <a:sp3d>
            <a:bevelT prst="relaxedInset"/>
          </a:sp3d>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057400" y="762000"/>
            <a:ext cx="2971800" cy="15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3" name="Group 9"/>
          <p:cNvGrpSpPr/>
          <p:nvPr/>
        </p:nvGrpSpPr>
        <p:grpSpPr>
          <a:xfrm>
            <a:off x="3810000" y="969168"/>
            <a:ext cx="4038600" cy="2307432"/>
            <a:chOff x="3505200" y="762000"/>
            <a:chExt cx="3721847" cy="2209800"/>
          </a:xfrm>
        </p:grpSpPr>
        <p:sp>
          <p:nvSpPr>
            <p:cNvPr id="20" name="Rounded Rectangle 19"/>
            <p:cNvSpPr/>
            <p:nvPr/>
          </p:nvSpPr>
          <p:spPr>
            <a:xfrm>
              <a:off x="3810000" y="1295400"/>
              <a:ext cx="3417047" cy="1676400"/>
            </a:xfrm>
            <a:prstGeom prst="roundRect">
              <a:avLst/>
            </a:prstGeom>
            <a:solidFill>
              <a:schemeClr val="tx1">
                <a:alpha val="90000"/>
              </a:schemeClr>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sz="2800" b="1" kern="1200" dirty="0">
                  <a:solidFill>
                    <a:srgbClr val="FF0000"/>
                  </a:solidFill>
                  <a:latin typeface="Calibri"/>
                  <a:ea typeface="+mn-ea"/>
                  <a:cs typeface="+mn-cs"/>
                </a:rPr>
                <a:t>The second-level domain is .org and not .</a:t>
              </a:r>
              <a:r>
                <a:rPr lang="en-US" sz="2800" b="1" kern="1200" dirty="0" err="1">
                  <a:solidFill>
                    <a:srgbClr val="FF0000"/>
                  </a:solidFill>
                  <a:latin typeface="Calibri"/>
                  <a:ea typeface="+mn-ea"/>
                  <a:cs typeface="+mn-cs"/>
                </a:rPr>
                <a:t>edu</a:t>
              </a:r>
              <a:r>
                <a:rPr lang="en-US" sz="2800" b="1" kern="1200" dirty="0">
                  <a:solidFill>
                    <a:srgbClr val="FF0000"/>
                  </a:solidFill>
                  <a:latin typeface="Calibri"/>
                  <a:ea typeface="+mn-ea"/>
                  <a:cs typeface="+mn-cs"/>
                </a:rPr>
                <a:t>; faked website</a:t>
              </a:r>
            </a:p>
          </p:txBody>
        </p:sp>
        <p:cxnSp>
          <p:nvCxnSpPr>
            <p:cNvPr id="21" name="Straight Arrow Connector 20"/>
            <p:cNvCxnSpPr/>
            <p:nvPr/>
          </p:nvCxnSpPr>
          <p:spPr>
            <a:xfrm rot="16200000" flipV="1">
              <a:off x="3505200" y="762000"/>
              <a:ext cx="533400" cy="533400"/>
            </a:xfrm>
            <a:prstGeom prst="straightConnector1">
              <a:avLst/>
            </a:prstGeom>
            <a:ln w="11430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1295400" y="533400"/>
            <a:ext cx="7086600" cy="461665"/>
          </a:xfrm>
          <a:prstGeom prst="rect">
            <a:avLst/>
          </a:prstGeom>
          <a:solidFill>
            <a:schemeClr val="tx1"/>
          </a:solidFill>
          <a:ln w="76200">
            <a:solidFill>
              <a:srgbClr val="FFC000"/>
            </a:solidFill>
          </a:ln>
        </p:spPr>
        <p:txBody>
          <a:bodyPr wrap="square" rtlCol="0">
            <a:spAutoFit/>
          </a:bodyPr>
          <a:lstStyle/>
          <a:p>
            <a:pPr algn="l" rtl="0"/>
            <a:r>
              <a:rPr lang="en-US" sz="2400" b="1" kern="1200" dirty="0">
                <a:solidFill>
                  <a:srgbClr val="FF0000"/>
                </a:solidFill>
                <a:latin typeface="Consolas" pitchFamily="49" charset="0"/>
                <a:ea typeface="+mn-ea"/>
                <a:cs typeface="Arial" pitchFamily="34" charset="0"/>
              </a:rPr>
              <a:t>https://</a:t>
            </a:r>
            <a:r>
              <a:rPr lang="en-US" sz="2400" b="1" dirty="0" err="1">
                <a:solidFill>
                  <a:srgbClr val="FF0000"/>
                </a:solidFill>
                <a:latin typeface="Consolas" pitchFamily="49" charset="0"/>
                <a:cs typeface="Arial" pitchFamily="34" charset="0"/>
              </a:rPr>
              <a:t>mail.seecs</a:t>
            </a:r>
            <a:r>
              <a:rPr lang="en-US" sz="2400" b="1" kern="1200" dirty="0" err="1">
                <a:solidFill>
                  <a:srgbClr val="FF0000"/>
                </a:solidFill>
                <a:latin typeface="Consolas" pitchFamily="49" charset="0"/>
                <a:ea typeface="+mn-ea"/>
                <a:cs typeface="Arial" pitchFamily="34" charset="0"/>
              </a:rPr>
              <a:t>.org.pk</a:t>
            </a:r>
            <a:r>
              <a:rPr lang="en-US" sz="2400" b="1" kern="1200" dirty="0">
                <a:solidFill>
                  <a:srgbClr val="FF0000"/>
                </a:solidFill>
                <a:latin typeface="Consolas" pitchFamily="49" charset="0"/>
                <a:ea typeface="+mn-ea"/>
                <a:cs typeface="Arial" pitchFamily="34" charset="0"/>
              </a:rPr>
              <a:t>/</a:t>
            </a:r>
            <a:r>
              <a:rPr lang="en-US" sz="2400" b="1" kern="1200" dirty="0" err="1">
                <a:solidFill>
                  <a:srgbClr val="FF0000"/>
                </a:solidFill>
                <a:latin typeface="Consolas" pitchFamily="49" charset="0"/>
                <a:ea typeface="+mn-ea"/>
                <a:cs typeface="Arial" pitchFamily="34" charset="0"/>
              </a:rPr>
              <a:t>src</a:t>
            </a:r>
            <a:r>
              <a:rPr lang="en-US" sz="2400" b="1" kern="1200" dirty="0">
                <a:solidFill>
                  <a:srgbClr val="FF0000"/>
                </a:solidFill>
                <a:latin typeface="Consolas" pitchFamily="49" charset="0"/>
                <a:ea typeface="+mn-ea"/>
                <a:cs typeface="Arial" pitchFamily="34" charset="0"/>
              </a:rPr>
              <a:t>/</a:t>
            </a:r>
            <a:r>
              <a:rPr lang="en-US" sz="2400" b="1" kern="1200" dirty="0" err="1">
                <a:solidFill>
                  <a:srgbClr val="FF0000"/>
                </a:solidFill>
                <a:latin typeface="Consolas" pitchFamily="49" charset="0"/>
                <a:ea typeface="+mn-ea"/>
                <a:cs typeface="Arial" pitchFamily="34" charset="0"/>
              </a:rPr>
              <a:t>login.php</a:t>
            </a:r>
            <a:endParaRPr lang="en-US" sz="2400" b="1" kern="1200" dirty="0">
              <a:solidFill>
                <a:srgbClr val="FF0000"/>
              </a:solidFill>
              <a:latin typeface="Consolas" pitchFamily="49" charset="0"/>
              <a:ea typeface="+mn-ea"/>
              <a:cs typeface="Arial" pitchFamily="34" charset="0"/>
            </a:endParaRPr>
          </a:p>
        </p:txBody>
      </p:sp>
      <p:sp>
        <p:nvSpPr>
          <p:cNvPr id="23" name="Oval 22"/>
          <p:cNvSpPr/>
          <p:nvPr/>
        </p:nvSpPr>
        <p:spPr>
          <a:xfrm>
            <a:off x="76200" y="1295400"/>
            <a:ext cx="838200" cy="838200"/>
          </a:xfrm>
          <a:prstGeom prst="ellipse">
            <a:avLst/>
          </a:prstGeom>
          <a:solidFill>
            <a:srgbClr val="C0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r>
              <a:rPr lang="en-US" sz="6000" b="1" kern="1200" dirty="0">
                <a:solidFill>
                  <a:prstClr val="white"/>
                </a:solidFill>
                <a:latin typeface="Calibri"/>
                <a:ea typeface="+mn-ea"/>
                <a:cs typeface="+mn-cs"/>
              </a:rPr>
              <a:t>2</a:t>
            </a:r>
            <a:endParaRPr lang="en-US" sz="1100" kern="1200" dirty="0">
              <a:solidFill>
                <a:prstClr val="white"/>
              </a:solidFill>
              <a:latin typeface="Calibri"/>
              <a:ea typeface="+mn-ea"/>
              <a:cs typeface="+mn-cs"/>
            </a:endParaRPr>
          </a:p>
        </p:txBody>
      </p:sp>
    </p:spTree>
    <p:extLst>
      <p:ext uri="{BB962C8B-B14F-4D97-AF65-F5344CB8AC3E}">
        <p14:creationId xmlns:p14="http://schemas.microsoft.com/office/powerpoint/2010/main" val="8300927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ntr" presetSubtype="0" fill="hold" grpId="0" nodeType="withEffect">
                                  <p:stCondLst>
                                    <p:cond delay="0"/>
                                  </p:stCondLst>
                                  <p:iterate type="lt">
                                    <p:tmAbs val="50"/>
                                  </p:iterate>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1" presetClass="entr" presetSubtype="0" fill="hold" nodeType="withEffect">
                                  <p:stCondLst>
                                    <p:cond delay="0"/>
                                  </p:stCondLst>
                                  <p:iterate type="lt">
                                    <p:tmAbs val="100"/>
                                  </p:iterate>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par>
                          <p:cTn id="19" fill="hold">
                            <p:stCondLst>
                              <p:cond delay="801"/>
                            </p:stCondLst>
                            <p:childTnLst>
                              <p:par>
                                <p:cTn id="20" presetID="1" presetClass="entr" presetSubtype="0" fill="hold" nodeType="afterEffect">
                                  <p:stCondLst>
                                    <p:cond delay="500"/>
                                  </p:stCondLst>
                                  <p:iterate type="lt">
                                    <p:tmAbs val="100"/>
                                  </p:iterate>
                                  <p:childTnLst>
                                    <p:set>
                                      <p:cBhvr>
                                        <p:cTn id="21"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par>
                                <p:cTn id="26" presetID="35" presetClass="emph" presetSubtype="0" fill="hold" nodeType="withEffect">
                                  <p:stCondLst>
                                    <p:cond delay="0"/>
                                  </p:stCondLst>
                                  <p:childTnLst>
                                    <p:anim calcmode="discrete" valueType="str">
                                      <p:cBhvr>
                                        <p:cTn id="27" dur="1000" fill="hold"/>
                                        <p:tgtEl>
                                          <p:spTgt spid="10"/>
                                        </p:tgtEl>
                                        <p:attrNameLst>
                                          <p:attrName>style.visibility</p:attrName>
                                        </p:attrNameLst>
                                      </p:cBhvr>
                                      <p:tavLst>
                                        <p:tav tm="0">
                                          <p:val>
                                            <p:strVal val="hidden"/>
                                          </p:val>
                                        </p:tav>
                                        <p:tav tm="50000">
                                          <p:val>
                                            <p:strVal val="visible"/>
                                          </p:val>
                                        </p:tav>
                                      </p:tavLst>
                                    </p:anim>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childTnLst>
                                </p:cTn>
                              </p:par>
                            </p:childTnLst>
                          </p:cTn>
                        </p:par>
                        <p:par>
                          <p:cTn id="32" fill="hold">
                            <p:stCondLst>
                              <p:cond delay="0"/>
                            </p:stCondLst>
                            <p:childTnLst>
                              <p:par>
                                <p:cTn id="33" presetID="1" presetClass="exit" presetSubtype="0" fill="hold" grpId="1" nodeType="afterEffect">
                                  <p:stCondLst>
                                    <p:cond delay="500"/>
                                  </p:stCondLst>
                                  <p:childTnLst>
                                    <p:set>
                                      <p:cBhvr>
                                        <p:cTn id="34" dur="1" fill="hold">
                                          <p:stCondLst>
                                            <p:cond delay="0"/>
                                          </p:stCondLst>
                                        </p:cTn>
                                        <p:tgtEl>
                                          <p:spTgt spid="4"/>
                                        </p:tgtEl>
                                        <p:attrNameLst>
                                          <p:attrName>style.visibility</p:attrName>
                                        </p:attrNameLst>
                                      </p:cBhvr>
                                      <p:to>
                                        <p:strVal val="hidden"/>
                                      </p:to>
                                    </p:se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childTnLst>
                                </p:cTn>
                              </p:par>
                            </p:childTnLst>
                          </p:cTn>
                        </p:par>
                        <p:par>
                          <p:cTn id="38" fill="hold">
                            <p:stCondLst>
                              <p:cond delay="500"/>
                            </p:stCondLst>
                            <p:childTnLst>
                              <p:par>
                                <p:cTn id="39" presetID="1" presetClass="exit" presetSubtype="0" fill="hold" grpId="1" nodeType="afterEffect">
                                  <p:stCondLst>
                                    <p:cond delay="500"/>
                                  </p:stCondLst>
                                  <p:childTnLst>
                                    <p:set>
                                      <p:cBhvr>
                                        <p:cTn id="40" dur="1" fill="hold">
                                          <p:stCondLst>
                                            <p:cond delay="0"/>
                                          </p:stCondLst>
                                        </p:cTn>
                                        <p:tgtEl>
                                          <p:spTgt spid="7"/>
                                        </p:tgtEl>
                                        <p:attrNameLst>
                                          <p:attrName>style.visibility</p:attrName>
                                        </p:attrNameLst>
                                      </p:cBhvr>
                                      <p:to>
                                        <p:strVal val="hidden"/>
                                      </p:to>
                                    </p:set>
                                  </p:childTnLst>
                                </p:cTn>
                              </p:par>
                            </p:childTnLst>
                          </p:cTn>
                        </p:par>
                        <p:par>
                          <p:cTn id="41" fill="hold">
                            <p:stCondLst>
                              <p:cond delay="1000"/>
                            </p:stCondLst>
                            <p:childTnLst>
                              <p:par>
                                <p:cTn id="42" presetID="1" presetClass="entr" presetSubtype="0" fill="hold" grpId="0" nodeType="afterEffect">
                                  <p:stCondLst>
                                    <p:cond delay="0"/>
                                  </p:stCondLst>
                                  <p:childTnLst>
                                    <p:set>
                                      <p:cBhvr>
                                        <p:cTn id="43" dur="1" fill="hold">
                                          <p:stCondLst>
                                            <p:cond delay="0"/>
                                          </p:stCondLst>
                                        </p:cTn>
                                        <p:tgtEl>
                                          <p:spTgt spid="8"/>
                                        </p:tgtEl>
                                        <p:attrNameLst>
                                          <p:attrName>style.visibility</p:attrName>
                                        </p:attrNameLst>
                                      </p:cBhvr>
                                      <p:to>
                                        <p:strVal val="visible"/>
                                      </p:to>
                                    </p:set>
                                  </p:childTnLst>
                                </p:cTn>
                              </p:par>
                            </p:childTnLst>
                          </p:cTn>
                        </p:par>
                        <p:par>
                          <p:cTn id="44" fill="hold">
                            <p:stCondLst>
                              <p:cond delay="1000"/>
                            </p:stCondLst>
                            <p:childTnLst>
                              <p:par>
                                <p:cTn id="45" presetID="1" presetClass="exit" presetSubtype="0" fill="hold" grpId="1" nodeType="afterEffect">
                                  <p:stCondLst>
                                    <p:cond delay="500"/>
                                  </p:stCondLst>
                                  <p:childTnLst>
                                    <p:set>
                                      <p:cBhvr>
                                        <p:cTn id="4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7" grpId="0"/>
      <p:bldP spid="7" grpId="1"/>
      <p:bldP spid="8" grpId="0"/>
      <p:bldP spid="8" grpId="1"/>
      <p:bldP spid="2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cstate="print"/>
          <a:srcRect/>
          <a:stretch>
            <a:fillRect/>
          </a:stretch>
        </p:blipFill>
        <p:spPr bwMode="auto">
          <a:xfrm>
            <a:off x="1181100" y="161925"/>
            <a:ext cx="7200900" cy="6534150"/>
          </a:xfrm>
          <a:prstGeom prst="rect">
            <a:avLst/>
          </a:prstGeom>
          <a:solidFill>
            <a:schemeClr val="tx1">
              <a:alpha val="18000"/>
            </a:schemeClr>
          </a:solidFill>
          <a:ln w="9525">
            <a:noFill/>
            <a:miter lim="800000"/>
            <a:headEnd/>
            <a:tailEnd/>
          </a:ln>
          <a:effectLst/>
        </p:spPr>
      </p:pic>
      <p:sp>
        <p:nvSpPr>
          <p:cNvPr id="8" name="TextBox 7"/>
          <p:cNvSpPr txBox="1"/>
          <p:nvPr/>
        </p:nvSpPr>
        <p:spPr>
          <a:xfrm>
            <a:off x="2209800" y="533400"/>
            <a:ext cx="2971800" cy="226985"/>
          </a:xfrm>
          <a:prstGeom prst="rect">
            <a:avLst/>
          </a:prstGeom>
          <a:solidFill>
            <a:schemeClr val="tx1"/>
          </a:solidFill>
        </p:spPr>
        <p:txBody>
          <a:bodyPr wrap="square" rtlCol="0">
            <a:spAutoFit/>
          </a:bodyPr>
          <a:lstStyle/>
          <a:p>
            <a:pPr algn="l" rtl="0"/>
            <a:r>
              <a:rPr lang="en-US" sz="875" kern="1200" dirty="0">
                <a:solidFill>
                  <a:prstClr val="black"/>
                </a:solidFill>
                <a:latin typeface="Courier" pitchFamily="2" charset="0"/>
                <a:ea typeface="+mn-ea"/>
                <a:cs typeface="+mn-cs"/>
              </a:rPr>
              <a:t>https</a:t>
            </a:r>
            <a:r>
              <a:rPr lang="en-US" sz="875" kern="1200">
                <a:solidFill>
                  <a:prstClr val="black"/>
                </a:solidFill>
                <a:latin typeface="Courier" pitchFamily="2" charset="0"/>
                <a:ea typeface="+mn-ea"/>
                <a:cs typeface="+mn-cs"/>
              </a:rPr>
              <a:t>://webmail.niit.edu.tk/src/login.php</a:t>
            </a:r>
            <a:endParaRPr lang="en-US" sz="875" kern="1200" dirty="0">
              <a:solidFill>
                <a:prstClr val="black"/>
              </a:solidFill>
              <a:latin typeface="Courier" pitchFamily="2" charset="0"/>
              <a:ea typeface="+mn-ea"/>
              <a:cs typeface="+mn-cs"/>
            </a:endParaRPr>
          </a:p>
        </p:txBody>
      </p:sp>
      <p:sp>
        <p:nvSpPr>
          <p:cNvPr id="13" name="Oval 12"/>
          <p:cNvSpPr/>
          <p:nvPr/>
        </p:nvSpPr>
        <p:spPr>
          <a:xfrm>
            <a:off x="76200" y="2514600"/>
            <a:ext cx="838200" cy="838200"/>
          </a:xfrm>
          <a:prstGeom prst="ellipse">
            <a:avLst/>
          </a:prstGeom>
          <a:solidFill>
            <a:srgbClr val="C0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r>
              <a:rPr lang="en-US" sz="6000" b="1" kern="1200" dirty="0">
                <a:solidFill>
                  <a:prstClr val="white"/>
                </a:solidFill>
                <a:latin typeface="Calibri"/>
                <a:ea typeface="+mn-ea"/>
                <a:cs typeface="+mn-cs"/>
              </a:rPr>
              <a:t>3</a:t>
            </a:r>
            <a:endParaRPr lang="en-US" sz="1100" kern="1200" dirty="0">
              <a:solidFill>
                <a:prstClr val="white"/>
              </a:solidFill>
              <a:latin typeface="Calibri"/>
              <a:ea typeface="+mn-ea"/>
              <a:cs typeface="+mn-cs"/>
            </a:endParaRPr>
          </a:p>
        </p:txBody>
      </p:sp>
      <p:grpSp>
        <p:nvGrpSpPr>
          <p:cNvPr id="2" name="Group 9"/>
          <p:cNvGrpSpPr/>
          <p:nvPr/>
        </p:nvGrpSpPr>
        <p:grpSpPr>
          <a:xfrm>
            <a:off x="3810000" y="969168"/>
            <a:ext cx="4038600" cy="2307432"/>
            <a:chOff x="3505200" y="762000"/>
            <a:chExt cx="3721847" cy="2209800"/>
          </a:xfrm>
        </p:grpSpPr>
        <p:sp>
          <p:nvSpPr>
            <p:cNvPr id="15" name="Rounded Rectangle 14"/>
            <p:cNvSpPr/>
            <p:nvPr/>
          </p:nvSpPr>
          <p:spPr>
            <a:xfrm>
              <a:off x="3810000" y="1295400"/>
              <a:ext cx="3417047" cy="1676400"/>
            </a:xfrm>
            <a:prstGeom prst="roundRect">
              <a:avLst/>
            </a:prstGeom>
            <a:solidFill>
              <a:schemeClr val="tx1">
                <a:alpha val="90000"/>
              </a:schemeClr>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sz="2800" b="1" kern="1200" dirty="0">
                  <a:solidFill>
                    <a:prstClr val="black"/>
                  </a:solidFill>
                  <a:latin typeface="Calibri"/>
                  <a:ea typeface="+mn-ea"/>
                  <a:cs typeface="+mn-cs"/>
                </a:rPr>
                <a:t>The first-level domain is </a:t>
              </a:r>
              <a:r>
                <a:rPr lang="en-US" sz="2800" b="1" kern="1200" dirty="0">
                  <a:solidFill>
                    <a:srgbClr val="C00000"/>
                  </a:solidFill>
                  <a:latin typeface="Calibri"/>
                  <a:ea typeface="+mn-ea"/>
                  <a:cs typeface="+mn-cs"/>
                </a:rPr>
                <a:t>.</a:t>
              </a:r>
              <a:r>
                <a:rPr lang="en-US" sz="2800" b="1" kern="1200" dirty="0" err="1">
                  <a:solidFill>
                    <a:srgbClr val="C00000"/>
                  </a:solidFill>
                  <a:latin typeface="Calibri"/>
                  <a:ea typeface="+mn-ea"/>
                  <a:cs typeface="+mn-cs"/>
                </a:rPr>
                <a:t>tk</a:t>
              </a:r>
              <a:r>
                <a:rPr lang="en-US" sz="2800" b="1" kern="1200" dirty="0">
                  <a:solidFill>
                    <a:srgbClr val="C00000"/>
                  </a:solidFill>
                  <a:latin typeface="Calibri"/>
                  <a:ea typeface="+mn-ea"/>
                  <a:cs typeface="+mn-cs"/>
                </a:rPr>
                <a:t> </a:t>
              </a:r>
              <a:r>
                <a:rPr lang="en-US" sz="2800" b="1" kern="1200" dirty="0">
                  <a:solidFill>
                    <a:prstClr val="black"/>
                  </a:solidFill>
                  <a:latin typeface="Calibri"/>
                  <a:ea typeface="+mn-ea"/>
                  <a:cs typeface="+mn-cs"/>
                </a:rPr>
                <a:t>and not </a:t>
              </a:r>
              <a:r>
                <a:rPr lang="en-US" sz="2800" b="1" kern="1200" dirty="0">
                  <a:solidFill>
                    <a:srgbClr val="C00000"/>
                  </a:solidFill>
                  <a:latin typeface="Calibri"/>
                  <a:ea typeface="+mn-ea"/>
                  <a:cs typeface="+mn-cs"/>
                </a:rPr>
                <a:t>.</a:t>
              </a:r>
              <a:r>
                <a:rPr lang="en-US" sz="2800" b="1" kern="1200" dirty="0" err="1">
                  <a:solidFill>
                    <a:srgbClr val="C00000"/>
                  </a:solidFill>
                  <a:latin typeface="Calibri"/>
                  <a:ea typeface="+mn-ea"/>
                  <a:cs typeface="+mn-cs"/>
                </a:rPr>
                <a:t>pk</a:t>
              </a:r>
              <a:r>
                <a:rPr lang="en-US" sz="2800" b="1" kern="1200" dirty="0">
                  <a:solidFill>
                    <a:prstClr val="black"/>
                  </a:solidFill>
                  <a:latin typeface="Calibri"/>
                  <a:ea typeface="+mn-ea"/>
                  <a:cs typeface="+mn-cs"/>
                </a:rPr>
                <a:t>; </a:t>
              </a:r>
              <a:r>
                <a:rPr lang="en-US" sz="2800" b="1" kern="1200" dirty="0">
                  <a:solidFill>
                    <a:srgbClr val="6585CF">
                      <a:lumMod val="50000"/>
                    </a:srgbClr>
                  </a:solidFill>
                  <a:latin typeface="Calibri"/>
                  <a:ea typeface="+mn-ea"/>
                  <a:cs typeface="+mn-cs"/>
                </a:rPr>
                <a:t>faked website</a:t>
              </a:r>
            </a:p>
          </p:txBody>
        </p:sp>
        <p:cxnSp>
          <p:nvCxnSpPr>
            <p:cNvPr id="16" name="Straight Arrow Connector 15"/>
            <p:cNvCxnSpPr/>
            <p:nvPr/>
          </p:nvCxnSpPr>
          <p:spPr>
            <a:xfrm rot="16200000" flipV="1">
              <a:off x="3505200" y="762000"/>
              <a:ext cx="533400" cy="533400"/>
            </a:xfrm>
            <a:prstGeom prst="straightConnector1">
              <a:avLst/>
            </a:prstGeom>
            <a:ln w="11430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1219200" y="533400"/>
            <a:ext cx="7086600" cy="461665"/>
          </a:xfrm>
          <a:prstGeom prst="rect">
            <a:avLst/>
          </a:prstGeom>
          <a:solidFill>
            <a:schemeClr val="tx1"/>
          </a:solidFill>
          <a:ln w="76200">
            <a:solidFill>
              <a:srgbClr val="FFC000"/>
            </a:solidFill>
          </a:ln>
        </p:spPr>
        <p:txBody>
          <a:bodyPr wrap="square" rtlCol="0">
            <a:spAutoFit/>
          </a:bodyPr>
          <a:lstStyle/>
          <a:p>
            <a:pPr algn="l" rtl="0"/>
            <a:r>
              <a:rPr lang="en-US" sz="2400" b="1" kern="1200" dirty="0">
                <a:solidFill>
                  <a:prstClr val="black"/>
                </a:solidFill>
                <a:latin typeface="Consolas" pitchFamily="49" charset="0"/>
                <a:ea typeface="+mn-ea"/>
                <a:cs typeface="Arial" pitchFamily="34" charset="0"/>
              </a:rPr>
              <a:t>https://</a:t>
            </a:r>
            <a:r>
              <a:rPr lang="en-US" sz="2400" b="1" kern="1200" dirty="0" err="1">
                <a:solidFill>
                  <a:prstClr val="black"/>
                </a:solidFill>
                <a:latin typeface="Consolas" pitchFamily="49" charset="0"/>
                <a:ea typeface="+mn-ea"/>
                <a:cs typeface="Arial" pitchFamily="34" charset="0"/>
              </a:rPr>
              <a:t>mail.seecs.edu.</a:t>
            </a:r>
            <a:r>
              <a:rPr lang="en-US" sz="2400" b="1" kern="1200" dirty="0" err="1">
                <a:solidFill>
                  <a:srgbClr val="C00000"/>
                </a:solidFill>
                <a:latin typeface="Consolas" pitchFamily="49" charset="0"/>
                <a:ea typeface="+mn-ea"/>
                <a:cs typeface="Arial" pitchFamily="34" charset="0"/>
              </a:rPr>
              <a:t>tk</a:t>
            </a:r>
            <a:r>
              <a:rPr lang="en-US" sz="2400" b="1" kern="1200" dirty="0">
                <a:solidFill>
                  <a:prstClr val="black"/>
                </a:solidFill>
                <a:latin typeface="Consolas" pitchFamily="49" charset="0"/>
                <a:ea typeface="+mn-ea"/>
                <a:cs typeface="Arial" pitchFamily="34" charset="0"/>
              </a:rPr>
              <a:t>/</a:t>
            </a:r>
            <a:r>
              <a:rPr lang="en-US" sz="2400" b="1" kern="1200" dirty="0" err="1">
                <a:solidFill>
                  <a:prstClr val="black"/>
                </a:solidFill>
                <a:latin typeface="Consolas" pitchFamily="49" charset="0"/>
                <a:ea typeface="+mn-ea"/>
                <a:cs typeface="Arial" pitchFamily="34" charset="0"/>
              </a:rPr>
              <a:t>src</a:t>
            </a:r>
            <a:r>
              <a:rPr lang="en-US" sz="2400" b="1" kern="1200" dirty="0">
                <a:solidFill>
                  <a:prstClr val="black"/>
                </a:solidFill>
                <a:latin typeface="Consolas" pitchFamily="49" charset="0"/>
                <a:ea typeface="+mn-ea"/>
                <a:cs typeface="Arial" pitchFamily="34" charset="0"/>
              </a:rPr>
              <a:t>/</a:t>
            </a:r>
            <a:r>
              <a:rPr lang="en-US" sz="2400" b="1" kern="1200" dirty="0" err="1">
                <a:solidFill>
                  <a:prstClr val="black"/>
                </a:solidFill>
                <a:latin typeface="Consolas" pitchFamily="49" charset="0"/>
                <a:ea typeface="+mn-ea"/>
                <a:cs typeface="Arial" pitchFamily="34" charset="0"/>
              </a:rPr>
              <a:t>login.php</a:t>
            </a:r>
            <a:endParaRPr lang="en-US" sz="2400" b="1" kern="1200" dirty="0">
              <a:solidFill>
                <a:prstClr val="black"/>
              </a:solidFill>
              <a:latin typeface="Consolas" pitchFamily="49" charset="0"/>
              <a:ea typeface="+mn-ea"/>
              <a:cs typeface="Arial" pitchFamily="34" charset="0"/>
            </a:endParaRPr>
          </a:p>
        </p:txBody>
      </p:sp>
      <p:sp>
        <p:nvSpPr>
          <p:cNvPr id="18" name="TextBox 17"/>
          <p:cNvSpPr txBox="1"/>
          <p:nvPr/>
        </p:nvSpPr>
        <p:spPr>
          <a:xfrm>
            <a:off x="3886200" y="3480137"/>
            <a:ext cx="2895600" cy="1015663"/>
          </a:xfrm>
          <a:prstGeom prst="rect">
            <a:avLst/>
          </a:prstGeom>
          <a:noFill/>
        </p:spPr>
        <p:txBody>
          <a:bodyPr wrap="square" rtlCol="0">
            <a:spAutoFit/>
            <a:scene3d>
              <a:camera prst="orthographicFront"/>
              <a:lightRig rig="threePt" dir="t"/>
            </a:scene3d>
            <a:sp3d extrusionH="57150">
              <a:bevelT w="38100" h="38100" prst="relaxedInset"/>
            </a:sp3d>
          </a:bodyPr>
          <a:lstStyle/>
          <a:p>
            <a:pPr algn="l" rtl="0"/>
            <a:r>
              <a:rPr lang="en-US" sz="6000" kern="1200" dirty="0">
                <a:solidFill>
                  <a:srgbClr val="FF0000"/>
                </a:solidFill>
                <a:latin typeface="Bernard MT Condensed" pitchFamily="18" charset="0"/>
                <a:ea typeface="+mn-ea"/>
                <a:cs typeface="+mn-cs"/>
              </a:rPr>
              <a:t>HACKED</a:t>
            </a:r>
          </a:p>
        </p:txBody>
      </p:sp>
      <p:sp>
        <p:nvSpPr>
          <p:cNvPr id="19" name="TextBox 18"/>
          <p:cNvSpPr txBox="1"/>
          <p:nvPr/>
        </p:nvSpPr>
        <p:spPr>
          <a:xfrm>
            <a:off x="5181600" y="3708484"/>
            <a:ext cx="1447800" cy="253916"/>
          </a:xfrm>
          <a:prstGeom prst="rect">
            <a:avLst/>
          </a:prstGeom>
          <a:noFill/>
        </p:spPr>
        <p:txBody>
          <a:bodyPr wrap="square" rtlCol="0">
            <a:spAutoFit/>
          </a:bodyPr>
          <a:lstStyle/>
          <a:p>
            <a:pPr algn="l" rtl="0"/>
            <a:r>
              <a:rPr lang="en-US" sz="1050" b="1" kern="1200" dirty="0">
                <a:solidFill>
                  <a:prstClr val="black"/>
                </a:solidFill>
                <a:latin typeface="Courier" pitchFamily="2" charset="0"/>
                <a:ea typeface="+mn-ea"/>
                <a:cs typeface="+mn-cs"/>
              </a:rPr>
              <a:t>Victim.ID</a:t>
            </a:r>
          </a:p>
        </p:txBody>
      </p:sp>
      <p:sp>
        <p:nvSpPr>
          <p:cNvPr id="20" name="TextBox 19"/>
          <p:cNvSpPr txBox="1"/>
          <p:nvPr/>
        </p:nvSpPr>
        <p:spPr>
          <a:xfrm>
            <a:off x="5181600" y="3975556"/>
            <a:ext cx="1447800" cy="253916"/>
          </a:xfrm>
          <a:prstGeom prst="rect">
            <a:avLst/>
          </a:prstGeom>
          <a:noFill/>
        </p:spPr>
        <p:txBody>
          <a:bodyPr wrap="square" rtlCol="0">
            <a:spAutoFit/>
          </a:bodyPr>
          <a:lstStyle/>
          <a:p>
            <a:pPr algn="l" rtl="0"/>
            <a:r>
              <a:rPr lang="en-US" sz="1050" b="1" kern="1200" dirty="0">
                <a:solidFill>
                  <a:prstClr val="black"/>
                </a:solidFill>
                <a:latin typeface="Courier" pitchFamily="2" charset="0"/>
                <a:ea typeface="+mn-ea"/>
                <a:cs typeface="+mn-cs"/>
              </a:rPr>
              <a:t>**************</a:t>
            </a:r>
            <a:endParaRPr lang="en-US" sz="800" b="1" kern="1200" dirty="0">
              <a:solidFill>
                <a:prstClr val="black"/>
              </a:solidFill>
              <a:latin typeface="Courier" pitchFamily="2" charset="0"/>
              <a:ea typeface="+mn-ea"/>
              <a:cs typeface="+mn-cs"/>
            </a:endParaRPr>
          </a:p>
        </p:txBody>
      </p:sp>
      <p:sp>
        <p:nvSpPr>
          <p:cNvPr id="21" name="TextBox 20"/>
          <p:cNvSpPr txBox="1"/>
          <p:nvPr/>
        </p:nvSpPr>
        <p:spPr>
          <a:xfrm>
            <a:off x="3124200" y="3154740"/>
            <a:ext cx="4419600" cy="1569660"/>
          </a:xfrm>
          <a:prstGeom prst="rect">
            <a:avLst/>
          </a:prstGeom>
          <a:noFill/>
        </p:spPr>
        <p:txBody>
          <a:bodyPr wrap="square" rtlCol="0">
            <a:spAutoFit/>
            <a:scene3d>
              <a:camera prst="orthographicFront"/>
              <a:lightRig rig="threePt" dir="t"/>
            </a:scene3d>
            <a:sp3d extrusionH="57150">
              <a:bevelT w="38100" h="38100" prst="relaxedInset"/>
            </a:sp3d>
          </a:bodyPr>
          <a:lstStyle/>
          <a:p>
            <a:pPr algn="l" rtl="0"/>
            <a:r>
              <a:rPr lang="en-US" sz="9600" kern="1200" dirty="0">
                <a:solidFill>
                  <a:srgbClr val="FF0000"/>
                </a:solidFill>
                <a:latin typeface="Bernard MT Condensed" pitchFamily="18" charset="0"/>
                <a:ea typeface="+mn-ea"/>
                <a:cs typeface="+mn-cs"/>
              </a:rPr>
              <a:t>HACKED</a:t>
            </a:r>
          </a:p>
        </p:txBody>
      </p:sp>
      <p:sp>
        <p:nvSpPr>
          <p:cNvPr id="22" name="TextBox 21"/>
          <p:cNvSpPr txBox="1"/>
          <p:nvPr/>
        </p:nvSpPr>
        <p:spPr>
          <a:xfrm>
            <a:off x="2209800" y="2971800"/>
            <a:ext cx="6172200" cy="2215991"/>
          </a:xfrm>
          <a:prstGeom prst="rect">
            <a:avLst/>
          </a:prstGeom>
          <a:noFill/>
        </p:spPr>
        <p:txBody>
          <a:bodyPr wrap="square" rtlCol="0">
            <a:spAutoFit/>
            <a:scene3d>
              <a:camera prst="orthographicFront"/>
              <a:lightRig rig="threePt" dir="t"/>
            </a:scene3d>
            <a:sp3d extrusionH="57150">
              <a:bevelT w="38100" h="38100" prst="relaxedInset"/>
            </a:sp3d>
          </a:bodyPr>
          <a:lstStyle/>
          <a:p>
            <a:pPr algn="l" rtl="0"/>
            <a:r>
              <a:rPr lang="en-US" sz="13800" kern="1200" dirty="0">
                <a:solidFill>
                  <a:srgbClr val="FF0000"/>
                </a:solidFill>
                <a:latin typeface="Bernard MT Condensed" pitchFamily="18" charset="0"/>
                <a:ea typeface="+mn-ea"/>
                <a:cs typeface="Aharoni" pitchFamily="2" charset="-79"/>
              </a:rPr>
              <a:t>HACKED</a:t>
            </a:r>
          </a:p>
        </p:txBody>
      </p:sp>
      <p:cxnSp>
        <p:nvCxnSpPr>
          <p:cNvPr id="23" name="Straight Arrow Connector 22"/>
          <p:cNvCxnSpPr/>
          <p:nvPr/>
        </p:nvCxnSpPr>
        <p:spPr>
          <a:xfrm rot="16200000" flipV="1">
            <a:off x="5829300" y="4762501"/>
            <a:ext cx="533400" cy="152400"/>
          </a:xfrm>
          <a:prstGeom prst="straightConnector1">
            <a:avLst/>
          </a:prstGeom>
          <a:ln w="76200">
            <a:solidFill>
              <a:schemeClr val="accent3">
                <a:lumMod val="75000"/>
              </a:schemeClr>
            </a:solidFill>
            <a:tailEnd type="arrow"/>
          </a:ln>
          <a:scene3d>
            <a:camera prst="orthographicFront"/>
            <a:lightRig rig="threePt" dir="t"/>
          </a:scene3d>
          <a:sp3d>
            <a:bevelT prst="relaxedInset"/>
          </a:sp3d>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057400" y="762000"/>
            <a:ext cx="2971800" cy="15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71174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4"/>
                                        </p:tgtEl>
                                        <p:attrNameLst>
                                          <p:attrName>style.visibility</p:attrName>
                                        </p:attrNameLst>
                                      </p:cBhvr>
                                      <p:to>
                                        <p:strVal val="hidden"/>
                                      </p:to>
                                    </p:set>
                                  </p:childTnLst>
                                </p:cTn>
                              </p:par>
                              <p:par>
                                <p:cTn id="7" presetID="1" presetClass="entr" presetSubtype="0" fill="hold" grpId="0" nodeType="withEffect">
                                  <p:stCondLst>
                                    <p:cond delay="0"/>
                                  </p:stCondLst>
                                  <p:iterate type="lt">
                                    <p:tmAbs val="50"/>
                                  </p:iterate>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xEl>
                                              <p:pRg st="0" end="0"/>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childTnLst>
                                </p:cTn>
                              </p:par>
                              <p:par>
                                <p:cTn id="28" presetID="35" presetClass="emph" presetSubtype="0" fill="hold" nodeType="withEffect">
                                  <p:stCondLst>
                                    <p:cond delay="0"/>
                                  </p:stCondLst>
                                  <p:childTnLst>
                                    <p:anim calcmode="discrete" valueType="str">
                                      <p:cBhvr>
                                        <p:cTn id="29" dur="1000" fill="hold"/>
                                        <p:tgtEl>
                                          <p:spTgt spid="23"/>
                                        </p:tgtEl>
                                        <p:attrNameLst>
                                          <p:attrName>style.visibility</p:attrName>
                                        </p:attrNameLst>
                                      </p:cBhvr>
                                      <p:tavLst>
                                        <p:tav tm="0">
                                          <p:val>
                                            <p:strVal val="hidden"/>
                                          </p:val>
                                        </p:tav>
                                        <p:tav tm="50000">
                                          <p:val>
                                            <p:strVal val="visible"/>
                                          </p:val>
                                        </p:tav>
                                      </p:tavLst>
                                    </p:anim>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childTnLst>
                                </p:cTn>
                              </p:par>
                            </p:childTnLst>
                          </p:cTn>
                        </p:par>
                        <p:par>
                          <p:cTn id="34" fill="hold">
                            <p:stCondLst>
                              <p:cond delay="0"/>
                            </p:stCondLst>
                            <p:childTnLst>
                              <p:par>
                                <p:cTn id="35" presetID="1" presetClass="exit" presetSubtype="0" fill="hold" grpId="1" nodeType="afterEffect">
                                  <p:stCondLst>
                                    <p:cond delay="500"/>
                                  </p:stCondLst>
                                  <p:childTnLst>
                                    <p:set>
                                      <p:cBhvr>
                                        <p:cTn id="36" dur="1" fill="hold">
                                          <p:stCondLst>
                                            <p:cond delay="0"/>
                                          </p:stCondLst>
                                        </p:cTn>
                                        <p:tgtEl>
                                          <p:spTgt spid="18"/>
                                        </p:tgtEl>
                                        <p:attrNameLst>
                                          <p:attrName>style.visibility</p:attrName>
                                        </p:attrNameLst>
                                      </p:cBhvr>
                                      <p:to>
                                        <p:strVal val="hidden"/>
                                      </p:to>
                                    </p:set>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childTnLst>
                          </p:cTn>
                        </p:par>
                        <p:par>
                          <p:cTn id="40" fill="hold">
                            <p:stCondLst>
                              <p:cond delay="500"/>
                            </p:stCondLst>
                            <p:childTnLst>
                              <p:par>
                                <p:cTn id="41" presetID="1" presetClass="exit" presetSubtype="0" fill="hold" grpId="1" nodeType="afterEffect">
                                  <p:stCondLst>
                                    <p:cond delay="500"/>
                                  </p:stCondLst>
                                  <p:childTnLst>
                                    <p:set>
                                      <p:cBhvr>
                                        <p:cTn id="42" dur="1" fill="hold">
                                          <p:stCondLst>
                                            <p:cond delay="0"/>
                                          </p:stCondLst>
                                        </p:cTn>
                                        <p:tgtEl>
                                          <p:spTgt spid="21"/>
                                        </p:tgtEl>
                                        <p:attrNameLst>
                                          <p:attrName>style.visibility</p:attrName>
                                        </p:attrNameLst>
                                      </p:cBhvr>
                                      <p:to>
                                        <p:strVal val="hidden"/>
                                      </p:to>
                                    </p:set>
                                  </p:childTnLst>
                                </p:cTn>
                              </p:par>
                            </p:childTnLst>
                          </p:cTn>
                        </p:par>
                        <p:par>
                          <p:cTn id="43" fill="hold">
                            <p:stCondLst>
                              <p:cond delay="1000"/>
                            </p:stCondLst>
                            <p:childTnLst>
                              <p:par>
                                <p:cTn id="44" presetID="1" presetClass="entr" presetSubtype="0" fill="hold" grpId="0" nodeType="afterEffect">
                                  <p:stCondLst>
                                    <p:cond delay="0"/>
                                  </p:stCondLst>
                                  <p:childTnLst>
                                    <p:set>
                                      <p:cBhvr>
                                        <p:cTn id="45" dur="1" fill="hold">
                                          <p:stCondLst>
                                            <p:cond delay="0"/>
                                          </p:stCondLst>
                                        </p:cTn>
                                        <p:tgtEl>
                                          <p:spTgt spid="22"/>
                                        </p:tgtEl>
                                        <p:attrNameLst>
                                          <p:attrName>style.visibility</p:attrName>
                                        </p:attrNameLst>
                                      </p:cBhvr>
                                      <p:to>
                                        <p:strVal val="visible"/>
                                      </p:to>
                                    </p:set>
                                  </p:childTnLst>
                                </p:cTn>
                              </p:par>
                            </p:childTnLst>
                          </p:cTn>
                        </p:par>
                        <p:par>
                          <p:cTn id="46" fill="hold">
                            <p:stCondLst>
                              <p:cond delay="1000"/>
                            </p:stCondLst>
                            <p:childTnLst>
                              <p:par>
                                <p:cTn id="47" presetID="1" presetClass="exit" presetSubtype="0" fill="hold" grpId="1" nodeType="afterEffect">
                                  <p:stCondLst>
                                    <p:cond delay="500"/>
                                  </p:stCondLst>
                                  <p:childTnLst>
                                    <p:set>
                                      <p:cBhvr>
                                        <p:cTn id="48"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8" grpId="1"/>
      <p:bldP spid="21" grpId="0"/>
      <p:bldP spid="21" grpId="1"/>
      <p:bldP spid="22" grpId="0"/>
      <p:bldP spid="22"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cstate="print"/>
          <a:srcRect/>
          <a:stretch>
            <a:fillRect/>
          </a:stretch>
        </p:blipFill>
        <p:spPr bwMode="auto">
          <a:xfrm>
            <a:off x="1181100" y="161925"/>
            <a:ext cx="7200900" cy="6534150"/>
          </a:xfrm>
          <a:prstGeom prst="rect">
            <a:avLst/>
          </a:prstGeom>
          <a:noFill/>
          <a:ln w="9525">
            <a:noFill/>
            <a:miter lim="800000"/>
            <a:headEnd/>
            <a:tailEnd/>
          </a:ln>
          <a:effectLst/>
        </p:spPr>
      </p:pic>
      <p:sp>
        <p:nvSpPr>
          <p:cNvPr id="8" name="TextBox 7"/>
          <p:cNvSpPr txBox="1"/>
          <p:nvPr/>
        </p:nvSpPr>
        <p:spPr>
          <a:xfrm>
            <a:off x="1828800" y="533400"/>
            <a:ext cx="2971800" cy="226985"/>
          </a:xfrm>
          <a:prstGeom prst="rect">
            <a:avLst/>
          </a:prstGeom>
          <a:solidFill>
            <a:schemeClr val="tx1"/>
          </a:solidFill>
        </p:spPr>
        <p:txBody>
          <a:bodyPr wrap="square" rtlCol="0">
            <a:spAutoFit/>
          </a:bodyPr>
          <a:lstStyle/>
          <a:p>
            <a:pPr algn="l" rtl="0"/>
            <a:r>
              <a:rPr lang="en-US" sz="875" kern="1200" dirty="0">
                <a:solidFill>
                  <a:prstClr val="black"/>
                </a:solidFill>
                <a:latin typeface="Courier" pitchFamily="2" charset="0"/>
                <a:ea typeface="+mn-ea"/>
                <a:cs typeface="+mn-cs"/>
              </a:rPr>
              <a:t>https://202.125.111.57/src/login.php</a:t>
            </a:r>
          </a:p>
        </p:txBody>
      </p:sp>
      <p:sp>
        <p:nvSpPr>
          <p:cNvPr id="4" name="Rectangle 3"/>
          <p:cNvSpPr/>
          <p:nvPr/>
        </p:nvSpPr>
        <p:spPr>
          <a:xfrm>
            <a:off x="1828800" y="533400"/>
            <a:ext cx="2971800" cy="228600"/>
          </a:xfrm>
          <a:prstGeom prst="rect">
            <a:avLst/>
          </a:prstGeom>
          <a:noFill/>
          <a:ln w="76200">
            <a:solidFill>
              <a:srgbClr val="DE9F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dirty="0">
              <a:solidFill>
                <a:prstClr val="white"/>
              </a:solidFill>
              <a:latin typeface="Calibri"/>
              <a:ea typeface="+mn-ea"/>
              <a:cs typeface="+mn-cs"/>
            </a:endParaRPr>
          </a:p>
        </p:txBody>
      </p:sp>
      <p:grpSp>
        <p:nvGrpSpPr>
          <p:cNvPr id="2" name="Group 9"/>
          <p:cNvGrpSpPr/>
          <p:nvPr/>
        </p:nvGrpSpPr>
        <p:grpSpPr>
          <a:xfrm>
            <a:off x="3810000" y="969168"/>
            <a:ext cx="4038600" cy="2307432"/>
            <a:chOff x="3505200" y="762000"/>
            <a:chExt cx="3721847" cy="2209800"/>
          </a:xfrm>
        </p:grpSpPr>
        <p:sp>
          <p:nvSpPr>
            <p:cNvPr id="12" name="Rounded Rectangle 11"/>
            <p:cNvSpPr/>
            <p:nvPr/>
          </p:nvSpPr>
          <p:spPr>
            <a:xfrm>
              <a:off x="3810000" y="1295400"/>
              <a:ext cx="3417047" cy="1676400"/>
            </a:xfrm>
            <a:prstGeom prst="roundRect">
              <a:avLst/>
            </a:prstGeom>
            <a:solidFill>
              <a:schemeClr val="tx1">
                <a:alpha val="90000"/>
              </a:schemeClr>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sz="2800" b="1" kern="1200" dirty="0">
                  <a:solidFill>
                    <a:prstClr val="black"/>
                  </a:solidFill>
                  <a:latin typeface="Calibri"/>
                  <a:ea typeface="+mn-ea"/>
                  <a:cs typeface="+mn-cs"/>
                </a:rPr>
                <a:t>The IP address does not correspond to mail.seecs.edu.pk; </a:t>
              </a:r>
              <a:r>
                <a:rPr lang="en-US" sz="2800" b="1" kern="1200" dirty="0">
                  <a:solidFill>
                    <a:srgbClr val="6585CF">
                      <a:lumMod val="50000"/>
                    </a:srgbClr>
                  </a:solidFill>
                  <a:latin typeface="Calibri"/>
                  <a:ea typeface="+mn-ea"/>
                  <a:cs typeface="+mn-cs"/>
                </a:rPr>
                <a:t>faked website</a:t>
              </a:r>
            </a:p>
          </p:txBody>
        </p:sp>
        <p:cxnSp>
          <p:nvCxnSpPr>
            <p:cNvPr id="14" name="Straight Arrow Connector 13"/>
            <p:cNvCxnSpPr/>
            <p:nvPr/>
          </p:nvCxnSpPr>
          <p:spPr>
            <a:xfrm rot="16200000" flipV="1">
              <a:off x="3505200" y="762000"/>
              <a:ext cx="533400" cy="533400"/>
            </a:xfrm>
            <a:prstGeom prst="straightConnector1">
              <a:avLst/>
            </a:prstGeom>
            <a:ln w="11430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1219200" y="533400"/>
            <a:ext cx="7086600" cy="461665"/>
          </a:xfrm>
          <a:prstGeom prst="rect">
            <a:avLst/>
          </a:prstGeom>
          <a:solidFill>
            <a:schemeClr val="tx1"/>
          </a:solidFill>
          <a:ln w="76200">
            <a:solidFill>
              <a:srgbClr val="FFC000"/>
            </a:solidFill>
          </a:ln>
        </p:spPr>
        <p:txBody>
          <a:bodyPr wrap="square" rtlCol="0">
            <a:spAutoFit/>
          </a:bodyPr>
          <a:lstStyle/>
          <a:p>
            <a:pPr algn="l" rtl="0"/>
            <a:r>
              <a:rPr lang="en-US" sz="2400" b="1" kern="1200" dirty="0">
                <a:solidFill>
                  <a:prstClr val="black"/>
                </a:solidFill>
                <a:latin typeface="Consolas" pitchFamily="49" charset="0"/>
                <a:ea typeface="+mn-ea"/>
                <a:cs typeface="Arial" pitchFamily="34" charset="0"/>
              </a:rPr>
              <a:t>https://202.128.111.87/src/login.php</a:t>
            </a:r>
          </a:p>
        </p:txBody>
      </p:sp>
      <p:sp>
        <p:nvSpPr>
          <p:cNvPr id="17" name="Oval 16"/>
          <p:cNvSpPr/>
          <p:nvPr/>
        </p:nvSpPr>
        <p:spPr>
          <a:xfrm>
            <a:off x="76200" y="3810000"/>
            <a:ext cx="838200" cy="838200"/>
          </a:xfrm>
          <a:prstGeom prst="ellipse">
            <a:avLst/>
          </a:prstGeom>
          <a:solidFill>
            <a:srgbClr val="C0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r>
              <a:rPr lang="en-US" sz="6000" b="1" kern="1200" dirty="0">
                <a:solidFill>
                  <a:prstClr val="white"/>
                </a:solidFill>
                <a:latin typeface="Calibri"/>
                <a:ea typeface="+mn-ea"/>
                <a:cs typeface="+mn-cs"/>
              </a:rPr>
              <a:t>4</a:t>
            </a:r>
            <a:endParaRPr lang="en-US" sz="1100" kern="1200" dirty="0">
              <a:solidFill>
                <a:prstClr val="white"/>
              </a:solidFill>
              <a:latin typeface="Calibri"/>
              <a:ea typeface="+mn-ea"/>
              <a:cs typeface="+mn-cs"/>
            </a:endParaRPr>
          </a:p>
        </p:txBody>
      </p:sp>
      <p:sp>
        <p:nvSpPr>
          <p:cNvPr id="18" name="TextBox 17"/>
          <p:cNvSpPr txBox="1"/>
          <p:nvPr/>
        </p:nvSpPr>
        <p:spPr>
          <a:xfrm>
            <a:off x="3886200" y="3480137"/>
            <a:ext cx="2895600" cy="1015663"/>
          </a:xfrm>
          <a:prstGeom prst="rect">
            <a:avLst/>
          </a:prstGeom>
          <a:noFill/>
        </p:spPr>
        <p:txBody>
          <a:bodyPr wrap="square" rtlCol="0">
            <a:spAutoFit/>
            <a:scene3d>
              <a:camera prst="orthographicFront"/>
              <a:lightRig rig="threePt" dir="t"/>
            </a:scene3d>
            <a:sp3d extrusionH="57150">
              <a:bevelT w="38100" h="38100" prst="relaxedInset"/>
            </a:sp3d>
          </a:bodyPr>
          <a:lstStyle/>
          <a:p>
            <a:pPr algn="l" rtl="0"/>
            <a:r>
              <a:rPr lang="en-US" sz="6000" kern="1200" dirty="0">
                <a:solidFill>
                  <a:srgbClr val="FF0000"/>
                </a:solidFill>
                <a:latin typeface="Bernard MT Condensed" pitchFamily="18" charset="0"/>
                <a:ea typeface="+mn-ea"/>
                <a:cs typeface="+mn-cs"/>
              </a:rPr>
              <a:t>HACKED</a:t>
            </a:r>
          </a:p>
        </p:txBody>
      </p:sp>
      <p:sp>
        <p:nvSpPr>
          <p:cNvPr id="19" name="TextBox 18"/>
          <p:cNvSpPr txBox="1"/>
          <p:nvPr/>
        </p:nvSpPr>
        <p:spPr>
          <a:xfrm>
            <a:off x="5181600" y="3708484"/>
            <a:ext cx="1447800" cy="253916"/>
          </a:xfrm>
          <a:prstGeom prst="rect">
            <a:avLst/>
          </a:prstGeom>
          <a:noFill/>
        </p:spPr>
        <p:txBody>
          <a:bodyPr wrap="square" rtlCol="0">
            <a:spAutoFit/>
          </a:bodyPr>
          <a:lstStyle/>
          <a:p>
            <a:pPr algn="l" rtl="0"/>
            <a:r>
              <a:rPr lang="en-US" sz="1050" b="1" kern="1200" dirty="0">
                <a:solidFill>
                  <a:prstClr val="black"/>
                </a:solidFill>
                <a:latin typeface="Courier" pitchFamily="2" charset="0"/>
                <a:ea typeface="+mn-ea"/>
                <a:cs typeface="+mn-cs"/>
              </a:rPr>
              <a:t>Victim.ID</a:t>
            </a:r>
          </a:p>
        </p:txBody>
      </p:sp>
      <p:sp>
        <p:nvSpPr>
          <p:cNvPr id="20" name="TextBox 19"/>
          <p:cNvSpPr txBox="1"/>
          <p:nvPr/>
        </p:nvSpPr>
        <p:spPr>
          <a:xfrm>
            <a:off x="5181600" y="3975556"/>
            <a:ext cx="1447800" cy="253916"/>
          </a:xfrm>
          <a:prstGeom prst="rect">
            <a:avLst/>
          </a:prstGeom>
          <a:noFill/>
        </p:spPr>
        <p:txBody>
          <a:bodyPr wrap="square" rtlCol="0">
            <a:spAutoFit/>
          </a:bodyPr>
          <a:lstStyle/>
          <a:p>
            <a:pPr algn="l" rtl="0"/>
            <a:r>
              <a:rPr lang="en-US" sz="1050" b="1" kern="1200" dirty="0">
                <a:solidFill>
                  <a:prstClr val="black"/>
                </a:solidFill>
                <a:latin typeface="Courier" pitchFamily="2" charset="0"/>
                <a:ea typeface="+mn-ea"/>
                <a:cs typeface="+mn-cs"/>
              </a:rPr>
              <a:t>**************</a:t>
            </a:r>
            <a:endParaRPr lang="en-US" sz="800" b="1" kern="1200" dirty="0">
              <a:solidFill>
                <a:prstClr val="black"/>
              </a:solidFill>
              <a:latin typeface="Courier" pitchFamily="2" charset="0"/>
              <a:ea typeface="+mn-ea"/>
              <a:cs typeface="+mn-cs"/>
            </a:endParaRPr>
          </a:p>
        </p:txBody>
      </p:sp>
      <p:sp>
        <p:nvSpPr>
          <p:cNvPr id="21" name="TextBox 20"/>
          <p:cNvSpPr txBox="1"/>
          <p:nvPr/>
        </p:nvSpPr>
        <p:spPr>
          <a:xfrm>
            <a:off x="3124200" y="3154740"/>
            <a:ext cx="4419600" cy="1569660"/>
          </a:xfrm>
          <a:prstGeom prst="rect">
            <a:avLst/>
          </a:prstGeom>
          <a:noFill/>
        </p:spPr>
        <p:txBody>
          <a:bodyPr wrap="square" rtlCol="0">
            <a:spAutoFit/>
            <a:scene3d>
              <a:camera prst="orthographicFront"/>
              <a:lightRig rig="threePt" dir="t"/>
            </a:scene3d>
            <a:sp3d extrusionH="57150">
              <a:bevelT w="38100" h="38100" prst="relaxedInset"/>
            </a:sp3d>
          </a:bodyPr>
          <a:lstStyle/>
          <a:p>
            <a:pPr algn="l" rtl="0"/>
            <a:r>
              <a:rPr lang="en-US" sz="9600" kern="1200" dirty="0">
                <a:solidFill>
                  <a:srgbClr val="FF0000"/>
                </a:solidFill>
                <a:latin typeface="Bernard MT Condensed" pitchFamily="18" charset="0"/>
                <a:ea typeface="+mn-ea"/>
                <a:cs typeface="+mn-cs"/>
              </a:rPr>
              <a:t>HACKED</a:t>
            </a:r>
          </a:p>
        </p:txBody>
      </p:sp>
      <p:sp>
        <p:nvSpPr>
          <p:cNvPr id="22" name="TextBox 21"/>
          <p:cNvSpPr txBox="1"/>
          <p:nvPr/>
        </p:nvSpPr>
        <p:spPr>
          <a:xfrm>
            <a:off x="2209800" y="2971800"/>
            <a:ext cx="6172200" cy="2215991"/>
          </a:xfrm>
          <a:prstGeom prst="rect">
            <a:avLst/>
          </a:prstGeom>
          <a:noFill/>
        </p:spPr>
        <p:txBody>
          <a:bodyPr wrap="square" rtlCol="0">
            <a:spAutoFit/>
            <a:scene3d>
              <a:camera prst="orthographicFront"/>
              <a:lightRig rig="threePt" dir="t"/>
            </a:scene3d>
            <a:sp3d extrusionH="57150">
              <a:bevelT w="38100" h="38100" prst="relaxedInset"/>
            </a:sp3d>
          </a:bodyPr>
          <a:lstStyle/>
          <a:p>
            <a:pPr algn="l" rtl="0"/>
            <a:r>
              <a:rPr lang="en-US" sz="13800" kern="1200" dirty="0">
                <a:solidFill>
                  <a:srgbClr val="FF0000"/>
                </a:solidFill>
                <a:latin typeface="Bernard MT Condensed" pitchFamily="18" charset="0"/>
                <a:ea typeface="+mn-ea"/>
                <a:cs typeface="Aharoni" pitchFamily="2" charset="-79"/>
              </a:rPr>
              <a:t>HACKED</a:t>
            </a:r>
          </a:p>
        </p:txBody>
      </p:sp>
      <p:cxnSp>
        <p:nvCxnSpPr>
          <p:cNvPr id="23" name="Straight Arrow Connector 22"/>
          <p:cNvCxnSpPr/>
          <p:nvPr/>
        </p:nvCxnSpPr>
        <p:spPr>
          <a:xfrm rot="16200000" flipV="1">
            <a:off x="6057900" y="4762501"/>
            <a:ext cx="533400" cy="152400"/>
          </a:xfrm>
          <a:prstGeom prst="straightConnector1">
            <a:avLst/>
          </a:prstGeom>
          <a:ln w="76200">
            <a:solidFill>
              <a:schemeClr val="accent3">
                <a:lumMod val="75000"/>
              </a:schemeClr>
            </a:solidFill>
            <a:tailEnd type="arrow"/>
          </a:ln>
          <a:scene3d>
            <a:camera prst="orthographicFront"/>
            <a:lightRig rig="threePt" dir="t"/>
          </a:scene3d>
          <a:sp3d>
            <a:bevelT prst="relaxedInset"/>
          </a:sp3d>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828800" y="762000"/>
            <a:ext cx="2971800" cy="15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10901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4"/>
                                        </p:tgtEl>
                                        <p:attrNameLst>
                                          <p:attrName>style.visibility</p:attrName>
                                        </p:attrNameLst>
                                      </p:cBhvr>
                                      <p:to>
                                        <p:strVal val="hidden"/>
                                      </p:to>
                                    </p:set>
                                  </p:childTnLst>
                                </p:cTn>
                              </p:par>
                              <p:par>
                                <p:cTn id="7" presetID="1" presetClass="entr" presetSubtype="0" fill="hold" grpId="0" nodeType="withEffect">
                                  <p:stCondLst>
                                    <p:cond delay="0"/>
                                  </p:stCondLst>
                                  <p:iterate type="lt">
                                    <p:tmAbs val="50"/>
                                  </p:iterate>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
                                        </p:tgtEl>
                                        <p:attrNameLst>
                                          <p:attrName>style.visibility</p:attrName>
                                        </p:attrNameLst>
                                      </p:cBhvr>
                                      <p:to>
                                        <p:strVal val="hidden"/>
                                      </p:to>
                                    </p:set>
                                  </p:childTnLst>
                                </p:cTn>
                              </p:par>
                            </p:childTnLst>
                          </p:cTn>
                        </p:par>
                        <p:par>
                          <p:cTn id="17" fill="hold">
                            <p:stCondLst>
                              <p:cond delay="0"/>
                            </p:stCondLst>
                            <p:childTnLst>
                              <p:par>
                                <p:cTn id="18" presetID="1" presetClass="entr" presetSubtype="0" fill="hold" nodeType="afterEffect">
                                  <p:stCondLst>
                                    <p:cond delay="500"/>
                                  </p:stCondLst>
                                  <p:childTnLst>
                                    <p:set>
                                      <p:cBhvr>
                                        <p:cTn id="19" dur="1" fill="hold">
                                          <p:stCondLst>
                                            <p:cond delay="0"/>
                                          </p:stCondLst>
                                        </p:cTn>
                                        <p:tgtEl>
                                          <p:spTgt spid="19">
                                            <p:txEl>
                                              <p:pRg st="0" end="0"/>
                                            </p:txEl>
                                          </p:spTgt>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nodeType="afterEffect">
                                  <p:stCondLst>
                                    <p:cond delay="500"/>
                                  </p:stCondLst>
                                  <p:childTnLst>
                                    <p:set>
                                      <p:cBhvr>
                                        <p:cTn id="22"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35" presetClass="emph" presetSubtype="0" fill="hold" nodeType="withEffect">
                                  <p:stCondLst>
                                    <p:cond delay="0"/>
                                  </p:stCondLst>
                                  <p:childTnLst>
                                    <p:anim calcmode="discrete" valueType="str">
                                      <p:cBhvr>
                                        <p:cTn id="28" dur="1000" fill="hold"/>
                                        <p:tgtEl>
                                          <p:spTgt spid="23"/>
                                        </p:tgtEl>
                                        <p:attrNameLst>
                                          <p:attrName>style.visibility</p:attrName>
                                        </p:attrNameLst>
                                      </p:cBhvr>
                                      <p:tavLst>
                                        <p:tav tm="0">
                                          <p:val>
                                            <p:strVal val="hidden"/>
                                          </p:val>
                                        </p:tav>
                                        <p:tav tm="50000">
                                          <p:val>
                                            <p:strVal val="visible"/>
                                          </p:val>
                                        </p:tav>
                                      </p:tavLst>
                                    </p:anim>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par>
                          <p:cTn id="33" fill="hold">
                            <p:stCondLst>
                              <p:cond delay="0"/>
                            </p:stCondLst>
                            <p:childTnLst>
                              <p:par>
                                <p:cTn id="34" presetID="1" presetClass="exit" presetSubtype="0" fill="hold" grpId="1" nodeType="afterEffect">
                                  <p:stCondLst>
                                    <p:cond delay="500"/>
                                  </p:stCondLst>
                                  <p:childTnLst>
                                    <p:set>
                                      <p:cBhvr>
                                        <p:cTn id="35" dur="1" fill="hold">
                                          <p:stCondLst>
                                            <p:cond delay="0"/>
                                          </p:stCondLst>
                                        </p:cTn>
                                        <p:tgtEl>
                                          <p:spTgt spid="18"/>
                                        </p:tgtEl>
                                        <p:attrNameLst>
                                          <p:attrName>style.visibility</p:attrName>
                                        </p:attrNameLst>
                                      </p:cBhvr>
                                      <p:to>
                                        <p:strVal val="hidden"/>
                                      </p:to>
                                    </p:se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par>
                          <p:cTn id="39" fill="hold">
                            <p:stCondLst>
                              <p:cond delay="500"/>
                            </p:stCondLst>
                            <p:childTnLst>
                              <p:par>
                                <p:cTn id="40" presetID="1" presetClass="exit" presetSubtype="0" fill="hold" grpId="1" nodeType="afterEffect">
                                  <p:stCondLst>
                                    <p:cond delay="500"/>
                                  </p:stCondLst>
                                  <p:childTnLst>
                                    <p:set>
                                      <p:cBhvr>
                                        <p:cTn id="41" dur="1" fill="hold">
                                          <p:stCondLst>
                                            <p:cond delay="0"/>
                                          </p:stCondLst>
                                        </p:cTn>
                                        <p:tgtEl>
                                          <p:spTgt spid="21"/>
                                        </p:tgtEl>
                                        <p:attrNameLst>
                                          <p:attrName>style.visibility</p:attrName>
                                        </p:attrNameLst>
                                      </p:cBhvr>
                                      <p:to>
                                        <p:strVal val="hidden"/>
                                      </p:to>
                                    </p:set>
                                  </p:childTnLst>
                                </p:cTn>
                              </p:par>
                            </p:childTnLst>
                          </p:cTn>
                        </p:par>
                        <p:par>
                          <p:cTn id="42" fill="hold">
                            <p:stCondLst>
                              <p:cond delay="1000"/>
                            </p:stCondLst>
                            <p:childTnLst>
                              <p:par>
                                <p:cTn id="43" presetID="1" presetClass="entr" presetSubtype="0"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par>
                          <p:cTn id="45" fill="hold">
                            <p:stCondLst>
                              <p:cond delay="1000"/>
                            </p:stCondLst>
                            <p:childTnLst>
                              <p:par>
                                <p:cTn id="46" presetID="1" presetClass="exit" presetSubtype="0" fill="hold" grpId="1" nodeType="afterEffect">
                                  <p:stCondLst>
                                    <p:cond delay="500"/>
                                  </p:stCondLst>
                                  <p:childTnLst>
                                    <p:set>
                                      <p:cBhvr>
                                        <p:cTn id="47"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p:bldP spid="18" grpId="1"/>
      <p:bldP spid="21" grpId="0"/>
      <p:bldP spid="21" grpId="1"/>
      <p:bldP spid="22" grpId="0"/>
      <p:bldP spid="22"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434975"/>
            <a:ext cx="4343400" cy="1470025"/>
          </a:xfrm>
          <a:effectLst>
            <a:glow rad="63500">
              <a:schemeClr val="accent4">
                <a:satMod val="175000"/>
                <a:alpha val="40000"/>
              </a:schemeClr>
            </a:glow>
          </a:effectLst>
        </p:spPr>
        <p:txBody>
          <a:bodyPr>
            <a:noAutofit/>
          </a:bodyPr>
          <a:lstStyle/>
          <a:p>
            <a:pPr algn="l">
              <a:lnSpc>
                <a:spcPts val="6000"/>
              </a:lnSpc>
            </a:pPr>
            <a:r>
              <a:rPr lang="en-US" b="1" dirty="0">
                <a:latin typeface="Tahoma" pitchFamily="34" charset="0"/>
                <a:cs typeface="Tahoma" pitchFamily="34" charset="0"/>
              </a:rPr>
              <a:t>DNS </a:t>
            </a:r>
            <a:r>
              <a:rPr lang="en-US" b="1" dirty="0">
                <a:solidFill>
                  <a:schemeClr val="accent6">
                    <a:lumMod val="75000"/>
                  </a:schemeClr>
                </a:solidFill>
                <a:latin typeface="Tahoma" pitchFamily="34" charset="0"/>
                <a:cs typeface="Tahoma" pitchFamily="34" charset="0"/>
              </a:rPr>
              <a:t>Spoofing</a:t>
            </a:r>
            <a:endParaRPr lang="en-US" sz="6600" dirty="0">
              <a:latin typeface="Tahoma" pitchFamily="34" charset="0"/>
              <a:cs typeface="Tahoma" pitchFamily="34" charset="0"/>
            </a:endParaRPr>
          </a:p>
        </p:txBody>
      </p:sp>
      <p:sp>
        <p:nvSpPr>
          <p:cNvPr id="5" name="Oval 4"/>
          <p:cNvSpPr/>
          <p:nvPr/>
        </p:nvSpPr>
        <p:spPr>
          <a:xfrm>
            <a:off x="152400" y="152400"/>
            <a:ext cx="1676400" cy="1828800"/>
          </a:xfrm>
          <a:prstGeom prst="ellipse">
            <a:avLst/>
          </a:prstGeom>
          <a:solidFill>
            <a:schemeClr val="accent1">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r>
              <a:rPr lang="en-US" sz="6000" b="1" kern="1200" dirty="0">
                <a:solidFill>
                  <a:prstClr val="white"/>
                </a:solidFill>
                <a:latin typeface="Calibri"/>
                <a:ea typeface="+mn-ea"/>
                <a:cs typeface="+mn-cs"/>
              </a:rPr>
              <a:t>b.3</a:t>
            </a:r>
          </a:p>
        </p:txBody>
      </p:sp>
      <p:grpSp>
        <p:nvGrpSpPr>
          <p:cNvPr id="3" name="Group 6"/>
          <p:cNvGrpSpPr/>
          <p:nvPr/>
        </p:nvGrpSpPr>
        <p:grpSpPr>
          <a:xfrm>
            <a:off x="228600" y="2286000"/>
            <a:ext cx="5943600" cy="1828800"/>
            <a:chOff x="152400" y="3733800"/>
            <a:chExt cx="5943600" cy="1828800"/>
          </a:xfrm>
        </p:grpSpPr>
        <p:sp>
          <p:nvSpPr>
            <p:cNvPr id="4" name="Title 1"/>
            <p:cNvSpPr txBox="1">
              <a:spLocks/>
            </p:cNvSpPr>
            <p:nvPr/>
          </p:nvSpPr>
          <p:spPr>
            <a:xfrm>
              <a:off x="2057400" y="3863975"/>
              <a:ext cx="4038600" cy="1470025"/>
            </a:xfrm>
            <a:prstGeom prst="rect">
              <a:avLst/>
            </a:prstGeom>
            <a:effectLst>
              <a:glow rad="63500">
                <a:schemeClr val="accent4">
                  <a:satMod val="175000"/>
                  <a:alpha val="40000"/>
                </a:schemeClr>
              </a:glow>
            </a:effectLst>
          </p:spPr>
          <p:txBody>
            <a:bodyPr vert="horz" lIns="91440" tIns="45720" rIns="91440" bIns="45720" rtlCol="0" anchor="ctr">
              <a:noAutofit/>
            </a:bodyPr>
            <a:lstStyle/>
            <a:p>
              <a:pPr algn="l" rtl="0">
                <a:lnSpc>
                  <a:spcPts val="6000"/>
                </a:lnSpc>
                <a:spcBef>
                  <a:spcPct val="0"/>
                </a:spcBef>
                <a:defRPr/>
              </a:pPr>
              <a:r>
                <a:rPr lang="en-US" sz="4400" b="1" kern="1200" dirty="0">
                  <a:solidFill>
                    <a:srgbClr val="F79646">
                      <a:lumMod val="75000"/>
                    </a:srgbClr>
                  </a:solidFill>
                  <a:latin typeface="Tahoma" pitchFamily="34" charset="0"/>
                  <a:ea typeface="+mn-ea"/>
                  <a:cs typeface="Tahoma" pitchFamily="34" charset="0"/>
                </a:rPr>
                <a:t>IP</a:t>
              </a:r>
              <a:r>
                <a:rPr lang="en-US" sz="4400" b="1" kern="1200" dirty="0">
                  <a:solidFill>
                    <a:prstClr val="black"/>
                  </a:solidFill>
                  <a:latin typeface="Tahoma" pitchFamily="34" charset="0"/>
                  <a:ea typeface="+mn-ea"/>
                  <a:cs typeface="Tahoma" pitchFamily="34" charset="0"/>
                </a:rPr>
                <a:t> Spoofing</a:t>
              </a:r>
              <a:endParaRPr lang="en-US" sz="6600" kern="1200" dirty="0">
                <a:solidFill>
                  <a:prstClr val="black"/>
                </a:solidFill>
                <a:latin typeface="Tahoma" pitchFamily="34" charset="0"/>
                <a:ea typeface="+mn-ea"/>
                <a:cs typeface="Tahoma" pitchFamily="34" charset="0"/>
              </a:endParaRPr>
            </a:p>
          </p:txBody>
        </p:sp>
        <p:sp>
          <p:nvSpPr>
            <p:cNvPr id="6" name="Oval 5"/>
            <p:cNvSpPr/>
            <p:nvPr/>
          </p:nvSpPr>
          <p:spPr>
            <a:xfrm>
              <a:off x="152400" y="3733800"/>
              <a:ext cx="1676400" cy="1828800"/>
            </a:xfrm>
            <a:prstGeom prst="ellipse">
              <a:avLst/>
            </a:prstGeom>
            <a:solidFill>
              <a:schemeClr val="accent1">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r>
                <a:rPr lang="en-US" sz="6000" b="1" dirty="0">
                  <a:solidFill>
                    <a:prstClr val="white"/>
                  </a:solidFill>
                  <a:latin typeface="Calibri"/>
                </a:rPr>
                <a:t>b</a:t>
              </a:r>
              <a:r>
                <a:rPr lang="en-US" sz="6000" b="1" kern="1200" dirty="0">
                  <a:solidFill>
                    <a:prstClr val="white"/>
                  </a:solidFill>
                  <a:latin typeface="Calibri"/>
                  <a:ea typeface="+mn-ea"/>
                  <a:cs typeface="+mn-cs"/>
                </a:rPr>
                <a:t>.4</a:t>
              </a:r>
              <a:endParaRPr lang="en-US" sz="1100" kern="1200" dirty="0">
                <a:solidFill>
                  <a:prstClr val="white"/>
                </a:solidFill>
                <a:latin typeface="Calibri"/>
                <a:ea typeface="+mn-ea"/>
                <a:cs typeface="+mn-cs"/>
              </a:endParaRPr>
            </a:p>
          </p:txBody>
        </p:sp>
      </p:grpSp>
      <p:grpSp>
        <p:nvGrpSpPr>
          <p:cNvPr id="7" name="Group 7"/>
          <p:cNvGrpSpPr/>
          <p:nvPr/>
        </p:nvGrpSpPr>
        <p:grpSpPr>
          <a:xfrm>
            <a:off x="228600" y="4267200"/>
            <a:ext cx="6858000" cy="1828800"/>
            <a:chOff x="152400" y="3733800"/>
            <a:chExt cx="6858000" cy="1828800"/>
          </a:xfrm>
        </p:grpSpPr>
        <p:sp>
          <p:nvSpPr>
            <p:cNvPr id="9" name="Title 1"/>
            <p:cNvSpPr txBox="1">
              <a:spLocks/>
            </p:cNvSpPr>
            <p:nvPr/>
          </p:nvSpPr>
          <p:spPr>
            <a:xfrm>
              <a:off x="2057400" y="3863975"/>
              <a:ext cx="4953000" cy="1470025"/>
            </a:xfrm>
            <a:prstGeom prst="rect">
              <a:avLst/>
            </a:prstGeom>
            <a:effectLst>
              <a:glow rad="63500">
                <a:schemeClr val="accent4">
                  <a:satMod val="175000"/>
                  <a:alpha val="40000"/>
                </a:schemeClr>
              </a:glow>
            </a:effectLst>
          </p:spPr>
          <p:txBody>
            <a:bodyPr vert="horz" lIns="91440" tIns="45720" rIns="91440" bIns="45720" rtlCol="0" anchor="ctr">
              <a:noAutofit/>
            </a:bodyPr>
            <a:lstStyle/>
            <a:p>
              <a:pPr algn="l" rtl="0">
                <a:lnSpc>
                  <a:spcPts val="6000"/>
                </a:lnSpc>
                <a:spcBef>
                  <a:spcPct val="0"/>
                </a:spcBef>
              </a:pPr>
              <a:r>
                <a:rPr lang="en-US" sz="4400" b="1" kern="1200" dirty="0">
                  <a:solidFill>
                    <a:prstClr val="black"/>
                  </a:solidFill>
                  <a:latin typeface="Tahoma" pitchFamily="34" charset="0"/>
                  <a:ea typeface="+mn-ea"/>
                  <a:cs typeface="Tahoma" pitchFamily="34" charset="0"/>
                </a:rPr>
                <a:t>MAC </a:t>
              </a:r>
              <a:r>
                <a:rPr lang="en-US" sz="4400" b="1" kern="1200" dirty="0">
                  <a:solidFill>
                    <a:srgbClr val="F79646">
                      <a:lumMod val="75000"/>
                    </a:srgbClr>
                  </a:solidFill>
                  <a:latin typeface="Tahoma" pitchFamily="34" charset="0"/>
                  <a:ea typeface="+mn-ea"/>
                  <a:cs typeface="Tahoma" pitchFamily="34" charset="0"/>
                </a:rPr>
                <a:t>Spoofing</a:t>
              </a:r>
              <a:endParaRPr lang="en-US" sz="6600" kern="1200" dirty="0">
                <a:solidFill>
                  <a:srgbClr val="1F497D"/>
                </a:solidFill>
                <a:latin typeface="Tahoma" pitchFamily="34" charset="0"/>
                <a:ea typeface="+mn-ea"/>
                <a:cs typeface="Tahoma" pitchFamily="34" charset="0"/>
              </a:endParaRPr>
            </a:p>
          </p:txBody>
        </p:sp>
        <p:sp>
          <p:nvSpPr>
            <p:cNvPr id="10" name="Oval 9"/>
            <p:cNvSpPr/>
            <p:nvPr/>
          </p:nvSpPr>
          <p:spPr>
            <a:xfrm>
              <a:off x="152400" y="3733800"/>
              <a:ext cx="1676400" cy="1828800"/>
            </a:xfrm>
            <a:prstGeom prst="ellipse">
              <a:avLst/>
            </a:prstGeom>
            <a:solidFill>
              <a:schemeClr val="accent1">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r>
                <a:rPr lang="en-US" sz="6000" b="1" kern="1200" dirty="0">
                  <a:solidFill>
                    <a:prstClr val="white"/>
                  </a:solidFill>
                  <a:latin typeface="Calibri"/>
                  <a:ea typeface="+mn-ea"/>
                  <a:cs typeface="+mn-cs"/>
                </a:rPr>
                <a:t>b.5</a:t>
              </a:r>
              <a:endParaRPr lang="en-US" sz="1100" kern="1200" dirty="0">
                <a:solidFill>
                  <a:prstClr val="white"/>
                </a:solidFill>
                <a:latin typeface="Calibri"/>
                <a:ea typeface="+mn-ea"/>
                <a:cs typeface="+mn-cs"/>
              </a:endParaRPr>
            </a:p>
          </p:txBody>
        </p:sp>
      </p:grpSp>
    </p:spTree>
    <p:extLst>
      <p:ext uri="{BB962C8B-B14F-4D97-AF65-F5344CB8AC3E}">
        <p14:creationId xmlns:p14="http://schemas.microsoft.com/office/powerpoint/2010/main" val="3067659170"/>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4437433" cy="830997"/>
          </a:xfrm>
          <a:prstGeom prst="rect">
            <a:avLst/>
          </a:prstGeom>
        </p:spPr>
        <p:txBody>
          <a:bodyPr wrap="none">
            <a:spAutoFit/>
          </a:bodyPr>
          <a:lstStyle/>
          <a:p>
            <a:pPr algn="ctr" rtl="0"/>
            <a:r>
              <a:rPr lang="en-US" sz="48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rPr>
              <a:t>DNS spoofing</a:t>
            </a:r>
          </a:p>
        </p:txBody>
      </p:sp>
      <p:grpSp>
        <p:nvGrpSpPr>
          <p:cNvPr id="2" name="Group 20"/>
          <p:cNvGrpSpPr/>
          <p:nvPr/>
        </p:nvGrpSpPr>
        <p:grpSpPr>
          <a:xfrm>
            <a:off x="1600200" y="2590800"/>
            <a:ext cx="3657600" cy="2514600"/>
            <a:chOff x="1066800" y="2286000"/>
            <a:chExt cx="3657600" cy="2514600"/>
          </a:xfrm>
        </p:grpSpPr>
        <p:pic>
          <p:nvPicPr>
            <p:cNvPr id="10" name="Picture 31"/>
            <p:cNvPicPr>
              <a:picLocks noChangeAspect="1" noChangeArrowheads="1"/>
            </p:cNvPicPr>
            <p:nvPr/>
          </p:nvPicPr>
          <p:blipFill>
            <a:blip r:embed="rId3" cstate="print"/>
            <a:srcRect/>
            <a:stretch>
              <a:fillRect/>
            </a:stretch>
          </p:blipFill>
          <p:spPr bwMode="auto">
            <a:xfrm>
              <a:off x="2971800" y="2286000"/>
              <a:ext cx="1752600" cy="748866"/>
            </a:xfrm>
            <a:prstGeom prst="rect">
              <a:avLst/>
            </a:prstGeom>
            <a:noFill/>
            <a:ln w="9525">
              <a:noFill/>
              <a:miter lim="800000"/>
              <a:headEnd/>
              <a:tailEnd/>
            </a:ln>
            <a:effectLst/>
          </p:spPr>
        </p:pic>
        <p:cxnSp>
          <p:nvCxnSpPr>
            <p:cNvPr id="12" name="Elbow Connector 11"/>
            <p:cNvCxnSpPr/>
            <p:nvPr/>
          </p:nvCxnSpPr>
          <p:spPr>
            <a:xfrm rot="5400000">
              <a:off x="2039112" y="2971801"/>
              <a:ext cx="1143002" cy="1143001"/>
            </a:xfrm>
            <a:prstGeom prst="bentConnector3">
              <a:avLst>
                <a:gd name="adj1" fmla="val 100133"/>
              </a:avLst>
            </a:prstGeom>
            <a:ln w="76200"/>
          </p:spPr>
          <p:style>
            <a:lnRef idx="1">
              <a:schemeClr val="accent1"/>
            </a:lnRef>
            <a:fillRef idx="0">
              <a:schemeClr val="accent1"/>
            </a:fillRef>
            <a:effectRef idx="0">
              <a:schemeClr val="accent1"/>
            </a:effectRef>
            <a:fontRef idx="minor">
              <a:schemeClr val="tx1"/>
            </a:fontRef>
          </p:style>
        </p:cxnSp>
        <p:pic>
          <p:nvPicPr>
            <p:cNvPr id="8" name="Picture 28" descr="Androgynous Person"/>
            <p:cNvPicPr>
              <a:picLocks noChangeAspect="1" noChangeArrowheads="1"/>
            </p:cNvPicPr>
            <p:nvPr/>
          </p:nvPicPr>
          <p:blipFill>
            <a:blip r:embed="rId4" cstate="print">
              <a:duotone>
                <a:prstClr val="black"/>
                <a:schemeClr val="accent1">
                  <a:tint val="45000"/>
                  <a:satMod val="400000"/>
                </a:schemeClr>
              </a:duotone>
            </a:blip>
            <a:srcRect/>
            <a:stretch>
              <a:fillRect/>
            </a:stretch>
          </p:blipFill>
          <p:spPr bwMode="auto">
            <a:xfrm>
              <a:off x="1066800" y="3505200"/>
              <a:ext cx="1120775" cy="1295400"/>
            </a:xfrm>
            <a:prstGeom prst="rect">
              <a:avLst/>
            </a:prstGeom>
            <a:noFill/>
          </p:spPr>
        </p:pic>
      </p:grpSp>
      <p:cxnSp>
        <p:nvCxnSpPr>
          <p:cNvPr id="23" name="Elbow Connector 22"/>
          <p:cNvCxnSpPr/>
          <p:nvPr/>
        </p:nvCxnSpPr>
        <p:spPr>
          <a:xfrm>
            <a:off x="4648200" y="3311842"/>
            <a:ext cx="2362201" cy="1134069"/>
          </a:xfrm>
          <a:prstGeom prst="bentConnector3">
            <a:avLst>
              <a:gd name="adj1" fmla="val 452"/>
            </a:avLst>
          </a:prstGeom>
          <a:ln w="76200"/>
        </p:spPr>
        <p:style>
          <a:lnRef idx="1">
            <a:schemeClr val="accent1"/>
          </a:lnRef>
          <a:fillRef idx="0">
            <a:schemeClr val="accent1"/>
          </a:fillRef>
          <a:effectRef idx="0">
            <a:schemeClr val="accent1"/>
          </a:effectRef>
          <a:fontRef idx="minor">
            <a:schemeClr val="tx1"/>
          </a:fontRef>
        </p:style>
      </p:cxnSp>
      <p:grpSp>
        <p:nvGrpSpPr>
          <p:cNvPr id="3" name="Group 26"/>
          <p:cNvGrpSpPr/>
          <p:nvPr/>
        </p:nvGrpSpPr>
        <p:grpSpPr>
          <a:xfrm>
            <a:off x="7010400" y="3921442"/>
            <a:ext cx="851043" cy="1131888"/>
            <a:chOff x="5486399" y="3886200"/>
            <a:chExt cx="851043" cy="1131888"/>
          </a:xfrm>
        </p:grpSpPr>
        <p:pic>
          <p:nvPicPr>
            <p:cNvPr id="9" name="Picture 42" descr="File Server_Updated2005"/>
            <p:cNvPicPr>
              <a:picLocks noChangeAspect="1" noChangeArrowheads="1"/>
            </p:cNvPicPr>
            <p:nvPr/>
          </p:nvPicPr>
          <p:blipFill>
            <a:blip r:embed="rId5" cstate="print">
              <a:duotone>
                <a:prstClr val="black"/>
                <a:schemeClr val="accent1">
                  <a:tint val="45000"/>
                  <a:satMod val="400000"/>
                </a:schemeClr>
              </a:duotone>
            </a:blip>
            <a:srcRect/>
            <a:stretch>
              <a:fillRect/>
            </a:stretch>
          </p:blipFill>
          <p:spPr bwMode="auto">
            <a:xfrm>
              <a:off x="5486399" y="3886200"/>
              <a:ext cx="851043" cy="1131888"/>
            </a:xfrm>
            <a:prstGeom prst="rect">
              <a:avLst/>
            </a:prstGeom>
            <a:noFill/>
          </p:spPr>
        </p:pic>
        <p:sp>
          <p:nvSpPr>
            <p:cNvPr id="22" name="TextBox 21"/>
            <p:cNvSpPr txBox="1"/>
            <p:nvPr/>
          </p:nvSpPr>
          <p:spPr>
            <a:xfrm>
              <a:off x="5562599" y="4114800"/>
              <a:ext cx="457200" cy="830997"/>
            </a:xfrm>
            <a:prstGeom prst="rect">
              <a:avLst/>
            </a:prstGeom>
            <a:solidFill>
              <a:schemeClr val="accent1">
                <a:lumMod val="60000"/>
                <a:lumOff val="40000"/>
              </a:schemeClr>
            </a:solidFill>
            <a:ln>
              <a:solidFill>
                <a:schemeClr val="tx1"/>
              </a:solidFill>
            </a:ln>
          </p:spPr>
          <p:txBody>
            <a:bodyPr wrap="square" rtlCol="0">
              <a:spAutoFit/>
            </a:bodyPr>
            <a:lstStyle/>
            <a:p>
              <a:pPr algn="ctr" rtl="0"/>
              <a:r>
                <a:rPr lang="en-US" sz="1600" b="1" kern="1200" dirty="0">
                  <a:solidFill>
                    <a:prstClr val="black"/>
                  </a:solidFill>
                  <a:latin typeface="Calibri"/>
                  <a:ea typeface="+mn-ea"/>
                  <a:cs typeface="+mn-cs"/>
                </a:rPr>
                <a:t>WWW</a:t>
              </a:r>
            </a:p>
          </p:txBody>
        </p:sp>
      </p:grpSp>
      <p:grpSp>
        <p:nvGrpSpPr>
          <p:cNvPr id="4" name="Group 58"/>
          <p:cNvGrpSpPr/>
          <p:nvPr/>
        </p:nvGrpSpPr>
        <p:grpSpPr>
          <a:xfrm>
            <a:off x="1219200" y="4454842"/>
            <a:ext cx="4191000" cy="2250758"/>
            <a:chOff x="685800" y="4114800"/>
            <a:chExt cx="4191000" cy="2250758"/>
          </a:xfrm>
        </p:grpSpPr>
        <p:sp>
          <p:nvSpPr>
            <p:cNvPr id="32" name="TextBox 31"/>
            <p:cNvSpPr txBox="1"/>
            <p:nvPr/>
          </p:nvSpPr>
          <p:spPr>
            <a:xfrm>
              <a:off x="685800" y="5288340"/>
              <a:ext cx="4191000" cy="1077218"/>
            </a:xfrm>
            <a:prstGeom prst="rect">
              <a:avLst/>
            </a:prstGeom>
            <a:noFill/>
            <a:ln>
              <a:solidFill>
                <a:schemeClr val="tx1"/>
              </a:solidFill>
            </a:ln>
          </p:spPr>
          <p:txBody>
            <a:bodyPr wrap="square" rtlCol="0">
              <a:spAutoFit/>
            </a:bodyPr>
            <a:lstStyle/>
            <a:p>
              <a:pPr algn="ctr" rtl="0"/>
              <a:r>
                <a:rPr lang="en-US" sz="3200" kern="1200" dirty="0">
                  <a:solidFill>
                    <a:prstClr val="black"/>
                  </a:solidFill>
                  <a:latin typeface="Calibri"/>
                  <a:ea typeface="+mn-ea"/>
                  <a:cs typeface="+mn-cs"/>
                </a:rPr>
                <a:t>Tell me the IP address of </a:t>
              </a:r>
              <a:r>
                <a:rPr lang="en-US" sz="3200" kern="1200" dirty="0">
                  <a:solidFill>
                    <a:prstClr val="black"/>
                  </a:solidFill>
                  <a:latin typeface="Calibri"/>
                  <a:ea typeface="+mn-ea"/>
                  <a:cs typeface="+mn-cs"/>
                  <a:hlinkClick r:id="rId6"/>
                </a:rPr>
                <a:t>seecs.nust.edu.pk</a:t>
              </a:r>
              <a:r>
                <a:rPr lang="en-US" sz="3200" kern="1200" dirty="0">
                  <a:solidFill>
                    <a:prstClr val="black"/>
                  </a:solidFill>
                  <a:latin typeface="Calibri"/>
                  <a:ea typeface="+mn-ea"/>
                  <a:cs typeface="+mn-cs"/>
                </a:rPr>
                <a:t>?</a:t>
              </a:r>
            </a:p>
          </p:txBody>
        </p:sp>
        <p:cxnSp>
          <p:nvCxnSpPr>
            <p:cNvPr id="50" name="Straight Arrow Connector 49"/>
            <p:cNvCxnSpPr>
              <a:stCxn id="33" idx="2"/>
              <a:endCxn id="32" idx="0"/>
            </p:cNvCxnSpPr>
            <p:nvPr/>
          </p:nvCxnSpPr>
          <p:spPr>
            <a:xfrm rot="16200000" flipH="1">
              <a:off x="2099280" y="4606320"/>
              <a:ext cx="1173540" cy="1905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grpSp>
        <p:nvGrpSpPr>
          <p:cNvPr id="5" name="Group 37"/>
          <p:cNvGrpSpPr/>
          <p:nvPr/>
        </p:nvGrpSpPr>
        <p:grpSpPr>
          <a:xfrm>
            <a:off x="533400" y="990600"/>
            <a:ext cx="3429002" cy="2286000"/>
            <a:chOff x="533400" y="990600"/>
            <a:chExt cx="3429002" cy="2286000"/>
          </a:xfrm>
        </p:grpSpPr>
        <p:pic>
          <p:nvPicPr>
            <p:cNvPr id="34" name="Picture 42" descr="File Server_Updated2005"/>
            <p:cNvPicPr>
              <a:picLocks noChangeAspect="1" noChangeArrowheads="1"/>
            </p:cNvPicPr>
            <p:nvPr/>
          </p:nvPicPr>
          <p:blipFill>
            <a:blip r:embed="rId5" cstate="print">
              <a:duotone>
                <a:prstClr val="black"/>
                <a:schemeClr val="accent2">
                  <a:tint val="45000"/>
                  <a:satMod val="400000"/>
                </a:schemeClr>
              </a:duotone>
            </a:blip>
            <a:srcRect/>
            <a:stretch>
              <a:fillRect/>
            </a:stretch>
          </p:blipFill>
          <p:spPr bwMode="auto">
            <a:xfrm>
              <a:off x="533400" y="990600"/>
              <a:ext cx="851043" cy="1131888"/>
            </a:xfrm>
            <a:prstGeom prst="rect">
              <a:avLst/>
            </a:prstGeom>
            <a:noFill/>
          </p:spPr>
        </p:pic>
        <p:grpSp>
          <p:nvGrpSpPr>
            <p:cNvPr id="7" name="Group 36"/>
            <p:cNvGrpSpPr/>
            <p:nvPr/>
          </p:nvGrpSpPr>
          <p:grpSpPr>
            <a:xfrm>
              <a:off x="627371" y="1001712"/>
              <a:ext cx="3335031" cy="2274888"/>
              <a:chOff x="627371" y="1001712"/>
              <a:chExt cx="3335031" cy="2274888"/>
            </a:xfrm>
          </p:grpSpPr>
          <p:grpSp>
            <p:nvGrpSpPr>
              <p:cNvPr id="11" name="Group 36"/>
              <p:cNvGrpSpPr/>
              <p:nvPr/>
            </p:nvGrpSpPr>
            <p:grpSpPr>
              <a:xfrm>
                <a:off x="685800" y="1001712"/>
                <a:ext cx="3276602" cy="2274888"/>
                <a:chOff x="381000" y="925512"/>
                <a:chExt cx="3276602" cy="2274888"/>
              </a:xfrm>
            </p:grpSpPr>
            <p:grpSp>
              <p:nvGrpSpPr>
                <p:cNvPr id="13" name="Group 26"/>
                <p:cNvGrpSpPr/>
                <p:nvPr/>
              </p:nvGrpSpPr>
              <p:grpSpPr>
                <a:xfrm>
                  <a:off x="1981200" y="925512"/>
                  <a:ext cx="851043" cy="1131888"/>
                  <a:chOff x="5486399" y="3886200"/>
                  <a:chExt cx="851043" cy="1131888"/>
                </a:xfrm>
              </p:grpSpPr>
              <p:pic>
                <p:nvPicPr>
                  <p:cNvPr id="46" name="Picture 42" descr="File Server_Updated2005"/>
                  <p:cNvPicPr>
                    <a:picLocks noChangeAspect="1" noChangeArrowheads="1"/>
                  </p:cNvPicPr>
                  <p:nvPr/>
                </p:nvPicPr>
                <p:blipFill>
                  <a:blip r:embed="rId5" cstate="print">
                    <a:duotone>
                      <a:prstClr val="black"/>
                      <a:schemeClr val="accent2">
                        <a:tint val="45000"/>
                        <a:satMod val="400000"/>
                      </a:schemeClr>
                    </a:duotone>
                  </a:blip>
                  <a:srcRect/>
                  <a:stretch>
                    <a:fillRect/>
                  </a:stretch>
                </p:blipFill>
                <p:spPr bwMode="auto">
                  <a:xfrm>
                    <a:off x="5486399" y="3886200"/>
                    <a:ext cx="851043" cy="1131888"/>
                  </a:xfrm>
                  <a:prstGeom prst="rect">
                    <a:avLst/>
                  </a:prstGeom>
                  <a:noFill/>
                </p:spPr>
              </p:pic>
              <p:sp>
                <p:nvSpPr>
                  <p:cNvPr id="47" name="TextBox 46"/>
                  <p:cNvSpPr txBox="1"/>
                  <p:nvPr/>
                </p:nvSpPr>
                <p:spPr>
                  <a:xfrm>
                    <a:off x="5562599" y="4114800"/>
                    <a:ext cx="457200" cy="830997"/>
                  </a:xfrm>
                  <a:prstGeom prst="rect">
                    <a:avLst/>
                  </a:prstGeom>
                  <a:solidFill>
                    <a:schemeClr val="accent1">
                      <a:lumMod val="60000"/>
                      <a:lumOff val="40000"/>
                    </a:schemeClr>
                  </a:solidFill>
                  <a:ln>
                    <a:solidFill>
                      <a:schemeClr val="tx1"/>
                    </a:solidFill>
                  </a:ln>
                </p:spPr>
                <p:txBody>
                  <a:bodyPr wrap="square" rtlCol="0">
                    <a:spAutoFit/>
                  </a:bodyPr>
                  <a:lstStyle/>
                  <a:p>
                    <a:pPr algn="ctr" rtl="0"/>
                    <a:r>
                      <a:rPr lang="en-US" sz="1600" b="1" kern="1200" dirty="0">
                        <a:solidFill>
                          <a:prstClr val="black"/>
                        </a:solidFill>
                        <a:latin typeface="Calibri"/>
                        <a:ea typeface="+mn-ea"/>
                        <a:cs typeface="+mn-cs"/>
                      </a:rPr>
                      <a:t>WWW</a:t>
                    </a:r>
                  </a:p>
                </p:txBody>
              </p:sp>
            </p:grpSp>
            <p:grpSp>
              <p:nvGrpSpPr>
                <p:cNvPr id="14" name="Group 47"/>
                <p:cNvGrpSpPr/>
                <p:nvPr/>
              </p:nvGrpSpPr>
              <p:grpSpPr>
                <a:xfrm>
                  <a:off x="685800" y="1981200"/>
                  <a:ext cx="2820194" cy="1219200"/>
                  <a:chOff x="685800" y="1951514"/>
                  <a:chExt cx="2820194" cy="1219200"/>
                </a:xfrm>
              </p:grpSpPr>
              <p:cxnSp>
                <p:nvCxnSpPr>
                  <p:cNvPr id="44" name="Elbow Connector 43"/>
                  <p:cNvCxnSpPr/>
                  <p:nvPr/>
                </p:nvCxnSpPr>
                <p:spPr>
                  <a:xfrm>
                    <a:off x="685800" y="1951514"/>
                    <a:ext cx="2819400" cy="944086"/>
                  </a:xfrm>
                  <a:prstGeom prst="bentConnector3">
                    <a:avLst>
                      <a:gd name="adj1" fmla="val -595"/>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3352800" y="3017520"/>
                    <a:ext cx="304800" cy="1588"/>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40" name="Picture 2"/>
                <p:cNvPicPr>
                  <a:picLocks noChangeAspect="1" noChangeArrowheads="1"/>
                </p:cNvPicPr>
                <p:nvPr/>
              </p:nvPicPr>
              <p:blipFill>
                <a:blip r:embed="rId7" cstate="print">
                  <a:duotone>
                    <a:prstClr val="black"/>
                    <a:schemeClr val="accent2">
                      <a:tint val="45000"/>
                      <a:satMod val="400000"/>
                    </a:schemeClr>
                  </a:duotone>
                </a:blip>
                <a:srcRect/>
                <a:stretch>
                  <a:fillRect/>
                </a:stretch>
              </p:blipFill>
              <p:spPr bwMode="auto">
                <a:xfrm>
                  <a:off x="381000" y="1371600"/>
                  <a:ext cx="457200" cy="624201"/>
                </a:xfrm>
                <a:prstGeom prst="rect">
                  <a:avLst/>
                </a:prstGeom>
                <a:noFill/>
                <a:ln w="9525">
                  <a:noFill/>
                  <a:miter lim="800000"/>
                  <a:headEnd/>
                  <a:tailEnd/>
                </a:ln>
                <a:effectLst/>
              </p:spPr>
            </p:pic>
            <p:grpSp>
              <p:nvGrpSpPr>
                <p:cNvPr id="15" name="Group 48"/>
                <p:cNvGrpSpPr/>
                <p:nvPr/>
              </p:nvGrpSpPr>
              <p:grpSpPr>
                <a:xfrm>
                  <a:off x="2286000" y="2045541"/>
                  <a:ext cx="1371602" cy="1154859"/>
                  <a:chOff x="2133601" y="1985108"/>
                  <a:chExt cx="1371602" cy="1154859"/>
                </a:xfrm>
              </p:grpSpPr>
              <p:cxnSp>
                <p:nvCxnSpPr>
                  <p:cNvPr id="42" name="Elbow Connector 49"/>
                  <p:cNvCxnSpPr>
                    <a:stCxn id="47" idx="2"/>
                  </p:cNvCxnSpPr>
                  <p:nvPr/>
                </p:nvCxnSpPr>
                <p:spPr>
                  <a:xfrm rot="16200000" flipH="1">
                    <a:off x="2554655" y="1564054"/>
                    <a:ext cx="529493" cy="1371602"/>
                  </a:xfrm>
                  <a:prstGeom prst="bentConnector2">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3157728" y="2811116"/>
                    <a:ext cx="656114" cy="1588"/>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36" name="Rectangle 35"/>
              <p:cNvSpPr/>
              <p:nvPr/>
            </p:nvSpPr>
            <p:spPr>
              <a:xfrm>
                <a:off x="627371" y="1154668"/>
                <a:ext cx="591829" cy="369332"/>
              </a:xfrm>
              <a:prstGeom prst="rect">
                <a:avLst/>
              </a:prstGeom>
            </p:spPr>
            <p:txBody>
              <a:bodyPr wrap="none">
                <a:spAutoFit/>
              </a:bodyPr>
              <a:lstStyle/>
              <a:p>
                <a:pPr algn="ctr" rtl="0"/>
                <a:r>
                  <a:rPr lang="en-US" b="1" kern="1200" dirty="0">
                    <a:solidFill>
                      <a:prstClr val="black"/>
                    </a:solidFill>
                    <a:latin typeface="Calibri"/>
                    <a:ea typeface="+mn-ea"/>
                    <a:cs typeface="+mn-cs"/>
                  </a:rPr>
                  <a:t>DNS</a:t>
                </a:r>
              </a:p>
            </p:txBody>
          </p:sp>
        </p:grpSp>
      </p:grpSp>
      <p:sp>
        <p:nvSpPr>
          <p:cNvPr id="33" name="Rectangle 32"/>
          <p:cNvSpPr/>
          <p:nvPr/>
        </p:nvSpPr>
        <p:spPr>
          <a:xfrm>
            <a:off x="2667000" y="3997642"/>
            <a:ext cx="914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sz="1600" b="1" kern="1200" dirty="0">
                <a:solidFill>
                  <a:prstClr val="black"/>
                </a:solidFill>
                <a:latin typeface="Calibri"/>
                <a:ea typeface="+mn-ea"/>
                <a:cs typeface="+mn-cs"/>
              </a:rPr>
              <a:t>Request</a:t>
            </a:r>
          </a:p>
        </p:txBody>
      </p:sp>
    </p:spTree>
    <p:extLst>
      <p:ext uri="{BB962C8B-B14F-4D97-AF65-F5344CB8AC3E}">
        <p14:creationId xmlns:p14="http://schemas.microsoft.com/office/powerpoint/2010/main" val="16124366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03038 -0.01459 C 0.02986 -0.02199 0.03177 -0.06273 0.03038 -0.07546 C 0.02847 -0.09699 0.05156 -0.13334 0.01857 -0.14398 C -0.01441 -0.15463 -0.12917 -0.1375 -0.16806 -0.14005 C -0.17709 -0.15 -0.20625 -0.14398 -0.21528 -0.15972 C -0.22431 -0.17546 -0.22084 -0.21829 -0.22257 -0.23426 C -0.22309 -0.24121 -0.22483 -0.25139 -0.22552 -0.25579 " pathEditMode="relative" rAng="0" ptsTypes="ffafaff">
                                      <p:cBhvr>
                                        <p:cTn id="10" dur="2000" fill="hold"/>
                                        <p:tgtEl>
                                          <p:spTgt spid="33"/>
                                        </p:tgtEl>
                                        <p:attrNameLst>
                                          <p:attrName>ppt_x</p:attrName>
                                          <p:attrName>ppt_y</p:attrName>
                                        </p:attrNameLst>
                                      </p:cBhvr>
                                      <p:rCtr x="-11700" y="-121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p:nvPr/>
        </p:nvGrpSpPr>
        <p:grpSpPr>
          <a:xfrm>
            <a:off x="1295400" y="2545140"/>
            <a:ext cx="3657600" cy="2514600"/>
            <a:chOff x="1066800" y="2286000"/>
            <a:chExt cx="3657600" cy="2514600"/>
          </a:xfrm>
        </p:grpSpPr>
        <p:pic>
          <p:nvPicPr>
            <p:cNvPr id="10" name="Picture 31"/>
            <p:cNvPicPr>
              <a:picLocks noChangeAspect="1" noChangeArrowheads="1"/>
            </p:cNvPicPr>
            <p:nvPr/>
          </p:nvPicPr>
          <p:blipFill>
            <a:blip r:embed="rId3" cstate="print"/>
            <a:srcRect/>
            <a:stretch>
              <a:fillRect/>
            </a:stretch>
          </p:blipFill>
          <p:spPr bwMode="auto">
            <a:xfrm>
              <a:off x="2971800" y="2286000"/>
              <a:ext cx="1752600" cy="748866"/>
            </a:xfrm>
            <a:prstGeom prst="rect">
              <a:avLst/>
            </a:prstGeom>
            <a:noFill/>
            <a:ln w="9525">
              <a:noFill/>
              <a:miter lim="800000"/>
              <a:headEnd/>
              <a:tailEnd/>
            </a:ln>
            <a:effectLst/>
          </p:spPr>
        </p:pic>
        <p:cxnSp>
          <p:nvCxnSpPr>
            <p:cNvPr id="12" name="Elbow Connector 11"/>
            <p:cNvCxnSpPr/>
            <p:nvPr/>
          </p:nvCxnSpPr>
          <p:spPr>
            <a:xfrm rot="5400000">
              <a:off x="2039112" y="2971801"/>
              <a:ext cx="1143002" cy="1143001"/>
            </a:xfrm>
            <a:prstGeom prst="bentConnector3">
              <a:avLst>
                <a:gd name="adj1" fmla="val 100133"/>
              </a:avLst>
            </a:prstGeom>
            <a:ln w="76200"/>
          </p:spPr>
          <p:style>
            <a:lnRef idx="1">
              <a:schemeClr val="accent1"/>
            </a:lnRef>
            <a:fillRef idx="0">
              <a:schemeClr val="accent1"/>
            </a:fillRef>
            <a:effectRef idx="0">
              <a:schemeClr val="accent1"/>
            </a:effectRef>
            <a:fontRef idx="minor">
              <a:schemeClr val="tx1"/>
            </a:fontRef>
          </p:style>
        </p:cxnSp>
        <p:pic>
          <p:nvPicPr>
            <p:cNvPr id="8" name="Picture 28" descr="Androgynous Person"/>
            <p:cNvPicPr>
              <a:picLocks noChangeAspect="1" noChangeArrowheads="1"/>
            </p:cNvPicPr>
            <p:nvPr/>
          </p:nvPicPr>
          <p:blipFill>
            <a:blip r:embed="rId4" cstate="print">
              <a:duotone>
                <a:prstClr val="black"/>
                <a:schemeClr val="accent1">
                  <a:tint val="45000"/>
                  <a:satMod val="400000"/>
                </a:schemeClr>
              </a:duotone>
            </a:blip>
            <a:srcRect/>
            <a:stretch>
              <a:fillRect/>
            </a:stretch>
          </p:blipFill>
          <p:spPr bwMode="auto">
            <a:xfrm>
              <a:off x="1066800" y="3505200"/>
              <a:ext cx="1120775" cy="1295400"/>
            </a:xfrm>
            <a:prstGeom prst="rect">
              <a:avLst/>
            </a:prstGeom>
            <a:noFill/>
          </p:spPr>
        </p:pic>
      </p:grpSp>
      <p:cxnSp>
        <p:nvCxnSpPr>
          <p:cNvPr id="23" name="Elbow Connector 22"/>
          <p:cNvCxnSpPr/>
          <p:nvPr/>
        </p:nvCxnSpPr>
        <p:spPr>
          <a:xfrm>
            <a:off x="4343400" y="3230940"/>
            <a:ext cx="2362201" cy="1134069"/>
          </a:xfrm>
          <a:prstGeom prst="bentConnector3">
            <a:avLst>
              <a:gd name="adj1" fmla="val 452"/>
            </a:avLst>
          </a:prstGeom>
          <a:ln w="76200"/>
        </p:spPr>
        <p:style>
          <a:lnRef idx="1">
            <a:schemeClr val="accent1"/>
          </a:lnRef>
          <a:fillRef idx="0">
            <a:schemeClr val="accent1"/>
          </a:fillRef>
          <a:effectRef idx="0">
            <a:schemeClr val="accent1"/>
          </a:effectRef>
          <a:fontRef idx="minor">
            <a:schemeClr val="tx1"/>
          </a:fontRef>
        </p:style>
      </p:cxnSp>
      <p:grpSp>
        <p:nvGrpSpPr>
          <p:cNvPr id="3" name="Group 26"/>
          <p:cNvGrpSpPr/>
          <p:nvPr/>
        </p:nvGrpSpPr>
        <p:grpSpPr>
          <a:xfrm>
            <a:off x="6705600" y="3840540"/>
            <a:ext cx="851043" cy="1131888"/>
            <a:chOff x="5486399" y="3886200"/>
            <a:chExt cx="851043" cy="1131888"/>
          </a:xfrm>
        </p:grpSpPr>
        <p:pic>
          <p:nvPicPr>
            <p:cNvPr id="9" name="Picture 42" descr="File Server_Updated2005"/>
            <p:cNvPicPr>
              <a:picLocks noChangeAspect="1" noChangeArrowheads="1"/>
            </p:cNvPicPr>
            <p:nvPr/>
          </p:nvPicPr>
          <p:blipFill>
            <a:blip r:embed="rId5" cstate="print">
              <a:duotone>
                <a:prstClr val="black"/>
                <a:schemeClr val="accent1">
                  <a:tint val="45000"/>
                  <a:satMod val="400000"/>
                </a:schemeClr>
              </a:duotone>
            </a:blip>
            <a:srcRect/>
            <a:stretch>
              <a:fillRect/>
            </a:stretch>
          </p:blipFill>
          <p:spPr bwMode="auto">
            <a:xfrm>
              <a:off x="5486399" y="3886200"/>
              <a:ext cx="851043" cy="1131888"/>
            </a:xfrm>
            <a:prstGeom prst="rect">
              <a:avLst/>
            </a:prstGeom>
            <a:noFill/>
          </p:spPr>
        </p:pic>
        <p:sp>
          <p:nvSpPr>
            <p:cNvPr id="22" name="TextBox 21"/>
            <p:cNvSpPr txBox="1"/>
            <p:nvPr/>
          </p:nvSpPr>
          <p:spPr>
            <a:xfrm>
              <a:off x="5562599" y="4114800"/>
              <a:ext cx="457200" cy="830997"/>
            </a:xfrm>
            <a:prstGeom prst="rect">
              <a:avLst/>
            </a:prstGeom>
            <a:solidFill>
              <a:schemeClr val="accent1">
                <a:lumMod val="60000"/>
                <a:lumOff val="40000"/>
              </a:schemeClr>
            </a:solidFill>
            <a:ln>
              <a:solidFill>
                <a:schemeClr val="tx1"/>
              </a:solidFill>
            </a:ln>
          </p:spPr>
          <p:txBody>
            <a:bodyPr wrap="square" rtlCol="0">
              <a:spAutoFit/>
            </a:bodyPr>
            <a:lstStyle/>
            <a:p>
              <a:pPr algn="ctr" rtl="0"/>
              <a:r>
                <a:rPr lang="en-US" sz="1600" b="1" kern="1200" dirty="0">
                  <a:solidFill>
                    <a:prstClr val="black"/>
                  </a:solidFill>
                  <a:latin typeface="Calibri"/>
                  <a:ea typeface="+mn-ea"/>
                  <a:cs typeface="+mn-cs"/>
                </a:rPr>
                <a:t>WWW</a:t>
              </a:r>
            </a:p>
          </p:txBody>
        </p:sp>
      </p:grpSp>
      <p:sp>
        <p:nvSpPr>
          <p:cNvPr id="61" name="Rectangle 60"/>
          <p:cNvSpPr/>
          <p:nvPr/>
        </p:nvSpPr>
        <p:spPr>
          <a:xfrm>
            <a:off x="762000" y="2057400"/>
            <a:ext cx="8382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b="1" kern="1200" dirty="0">
                <a:solidFill>
                  <a:prstClr val="black"/>
                </a:solidFill>
                <a:latin typeface="Calibri"/>
                <a:ea typeface="+mn-ea"/>
                <a:cs typeface="+mn-cs"/>
              </a:rPr>
              <a:t>Reply</a:t>
            </a:r>
          </a:p>
        </p:txBody>
      </p:sp>
      <p:grpSp>
        <p:nvGrpSpPr>
          <p:cNvPr id="4" name="Group 61"/>
          <p:cNvGrpSpPr/>
          <p:nvPr/>
        </p:nvGrpSpPr>
        <p:grpSpPr>
          <a:xfrm>
            <a:off x="1181100" y="2438400"/>
            <a:ext cx="5067300" cy="4419600"/>
            <a:chOff x="-4191000" y="1691520"/>
            <a:chExt cx="5067300" cy="4419600"/>
          </a:xfrm>
        </p:grpSpPr>
        <p:sp>
          <p:nvSpPr>
            <p:cNvPr id="63" name="TextBox 62"/>
            <p:cNvSpPr txBox="1"/>
            <p:nvPr/>
          </p:nvSpPr>
          <p:spPr>
            <a:xfrm>
              <a:off x="-3048000" y="4541460"/>
              <a:ext cx="3924300" cy="1569660"/>
            </a:xfrm>
            <a:prstGeom prst="rect">
              <a:avLst/>
            </a:prstGeom>
            <a:noFill/>
            <a:ln>
              <a:solidFill>
                <a:schemeClr val="tx1"/>
              </a:solidFill>
            </a:ln>
          </p:spPr>
          <p:txBody>
            <a:bodyPr wrap="square" rtlCol="0">
              <a:spAutoFit/>
            </a:bodyPr>
            <a:lstStyle/>
            <a:p>
              <a:pPr algn="ctr" rtl="0"/>
              <a:r>
                <a:rPr lang="en-US" sz="3200" kern="1200" dirty="0">
                  <a:solidFill>
                    <a:prstClr val="black"/>
                  </a:solidFill>
                  <a:latin typeface="Calibri"/>
                  <a:ea typeface="+mn-ea"/>
                  <a:cs typeface="+mn-cs"/>
                </a:rPr>
                <a:t>The IP address of seecs.nust.edu.pk is </a:t>
              </a:r>
              <a:r>
                <a:rPr lang="en-US" sz="3200" b="1" kern="1200" dirty="0">
                  <a:solidFill>
                    <a:srgbClr val="C00000"/>
                  </a:solidFill>
                  <a:latin typeface="Calibri"/>
                  <a:ea typeface="+mn-ea"/>
                  <a:cs typeface="+mn-cs"/>
                </a:rPr>
                <a:t>110.125.157.198</a:t>
              </a:r>
            </a:p>
          </p:txBody>
        </p:sp>
        <p:cxnSp>
          <p:nvCxnSpPr>
            <p:cNvPr id="64" name="Straight Arrow Connector 63"/>
            <p:cNvCxnSpPr>
              <a:stCxn id="61" idx="2"/>
              <a:endCxn id="63" idx="0"/>
            </p:cNvCxnSpPr>
            <p:nvPr/>
          </p:nvCxnSpPr>
          <p:spPr>
            <a:xfrm>
              <a:off x="-4191000" y="1691520"/>
              <a:ext cx="3105150" cy="284994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sp>
        <p:nvSpPr>
          <p:cNvPr id="26" name="Rectangle 25"/>
          <p:cNvSpPr/>
          <p:nvPr/>
        </p:nvSpPr>
        <p:spPr>
          <a:xfrm>
            <a:off x="0" y="0"/>
            <a:ext cx="4365299" cy="830997"/>
          </a:xfrm>
          <a:prstGeom prst="rect">
            <a:avLst/>
          </a:prstGeom>
        </p:spPr>
        <p:txBody>
          <a:bodyPr wrap="none">
            <a:spAutoFit/>
          </a:bodyPr>
          <a:lstStyle/>
          <a:p>
            <a:pPr algn="ctr" rtl="0"/>
            <a:r>
              <a:rPr lang="en-US" sz="48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rPr>
              <a:t>DNS spoofing</a:t>
            </a:r>
          </a:p>
        </p:txBody>
      </p:sp>
      <p:grpSp>
        <p:nvGrpSpPr>
          <p:cNvPr id="5" name="Group 26"/>
          <p:cNvGrpSpPr/>
          <p:nvPr/>
        </p:nvGrpSpPr>
        <p:grpSpPr>
          <a:xfrm>
            <a:off x="1981200" y="925512"/>
            <a:ext cx="851043" cy="1131888"/>
            <a:chOff x="5486399" y="3886200"/>
            <a:chExt cx="851043" cy="1131888"/>
          </a:xfrm>
        </p:grpSpPr>
        <p:pic>
          <p:nvPicPr>
            <p:cNvPr id="27" name="Picture 42" descr="File Server_Updated2005"/>
            <p:cNvPicPr>
              <a:picLocks noChangeAspect="1" noChangeArrowheads="1"/>
            </p:cNvPicPr>
            <p:nvPr/>
          </p:nvPicPr>
          <p:blipFill>
            <a:blip r:embed="rId5" cstate="print">
              <a:duotone>
                <a:prstClr val="black"/>
                <a:schemeClr val="accent2">
                  <a:tint val="45000"/>
                  <a:satMod val="400000"/>
                </a:schemeClr>
              </a:duotone>
            </a:blip>
            <a:srcRect/>
            <a:stretch>
              <a:fillRect/>
            </a:stretch>
          </p:blipFill>
          <p:spPr bwMode="auto">
            <a:xfrm>
              <a:off x="5486399" y="3886200"/>
              <a:ext cx="851043" cy="1131888"/>
            </a:xfrm>
            <a:prstGeom prst="rect">
              <a:avLst/>
            </a:prstGeom>
            <a:noFill/>
          </p:spPr>
        </p:pic>
        <p:sp>
          <p:nvSpPr>
            <p:cNvPr id="28" name="TextBox 27"/>
            <p:cNvSpPr txBox="1"/>
            <p:nvPr/>
          </p:nvSpPr>
          <p:spPr>
            <a:xfrm>
              <a:off x="5562599" y="4114800"/>
              <a:ext cx="457200" cy="830997"/>
            </a:xfrm>
            <a:prstGeom prst="rect">
              <a:avLst/>
            </a:prstGeom>
            <a:solidFill>
              <a:schemeClr val="accent1">
                <a:lumMod val="60000"/>
                <a:lumOff val="40000"/>
              </a:schemeClr>
            </a:solidFill>
            <a:ln>
              <a:solidFill>
                <a:schemeClr val="tx1"/>
              </a:solidFill>
            </a:ln>
          </p:spPr>
          <p:txBody>
            <a:bodyPr wrap="square" rtlCol="0">
              <a:spAutoFit/>
            </a:bodyPr>
            <a:lstStyle/>
            <a:p>
              <a:pPr algn="ctr" rtl="0"/>
              <a:r>
                <a:rPr lang="en-US" sz="1600" b="1" kern="1200" dirty="0">
                  <a:solidFill>
                    <a:prstClr val="black"/>
                  </a:solidFill>
                  <a:latin typeface="Calibri"/>
                  <a:ea typeface="+mn-ea"/>
                  <a:cs typeface="+mn-cs"/>
                </a:rPr>
                <a:t>WWW</a:t>
              </a:r>
            </a:p>
          </p:txBody>
        </p:sp>
      </p:grpSp>
      <p:grpSp>
        <p:nvGrpSpPr>
          <p:cNvPr id="6" name="Group 47"/>
          <p:cNvGrpSpPr/>
          <p:nvPr/>
        </p:nvGrpSpPr>
        <p:grpSpPr>
          <a:xfrm>
            <a:off x="685800" y="1981200"/>
            <a:ext cx="2820194" cy="1219200"/>
            <a:chOff x="685800" y="1951514"/>
            <a:chExt cx="2820194" cy="1219200"/>
          </a:xfrm>
        </p:grpSpPr>
        <p:cxnSp>
          <p:nvCxnSpPr>
            <p:cNvPr id="31" name="Elbow Connector 30"/>
            <p:cNvCxnSpPr/>
            <p:nvPr/>
          </p:nvCxnSpPr>
          <p:spPr>
            <a:xfrm>
              <a:off x="685800" y="1951514"/>
              <a:ext cx="2819400" cy="944086"/>
            </a:xfrm>
            <a:prstGeom prst="bentConnector3">
              <a:avLst>
                <a:gd name="adj1" fmla="val -595"/>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3352800" y="3017520"/>
              <a:ext cx="304800" cy="1588"/>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7" name="Group 48"/>
          <p:cNvGrpSpPr/>
          <p:nvPr/>
        </p:nvGrpSpPr>
        <p:grpSpPr>
          <a:xfrm>
            <a:off x="2286000" y="2045541"/>
            <a:ext cx="1371602" cy="1154859"/>
            <a:chOff x="2133601" y="1985108"/>
            <a:chExt cx="1371602" cy="1154859"/>
          </a:xfrm>
        </p:grpSpPr>
        <p:cxnSp>
          <p:nvCxnSpPr>
            <p:cNvPr id="50" name="Elbow Connector 49"/>
            <p:cNvCxnSpPr>
              <a:stCxn id="28" idx="2"/>
            </p:cNvCxnSpPr>
            <p:nvPr/>
          </p:nvCxnSpPr>
          <p:spPr>
            <a:xfrm rot="16200000" flipH="1">
              <a:off x="2554655" y="1564054"/>
              <a:ext cx="529493" cy="1371602"/>
            </a:xfrm>
            <a:prstGeom prst="bentConnector2">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3157728" y="2811116"/>
              <a:ext cx="656114" cy="1588"/>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36" name="Picture 42" descr="File Server_Updated2005"/>
          <p:cNvPicPr>
            <a:picLocks noChangeAspect="1" noChangeArrowheads="1"/>
          </p:cNvPicPr>
          <p:nvPr/>
        </p:nvPicPr>
        <p:blipFill>
          <a:blip r:embed="rId5" cstate="print">
            <a:duotone>
              <a:prstClr val="black"/>
              <a:schemeClr val="accent2">
                <a:tint val="45000"/>
                <a:satMod val="400000"/>
              </a:schemeClr>
            </a:duotone>
          </a:blip>
          <a:srcRect/>
          <a:stretch>
            <a:fillRect/>
          </a:stretch>
        </p:blipFill>
        <p:spPr bwMode="auto">
          <a:xfrm>
            <a:off x="381000" y="990600"/>
            <a:ext cx="851043" cy="1131888"/>
          </a:xfrm>
          <a:prstGeom prst="rect">
            <a:avLst/>
          </a:prstGeom>
          <a:noFill/>
        </p:spPr>
      </p:pic>
      <p:pic>
        <p:nvPicPr>
          <p:cNvPr id="37" name="Picture 2"/>
          <p:cNvPicPr>
            <a:picLocks noChangeAspect="1" noChangeArrowheads="1"/>
          </p:cNvPicPr>
          <p:nvPr/>
        </p:nvPicPr>
        <p:blipFill>
          <a:blip r:embed="rId6" cstate="print">
            <a:duotone>
              <a:prstClr val="black"/>
              <a:schemeClr val="accent2">
                <a:tint val="45000"/>
                <a:satMod val="400000"/>
              </a:schemeClr>
            </a:duotone>
          </a:blip>
          <a:srcRect/>
          <a:stretch>
            <a:fillRect/>
          </a:stretch>
        </p:blipFill>
        <p:spPr bwMode="auto">
          <a:xfrm>
            <a:off x="515629" y="1447800"/>
            <a:ext cx="457200" cy="624201"/>
          </a:xfrm>
          <a:prstGeom prst="rect">
            <a:avLst/>
          </a:prstGeom>
          <a:noFill/>
          <a:ln w="9525">
            <a:noFill/>
            <a:miter lim="800000"/>
            <a:headEnd/>
            <a:tailEnd/>
          </a:ln>
          <a:effectLst/>
        </p:spPr>
      </p:pic>
      <p:sp>
        <p:nvSpPr>
          <p:cNvPr id="38" name="Rectangle 37"/>
          <p:cNvSpPr/>
          <p:nvPr/>
        </p:nvSpPr>
        <p:spPr>
          <a:xfrm>
            <a:off x="457200" y="1154668"/>
            <a:ext cx="591829" cy="369332"/>
          </a:xfrm>
          <a:prstGeom prst="rect">
            <a:avLst/>
          </a:prstGeom>
        </p:spPr>
        <p:txBody>
          <a:bodyPr wrap="none">
            <a:spAutoFit/>
          </a:bodyPr>
          <a:lstStyle/>
          <a:p>
            <a:pPr algn="ctr" rtl="0"/>
            <a:r>
              <a:rPr lang="en-US" b="1" kern="1200" dirty="0">
                <a:solidFill>
                  <a:prstClr val="black"/>
                </a:solidFill>
                <a:latin typeface="Calibri"/>
                <a:ea typeface="+mn-ea"/>
                <a:cs typeface="+mn-cs"/>
              </a:rPr>
              <a:t>DNS</a:t>
            </a:r>
          </a:p>
        </p:txBody>
      </p:sp>
      <p:grpSp>
        <p:nvGrpSpPr>
          <p:cNvPr id="11" name="Group 54"/>
          <p:cNvGrpSpPr/>
          <p:nvPr/>
        </p:nvGrpSpPr>
        <p:grpSpPr>
          <a:xfrm>
            <a:off x="2209800" y="4343400"/>
            <a:ext cx="4191000" cy="2514600"/>
            <a:chOff x="533400" y="4343400"/>
            <a:chExt cx="4191000" cy="2514600"/>
          </a:xfrm>
        </p:grpSpPr>
        <p:sp>
          <p:nvSpPr>
            <p:cNvPr id="47" name="TextBox 46"/>
            <p:cNvSpPr txBox="1"/>
            <p:nvPr/>
          </p:nvSpPr>
          <p:spPr>
            <a:xfrm>
              <a:off x="533400" y="5288340"/>
              <a:ext cx="4191000" cy="1569660"/>
            </a:xfrm>
            <a:prstGeom prst="rect">
              <a:avLst/>
            </a:prstGeom>
            <a:noFill/>
            <a:ln>
              <a:solidFill>
                <a:schemeClr val="tx1"/>
              </a:solidFill>
            </a:ln>
          </p:spPr>
          <p:txBody>
            <a:bodyPr wrap="square" rtlCol="0">
              <a:spAutoFit/>
            </a:bodyPr>
            <a:lstStyle/>
            <a:p>
              <a:pPr algn="ctr" rtl="0"/>
              <a:r>
                <a:rPr lang="en-US" sz="3200" kern="1200" dirty="0">
                  <a:solidFill>
                    <a:prstClr val="black"/>
                  </a:solidFill>
                  <a:latin typeface="Calibri"/>
                  <a:ea typeface="+mn-ea"/>
                  <a:cs typeface="+mn-cs"/>
                </a:rPr>
                <a:t>The IP address of s</a:t>
              </a:r>
              <a:r>
                <a:rPr lang="en-US" sz="3200" dirty="0">
                  <a:solidFill>
                    <a:prstClr val="black"/>
                  </a:solidFill>
                  <a:latin typeface="Calibri"/>
                </a:rPr>
                <a:t>eecs.nust.edu.pk</a:t>
              </a:r>
              <a:r>
                <a:rPr lang="en-US" sz="3200" kern="1200" dirty="0">
                  <a:solidFill>
                    <a:prstClr val="black"/>
                  </a:solidFill>
                  <a:latin typeface="Calibri"/>
                  <a:ea typeface="+mn-ea"/>
                  <a:cs typeface="+mn-cs"/>
                </a:rPr>
                <a:t> is </a:t>
              </a:r>
              <a:r>
                <a:rPr lang="en-US" sz="3200" b="1" kern="1200" dirty="0">
                  <a:solidFill>
                    <a:srgbClr val="C00000"/>
                  </a:solidFill>
                  <a:latin typeface="Calibri"/>
                  <a:ea typeface="+mn-ea"/>
                  <a:cs typeface="+mn-cs"/>
                </a:rPr>
                <a:t>110.125.157.198</a:t>
              </a:r>
            </a:p>
          </p:txBody>
        </p:sp>
        <p:cxnSp>
          <p:nvCxnSpPr>
            <p:cNvPr id="48" name="Straight Arrow Connector 47"/>
            <p:cNvCxnSpPr/>
            <p:nvPr/>
          </p:nvCxnSpPr>
          <p:spPr>
            <a:xfrm>
              <a:off x="2514600" y="4343400"/>
              <a:ext cx="1790701" cy="94494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grpSp>
        <p:nvGrpSpPr>
          <p:cNvPr id="13" name="Group 41"/>
          <p:cNvGrpSpPr/>
          <p:nvPr/>
        </p:nvGrpSpPr>
        <p:grpSpPr>
          <a:xfrm>
            <a:off x="6248400" y="6248400"/>
            <a:ext cx="2895600" cy="461665"/>
            <a:chOff x="6096000" y="6248400"/>
            <a:chExt cx="3352800" cy="461665"/>
          </a:xfrm>
        </p:grpSpPr>
        <p:cxnSp>
          <p:nvCxnSpPr>
            <p:cNvPr id="39" name="Straight Arrow Connector 38"/>
            <p:cNvCxnSpPr/>
            <p:nvPr/>
          </p:nvCxnSpPr>
          <p:spPr>
            <a:xfrm rot="10800000">
              <a:off x="6096000" y="6553200"/>
              <a:ext cx="609600" cy="158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flipH="1">
              <a:off x="6705600" y="6248400"/>
              <a:ext cx="2743200" cy="461665"/>
            </a:xfrm>
            <a:prstGeom prst="rect">
              <a:avLst/>
            </a:prstGeom>
            <a:noFill/>
          </p:spPr>
          <p:txBody>
            <a:bodyPr wrap="square" rtlCol="0">
              <a:spAutoFit/>
            </a:bodyPr>
            <a:lstStyle/>
            <a:p>
              <a:pPr algn="l" rtl="0"/>
              <a:r>
                <a:rPr lang="en-US" sz="2400" b="1" kern="1200" dirty="0">
                  <a:solidFill>
                    <a:prstClr val="black"/>
                  </a:solidFill>
                  <a:latin typeface="Calibri"/>
                </a:rPr>
                <a:t>Fake </a:t>
              </a:r>
              <a:r>
                <a:rPr lang="en-US" sz="2400" b="1" dirty="0">
                  <a:solidFill>
                    <a:prstClr val="black"/>
                  </a:solidFill>
                  <a:latin typeface="Calibri"/>
                </a:rPr>
                <a:t>SEECS</a:t>
              </a:r>
              <a:r>
                <a:rPr lang="en-US" sz="2400" b="1" kern="1200" dirty="0">
                  <a:solidFill>
                    <a:prstClr val="black"/>
                  </a:solidFill>
                  <a:latin typeface="Calibri"/>
                </a:rPr>
                <a:t> site</a:t>
              </a:r>
            </a:p>
          </p:txBody>
        </p:sp>
      </p:grpSp>
    </p:spTree>
    <p:extLst>
      <p:ext uri="{BB962C8B-B14F-4D97-AF65-F5344CB8AC3E}">
        <p14:creationId xmlns:p14="http://schemas.microsoft.com/office/powerpoint/2010/main" val="28880396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00122 0.03495 C 0.00573 0.03727 -0.02153 0.07291 0.01198 0.08403 C 0.04548 0.09514 0.16701 0.09583 0.19982 0.10162 C 0.23368 0.11759 0.21163 0.15486 0.21354 0.18009 C 0.21146 0.18958 0.21597 0.24421 0.2118 0.25254 C 0.20243 0.26782 0.17725 0.28241 0.16493 0.28796 C 0.15121 0.29491 0.13559 0.29305 0.12968 0.29398 " pathEditMode="relative" rAng="0" ptsTypes="fafffff">
                                      <p:cBhvr>
                                        <p:cTn id="10" dur="2000" fill="hold"/>
                                        <p:tgtEl>
                                          <p:spTgt spid="61"/>
                                        </p:tgtEl>
                                        <p:attrNameLst>
                                          <p:attrName>ppt_x</p:attrName>
                                          <p:attrName>ppt_y</p:attrName>
                                        </p:attrNameLst>
                                      </p:cBhvr>
                                      <p:rCtr x="10700" y="13000"/>
                                    </p:animMotion>
                                  </p:childTnLst>
                                </p:cTn>
                              </p:par>
                            </p:childTnLst>
                          </p:cTn>
                        </p:par>
                        <p:par>
                          <p:cTn id="11" fill="hold">
                            <p:stCondLst>
                              <p:cond delay="2000"/>
                            </p:stCondLst>
                            <p:childTnLst>
                              <p:par>
                                <p:cTn id="12" presetID="1" presetClass="entr" presetSubtype="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loud 16"/>
          <p:cNvSpPr/>
          <p:nvPr/>
        </p:nvSpPr>
        <p:spPr>
          <a:xfrm>
            <a:off x="1981200" y="762000"/>
            <a:ext cx="7086600" cy="5486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sz="7200" b="1" kern="1200" dirty="0">
                <a:solidFill>
                  <a:prstClr val="black"/>
                </a:solidFill>
                <a:latin typeface="Calibri"/>
                <a:ea typeface="+mn-ea"/>
                <a:cs typeface="+mn-cs"/>
              </a:rPr>
              <a:t> </a:t>
            </a:r>
            <a:r>
              <a:rPr lang="en-US" sz="5400" b="1" kern="1200" dirty="0">
                <a:solidFill>
                  <a:prstClr val="black"/>
                </a:solidFill>
                <a:latin typeface="Calibri"/>
                <a:ea typeface="+mn-ea"/>
                <a:cs typeface="+mn-cs"/>
              </a:rPr>
              <a:t>Private network</a:t>
            </a:r>
          </a:p>
          <a:p>
            <a:pPr algn="ctr" rtl="0"/>
            <a:r>
              <a:rPr lang="en-US" sz="5400" b="1" kern="1200" dirty="0">
                <a:solidFill>
                  <a:prstClr val="white"/>
                </a:solidFill>
                <a:latin typeface="Calibri"/>
                <a:ea typeface="+mn-ea"/>
                <a:cs typeface="+mn-cs"/>
              </a:rPr>
              <a:t>192.168.1.0/24</a:t>
            </a:r>
          </a:p>
        </p:txBody>
      </p:sp>
      <p:sp>
        <p:nvSpPr>
          <p:cNvPr id="6" name="Rectangle 5"/>
          <p:cNvSpPr/>
          <p:nvPr/>
        </p:nvSpPr>
        <p:spPr>
          <a:xfrm>
            <a:off x="0" y="0"/>
            <a:ext cx="5655715" cy="830997"/>
          </a:xfrm>
          <a:prstGeom prst="rect">
            <a:avLst/>
          </a:prstGeom>
        </p:spPr>
        <p:txBody>
          <a:bodyPr wrap="none">
            <a:spAutoFit/>
          </a:bodyPr>
          <a:lstStyle/>
          <a:p>
            <a:pPr algn="ctr" rtl="0"/>
            <a:r>
              <a:rPr lang="en-US" sz="48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rPr>
              <a:t>MAC/ IP spoofing</a:t>
            </a:r>
            <a:endParaRPr lang="en-US" sz="32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endParaRPr>
          </a:p>
        </p:txBody>
      </p:sp>
      <p:grpSp>
        <p:nvGrpSpPr>
          <p:cNvPr id="2" name="Group 56"/>
          <p:cNvGrpSpPr/>
          <p:nvPr/>
        </p:nvGrpSpPr>
        <p:grpSpPr>
          <a:xfrm>
            <a:off x="0" y="2895600"/>
            <a:ext cx="3733800" cy="3937575"/>
            <a:chOff x="0" y="2895600"/>
            <a:chExt cx="3733800" cy="3937575"/>
          </a:xfrm>
        </p:grpSpPr>
        <p:grpSp>
          <p:nvGrpSpPr>
            <p:cNvPr id="3" name="Group 54"/>
            <p:cNvGrpSpPr/>
            <p:nvPr/>
          </p:nvGrpSpPr>
          <p:grpSpPr>
            <a:xfrm>
              <a:off x="1981200" y="2895600"/>
              <a:ext cx="1295400" cy="3442272"/>
              <a:chOff x="1981200" y="2895600"/>
              <a:chExt cx="1295400" cy="3442272"/>
            </a:xfrm>
          </p:grpSpPr>
          <p:grpSp>
            <p:nvGrpSpPr>
              <p:cNvPr id="4" name="Group 53"/>
              <p:cNvGrpSpPr/>
              <p:nvPr/>
            </p:nvGrpSpPr>
            <p:grpSpPr>
              <a:xfrm>
                <a:off x="1981200" y="2895600"/>
                <a:ext cx="1295400" cy="3442272"/>
                <a:chOff x="1981200" y="2895600"/>
                <a:chExt cx="1295400" cy="3442272"/>
              </a:xfrm>
            </p:grpSpPr>
            <p:cxnSp>
              <p:nvCxnSpPr>
                <p:cNvPr id="47" name="Elbow Connector 46"/>
                <p:cNvCxnSpPr/>
                <p:nvPr/>
              </p:nvCxnSpPr>
              <p:spPr>
                <a:xfrm rot="5400000" flipH="1" flipV="1">
                  <a:off x="1790700" y="3543300"/>
                  <a:ext cx="2133600" cy="838200"/>
                </a:xfrm>
                <a:prstGeom prst="bentConnector3">
                  <a:avLst>
                    <a:gd name="adj1" fmla="val 50000"/>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49" name="Picture 42" descr="File Server_Updated2005"/>
                <p:cNvPicPr>
                  <a:picLocks noChangeAspect="1" noChangeArrowheads="1"/>
                </p:cNvPicPr>
                <p:nvPr/>
              </p:nvPicPr>
              <p:blipFill>
                <a:blip r:embed="rId3" cstate="print">
                  <a:duotone>
                    <a:schemeClr val="accent2">
                      <a:shade val="45000"/>
                      <a:satMod val="135000"/>
                    </a:schemeClr>
                    <a:prstClr val="white"/>
                  </a:duotone>
                </a:blip>
                <a:srcRect/>
                <a:stretch>
                  <a:fillRect/>
                </a:stretch>
              </p:blipFill>
              <p:spPr bwMode="auto">
                <a:xfrm>
                  <a:off x="1981200" y="4876800"/>
                  <a:ext cx="1098550" cy="1461072"/>
                </a:xfrm>
                <a:prstGeom prst="rect">
                  <a:avLst/>
                </a:prstGeom>
                <a:noFill/>
              </p:spPr>
            </p:pic>
          </p:grpSp>
          <p:sp>
            <p:nvSpPr>
              <p:cNvPr id="50" name="TextBox 49"/>
              <p:cNvSpPr txBox="1"/>
              <p:nvPr/>
            </p:nvSpPr>
            <p:spPr>
              <a:xfrm>
                <a:off x="1981200" y="5257800"/>
                <a:ext cx="990600" cy="584775"/>
              </a:xfrm>
              <a:prstGeom prst="rect">
                <a:avLst/>
              </a:prstGeom>
              <a:solidFill>
                <a:schemeClr val="accent2">
                  <a:lumMod val="60000"/>
                  <a:lumOff val="40000"/>
                </a:schemeClr>
              </a:solidFill>
              <a:ln>
                <a:solidFill>
                  <a:schemeClr val="tx1"/>
                </a:solidFill>
              </a:ln>
            </p:spPr>
            <p:txBody>
              <a:bodyPr wrap="square" rtlCol="0">
                <a:spAutoFit/>
              </a:bodyPr>
              <a:lstStyle/>
              <a:p>
                <a:pPr algn="ctr" rtl="0"/>
                <a:r>
                  <a:rPr lang="en-US" sz="3200" b="1" kern="1200" dirty="0">
                    <a:solidFill>
                      <a:prstClr val="black"/>
                    </a:solidFill>
                    <a:latin typeface="Calibri"/>
                    <a:ea typeface="+mn-ea"/>
                    <a:cs typeface="+mn-cs"/>
                  </a:rPr>
                  <a:t>.254</a:t>
                </a:r>
              </a:p>
            </p:txBody>
          </p:sp>
        </p:grpSp>
        <p:sp>
          <p:nvSpPr>
            <p:cNvPr id="56" name="TextBox 55"/>
            <p:cNvSpPr txBox="1"/>
            <p:nvPr/>
          </p:nvSpPr>
          <p:spPr>
            <a:xfrm>
              <a:off x="0" y="6248400"/>
              <a:ext cx="3733800" cy="584775"/>
            </a:xfrm>
            <a:prstGeom prst="rect">
              <a:avLst/>
            </a:prstGeom>
            <a:noFill/>
          </p:spPr>
          <p:txBody>
            <a:bodyPr wrap="square" rtlCol="0">
              <a:spAutoFit/>
            </a:bodyPr>
            <a:lstStyle/>
            <a:p>
              <a:pPr algn="l" rtl="0"/>
              <a:r>
                <a:rPr lang="en-US" sz="3200" b="1" kern="1200" dirty="0">
                  <a:solidFill>
                    <a:srgbClr val="C00000"/>
                  </a:solidFill>
                  <a:latin typeface="Calibri"/>
                  <a:ea typeface="+mn-ea"/>
                  <a:cs typeface="+mn-cs"/>
                </a:rPr>
                <a:t>00:aa:bb:cc:dd:ee:ff</a:t>
              </a:r>
            </a:p>
          </p:txBody>
        </p:sp>
      </p:grpSp>
      <p:grpSp>
        <p:nvGrpSpPr>
          <p:cNvPr id="5" name="Group 58"/>
          <p:cNvGrpSpPr/>
          <p:nvPr/>
        </p:nvGrpSpPr>
        <p:grpSpPr>
          <a:xfrm>
            <a:off x="2971800" y="1066800"/>
            <a:ext cx="4908551" cy="4103688"/>
            <a:chOff x="2971800" y="1066800"/>
            <a:chExt cx="4908551" cy="4103688"/>
          </a:xfrm>
        </p:grpSpPr>
        <p:grpSp>
          <p:nvGrpSpPr>
            <p:cNvPr id="7" name="Group 27"/>
            <p:cNvGrpSpPr/>
            <p:nvPr/>
          </p:nvGrpSpPr>
          <p:grpSpPr>
            <a:xfrm>
              <a:off x="2971800" y="1066800"/>
              <a:ext cx="4908551" cy="4103688"/>
              <a:chOff x="2971800" y="1066800"/>
              <a:chExt cx="4908551" cy="4103688"/>
            </a:xfrm>
          </p:grpSpPr>
          <p:pic>
            <p:nvPicPr>
              <p:cNvPr id="10" name="Picture 31"/>
              <p:cNvPicPr>
                <a:picLocks noChangeAspect="1" noChangeArrowheads="1"/>
              </p:cNvPicPr>
              <p:nvPr/>
            </p:nvPicPr>
            <p:blipFill>
              <a:blip r:embed="rId4" cstate="print"/>
              <a:srcRect/>
              <a:stretch>
                <a:fillRect/>
              </a:stretch>
            </p:blipFill>
            <p:spPr bwMode="auto">
              <a:xfrm>
                <a:off x="2971800" y="2286000"/>
                <a:ext cx="1752600" cy="748866"/>
              </a:xfrm>
              <a:prstGeom prst="rect">
                <a:avLst/>
              </a:prstGeom>
              <a:noFill/>
              <a:ln w="9525">
                <a:noFill/>
                <a:miter lim="800000"/>
                <a:headEnd/>
                <a:tailEnd/>
              </a:ln>
              <a:effectLst/>
            </p:spPr>
          </p:pic>
          <p:cxnSp>
            <p:nvCxnSpPr>
              <p:cNvPr id="23" name="Elbow Connector 22"/>
              <p:cNvCxnSpPr/>
              <p:nvPr/>
            </p:nvCxnSpPr>
            <p:spPr>
              <a:xfrm>
                <a:off x="4114800" y="2971800"/>
                <a:ext cx="2362201" cy="1134069"/>
              </a:xfrm>
              <a:prstGeom prst="bentConnector3">
                <a:avLst>
                  <a:gd name="adj1" fmla="val 452"/>
                </a:avLst>
              </a:prstGeom>
              <a:ln w="76200"/>
            </p:spPr>
            <p:style>
              <a:lnRef idx="1">
                <a:schemeClr val="accent1"/>
              </a:lnRef>
              <a:fillRef idx="0">
                <a:schemeClr val="accent1"/>
              </a:fillRef>
              <a:effectRef idx="0">
                <a:schemeClr val="accent1"/>
              </a:effectRef>
              <a:fontRef idx="minor">
                <a:schemeClr val="tx1"/>
              </a:fontRef>
            </p:style>
          </p:cxnSp>
          <p:pic>
            <p:nvPicPr>
              <p:cNvPr id="9" name="Picture 42" descr="File Server_Updated2005"/>
              <p:cNvPicPr>
                <a:picLocks noChangeAspect="1" noChangeArrowheads="1"/>
              </p:cNvPicPr>
              <p:nvPr/>
            </p:nvPicPr>
            <p:blipFill>
              <a:blip r:embed="rId3" cstate="print">
                <a:duotone>
                  <a:prstClr val="black"/>
                  <a:schemeClr val="accent1">
                    <a:tint val="45000"/>
                    <a:satMod val="400000"/>
                  </a:schemeClr>
                </a:duotone>
              </a:blip>
              <a:srcRect/>
              <a:stretch>
                <a:fillRect/>
              </a:stretch>
            </p:blipFill>
            <p:spPr bwMode="auto">
              <a:xfrm>
                <a:off x="6477000" y="3497135"/>
                <a:ext cx="914400" cy="1216153"/>
              </a:xfrm>
              <a:prstGeom prst="rect">
                <a:avLst/>
              </a:prstGeom>
              <a:noFill/>
            </p:spPr>
          </p:pic>
          <p:grpSp>
            <p:nvGrpSpPr>
              <p:cNvPr id="8" name="Group 30"/>
              <p:cNvGrpSpPr/>
              <p:nvPr/>
            </p:nvGrpSpPr>
            <p:grpSpPr>
              <a:xfrm>
                <a:off x="3657600" y="1066800"/>
                <a:ext cx="4222751" cy="1905000"/>
                <a:chOff x="3657600" y="1066800"/>
                <a:chExt cx="4222751" cy="1905000"/>
              </a:xfrm>
            </p:grpSpPr>
            <p:cxnSp>
              <p:nvCxnSpPr>
                <p:cNvPr id="13" name="Elbow Connector 12"/>
                <p:cNvCxnSpPr/>
                <p:nvPr/>
              </p:nvCxnSpPr>
              <p:spPr>
                <a:xfrm flipV="1">
                  <a:off x="3657600" y="1905000"/>
                  <a:ext cx="3352800" cy="1066800"/>
                </a:xfrm>
                <a:prstGeom prst="bentConnector3">
                  <a:avLst>
                    <a:gd name="adj1" fmla="val 182"/>
                  </a:avLst>
                </a:prstGeom>
                <a:ln w="76200"/>
              </p:spPr>
              <p:style>
                <a:lnRef idx="1">
                  <a:schemeClr val="accent1"/>
                </a:lnRef>
                <a:fillRef idx="0">
                  <a:schemeClr val="accent1"/>
                </a:fillRef>
                <a:effectRef idx="0">
                  <a:schemeClr val="accent1"/>
                </a:effectRef>
                <a:fontRef idx="minor">
                  <a:schemeClr val="tx1"/>
                </a:fontRef>
              </p:style>
            </p:cxnSp>
            <p:pic>
              <p:nvPicPr>
                <p:cNvPr id="29" name="Picture 42" descr="File Server_Updated2005"/>
                <p:cNvPicPr>
                  <a:picLocks noChangeAspect="1" noChangeArrowheads="1"/>
                </p:cNvPicPr>
                <p:nvPr/>
              </p:nvPicPr>
              <p:blipFill>
                <a:blip r:embed="rId3" cstate="print">
                  <a:duotone>
                    <a:prstClr val="black"/>
                    <a:schemeClr val="accent1">
                      <a:tint val="45000"/>
                      <a:satMod val="400000"/>
                    </a:schemeClr>
                  </a:duotone>
                </a:blip>
                <a:srcRect/>
                <a:stretch>
                  <a:fillRect/>
                </a:stretch>
              </p:blipFill>
              <p:spPr bwMode="auto">
                <a:xfrm>
                  <a:off x="6781801" y="1066800"/>
                  <a:ext cx="1098550" cy="1461072"/>
                </a:xfrm>
                <a:prstGeom prst="rect">
                  <a:avLst/>
                </a:prstGeom>
                <a:noFill/>
              </p:spPr>
            </p:pic>
          </p:grpSp>
          <p:grpSp>
            <p:nvGrpSpPr>
              <p:cNvPr id="11" name="Group 26"/>
              <p:cNvGrpSpPr/>
              <p:nvPr/>
            </p:nvGrpSpPr>
            <p:grpSpPr>
              <a:xfrm>
                <a:off x="5334000" y="4038600"/>
                <a:ext cx="851043" cy="1131888"/>
                <a:chOff x="5333999" y="3417888"/>
                <a:chExt cx="851043" cy="1131888"/>
              </a:xfrm>
            </p:grpSpPr>
            <p:pic>
              <p:nvPicPr>
                <p:cNvPr id="25" name="Picture 42" descr="File Server_Updated2005"/>
                <p:cNvPicPr>
                  <a:picLocks noChangeAspect="1" noChangeArrowheads="1"/>
                </p:cNvPicPr>
                <p:nvPr/>
              </p:nvPicPr>
              <p:blipFill>
                <a:blip r:embed="rId3" cstate="print">
                  <a:duotone>
                    <a:prstClr val="black"/>
                    <a:schemeClr val="accent1">
                      <a:tint val="45000"/>
                      <a:satMod val="400000"/>
                    </a:schemeClr>
                  </a:duotone>
                </a:blip>
                <a:srcRect/>
                <a:stretch>
                  <a:fillRect/>
                </a:stretch>
              </p:blipFill>
              <p:spPr bwMode="auto">
                <a:xfrm>
                  <a:off x="5333999" y="3417888"/>
                  <a:ext cx="851043" cy="1131888"/>
                </a:xfrm>
                <a:prstGeom prst="rect">
                  <a:avLst/>
                </a:prstGeom>
                <a:noFill/>
              </p:spPr>
            </p:pic>
            <p:sp>
              <p:nvSpPr>
                <p:cNvPr id="26" name="TextBox 25"/>
                <p:cNvSpPr txBox="1"/>
                <p:nvPr/>
              </p:nvSpPr>
              <p:spPr>
                <a:xfrm>
                  <a:off x="5333999" y="3722688"/>
                  <a:ext cx="609600" cy="646331"/>
                </a:xfrm>
                <a:prstGeom prst="rect">
                  <a:avLst/>
                </a:prstGeom>
                <a:solidFill>
                  <a:schemeClr val="accent1">
                    <a:lumMod val="60000"/>
                    <a:lumOff val="40000"/>
                  </a:schemeClr>
                </a:solidFill>
                <a:ln>
                  <a:solidFill>
                    <a:schemeClr val="tx1"/>
                  </a:solidFill>
                </a:ln>
              </p:spPr>
              <p:txBody>
                <a:bodyPr wrap="square" rtlCol="0">
                  <a:spAutoFit/>
                </a:bodyPr>
                <a:lstStyle/>
                <a:p>
                  <a:pPr algn="ctr" rtl="0"/>
                  <a:r>
                    <a:rPr lang="en-US" sz="3600" b="1" kern="1200" dirty="0">
                      <a:solidFill>
                        <a:prstClr val="black"/>
                      </a:solidFill>
                      <a:latin typeface="Calibri"/>
                      <a:ea typeface="+mn-ea"/>
                      <a:cs typeface="+mn-cs"/>
                    </a:rPr>
                    <a:t>.1</a:t>
                  </a:r>
                </a:p>
              </p:txBody>
            </p:sp>
          </p:grpSp>
          <p:cxnSp>
            <p:nvCxnSpPr>
              <p:cNvPr id="27" name="Elbow Connector 26"/>
              <p:cNvCxnSpPr/>
              <p:nvPr/>
            </p:nvCxnSpPr>
            <p:spPr>
              <a:xfrm rot="16200000" flipH="1">
                <a:off x="3844311" y="3076755"/>
                <a:ext cx="1569678" cy="1485900"/>
              </a:xfrm>
              <a:prstGeom prst="bentConnector2">
                <a:avLst/>
              </a:prstGeom>
              <a:ln w="762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rot="810938">
                <a:off x="6861222" y="2166954"/>
                <a:ext cx="514301" cy="1931475"/>
              </a:xfrm>
              <a:prstGeom prst="rect">
                <a:avLst/>
              </a:prstGeom>
              <a:noFill/>
            </p:spPr>
            <p:txBody>
              <a:bodyPr wrap="square" rtlCol="0">
                <a:prstTxWarp prst="textArchUp">
                  <a:avLst>
                    <a:gd name="adj" fmla="val 17158761"/>
                  </a:avLst>
                </a:prstTxWarp>
                <a:spAutoFit/>
              </a:bodyPr>
              <a:lstStyle/>
              <a:p>
                <a:pPr algn="l" rtl="0"/>
                <a:r>
                  <a:rPr lang="en-US" sz="11500" kern="1200" dirty="0">
                    <a:solidFill>
                      <a:prstClr val="black"/>
                    </a:solidFill>
                    <a:latin typeface="Calibri"/>
                    <a:ea typeface="+mn-ea"/>
                    <a:cs typeface="+mn-cs"/>
                  </a:rPr>
                  <a:t>…</a:t>
                </a:r>
              </a:p>
            </p:txBody>
          </p:sp>
          <p:sp>
            <p:nvSpPr>
              <p:cNvPr id="37" name="TextBox 36"/>
              <p:cNvSpPr txBox="1"/>
              <p:nvPr/>
            </p:nvSpPr>
            <p:spPr>
              <a:xfrm>
                <a:off x="6705600" y="1676400"/>
                <a:ext cx="990600" cy="584775"/>
              </a:xfrm>
              <a:prstGeom prst="rect">
                <a:avLst/>
              </a:prstGeom>
              <a:solidFill>
                <a:schemeClr val="accent1">
                  <a:lumMod val="60000"/>
                  <a:lumOff val="40000"/>
                </a:schemeClr>
              </a:solidFill>
              <a:ln>
                <a:solidFill>
                  <a:schemeClr val="tx1"/>
                </a:solidFill>
              </a:ln>
            </p:spPr>
            <p:txBody>
              <a:bodyPr wrap="square" rtlCol="0">
                <a:spAutoFit/>
              </a:bodyPr>
              <a:lstStyle/>
              <a:p>
                <a:pPr algn="ctr" rtl="0"/>
                <a:r>
                  <a:rPr lang="en-US" sz="3200" b="1" kern="1200" dirty="0">
                    <a:solidFill>
                      <a:prstClr val="black"/>
                    </a:solidFill>
                    <a:latin typeface="Calibri"/>
                    <a:ea typeface="+mn-ea"/>
                    <a:cs typeface="+mn-cs"/>
                  </a:rPr>
                  <a:t>.254</a:t>
                </a:r>
              </a:p>
            </p:txBody>
          </p:sp>
        </p:grpSp>
        <p:sp>
          <p:nvSpPr>
            <p:cNvPr id="58" name="TextBox 57"/>
            <p:cNvSpPr txBox="1"/>
            <p:nvPr/>
          </p:nvSpPr>
          <p:spPr>
            <a:xfrm>
              <a:off x="3276600" y="1371600"/>
              <a:ext cx="3733800" cy="584775"/>
            </a:xfrm>
            <a:prstGeom prst="rect">
              <a:avLst/>
            </a:prstGeom>
            <a:noFill/>
          </p:spPr>
          <p:txBody>
            <a:bodyPr wrap="square" rtlCol="0">
              <a:spAutoFit/>
            </a:bodyPr>
            <a:lstStyle/>
            <a:p>
              <a:pPr algn="l" rtl="0"/>
              <a:r>
                <a:rPr lang="en-US" sz="3200" b="1" kern="1200" dirty="0">
                  <a:solidFill>
                    <a:srgbClr val="1F497D">
                      <a:lumMod val="75000"/>
                    </a:srgbClr>
                  </a:solidFill>
                  <a:latin typeface="Calibri"/>
                  <a:ea typeface="+mn-ea"/>
                  <a:cs typeface="+mn-cs"/>
                </a:rPr>
                <a:t>00:aa:bb:cc:dd:ee:ff</a:t>
              </a:r>
            </a:p>
          </p:txBody>
        </p:sp>
      </p:grpSp>
      <p:grpSp>
        <p:nvGrpSpPr>
          <p:cNvPr id="12" name="Group 64"/>
          <p:cNvGrpSpPr/>
          <p:nvPr/>
        </p:nvGrpSpPr>
        <p:grpSpPr>
          <a:xfrm>
            <a:off x="0" y="3352800"/>
            <a:ext cx="2057400" cy="1816388"/>
            <a:chOff x="0" y="3352800"/>
            <a:chExt cx="2057400" cy="1816388"/>
          </a:xfrm>
        </p:grpSpPr>
        <p:cxnSp>
          <p:nvCxnSpPr>
            <p:cNvPr id="61" name="Straight Arrow Connector 60"/>
            <p:cNvCxnSpPr/>
            <p:nvPr/>
          </p:nvCxnSpPr>
          <p:spPr>
            <a:xfrm rot="16200000" flipH="1">
              <a:off x="996806" y="4489594"/>
              <a:ext cx="749588" cy="609600"/>
            </a:xfrm>
            <a:prstGeom prst="straightConnector1">
              <a:avLst/>
            </a:prstGeom>
            <a:ln w="762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0" y="3352800"/>
              <a:ext cx="2057400" cy="1200329"/>
            </a:xfrm>
            <a:prstGeom prst="rect">
              <a:avLst/>
            </a:prstGeom>
            <a:noFill/>
          </p:spPr>
          <p:txBody>
            <a:bodyPr wrap="square" rtlCol="0">
              <a:spAutoFit/>
            </a:bodyPr>
            <a:lstStyle/>
            <a:p>
              <a:pPr algn="l" rtl="0"/>
              <a:r>
                <a:rPr lang="en-US" sz="3600" b="1" kern="1200" dirty="0">
                  <a:solidFill>
                    <a:srgbClr val="C00000"/>
                  </a:solidFill>
                  <a:latin typeface="Calibri"/>
                  <a:ea typeface="+mn-ea"/>
                  <a:cs typeface="+mn-cs"/>
                </a:rPr>
                <a:t>Malicious node</a:t>
              </a:r>
            </a:p>
          </p:txBody>
        </p:sp>
      </p:grpSp>
      <p:sp>
        <p:nvSpPr>
          <p:cNvPr id="30" name="TextBox 29"/>
          <p:cNvSpPr txBox="1"/>
          <p:nvPr/>
        </p:nvSpPr>
        <p:spPr>
          <a:xfrm>
            <a:off x="3733800" y="5751493"/>
            <a:ext cx="5334000" cy="954107"/>
          </a:xfrm>
          <a:prstGeom prst="rect">
            <a:avLst/>
          </a:prstGeom>
          <a:solidFill>
            <a:schemeClr val="tx1">
              <a:alpha val="85000"/>
            </a:schemeClr>
          </a:solidFill>
        </p:spPr>
        <p:txBody>
          <a:bodyPr wrap="square" rtlCol="0">
            <a:spAutoFit/>
          </a:bodyPr>
          <a:lstStyle/>
          <a:p>
            <a:pPr algn="ctr" rtl="0"/>
            <a:r>
              <a:rPr lang="en-US" sz="2800" b="1" kern="1200" dirty="0">
                <a:solidFill>
                  <a:srgbClr val="FF6600"/>
                </a:solidFill>
                <a:latin typeface="Tahoma" pitchFamily="34" charset="0"/>
                <a:ea typeface="+mn-ea"/>
                <a:cs typeface="Tahoma" pitchFamily="34" charset="0"/>
              </a:rPr>
              <a:t>A malicious node can pretend to be another node</a:t>
            </a:r>
          </a:p>
        </p:txBody>
      </p:sp>
    </p:spTree>
    <p:extLst>
      <p:ext uri="{BB962C8B-B14F-4D97-AF65-F5344CB8AC3E}">
        <p14:creationId xmlns:p14="http://schemas.microsoft.com/office/powerpoint/2010/main" val="13201612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457200"/>
            <a:ext cx="7086600" cy="1470025"/>
          </a:xfrm>
          <a:effectLst>
            <a:glow rad="63500">
              <a:schemeClr val="accent4">
                <a:satMod val="175000"/>
                <a:alpha val="40000"/>
              </a:schemeClr>
            </a:glow>
          </a:effectLst>
        </p:spPr>
        <p:txBody>
          <a:bodyPr>
            <a:noAutofit/>
          </a:bodyPr>
          <a:lstStyle/>
          <a:p>
            <a:pPr algn="l">
              <a:lnSpc>
                <a:spcPts val="6000"/>
              </a:lnSpc>
            </a:pPr>
            <a:r>
              <a:rPr lang="en-US" b="1" dirty="0">
                <a:latin typeface="Tahoma" pitchFamily="34" charset="0"/>
                <a:cs typeface="Tahoma" pitchFamily="34" charset="0"/>
              </a:rPr>
              <a:t>Network-based attacks</a:t>
            </a:r>
            <a:endParaRPr lang="en-US" sz="6600" dirty="0">
              <a:solidFill>
                <a:schemeClr val="accent6">
                  <a:lumMod val="75000"/>
                </a:schemeClr>
              </a:solidFill>
              <a:latin typeface="Tahoma" pitchFamily="34" charset="0"/>
              <a:cs typeface="Tahoma" pitchFamily="34" charset="0"/>
            </a:endParaRPr>
          </a:p>
        </p:txBody>
      </p:sp>
      <p:sp>
        <p:nvSpPr>
          <p:cNvPr id="5" name="Oval 4"/>
          <p:cNvSpPr/>
          <p:nvPr/>
        </p:nvSpPr>
        <p:spPr>
          <a:xfrm>
            <a:off x="152400" y="304800"/>
            <a:ext cx="1676400" cy="1828800"/>
          </a:xfrm>
          <a:prstGeom prst="ellipse">
            <a:avLst/>
          </a:prstGeom>
          <a:solidFill>
            <a:schemeClr val="accent6">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r>
              <a:rPr lang="en-US" sz="7200" b="1" kern="1200" dirty="0">
                <a:solidFill>
                  <a:prstClr val="white"/>
                </a:solidFill>
                <a:effectLst>
                  <a:outerShdw blurRad="38100" dist="38100" dir="2700000" algn="tl">
                    <a:srgbClr val="000000">
                      <a:alpha val="43137"/>
                    </a:srgbClr>
                  </a:outerShdw>
                </a:effectLst>
                <a:latin typeface="Calibri"/>
                <a:ea typeface="+mn-ea"/>
                <a:cs typeface="+mn-cs"/>
              </a:rPr>
              <a:t>c</a:t>
            </a:r>
            <a:endParaRPr lang="en-US" sz="1400" kern="1200" dirty="0">
              <a:solidFill>
                <a:prstClr val="white"/>
              </a:solidFill>
              <a:latin typeface="Calibri"/>
              <a:ea typeface="+mn-ea"/>
              <a:cs typeface="+mn-cs"/>
            </a:endParaRPr>
          </a:p>
        </p:txBody>
      </p:sp>
      <p:sp>
        <p:nvSpPr>
          <p:cNvPr id="4" name="TextBox 3"/>
          <p:cNvSpPr txBox="1"/>
          <p:nvPr/>
        </p:nvSpPr>
        <p:spPr>
          <a:xfrm>
            <a:off x="2057400" y="1676400"/>
            <a:ext cx="6629400" cy="830997"/>
          </a:xfrm>
          <a:prstGeom prst="rect">
            <a:avLst/>
          </a:prstGeom>
          <a:noFill/>
        </p:spPr>
        <p:txBody>
          <a:bodyPr wrap="square" rtlCol="0">
            <a:spAutoFit/>
          </a:bodyPr>
          <a:lstStyle/>
          <a:p>
            <a:pPr algn="l" rtl="0"/>
            <a:r>
              <a:rPr lang="en-US" sz="2400" b="1" kern="1200" dirty="0">
                <a:solidFill>
                  <a:srgbClr val="F79646">
                    <a:lumMod val="75000"/>
                  </a:srgbClr>
                </a:solidFill>
                <a:latin typeface="+mj-lt"/>
                <a:ea typeface="+mn-ea"/>
                <a:cs typeface="+mn-cs"/>
              </a:rPr>
              <a:t>Choking the networks so that node are unable to get service</a:t>
            </a:r>
          </a:p>
        </p:txBody>
      </p:sp>
      <p:sp>
        <p:nvSpPr>
          <p:cNvPr id="6" name="TextBox 5"/>
          <p:cNvSpPr txBox="1"/>
          <p:nvPr/>
        </p:nvSpPr>
        <p:spPr>
          <a:xfrm>
            <a:off x="2133600" y="2819400"/>
            <a:ext cx="4572000" cy="523220"/>
          </a:xfrm>
          <a:prstGeom prst="rect">
            <a:avLst/>
          </a:prstGeom>
          <a:noFill/>
        </p:spPr>
        <p:txBody>
          <a:bodyPr wrap="square" rtlCol="0">
            <a:spAutoFit/>
          </a:bodyPr>
          <a:lstStyle/>
          <a:p>
            <a:pPr algn="l" rtl="0"/>
            <a:r>
              <a:rPr lang="en-US" sz="2800" b="1" kern="1200" dirty="0">
                <a:solidFill>
                  <a:srgbClr val="C00000"/>
                </a:solidFill>
                <a:latin typeface="+mj-lt"/>
                <a:ea typeface="+mn-ea"/>
                <a:cs typeface="+mn-cs"/>
              </a:rPr>
              <a:t>Denial of Service attacks</a:t>
            </a:r>
            <a:endParaRPr lang="en-US" sz="2800" kern="1200" dirty="0">
              <a:solidFill>
                <a:prstClr val="black"/>
              </a:solidFill>
              <a:latin typeface="+mj-lt"/>
              <a:ea typeface="+mn-ea"/>
              <a:cs typeface="+mn-cs"/>
            </a:endParaRPr>
          </a:p>
        </p:txBody>
      </p:sp>
    </p:spTree>
    <p:extLst>
      <p:ext uri="{BB962C8B-B14F-4D97-AF65-F5344CB8AC3E}">
        <p14:creationId xmlns:p14="http://schemas.microsoft.com/office/powerpoint/2010/main" val="64956544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a:solidFill>
                  <a:prstClr val="black"/>
                </a:solidFill>
                <a:latin typeface="Tahoma" pitchFamily="34" charset="0"/>
                <a:ea typeface="+mn-ea"/>
                <a:cs typeface="Tahoma" pitchFamily="34" charset="0"/>
              </a:rPr>
              <a:t>Denial of Service attacks</a:t>
            </a:r>
            <a:endParaRPr lang="th-TH" sz="4000" b="1" kern="1200" dirty="0">
              <a:solidFill>
                <a:prstClr val="black"/>
              </a:solidFill>
              <a:latin typeface="Tahoma" pitchFamily="34" charset="0"/>
              <a:ea typeface="+mn-ea"/>
              <a:cs typeface="Tahoma" pitchFamily="34" charset="0"/>
            </a:endParaRPr>
          </a:p>
        </p:txBody>
      </p:sp>
      <p:pic>
        <p:nvPicPr>
          <p:cNvPr id="13314" name="Picture 2" descr="http://www.thetelecomblog.com/wp-content/uploads/2009/07/Denial-of-Service-300x295.jpg"/>
          <p:cNvPicPr>
            <a:picLocks noChangeAspect="1" noChangeArrowheads="1"/>
          </p:cNvPicPr>
          <p:nvPr/>
        </p:nvPicPr>
        <p:blipFill>
          <a:blip r:embed="rId3" cstate="print"/>
          <a:srcRect/>
          <a:stretch>
            <a:fillRect/>
          </a:stretch>
        </p:blipFill>
        <p:spPr bwMode="auto">
          <a:xfrm>
            <a:off x="457200" y="1219200"/>
            <a:ext cx="2857500" cy="2809876"/>
          </a:xfrm>
          <a:prstGeom prst="rect">
            <a:avLst/>
          </a:prstGeom>
          <a:noFill/>
        </p:spPr>
      </p:pic>
      <p:pic>
        <p:nvPicPr>
          <p:cNvPr id="13316" name="Picture 4" descr="http://1.bp.blogspot.com/_TUZOJcmlBhM/TR2oI-IQzlI/AAAAAAAAADQ/WoiW_gT3nGk/s1600/DOS.jpg"/>
          <p:cNvPicPr>
            <a:picLocks noChangeAspect="1" noChangeArrowheads="1"/>
          </p:cNvPicPr>
          <p:nvPr/>
        </p:nvPicPr>
        <p:blipFill>
          <a:blip r:embed="rId4" cstate="print"/>
          <a:srcRect/>
          <a:stretch>
            <a:fillRect/>
          </a:stretch>
        </p:blipFill>
        <p:spPr bwMode="auto">
          <a:xfrm>
            <a:off x="3733800" y="2509888"/>
            <a:ext cx="4772025" cy="3652787"/>
          </a:xfrm>
          <a:prstGeom prst="rect">
            <a:avLst/>
          </a:prstGeom>
          <a:noFill/>
        </p:spPr>
      </p:pic>
      <p:sp>
        <p:nvSpPr>
          <p:cNvPr id="6" name="Rectangle 5"/>
          <p:cNvSpPr/>
          <p:nvPr/>
        </p:nvSpPr>
        <p:spPr>
          <a:xfrm>
            <a:off x="1600200" y="6400800"/>
            <a:ext cx="7391400" cy="261610"/>
          </a:xfrm>
          <a:prstGeom prst="rect">
            <a:avLst/>
          </a:prstGeom>
        </p:spPr>
        <p:txBody>
          <a:bodyPr wrap="square">
            <a:spAutoFit/>
          </a:bodyPr>
          <a:lstStyle/>
          <a:p>
            <a:r>
              <a:rPr lang="en-US" sz="1100" dirty="0"/>
              <a:t>http://1.bp.blogspot.com/_TUZOJcmlBhM/TR2oI-IQzlI/AAAAAAAAADQ/WoiW_gT3nGk/s1600/DOS.jpg</a:t>
            </a:r>
          </a:p>
        </p:txBody>
      </p:sp>
    </p:spTree>
    <p:extLst>
      <p:ext uri="{BB962C8B-B14F-4D97-AF65-F5344CB8AC3E}">
        <p14:creationId xmlns:p14="http://schemas.microsoft.com/office/powerpoint/2010/main" val="9497721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xfrm>
            <a:off x="1066800" y="1676400"/>
            <a:ext cx="7661275" cy="4648200"/>
          </a:xfrm>
        </p:spPr>
        <p:txBody>
          <a:bodyPr/>
          <a:lstStyle/>
          <a:p>
            <a:endParaRPr lang="en-US" dirty="0"/>
          </a:p>
        </p:txBody>
      </p:sp>
      <p:sp>
        <p:nvSpPr>
          <p:cNvPr id="52227" name="Rectangle 3"/>
          <p:cNvSpPr>
            <a:spLocks noGrp="1" noChangeArrowheads="1"/>
          </p:cNvSpPr>
          <p:nvPr>
            <p:ph type="title"/>
          </p:nvPr>
        </p:nvSpPr>
        <p:spPr>
          <a:xfrm>
            <a:off x="0" y="457200"/>
            <a:ext cx="9144000" cy="762000"/>
          </a:xfrm>
        </p:spPr>
        <p:txBody>
          <a:bodyPr>
            <a:normAutofit fontScale="90000"/>
          </a:bodyPr>
          <a:lstStyle/>
          <a:p>
            <a:r>
              <a:rPr lang="en-US" dirty="0"/>
              <a:t>The 802.11 MAC Layer Services: Authentication</a:t>
            </a:r>
          </a:p>
        </p:txBody>
      </p:sp>
      <p:sp>
        <p:nvSpPr>
          <p:cNvPr id="52228" name="laptop"/>
          <p:cNvSpPr>
            <a:spLocks noEditPoints="1" noChangeArrowheads="1"/>
          </p:cNvSpPr>
          <p:nvPr/>
        </p:nvSpPr>
        <p:spPr bwMode="auto">
          <a:xfrm>
            <a:off x="6858000" y="2819400"/>
            <a:ext cx="1600200" cy="1447800"/>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pPr algn="ctr"/>
            <a:r>
              <a:rPr lang="en-US"/>
              <a:t>Node</a:t>
            </a:r>
          </a:p>
        </p:txBody>
      </p:sp>
      <p:grpSp>
        <p:nvGrpSpPr>
          <p:cNvPr id="2" name="Group 7"/>
          <p:cNvGrpSpPr>
            <a:grpSpLocks/>
          </p:cNvGrpSpPr>
          <p:nvPr/>
        </p:nvGrpSpPr>
        <p:grpSpPr bwMode="auto">
          <a:xfrm>
            <a:off x="1676400" y="2971800"/>
            <a:ext cx="1057275" cy="1600200"/>
            <a:chOff x="1056" y="1728"/>
            <a:chExt cx="666" cy="1008"/>
          </a:xfrm>
        </p:grpSpPr>
        <p:sp>
          <p:nvSpPr>
            <p:cNvPr id="52240" name="AutoShape 5"/>
            <p:cNvSpPr>
              <a:spLocks noChangeArrowheads="1"/>
            </p:cNvSpPr>
            <p:nvPr/>
          </p:nvSpPr>
          <p:spPr bwMode="auto">
            <a:xfrm>
              <a:off x="1056" y="1920"/>
              <a:ext cx="666" cy="816"/>
            </a:xfrm>
            <a:prstGeom prst="triangle">
              <a:avLst>
                <a:gd name="adj" fmla="val 50000"/>
              </a:avLst>
            </a:prstGeom>
            <a:solidFill>
              <a:srgbClr val="FFCC99"/>
            </a:solidFill>
            <a:ln w="9525">
              <a:solidFill>
                <a:schemeClr val="tx1"/>
              </a:solidFill>
              <a:miter lim="800000"/>
              <a:headEnd/>
              <a:tailEnd/>
            </a:ln>
          </p:spPr>
          <p:txBody>
            <a:bodyPr wrap="none" anchor="ctr"/>
            <a:lstStyle/>
            <a:p>
              <a:pPr algn="ctr"/>
              <a:r>
                <a:rPr lang="en-US"/>
                <a:t>AP</a:t>
              </a:r>
            </a:p>
          </p:txBody>
        </p:sp>
        <p:sp>
          <p:nvSpPr>
            <p:cNvPr id="52241" name="Oval 6"/>
            <p:cNvSpPr>
              <a:spLocks noChangeArrowheads="1"/>
            </p:cNvSpPr>
            <p:nvPr/>
          </p:nvSpPr>
          <p:spPr bwMode="auto">
            <a:xfrm>
              <a:off x="1296" y="1728"/>
              <a:ext cx="192" cy="192"/>
            </a:xfrm>
            <a:prstGeom prst="ellipse">
              <a:avLst/>
            </a:prstGeom>
            <a:solidFill>
              <a:srgbClr val="FFCC99"/>
            </a:solidFill>
            <a:ln w="9525">
              <a:solidFill>
                <a:schemeClr val="tx1"/>
              </a:solidFill>
              <a:round/>
              <a:headEnd/>
              <a:tailEnd/>
            </a:ln>
          </p:spPr>
          <p:txBody>
            <a:bodyPr wrap="none" anchor="ctr"/>
            <a:lstStyle/>
            <a:p>
              <a:endParaRPr lang="en-US"/>
            </a:p>
          </p:txBody>
        </p:sp>
      </p:grpSp>
      <p:grpSp>
        <p:nvGrpSpPr>
          <p:cNvPr id="3" name="Group 15"/>
          <p:cNvGrpSpPr>
            <a:grpSpLocks/>
          </p:cNvGrpSpPr>
          <p:nvPr/>
        </p:nvGrpSpPr>
        <p:grpSpPr bwMode="auto">
          <a:xfrm>
            <a:off x="2514600" y="2743200"/>
            <a:ext cx="3733800" cy="533400"/>
            <a:chOff x="1440" y="1632"/>
            <a:chExt cx="2352" cy="336"/>
          </a:xfrm>
        </p:grpSpPr>
        <p:sp>
          <p:nvSpPr>
            <p:cNvPr id="52238" name="Line 8"/>
            <p:cNvSpPr>
              <a:spLocks noChangeShapeType="1"/>
            </p:cNvSpPr>
            <p:nvPr/>
          </p:nvSpPr>
          <p:spPr bwMode="auto">
            <a:xfrm flipH="1">
              <a:off x="1440" y="1968"/>
              <a:ext cx="2304" cy="0"/>
            </a:xfrm>
            <a:prstGeom prst="line">
              <a:avLst/>
            </a:prstGeom>
            <a:noFill/>
            <a:ln w="38100">
              <a:solidFill>
                <a:schemeClr val="tx1"/>
              </a:solidFill>
              <a:round/>
              <a:headEnd/>
              <a:tailEnd type="triangle" w="med" len="med"/>
            </a:ln>
          </p:spPr>
          <p:txBody>
            <a:bodyPr/>
            <a:lstStyle/>
            <a:p>
              <a:endParaRPr lang="en-US"/>
            </a:p>
          </p:txBody>
        </p:sp>
        <p:sp>
          <p:nvSpPr>
            <p:cNvPr id="52239" name="Text Box 9"/>
            <p:cNvSpPr txBox="1">
              <a:spLocks noChangeArrowheads="1"/>
            </p:cNvSpPr>
            <p:nvPr/>
          </p:nvSpPr>
          <p:spPr bwMode="auto">
            <a:xfrm>
              <a:off x="1824" y="1632"/>
              <a:ext cx="1968" cy="291"/>
            </a:xfrm>
            <a:prstGeom prst="rect">
              <a:avLst/>
            </a:prstGeom>
            <a:noFill/>
            <a:ln w="9525">
              <a:noFill/>
              <a:miter lim="800000"/>
              <a:headEnd/>
              <a:tailEnd/>
            </a:ln>
          </p:spPr>
          <p:txBody>
            <a:bodyPr>
              <a:spAutoFit/>
            </a:bodyPr>
            <a:lstStyle/>
            <a:p>
              <a:pPr>
                <a:spcBef>
                  <a:spcPct val="50000"/>
                </a:spcBef>
              </a:pPr>
              <a:r>
                <a:rPr lang="en-US"/>
                <a:t>Association request</a:t>
              </a:r>
            </a:p>
          </p:txBody>
        </p:sp>
      </p:grpSp>
      <p:grpSp>
        <p:nvGrpSpPr>
          <p:cNvPr id="4" name="Group 14"/>
          <p:cNvGrpSpPr>
            <a:grpSpLocks/>
          </p:cNvGrpSpPr>
          <p:nvPr/>
        </p:nvGrpSpPr>
        <p:grpSpPr bwMode="auto">
          <a:xfrm>
            <a:off x="2438400" y="3352800"/>
            <a:ext cx="6248400" cy="609600"/>
            <a:chOff x="1392" y="2064"/>
            <a:chExt cx="3408" cy="291"/>
          </a:xfrm>
        </p:grpSpPr>
        <p:sp>
          <p:nvSpPr>
            <p:cNvPr id="52236" name="Line 12"/>
            <p:cNvSpPr>
              <a:spLocks noChangeShapeType="1"/>
            </p:cNvSpPr>
            <p:nvPr/>
          </p:nvSpPr>
          <p:spPr bwMode="auto">
            <a:xfrm flipH="1">
              <a:off x="1440" y="2304"/>
              <a:ext cx="2304" cy="1"/>
            </a:xfrm>
            <a:prstGeom prst="line">
              <a:avLst/>
            </a:prstGeom>
            <a:noFill/>
            <a:ln w="38100">
              <a:solidFill>
                <a:schemeClr val="tx1"/>
              </a:solidFill>
              <a:round/>
              <a:headEnd type="triangle" w="med" len="med"/>
              <a:tailEnd/>
            </a:ln>
          </p:spPr>
          <p:txBody>
            <a:bodyPr/>
            <a:lstStyle/>
            <a:p>
              <a:endParaRPr lang="en-US"/>
            </a:p>
          </p:txBody>
        </p:sp>
        <p:sp>
          <p:nvSpPr>
            <p:cNvPr id="52237" name="Text Box 13"/>
            <p:cNvSpPr txBox="1">
              <a:spLocks noChangeArrowheads="1"/>
            </p:cNvSpPr>
            <p:nvPr/>
          </p:nvSpPr>
          <p:spPr bwMode="auto">
            <a:xfrm>
              <a:off x="1392" y="2064"/>
              <a:ext cx="3408" cy="291"/>
            </a:xfrm>
            <a:prstGeom prst="rect">
              <a:avLst/>
            </a:prstGeom>
            <a:noFill/>
            <a:ln w="9525">
              <a:noFill/>
              <a:miter lim="800000"/>
              <a:headEnd/>
              <a:tailEnd/>
            </a:ln>
          </p:spPr>
          <p:txBody>
            <a:bodyPr>
              <a:spAutoFit/>
            </a:bodyPr>
            <a:lstStyle/>
            <a:p>
              <a:pPr>
                <a:spcBef>
                  <a:spcPct val="50000"/>
                </a:spcBef>
              </a:pPr>
              <a:r>
                <a:rPr lang="en-US"/>
                <a:t>Randomly generated challenge text</a:t>
              </a:r>
            </a:p>
          </p:txBody>
        </p:sp>
      </p:grpSp>
      <p:grpSp>
        <p:nvGrpSpPr>
          <p:cNvPr id="5" name="Group 19"/>
          <p:cNvGrpSpPr>
            <a:grpSpLocks/>
          </p:cNvGrpSpPr>
          <p:nvPr/>
        </p:nvGrpSpPr>
        <p:grpSpPr bwMode="auto">
          <a:xfrm>
            <a:off x="2590800" y="3810000"/>
            <a:ext cx="4038600" cy="461963"/>
            <a:chOff x="1488" y="2208"/>
            <a:chExt cx="2544" cy="291"/>
          </a:xfrm>
        </p:grpSpPr>
        <p:sp>
          <p:nvSpPr>
            <p:cNvPr id="52234" name="Line 17"/>
            <p:cNvSpPr>
              <a:spLocks noChangeShapeType="1"/>
            </p:cNvSpPr>
            <p:nvPr/>
          </p:nvSpPr>
          <p:spPr bwMode="auto">
            <a:xfrm flipH="1">
              <a:off x="1488" y="2448"/>
              <a:ext cx="2304" cy="1"/>
            </a:xfrm>
            <a:prstGeom prst="line">
              <a:avLst/>
            </a:prstGeom>
            <a:noFill/>
            <a:ln w="38100">
              <a:solidFill>
                <a:schemeClr val="tx1"/>
              </a:solidFill>
              <a:round/>
              <a:headEnd/>
              <a:tailEnd type="triangle" w="med" len="med"/>
            </a:ln>
          </p:spPr>
          <p:txBody>
            <a:bodyPr/>
            <a:lstStyle/>
            <a:p>
              <a:endParaRPr lang="en-US"/>
            </a:p>
          </p:txBody>
        </p:sp>
        <p:sp>
          <p:nvSpPr>
            <p:cNvPr id="52235" name="Text Box 18"/>
            <p:cNvSpPr txBox="1">
              <a:spLocks noChangeArrowheads="1"/>
            </p:cNvSpPr>
            <p:nvPr/>
          </p:nvSpPr>
          <p:spPr bwMode="auto">
            <a:xfrm>
              <a:off x="1680" y="2208"/>
              <a:ext cx="2352" cy="291"/>
            </a:xfrm>
            <a:prstGeom prst="rect">
              <a:avLst/>
            </a:prstGeom>
            <a:noFill/>
            <a:ln w="9525">
              <a:noFill/>
              <a:miter lim="800000"/>
              <a:headEnd/>
              <a:tailEnd/>
            </a:ln>
          </p:spPr>
          <p:txBody>
            <a:bodyPr>
              <a:spAutoFit/>
            </a:bodyPr>
            <a:lstStyle/>
            <a:p>
              <a:pPr>
                <a:spcBef>
                  <a:spcPct val="50000"/>
                </a:spcBef>
              </a:pPr>
              <a:r>
                <a:rPr lang="en-US"/>
                <a:t>Encrypted challenge text</a:t>
              </a:r>
            </a:p>
          </p:txBody>
        </p:sp>
      </p:grpSp>
      <p:sp>
        <p:nvSpPr>
          <p:cNvPr id="320532" name="Text Box 20"/>
          <p:cNvSpPr txBox="1">
            <a:spLocks noChangeArrowheads="1"/>
          </p:cNvSpPr>
          <p:nvPr/>
        </p:nvSpPr>
        <p:spPr bwMode="auto">
          <a:xfrm>
            <a:off x="1295400" y="4953000"/>
            <a:ext cx="6553200" cy="838200"/>
          </a:xfrm>
          <a:prstGeom prst="rect">
            <a:avLst/>
          </a:prstGeom>
          <a:noFill/>
          <a:ln w="9525">
            <a:noFill/>
            <a:miter lim="800000"/>
            <a:headEnd/>
            <a:tailEnd/>
          </a:ln>
        </p:spPr>
        <p:txBody>
          <a:bodyPr>
            <a:spAutoFit/>
          </a:bodyPr>
          <a:lstStyle/>
          <a:p>
            <a:pPr>
              <a:spcBef>
                <a:spcPct val="50000"/>
              </a:spcBef>
            </a:pPr>
            <a:r>
              <a:rPr lang="en-US"/>
              <a:t>Pre-authentication can be used to minimize handoff delays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05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3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457200"/>
            <a:ext cx="6629400" cy="1470025"/>
          </a:xfrm>
          <a:effectLst>
            <a:glow rad="63500">
              <a:schemeClr val="accent4">
                <a:satMod val="175000"/>
                <a:alpha val="40000"/>
              </a:schemeClr>
            </a:glow>
          </a:effectLst>
        </p:spPr>
        <p:txBody>
          <a:bodyPr>
            <a:noAutofit/>
          </a:bodyPr>
          <a:lstStyle/>
          <a:p>
            <a:pPr algn="l">
              <a:lnSpc>
                <a:spcPts val="6000"/>
              </a:lnSpc>
            </a:pPr>
            <a:r>
              <a:rPr lang="en-US" b="1" dirty="0">
                <a:latin typeface="Tahoma" pitchFamily="34" charset="0"/>
                <a:cs typeface="Tahoma" pitchFamily="34" charset="0"/>
              </a:rPr>
              <a:t>Social Engineering</a:t>
            </a:r>
            <a:endParaRPr lang="en-US" sz="6600" dirty="0">
              <a:solidFill>
                <a:schemeClr val="accent6">
                  <a:lumMod val="75000"/>
                </a:schemeClr>
              </a:solidFill>
              <a:latin typeface="Tahoma" pitchFamily="34" charset="0"/>
              <a:cs typeface="Tahoma" pitchFamily="34" charset="0"/>
            </a:endParaRPr>
          </a:p>
        </p:txBody>
      </p:sp>
      <p:sp>
        <p:nvSpPr>
          <p:cNvPr id="5" name="Oval 4"/>
          <p:cNvSpPr/>
          <p:nvPr/>
        </p:nvSpPr>
        <p:spPr>
          <a:xfrm>
            <a:off x="152400" y="304800"/>
            <a:ext cx="1676400" cy="1828800"/>
          </a:xfrm>
          <a:prstGeom prst="ellipse">
            <a:avLst/>
          </a:prstGeom>
          <a:solidFill>
            <a:schemeClr val="accent6">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r>
              <a:rPr lang="en-US" sz="7200" b="1" kern="1200" dirty="0">
                <a:solidFill>
                  <a:prstClr val="white"/>
                </a:solidFill>
                <a:effectLst>
                  <a:outerShdw blurRad="38100" dist="38100" dir="2700000" algn="tl">
                    <a:srgbClr val="000000">
                      <a:alpha val="43137"/>
                    </a:srgbClr>
                  </a:outerShdw>
                </a:effectLst>
                <a:latin typeface="Calibri"/>
                <a:ea typeface="+mn-ea"/>
                <a:cs typeface="+mn-cs"/>
              </a:rPr>
              <a:t>d</a:t>
            </a:r>
            <a:endParaRPr lang="en-US" sz="1400" kern="1200" dirty="0">
              <a:solidFill>
                <a:prstClr val="white"/>
              </a:solidFill>
              <a:latin typeface="Calibri"/>
              <a:ea typeface="+mn-ea"/>
              <a:cs typeface="+mn-cs"/>
            </a:endParaRPr>
          </a:p>
        </p:txBody>
      </p:sp>
      <p:sp>
        <p:nvSpPr>
          <p:cNvPr id="4" name="TextBox 3"/>
          <p:cNvSpPr txBox="1"/>
          <p:nvPr/>
        </p:nvSpPr>
        <p:spPr>
          <a:xfrm>
            <a:off x="2057400" y="1676400"/>
            <a:ext cx="6096000" cy="830997"/>
          </a:xfrm>
          <a:prstGeom prst="rect">
            <a:avLst/>
          </a:prstGeom>
          <a:noFill/>
        </p:spPr>
        <p:txBody>
          <a:bodyPr wrap="square" rtlCol="0">
            <a:spAutoFit/>
          </a:bodyPr>
          <a:lstStyle/>
          <a:p>
            <a:pPr algn="l" rtl="0"/>
            <a:r>
              <a:rPr lang="en-US" sz="2400" b="1" kern="1200" dirty="0">
                <a:solidFill>
                  <a:srgbClr val="F79646">
                    <a:lumMod val="75000"/>
                  </a:srgbClr>
                </a:solidFill>
                <a:latin typeface="+mj-lt"/>
                <a:ea typeface="+mn-ea"/>
                <a:cs typeface="+mn-cs"/>
              </a:rPr>
              <a:t>Targets the weakest component of a security system---the users</a:t>
            </a:r>
          </a:p>
        </p:txBody>
      </p:sp>
      <p:pic>
        <p:nvPicPr>
          <p:cNvPr id="7" name="Picture 4" descr="phishing_phish"/>
          <p:cNvPicPr>
            <a:picLocks noChangeAspect="1" noChangeArrowheads="1"/>
          </p:cNvPicPr>
          <p:nvPr/>
        </p:nvPicPr>
        <p:blipFill>
          <a:blip r:embed="rId3" cstate="print"/>
          <a:srcRect/>
          <a:stretch>
            <a:fillRect/>
          </a:stretch>
        </p:blipFill>
        <p:spPr bwMode="auto">
          <a:xfrm>
            <a:off x="4800600" y="3505200"/>
            <a:ext cx="2895600" cy="2701925"/>
          </a:xfrm>
          <a:prstGeom prst="rect">
            <a:avLst/>
          </a:prstGeom>
          <a:noFill/>
        </p:spPr>
      </p:pic>
    </p:spTree>
    <p:extLst>
      <p:ext uri="{BB962C8B-B14F-4D97-AF65-F5344CB8AC3E}">
        <p14:creationId xmlns:p14="http://schemas.microsoft.com/office/powerpoint/2010/main" val="8574442"/>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r="1724" b="19666"/>
          <a:stretch>
            <a:fillRect/>
          </a:stretch>
        </p:blipFill>
        <p:spPr bwMode="auto">
          <a:xfrm>
            <a:off x="228600" y="1143000"/>
            <a:ext cx="8686800" cy="5410200"/>
          </a:xfrm>
          <a:prstGeom prst="rect">
            <a:avLst/>
          </a:prstGeom>
          <a:noFill/>
          <a:ln w="9525">
            <a:noFill/>
            <a:miter lim="800000"/>
            <a:headEnd/>
            <a:tailEnd/>
          </a:ln>
          <a:effectLst/>
        </p:spPr>
      </p:pic>
      <p:sp>
        <p:nvSpPr>
          <p:cNvPr id="7" name="Oval 6"/>
          <p:cNvSpPr/>
          <p:nvPr/>
        </p:nvSpPr>
        <p:spPr>
          <a:xfrm>
            <a:off x="1981200" y="4038600"/>
            <a:ext cx="3733800" cy="457200"/>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dirty="0">
              <a:solidFill>
                <a:prstClr val="white"/>
              </a:solidFill>
              <a:latin typeface="Calibri"/>
              <a:ea typeface="+mn-ea"/>
              <a:cs typeface="+mn-cs"/>
            </a:endParaRPr>
          </a:p>
        </p:txBody>
      </p:sp>
      <p:sp>
        <p:nvSpPr>
          <p:cNvPr id="6" name="TextBox 5"/>
          <p:cNvSpPr txBox="1"/>
          <p:nvPr/>
        </p:nvSpPr>
        <p:spPr>
          <a:xfrm>
            <a:off x="228600" y="83403"/>
            <a:ext cx="8534400" cy="830997"/>
          </a:xfrm>
          <a:prstGeom prst="rect">
            <a:avLst/>
          </a:prstGeom>
          <a:solidFill>
            <a:schemeClr val="bg1">
              <a:alpha val="55000"/>
            </a:schemeClr>
          </a:solidFill>
        </p:spPr>
        <p:txBody>
          <a:bodyPr wrap="square" rtlCol="0">
            <a:spAutoFit/>
          </a:bodyPr>
          <a:lstStyle/>
          <a:p>
            <a:pPr algn="ctr" rtl="0"/>
            <a:r>
              <a:rPr lang="en-US" sz="4800" b="1" kern="1200" dirty="0">
                <a:solidFill>
                  <a:srgbClr val="1F497D"/>
                </a:solidFill>
                <a:latin typeface="Tahoma" pitchFamily="34" charset="0"/>
                <a:ea typeface="+mn-ea"/>
                <a:cs typeface="Tahoma" pitchFamily="34" charset="0"/>
              </a:rPr>
              <a:t>Non-technical </a:t>
            </a:r>
            <a:r>
              <a:rPr lang="en-US" sz="4800" b="1" kern="1200" dirty="0">
                <a:solidFill>
                  <a:srgbClr val="C00000"/>
                </a:solidFill>
                <a:latin typeface="Tahoma" pitchFamily="34" charset="0"/>
                <a:ea typeface="+mn-ea"/>
                <a:cs typeface="Tahoma" pitchFamily="34" charset="0"/>
              </a:rPr>
              <a:t>hacking</a:t>
            </a:r>
          </a:p>
        </p:txBody>
      </p:sp>
    </p:spTree>
    <p:extLst>
      <p:ext uri="{BB962C8B-B14F-4D97-AF65-F5344CB8AC3E}">
        <p14:creationId xmlns:p14="http://schemas.microsoft.com/office/powerpoint/2010/main" val="7475328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animEffect transition="in" filter="fade">
                                      <p:cBhvr>
                                        <p:cTn id="9" dur="1000"/>
                                        <p:tgtEl>
                                          <p:spTgt spid="102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cstate="print"/>
          <a:srcRect/>
          <a:stretch>
            <a:fillRect/>
          </a:stretch>
        </p:blipFill>
        <p:spPr bwMode="auto">
          <a:xfrm>
            <a:off x="73529" y="1295400"/>
            <a:ext cx="9070471" cy="5105400"/>
          </a:xfrm>
          <a:prstGeom prst="rect">
            <a:avLst/>
          </a:prstGeom>
          <a:noFill/>
          <a:ln w="9525">
            <a:noFill/>
            <a:miter lim="800000"/>
            <a:headEnd/>
            <a:tailEnd/>
          </a:ln>
          <a:effectLst/>
        </p:spPr>
      </p:pic>
      <p:sp>
        <p:nvSpPr>
          <p:cNvPr id="6" name="TextBox 5"/>
          <p:cNvSpPr txBox="1"/>
          <p:nvPr/>
        </p:nvSpPr>
        <p:spPr>
          <a:xfrm>
            <a:off x="0" y="76200"/>
            <a:ext cx="9144000" cy="830997"/>
          </a:xfrm>
          <a:prstGeom prst="rect">
            <a:avLst/>
          </a:prstGeom>
          <a:solidFill>
            <a:schemeClr val="bg1">
              <a:alpha val="55000"/>
            </a:schemeClr>
          </a:solidFill>
        </p:spPr>
        <p:txBody>
          <a:bodyPr wrap="square" rtlCol="0">
            <a:spAutoFit/>
          </a:bodyPr>
          <a:lstStyle/>
          <a:p>
            <a:pPr algn="ctr" rtl="0"/>
            <a:r>
              <a:rPr lang="en-US" sz="4800" b="1" kern="1200" dirty="0">
                <a:solidFill>
                  <a:srgbClr val="1F497D"/>
                </a:solidFill>
                <a:latin typeface="Tahoma" pitchFamily="34" charset="0"/>
                <a:ea typeface="+mn-ea"/>
                <a:cs typeface="Tahoma" pitchFamily="34" charset="0"/>
              </a:rPr>
              <a:t>Greeting card </a:t>
            </a:r>
            <a:r>
              <a:rPr lang="en-US" sz="4800" b="1" kern="1200" dirty="0">
                <a:solidFill>
                  <a:srgbClr val="C00000"/>
                </a:solidFill>
                <a:latin typeface="Tahoma" pitchFamily="34" charset="0"/>
                <a:ea typeface="+mn-ea"/>
                <a:cs typeface="Tahoma" pitchFamily="34" charset="0"/>
              </a:rPr>
              <a:t>phishing</a:t>
            </a:r>
          </a:p>
        </p:txBody>
      </p:sp>
    </p:spTree>
    <p:extLst>
      <p:ext uri="{BB962C8B-B14F-4D97-AF65-F5344CB8AC3E}">
        <p14:creationId xmlns:p14="http://schemas.microsoft.com/office/powerpoint/2010/main" val="11167468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6146"/>
                                        </p:tgtEl>
                                        <p:attrNameLst>
                                          <p:attrName>style.visibility</p:attrName>
                                        </p:attrNameLst>
                                      </p:cBhvr>
                                      <p:to>
                                        <p:strVal val="visible"/>
                                      </p:to>
                                    </p:set>
                                    <p:animEffect transition="in" filter="fade">
                                      <p:cBhvr>
                                        <p:cTn id="10" dur="1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83403"/>
            <a:ext cx="9144000" cy="830997"/>
          </a:xfrm>
          <a:prstGeom prst="rect">
            <a:avLst/>
          </a:prstGeom>
          <a:solidFill>
            <a:schemeClr val="bg1">
              <a:alpha val="55000"/>
            </a:schemeClr>
          </a:solidFill>
        </p:spPr>
        <p:txBody>
          <a:bodyPr wrap="square" rtlCol="0">
            <a:spAutoFit/>
          </a:bodyPr>
          <a:lstStyle/>
          <a:p>
            <a:pPr algn="ctr" rtl="0"/>
            <a:r>
              <a:rPr lang="en-US" sz="4800" b="1" kern="1200" dirty="0">
                <a:solidFill>
                  <a:srgbClr val="1F497D"/>
                </a:solidFill>
                <a:latin typeface="Tahoma" pitchFamily="34" charset="0"/>
                <a:ea typeface="+mn-ea"/>
                <a:cs typeface="Tahoma" pitchFamily="34" charset="0"/>
              </a:rPr>
              <a:t>Lottery winning </a:t>
            </a:r>
            <a:r>
              <a:rPr lang="en-US" sz="4800" b="1" kern="1200" dirty="0">
                <a:solidFill>
                  <a:srgbClr val="C00000"/>
                </a:solidFill>
                <a:latin typeface="Tahoma" pitchFamily="34" charset="0"/>
                <a:ea typeface="+mn-ea"/>
                <a:cs typeface="Tahoma" pitchFamily="34" charset="0"/>
              </a:rPr>
              <a:t>phishing</a:t>
            </a:r>
          </a:p>
        </p:txBody>
      </p:sp>
      <p:pic>
        <p:nvPicPr>
          <p:cNvPr id="7170" name="Picture 2"/>
          <p:cNvPicPr>
            <a:picLocks noChangeAspect="1" noChangeArrowheads="1"/>
          </p:cNvPicPr>
          <p:nvPr/>
        </p:nvPicPr>
        <p:blipFill>
          <a:blip r:embed="rId3" cstate="print"/>
          <a:srcRect/>
          <a:stretch>
            <a:fillRect/>
          </a:stretch>
        </p:blipFill>
        <p:spPr bwMode="auto">
          <a:xfrm>
            <a:off x="685800" y="1339083"/>
            <a:ext cx="7543800" cy="5061717"/>
          </a:xfrm>
          <a:prstGeom prst="rect">
            <a:avLst/>
          </a:prstGeom>
          <a:noFill/>
          <a:ln w="9525">
            <a:noFill/>
            <a:miter lim="800000"/>
            <a:headEnd/>
            <a:tailEnd/>
          </a:ln>
          <a:effectLst/>
        </p:spPr>
      </p:pic>
    </p:spTree>
    <p:extLst>
      <p:ext uri="{BB962C8B-B14F-4D97-AF65-F5344CB8AC3E}">
        <p14:creationId xmlns:p14="http://schemas.microsoft.com/office/powerpoint/2010/main" val="5035803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7170"/>
                                        </p:tgtEl>
                                        <p:attrNameLst>
                                          <p:attrName>style.visibility</p:attrName>
                                        </p:attrNameLst>
                                      </p:cBhvr>
                                      <p:to>
                                        <p:strVal val="visible"/>
                                      </p:to>
                                    </p:set>
                                    <p:animEffect transition="in" filter="fade">
                                      <p:cBhvr>
                                        <p:cTn id="10" dur="10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type="body" idx="1"/>
          </p:nvPr>
        </p:nvSpPr>
        <p:spPr>
          <a:xfrm>
            <a:off x="381000" y="1143000"/>
            <a:ext cx="4495800" cy="3695700"/>
          </a:xfrm>
        </p:spPr>
        <p:txBody>
          <a:bodyPr>
            <a:normAutofit fontScale="92500" lnSpcReduction="10000"/>
          </a:bodyPr>
          <a:lstStyle/>
          <a:p>
            <a:pPr marL="514350" indent="-514350">
              <a:lnSpc>
                <a:spcPct val="150000"/>
              </a:lnSpc>
              <a:buClr>
                <a:srgbClr val="FF6600"/>
              </a:buClr>
              <a:buFont typeface="+mj-lt"/>
              <a:buAutoNum type="arabicPeriod"/>
            </a:pPr>
            <a:r>
              <a:rPr lang="en-US" sz="3200" b="1" kern="1200" dirty="0">
                <a:ln w="0" cap="rnd" cmpd="thickThin">
                  <a:solidFill>
                    <a:prstClr val="black"/>
                  </a:solidFill>
                  <a:bevel/>
                </a:ln>
                <a:solidFill>
                  <a:srgbClr val="0070C0"/>
                </a:solidFill>
                <a:latin typeface="Microsoft Sans Serif" pitchFamily="34" charset="0"/>
                <a:cs typeface="Microsoft Sans Serif" pitchFamily="34" charset="0"/>
              </a:rPr>
              <a:t>Encoding</a:t>
            </a:r>
          </a:p>
          <a:p>
            <a:pPr marL="514350" indent="-514350">
              <a:lnSpc>
                <a:spcPct val="150000"/>
              </a:lnSpc>
              <a:buClr>
                <a:srgbClr val="FF6600"/>
              </a:buClr>
              <a:buFont typeface="+mj-lt"/>
              <a:buAutoNum type="arabicPeriod"/>
            </a:pPr>
            <a:r>
              <a:rPr lang="en-US" sz="3200" b="1" kern="1200" dirty="0">
                <a:ln w="0" cap="rnd" cmpd="thickThin">
                  <a:solidFill>
                    <a:prstClr val="black"/>
                  </a:solidFill>
                  <a:bevel/>
                </a:ln>
                <a:solidFill>
                  <a:srgbClr val="0070C0"/>
                </a:solidFill>
                <a:latin typeface="Microsoft Sans Serif" pitchFamily="34" charset="0"/>
                <a:cs typeface="Microsoft Sans Serif" pitchFamily="34" charset="0"/>
              </a:rPr>
              <a:t>Framing</a:t>
            </a:r>
          </a:p>
          <a:p>
            <a:pPr marL="514350" indent="-514350">
              <a:lnSpc>
                <a:spcPct val="150000"/>
              </a:lnSpc>
              <a:buClr>
                <a:srgbClr val="FF6600"/>
              </a:buClr>
              <a:buFont typeface="+mj-lt"/>
              <a:buAutoNum type="arabicPeriod"/>
            </a:pPr>
            <a:r>
              <a:rPr lang="en-US" sz="3200" b="1" kern="1200" dirty="0">
                <a:ln w="0" cap="rnd" cmpd="thickThin">
                  <a:solidFill>
                    <a:prstClr val="black"/>
                  </a:solidFill>
                  <a:bevel/>
                </a:ln>
                <a:solidFill>
                  <a:schemeClr val="accent2"/>
                </a:solidFill>
                <a:latin typeface="Microsoft Sans Serif" pitchFamily="34" charset="0"/>
                <a:cs typeface="Microsoft Sans Serif" pitchFamily="34" charset="0"/>
              </a:rPr>
              <a:t>Error detection</a:t>
            </a:r>
          </a:p>
          <a:p>
            <a:pPr marL="514350" indent="-514350">
              <a:lnSpc>
                <a:spcPct val="150000"/>
              </a:lnSpc>
              <a:buClr>
                <a:srgbClr val="FF6600"/>
              </a:buClr>
              <a:buFont typeface="+mj-lt"/>
              <a:buAutoNum type="arabicPeriod"/>
            </a:pPr>
            <a:r>
              <a:rPr lang="en-US" sz="3200" b="1" kern="1200" dirty="0">
                <a:ln w="0" cap="rnd" cmpd="thickThin">
                  <a:solidFill>
                    <a:prstClr val="black"/>
                  </a:solidFill>
                  <a:bevel/>
                </a:ln>
                <a:latin typeface="Microsoft Sans Serif" pitchFamily="34" charset="0"/>
                <a:cs typeface="Microsoft Sans Serif" pitchFamily="34" charset="0"/>
              </a:rPr>
              <a:t>Reliable delivery</a:t>
            </a:r>
          </a:p>
          <a:p>
            <a:pPr marL="514350" indent="-514350">
              <a:lnSpc>
                <a:spcPct val="150000"/>
              </a:lnSpc>
              <a:buClr>
                <a:srgbClr val="FF6600"/>
              </a:buClr>
              <a:buFont typeface="+mj-lt"/>
              <a:buAutoNum type="arabicPeriod"/>
            </a:pPr>
            <a:r>
              <a:rPr lang="en-US" sz="3200" b="1" kern="1200" dirty="0">
                <a:ln w="0" cap="rnd" cmpd="thickThin">
                  <a:solidFill>
                    <a:prstClr val="black"/>
                  </a:solidFill>
                  <a:bevel/>
                </a:ln>
                <a:latin typeface="Microsoft Sans Serif" pitchFamily="34" charset="0"/>
                <a:cs typeface="Microsoft Sans Serif" pitchFamily="34" charset="0"/>
              </a:rPr>
              <a:t>Access Mediation</a:t>
            </a:r>
          </a:p>
        </p:txBody>
      </p:sp>
      <p:sp>
        <p:nvSpPr>
          <p:cNvPr id="15" name="TextBox 14"/>
          <p:cNvSpPr txBox="1"/>
          <p:nvPr/>
        </p:nvSpPr>
        <p:spPr>
          <a:xfrm>
            <a:off x="0" y="0"/>
            <a:ext cx="9144000" cy="754053"/>
          </a:xfrm>
          <a:prstGeom prst="rect">
            <a:avLst/>
          </a:prstGeom>
          <a:solidFill>
            <a:srgbClr val="F79646">
              <a:lumMod val="75000"/>
            </a:srgbClr>
          </a:solidFill>
        </p:spPr>
        <p:txBody>
          <a:bodyPr wrap="square" rtlCol="0">
            <a:spAutoFit/>
          </a:bodyPr>
          <a:lstStyle/>
          <a:p>
            <a:pPr algn="ctr">
              <a:defRPr/>
            </a:pPr>
            <a:r>
              <a:rPr lang="en-US" sz="4300" b="1" dirty="0">
                <a:ln>
                  <a:solidFill>
                    <a:prstClr val="black"/>
                  </a:solidFill>
                </a:ln>
                <a:solidFill>
                  <a:prstClr val="white"/>
                </a:solidFill>
                <a:latin typeface="Tahoma" pitchFamily="34" charset="0"/>
                <a:cs typeface="Tahoma" pitchFamily="34" charset="0"/>
              </a:rPr>
              <a:t>Topics</a:t>
            </a:r>
            <a:endParaRPr lang="en-US" sz="4300" b="1" kern="1200" dirty="0">
              <a:ln>
                <a:solidFill>
                  <a:prstClr val="black"/>
                </a:solidFill>
              </a:ln>
              <a:solidFill>
                <a:prstClr val="white"/>
              </a:solidFill>
              <a:latin typeface="Tahoma" pitchFamily="34" charset="0"/>
              <a:ea typeface="+mn-ea"/>
              <a:cs typeface="Tahoma" pitchFamily="34" charset="0"/>
            </a:endParaRPr>
          </a:p>
        </p:txBody>
      </p:sp>
    </p:spTree>
    <p:extLst>
      <p:ext uri="{BB962C8B-B14F-4D97-AF65-F5344CB8AC3E}">
        <p14:creationId xmlns:p14="http://schemas.microsoft.com/office/powerpoint/2010/main" val="3545728403"/>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 y="0"/>
            <a:ext cx="9144000" cy="830997"/>
          </a:xfrm>
          <a:prstGeom prst="rect">
            <a:avLst/>
          </a:prstGeom>
          <a:solidFill>
            <a:schemeClr val="accent6">
              <a:lumMod val="75000"/>
            </a:schemeClr>
          </a:solidFill>
        </p:spPr>
        <p:txBody>
          <a:bodyPr wrap="square" rtlCol="0">
            <a:spAutoFit/>
          </a:bodyPr>
          <a:lstStyle/>
          <a:p>
            <a:pPr algn="ctr" rtl="0"/>
            <a:r>
              <a:rPr lang="en-US" sz="4800" b="1" kern="1200" dirty="0">
                <a:ln>
                  <a:solidFill>
                    <a:prstClr val="white"/>
                  </a:solidFill>
                </a:ln>
                <a:solidFill>
                  <a:prstClr val="black"/>
                </a:solidFill>
                <a:latin typeface="Tahoma" pitchFamily="34" charset="0"/>
                <a:ea typeface="+mn-ea"/>
                <a:cs typeface="Tahoma" pitchFamily="34" charset="0"/>
              </a:rPr>
              <a:t>Encoding</a:t>
            </a:r>
            <a:endParaRPr lang="th-TH" sz="3800" b="1" kern="1200" dirty="0">
              <a:ln>
                <a:solidFill>
                  <a:prstClr val="black"/>
                </a:solidFill>
              </a:ln>
              <a:solidFill>
                <a:srgbClr val="1F497D"/>
              </a:solidFill>
              <a:latin typeface="Tahoma" pitchFamily="34" charset="0"/>
              <a:ea typeface="+mn-ea"/>
              <a:cs typeface="Tahoma" pitchFamily="34" charset="0"/>
            </a:endParaRPr>
          </a:p>
        </p:txBody>
      </p:sp>
      <p:sp>
        <p:nvSpPr>
          <p:cNvPr id="2" name="Rectangle 1"/>
          <p:cNvSpPr/>
          <p:nvPr/>
        </p:nvSpPr>
        <p:spPr>
          <a:xfrm>
            <a:off x="152400" y="1066800"/>
            <a:ext cx="8458200" cy="6555641"/>
          </a:xfrm>
          <a:prstGeom prst="rect">
            <a:avLst/>
          </a:prstGeom>
        </p:spPr>
        <p:txBody>
          <a:bodyPr wrap="square">
            <a:spAutoFit/>
          </a:bodyPr>
          <a:lstStyle/>
          <a:p>
            <a:pPr marL="457200" indent="-457200" algn="just">
              <a:buFont typeface="Wingdings" panose="05000000000000000000" pitchFamily="2" charset="2"/>
              <a:buChar char="Ø"/>
            </a:pPr>
            <a:r>
              <a:rPr lang="en-US" sz="2800" dirty="0"/>
              <a:t>The first step in turning nodes and links into usable building blocks is to understand </a:t>
            </a:r>
            <a:r>
              <a:rPr lang="en-US" sz="2800" dirty="0">
                <a:solidFill>
                  <a:srgbClr val="FF0000"/>
                </a:solidFill>
              </a:rPr>
              <a:t>how to connect them in such a way that bits can be transmitted from one node to the other</a:t>
            </a:r>
            <a:r>
              <a:rPr lang="en-US" sz="2800" dirty="0"/>
              <a:t>.  </a:t>
            </a:r>
          </a:p>
          <a:p>
            <a:pPr marL="457200" indent="-457200">
              <a:buFont typeface="Wingdings" panose="05000000000000000000" pitchFamily="2" charset="2"/>
              <a:buChar char="Ø"/>
            </a:pPr>
            <a:endParaRPr lang="en-US" sz="2800" dirty="0"/>
          </a:p>
          <a:p>
            <a:pPr marL="457200" indent="-457200" algn="just">
              <a:buFont typeface="Wingdings" panose="05000000000000000000" pitchFamily="2" charset="2"/>
              <a:buChar char="Ø"/>
            </a:pPr>
            <a:r>
              <a:rPr lang="en-US" sz="2800" dirty="0"/>
              <a:t>Since it is actually signals that propagate over physical links. The binary data that the source node wants to send, therefore, </a:t>
            </a:r>
            <a:r>
              <a:rPr lang="en-US" sz="2800" dirty="0">
                <a:solidFill>
                  <a:srgbClr val="FF0000"/>
                </a:solidFill>
              </a:rPr>
              <a:t>has to be encoded</a:t>
            </a:r>
            <a:r>
              <a:rPr lang="en-US" sz="2800" dirty="0"/>
              <a:t>. </a:t>
            </a:r>
          </a:p>
          <a:p>
            <a:pPr marL="457200" indent="-457200" algn="just">
              <a:buFont typeface="Wingdings" panose="05000000000000000000" pitchFamily="2" charset="2"/>
              <a:buChar char="Ø"/>
            </a:pPr>
            <a:endParaRPr lang="en-US" sz="2800" dirty="0"/>
          </a:p>
          <a:p>
            <a:pPr marL="457200" indent="-457200" algn="just">
              <a:buFont typeface="Wingdings" panose="05000000000000000000" pitchFamily="2" charset="2"/>
              <a:buChar char="Ø"/>
            </a:pPr>
            <a:r>
              <a:rPr lang="en-US" sz="2800" dirty="0">
                <a:solidFill>
                  <a:srgbClr val="FF0000"/>
                </a:solidFill>
              </a:rPr>
              <a:t>Bits are encoded into the signals that the links are able to carry</a:t>
            </a:r>
            <a:r>
              <a:rPr lang="en-US" sz="2800" dirty="0"/>
              <a:t>, and the signal has to be decoded back into the corresponding binary data at the receiving node.</a:t>
            </a:r>
          </a:p>
          <a:p>
            <a:pPr marL="457200" indent="-457200" algn="just">
              <a:buFont typeface="Wingdings" panose="05000000000000000000" pitchFamily="2" charset="2"/>
              <a:buChar char="Ø"/>
            </a:pPr>
            <a:endParaRPr lang="en-US" sz="2800" dirty="0"/>
          </a:p>
          <a:p>
            <a:pPr marL="457200" indent="-457200" algn="just">
              <a:buFont typeface="Wingdings" panose="05000000000000000000" pitchFamily="2" charset="2"/>
              <a:buChar char="Ø"/>
            </a:pPr>
            <a:endParaRPr lang="en-GB" sz="2800" dirty="0"/>
          </a:p>
        </p:txBody>
      </p:sp>
    </p:spTree>
    <p:extLst>
      <p:ext uri="{BB962C8B-B14F-4D97-AF65-F5344CB8AC3E}">
        <p14:creationId xmlns:p14="http://schemas.microsoft.com/office/powerpoint/2010/main" val="146546385"/>
      </p:ext>
    </p:extLst>
  </p:cSld>
  <p:clrMapOvr>
    <a:masterClrMapping/>
  </p:clrMapOvr>
  <p:transition>
    <p:pu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050" y="0"/>
            <a:ext cx="9144000" cy="830997"/>
          </a:xfrm>
          <a:prstGeom prst="rect">
            <a:avLst/>
          </a:prstGeom>
          <a:solidFill>
            <a:schemeClr val="accent6">
              <a:lumMod val="75000"/>
            </a:schemeClr>
          </a:solidFill>
        </p:spPr>
        <p:txBody>
          <a:bodyPr wrap="square" rtlCol="0">
            <a:spAutoFit/>
          </a:bodyPr>
          <a:lstStyle/>
          <a:p>
            <a:pPr algn="ctr" rtl="0"/>
            <a:r>
              <a:rPr lang="en-US" sz="4800" b="1" kern="1200" dirty="0">
                <a:ln>
                  <a:solidFill>
                    <a:prstClr val="white"/>
                  </a:solidFill>
                </a:ln>
                <a:solidFill>
                  <a:prstClr val="black"/>
                </a:solidFill>
                <a:latin typeface="Tahoma" pitchFamily="34" charset="0"/>
                <a:ea typeface="+mn-ea"/>
                <a:cs typeface="Tahoma" pitchFamily="34" charset="0"/>
              </a:rPr>
              <a:t>Encoding</a:t>
            </a:r>
            <a:endParaRPr lang="th-TH" sz="3800" b="1" kern="1200" dirty="0">
              <a:ln>
                <a:solidFill>
                  <a:prstClr val="black"/>
                </a:solidFill>
              </a:ln>
              <a:solidFill>
                <a:srgbClr val="1F497D"/>
              </a:solidFill>
              <a:latin typeface="Tahoma" pitchFamily="34" charset="0"/>
              <a:ea typeface="+mn-ea"/>
              <a:cs typeface="Tahoma" pitchFamily="34" charset="0"/>
            </a:endParaRPr>
          </a:p>
        </p:txBody>
      </p:sp>
      <p:pic>
        <p:nvPicPr>
          <p:cNvPr id="6146" name="Picture 2"/>
          <p:cNvPicPr>
            <a:picLocks noChangeAspect="1" noChangeArrowheads="1"/>
          </p:cNvPicPr>
          <p:nvPr/>
        </p:nvPicPr>
        <p:blipFill>
          <a:blip r:embed="rId3" cstate="print"/>
          <a:srcRect/>
          <a:stretch>
            <a:fillRect/>
          </a:stretch>
        </p:blipFill>
        <p:spPr bwMode="auto">
          <a:xfrm>
            <a:off x="1324250" y="850047"/>
            <a:ext cx="6740065" cy="1816953"/>
          </a:xfrm>
          <a:prstGeom prst="rect">
            <a:avLst/>
          </a:prstGeom>
          <a:noFill/>
          <a:ln w="9525">
            <a:noFill/>
            <a:miter lim="800000"/>
            <a:headEnd/>
            <a:tailEnd/>
          </a:ln>
        </p:spPr>
      </p:pic>
      <p:sp>
        <p:nvSpPr>
          <p:cNvPr id="2" name="Rectangle 1"/>
          <p:cNvSpPr/>
          <p:nvPr/>
        </p:nvSpPr>
        <p:spPr>
          <a:xfrm>
            <a:off x="228600" y="2686050"/>
            <a:ext cx="8686800" cy="3970318"/>
          </a:xfrm>
          <a:prstGeom prst="rect">
            <a:avLst/>
          </a:prstGeom>
        </p:spPr>
        <p:txBody>
          <a:bodyPr wrap="square">
            <a:spAutoFit/>
          </a:bodyPr>
          <a:lstStyle/>
          <a:p>
            <a:pPr marL="457200" indent="-457200" algn="just">
              <a:buFont typeface="Wingdings" panose="05000000000000000000" pitchFamily="2" charset="2"/>
              <a:buChar char="Ø"/>
            </a:pPr>
            <a:r>
              <a:rPr lang="en-US" sz="2800" dirty="0"/>
              <a:t>Adaptor—a piece of hardware that connects a node to a link. The network adaptor contains a signaling component that actually </a:t>
            </a:r>
            <a:r>
              <a:rPr lang="en-US" sz="2800" dirty="0">
                <a:solidFill>
                  <a:srgbClr val="FF0000"/>
                </a:solidFill>
              </a:rPr>
              <a:t>encodes bits into signals at the sending node and decodes signals into bits at the receiving node. </a:t>
            </a:r>
          </a:p>
          <a:p>
            <a:pPr marL="457200" indent="-457200" algn="just">
              <a:buFont typeface="Wingdings" panose="05000000000000000000" pitchFamily="2" charset="2"/>
              <a:buChar char="Ø"/>
            </a:pPr>
            <a:endParaRPr lang="en-US" sz="2800" dirty="0"/>
          </a:p>
          <a:p>
            <a:pPr marL="457200" indent="-457200" algn="just">
              <a:buFont typeface="Wingdings" panose="05000000000000000000" pitchFamily="2" charset="2"/>
              <a:buChar char="Ø"/>
            </a:pPr>
            <a:r>
              <a:rPr lang="en-US" sz="2800" dirty="0"/>
              <a:t>Figure shows that signals travel over a link between two signaling components, and bits flow between network adaptors.</a:t>
            </a:r>
          </a:p>
        </p:txBody>
      </p:sp>
    </p:spTree>
    <p:extLst>
      <p:ext uri="{BB962C8B-B14F-4D97-AF65-F5344CB8AC3E}">
        <p14:creationId xmlns:p14="http://schemas.microsoft.com/office/powerpoint/2010/main" val="3643208403"/>
      </p:ext>
    </p:extLst>
  </p:cSld>
  <p:clrMapOvr>
    <a:masterClrMapping/>
  </p:clrMapOvr>
  <p:transition>
    <p:push/>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203"/>
            <a:ext cx="9144000" cy="830997"/>
          </a:xfrm>
          <a:prstGeom prst="rect">
            <a:avLst/>
          </a:prstGeom>
          <a:solidFill>
            <a:schemeClr val="accent6">
              <a:lumMod val="75000"/>
            </a:schemeClr>
          </a:solidFill>
        </p:spPr>
        <p:txBody>
          <a:bodyPr wrap="square" rtlCol="0">
            <a:spAutoFit/>
          </a:bodyPr>
          <a:lstStyle/>
          <a:p>
            <a:pPr algn="ctr" rtl="0"/>
            <a:r>
              <a:rPr lang="en-US" sz="4800" b="1" kern="1200" dirty="0">
                <a:ln>
                  <a:solidFill>
                    <a:prstClr val="white"/>
                  </a:solidFill>
                </a:ln>
                <a:solidFill>
                  <a:prstClr val="black"/>
                </a:solidFill>
                <a:latin typeface="Tahoma" pitchFamily="34" charset="0"/>
                <a:ea typeface="+mn-ea"/>
                <a:cs typeface="Tahoma" pitchFamily="34" charset="0"/>
              </a:rPr>
              <a:t>NRZ (Non-return to zero)</a:t>
            </a:r>
            <a:endParaRPr lang="th-TH" sz="3800" b="1" kern="1200" dirty="0">
              <a:ln>
                <a:solidFill>
                  <a:prstClr val="black"/>
                </a:solidFill>
              </a:ln>
              <a:solidFill>
                <a:srgbClr val="1F497D"/>
              </a:solidFill>
              <a:latin typeface="Tahoma" pitchFamily="34" charset="0"/>
              <a:ea typeface="+mn-ea"/>
              <a:cs typeface="Tahoma" pitchFamily="34" charset="0"/>
            </a:endParaRPr>
          </a:p>
        </p:txBody>
      </p:sp>
      <p:pic>
        <p:nvPicPr>
          <p:cNvPr id="1027" name="Picture 3"/>
          <p:cNvPicPr>
            <a:picLocks noChangeAspect="1" noChangeArrowheads="1"/>
          </p:cNvPicPr>
          <p:nvPr/>
        </p:nvPicPr>
        <p:blipFill>
          <a:blip r:embed="rId3" cstate="print"/>
          <a:srcRect/>
          <a:stretch>
            <a:fillRect/>
          </a:stretch>
        </p:blipFill>
        <p:spPr bwMode="auto">
          <a:xfrm>
            <a:off x="19050" y="1143000"/>
            <a:ext cx="8648700" cy="2371725"/>
          </a:xfrm>
          <a:prstGeom prst="rect">
            <a:avLst/>
          </a:prstGeom>
          <a:noFill/>
          <a:ln w="9525">
            <a:noFill/>
            <a:miter lim="800000"/>
            <a:headEnd/>
            <a:tailEnd/>
          </a:ln>
        </p:spPr>
      </p:pic>
      <p:sp>
        <p:nvSpPr>
          <p:cNvPr id="4" name="Rectangle 3"/>
          <p:cNvSpPr/>
          <p:nvPr/>
        </p:nvSpPr>
        <p:spPr>
          <a:xfrm>
            <a:off x="990600" y="3819525"/>
            <a:ext cx="7677150" cy="2585323"/>
          </a:xfrm>
          <a:prstGeom prst="rect">
            <a:avLst/>
          </a:prstGeom>
        </p:spPr>
        <p:txBody>
          <a:bodyPr wrap="square">
            <a:spAutoFit/>
          </a:bodyPr>
          <a:lstStyle/>
          <a:p>
            <a:pPr marL="457200" indent="-457200" algn="ctr" rtl="0" eaLnBrk="0" fontAlgn="base" hangingPunct="0">
              <a:lnSpc>
                <a:spcPct val="150000"/>
              </a:lnSpc>
              <a:spcBef>
                <a:spcPct val="20000"/>
              </a:spcBef>
              <a:spcAft>
                <a:spcPct val="0"/>
              </a:spcAft>
              <a:buClr>
                <a:srgbClr val="3333CC"/>
              </a:buClr>
              <a:buSzPct val="85000"/>
              <a:buFont typeface="Arial" panose="020B0604020202020204" pitchFamily="34" charset="0"/>
              <a:buChar char="•"/>
            </a:pPr>
            <a:r>
              <a:rPr lang="en-US" sz="2800" b="1" kern="1200" dirty="0">
                <a:ln w="0" cap="rnd" cmpd="thickThin">
                  <a:solidFill>
                    <a:prstClr val="black"/>
                  </a:solidFill>
                  <a:bevel/>
                </a:ln>
                <a:solidFill>
                  <a:srgbClr val="000000"/>
                </a:solidFill>
                <a:latin typeface="Microsoft Sans Serif" pitchFamily="34" charset="0"/>
                <a:ea typeface="+mn-ea"/>
                <a:cs typeface="Microsoft Sans Serif" pitchFamily="34" charset="0"/>
              </a:rPr>
              <a:t>Receiver keeps average signal seen so far</a:t>
            </a:r>
          </a:p>
          <a:p>
            <a:pPr marL="457200" indent="-457200" algn="ctr" rtl="0" eaLnBrk="0" fontAlgn="base" hangingPunct="0">
              <a:spcBef>
                <a:spcPct val="20000"/>
              </a:spcBef>
              <a:spcAft>
                <a:spcPct val="0"/>
              </a:spcAft>
              <a:buClr>
                <a:srgbClr val="3333CC"/>
              </a:buClr>
              <a:buSzPct val="85000"/>
              <a:buFontTx/>
              <a:buChar char="-"/>
            </a:pPr>
            <a:r>
              <a:rPr lang="en-US" sz="2400" dirty="0">
                <a:ln w="0" cap="rnd" cmpd="thickThin">
                  <a:solidFill>
                    <a:prstClr val="black"/>
                  </a:solidFill>
                  <a:bevel/>
                </a:ln>
                <a:solidFill>
                  <a:srgbClr val="000000"/>
                </a:solidFill>
                <a:latin typeface="Microsoft Sans Serif" pitchFamily="34" charset="0"/>
                <a:cs typeface="Microsoft Sans Serif" pitchFamily="34" charset="0"/>
              </a:rPr>
              <a:t>Significantly higher than average = 1</a:t>
            </a:r>
          </a:p>
          <a:p>
            <a:pPr marL="457200" indent="-457200" algn="ctr" rtl="0" eaLnBrk="0" fontAlgn="base" hangingPunct="0">
              <a:spcBef>
                <a:spcPct val="20000"/>
              </a:spcBef>
              <a:spcAft>
                <a:spcPct val="0"/>
              </a:spcAft>
              <a:buClr>
                <a:srgbClr val="3333CC"/>
              </a:buClr>
              <a:buSzPct val="85000"/>
              <a:buFontTx/>
              <a:buChar char="-"/>
            </a:pPr>
            <a:r>
              <a:rPr lang="en-US" sz="2400" kern="1200" dirty="0">
                <a:ln w="0" cap="rnd" cmpd="thickThin">
                  <a:solidFill>
                    <a:prstClr val="black"/>
                  </a:solidFill>
                  <a:bevel/>
                </a:ln>
                <a:solidFill>
                  <a:srgbClr val="000000"/>
                </a:solidFill>
                <a:latin typeface="Microsoft Sans Serif" pitchFamily="34" charset="0"/>
                <a:cs typeface="Microsoft Sans Serif" pitchFamily="34" charset="0"/>
              </a:rPr>
              <a:t>Significantly lower than average = 0</a:t>
            </a:r>
          </a:p>
          <a:p>
            <a:pPr marL="457200" indent="-457200" algn="ctr" rtl="0" eaLnBrk="0" fontAlgn="base" hangingPunct="0">
              <a:spcBef>
                <a:spcPct val="20000"/>
              </a:spcBef>
              <a:spcAft>
                <a:spcPct val="0"/>
              </a:spcAft>
              <a:buClr>
                <a:srgbClr val="3333CC"/>
              </a:buClr>
              <a:buSzPct val="85000"/>
              <a:buFont typeface="Arial" panose="020B0604020202020204" pitchFamily="34" charset="0"/>
              <a:buChar char="•"/>
            </a:pPr>
            <a:r>
              <a:rPr lang="en-US" sz="2800" b="1" dirty="0">
                <a:ln w="0" cap="rnd" cmpd="thickThin">
                  <a:solidFill>
                    <a:prstClr val="black"/>
                  </a:solidFill>
                  <a:bevel/>
                </a:ln>
                <a:solidFill>
                  <a:srgbClr val="000000"/>
                </a:solidFill>
                <a:latin typeface="Microsoft Sans Serif" pitchFamily="34" charset="0"/>
                <a:cs typeface="Microsoft Sans Serif" pitchFamily="34" charset="0"/>
              </a:rPr>
              <a:t>Long periods of Low/High Changes average</a:t>
            </a:r>
          </a:p>
          <a:p>
            <a:pPr marL="457200" indent="-457200" algn="ctr" eaLnBrk="0" fontAlgn="base" hangingPunct="0">
              <a:spcBef>
                <a:spcPct val="20000"/>
              </a:spcBef>
              <a:spcAft>
                <a:spcPct val="0"/>
              </a:spcAft>
              <a:buClr>
                <a:srgbClr val="3333CC"/>
              </a:buClr>
              <a:buSzPct val="85000"/>
              <a:buFontTx/>
              <a:buChar char="-"/>
            </a:pPr>
            <a:r>
              <a:rPr lang="en-US" sz="2400" dirty="0">
                <a:ln w="0" cap="rnd" cmpd="thickThin">
                  <a:solidFill>
                    <a:prstClr val="black"/>
                  </a:solidFill>
                  <a:bevel/>
                </a:ln>
                <a:solidFill>
                  <a:srgbClr val="000000"/>
                </a:solidFill>
                <a:latin typeface="Microsoft Sans Serif" pitchFamily="34" charset="0"/>
                <a:cs typeface="Microsoft Sans Serif" pitchFamily="34" charset="0"/>
              </a:rPr>
              <a:t>Makes it harder to detect significant changes</a:t>
            </a:r>
          </a:p>
        </p:txBody>
      </p:sp>
    </p:spTree>
    <p:extLst>
      <p:ext uri="{BB962C8B-B14F-4D97-AF65-F5344CB8AC3E}">
        <p14:creationId xmlns:p14="http://schemas.microsoft.com/office/powerpoint/2010/main" val="16145240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203"/>
            <a:ext cx="9144000" cy="769441"/>
          </a:xfrm>
          <a:prstGeom prst="rect">
            <a:avLst/>
          </a:prstGeom>
          <a:solidFill>
            <a:schemeClr val="accent6">
              <a:lumMod val="75000"/>
            </a:schemeClr>
          </a:solidFill>
        </p:spPr>
        <p:txBody>
          <a:bodyPr wrap="square" rtlCol="0">
            <a:spAutoFit/>
          </a:bodyPr>
          <a:lstStyle/>
          <a:p>
            <a:pPr algn="ctr" rtl="0"/>
            <a:r>
              <a:rPr lang="en-US" sz="4400" b="1" kern="1200" dirty="0">
                <a:ln>
                  <a:solidFill>
                    <a:prstClr val="white"/>
                  </a:solidFill>
                </a:ln>
                <a:solidFill>
                  <a:prstClr val="black"/>
                </a:solidFill>
                <a:latin typeface="Tahoma" pitchFamily="34" charset="0"/>
                <a:ea typeface="+mn-ea"/>
                <a:cs typeface="Tahoma" pitchFamily="34" charset="0"/>
              </a:rPr>
              <a:t>Problems due to “Clock drift”</a:t>
            </a:r>
            <a:endParaRPr lang="th-TH" sz="4400" b="1" kern="1200" dirty="0">
              <a:ln>
                <a:solidFill>
                  <a:prstClr val="black"/>
                </a:solidFill>
              </a:ln>
              <a:solidFill>
                <a:srgbClr val="1F497D"/>
              </a:solidFill>
              <a:latin typeface="Tahoma" pitchFamily="34" charset="0"/>
              <a:ea typeface="+mn-ea"/>
              <a:cs typeface="Tahoma" pitchFamily="34" charset="0"/>
            </a:endParaRPr>
          </a:p>
        </p:txBody>
      </p:sp>
      <p:pic>
        <p:nvPicPr>
          <p:cNvPr id="4" name="Picture 11"/>
          <p:cNvPicPr>
            <a:picLocks noChangeAspect="1" noChangeArrowheads="1"/>
          </p:cNvPicPr>
          <p:nvPr/>
        </p:nvPicPr>
        <p:blipFill>
          <a:blip r:embed="rId3" cstate="print"/>
          <a:srcRect/>
          <a:stretch>
            <a:fillRect/>
          </a:stretch>
        </p:blipFill>
        <p:spPr bwMode="auto">
          <a:xfrm>
            <a:off x="1828800" y="990600"/>
            <a:ext cx="6011068" cy="3144041"/>
          </a:xfrm>
          <a:prstGeom prst="rect">
            <a:avLst/>
          </a:prstGeom>
          <a:noFill/>
          <a:ln w="9525">
            <a:noFill/>
            <a:miter lim="800000"/>
            <a:headEnd/>
            <a:tailEnd/>
          </a:ln>
          <a:effectLst/>
        </p:spPr>
      </p:pic>
      <p:sp>
        <p:nvSpPr>
          <p:cNvPr id="2" name="Rectangle 1"/>
          <p:cNvSpPr/>
          <p:nvPr/>
        </p:nvSpPr>
        <p:spPr>
          <a:xfrm>
            <a:off x="19050" y="4592181"/>
            <a:ext cx="9220200" cy="2246769"/>
          </a:xfrm>
          <a:prstGeom prst="rect">
            <a:avLst/>
          </a:prstGeom>
        </p:spPr>
        <p:txBody>
          <a:bodyPr wrap="square">
            <a:spAutoFit/>
          </a:bodyPr>
          <a:lstStyle/>
          <a:p>
            <a:pPr marL="457200" indent="-457200" algn="just">
              <a:buFont typeface="Wingdings" panose="05000000000000000000" pitchFamily="2" charset="2"/>
              <a:buChar char="Ø"/>
            </a:pPr>
            <a:r>
              <a:rPr lang="en-US" sz="2800" dirty="0"/>
              <a:t>The </a:t>
            </a:r>
            <a:r>
              <a:rPr lang="en-US" sz="2800" dirty="0">
                <a:solidFill>
                  <a:srgbClr val="FF0000"/>
                </a:solidFill>
              </a:rPr>
              <a:t>sender’s and the receiver’s clocks have to be precisely synchronized in order for the receiver to recover the same bits the sender transmits</a:t>
            </a:r>
            <a:r>
              <a:rPr lang="en-US" sz="2800" dirty="0"/>
              <a:t>. If the receiver’s clock is even slightly faster or slower than the sender’s clock, then it does not correctly decode the signal.</a:t>
            </a:r>
            <a:endParaRPr lang="en-GB" sz="2800" dirty="0"/>
          </a:p>
        </p:txBody>
      </p:sp>
    </p:spTree>
    <p:extLst>
      <p:ext uri="{BB962C8B-B14F-4D97-AF65-F5344CB8AC3E}">
        <p14:creationId xmlns:p14="http://schemas.microsoft.com/office/powerpoint/2010/main" val="2417933372"/>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203"/>
            <a:ext cx="9144000" cy="769441"/>
          </a:xfrm>
          <a:prstGeom prst="rect">
            <a:avLst/>
          </a:prstGeom>
          <a:solidFill>
            <a:schemeClr val="accent6">
              <a:lumMod val="75000"/>
            </a:schemeClr>
          </a:solidFill>
        </p:spPr>
        <p:txBody>
          <a:bodyPr wrap="square" rtlCol="0">
            <a:spAutoFit/>
          </a:bodyPr>
          <a:lstStyle/>
          <a:p>
            <a:pPr algn="ctr" rtl="0"/>
            <a:r>
              <a:rPr lang="en-US" sz="4400" b="1" kern="1200" dirty="0">
                <a:ln>
                  <a:solidFill>
                    <a:prstClr val="white"/>
                  </a:solidFill>
                </a:ln>
                <a:solidFill>
                  <a:prstClr val="black"/>
                </a:solidFill>
                <a:latin typeface="Tahoma" pitchFamily="34" charset="0"/>
                <a:ea typeface="+mn-ea"/>
                <a:cs typeface="Tahoma" pitchFamily="34" charset="0"/>
              </a:rPr>
              <a:t>Problems due to “Clock drift”</a:t>
            </a:r>
            <a:endParaRPr lang="th-TH" sz="4400" b="1" kern="1200" dirty="0">
              <a:ln>
                <a:solidFill>
                  <a:prstClr val="black"/>
                </a:solidFill>
              </a:ln>
              <a:solidFill>
                <a:srgbClr val="1F497D"/>
              </a:solidFill>
              <a:latin typeface="Tahoma" pitchFamily="34" charset="0"/>
              <a:ea typeface="+mn-ea"/>
              <a:cs typeface="Tahoma" pitchFamily="34" charset="0"/>
            </a:endParaRPr>
          </a:p>
        </p:txBody>
      </p:sp>
      <p:pic>
        <p:nvPicPr>
          <p:cNvPr id="4" name="Picture 11"/>
          <p:cNvPicPr>
            <a:picLocks noChangeAspect="1" noChangeArrowheads="1"/>
          </p:cNvPicPr>
          <p:nvPr/>
        </p:nvPicPr>
        <p:blipFill>
          <a:blip r:embed="rId3" cstate="print"/>
          <a:srcRect/>
          <a:stretch>
            <a:fillRect/>
          </a:stretch>
        </p:blipFill>
        <p:spPr bwMode="auto">
          <a:xfrm>
            <a:off x="1905000" y="795694"/>
            <a:ext cx="5334000" cy="2789906"/>
          </a:xfrm>
          <a:prstGeom prst="rect">
            <a:avLst/>
          </a:prstGeom>
          <a:noFill/>
          <a:ln w="9525">
            <a:noFill/>
            <a:miter lim="800000"/>
            <a:headEnd/>
            <a:tailEnd/>
          </a:ln>
          <a:effectLst/>
        </p:spPr>
      </p:pic>
      <p:sp>
        <p:nvSpPr>
          <p:cNvPr id="2" name="Rectangle 1"/>
          <p:cNvSpPr/>
          <p:nvPr/>
        </p:nvSpPr>
        <p:spPr>
          <a:xfrm>
            <a:off x="0" y="3810000"/>
            <a:ext cx="9220200" cy="2677656"/>
          </a:xfrm>
          <a:prstGeom prst="rect">
            <a:avLst/>
          </a:prstGeom>
        </p:spPr>
        <p:txBody>
          <a:bodyPr wrap="square">
            <a:spAutoFit/>
          </a:bodyPr>
          <a:lstStyle/>
          <a:p>
            <a:pPr marL="457200" indent="-457200" algn="just">
              <a:buFont typeface="Wingdings" panose="05000000000000000000" pitchFamily="2" charset="2"/>
              <a:buChar char="Ø"/>
            </a:pPr>
            <a:r>
              <a:rPr lang="en-GB" sz="2800" dirty="0"/>
              <a:t>Whenever the signal changes, such as on a transition from 1 to 0 or from 0 to 1, </a:t>
            </a:r>
            <a:r>
              <a:rPr lang="en-GB" sz="2800" dirty="0">
                <a:solidFill>
                  <a:srgbClr val="FF0000"/>
                </a:solidFill>
              </a:rPr>
              <a:t>then the receiver knows it is at a clock cycle boundary, and it can resynchronize itself</a:t>
            </a:r>
            <a:r>
              <a:rPr lang="en-GB" sz="2800" dirty="0"/>
              <a:t>. However, a long period of time without such a transition leads to clock drift. Thus, </a:t>
            </a:r>
            <a:r>
              <a:rPr lang="en-GB" sz="2800" dirty="0">
                <a:solidFill>
                  <a:srgbClr val="FF0000"/>
                </a:solidFill>
              </a:rPr>
              <a:t>clock recovery depends on having lots of transitions in the signal, no matter what data is being sent</a:t>
            </a:r>
            <a:r>
              <a:rPr lang="en-GB" sz="2800" dirty="0"/>
              <a:t>.</a:t>
            </a:r>
          </a:p>
        </p:txBody>
      </p:sp>
    </p:spTree>
    <p:extLst>
      <p:ext uri="{BB962C8B-B14F-4D97-AF65-F5344CB8AC3E}">
        <p14:creationId xmlns:p14="http://schemas.microsoft.com/office/powerpoint/2010/main" val="134915393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7" name="Rectangle 3"/>
          <p:cNvSpPr>
            <a:spLocks noGrp="1" noChangeArrowheads="1"/>
          </p:cNvSpPr>
          <p:nvPr>
            <p:ph type="title"/>
          </p:nvPr>
        </p:nvSpPr>
        <p:spPr>
          <a:xfrm>
            <a:off x="0" y="457200"/>
            <a:ext cx="9144000" cy="762000"/>
          </a:xfrm>
        </p:spPr>
        <p:txBody>
          <a:bodyPr>
            <a:normAutofit fontScale="90000"/>
          </a:bodyPr>
          <a:lstStyle/>
          <a:p>
            <a:r>
              <a:rPr lang="en-US" dirty="0"/>
              <a:t>The 802.11 MAC Layer Services: Authentication - Solution</a:t>
            </a:r>
          </a:p>
        </p:txBody>
      </p:sp>
      <p:sp>
        <p:nvSpPr>
          <p:cNvPr id="6" name="Rectangle 5"/>
          <p:cNvSpPr/>
          <p:nvPr/>
        </p:nvSpPr>
        <p:spPr>
          <a:xfrm>
            <a:off x="304800" y="1447800"/>
            <a:ext cx="8534400" cy="3170099"/>
          </a:xfrm>
          <a:prstGeom prst="rect">
            <a:avLst/>
          </a:prstGeom>
        </p:spPr>
        <p:txBody>
          <a:bodyPr wrap="square">
            <a:spAutoFit/>
          </a:bodyPr>
          <a:lstStyle/>
          <a:p>
            <a:pPr algn="just"/>
            <a:r>
              <a:rPr lang="en-GB" sz="2000" dirty="0"/>
              <a:t>Possible Solution: The node sends an association request to the access point. The access point (AP) randomly generates a challenge text. But instead of </a:t>
            </a:r>
          </a:p>
          <a:p>
            <a:pPr algn="just"/>
            <a:r>
              <a:rPr lang="en-GB" sz="2000" dirty="0"/>
              <a:t>sending the challenge text to the node in plaintext, </a:t>
            </a:r>
            <a:r>
              <a:rPr lang="en-GB" sz="2000" dirty="0">
                <a:solidFill>
                  <a:srgbClr val="FF0000"/>
                </a:solidFill>
              </a:rPr>
              <a:t>the AP encrypts the challenge text</a:t>
            </a:r>
            <a:r>
              <a:rPr lang="en-GB" sz="2000" dirty="0"/>
              <a:t> and  then  </a:t>
            </a:r>
            <a:r>
              <a:rPr lang="en-GB" sz="2000" dirty="0">
                <a:solidFill>
                  <a:srgbClr val="FF0000"/>
                </a:solidFill>
              </a:rPr>
              <a:t>sends  this  encrypted  challenge  text  to  the node</a:t>
            </a:r>
            <a:r>
              <a:rPr lang="en-GB" sz="2000" dirty="0"/>
              <a:t>.  The  </a:t>
            </a:r>
            <a:r>
              <a:rPr lang="en-GB" sz="2000" dirty="0">
                <a:solidFill>
                  <a:srgbClr val="FF0000"/>
                </a:solidFill>
              </a:rPr>
              <a:t>node  decrypts  the challenge  text</a:t>
            </a:r>
            <a:r>
              <a:rPr lang="en-GB" sz="2000" dirty="0"/>
              <a:t>,  computes  the  checksum  of  the  challenge  text,  encrypts  this  checksum, and  sends  this  encrypted  checksum  to  the  AP.  The  AP decrypts  the  checksum  and compares it with a checksum that it has computed over the original challenge text that it generated. If the checksum is verified, the node is authenticated. The above procedure is shown pictorially below: </a:t>
            </a:r>
          </a:p>
        </p:txBody>
      </p:sp>
      <p:pic>
        <p:nvPicPr>
          <p:cNvPr id="7" name="Picture 6"/>
          <p:cNvPicPr>
            <a:picLocks noChangeAspect="1"/>
          </p:cNvPicPr>
          <p:nvPr/>
        </p:nvPicPr>
        <p:blipFill>
          <a:blip r:embed="rId3"/>
          <a:stretch>
            <a:fillRect/>
          </a:stretch>
        </p:blipFill>
        <p:spPr>
          <a:xfrm>
            <a:off x="1879033" y="4810556"/>
            <a:ext cx="5385934" cy="1781175"/>
          </a:xfrm>
          <a:prstGeom prst="rect">
            <a:avLst/>
          </a:prstGeom>
        </p:spPr>
      </p:pic>
    </p:spTree>
    <p:extLst>
      <p:ext uri="{BB962C8B-B14F-4D97-AF65-F5344CB8AC3E}">
        <p14:creationId xmlns:p14="http://schemas.microsoft.com/office/powerpoint/2010/main" val="3627131949"/>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203"/>
            <a:ext cx="9144000" cy="830997"/>
          </a:xfrm>
          <a:prstGeom prst="rect">
            <a:avLst/>
          </a:prstGeom>
          <a:solidFill>
            <a:schemeClr val="accent6">
              <a:lumMod val="75000"/>
            </a:schemeClr>
          </a:solidFill>
        </p:spPr>
        <p:txBody>
          <a:bodyPr wrap="square" rtlCol="0">
            <a:spAutoFit/>
          </a:bodyPr>
          <a:lstStyle/>
          <a:p>
            <a:pPr algn="ctr" rtl="0"/>
            <a:r>
              <a:rPr lang="en-US" sz="4800" b="1" kern="1200" dirty="0">
                <a:ln>
                  <a:solidFill>
                    <a:prstClr val="white"/>
                  </a:solidFill>
                </a:ln>
                <a:solidFill>
                  <a:prstClr val="black"/>
                </a:solidFill>
                <a:latin typeface="Tahoma" pitchFamily="34" charset="0"/>
                <a:ea typeface="+mn-ea"/>
                <a:cs typeface="Tahoma" pitchFamily="34" charset="0"/>
              </a:rPr>
              <a:t>NRZ-I Encoding</a:t>
            </a:r>
            <a:endParaRPr lang="th-TH" sz="3800" b="1" kern="1200" dirty="0">
              <a:ln>
                <a:solidFill>
                  <a:prstClr val="black"/>
                </a:solidFill>
              </a:ln>
              <a:solidFill>
                <a:srgbClr val="1F497D"/>
              </a:solidFill>
              <a:latin typeface="Tahoma" pitchFamily="34" charset="0"/>
              <a:ea typeface="+mn-ea"/>
              <a:cs typeface="Tahoma" pitchFamily="34" charset="0"/>
            </a:endParaRPr>
          </a:p>
        </p:txBody>
      </p:sp>
      <p:grpSp>
        <p:nvGrpSpPr>
          <p:cNvPr id="2" name="Group 9"/>
          <p:cNvGrpSpPr/>
          <p:nvPr/>
        </p:nvGrpSpPr>
        <p:grpSpPr>
          <a:xfrm>
            <a:off x="152400" y="1466850"/>
            <a:ext cx="8791576" cy="3181350"/>
            <a:chOff x="290512" y="1390650"/>
            <a:chExt cx="8791576" cy="3181350"/>
          </a:xfrm>
        </p:grpSpPr>
        <p:pic>
          <p:nvPicPr>
            <p:cNvPr id="2050" name="Picture 2"/>
            <p:cNvPicPr>
              <a:picLocks noChangeAspect="1" noChangeArrowheads="1"/>
            </p:cNvPicPr>
            <p:nvPr/>
          </p:nvPicPr>
          <p:blipFill>
            <a:blip r:embed="rId3" cstate="print"/>
            <a:srcRect l="4154" t="79439"/>
            <a:stretch>
              <a:fillRect/>
            </a:stretch>
          </p:blipFill>
          <p:spPr bwMode="auto">
            <a:xfrm>
              <a:off x="290512" y="3733800"/>
              <a:ext cx="8791575" cy="8382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l="4984" b="42523"/>
            <a:stretch>
              <a:fillRect/>
            </a:stretch>
          </p:blipFill>
          <p:spPr bwMode="auto">
            <a:xfrm>
              <a:off x="366712" y="1390650"/>
              <a:ext cx="8715376" cy="2343150"/>
            </a:xfrm>
            <a:prstGeom prst="rect">
              <a:avLst/>
            </a:prstGeom>
            <a:noFill/>
            <a:ln w="9525">
              <a:noFill/>
              <a:miter lim="800000"/>
              <a:headEnd/>
              <a:tailEnd/>
            </a:ln>
          </p:spPr>
        </p:pic>
      </p:grpSp>
      <p:cxnSp>
        <p:nvCxnSpPr>
          <p:cNvPr id="12" name="Straight Arrow Connector 11"/>
          <p:cNvCxnSpPr/>
          <p:nvPr/>
        </p:nvCxnSpPr>
        <p:spPr>
          <a:xfrm rot="16200000" flipH="1">
            <a:off x="2324100" y="4991100"/>
            <a:ext cx="1524000" cy="685800"/>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H="1">
            <a:off x="2933701" y="4838700"/>
            <a:ext cx="1600199" cy="152400"/>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276600" y="5562600"/>
            <a:ext cx="5867400" cy="738664"/>
          </a:xfrm>
          <a:prstGeom prst="rect">
            <a:avLst/>
          </a:prstGeom>
        </p:spPr>
        <p:txBody>
          <a:bodyPr wrap="square">
            <a:spAutoFit/>
          </a:bodyPr>
          <a:lstStyle/>
          <a:p>
            <a:pPr algn="ctr" rtl="0" eaLnBrk="0" fontAlgn="base" hangingPunct="0">
              <a:lnSpc>
                <a:spcPct val="150000"/>
              </a:lnSpc>
              <a:spcBef>
                <a:spcPct val="20000"/>
              </a:spcBef>
              <a:spcAft>
                <a:spcPct val="0"/>
              </a:spcAft>
              <a:buClr>
                <a:srgbClr val="3333CC"/>
              </a:buClr>
              <a:buSzPct val="85000"/>
            </a:pPr>
            <a:r>
              <a:rPr lang="en-US" sz="2800" b="1" kern="1200" dirty="0">
                <a:ln w="0" cap="rnd" cmpd="thickThin">
                  <a:solidFill>
                    <a:prstClr val="black"/>
                  </a:solidFill>
                  <a:bevel/>
                </a:ln>
                <a:solidFill>
                  <a:srgbClr val="000000"/>
                </a:solidFill>
                <a:latin typeface="Microsoft Sans Serif" pitchFamily="34" charset="0"/>
                <a:ea typeface="+mn-ea"/>
                <a:cs typeface="Microsoft Sans Serif" pitchFamily="34" charset="0"/>
              </a:rPr>
              <a:t>Transition because next bit is a </a:t>
            </a:r>
            <a:r>
              <a:rPr lang="en-US" sz="2800" b="1" kern="1200" dirty="0">
                <a:ln w="0" cap="rnd" cmpd="thickThin">
                  <a:solidFill>
                    <a:prstClr val="black"/>
                  </a:solidFill>
                  <a:bevel/>
                </a:ln>
                <a:solidFill>
                  <a:srgbClr val="C00000"/>
                </a:solidFill>
                <a:latin typeface="Microsoft Sans Serif" pitchFamily="34" charset="0"/>
                <a:ea typeface="+mn-ea"/>
                <a:cs typeface="Microsoft Sans Serif" pitchFamily="34" charset="0"/>
              </a:rPr>
              <a:t>1</a:t>
            </a:r>
            <a:endParaRPr lang="en-US" sz="3100" b="1" kern="1200" dirty="0">
              <a:ln w="0" cap="rnd" cmpd="thickThin">
                <a:solidFill>
                  <a:prstClr val="black"/>
                </a:solidFill>
                <a:bevel/>
              </a:ln>
              <a:solidFill>
                <a:srgbClr val="FFFFFF"/>
              </a:solidFill>
              <a:latin typeface="Microsoft Sans Serif" pitchFamily="34" charset="0"/>
              <a:ea typeface="+mn-ea"/>
              <a:cs typeface="Microsoft Sans Serif" pitchFamily="34" charset="0"/>
            </a:endParaRPr>
          </a:p>
        </p:txBody>
      </p:sp>
    </p:spTree>
    <p:extLst>
      <p:ext uri="{BB962C8B-B14F-4D97-AF65-F5344CB8AC3E}">
        <p14:creationId xmlns:p14="http://schemas.microsoft.com/office/powerpoint/2010/main" val="1735498491"/>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203"/>
            <a:ext cx="9144000" cy="830997"/>
          </a:xfrm>
          <a:prstGeom prst="rect">
            <a:avLst/>
          </a:prstGeom>
          <a:solidFill>
            <a:schemeClr val="accent6">
              <a:lumMod val="75000"/>
            </a:schemeClr>
          </a:solidFill>
        </p:spPr>
        <p:txBody>
          <a:bodyPr wrap="square" rtlCol="0">
            <a:spAutoFit/>
          </a:bodyPr>
          <a:lstStyle/>
          <a:p>
            <a:pPr algn="ctr" rtl="0"/>
            <a:r>
              <a:rPr lang="en-US" sz="4800" b="1" kern="1200" dirty="0">
                <a:ln>
                  <a:solidFill>
                    <a:prstClr val="white"/>
                  </a:solidFill>
                </a:ln>
                <a:solidFill>
                  <a:prstClr val="black"/>
                </a:solidFill>
                <a:latin typeface="Tahoma" pitchFamily="34" charset="0"/>
                <a:ea typeface="+mn-ea"/>
                <a:cs typeface="Tahoma" pitchFamily="34" charset="0"/>
              </a:rPr>
              <a:t>4B/5B Block Coding</a:t>
            </a:r>
            <a:endParaRPr lang="th-TH" sz="3800" b="1" kern="1200" dirty="0">
              <a:ln>
                <a:solidFill>
                  <a:prstClr val="black"/>
                </a:solidFill>
              </a:ln>
              <a:solidFill>
                <a:srgbClr val="1F497D"/>
              </a:solidFill>
              <a:latin typeface="Tahoma" pitchFamily="34" charset="0"/>
              <a:ea typeface="+mn-ea"/>
              <a:cs typeface="Tahoma" pitchFamily="34" charset="0"/>
            </a:endParaRPr>
          </a:p>
        </p:txBody>
      </p:sp>
      <p:sp>
        <p:nvSpPr>
          <p:cNvPr id="4" name="Rectangle 3"/>
          <p:cNvSpPr/>
          <p:nvPr/>
        </p:nvSpPr>
        <p:spPr>
          <a:xfrm>
            <a:off x="0" y="1066800"/>
            <a:ext cx="9144000" cy="4956998"/>
          </a:xfrm>
          <a:prstGeom prst="rect">
            <a:avLst/>
          </a:prstGeom>
        </p:spPr>
        <p:txBody>
          <a:bodyPr wrap="square">
            <a:spAutoFit/>
          </a:bodyPr>
          <a:lstStyle/>
          <a:p>
            <a:pPr algn="ctr" rtl="0" eaLnBrk="0" fontAlgn="base" hangingPunct="0">
              <a:lnSpc>
                <a:spcPct val="150000"/>
              </a:lnSpc>
              <a:spcBef>
                <a:spcPct val="20000"/>
              </a:spcBef>
              <a:spcAft>
                <a:spcPct val="0"/>
              </a:spcAft>
              <a:buClr>
                <a:srgbClr val="3333CC"/>
              </a:buClr>
              <a:buSzPct val="85000"/>
            </a:pPr>
            <a:r>
              <a:rPr lang="en-US" sz="2800" b="1" kern="1200" dirty="0">
                <a:ln w="0" cap="rnd" cmpd="thickThin">
                  <a:solidFill>
                    <a:prstClr val="black"/>
                  </a:solidFill>
                  <a:bevel/>
                </a:ln>
                <a:solidFill>
                  <a:srgbClr val="000000"/>
                </a:solidFill>
                <a:latin typeface="Microsoft Sans Serif" pitchFamily="34" charset="0"/>
                <a:ea typeface="+mn-ea"/>
                <a:cs typeface="Microsoft Sans Serif" pitchFamily="34" charset="0"/>
              </a:rPr>
              <a:t>Code every 4 bits of actual data </a:t>
            </a:r>
            <a:r>
              <a:rPr lang="en-US" sz="2800" b="1" dirty="0">
                <a:ln w="0" cap="rnd" cmpd="thickThin">
                  <a:solidFill>
                    <a:prstClr val="black"/>
                  </a:solidFill>
                  <a:bevel/>
                </a:ln>
                <a:solidFill>
                  <a:srgbClr val="000000"/>
                </a:solidFill>
                <a:latin typeface="Microsoft Sans Serif" pitchFamily="34" charset="0"/>
                <a:cs typeface="Microsoft Sans Serif" pitchFamily="34" charset="0"/>
              </a:rPr>
              <a:t>in</a:t>
            </a:r>
            <a:r>
              <a:rPr lang="en-US" sz="2800" b="1" kern="1200" dirty="0">
                <a:ln w="0" cap="rnd" cmpd="thickThin">
                  <a:solidFill>
                    <a:prstClr val="black"/>
                  </a:solidFill>
                  <a:bevel/>
                </a:ln>
                <a:solidFill>
                  <a:srgbClr val="000000"/>
                </a:solidFill>
                <a:latin typeface="Microsoft Sans Serif" pitchFamily="34" charset="0"/>
                <a:ea typeface="+mn-ea"/>
                <a:cs typeface="Microsoft Sans Serif" pitchFamily="34" charset="0"/>
              </a:rPr>
              <a:t> 5 bit code ensuring:</a:t>
            </a:r>
            <a:endParaRPr lang="en-US" sz="2800" b="1" kern="1200" dirty="0">
              <a:ln w="0" cap="rnd" cmpd="thickThin">
                <a:solidFill>
                  <a:prstClr val="black"/>
                </a:solidFill>
                <a:bevel/>
              </a:ln>
              <a:solidFill>
                <a:srgbClr val="C00000"/>
              </a:solidFill>
              <a:latin typeface="Microsoft Sans Serif" pitchFamily="34" charset="0"/>
              <a:ea typeface="+mn-ea"/>
              <a:cs typeface="Microsoft Sans Serif" pitchFamily="34" charset="0"/>
            </a:endParaRPr>
          </a:p>
          <a:p>
            <a:pPr marL="514350" indent="-514350" algn="ctr" rtl="0" eaLnBrk="0" fontAlgn="base" hangingPunct="0">
              <a:lnSpc>
                <a:spcPct val="150000"/>
              </a:lnSpc>
              <a:spcBef>
                <a:spcPct val="20000"/>
              </a:spcBef>
              <a:spcAft>
                <a:spcPct val="0"/>
              </a:spcAft>
              <a:buClr>
                <a:srgbClr val="3333CC"/>
              </a:buClr>
              <a:buSzPct val="85000"/>
              <a:buFontTx/>
              <a:buAutoNum type="arabicParenR"/>
            </a:pPr>
            <a:r>
              <a:rPr lang="en-US" sz="2800" b="1" kern="1200" dirty="0">
                <a:ln w="0" cap="rnd" cmpd="thickThin">
                  <a:solidFill>
                    <a:prstClr val="black"/>
                  </a:solidFill>
                  <a:bevel/>
                </a:ln>
                <a:solidFill>
                  <a:srgbClr val="C00000"/>
                </a:solidFill>
                <a:latin typeface="Microsoft Sans Serif" pitchFamily="34" charset="0"/>
                <a:ea typeface="+mn-ea"/>
                <a:cs typeface="Microsoft Sans Serif" pitchFamily="34" charset="0"/>
              </a:rPr>
              <a:t>Avoid consecutive runs of 0s</a:t>
            </a:r>
            <a:endParaRPr lang="en-US" sz="2800" b="1" kern="1200" dirty="0">
              <a:ln w="0" cap="rnd" cmpd="thickThin">
                <a:solidFill>
                  <a:prstClr val="black"/>
                </a:solidFill>
                <a:bevel/>
              </a:ln>
              <a:solidFill>
                <a:srgbClr val="F79646">
                  <a:lumMod val="75000"/>
                </a:srgbClr>
              </a:solidFill>
              <a:latin typeface="Microsoft Sans Serif" pitchFamily="34" charset="0"/>
              <a:ea typeface="+mn-ea"/>
              <a:cs typeface="Microsoft Sans Serif" pitchFamily="34" charset="0"/>
            </a:endParaRPr>
          </a:p>
          <a:p>
            <a:pPr marL="514350" indent="-514350" algn="ctr" rtl="0" eaLnBrk="0" fontAlgn="base" hangingPunct="0">
              <a:lnSpc>
                <a:spcPct val="150000"/>
              </a:lnSpc>
              <a:spcBef>
                <a:spcPct val="20000"/>
              </a:spcBef>
              <a:spcAft>
                <a:spcPct val="0"/>
              </a:spcAft>
              <a:buClr>
                <a:srgbClr val="3333CC"/>
              </a:buClr>
              <a:buSzPct val="85000"/>
              <a:buFontTx/>
              <a:buAutoNum type="arabicParenR"/>
            </a:pPr>
            <a:r>
              <a:rPr lang="en-US" sz="2800" b="1" kern="1200" dirty="0">
                <a:ln w="0" cap="rnd" cmpd="thickThin">
                  <a:solidFill>
                    <a:prstClr val="black"/>
                  </a:solidFill>
                  <a:bevel/>
                </a:ln>
                <a:solidFill>
                  <a:srgbClr val="C00000"/>
                </a:solidFill>
                <a:latin typeface="Microsoft Sans Serif" pitchFamily="34" charset="0"/>
                <a:ea typeface="+mn-ea"/>
                <a:cs typeface="Microsoft Sans Serif" pitchFamily="34" charset="0"/>
              </a:rPr>
              <a:t>E.g., 0000 replaced by 11110</a:t>
            </a:r>
          </a:p>
          <a:p>
            <a:pPr marL="514350" indent="-514350" algn="ctr" rtl="0" eaLnBrk="0" fontAlgn="base" hangingPunct="0">
              <a:lnSpc>
                <a:spcPct val="150000"/>
              </a:lnSpc>
              <a:spcBef>
                <a:spcPct val="20000"/>
              </a:spcBef>
              <a:spcAft>
                <a:spcPct val="0"/>
              </a:spcAft>
              <a:buClr>
                <a:srgbClr val="3333CC"/>
              </a:buClr>
              <a:buSzPct val="85000"/>
            </a:pPr>
            <a:r>
              <a:rPr lang="en-US" sz="2800" b="1" kern="1200" dirty="0">
                <a:ln w="0" cap="rnd" cmpd="thickThin">
                  <a:solidFill>
                    <a:prstClr val="black"/>
                  </a:solidFill>
                  <a:bevel/>
                </a:ln>
                <a:solidFill>
                  <a:srgbClr val="000000"/>
                </a:solidFill>
                <a:latin typeface="Microsoft Sans Serif" pitchFamily="34" charset="0"/>
                <a:ea typeface="+mn-ea"/>
                <a:cs typeface="Microsoft Sans Serif" pitchFamily="34" charset="0"/>
              </a:rPr>
              <a:t>In the transmitted bit stream, no more than 3 </a:t>
            </a:r>
            <a:r>
              <a:rPr lang="en-US" sz="2800" b="1" kern="1200" dirty="0">
                <a:ln w="0" cap="rnd" cmpd="thickThin">
                  <a:solidFill>
                    <a:prstClr val="black"/>
                  </a:solidFill>
                  <a:bevel/>
                </a:ln>
                <a:solidFill>
                  <a:srgbClr val="F79646">
                    <a:lumMod val="75000"/>
                  </a:srgbClr>
                </a:solidFill>
                <a:latin typeface="Microsoft Sans Serif" pitchFamily="34" charset="0"/>
                <a:ea typeface="+mn-ea"/>
                <a:cs typeface="Microsoft Sans Serif" pitchFamily="34" charset="0"/>
              </a:rPr>
              <a:t>0</a:t>
            </a:r>
            <a:r>
              <a:rPr lang="en-US" sz="2800" b="1" kern="1200" dirty="0">
                <a:ln w="0" cap="rnd" cmpd="thickThin">
                  <a:solidFill>
                    <a:prstClr val="black"/>
                  </a:solidFill>
                  <a:bevel/>
                </a:ln>
                <a:solidFill>
                  <a:prstClr val="black"/>
                </a:solidFill>
                <a:latin typeface="Microsoft Sans Serif" pitchFamily="34" charset="0"/>
                <a:ea typeface="+mn-ea"/>
                <a:cs typeface="Microsoft Sans Serif" pitchFamily="34" charset="0"/>
              </a:rPr>
              <a:t>s</a:t>
            </a:r>
          </a:p>
          <a:p>
            <a:pPr marL="514350" indent="-514350" algn="ctr" rtl="0" eaLnBrk="0" fontAlgn="base" hangingPunct="0">
              <a:lnSpc>
                <a:spcPct val="150000"/>
              </a:lnSpc>
              <a:spcBef>
                <a:spcPct val="20000"/>
              </a:spcBef>
              <a:spcAft>
                <a:spcPct val="0"/>
              </a:spcAft>
              <a:buClr>
                <a:srgbClr val="3333CC"/>
              </a:buClr>
              <a:buSzPct val="85000"/>
            </a:pPr>
            <a:r>
              <a:rPr lang="en-US" sz="2800" b="1" kern="1200" dirty="0">
                <a:ln w="0" cap="rnd" cmpd="thickThin">
                  <a:solidFill>
                    <a:prstClr val="black"/>
                  </a:solidFill>
                  <a:bevel/>
                </a:ln>
                <a:solidFill>
                  <a:srgbClr val="F79646">
                    <a:lumMod val="75000"/>
                  </a:srgbClr>
                </a:solidFill>
                <a:latin typeface="Microsoft Sans Serif" pitchFamily="34" charset="0"/>
                <a:ea typeface="+mn-ea"/>
                <a:cs typeface="Microsoft Sans Serif" pitchFamily="34" charset="0"/>
              </a:rPr>
              <a:t>Resulting 5-bit code transmitted using NRZI </a:t>
            </a:r>
          </a:p>
          <a:p>
            <a:pPr marL="514350" indent="-514350" algn="ctr" rtl="0" eaLnBrk="0" fontAlgn="base" hangingPunct="0">
              <a:spcBef>
                <a:spcPct val="20000"/>
              </a:spcBef>
              <a:spcAft>
                <a:spcPct val="0"/>
              </a:spcAft>
              <a:buClr>
                <a:srgbClr val="3333CC"/>
              </a:buClr>
              <a:buSzPct val="85000"/>
            </a:pPr>
            <a:r>
              <a:rPr lang="en-US" sz="2800" b="1" kern="1200" dirty="0">
                <a:ln w="0" cap="rnd" cmpd="thickThin">
                  <a:solidFill>
                    <a:prstClr val="black"/>
                  </a:solidFill>
                  <a:bevel/>
                </a:ln>
                <a:solidFill>
                  <a:srgbClr val="F79646">
                    <a:lumMod val="75000"/>
                  </a:srgbClr>
                </a:solidFill>
                <a:latin typeface="Microsoft Sans Serif" pitchFamily="34" charset="0"/>
                <a:ea typeface="+mn-ea"/>
                <a:cs typeface="Microsoft Sans Serif" pitchFamily="34" charset="0"/>
              </a:rPr>
              <a:t>which already takes care of series of 1s</a:t>
            </a:r>
          </a:p>
          <a:p>
            <a:pPr marL="514350" indent="-514350" algn="ctr" rtl="0" eaLnBrk="0" fontAlgn="base" hangingPunct="0">
              <a:lnSpc>
                <a:spcPct val="150000"/>
              </a:lnSpc>
              <a:spcBef>
                <a:spcPct val="20000"/>
              </a:spcBef>
              <a:spcAft>
                <a:spcPct val="0"/>
              </a:spcAft>
              <a:buClr>
                <a:srgbClr val="3333CC"/>
              </a:buClr>
              <a:buSzPct val="85000"/>
            </a:pPr>
            <a:endParaRPr lang="en-US" sz="3100" b="1" kern="1200" dirty="0">
              <a:ln w="0" cap="rnd" cmpd="thickThin">
                <a:solidFill>
                  <a:prstClr val="black"/>
                </a:solidFill>
                <a:bevel/>
              </a:ln>
              <a:solidFill>
                <a:srgbClr val="FFFFFF"/>
              </a:solidFill>
              <a:latin typeface="Microsoft Sans Serif" pitchFamily="34" charset="0"/>
              <a:ea typeface="+mn-ea"/>
              <a:cs typeface="Microsoft Sans Serif" pitchFamily="34" charset="0"/>
            </a:endParaRPr>
          </a:p>
        </p:txBody>
      </p:sp>
    </p:spTree>
    <p:extLst>
      <p:ext uri="{BB962C8B-B14F-4D97-AF65-F5344CB8AC3E}">
        <p14:creationId xmlns:p14="http://schemas.microsoft.com/office/powerpoint/2010/main" val="3128318123"/>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t="10646"/>
          <a:stretch>
            <a:fillRect/>
          </a:stretch>
        </p:blipFill>
        <p:spPr bwMode="auto">
          <a:xfrm>
            <a:off x="356576" y="1045309"/>
            <a:ext cx="3668348" cy="5638800"/>
          </a:xfrm>
          <a:prstGeom prst="rect">
            <a:avLst/>
          </a:prstGeom>
          <a:noFill/>
          <a:ln w="9525">
            <a:noFill/>
            <a:miter lim="800000"/>
            <a:headEnd/>
            <a:tailEnd/>
          </a:ln>
          <a:effectLst/>
        </p:spPr>
      </p:pic>
      <p:grpSp>
        <p:nvGrpSpPr>
          <p:cNvPr id="8" name="Group 7"/>
          <p:cNvGrpSpPr/>
          <p:nvPr/>
        </p:nvGrpSpPr>
        <p:grpSpPr>
          <a:xfrm>
            <a:off x="-152400" y="283309"/>
            <a:ext cx="4419600" cy="762000"/>
            <a:chOff x="1676400" y="0"/>
            <a:chExt cx="5943600" cy="1066800"/>
          </a:xfrm>
        </p:grpSpPr>
        <p:sp>
          <p:nvSpPr>
            <p:cNvPr id="6" name="Rectangle 5"/>
            <p:cNvSpPr/>
            <p:nvPr/>
          </p:nvSpPr>
          <p:spPr>
            <a:xfrm>
              <a:off x="1828800" y="0"/>
              <a:ext cx="5715000" cy="1066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p:cNvPicPr>
              <a:picLocks noChangeAspect="1" noChangeArrowheads="1"/>
            </p:cNvPicPr>
            <p:nvPr/>
          </p:nvPicPr>
          <p:blipFill>
            <a:blip r:embed="rId3" cstate="print"/>
            <a:srcRect b="90831"/>
            <a:stretch>
              <a:fillRect/>
            </a:stretch>
          </p:blipFill>
          <p:spPr bwMode="auto">
            <a:xfrm>
              <a:off x="1676400" y="120650"/>
              <a:ext cx="5943600" cy="946150"/>
            </a:xfrm>
            <a:prstGeom prst="rect">
              <a:avLst/>
            </a:prstGeom>
            <a:noFill/>
            <a:ln w="9525">
              <a:noFill/>
              <a:miter lim="800000"/>
              <a:headEnd/>
              <a:tailEnd/>
            </a:ln>
            <a:effectLst/>
          </p:spPr>
        </p:pic>
      </p:grpSp>
      <p:sp>
        <p:nvSpPr>
          <p:cNvPr id="2" name="Rectangle 1"/>
          <p:cNvSpPr/>
          <p:nvPr/>
        </p:nvSpPr>
        <p:spPr>
          <a:xfrm>
            <a:off x="4267200" y="283309"/>
            <a:ext cx="4724400" cy="6093976"/>
          </a:xfrm>
          <a:prstGeom prst="rect">
            <a:avLst/>
          </a:prstGeom>
        </p:spPr>
        <p:txBody>
          <a:bodyPr wrap="square">
            <a:spAutoFit/>
          </a:bodyPr>
          <a:lstStyle/>
          <a:p>
            <a:pPr marL="457200" indent="-457200" algn="just">
              <a:buFont typeface="Wingdings" panose="05000000000000000000" pitchFamily="2" charset="2"/>
              <a:buChar char="Ø"/>
            </a:pPr>
            <a:r>
              <a:rPr lang="en-US" sz="2600" dirty="0"/>
              <a:t>The 5-bit codes are selected in such a way that </a:t>
            </a:r>
            <a:r>
              <a:rPr lang="en-US" sz="2600" dirty="0">
                <a:solidFill>
                  <a:srgbClr val="FF0000"/>
                </a:solidFill>
              </a:rPr>
              <a:t>each one has no more than one leading 0 </a:t>
            </a:r>
            <a:r>
              <a:rPr lang="en-US" sz="2600" dirty="0"/>
              <a:t>and no more than </a:t>
            </a:r>
            <a:r>
              <a:rPr lang="en-US" sz="2600" dirty="0">
                <a:solidFill>
                  <a:srgbClr val="FF0000"/>
                </a:solidFill>
              </a:rPr>
              <a:t>two trailing 0s</a:t>
            </a:r>
            <a:r>
              <a:rPr lang="en-US" sz="2600" dirty="0"/>
              <a:t>. Thus, when sent back-to-back, no pair of 5-bit codes results in </a:t>
            </a:r>
            <a:r>
              <a:rPr lang="en-US" sz="2600" dirty="0">
                <a:solidFill>
                  <a:srgbClr val="FF0000"/>
                </a:solidFill>
              </a:rPr>
              <a:t>more than three consecutive 0s being transmitted.</a:t>
            </a:r>
          </a:p>
          <a:p>
            <a:pPr marL="457200" indent="-457200" algn="just">
              <a:buFont typeface="Wingdings" panose="05000000000000000000" pitchFamily="2" charset="2"/>
              <a:buChar char="Ø"/>
            </a:pPr>
            <a:r>
              <a:rPr lang="en-GB" sz="2600" dirty="0"/>
              <a:t>These 5 bit words are </a:t>
            </a:r>
            <a:r>
              <a:rPr lang="en-GB" sz="2600" dirty="0">
                <a:solidFill>
                  <a:srgbClr val="FF0000"/>
                </a:solidFill>
              </a:rPr>
              <a:t>pre-determined in a dictionary and they are chosen to ensure that there will be sufficient transitions</a:t>
            </a:r>
            <a:r>
              <a:rPr lang="en-GB" sz="2600" dirty="0"/>
              <a:t> in the line state to produce a self-clocking signal</a:t>
            </a:r>
            <a:endParaRPr lang="en-GB" sz="2600" dirty="0">
              <a:solidFill>
                <a:srgbClr val="FF0000"/>
              </a:solidFill>
            </a:endParaRPr>
          </a:p>
        </p:txBody>
      </p:sp>
    </p:spTree>
    <p:extLst>
      <p:ext uri="{BB962C8B-B14F-4D97-AF65-F5344CB8AC3E}">
        <p14:creationId xmlns:p14="http://schemas.microsoft.com/office/powerpoint/2010/main" val="3502798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3.33333E-6 2.22222E-6 L -3.33333E-6 -0.57222 " pathEditMode="relative" rAng="0" ptsTypes="AA">
                                      <p:cBhvr>
                                        <p:cTn id="6" dur="5000" fill="hold"/>
                                        <p:tgtEl>
                                          <p:spTgt spid="1026"/>
                                        </p:tgtEl>
                                        <p:attrNameLst>
                                          <p:attrName>ppt_x</p:attrName>
                                          <p:attrName>ppt_y</p:attrName>
                                        </p:attrNameLst>
                                      </p:cBhvr>
                                      <p:rCtr x="0" y="-28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203"/>
            <a:ext cx="9144000" cy="830997"/>
          </a:xfrm>
          <a:prstGeom prst="rect">
            <a:avLst/>
          </a:prstGeom>
          <a:solidFill>
            <a:schemeClr val="accent6">
              <a:lumMod val="75000"/>
            </a:schemeClr>
          </a:solidFill>
        </p:spPr>
        <p:txBody>
          <a:bodyPr wrap="square" rtlCol="0">
            <a:spAutoFit/>
          </a:bodyPr>
          <a:lstStyle/>
          <a:p>
            <a:pPr algn="ctr" rtl="0"/>
            <a:r>
              <a:rPr lang="en-US" sz="4800" b="1" kern="1200" dirty="0">
                <a:ln>
                  <a:solidFill>
                    <a:prstClr val="white"/>
                  </a:solidFill>
                </a:ln>
                <a:solidFill>
                  <a:prstClr val="black"/>
                </a:solidFill>
                <a:latin typeface="Tahoma" pitchFamily="34" charset="0"/>
                <a:ea typeface="+mn-ea"/>
                <a:cs typeface="Tahoma" pitchFamily="34" charset="0"/>
              </a:rPr>
              <a:t>Manchester Coding</a:t>
            </a:r>
            <a:endParaRPr lang="th-TH" sz="3800" b="1" kern="1200" dirty="0">
              <a:ln>
                <a:solidFill>
                  <a:prstClr val="black"/>
                </a:solidFill>
              </a:ln>
              <a:solidFill>
                <a:srgbClr val="1F497D"/>
              </a:solidFill>
              <a:latin typeface="Tahoma" pitchFamily="34" charset="0"/>
              <a:ea typeface="+mn-ea"/>
              <a:cs typeface="Tahoma" pitchFamily="34" charset="0"/>
            </a:endParaRPr>
          </a:p>
        </p:txBody>
      </p:sp>
      <p:grpSp>
        <p:nvGrpSpPr>
          <p:cNvPr id="2" name="Group 23"/>
          <p:cNvGrpSpPr/>
          <p:nvPr/>
        </p:nvGrpSpPr>
        <p:grpSpPr>
          <a:xfrm>
            <a:off x="609600" y="1866884"/>
            <a:ext cx="3200400" cy="3695716"/>
            <a:chOff x="304800" y="1905000"/>
            <a:chExt cx="3200400" cy="3695716"/>
          </a:xfrm>
        </p:grpSpPr>
        <p:grpSp>
          <p:nvGrpSpPr>
            <p:cNvPr id="3" name="Group 14"/>
            <p:cNvGrpSpPr/>
            <p:nvPr/>
          </p:nvGrpSpPr>
          <p:grpSpPr>
            <a:xfrm>
              <a:off x="1290426" y="1905000"/>
              <a:ext cx="2138574" cy="2287588"/>
              <a:chOff x="1472923" y="2438400"/>
              <a:chExt cx="1474343" cy="1677988"/>
            </a:xfrm>
          </p:grpSpPr>
          <p:cxnSp>
            <p:nvCxnSpPr>
              <p:cNvPr id="9" name="Straight Connector 8"/>
              <p:cNvCxnSpPr/>
              <p:nvPr/>
            </p:nvCxnSpPr>
            <p:spPr>
              <a:xfrm>
                <a:off x="1472923" y="4114800"/>
                <a:ext cx="762000" cy="1588"/>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185266" y="2438400"/>
                <a:ext cx="762000" cy="1588"/>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1372394" y="3275806"/>
                <a:ext cx="1676400" cy="1588"/>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0" name="Rectangle 19"/>
            <p:cNvSpPr/>
            <p:nvPr/>
          </p:nvSpPr>
          <p:spPr>
            <a:xfrm>
              <a:off x="304800" y="4344988"/>
              <a:ext cx="3200400" cy="1255728"/>
            </a:xfrm>
            <a:prstGeom prst="rect">
              <a:avLst/>
            </a:prstGeom>
          </p:spPr>
          <p:txBody>
            <a:bodyPr wrap="square">
              <a:spAutoFit/>
            </a:bodyPr>
            <a:lstStyle/>
            <a:p>
              <a:pPr algn="ctr" rtl="0" eaLnBrk="0" fontAlgn="base" hangingPunct="0">
                <a:lnSpc>
                  <a:spcPct val="150000"/>
                </a:lnSpc>
                <a:spcBef>
                  <a:spcPct val="20000"/>
                </a:spcBef>
                <a:spcAft>
                  <a:spcPct val="0"/>
                </a:spcAft>
                <a:buClr>
                  <a:srgbClr val="3333CC"/>
                </a:buClr>
                <a:buSzPct val="85000"/>
              </a:pPr>
              <a:r>
                <a:rPr lang="en-US" sz="2800" b="1" kern="1200" dirty="0">
                  <a:ln w="0" cap="rnd" cmpd="thickThin">
                    <a:solidFill>
                      <a:prstClr val="black"/>
                    </a:solidFill>
                    <a:bevel/>
                  </a:ln>
                  <a:solidFill>
                    <a:srgbClr val="1F497D"/>
                  </a:solidFill>
                  <a:latin typeface="Microsoft Sans Serif" pitchFamily="34" charset="0"/>
                  <a:ea typeface="+mn-ea"/>
                  <a:cs typeface="Microsoft Sans Serif" pitchFamily="34" charset="0"/>
                </a:rPr>
                <a:t>Transition for 0</a:t>
              </a:r>
            </a:p>
            <a:p>
              <a:pPr algn="ctr" rtl="0" eaLnBrk="0" fontAlgn="base" hangingPunct="0">
                <a:spcBef>
                  <a:spcPct val="20000"/>
                </a:spcBef>
                <a:spcAft>
                  <a:spcPct val="0"/>
                </a:spcAft>
                <a:buClr>
                  <a:srgbClr val="3333CC"/>
                </a:buClr>
                <a:buSzPct val="85000"/>
              </a:pPr>
              <a:r>
                <a:rPr lang="en-US" sz="2800" b="1" kern="1200" dirty="0">
                  <a:ln w="0" cap="rnd" cmpd="thickThin">
                    <a:solidFill>
                      <a:prstClr val="black"/>
                    </a:solidFill>
                    <a:bevel/>
                  </a:ln>
                  <a:solidFill>
                    <a:srgbClr val="1F497D"/>
                  </a:solidFill>
                  <a:latin typeface="Microsoft Sans Serif" pitchFamily="34" charset="0"/>
                  <a:ea typeface="+mn-ea"/>
                  <a:cs typeface="Microsoft Sans Serif" pitchFamily="34" charset="0"/>
                </a:rPr>
                <a:t>(like a clock pulse)</a:t>
              </a:r>
              <a:endParaRPr lang="en-US" sz="3100" b="1" kern="1200" dirty="0">
                <a:ln w="0" cap="rnd" cmpd="thickThin">
                  <a:solidFill>
                    <a:prstClr val="black"/>
                  </a:solidFill>
                  <a:bevel/>
                </a:ln>
                <a:solidFill>
                  <a:srgbClr val="1F497D"/>
                </a:solidFill>
                <a:latin typeface="Microsoft Sans Serif" pitchFamily="34" charset="0"/>
                <a:ea typeface="+mn-ea"/>
                <a:cs typeface="Microsoft Sans Serif" pitchFamily="34" charset="0"/>
              </a:endParaRPr>
            </a:p>
          </p:txBody>
        </p:sp>
      </p:grpSp>
      <p:grpSp>
        <p:nvGrpSpPr>
          <p:cNvPr id="4" name="Group 25"/>
          <p:cNvGrpSpPr/>
          <p:nvPr/>
        </p:nvGrpSpPr>
        <p:grpSpPr>
          <a:xfrm>
            <a:off x="4267200" y="1868472"/>
            <a:ext cx="4419600" cy="3694128"/>
            <a:chOff x="3962400" y="1906588"/>
            <a:chExt cx="4419600" cy="3694128"/>
          </a:xfrm>
        </p:grpSpPr>
        <p:grpSp>
          <p:nvGrpSpPr>
            <p:cNvPr id="5" name="Group 15"/>
            <p:cNvGrpSpPr/>
            <p:nvPr/>
          </p:nvGrpSpPr>
          <p:grpSpPr>
            <a:xfrm>
              <a:off x="4719426" y="1906588"/>
              <a:ext cx="2138574" cy="2287588"/>
              <a:chOff x="1472923" y="2438400"/>
              <a:chExt cx="1474343" cy="1677988"/>
            </a:xfrm>
            <a:scene3d>
              <a:camera prst="orthographicFront">
                <a:rot lat="0" lon="10799999" rev="0"/>
              </a:camera>
              <a:lightRig rig="threePt" dir="t"/>
            </a:scene3d>
          </p:grpSpPr>
          <p:cxnSp>
            <p:nvCxnSpPr>
              <p:cNvPr id="17" name="Straight Connector 16"/>
              <p:cNvCxnSpPr/>
              <p:nvPr/>
            </p:nvCxnSpPr>
            <p:spPr>
              <a:xfrm>
                <a:off x="1472923" y="4114800"/>
                <a:ext cx="762000" cy="1588"/>
              </a:xfrm>
              <a:prstGeom prst="line">
                <a:avLst/>
              </a:prstGeom>
              <a:ln w="76200"/>
            </p:spPr>
            <p:style>
              <a:lnRef idx="1">
                <a:schemeClr val="accent2"/>
              </a:lnRef>
              <a:fillRef idx="0">
                <a:schemeClr val="accent2"/>
              </a:fillRef>
              <a:effectRef idx="0">
                <a:schemeClr val="accent2"/>
              </a:effectRef>
              <a:fontRef idx="minor">
                <a:schemeClr val="tx1"/>
              </a:fontRef>
            </p:style>
          </p:cxnSp>
          <p:cxnSp>
            <p:nvCxnSpPr>
              <p:cNvPr id="18" name="Straight Connector 17"/>
              <p:cNvCxnSpPr/>
              <p:nvPr/>
            </p:nvCxnSpPr>
            <p:spPr>
              <a:xfrm>
                <a:off x="2185266" y="2438400"/>
                <a:ext cx="762000" cy="1588"/>
              </a:xfrm>
              <a:prstGeom prst="line">
                <a:avLst/>
              </a:prstGeom>
              <a:ln w="76200"/>
            </p:spPr>
            <p:style>
              <a:lnRef idx="1">
                <a:schemeClr val="accent2"/>
              </a:lnRef>
              <a:fillRef idx="0">
                <a:schemeClr val="accent2"/>
              </a:fillRef>
              <a:effectRef idx="0">
                <a:schemeClr val="accent2"/>
              </a:effectRef>
              <a:fontRef idx="minor">
                <a:schemeClr val="tx1"/>
              </a:fontRef>
            </p:style>
          </p:cxnSp>
          <p:cxnSp>
            <p:nvCxnSpPr>
              <p:cNvPr id="19" name="Straight Connector 18"/>
              <p:cNvCxnSpPr/>
              <p:nvPr/>
            </p:nvCxnSpPr>
            <p:spPr>
              <a:xfrm rot="5400000">
                <a:off x="1372394" y="3275806"/>
                <a:ext cx="1676400" cy="1588"/>
              </a:xfrm>
              <a:prstGeom prst="line">
                <a:avLst/>
              </a:prstGeom>
              <a:ln w="76200"/>
            </p:spPr>
            <p:style>
              <a:lnRef idx="1">
                <a:schemeClr val="accent2"/>
              </a:lnRef>
              <a:fillRef idx="0">
                <a:schemeClr val="accent2"/>
              </a:fillRef>
              <a:effectRef idx="0">
                <a:schemeClr val="accent2"/>
              </a:effectRef>
              <a:fontRef idx="minor">
                <a:schemeClr val="tx1"/>
              </a:fontRef>
            </p:style>
          </p:cxnSp>
        </p:grpSp>
        <p:sp>
          <p:nvSpPr>
            <p:cNvPr id="21" name="Rectangle 20"/>
            <p:cNvSpPr/>
            <p:nvPr/>
          </p:nvSpPr>
          <p:spPr>
            <a:xfrm>
              <a:off x="3962400" y="4344988"/>
              <a:ext cx="4419600" cy="1255728"/>
            </a:xfrm>
            <a:prstGeom prst="rect">
              <a:avLst/>
            </a:prstGeom>
          </p:spPr>
          <p:txBody>
            <a:bodyPr wrap="square">
              <a:spAutoFit/>
            </a:bodyPr>
            <a:lstStyle/>
            <a:p>
              <a:pPr algn="ctr" rtl="0" eaLnBrk="0" fontAlgn="base" hangingPunct="0">
                <a:lnSpc>
                  <a:spcPct val="150000"/>
                </a:lnSpc>
                <a:spcBef>
                  <a:spcPct val="20000"/>
                </a:spcBef>
                <a:spcAft>
                  <a:spcPct val="0"/>
                </a:spcAft>
                <a:buClr>
                  <a:srgbClr val="3333CC"/>
                </a:buClr>
                <a:buSzPct val="85000"/>
              </a:pPr>
              <a:r>
                <a:rPr lang="en-US" sz="2800" b="1" kern="1200" dirty="0">
                  <a:ln w="0" cap="rnd" cmpd="thickThin">
                    <a:solidFill>
                      <a:prstClr val="black"/>
                    </a:solidFill>
                    <a:bevel/>
                  </a:ln>
                  <a:solidFill>
                    <a:srgbClr val="C00000"/>
                  </a:solidFill>
                  <a:latin typeface="Microsoft Sans Serif" pitchFamily="34" charset="0"/>
                  <a:ea typeface="+mn-ea"/>
                  <a:cs typeface="Microsoft Sans Serif" pitchFamily="34" charset="0"/>
                </a:rPr>
                <a:t>Transition for 1</a:t>
              </a:r>
            </a:p>
            <a:p>
              <a:pPr algn="ctr" rtl="0" eaLnBrk="0" fontAlgn="base" hangingPunct="0">
                <a:spcBef>
                  <a:spcPct val="20000"/>
                </a:spcBef>
                <a:spcAft>
                  <a:spcPct val="0"/>
                </a:spcAft>
                <a:buClr>
                  <a:srgbClr val="3333CC"/>
                </a:buClr>
                <a:buSzPct val="85000"/>
              </a:pPr>
              <a:r>
                <a:rPr lang="en-US" sz="2800" b="1" kern="1200" dirty="0">
                  <a:ln w="0" cap="rnd" cmpd="thickThin">
                    <a:solidFill>
                      <a:prstClr val="black"/>
                    </a:solidFill>
                    <a:bevel/>
                  </a:ln>
                  <a:solidFill>
                    <a:srgbClr val="C00000"/>
                  </a:solidFill>
                  <a:latin typeface="Microsoft Sans Serif" pitchFamily="34" charset="0"/>
                  <a:ea typeface="+mn-ea"/>
                  <a:cs typeface="Microsoft Sans Serif" pitchFamily="34" charset="0"/>
                </a:rPr>
                <a:t>(inverse of a clock pulse)</a:t>
              </a:r>
              <a:endParaRPr lang="en-US" sz="3100" b="1" kern="1200" dirty="0">
                <a:ln w="0" cap="rnd" cmpd="thickThin">
                  <a:solidFill>
                    <a:prstClr val="black"/>
                  </a:solidFill>
                  <a:bevel/>
                </a:ln>
                <a:solidFill>
                  <a:srgbClr val="C00000"/>
                </a:solidFill>
                <a:latin typeface="Microsoft Sans Serif" pitchFamily="34" charset="0"/>
                <a:ea typeface="+mn-ea"/>
                <a:cs typeface="Microsoft Sans Serif" pitchFamily="34" charset="0"/>
              </a:endParaRPr>
            </a:p>
          </p:txBody>
        </p:sp>
      </p:grpSp>
      <p:sp>
        <p:nvSpPr>
          <p:cNvPr id="23" name="TextBox 22"/>
          <p:cNvSpPr txBox="1"/>
          <p:nvPr/>
        </p:nvSpPr>
        <p:spPr>
          <a:xfrm>
            <a:off x="0" y="5867400"/>
            <a:ext cx="9144000" cy="584775"/>
          </a:xfrm>
          <a:prstGeom prst="rect">
            <a:avLst/>
          </a:prstGeom>
          <a:solidFill>
            <a:schemeClr val="bg1">
              <a:lumMod val="85000"/>
            </a:schemeClr>
          </a:solidFill>
          <a:scene3d>
            <a:camera prst="orthographicFront"/>
            <a:lightRig rig="threePt" dir="t"/>
          </a:scene3d>
          <a:sp3d>
            <a:bevelT w="152400" h="50800" prst="softRound"/>
          </a:sp3d>
        </p:spPr>
        <p:txBody>
          <a:bodyPr wrap="square" rtlCol="0">
            <a:spAutoFit/>
          </a:bodyPr>
          <a:lstStyle/>
          <a:p>
            <a:pPr algn="ctr" rtl="0"/>
            <a:r>
              <a:rPr lang="en-US" sz="3200" b="1" kern="1200" dirty="0">
                <a:ln>
                  <a:solidFill>
                    <a:prstClr val="white"/>
                  </a:solidFill>
                </a:ln>
                <a:solidFill>
                  <a:srgbClr val="C00000"/>
                </a:solidFill>
                <a:latin typeface="Tahoma" pitchFamily="34" charset="0"/>
                <a:ea typeface="+mn-ea"/>
                <a:cs typeface="Tahoma" pitchFamily="34" charset="0"/>
              </a:rPr>
              <a:t>Self Clocking Encoding</a:t>
            </a:r>
            <a:endParaRPr lang="th-TH" sz="2400" b="1" kern="1200" dirty="0">
              <a:ln>
                <a:solidFill>
                  <a:prstClr val="black"/>
                </a:solidFill>
              </a:ln>
              <a:solidFill>
                <a:srgbClr val="1F497D">
                  <a:lumMod val="50000"/>
                </a:srgbClr>
              </a:solidFill>
              <a:latin typeface="Tahoma" pitchFamily="34" charset="0"/>
              <a:ea typeface="+mn-ea"/>
              <a:cs typeface="Tahoma" pitchFamily="34" charset="0"/>
            </a:endParaRPr>
          </a:p>
        </p:txBody>
      </p:sp>
    </p:spTree>
    <p:extLst>
      <p:ext uri="{BB962C8B-B14F-4D97-AF65-F5344CB8AC3E}">
        <p14:creationId xmlns:p14="http://schemas.microsoft.com/office/powerpoint/2010/main" val="3152359816"/>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203"/>
            <a:ext cx="9144000" cy="830997"/>
          </a:xfrm>
          <a:prstGeom prst="rect">
            <a:avLst/>
          </a:prstGeom>
          <a:solidFill>
            <a:schemeClr val="accent6">
              <a:lumMod val="75000"/>
            </a:schemeClr>
          </a:solidFill>
        </p:spPr>
        <p:txBody>
          <a:bodyPr wrap="square" rtlCol="0">
            <a:spAutoFit/>
          </a:bodyPr>
          <a:lstStyle/>
          <a:p>
            <a:pPr algn="ctr" rtl="0"/>
            <a:r>
              <a:rPr lang="en-US" sz="4800" b="1" kern="1200" dirty="0">
                <a:ln>
                  <a:solidFill>
                    <a:prstClr val="white"/>
                  </a:solidFill>
                </a:ln>
                <a:solidFill>
                  <a:prstClr val="black"/>
                </a:solidFill>
                <a:latin typeface="Tahoma" pitchFamily="34" charset="0"/>
                <a:ea typeface="+mn-ea"/>
                <a:cs typeface="Tahoma" pitchFamily="34" charset="0"/>
              </a:rPr>
              <a:t>Manchester Coding</a:t>
            </a:r>
            <a:endParaRPr lang="th-TH" sz="3800" b="1" kern="1200" dirty="0">
              <a:ln>
                <a:solidFill>
                  <a:prstClr val="black"/>
                </a:solidFill>
              </a:ln>
              <a:solidFill>
                <a:srgbClr val="1F497D"/>
              </a:solidFill>
              <a:latin typeface="Tahoma" pitchFamily="34" charset="0"/>
              <a:ea typeface="+mn-ea"/>
              <a:cs typeface="Tahoma" pitchFamily="34" charset="0"/>
            </a:endParaRPr>
          </a:p>
        </p:txBody>
      </p:sp>
      <p:pic>
        <p:nvPicPr>
          <p:cNvPr id="3074" name="Picture 2"/>
          <p:cNvPicPr>
            <a:picLocks noChangeAspect="1" noChangeArrowheads="1"/>
          </p:cNvPicPr>
          <p:nvPr/>
        </p:nvPicPr>
        <p:blipFill>
          <a:blip r:embed="rId3" cstate="print"/>
          <a:srcRect b="18133"/>
          <a:stretch>
            <a:fillRect/>
          </a:stretch>
        </p:blipFill>
        <p:spPr bwMode="auto">
          <a:xfrm>
            <a:off x="228600" y="1752600"/>
            <a:ext cx="8696325" cy="3200400"/>
          </a:xfrm>
          <a:prstGeom prst="rect">
            <a:avLst/>
          </a:prstGeom>
          <a:noFill/>
          <a:ln w="9525">
            <a:noFill/>
            <a:miter lim="800000"/>
            <a:headEnd/>
            <a:tailEnd/>
          </a:ln>
        </p:spPr>
      </p:pic>
    </p:spTree>
    <p:extLst>
      <p:ext uri="{BB962C8B-B14F-4D97-AF65-F5344CB8AC3E}">
        <p14:creationId xmlns:p14="http://schemas.microsoft.com/office/powerpoint/2010/main" val="2386256782"/>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228600"/>
            <a:ext cx="9144000" cy="830997"/>
          </a:xfrm>
          <a:prstGeom prst="rect">
            <a:avLst/>
          </a:prstGeom>
          <a:solidFill>
            <a:schemeClr val="accent6">
              <a:lumMod val="75000"/>
            </a:schemeClr>
          </a:solidFill>
        </p:spPr>
        <p:txBody>
          <a:bodyPr wrap="square" rtlCol="0">
            <a:spAutoFit/>
          </a:bodyPr>
          <a:lstStyle/>
          <a:p>
            <a:pPr algn="ctr" rtl="0"/>
            <a:r>
              <a:rPr lang="en-US" sz="4800" b="1" kern="1200" dirty="0">
                <a:ln>
                  <a:solidFill>
                    <a:prstClr val="white"/>
                  </a:solidFill>
                </a:ln>
                <a:solidFill>
                  <a:prstClr val="black"/>
                </a:solidFill>
                <a:latin typeface="Tahoma" pitchFamily="34" charset="0"/>
                <a:ea typeface="+mn-ea"/>
                <a:cs typeface="Tahoma" pitchFamily="34" charset="0"/>
              </a:rPr>
              <a:t>Framing (Blocks of Data)</a:t>
            </a:r>
            <a:endParaRPr lang="th-TH" sz="3800" b="1" kern="1200" dirty="0">
              <a:ln>
                <a:solidFill>
                  <a:prstClr val="black"/>
                </a:solidFill>
              </a:ln>
              <a:solidFill>
                <a:srgbClr val="1F497D"/>
              </a:solidFill>
              <a:latin typeface="Tahoma" pitchFamily="34" charset="0"/>
              <a:ea typeface="+mn-ea"/>
              <a:cs typeface="Tahoma"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1752600" y="1524000"/>
            <a:ext cx="5638801" cy="1962498"/>
          </a:xfrm>
          <a:prstGeom prst="rect">
            <a:avLst/>
          </a:prstGeom>
          <a:noFill/>
          <a:ln w="9525">
            <a:noFill/>
            <a:miter lim="800000"/>
            <a:headEnd/>
            <a:tailEnd/>
          </a:ln>
        </p:spPr>
      </p:pic>
      <p:sp>
        <p:nvSpPr>
          <p:cNvPr id="4" name="Rectangle 3"/>
          <p:cNvSpPr/>
          <p:nvPr/>
        </p:nvSpPr>
        <p:spPr>
          <a:xfrm>
            <a:off x="990600" y="3689291"/>
            <a:ext cx="7600157" cy="523220"/>
          </a:xfrm>
          <a:prstGeom prst="rect">
            <a:avLst/>
          </a:prstGeom>
        </p:spPr>
        <p:txBody>
          <a:bodyPr wrap="none">
            <a:spAutoFit/>
          </a:bodyPr>
          <a:lstStyle/>
          <a:p>
            <a:pPr algn="l" rtl="0"/>
            <a:r>
              <a:rPr lang="en-US" sz="2800" b="1" kern="1200" dirty="0">
                <a:ln w="0" cap="rnd" cmpd="thickThin">
                  <a:solidFill>
                    <a:prstClr val="black"/>
                  </a:solidFill>
                  <a:bevel/>
                </a:ln>
                <a:solidFill>
                  <a:srgbClr val="000000"/>
                </a:solidFill>
                <a:latin typeface="Microsoft Sans Serif" pitchFamily="34" charset="0"/>
                <a:ea typeface="+mn-ea"/>
                <a:cs typeface="Microsoft Sans Serif" pitchFamily="34" charset="0"/>
              </a:rPr>
              <a:t>Synchronous and Asynchronous Transmission</a:t>
            </a:r>
            <a:endParaRPr lang="en-US" kern="1200" dirty="0">
              <a:solidFill>
                <a:prstClr val="black"/>
              </a:solidFill>
              <a:latin typeface="Calibri"/>
              <a:ea typeface="+mn-ea"/>
              <a:cs typeface="+mn-cs"/>
            </a:endParaRPr>
          </a:p>
        </p:txBody>
      </p:sp>
      <p:sp>
        <p:nvSpPr>
          <p:cNvPr id="2" name="Rectangle 1"/>
          <p:cNvSpPr/>
          <p:nvPr/>
        </p:nvSpPr>
        <p:spPr>
          <a:xfrm>
            <a:off x="990600" y="4648200"/>
            <a:ext cx="7162800" cy="1815882"/>
          </a:xfrm>
          <a:prstGeom prst="rect">
            <a:avLst/>
          </a:prstGeom>
        </p:spPr>
        <p:txBody>
          <a:bodyPr wrap="square">
            <a:spAutoFit/>
          </a:bodyPr>
          <a:lstStyle/>
          <a:p>
            <a:pPr marL="457200" indent="-457200" algn="just">
              <a:buFont typeface="Wingdings" panose="05000000000000000000" pitchFamily="2" charset="2"/>
              <a:buChar char="Ø"/>
            </a:pPr>
            <a:r>
              <a:rPr lang="en-US" sz="2800" dirty="0"/>
              <a:t>Asynchronous protocols treat each character in a bit stream independently. Synchronous protocols take the whole bit stream and chop it into characters of equal size.</a:t>
            </a:r>
          </a:p>
        </p:txBody>
      </p:sp>
    </p:spTree>
    <p:extLst>
      <p:ext uri="{BB962C8B-B14F-4D97-AF65-F5344CB8AC3E}">
        <p14:creationId xmlns:p14="http://schemas.microsoft.com/office/powerpoint/2010/main" val="2955957217"/>
      </p:ext>
    </p:extLst>
  </p:cSld>
  <p:clrMapOvr>
    <a:masterClrMapping/>
  </p:clrMapOvr>
  <p:transition>
    <p:fade thruBlk="1"/>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7441"/>
            <a:ext cx="7342075" cy="523220"/>
          </a:xfrm>
          <a:prstGeom prst="rect">
            <a:avLst/>
          </a:prstGeom>
          <a:solidFill>
            <a:srgbClr val="EEECE1">
              <a:lumMod val="25000"/>
            </a:srgbClr>
          </a:solidFill>
        </p:spPr>
        <p:txBody>
          <a:bodyPr wrap="none">
            <a:spAutoFit/>
          </a:bodyPr>
          <a:lstStyle/>
          <a:p>
            <a:r>
              <a:rPr lang="en-US" sz="2800" kern="0" dirty="0">
                <a:solidFill>
                  <a:prstClr val="white"/>
                </a:solidFill>
                <a:latin typeface="Arial" pitchFamily="34" charset="0"/>
                <a:cs typeface="Arial" pitchFamily="34" charset="0"/>
              </a:rPr>
              <a:t>The frame format used by Ethernet protocol</a:t>
            </a:r>
            <a:endParaRPr lang="en-US" sz="900" kern="0" dirty="0">
              <a:solidFill>
                <a:prstClr val="white"/>
              </a:solidFill>
            </a:endParaRPr>
          </a:p>
        </p:txBody>
      </p:sp>
      <p:pic>
        <p:nvPicPr>
          <p:cNvPr id="3075" name="Picture 3"/>
          <p:cNvPicPr>
            <a:picLocks noChangeAspect="1" noChangeArrowheads="1"/>
          </p:cNvPicPr>
          <p:nvPr/>
        </p:nvPicPr>
        <p:blipFill>
          <a:blip r:embed="rId3" cstate="print"/>
          <a:srcRect/>
          <a:stretch>
            <a:fillRect/>
          </a:stretch>
        </p:blipFill>
        <p:spPr bwMode="auto">
          <a:xfrm>
            <a:off x="190500" y="1981200"/>
            <a:ext cx="8801100" cy="1867675"/>
          </a:xfrm>
          <a:prstGeom prst="rect">
            <a:avLst/>
          </a:prstGeom>
          <a:noFill/>
          <a:ln w="9525">
            <a:noFill/>
            <a:miter lim="800000"/>
            <a:headEnd/>
            <a:tailEnd/>
          </a:ln>
        </p:spPr>
      </p:pic>
      <p:sp>
        <p:nvSpPr>
          <p:cNvPr id="11" name="Rectangle 10"/>
          <p:cNvSpPr/>
          <p:nvPr/>
        </p:nvSpPr>
        <p:spPr>
          <a:xfrm>
            <a:off x="1051560" y="6355080"/>
            <a:ext cx="7406640" cy="274320"/>
          </a:xfrm>
          <a:prstGeom prst="rect">
            <a:avLst/>
          </a:prstGeom>
          <a:solidFill>
            <a:sysClr val="windowText" lastClr="000000"/>
          </a:solidFill>
          <a:ln w="12700" cap="flat" cmpd="sng" algn="ctr">
            <a:solidFill>
              <a:sysClr val="windowText" lastClr="000000">
                <a:shade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C000"/>
                </a:solidFill>
                <a:effectLst/>
                <a:uLnTx/>
                <a:uFillTx/>
                <a:latin typeface="Gill Sans MT"/>
                <a:ea typeface="+mn-ea"/>
                <a:cs typeface="+mn-cs"/>
              </a:rPr>
              <a:t>Figure Credit: </a:t>
            </a:r>
            <a:r>
              <a:rPr kumimoji="0" lang="en-US" sz="1200" b="0" i="0" u="none" strike="noStrike" kern="0" cap="none" spc="0" normalizeH="0" baseline="0" noProof="0" dirty="0">
                <a:ln>
                  <a:noFill/>
                </a:ln>
                <a:solidFill>
                  <a:sysClr val="window" lastClr="FFFFFF"/>
                </a:solidFill>
                <a:effectLst/>
                <a:uLnTx/>
                <a:uFillTx/>
                <a:latin typeface="Gill Sans MT"/>
                <a:ea typeface="+mn-ea"/>
                <a:cs typeface="+mn-cs"/>
              </a:rPr>
              <a:t>“Computer Networks: A Systems Approach” by Peterson and Davie</a:t>
            </a:r>
          </a:p>
        </p:txBody>
      </p:sp>
    </p:spTree>
    <p:extLst>
      <p:ext uri="{BB962C8B-B14F-4D97-AF65-F5344CB8AC3E}">
        <p14:creationId xmlns:p14="http://schemas.microsoft.com/office/powerpoint/2010/main" val="24700412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228600"/>
            <a:ext cx="9144000" cy="830997"/>
          </a:xfrm>
          <a:prstGeom prst="rect">
            <a:avLst/>
          </a:prstGeom>
          <a:solidFill>
            <a:schemeClr val="accent6">
              <a:lumMod val="75000"/>
            </a:schemeClr>
          </a:solidFill>
        </p:spPr>
        <p:txBody>
          <a:bodyPr wrap="square" rtlCol="0">
            <a:spAutoFit/>
          </a:bodyPr>
          <a:lstStyle/>
          <a:p>
            <a:pPr algn="ctr" rtl="0"/>
            <a:r>
              <a:rPr lang="en-US" sz="4800" b="1" kern="1200" dirty="0">
                <a:ln>
                  <a:solidFill>
                    <a:prstClr val="white"/>
                  </a:solidFill>
                </a:ln>
                <a:solidFill>
                  <a:prstClr val="black"/>
                </a:solidFill>
                <a:latin typeface="Tahoma" pitchFamily="34" charset="0"/>
                <a:ea typeface="+mn-ea"/>
                <a:cs typeface="Tahoma" pitchFamily="34" charset="0"/>
              </a:rPr>
              <a:t>Framing (Blocks of Data)</a:t>
            </a:r>
            <a:endParaRPr lang="th-TH" sz="3800" b="1" kern="1200" dirty="0">
              <a:ln>
                <a:solidFill>
                  <a:prstClr val="black"/>
                </a:solidFill>
              </a:ln>
              <a:solidFill>
                <a:srgbClr val="1F497D"/>
              </a:solidFill>
              <a:latin typeface="Tahoma" pitchFamily="34" charset="0"/>
              <a:ea typeface="+mn-ea"/>
              <a:cs typeface="Tahoma" pitchFamily="34" charset="0"/>
            </a:endParaRPr>
          </a:p>
        </p:txBody>
      </p:sp>
      <p:sp>
        <p:nvSpPr>
          <p:cNvPr id="3" name="Rectangle 2"/>
          <p:cNvSpPr/>
          <p:nvPr/>
        </p:nvSpPr>
        <p:spPr>
          <a:xfrm>
            <a:off x="381000" y="1305342"/>
            <a:ext cx="8610600" cy="5262979"/>
          </a:xfrm>
          <a:prstGeom prst="rect">
            <a:avLst/>
          </a:prstGeom>
        </p:spPr>
        <p:txBody>
          <a:bodyPr wrap="square">
            <a:spAutoFit/>
          </a:bodyPr>
          <a:lstStyle/>
          <a:p>
            <a:pPr marL="457200" indent="-457200">
              <a:buFont typeface="Wingdings" panose="05000000000000000000" pitchFamily="2" charset="2"/>
              <a:buChar char="Ø"/>
            </a:pPr>
            <a:r>
              <a:rPr lang="en-US" sz="2800" dirty="0"/>
              <a:t>It is the network adaptor that </a:t>
            </a:r>
            <a:r>
              <a:rPr lang="en-US" sz="2800" dirty="0">
                <a:solidFill>
                  <a:srgbClr val="FF0000"/>
                </a:solidFill>
              </a:rPr>
              <a:t>enables the nodes to exchange frames.</a:t>
            </a:r>
          </a:p>
          <a:p>
            <a:endParaRPr lang="en-US" sz="2800" dirty="0"/>
          </a:p>
          <a:p>
            <a:pPr algn="just"/>
            <a:r>
              <a:rPr lang="en-US" sz="2800" b="1" i="1" dirty="0"/>
              <a:t>Central challenge:  </a:t>
            </a:r>
            <a:r>
              <a:rPr lang="en-US" sz="2800" dirty="0"/>
              <a:t>When node A wishes to transmit a frame to node B, it tells its adaptor to transmit a frame from the node’s memory. </a:t>
            </a:r>
            <a:r>
              <a:rPr lang="en-US" sz="2800" dirty="0">
                <a:solidFill>
                  <a:srgbClr val="FF0000"/>
                </a:solidFill>
              </a:rPr>
              <a:t>This results in a sequence of bits being sent over the link</a:t>
            </a:r>
            <a:r>
              <a:rPr lang="en-US" sz="2800" dirty="0"/>
              <a:t>. The adaptor on node B then collects together the sequence of bits arriving on the link and deposits the corresponding frame in B’s memory. </a:t>
            </a:r>
            <a:r>
              <a:rPr lang="en-US" sz="2800" dirty="0">
                <a:solidFill>
                  <a:srgbClr val="FF0000"/>
                </a:solidFill>
              </a:rPr>
              <a:t>Recognizing exactly what set of bits constitutes a frame—that is, determining where the frame begins and ends—is the central challenge faced by the adaptor.</a:t>
            </a:r>
          </a:p>
        </p:txBody>
      </p:sp>
    </p:spTree>
    <p:extLst>
      <p:ext uri="{BB962C8B-B14F-4D97-AF65-F5344CB8AC3E}">
        <p14:creationId xmlns:p14="http://schemas.microsoft.com/office/powerpoint/2010/main" val="1231213096"/>
      </p:ext>
    </p:extLst>
  </p:cSld>
  <p:clrMapOvr>
    <a:masterClrMapping/>
  </p:clrMapOvr>
  <p:transition>
    <p:fade thruBlk="1"/>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0" y="381000"/>
            <a:ext cx="9144000" cy="741363"/>
          </a:xfrm>
        </p:spPr>
        <p:txBody>
          <a:bodyPr>
            <a:normAutofit fontScale="90000"/>
          </a:bodyPr>
          <a:lstStyle/>
          <a:p>
            <a:r>
              <a:rPr lang="en-US" altLang="en-US" dirty="0"/>
              <a:t>The 802.11 MAC Layer Services: Wired Equivalent Privacy (WEP)</a:t>
            </a:r>
          </a:p>
        </p:txBody>
      </p:sp>
      <p:sp>
        <p:nvSpPr>
          <p:cNvPr id="115715" name="TextBox 67"/>
          <p:cNvSpPr txBox="1">
            <a:spLocks noChangeArrowheads="1"/>
          </p:cNvSpPr>
          <p:nvPr/>
        </p:nvSpPr>
        <p:spPr bwMode="auto">
          <a:xfrm>
            <a:off x="228600" y="1828800"/>
            <a:ext cx="86868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defRPr sz="20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1600">
                <a:solidFill>
                  <a:schemeClr val="tx1"/>
                </a:solidFill>
                <a:latin typeface="Calibri" panose="020F0502020204030204" pitchFamily="34" charset="0"/>
              </a:defRPr>
            </a:lvl3pPr>
            <a:lvl4pPr marL="1600200" indent="-228600">
              <a:spcBef>
                <a:spcPct val="20000"/>
              </a:spcBef>
              <a:buChar char="–"/>
              <a:defRPr sz="1200">
                <a:solidFill>
                  <a:schemeClr val="tx1"/>
                </a:solidFill>
                <a:latin typeface="Calibri" panose="020F0502020204030204" pitchFamily="34" charset="0"/>
              </a:defRPr>
            </a:lvl4pPr>
            <a:lvl5pPr marL="2057400" indent="-228600">
              <a:spcBef>
                <a:spcPct val="20000"/>
              </a:spcBef>
              <a:buChar char="»"/>
              <a:defRPr sz="11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1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1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1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100">
                <a:solidFill>
                  <a:schemeClr val="tx1"/>
                </a:solidFill>
                <a:latin typeface="Calibri" panose="020F0502020204030204" pitchFamily="34" charset="0"/>
              </a:defRPr>
            </a:lvl9pPr>
          </a:lstStyle>
          <a:p>
            <a:pPr algn="just" eaLnBrk="1" hangingPunct="1">
              <a:spcBef>
                <a:spcPct val="0"/>
              </a:spcBef>
              <a:buFontTx/>
              <a:buNone/>
            </a:pPr>
            <a:r>
              <a:rPr lang="en-US" altLang="en-US" sz="2800" dirty="0">
                <a:latin typeface="Times New Roman" panose="02020603050405020304" pitchFamily="18" charset="0"/>
              </a:rPr>
              <a:t>Suppose that we want to send three different data bits such as: 11011101 ,10111011 and 11101110  by using a key stream of 10101010. Prove that XOR of the plaintexts is equal to XOR of the cipher-texts and generate the key-stream by supposing that you know the original text.  </a:t>
            </a:r>
            <a:r>
              <a:rPr lang="en-US" altLang="en-US" sz="2800" dirty="0">
                <a:solidFill>
                  <a:srgbClr val="FFC000"/>
                </a:solidFill>
                <a:latin typeface="Times New Roman" panose="02020603050405020304" pitchFamily="18" charset="0"/>
              </a:rPr>
              <a:t>[</a:t>
            </a:r>
            <a:r>
              <a:rPr lang="en-US" altLang="en-US" sz="2800" dirty="0">
                <a:solidFill>
                  <a:srgbClr val="FF0000"/>
                </a:solidFill>
                <a:latin typeface="Times New Roman" panose="02020603050405020304" pitchFamily="18" charset="0"/>
              </a:rPr>
              <a:t>Extra credit for first two students</a:t>
            </a:r>
            <a:r>
              <a:rPr lang="en-US" altLang="en-US" sz="2800" dirty="0">
                <a:solidFill>
                  <a:srgbClr val="FFC000"/>
                </a:solidFill>
                <a:latin typeface="Times New Roman" panose="02020603050405020304" pitchFamily="18" charset="0"/>
              </a:rPr>
              <a:t>]</a:t>
            </a:r>
          </a:p>
          <a:p>
            <a:pPr eaLnBrk="1" hangingPunct="1">
              <a:spcBef>
                <a:spcPct val="0"/>
              </a:spcBef>
              <a:buFontTx/>
              <a:buNone/>
            </a:pPr>
            <a:endParaRPr lang="en-US" altLang="en-US" sz="2400" dirty="0">
              <a:latin typeface="Times New Roman" panose="02020603050405020304" pitchFamily="18" charset="0"/>
            </a:endParaRPr>
          </a:p>
          <a:p>
            <a:pPr eaLnBrk="1" hangingPunct="1">
              <a:spcBef>
                <a:spcPct val="0"/>
              </a:spcBef>
              <a:buFontTx/>
              <a:buNone/>
            </a:pPr>
            <a:endParaRPr lang="en-US" altLang="en-US" sz="2400" dirty="0">
              <a:latin typeface="Times New Roman" panose="02020603050405020304" pitchFamily="18" charset="0"/>
            </a:endParaRPr>
          </a:p>
          <a:p>
            <a:pPr eaLnBrk="1" hangingPunct="1">
              <a:spcBef>
                <a:spcPct val="0"/>
              </a:spcBef>
              <a:buFontTx/>
              <a:buNone/>
            </a:pPr>
            <a:endParaRPr lang="en-US" altLang="en-US" sz="2400" dirty="0">
              <a:latin typeface="Times New Roman" panose="02020603050405020304" pitchFamily="18" charset="0"/>
            </a:endParaRPr>
          </a:p>
        </p:txBody>
      </p:sp>
    </p:spTree>
    <p:extLst>
      <p:ext uri="{BB962C8B-B14F-4D97-AF65-F5344CB8AC3E}">
        <p14:creationId xmlns:p14="http://schemas.microsoft.com/office/powerpoint/2010/main" val="2631386292"/>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p:cNvSpPr/>
          <p:nvPr/>
        </p:nvSpPr>
        <p:spPr>
          <a:xfrm>
            <a:off x="0" y="2337137"/>
            <a:ext cx="9144000" cy="1323439"/>
          </a:xfrm>
          <a:prstGeom prst="rect">
            <a:avLst/>
          </a:prstGeom>
        </p:spPr>
        <p:txBody>
          <a:bodyPr wrap="square">
            <a:spAutoFit/>
          </a:bodyPr>
          <a:lstStyle/>
          <a:p>
            <a:pPr algn="ctr"/>
            <a:r>
              <a:rPr lang="en-US" sz="8000" dirty="0">
                <a:solidFill>
                  <a:srgbClr val="FF0000"/>
                </a:solidFill>
                <a:effectLst>
                  <a:outerShdw dir="5040000" algn="tl">
                    <a:srgbClr val="1F497D">
                      <a:lumMod val="75000"/>
                    </a:srgbClr>
                  </a:outerShdw>
                </a:effectLst>
                <a:latin typeface="Gill Sans MT" pitchFamily="34" charset="0"/>
                <a:cs typeface="Segoe UI" pitchFamily="34" charset="0"/>
              </a:rPr>
              <a:t>[ </a:t>
            </a:r>
            <a:r>
              <a:rPr lang="en-US" sz="6000" dirty="0">
                <a:solidFill>
                  <a:srgbClr val="F79646">
                    <a:lumMod val="75000"/>
                  </a:srgbClr>
                </a:solidFill>
                <a:effectLst>
                  <a:outerShdw dir="5040000" algn="tl">
                    <a:srgbClr val="1F497D">
                      <a:lumMod val="75000"/>
                    </a:srgbClr>
                  </a:outerShdw>
                </a:effectLst>
                <a:latin typeface="Gill Sans MT" pitchFamily="34" charset="0"/>
                <a:cs typeface="Segoe UI" pitchFamily="34" charset="0"/>
              </a:rPr>
              <a:t>End of lecture </a:t>
            </a:r>
            <a:r>
              <a:rPr lang="en-US" sz="8000" dirty="0">
                <a:solidFill>
                  <a:srgbClr val="FF0000"/>
                </a:solidFill>
                <a:effectLst>
                  <a:outerShdw dir="5040000" algn="tl">
                    <a:srgbClr val="1F497D">
                      <a:lumMod val="75000"/>
                    </a:srgbClr>
                  </a:outerShdw>
                </a:effectLst>
                <a:latin typeface="Gill Sans MT" pitchFamily="34" charset="0"/>
                <a:cs typeface="Segoe UI" pitchFamily="34" charset="0"/>
              </a:rPr>
              <a:t>]</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xfrm>
            <a:off x="838200" y="838200"/>
            <a:ext cx="7889875" cy="5105400"/>
          </a:xfrm>
          <a:noFill/>
        </p:spPr>
        <p:txBody>
          <a:bodyPr/>
          <a:lstStyle/>
          <a:p>
            <a:r>
              <a:rPr lang="en-US" sz="2400" b="1" dirty="0"/>
              <a:t>Privacy</a:t>
            </a:r>
            <a:r>
              <a:rPr lang="en-US" sz="2400" dirty="0"/>
              <a:t>: </a:t>
            </a:r>
            <a:r>
              <a:rPr lang="en-US" sz="2400" dirty="0">
                <a:solidFill>
                  <a:srgbClr val="FF0000"/>
                </a:solidFill>
              </a:rPr>
              <a:t>freedom from unauthorized intrusion </a:t>
            </a:r>
            <a:r>
              <a:rPr lang="en-US" sz="2400" dirty="0"/>
              <a:t>[m-w.org]</a:t>
            </a:r>
          </a:p>
          <a:p>
            <a:pPr lvl="1"/>
            <a:endParaRPr lang="en-US" sz="2000" dirty="0"/>
          </a:p>
          <a:p>
            <a:r>
              <a:rPr lang="en-US" sz="2400" dirty="0"/>
              <a:t>In communication networks, the notion of privacy is to achieve three objectives:</a:t>
            </a:r>
          </a:p>
          <a:p>
            <a:pPr lvl="1"/>
            <a:r>
              <a:rPr lang="en-US" sz="2200" b="1" dirty="0">
                <a:solidFill>
                  <a:srgbClr val="FF9966"/>
                </a:solidFill>
              </a:rPr>
              <a:t>Confidentiality:</a:t>
            </a:r>
            <a:r>
              <a:rPr lang="en-US" sz="2200" dirty="0"/>
              <a:t> An eavesdropper should not be able to interpret the communication</a:t>
            </a:r>
          </a:p>
          <a:p>
            <a:pPr lvl="1"/>
            <a:r>
              <a:rPr lang="en-US" sz="2200" b="1" dirty="0">
                <a:solidFill>
                  <a:srgbClr val="FF9966"/>
                </a:solidFill>
              </a:rPr>
              <a:t>Integrity:</a:t>
            </a:r>
            <a:r>
              <a:rPr lang="en-US" sz="2200" dirty="0"/>
              <a:t> Any </a:t>
            </a:r>
            <a:r>
              <a:rPr lang="en-US" sz="2200" dirty="0">
                <a:solidFill>
                  <a:srgbClr val="92D050"/>
                </a:solidFill>
              </a:rPr>
              <a:t>tampering of in-transit data should be detected</a:t>
            </a:r>
          </a:p>
          <a:p>
            <a:pPr lvl="1"/>
            <a:r>
              <a:rPr lang="en-US" sz="2200" b="1" dirty="0">
                <a:solidFill>
                  <a:srgbClr val="FF9966"/>
                </a:solidFill>
              </a:rPr>
              <a:t>Authentication:</a:t>
            </a:r>
            <a:r>
              <a:rPr lang="en-US" sz="2200" dirty="0"/>
              <a:t> Unauthorized nodes should not be allowed to use network resources </a:t>
            </a:r>
            <a:r>
              <a:rPr lang="en-US" sz="2200" dirty="0">
                <a:solidFill>
                  <a:srgbClr val="92D050"/>
                </a:solidFill>
              </a:rPr>
              <a:t>[Discussed on previous slide]</a:t>
            </a:r>
          </a:p>
          <a:p>
            <a:pPr lvl="1"/>
            <a:endParaRPr lang="en-US" sz="2000" dirty="0"/>
          </a:p>
          <a:p>
            <a:r>
              <a:rPr lang="en-US" sz="2400" dirty="0"/>
              <a:t>These objectives are hard to achieve in </a:t>
            </a:r>
            <a:r>
              <a:rPr lang="en-US" sz="2400" dirty="0">
                <a:solidFill>
                  <a:srgbClr val="FF0000"/>
                </a:solidFill>
              </a:rPr>
              <a:t>wireless networks due to their broadcast nature</a:t>
            </a:r>
          </a:p>
        </p:txBody>
      </p:sp>
      <p:sp>
        <p:nvSpPr>
          <p:cNvPr id="53251" name="Rectangle 3"/>
          <p:cNvSpPr>
            <a:spLocks noGrp="1" noChangeArrowheads="1"/>
          </p:cNvSpPr>
          <p:nvPr>
            <p:ph type="title"/>
          </p:nvPr>
        </p:nvSpPr>
        <p:spPr>
          <a:xfrm>
            <a:off x="0" y="0"/>
            <a:ext cx="9144000" cy="609600"/>
          </a:xfrm>
        </p:spPr>
        <p:txBody>
          <a:bodyPr>
            <a:normAutofit fontScale="90000"/>
          </a:bodyPr>
          <a:lstStyle/>
          <a:p>
            <a:r>
              <a:rPr lang="en-US"/>
              <a:t>The 802.11 MAC Layer Services: Privacy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xfrm>
            <a:off x="990600" y="1143000"/>
            <a:ext cx="7661275" cy="5029200"/>
          </a:xfrm>
          <a:noFill/>
        </p:spPr>
        <p:txBody>
          <a:bodyPr/>
          <a:lstStyle/>
          <a:p>
            <a:pPr>
              <a:lnSpc>
                <a:spcPct val="90000"/>
              </a:lnSpc>
            </a:pPr>
            <a:r>
              <a:rPr lang="en-US" sz="2400" dirty="0"/>
              <a:t>802.11 networks use a </a:t>
            </a:r>
            <a:r>
              <a:rPr lang="en-US" sz="2400" dirty="0">
                <a:solidFill>
                  <a:srgbClr val="FF9966"/>
                </a:solidFill>
              </a:rPr>
              <a:t>Wired Equivalent Privacy (WEP)</a:t>
            </a:r>
            <a:r>
              <a:rPr lang="en-US" sz="2400" dirty="0"/>
              <a:t> protocol </a:t>
            </a:r>
            <a:r>
              <a:rPr lang="en-US" sz="2400" dirty="0">
                <a:solidFill>
                  <a:srgbClr val="FF0000"/>
                </a:solidFill>
              </a:rPr>
              <a:t>to achieve privacy</a:t>
            </a:r>
          </a:p>
          <a:p>
            <a:pPr>
              <a:lnSpc>
                <a:spcPct val="90000"/>
              </a:lnSpc>
            </a:pPr>
            <a:endParaRPr lang="en-US" sz="2400" dirty="0"/>
          </a:p>
          <a:p>
            <a:pPr>
              <a:lnSpc>
                <a:spcPct val="90000"/>
              </a:lnSpc>
            </a:pPr>
            <a:r>
              <a:rPr lang="en-US" sz="2400" dirty="0"/>
              <a:t>WEP uses an encryption algorithm known as </a:t>
            </a:r>
            <a:r>
              <a:rPr lang="en-US" sz="2400" dirty="0">
                <a:solidFill>
                  <a:srgbClr val="FF9966"/>
                </a:solidFill>
              </a:rPr>
              <a:t>RC4</a:t>
            </a:r>
            <a:r>
              <a:rPr lang="en-US" sz="2400" dirty="0"/>
              <a:t> for </a:t>
            </a:r>
            <a:r>
              <a:rPr lang="en-US" sz="2400" dirty="0">
                <a:solidFill>
                  <a:srgbClr val="FF0000"/>
                </a:solidFill>
              </a:rPr>
              <a:t>confidentiality </a:t>
            </a:r>
            <a:r>
              <a:rPr lang="en-US" sz="2400" dirty="0"/>
              <a:t>[</a:t>
            </a:r>
            <a:r>
              <a:rPr lang="en-US" sz="2400" dirty="0" err="1"/>
              <a:t>Rivest</a:t>
            </a:r>
            <a:r>
              <a:rPr lang="en-US" sz="2400" dirty="0"/>
              <a:t> cipher 4]</a:t>
            </a:r>
          </a:p>
          <a:p>
            <a:pPr>
              <a:lnSpc>
                <a:spcPct val="90000"/>
              </a:lnSpc>
            </a:pPr>
            <a:endParaRPr lang="en-US" sz="2400" dirty="0"/>
          </a:p>
          <a:p>
            <a:pPr>
              <a:lnSpc>
                <a:spcPct val="90000"/>
              </a:lnSpc>
            </a:pPr>
            <a:r>
              <a:rPr lang="en-US" sz="2400" dirty="0"/>
              <a:t>A 32-bit CRC checksum is used for </a:t>
            </a:r>
            <a:r>
              <a:rPr lang="en-US" sz="2400" dirty="0">
                <a:solidFill>
                  <a:srgbClr val="FF0000"/>
                </a:solidFill>
              </a:rPr>
              <a:t>integrity [discuss later]</a:t>
            </a:r>
          </a:p>
          <a:p>
            <a:pPr>
              <a:lnSpc>
                <a:spcPct val="90000"/>
              </a:lnSpc>
            </a:pPr>
            <a:endParaRPr lang="en-US" sz="2400" dirty="0"/>
          </a:p>
          <a:p>
            <a:pPr>
              <a:lnSpc>
                <a:spcPct val="90000"/>
              </a:lnSpc>
            </a:pPr>
            <a:r>
              <a:rPr lang="en-US" sz="2400" dirty="0"/>
              <a:t>Shared key authentication is used to authenticate nodes</a:t>
            </a:r>
          </a:p>
          <a:p>
            <a:pPr>
              <a:lnSpc>
                <a:spcPct val="90000"/>
              </a:lnSpc>
            </a:pPr>
            <a:endParaRPr lang="en-US" sz="2400" dirty="0"/>
          </a:p>
          <a:p>
            <a:pPr>
              <a:lnSpc>
                <a:spcPct val="90000"/>
              </a:lnSpc>
            </a:pPr>
            <a:r>
              <a:rPr lang="en-US" sz="2400" dirty="0"/>
              <a:t>All the higher layer headers (above the MAC header), the application data, and the integrity checksum are encrypted</a:t>
            </a:r>
          </a:p>
        </p:txBody>
      </p:sp>
      <p:sp>
        <p:nvSpPr>
          <p:cNvPr id="54275" name="Rectangle 3"/>
          <p:cNvSpPr>
            <a:spLocks noGrp="1" noChangeArrowheads="1"/>
          </p:cNvSpPr>
          <p:nvPr>
            <p:ph type="title"/>
          </p:nvPr>
        </p:nvSpPr>
        <p:spPr>
          <a:xfrm>
            <a:off x="0" y="0"/>
            <a:ext cx="9296400" cy="1143000"/>
          </a:xfrm>
        </p:spPr>
        <p:txBody>
          <a:bodyPr>
            <a:noAutofit/>
          </a:bodyPr>
          <a:lstStyle/>
          <a:p>
            <a:r>
              <a:rPr lang="en-US" sz="3600" dirty="0"/>
              <a:t>The 802.11 MAC Layer Services: Wired Equivalent Privacy (WEP)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xfrm>
            <a:off x="1066800" y="1295400"/>
            <a:ext cx="7661275" cy="4648200"/>
          </a:xfrm>
          <a:noFill/>
        </p:spPr>
        <p:txBody>
          <a:bodyPr/>
          <a:lstStyle/>
          <a:p>
            <a:r>
              <a:rPr lang="en-US" sz="2800"/>
              <a:t>RC4 is a symmetric-key stream cipher</a:t>
            </a:r>
          </a:p>
          <a:p>
            <a:pPr lvl="1"/>
            <a:r>
              <a:rPr lang="en-US" sz="2400"/>
              <a:t>Symmetric-key: The </a:t>
            </a:r>
            <a:r>
              <a:rPr lang="en-US" sz="2400">
                <a:solidFill>
                  <a:srgbClr val="FF0000"/>
                </a:solidFill>
              </a:rPr>
              <a:t>encrypter (sender) and decrypter (receiver) share a common secret key</a:t>
            </a:r>
          </a:p>
          <a:p>
            <a:pPr lvl="1"/>
            <a:r>
              <a:rPr lang="en-US" sz="2400"/>
              <a:t>Stream cipher: Expand a short key into a </a:t>
            </a:r>
            <a:r>
              <a:rPr lang="en-US" sz="2400">
                <a:solidFill>
                  <a:srgbClr val="FF0000"/>
                </a:solidFill>
              </a:rPr>
              <a:t>pseudo-random keystream</a:t>
            </a:r>
            <a:r>
              <a:rPr lang="en-US" sz="2400"/>
              <a:t> of the same length as the message (packet) to be encrypted</a:t>
            </a:r>
          </a:p>
          <a:p>
            <a:endParaRPr lang="en-US" sz="2800"/>
          </a:p>
          <a:p>
            <a:r>
              <a:rPr lang="en-US" sz="2800"/>
              <a:t>In 802.11, four keys can be stored and used</a:t>
            </a:r>
          </a:p>
          <a:p>
            <a:pPr lvl="1"/>
            <a:r>
              <a:rPr lang="en-US" sz="2400"/>
              <a:t>Keys of length </a:t>
            </a:r>
            <a:r>
              <a:rPr lang="en-US" sz="2400">
                <a:solidFill>
                  <a:srgbClr val="FF0000"/>
                </a:solidFill>
              </a:rPr>
              <a:t>40 to 104 </a:t>
            </a:r>
            <a:r>
              <a:rPr lang="en-US" sz="2400"/>
              <a:t>bits are supported</a:t>
            </a:r>
          </a:p>
        </p:txBody>
      </p:sp>
      <p:sp>
        <p:nvSpPr>
          <p:cNvPr id="55299" name="Rectangle 3"/>
          <p:cNvSpPr>
            <a:spLocks noGrp="1" noChangeArrowheads="1"/>
          </p:cNvSpPr>
          <p:nvPr>
            <p:ph type="title"/>
          </p:nvPr>
        </p:nvSpPr>
        <p:spPr>
          <a:xfrm>
            <a:off x="0" y="152400"/>
            <a:ext cx="9144000" cy="762000"/>
          </a:xfrm>
        </p:spPr>
        <p:txBody>
          <a:bodyPr>
            <a:normAutofit fontScale="90000"/>
          </a:bodyPr>
          <a:lstStyle/>
          <a:p>
            <a:r>
              <a:rPr lang="en-US" dirty="0"/>
              <a:t>The 802.11 MAC Layer Services: Wired Equivalent Privacy (WEP)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type="title"/>
          </p:nvPr>
        </p:nvSpPr>
        <p:spPr>
          <a:xfrm>
            <a:off x="-9041" y="172621"/>
            <a:ext cx="9144000" cy="609600"/>
          </a:xfrm>
        </p:spPr>
        <p:txBody>
          <a:bodyPr>
            <a:normAutofit fontScale="90000"/>
          </a:bodyPr>
          <a:lstStyle/>
          <a:p>
            <a:r>
              <a:rPr lang="en-US" dirty="0"/>
              <a:t>The 802.11 MAC Layer Services: Wired Equivalent Privacy (WEP)</a:t>
            </a:r>
          </a:p>
        </p:txBody>
      </p:sp>
      <p:sp>
        <p:nvSpPr>
          <p:cNvPr id="56323" name="Rectangle 4"/>
          <p:cNvSpPr>
            <a:spLocks noChangeArrowheads="1"/>
          </p:cNvSpPr>
          <p:nvPr/>
        </p:nvSpPr>
        <p:spPr bwMode="auto">
          <a:xfrm>
            <a:off x="3429000" y="2362200"/>
            <a:ext cx="3505200" cy="914400"/>
          </a:xfrm>
          <a:prstGeom prst="rect">
            <a:avLst/>
          </a:prstGeom>
          <a:noFill/>
          <a:ln w="57150">
            <a:solidFill>
              <a:schemeClr val="tx1"/>
            </a:solidFill>
            <a:miter lim="800000"/>
            <a:headEnd/>
            <a:tailEnd/>
          </a:ln>
        </p:spPr>
        <p:txBody>
          <a:bodyPr wrap="none" anchor="ctr"/>
          <a:lstStyle/>
          <a:p>
            <a:pPr algn="ctr"/>
            <a:r>
              <a:rPr lang="en-US" sz="2200" b="1"/>
              <a:t>RC4 Keystream Generator</a:t>
            </a:r>
          </a:p>
          <a:p>
            <a:pPr algn="ctr"/>
            <a:r>
              <a:rPr lang="en-US" sz="2200" b="1"/>
              <a:t>(deterministic)</a:t>
            </a:r>
          </a:p>
        </p:txBody>
      </p:sp>
      <p:grpSp>
        <p:nvGrpSpPr>
          <p:cNvPr id="2" name="Group 32"/>
          <p:cNvGrpSpPr>
            <a:grpSpLocks/>
          </p:cNvGrpSpPr>
          <p:nvPr/>
        </p:nvGrpSpPr>
        <p:grpSpPr bwMode="auto">
          <a:xfrm>
            <a:off x="4038600" y="1524000"/>
            <a:ext cx="381000" cy="838200"/>
            <a:chOff x="2592" y="1488"/>
            <a:chExt cx="240" cy="528"/>
          </a:xfrm>
        </p:grpSpPr>
        <p:sp>
          <p:nvSpPr>
            <p:cNvPr id="56357" name="Line 6"/>
            <p:cNvSpPr>
              <a:spLocks noChangeShapeType="1"/>
            </p:cNvSpPr>
            <p:nvPr/>
          </p:nvSpPr>
          <p:spPr bwMode="auto">
            <a:xfrm>
              <a:off x="2688" y="1728"/>
              <a:ext cx="0" cy="288"/>
            </a:xfrm>
            <a:prstGeom prst="line">
              <a:avLst/>
            </a:prstGeom>
            <a:noFill/>
            <a:ln w="38100">
              <a:solidFill>
                <a:schemeClr val="tx1"/>
              </a:solidFill>
              <a:round/>
              <a:headEnd/>
              <a:tailEnd type="triangle" w="med" len="med"/>
            </a:ln>
          </p:spPr>
          <p:txBody>
            <a:bodyPr/>
            <a:lstStyle/>
            <a:p>
              <a:endParaRPr lang="en-US"/>
            </a:p>
          </p:txBody>
        </p:sp>
        <p:sp>
          <p:nvSpPr>
            <p:cNvPr id="56358" name="Text Box 7"/>
            <p:cNvSpPr txBox="1">
              <a:spLocks noChangeArrowheads="1"/>
            </p:cNvSpPr>
            <p:nvPr/>
          </p:nvSpPr>
          <p:spPr bwMode="auto">
            <a:xfrm>
              <a:off x="2592" y="1488"/>
              <a:ext cx="240" cy="231"/>
            </a:xfrm>
            <a:prstGeom prst="rect">
              <a:avLst/>
            </a:prstGeom>
            <a:noFill/>
            <a:ln w="9525">
              <a:noFill/>
              <a:miter lim="800000"/>
              <a:headEnd/>
              <a:tailEnd/>
            </a:ln>
          </p:spPr>
          <p:txBody>
            <a:bodyPr>
              <a:spAutoFit/>
            </a:bodyPr>
            <a:lstStyle/>
            <a:p>
              <a:pPr>
                <a:spcBef>
                  <a:spcPct val="50000"/>
                </a:spcBef>
              </a:pPr>
              <a:r>
                <a:rPr lang="en-US" i="1"/>
                <a:t>L</a:t>
              </a:r>
            </a:p>
          </p:txBody>
        </p:sp>
      </p:grpSp>
      <p:sp>
        <p:nvSpPr>
          <p:cNvPr id="56325" name="Line 10"/>
          <p:cNvSpPr>
            <a:spLocks noChangeShapeType="1"/>
          </p:cNvSpPr>
          <p:nvPr/>
        </p:nvSpPr>
        <p:spPr bwMode="auto">
          <a:xfrm>
            <a:off x="6019800" y="1981200"/>
            <a:ext cx="0" cy="393700"/>
          </a:xfrm>
          <a:prstGeom prst="line">
            <a:avLst/>
          </a:prstGeom>
          <a:noFill/>
          <a:ln w="38100">
            <a:solidFill>
              <a:schemeClr val="tx1"/>
            </a:solidFill>
            <a:round/>
            <a:headEnd/>
            <a:tailEnd type="triangle" w="med" len="med"/>
          </a:ln>
        </p:spPr>
        <p:txBody>
          <a:bodyPr/>
          <a:lstStyle/>
          <a:p>
            <a:endParaRPr lang="en-US"/>
          </a:p>
        </p:txBody>
      </p:sp>
      <p:sp>
        <p:nvSpPr>
          <p:cNvPr id="56326" name="Line 13"/>
          <p:cNvSpPr>
            <a:spLocks noChangeShapeType="1"/>
          </p:cNvSpPr>
          <p:nvPr/>
        </p:nvSpPr>
        <p:spPr bwMode="auto">
          <a:xfrm>
            <a:off x="5105400" y="3276600"/>
            <a:ext cx="0" cy="1066800"/>
          </a:xfrm>
          <a:prstGeom prst="line">
            <a:avLst/>
          </a:prstGeom>
          <a:noFill/>
          <a:ln w="38100">
            <a:solidFill>
              <a:schemeClr val="tx1"/>
            </a:solidFill>
            <a:round/>
            <a:headEnd/>
            <a:tailEnd type="triangle" w="med" len="med"/>
          </a:ln>
        </p:spPr>
        <p:txBody>
          <a:bodyPr/>
          <a:lstStyle/>
          <a:p>
            <a:endParaRPr lang="en-US"/>
          </a:p>
        </p:txBody>
      </p:sp>
      <p:sp>
        <p:nvSpPr>
          <p:cNvPr id="56327" name="AutoShape 15"/>
          <p:cNvSpPr>
            <a:spLocks noChangeArrowheads="1"/>
          </p:cNvSpPr>
          <p:nvPr/>
        </p:nvSpPr>
        <p:spPr bwMode="auto">
          <a:xfrm>
            <a:off x="4876800" y="4343400"/>
            <a:ext cx="457200" cy="457200"/>
          </a:xfrm>
          <a:prstGeom prst="flowChartOr">
            <a:avLst/>
          </a:prstGeom>
          <a:noFill/>
          <a:ln w="38100">
            <a:solidFill>
              <a:srgbClr val="FF0000"/>
            </a:solidFill>
            <a:round/>
            <a:headEnd/>
            <a:tailEnd/>
          </a:ln>
        </p:spPr>
        <p:txBody>
          <a:bodyPr wrap="none" anchor="ctr"/>
          <a:lstStyle/>
          <a:p>
            <a:endParaRPr lang="en-US"/>
          </a:p>
        </p:txBody>
      </p:sp>
      <p:grpSp>
        <p:nvGrpSpPr>
          <p:cNvPr id="3" name="Group 20"/>
          <p:cNvGrpSpPr>
            <a:grpSpLocks/>
          </p:cNvGrpSpPr>
          <p:nvPr/>
        </p:nvGrpSpPr>
        <p:grpSpPr bwMode="auto">
          <a:xfrm>
            <a:off x="1219200" y="3962400"/>
            <a:ext cx="1752600" cy="838200"/>
            <a:chOff x="1104" y="2784"/>
            <a:chExt cx="1104" cy="528"/>
          </a:xfrm>
        </p:grpSpPr>
        <p:sp>
          <p:nvSpPr>
            <p:cNvPr id="56353" name="Rectangle 16"/>
            <p:cNvSpPr>
              <a:spLocks noChangeArrowheads="1"/>
            </p:cNvSpPr>
            <p:nvPr/>
          </p:nvSpPr>
          <p:spPr bwMode="auto">
            <a:xfrm>
              <a:off x="1104" y="3024"/>
              <a:ext cx="1104" cy="288"/>
            </a:xfrm>
            <a:prstGeom prst="rect">
              <a:avLst/>
            </a:prstGeom>
            <a:solidFill>
              <a:srgbClr val="CCECFF"/>
            </a:solidFill>
            <a:ln w="9525">
              <a:solidFill>
                <a:schemeClr val="tx1"/>
              </a:solidFill>
              <a:miter lim="800000"/>
              <a:headEnd/>
              <a:tailEnd/>
            </a:ln>
          </p:spPr>
          <p:txBody>
            <a:bodyPr wrap="none" anchor="ctr"/>
            <a:lstStyle/>
            <a:p>
              <a:pPr algn="ctr"/>
              <a:r>
                <a:rPr lang="en-US"/>
                <a:t>Packet</a:t>
              </a:r>
              <a:endParaRPr lang="en-US" i="1"/>
            </a:p>
          </p:txBody>
        </p:sp>
        <p:grpSp>
          <p:nvGrpSpPr>
            <p:cNvPr id="4" name="Group 19"/>
            <p:cNvGrpSpPr>
              <a:grpSpLocks/>
            </p:cNvGrpSpPr>
            <p:nvPr/>
          </p:nvGrpSpPr>
          <p:grpSpPr bwMode="auto">
            <a:xfrm>
              <a:off x="1104" y="2784"/>
              <a:ext cx="1104" cy="231"/>
              <a:chOff x="1104" y="2784"/>
              <a:chExt cx="1104" cy="231"/>
            </a:xfrm>
          </p:grpSpPr>
          <p:sp>
            <p:nvSpPr>
              <p:cNvPr id="56355" name="Line 17"/>
              <p:cNvSpPr>
                <a:spLocks noChangeShapeType="1"/>
              </p:cNvSpPr>
              <p:nvPr/>
            </p:nvSpPr>
            <p:spPr bwMode="auto">
              <a:xfrm>
                <a:off x="1104" y="2976"/>
                <a:ext cx="1104" cy="0"/>
              </a:xfrm>
              <a:prstGeom prst="line">
                <a:avLst/>
              </a:prstGeom>
              <a:noFill/>
              <a:ln w="9525">
                <a:solidFill>
                  <a:schemeClr val="tx1"/>
                </a:solidFill>
                <a:round/>
                <a:headEnd type="triangle" w="med" len="med"/>
                <a:tailEnd type="triangle" w="med" len="med"/>
              </a:ln>
            </p:spPr>
            <p:txBody>
              <a:bodyPr/>
              <a:lstStyle/>
              <a:p>
                <a:endParaRPr lang="en-US"/>
              </a:p>
            </p:txBody>
          </p:sp>
          <p:sp>
            <p:nvSpPr>
              <p:cNvPr id="56356" name="Text Box 18"/>
              <p:cNvSpPr txBox="1">
                <a:spLocks noChangeArrowheads="1"/>
              </p:cNvSpPr>
              <p:nvPr/>
            </p:nvSpPr>
            <p:spPr bwMode="auto">
              <a:xfrm>
                <a:off x="1584" y="2784"/>
                <a:ext cx="240" cy="231"/>
              </a:xfrm>
              <a:prstGeom prst="rect">
                <a:avLst/>
              </a:prstGeom>
              <a:noFill/>
              <a:ln w="9525">
                <a:noFill/>
                <a:miter lim="800000"/>
                <a:headEnd/>
                <a:tailEnd/>
              </a:ln>
            </p:spPr>
            <p:txBody>
              <a:bodyPr>
                <a:spAutoFit/>
              </a:bodyPr>
              <a:lstStyle/>
              <a:p>
                <a:pPr>
                  <a:spcBef>
                    <a:spcPct val="50000"/>
                  </a:spcBef>
                </a:pPr>
                <a:r>
                  <a:rPr lang="en-US" i="1"/>
                  <a:t>L</a:t>
                </a:r>
              </a:p>
            </p:txBody>
          </p:sp>
        </p:grpSp>
      </p:grpSp>
      <p:sp>
        <p:nvSpPr>
          <p:cNvPr id="56329" name="Line 21"/>
          <p:cNvSpPr>
            <a:spLocks noChangeShapeType="1"/>
          </p:cNvSpPr>
          <p:nvPr/>
        </p:nvSpPr>
        <p:spPr bwMode="auto">
          <a:xfrm>
            <a:off x="2971800" y="4572000"/>
            <a:ext cx="1905000" cy="0"/>
          </a:xfrm>
          <a:prstGeom prst="line">
            <a:avLst/>
          </a:prstGeom>
          <a:noFill/>
          <a:ln w="38100">
            <a:solidFill>
              <a:schemeClr val="tx1"/>
            </a:solidFill>
            <a:round/>
            <a:headEnd/>
            <a:tailEnd type="triangle" w="med" len="med"/>
          </a:ln>
        </p:spPr>
        <p:txBody>
          <a:bodyPr/>
          <a:lstStyle/>
          <a:p>
            <a:endParaRPr lang="en-US"/>
          </a:p>
        </p:txBody>
      </p:sp>
      <p:sp>
        <p:nvSpPr>
          <p:cNvPr id="56330" name="Rectangle 23"/>
          <p:cNvSpPr>
            <a:spLocks noChangeArrowheads="1"/>
          </p:cNvSpPr>
          <p:nvPr/>
        </p:nvSpPr>
        <p:spPr bwMode="auto">
          <a:xfrm>
            <a:off x="5562600" y="1524000"/>
            <a:ext cx="990600" cy="457200"/>
          </a:xfrm>
          <a:prstGeom prst="rect">
            <a:avLst/>
          </a:prstGeom>
          <a:solidFill>
            <a:srgbClr val="FFCCCC"/>
          </a:solidFill>
          <a:ln w="9525">
            <a:solidFill>
              <a:schemeClr val="tx1"/>
            </a:solidFill>
            <a:miter lim="800000"/>
            <a:headEnd/>
            <a:tailEnd/>
          </a:ln>
        </p:spPr>
        <p:txBody>
          <a:bodyPr wrap="none" anchor="ctr"/>
          <a:lstStyle/>
          <a:p>
            <a:pPr algn="ctr"/>
            <a:r>
              <a:rPr lang="en-US" dirty="0"/>
              <a:t>Key: </a:t>
            </a:r>
            <a:r>
              <a:rPr lang="en-US" i="1" dirty="0"/>
              <a:t>k</a:t>
            </a:r>
          </a:p>
        </p:txBody>
      </p:sp>
      <p:sp>
        <p:nvSpPr>
          <p:cNvPr id="56331" name="Line 25"/>
          <p:cNvSpPr>
            <a:spLocks noChangeShapeType="1"/>
          </p:cNvSpPr>
          <p:nvPr/>
        </p:nvSpPr>
        <p:spPr bwMode="auto">
          <a:xfrm>
            <a:off x="5562600" y="1447800"/>
            <a:ext cx="990600" cy="0"/>
          </a:xfrm>
          <a:prstGeom prst="line">
            <a:avLst/>
          </a:prstGeom>
          <a:noFill/>
          <a:ln w="9525">
            <a:solidFill>
              <a:schemeClr val="tx1"/>
            </a:solidFill>
            <a:round/>
            <a:headEnd type="triangle" w="med" len="med"/>
            <a:tailEnd type="triangle" w="med" len="med"/>
          </a:ln>
        </p:spPr>
        <p:txBody>
          <a:bodyPr/>
          <a:lstStyle/>
          <a:p>
            <a:endParaRPr lang="en-US"/>
          </a:p>
        </p:txBody>
      </p:sp>
      <p:sp>
        <p:nvSpPr>
          <p:cNvPr id="56332" name="Text Box 26"/>
          <p:cNvSpPr txBox="1">
            <a:spLocks noChangeArrowheads="1"/>
          </p:cNvSpPr>
          <p:nvPr/>
        </p:nvSpPr>
        <p:spPr bwMode="auto">
          <a:xfrm>
            <a:off x="5836403" y="1102519"/>
            <a:ext cx="1219200" cy="461963"/>
          </a:xfrm>
          <a:prstGeom prst="rect">
            <a:avLst/>
          </a:prstGeom>
          <a:noFill/>
          <a:ln w="9525">
            <a:noFill/>
            <a:miter lim="800000"/>
            <a:headEnd/>
            <a:tailEnd/>
          </a:ln>
        </p:spPr>
        <p:txBody>
          <a:bodyPr>
            <a:spAutoFit/>
          </a:bodyPr>
          <a:lstStyle/>
          <a:p>
            <a:pPr>
              <a:spcBef>
                <a:spcPct val="50000"/>
              </a:spcBef>
            </a:pPr>
            <a:r>
              <a:rPr lang="en-US" i="1" dirty="0"/>
              <a:t>&lt;L</a:t>
            </a:r>
          </a:p>
        </p:txBody>
      </p:sp>
      <p:grpSp>
        <p:nvGrpSpPr>
          <p:cNvPr id="5" name="Group 27"/>
          <p:cNvGrpSpPr>
            <a:grpSpLocks/>
          </p:cNvGrpSpPr>
          <p:nvPr/>
        </p:nvGrpSpPr>
        <p:grpSpPr bwMode="auto">
          <a:xfrm>
            <a:off x="5181600" y="3352800"/>
            <a:ext cx="1752600" cy="838200"/>
            <a:chOff x="1104" y="2784"/>
            <a:chExt cx="1104" cy="528"/>
          </a:xfrm>
        </p:grpSpPr>
        <p:sp>
          <p:nvSpPr>
            <p:cNvPr id="56349" name="Rectangle 28"/>
            <p:cNvSpPr>
              <a:spLocks noChangeArrowheads="1"/>
            </p:cNvSpPr>
            <p:nvPr/>
          </p:nvSpPr>
          <p:spPr bwMode="auto">
            <a:xfrm>
              <a:off x="1104" y="3024"/>
              <a:ext cx="1104" cy="288"/>
            </a:xfrm>
            <a:prstGeom prst="rect">
              <a:avLst/>
            </a:prstGeom>
            <a:solidFill>
              <a:srgbClr val="FFCC99"/>
            </a:solidFill>
            <a:ln w="9525">
              <a:solidFill>
                <a:schemeClr val="tx1"/>
              </a:solidFill>
              <a:miter lim="800000"/>
              <a:headEnd/>
              <a:tailEnd/>
            </a:ln>
          </p:spPr>
          <p:txBody>
            <a:bodyPr wrap="none" anchor="ctr"/>
            <a:lstStyle/>
            <a:p>
              <a:pPr algn="ctr"/>
              <a:r>
                <a:rPr lang="en-US"/>
                <a:t>keystream</a:t>
              </a:r>
              <a:endParaRPr lang="en-US" i="1"/>
            </a:p>
          </p:txBody>
        </p:sp>
        <p:grpSp>
          <p:nvGrpSpPr>
            <p:cNvPr id="6" name="Group 29"/>
            <p:cNvGrpSpPr>
              <a:grpSpLocks/>
            </p:cNvGrpSpPr>
            <p:nvPr/>
          </p:nvGrpSpPr>
          <p:grpSpPr bwMode="auto">
            <a:xfrm>
              <a:off x="1104" y="2784"/>
              <a:ext cx="1104" cy="231"/>
              <a:chOff x="1104" y="2784"/>
              <a:chExt cx="1104" cy="231"/>
            </a:xfrm>
          </p:grpSpPr>
          <p:sp>
            <p:nvSpPr>
              <p:cNvPr id="56351" name="Line 30"/>
              <p:cNvSpPr>
                <a:spLocks noChangeShapeType="1"/>
              </p:cNvSpPr>
              <p:nvPr/>
            </p:nvSpPr>
            <p:spPr bwMode="auto">
              <a:xfrm>
                <a:off x="1104" y="2976"/>
                <a:ext cx="1104" cy="0"/>
              </a:xfrm>
              <a:prstGeom prst="line">
                <a:avLst/>
              </a:prstGeom>
              <a:noFill/>
              <a:ln w="9525">
                <a:solidFill>
                  <a:schemeClr val="tx1"/>
                </a:solidFill>
                <a:round/>
                <a:headEnd type="triangle" w="med" len="med"/>
                <a:tailEnd type="triangle" w="med" len="med"/>
              </a:ln>
            </p:spPr>
            <p:txBody>
              <a:bodyPr/>
              <a:lstStyle/>
              <a:p>
                <a:endParaRPr lang="en-US"/>
              </a:p>
            </p:txBody>
          </p:sp>
          <p:sp>
            <p:nvSpPr>
              <p:cNvPr id="56352" name="Text Box 31"/>
              <p:cNvSpPr txBox="1">
                <a:spLocks noChangeArrowheads="1"/>
              </p:cNvSpPr>
              <p:nvPr/>
            </p:nvSpPr>
            <p:spPr bwMode="auto">
              <a:xfrm>
                <a:off x="1584" y="2784"/>
                <a:ext cx="240" cy="231"/>
              </a:xfrm>
              <a:prstGeom prst="rect">
                <a:avLst/>
              </a:prstGeom>
              <a:noFill/>
              <a:ln w="9525">
                <a:noFill/>
                <a:miter lim="800000"/>
                <a:headEnd/>
                <a:tailEnd/>
              </a:ln>
            </p:spPr>
            <p:txBody>
              <a:bodyPr>
                <a:spAutoFit/>
              </a:bodyPr>
              <a:lstStyle/>
              <a:p>
                <a:pPr>
                  <a:spcBef>
                    <a:spcPct val="50000"/>
                  </a:spcBef>
                </a:pPr>
                <a:r>
                  <a:rPr lang="en-US" i="1"/>
                  <a:t>L</a:t>
                </a:r>
              </a:p>
            </p:txBody>
          </p:sp>
        </p:grpSp>
      </p:grpSp>
      <p:sp>
        <p:nvSpPr>
          <p:cNvPr id="56334" name="Line 33"/>
          <p:cNvSpPr>
            <a:spLocks noChangeShapeType="1"/>
          </p:cNvSpPr>
          <p:nvPr/>
        </p:nvSpPr>
        <p:spPr bwMode="auto">
          <a:xfrm>
            <a:off x="5105400" y="4800600"/>
            <a:ext cx="0" cy="609600"/>
          </a:xfrm>
          <a:prstGeom prst="line">
            <a:avLst/>
          </a:prstGeom>
          <a:noFill/>
          <a:ln w="38100">
            <a:solidFill>
              <a:schemeClr val="tx1"/>
            </a:solidFill>
            <a:round/>
            <a:headEnd/>
            <a:tailEnd type="triangle" w="med" len="med"/>
          </a:ln>
        </p:spPr>
        <p:txBody>
          <a:bodyPr/>
          <a:lstStyle/>
          <a:p>
            <a:endParaRPr lang="en-US"/>
          </a:p>
        </p:txBody>
      </p:sp>
      <p:grpSp>
        <p:nvGrpSpPr>
          <p:cNvPr id="7" name="Group 39"/>
          <p:cNvGrpSpPr>
            <a:grpSpLocks/>
          </p:cNvGrpSpPr>
          <p:nvPr/>
        </p:nvGrpSpPr>
        <p:grpSpPr bwMode="auto">
          <a:xfrm>
            <a:off x="4191000" y="5334000"/>
            <a:ext cx="1752600" cy="838200"/>
            <a:chOff x="2400" y="3648"/>
            <a:chExt cx="1104" cy="528"/>
          </a:xfrm>
        </p:grpSpPr>
        <p:sp>
          <p:nvSpPr>
            <p:cNvPr id="56345" name="Rectangle 35" descr="Wide upward diagonal"/>
            <p:cNvSpPr>
              <a:spLocks noChangeArrowheads="1"/>
            </p:cNvSpPr>
            <p:nvPr/>
          </p:nvSpPr>
          <p:spPr bwMode="auto">
            <a:xfrm>
              <a:off x="2400" y="3888"/>
              <a:ext cx="1104" cy="288"/>
            </a:xfrm>
            <a:prstGeom prst="rect">
              <a:avLst/>
            </a:prstGeom>
            <a:pattFill prst="wdUpDiag">
              <a:fgClr>
                <a:srgbClr val="FFCC99"/>
              </a:fgClr>
              <a:bgClr>
                <a:srgbClr val="CCECFF"/>
              </a:bgClr>
            </a:pattFill>
            <a:ln w="9525">
              <a:solidFill>
                <a:schemeClr val="tx1"/>
              </a:solidFill>
              <a:miter lim="800000"/>
              <a:headEnd/>
              <a:tailEnd/>
            </a:ln>
          </p:spPr>
          <p:txBody>
            <a:bodyPr wrap="none" anchor="ctr"/>
            <a:lstStyle/>
            <a:p>
              <a:pPr algn="ctr"/>
              <a:r>
                <a:rPr lang="en-US"/>
                <a:t>Encrypted packet</a:t>
              </a:r>
              <a:endParaRPr lang="en-US" i="1"/>
            </a:p>
          </p:txBody>
        </p:sp>
        <p:grpSp>
          <p:nvGrpSpPr>
            <p:cNvPr id="8" name="Group 36"/>
            <p:cNvGrpSpPr>
              <a:grpSpLocks/>
            </p:cNvGrpSpPr>
            <p:nvPr/>
          </p:nvGrpSpPr>
          <p:grpSpPr bwMode="auto">
            <a:xfrm>
              <a:off x="2400" y="3648"/>
              <a:ext cx="1104" cy="231"/>
              <a:chOff x="1104" y="2784"/>
              <a:chExt cx="1104" cy="231"/>
            </a:xfrm>
          </p:grpSpPr>
          <p:sp>
            <p:nvSpPr>
              <p:cNvPr id="56347" name="Line 37"/>
              <p:cNvSpPr>
                <a:spLocks noChangeShapeType="1"/>
              </p:cNvSpPr>
              <p:nvPr/>
            </p:nvSpPr>
            <p:spPr bwMode="auto">
              <a:xfrm>
                <a:off x="1104" y="2976"/>
                <a:ext cx="1104" cy="0"/>
              </a:xfrm>
              <a:prstGeom prst="line">
                <a:avLst/>
              </a:prstGeom>
              <a:noFill/>
              <a:ln w="9525">
                <a:solidFill>
                  <a:schemeClr val="tx1"/>
                </a:solidFill>
                <a:round/>
                <a:headEnd type="triangle" w="med" len="med"/>
                <a:tailEnd type="triangle" w="med" len="med"/>
              </a:ln>
            </p:spPr>
            <p:txBody>
              <a:bodyPr/>
              <a:lstStyle/>
              <a:p>
                <a:endParaRPr lang="en-US"/>
              </a:p>
            </p:txBody>
          </p:sp>
          <p:sp>
            <p:nvSpPr>
              <p:cNvPr id="56348" name="Text Box 38"/>
              <p:cNvSpPr txBox="1">
                <a:spLocks noChangeArrowheads="1"/>
              </p:cNvSpPr>
              <p:nvPr/>
            </p:nvSpPr>
            <p:spPr bwMode="auto">
              <a:xfrm>
                <a:off x="1584" y="2784"/>
                <a:ext cx="240" cy="231"/>
              </a:xfrm>
              <a:prstGeom prst="rect">
                <a:avLst/>
              </a:prstGeom>
              <a:noFill/>
              <a:ln w="9525">
                <a:noFill/>
                <a:miter lim="800000"/>
                <a:headEnd/>
                <a:tailEnd/>
              </a:ln>
            </p:spPr>
            <p:txBody>
              <a:bodyPr>
                <a:spAutoFit/>
              </a:bodyPr>
              <a:lstStyle/>
              <a:p>
                <a:pPr>
                  <a:spcBef>
                    <a:spcPct val="50000"/>
                  </a:spcBef>
                </a:pPr>
                <a:r>
                  <a:rPr lang="en-US" i="1"/>
                  <a:t>L</a:t>
                </a:r>
              </a:p>
            </p:txBody>
          </p:sp>
        </p:grpSp>
      </p:grpSp>
      <p:grpSp>
        <p:nvGrpSpPr>
          <p:cNvPr id="9" name="Group 43"/>
          <p:cNvGrpSpPr>
            <a:grpSpLocks/>
          </p:cNvGrpSpPr>
          <p:nvPr/>
        </p:nvGrpSpPr>
        <p:grpSpPr bwMode="auto">
          <a:xfrm>
            <a:off x="609600" y="3200400"/>
            <a:ext cx="2590800" cy="1981200"/>
            <a:chOff x="144" y="2256"/>
            <a:chExt cx="1632" cy="1248"/>
          </a:xfrm>
        </p:grpSpPr>
        <p:sp>
          <p:nvSpPr>
            <p:cNvPr id="56342" name="Oval 40"/>
            <p:cNvSpPr>
              <a:spLocks noChangeArrowheads="1"/>
            </p:cNvSpPr>
            <p:nvPr/>
          </p:nvSpPr>
          <p:spPr bwMode="auto">
            <a:xfrm>
              <a:off x="336" y="2688"/>
              <a:ext cx="1440" cy="816"/>
            </a:xfrm>
            <a:prstGeom prst="ellipse">
              <a:avLst/>
            </a:prstGeom>
            <a:noFill/>
            <a:ln w="9525">
              <a:solidFill>
                <a:srgbClr val="FFFF00"/>
              </a:solidFill>
              <a:round/>
              <a:headEnd/>
              <a:tailEnd/>
            </a:ln>
          </p:spPr>
          <p:txBody>
            <a:bodyPr wrap="none" anchor="ctr"/>
            <a:lstStyle/>
            <a:p>
              <a:endParaRPr lang="en-US"/>
            </a:p>
          </p:txBody>
        </p:sp>
        <p:sp>
          <p:nvSpPr>
            <p:cNvPr id="56343" name="Line 41"/>
            <p:cNvSpPr>
              <a:spLocks noChangeShapeType="1"/>
            </p:cNvSpPr>
            <p:nvPr/>
          </p:nvSpPr>
          <p:spPr bwMode="auto">
            <a:xfrm>
              <a:off x="528" y="2448"/>
              <a:ext cx="144" cy="288"/>
            </a:xfrm>
            <a:prstGeom prst="line">
              <a:avLst/>
            </a:prstGeom>
            <a:noFill/>
            <a:ln w="9525">
              <a:solidFill>
                <a:schemeClr val="tx1"/>
              </a:solidFill>
              <a:round/>
              <a:headEnd/>
              <a:tailEnd type="triangle" w="med" len="med"/>
            </a:ln>
          </p:spPr>
          <p:txBody>
            <a:bodyPr/>
            <a:lstStyle/>
            <a:p>
              <a:endParaRPr lang="en-US"/>
            </a:p>
          </p:txBody>
        </p:sp>
        <p:sp>
          <p:nvSpPr>
            <p:cNvPr id="56344" name="Text Box 42"/>
            <p:cNvSpPr txBox="1">
              <a:spLocks noChangeArrowheads="1"/>
            </p:cNvSpPr>
            <p:nvPr/>
          </p:nvSpPr>
          <p:spPr bwMode="auto">
            <a:xfrm>
              <a:off x="144" y="2256"/>
              <a:ext cx="912" cy="231"/>
            </a:xfrm>
            <a:prstGeom prst="rect">
              <a:avLst/>
            </a:prstGeom>
            <a:noFill/>
            <a:ln w="9525">
              <a:noFill/>
              <a:miter lim="800000"/>
              <a:headEnd/>
              <a:tailEnd/>
            </a:ln>
          </p:spPr>
          <p:txBody>
            <a:bodyPr>
              <a:spAutoFit/>
            </a:bodyPr>
            <a:lstStyle/>
            <a:p>
              <a:pPr>
                <a:spcBef>
                  <a:spcPct val="50000"/>
                </a:spcBef>
              </a:pPr>
              <a:r>
                <a:rPr lang="en-US"/>
                <a:t>plaintext</a:t>
              </a:r>
            </a:p>
          </p:txBody>
        </p:sp>
      </p:grpSp>
      <p:grpSp>
        <p:nvGrpSpPr>
          <p:cNvPr id="10" name="Group 48"/>
          <p:cNvGrpSpPr>
            <a:grpSpLocks/>
          </p:cNvGrpSpPr>
          <p:nvPr/>
        </p:nvGrpSpPr>
        <p:grpSpPr bwMode="auto">
          <a:xfrm>
            <a:off x="3886200" y="5029200"/>
            <a:ext cx="4267200" cy="1447800"/>
            <a:chOff x="2208" y="3408"/>
            <a:chExt cx="2688" cy="912"/>
          </a:xfrm>
        </p:grpSpPr>
        <p:sp>
          <p:nvSpPr>
            <p:cNvPr id="56339" name="Oval 45"/>
            <p:cNvSpPr>
              <a:spLocks noChangeArrowheads="1"/>
            </p:cNvSpPr>
            <p:nvPr/>
          </p:nvSpPr>
          <p:spPr bwMode="auto">
            <a:xfrm>
              <a:off x="2208" y="3504"/>
              <a:ext cx="1440" cy="816"/>
            </a:xfrm>
            <a:prstGeom prst="ellipse">
              <a:avLst/>
            </a:prstGeom>
            <a:noFill/>
            <a:ln w="9525">
              <a:solidFill>
                <a:srgbClr val="FFFF00"/>
              </a:solidFill>
              <a:round/>
              <a:headEnd/>
              <a:tailEnd/>
            </a:ln>
          </p:spPr>
          <p:txBody>
            <a:bodyPr wrap="none" anchor="ctr"/>
            <a:lstStyle/>
            <a:p>
              <a:endParaRPr lang="en-US"/>
            </a:p>
          </p:txBody>
        </p:sp>
        <p:sp>
          <p:nvSpPr>
            <p:cNvPr id="56340" name="Line 46"/>
            <p:cNvSpPr>
              <a:spLocks noChangeShapeType="1"/>
            </p:cNvSpPr>
            <p:nvPr/>
          </p:nvSpPr>
          <p:spPr bwMode="auto">
            <a:xfrm flipH="1">
              <a:off x="3552" y="3552"/>
              <a:ext cx="432" cy="144"/>
            </a:xfrm>
            <a:prstGeom prst="line">
              <a:avLst/>
            </a:prstGeom>
            <a:noFill/>
            <a:ln w="9525">
              <a:solidFill>
                <a:schemeClr val="tx1"/>
              </a:solidFill>
              <a:round/>
              <a:headEnd/>
              <a:tailEnd type="triangle" w="med" len="med"/>
            </a:ln>
          </p:spPr>
          <p:txBody>
            <a:bodyPr/>
            <a:lstStyle/>
            <a:p>
              <a:endParaRPr lang="en-US"/>
            </a:p>
          </p:txBody>
        </p:sp>
        <p:sp>
          <p:nvSpPr>
            <p:cNvPr id="56341" name="Text Box 47"/>
            <p:cNvSpPr txBox="1">
              <a:spLocks noChangeArrowheads="1"/>
            </p:cNvSpPr>
            <p:nvPr/>
          </p:nvSpPr>
          <p:spPr bwMode="auto">
            <a:xfrm>
              <a:off x="3984" y="3408"/>
              <a:ext cx="912" cy="231"/>
            </a:xfrm>
            <a:prstGeom prst="rect">
              <a:avLst/>
            </a:prstGeom>
            <a:noFill/>
            <a:ln w="9525">
              <a:noFill/>
              <a:miter lim="800000"/>
              <a:headEnd/>
              <a:tailEnd/>
            </a:ln>
          </p:spPr>
          <p:txBody>
            <a:bodyPr>
              <a:spAutoFit/>
            </a:bodyPr>
            <a:lstStyle/>
            <a:p>
              <a:pPr>
                <a:spcBef>
                  <a:spcPct val="50000"/>
                </a:spcBef>
              </a:pPr>
              <a:r>
                <a:rPr lang="en-US"/>
                <a:t>ciphertext</a:t>
              </a:r>
            </a:p>
          </p:txBody>
        </p:sp>
      </p:grpSp>
      <p:sp>
        <p:nvSpPr>
          <p:cNvPr id="56338" name="Text Box 49"/>
          <p:cNvSpPr txBox="1">
            <a:spLocks noChangeArrowheads="1"/>
          </p:cNvSpPr>
          <p:nvPr/>
        </p:nvSpPr>
        <p:spPr bwMode="auto">
          <a:xfrm>
            <a:off x="5334000" y="4419600"/>
            <a:ext cx="533400" cy="244475"/>
          </a:xfrm>
          <a:prstGeom prst="rect">
            <a:avLst/>
          </a:prstGeom>
          <a:noFill/>
          <a:ln w="9525">
            <a:noFill/>
            <a:miter lim="800000"/>
            <a:headEnd/>
            <a:tailEnd/>
          </a:ln>
        </p:spPr>
        <p:txBody>
          <a:bodyPr>
            <a:spAutoFit/>
          </a:bodyPr>
          <a:lstStyle/>
          <a:p>
            <a:pPr>
              <a:spcBef>
                <a:spcPct val="50000"/>
              </a:spcBef>
            </a:pPr>
            <a:r>
              <a:rPr lang="en-US" sz="1000"/>
              <a:t>XOR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 name="THINKCELLSTATEDONOTDELETE" val="GxFuwv4B_EC8NCCkL5_eS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pUzFg1iELEuWy1i5z_5zl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 name="THINKCELLSTATEDONOTDELETE" val="GxFuwv4B_EC8NCCkL5_eS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pUzFg1iELEuWy1i5z_5zlA"/>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006_Title/Bullet_Cisco Black Temp">
  <a:themeElements>
    <a:clrScheme name="2006_Title/Bullet_Cisco Black Temp 1">
      <a:dk1>
        <a:srgbClr val="000000"/>
      </a:dk1>
      <a:lt1>
        <a:srgbClr val="FFFFFF"/>
      </a:lt1>
      <a:dk2>
        <a:srgbClr val="000000"/>
      </a:dk2>
      <a:lt2>
        <a:srgbClr val="FFFFFF"/>
      </a:lt2>
      <a:accent1>
        <a:srgbClr val="0183B7"/>
      </a:accent1>
      <a:accent2>
        <a:srgbClr val="B21A1A"/>
      </a:accent2>
      <a:accent3>
        <a:srgbClr val="AAAAAA"/>
      </a:accent3>
      <a:accent4>
        <a:srgbClr val="DADADA"/>
      </a:accent4>
      <a:accent5>
        <a:srgbClr val="AAC1D8"/>
      </a:accent5>
      <a:accent6>
        <a:srgbClr val="A11616"/>
      </a:accent6>
      <a:hlink>
        <a:srgbClr val="83A2CF"/>
      </a:hlink>
      <a:folHlink>
        <a:srgbClr val="EFB525"/>
      </a:folHlink>
    </a:clrScheme>
    <a:fontScheme name="2006_Title/Bullet_Cisco Black Tem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82124" tIns="41061" rIns="82124" bIns="41061" numCol="1" anchor="t" anchorCtr="0" compatLnSpc="1">
        <a:prstTxWarp prst="textNoShape">
          <a:avLst/>
        </a:prstTxWarp>
        <a:spAutoFit/>
      </a:bodyPr>
      <a:lstStyle>
        <a:defPPr marL="0" marR="0" indent="0" algn="r" defTabSz="814388" rtl="0" eaLnBrk="0" fontAlgn="base" latinLnBrk="0" hangingPunct="0">
          <a:lnSpc>
            <a:spcPct val="9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82124" tIns="41061" rIns="82124" bIns="41061" numCol="1" anchor="t" anchorCtr="0" compatLnSpc="1">
        <a:prstTxWarp prst="textNoShape">
          <a:avLst/>
        </a:prstTxWarp>
        <a:spAutoFit/>
      </a:bodyPr>
      <a:lstStyle>
        <a:defPPr marL="0" marR="0" indent="0" algn="r" defTabSz="814388" rtl="0" eaLnBrk="0" fontAlgn="base" latinLnBrk="0" hangingPunct="0">
          <a:lnSpc>
            <a:spcPct val="9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2006_Title/Bullet_Cisco Black Temp 1">
        <a:dk1>
          <a:srgbClr val="000000"/>
        </a:dk1>
        <a:lt1>
          <a:srgbClr val="FFFFFF"/>
        </a:lt1>
        <a:dk2>
          <a:srgbClr val="000000"/>
        </a:dk2>
        <a:lt2>
          <a:srgbClr val="FFFFFF"/>
        </a:lt2>
        <a:accent1>
          <a:srgbClr val="0183B7"/>
        </a:accent1>
        <a:accent2>
          <a:srgbClr val="B21A1A"/>
        </a:accent2>
        <a:accent3>
          <a:srgbClr val="AAAAAA"/>
        </a:accent3>
        <a:accent4>
          <a:srgbClr val="DADADA"/>
        </a:accent4>
        <a:accent5>
          <a:srgbClr val="AAC1D8"/>
        </a:accent5>
        <a:accent6>
          <a:srgbClr val="A11616"/>
        </a:accent6>
        <a:hlink>
          <a:srgbClr val="83A2CF"/>
        </a:hlink>
        <a:folHlink>
          <a:srgbClr val="EFB525"/>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2500</TotalTime>
  <Words>6354</Words>
  <Application>Microsoft Office PowerPoint</Application>
  <PresentationFormat>On-screen Show (4:3)</PresentationFormat>
  <Paragraphs>597</Paragraphs>
  <Slides>59</Slides>
  <Notes>52</Notes>
  <HiddenSlides>1</HiddenSlides>
  <MMClips>0</MMClips>
  <ScaleCrop>false</ScaleCrop>
  <HeadingPairs>
    <vt:vector size="8" baseType="variant">
      <vt:variant>
        <vt:lpstr>Fonts Used</vt:lpstr>
      </vt:variant>
      <vt:variant>
        <vt:i4>10</vt:i4>
      </vt:variant>
      <vt:variant>
        <vt:lpstr>Theme</vt:lpstr>
      </vt:variant>
      <vt:variant>
        <vt:i4>3</vt:i4>
      </vt:variant>
      <vt:variant>
        <vt:lpstr>Embedded OLE Servers</vt:lpstr>
      </vt:variant>
      <vt:variant>
        <vt:i4>0</vt:i4>
      </vt:variant>
      <vt:variant>
        <vt:lpstr>Slide Titles</vt:lpstr>
      </vt:variant>
      <vt:variant>
        <vt:i4>59</vt:i4>
      </vt:variant>
    </vt:vector>
  </HeadingPairs>
  <TitlesOfParts>
    <vt:vector size="72" baseType="lpstr">
      <vt:lpstr>Arial</vt:lpstr>
      <vt:lpstr>Bernard MT Condensed</vt:lpstr>
      <vt:lpstr>Calibri</vt:lpstr>
      <vt:lpstr>Consolas</vt:lpstr>
      <vt:lpstr>Courier</vt:lpstr>
      <vt:lpstr>Gill Sans MT</vt:lpstr>
      <vt:lpstr>Microsoft Sans Serif</vt:lpstr>
      <vt:lpstr>Tahoma</vt:lpstr>
      <vt:lpstr>Times New Roman</vt:lpstr>
      <vt:lpstr>Wingdings</vt:lpstr>
      <vt:lpstr>3_Office Theme</vt:lpstr>
      <vt:lpstr>6_Office Theme</vt:lpstr>
      <vt:lpstr>2006_Title/Bullet_Cisco Black Temp</vt:lpstr>
      <vt:lpstr>PowerPoint Presentation</vt:lpstr>
      <vt:lpstr>The 802.11 MAC Layer Services</vt:lpstr>
      <vt:lpstr>The 802.11 MAC Layer Services: Authentication</vt:lpstr>
      <vt:lpstr>The 802.11 MAC Layer Services: Authentication</vt:lpstr>
      <vt:lpstr>The 802.11 MAC Layer Services: Authentication - Solution</vt:lpstr>
      <vt:lpstr>The 802.11 MAC Layer Services: Privacy</vt:lpstr>
      <vt:lpstr>The 802.11 MAC Layer Services: Wired Equivalent Privacy (WEP)</vt:lpstr>
      <vt:lpstr>The 802.11 MAC Layer Services: Wired Equivalent Privacy (WEP)</vt:lpstr>
      <vt:lpstr>The 802.11 MAC Layer Services: Wired Equivalent Privacy (WEP)</vt:lpstr>
      <vt:lpstr>The 802.11 MAC Layer Services: Wired Equivalent Privacy (WEP)</vt:lpstr>
      <vt:lpstr>The 802.11 MAC Layer Services: Wired Equivalent Privacy (WEP)</vt:lpstr>
      <vt:lpstr>The 802.11 MAC Layer Services: Wired Equivalent Privacy (WEP)</vt:lpstr>
      <vt:lpstr>The 802.11 MAC Layer Services: Wired Equivalent Privacy (WEP)</vt:lpstr>
      <vt:lpstr>The 802.11 MAC Layer Services: Wired Equivalent Privacy (WEP)</vt:lpstr>
      <vt:lpstr>The 802.11 MAC Layer Services: Wired Equivalent Privacy (WEP)</vt:lpstr>
      <vt:lpstr>WPA -3</vt:lpstr>
      <vt:lpstr>PowerPoint Presentation</vt:lpstr>
      <vt:lpstr>PowerPoint Presentation</vt:lpstr>
      <vt:lpstr>PowerPoint Presentation</vt:lpstr>
      <vt:lpstr>PowerPoint Presentation</vt:lpstr>
      <vt:lpstr>Malware </vt:lpstr>
      <vt:lpstr>PowerPoint Presentation</vt:lpstr>
      <vt:lpstr>PowerPoint Presentation</vt:lpstr>
      <vt:lpstr>PowerPoint Presentation</vt:lpstr>
      <vt:lpstr>PowerPoint Presentation</vt:lpstr>
      <vt:lpstr>Spoofing Attacks</vt:lpstr>
      <vt:lpstr>Email Spoofing (phishing)</vt:lpstr>
      <vt:lpstr>PowerPoint Presentation</vt:lpstr>
      <vt:lpstr>URL Spoofing (phishing)</vt:lpstr>
      <vt:lpstr>PowerPoint Presentation</vt:lpstr>
      <vt:lpstr>PowerPoint Presentation</vt:lpstr>
      <vt:lpstr>PowerPoint Presentation</vt:lpstr>
      <vt:lpstr>PowerPoint Presentation</vt:lpstr>
      <vt:lpstr>DNS Spoofing</vt:lpstr>
      <vt:lpstr>PowerPoint Presentation</vt:lpstr>
      <vt:lpstr>PowerPoint Presentation</vt:lpstr>
      <vt:lpstr>PowerPoint Presentation</vt:lpstr>
      <vt:lpstr>Network-based attacks</vt:lpstr>
      <vt:lpstr>PowerPoint Presentation</vt:lpstr>
      <vt:lpstr>Social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802.11 MAC Layer Services: Wired Equivalent Privacy (WEP)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Hassaan Khaliq</cp:lastModifiedBy>
  <cp:revision>425</cp:revision>
  <dcterms:created xsi:type="dcterms:W3CDTF">2006-08-16T00:00:00Z</dcterms:created>
  <dcterms:modified xsi:type="dcterms:W3CDTF">2023-03-15T05:49:01Z</dcterms:modified>
</cp:coreProperties>
</file>