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83" r:id="rId2"/>
    <p:sldId id="373" r:id="rId3"/>
    <p:sldId id="401" r:id="rId4"/>
    <p:sldId id="440" r:id="rId5"/>
    <p:sldId id="402" r:id="rId6"/>
    <p:sldId id="403" r:id="rId7"/>
    <p:sldId id="404" r:id="rId8"/>
    <p:sldId id="405" r:id="rId9"/>
    <p:sldId id="406" r:id="rId10"/>
    <p:sldId id="428" r:id="rId11"/>
    <p:sldId id="476" r:id="rId12"/>
    <p:sldId id="407" r:id="rId13"/>
    <p:sldId id="446" r:id="rId14"/>
    <p:sldId id="447" r:id="rId15"/>
    <p:sldId id="408" r:id="rId16"/>
    <p:sldId id="409" r:id="rId17"/>
    <p:sldId id="410" r:id="rId18"/>
    <p:sldId id="411" r:id="rId19"/>
    <p:sldId id="412" r:id="rId20"/>
    <p:sldId id="413" r:id="rId21"/>
    <p:sldId id="414" r:id="rId22"/>
    <p:sldId id="448" r:id="rId23"/>
    <p:sldId id="449" r:id="rId24"/>
    <p:sldId id="450" r:id="rId25"/>
    <p:sldId id="451" r:id="rId26"/>
    <p:sldId id="452" r:id="rId27"/>
    <p:sldId id="453" r:id="rId28"/>
    <p:sldId id="497" r:id="rId29"/>
    <p:sldId id="454" r:id="rId30"/>
    <p:sldId id="455" r:id="rId31"/>
    <p:sldId id="456" r:id="rId32"/>
    <p:sldId id="457"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98" r:id="rId46"/>
    <p:sldId id="499" r:id="rId47"/>
    <p:sldId id="471" r:id="rId48"/>
    <p:sldId id="472" r:id="rId49"/>
    <p:sldId id="473" r:id="rId50"/>
    <p:sldId id="475" r:id="rId51"/>
    <p:sldId id="37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ED"/>
    <a:srgbClr val="AAD1E4"/>
    <a:srgbClr val="3333CC"/>
    <a:srgbClr val="D88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75053" autoAdjust="0"/>
  </p:normalViewPr>
  <p:slideViewPr>
    <p:cSldViewPr>
      <p:cViewPr varScale="1">
        <p:scale>
          <a:sx n="62" d="100"/>
          <a:sy n="62" d="100"/>
        </p:scale>
        <p:origin x="2146" y="48"/>
      </p:cViewPr>
      <p:guideLst>
        <p:guide orient="horz" pos="2160"/>
        <p:guide pos="2880"/>
      </p:guideLst>
    </p:cSldViewPr>
  </p:slideViewPr>
  <p:notesTextViewPr>
    <p:cViewPr>
      <p:scale>
        <a:sx n="150" d="100"/>
        <a:sy n="150" d="100"/>
      </p:scale>
      <p:origin x="0" y="-92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E63F7-4C83-4AFE-82CB-8356D2552DA0}" type="doc">
      <dgm:prSet loTypeId="urn:microsoft.com/office/officeart/2005/8/layout/hierarchy1" loCatId="hierarchy" qsTypeId="urn:microsoft.com/office/officeart/2005/8/quickstyle/3d4" qsCatId="3D" csTypeId="urn:microsoft.com/office/officeart/2005/8/colors/accent6_5" csCatId="accent6" phldr="1"/>
      <dgm:spPr/>
      <dgm:t>
        <a:bodyPr/>
        <a:lstStyle/>
        <a:p>
          <a:endParaRPr lang="en-US"/>
        </a:p>
      </dgm:t>
    </dgm:pt>
    <dgm:pt modelId="{D22A6635-DE30-430A-B2AC-5759033FD9D2}">
      <dgm:prSet phldrT="[Text]" custT="1"/>
      <dgm:spPr/>
      <dgm:t>
        <a:bodyPr/>
        <a:lstStyle/>
        <a:p>
          <a:r>
            <a:rPr lang="en-US" sz="2400" b="1" dirty="0"/>
            <a:t>Automatic Repeat Request </a:t>
          </a:r>
          <a:r>
            <a:rPr lang="en-US" sz="2400" b="1" dirty="0">
              <a:ln/>
            </a:rPr>
            <a:t>(ARQ) – Error Control</a:t>
          </a:r>
        </a:p>
      </dgm:t>
    </dgm:pt>
    <dgm:pt modelId="{83E157BF-9C8D-4158-BD7E-FF504551A1D4}" type="parTrans" cxnId="{BDFC4494-E92E-4A9A-BFBA-F7F0968BFA59}">
      <dgm:prSet/>
      <dgm:spPr>
        <a:ln w="57150">
          <a:solidFill>
            <a:schemeClr val="accent6">
              <a:lumMod val="75000"/>
            </a:schemeClr>
          </a:solidFill>
        </a:ln>
      </dgm:spPr>
      <dgm:t>
        <a:bodyPr/>
        <a:lstStyle/>
        <a:p>
          <a:endParaRPr lang="en-US" sz="1600" b="1"/>
        </a:p>
      </dgm:t>
    </dgm:pt>
    <dgm:pt modelId="{7E8B79B0-34DB-41CE-BD24-1D9303AC4397}" type="sibTrans" cxnId="{BDFC4494-E92E-4A9A-BFBA-F7F0968BFA59}">
      <dgm:prSet/>
      <dgm:spPr/>
      <dgm:t>
        <a:bodyPr/>
        <a:lstStyle/>
        <a:p>
          <a:endParaRPr lang="en-US"/>
        </a:p>
      </dgm:t>
    </dgm:pt>
    <dgm:pt modelId="{4E8FD035-F37C-41E6-8CF6-2670CCAFA282}">
      <dgm:prSet phldrT="[Text]" custT="1"/>
      <dgm:spPr/>
      <dgm:t>
        <a:bodyPr/>
        <a:lstStyle/>
        <a:p>
          <a:r>
            <a:rPr lang="en-US" sz="2400" b="1" dirty="0"/>
            <a:t>Stop and wait</a:t>
          </a:r>
        </a:p>
      </dgm:t>
    </dgm:pt>
    <dgm:pt modelId="{55C01092-86B3-4CB5-93F6-035B61FD0CCA}" type="parTrans" cxnId="{607567B8-97E7-4CF1-9F08-AFE0BCBF4E6C}">
      <dgm:prSet/>
      <dgm:spPr>
        <a:ln w="57150">
          <a:solidFill>
            <a:schemeClr val="accent6">
              <a:lumMod val="75000"/>
            </a:schemeClr>
          </a:solidFill>
        </a:ln>
      </dgm:spPr>
      <dgm:t>
        <a:bodyPr/>
        <a:lstStyle/>
        <a:p>
          <a:endParaRPr lang="en-US" sz="1600" b="1"/>
        </a:p>
      </dgm:t>
    </dgm:pt>
    <dgm:pt modelId="{EE885219-2832-4CF7-AFDC-7B7FC6F7FEE7}" type="sibTrans" cxnId="{607567B8-97E7-4CF1-9F08-AFE0BCBF4E6C}">
      <dgm:prSet/>
      <dgm:spPr/>
      <dgm:t>
        <a:bodyPr/>
        <a:lstStyle/>
        <a:p>
          <a:endParaRPr lang="en-US"/>
        </a:p>
      </dgm:t>
    </dgm:pt>
    <dgm:pt modelId="{8F052619-6E96-4E3F-A595-E4313AE76169}">
      <dgm:prSet phldrT="[Text]" custT="1"/>
      <dgm:spPr/>
      <dgm:t>
        <a:bodyPr/>
        <a:lstStyle/>
        <a:p>
          <a:r>
            <a:rPr lang="en-US" sz="2400" b="1" dirty="0"/>
            <a:t>Sliding windows</a:t>
          </a:r>
        </a:p>
      </dgm:t>
    </dgm:pt>
    <dgm:pt modelId="{73D551D5-B2FF-4D3F-804B-04A53BB60DF2}" type="parTrans" cxnId="{D0577A19-F537-45CE-B888-996D64CE88C6}">
      <dgm:prSet/>
      <dgm:spPr>
        <a:ln w="57150">
          <a:solidFill>
            <a:schemeClr val="accent6">
              <a:lumMod val="75000"/>
            </a:schemeClr>
          </a:solidFill>
        </a:ln>
      </dgm:spPr>
      <dgm:t>
        <a:bodyPr/>
        <a:lstStyle/>
        <a:p>
          <a:endParaRPr lang="en-US" sz="1600" b="1"/>
        </a:p>
      </dgm:t>
    </dgm:pt>
    <dgm:pt modelId="{AB0529C7-FC18-493F-836C-5959B665F744}" type="sibTrans" cxnId="{D0577A19-F537-45CE-B888-996D64CE88C6}">
      <dgm:prSet/>
      <dgm:spPr/>
      <dgm:t>
        <a:bodyPr/>
        <a:lstStyle/>
        <a:p>
          <a:endParaRPr lang="en-US"/>
        </a:p>
      </dgm:t>
    </dgm:pt>
    <dgm:pt modelId="{67CEC20F-582A-452F-A655-FFD16A477DAE}">
      <dgm:prSet phldrT="[Text]" custT="1"/>
      <dgm:spPr/>
      <dgm:t>
        <a:bodyPr/>
        <a:lstStyle/>
        <a:p>
          <a:r>
            <a:rPr lang="en-US" sz="2400" b="1" dirty="0"/>
            <a:t>Forward </a:t>
          </a:r>
          <a:r>
            <a:rPr lang="en-US" sz="2400" b="1" dirty="0">
              <a:ln/>
            </a:rPr>
            <a:t>Error Correction</a:t>
          </a:r>
          <a:r>
            <a:rPr lang="en-US" sz="2400" b="1" dirty="0"/>
            <a:t> </a:t>
          </a:r>
          <a:r>
            <a:rPr lang="en-US" sz="2400" b="1" dirty="0">
              <a:ln/>
            </a:rPr>
            <a:t>(FEC)</a:t>
          </a:r>
        </a:p>
      </dgm:t>
    </dgm:pt>
    <dgm:pt modelId="{9AB06EAA-90B5-43DD-A033-8A79DA088D86}" type="parTrans" cxnId="{8451FE1F-42B8-4363-8948-B32954C9EDA2}">
      <dgm:prSet/>
      <dgm:spPr>
        <a:ln w="57150">
          <a:solidFill>
            <a:schemeClr val="accent6">
              <a:lumMod val="75000"/>
            </a:schemeClr>
          </a:solidFill>
        </a:ln>
      </dgm:spPr>
      <dgm:t>
        <a:bodyPr/>
        <a:lstStyle/>
        <a:p>
          <a:endParaRPr lang="en-US" sz="1600" b="1"/>
        </a:p>
      </dgm:t>
    </dgm:pt>
    <dgm:pt modelId="{2EAA2B12-D84F-4E7F-8FEA-0AB4C3628BC4}" type="sibTrans" cxnId="{8451FE1F-42B8-4363-8948-B32954C9EDA2}">
      <dgm:prSet/>
      <dgm:spPr/>
      <dgm:t>
        <a:bodyPr/>
        <a:lstStyle/>
        <a:p>
          <a:endParaRPr lang="en-US"/>
        </a:p>
      </dgm:t>
    </dgm:pt>
    <dgm:pt modelId="{7069D7F1-2249-47BD-9F6E-DAEA5DBD62E0}">
      <dgm:prSet phldrT="[Text]" phldr="1" custT="1"/>
      <dgm:spPr/>
      <dgm:t>
        <a:bodyPr/>
        <a:lstStyle/>
        <a:p>
          <a:endParaRPr lang="en-US" sz="400" b="1" dirty="0"/>
        </a:p>
      </dgm:t>
    </dgm:pt>
    <dgm:pt modelId="{C06B0D3C-E9BA-4810-921A-44F558DB3980}" type="sibTrans" cxnId="{B1E61682-1F5B-4F09-B469-3513B2617BA3}">
      <dgm:prSet/>
      <dgm:spPr/>
      <dgm:t>
        <a:bodyPr/>
        <a:lstStyle/>
        <a:p>
          <a:endParaRPr lang="en-US"/>
        </a:p>
      </dgm:t>
    </dgm:pt>
    <dgm:pt modelId="{0EDC0D4C-253B-4BB1-B02F-B068565D0A75}" type="parTrans" cxnId="{B1E61682-1F5B-4F09-B469-3513B2617BA3}">
      <dgm:prSet/>
      <dgm:spPr/>
      <dgm:t>
        <a:bodyPr/>
        <a:lstStyle/>
        <a:p>
          <a:endParaRPr lang="en-US"/>
        </a:p>
      </dgm:t>
    </dgm:pt>
    <dgm:pt modelId="{2EC9D8B4-DBBC-46EA-937E-28431436F4D4}">
      <dgm:prSet phldrT="[Text]" custT="1"/>
      <dgm:spPr/>
      <dgm:t>
        <a:bodyPr/>
        <a:lstStyle/>
        <a:p>
          <a:r>
            <a:rPr lang="en-US" sz="2400" b="1" dirty="0"/>
            <a:t>Selective Repeat</a:t>
          </a:r>
        </a:p>
      </dgm:t>
    </dgm:pt>
    <dgm:pt modelId="{AF75EF2C-5FC2-4AE4-9AE7-B57E534B4C72}" type="parTrans" cxnId="{6F5FA398-7ED9-40C8-B688-A93A36BADA96}">
      <dgm:prSet/>
      <dgm:spPr>
        <a:ln w="57150">
          <a:solidFill>
            <a:schemeClr val="accent6">
              <a:lumMod val="75000"/>
            </a:schemeClr>
          </a:solidFill>
        </a:ln>
      </dgm:spPr>
      <dgm:t>
        <a:bodyPr/>
        <a:lstStyle/>
        <a:p>
          <a:endParaRPr lang="en-US" sz="1600"/>
        </a:p>
      </dgm:t>
    </dgm:pt>
    <dgm:pt modelId="{7359DADF-5EEE-4D37-A8CA-D48298819C18}" type="sibTrans" cxnId="{6F5FA398-7ED9-40C8-B688-A93A36BADA96}">
      <dgm:prSet/>
      <dgm:spPr/>
      <dgm:t>
        <a:bodyPr/>
        <a:lstStyle/>
        <a:p>
          <a:endParaRPr lang="en-US"/>
        </a:p>
      </dgm:t>
    </dgm:pt>
    <dgm:pt modelId="{A078471A-909B-4C4D-861F-E828D93624B2}">
      <dgm:prSet phldrT="[Text]" custT="1"/>
      <dgm:spPr/>
      <dgm:t>
        <a:bodyPr/>
        <a:lstStyle/>
        <a:p>
          <a:r>
            <a:rPr lang="en-US" sz="2400" b="1" dirty="0"/>
            <a:t>Go back N</a:t>
          </a:r>
        </a:p>
      </dgm:t>
    </dgm:pt>
    <dgm:pt modelId="{88C20645-15A2-49D9-9752-846A66C2C610}" type="parTrans" cxnId="{B48BBD99-3A6C-4567-A89C-34854E2701A0}">
      <dgm:prSet/>
      <dgm:spPr>
        <a:ln w="57150">
          <a:solidFill>
            <a:schemeClr val="accent6">
              <a:lumMod val="75000"/>
            </a:schemeClr>
          </a:solidFill>
        </a:ln>
      </dgm:spPr>
      <dgm:t>
        <a:bodyPr/>
        <a:lstStyle/>
        <a:p>
          <a:endParaRPr lang="en-US"/>
        </a:p>
      </dgm:t>
    </dgm:pt>
    <dgm:pt modelId="{0A315DDA-CFDC-4151-BC7A-61EEAEDC8A5A}" type="sibTrans" cxnId="{B48BBD99-3A6C-4567-A89C-34854E2701A0}">
      <dgm:prSet/>
      <dgm:spPr/>
      <dgm:t>
        <a:bodyPr/>
        <a:lstStyle/>
        <a:p>
          <a:endParaRPr lang="en-US"/>
        </a:p>
      </dgm:t>
    </dgm:pt>
    <dgm:pt modelId="{FB19F80F-F493-4502-8FED-7823E4EA68CE}" type="pres">
      <dgm:prSet presAssocID="{358E63F7-4C83-4AFE-82CB-8356D2552DA0}" presName="hierChild1" presStyleCnt="0">
        <dgm:presLayoutVars>
          <dgm:chPref val="1"/>
          <dgm:dir/>
          <dgm:animOne val="branch"/>
          <dgm:animLvl val="lvl"/>
          <dgm:resizeHandles/>
        </dgm:presLayoutVars>
      </dgm:prSet>
      <dgm:spPr/>
    </dgm:pt>
    <dgm:pt modelId="{71AE3D7F-5B82-4576-95C2-8DB108DBF3AC}" type="pres">
      <dgm:prSet presAssocID="{7069D7F1-2249-47BD-9F6E-DAEA5DBD62E0}" presName="hierRoot1" presStyleCnt="0"/>
      <dgm:spPr/>
    </dgm:pt>
    <dgm:pt modelId="{4C341C08-7362-4302-93F0-8D28074CDC26}" type="pres">
      <dgm:prSet presAssocID="{7069D7F1-2249-47BD-9F6E-DAEA5DBD62E0}" presName="composite" presStyleCnt="0"/>
      <dgm:spPr/>
    </dgm:pt>
    <dgm:pt modelId="{69694F13-1C09-4FFC-9F68-97053AD0221A}" type="pres">
      <dgm:prSet presAssocID="{7069D7F1-2249-47BD-9F6E-DAEA5DBD62E0}" presName="background" presStyleLbl="node0" presStyleIdx="0" presStyleCnt="1"/>
      <dgm:spPr/>
    </dgm:pt>
    <dgm:pt modelId="{DD4F5C46-69E9-4113-BAAC-39AEC360C16C}" type="pres">
      <dgm:prSet presAssocID="{7069D7F1-2249-47BD-9F6E-DAEA5DBD62E0}" presName="text" presStyleLbl="fgAcc0" presStyleIdx="0" presStyleCnt="1" custFlipVert="0" custFlipHor="1" custScaleX="6051" custScaleY="5283" custLinFactNeighborX="-10721" custLinFactNeighborY="-65304">
        <dgm:presLayoutVars>
          <dgm:chPref val="3"/>
        </dgm:presLayoutVars>
      </dgm:prSet>
      <dgm:spPr/>
    </dgm:pt>
    <dgm:pt modelId="{25015366-3CAE-40D7-B2DC-073D770C8FBE}" type="pres">
      <dgm:prSet presAssocID="{7069D7F1-2249-47BD-9F6E-DAEA5DBD62E0}" presName="hierChild2" presStyleCnt="0"/>
      <dgm:spPr/>
    </dgm:pt>
    <dgm:pt modelId="{40BF0CEE-17C6-41CD-A935-755B45B12AD5}" type="pres">
      <dgm:prSet presAssocID="{83E157BF-9C8D-4158-BD7E-FF504551A1D4}" presName="Name10" presStyleLbl="parChTrans1D2" presStyleIdx="0" presStyleCnt="2"/>
      <dgm:spPr/>
    </dgm:pt>
    <dgm:pt modelId="{D2E7AD4F-09B0-4AF6-864B-704ACE8AA30F}" type="pres">
      <dgm:prSet presAssocID="{D22A6635-DE30-430A-B2AC-5759033FD9D2}" presName="hierRoot2" presStyleCnt="0"/>
      <dgm:spPr/>
    </dgm:pt>
    <dgm:pt modelId="{7A129634-DD3D-48CD-9C03-9DA48B2D9D86}" type="pres">
      <dgm:prSet presAssocID="{D22A6635-DE30-430A-B2AC-5759033FD9D2}" presName="composite2" presStyleCnt="0"/>
      <dgm:spPr/>
    </dgm:pt>
    <dgm:pt modelId="{971BF99F-157C-44AF-A55F-4748D0377019}" type="pres">
      <dgm:prSet presAssocID="{D22A6635-DE30-430A-B2AC-5759033FD9D2}" presName="background2" presStyleLbl="node2" presStyleIdx="0" presStyleCnt="2"/>
      <dgm:spPr/>
    </dgm:pt>
    <dgm:pt modelId="{B49C0C1B-4DBB-4D68-8042-AC9E03800B48}" type="pres">
      <dgm:prSet presAssocID="{D22A6635-DE30-430A-B2AC-5759033FD9D2}" presName="text2" presStyleLbl="fgAcc2" presStyleIdx="0" presStyleCnt="2" custScaleX="248854" custLinFactNeighborX="-32955">
        <dgm:presLayoutVars>
          <dgm:chPref val="3"/>
        </dgm:presLayoutVars>
      </dgm:prSet>
      <dgm:spPr/>
    </dgm:pt>
    <dgm:pt modelId="{189ABDA1-3F0B-4E6D-B901-7784AA8A4B8E}" type="pres">
      <dgm:prSet presAssocID="{D22A6635-DE30-430A-B2AC-5759033FD9D2}" presName="hierChild3" presStyleCnt="0"/>
      <dgm:spPr/>
    </dgm:pt>
    <dgm:pt modelId="{126BA910-178D-4D50-98A1-BC1A28B80569}" type="pres">
      <dgm:prSet presAssocID="{55C01092-86B3-4CB5-93F6-035B61FD0CCA}" presName="Name17" presStyleLbl="parChTrans1D3" presStyleIdx="0" presStyleCnt="2"/>
      <dgm:spPr/>
    </dgm:pt>
    <dgm:pt modelId="{DF8FB756-0D12-4A48-95C7-E983B2A4F2CD}" type="pres">
      <dgm:prSet presAssocID="{4E8FD035-F37C-41E6-8CF6-2670CCAFA282}" presName="hierRoot3" presStyleCnt="0"/>
      <dgm:spPr/>
    </dgm:pt>
    <dgm:pt modelId="{5E8A7C1E-0885-4023-824C-22C71AAD9C36}" type="pres">
      <dgm:prSet presAssocID="{4E8FD035-F37C-41E6-8CF6-2670CCAFA282}" presName="composite3" presStyleCnt="0"/>
      <dgm:spPr/>
    </dgm:pt>
    <dgm:pt modelId="{8DDBAD78-BCA9-436F-9906-5CD1C08F1100}" type="pres">
      <dgm:prSet presAssocID="{4E8FD035-F37C-41E6-8CF6-2670CCAFA282}" presName="background3" presStyleLbl="node3" presStyleIdx="0" presStyleCnt="2"/>
      <dgm:spPr/>
    </dgm:pt>
    <dgm:pt modelId="{0919061D-004C-465C-9F71-2252EE27AB66}" type="pres">
      <dgm:prSet presAssocID="{4E8FD035-F37C-41E6-8CF6-2670CCAFA282}" presName="text3" presStyleLbl="fgAcc3" presStyleIdx="0" presStyleCnt="2" custScaleX="140951" custScaleY="61379" custLinFactNeighborX="56574" custLinFactNeighborY="19886">
        <dgm:presLayoutVars>
          <dgm:chPref val="3"/>
        </dgm:presLayoutVars>
      </dgm:prSet>
      <dgm:spPr/>
    </dgm:pt>
    <dgm:pt modelId="{29B820BD-F260-420E-B04D-7D2C8769E5F3}" type="pres">
      <dgm:prSet presAssocID="{4E8FD035-F37C-41E6-8CF6-2670CCAFA282}" presName="hierChild4" presStyleCnt="0"/>
      <dgm:spPr/>
    </dgm:pt>
    <dgm:pt modelId="{2245534E-D866-4851-915F-C1D4DD3F3813}" type="pres">
      <dgm:prSet presAssocID="{73D551D5-B2FF-4D3F-804B-04A53BB60DF2}" presName="Name17" presStyleLbl="parChTrans1D3" presStyleIdx="1" presStyleCnt="2"/>
      <dgm:spPr/>
    </dgm:pt>
    <dgm:pt modelId="{6449AB41-CF25-4909-A7F4-BAD41ED14AF4}" type="pres">
      <dgm:prSet presAssocID="{8F052619-6E96-4E3F-A595-E4313AE76169}" presName="hierRoot3" presStyleCnt="0"/>
      <dgm:spPr/>
    </dgm:pt>
    <dgm:pt modelId="{CC83EAC5-0FA5-40A5-B4AF-1B50DAD798B7}" type="pres">
      <dgm:prSet presAssocID="{8F052619-6E96-4E3F-A595-E4313AE76169}" presName="composite3" presStyleCnt="0"/>
      <dgm:spPr/>
    </dgm:pt>
    <dgm:pt modelId="{2FF5BB30-25F2-4817-A7D7-F265EBD3604D}" type="pres">
      <dgm:prSet presAssocID="{8F052619-6E96-4E3F-A595-E4313AE76169}" presName="background3" presStyleLbl="node3" presStyleIdx="1" presStyleCnt="2"/>
      <dgm:spPr/>
    </dgm:pt>
    <dgm:pt modelId="{45E0E3DB-10F8-412D-B974-42371BF13D2E}" type="pres">
      <dgm:prSet presAssocID="{8F052619-6E96-4E3F-A595-E4313AE76169}" presName="text3" presStyleLbl="fgAcc3" presStyleIdx="1" presStyleCnt="2" custScaleX="185201" custScaleY="61379" custLinFactNeighborX="70191" custLinFactNeighborY="19886">
        <dgm:presLayoutVars>
          <dgm:chPref val="3"/>
        </dgm:presLayoutVars>
      </dgm:prSet>
      <dgm:spPr/>
    </dgm:pt>
    <dgm:pt modelId="{66D90637-9B93-4F8F-B254-D387C5CFF58A}" type="pres">
      <dgm:prSet presAssocID="{8F052619-6E96-4E3F-A595-E4313AE76169}" presName="hierChild4" presStyleCnt="0"/>
      <dgm:spPr/>
    </dgm:pt>
    <dgm:pt modelId="{EBF8DBC8-04EE-4AD0-9446-71E15F13B671}" type="pres">
      <dgm:prSet presAssocID="{88C20645-15A2-49D9-9752-846A66C2C610}" presName="Name23" presStyleLbl="parChTrans1D4" presStyleIdx="0" presStyleCnt="2"/>
      <dgm:spPr/>
    </dgm:pt>
    <dgm:pt modelId="{BE433D2F-FFB7-4EDC-A44E-67A433632B9D}" type="pres">
      <dgm:prSet presAssocID="{A078471A-909B-4C4D-861F-E828D93624B2}" presName="hierRoot4" presStyleCnt="0"/>
      <dgm:spPr/>
    </dgm:pt>
    <dgm:pt modelId="{9A4C862C-EB9D-4459-92DE-AC205F210B8D}" type="pres">
      <dgm:prSet presAssocID="{A078471A-909B-4C4D-861F-E828D93624B2}" presName="composite4" presStyleCnt="0"/>
      <dgm:spPr/>
    </dgm:pt>
    <dgm:pt modelId="{C0EFCE6F-876E-4508-981B-8DB4429F9A43}" type="pres">
      <dgm:prSet presAssocID="{A078471A-909B-4C4D-861F-E828D93624B2}" presName="background4" presStyleLbl="node4" presStyleIdx="0" presStyleCnt="2"/>
      <dgm:spPr/>
    </dgm:pt>
    <dgm:pt modelId="{B7A5A3D8-557E-49F2-BA84-A583AD046D11}" type="pres">
      <dgm:prSet presAssocID="{A078471A-909B-4C4D-861F-E828D93624B2}" presName="text4" presStyleLbl="fgAcc4" presStyleIdx="0" presStyleCnt="2" custScaleX="238121" custScaleY="53679" custLinFactNeighborX="-62510" custLinFactNeighborY="29094">
        <dgm:presLayoutVars>
          <dgm:chPref val="3"/>
        </dgm:presLayoutVars>
      </dgm:prSet>
      <dgm:spPr/>
    </dgm:pt>
    <dgm:pt modelId="{A7413E11-E8C1-46C4-A35C-946C0C3D3753}" type="pres">
      <dgm:prSet presAssocID="{A078471A-909B-4C4D-861F-E828D93624B2}" presName="hierChild5" presStyleCnt="0"/>
      <dgm:spPr/>
    </dgm:pt>
    <dgm:pt modelId="{AC463A12-9D23-43CD-9B72-052D74C8C436}" type="pres">
      <dgm:prSet presAssocID="{AF75EF2C-5FC2-4AE4-9AE7-B57E534B4C72}" presName="Name23" presStyleLbl="parChTrans1D4" presStyleIdx="1" presStyleCnt="2"/>
      <dgm:spPr/>
    </dgm:pt>
    <dgm:pt modelId="{C07F4C33-E254-4C74-9C83-FF7B3C1442A0}" type="pres">
      <dgm:prSet presAssocID="{2EC9D8B4-DBBC-46EA-937E-28431436F4D4}" presName="hierRoot4" presStyleCnt="0"/>
      <dgm:spPr/>
    </dgm:pt>
    <dgm:pt modelId="{E5F99EF1-CB3F-4754-AC7F-29CB8B175C3E}" type="pres">
      <dgm:prSet presAssocID="{2EC9D8B4-DBBC-46EA-937E-28431436F4D4}" presName="composite4" presStyleCnt="0"/>
      <dgm:spPr/>
    </dgm:pt>
    <dgm:pt modelId="{8DE94568-6AFA-4AEB-BF28-FDC5BFCAE151}" type="pres">
      <dgm:prSet presAssocID="{2EC9D8B4-DBBC-46EA-937E-28431436F4D4}" presName="background4" presStyleLbl="node4" presStyleIdx="1" presStyleCnt="2"/>
      <dgm:spPr/>
    </dgm:pt>
    <dgm:pt modelId="{DDCCCA4C-C055-4525-B716-564BB1479C4A}" type="pres">
      <dgm:prSet presAssocID="{2EC9D8B4-DBBC-46EA-937E-28431436F4D4}" presName="text4" presStyleLbl="fgAcc4" presStyleIdx="1" presStyleCnt="2" custScaleX="200778" custScaleY="58364" custLinFactNeighborX="1484" custLinFactNeighborY="29094">
        <dgm:presLayoutVars>
          <dgm:chPref val="3"/>
        </dgm:presLayoutVars>
      </dgm:prSet>
      <dgm:spPr/>
    </dgm:pt>
    <dgm:pt modelId="{81C27193-1C2D-4F7D-BA53-03E4CDE7C032}" type="pres">
      <dgm:prSet presAssocID="{2EC9D8B4-DBBC-46EA-937E-28431436F4D4}" presName="hierChild5" presStyleCnt="0"/>
      <dgm:spPr/>
    </dgm:pt>
    <dgm:pt modelId="{DBEC3070-E664-4AB1-B882-326FCBB6246A}" type="pres">
      <dgm:prSet presAssocID="{9AB06EAA-90B5-43DD-A033-8A79DA088D86}" presName="Name10" presStyleLbl="parChTrans1D2" presStyleIdx="1" presStyleCnt="2"/>
      <dgm:spPr/>
    </dgm:pt>
    <dgm:pt modelId="{DFB24503-1122-473A-9497-183F099D314D}" type="pres">
      <dgm:prSet presAssocID="{67CEC20F-582A-452F-A655-FFD16A477DAE}" presName="hierRoot2" presStyleCnt="0"/>
      <dgm:spPr/>
    </dgm:pt>
    <dgm:pt modelId="{49DDC497-4E7F-40F1-9D58-48586391872D}" type="pres">
      <dgm:prSet presAssocID="{67CEC20F-582A-452F-A655-FFD16A477DAE}" presName="composite2" presStyleCnt="0"/>
      <dgm:spPr/>
    </dgm:pt>
    <dgm:pt modelId="{224243BE-6F20-423F-A357-0C10B844C43E}" type="pres">
      <dgm:prSet presAssocID="{67CEC20F-582A-452F-A655-FFD16A477DAE}" presName="background2" presStyleLbl="node2" presStyleIdx="1" presStyleCnt="2"/>
      <dgm:spPr/>
    </dgm:pt>
    <dgm:pt modelId="{63070C46-F12D-4C11-9318-3EA3D940A6E4}" type="pres">
      <dgm:prSet presAssocID="{67CEC20F-582A-452F-A655-FFD16A477DAE}" presName="text2" presStyleLbl="fgAcc2" presStyleIdx="1" presStyleCnt="2" custScaleX="240514" custLinFactNeighborX="2007">
        <dgm:presLayoutVars>
          <dgm:chPref val="3"/>
        </dgm:presLayoutVars>
      </dgm:prSet>
      <dgm:spPr/>
    </dgm:pt>
    <dgm:pt modelId="{0348F8C6-8541-422D-96DD-F68F23920C92}" type="pres">
      <dgm:prSet presAssocID="{67CEC20F-582A-452F-A655-FFD16A477DAE}" presName="hierChild3" presStyleCnt="0"/>
      <dgm:spPr/>
    </dgm:pt>
  </dgm:ptLst>
  <dgm:cxnLst>
    <dgm:cxn modelId="{C864C20B-F490-4752-BF3C-D9C251002C9B}" type="presOf" srcId="{8F052619-6E96-4E3F-A595-E4313AE76169}" destId="{45E0E3DB-10F8-412D-B974-42371BF13D2E}" srcOrd="0" destOrd="0" presId="urn:microsoft.com/office/officeart/2005/8/layout/hierarchy1"/>
    <dgm:cxn modelId="{D0577A19-F537-45CE-B888-996D64CE88C6}" srcId="{D22A6635-DE30-430A-B2AC-5759033FD9D2}" destId="{8F052619-6E96-4E3F-A595-E4313AE76169}" srcOrd="1" destOrd="0" parTransId="{73D551D5-B2FF-4D3F-804B-04A53BB60DF2}" sibTransId="{AB0529C7-FC18-493F-836C-5959B665F744}"/>
    <dgm:cxn modelId="{8451FE1F-42B8-4363-8948-B32954C9EDA2}" srcId="{7069D7F1-2249-47BD-9F6E-DAEA5DBD62E0}" destId="{67CEC20F-582A-452F-A655-FFD16A477DAE}" srcOrd="1" destOrd="0" parTransId="{9AB06EAA-90B5-43DD-A033-8A79DA088D86}" sibTransId="{2EAA2B12-D84F-4E7F-8FEA-0AB4C3628BC4}"/>
    <dgm:cxn modelId="{BBEE1A5C-6056-4AA9-B096-414AC30BD37D}" type="presOf" srcId="{4E8FD035-F37C-41E6-8CF6-2670CCAFA282}" destId="{0919061D-004C-465C-9F71-2252EE27AB66}" srcOrd="0" destOrd="0" presId="urn:microsoft.com/office/officeart/2005/8/layout/hierarchy1"/>
    <dgm:cxn modelId="{9561575F-2632-412C-802B-F6DF0279524D}" type="presOf" srcId="{358E63F7-4C83-4AFE-82CB-8356D2552DA0}" destId="{FB19F80F-F493-4502-8FED-7823E4EA68CE}" srcOrd="0" destOrd="0" presId="urn:microsoft.com/office/officeart/2005/8/layout/hierarchy1"/>
    <dgm:cxn modelId="{88AA0260-C839-465B-A685-E079B050262E}" type="presOf" srcId="{2EC9D8B4-DBBC-46EA-937E-28431436F4D4}" destId="{DDCCCA4C-C055-4525-B716-564BB1479C4A}" srcOrd="0" destOrd="0" presId="urn:microsoft.com/office/officeart/2005/8/layout/hierarchy1"/>
    <dgm:cxn modelId="{067F2062-E4DE-4F18-83BC-517D909E6BE1}" type="presOf" srcId="{88C20645-15A2-49D9-9752-846A66C2C610}" destId="{EBF8DBC8-04EE-4AD0-9446-71E15F13B671}" srcOrd="0" destOrd="0" presId="urn:microsoft.com/office/officeart/2005/8/layout/hierarchy1"/>
    <dgm:cxn modelId="{59791867-E320-48F8-BCE2-7E0F630DBF88}" type="presOf" srcId="{83E157BF-9C8D-4158-BD7E-FF504551A1D4}" destId="{40BF0CEE-17C6-41CD-A935-755B45B12AD5}" srcOrd="0" destOrd="0" presId="urn:microsoft.com/office/officeart/2005/8/layout/hierarchy1"/>
    <dgm:cxn modelId="{9BC90052-50E2-4363-BAE3-7E9DA7CEFF8F}" type="presOf" srcId="{D22A6635-DE30-430A-B2AC-5759033FD9D2}" destId="{B49C0C1B-4DBB-4D68-8042-AC9E03800B48}" srcOrd="0" destOrd="0" presId="urn:microsoft.com/office/officeart/2005/8/layout/hierarchy1"/>
    <dgm:cxn modelId="{20BD6872-04FE-4B30-8B6E-C56D834650B6}" type="presOf" srcId="{A078471A-909B-4C4D-861F-E828D93624B2}" destId="{B7A5A3D8-557E-49F2-BA84-A583AD046D11}" srcOrd="0" destOrd="0" presId="urn:microsoft.com/office/officeart/2005/8/layout/hierarchy1"/>
    <dgm:cxn modelId="{B1E61682-1F5B-4F09-B469-3513B2617BA3}" srcId="{358E63F7-4C83-4AFE-82CB-8356D2552DA0}" destId="{7069D7F1-2249-47BD-9F6E-DAEA5DBD62E0}" srcOrd="0" destOrd="0" parTransId="{0EDC0D4C-253B-4BB1-B02F-B068565D0A75}" sibTransId="{C06B0D3C-E9BA-4810-921A-44F558DB3980}"/>
    <dgm:cxn modelId="{DC17FF85-585A-4D97-897C-B5772A33C322}" type="presOf" srcId="{73D551D5-B2FF-4D3F-804B-04A53BB60DF2}" destId="{2245534E-D866-4851-915F-C1D4DD3F3813}" srcOrd="0" destOrd="0" presId="urn:microsoft.com/office/officeart/2005/8/layout/hierarchy1"/>
    <dgm:cxn modelId="{BDFC4494-E92E-4A9A-BFBA-F7F0968BFA59}" srcId="{7069D7F1-2249-47BD-9F6E-DAEA5DBD62E0}" destId="{D22A6635-DE30-430A-B2AC-5759033FD9D2}" srcOrd="0" destOrd="0" parTransId="{83E157BF-9C8D-4158-BD7E-FF504551A1D4}" sibTransId="{7E8B79B0-34DB-41CE-BD24-1D9303AC4397}"/>
    <dgm:cxn modelId="{6F5FA398-7ED9-40C8-B688-A93A36BADA96}" srcId="{8F052619-6E96-4E3F-A595-E4313AE76169}" destId="{2EC9D8B4-DBBC-46EA-937E-28431436F4D4}" srcOrd="1" destOrd="0" parTransId="{AF75EF2C-5FC2-4AE4-9AE7-B57E534B4C72}" sibTransId="{7359DADF-5EEE-4D37-A8CA-D48298819C18}"/>
    <dgm:cxn modelId="{B48BBD99-3A6C-4567-A89C-34854E2701A0}" srcId="{8F052619-6E96-4E3F-A595-E4313AE76169}" destId="{A078471A-909B-4C4D-861F-E828D93624B2}" srcOrd="0" destOrd="0" parTransId="{88C20645-15A2-49D9-9752-846A66C2C610}" sibTransId="{0A315DDA-CFDC-4151-BC7A-61EEAEDC8A5A}"/>
    <dgm:cxn modelId="{368FDCB7-D046-4B2E-9767-74DF04FB882F}" type="presOf" srcId="{67CEC20F-582A-452F-A655-FFD16A477DAE}" destId="{63070C46-F12D-4C11-9318-3EA3D940A6E4}" srcOrd="0" destOrd="0" presId="urn:microsoft.com/office/officeart/2005/8/layout/hierarchy1"/>
    <dgm:cxn modelId="{607567B8-97E7-4CF1-9F08-AFE0BCBF4E6C}" srcId="{D22A6635-DE30-430A-B2AC-5759033FD9D2}" destId="{4E8FD035-F37C-41E6-8CF6-2670CCAFA282}" srcOrd="0" destOrd="0" parTransId="{55C01092-86B3-4CB5-93F6-035B61FD0CCA}" sibTransId="{EE885219-2832-4CF7-AFDC-7B7FC6F7FEE7}"/>
    <dgm:cxn modelId="{D7E44EC9-331B-49D9-B5D0-03BCDA65A0B3}" type="presOf" srcId="{55C01092-86B3-4CB5-93F6-035B61FD0CCA}" destId="{126BA910-178D-4D50-98A1-BC1A28B80569}" srcOrd="0" destOrd="0" presId="urn:microsoft.com/office/officeart/2005/8/layout/hierarchy1"/>
    <dgm:cxn modelId="{E756D9CA-42D2-48B0-9F84-E3F2C7D581A3}" type="presOf" srcId="{7069D7F1-2249-47BD-9F6E-DAEA5DBD62E0}" destId="{DD4F5C46-69E9-4113-BAAC-39AEC360C16C}" srcOrd="0" destOrd="0" presId="urn:microsoft.com/office/officeart/2005/8/layout/hierarchy1"/>
    <dgm:cxn modelId="{E8BB76D4-1115-401B-B25C-9D9AF7B33DCF}" type="presOf" srcId="{AF75EF2C-5FC2-4AE4-9AE7-B57E534B4C72}" destId="{AC463A12-9D23-43CD-9B72-052D74C8C436}" srcOrd="0" destOrd="0" presId="urn:microsoft.com/office/officeart/2005/8/layout/hierarchy1"/>
    <dgm:cxn modelId="{73B272E0-ABA7-4691-BD96-2943FB5F5D30}" type="presOf" srcId="{9AB06EAA-90B5-43DD-A033-8A79DA088D86}" destId="{DBEC3070-E664-4AB1-B882-326FCBB6246A}" srcOrd="0" destOrd="0" presId="urn:microsoft.com/office/officeart/2005/8/layout/hierarchy1"/>
    <dgm:cxn modelId="{67488B07-F40E-43CD-B22A-ED98EEBE32FF}" type="presParOf" srcId="{FB19F80F-F493-4502-8FED-7823E4EA68CE}" destId="{71AE3D7F-5B82-4576-95C2-8DB108DBF3AC}" srcOrd="0" destOrd="0" presId="urn:microsoft.com/office/officeart/2005/8/layout/hierarchy1"/>
    <dgm:cxn modelId="{E9E2C619-5001-4261-8F3F-536861D952E9}" type="presParOf" srcId="{71AE3D7F-5B82-4576-95C2-8DB108DBF3AC}" destId="{4C341C08-7362-4302-93F0-8D28074CDC26}" srcOrd="0" destOrd="0" presId="urn:microsoft.com/office/officeart/2005/8/layout/hierarchy1"/>
    <dgm:cxn modelId="{6546BB76-CE54-4B12-B1DB-C5AFD93CFB7C}" type="presParOf" srcId="{4C341C08-7362-4302-93F0-8D28074CDC26}" destId="{69694F13-1C09-4FFC-9F68-97053AD0221A}" srcOrd="0" destOrd="0" presId="urn:microsoft.com/office/officeart/2005/8/layout/hierarchy1"/>
    <dgm:cxn modelId="{7CB7CF95-98CE-4823-8588-ACBE205E2BA7}" type="presParOf" srcId="{4C341C08-7362-4302-93F0-8D28074CDC26}" destId="{DD4F5C46-69E9-4113-BAAC-39AEC360C16C}" srcOrd="1" destOrd="0" presId="urn:microsoft.com/office/officeart/2005/8/layout/hierarchy1"/>
    <dgm:cxn modelId="{D2A4DDD7-F297-40DE-8332-3B496EF432CE}" type="presParOf" srcId="{71AE3D7F-5B82-4576-95C2-8DB108DBF3AC}" destId="{25015366-3CAE-40D7-B2DC-073D770C8FBE}" srcOrd="1" destOrd="0" presId="urn:microsoft.com/office/officeart/2005/8/layout/hierarchy1"/>
    <dgm:cxn modelId="{983BE0B3-41F2-43D5-928E-91E3B3EBD5A3}" type="presParOf" srcId="{25015366-3CAE-40D7-B2DC-073D770C8FBE}" destId="{40BF0CEE-17C6-41CD-A935-755B45B12AD5}" srcOrd="0" destOrd="0" presId="urn:microsoft.com/office/officeart/2005/8/layout/hierarchy1"/>
    <dgm:cxn modelId="{7429EC90-10B8-40E9-8314-AE6DA9E40D74}" type="presParOf" srcId="{25015366-3CAE-40D7-B2DC-073D770C8FBE}" destId="{D2E7AD4F-09B0-4AF6-864B-704ACE8AA30F}" srcOrd="1" destOrd="0" presId="urn:microsoft.com/office/officeart/2005/8/layout/hierarchy1"/>
    <dgm:cxn modelId="{19C8C717-8B6B-42B3-9C3F-55584212E8D5}" type="presParOf" srcId="{D2E7AD4F-09B0-4AF6-864B-704ACE8AA30F}" destId="{7A129634-DD3D-48CD-9C03-9DA48B2D9D86}" srcOrd="0" destOrd="0" presId="urn:microsoft.com/office/officeart/2005/8/layout/hierarchy1"/>
    <dgm:cxn modelId="{19F94D3E-67B7-49D1-B906-077D99BBE396}" type="presParOf" srcId="{7A129634-DD3D-48CD-9C03-9DA48B2D9D86}" destId="{971BF99F-157C-44AF-A55F-4748D0377019}" srcOrd="0" destOrd="0" presId="urn:microsoft.com/office/officeart/2005/8/layout/hierarchy1"/>
    <dgm:cxn modelId="{F84C054F-0D73-4741-9FD0-F3D390696BF3}" type="presParOf" srcId="{7A129634-DD3D-48CD-9C03-9DA48B2D9D86}" destId="{B49C0C1B-4DBB-4D68-8042-AC9E03800B48}" srcOrd="1" destOrd="0" presId="urn:microsoft.com/office/officeart/2005/8/layout/hierarchy1"/>
    <dgm:cxn modelId="{F095CDA9-303F-4707-9AD0-53D0E87B48C4}" type="presParOf" srcId="{D2E7AD4F-09B0-4AF6-864B-704ACE8AA30F}" destId="{189ABDA1-3F0B-4E6D-B901-7784AA8A4B8E}" srcOrd="1" destOrd="0" presId="urn:microsoft.com/office/officeart/2005/8/layout/hierarchy1"/>
    <dgm:cxn modelId="{5101715A-6CB6-43C9-BFA9-420911F38C1B}" type="presParOf" srcId="{189ABDA1-3F0B-4E6D-B901-7784AA8A4B8E}" destId="{126BA910-178D-4D50-98A1-BC1A28B80569}" srcOrd="0" destOrd="0" presId="urn:microsoft.com/office/officeart/2005/8/layout/hierarchy1"/>
    <dgm:cxn modelId="{C74183A9-1D44-4AA6-8B68-7C122CEED1CD}" type="presParOf" srcId="{189ABDA1-3F0B-4E6D-B901-7784AA8A4B8E}" destId="{DF8FB756-0D12-4A48-95C7-E983B2A4F2CD}" srcOrd="1" destOrd="0" presId="urn:microsoft.com/office/officeart/2005/8/layout/hierarchy1"/>
    <dgm:cxn modelId="{03A39167-D902-4C9A-A48F-A8EC9DBB9293}" type="presParOf" srcId="{DF8FB756-0D12-4A48-95C7-E983B2A4F2CD}" destId="{5E8A7C1E-0885-4023-824C-22C71AAD9C36}" srcOrd="0" destOrd="0" presId="urn:microsoft.com/office/officeart/2005/8/layout/hierarchy1"/>
    <dgm:cxn modelId="{694A64D5-6D7B-4E8F-9545-D448EC9C02FC}" type="presParOf" srcId="{5E8A7C1E-0885-4023-824C-22C71AAD9C36}" destId="{8DDBAD78-BCA9-436F-9906-5CD1C08F1100}" srcOrd="0" destOrd="0" presId="urn:microsoft.com/office/officeart/2005/8/layout/hierarchy1"/>
    <dgm:cxn modelId="{3410AD13-2012-4467-9B9C-53CE363060F9}" type="presParOf" srcId="{5E8A7C1E-0885-4023-824C-22C71AAD9C36}" destId="{0919061D-004C-465C-9F71-2252EE27AB66}" srcOrd="1" destOrd="0" presId="urn:microsoft.com/office/officeart/2005/8/layout/hierarchy1"/>
    <dgm:cxn modelId="{834777BB-3862-44BC-866B-632AAB3AB24E}" type="presParOf" srcId="{DF8FB756-0D12-4A48-95C7-E983B2A4F2CD}" destId="{29B820BD-F260-420E-B04D-7D2C8769E5F3}" srcOrd="1" destOrd="0" presId="urn:microsoft.com/office/officeart/2005/8/layout/hierarchy1"/>
    <dgm:cxn modelId="{C2A51360-13D5-4B80-9375-24F72796B29A}" type="presParOf" srcId="{189ABDA1-3F0B-4E6D-B901-7784AA8A4B8E}" destId="{2245534E-D866-4851-915F-C1D4DD3F3813}" srcOrd="2" destOrd="0" presId="urn:microsoft.com/office/officeart/2005/8/layout/hierarchy1"/>
    <dgm:cxn modelId="{C06BD812-E7E4-44E2-92BE-6F69D3D46F6A}" type="presParOf" srcId="{189ABDA1-3F0B-4E6D-B901-7784AA8A4B8E}" destId="{6449AB41-CF25-4909-A7F4-BAD41ED14AF4}" srcOrd="3" destOrd="0" presId="urn:microsoft.com/office/officeart/2005/8/layout/hierarchy1"/>
    <dgm:cxn modelId="{16FD78E8-BC55-4723-88F3-651AB93C8446}" type="presParOf" srcId="{6449AB41-CF25-4909-A7F4-BAD41ED14AF4}" destId="{CC83EAC5-0FA5-40A5-B4AF-1B50DAD798B7}" srcOrd="0" destOrd="0" presId="urn:microsoft.com/office/officeart/2005/8/layout/hierarchy1"/>
    <dgm:cxn modelId="{6981ECA2-3CB6-4171-96DA-B67D3A58D121}" type="presParOf" srcId="{CC83EAC5-0FA5-40A5-B4AF-1B50DAD798B7}" destId="{2FF5BB30-25F2-4817-A7D7-F265EBD3604D}" srcOrd="0" destOrd="0" presId="urn:microsoft.com/office/officeart/2005/8/layout/hierarchy1"/>
    <dgm:cxn modelId="{E79DDC48-6D4C-4B43-AE83-100996B6B9B6}" type="presParOf" srcId="{CC83EAC5-0FA5-40A5-B4AF-1B50DAD798B7}" destId="{45E0E3DB-10F8-412D-B974-42371BF13D2E}" srcOrd="1" destOrd="0" presId="urn:microsoft.com/office/officeart/2005/8/layout/hierarchy1"/>
    <dgm:cxn modelId="{08DAA7AA-DF95-423C-8595-C10169876D4C}" type="presParOf" srcId="{6449AB41-CF25-4909-A7F4-BAD41ED14AF4}" destId="{66D90637-9B93-4F8F-B254-D387C5CFF58A}" srcOrd="1" destOrd="0" presId="urn:microsoft.com/office/officeart/2005/8/layout/hierarchy1"/>
    <dgm:cxn modelId="{9407F06F-29F8-4BF5-9C03-31F43AF3A321}" type="presParOf" srcId="{66D90637-9B93-4F8F-B254-D387C5CFF58A}" destId="{EBF8DBC8-04EE-4AD0-9446-71E15F13B671}" srcOrd="0" destOrd="0" presId="urn:microsoft.com/office/officeart/2005/8/layout/hierarchy1"/>
    <dgm:cxn modelId="{B26072CB-B129-4E3A-B59C-4EC17A6FE283}" type="presParOf" srcId="{66D90637-9B93-4F8F-B254-D387C5CFF58A}" destId="{BE433D2F-FFB7-4EDC-A44E-67A433632B9D}" srcOrd="1" destOrd="0" presId="urn:microsoft.com/office/officeart/2005/8/layout/hierarchy1"/>
    <dgm:cxn modelId="{DBA605BC-43EA-4BD4-ADF3-52C2B1FB8502}" type="presParOf" srcId="{BE433D2F-FFB7-4EDC-A44E-67A433632B9D}" destId="{9A4C862C-EB9D-4459-92DE-AC205F210B8D}" srcOrd="0" destOrd="0" presId="urn:microsoft.com/office/officeart/2005/8/layout/hierarchy1"/>
    <dgm:cxn modelId="{D7700878-14FA-4222-836A-0E86BB39FB57}" type="presParOf" srcId="{9A4C862C-EB9D-4459-92DE-AC205F210B8D}" destId="{C0EFCE6F-876E-4508-981B-8DB4429F9A43}" srcOrd="0" destOrd="0" presId="urn:microsoft.com/office/officeart/2005/8/layout/hierarchy1"/>
    <dgm:cxn modelId="{554D1752-7074-448A-82CB-BAD045BCD978}" type="presParOf" srcId="{9A4C862C-EB9D-4459-92DE-AC205F210B8D}" destId="{B7A5A3D8-557E-49F2-BA84-A583AD046D11}" srcOrd="1" destOrd="0" presId="urn:microsoft.com/office/officeart/2005/8/layout/hierarchy1"/>
    <dgm:cxn modelId="{7E6481D2-AB8A-490F-98E8-68D20A6E7C51}" type="presParOf" srcId="{BE433D2F-FFB7-4EDC-A44E-67A433632B9D}" destId="{A7413E11-E8C1-46C4-A35C-946C0C3D3753}" srcOrd="1" destOrd="0" presId="urn:microsoft.com/office/officeart/2005/8/layout/hierarchy1"/>
    <dgm:cxn modelId="{8CC21FA3-D503-414F-B822-BA308F25386E}" type="presParOf" srcId="{66D90637-9B93-4F8F-B254-D387C5CFF58A}" destId="{AC463A12-9D23-43CD-9B72-052D74C8C436}" srcOrd="2" destOrd="0" presId="urn:microsoft.com/office/officeart/2005/8/layout/hierarchy1"/>
    <dgm:cxn modelId="{59660D3D-5E6C-4702-BE48-899A0C042897}" type="presParOf" srcId="{66D90637-9B93-4F8F-B254-D387C5CFF58A}" destId="{C07F4C33-E254-4C74-9C83-FF7B3C1442A0}" srcOrd="3" destOrd="0" presId="urn:microsoft.com/office/officeart/2005/8/layout/hierarchy1"/>
    <dgm:cxn modelId="{27CDA596-7A0F-4F34-B3C1-E6E1EFE06BC0}" type="presParOf" srcId="{C07F4C33-E254-4C74-9C83-FF7B3C1442A0}" destId="{E5F99EF1-CB3F-4754-AC7F-29CB8B175C3E}" srcOrd="0" destOrd="0" presId="urn:microsoft.com/office/officeart/2005/8/layout/hierarchy1"/>
    <dgm:cxn modelId="{4D8D325C-20B8-4814-93EE-E0F6BBC28BD0}" type="presParOf" srcId="{E5F99EF1-CB3F-4754-AC7F-29CB8B175C3E}" destId="{8DE94568-6AFA-4AEB-BF28-FDC5BFCAE151}" srcOrd="0" destOrd="0" presId="urn:microsoft.com/office/officeart/2005/8/layout/hierarchy1"/>
    <dgm:cxn modelId="{3D7DD863-8ACD-4F29-9953-7AE037C369DF}" type="presParOf" srcId="{E5F99EF1-CB3F-4754-AC7F-29CB8B175C3E}" destId="{DDCCCA4C-C055-4525-B716-564BB1479C4A}" srcOrd="1" destOrd="0" presId="urn:microsoft.com/office/officeart/2005/8/layout/hierarchy1"/>
    <dgm:cxn modelId="{8295949D-806D-4CA2-ABA0-8C9F9C34B614}" type="presParOf" srcId="{C07F4C33-E254-4C74-9C83-FF7B3C1442A0}" destId="{81C27193-1C2D-4F7D-BA53-03E4CDE7C032}" srcOrd="1" destOrd="0" presId="urn:microsoft.com/office/officeart/2005/8/layout/hierarchy1"/>
    <dgm:cxn modelId="{B3D1B827-706F-43F7-A547-A6EB09FD5298}" type="presParOf" srcId="{25015366-3CAE-40D7-B2DC-073D770C8FBE}" destId="{DBEC3070-E664-4AB1-B882-326FCBB6246A}" srcOrd="2" destOrd="0" presId="urn:microsoft.com/office/officeart/2005/8/layout/hierarchy1"/>
    <dgm:cxn modelId="{8C900B1A-2FDE-4D9D-B018-131D94B59EA5}" type="presParOf" srcId="{25015366-3CAE-40D7-B2DC-073D770C8FBE}" destId="{DFB24503-1122-473A-9497-183F099D314D}" srcOrd="3" destOrd="0" presId="urn:microsoft.com/office/officeart/2005/8/layout/hierarchy1"/>
    <dgm:cxn modelId="{16D60E9D-D32A-4A89-97BA-270EC392FBC4}" type="presParOf" srcId="{DFB24503-1122-473A-9497-183F099D314D}" destId="{49DDC497-4E7F-40F1-9D58-48586391872D}" srcOrd="0" destOrd="0" presId="urn:microsoft.com/office/officeart/2005/8/layout/hierarchy1"/>
    <dgm:cxn modelId="{7913CE87-14A1-47EF-B61D-BEA3E591DE9F}" type="presParOf" srcId="{49DDC497-4E7F-40F1-9D58-48586391872D}" destId="{224243BE-6F20-423F-A357-0C10B844C43E}" srcOrd="0" destOrd="0" presId="urn:microsoft.com/office/officeart/2005/8/layout/hierarchy1"/>
    <dgm:cxn modelId="{65CAE9E0-46CD-4E5A-B6BD-C5DEE5AD98F5}" type="presParOf" srcId="{49DDC497-4E7F-40F1-9D58-48586391872D}" destId="{63070C46-F12D-4C11-9318-3EA3D940A6E4}" srcOrd="1" destOrd="0" presId="urn:microsoft.com/office/officeart/2005/8/layout/hierarchy1"/>
    <dgm:cxn modelId="{451A8818-6E75-4114-8BBC-699FE4CEC1CB}" type="presParOf" srcId="{DFB24503-1122-473A-9497-183F099D314D}" destId="{0348F8C6-8541-422D-96DD-F68F23920C9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C3070-E664-4AB1-B882-326FCBB6246A}">
      <dsp:nvSpPr>
        <dsp:cNvPr id="0" name=""/>
        <dsp:cNvSpPr/>
      </dsp:nvSpPr>
      <dsp:spPr>
        <a:xfrm>
          <a:off x="4434707" y="143839"/>
          <a:ext cx="2199956" cy="1061178"/>
        </a:xfrm>
        <a:custGeom>
          <a:avLst/>
          <a:gdLst/>
          <a:ahLst/>
          <a:cxnLst/>
          <a:rect l="0" t="0" r="0" b="0"/>
          <a:pathLst>
            <a:path>
              <a:moveTo>
                <a:pt x="0" y="0"/>
              </a:moveTo>
              <a:lnTo>
                <a:pt x="0" y="921838"/>
              </a:lnTo>
              <a:lnTo>
                <a:pt x="2199956" y="921838"/>
              </a:lnTo>
              <a:lnTo>
                <a:pt x="2199956" y="1061178"/>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AC463A12-9D23-43CD-9B72-052D74C8C436}">
      <dsp:nvSpPr>
        <dsp:cNvPr id="0" name=""/>
        <dsp:cNvSpPr/>
      </dsp:nvSpPr>
      <dsp:spPr>
        <a:xfrm>
          <a:off x="4902947" y="3373761"/>
          <a:ext cx="924502" cy="525396"/>
        </a:xfrm>
        <a:custGeom>
          <a:avLst/>
          <a:gdLst/>
          <a:ahLst/>
          <a:cxnLst/>
          <a:rect l="0" t="0" r="0" b="0"/>
          <a:pathLst>
            <a:path>
              <a:moveTo>
                <a:pt x="0" y="0"/>
              </a:moveTo>
              <a:lnTo>
                <a:pt x="0" y="386055"/>
              </a:lnTo>
              <a:lnTo>
                <a:pt x="924502" y="386055"/>
              </a:lnTo>
              <a:lnTo>
                <a:pt x="924502" y="525396"/>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BF8DBC8-04EE-4AD0-9446-71E15F13B671}">
      <dsp:nvSpPr>
        <dsp:cNvPr id="0" name=""/>
        <dsp:cNvSpPr/>
      </dsp:nvSpPr>
      <dsp:spPr>
        <a:xfrm>
          <a:off x="1623690" y="3373761"/>
          <a:ext cx="3279257" cy="525396"/>
        </a:xfrm>
        <a:custGeom>
          <a:avLst/>
          <a:gdLst/>
          <a:ahLst/>
          <a:cxnLst/>
          <a:rect l="0" t="0" r="0" b="0"/>
          <a:pathLst>
            <a:path>
              <a:moveTo>
                <a:pt x="3279257" y="0"/>
              </a:moveTo>
              <a:lnTo>
                <a:pt x="3279257" y="386055"/>
              </a:lnTo>
              <a:lnTo>
                <a:pt x="0" y="386055"/>
              </a:lnTo>
              <a:lnTo>
                <a:pt x="0" y="525396"/>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245534E-D866-4851-915F-C1D4DD3F3813}">
      <dsp:nvSpPr>
        <dsp:cNvPr id="0" name=""/>
        <dsp:cNvSpPr/>
      </dsp:nvSpPr>
      <dsp:spPr>
        <a:xfrm>
          <a:off x="2124343" y="2160136"/>
          <a:ext cx="2778604" cy="627383"/>
        </a:xfrm>
        <a:custGeom>
          <a:avLst/>
          <a:gdLst/>
          <a:ahLst/>
          <a:cxnLst/>
          <a:rect l="0" t="0" r="0" b="0"/>
          <a:pathLst>
            <a:path>
              <a:moveTo>
                <a:pt x="0" y="0"/>
              </a:moveTo>
              <a:lnTo>
                <a:pt x="0" y="488043"/>
              </a:lnTo>
              <a:lnTo>
                <a:pt x="2778604" y="488043"/>
              </a:lnTo>
              <a:lnTo>
                <a:pt x="2778604" y="627383"/>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26BA910-178D-4D50-98A1-BC1A28B80569}">
      <dsp:nvSpPr>
        <dsp:cNvPr id="0" name=""/>
        <dsp:cNvSpPr/>
      </dsp:nvSpPr>
      <dsp:spPr>
        <a:xfrm>
          <a:off x="1911019" y="2160136"/>
          <a:ext cx="213323" cy="627383"/>
        </a:xfrm>
        <a:custGeom>
          <a:avLst/>
          <a:gdLst/>
          <a:ahLst/>
          <a:cxnLst/>
          <a:rect l="0" t="0" r="0" b="0"/>
          <a:pathLst>
            <a:path>
              <a:moveTo>
                <a:pt x="213323" y="0"/>
              </a:moveTo>
              <a:lnTo>
                <a:pt x="213323" y="488043"/>
              </a:lnTo>
              <a:lnTo>
                <a:pt x="0" y="488043"/>
              </a:lnTo>
              <a:lnTo>
                <a:pt x="0" y="627383"/>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0BF0CEE-17C6-41CD-A935-755B45B12AD5}">
      <dsp:nvSpPr>
        <dsp:cNvPr id="0" name=""/>
        <dsp:cNvSpPr/>
      </dsp:nvSpPr>
      <dsp:spPr>
        <a:xfrm>
          <a:off x="2124343" y="143839"/>
          <a:ext cx="2310363" cy="1061178"/>
        </a:xfrm>
        <a:custGeom>
          <a:avLst/>
          <a:gdLst/>
          <a:ahLst/>
          <a:cxnLst/>
          <a:rect l="0" t="0" r="0" b="0"/>
          <a:pathLst>
            <a:path>
              <a:moveTo>
                <a:pt x="2310363" y="0"/>
              </a:moveTo>
              <a:lnTo>
                <a:pt x="2310363" y="921838"/>
              </a:lnTo>
              <a:lnTo>
                <a:pt x="0" y="921838"/>
              </a:lnTo>
              <a:lnTo>
                <a:pt x="0" y="1061178"/>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694F13-1C09-4FFC-9F68-97053AD0221A}">
      <dsp:nvSpPr>
        <dsp:cNvPr id="0" name=""/>
        <dsp:cNvSpPr/>
      </dsp:nvSpPr>
      <dsp:spPr>
        <a:xfrm flipH="1">
          <a:off x="4389199" y="93381"/>
          <a:ext cx="91014" cy="50458"/>
        </a:xfrm>
        <a:prstGeom prst="roundRect">
          <a:avLst>
            <a:gd name="adj" fmla="val 10000"/>
          </a:avLst>
        </a:prstGeom>
        <a:solidFill>
          <a:schemeClr val="accent6">
            <a:alpha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D4F5C46-69E9-4113-BAAC-39AEC360C16C}">
      <dsp:nvSpPr>
        <dsp:cNvPr id="0" name=""/>
        <dsp:cNvSpPr/>
      </dsp:nvSpPr>
      <dsp:spPr>
        <a:xfrm flipH="1">
          <a:off x="4556324" y="252149"/>
          <a:ext cx="91014" cy="50458"/>
        </a:xfrm>
        <a:prstGeom prst="roundRect">
          <a:avLst>
            <a:gd name="adj" fmla="val 10000"/>
          </a:avLst>
        </a:prstGeom>
        <a:solidFill>
          <a:schemeClr val="lt1">
            <a:alpha val="90000"/>
            <a:hueOff val="0"/>
            <a:satOff val="0"/>
            <a:lumOff val="0"/>
            <a:alphaOff val="0"/>
          </a:schemeClr>
        </a:solidFill>
        <a:ln w="9525" cap="flat" cmpd="sng" algn="ctr">
          <a:solidFill>
            <a:schemeClr val="accent6">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4557802" y="253627"/>
        <a:ext cx="88058" cy="47502"/>
      </dsp:txXfrm>
    </dsp:sp>
    <dsp:sp modelId="{971BF99F-157C-44AF-A55F-4748D0377019}">
      <dsp:nvSpPr>
        <dsp:cNvPr id="0" name=""/>
        <dsp:cNvSpPr/>
      </dsp:nvSpPr>
      <dsp:spPr>
        <a:xfrm>
          <a:off x="252809" y="1205018"/>
          <a:ext cx="3743068" cy="955117"/>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49C0C1B-4DBB-4D68-8042-AC9E03800B48}">
      <dsp:nvSpPr>
        <dsp:cNvPr id="0" name=""/>
        <dsp:cNvSpPr/>
      </dsp:nvSpPr>
      <dsp:spPr>
        <a:xfrm>
          <a:off x="419934" y="1363787"/>
          <a:ext cx="3743068" cy="955117"/>
        </a:xfrm>
        <a:prstGeom prst="roundRect">
          <a:avLst>
            <a:gd name="adj" fmla="val 10000"/>
          </a:avLst>
        </a:prstGeom>
        <a:solidFill>
          <a:schemeClr val="lt1">
            <a:alpha val="90000"/>
            <a:hueOff val="0"/>
            <a:satOff val="0"/>
            <a:lumOff val="0"/>
            <a:alphaOff val="0"/>
          </a:schemeClr>
        </a:solidFill>
        <a:ln w="9525" cap="flat" cmpd="sng" algn="ctr">
          <a:solidFill>
            <a:schemeClr val="accent6">
              <a:tint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Automatic Repeat Request </a:t>
          </a:r>
          <a:r>
            <a:rPr lang="en-US" sz="2400" b="1" kern="1200" dirty="0">
              <a:ln/>
            </a:rPr>
            <a:t>(ARQ) – Error Control</a:t>
          </a:r>
        </a:p>
      </dsp:txBody>
      <dsp:txXfrm>
        <a:off x="447908" y="1391761"/>
        <a:ext cx="3687120" cy="899169"/>
      </dsp:txXfrm>
    </dsp:sp>
    <dsp:sp modelId="{8DDBAD78-BCA9-436F-9906-5CD1C08F1100}">
      <dsp:nvSpPr>
        <dsp:cNvPr id="0" name=""/>
        <dsp:cNvSpPr/>
      </dsp:nvSpPr>
      <dsp:spPr>
        <a:xfrm>
          <a:off x="850982" y="2787519"/>
          <a:ext cx="2120075" cy="58624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919061D-004C-465C-9F71-2252EE27AB66}">
      <dsp:nvSpPr>
        <dsp:cNvPr id="0" name=""/>
        <dsp:cNvSpPr/>
      </dsp:nvSpPr>
      <dsp:spPr>
        <a:xfrm>
          <a:off x="1018107" y="2946288"/>
          <a:ext cx="2120075" cy="586241"/>
        </a:xfrm>
        <a:prstGeom prst="roundRect">
          <a:avLst>
            <a:gd name="adj" fmla="val 10000"/>
          </a:avLst>
        </a:prstGeom>
        <a:solidFill>
          <a:schemeClr val="lt1">
            <a:alpha val="90000"/>
            <a:hueOff val="0"/>
            <a:satOff val="0"/>
            <a:lumOff val="0"/>
            <a:alphaOff val="0"/>
          </a:schemeClr>
        </a:solidFill>
        <a:ln w="9525" cap="flat" cmpd="sng" algn="ctr">
          <a:solidFill>
            <a:schemeClr val="accent6">
              <a:tint val="7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Stop and wait</a:t>
          </a:r>
        </a:p>
      </dsp:txBody>
      <dsp:txXfrm>
        <a:off x="1035277" y="2963458"/>
        <a:ext cx="2085735" cy="551901"/>
      </dsp:txXfrm>
    </dsp:sp>
    <dsp:sp modelId="{2FF5BB30-25F2-4817-A7D7-F265EBD3604D}">
      <dsp:nvSpPr>
        <dsp:cNvPr id="0" name=""/>
        <dsp:cNvSpPr/>
      </dsp:nvSpPr>
      <dsp:spPr>
        <a:xfrm>
          <a:off x="3510123" y="2787519"/>
          <a:ext cx="2785649" cy="58624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E0E3DB-10F8-412D-B974-42371BF13D2E}">
      <dsp:nvSpPr>
        <dsp:cNvPr id="0" name=""/>
        <dsp:cNvSpPr/>
      </dsp:nvSpPr>
      <dsp:spPr>
        <a:xfrm>
          <a:off x="3677247" y="2946288"/>
          <a:ext cx="2785649" cy="586241"/>
        </a:xfrm>
        <a:prstGeom prst="roundRect">
          <a:avLst>
            <a:gd name="adj" fmla="val 10000"/>
          </a:avLst>
        </a:prstGeom>
        <a:solidFill>
          <a:schemeClr val="lt1">
            <a:alpha val="90000"/>
            <a:hueOff val="0"/>
            <a:satOff val="0"/>
            <a:lumOff val="0"/>
            <a:alphaOff val="0"/>
          </a:schemeClr>
        </a:solidFill>
        <a:ln w="9525" cap="flat" cmpd="sng" algn="ctr">
          <a:solidFill>
            <a:schemeClr val="accent6">
              <a:tint val="7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Sliding windows</a:t>
          </a:r>
        </a:p>
      </dsp:txBody>
      <dsp:txXfrm>
        <a:off x="3694417" y="2963458"/>
        <a:ext cx="2751309" cy="551901"/>
      </dsp:txXfrm>
    </dsp:sp>
    <dsp:sp modelId="{C0EFCE6F-876E-4508-981B-8DB4429F9A43}">
      <dsp:nvSpPr>
        <dsp:cNvPr id="0" name=""/>
        <dsp:cNvSpPr/>
      </dsp:nvSpPr>
      <dsp:spPr>
        <a:xfrm>
          <a:off x="-167124" y="3899157"/>
          <a:ext cx="3581630" cy="512697"/>
        </a:xfrm>
        <a:prstGeom prst="roundRect">
          <a:avLst>
            <a:gd name="adj" fmla="val 10000"/>
          </a:avLst>
        </a:prstGeom>
        <a:solidFill>
          <a:schemeClr val="accent6">
            <a:alpha val="3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7A5A3D8-557E-49F2-BA84-A583AD046D11}">
      <dsp:nvSpPr>
        <dsp:cNvPr id="0" name=""/>
        <dsp:cNvSpPr/>
      </dsp:nvSpPr>
      <dsp:spPr>
        <a:xfrm>
          <a:off x="0" y="4057926"/>
          <a:ext cx="3581630" cy="512697"/>
        </a:xfrm>
        <a:prstGeom prst="roundRect">
          <a:avLst>
            <a:gd name="adj" fmla="val 10000"/>
          </a:avLst>
        </a:prstGeom>
        <a:solidFill>
          <a:schemeClr val="lt1">
            <a:alpha val="90000"/>
            <a:hueOff val="0"/>
            <a:satOff val="0"/>
            <a:lumOff val="0"/>
            <a:alphaOff val="0"/>
          </a:schemeClr>
        </a:solidFill>
        <a:ln w="9525" cap="flat" cmpd="sng" algn="ctr">
          <a:solidFill>
            <a:schemeClr val="accent6">
              <a:tint val="5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Go back N</a:t>
          </a:r>
        </a:p>
      </dsp:txBody>
      <dsp:txXfrm>
        <a:off x="15016" y="4072942"/>
        <a:ext cx="3551598" cy="482665"/>
      </dsp:txXfrm>
    </dsp:sp>
    <dsp:sp modelId="{8DE94568-6AFA-4AEB-BF28-FDC5BFCAE151}">
      <dsp:nvSpPr>
        <dsp:cNvPr id="0" name=""/>
        <dsp:cNvSpPr/>
      </dsp:nvSpPr>
      <dsp:spPr>
        <a:xfrm>
          <a:off x="4317477" y="3899157"/>
          <a:ext cx="3019946" cy="557444"/>
        </a:xfrm>
        <a:prstGeom prst="roundRect">
          <a:avLst>
            <a:gd name="adj" fmla="val 10000"/>
          </a:avLst>
        </a:prstGeom>
        <a:solidFill>
          <a:schemeClr val="accent6">
            <a:alpha val="3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DCCCA4C-C055-4525-B716-564BB1479C4A}">
      <dsp:nvSpPr>
        <dsp:cNvPr id="0" name=""/>
        <dsp:cNvSpPr/>
      </dsp:nvSpPr>
      <dsp:spPr>
        <a:xfrm>
          <a:off x="4484602" y="4057926"/>
          <a:ext cx="3019946" cy="557444"/>
        </a:xfrm>
        <a:prstGeom prst="roundRect">
          <a:avLst>
            <a:gd name="adj" fmla="val 10000"/>
          </a:avLst>
        </a:prstGeom>
        <a:solidFill>
          <a:schemeClr val="lt1">
            <a:alpha val="90000"/>
            <a:hueOff val="0"/>
            <a:satOff val="0"/>
            <a:lumOff val="0"/>
            <a:alphaOff val="0"/>
          </a:schemeClr>
        </a:solidFill>
        <a:ln w="9525" cap="flat" cmpd="sng" algn="ctr">
          <a:solidFill>
            <a:schemeClr val="accent6">
              <a:tint val="5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Selective Repeat</a:t>
          </a:r>
        </a:p>
      </dsp:txBody>
      <dsp:txXfrm>
        <a:off x="4500929" y="4074253"/>
        <a:ext cx="2987292" cy="524790"/>
      </dsp:txXfrm>
    </dsp:sp>
    <dsp:sp modelId="{224243BE-6F20-423F-A357-0C10B844C43E}">
      <dsp:nvSpPr>
        <dsp:cNvPr id="0" name=""/>
        <dsp:cNvSpPr/>
      </dsp:nvSpPr>
      <dsp:spPr>
        <a:xfrm>
          <a:off x="4825850" y="1205018"/>
          <a:ext cx="3617624" cy="955117"/>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3070C46-F12D-4C11-9318-3EA3D940A6E4}">
      <dsp:nvSpPr>
        <dsp:cNvPr id="0" name=""/>
        <dsp:cNvSpPr/>
      </dsp:nvSpPr>
      <dsp:spPr>
        <a:xfrm>
          <a:off x="4992975" y="1363787"/>
          <a:ext cx="3617624" cy="955117"/>
        </a:xfrm>
        <a:prstGeom prst="roundRect">
          <a:avLst>
            <a:gd name="adj" fmla="val 10000"/>
          </a:avLst>
        </a:prstGeom>
        <a:solidFill>
          <a:schemeClr val="lt1">
            <a:alpha val="90000"/>
            <a:hueOff val="0"/>
            <a:satOff val="0"/>
            <a:lumOff val="0"/>
            <a:alphaOff val="0"/>
          </a:schemeClr>
        </a:solidFill>
        <a:ln w="9525" cap="flat" cmpd="sng" algn="ctr">
          <a:solidFill>
            <a:schemeClr val="accent6">
              <a:tint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Forward </a:t>
          </a:r>
          <a:r>
            <a:rPr lang="en-US" sz="2400" b="1" kern="1200" dirty="0">
              <a:ln/>
            </a:rPr>
            <a:t>Error Correction</a:t>
          </a:r>
          <a:r>
            <a:rPr lang="en-US" sz="2400" b="1" kern="1200" dirty="0"/>
            <a:t> </a:t>
          </a:r>
          <a:r>
            <a:rPr lang="en-US" sz="2400" b="1" kern="1200" dirty="0">
              <a:ln/>
            </a:rPr>
            <a:t>(FEC)</a:t>
          </a:r>
        </a:p>
      </dsp:txBody>
      <dsp:txXfrm>
        <a:off x="5020949" y="1391761"/>
        <a:ext cx="3561676" cy="899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5/13/2023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5110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Data_frame"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en.wikipedia.org/wiki/ACK_(computing)" TargetMode="External"/><Relationship Id="rId4" Type="http://schemas.openxmlformats.org/officeDocument/2006/relationships/hyperlink" Target="http://en.wikipedia.org/wiki/Go-Back-N_ARQ"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 second approach to error detection is exemplified by the Internet checksum. Although it is not used at the link level, it nevertheless provides the same sort of functionality as CRCs and parity, so we discuss it here. We will see examples of its use later on in this course as well.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behind the Internet checksum is very simple—you add up all the words that are transmitted and then transmit the result of that sum. The result is called the checksum. The receiver performs the same calculation on the received data and compares the result with the received checksum. If any transmitted data, including the checksum itself, is corrupted, then the results will not match, so  the receiver knows that an error occurred.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You can imagine many different variations on the basic idea of a checksum. The exact scheme used by the Internet protocols works as follows. Consider the data being </a:t>
            </a:r>
            <a:r>
              <a:rPr lang="en-US" sz="1200" kern="1200" baseline="0" dirty="0" err="1">
                <a:solidFill>
                  <a:schemeClr val="tx1"/>
                </a:solidFill>
                <a:latin typeface="+mn-lt"/>
                <a:ea typeface="+mn-ea"/>
                <a:cs typeface="+mn-cs"/>
              </a:rPr>
              <a:t>checksummed</a:t>
            </a:r>
            <a:r>
              <a:rPr lang="en-US" sz="1200" kern="1200" baseline="0" dirty="0">
                <a:solidFill>
                  <a:schemeClr val="tx1"/>
                </a:solidFill>
                <a:latin typeface="+mn-lt"/>
                <a:ea typeface="+mn-ea"/>
                <a:cs typeface="+mn-cs"/>
              </a:rPr>
              <a:t> as a sequence of 16-bit integers. Add them together using 16-bit ones complement arithmetic (explained below) and then take the ones complement of the result. That 16-bit number is the checksum.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Compared to our repetition code, this algorithm scores well for using a small number of redundant bits—only 16 for a message of any length—but it does not score extremely well for strength of error detection. For example, a pair of single-bit errors, one of which increments a word, one of which decrements another word by the same amount, will go undetected. The reason for using an algorithm like this in spite of its relatively weak protection against errors (compared to a CRC, for example) is simple: This algorithm is much easier to implement in software. Experience in the ARPANET suggested that a checksum of this form was adequate. One reason it is adequate is that this checksum is the last line of defense in an end-to-end protocol; the majority of errors are picked up by stronger error detection algorithms, such as CRCs, at the link level.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 second approach to error detection is exemplified by the Internet checksum. Although it is not used at the link level, it nevertheless provides the same sort of functionality as CRCs and parity, so we discuss it here. We will see examples of its use later on in this course as well.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behind the Internet checksum is very simple—you add up all the words that are transmitted and then transmit the result of that sum. The result is called the checksum. The receiver performs the same calculation on the received data and compares the result with the received checksum. If any transmitted data, including the checksum itself, is corrupted, then the results will not match, so  the receiver knows that an error occurred.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You can imagine many different variations on the basic idea of a checksum. The exact scheme used by the Internet protocols works as follows. Consider the data being </a:t>
            </a:r>
            <a:r>
              <a:rPr lang="en-US" sz="1200" kern="1200" baseline="0" dirty="0" err="1">
                <a:solidFill>
                  <a:schemeClr val="tx1"/>
                </a:solidFill>
                <a:latin typeface="+mn-lt"/>
                <a:ea typeface="+mn-ea"/>
                <a:cs typeface="+mn-cs"/>
              </a:rPr>
              <a:t>checksummed</a:t>
            </a:r>
            <a:r>
              <a:rPr lang="en-US" sz="1200" kern="1200" baseline="0" dirty="0">
                <a:solidFill>
                  <a:schemeClr val="tx1"/>
                </a:solidFill>
                <a:latin typeface="+mn-lt"/>
                <a:ea typeface="+mn-ea"/>
                <a:cs typeface="+mn-cs"/>
              </a:rPr>
              <a:t> as a sequence of 16-bit integers. Add them together using 16-bit ones complement arithmetic (explained below) and then take the ones complement of the result. That 16-bit number is the checksum.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Compared to our repetition code, this algorithm scores well for using a small number of redundant bits—only 16 for a message of any length—but it does not score extremely well for strength of error detection. For example, a pair of single-bit errors, one of which increments a word, one of which decrements another word by the same amount, will go undetected. The reason for using an algorithm like this in spite of its relatively weak protection against errors (compared to a CRC, for example) is simple: This algorithm is much easier to implement in software. Experience in the ARPANET suggested that a checksum of this form was adequate. One reason it is adequate is that this checksum is the last line of defense in an end-to-end protocol; the majority of errors are picked up by stronger error detection algorithms, such as CRCs, at the link level.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212883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 second approach to error detection is exemplified by the Internet checksum. Although it is not used at the link level, it nevertheless provides the same sort of functionality as CRCs and parity, so we discuss it here. We will see examples of its use later on in this course as well.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behind the Internet checksum is very simple—you add up all the words that are transmitted and then transmit the result of that sum. The result is called the checksum. The receiver performs the same calculation on the received data and compares the result with the received checksum. If any transmitted data, including the checksum itself, is corrupted, then the results will not match, so  the receiver knows that an error occurred.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You can imagine many different variations on the basic idea of a checksum. The exact scheme used by the Internet protocols works as follows. Consider the data being </a:t>
            </a:r>
            <a:r>
              <a:rPr lang="en-US" sz="1200" kern="1200" baseline="0" dirty="0" err="1">
                <a:solidFill>
                  <a:schemeClr val="tx1"/>
                </a:solidFill>
                <a:latin typeface="+mn-lt"/>
                <a:ea typeface="+mn-ea"/>
                <a:cs typeface="+mn-cs"/>
              </a:rPr>
              <a:t>checksummed</a:t>
            </a:r>
            <a:r>
              <a:rPr lang="en-US" sz="1200" kern="1200" baseline="0" dirty="0">
                <a:solidFill>
                  <a:schemeClr val="tx1"/>
                </a:solidFill>
                <a:latin typeface="+mn-lt"/>
                <a:ea typeface="+mn-ea"/>
                <a:cs typeface="+mn-cs"/>
              </a:rPr>
              <a:t> as a sequence of 16-bit integers. Add them together using 16-bit ones complement arithmetic (explained below) and then take the ones complement of the result. That 16-bit number is the checksum.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Compared to our repetition code, this algorithm scores well for using a small number of redundant bits—only 16 for a message of any length—but it does not score extremely well for strength of error detection. For example, a pair of single-bit errors, one of which increments a word, one of which decrements another word by the same amount, will go undetected. The reason for using an algorithm like this in spite of its relatively weak protection against errors (compared to a CRC, for example) is simple: This algorithm is much easier to implement in software. Experience in the ARPANET suggested that a checksum of this form was adequate. One reason it is adequate is that this checksum is the last line of defense in an end-to-end protocol; the majority of errors are picked up by stronger error detection algorithms, such as CRCs, at the link level.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15408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Cyclic redundancy checks use some fairly powerful mathematics to achieve this goal. For example, a 32-bit CRC gives strong protection (probability of catching error of the order of 99.99%) against common bit errors in messages that are thousands of bytes long. The theoretical foundation of the cyclic redundancy check is rooted in a branch of mathematics called finite fields. We will not delve too much into the mathematical details but will provided a high-level view.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To be valid, a CRC must have two properties:</a:t>
            </a:r>
          </a:p>
          <a:p>
            <a:endParaRPr lang="en-US" b="0" i="0" baseline="0" dirty="0"/>
          </a:p>
          <a:p>
            <a:pPr marL="228600" indent="-228600">
              <a:buAutoNum type="arabicParenR"/>
            </a:pPr>
            <a:r>
              <a:rPr lang="en-US" b="0" i="0" baseline="0" dirty="0"/>
              <a:t>The CRC should have exactly one bit less than the divisor.</a:t>
            </a:r>
          </a:p>
          <a:p>
            <a:pPr marL="228600" indent="-228600">
              <a:buAutoNum type="arabicParenR"/>
            </a:pPr>
            <a:r>
              <a:rPr lang="en-US" b="0" i="0" baseline="0" dirty="0"/>
              <a:t>Appending it to the end of the data string must make it exactly divisible by the divisor.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To be valid, a CRC must have two properties:</a:t>
            </a:r>
          </a:p>
          <a:p>
            <a:endParaRPr lang="en-US" b="0" i="0" baseline="0" dirty="0"/>
          </a:p>
          <a:p>
            <a:pPr marL="228600" indent="-228600">
              <a:buAutoNum type="arabicParenR"/>
            </a:pPr>
            <a:r>
              <a:rPr lang="en-US" b="0" i="0" baseline="0" dirty="0"/>
              <a:t>The CRC should have exactly one bit less than the divisor.</a:t>
            </a:r>
          </a:p>
          <a:p>
            <a:pPr marL="228600" indent="-228600">
              <a:buAutoNum type="arabicParenR"/>
            </a:pPr>
            <a:r>
              <a:rPr lang="en-US" b="0" i="0" baseline="0" dirty="0"/>
              <a:t>Appending it to the end of the data string must make it exactly divisible by the divisor.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To be valid, a CRC must have two properties:</a:t>
            </a:r>
          </a:p>
          <a:p>
            <a:endParaRPr lang="en-US" b="0" i="0" baseline="0" dirty="0"/>
          </a:p>
          <a:p>
            <a:pPr marL="228600" indent="-228600">
              <a:buAutoNum type="arabicParenR"/>
            </a:pPr>
            <a:r>
              <a:rPr lang="en-US" b="0" i="0" baseline="0" dirty="0"/>
              <a:t>The CRC should have exactly one bit less than the divisor.</a:t>
            </a:r>
          </a:p>
          <a:p>
            <a:pPr marL="228600" indent="-228600">
              <a:buAutoNum type="arabicParenR"/>
            </a:pPr>
            <a:r>
              <a:rPr lang="en-US" b="0" i="0" baseline="0" dirty="0"/>
              <a:t>Appending it to the end of the data string must make it exactly divisible by the divisor.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 This is usually accomplished using a combination of two fundamental mechanisms—</a:t>
            </a:r>
            <a:r>
              <a:rPr lang="en-US" sz="1200" i="1" kern="1200" baseline="0" dirty="0">
                <a:solidFill>
                  <a:schemeClr val="tx1"/>
                </a:solidFill>
                <a:latin typeface="+mn-lt"/>
                <a:ea typeface="+mn-ea"/>
                <a:cs typeface="+mn-cs"/>
              </a:rPr>
              <a:t>acknowledgments and timeouts. An acknowledgment (ACK for short) </a:t>
            </a:r>
            <a:r>
              <a:rPr lang="en-US" sz="1200" kern="1200" baseline="0" dirty="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a:solidFill>
                  <a:schemeClr val="tx1"/>
                </a:solidFill>
                <a:latin typeface="+mn-lt"/>
                <a:ea typeface="+mn-ea"/>
                <a:cs typeface="+mn-cs"/>
              </a:rPr>
              <a:t>piggyback an ACK on a data frame it just happens to be sending in the </a:t>
            </a:r>
            <a:r>
              <a:rPr lang="en-US" sz="1200" kern="1200" baseline="0" dirty="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a:solidFill>
                  <a:schemeClr val="tx1"/>
                </a:solidFill>
                <a:latin typeface="+mn-lt"/>
                <a:ea typeface="+mn-ea"/>
                <a:cs typeface="+mn-cs"/>
              </a:rPr>
              <a:t>retransmits the original </a:t>
            </a:r>
            <a:r>
              <a:rPr lang="en-US" sz="1200" kern="1200" baseline="0" dirty="0">
                <a:solidFill>
                  <a:schemeClr val="tx1"/>
                </a:solidFill>
                <a:latin typeface="+mn-lt"/>
                <a:ea typeface="+mn-ea"/>
                <a:cs typeface="+mn-cs"/>
              </a:rPr>
              <a:t>frame. This action of waiting a reasonable amount of time is called a </a:t>
            </a:r>
            <a:r>
              <a:rPr lang="en-US" sz="1200" i="1" kern="1200" baseline="0" dirty="0">
                <a:solidFill>
                  <a:schemeClr val="tx1"/>
                </a:solidFill>
                <a:latin typeface="+mn-lt"/>
                <a:ea typeface="+mn-ea"/>
                <a:cs typeface="+mn-cs"/>
              </a:rPr>
              <a:t>timeout.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general strategy of using acknowledgments and timeouts to implement reliable delivery is sometimes called </a:t>
            </a:r>
            <a:r>
              <a:rPr lang="en-US" sz="1200" i="1" kern="1200" baseline="0" dirty="0">
                <a:solidFill>
                  <a:schemeClr val="tx1"/>
                </a:solidFill>
                <a:latin typeface="+mn-lt"/>
                <a:ea typeface="+mn-ea"/>
                <a:cs typeface="+mn-cs"/>
              </a:rPr>
              <a:t>automatic repeat request (normally abbreviated </a:t>
            </a:r>
            <a:r>
              <a:rPr lang="en-US" sz="1200" b="1" kern="1200" baseline="0" dirty="0">
                <a:solidFill>
                  <a:schemeClr val="tx1"/>
                </a:solidFill>
                <a:latin typeface="+mn-lt"/>
                <a:ea typeface="+mn-ea"/>
                <a:cs typeface="+mn-cs"/>
              </a:rPr>
              <a:t>ARQ</a:t>
            </a:r>
            <a:r>
              <a:rPr lang="en-US" sz="1200" kern="1200" baseline="0" dirty="0">
                <a:solidFill>
                  <a:schemeClr val="tx1"/>
                </a:solidFill>
                <a:latin typeface="+mn-lt"/>
                <a:ea typeface="+mn-ea"/>
                <a:cs typeface="+mn-cs"/>
              </a:rPr>
              <a:t>). This section describes three different ARQ algorithms using generic language; that is, we do not give detailed information about a particular protocol’s header fields.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65766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 This is usually accomplished using a combination of two fundamental mechanisms—</a:t>
            </a:r>
            <a:r>
              <a:rPr lang="en-US" sz="1200" i="1" kern="1200" baseline="0" dirty="0">
                <a:solidFill>
                  <a:schemeClr val="tx1"/>
                </a:solidFill>
                <a:latin typeface="+mn-lt"/>
                <a:ea typeface="+mn-ea"/>
                <a:cs typeface="+mn-cs"/>
              </a:rPr>
              <a:t>acknowledgments and timeouts. An acknowledgment (ACK for short) </a:t>
            </a:r>
            <a:r>
              <a:rPr lang="en-US" sz="1200" kern="1200" baseline="0" dirty="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a:solidFill>
                  <a:schemeClr val="tx1"/>
                </a:solidFill>
                <a:latin typeface="+mn-lt"/>
                <a:ea typeface="+mn-ea"/>
                <a:cs typeface="+mn-cs"/>
              </a:rPr>
              <a:t>piggyback an ACK on a data frame it just happens to be sending in the </a:t>
            </a:r>
            <a:r>
              <a:rPr lang="en-US" sz="1200" kern="1200" baseline="0" dirty="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a:solidFill>
                  <a:schemeClr val="tx1"/>
                </a:solidFill>
                <a:latin typeface="+mn-lt"/>
                <a:ea typeface="+mn-ea"/>
                <a:cs typeface="+mn-cs"/>
              </a:rPr>
              <a:t>retransmits the original </a:t>
            </a:r>
            <a:r>
              <a:rPr lang="en-US" sz="1200" kern="1200" baseline="0" dirty="0">
                <a:solidFill>
                  <a:schemeClr val="tx1"/>
                </a:solidFill>
                <a:latin typeface="+mn-lt"/>
                <a:ea typeface="+mn-ea"/>
                <a:cs typeface="+mn-cs"/>
              </a:rPr>
              <a:t>frame. This action of waiting a reasonable amount of time is called a </a:t>
            </a:r>
            <a:r>
              <a:rPr lang="en-US" sz="1200" i="1" kern="1200" baseline="0" dirty="0">
                <a:solidFill>
                  <a:schemeClr val="tx1"/>
                </a:solidFill>
                <a:latin typeface="+mn-lt"/>
                <a:ea typeface="+mn-ea"/>
                <a:cs typeface="+mn-cs"/>
              </a:rPr>
              <a:t>timeout.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general strategy of using acknowledgments and timeouts to implement reliable delivery is sometimes called </a:t>
            </a:r>
            <a:r>
              <a:rPr lang="en-US" sz="1200" i="1" kern="1200" baseline="0" dirty="0">
                <a:solidFill>
                  <a:schemeClr val="tx1"/>
                </a:solidFill>
                <a:latin typeface="+mn-lt"/>
                <a:ea typeface="+mn-ea"/>
                <a:cs typeface="+mn-cs"/>
              </a:rPr>
              <a:t>automatic repeat request (normally abbreviated </a:t>
            </a:r>
            <a:r>
              <a:rPr lang="en-US" sz="1200" b="1" kern="1200" baseline="0" dirty="0">
                <a:solidFill>
                  <a:schemeClr val="tx1"/>
                </a:solidFill>
                <a:latin typeface="+mn-lt"/>
                <a:ea typeface="+mn-ea"/>
                <a:cs typeface="+mn-cs"/>
              </a:rPr>
              <a:t>ARQ</a:t>
            </a:r>
            <a:r>
              <a:rPr lang="en-US" sz="1200" kern="1200" baseline="0" dirty="0">
                <a:solidFill>
                  <a:schemeClr val="tx1"/>
                </a:solidFill>
                <a:latin typeface="+mn-lt"/>
                <a:ea typeface="+mn-ea"/>
                <a:cs typeface="+mn-cs"/>
              </a:rPr>
              <a:t>). This section describes three different ARQ algorithms using generic language; that is, we do not give detailed information about a particular protocol’s header fields.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20728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 This is usually accomplished using a combination of two fundamental mechanisms—</a:t>
            </a:r>
            <a:r>
              <a:rPr lang="en-US" sz="1200" i="1" kern="1200" baseline="0" dirty="0">
                <a:solidFill>
                  <a:schemeClr val="tx1"/>
                </a:solidFill>
                <a:latin typeface="+mn-lt"/>
                <a:ea typeface="+mn-ea"/>
                <a:cs typeface="+mn-cs"/>
              </a:rPr>
              <a:t>acknowledgments and timeouts. An acknowledgment (ACK for short) </a:t>
            </a:r>
            <a:r>
              <a:rPr lang="en-US" sz="1200" kern="1200" baseline="0" dirty="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a:solidFill>
                  <a:schemeClr val="tx1"/>
                </a:solidFill>
                <a:latin typeface="+mn-lt"/>
                <a:ea typeface="+mn-ea"/>
                <a:cs typeface="+mn-cs"/>
              </a:rPr>
              <a:t>piggyback an ACK on a data frame it just happens to be sending in the </a:t>
            </a:r>
            <a:r>
              <a:rPr lang="en-US" sz="1200" kern="1200" baseline="0" dirty="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a:solidFill>
                  <a:schemeClr val="tx1"/>
                </a:solidFill>
                <a:latin typeface="+mn-lt"/>
                <a:ea typeface="+mn-ea"/>
                <a:cs typeface="+mn-cs"/>
              </a:rPr>
              <a:t>retransmits the original </a:t>
            </a:r>
            <a:r>
              <a:rPr lang="en-US" sz="1200" kern="1200" baseline="0" dirty="0">
                <a:solidFill>
                  <a:schemeClr val="tx1"/>
                </a:solidFill>
                <a:latin typeface="+mn-lt"/>
                <a:ea typeface="+mn-ea"/>
                <a:cs typeface="+mn-cs"/>
              </a:rPr>
              <a:t>frame. This action of waiting a reasonable amount of time is called a </a:t>
            </a:r>
            <a:r>
              <a:rPr lang="en-US" sz="1200" i="1" kern="1200" baseline="0" dirty="0">
                <a:solidFill>
                  <a:schemeClr val="tx1"/>
                </a:solidFill>
                <a:latin typeface="+mn-lt"/>
                <a:ea typeface="+mn-ea"/>
                <a:cs typeface="+mn-cs"/>
              </a:rPr>
              <a:t>timeout.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general strategy of using acknowledgments and timeouts to implement reliable delivery is sometimes called </a:t>
            </a:r>
            <a:r>
              <a:rPr lang="en-US" sz="1200" i="1" kern="1200" baseline="0" dirty="0">
                <a:solidFill>
                  <a:schemeClr val="tx1"/>
                </a:solidFill>
                <a:latin typeface="+mn-lt"/>
                <a:ea typeface="+mn-ea"/>
                <a:cs typeface="+mn-cs"/>
              </a:rPr>
              <a:t>automatic repeat request (normally abbreviated </a:t>
            </a:r>
            <a:r>
              <a:rPr lang="en-US" sz="1200" b="1" kern="1200" baseline="0" dirty="0">
                <a:solidFill>
                  <a:schemeClr val="tx1"/>
                </a:solidFill>
                <a:latin typeface="+mn-lt"/>
                <a:ea typeface="+mn-ea"/>
                <a:cs typeface="+mn-cs"/>
              </a:rPr>
              <a:t>ARQ</a:t>
            </a:r>
            <a:r>
              <a:rPr lang="en-US" sz="1200" kern="1200" baseline="0" dirty="0">
                <a:solidFill>
                  <a:schemeClr val="tx1"/>
                </a:solidFill>
                <a:latin typeface="+mn-lt"/>
                <a:ea typeface="+mn-ea"/>
                <a:cs typeface="+mn-cs"/>
              </a:rPr>
              <a:t>). This section describes three different ARQ algorithms using generic language; that is, we do not give detailed information about a particular protocol’s header fields.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60930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We have covered up till now that if we want to build a direct-link network (in which all nodes are connected together by one or more direct links – i.e., there are no switches), we have to cover five fundamental problems. These problems are listed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Encoding is primarily a layer 1 function but is implemented in network adapters. The encoding functionality converts data bits into signal form that can be sent on the physical medium. Framing is essential a layer-2 function and is also performed by a network adapter – the framing functionality is responsible mainly for determining the frame boundaries, and also contains addressing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there are other important functionalities that must be implemented if we want to make our direct link network useful. More specifically, we should have the ability to mediate requests for access to the network; this is necessary since physical links cannot accommodate arbitrary number of users. When multiple users want to transmit at the same time, the media access control (MAC) protocol must decide which node can transmit and which node should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Our lecture today would be on </a:t>
            </a:r>
            <a:r>
              <a:rPr lang="en-US" sz="1200" i="1" kern="1200" baseline="0" dirty="0">
                <a:solidFill>
                  <a:schemeClr val="tx1"/>
                </a:solidFill>
                <a:latin typeface="+mn-lt"/>
                <a:ea typeface="+mn-ea"/>
                <a:cs typeface="+mn-cs"/>
              </a:rPr>
              <a:t>access mediation techniques </a:t>
            </a:r>
            <a:r>
              <a:rPr lang="en-US" sz="1200" kern="1200" baseline="0" dirty="0">
                <a:solidFill>
                  <a:schemeClr val="tx1"/>
                </a:solidFill>
                <a:latin typeface="+mn-lt"/>
                <a:ea typeface="+mn-ea"/>
                <a:cs typeface="+mn-cs"/>
              </a:rPr>
              <a:t>in networks. We will study access mediation for both wired and wireless networks. Note that we do not need to perform media access mediation on a point-to-point link assuming full-duplex links. PPP, however, assumes full-duplex links as is stated in the PPP RFC. (To know what an RFC is, see: http://en.wikipedia.org/wiki/Request_for_Comments)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assumption, that point-to-point links are full duplex, the MAC problem is relevant to multiple access networks. We have already named one example of a multiple-access network which is Ethernet (without delving into too much details). Ethernet is an example of a wired network, we will also study today the MAC problem for wireless networks. We will see that wireless networks have different characteristics than wired networks.</a:t>
            </a:r>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a:t>
            </a:fld>
            <a:endParaRPr lang="en-US" sz="1200" kern="120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simplest ARQ scheme is the </a:t>
            </a:r>
            <a:r>
              <a:rPr lang="en-US" sz="1200" i="1" kern="1200" baseline="0" dirty="0">
                <a:solidFill>
                  <a:schemeClr val="tx1"/>
                </a:solidFill>
                <a:latin typeface="+mn-lt"/>
                <a:ea typeface="+mn-ea"/>
                <a:cs typeface="+mn-cs"/>
              </a:rPr>
              <a:t>stop-and-wait algorithm. The idea of stop-and-wait </a:t>
            </a:r>
            <a:r>
              <a:rPr lang="en-US" sz="1200" kern="1200" baseline="0" dirty="0">
                <a:solidFill>
                  <a:schemeClr val="tx1"/>
                </a:solidFill>
                <a:latin typeface="+mn-lt"/>
                <a:ea typeface="+mn-ea"/>
                <a:cs typeface="+mn-cs"/>
              </a:rPr>
              <a:t>is straightforward: After transmitting one frame, the sender waits for an acknowledgment before transmitting the next frame. If the acknowledgment does not arrive after a certain period of time, the sender times out and retransmits the original frame.</a:t>
            </a:r>
          </a:p>
          <a:p>
            <a:endParaRPr lang="en-US" b="0" i="0" baseline="0" dirty="0"/>
          </a:p>
          <a:p>
            <a:r>
              <a:rPr lang="en-US" b="0" i="0" baseline="0" dirty="0"/>
              <a:t>This slide and the next three slides </a:t>
            </a:r>
            <a:r>
              <a:rPr lang="en-US" sz="1200" kern="1200" baseline="0" dirty="0">
                <a:solidFill>
                  <a:schemeClr val="tx1"/>
                </a:solidFill>
                <a:latin typeface="+mn-lt"/>
                <a:ea typeface="+mn-ea"/>
                <a:cs typeface="+mn-cs"/>
              </a:rPr>
              <a:t>illustrate four different scenarios that result from this basic algorithm (normal operation, lost packet, lost ACK, delayed ACK). Recall that by </a:t>
            </a:r>
            <a:r>
              <a:rPr lang="en-US" sz="1200" b="1" kern="1200" baseline="0" dirty="0">
                <a:solidFill>
                  <a:schemeClr val="tx1"/>
                </a:solidFill>
                <a:latin typeface="+mn-lt"/>
                <a:ea typeface="+mn-ea"/>
                <a:cs typeface="+mn-cs"/>
              </a:rPr>
              <a:t>“lost” </a:t>
            </a:r>
            <a:r>
              <a:rPr lang="en-US" sz="1200" kern="1200" baseline="0" dirty="0">
                <a:solidFill>
                  <a:schemeClr val="tx1"/>
                </a:solidFill>
                <a:latin typeface="+mn-lt"/>
                <a:ea typeface="+mn-ea"/>
                <a:cs typeface="+mn-cs"/>
              </a:rPr>
              <a:t>we mean that the frame was corrupted while in transit, that this corruption was detected by an error code on the receiver, and that the frame was subsequently discarded. </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4350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main shortcoming of the stop-and-wait algorithm is that it allows the sender to have only one outstanding frame on the link at a time, and this may be far below the link’s capacity. Consider, for example, a 1.5-Mbps link with a 45-ms round-trip time. This link has a delay × bandwidth product of 67.5 Kb, or approximately 8 KB. Since the sender can send only one frame per RTT, and assuming a frame size of 1 KB, this implies a maximum sending rate of </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BitsPerFrame</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TimePerFrame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1024 × 8 ÷ 0.045</a:t>
            </a:r>
          </a:p>
          <a:p>
            <a:r>
              <a:rPr lang="en-US" sz="1200" kern="1200" baseline="0" dirty="0">
                <a:solidFill>
                  <a:schemeClr val="tx1"/>
                </a:solidFill>
                <a:latin typeface="+mn-lt"/>
                <a:ea typeface="+mn-ea"/>
                <a:cs typeface="+mn-cs"/>
              </a:rPr>
              <a:t>= 182 Kbps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or about one-eighth of the link’s capacity. To use the link fully, then, we’d like the sender to be able to transmit up to eight frames before having to wait for an acknowledgment.</a:t>
            </a:r>
          </a:p>
          <a:p>
            <a:endParaRPr lang="en-US" b="0" i="0" baseline="0" dirty="0"/>
          </a:p>
          <a:p>
            <a:r>
              <a:rPr lang="en-GB" dirty="0"/>
              <a:t>Bandwidth delay product is a measurement of how many bits can fill up a network link. It gives the maximum amount of data that can be transmitted by the sender at a given time before waiting for acknowledgment</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55547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8713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main shortcoming of the stop-and-wait algorithm is that it allows the sender to have only one outstanding frame on the link at a time, and this may be far below the link’s capacity. Consider, for example, a 1.5-Mbps link with a 45-ms round-trip time. This link has a delay × bandwidth product of 67.5 Kb, or approximately 8 KB. Since the sender can send only one frame per RTT, and assuming a frame size of 1 KB, this implies a maximum sending rate of </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BitsPerFrame</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TimePerFrame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1024 × 8 ÷ 0.045</a:t>
            </a:r>
          </a:p>
          <a:p>
            <a:r>
              <a:rPr lang="en-US" sz="1200" kern="1200" baseline="0" dirty="0">
                <a:solidFill>
                  <a:schemeClr val="tx1"/>
                </a:solidFill>
                <a:latin typeface="+mn-lt"/>
                <a:ea typeface="+mn-ea"/>
                <a:cs typeface="+mn-cs"/>
              </a:rPr>
              <a:t>= 182 Kbps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or about one-eighth of the link’s capacity. To use the link fully, then, we’d like the sender to be able to transmit up to eight frames before having to wait for an acknowledgment.</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291851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525576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4221749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8337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http://techdifferences.com/difference-between-go-back-n-and-selective-repeat-protocol.html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884286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used as the protocol for the delivery of </a:t>
            </a:r>
            <a:r>
              <a:rPr lang="en-US" b="1" dirty="0"/>
              <a:t>messages</a:t>
            </a:r>
            <a:r>
              <a:rPr lang="en-US" dirty="0"/>
              <a:t>, the sending process continues to send a number of </a:t>
            </a:r>
            <a:r>
              <a:rPr lang="en-US" dirty="0">
                <a:hlinkClick r:id="rId3" tooltip="Data frame"/>
              </a:rPr>
              <a:t>frames</a:t>
            </a:r>
            <a:r>
              <a:rPr lang="en-US" dirty="0"/>
              <a:t> specified by a </a:t>
            </a:r>
            <a:r>
              <a:rPr lang="en-US" i="1" dirty="0"/>
              <a:t>window size</a:t>
            </a:r>
            <a:r>
              <a:rPr lang="en-US" dirty="0"/>
              <a:t> even after a </a:t>
            </a:r>
            <a:r>
              <a:rPr lang="en-US" dirty="0">
                <a:hlinkClick r:id="rId3" tooltip="Data frame"/>
              </a:rPr>
              <a:t>frame</a:t>
            </a:r>
            <a:r>
              <a:rPr lang="en-US" dirty="0"/>
              <a:t> loss. Unlike </a:t>
            </a:r>
            <a:r>
              <a:rPr lang="en-US" dirty="0">
                <a:hlinkClick r:id="rId4" tooltip="Go-Back-N ARQ"/>
              </a:rPr>
              <a:t>Go-Back-N ARQ</a:t>
            </a:r>
            <a:r>
              <a:rPr lang="en-US" dirty="0"/>
              <a:t>, the receiving process will continue to accept and </a:t>
            </a:r>
            <a:r>
              <a:rPr lang="en-US" dirty="0">
                <a:hlinkClick r:id="rId5" tooltip="ACK (computing)"/>
              </a:rPr>
              <a:t>acknowledge</a:t>
            </a:r>
            <a:r>
              <a:rPr lang="en-US" dirty="0"/>
              <a:t> </a:t>
            </a:r>
            <a:r>
              <a:rPr lang="en-US" dirty="0">
                <a:hlinkClick r:id="rId3" tooltip="Data frame"/>
              </a:rPr>
              <a:t>frames</a:t>
            </a:r>
            <a:r>
              <a:rPr lang="en-US" dirty="0"/>
              <a:t> sent after an initial error.</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42368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3A65A5-F34B-46BD-B190-BA7D703BF95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98659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discussed in previous lectures, bit errors are sometimes introduced into frames. This happens, for example, because of electrical interference or thermal noise. Although errors are rare, especially on optical links, some mechanism is needed to detect these errors so that corrective action can be taken.</a:t>
            </a:r>
          </a:p>
          <a:p>
            <a:endParaRPr lang="en-US" b="0" i="0" baseline="0" dirty="0"/>
          </a:p>
          <a:p>
            <a:r>
              <a:rPr lang="en-US" sz="1200" kern="1200" baseline="0" dirty="0">
                <a:solidFill>
                  <a:schemeClr val="tx1"/>
                </a:solidFill>
                <a:latin typeface="+mn-lt"/>
                <a:ea typeface="+mn-ea"/>
                <a:cs typeface="+mn-cs"/>
              </a:rPr>
              <a:t>There is a long history of techniques for dealing with bit errors in computer systems, dating back to Hamming and Reed/Solomon codes that were developed for use when storing data on magnetic disks and in early core memories. This section describes some of the error detection techniques most commonly used in 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of the most common techniques for detecting transmission errors is a technique known as the </a:t>
            </a:r>
            <a:r>
              <a:rPr lang="en-US" sz="1200" i="1" kern="1200" baseline="0" dirty="0">
                <a:solidFill>
                  <a:schemeClr val="tx1"/>
                </a:solidFill>
                <a:latin typeface="+mn-lt"/>
                <a:ea typeface="+mn-ea"/>
                <a:cs typeface="+mn-cs"/>
              </a:rPr>
              <a:t>cyclic redundancy check (CRC). It is used in nearly all the link-level </a:t>
            </a:r>
            <a:r>
              <a:rPr lang="en-US" sz="1200" kern="1200" baseline="0" dirty="0">
                <a:solidFill>
                  <a:schemeClr val="tx1"/>
                </a:solidFill>
                <a:latin typeface="+mn-lt"/>
                <a:ea typeface="+mn-ea"/>
                <a:cs typeface="+mn-cs"/>
              </a:rPr>
              <a:t>protocols discussed in the previous classes—for example, HDLC, DDCMP—as well as in the CSMA and token ring protocols described in previous lectures. We will briefly describe the basic CRC algorithm. Before discussing that approach, we consider two simpler schemes that are also widely used: </a:t>
            </a:r>
            <a:r>
              <a:rPr lang="en-US" sz="1200" i="1" kern="1200" baseline="0" dirty="0">
                <a:solidFill>
                  <a:schemeClr val="tx1"/>
                </a:solidFill>
                <a:latin typeface="+mn-lt"/>
                <a:ea typeface="+mn-ea"/>
                <a:cs typeface="+mn-cs"/>
              </a:rPr>
              <a:t>two-dimensional parity and checksums.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former is used by the BISYNC protocol when it is transmitting ASCII characters (CRC is used as the error code when BISYNC is used to transmit EBCDIC), and the latter is used by several Internet protocols.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and throughput are two of the most confusing terms used in networking; primarily, because it can be defined in various ways.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is literally the width of frequency band; e.g., voice-grade telephone can support frequencies from 300 Hz to 3300 Hz and said to have a bandwidth of 3KHz.</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When we talk to bandwidth of a link, we usually refer to the number of bits per second that can be transmitted on the link. We might say that the bandwidth of an Ethernet link is 10 Mbps. This is also referred to as the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 generally, we tend to use the term throughput to refer to the measured performance of the system.  E.g., due to various inefficiencies, a pair of nodes connected by a link of 10 Mbps may achieve a throughput of only 2 Mbps.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also talk of the bandwidth required by an application (in bps). This will be covered again in the last slide.</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022719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and throughput are two of the most confusing terms used in networking; primarily, because it can be defined in various ways.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is literally the width of frequency band; e.g., voice-grade telephone can support frequencies from 300 Hz to 3300 Hz and said to have a bandwidth of 3KHz.</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When we talk to bandwidth of a link, we usually refer to the number of bits per second that can be transmitted on the link. We might say that the bandwidth of an Ethernet link is 10 Mbps. This is also referred to as the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 generally, we tend to use the term throughput to refer to the measured performance of the system.  E.g., due to various inefficiencies, a pair of nodes connected by a link of 10 Mbps may achieve a throughput of only 2 Mbps.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also talk of the bandwidth required by an application (in bps). This will be covered again in the last slide.</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507378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and throughput are two of the most confusing terms used in networking; primarily, because it can be defined in various ways.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is literally the width of frequency band; e.g., voice-grade telephone can support frequencies from 300 Hz to 3300 Hz and said to have a bandwidth of 3KHz.</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When we talk to bandwidth of a link, we usually refer to the number of bits per second that can be transmitted on the link. We might say that the bandwidth of an Ethernet link is 10 Mbps. This is also referred to as the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 generally, we tend to use the term throughput to refer to the measured performance of the system.  E.g., due to various inefficiencies, a pair of nodes connected by a link of 10 Mbps may achieve a throughput of only 2 Mbps.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also talk of the bandwidth required by an application (in bps). This will be covered again in the last slide.</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688819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3A65A5-F34B-46BD-B190-BA7D703BF95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856116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i="0" baseline="0" dirty="0"/>
              <a:t>Processing Delay</a:t>
            </a:r>
          </a:p>
          <a:p>
            <a:endParaRPr lang="en-US" b="1" i="0" baseline="0" dirty="0"/>
          </a:p>
          <a:p>
            <a:r>
              <a:rPr lang="en-US" b="0" i="0" baseline="0" dirty="0"/>
              <a:t>The time required to examine the packet's header and determine where to direct the packet is part of the processing delay. The processing delay can also include other factors, such as the time needed to check for bit-level errors in the packet that occurred in transmitting the packet's bits from the upstream node to router A. Processing delays in high-speed routers are typically on the order of microseconds or less. After this nodal processing, the router directs the packet to the queue that precedes the link to router B. </a:t>
            </a:r>
          </a:p>
          <a:p>
            <a:endParaRPr lang="en-US" b="0" i="0" baseline="0" dirty="0"/>
          </a:p>
          <a:p>
            <a:r>
              <a:rPr lang="en-US" b="1" i="0" baseline="0" dirty="0" err="1"/>
              <a:t>Queueing</a:t>
            </a:r>
            <a:r>
              <a:rPr lang="en-US" b="1" i="0" baseline="0" dirty="0"/>
              <a:t> delay: </a:t>
            </a:r>
          </a:p>
          <a:p>
            <a:endParaRPr lang="en-US" b="1" i="0" baseline="0" dirty="0"/>
          </a:p>
          <a:p>
            <a:r>
              <a:rPr lang="en-US" i="0" baseline="0" dirty="0"/>
              <a:t>At the queue, the packet experiences a queuing delay as it waits to be transmitted onto the link. The length of the queuing delay of a specific packet will depend on the  number of earlier-arriving packets that are queued and waiting for transmission across the link. If the queue is empty and no other packet is currently being transmitted, then our packet's queuing delay will be zero. On the other hand, if the traffic is heavy and many other packets are also waiting to be transmitted, the queuing delay will be long. We will see shortly that the number of packets that an arriving packet might expect to find is a function of the intensity and nature of the traffic arriving at the queue. Queuing delays can be on the order of microseconds to milliseconds in practice.</a:t>
            </a:r>
          </a:p>
          <a:p>
            <a:endParaRPr lang="en-US" i="0" baseline="0" dirty="0"/>
          </a:p>
          <a:p>
            <a:r>
              <a:rPr lang="en-US" b="1" i="0" baseline="0" dirty="0"/>
              <a:t>Transmission Delay</a:t>
            </a:r>
          </a:p>
          <a:p>
            <a:endParaRPr lang="en-US" i="0" baseline="0" dirty="0"/>
          </a:p>
          <a:p>
            <a:r>
              <a:rPr lang="en-US" i="0" baseline="0" dirty="0"/>
              <a:t>Assuming that packets are transmitted in a first-come-first-served manner, as is common in packet-switched networks, our packet can be transmitted only after all the</a:t>
            </a:r>
          </a:p>
          <a:p>
            <a:r>
              <a:rPr lang="en-US" i="0" baseline="0" dirty="0"/>
              <a:t>packets that have arrived before it have been transmitted. Denote the length of the packet by L bits, and denote the transmission rate of the link from router A to router B by R bits/sec. For example, for a 10 Mbps Ethernet link, the rate is R = 10 Mbps; for a 100 Mbps Ethernet link, the rate is R = 100 Mbps. The transmission delay (also called the store-and-forward delay, as discussed in Section 1.3) is L/R. This is the amount of time required to push (that is, transmit) all of the packet's bits into the link. Transmission delays are typically on the order of microseconds to milliseconds in practice.</a:t>
            </a:r>
          </a:p>
          <a:p>
            <a:endParaRPr lang="en-US" i="0" baseline="0" dirty="0"/>
          </a:p>
          <a:p>
            <a:r>
              <a:rPr lang="en-US" b="1" i="0" baseline="0" dirty="0"/>
              <a:t>Propagation Delay</a:t>
            </a:r>
          </a:p>
          <a:p>
            <a:endParaRPr lang="en-US" i="0" baseline="0" dirty="0"/>
          </a:p>
          <a:p>
            <a:r>
              <a:rPr lang="en-US" i="0" baseline="0" dirty="0"/>
              <a:t>Once a bit is pushed into the link, it needs to propagate to router B. The time required to propagate from the beginning of the link to router B is the propagation</a:t>
            </a:r>
          </a:p>
          <a:p>
            <a:r>
              <a:rPr lang="en-US" i="0" baseline="0" dirty="0"/>
              <a:t>delay. The bit propagates at the propagation speed of the link. The propagation speed depends on the physical medium of the link (that is, fiber optics, twisted-pair</a:t>
            </a:r>
          </a:p>
          <a:p>
            <a:r>
              <a:rPr lang="en-US" i="0" baseline="0" dirty="0"/>
              <a:t>copper wire, and so on) and is in the range of 2 x 10^8 meters/sec to 3 x 10^8 meters/sec which is equal to, or a little less than, the speed of light. The propagation delay is the distance between two routers divided by the propagation speed. That is, the propagation delay is d/s, where d is the distance between router A and router B and s is the propagation speed of the link. Once the last bit of the packet propagates to node B, it and all the preceding bits of the packet are stored in router B. The whole process then continues with router B now performing the forwarding. In wide-area networks, propagation delays are on the order of milliseconds.</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965997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i="0" baseline="0" dirty="0"/>
              <a:t>Processing Delay</a:t>
            </a:r>
          </a:p>
          <a:p>
            <a:endParaRPr lang="en-US" b="1" i="0" baseline="0" dirty="0"/>
          </a:p>
          <a:p>
            <a:r>
              <a:rPr lang="en-US" b="0" i="0" baseline="0" dirty="0"/>
              <a:t>The time required to examine the packet's header and determine where to direct the packet is part of the processing delay. The processing delay can also include other factors, such as the time needed to check for bit-level errors in the packet that occurred in transmitting the packet's bits from the upstream node to router A. Processing delays in high-speed routers are typically on the order of microseconds or less. After this nodal processing, the router directs the packet to the queue that precedes the link to router B. </a:t>
            </a:r>
          </a:p>
          <a:p>
            <a:endParaRPr lang="en-US" b="0" i="0" baseline="0" dirty="0"/>
          </a:p>
          <a:p>
            <a:r>
              <a:rPr lang="en-US" b="1" i="0" baseline="0" dirty="0" err="1"/>
              <a:t>Queueing</a:t>
            </a:r>
            <a:r>
              <a:rPr lang="en-US" b="1" i="0" baseline="0" dirty="0"/>
              <a:t> delay: </a:t>
            </a:r>
          </a:p>
          <a:p>
            <a:endParaRPr lang="en-US" b="1" i="0" baseline="0" dirty="0"/>
          </a:p>
          <a:p>
            <a:r>
              <a:rPr lang="en-US" i="0" baseline="0" dirty="0"/>
              <a:t>At the queue, the packet experiences a queuing delay as it waits to be transmitted onto the link. The length of the queuing delay of a specific packet will depend on the  number of earlier-arriving packets that are queued and waiting for transmission across the link. If the queue is empty and no other packet is currently being transmitted, then our packet's queuing delay will be zero. On the other hand, if the traffic is heavy and many other packets are also waiting to be transmitted, the queuing delay will be long. We will see shortly that the number of packets that an arriving packet might expect to find is a function of the intensity and nature of the traffic arriving at the queue. Queuing delays can be on the order of microseconds to milliseconds in practice.</a:t>
            </a:r>
          </a:p>
          <a:p>
            <a:endParaRPr lang="en-US" i="0" baseline="0" dirty="0"/>
          </a:p>
          <a:p>
            <a:r>
              <a:rPr lang="en-US" b="1" i="0" baseline="0" dirty="0"/>
              <a:t>Transmission Delay</a:t>
            </a:r>
          </a:p>
          <a:p>
            <a:endParaRPr lang="en-US" i="0" baseline="0" dirty="0"/>
          </a:p>
          <a:p>
            <a:r>
              <a:rPr lang="en-US" i="0" baseline="0" dirty="0"/>
              <a:t>Assuming that packets are transmitted in a first-come-first-served manner, as is common in packet-switched networks, our packet can be transmitted only after all the</a:t>
            </a:r>
          </a:p>
          <a:p>
            <a:r>
              <a:rPr lang="en-US" i="0" baseline="0" dirty="0"/>
              <a:t>packets that have arrived before it have been transmitted. Denote the length of the packet by L bits, and denote the transmission rate of the link from router A to router B by R bits/sec. For example, for a 10 Mbps Ethernet link, the rate is R = 10 Mbps; for a 100 Mbps Ethernet link, the rate is R = 100 Mbps. The transmission delay (also called the store-and-forward delay, as discussed in Section 1.3) is L/R. This is the amount of time required to push (that is, transmit) all of the packet's bits into the link. Transmission delays are typically on the order of microseconds to milliseconds in practice.</a:t>
            </a:r>
          </a:p>
          <a:p>
            <a:endParaRPr lang="en-US" i="0" baseline="0" dirty="0"/>
          </a:p>
          <a:p>
            <a:r>
              <a:rPr lang="en-US" b="1" i="0" baseline="0" dirty="0"/>
              <a:t>Propagation Delay</a:t>
            </a:r>
          </a:p>
          <a:p>
            <a:endParaRPr lang="en-US" i="0" baseline="0" dirty="0"/>
          </a:p>
          <a:p>
            <a:r>
              <a:rPr lang="en-US" i="0" baseline="0" dirty="0"/>
              <a:t>Once a bit is pushed into the link, it needs to propagate to router B. The time required to propagate from the beginning of the link to router B is the propagation</a:t>
            </a:r>
          </a:p>
          <a:p>
            <a:r>
              <a:rPr lang="en-US" i="0" baseline="0" dirty="0"/>
              <a:t>delay. The bit propagates at the propagation speed of the link. The propagation speed depends on the physical medium of the link (that is, fiber optics, twisted-pair</a:t>
            </a:r>
          </a:p>
          <a:p>
            <a:r>
              <a:rPr lang="en-US" i="0" baseline="0" dirty="0"/>
              <a:t>copper wire, and so on) and is in the range of 2 x 10^8 meters/sec to 3 x 10^8 meters/sec which is equal to, or a little less than, the speed of light. The propagation delay is the distance between two routers divided by the propagation speed. That is, the propagation delay is d/s, where d is the distance between router A and router B and s is the propagation speed of the link. Once the last bit of the packet propagates to node B, it and all the preceding bits of the packet are stored in router B. The whole process then continues with router B now performing the forwarding. In wide-area networks, propagation delays are on the order of milliseconds.</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02068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a:t>The following text is excerpted from Peterson and Davie: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Another term that is used to analyze and quantify networking performance is called latency (or delay). This is always measured in terms of time. It usually has three components (if we ignore nodal processing delay): 1) Transmit delay, 2) Queuing delay and 3) Propagation delay.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certain situations where it’s important to measure time to send a message from one end of the network to the other end and back. This is called </a:t>
            </a:r>
            <a:r>
              <a:rPr lang="en-US" i="1" baseline="0" dirty="0"/>
              <a:t>Round Trip Time</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Transmission delay is the time taken by the node to put the links on the medium from its output buffers.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Queuing delays are because of packet switches since packet switches need to store packets before forwarding them on a link. If the output queue of a link is already full, the new packets will have wait.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Propagation delay is the time taken for the signal representing the bit to propagate at the speed of the light to the other end. Propagation delay = distance/ speed of light which is 3 x 10^8 in vacuum; 2.3 x 10^8 in a cable and 2.0 x 10^8 in  a fiber.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Bandwidth and delay together combine to define the performance characteristics of a given link/channel. The relative importance, however, depends on the application. For some applications, latency dominates bandwidth. For example, a client that delivers one byte message and receives one byte message from the server is latency bound. Assuming no computation is involved (no nodal delay), the application will perform much different on a 100 ms RTT link than on 1 ms RTT link.</a:t>
            </a:r>
          </a:p>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176163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5B3370-FB81-4CC9-BEFE-240FFA8EDB34}" type="slidenum">
              <a:rPr lang="en-US" smtClean="0"/>
              <a:pPr/>
              <a:t>43</a:t>
            </a:fld>
            <a:endParaRPr lang="en-US" dirty="0"/>
          </a:p>
        </p:txBody>
      </p:sp>
    </p:spTree>
    <p:extLst>
      <p:ext uri="{BB962C8B-B14F-4D97-AF65-F5344CB8AC3E}">
        <p14:creationId xmlns:p14="http://schemas.microsoft.com/office/powerpoint/2010/main" val="2023980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baseline="0" dirty="0"/>
              <a:t>Comparing Transmission and Propagation Delay</a:t>
            </a:r>
          </a:p>
          <a:p>
            <a:endParaRPr lang="en-US" b="0" i="0" baseline="0" dirty="0"/>
          </a:p>
          <a:p>
            <a:r>
              <a:rPr lang="en-US" b="0" i="0" baseline="0" dirty="0"/>
              <a:t>Newcomers to the field of computer networking sometimes have difficulty understanding the difference between transmission delay and propagation delay. The difference is subtle but important. The transmission delay is the amount of time required for the router to push out the packet; it is a function of the packers length and the  transmission rate of the link, but has nothing to do with the distance between the two routers. The propagation delay, on the other hand, is the time it takes a bit to propagate from one router to the next; it is a function of the distance between the two routers, but has nothing to do with the packet's length or the transmission rate of the link.</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622260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26415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discussed in previous lectures, bit errors are sometimes introduced into frames. This happens, for example, because of electrical interference or thermal noise. Although errors are rare, especially on optical links, some mechanism is needed to detect these errors so that corrective action can be taken.</a:t>
            </a:r>
          </a:p>
          <a:p>
            <a:endParaRPr lang="en-US" b="0" i="0" baseline="0" dirty="0"/>
          </a:p>
          <a:p>
            <a:r>
              <a:rPr lang="en-US" sz="1200" kern="1200" baseline="0" dirty="0">
                <a:solidFill>
                  <a:schemeClr val="tx1"/>
                </a:solidFill>
                <a:latin typeface="+mn-lt"/>
                <a:ea typeface="+mn-ea"/>
                <a:cs typeface="+mn-cs"/>
              </a:rPr>
              <a:t>There is a long history of techniques for dealing with bit errors in computer systems, dating back to Hamming and Reed/Solomon codes that were developed for use when storing data on magnetic disks and in early core memories. This section describes some of the error detection techniques most commonly used in 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of the most common techniques for detecting transmission errors is a technique known as the </a:t>
            </a:r>
            <a:r>
              <a:rPr lang="en-US" sz="1200" i="1" kern="1200" baseline="0" dirty="0">
                <a:solidFill>
                  <a:schemeClr val="tx1"/>
                </a:solidFill>
                <a:latin typeface="+mn-lt"/>
                <a:ea typeface="+mn-ea"/>
                <a:cs typeface="+mn-cs"/>
              </a:rPr>
              <a:t>cyclic redundancy check (CRC). It is used in nearly all the link-level </a:t>
            </a:r>
            <a:r>
              <a:rPr lang="en-US" sz="1200" kern="1200" baseline="0" dirty="0">
                <a:solidFill>
                  <a:schemeClr val="tx1"/>
                </a:solidFill>
                <a:latin typeface="+mn-lt"/>
                <a:ea typeface="+mn-ea"/>
                <a:cs typeface="+mn-cs"/>
              </a:rPr>
              <a:t>protocols discussed in the previous classes—for example, HDLC, DDCMP—as well as in the CSMA and token ring protocols described in previous lectures. We will briefly describe the basic CRC algorithm. Before discussing that approach, we consider two simpler schemes that are also widely used: </a:t>
            </a:r>
            <a:r>
              <a:rPr lang="en-US" sz="1200" i="1" kern="1200" baseline="0" dirty="0">
                <a:solidFill>
                  <a:schemeClr val="tx1"/>
                </a:solidFill>
                <a:latin typeface="+mn-lt"/>
                <a:ea typeface="+mn-ea"/>
                <a:cs typeface="+mn-cs"/>
              </a:rPr>
              <a:t>two-dimensional parity and checksums.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former is used by the BISYNC protocol when it is transmitting ASCII characters (CRC is used as the error code when BISYNC is used to transmit EBCDIC), and the latter is used by several Internet protocols.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8206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69312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3A65A5-F34B-46BD-B190-BA7D703BF95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917272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633180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51</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basic idea behind any error detection scheme is to add redundant information to a frame that can be used to determine if errors have been introduced. In the extreme, we could imagine transmitting two complete copies of the data. If the two copies are identical at the receiver, then it is probably the case that  both are correct. If they differ, then an error was introduced into one (or both) of them, and they must be discarded. This is a rather poor error detection scheme for two reasons. First, it sends </a:t>
            </a:r>
            <a:r>
              <a:rPr lang="en-US" sz="1200" i="1" kern="1200" baseline="0" dirty="0">
                <a:solidFill>
                  <a:schemeClr val="tx1"/>
                </a:solidFill>
                <a:latin typeface="+mn-lt"/>
                <a:ea typeface="+mn-ea"/>
                <a:cs typeface="+mn-cs"/>
              </a:rPr>
              <a:t>n redundant bits for an n-bit message. Second, many errors will go undetected—any </a:t>
            </a:r>
            <a:r>
              <a:rPr lang="en-US" sz="1200" kern="1200" baseline="0" dirty="0">
                <a:solidFill>
                  <a:schemeClr val="tx1"/>
                </a:solidFill>
                <a:latin typeface="+mn-lt"/>
                <a:ea typeface="+mn-ea"/>
                <a:cs typeface="+mn-cs"/>
              </a:rPr>
              <a:t>error that happens to corrupt the same bit positions in the first and second copies of the message.</a:t>
            </a:r>
          </a:p>
          <a:p>
            <a:endParaRPr lang="en-US" b="0" i="0" baseline="0" dirty="0"/>
          </a:p>
          <a:p>
            <a:r>
              <a:rPr lang="en-US" sz="1200" kern="1200" baseline="0" dirty="0">
                <a:solidFill>
                  <a:schemeClr val="tx1"/>
                </a:solidFill>
                <a:latin typeface="+mn-lt"/>
                <a:ea typeface="+mn-ea"/>
                <a:cs typeface="+mn-cs"/>
              </a:rPr>
              <a:t>Fortunately, we can do a lot better than this simple scheme. In general, we can provide quite strong error detection capability while sending only </a:t>
            </a:r>
            <a:r>
              <a:rPr lang="en-US" sz="1200" i="1" kern="1200" baseline="0" dirty="0">
                <a:solidFill>
                  <a:schemeClr val="tx1"/>
                </a:solidFill>
                <a:latin typeface="+mn-lt"/>
                <a:ea typeface="+mn-ea"/>
                <a:cs typeface="+mn-cs"/>
              </a:rPr>
              <a:t>k redundant bits for </a:t>
            </a:r>
            <a:r>
              <a:rPr lang="en-US" sz="1200" kern="1200" baseline="0" dirty="0">
                <a:solidFill>
                  <a:schemeClr val="tx1"/>
                </a:solidFill>
                <a:latin typeface="+mn-lt"/>
                <a:ea typeface="+mn-ea"/>
                <a:cs typeface="+mn-cs"/>
              </a:rPr>
              <a:t>an </a:t>
            </a:r>
            <a:r>
              <a:rPr lang="en-US" sz="1200" i="1" kern="1200" baseline="0" dirty="0">
                <a:solidFill>
                  <a:schemeClr val="tx1"/>
                </a:solidFill>
                <a:latin typeface="+mn-lt"/>
                <a:ea typeface="+mn-ea"/>
                <a:cs typeface="+mn-cs"/>
              </a:rPr>
              <a:t>n-bit message, where k ≪ n. On an Ethernet, for example, a frame carrying up to </a:t>
            </a:r>
            <a:r>
              <a:rPr lang="en-US" sz="1200" kern="1200" baseline="0" dirty="0">
                <a:solidFill>
                  <a:schemeClr val="tx1"/>
                </a:solidFill>
                <a:latin typeface="+mn-lt"/>
                <a:ea typeface="+mn-ea"/>
                <a:cs typeface="+mn-cs"/>
              </a:rPr>
              <a:t>12,000 bits (1500 bytes) of data requires only a 32-bit CRC code, or as it is commonly expressed, uses CRC-32. Such a code will catch the overwhelming majority of errors, as we will see below.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say that the extra bits we send are redundant because they add no new information to the message. Instead, they are derived directly from the original message using some well-defined algorithm. Both the sender and the receiver know exactly what that algorithm is. The sender applies the algorithm to the message to generate the redundant bits. It then transmits both the message and those few extra bits. When the receiver applies the same algorithm to the received message, it should (in the absence of errors) come up with the same result as the sender. It compares the result with the one sent to it by the sender. If they match, it can conclude (with high likelihood) that no errors were introduced in the message during transmission. If they do not match, it can be sure that either the message or the redundant bits were corrupted, and it must take appropriate action, that is, discarding the message, or correcting it if that is possible.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Single parity bit checking can check all single-bit errors. It can also detect burst errors as long as the total number of bits changed is odd.</a:t>
            </a:r>
          </a:p>
          <a:p>
            <a:endParaRPr lang="en-US" b="0" i="0" baseline="0" dirty="0"/>
          </a:p>
          <a:p>
            <a:r>
              <a:rPr lang="en-US" b="0" i="0" baseline="0" dirty="0"/>
              <a:t>Single parity bit check is also called ‘Vertical Redundancy Check’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Two-dimensional parity is exactly what the name suggests. It is based on “simple” (one-dimensional) parity, which usually involves adding one extra bit to a 7-bit code to balance the number of 1s in the byte. For example, odd parity sets the eighth bit to 1 if needed to give an odd number of 1s in the byte, and even parity sets the eighth bit to 1 if needed to give an even number of 1s in the byte. Two-dimensional parity does a similar calculation for each bit position across each of the bytes contained in the frame. This results in an extra parity byte for the entire frame, in addition to a parity bit for each byte.</a:t>
            </a:r>
          </a:p>
          <a:p>
            <a:endParaRPr lang="en-US" b="0" i="0" baseline="0" dirty="0"/>
          </a:p>
          <a:p>
            <a:r>
              <a:rPr lang="en-US" sz="1200" kern="1200" baseline="0" dirty="0">
                <a:solidFill>
                  <a:schemeClr val="tx1"/>
                </a:solidFill>
                <a:latin typeface="+mn-lt"/>
                <a:ea typeface="+mn-ea"/>
                <a:cs typeface="+mn-cs"/>
              </a:rPr>
              <a:t>The figure above illustrates how two-dimensional even parity works for an example frame containing 6 bytes of data. and most 4-bit errors. In this case, we Notice that the third bit of the parity byte is 1 since there are an odd number of 1s in the third bit across the 6 bytes in the frame. It can be shown that two-dimensional parity catches all 1-, 2-, and 3-bit errors,  have added 14 bits of redundant information to </a:t>
            </a:r>
            <a:r>
              <a:rPr lang="en-US" sz="1200" kern="1200" baseline="0">
                <a:solidFill>
                  <a:schemeClr val="tx1"/>
                </a:solidFill>
                <a:latin typeface="+mn-lt"/>
                <a:ea typeface="+mn-ea"/>
                <a:cs typeface="+mn-cs"/>
              </a:rPr>
              <a:t>a 49-bit </a:t>
            </a:r>
            <a:r>
              <a:rPr lang="en-US" sz="1200" kern="1200" baseline="0" dirty="0">
                <a:solidFill>
                  <a:schemeClr val="tx1"/>
                </a:solidFill>
                <a:latin typeface="+mn-lt"/>
                <a:ea typeface="+mn-ea"/>
                <a:cs typeface="+mn-cs"/>
              </a:rPr>
              <a:t>message, and yet we have stronger protection against common errors than the “repetition code” described above.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Two-dimensional parity is exactly what the name suggests. It is based on “simple” (one-dimensional) parity, which usually involves adding one extra bit to a 7-bit code to balance the number of 1s in the byte. For example, odd parity sets the eighth bit to 1 if needed to give an odd number of 1s in the byte, and even parity sets the eighth bit to 1 if needed to give an even number of 1s in the byte. Two-dimensional parity does a similar calculation for each bit position across each of the bytes contained in the frame. This results in an extra parity byte for the entire frame, in addition to a parity bit for each byte.</a:t>
            </a:r>
          </a:p>
          <a:p>
            <a:endParaRPr lang="en-US" b="0" i="0" baseline="0" dirty="0"/>
          </a:p>
          <a:p>
            <a:r>
              <a:rPr lang="en-US" sz="1200" kern="1200" baseline="0" dirty="0">
                <a:solidFill>
                  <a:schemeClr val="tx1"/>
                </a:solidFill>
                <a:latin typeface="+mn-lt"/>
                <a:ea typeface="+mn-ea"/>
                <a:cs typeface="+mn-cs"/>
              </a:rPr>
              <a:t>The figure above illustrates how two-dimensional even parity works for an example frame containing 6 bytes of data. Notice that the third bit of the parity byte is 1 since there are an odd number of 1s in the third bit across the 6 bytes in the frame. It can be shown that two-dimensional parity catches all 1-, 2-, and 3-bit errors, and most 4-bit errors. In this case, we have added 14 bits of redundant information to a 42-bit message, and yet we have stronger protection against common errors than the “repetition code” described above.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Two-dimensional parity is exactly what the name suggests. It is based on “simple” (one-dimensional) parity, which usually involves adding one extra bit to a 7-bit code to balance the number of 1s in the byte. For example, odd parity sets the eighth bit to 1 if needed to give an odd number of 1s in the byte, and even parity sets the eighth bit to 1 if needed to give an even number of 1s in the byte. Two-dimensional parity does a similar calculation for each bit position across each of the bytes contained in the frame. This results in an extra parity byte for the entire frame, in addition to a parity bit for each byte.</a:t>
            </a:r>
          </a:p>
          <a:p>
            <a:endParaRPr lang="en-US" b="0" i="0" baseline="0" dirty="0"/>
          </a:p>
          <a:p>
            <a:r>
              <a:rPr lang="en-US" sz="1200" kern="1200" baseline="0" dirty="0">
                <a:solidFill>
                  <a:schemeClr val="tx1"/>
                </a:solidFill>
                <a:latin typeface="+mn-lt"/>
                <a:ea typeface="+mn-ea"/>
                <a:cs typeface="+mn-cs"/>
              </a:rPr>
              <a:t>The figure above illustrates how two-dimensional even parity works for an example frame containing 6 bytes of data. Notice that the third bit of the parity byte is 1 since there are an odd number of 1s in the third bit across the 6 bytes in the frame. It can be shown that two-dimensional parity catches all 1-, 2-, and 3-bit errors, and most 4-bit errors. In this case, we have added 14 bits of redundant information to a 42-bit message, and yet we have stronger protection against common errors than the “repetition code” described above.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092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5/13/2023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5/13/2023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http://en.wikipedia.org/wiki/ACK_(computing)" TargetMode="External"/><Relationship Id="rId5" Type="http://schemas.openxmlformats.org/officeDocument/2006/relationships/hyperlink" Target="http://en.wikipedia.org/wiki/Go-Back-N_ARQ" TargetMode="External"/><Relationship Id="rId4" Type="http://schemas.openxmlformats.org/officeDocument/2006/relationships/hyperlink" Target="http://en.wikipedia.org/wiki/Data_fram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1.gif"/><Relationship Id="rId7" Type="http://schemas.openxmlformats.org/officeDocument/2006/relationships/image" Target="../media/image23.wmf"/><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4.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2.png"/><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8.bin"/><Relationship Id="rId1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hyperlink" Target="http://media.pearsoncmg.com/aw/aw_kurose_network_2/applets/transmission/delay.html"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media.pearsoncmg.com/aw/aw_kurose_network_2/applets/queuing/queuing.html"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8"/>
          <p:cNvGrpSpPr/>
          <p:nvPr/>
        </p:nvGrpSpPr>
        <p:grpSpPr>
          <a:xfrm>
            <a:off x="747304" y="4034135"/>
            <a:ext cx="7558496" cy="2138065"/>
            <a:chOff x="727253" y="3576935"/>
            <a:chExt cx="7558496" cy="2138065"/>
          </a:xfrm>
        </p:grpSpPr>
        <p:grpSp>
          <p:nvGrpSpPr>
            <p:cNvPr id="3"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algn="ctr" rtl="0" eaLnBrk="0" fontAlgn="base" hangingPunct="0">
                  <a:spcBef>
                    <a:spcPct val="0"/>
                  </a:spcBef>
                  <a:spcAft>
                    <a:spcPct val="0"/>
                  </a:spcAft>
                  <a:defRPr/>
                </a:pPr>
                <a:r>
                  <a:rPr lang="en-US" sz="2400" b="1" kern="1200" dirty="0">
                    <a:solidFill>
                      <a:srgbClr val="C0504D">
                        <a:lumMod val="20000"/>
                        <a:lumOff val="80000"/>
                      </a:srgbClr>
                    </a:solidFill>
                    <a:latin typeface="Calibri" pitchFamily="34" charset="0"/>
                    <a:ea typeface="+mn-ea"/>
                    <a:cs typeface="Arial"/>
                  </a:rPr>
                  <a:t>Sender</a:t>
                </a:r>
              </a:p>
            </p:txBody>
          </p:sp>
          <p:grpSp>
            <p:nvGrpSpPr>
              <p:cNvPr id="4"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algn="ctr" rtl="0" eaLnBrk="0" fontAlgn="base" hangingPunct="0">
                    <a:spcBef>
                      <a:spcPct val="0"/>
                    </a:spcBef>
                    <a:spcAft>
                      <a:spcPct val="0"/>
                    </a:spcAft>
                    <a:defRPr/>
                  </a:pPr>
                  <a:r>
                    <a:rPr lang="en-US" sz="2400" kern="1200" dirty="0">
                      <a:solidFill>
                        <a:prstClr val="white"/>
                      </a:solidFill>
                      <a:latin typeface="Calibri" pitchFamily="34" charset="0"/>
                      <a:ea typeface="+mn-ea"/>
                      <a:cs typeface="Arial"/>
                    </a:rPr>
                    <a:t> </a:t>
                  </a:r>
                  <a:r>
                    <a:rPr lang="en-US" sz="2400" b="1" kern="1200" dirty="0">
                      <a:solidFill>
                        <a:srgbClr val="C00000"/>
                      </a:solidFill>
                      <a:latin typeface="Calibri" pitchFamily="34" charset="0"/>
                      <a:ea typeface="+mn-ea"/>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C0504D">
                        <a:lumMod val="20000"/>
                        <a:lumOff val="80000"/>
                      </a:srgbClr>
                    </a:solidFill>
                    <a:latin typeface="Calibri" pitchFamily="34" charset="0"/>
                    <a:ea typeface="+mn-ea"/>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prstClr val="black"/>
                    </a:solidFill>
                    <a:latin typeface="Calibri" pitchFamily="34" charset="0"/>
                    <a:ea typeface="+mn-ea"/>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grpSp>
            <p:nvGrpSpPr>
              <p:cNvPr id="5"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algn="ctr" rtl="0" eaLnBrk="0" fontAlgn="base" hangingPunct="0">
                    <a:spcBef>
                      <a:spcPct val="0"/>
                    </a:spcBef>
                    <a:spcAft>
                      <a:spcPct val="0"/>
                    </a:spcAft>
                    <a:defRPr/>
                  </a:pPr>
                  <a:r>
                    <a:rPr lang="en-US" sz="2400" b="1" kern="1200" dirty="0">
                      <a:solidFill>
                        <a:srgbClr val="C00000"/>
                      </a:solidFill>
                      <a:latin typeface="Calibri" pitchFamily="34" charset="0"/>
                      <a:ea typeface="+mn-ea"/>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FF6600"/>
                    </a:solidFill>
                    <a:latin typeface="Calibri" pitchFamily="34" charset="0"/>
                    <a:ea typeface="+mn-ea"/>
                    <a:cs typeface="Arial"/>
                  </a:rPr>
                  <a:t>Adapter</a:t>
                </a: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400" b="1" kern="1200" dirty="0">
                    <a:solidFill>
                      <a:srgbClr val="FF6600"/>
                    </a:solidFill>
                    <a:latin typeface="Calibri" pitchFamily="34" charset="0"/>
                    <a:ea typeface="+mn-ea"/>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defRPr/>
                </a:pPr>
                <a:r>
                  <a:rPr lang="en-US" sz="2800" b="1" kern="1200" dirty="0">
                    <a:solidFill>
                      <a:srgbClr val="FF6600"/>
                    </a:solidFill>
                    <a:latin typeface="Calibri" pitchFamily="34" charset="0"/>
                    <a:ea typeface="+mn-ea"/>
                    <a:cs typeface="Arial"/>
                  </a:rPr>
                  <a:t>Link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algn="ctr" rtl="0" fontAlgn="base">
                  <a:spcBef>
                    <a:spcPct val="0"/>
                  </a:spcBef>
                  <a:spcAft>
                    <a:spcPct val="0"/>
                  </a:spcAft>
                  <a:defRPr/>
                </a:pPr>
                <a:endParaRPr lang="en-US" sz="2400" b="1" kern="1200">
                  <a:solidFill>
                    <a:prstClr val="white"/>
                  </a:solidFill>
                  <a:latin typeface="Calibri" pitchFamily="34" charset="0"/>
                  <a:ea typeface="+mn-ea"/>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pPr algn="l" rtl="0"/>
              <a:endParaRPr lang="en-US" kern="1200">
                <a:solidFill>
                  <a:prstClr val="black"/>
                </a:solidFill>
                <a:latin typeface="Calibri"/>
                <a:ea typeface="+mn-ea"/>
                <a:cs typeface="+mn-cs"/>
              </a:endParaRPr>
            </a:p>
          </p:txBody>
        </p:sp>
      </p:grpSp>
      <p:sp>
        <p:nvSpPr>
          <p:cNvPr id="27" name="Text Box 152"/>
          <p:cNvSpPr txBox="1">
            <a:spLocks noChangeArrowheads="1"/>
          </p:cNvSpPr>
          <p:nvPr/>
        </p:nvSpPr>
        <p:spPr bwMode="auto">
          <a:xfrm>
            <a:off x="1104900" y="1600200"/>
            <a:ext cx="6896100" cy="1375586"/>
          </a:xfrm>
          <a:prstGeom prst="rect">
            <a:avLst/>
          </a:prstGeom>
          <a:noFill/>
          <a:ln w="9525" algn="ctr">
            <a:noFill/>
            <a:miter lim="800000"/>
            <a:headEnd/>
            <a:tailEnd/>
          </a:ln>
          <a:effectLst/>
        </p:spPr>
        <p:txBody>
          <a:bodyPr wrap="square" lIns="82124" tIns="41061" rIns="82124" bIns="41061">
            <a:spAutoFit/>
          </a:bodyPr>
          <a:lstStyle/>
          <a:p>
            <a:pPr lvl="0" algn="ctr"/>
            <a:r>
              <a:rPr lang="en-US" sz="4800" b="1" dirty="0">
                <a:ln>
                  <a:solidFill>
                    <a:srgbClr val="FF0000"/>
                  </a:solidFill>
                </a:ln>
                <a:solidFill>
                  <a:schemeClr val="accent6"/>
                </a:solidFill>
                <a:latin typeface="Arial" pitchFamily="34" charset="0"/>
                <a:cs typeface="Arial" pitchFamily="34" charset="0"/>
              </a:rPr>
              <a:t>Media Access Control </a:t>
            </a:r>
            <a:r>
              <a:rPr lang="en-US" sz="3600" b="1" dirty="0">
                <a:solidFill>
                  <a:schemeClr val="bg1"/>
                </a:solidFill>
                <a:latin typeface="Arial" pitchFamily="34" charset="0"/>
                <a:cs typeface="Arial" pitchFamily="34" charset="0"/>
              </a:rPr>
              <a:t>in Wired &amp; Wireless Networks</a:t>
            </a:r>
            <a:endParaRPr lang="en-US" sz="4800" b="1" dirty="0">
              <a:solidFill>
                <a:schemeClr val="bg1"/>
              </a:solidFill>
              <a:latin typeface="Arial" pitchFamily="34" charset="0"/>
              <a:cs typeface="Arial" pitchFamily="34" charset="0"/>
            </a:endParaRPr>
          </a:p>
        </p:txBody>
      </p:sp>
      <p:sp>
        <p:nvSpPr>
          <p:cNvPr id="30" name="Rectangle 29"/>
          <p:cNvSpPr/>
          <p:nvPr/>
        </p:nvSpPr>
        <p:spPr>
          <a:xfrm>
            <a:off x="0" y="-7441"/>
            <a:ext cx="6354625"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Topic 4;  Error detection and coding</a:t>
            </a:r>
            <a:endParaRPr lang="en-US" sz="900" kern="0"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Two dimensional parity</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 name="Picture 9" descr="WP_20170410_13_34_30_Pro.jpg"/>
          <p:cNvPicPr>
            <a:picLocks noChangeAspect="1"/>
          </p:cNvPicPr>
          <p:nvPr/>
        </p:nvPicPr>
        <p:blipFill>
          <a:blip r:embed="rId3"/>
          <a:stretch>
            <a:fillRect/>
          </a:stretch>
        </p:blipFill>
        <p:spPr>
          <a:xfrm>
            <a:off x="1066800" y="1600200"/>
            <a:ext cx="7059648" cy="3962400"/>
          </a:xfrm>
          <a:prstGeom prst="rect">
            <a:avLst/>
          </a:prstGeom>
        </p:spPr>
      </p:pic>
    </p:spTree>
    <p:extLst>
      <p:ext uri="{BB962C8B-B14F-4D97-AF65-F5344CB8AC3E}">
        <p14:creationId xmlns:p14="http://schemas.microsoft.com/office/powerpoint/2010/main" val="6554768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Example</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txBox="1">
            <a:spLocks noChangeArrowheads="1"/>
          </p:cNvSpPr>
          <p:nvPr/>
        </p:nvSpPr>
        <p:spPr>
          <a:xfrm>
            <a:off x="457200" y="12954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b="1" dirty="0">
                <a:solidFill>
                  <a:srgbClr val="FF0000"/>
                </a:solidFill>
                <a:latin typeface="Calibri" charset="0"/>
              </a:rPr>
              <a:t>Repeat the previous example for odd parity and introduce three bit errors during channel transmission. SEE if TDP detects it correctly or not? </a:t>
            </a:r>
            <a:endParaRPr lang="en-US" dirty="0">
              <a:latin typeface="Calibri" charset="0"/>
            </a:endParaRPr>
          </a:p>
          <a:p>
            <a:pPr lvl="1">
              <a:buFont typeface="Arial" charset="0"/>
              <a:buNone/>
            </a:pPr>
            <a:endParaRPr lang="en-US" dirty="0">
              <a:latin typeface="Calibri" charset="0"/>
            </a:endParaRPr>
          </a:p>
        </p:txBody>
      </p:sp>
    </p:spTree>
    <p:extLst>
      <p:ext uri="{BB962C8B-B14F-4D97-AF65-F5344CB8AC3E}">
        <p14:creationId xmlns:p14="http://schemas.microsoft.com/office/powerpoint/2010/main" val="3246701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Checksum</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8" name="Rectangle 3"/>
          <p:cNvSpPr txBox="1">
            <a:spLocks noChangeArrowheads="1"/>
          </p:cNvSpPr>
          <p:nvPr/>
        </p:nvSpPr>
        <p:spPr>
          <a:xfrm>
            <a:off x="457200" y="12954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latin typeface="Calibri" charset="0"/>
              </a:rPr>
              <a:t>At </a:t>
            </a:r>
            <a:r>
              <a:rPr lang="en-US" b="1" dirty="0" err="1">
                <a:solidFill>
                  <a:srgbClr val="FF0000"/>
                </a:solidFill>
                <a:latin typeface="Calibri" charset="0"/>
              </a:rPr>
              <a:t>Tx</a:t>
            </a:r>
            <a:endParaRPr lang="en-US" b="1" dirty="0">
              <a:solidFill>
                <a:srgbClr val="FF0000"/>
              </a:solidFill>
              <a:latin typeface="Calibri" charset="0"/>
            </a:endParaRPr>
          </a:p>
          <a:p>
            <a:r>
              <a:rPr lang="en-US" dirty="0">
                <a:latin typeface="Calibri" charset="0"/>
              </a:rPr>
              <a:t>Add all 16 bit words</a:t>
            </a:r>
          </a:p>
          <a:p>
            <a:r>
              <a:rPr lang="en-US" dirty="0">
                <a:latin typeface="Calibri" charset="0"/>
              </a:rPr>
              <a:t>Take 1’s compliment of the sum</a:t>
            </a:r>
          </a:p>
          <a:p>
            <a:r>
              <a:rPr lang="en-US" dirty="0">
                <a:latin typeface="Calibri" charset="0"/>
              </a:rPr>
              <a:t>Transmit as Checksum</a:t>
            </a:r>
          </a:p>
          <a:p>
            <a:pPr marL="0" indent="0">
              <a:buNone/>
            </a:pPr>
            <a:r>
              <a:rPr lang="en-US" b="1" dirty="0">
                <a:solidFill>
                  <a:srgbClr val="FF0000"/>
                </a:solidFill>
                <a:latin typeface="Calibri" charset="0"/>
              </a:rPr>
              <a:t>At Rx</a:t>
            </a:r>
          </a:p>
          <a:p>
            <a:r>
              <a:rPr lang="en-US" dirty="0">
                <a:latin typeface="Calibri" charset="0"/>
              </a:rPr>
              <a:t>Add all 16 bit words including checksum</a:t>
            </a:r>
          </a:p>
          <a:p>
            <a:r>
              <a:rPr lang="en-US" dirty="0">
                <a:latin typeface="Calibri" charset="0"/>
              </a:rPr>
              <a:t>Sum should be all 1’s if no error</a:t>
            </a:r>
          </a:p>
          <a:p>
            <a:pPr lvl="1">
              <a:buFont typeface="Arial" charset="0"/>
              <a:buNone/>
            </a:pPr>
            <a:endParaRPr lang="en-US" dirty="0">
              <a:latin typeface="Calibri" charset="0"/>
            </a:endParaRPr>
          </a:p>
        </p:txBody>
      </p:sp>
    </p:spTree>
    <p:extLst>
      <p:ext uri="{BB962C8B-B14F-4D97-AF65-F5344CB8AC3E}">
        <p14:creationId xmlns:p14="http://schemas.microsoft.com/office/powerpoint/2010/main" val="60773404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Checksum</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8" name="Rectangle 3"/>
          <p:cNvSpPr txBox="1">
            <a:spLocks noChangeArrowheads="1"/>
          </p:cNvSpPr>
          <p:nvPr/>
        </p:nvSpPr>
        <p:spPr>
          <a:xfrm>
            <a:off x="457200" y="12954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endParaRPr lang="en-US" dirty="0">
              <a:latin typeface="Calibri" charset="0"/>
            </a:endParaRPr>
          </a:p>
        </p:txBody>
      </p:sp>
      <p:sp>
        <p:nvSpPr>
          <p:cNvPr id="2" name="Rectangle 1"/>
          <p:cNvSpPr/>
          <p:nvPr/>
        </p:nvSpPr>
        <p:spPr>
          <a:xfrm>
            <a:off x="457200" y="830997"/>
            <a:ext cx="8382000" cy="6217087"/>
          </a:xfrm>
          <a:prstGeom prst="rect">
            <a:avLst/>
          </a:prstGeom>
        </p:spPr>
        <p:txBody>
          <a:bodyPr wrap="square">
            <a:spAutoFit/>
          </a:bodyPr>
          <a:lstStyle/>
          <a:p>
            <a:r>
              <a:rPr lang="en-US" sz="2200" dirty="0"/>
              <a:t>Data to be sent: 10110011 (</a:t>
            </a:r>
            <a:r>
              <a:rPr lang="en-US" sz="2200" dirty="0" err="1"/>
              <a:t>Seg</a:t>
            </a:r>
            <a:r>
              <a:rPr lang="en-US" sz="2200" dirty="0"/>
              <a:t> 1)</a:t>
            </a:r>
          </a:p>
          <a:p>
            <a:r>
              <a:rPr lang="en-US" sz="2200" dirty="0"/>
              <a:t>                              10101011</a:t>
            </a:r>
          </a:p>
          <a:p>
            <a:r>
              <a:rPr lang="en-US" sz="2200" dirty="0"/>
              <a:t>                              --------------</a:t>
            </a:r>
          </a:p>
          <a:p>
            <a:r>
              <a:rPr lang="en-US" sz="2200" dirty="0"/>
              <a:t>                              01011110</a:t>
            </a:r>
          </a:p>
          <a:p>
            <a:r>
              <a:rPr lang="en-US" sz="2200" dirty="0"/>
              <a:t>                                              1 (carry)</a:t>
            </a:r>
          </a:p>
          <a:p>
            <a:r>
              <a:rPr lang="en-US" sz="2200" dirty="0"/>
              <a:t>                              --------------  </a:t>
            </a:r>
          </a:p>
          <a:p>
            <a:r>
              <a:rPr lang="en-US" sz="2200" dirty="0"/>
              <a:t>                              01011111  (Sum)</a:t>
            </a:r>
          </a:p>
          <a:p>
            <a:r>
              <a:rPr lang="en-US" sz="2200" dirty="0"/>
              <a:t>                              10100000  (Checksum) [1s complement]</a:t>
            </a:r>
          </a:p>
          <a:p>
            <a:endParaRPr lang="en-US" sz="2200" dirty="0"/>
          </a:p>
          <a:p>
            <a:pPr marL="457200" indent="-457200">
              <a:buFont typeface="Wingdings" panose="05000000000000000000" pitchFamily="2" charset="2"/>
              <a:buChar char="Ø"/>
            </a:pPr>
            <a:r>
              <a:rPr lang="en-US" sz="2800" dirty="0"/>
              <a:t> As we have to wrap up the bits in K segments (equal to the size of the segment), so we wrap the total sum into 8 bits.</a:t>
            </a:r>
          </a:p>
          <a:p>
            <a:pPr marL="457200" indent="-457200">
              <a:buFont typeface="Wingdings" panose="05000000000000000000" pitchFamily="2" charset="2"/>
              <a:buChar char="Ø"/>
            </a:pPr>
            <a:r>
              <a:rPr lang="en-US" sz="2800" dirty="0"/>
              <a:t>Sender sends the sum plus the checksum. Receiver computes the sum again which should come out to be all one’s in case of no errors. </a:t>
            </a:r>
          </a:p>
          <a:p>
            <a:r>
              <a:rPr lang="en-US" sz="3200" dirty="0"/>
              <a:t>       </a:t>
            </a:r>
          </a:p>
        </p:txBody>
      </p:sp>
    </p:spTree>
    <p:extLst>
      <p:ext uri="{BB962C8B-B14F-4D97-AF65-F5344CB8AC3E}">
        <p14:creationId xmlns:p14="http://schemas.microsoft.com/office/powerpoint/2010/main" val="5177157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Checksum</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8" name="Rectangle 3"/>
          <p:cNvSpPr txBox="1">
            <a:spLocks noChangeArrowheads="1"/>
          </p:cNvSpPr>
          <p:nvPr/>
        </p:nvSpPr>
        <p:spPr>
          <a:xfrm>
            <a:off x="457200" y="12954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charset="0"/>
              <a:buNone/>
            </a:pPr>
            <a:endParaRPr lang="en-US" dirty="0">
              <a:latin typeface="Calibri" charset="0"/>
            </a:endParaRPr>
          </a:p>
        </p:txBody>
      </p:sp>
      <p:sp>
        <p:nvSpPr>
          <p:cNvPr id="2" name="Rectangle 1"/>
          <p:cNvSpPr/>
          <p:nvPr/>
        </p:nvSpPr>
        <p:spPr>
          <a:xfrm>
            <a:off x="457200" y="830997"/>
            <a:ext cx="8382000" cy="2708434"/>
          </a:xfrm>
          <a:prstGeom prst="rect">
            <a:avLst/>
          </a:prstGeom>
        </p:spPr>
        <p:txBody>
          <a:bodyPr wrap="square">
            <a:spAutoFit/>
          </a:bodyPr>
          <a:lstStyle/>
          <a:p>
            <a:r>
              <a:rPr lang="en-US" sz="2200" b="1" dirty="0"/>
              <a:t>Extra credit to first student:</a:t>
            </a:r>
          </a:p>
          <a:p>
            <a:endParaRPr lang="en-US" sz="2200" b="1" dirty="0"/>
          </a:p>
          <a:p>
            <a:r>
              <a:rPr lang="en-US" sz="2200" b="1" dirty="0"/>
              <a:t>Data to be sent: </a:t>
            </a:r>
            <a:r>
              <a:rPr lang="en-US" sz="2800" b="1" dirty="0">
                <a:solidFill>
                  <a:srgbClr val="00B050"/>
                </a:solidFill>
              </a:rPr>
              <a:t>10110011</a:t>
            </a:r>
            <a:r>
              <a:rPr lang="en-US" sz="2800" b="1" dirty="0">
                <a:solidFill>
                  <a:srgbClr val="FF0000"/>
                </a:solidFill>
              </a:rPr>
              <a:t>10101011</a:t>
            </a:r>
            <a:r>
              <a:rPr lang="en-US" sz="2800" b="1" dirty="0">
                <a:solidFill>
                  <a:srgbClr val="00B0F0"/>
                </a:solidFill>
              </a:rPr>
              <a:t>01011100</a:t>
            </a:r>
            <a:r>
              <a:rPr lang="en-US" sz="2800" b="1" dirty="0"/>
              <a:t>01110011</a:t>
            </a:r>
          </a:p>
          <a:p>
            <a:endParaRPr lang="en-US" sz="2200" b="1" dirty="0"/>
          </a:p>
          <a:p>
            <a:r>
              <a:rPr lang="en-US" sz="2200" b="1" dirty="0"/>
              <a:t>Compute the checksum and check if the data received by receiver has any errors or not</a:t>
            </a:r>
            <a:endParaRPr lang="en-US" sz="2800" b="1" dirty="0"/>
          </a:p>
          <a:p>
            <a:r>
              <a:rPr lang="en-US" sz="3200" dirty="0"/>
              <a:t>       </a:t>
            </a:r>
          </a:p>
        </p:txBody>
      </p:sp>
    </p:spTree>
    <p:extLst>
      <p:ext uri="{BB962C8B-B14F-4D97-AF65-F5344CB8AC3E}">
        <p14:creationId xmlns:p14="http://schemas.microsoft.com/office/powerpoint/2010/main" val="105151901"/>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r>
              <a:rPr lang="en-US" dirty="0">
                <a:latin typeface="Calibri" charset="0"/>
              </a:rPr>
              <a:t>Cyclic Redundancy Check (CRC)</a:t>
            </a:r>
          </a:p>
          <a:p>
            <a:pPr lvl="1" eaLnBrk="1" hangingPunct="1"/>
            <a:r>
              <a:rPr lang="en-US" dirty="0">
                <a:solidFill>
                  <a:srgbClr val="FF0000"/>
                </a:solidFill>
                <a:latin typeface="Calibri" charset="0"/>
              </a:rPr>
              <a:t>Used to detect presence of errors</a:t>
            </a:r>
          </a:p>
          <a:p>
            <a:pPr lvl="1" eaLnBrk="1" hangingPunct="1"/>
            <a:endParaRPr lang="en-US" dirty="0">
              <a:solidFill>
                <a:srgbClr val="FF0000"/>
              </a:solidFill>
              <a:latin typeface="Calibri" charset="0"/>
            </a:endParaRPr>
          </a:p>
          <a:p>
            <a:pPr lvl="1" eaLnBrk="1" hangingPunct="1"/>
            <a:r>
              <a:rPr lang="en-US" dirty="0">
                <a:latin typeface="Calibri" charset="0"/>
              </a:rPr>
              <a:t>Frame bits are seen as polynomial M(x)</a:t>
            </a:r>
          </a:p>
          <a:p>
            <a:pPr lvl="2" eaLnBrk="1" hangingPunct="1"/>
            <a:r>
              <a:rPr lang="en-US" sz="2800" dirty="0">
                <a:latin typeface="Calibri" charset="0"/>
              </a:rPr>
              <a:t>e.g. 101001 =&gt; M(x) = x</a:t>
            </a:r>
            <a:r>
              <a:rPr lang="en-US" sz="2800" baseline="30000" dirty="0">
                <a:latin typeface="Calibri" charset="0"/>
              </a:rPr>
              <a:t>5</a:t>
            </a:r>
            <a:r>
              <a:rPr lang="en-US" sz="2800" dirty="0">
                <a:latin typeface="Calibri" charset="0"/>
              </a:rPr>
              <a:t> + x</a:t>
            </a:r>
            <a:r>
              <a:rPr lang="en-US" sz="2800" baseline="30000" dirty="0">
                <a:latin typeface="Calibri" charset="0"/>
              </a:rPr>
              <a:t>3</a:t>
            </a:r>
            <a:r>
              <a:rPr lang="en-US" sz="2800" dirty="0">
                <a:latin typeface="Calibri" charset="0"/>
              </a:rPr>
              <a:t> + 1</a:t>
            </a:r>
          </a:p>
          <a:p>
            <a:pPr lvl="2" eaLnBrk="1" hangingPunct="1"/>
            <a:endParaRPr lang="en-US" sz="2800" dirty="0">
              <a:latin typeface="Calibri" charset="0"/>
            </a:endParaRPr>
          </a:p>
          <a:p>
            <a:pPr lvl="1" eaLnBrk="1" hangingPunct="1"/>
            <a:r>
              <a:rPr lang="en-US" dirty="0">
                <a:latin typeface="Calibri" charset="0"/>
              </a:rPr>
              <a:t>Generator can also be viewed as a polynomial</a:t>
            </a:r>
          </a:p>
          <a:p>
            <a:pPr lvl="2" eaLnBrk="1" hangingPunct="1"/>
            <a:r>
              <a:rPr lang="en-US" sz="2800" dirty="0">
                <a:latin typeface="Calibri" charset="0"/>
              </a:rPr>
              <a:t>e.g. 10001 =&gt; G(x) = x</a:t>
            </a:r>
            <a:r>
              <a:rPr lang="en-US" sz="2800" baseline="30000" dirty="0">
                <a:latin typeface="Calibri" charset="0"/>
              </a:rPr>
              <a:t>4</a:t>
            </a:r>
            <a:r>
              <a:rPr lang="en-US" sz="2800" dirty="0">
                <a:latin typeface="Calibri" charset="0"/>
              </a:rPr>
              <a:t> + 1</a:t>
            </a:r>
          </a:p>
          <a:p>
            <a:pPr lvl="1" eaLnBrk="1" hangingPunct="1">
              <a:buFont typeface="Arial" charset="0"/>
              <a:buNone/>
            </a:pPr>
            <a:endParaRPr lang="en-US" dirty="0">
              <a:latin typeface="Calibri" charset="0"/>
            </a:endParaRPr>
          </a:p>
        </p:txBody>
      </p:sp>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2045654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lnSpc>
                <a:spcPct val="90000"/>
              </a:lnSpc>
            </a:pPr>
            <a:r>
              <a:rPr lang="en-US" sz="2600" dirty="0">
                <a:latin typeface="Calibri" charset="0"/>
              </a:rPr>
              <a:t>Sender and receiver </a:t>
            </a:r>
            <a:r>
              <a:rPr lang="en-US" sz="2600" dirty="0">
                <a:solidFill>
                  <a:srgbClr val="FF0000"/>
                </a:solidFill>
                <a:latin typeface="Calibri" charset="0"/>
              </a:rPr>
              <a:t>agree</a:t>
            </a:r>
            <a:r>
              <a:rPr lang="en-US" sz="2600" dirty="0">
                <a:latin typeface="Calibri" charset="0"/>
              </a:rPr>
              <a:t> on </a:t>
            </a:r>
            <a:r>
              <a:rPr lang="en-US" sz="2600" dirty="0">
                <a:solidFill>
                  <a:srgbClr val="00B050"/>
                </a:solidFill>
                <a:latin typeface="Calibri" charset="0"/>
              </a:rPr>
              <a:t>the generator polynomial </a:t>
            </a:r>
            <a:r>
              <a:rPr lang="en-US" sz="2600" i="1" dirty="0">
                <a:solidFill>
                  <a:srgbClr val="00B050"/>
                </a:solidFill>
                <a:latin typeface="Calibri" charset="0"/>
              </a:rPr>
              <a:t>G(x)</a:t>
            </a:r>
            <a:r>
              <a:rPr lang="en-US" sz="2600" dirty="0">
                <a:solidFill>
                  <a:srgbClr val="00B050"/>
                </a:solidFill>
                <a:latin typeface="Calibri" charset="0"/>
              </a:rPr>
              <a:t> with degree </a:t>
            </a:r>
            <a:r>
              <a:rPr lang="en-US" sz="2600" i="1" dirty="0">
                <a:solidFill>
                  <a:srgbClr val="00B050"/>
                </a:solidFill>
                <a:latin typeface="Calibri" charset="0"/>
              </a:rPr>
              <a:t>r</a:t>
            </a:r>
            <a:endParaRPr lang="en-US" sz="2600" dirty="0">
              <a:solidFill>
                <a:srgbClr val="00B050"/>
              </a:solidFill>
              <a:latin typeface="Calibri" charset="0"/>
            </a:endParaRPr>
          </a:p>
          <a:p>
            <a:pPr eaLnBrk="1" hangingPunct="1">
              <a:lnSpc>
                <a:spcPct val="90000"/>
              </a:lnSpc>
            </a:pPr>
            <a:r>
              <a:rPr lang="en-US" sz="2600" dirty="0">
                <a:latin typeface="Calibri" charset="0"/>
              </a:rPr>
              <a:t>Both high and low order bits of polynomial G(x) MUST be 1 i.e., </a:t>
            </a:r>
            <a:r>
              <a:rPr lang="en-US" sz="2600" dirty="0">
                <a:solidFill>
                  <a:srgbClr val="FF0000"/>
                </a:solidFill>
                <a:latin typeface="Calibri" charset="0"/>
              </a:rPr>
              <a:t>1</a:t>
            </a:r>
            <a:r>
              <a:rPr lang="en-US" sz="2600" dirty="0">
                <a:latin typeface="Calibri" charset="0"/>
              </a:rPr>
              <a:t>XXXX</a:t>
            </a:r>
            <a:r>
              <a:rPr lang="en-US" sz="2600" dirty="0">
                <a:solidFill>
                  <a:srgbClr val="FF0000"/>
                </a:solidFill>
                <a:latin typeface="Calibri" charset="0"/>
              </a:rPr>
              <a:t>1</a:t>
            </a:r>
          </a:p>
          <a:p>
            <a:pPr eaLnBrk="1" hangingPunct="1">
              <a:lnSpc>
                <a:spcPct val="90000"/>
              </a:lnSpc>
            </a:pPr>
            <a:r>
              <a:rPr lang="en-US" sz="2600" dirty="0">
                <a:latin typeface="Calibri" charset="0"/>
              </a:rPr>
              <a:t>Frame polynomial </a:t>
            </a:r>
            <a:r>
              <a:rPr lang="en-US" sz="2600" i="1" dirty="0">
                <a:latin typeface="Calibri" charset="0"/>
              </a:rPr>
              <a:t>M(x)</a:t>
            </a:r>
            <a:r>
              <a:rPr lang="en-US" sz="2600" dirty="0">
                <a:latin typeface="Calibri" charset="0"/>
              </a:rPr>
              <a:t> must be longer than the Generator polynomial </a:t>
            </a:r>
            <a:r>
              <a:rPr lang="en-US" sz="2600" i="1" dirty="0">
                <a:latin typeface="Calibri" charset="0"/>
              </a:rPr>
              <a:t>G(x)</a:t>
            </a:r>
          </a:p>
          <a:p>
            <a:pPr eaLnBrk="1" hangingPunct="1">
              <a:lnSpc>
                <a:spcPct val="90000"/>
              </a:lnSpc>
            </a:pPr>
            <a:r>
              <a:rPr lang="en-US" sz="2600" dirty="0">
                <a:latin typeface="Calibri" charset="0"/>
              </a:rPr>
              <a:t>Checksum is appended at the end of the frame with one condition</a:t>
            </a:r>
            <a:endParaRPr lang="en-US" sz="2600" i="1" dirty="0">
              <a:latin typeface="Calibri" charset="0"/>
            </a:endParaRPr>
          </a:p>
          <a:p>
            <a:pPr lvl="1" eaLnBrk="1" hangingPunct="1">
              <a:lnSpc>
                <a:spcPct val="90000"/>
              </a:lnSpc>
            </a:pPr>
            <a:r>
              <a:rPr lang="en-US" sz="2200" dirty="0">
                <a:latin typeface="Calibri" charset="0"/>
              </a:rPr>
              <a:t>Polynomial generated by the check-summed frame is divisible by </a:t>
            </a:r>
            <a:r>
              <a:rPr lang="en-US" sz="2200" i="1" dirty="0">
                <a:latin typeface="Calibri" charset="0"/>
              </a:rPr>
              <a:t>G(x)</a:t>
            </a:r>
          </a:p>
          <a:p>
            <a:pPr eaLnBrk="1" hangingPunct="1">
              <a:lnSpc>
                <a:spcPct val="90000"/>
              </a:lnSpc>
            </a:pPr>
            <a:r>
              <a:rPr lang="en-US" sz="2600" dirty="0">
                <a:latin typeface="Calibri" charset="0"/>
              </a:rPr>
              <a:t>We call the transmitted frame </a:t>
            </a:r>
            <a:r>
              <a:rPr lang="en-US" sz="2600" i="1" dirty="0">
                <a:solidFill>
                  <a:srgbClr val="FF0000"/>
                </a:solidFill>
                <a:latin typeface="Calibri" charset="0"/>
              </a:rPr>
              <a:t>T(x)</a:t>
            </a:r>
          </a:p>
        </p:txBody>
      </p:sp>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3789390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143000"/>
            <a:ext cx="8229600" cy="4525963"/>
          </a:xfrm>
        </p:spPr>
        <p:txBody>
          <a:bodyPr>
            <a:normAutofit fontScale="92500" lnSpcReduction="10000"/>
          </a:bodyPr>
          <a:lstStyle/>
          <a:p>
            <a:pPr eaLnBrk="1" hangingPunct="1">
              <a:lnSpc>
                <a:spcPct val="90000"/>
              </a:lnSpc>
            </a:pPr>
            <a:endParaRPr lang="en-US" dirty="0">
              <a:latin typeface="Calibri" charset="0"/>
            </a:endParaRPr>
          </a:p>
          <a:p>
            <a:pPr eaLnBrk="1" hangingPunct="1">
              <a:lnSpc>
                <a:spcPct val="90000"/>
              </a:lnSpc>
            </a:pPr>
            <a:r>
              <a:rPr lang="en-US" dirty="0">
                <a:latin typeface="Calibri" charset="0"/>
              </a:rPr>
              <a:t>Receiver gets the check summed frame </a:t>
            </a:r>
            <a:r>
              <a:rPr lang="en-US" i="1" dirty="0">
                <a:latin typeface="Calibri" charset="0"/>
              </a:rPr>
              <a:t>T(x) with errors E(x)</a:t>
            </a:r>
          </a:p>
          <a:p>
            <a:pPr lvl="1" eaLnBrk="1" hangingPunct="1">
              <a:lnSpc>
                <a:spcPct val="90000"/>
              </a:lnSpc>
            </a:pPr>
            <a:r>
              <a:rPr lang="en-US" dirty="0">
                <a:latin typeface="Calibri" charset="0"/>
              </a:rPr>
              <a:t>Tries to divide it by G(x), known in advance</a:t>
            </a:r>
          </a:p>
          <a:p>
            <a:pPr eaLnBrk="1" hangingPunct="1">
              <a:lnSpc>
                <a:spcPct val="90000"/>
              </a:lnSpc>
            </a:pPr>
            <a:r>
              <a:rPr lang="en-US" dirty="0">
                <a:latin typeface="Calibri" charset="0"/>
              </a:rPr>
              <a:t>If there is a remainder, there has been an error</a:t>
            </a:r>
          </a:p>
          <a:p>
            <a:pPr eaLnBrk="1" hangingPunct="1">
              <a:lnSpc>
                <a:spcPct val="90000"/>
              </a:lnSpc>
            </a:pPr>
            <a:endParaRPr lang="en-US" dirty="0">
              <a:latin typeface="Calibri" charset="0"/>
            </a:endParaRPr>
          </a:p>
          <a:p>
            <a:pPr eaLnBrk="1" hangingPunct="1">
              <a:lnSpc>
                <a:spcPct val="90000"/>
              </a:lnSpc>
            </a:pPr>
            <a:endParaRPr lang="en-US" dirty="0">
              <a:latin typeface="Calibri" charset="0"/>
            </a:endParaRPr>
          </a:p>
          <a:p>
            <a:pPr eaLnBrk="1" hangingPunct="1">
              <a:lnSpc>
                <a:spcPct val="90000"/>
              </a:lnSpc>
            </a:pPr>
            <a:r>
              <a:rPr lang="en-US" dirty="0">
                <a:latin typeface="Calibri" charset="0"/>
              </a:rPr>
              <a:t>IMPORTANT</a:t>
            </a:r>
          </a:p>
          <a:p>
            <a:pPr lvl="1" eaLnBrk="1" hangingPunct="1">
              <a:lnSpc>
                <a:spcPct val="90000"/>
              </a:lnSpc>
            </a:pPr>
            <a:r>
              <a:rPr lang="en-US" dirty="0">
                <a:latin typeface="Calibri" charset="0"/>
              </a:rPr>
              <a:t>No carries in addition</a:t>
            </a:r>
          </a:p>
          <a:p>
            <a:pPr lvl="1" eaLnBrk="1" hangingPunct="1">
              <a:lnSpc>
                <a:spcPct val="90000"/>
              </a:lnSpc>
            </a:pPr>
            <a:r>
              <a:rPr lang="en-US" dirty="0">
                <a:latin typeface="Calibri" charset="0"/>
              </a:rPr>
              <a:t>No borrows in subtraction</a:t>
            </a:r>
          </a:p>
        </p:txBody>
      </p:sp>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5869075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152400" y="1331321"/>
            <a:ext cx="8763000" cy="3469279"/>
          </a:xfrm>
          <a:prstGeom prst="rect">
            <a:avLst/>
          </a:prstGeom>
          <a:noFill/>
          <a:ln w="9525">
            <a:noFill/>
            <a:miter lim="800000"/>
            <a:headEnd/>
            <a:tailEnd/>
          </a:ln>
          <a:effectLst/>
        </p:spPr>
      </p:pic>
      <p:sp>
        <p:nvSpPr>
          <p:cNvPr id="4" name="Rectangle 3"/>
          <p:cNvSpPr/>
          <p:nvPr/>
        </p:nvSpPr>
        <p:spPr>
          <a:xfrm>
            <a:off x="0" y="4990439"/>
            <a:ext cx="9144000" cy="1486561"/>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a:ln w="0" cap="rnd" cmpd="thickThin">
                  <a:solidFill>
                    <a:prstClr val="black"/>
                  </a:solidFill>
                  <a:bevel/>
                </a:ln>
                <a:latin typeface="Microsoft Sans Serif" pitchFamily="34" charset="0"/>
                <a:cs typeface="Microsoft Sans Serif" pitchFamily="34" charset="0"/>
              </a:rPr>
              <a:t>To be valid, a CRC must have two properties:</a:t>
            </a:r>
          </a:p>
          <a:p>
            <a:pPr lvl="0" algn="ctr" eaLnBrk="0" fontAlgn="base" hangingPunct="0">
              <a:spcBef>
                <a:spcPct val="20000"/>
              </a:spcBef>
              <a:spcAft>
                <a:spcPct val="0"/>
              </a:spcAft>
              <a:buClr>
                <a:srgbClr val="3333CC"/>
              </a:buClr>
              <a:buSzPct val="85000"/>
            </a:pPr>
            <a:endParaRPr lang="en-US" sz="400" b="1" dirty="0">
              <a:ln w="0" cap="rnd" cmpd="thickThin">
                <a:solidFill>
                  <a:prstClr val="black"/>
                </a:solidFill>
                <a:bevel/>
              </a:ln>
              <a:latin typeface="Microsoft Sans Serif" pitchFamily="34" charset="0"/>
              <a:cs typeface="Microsoft Sans Serif" pitchFamily="34" charset="0"/>
            </a:endParaRPr>
          </a:p>
          <a:p>
            <a:pPr marL="457200" lvl="0" indent="-457200" algn="ctr" eaLnBrk="0" fontAlgn="base" hangingPunct="0">
              <a:spcBef>
                <a:spcPct val="20000"/>
              </a:spcBef>
              <a:spcAft>
                <a:spcPct val="0"/>
              </a:spcAft>
              <a:buClr>
                <a:srgbClr val="3333CC"/>
              </a:buClr>
              <a:buSzPct val="85000"/>
            </a:pPr>
            <a:r>
              <a:rPr lang="en-US" sz="2200" b="1" dirty="0">
                <a:ln w="0" cap="rnd" cmpd="thickThin">
                  <a:solidFill>
                    <a:prstClr val="black"/>
                  </a:solidFill>
                  <a:bevel/>
                </a:ln>
                <a:solidFill>
                  <a:srgbClr val="C00000"/>
                </a:solidFill>
                <a:latin typeface="Microsoft Sans Serif" pitchFamily="34" charset="0"/>
                <a:cs typeface="Microsoft Sans Serif" pitchFamily="34" charset="0"/>
              </a:rPr>
              <a:t>1) </a:t>
            </a:r>
            <a:r>
              <a:rPr lang="en-US" sz="2200" b="1" dirty="0">
                <a:ln w="0" cap="rnd" cmpd="thickThin">
                  <a:solidFill>
                    <a:prstClr val="black"/>
                  </a:solidFill>
                  <a:bevel/>
                </a:ln>
                <a:solidFill>
                  <a:srgbClr val="1F497D"/>
                </a:solidFill>
                <a:latin typeface="Microsoft Sans Serif" pitchFamily="34" charset="0"/>
                <a:cs typeface="Microsoft Sans Serif" pitchFamily="34" charset="0"/>
              </a:rPr>
              <a:t>CRC should have one less bit than the divisor</a:t>
            </a:r>
          </a:p>
          <a:p>
            <a:pPr marL="457200" lvl="0" indent="-457200" algn="ctr" eaLnBrk="0" fontAlgn="base" hangingPunct="0">
              <a:lnSpc>
                <a:spcPct val="150000"/>
              </a:lnSpc>
              <a:spcBef>
                <a:spcPct val="20000"/>
              </a:spcBef>
              <a:spcAft>
                <a:spcPct val="0"/>
              </a:spcAft>
              <a:buClr>
                <a:srgbClr val="3333CC"/>
              </a:buClr>
              <a:buSzPct val="85000"/>
            </a:pPr>
            <a:r>
              <a:rPr lang="en-US" sz="2200" b="1" dirty="0">
                <a:ln w="0" cap="rnd" cmpd="thickThin">
                  <a:solidFill>
                    <a:prstClr val="black"/>
                  </a:solidFill>
                  <a:bevel/>
                </a:ln>
                <a:solidFill>
                  <a:srgbClr val="C00000"/>
                </a:solidFill>
                <a:latin typeface="Microsoft Sans Serif" pitchFamily="34" charset="0"/>
                <a:cs typeface="Microsoft Sans Serif" pitchFamily="34" charset="0"/>
              </a:rPr>
              <a:t>2) </a:t>
            </a:r>
            <a:r>
              <a:rPr lang="en-US" sz="2200" b="1" dirty="0">
                <a:ln w="0" cap="rnd" cmpd="thickThin">
                  <a:solidFill>
                    <a:prstClr val="black"/>
                  </a:solidFill>
                  <a:bevel/>
                </a:ln>
                <a:solidFill>
                  <a:srgbClr val="1F497D"/>
                </a:solidFill>
                <a:latin typeface="Microsoft Sans Serif" pitchFamily="34" charset="0"/>
                <a:cs typeface="Microsoft Sans Serif" pitchFamily="34" charset="0"/>
              </a:rPr>
              <a:t>Appending CRC to data string makes it exactly divisible by divisor</a:t>
            </a:r>
            <a:endParaRPr lang="en-US" sz="2200" b="1" dirty="0">
              <a:ln w="0" cap="rnd" cmpd="thickThin">
                <a:solidFill>
                  <a:prstClr val="black"/>
                </a:solidFill>
                <a:bevel/>
              </a:ln>
              <a:solidFill>
                <a:srgbClr val="C00000"/>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270905209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CRC Divisor Polynomial</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 name="Group 8"/>
          <p:cNvGrpSpPr/>
          <p:nvPr/>
        </p:nvGrpSpPr>
        <p:grpSpPr>
          <a:xfrm>
            <a:off x="1665288" y="1544637"/>
            <a:ext cx="5813425" cy="4551363"/>
            <a:chOff x="1665288" y="1544637"/>
            <a:chExt cx="5813425" cy="4551363"/>
          </a:xfrm>
        </p:grpSpPr>
        <p:pic>
          <p:nvPicPr>
            <p:cNvPr id="6" name="Picture 10"/>
            <p:cNvPicPr>
              <a:picLocks noChangeAspect="1" noChangeArrowheads="1"/>
            </p:cNvPicPr>
            <p:nvPr/>
          </p:nvPicPr>
          <p:blipFill>
            <a:blip r:embed="rId3" cstate="print"/>
            <a:srcRect/>
            <a:stretch>
              <a:fillRect/>
            </a:stretch>
          </p:blipFill>
          <p:spPr bwMode="auto">
            <a:xfrm>
              <a:off x="1665288" y="1544637"/>
              <a:ext cx="5813425" cy="1046163"/>
            </a:xfrm>
            <a:prstGeom prst="rect">
              <a:avLst/>
            </a:prstGeom>
            <a:noFill/>
            <a:ln w="9525">
              <a:noFill/>
              <a:miter lim="800000"/>
              <a:headEnd/>
              <a:tailEnd/>
            </a:ln>
            <a:effectLst/>
          </p:spPr>
        </p:pic>
        <p:pic>
          <p:nvPicPr>
            <p:cNvPr id="8" name="Picture 10"/>
            <p:cNvPicPr>
              <a:picLocks noChangeAspect="1" noChangeArrowheads="1"/>
            </p:cNvPicPr>
            <p:nvPr/>
          </p:nvPicPr>
          <p:blipFill>
            <a:blip r:embed="rId4" cstate="print"/>
            <a:srcRect/>
            <a:stretch>
              <a:fillRect/>
            </a:stretch>
          </p:blipFill>
          <p:spPr bwMode="auto">
            <a:xfrm>
              <a:off x="3100388" y="3016250"/>
              <a:ext cx="2943225" cy="3079750"/>
            </a:xfrm>
            <a:prstGeom prst="rect">
              <a:avLst/>
            </a:prstGeom>
            <a:noFill/>
            <a:ln w="9525">
              <a:noFill/>
              <a:miter lim="800000"/>
              <a:headEnd/>
              <a:tailEnd/>
            </a:ln>
            <a:effectLst/>
          </p:spPr>
        </p:pic>
      </p:grpSp>
    </p:spTree>
    <p:extLst>
      <p:ext uri="{BB962C8B-B14F-4D97-AF65-F5344CB8AC3E}">
        <p14:creationId xmlns:p14="http://schemas.microsoft.com/office/powerpoint/2010/main" val="20896492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81000" y="1143000"/>
            <a:ext cx="4495800" cy="3695700"/>
          </a:xfrm>
        </p:spPr>
        <p:txBody>
          <a:bodyPr>
            <a:normAutofit fontScale="92500" lnSpcReduction="10000"/>
          </a:bodyPr>
          <a:lstStyle/>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Encoding</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Framing</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solidFill>
                  <a:schemeClr val="accent2"/>
                </a:solidFill>
                <a:latin typeface="Microsoft Sans Serif" pitchFamily="34" charset="0"/>
                <a:cs typeface="Microsoft Sans Serif" pitchFamily="34" charset="0"/>
              </a:rPr>
              <a:t>Error detection</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latin typeface="Microsoft Sans Serif" pitchFamily="34" charset="0"/>
                <a:cs typeface="Microsoft Sans Serif" pitchFamily="34" charset="0"/>
              </a:rPr>
              <a:t>Reliable delivery</a:t>
            </a:r>
          </a:p>
          <a:p>
            <a:pPr marL="514350" indent="-514350">
              <a:lnSpc>
                <a:spcPct val="150000"/>
              </a:lnSpc>
              <a:buClr>
                <a:srgbClr val="FF6600"/>
              </a:buClr>
              <a:buFont typeface="+mj-lt"/>
              <a:buAutoNum type="arabicPeriod"/>
            </a:pPr>
            <a:r>
              <a:rPr lang="en-US" sz="3200" b="1" kern="1200" dirty="0">
                <a:ln w="0" cap="rnd" cmpd="thickThin">
                  <a:solidFill>
                    <a:prstClr val="black"/>
                  </a:solidFill>
                  <a:bevel/>
                </a:ln>
                <a:latin typeface="Microsoft Sans Serif" pitchFamily="34" charset="0"/>
                <a:cs typeface="Microsoft Sans Serif" pitchFamily="34" charset="0"/>
              </a:rPr>
              <a:t>Access Mediation</a:t>
            </a: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Topics</a:t>
            </a:r>
            <a:endParaRPr lang="en-US" sz="4300" b="1" kern="1200" dirty="0">
              <a:ln>
                <a:solidFill>
                  <a:prstClr val="black"/>
                </a:solidFill>
              </a:ln>
              <a:solidFill>
                <a:prstClr val="white"/>
              </a:solidFill>
              <a:latin typeface="Tahoma" pitchFamily="34" charset="0"/>
              <a:ea typeface="+mn-ea"/>
              <a:cs typeface="Tahoma" pitchFamily="34" charset="0"/>
            </a:endParaRPr>
          </a:p>
        </p:txBody>
      </p:sp>
    </p:spTree>
    <p:extLst>
      <p:ext uri="{BB962C8B-B14F-4D97-AF65-F5344CB8AC3E}">
        <p14:creationId xmlns:p14="http://schemas.microsoft.com/office/powerpoint/2010/main" val="14368709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676275" y="1104900"/>
            <a:ext cx="7791450" cy="5449440"/>
          </a:xfrm>
          <a:prstGeom prst="rect">
            <a:avLst/>
          </a:prstGeom>
          <a:noFill/>
          <a:ln w="9525">
            <a:noFill/>
            <a:miter lim="800000"/>
            <a:headEnd/>
            <a:tailEnd/>
          </a:ln>
          <a:effectLst/>
        </p:spPr>
      </p:pic>
      <p:sp>
        <p:nvSpPr>
          <p:cNvPr id="4" name="Rectangle 3"/>
          <p:cNvSpPr/>
          <p:nvPr/>
        </p:nvSpPr>
        <p:spPr>
          <a:xfrm>
            <a:off x="152400" y="914400"/>
            <a:ext cx="1524000" cy="381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Sender</a:t>
            </a:r>
          </a:p>
        </p:txBody>
      </p:sp>
    </p:spTree>
    <p:extLst>
      <p:ext uri="{BB962C8B-B14F-4D97-AF65-F5344CB8AC3E}">
        <p14:creationId xmlns:p14="http://schemas.microsoft.com/office/powerpoint/2010/main" val="3118024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81000" y="1103760"/>
            <a:ext cx="8153400" cy="5601840"/>
            <a:chOff x="381000" y="1103760"/>
            <a:chExt cx="8153400" cy="5601840"/>
          </a:xfrm>
        </p:grpSpPr>
        <p:grpSp>
          <p:nvGrpSpPr>
            <p:cNvPr id="29" name="Group 28"/>
            <p:cNvGrpSpPr/>
            <p:nvPr/>
          </p:nvGrpSpPr>
          <p:grpSpPr>
            <a:xfrm>
              <a:off x="609600" y="1103760"/>
              <a:ext cx="7924800" cy="5449440"/>
              <a:chOff x="609600" y="1103760"/>
              <a:chExt cx="7924800" cy="5449440"/>
            </a:xfrm>
          </p:grpSpPr>
          <p:grpSp>
            <p:nvGrpSpPr>
              <p:cNvPr id="22" name="Group 21"/>
              <p:cNvGrpSpPr/>
              <p:nvPr/>
            </p:nvGrpSpPr>
            <p:grpSpPr>
              <a:xfrm>
                <a:off x="609600" y="1103760"/>
                <a:ext cx="7924800" cy="5449440"/>
                <a:chOff x="609600" y="1103760"/>
                <a:chExt cx="7924800" cy="5449440"/>
              </a:xfrm>
            </p:grpSpPr>
            <p:grpSp>
              <p:nvGrpSpPr>
                <p:cNvPr id="20" name="Group 19"/>
                <p:cNvGrpSpPr/>
                <p:nvPr/>
              </p:nvGrpSpPr>
              <p:grpSpPr>
                <a:xfrm>
                  <a:off x="609600" y="1103760"/>
                  <a:ext cx="7924800" cy="5449440"/>
                  <a:chOff x="609600" y="1103760"/>
                  <a:chExt cx="7924800" cy="5449440"/>
                </a:xfrm>
              </p:grpSpPr>
              <p:pic>
                <p:nvPicPr>
                  <p:cNvPr id="5" name="Picture 10"/>
                  <p:cNvPicPr>
                    <a:picLocks noChangeAspect="1" noChangeArrowheads="1"/>
                  </p:cNvPicPr>
                  <p:nvPr/>
                </p:nvPicPr>
                <p:blipFill>
                  <a:blip r:embed="rId3" cstate="print"/>
                  <a:srcRect/>
                  <a:stretch>
                    <a:fillRect/>
                  </a:stretch>
                </p:blipFill>
                <p:spPr bwMode="auto">
                  <a:xfrm>
                    <a:off x="666750" y="1103760"/>
                    <a:ext cx="7791450" cy="5449440"/>
                  </a:xfrm>
                  <a:prstGeom prst="rect">
                    <a:avLst/>
                  </a:prstGeom>
                  <a:noFill/>
                  <a:ln w="9525">
                    <a:noFill/>
                    <a:miter lim="800000"/>
                    <a:headEnd/>
                    <a:tailEnd/>
                  </a:ln>
                  <a:effectLst/>
                </p:spPr>
              </p:pic>
              <p:sp>
                <p:nvSpPr>
                  <p:cNvPr id="10" name="Rectangle 9"/>
                  <p:cNvSpPr/>
                  <p:nvPr/>
                </p:nvSpPr>
                <p:spPr>
                  <a:xfrm>
                    <a:off x="7239000" y="1676400"/>
                    <a:ext cx="12954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prst="relaxedInset"/>
                    </a:sp3d>
                  </a:bodyPr>
                  <a:lstStyle/>
                  <a:p>
                    <a:r>
                      <a:rPr lang="en-US" sz="2400" b="1" dirty="0">
                        <a:solidFill>
                          <a:srgbClr val="C00000"/>
                        </a:solidFill>
                      </a:rPr>
                      <a:t>CRC</a:t>
                    </a:r>
                  </a:p>
                </p:txBody>
              </p:sp>
              <p:sp>
                <p:nvSpPr>
                  <p:cNvPr id="18" name="Rectangle 17"/>
                  <p:cNvSpPr/>
                  <p:nvPr/>
                </p:nvSpPr>
                <p:spPr>
                  <a:xfrm>
                    <a:off x="609600" y="4419600"/>
                    <a:ext cx="38100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3733800" y="4876800"/>
                  <a:ext cx="1066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10"/>
              <p:cNvPicPr>
                <a:picLocks noChangeAspect="1" noChangeArrowheads="1"/>
              </p:cNvPicPr>
              <p:nvPr/>
            </p:nvPicPr>
            <p:blipFill>
              <a:blip r:embed="rId3" cstate="print"/>
              <a:srcRect l="59902" t="13305" r="29340" b="81102"/>
              <a:stretch>
                <a:fillRect/>
              </a:stretch>
            </p:blipFill>
            <p:spPr bwMode="auto">
              <a:xfrm>
                <a:off x="5334000" y="6217920"/>
                <a:ext cx="838200" cy="304800"/>
              </a:xfrm>
              <a:prstGeom prst="rect">
                <a:avLst/>
              </a:prstGeom>
              <a:noFill/>
              <a:ln w="9525">
                <a:noFill/>
                <a:miter lim="800000"/>
                <a:headEnd/>
                <a:tailEnd/>
              </a:ln>
              <a:effectLst/>
            </p:spPr>
          </p:pic>
          <p:pic>
            <p:nvPicPr>
              <p:cNvPr id="8" name="Picture 10"/>
              <p:cNvPicPr>
                <a:picLocks noChangeAspect="1" noChangeArrowheads="1"/>
              </p:cNvPicPr>
              <p:nvPr/>
            </p:nvPicPr>
            <p:blipFill>
              <a:blip r:embed="rId3" cstate="print"/>
              <a:srcRect l="59902" t="93008" r="29340"/>
              <a:stretch>
                <a:fillRect/>
              </a:stretch>
            </p:blipFill>
            <p:spPr bwMode="auto">
              <a:xfrm>
                <a:off x="5334000" y="1752600"/>
                <a:ext cx="838200" cy="381000"/>
              </a:xfrm>
              <a:prstGeom prst="rect">
                <a:avLst/>
              </a:prstGeom>
              <a:noFill/>
              <a:ln w="9525">
                <a:noFill/>
                <a:miter lim="800000"/>
                <a:headEnd/>
                <a:tailEnd/>
              </a:ln>
              <a:effectLst/>
            </p:spPr>
          </p:pic>
        </p:grpSp>
        <p:sp>
          <p:nvSpPr>
            <p:cNvPr id="33" name="Rectangle 32"/>
            <p:cNvSpPr/>
            <p:nvPr/>
          </p:nvSpPr>
          <p:spPr>
            <a:xfrm>
              <a:off x="381000" y="6096000"/>
              <a:ext cx="37338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prst="relaxedInset"/>
              </a:sp3d>
            </a:bodyPr>
            <a:lstStyle/>
            <a:p>
              <a:r>
                <a:rPr lang="en-US" sz="2400" b="1" dirty="0">
                  <a:solidFill>
                    <a:srgbClr val="C00000"/>
                  </a:solidFill>
                </a:rPr>
                <a:t>If remainder is zero, accept</a:t>
              </a:r>
            </a:p>
          </p:txBody>
        </p:sp>
      </p:grpSp>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9" name="Picture 10"/>
          <p:cNvPicPr>
            <a:picLocks noChangeAspect="1" noChangeArrowheads="1"/>
          </p:cNvPicPr>
          <p:nvPr/>
        </p:nvPicPr>
        <p:blipFill>
          <a:blip r:embed="rId3" cstate="print"/>
          <a:srcRect l="56968" t="86017" r="30318" b="8390"/>
          <a:stretch>
            <a:fillRect/>
          </a:stretch>
        </p:blipFill>
        <p:spPr bwMode="auto">
          <a:xfrm>
            <a:off x="5105400" y="5486400"/>
            <a:ext cx="990600" cy="304800"/>
          </a:xfrm>
          <a:prstGeom prst="rect">
            <a:avLst/>
          </a:prstGeom>
          <a:noFill/>
          <a:ln w="9525">
            <a:noFill/>
            <a:miter lim="800000"/>
            <a:headEnd/>
            <a:tailEnd/>
          </a:ln>
          <a:effectLst/>
        </p:spPr>
      </p:pic>
      <p:grpSp>
        <p:nvGrpSpPr>
          <p:cNvPr id="32" name="Group 31"/>
          <p:cNvGrpSpPr/>
          <p:nvPr/>
        </p:nvGrpSpPr>
        <p:grpSpPr>
          <a:xfrm rot="10800000">
            <a:off x="3886200" y="6019800"/>
            <a:ext cx="1371600" cy="762000"/>
            <a:chOff x="6400800" y="3276600"/>
            <a:chExt cx="1371600" cy="762000"/>
          </a:xfrm>
        </p:grpSpPr>
        <p:pic>
          <p:nvPicPr>
            <p:cNvPr id="30" name="Picture 10"/>
            <p:cNvPicPr>
              <a:picLocks noChangeAspect="1" noChangeArrowheads="1"/>
            </p:cNvPicPr>
            <p:nvPr/>
          </p:nvPicPr>
          <p:blipFill>
            <a:blip r:embed="rId3" cstate="print"/>
            <a:srcRect l="71638" t="9110" r="11736" b="76907"/>
            <a:stretch>
              <a:fillRect/>
            </a:stretch>
          </p:blipFill>
          <p:spPr bwMode="auto">
            <a:xfrm>
              <a:off x="6400800" y="3276600"/>
              <a:ext cx="1295400" cy="762000"/>
            </a:xfrm>
            <a:prstGeom prst="rect">
              <a:avLst/>
            </a:prstGeom>
            <a:noFill/>
            <a:ln w="9525">
              <a:noFill/>
              <a:miter lim="800000"/>
              <a:headEnd/>
              <a:tailEnd/>
            </a:ln>
            <a:effectLst/>
          </p:spPr>
        </p:pic>
        <p:sp>
          <p:nvSpPr>
            <p:cNvPr id="31" name="Rectangle 30"/>
            <p:cNvSpPr/>
            <p:nvPr/>
          </p:nvSpPr>
          <p:spPr>
            <a:xfrm>
              <a:off x="7391400" y="3352800"/>
              <a:ext cx="381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52400" y="914400"/>
            <a:ext cx="1524000" cy="381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Receiver</a:t>
            </a:r>
          </a:p>
        </p:txBody>
      </p:sp>
    </p:spTree>
    <p:extLst>
      <p:ext uri="{BB962C8B-B14F-4D97-AF65-F5344CB8AC3E}">
        <p14:creationId xmlns:p14="http://schemas.microsoft.com/office/powerpoint/2010/main" val="1869347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686800" cy="3970318"/>
          </a:xfrm>
          <a:prstGeom prst="rect">
            <a:avLst/>
          </a:prstGeom>
        </p:spPr>
        <p:txBody>
          <a:bodyPr wrap="square">
            <a:spAutoFit/>
          </a:bodyPr>
          <a:lstStyle/>
          <a:p>
            <a:pPr lvl="2"/>
            <a:r>
              <a:rPr lang="en-US" sz="2800" b="1" dirty="0">
                <a:latin typeface="Calibri" charset="0"/>
              </a:rPr>
              <a:t>Mandatory for all students to attempt: </a:t>
            </a:r>
          </a:p>
          <a:p>
            <a:pPr lvl="2"/>
            <a:endParaRPr lang="en-US" sz="2800" b="1" dirty="0">
              <a:latin typeface="Calibri" charset="0"/>
            </a:endParaRPr>
          </a:p>
          <a:p>
            <a:pPr lvl="2"/>
            <a:r>
              <a:rPr lang="en-US" sz="2800" dirty="0">
                <a:latin typeface="Calibri" charset="0"/>
              </a:rPr>
              <a:t>Compute the CRC for M(x) = x</a:t>
            </a:r>
            <a:r>
              <a:rPr lang="en-US" sz="2800" baseline="30000" dirty="0">
                <a:latin typeface="Calibri" charset="0"/>
              </a:rPr>
              <a:t>5</a:t>
            </a:r>
            <a:r>
              <a:rPr lang="en-US" sz="2800" dirty="0">
                <a:latin typeface="Calibri" charset="0"/>
              </a:rPr>
              <a:t> + x</a:t>
            </a:r>
            <a:r>
              <a:rPr lang="en-US" sz="2800" baseline="30000" dirty="0">
                <a:latin typeface="Calibri" charset="0"/>
              </a:rPr>
              <a:t>3</a:t>
            </a:r>
            <a:r>
              <a:rPr lang="en-US" sz="2800" dirty="0">
                <a:latin typeface="Calibri" charset="0"/>
              </a:rPr>
              <a:t> + 1</a:t>
            </a:r>
          </a:p>
          <a:p>
            <a:pPr lvl="2"/>
            <a:r>
              <a:rPr lang="en-US" sz="2800" dirty="0">
                <a:latin typeface="Calibri" charset="0"/>
              </a:rPr>
              <a:t>And G(x) = x</a:t>
            </a:r>
            <a:r>
              <a:rPr lang="en-US" sz="2800" baseline="30000" dirty="0">
                <a:latin typeface="Calibri" charset="0"/>
              </a:rPr>
              <a:t>3</a:t>
            </a:r>
            <a:r>
              <a:rPr lang="en-US" sz="2800" dirty="0">
                <a:latin typeface="Calibri" charset="0"/>
              </a:rPr>
              <a:t> + 1</a:t>
            </a:r>
          </a:p>
          <a:p>
            <a:pPr lvl="2"/>
            <a:r>
              <a:rPr lang="en-US" sz="2800" dirty="0">
                <a:latin typeface="Calibri" charset="0"/>
              </a:rPr>
              <a:t>Assume that there are burst errors during transmission and two of the bits are reversed. Show the detection at the receiver end</a:t>
            </a:r>
          </a:p>
          <a:p>
            <a:pPr lvl="2"/>
            <a:r>
              <a:rPr lang="en-US" sz="2800" dirty="0">
                <a:latin typeface="Calibri" charset="0"/>
              </a:rPr>
              <a:t> </a:t>
            </a:r>
          </a:p>
          <a:p>
            <a:pPr lvl="2"/>
            <a:endParaRPr lang="en-US" sz="2800" dirty="0">
              <a:latin typeface="Calibri" charset="0"/>
            </a:endParaRPr>
          </a:p>
        </p:txBody>
      </p:sp>
      <p:sp>
        <p:nvSpPr>
          <p:cNvPr id="3" name="TextBox 2"/>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Cycli</a:t>
            </a:r>
            <a:r>
              <a:rPr lang="en-US" sz="4800" b="1" dirty="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13575844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159" y="0"/>
            <a:ext cx="9144000" cy="830997"/>
          </a:xfrm>
          <a:prstGeom prst="rect">
            <a:avLst/>
          </a:prstGeom>
          <a:solidFill>
            <a:schemeClr val="accent6">
              <a:lumMod val="75000"/>
            </a:schemeClr>
          </a:solidFill>
        </p:spPr>
        <p:txBody>
          <a:bodyPr wrap="square" rtlCol="0">
            <a:spAutoFit/>
          </a:bodyPr>
          <a:lstStyle/>
          <a:p>
            <a:pPr algn="ctr">
              <a:defRPr/>
            </a:pPr>
            <a:r>
              <a:rPr lang="en-US" sz="4800" b="1" dirty="0">
                <a:ln>
                  <a:solidFill>
                    <a:prstClr val="white"/>
                  </a:solidFill>
                </a:ln>
                <a:solidFill>
                  <a:prstClr val="black"/>
                </a:solidFill>
                <a:latin typeface="Tahoma" pitchFamily="34" charset="0"/>
                <a:cs typeface="Tahoma" pitchFamily="34" charset="0"/>
              </a:rPr>
              <a:t>Part II - </a:t>
            </a:r>
            <a:r>
              <a:rPr lang="en-US" sz="4400" b="1" dirty="0">
                <a:ln>
                  <a:solidFill>
                    <a:prstClr val="black"/>
                  </a:solidFill>
                </a:ln>
                <a:solidFill>
                  <a:prstClr val="white"/>
                </a:solidFill>
                <a:latin typeface="Tahoma" pitchFamily="34" charset="0"/>
                <a:cs typeface="Tahoma" pitchFamily="34" charset="0"/>
              </a:rPr>
              <a:t>Reliable Transmission</a:t>
            </a:r>
            <a:endParaRPr lang="th-TH" sz="44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304800" y="1166842"/>
            <a:ext cx="8305800" cy="5632311"/>
          </a:xfrm>
          <a:prstGeom prst="rect">
            <a:avLst/>
          </a:prstGeom>
        </p:spPr>
        <p:txBody>
          <a:bodyPr wrap="square">
            <a:spAutoFit/>
          </a:bodyPr>
          <a:lstStyle/>
          <a:p>
            <a:pPr marL="342900" indent="-342900" algn="just">
              <a:buFont typeface="Wingdings" panose="05000000000000000000" pitchFamily="2" charset="2"/>
              <a:buChar char="Ø"/>
            </a:pPr>
            <a:r>
              <a:rPr lang="en-GB" sz="2400" dirty="0">
                <a:solidFill>
                  <a:srgbClr val="000000"/>
                </a:solidFill>
                <a:latin typeface="Calibri" panose="020F0502020204030204" pitchFamily="34" charset="0"/>
              </a:rPr>
              <a:t>Detecting errors is only one part of the problem. The other part is correcting errors once detected. There are </a:t>
            </a:r>
            <a:r>
              <a:rPr lang="en-GB" sz="2400" b="1" dirty="0">
                <a:solidFill>
                  <a:srgbClr val="002060"/>
                </a:solidFill>
                <a:latin typeface="Calibri" panose="020F0502020204030204" pitchFamily="34" charset="0"/>
              </a:rPr>
              <a:t>two basic approaches</a:t>
            </a:r>
            <a:r>
              <a:rPr lang="en-GB" sz="2400" dirty="0">
                <a:solidFill>
                  <a:srgbClr val="FF0000"/>
                </a:solidFill>
                <a:latin typeface="Calibri" panose="020F0502020204030204" pitchFamily="34" charset="0"/>
              </a:rPr>
              <a:t> that can be taken when the recipient of a message detects an error. </a:t>
            </a:r>
          </a:p>
          <a:p>
            <a:pPr marL="342900" indent="-342900" algn="just">
              <a:buFont typeface="Wingdings" panose="05000000000000000000" pitchFamily="2" charset="2"/>
              <a:buChar char="Ø"/>
            </a:pPr>
            <a:endParaRPr lang="en-GB" sz="2400" dirty="0">
              <a:solidFill>
                <a:srgbClr val="000000"/>
              </a:solidFill>
              <a:latin typeface="Calibri" panose="020F0502020204030204" pitchFamily="34" charset="0"/>
            </a:endParaRPr>
          </a:p>
          <a:p>
            <a:pPr marL="342900" indent="-342900" algn="just">
              <a:buFont typeface="Wingdings" panose="05000000000000000000" pitchFamily="2" charset="2"/>
              <a:buChar char="Ø"/>
            </a:pPr>
            <a:r>
              <a:rPr lang="en-GB" sz="2400" dirty="0">
                <a:solidFill>
                  <a:srgbClr val="000000"/>
                </a:solidFill>
                <a:latin typeface="Calibri" panose="020F0502020204030204" pitchFamily="34" charset="0"/>
              </a:rPr>
              <a:t>One is to notify the sender that the message was corrupted so that the sender can retransmit a copy of the message (called </a:t>
            </a:r>
            <a:r>
              <a:rPr lang="en-GB" sz="2400" dirty="0">
                <a:solidFill>
                  <a:srgbClr val="FF0000"/>
                </a:solidFill>
                <a:latin typeface="Calibri" panose="020F0502020204030204" pitchFamily="34" charset="0"/>
              </a:rPr>
              <a:t>Automatic Repeat Request Protocols). </a:t>
            </a:r>
            <a:r>
              <a:rPr lang="en-GB" sz="2400" dirty="0">
                <a:solidFill>
                  <a:srgbClr val="000000"/>
                </a:solidFill>
                <a:latin typeface="Calibri" panose="020F0502020204030204" pitchFamily="34" charset="0"/>
              </a:rPr>
              <a:t>If bit errors are rare, then in all probability the retransmitted copy will be error-free. </a:t>
            </a:r>
          </a:p>
          <a:p>
            <a:pPr marL="342900" indent="-342900" algn="just">
              <a:buFont typeface="Wingdings" panose="05000000000000000000" pitchFamily="2" charset="2"/>
              <a:buChar char="Ø"/>
            </a:pPr>
            <a:endParaRPr lang="en-GB" sz="2400" dirty="0">
              <a:solidFill>
                <a:srgbClr val="000000"/>
              </a:solidFill>
              <a:latin typeface="Calibri" panose="020F0502020204030204" pitchFamily="34" charset="0"/>
            </a:endParaRPr>
          </a:p>
          <a:p>
            <a:pPr marL="342900" indent="-342900" algn="just">
              <a:buFont typeface="Wingdings" panose="05000000000000000000" pitchFamily="2" charset="2"/>
              <a:buChar char="Ø"/>
            </a:pPr>
            <a:r>
              <a:rPr lang="en-GB" sz="2400" dirty="0">
                <a:solidFill>
                  <a:srgbClr val="000000"/>
                </a:solidFill>
                <a:latin typeface="Calibri" panose="020F0502020204030204" pitchFamily="34" charset="0"/>
              </a:rPr>
              <a:t>Alternatively, there are some types of error detection algorithms that allow the recipient to reconstruct the correct message even after it has been corrupted; such algorithms are called </a:t>
            </a:r>
            <a:r>
              <a:rPr lang="en-GB" sz="2400" dirty="0">
                <a:solidFill>
                  <a:srgbClr val="FF0000"/>
                </a:solidFill>
                <a:latin typeface="Calibri" panose="020F0502020204030204" pitchFamily="34" charset="0"/>
              </a:rPr>
              <a:t>Forward Error Correction protocols. </a:t>
            </a:r>
            <a:endParaRPr lang="en-GB" sz="2400" dirty="0">
              <a:solidFill>
                <a:srgbClr val="FF0000"/>
              </a:solidFill>
            </a:endParaRPr>
          </a:p>
        </p:txBody>
      </p:sp>
    </p:spTree>
    <p:extLst>
      <p:ext uri="{BB962C8B-B14F-4D97-AF65-F5344CB8AC3E}">
        <p14:creationId xmlns:p14="http://schemas.microsoft.com/office/powerpoint/2010/main" val="103409262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159" y="0"/>
            <a:ext cx="9144000" cy="830997"/>
          </a:xfrm>
          <a:prstGeom prst="rect">
            <a:avLst/>
          </a:prstGeom>
          <a:solidFill>
            <a:schemeClr val="accent6">
              <a:lumMod val="75000"/>
            </a:schemeClr>
          </a:solidFill>
        </p:spPr>
        <p:txBody>
          <a:bodyPr wrap="square" rtlCol="0">
            <a:spAutoFit/>
          </a:bodyPr>
          <a:lstStyle/>
          <a:p>
            <a:pPr algn="ctr">
              <a:defRPr/>
            </a:pPr>
            <a:r>
              <a:rPr lang="en-US" sz="4800" b="1" dirty="0">
                <a:ln>
                  <a:solidFill>
                    <a:prstClr val="white"/>
                  </a:solidFill>
                </a:ln>
                <a:solidFill>
                  <a:prstClr val="black"/>
                </a:solidFill>
                <a:latin typeface="Tahoma" pitchFamily="34" charset="0"/>
                <a:cs typeface="Tahoma" pitchFamily="34" charset="0"/>
              </a:rPr>
              <a:t>Part II - </a:t>
            </a:r>
            <a:r>
              <a:rPr lang="en-US" sz="4400" b="1" dirty="0">
                <a:ln>
                  <a:solidFill>
                    <a:prstClr val="black"/>
                  </a:solidFill>
                </a:ln>
                <a:solidFill>
                  <a:prstClr val="white"/>
                </a:solidFill>
                <a:latin typeface="Tahoma" pitchFamily="34" charset="0"/>
                <a:cs typeface="Tahoma" pitchFamily="34" charset="0"/>
              </a:rPr>
              <a:t>Reliable Transmission</a:t>
            </a:r>
            <a:endParaRPr lang="th-TH" sz="44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304800" y="1166842"/>
            <a:ext cx="8305800" cy="4893647"/>
          </a:xfrm>
          <a:prstGeom prst="rect">
            <a:avLst/>
          </a:prstGeom>
        </p:spPr>
        <p:txBody>
          <a:bodyPr wrap="square">
            <a:spAutoFit/>
          </a:bodyPr>
          <a:lstStyle/>
          <a:p>
            <a:pPr marL="342900" indent="-342900" algn="just">
              <a:buFont typeface="Wingdings" panose="05000000000000000000" pitchFamily="2" charset="2"/>
              <a:buChar char="Ø"/>
            </a:pPr>
            <a:r>
              <a:rPr lang="en-US" sz="2400" dirty="0"/>
              <a:t>A link-level protocol that wants to deliver frames reliably must somehow recover discarded (lost) frames. This is usually accomplished using a combination of two fundamental </a:t>
            </a:r>
            <a:r>
              <a:rPr lang="en-US" sz="2400" dirty="0">
                <a:solidFill>
                  <a:srgbClr val="FF0000"/>
                </a:solidFill>
              </a:rPr>
              <a:t>mechanisms—</a:t>
            </a:r>
            <a:r>
              <a:rPr lang="en-US" sz="2400" i="1" dirty="0">
                <a:solidFill>
                  <a:srgbClr val="FF0000"/>
                </a:solidFill>
              </a:rPr>
              <a:t>acknowledgments and timeouts</a:t>
            </a:r>
            <a:r>
              <a:rPr lang="en-US" sz="2400" i="1" dirty="0"/>
              <a:t>. </a:t>
            </a:r>
          </a:p>
          <a:p>
            <a:pPr algn="just"/>
            <a:endParaRPr lang="en-US" sz="2400" i="1" dirty="0"/>
          </a:p>
          <a:p>
            <a:pPr marL="342900" indent="-342900" algn="just">
              <a:buFont typeface="Wingdings" panose="05000000000000000000" pitchFamily="2" charset="2"/>
              <a:buChar char="Ø"/>
            </a:pPr>
            <a:r>
              <a:rPr lang="en-US" sz="2400" i="1" dirty="0"/>
              <a:t>An </a:t>
            </a:r>
            <a:r>
              <a:rPr lang="en-US" sz="2400" i="1" dirty="0">
                <a:solidFill>
                  <a:srgbClr val="FF0000"/>
                </a:solidFill>
              </a:rPr>
              <a:t>acknowledgment (ACK for short) </a:t>
            </a:r>
            <a:r>
              <a:rPr lang="en-US" sz="2400" dirty="0">
                <a:solidFill>
                  <a:srgbClr val="FF0000"/>
                </a:solidFill>
              </a:rPr>
              <a:t>is a small control </a:t>
            </a:r>
            <a:r>
              <a:rPr lang="en-US" sz="2400" dirty="0"/>
              <a:t>frame that a protocol sends back to its peer saying that it has received an earlier frame. </a:t>
            </a:r>
          </a:p>
          <a:p>
            <a:pPr algn="just"/>
            <a:endParaRPr lang="en-US" sz="2400" dirty="0"/>
          </a:p>
          <a:p>
            <a:pPr marL="342900" indent="-342900" algn="just">
              <a:buFont typeface="Wingdings" panose="05000000000000000000" pitchFamily="2" charset="2"/>
              <a:buChar char="Ø"/>
            </a:pPr>
            <a:r>
              <a:rPr lang="en-US" sz="2400" dirty="0"/>
              <a:t>If the sender does not receive an acknowledgment after a reasonable amount of time, then it </a:t>
            </a:r>
            <a:r>
              <a:rPr lang="en-US" sz="2400" i="1" dirty="0"/>
              <a:t>retransmits the original </a:t>
            </a:r>
            <a:r>
              <a:rPr lang="en-US" sz="2400" dirty="0"/>
              <a:t>frame. This action of waiting a reasonable amount of time is </a:t>
            </a:r>
            <a:r>
              <a:rPr lang="en-US" sz="2400" dirty="0">
                <a:solidFill>
                  <a:srgbClr val="FF0000"/>
                </a:solidFill>
              </a:rPr>
              <a:t>called a </a:t>
            </a:r>
            <a:r>
              <a:rPr lang="en-US" sz="2400" i="1" dirty="0">
                <a:solidFill>
                  <a:srgbClr val="FF0000"/>
                </a:solidFill>
              </a:rPr>
              <a:t>timeout. </a:t>
            </a:r>
          </a:p>
        </p:txBody>
      </p:sp>
    </p:spTree>
    <p:extLst>
      <p:ext uri="{BB962C8B-B14F-4D97-AF65-F5344CB8AC3E}">
        <p14:creationId xmlns:p14="http://schemas.microsoft.com/office/powerpoint/2010/main" val="2237611433"/>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1270000"/>
          <a:ext cx="8610600" cy="505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838200"/>
            <a:ext cx="9144000" cy="830997"/>
          </a:xfrm>
          <a:prstGeom prst="rect">
            <a:avLst/>
          </a:prstGeom>
          <a:solidFill>
            <a:schemeClr val="accent6">
              <a:lumMod val="75000"/>
            </a:schemeClr>
          </a:solidFill>
        </p:spPr>
        <p:txBody>
          <a:bodyPr wrap="square" rtlCol="0">
            <a:spAutoFit/>
          </a:bodyPr>
          <a:lstStyle/>
          <a:p>
            <a:pPr algn="ctr">
              <a:defRPr/>
            </a:pPr>
            <a:r>
              <a:rPr lang="en-US" sz="4800" b="1" dirty="0">
                <a:ln>
                  <a:solidFill>
                    <a:prstClr val="white"/>
                  </a:solidFill>
                </a:ln>
                <a:solidFill>
                  <a:prstClr val="black"/>
                </a:solidFill>
                <a:latin typeface="Tahoma" pitchFamily="34" charset="0"/>
                <a:cs typeface="Tahoma" pitchFamily="34" charset="0"/>
              </a:rPr>
              <a:t>Part II - </a:t>
            </a:r>
            <a:r>
              <a:rPr lang="en-US" sz="4400" b="1" dirty="0">
                <a:ln>
                  <a:solidFill>
                    <a:prstClr val="black"/>
                  </a:solidFill>
                </a:ln>
                <a:solidFill>
                  <a:prstClr val="white"/>
                </a:solidFill>
                <a:latin typeface="Tahoma" pitchFamily="34" charset="0"/>
                <a:cs typeface="Tahoma" pitchFamily="34" charset="0"/>
              </a:rPr>
              <a:t>Reliable Transmission</a:t>
            </a:r>
            <a:endParaRPr lang="th-TH" sz="4400" b="1" dirty="0">
              <a:ln>
                <a:solidFill>
                  <a:prstClr val="black"/>
                </a:solidFill>
              </a:ln>
              <a:solidFill>
                <a:prstClr val="white"/>
              </a:solidFill>
              <a:latin typeface="Tahoma" pitchFamily="34" charset="0"/>
              <a:cs typeface="Tahoma" pitchFamily="34" charset="0"/>
            </a:endParaRPr>
          </a:p>
        </p:txBody>
      </p:sp>
      <p:grpSp>
        <p:nvGrpSpPr>
          <p:cNvPr id="2" name="Group 3"/>
          <p:cNvGrpSpPr/>
          <p:nvPr/>
        </p:nvGrpSpPr>
        <p:grpSpPr>
          <a:xfrm>
            <a:off x="676532" y="2667000"/>
            <a:ext cx="5739028" cy="1211584"/>
            <a:chOff x="-1604000" y="1079346"/>
            <a:chExt cx="5739028" cy="1211584"/>
          </a:xfrm>
          <a:scene3d>
            <a:camera prst="orthographicFront"/>
            <a:lightRig rig="chilly" dir="t"/>
          </a:scene3d>
        </p:grpSpPr>
        <p:sp>
          <p:nvSpPr>
            <p:cNvPr id="6" name="Rounded Rectangle 5"/>
            <p:cNvSpPr/>
            <p:nvPr/>
          </p:nvSpPr>
          <p:spPr>
            <a:xfrm>
              <a:off x="-1604000" y="1079346"/>
              <a:ext cx="3743068" cy="955117"/>
            </a:xfrm>
            <a:prstGeom prst="roundRect">
              <a:avLst>
                <a:gd name="adj" fmla="val 10000"/>
              </a:avLst>
            </a:prstGeom>
            <a:solidFill>
              <a:schemeClr val="accent2">
                <a:lumMod val="60000"/>
                <a:lumOff val="40000"/>
                <a:alpha val="60000"/>
              </a:schemeClr>
            </a:solidFill>
            <a:sp3d z="12700" extrusionH="1700" prstMaterial="dkEdge">
              <a:bevelT w="25400" h="6350" prst="softRound"/>
              <a:bevelB w="0" h="0" prst="convex"/>
            </a:sp3d>
          </p:spPr>
          <p:style>
            <a:lnRef idx="1">
              <a:schemeClr val="accent6">
                <a:tint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lvl="0" algn="ctr"/>
              <a:r>
                <a:rPr lang="en-US" sz="2400" b="1" dirty="0">
                  <a:solidFill>
                    <a:prstClr val="black"/>
                  </a:solidFill>
                </a:rPr>
                <a:t>Automatic Repeat Request </a:t>
              </a:r>
              <a:r>
                <a:rPr lang="en-US" sz="2400" b="1" dirty="0">
                  <a:ln/>
                  <a:solidFill>
                    <a:prstClr val="black"/>
                  </a:solidFill>
                </a:rPr>
                <a:t>(ARQ) – Error Control</a:t>
              </a:r>
            </a:p>
            <a:p>
              <a:endParaRPr lang="en-US" dirty="0"/>
            </a:p>
          </p:txBody>
        </p:sp>
        <p:sp>
          <p:nvSpPr>
            <p:cNvPr id="8" name="Rounded Rectangle 4"/>
            <p:cNvSpPr/>
            <p:nvPr/>
          </p:nvSpPr>
          <p:spPr>
            <a:xfrm>
              <a:off x="447908" y="1391761"/>
              <a:ext cx="3687120" cy="899169"/>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b="1" kern="1200" dirty="0">
                <a:ln/>
              </a:endParaRPr>
            </a:p>
          </p:txBody>
        </p:sp>
      </p:grpSp>
    </p:spTree>
    <p:extLst>
      <p:ext uri="{BB962C8B-B14F-4D97-AF65-F5344CB8AC3E}">
        <p14:creationId xmlns:p14="http://schemas.microsoft.com/office/powerpoint/2010/main" val="18683184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white"/>
                  </a:solidFill>
                </a:ln>
                <a:solidFill>
                  <a:prstClr val="black"/>
                </a:solidFill>
                <a:latin typeface="Tahoma" pitchFamily="34" charset="0"/>
                <a:cs typeface="Tahoma" pitchFamily="34" charset="0"/>
              </a:rPr>
              <a:t>  </a:t>
            </a:r>
            <a:r>
              <a:rPr lang="en-US" sz="4000" b="1" dirty="0">
                <a:ln>
                  <a:solidFill>
                    <a:prstClr val="black"/>
                  </a:solidFill>
                </a:ln>
                <a:solidFill>
                  <a:prstClr val="white"/>
                </a:solidFill>
                <a:latin typeface="Tahoma" pitchFamily="34" charset="0"/>
                <a:cs typeface="Tahoma" pitchFamily="34" charset="0"/>
              </a:rPr>
              <a:t>Stop and Wait Protocol</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533400" y="1143000"/>
            <a:ext cx="3581400" cy="2794418"/>
          </a:xfrm>
          <a:prstGeom prst="rect">
            <a:avLst/>
          </a:prstGeom>
          <a:noFill/>
          <a:ln w="9525">
            <a:noFill/>
            <a:miter lim="800000"/>
            <a:headEnd/>
            <a:tailEnd/>
          </a:ln>
          <a:effectLst/>
        </p:spPr>
      </p:pic>
      <p:pic>
        <p:nvPicPr>
          <p:cNvPr id="30722" name="Picture 2" descr="http://www.isi.edu/nsnam/DIRECTED_RESEARCH/DR_HYUNAH/D-Research/e-stop.gif"/>
          <p:cNvPicPr>
            <a:picLocks noChangeAspect="1" noChangeArrowheads="1"/>
          </p:cNvPicPr>
          <p:nvPr/>
        </p:nvPicPr>
        <p:blipFill>
          <a:blip r:embed="rId4"/>
          <a:srcRect/>
          <a:stretch>
            <a:fillRect/>
          </a:stretch>
        </p:blipFill>
        <p:spPr bwMode="auto">
          <a:xfrm>
            <a:off x="5029200" y="1752600"/>
            <a:ext cx="3278561" cy="3581400"/>
          </a:xfrm>
          <a:prstGeom prst="rect">
            <a:avLst/>
          </a:prstGeom>
          <a:noFill/>
        </p:spPr>
      </p:pic>
    </p:spTree>
    <p:extLst>
      <p:ext uri="{BB962C8B-B14F-4D97-AF65-F5344CB8AC3E}">
        <p14:creationId xmlns:p14="http://schemas.microsoft.com/office/powerpoint/2010/main" val="521717585"/>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Stop and Wait’s Drawbacks</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1048095"/>
            <a:ext cx="9144000" cy="1618905"/>
          </a:xfrm>
          <a:prstGeom prst="rect">
            <a:avLst/>
          </a:prstGeom>
        </p:spPr>
        <p:txBody>
          <a:bodyPr wrap="square">
            <a:spAutoFit/>
          </a:bodyPr>
          <a:lstStyle/>
          <a:p>
            <a:pPr algn="ctr" eaLnBrk="0" fontAlgn="base" hangingPunct="0">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Frame delivered reliably and in order</a:t>
            </a:r>
          </a:p>
          <a:p>
            <a:pPr algn="ctr" eaLnBrk="0" fontAlgn="base" hangingPunct="0">
              <a:spcBef>
                <a:spcPct val="20000"/>
              </a:spcBef>
              <a:spcAft>
                <a:spcPct val="0"/>
              </a:spcAft>
              <a:buClr>
                <a:srgbClr val="3333CC"/>
              </a:buClr>
              <a:buSzPct val="85000"/>
            </a:pPr>
            <a:r>
              <a:rPr lang="en-US" sz="2800" b="1" i="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but</a:t>
            </a:r>
          </a:p>
          <a:p>
            <a:pPr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Only one frame can be sent per RTT</a:t>
            </a:r>
          </a:p>
        </p:txBody>
      </p:sp>
      <p:sp>
        <p:nvSpPr>
          <p:cNvPr id="5" name="Rectangle 4"/>
          <p:cNvSpPr/>
          <p:nvPr/>
        </p:nvSpPr>
        <p:spPr>
          <a:xfrm>
            <a:off x="381000" y="3048000"/>
            <a:ext cx="8534400" cy="4004173"/>
          </a:xfrm>
          <a:prstGeom prst="rect">
            <a:avLst/>
          </a:prstGeom>
        </p:spPr>
        <p:txBody>
          <a:bodyPr wrap="square">
            <a:spAutoFit/>
          </a:bodyPr>
          <a:lstStyle/>
          <a:p>
            <a:pPr lvl="0" algn="ctr" eaLnBrk="0" fontAlgn="base" hangingPunct="0">
              <a:spcBef>
                <a:spcPct val="20000"/>
              </a:spcBef>
              <a:spcAft>
                <a:spcPct val="0"/>
              </a:spcAft>
              <a:buClr>
                <a:srgbClr val="3333CC"/>
              </a:buClr>
              <a:buSzPct val="85000"/>
            </a:pPr>
            <a:r>
              <a:rPr lang="en-US" sz="4000" b="1" dirty="0">
                <a:ln w="0" cap="rnd" cmpd="thickThin">
                  <a:solidFill>
                    <a:prstClr val="black"/>
                  </a:solidFill>
                  <a:bevel/>
                </a:ln>
                <a:solidFill>
                  <a:srgbClr val="F79646">
                    <a:lumMod val="75000"/>
                  </a:srgbClr>
                </a:solidFill>
                <a:latin typeface="Microsoft Sans Serif" pitchFamily="34" charset="0"/>
                <a:cs typeface="Microsoft Sans Serif" pitchFamily="34" charset="0"/>
              </a:rPr>
              <a:t>Example:  </a:t>
            </a:r>
          </a:p>
          <a:p>
            <a:pPr lvl="0" algn="ctr" eaLnBrk="0" fontAlgn="base" hangingPunct="0">
              <a:spcBef>
                <a:spcPct val="20000"/>
              </a:spcBef>
              <a:spcAft>
                <a:spcPct val="0"/>
              </a:spcAft>
              <a:buClr>
                <a:srgbClr val="3333CC"/>
              </a:buClr>
              <a:buSzPct val="85000"/>
            </a:pPr>
            <a:endParaRPr lang="en-US" sz="1000" b="1" dirty="0">
              <a:ln w="0" cap="rnd" cmpd="thickThin">
                <a:solidFill>
                  <a:prstClr val="black"/>
                </a:solidFill>
                <a:bevel/>
              </a:ln>
              <a:solidFill>
                <a:schemeClr val="tx2"/>
              </a:solidFill>
              <a:latin typeface="Microsoft Sans Serif" pitchFamily="34" charset="0"/>
              <a:cs typeface="Microsoft Sans Serif" pitchFamily="34" charset="0"/>
            </a:endParaRPr>
          </a:p>
          <a:p>
            <a:pPr lvl="0"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BW</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1.5 Mbps;  </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RTT</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45ms; </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Frame size</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 1 KB</a:t>
            </a:r>
          </a:p>
          <a:p>
            <a:pPr lvl="0" algn="ctr" eaLnBrk="0" fontAlgn="base" hangingPunct="0">
              <a:spcBef>
                <a:spcPct val="20000"/>
              </a:spcBef>
              <a:spcAft>
                <a:spcPct val="0"/>
              </a:spcAft>
              <a:buClr>
                <a:srgbClr val="3333CC"/>
              </a:buClr>
              <a:buSzPct val="85000"/>
            </a:pPr>
            <a:endParaRPr lang="en-US" sz="1050" b="1" dirty="0">
              <a:ln w="0" cap="rnd" cmpd="thickThin">
                <a:solidFill>
                  <a:prstClr val="black"/>
                </a:solidFill>
                <a:bevel/>
              </a:ln>
              <a:solidFill>
                <a:srgbClr val="C00000"/>
              </a:solidFill>
              <a:latin typeface="Microsoft Sans Serif" pitchFamily="34" charset="0"/>
              <a:cs typeface="Microsoft Sans Serif" pitchFamily="34" charset="0"/>
            </a:endParaRPr>
          </a:p>
          <a:p>
            <a:pPr lvl="0"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Throughput</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1 frame/ RTT = 1KB*8 bits per 45 ms </a:t>
            </a:r>
          </a:p>
          <a:p>
            <a:pPr lvl="0"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rgbClr val="1F497D"/>
                </a:solidFill>
                <a:latin typeface="Microsoft Sans Serif" pitchFamily="34" charset="0"/>
                <a:cs typeface="Microsoft Sans Serif" pitchFamily="34" charset="0"/>
              </a:rPr>
              <a:t>= 182 kbps (</a:t>
            </a:r>
            <a:r>
              <a:rPr lang="en-US"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instead of 1.5 Mbps</a:t>
            </a:r>
            <a:r>
              <a:rPr lang="en-US" sz="2800" b="1" dirty="0">
                <a:ln w="0" cap="rnd" cmpd="thickThin">
                  <a:solidFill>
                    <a:prstClr val="black"/>
                  </a:solidFill>
                  <a:bevel/>
                </a:ln>
                <a:solidFill>
                  <a:srgbClr val="1F497D"/>
                </a:solidFill>
                <a:latin typeface="Microsoft Sans Serif" pitchFamily="34" charset="0"/>
                <a:cs typeface="Microsoft Sans Serif" pitchFamily="34" charset="0"/>
              </a:rPr>
              <a:t>)</a:t>
            </a:r>
          </a:p>
          <a:p>
            <a:pPr lvl="0" algn="ctr" eaLnBrk="0" fontAlgn="base" hangingPunct="0">
              <a:spcBef>
                <a:spcPct val="20000"/>
              </a:spcBef>
              <a:spcAft>
                <a:spcPct val="0"/>
              </a:spcAft>
              <a:buClr>
                <a:srgbClr val="3333CC"/>
              </a:buClr>
              <a:buSzPct val="85000"/>
            </a:pPr>
            <a:endParaRPr lang="en-US" sz="1400" b="1" dirty="0">
              <a:ln w="0" cap="rnd" cmpd="thickThin">
                <a:solidFill>
                  <a:prstClr val="black"/>
                </a:solidFill>
                <a:bevel/>
              </a:ln>
              <a:solidFill>
                <a:srgbClr val="1F497D"/>
              </a:solidFill>
              <a:latin typeface="Microsoft Sans Serif" pitchFamily="34" charset="0"/>
              <a:cs typeface="Microsoft Sans Serif" pitchFamily="34" charset="0"/>
            </a:endParaRPr>
          </a:p>
          <a:p>
            <a:pPr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Delay x BW</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 product: 67.5 Kb (~8 </a:t>
            </a:r>
            <a:r>
              <a:rPr lang="en-US" sz="2800" b="1" dirty="0">
                <a:ln w="0" cap="rnd" cmpd="thickThin">
                  <a:solidFill>
                    <a:prstClr val="black"/>
                  </a:solidFill>
                  <a:bevel/>
                </a:ln>
                <a:latin typeface="Microsoft Sans Serif" pitchFamily="34" charset="0"/>
                <a:cs typeface="Microsoft Sans Serif" pitchFamily="34" charset="0"/>
              </a:rPr>
              <a:t>KB</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a:t>
            </a:r>
          </a:p>
          <a:p>
            <a:pPr lvl="0" algn="ctr" eaLnBrk="0" fontAlgn="base" hangingPunct="0">
              <a:spcBef>
                <a:spcPct val="20000"/>
              </a:spcBef>
              <a:spcAft>
                <a:spcPct val="0"/>
              </a:spcAft>
              <a:buClr>
                <a:srgbClr val="3333CC"/>
              </a:buClr>
              <a:buSzPct val="85000"/>
            </a:pPr>
            <a:endParaRPr lang="en-US" sz="2800" b="1" dirty="0">
              <a:ln w="0" cap="rnd" cmpd="thickThin">
                <a:solidFill>
                  <a:prstClr val="black"/>
                </a:solidFill>
                <a:bevel/>
              </a:ln>
              <a:solidFill>
                <a:srgbClr val="1F497D"/>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763792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windows (SW): </a:t>
            </a:r>
            <a:r>
              <a:rPr lang="en-US" sz="4000" dirty="0">
                <a:ln>
                  <a:solidFill>
                    <a:prstClr val="black"/>
                  </a:solidFill>
                </a:ln>
                <a:solidFill>
                  <a:prstClr val="white"/>
                </a:solidFill>
                <a:latin typeface="Tahoma" pitchFamily="34" charset="0"/>
                <a:cs typeface="Tahoma" pitchFamily="34" charset="0"/>
              </a:rPr>
              <a:t>SR</a:t>
            </a:r>
            <a:endParaRPr lang="th-TH" sz="4000"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685800" y="762000"/>
            <a:ext cx="7467600" cy="5170646"/>
          </a:xfrm>
          <a:prstGeom prst="rect">
            <a:avLst/>
          </a:prstGeom>
        </p:spPr>
        <p:txBody>
          <a:bodyPr wrap="square">
            <a:spAutoFit/>
          </a:bodyPr>
          <a:lstStyle/>
          <a:p>
            <a:r>
              <a:rPr lang="en-US" sz="2200" dirty="0"/>
              <a:t>Retransmission requests</a:t>
            </a:r>
          </a:p>
          <a:p>
            <a:endParaRPr lang="en-US" sz="2200" dirty="0"/>
          </a:p>
          <a:p>
            <a:r>
              <a:rPr lang="en-US" sz="2200" dirty="0"/>
              <a:t>– </a:t>
            </a:r>
            <a:r>
              <a:rPr lang="en-US" sz="2200" dirty="0">
                <a:solidFill>
                  <a:srgbClr val="002060"/>
                </a:solidFill>
              </a:rPr>
              <a:t>Implicit</a:t>
            </a:r>
          </a:p>
          <a:p>
            <a:pPr algn="just"/>
            <a:r>
              <a:rPr lang="en-US" sz="2200" dirty="0"/>
              <a:t>The receiver acknowledges every good packet, packets that are not  </a:t>
            </a:r>
            <a:r>
              <a:rPr lang="en-US" sz="2200" dirty="0" err="1"/>
              <a:t>ACKed</a:t>
            </a:r>
            <a:r>
              <a:rPr lang="en-US" sz="2200" dirty="0"/>
              <a:t>  before a time-out are assumed lost or in error. Notice that this approach must be used to be sure that every packet is eventually received</a:t>
            </a:r>
          </a:p>
          <a:p>
            <a:endParaRPr lang="en-US" sz="2200" dirty="0"/>
          </a:p>
          <a:p>
            <a:r>
              <a:rPr lang="en-US" sz="2200" dirty="0"/>
              <a:t>– </a:t>
            </a:r>
            <a:r>
              <a:rPr lang="en-US" sz="2200" dirty="0">
                <a:solidFill>
                  <a:srgbClr val="002060"/>
                </a:solidFill>
              </a:rPr>
              <a:t>Explicit</a:t>
            </a:r>
          </a:p>
          <a:p>
            <a:r>
              <a:rPr lang="en-US" sz="2200" dirty="0"/>
              <a:t>An </a:t>
            </a:r>
            <a:r>
              <a:rPr lang="en-US" sz="2200" dirty="0">
                <a:solidFill>
                  <a:srgbClr val="002060"/>
                </a:solidFill>
              </a:rPr>
              <a:t>explicit NAK (selective reject) can request retransmission of just one packet</a:t>
            </a:r>
          </a:p>
          <a:p>
            <a:r>
              <a:rPr lang="en-US" sz="2200" dirty="0"/>
              <a:t>This approach can expedite the retransmission but is not strictly needed</a:t>
            </a:r>
          </a:p>
          <a:p>
            <a:endParaRPr lang="en-US" sz="2200" dirty="0"/>
          </a:p>
          <a:p>
            <a:r>
              <a:rPr lang="en-US" sz="2200" dirty="0"/>
              <a:t>–One or both approaches are used in practice</a:t>
            </a:r>
          </a:p>
        </p:txBody>
      </p:sp>
    </p:spTree>
    <p:extLst>
      <p:ext uri="{BB962C8B-B14F-4D97-AF65-F5344CB8AC3E}">
        <p14:creationId xmlns:p14="http://schemas.microsoft.com/office/powerpoint/2010/main" val="205676329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a:t>
            </a:r>
            <a:endParaRPr lang="th-TH" sz="4000" b="1" dirty="0">
              <a:ln>
                <a:solidFill>
                  <a:prstClr val="black"/>
                </a:solidFill>
              </a:ln>
              <a:solidFill>
                <a:prstClr val="white"/>
              </a:solidFill>
              <a:latin typeface="Tahoma" pitchFamily="34" charset="0"/>
              <a:cs typeface="Tahoma" pitchFamily="34" charset="0"/>
            </a:endParaRPr>
          </a:p>
        </p:txBody>
      </p:sp>
      <p:pic>
        <p:nvPicPr>
          <p:cNvPr id="6" name="Picture 4" descr="img005"/>
          <p:cNvPicPr>
            <a:picLocks noChangeAspect="1" noChangeArrowheads="1"/>
          </p:cNvPicPr>
          <p:nvPr/>
        </p:nvPicPr>
        <p:blipFill>
          <a:blip r:embed="rId3"/>
          <a:srcRect/>
          <a:stretch>
            <a:fillRect/>
          </a:stretch>
        </p:blipFill>
        <p:spPr bwMode="auto">
          <a:xfrm>
            <a:off x="1066800" y="1219200"/>
            <a:ext cx="6604000" cy="4953000"/>
          </a:xfrm>
          <a:prstGeom prst="rect">
            <a:avLst/>
          </a:prstGeom>
          <a:noFill/>
        </p:spPr>
      </p:pic>
    </p:spTree>
    <p:extLst>
      <p:ext uri="{BB962C8B-B14F-4D97-AF65-F5344CB8AC3E}">
        <p14:creationId xmlns:p14="http://schemas.microsoft.com/office/powerpoint/2010/main" val="9554337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838200"/>
            <a:ext cx="9144000" cy="2202597"/>
            <a:chOff x="0" y="1074003"/>
            <a:chExt cx="9144000" cy="2202597"/>
          </a:xfrm>
        </p:grpSpPr>
        <p:sp>
          <p:nvSpPr>
            <p:cNvPr id="7" name="TextBox 6"/>
            <p:cNvSpPr txBox="1"/>
            <p:nvPr/>
          </p:nvSpPr>
          <p:spPr>
            <a:xfrm>
              <a:off x="0" y="1074003"/>
              <a:ext cx="9144000" cy="830997"/>
            </a:xfrm>
            <a:prstGeom prst="rect">
              <a:avLst/>
            </a:prstGeom>
            <a:solidFill>
              <a:schemeClr val="accent6">
                <a:lumMod val="75000"/>
              </a:schemeClr>
            </a:solidFill>
          </p:spPr>
          <p:txBody>
            <a:bodyPr wrap="square" rtlCol="0">
              <a:spAutoFit/>
            </a:bodyPr>
            <a:lstStyle/>
            <a:p>
              <a:pPr algn="ctr">
                <a:defRPr/>
              </a:pPr>
              <a:r>
                <a:rPr lang="en-US" sz="4800" b="1" dirty="0">
                  <a:ln>
                    <a:solidFill>
                      <a:prstClr val="black"/>
                    </a:solidFill>
                  </a:ln>
                  <a:solidFill>
                    <a:prstClr val="white"/>
                  </a:solidFill>
                  <a:latin typeface="Tahoma" pitchFamily="34" charset="0"/>
                  <a:cs typeface="Tahoma" pitchFamily="34" charset="0"/>
                </a:rPr>
                <a:t>Error Detection</a:t>
              </a:r>
              <a:endParaRPr lang="th-TH" sz="4800" b="1" dirty="0">
                <a:ln>
                  <a:solidFill>
                    <a:prstClr val="black"/>
                  </a:solidFill>
                </a:ln>
                <a:solidFill>
                  <a:prstClr val="white"/>
                </a:solidFill>
                <a:latin typeface="Tahoma" pitchFamily="34" charset="0"/>
                <a:cs typeface="Tahoma" pitchFamily="34" charset="0"/>
              </a:endParaRPr>
            </a:p>
          </p:txBody>
        </p:sp>
        <p:grpSp>
          <p:nvGrpSpPr>
            <p:cNvPr id="21" name="Group 20"/>
            <p:cNvGrpSpPr/>
            <p:nvPr/>
          </p:nvGrpSpPr>
          <p:grpSpPr>
            <a:xfrm>
              <a:off x="606425" y="1905000"/>
              <a:ext cx="7623175" cy="1371600"/>
              <a:chOff x="606425" y="1905000"/>
              <a:chExt cx="7623175" cy="1371600"/>
            </a:xfrm>
          </p:grpSpPr>
          <p:pic>
            <p:nvPicPr>
              <p:cNvPr id="17" name="Picture 10"/>
              <p:cNvPicPr>
                <a:picLocks noChangeAspect="1" noChangeArrowheads="1"/>
              </p:cNvPicPr>
              <p:nvPr/>
            </p:nvPicPr>
            <p:blipFill>
              <a:blip r:embed="rId3" cstate="print"/>
              <a:srcRect t="40793"/>
              <a:stretch>
                <a:fillRect/>
              </a:stretch>
            </p:blipFill>
            <p:spPr bwMode="auto">
              <a:xfrm>
                <a:off x="606425" y="1905000"/>
                <a:ext cx="7623175" cy="1371600"/>
              </a:xfrm>
              <a:prstGeom prst="rect">
                <a:avLst/>
              </a:prstGeom>
              <a:noFill/>
              <a:ln w="9525">
                <a:noFill/>
                <a:miter lim="800000"/>
                <a:headEnd/>
                <a:tailEnd/>
              </a:ln>
              <a:effectLst/>
            </p:spPr>
          </p:pic>
          <p:grpSp>
            <p:nvGrpSpPr>
              <p:cNvPr id="20" name="Group 19"/>
              <p:cNvGrpSpPr/>
              <p:nvPr/>
            </p:nvGrpSpPr>
            <p:grpSpPr>
              <a:xfrm>
                <a:off x="3419856" y="2362200"/>
                <a:ext cx="4809744" cy="914400"/>
                <a:chOff x="3419856" y="2362200"/>
                <a:chExt cx="4809744" cy="914400"/>
              </a:xfrm>
            </p:grpSpPr>
            <p:pic>
              <p:nvPicPr>
                <p:cNvPr id="18" name="Picture 10"/>
                <p:cNvPicPr>
                  <a:picLocks noChangeAspect="1" noChangeArrowheads="1"/>
                </p:cNvPicPr>
                <p:nvPr/>
              </p:nvPicPr>
              <p:blipFill>
                <a:blip r:embed="rId3" cstate="print"/>
                <a:srcRect l="37026" t="60529" r="34985"/>
                <a:stretch>
                  <a:fillRect/>
                </a:stretch>
              </p:blipFill>
              <p:spPr bwMode="auto">
                <a:xfrm>
                  <a:off x="6096000" y="2362200"/>
                  <a:ext cx="2133600" cy="914400"/>
                </a:xfrm>
                <a:prstGeom prst="rect">
                  <a:avLst/>
                </a:prstGeom>
                <a:noFill/>
                <a:ln w="9525">
                  <a:noFill/>
                  <a:miter lim="800000"/>
                  <a:headEnd/>
                  <a:tailEnd/>
                </a:ln>
                <a:effectLst/>
              </p:spPr>
            </p:pic>
            <p:pic>
              <p:nvPicPr>
                <p:cNvPr id="19" name="Picture 10"/>
                <p:cNvPicPr>
                  <a:picLocks noChangeAspect="1" noChangeArrowheads="1"/>
                </p:cNvPicPr>
                <p:nvPr/>
              </p:nvPicPr>
              <p:blipFill>
                <a:blip r:embed="rId3" cstate="print"/>
                <a:srcRect l="72012" t="60529"/>
                <a:stretch>
                  <a:fillRect/>
                </a:stretch>
              </p:blipFill>
              <p:spPr bwMode="auto">
                <a:xfrm>
                  <a:off x="3419856" y="2362200"/>
                  <a:ext cx="2133600" cy="914400"/>
                </a:xfrm>
                <a:prstGeom prst="rect">
                  <a:avLst/>
                </a:prstGeom>
                <a:noFill/>
                <a:ln w="9525">
                  <a:noFill/>
                  <a:miter lim="800000"/>
                  <a:headEnd/>
                  <a:tailEnd/>
                </a:ln>
                <a:effectLst/>
              </p:spPr>
            </p:pic>
          </p:grpSp>
        </p:grpSp>
      </p:grpSp>
      <p:sp>
        <p:nvSpPr>
          <p:cNvPr id="2" name="Rectangle 1"/>
          <p:cNvSpPr/>
          <p:nvPr/>
        </p:nvSpPr>
        <p:spPr>
          <a:xfrm>
            <a:off x="1295400" y="3871794"/>
            <a:ext cx="6553200" cy="1938992"/>
          </a:xfrm>
          <a:prstGeom prst="rect">
            <a:avLst/>
          </a:prstGeom>
        </p:spPr>
        <p:txBody>
          <a:bodyPr wrap="square">
            <a:spAutoFit/>
          </a:bodyPr>
          <a:lstStyle/>
          <a:p>
            <a:pPr algn="ctr"/>
            <a:r>
              <a:rPr lang="en-US" sz="2800" dirty="0">
                <a:solidFill>
                  <a:srgbClr val="FF0000"/>
                </a:solidFill>
              </a:rPr>
              <a:t>A major goal in designing </a:t>
            </a:r>
            <a:r>
              <a:rPr lang="en-US" sz="3200" i="1" dirty="0">
                <a:solidFill>
                  <a:srgbClr val="FF0000"/>
                </a:solidFill>
              </a:rPr>
              <a:t>error detection algorithms </a:t>
            </a:r>
            <a:r>
              <a:rPr lang="en-US" sz="2800" dirty="0">
                <a:solidFill>
                  <a:schemeClr val="tx1">
                    <a:lumMod val="95000"/>
                    <a:lumOff val="5000"/>
                  </a:schemeClr>
                </a:solidFill>
              </a:rPr>
              <a:t>is to maximize the probability </a:t>
            </a:r>
            <a:r>
              <a:rPr lang="en-US" sz="2800" dirty="0">
                <a:solidFill>
                  <a:srgbClr val="FF0000"/>
                </a:solidFill>
              </a:rPr>
              <a:t>of detecting errors using only a small number of redundant bits. </a:t>
            </a:r>
            <a:endParaRPr lang="en-GB" sz="2800" dirty="0">
              <a:solidFill>
                <a:srgbClr val="FF0000"/>
              </a:solidFill>
            </a:endParaRPr>
          </a:p>
        </p:txBody>
      </p:sp>
    </p:spTree>
    <p:extLst>
      <p:ext uri="{BB962C8B-B14F-4D97-AF65-F5344CB8AC3E}">
        <p14:creationId xmlns:p14="http://schemas.microsoft.com/office/powerpoint/2010/main" val="538435761"/>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a:t>
            </a:r>
            <a:endParaRPr lang="th-TH" sz="4000" b="1" dirty="0">
              <a:ln>
                <a:solidFill>
                  <a:prstClr val="black"/>
                </a:solidFill>
              </a:ln>
              <a:solidFill>
                <a:prstClr val="white"/>
              </a:solidFill>
              <a:latin typeface="Tahoma" pitchFamily="34" charset="0"/>
              <a:cs typeface="Tahoma" pitchFamily="34" charset="0"/>
            </a:endParaRPr>
          </a:p>
        </p:txBody>
      </p:sp>
      <p:pic>
        <p:nvPicPr>
          <p:cNvPr id="97282" name="Picture 2"/>
          <p:cNvPicPr>
            <a:picLocks noChangeAspect="1" noChangeArrowheads="1"/>
          </p:cNvPicPr>
          <p:nvPr/>
        </p:nvPicPr>
        <p:blipFill>
          <a:blip r:embed="rId3"/>
          <a:srcRect/>
          <a:stretch>
            <a:fillRect/>
          </a:stretch>
        </p:blipFill>
        <p:spPr bwMode="auto">
          <a:xfrm>
            <a:off x="1752600" y="990600"/>
            <a:ext cx="4953000" cy="4886764"/>
          </a:xfrm>
          <a:prstGeom prst="rect">
            <a:avLst/>
          </a:prstGeom>
          <a:noFill/>
          <a:ln w="9525">
            <a:noFill/>
            <a:miter lim="800000"/>
            <a:headEnd/>
            <a:tailEnd/>
          </a:ln>
          <a:effectLst/>
        </p:spPr>
      </p:pic>
    </p:spTree>
    <p:extLst>
      <p:ext uri="{BB962C8B-B14F-4D97-AF65-F5344CB8AC3E}">
        <p14:creationId xmlns:p14="http://schemas.microsoft.com/office/powerpoint/2010/main" val="20521862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windows (SW): </a:t>
            </a:r>
            <a:r>
              <a:rPr lang="en-US" sz="4000" dirty="0">
                <a:ln>
                  <a:solidFill>
                    <a:prstClr val="black"/>
                  </a:solidFill>
                </a:ln>
                <a:solidFill>
                  <a:prstClr val="white"/>
                </a:solidFill>
                <a:latin typeface="Tahoma" pitchFamily="34" charset="0"/>
                <a:cs typeface="Tahoma" pitchFamily="34" charset="0"/>
              </a:rPr>
              <a:t>Go-back-N</a:t>
            </a:r>
            <a:endParaRPr lang="th-TH" sz="4000"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990600" y="914400"/>
            <a:ext cx="6934200" cy="5732858"/>
          </a:xfrm>
          <a:prstGeom prst="rect">
            <a:avLst/>
          </a:prstGeom>
          <a:noFill/>
          <a:ln w="9525">
            <a:noFill/>
            <a:miter lim="800000"/>
            <a:headEnd/>
            <a:tailEnd/>
          </a:ln>
          <a:effectLst/>
        </p:spPr>
      </p:pic>
    </p:spTree>
    <p:extLst>
      <p:ext uri="{BB962C8B-B14F-4D97-AF65-F5344CB8AC3E}">
        <p14:creationId xmlns:p14="http://schemas.microsoft.com/office/powerpoint/2010/main" val="39906116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windows (SW): </a:t>
            </a:r>
            <a:r>
              <a:rPr lang="en-US" sz="4000" dirty="0">
                <a:ln>
                  <a:solidFill>
                    <a:prstClr val="black"/>
                  </a:solidFill>
                </a:ln>
                <a:solidFill>
                  <a:prstClr val="white"/>
                </a:solidFill>
                <a:latin typeface="Tahoma" pitchFamily="34" charset="0"/>
                <a:cs typeface="Tahoma" pitchFamily="34" charset="0"/>
              </a:rPr>
              <a:t>Go-back-N</a:t>
            </a:r>
            <a:endParaRPr lang="th-TH" sz="4000"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381000" y="990600"/>
            <a:ext cx="8229600" cy="5847755"/>
          </a:xfrm>
          <a:prstGeom prst="rect">
            <a:avLst/>
          </a:prstGeom>
        </p:spPr>
        <p:txBody>
          <a:bodyPr wrap="square">
            <a:spAutoFit/>
          </a:bodyPr>
          <a:lstStyle/>
          <a:p>
            <a:pPr marL="457200" indent="-457200" algn="just">
              <a:buAutoNum type="arabicPeriod"/>
            </a:pPr>
            <a:r>
              <a:rPr lang="en-US" sz="2200" dirty="0"/>
              <a:t>Go-back-N ARQ is inefficient because of the need to transmit all </a:t>
            </a:r>
            <a:r>
              <a:rPr lang="en-US" sz="2200" dirty="0">
                <a:solidFill>
                  <a:srgbClr val="FF0000"/>
                </a:solidFill>
              </a:rPr>
              <a:t>frames subsequent to an error frame.</a:t>
            </a:r>
          </a:p>
          <a:p>
            <a:pPr marL="457200" indent="-457200" algn="just">
              <a:buAutoNum type="arabicPeriod"/>
            </a:pPr>
            <a:endParaRPr lang="en-US" sz="2200" dirty="0">
              <a:solidFill>
                <a:srgbClr val="FF0000"/>
              </a:solidFill>
            </a:endParaRPr>
          </a:p>
          <a:p>
            <a:pPr marL="342900" indent="-342900" algn="just">
              <a:buAutoNum type="arabicPeriod" startAt="2"/>
            </a:pPr>
            <a:r>
              <a:rPr lang="en-US" sz="2200" dirty="0"/>
              <a:t>An alternative to Go-back-N ARQ is the </a:t>
            </a:r>
            <a:r>
              <a:rPr lang="en-US" sz="2200" b="1" dirty="0">
                <a:solidFill>
                  <a:srgbClr val="002060"/>
                </a:solidFill>
              </a:rPr>
              <a:t>Selective Repeat ARQ</a:t>
            </a:r>
            <a:r>
              <a:rPr lang="en-US" sz="2200" dirty="0"/>
              <a:t>.</a:t>
            </a:r>
          </a:p>
          <a:p>
            <a:pPr marL="342900" indent="-342900" algn="just"/>
            <a:endParaRPr lang="en-US" sz="2200" dirty="0"/>
          </a:p>
          <a:p>
            <a:pPr algn="just"/>
            <a:r>
              <a:rPr lang="en-US" sz="2200" dirty="0"/>
              <a:t>3.  Selective repeat ARQ has three differences from Go-back ARQ.</a:t>
            </a:r>
          </a:p>
          <a:p>
            <a:endParaRPr lang="en-US" sz="2200" dirty="0"/>
          </a:p>
          <a:p>
            <a:pPr>
              <a:buFontTx/>
              <a:buChar char="-"/>
            </a:pPr>
            <a:r>
              <a:rPr lang="en-US" sz="2200" dirty="0">
                <a:solidFill>
                  <a:srgbClr val="FF0000"/>
                </a:solidFill>
              </a:rPr>
              <a:t> Receiver window size is increased so that out of order error-free frames can be accepted</a:t>
            </a:r>
          </a:p>
          <a:p>
            <a:pPr>
              <a:buFontTx/>
              <a:buChar char="-"/>
            </a:pPr>
            <a:endParaRPr lang="en-US" sz="2200" dirty="0"/>
          </a:p>
          <a:p>
            <a:pPr>
              <a:buFontTx/>
              <a:buChar char="-"/>
            </a:pPr>
            <a:r>
              <a:rPr lang="en-US" sz="2200" dirty="0">
                <a:solidFill>
                  <a:srgbClr val="FF0000"/>
                </a:solidFill>
              </a:rPr>
              <a:t> Retransmission mechanism is modified so that individual frames can be retransmitted</a:t>
            </a:r>
          </a:p>
          <a:p>
            <a:pPr>
              <a:buFontTx/>
              <a:buChar char="-"/>
            </a:pPr>
            <a:endParaRPr lang="en-US" sz="2200" dirty="0"/>
          </a:p>
          <a:p>
            <a:pPr algn="just">
              <a:buFontTx/>
              <a:buChar char="-"/>
            </a:pPr>
            <a:r>
              <a:rPr lang="en-US" sz="2200" dirty="0">
                <a:solidFill>
                  <a:srgbClr val="FF0000"/>
                </a:solidFill>
              </a:rPr>
              <a:t> In addition to ACK command, the receiver can also send a NACK command corresponding to the frame  not received in a sequence of frames. Whenever an out of sequence frame is received, an NAK frame is transmitted.</a:t>
            </a:r>
          </a:p>
        </p:txBody>
      </p:sp>
    </p:spTree>
    <p:extLst>
      <p:ext uri="{BB962C8B-B14F-4D97-AF65-F5344CB8AC3E}">
        <p14:creationId xmlns:p14="http://schemas.microsoft.com/office/powerpoint/2010/main" val="7535045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windows (SW): SR</a:t>
            </a:r>
            <a:endParaRPr lang="th-TH" sz="4000" dirty="0">
              <a:ln>
                <a:solidFill>
                  <a:prstClr val="black"/>
                </a:solidFill>
              </a:ln>
              <a:solidFill>
                <a:prstClr val="white"/>
              </a:solidFill>
              <a:latin typeface="Tahoma" pitchFamily="34" charset="0"/>
              <a:cs typeface="Tahoma" pitchFamily="34" charset="0"/>
            </a:endParaRPr>
          </a:p>
        </p:txBody>
      </p:sp>
      <p:pic>
        <p:nvPicPr>
          <p:cNvPr id="99332" name="Picture 4" descr="Selective repeat"/>
          <p:cNvPicPr>
            <a:picLocks noChangeAspect="1" noChangeArrowheads="1"/>
          </p:cNvPicPr>
          <p:nvPr/>
        </p:nvPicPr>
        <p:blipFill>
          <a:blip r:embed="rId3"/>
          <a:srcRect/>
          <a:stretch>
            <a:fillRect/>
          </a:stretch>
        </p:blipFill>
        <p:spPr bwMode="auto">
          <a:xfrm>
            <a:off x="2133600" y="1752600"/>
            <a:ext cx="4762500" cy="3409951"/>
          </a:xfrm>
          <a:prstGeom prst="rect">
            <a:avLst/>
          </a:prstGeom>
          <a:noFill/>
        </p:spPr>
      </p:pic>
    </p:spTree>
    <p:extLst>
      <p:ext uri="{BB962C8B-B14F-4D97-AF65-F5344CB8AC3E}">
        <p14:creationId xmlns:p14="http://schemas.microsoft.com/office/powerpoint/2010/main" val="40563158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SW: </a:t>
            </a:r>
            <a:r>
              <a:rPr lang="en-US" sz="4000" dirty="0">
                <a:ln>
                  <a:solidFill>
                    <a:prstClr val="black"/>
                  </a:solidFill>
                </a:ln>
                <a:solidFill>
                  <a:prstClr val="white"/>
                </a:solidFill>
                <a:latin typeface="Tahoma" pitchFamily="34" charset="0"/>
                <a:cs typeface="Tahoma" pitchFamily="34" charset="0"/>
              </a:rPr>
              <a:t>Selective Repeat</a:t>
            </a:r>
            <a:endParaRPr lang="th-TH" sz="4000" dirty="0">
              <a:ln>
                <a:solidFill>
                  <a:prstClr val="black"/>
                </a:solidFill>
              </a:ln>
              <a:solidFill>
                <a:prstClr val="white"/>
              </a:solidFill>
              <a:latin typeface="Tahoma" pitchFamily="34" charset="0"/>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533400" y="990600"/>
            <a:ext cx="5859462" cy="567055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9C85A21E-A9F3-54C1-7D0E-986F9CE83C7A}"/>
              </a:ext>
            </a:extLst>
          </p:cNvPr>
          <p:cNvSpPr txBox="1"/>
          <p:nvPr/>
        </p:nvSpPr>
        <p:spPr>
          <a:xfrm>
            <a:off x="6804990" y="1219200"/>
            <a:ext cx="2262809" cy="5324535"/>
          </a:xfrm>
          <a:prstGeom prst="rect">
            <a:avLst/>
          </a:prstGeom>
          <a:noFill/>
        </p:spPr>
        <p:txBody>
          <a:bodyPr wrap="square">
            <a:spAutoFit/>
          </a:bodyPr>
          <a:lstStyle/>
          <a:p>
            <a:r>
              <a:rPr lang="en-US" sz="2000" dirty="0"/>
              <a:t>When used as the protocol for the delivery of </a:t>
            </a:r>
            <a:r>
              <a:rPr lang="en-US" sz="2000" b="1" dirty="0"/>
              <a:t>messages</a:t>
            </a:r>
            <a:r>
              <a:rPr lang="en-US" sz="2000" dirty="0"/>
              <a:t>, the sending process continues to send a number of </a:t>
            </a:r>
            <a:r>
              <a:rPr lang="en-US" sz="2000" dirty="0">
                <a:hlinkClick r:id="rId4" tooltip="Data frame"/>
              </a:rPr>
              <a:t>frames</a:t>
            </a:r>
            <a:r>
              <a:rPr lang="en-US" sz="2000" dirty="0"/>
              <a:t> specified by a </a:t>
            </a:r>
            <a:r>
              <a:rPr lang="en-US" sz="2000" i="1" dirty="0"/>
              <a:t>window size</a:t>
            </a:r>
            <a:r>
              <a:rPr lang="en-US" sz="2000" dirty="0"/>
              <a:t> even after a </a:t>
            </a:r>
            <a:r>
              <a:rPr lang="en-US" sz="2000" dirty="0">
                <a:hlinkClick r:id="rId4" tooltip="Data frame"/>
              </a:rPr>
              <a:t>frame</a:t>
            </a:r>
            <a:r>
              <a:rPr lang="en-US" sz="2000" dirty="0"/>
              <a:t> loss. Unlike </a:t>
            </a:r>
            <a:r>
              <a:rPr lang="en-US" sz="2000" dirty="0">
                <a:hlinkClick r:id="rId5" tooltip="Go-Back-N ARQ"/>
              </a:rPr>
              <a:t>Go-Back-N ARQ</a:t>
            </a:r>
            <a:r>
              <a:rPr lang="en-US" sz="2000" dirty="0"/>
              <a:t>, the receiving process will continue to accept and </a:t>
            </a:r>
            <a:r>
              <a:rPr lang="en-US" sz="2000" dirty="0">
                <a:hlinkClick r:id="rId6" tooltip="ACK (computing)"/>
              </a:rPr>
              <a:t>acknowledge</a:t>
            </a:r>
            <a:r>
              <a:rPr lang="en-US" sz="2000" dirty="0"/>
              <a:t> </a:t>
            </a:r>
            <a:r>
              <a:rPr lang="en-US" sz="2000" dirty="0">
                <a:hlinkClick r:id="rId4" tooltip="Data frame"/>
              </a:rPr>
              <a:t>frames</a:t>
            </a:r>
            <a:r>
              <a:rPr lang="en-US" sz="2000" dirty="0"/>
              <a:t> sent after an initial error.</a:t>
            </a:r>
            <a:endParaRPr lang="en-US" sz="2000" b="0" i="0" baseline="0" dirty="0"/>
          </a:p>
        </p:txBody>
      </p:sp>
    </p:spTree>
    <p:extLst>
      <p:ext uri="{BB962C8B-B14F-4D97-AF65-F5344CB8AC3E}">
        <p14:creationId xmlns:p14="http://schemas.microsoft.com/office/powerpoint/2010/main" val="13461321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8800" y="2439650"/>
            <a:ext cx="4953000" cy="1446550"/>
          </a:xfrm>
          <a:prstGeom prst="rect">
            <a:avLst/>
          </a:prstGeom>
          <a:noFill/>
        </p:spPr>
        <p:txBody>
          <a:bodyPr wrap="square" rtlCol="0">
            <a:spAutoFit/>
          </a:bodyPr>
          <a:lstStyle/>
          <a:p>
            <a:pPr algn="ctr"/>
            <a:r>
              <a:rPr lang="en-US" sz="4400" dirty="0">
                <a:solidFill>
                  <a:srgbClr val="F79646">
                    <a:lumMod val="75000"/>
                  </a:srgbClr>
                </a:solidFill>
                <a:effectLst>
                  <a:outerShdw blurRad="63500" sx="102000" sy="102000" algn="ctr" rotWithShape="0">
                    <a:prstClr val="black">
                      <a:alpha val="40000"/>
                    </a:prstClr>
                  </a:outerShdw>
                </a:effectLst>
                <a:latin typeface="Gill Sans MT" pitchFamily="34" charset="0"/>
                <a:cs typeface="Arial Bold" pitchFamily="34" charset="0"/>
              </a:rPr>
              <a:t>Throughput in computer networks</a:t>
            </a:r>
          </a:p>
        </p:txBody>
      </p:sp>
      <p:sp>
        <p:nvSpPr>
          <p:cNvPr id="4" name="Oval 3"/>
          <p:cNvSpPr/>
          <p:nvPr/>
        </p:nvSpPr>
        <p:spPr>
          <a:xfrm>
            <a:off x="457200" y="381000"/>
            <a:ext cx="914400" cy="762000"/>
          </a:xfrm>
          <a:prstGeom prst="ellipse">
            <a:avLst/>
          </a:prstGeom>
          <a:solidFill>
            <a:schemeClr val="accent3">
              <a:lumMod val="50000"/>
            </a:schemeClr>
          </a:solidFill>
          <a:ln>
            <a:noFill/>
          </a:ln>
          <a:effectLst>
            <a:outerShdw blurRad="76200" dist="12700" dir="2700000" sy="-23000" kx="-800400" algn="bl" rotWithShape="0">
              <a:prstClr val="black">
                <a:alpha val="2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prstClr val="white"/>
                </a:solidFill>
              </a:rPr>
              <a:t>1</a:t>
            </a:r>
          </a:p>
        </p:txBody>
      </p:sp>
    </p:spTree>
    <p:extLst>
      <p:ext uri="{BB962C8B-B14F-4D97-AF65-F5344CB8AC3E}">
        <p14:creationId xmlns:p14="http://schemas.microsoft.com/office/powerpoint/2010/main" val="3851131267"/>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8" name="Rectangle 7"/>
          <p:cNvSpPr/>
          <p:nvPr/>
        </p:nvSpPr>
        <p:spPr>
          <a:xfrm>
            <a:off x="0" y="115669"/>
            <a:ext cx="9144000" cy="646331"/>
          </a:xfrm>
          <a:prstGeom prst="rect">
            <a:avLst/>
          </a:prstGeom>
        </p:spPr>
        <p:txBody>
          <a:bodyPr wrap="square">
            <a:spAutoFit/>
          </a:bodyPr>
          <a:lstStyle/>
          <a:p>
            <a:pPr algn="ctr"/>
            <a:r>
              <a:rPr lang="en-US" sz="3600" kern="0" dirty="0">
                <a:solidFill>
                  <a:schemeClr val="tx2"/>
                </a:solidFill>
                <a:latin typeface="Gill Sans MT" pitchFamily="34" charset="0"/>
                <a:cs typeface="Helvetica" pitchFamily="34" charset="0"/>
              </a:rPr>
              <a:t>Throughput and bandwidth</a:t>
            </a:r>
          </a:p>
        </p:txBody>
      </p:sp>
      <p:pic>
        <p:nvPicPr>
          <p:cNvPr id="9" name="Picture 2"/>
          <p:cNvPicPr>
            <a:picLocks noChangeAspect="1" noChangeArrowheads="1"/>
          </p:cNvPicPr>
          <p:nvPr/>
        </p:nvPicPr>
        <p:blipFill>
          <a:blip r:embed="rId3" cstate="print"/>
          <a:srcRect/>
          <a:stretch>
            <a:fillRect/>
          </a:stretch>
        </p:blipFill>
        <p:spPr bwMode="auto">
          <a:xfrm>
            <a:off x="451841" y="1189982"/>
            <a:ext cx="8387359" cy="1858018"/>
          </a:xfrm>
          <a:prstGeom prst="rect">
            <a:avLst/>
          </a:prstGeom>
          <a:noFill/>
          <a:ln w="9525">
            <a:noFill/>
            <a:miter lim="800000"/>
            <a:headEnd/>
            <a:tailEnd/>
          </a:ln>
          <a:effectLst/>
        </p:spPr>
      </p:pic>
      <p:sp>
        <p:nvSpPr>
          <p:cNvPr id="14" name="TextBox 13"/>
          <p:cNvSpPr txBox="1"/>
          <p:nvPr/>
        </p:nvSpPr>
        <p:spPr>
          <a:xfrm>
            <a:off x="0" y="3810000"/>
            <a:ext cx="9144000" cy="1015663"/>
          </a:xfrm>
          <a:prstGeom prst="rect">
            <a:avLst/>
          </a:prstGeom>
          <a:solidFill>
            <a:schemeClr val="bg1">
              <a:lumMod val="85000"/>
            </a:schemeClr>
          </a:solidFill>
          <a:scene3d>
            <a:camera prst="orthographicFront"/>
            <a:lightRig rig="threePt" dir="t"/>
          </a:scene3d>
          <a:sp3d>
            <a:bevelT w="152400" h="50800" prst="softRound"/>
          </a:sp3d>
        </p:spPr>
        <p:txBody>
          <a:bodyPr wrap="square" rtlCol="0">
            <a:spAutoFit/>
          </a:bodyPr>
          <a:lstStyle/>
          <a:p>
            <a:pPr algn="ctr">
              <a:lnSpc>
                <a:spcPct val="150000"/>
              </a:lnSpc>
            </a:pPr>
            <a:r>
              <a:rPr lang="en-US" sz="2000" dirty="0">
                <a:latin typeface="Arial Narrow" pitchFamily="34" charset="0"/>
              </a:rPr>
              <a:t>The </a:t>
            </a:r>
            <a:r>
              <a:rPr lang="en-US" sz="2000" b="1" dirty="0">
                <a:latin typeface="Arial Narrow" pitchFamily="34" charset="0"/>
              </a:rPr>
              <a:t>theoretical </a:t>
            </a:r>
            <a:r>
              <a:rPr lang="en-US" sz="2000" dirty="0">
                <a:latin typeface="Arial Narrow" pitchFamily="34" charset="0"/>
              </a:rPr>
              <a:t>number of bits that can be sent per second </a:t>
            </a:r>
            <a:r>
              <a:rPr lang="en-US" sz="2000" b="1" dirty="0">
                <a:solidFill>
                  <a:schemeClr val="tx2"/>
                </a:solidFill>
                <a:latin typeface="Arial Narrow" pitchFamily="34" charset="0"/>
              </a:rPr>
              <a:t>= bandwidth</a:t>
            </a:r>
          </a:p>
          <a:p>
            <a:pPr algn="ctr">
              <a:lnSpc>
                <a:spcPct val="150000"/>
              </a:lnSpc>
            </a:pPr>
            <a:r>
              <a:rPr lang="en-US" sz="2000" dirty="0">
                <a:latin typeface="Arial Narrow" pitchFamily="34" charset="0"/>
              </a:rPr>
              <a:t>The </a:t>
            </a:r>
            <a:r>
              <a:rPr lang="en-US" sz="2000" b="1" dirty="0">
                <a:latin typeface="Arial Narrow" pitchFamily="34" charset="0"/>
              </a:rPr>
              <a:t>measured </a:t>
            </a:r>
            <a:r>
              <a:rPr lang="en-US" sz="2000" dirty="0">
                <a:latin typeface="Arial Narrow" pitchFamily="34" charset="0"/>
              </a:rPr>
              <a:t>number of bits that can be successfully sent per second </a:t>
            </a:r>
            <a:r>
              <a:rPr lang="en-US" sz="2000" b="1" dirty="0">
                <a:solidFill>
                  <a:schemeClr val="accent3">
                    <a:lumMod val="50000"/>
                  </a:schemeClr>
                </a:solidFill>
                <a:latin typeface="Arial Narrow" pitchFamily="34" charset="0"/>
              </a:rPr>
              <a:t>= throughput</a:t>
            </a:r>
          </a:p>
        </p:txBody>
      </p:sp>
      <p:sp>
        <p:nvSpPr>
          <p:cNvPr id="15" name="Rectangle 14"/>
          <p:cNvSpPr/>
          <p:nvPr/>
        </p:nvSpPr>
        <p:spPr>
          <a:xfrm>
            <a:off x="6934200" y="4854714"/>
            <a:ext cx="2133600" cy="707886"/>
          </a:xfrm>
          <a:prstGeom prst="rect">
            <a:avLst/>
          </a:prstGeom>
        </p:spPr>
        <p:txBody>
          <a:bodyPr wrap="square">
            <a:spAutoFit/>
          </a:bodyPr>
          <a:lstStyle/>
          <a:p>
            <a:r>
              <a:rPr lang="en-US" sz="2000" dirty="0">
                <a:solidFill>
                  <a:schemeClr val="accent3">
                    <a:lumMod val="50000"/>
                  </a:schemeClr>
                </a:solidFill>
                <a:latin typeface="Arial Narrow" pitchFamily="34" charset="0"/>
              </a:rPr>
              <a:t>Instantaneous and average throughput</a:t>
            </a:r>
            <a:endParaRPr lang="en-US" dirty="0">
              <a:solidFill>
                <a:schemeClr val="accent3">
                  <a:lumMod val="50000"/>
                </a:schemeClr>
              </a:solidFill>
            </a:endParaRPr>
          </a:p>
        </p:txBody>
      </p:sp>
      <p:sp>
        <p:nvSpPr>
          <p:cNvPr id="16" name="Freeform 19"/>
          <p:cNvSpPr>
            <a:spLocks noEditPoints="1"/>
          </p:cNvSpPr>
          <p:nvPr/>
        </p:nvSpPr>
        <p:spPr bwMode="auto">
          <a:xfrm>
            <a:off x="7315200" y="4191000"/>
            <a:ext cx="1600200" cy="685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Tree>
    <p:extLst>
      <p:ext uri="{BB962C8B-B14F-4D97-AF65-F5344CB8AC3E}">
        <p14:creationId xmlns:p14="http://schemas.microsoft.com/office/powerpoint/2010/main" val="1505683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0" name="Rectangle 9"/>
          <p:cNvSpPr/>
          <p:nvPr/>
        </p:nvSpPr>
        <p:spPr>
          <a:xfrm>
            <a:off x="838200" y="6400800"/>
            <a:ext cx="7406640" cy="274320"/>
          </a:xfrm>
          <a:prstGeom prst="rect">
            <a:avLst/>
          </a:prstGeom>
          <a:solidFill>
            <a:sysClr val="windowText" lastClr="000000"/>
          </a:solidFill>
          <a:ln w="12700" cap="flat" cmpd="sng" algn="ctr">
            <a:solidFill>
              <a:sysClr val="windowText" lastClr="000000">
                <a:shade val="50000"/>
              </a:sysClr>
            </a:solidFill>
            <a:prstDash val="solid"/>
          </a:ln>
          <a:effectLst/>
        </p:spPr>
        <p:txBody>
          <a:bodyPr rtlCol="0" anchor="ctr"/>
          <a:lstStyle/>
          <a:p>
            <a:pPr algn="ctr">
              <a:defRPr/>
            </a:pPr>
            <a:r>
              <a:rPr lang="en-US" sz="1200" kern="0" dirty="0">
                <a:solidFill>
                  <a:srgbClr val="FFC000"/>
                </a:solidFill>
                <a:latin typeface="Gill Sans MT"/>
              </a:rPr>
              <a:t>Figure Credit: </a:t>
            </a:r>
            <a:r>
              <a:rPr lang="en-US" sz="1200" kern="0" dirty="0">
                <a:solidFill>
                  <a:sysClr val="window" lastClr="FFFFFF"/>
                </a:solidFill>
                <a:latin typeface="Gill Sans MT"/>
              </a:rPr>
              <a:t>“Computer Networks” by </a:t>
            </a:r>
            <a:r>
              <a:rPr lang="en-US" sz="1200" kern="0" dirty="0" err="1">
                <a:solidFill>
                  <a:sysClr val="window" lastClr="FFFFFF"/>
                </a:solidFill>
                <a:latin typeface="Gill Sans MT"/>
              </a:rPr>
              <a:t>Tanenbaum</a:t>
            </a:r>
            <a:endParaRPr lang="en-US" sz="1200" kern="0" dirty="0">
              <a:solidFill>
                <a:sysClr val="window" lastClr="FFFFFF"/>
              </a:solidFill>
              <a:latin typeface="Gill Sans MT"/>
            </a:endParaRPr>
          </a:p>
        </p:txBody>
      </p:sp>
      <p:sp>
        <p:nvSpPr>
          <p:cNvPr id="8" name="Rectangle 7"/>
          <p:cNvSpPr/>
          <p:nvPr/>
        </p:nvSpPr>
        <p:spPr>
          <a:xfrm>
            <a:off x="0" y="54114"/>
            <a:ext cx="9144000" cy="646331"/>
          </a:xfrm>
          <a:prstGeom prst="rect">
            <a:avLst/>
          </a:prstGeom>
        </p:spPr>
        <p:txBody>
          <a:bodyPr wrap="square">
            <a:spAutoFit/>
          </a:bodyPr>
          <a:lstStyle/>
          <a:p>
            <a:pPr algn="ctr"/>
            <a:r>
              <a:rPr lang="en-US" sz="3600" kern="0" dirty="0">
                <a:solidFill>
                  <a:schemeClr val="tx2"/>
                </a:solidFill>
                <a:latin typeface="Gill Sans MT" pitchFamily="34" charset="0"/>
                <a:cs typeface="Helvetica" pitchFamily="34" charset="0"/>
              </a:rPr>
              <a:t>End to end throughput</a:t>
            </a:r>
          </a:p>
        </p:txBody>
      </p:sp>
      <p:sp>
        <p:nvSpPr>
          <p:cNvPr id="20" name="TextBox 19"/>
          <p:cNvSpPr txBox="1"/>
          <p:nvPr/>
        </p:nvSpPr>
        <p:spPr>
          <a:xfrm>
            <a:off x="0" y="609600"/>
            <a:ext cx="9144000" cy="576440"/>
          </a:xfrm>
          <a:prstGeom prst="rect">
            <a:avLst/>
          </a:prstGeom>
          <a:noFill/>
        </p:spPr>
        <p:txBody>
          <a:bodyPr wrap="square" rtlCol="0">
            <a:spAutoFit/>
          </a:bodyPr>
          <a:lstStyle/>
          <a:p>
            <a:pPr algn="ctr">
              <a:lnSpc>
                <a:spcPct val="150000"/>
              </a:lnSpc>
            </a:pPr>
            <a:r>
              <a:rPr lang="en-US" sz="2400" dirty="0">
                <a:latin typeface="Arial Narrow" pitchFamily="34" charset="0"/>
              </a:rPr>
              <a:t>End to end throughput is typically limited by the bottleneck link</a:t>
            </a:r>
          </a:p>
        </p:txBody>
      </p:sp>
      <p:grpSp>
        <p:nvGrpSpPr>
          <p:cNvPr id="14" name="Group 13"/>
          <p:cNvGrpSpPr/>
          <p:nvPr/>
        </p:nvGrpSpPr>
        <p:grpSpPr>
          <a:xfrm>
            <a:off x="2590800" y="1600200"/>
            <a:ext cx="3886200" cy="4343400"/>
            <a:chOff x="2438400" y="1371600"/>
            <a:chExt cx="4233626" cy="4724400"/>
          </a:xfrm>
        </p:grpSpPr>
        <p:grpSp>
          <p:nvGrpSpPr>
            <p:cNvPr id="13" name="Group 12"/>
            <p:cNvGrpSpPr/>
            <p:nvPr/>
          </p:nvGrpSpPr>
          <p:grpSpPr>
            <a:xfrm>
              <a:off x="2438400" y="1371600"/>
              <a:ext cx="4191000" cy="4724400"/>
              <a:chOff x="4419600" y="1143640"/>
              <a:chExt cx="3672840" cy="5180960"/>
            </a:xfrm>
          </p:grpSpPr>
          <p:pic>
            <p:nvPicPr>
              <p:cNvPr id="15" name="Picture 5" descr="6-36"/>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5">
                    <a:tint val="45000"/>
                    <a:satMod val="400000"/>
                  </a:schemeClr>
                </a:duotone>
                <a:lum contrast="40000"/>
                <a:extLst>
                  <a:ext uri="{28A0092B-C50C-407E-A947-70E740481C1C}">
                    <a14:useLocalDpi xmlns:a14="http://schemas.microsoft.com/office/drawing/2010/main"/>
                  </a:ext>
                </a:extLst>
              </a:blip>
              <a:srcRect/>
              <a:stretch>
                <a:fillRect/>
              </a:stretch>
            </p:blipFill>
            <p:spPr bwMode="auto">
              <a:xfrm>
                <a:off x="4419600" y="1143640"/>
                <a:ext cx="3657600" cy="5180960"/>
              </a:xfrm>
              <a:prstGeom prst="rect">
                <a:avLst/>
              </a:prstGeom>
              <a:noFill/>
            </p:spPr>
          </p:pic>
          <p:sp>
            <p:nvSpPr>
              <p:cNvPr id="16" name="TextBox 15"/>
              <p:cNvSpPr txBox="1"/>
              <p:nvPr/>
            </p:nvSpPr>
            <p:spPr>
              <a:xfrm>
                <a:off x="6172200" y="3505200"/>
                <a:ext cx="1920240" cy="396876"/>
              </a:xfrm>
              <a:prstGeom prst="rect">
                <a:avLst/>
              </a:prstGeom>
              <a:solidFill>
                <a:schemeClr val="bg1">
                  <a:lumMod val="85000"/>
                </a:schemeClr>
              </a:solidFill>
            </p:spPr>
            <p:txBody>
              <a:bodyPr wrap="square" rtlCol="0">
                <a:spAutoFit/>
              </a:bodyPr>
              <a:lstStyle/>
              <a:p>
                <a:pPr algn="ctr" rtl="0"/>
                <a:r>
                  <a:rPr lang="en-US" sz="1600" b="1" dirty="0">
                    <a:solidFill>
                      <a:sysClr val="windowText" lastClr="000000"/>
                    </a:solidFill>
                    <a:latin typeface="Arial" pitchFamily="34" charset="0"/>
                    <a:cs typeface="Arial" pitchFamily="34" charset="0"/>
                  </a:rPr>
                  <a:t>Bottleneck link</a:t>
                </a:r>
                <a:endParaRPr lang="en-US" sz="1600" b="1" kern="1200" dirty="0">
                  <a:solidFill>
                    <a:sysClr val="windowText" lastClr="000000"/>
                  </a:solidFill>
                  <a:latin typeface="Arial" pitchFamily="34" charset="0"/>
                  <a:ea typeface="+mn-ea"/>
                  <a:cs typeface="Arial" pitchFamily="34" charset="0"/>
                </a:endParaRPr>
              </a:p>
            </p:txBody>
          </p:sp>
          <p:sp>
            <p:nvSpPr>
              <p:cNvPr id="17" name="TextBox 16"/>
              <p:cNvSpPr txBox="1"/>
              <p:nvPr/>
            </p:nvSpPr>
            <p:spPr>
              <a:xfrm>
                <a:off x="5421284" y="1371600"/>
                <a:ext cx="1005840" cy="396876"/>
              </a:xfrm>
              <a:prstGeom prst="rect">
                <a:avLst/>
              </a:prstGeom>
              <a:solidFill>
                <a:schemeClr val="bg1">
                  <a:lumMod val="85000"/>
                </a:schemeClr>
              </a:solidFill>
            </p:spPr>
            <p:txBody>
              <a:bodyPr wrap="square" rtlCol="0">
                <a:spAutoFit/>
              </a:bodyPr>
              <a:lstStyle/>
              <a:p>
                <a:pPr algn="ctr" rtl="0"/>
                <a:r>
                  <a:rPr lang="en-US" sz="1600" b="1" dirty="0">
                    <a:solidFill>
                      <a:sysClr val="windowText" lastClr="000000"/>
                    </a:solidFill>
                    <a:latin typeface="Arial" pitchFamily="34" charset="0"/>
                    <a:cs typeface="Arial" pitchFamily="34" charset="0"/>
                  </a:rPr>
                  <a:t>Source</a:t>
                </a:r>
                <a:endParaRPr lang="en-US" sz="1600" b="1" kern="1200" dirty="0">
                  <a:solidFill>
                    <a:sysClr val="windowText" lastClr="000000"/>
                  </a:solidFill>
                  <a:latin typeface="Arial" pitchFamily="34" charset="0"/>
                  <a:ea typeface="+mn-ea"/>
                  <a:cs typeface="Arial" pitchFamily="34" charset="0"/>
                </a:endParaRPr>
              </a:p>
            </p:txBody>
          </p:sp>
          <p:sp>
            <p:nvSpPr>
              <p:cNvPr id="18" name="Rectangle 17"/>
              <p:cNvSpPr/>
              <p:nvPr/>
            </p:nvSpPr>
            <p:spPr>
              <a:xfrm>
                <a:off x="5105400" y="5410200"/>
                <a:ext cx="1295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p:cNvSpPr txBox="1"/>
              <p:nvPr/>
            </p:nvSpPr>
            <p:spPr>
              <a:xfrm>
                <a:off x="4983480" y="5486400"/>
                <a:ext cx="1188720" cy="396876"/>
              </a:xfrm>
              <a:prstGeom prst="rect">
                <a:avLst/>
              </a:prstGeom>
              <a:solidFill>
                <a:schemeClr val="bg1">
                  <a:lumMod val="85000"/>
                </a:schemeClr>
              </a:solidFill>
            </p:spPr>
            <p:txBody>
              <a:bodyPr wrap="square" rtlCol="0">
                <a:spAutoFit/>
              </a:bodyPr>
              <a:lstStyle/>
              <a:p>
                <a:pPr algn="ctr" rtl="0"/>
                <a:r>
                  <a:rPr lang="en-US" sz="1600" b="1" dirty="0">
                    <a:solidFill>
                      <a:sysClr val="windowText" lastClr="000000"/>
                    </a:solidFill>
                    <a:latin typeface="Arial" pitchFamily="34" charset="0"/>
                    <a:cs typeface="Arial" pitchFamily="34" charset="0"/>
                  </a:rPr>
                  <a:t>Receiver</a:t>
                </a:r>
                <a:endParaRPr lang="en-US" sz="1600" b="1" kern="1200" dirty="0">
                  <a:solidFill>
                    <a:sysClr val="windowText" lastClr="000000"/>
                  </a:solidFill>
                  <a:latin typeface="Arial" pitchFamily="34" charset="0"/>
                  <a:ea typeface="+mn-ea"/>
                  <a:cs typeface="Arial" pitchFamily="34" charset="0"/>
                </a:endParaRPr>
              </a:p>
            </p:txBody>
          </p:sp>
        </p:grpSp>
        <p:sp>
          <p:nvSpPr>
            <p:cNvPr id="21" name="TextBox 20"/>
            <p:cNvSpPr txBox="1"/>
            <p:nvPr/>
          </p:nvSpPr>
          <p:spPr>
            <a:xfrm>
              <a:off x="5257800" y="1956137"/>
              <a:ext cx="1414226" cy="1015663"/>
            </a:xfrm>
            <a:prstGeom prst="rect">
              <a:avLst/>
            </a:prstGeom>
            <a:noFill/>
          </p:spPr>
          <p:txBody>
            <a:bodyPr wrap="square" rtlCol="0">
              <a:spAutoFit/>
            </a:bodyPr>
            <a:lstStyle/>
            <a:p>
              <a:pPr algn="ctr"/>
              <a:r>
                <a:rPr lang="en-US" sz="2000" b="1" dirty="0">
                  <a:solidFill>
                    <a:schemeClr val="tx2"/>
                  </a:solidFill>
                  <a:latin typeface="Arial Narrow" pitchFamily="34" charset="0"/>
                </a:rPr>
                <a:t>Fluid dynamics analogy</a:t>
              </a:r>
            </a:p>
          </p:txBody>
        </p:sp>
      </p:grpSp>
    </p:spTree>
    <p:extLst>
      <p:ext uri="{BB962C8B-B14F-4D97-AF65-F5344CB8AC3E}">
        <p14:creationId xmlns:p14="http://schemas.microsoft.com/office/powerpoint/2010/main" val="2110947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8" name="Rectangle 7"/>
          <p:cNvSpPr/>
          <p:nvPr/>
        </p:nvSpPr>
        <p:spPr>
          <a:xfrm>
            <a:off x="1051560" y="6431280"/>
            <a:ext cx="7406640" cy="27432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algn="ctr"/>
            <a:r>
              <a:rPr lang="en-US" sz="1200" kern="0" dirty="0">
                <a:solidFill>
                  <a:srgbClr val="FFC000"/>
                </a:solidFill>
                <a:latin typeface="Gill Sans MT"/>
              </a:rPr>
              <a:t>Figure Credit: </a:t>
            </a:r>
            <a:r>
              <a:rPr lang="en-US" sz="1200" kern="0" dirty="0">
                <a:solidFill>
                  <a:sysClr val="window" lastClr="FFFFFF"/>
                </a:solidFill>
                <a:latin typeface="Gill Sans MT"/>
              </a:rPr>
              <a:t>“Computer Networking: A Top Down Approach” by Kurose and Ross</a:t>
            </a:r>
          </a:p>
        </p:txBody>
      </p:sp>
      <p:grpSp>
        <p:nvGrpSpPr>
          <p:cNvPr id="2" name="Group 14"/>
          <p:cNvGrpSpPr/>
          <p:nvPr/>
        </p:nvGrpSpPr>
        <p:grpSpPr>
          <a:xfrm>
            <a:off x="1447800" y="381000"/>
            <a:ext cx="2590800" cy="5813286"/>
            <a:chOff x="1219200" y="304800"/>
            <a:chExt cx="2590800" cy="5813286"/>
          </a:xfrm>
        </p:grpSpPr>
        <p:pic>
          <p:nvPicPr>
            <p:cNvPr id="71682" name="Picture 2"/>
            <p:cNvPicPr>
              <a:picLocks noChangeAspect="1" noChangeArrowheads="1"/>
            </p:cNvPicPr>
            <p:nvPr/>
          </p:nvPicPr>
          <p:blipFill>
            <a:blip r:embed="rId3" cstate="print">
              <a:clrChange>
                <a:clrFrom>
                  <a:srgbClr val="FFFFFF"/>
                </a:clrFrom>
                <a:clrTo>
                  <a:srgbClr val="FFFFFF">
                    <a:alpha val="0"/>
                  </a:srgbClr>
                </a:clrTo>
              </a:clrChange>
              <a:lum bright="-10000"/>
              <a:extLst>
                <a:ext uri="{28A0092B-C50C-407E-A947-70E740481C1C}">
                  <a14:useLocalDpi xmlns:a14="http://schemas.microsoft.com/office/drawing/2010/main"/>
                </a:ext>
              </a:extLst>
            </a:blip>
            <a:srcRect r="69836" b="13699"/>
            <a:stretch>
              <a:fillRect/>
            </a:stretch>
          </p:blipFill>
          <p:spPr bwMode="auto">
            <a:xfrm>
              <a:off x="1676400" y="381000"/>
              <a:ext cx="1752600" cy="4800600"/>
            </a:xfrm>
            <a:prstGeom prst="rect">
              <a:avLst/>
            </a:prstGeom>
            <a:noFill/>
            <a:ln w="9525">
              <a:noFill/>
              <a:miter lim="800000"/>
              <a:headEnd/>
              <a:tailEnd/>
            </a:ln>
            <a:effectLst/>
          </p:spPr>
        </p:pic>
        <p:sp>
          <p:nvSpPr>
            <p:cNvPr id="9" name="TextBox 8"/>
            <p:cNvSpPr txBox="1"/>
            <p:nvPr/>
          </p:nvSpPr>
          <p:spPr>
            <a:xfrm>
              <a:off x="1371601" y="5410200"/>
              <a:ext cx="2133599" cy="707886"/>
            </a:xfrm>
            <a:prstGeom prst="rect">
              <a:avLst/>
            </a:prstGeom>
            <a:noFill/>
          </p:spPr>
          <p:txBody>
            <a:bodyPr wrap="square" rtlCol="0">
              <a:spAutoFit/>
            </a:bodyPr>
            <a:lstStyle/>
            <a:p>
              <a:pPr algn="ctr"/>
              <a:r>
                <a:rPr lang="en-US" sz="2000" dirty="0">
                  <a:solidFill>
                    <a:prstClr val="black"/>
                  </a:solidFill>
                  <a:latin typeface="Arial Narrow" pitchFamily="34" charset="0"/>
                </a:rPr>
                <a:t>Client downloads a file from server</a:t>
              </a:r>
            </a:p>
          </p:txBody>
        </p:sp>
        <p:sp>
          <p:nvSpPr>
            <p:cNvPr id="11" name="Rectangle 10"/>
            <p:cNvSpPr/>
            <p:nvPr/>
          </p:nvSpPr>
          <p:spPr>
            <a:xfrm>
              <a:off x="1219200" y="304800"/>
              <a:ext cx="25908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3"/>
          <p:cNvGrpSpPr/>
          <p:nvPr/>
        </p:nvGrpSpPr>
        <p:grpSpPr>
          <a:xfrm>
            <a:off x="4419600" y="381000"/>
            <a:ext cx="3505200" cy="5791200"/>
            <a:chOff x="4419600" y="381000"/>
            <a:chExt cx="3505200" cy="5791200"/>
          </a:xfrm>
        </p:grpSpPr>
        <p:sp>
          <p:nvSpPr>
            <p:cNvPr id="10" name="TextBox 9"/>
            <p:cNvSpPr txBox="1"/>
            <p:nvPr/>
          </p:nvSpPr>
          <p:spPr>
            <a:xfrm>
              <a:off x="4953001" y="5410200"/>
              <a:ext cx="2514599" cy="707886"/>
            </a:xfrm>
            <a:prstGeom prst="rect">
              <a:avLst/>
            </a:prstGeom>
            <a:noFill/>
          </p:spPr>
          <p:txBody>
            <a:bodyPr wrap="square" rtlCol="0">
              <a:spAutoFit/>
            </a:bodyPr>
            <a:lstStyle/>
            <a:p>
              <a:pPr algn="ctr"/>
              <a:r>
                <a:rPr lang="en-US" sz="2000" dirty="0">
                  <a:solidFill>
                    <a:prstClr val="black"/>
                  </a:solidFill>
                  <a:latin typeface="Arial Narrow" pitchFamily="34" charset="0"/>
                </a:rPr>
                <a:t>10 clients downloading with 10 servers</a:t>
              </a:r>
            </a:p>
          </p:txBody>
        </p:sp>
        <p:pic>
          <p:nvPicPr>
            <p:cNvPr id="12" name="Picture 2"/>
            <p:cNvPicPr>
              <a:picLocks noChangeAspect="1" noChangeArrowheads="1"/>
            </p:cNvPicPr>
            <p:nvPr/>
          </p:nvPicPr>
          <p:blipFill>
            <a:blip r:embed="rId3" cstate="print">
              <a:clrChange>
                <a:clrFrom>
                  <a:srgbClr val="FFFFFF"/>
                </a:clrFrom>
                <a:clrTo>
                  <a:srgbClr val="FFFFFF">
                    <a:alpha val="0"/>
                  </a:srgbClr>
                </a:clrTo>
              </a:clrChange>
              <a:lum bright="-10000"/>
              <a:extLst>
                <a:ext uri="{28A0092B-C50C-407E-A947-70E740481C1C}">
                  <a14:useLocalDpi xmlns:a14="http://schemas.microsoft.com/office/drawing/2010/main"/>
                </a:ext>
              </a:extLst>
            </a:blip>
            <a:srcRect l="45902" b="13699"/>
            <a:stretch>
              <a:fillRect/>
            </a:stretch>
          </p:blipFill>
          <p:spPr bwMode="auto">
            <a:xfrm>
              <a:off x="4648200" y="609600"/>
              <a:ext cx="3143250" cy="4800600"/>
            </a:xfrm>
            <a:prstGeom prst="rect">
              <a:avLst/>
            </a:prstGeom>
            <a:noFill/>
            <a:ln w="9525">
              <a:noFill/>
              <a:miter lim="800000"/>
              <a:headEnd/>
              <a:tailEnd/>
            </a:ln>
            <a:effectLst/>
          </p:spPr>
        </p:pic>
        <p:sp>
          <p:nvSpPr>
            <p:cNvPr id="13" name="Rectangle 12"/>
            <p:cNvSpPr/>
            <p:nvPr/>
          </p:nvSpPr>
          <p:spPr>
            <a:xfrm>
              <a:off x="4419600" y="381000"/>
              <a:ext cx="35052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42749494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2287250"/>
            <a:ext cx="5257800" cy="1446550"/>
          </a:xfrm>
          <a:prstGeom prst="rect">
            <a:avLst/>
          </a:prstGeom>
          <a:noFill/>
        </p:spPr>
        <p:txBody>
          <a:bodyPr wrap="square" rtlCol="0">
            <a:spAutoFit/>
          </a:bodyPr>
          <a:lstStyle/>
          <a:p>
            <a:pPr algn="ctr"/>
            <a:r>
              <a:rPr lang="en-US" sz="4400" dirty="0">
                <a:solidFill>
                  <a:srgbClr val="F79646">
                    <a:lumMod val="75000"/>
                  </a:srgbClr>
                </a:solidFill>
                <a:effectLst>
                  <a:outerShdw blurRad="63500" sx="102000" sy="102000" algn="ctr" rotWithShape="0">
                    <a:prstClr val="black">
                      <a:alpha val="40000"/>
                    </a:prstClr>
                  </a:outerShdw>
                </a:effectLst>
                <a:latin typeface="Gill Sans MT" pitchFamily="34" charset="0"/>
                <a:cs typeface="Arial Bold" pitchFamily="34" charset="0"/>
              </a:rPr>
              <a:t>Delay in </a:t>
            </a:r>
          </a:p>
          <a:p>
            <a:pPr algn="ctr"/>
            <a:r>
              <a:rPr lang="en-US" sz="4400" dirty="0">
                <a:solidFill>
                  <a:srgbClr val="F79646">
                    <a:lumMod val="75000"/>
                  </a:srgbClr>
                </a:solidFill>
                <a:effectLst>
                  <a:outerShdw blurRad="63500" sx="102000" sy="102000" algn="ctr" rotWithShape="0">
                    <a:prstClr val="black">
                      <a:alpha val="40000"/>
                    </a:prstClr>
                  </a:outerShdw>
                </a:effectLst>
                <a:latin typeface="Gill Sans MT" pitchFamily="34" charset="0"/>
                <a:cs typeface="Arial Bold" pitchFamily="34" charset="0"/>
              </a:rPr>
              <a:t>computer networks</a:t>
            </a:r>
          </a:p>
        </p:txBody>
      </p:sp>
      <p:sp>
        <p:nvSpPr>
          <p:cNvPr id="6" name="Oval 5"/>
          <p:cNvSpPr/>
          <p:nvPr/>
        </p:nvSpPr>
        <p:spPr>
          <a:xfrm>
            <a:off x="457200" y="381000"/>
            <a:ext cx="914400" cy="762000"/>
          </a:xfrm>
          <a:prstGeom prst="ellipse">
            <a:avLst/>
          </a:prstGeom>
          <a:solidFill>
            <a:schemeClr val="accent3">
              <a:lumMod val="50000"/>
            </a:schemeClr>
          </a:solidFill>
          <a:ln>
            <a:noFill/>
          </a:ln>
          <a:effectLst>
            <a:outerShdw blurRad="76200" dist="12700" dir="2700000" sy="-23000" kx="-800400" algn="bl" rotWithShape="0">
              <a:prstClr val="black">
                <a:alpha val="2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prstClr val="white"/>
                </a:solidFill>
              </a:rPr>
              <a:t>2</a:t>
            </a:r>
          </a:p>
        </p:txBody>
      </p:sp>
    </p:spTree>
    <p:extLst>
      <p:ext uri="{BB962C8B-B14F-4D97-AF65-F5344CB8AC3E}">
        <p14:creationId xmlns:p14="http://schemas.microsoft.com/office/powerpoint/2010/main" val="154580435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p:cNvPicPr>
            <a:picLocks noChangeAspect="1" noChangeArrowheads="1"/>
          </p:cNvPicPr>
          <p:nvPr/>
        </p:nvPicPr>
        <p:blipFill>
          <a:blip r:embed="rId3" cstate="print">
            <a:grayscl/>
          </a:blip>
          <a:srcRect/>
          <a:stretch>
            <a:fillRect/>
          </a:stretch>
        </p:blipFill>
        <p:spPr bwMode="auto">
          <a:xfrm>
            <a:off x="1676400" y="3616325"/>
            <a:ext cx="5638800" cy="2936875"/>
          </a:xfrm>
          <a:prstGeom prst="rect">
            <a:avLst/>
          </a:prstGeom>
          <a:noFill/>
          <a:ln w="9525">
            <a:noFill/>
            <a:miter lim="800000"/>
            <a:headEnd/>
            <a:tailEnd/>
          </a:ln>
          <a:effectLst/>
        </p:spPr>
      </p:pic>
      <p:grpSp>
        <p:nvGrpSpPr>
          <p:cNvPr id="22" name="Group 21"/>
          <p:cNvGrpSpPr/>
          <p:nvPr/>
        </p:nvGrpSpPr>
        <p:grpSpPr>
          <a:xfrm>
            <a:off x="0" y="838200"/>
            <a:ext cx="9144000" cy="2202597"/>
            <a:chOff x="0" y="1074003"/>
            <a:chExt cx="9144000" cy="2202597"/>
          </a:xfrm>
        </p:grpSpPr>
        <p:sp>
          <p:nvSpPr>
            <p:cNvPr id="7" name="TextBox 6"/>
            <p:cNvSpPr txBox="1"/>
            <p:nvPr/>
          </p:nvSpPr>
          <p:spPr>
            <a:xfrm>
              <a:off x="0" y="1074003"/>
              <a:ext cx="9144000" cy="830997"/>
            </a:xfrm>
            <a:prstGeom prst="rect">
              <a:avLst/>
            </a:prstGeom>
            <a:solidFill>
              <a:schemeClr val="accent6">
                <a:lumMod val="75000"/>
              </a:schemeClr>
            </a:solidFill>
          </p:spPr>
          <p:txBody>
            <a:bodyPr wrap="square" rtlCol="0">
              <a:spAutoFit/>
            </a:bodyPr>
            <a:lstStyle/>
            <a:p>
              <a:pPr algn="ctr">
                <a:defRPr/>
              </a:pPr>
              <a:r>
                <a:rPr lang="en-US" sz="4800" b="1" dirty="0">
                  <a:ln>
                    <a:solidFill>
                      <a:prstClr val="black"/>
                    </a:solidFill>
                  </a:ln>
                  <a:solidFill>
                    <a:prstClr val="white"/>
                  </a:solidFill>
                  <a:latin typeface="Tahoma" pitchFamily="34" charset="0"/>
                  <a:cs typeface="Tahoma" pitchFamily="34" charset="0"/>
                </a:rPr>
                <a:t>Error Detection</a:t>
              </a:r>
              <a:endParaRPr lang="th-TH" sz="4800" b="1" dirty="0">
                <a:ln>
                  <a:solidFill>
                    <a:prstClr val="black"/>
                  </a:solidFill>
                </a:ln>
                <a:solidFill>
                  <a:prstClr val="white"/>
                </a:solidFill>
                <a:latin typeface="Tahoma" pitchFamily="34" charset="0"/>
                <a:cs typeface="Tahoma" pitchFamily="34" charset="0"/>
              </a:endParaRPr>
            </a:p>
          </p:txBody>
        </p:sp>
        <p:grpSp>
          <p:nvGrpSpPr>
            <p:cNvPr id="21" name="Group 20"/>
            <p:cNvGrpSpPr/>
            <p:nvPr/>
          </p:nvGrpSpPr>
          <p:grpSpPr>
            <a:xfrm>
              <a:off x="606425" y="1905000"/>
              <a:ext cx="7623175" cy="1371600"/>
              <a:chOff x="606425" y="1905000"/>
              <a:chExt cx="7623175" cy="1371600"/>
            </a:xfrm>
          </p:grpSpPr>
          <p:pic>
            <p:nvPicPr>
              <p:cNvPr id="17" name="Picture 10"/>
              <p:cNvPicPr>
                <a:picLocks noChangeAspect="1" noChangeArrowheads="1"/>
              </p:cNvPicPr>
              <p:nvPr/>
            </p:nvPicPr>
            <p:blipFill>
              <a:blip r:embed="rId4" cstate="print"/>
              <a:srcRect t="40793"/>
              <a:stretch>
                <a:fillRect/>
              </a:stretch>
            </p:blipFill>
            <p:spPr bwMode="auto">
              <a:xfrm>
                <a:off x="606425" y="1905000"/>
                <a:ext cx="7623175" cy="1371600"/>
              </a:xfrm>
              <a:prstGeom prst="rect">
                <a:avLst/>
              </a:prstGeom>
              <a:noFill/>
              <a:ln w="9525">
                <a:noFill/>
                <a:miter lim="800000"/>
                <a:headEnd/>
                <a:tailEnd/>
              </a:ln>
              <a:effectLst/>
            </p:spPr>
          </p:pic>
          <p:grpSp>
            <p:nvGrpSpPr>
              <p:cNvPr id="20" name="Group 19"/>
              <p:cNvGrpSpPr/>
              <p:nvPr/>
            </p:nvGrpSpPr>
            <p:grpSpPr>
              <a:xfrm>
                <a:off x="3419856" y="2362200"/>
                <a:ext cx="4809744" cy="914400"/>
                <a:chOff x="3419856" y="2362200"/>
                <a:chExt cx="4809744" cy="914400"/>
              </a:xfrm>
            </p:grpSpPr>
            <p:pic>
              <p:nvPicPr>
                <p:cNvPr id="18" name="Picture 10"/>
                <p:cNvPicPr>
                  <a:picLocks noChangeAspect="1" noChangeArrowheads="1"/>
                </p:cNvPicPr>
                <p:nvPr/>
              </p:nvPicPr>
              <p:blipFill>
                <a:blip r:embed="rId4" cstate="print"/>
                <a:srcRect l="37026" t="60529" r="34985"/>
                <a:stretch>
                  <a:fillRect/>
                </a:stretch>
              </p:blipFill>
              <p:spPr bwMode="auto">
                <a:xfrm>
                  <a:off x="6096000" y="2362200"/>
                  <a:ext cx="2133600" cy="914400"/>
                </a:xfrm>
                <a:prstGeom prst="rect">
                  <a:avLst/>
                </a:prstGeom>
                <a:noFill/>
                <a:ln w="9525">
                  <a:noFill/>
                  <a:miter lim="800000"/>
                  <a:headEnd/>
                  <a:tailEnd/>
                </a:ln>
                <a:effectLst/>
              </p:spPr>
            </p:pic>
            <p:pic>
              <p:nvPicPr>
                <p:cNvPr id="19" name="Picture 10"/>
                <p:cNvPicPr>
                  <a:picLocks noChangeAspect="1" noChangeArrowheads="1"/>
                </p:cNvPicPr>
                <p:nvPr/>
              </p:nvPicPr>
              <p:blipFill>
                <a:blip r:embed="rId4" cstate="print"/>
                <a:srcRect l="72012" t="60529"/>
                <a:stretch>
                  <a:fillRect/>
                </a:stretch>
              </p:blipFill>
              <p:spPr bwMode="auto">
                <a:xfrm>
                  <a:off x="3419856" y="2362200"/>
                  <a:ext cx="2133600" cy="914400"/>
                </a:xfrm>
                <a:prstGeom prst="rect">
                  <a:avLst/>
                </a:prstGeom>
                <a:noFill/>
                <a:ln w="9525">
                  <a:noFill/>
                  <a:miter lim="800000"/>
                  <a:headEnd/>
                  <a:tailEnd/>
                </a:ln>
                <a:effectLst/>
              </p:spPr>
            </p:pic>
          </p:grpSp>
        </p:grpSp>
      </p:grpSp>
    </p:spTree>
    <p:extLst>
      <p:ext uri="{BB962C8B-B14F-4D97-AF65-F5344CB8AC3E}">
        <p14:creationId xmlns:p14="http://schemas.microsoft.com/office/powerpoint/2010/main" val="90443362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76600" y="54114"/>
            <a:ext cx="2419252" cy="646331"/>
          </a:xfrm>
          <a:prstGeom prst="rect">
            <a:avLst/>
          </a:prstGeom>
        </p:spPr>
        <p:txBody>
          <a:bodyPr wrap="none">
            <a:spAutoFit/>
          </a:bodyPr>
          <a:lstStyle/>
          <a:p>
            <a:r>
              <a:rPr lang="en-US" sz="3600" kern="0" dirty="0">
                <a:solidFill>
                  <a:schemeClr val="tx2"/>
                </a:solidFill>
                <a:latin typeface="Gill Sans MT" pitchFamily="34" charset="0"/>
                <a:cs typeface="Helvetica" pitchFamily="34" charset="0"/>
              </a:rPr>
              <a:t>Nodal delay</a:t>
            </a:r>
          </a:p>
        </p:txBody>
      </p:sp>
      <p:pic>
        <p:nvPicPr>
          <p:cNvPr id="2050" name="Picture 2" descr="C:\Documents and Settings\Junaid Qadir\My Documents\NewDB\My Dropbox\DCCN2011\Lectures\Topic 1 - Introduction\ch01_gif\fig01_12.gif"/>
          <p:cNvPicPr>
            <a:picLocks noChangeAspect="1" noChangeArrowheads="1"/>
          </p:cNvPicPr>
          <p:nvPr/>
        </p:nvPicPr>
        <p:blipFill>
          <a:blip r:embed="rId3" cstate="print">
            <a:extLst>
              <a:ext uri="{28A0092B-C50C-407E-A947-70E740481C1C}">
                <a14:useLocalDpi xmlns:a14="http://schemas.microsoft.com/office/drawing/2010/main"/>
              </a:ext>
            </a:extLst>
          </a:blip>
          <a:srcRect b="19015"/>
          <a:stretch>
            <a:fillRect/>
          </a:stretch>
        </p:blipFill>
        <p:spPr bwMode="auto">
          <a:xfrm>
            <a:off x="533400" y="1371600"/>
            <a:ext cx="7894251" cy="2819400"/>
          </a:xfrm>
          <a:prstGeom prst="rect">
            <a:avLst/>
          </a:prstGeom>
          <a:noFill/>
        </p:spPr>
      </p:pic>
      <p:sp>
        <p:nvSpPr>
          <p:cNvPr id="9" name="Freeform 19"/>
          <p:cNvSpPr>
            <a:spLocks noEditPoints="1"/>
          </p:cNvSpPr>
          <p:nvPr/>
        </p:nvSpPr>
        <p:spPr bwMode="auto">
          <a:xfrm>
            <a:off x="2819400" y="3124200"/>
            <a:ext cx="1676400" cy="9906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
        <p:nvSpPr>
          <p:cNvPr id="11" name="Freeform 19"/>
          <p:cNvSpPr>
            <a:spLocks noEditPoints="1"/>
          </p:cNvSpPr>
          <p:nvPr/>
        </p:nvSpPr>
        <p:spPr bwMode="auto">
          <a:xfrm>
            <a:off x="4191000" y="3048000"/>
            <a:ext cx="1828800" cy="1447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
        <p:nvSpPr>
          <p:cNvPr id="12" name="Freeform 19"/>
          <p:cNvSpPr>
            <a:spLocks noEditPoints="1"/>
          </p:cNvSpPr>
          <p:nvPr/>
        </p:nvSpPr>
        <p:spPr bwMode="auto">
          <a:xfrm>
            <a:off x="5486400" y="3200400"/>
            <a:ext cx="1828800" cy="5334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
        <p:nvSpPr>
          <p:cNvPr id="14" name="Freeform 19"/>
          <p:cNvSpPr>
            <a:spLocks noEditPoints="1"/>
          </p:cNvSpPr>
          <p:nvPr/>
        </p:nvSpPr>
        <p:spPr bwMode="auto">
          <a:xfrm>
            <a:off x="5791200" y="2819400"/>
            <a:ext cx="1828800" cy="5334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graphicFrame>
        <p:nvGraphicFramePr>
          <p:cNvPr id="8" name="Object 7"/>
          <p:cNvGraphicFramePr>
            <a:graphicFrameLocks noChangeAspect="1"/>
          </p:cNvGraphicFramePr>
          <p:nvPr/>
        </p:nvGraphicFramePr>
        <p:xfrm>
          <a:off x="3200400" y="3992881"/>
          <a:ext cx="762000" cy="579119"/>
        </p:xfrm>
        <a:graphic>
          <a:graphicData uri="http://schemas.openxmlformats.org/presentationml/2006/ole">
            <mc:AlternateContent xmlns:mc="http://schemas.openxmlformats.org/markup-compatibility/2006">
              <mc:Choice xmlns:v="urn:schemas-microsoft-com:vml" Requires="v">
                <p:oleObj name="Equation" r:id="rId4" imgW="317160" imgH="241200" progId="Equation.3">
                  <p:embed/>
                </p:oleObj>
              </mc:Choice>
              <mc:Fallback>
                <p:oleObj name="Equation" r:id="rId4" imgW="317160" imgH="241200"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992881"/>
                        <a:ext cx="762000" cy="579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618038" y="4191000"/>
          <a:ext cx="823912" cy="579438"/>
        </p:xfrm>
        <a:graphic>
          <a:graphicData uri="http://schemas.openxmlformats.org/presentationml/2006/ole">
            <mc:AlternateContent xmlns:mc="http://schemas.openxmlformats.org/markup-compatibility/2006">
              <mc:Choice xmlns:v="urn:schemas-microsoft-com:vml" Requires="v">
                <p:oleObj name="Equation" r:id="rId6" imgW="342720" imgH="241200" progId="Equation.3">
                  <p:embed/>
                </p:oleObj>
              </mc:Choice>
              <mc:Fallback>
                <p:oleObj name="Equation" r:id="rId6" imgW="342720" imgH="241200" progId="Equation.3">
                  <p:embed/>
                  <p:pic>
                    <p:nvPicPr>
                      <p:cNvPr id="10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8038" y="4191000"/>
                        <a:ext cx="823912"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019800" y="3641725"/>
          <a:ext cx="762000" cy="549275"/>
        </p:xfrm>
        <a:graphic>
          <a:graphicData uri="http://schemas.openxmlformats.org/presentationml/2006/ole">
            <mc:AlternateContent xmlns:mc="http://schemas.openxmlformats.org/markup-compatibility/2006">
              <mc:Choice xmlns:v="urn:schemas-microsoft-com:vml" Requires="v">
                <p:oleObj name="Equation" r:id="rId8" imgW="317160" imgH="228600" progId="Equation.3">
                  <p:embed/>
                </p:oleObj>
              </mc:Choice>
              <mc:Fallback>
                <p:oleObj name="Equation" r:id="rId8" imgW="317160" imgH="228600" progId="Equation.3">
                  <p:embed/>
                  <p:pic>
                    <p:nvPicPr>
                      <p:cNvPr id="102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641725"/>
                        <a:ext cx="762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7543800" y="2895600"/>
          <a:ext cx="762000" cy="579438"/>
        </p:xfrm>
        <a:graphic>
          <a:graphicData uri="http://schemas.openxmlformats.org/presentationml/2006/ole">
            <mc:AlternateContent xmlns:mc="http://schemas.openxmlformats.org/markup-compatibility/2006">
              <mc:Choice xmlns:v="urn:schemas-microsoft-com:vml" Requires="v">
                <p:oleObj name="Equation" r:id="rId10" imgW="317160" imgH="241200" progId="Equation.3">
                  <p:embed/>
                </p:oleObj>
              </mc:Choice>
              <mc:Fallback>
                <p:oleObj name="Equation" r:id="rId10" imgW="317160" imgH="241200" progId="Equation.3">
                  <p:embed/>
                  <p:pic>
                    <p:nvPicPr>
                      <p:cNvPr id="1029"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2895600"/>
                        <a:ext cx="7620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38"/>
          <p:cNvSpPr/>
          <p:nvPr/>
        </p:nvSpPr>
        <p:spPr>
          <a:xfrm>
            <a:off x="1051560" y="6355080"/>
            <a:ext cx="7406640" cy="27432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C000"/>
                </a:solidFill>
                <a:effectLst/>
                <a:uLnTx/>
                <a:uFillTx/>
                <a:latin typeface="Gill Sans MT"/>
                <a:ea typeface="+mn-ea"/>
                <a:cs typeface="+mn-cs"/>
              </a:rPr>
              <a:t>Figure Credit: </a:t>
            </a:r>
            <a:r>
              <a:rPr kumimoji="0" lang="en-US" sz="1200" b="0" i="0" u="none" strike="noStrike" kern="0" cap="none" spc="0" normalizeH="0" baseline="0" noProof="0" dirty="0">
                <a:ln>
                  <a:noFill/>
                </a:ln>
                <a:solidFill>
                  <a:sysClr val="window" lastClr="FFFFFF"/>
                </a:solidFill>
                <a:effectLst/>
                <a:uLnTx/>
                <a:uFillTx/>
                <a:latin typeface="Gill Sans MT"/>
                <a:ea typeface="+mn-ea"/>
                <a:cs typeface="+mn-cs"/>
              </a:rPr>
              <a:t>“Computer Networking: A Top Down Approach” by Kurose and Ross</a:t>
            </a:r>
          </a:p>
        </p:txBody>
      </p:sp>
    </p:spTree>
    <p:extLst>
      <p:ext uri="{BB962C8B-B14F-4D97-AF65-F5344CB8AC3E}">
        <p14:creationId xmlns:p14="http://schemas.microsoft.com/office/powerpoint/2010/main" val="578095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500"/>
                            </p:stCondLst>
                            <p:childTnLst>
                              <p:par>
                                <p:cTn id="22" presetID="53" presetClass="entr" presetSubtype="0" fill="hold" nodeType="afterEffect">
                                  <p:stCondLst>
                                    <p:cond delay="0"/>
                                  </p:stCondLst>
                                  <p:childTnLst>
                                    <p:set>
                                      <p:cBhvr>
                                        <p:cTn id="23" dur="1" fill="hold">
                                          <p:stCondLst>
                                            <p:cond delay="0"/>
                                          </p:stCondLst>
                                        </p:cTn>
                                        <p:tgtEl>
                                          <p:spTgt spid="1027"/>
                                        </p:tgtEl>
                                        <p:attrNameLst>
                                          <p:attrName>style.visibility</p:attrName>
                                        </p:attrNameLst>
                                      </p:cBhvr>
                                      <p:to>
                                        <p:strVal val="visible"/>
                                      </p:to>
                                    </p:set>
                                    <p:anim calcmode="lin" valueType="num">
                                      <p:cBhvr>
                                        <p:cTn id="24" dur="500" fill="hold"/>
                                        <p:tgtEl>
                                          <p:spTgt spid="1027"/>
                                        </p:tgtEl>
                                        <p:attrNameLst>
                                          <p:attrName>ppt_w</p:attrName>
                                        </p:attrNameLst>
                                      </p:cBhvr>
                                      <p:tavLst>
                                        <p:tav tm="0">
                                          <p:val>
                                            <p:fltVal val="0"/>
                                          </p:val>
                                        </p:tav>
                                        <p:tav tm="100000">
                                          <p:val>
                                            <p:strVal val="#ppt_w"/>
                                          </p:val>
                                        </p:tav>
                                      </p:tavLst>
                                    </p:anim>
                                    <p:anim calcmode="lin" valueType="num">
                                      <p:cBhvr>
                                        <p:cTn id="25" dur="500" fill="hold"/>
                                        <p:tgtEl>
                                          <p:spTgt spid="1027"/>
                                        </p:tgtEl>
                                        <p:attrNameLst>
                                          <p:attrName>ppt_h</p:attrName>
                                        </p:attrNameLst>
                                      </p:cBhvr>
                                      <p:tavLst>
                                        <p:tav tm="0">
                                          <p:val>
                                            <p:fltVal val="0"/>
                                          </p:val>
                                        </p:tav>
                                        <p:tav tm="100000">
                                          <p:val>
                                            <p:strVal val="#ppt_h"/>
                                          </p:val>
                                        </p:tav>
                                      </p:tavLst>
                                    </p:anim>
                                    <p:animEffect transition="in" filter="fade">
                                      <p:cBhvr>
                                        <p:cTn id="26" dur="500"/>
                                        <p:tgtEl>
                                          <p:spTgt spid="10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par>
                          <p:cTn id="34" fill="hold">
                            <p:stCondLst>
                              <p:cond delay="500"/>
                            </p:stCondLst>
                            <p:childTnLst>
                              <p:par>
                                <p:cTn id="35" presetID="53" presetClass="entr" presetSubtype="0" fill="hold" nodeType="after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p:cTn id="37" dur="500" fill="hold"/>
                                        <p:tgtEl>
                                          <p:spTgt spid="1028"/>
                                        </p:tgtEl>
                                        <p:attrNameLst>
                                          <p:attrName>ppt_w</p:attrName>
                                        </p:attrNameLst>
                                      </p:cBhvr>
                                      <p:tavLst>
                                        <p:tav tm="0">
                                          <p:val>
                                            <p:fltVal val="0"/>
                                          </p:val>
                                        </p:tav>
                                        <p:tav tm="100000">
                                          <p:val>
                                            <p:strVal val="#ppt_w"/>
                                          </p:val>
                                        </p:tav>
                                      </p:tavLst>
                                    </p:anim>
                                    <p:anim calcmode="lin" valueType="num">
                                      <p:cBhvr>
                                        <p:cTn id="38" dur="500" fill="hold"/>
                                        <p:tgtEl>
                                          <p:spTgt spid="1028"/>
                                        </p:tgtEl>
                                        <p:attrNameLst>
                                          <p:attrName>ppt_h</p:attrName>
                                        </p:attrNameLst>
                                      </p:cBhvr>
                                      <p:tavLst>
                                        <p:tav tm="0">
                                          <p:val>
                                            <p:fltVal val="0"/>
                                          </p:val>
                                        </p:tav>
                                        <p:tav tm="100000">
                                          <p:val>
                                            <p:strVal val="#ppt_h"/>
                                          </p:val>
                                        </p:tav>
                                      </p:tavLst>
                                    </p:anim>
                                    <p:animEffect transition="in" filter="fade">
                                      <p:cBhvr>
                                        <p:cTn id="39" dur="500"/>
                                        <p:tgtEl>
                                          <p:spTgt spid="10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par>
                          <p:cTn id="47" fill="hold">
                            <p:stCondLst>
                              <p:cond delay="500"/>
                            </p:stCondLst>
                            <p:childTnLst>
                              <p:par>
                                <p:cTn id="48" presetID="53" presetClass="entr" presetSubtype="0" fill="hold" nodeType="afterEffect">
                                  <p:stCondLst>
                                    <p:cond delay="0"/>
                                  </p:stCondLst>
                                  <p:childTnLst>
                                    <p:set>
                                      <p:cBhvr>
                                        <p:cTn id="49" dur="1" fill="hold">
                                          <p:stCondLst>
                                            <p:cond delay="0"/>
                                          </p:stCondLst>
                                        </p:cTn>
                                        <p:tgtEl>
                                          <p:spTgt spid="1029"/>
                                        </p:tgtEl>
                                        <p:attrNameLst>
                                          <p:attrName>style.visibility</p:attrName>
                                        </p:attrNameLst>
                                      </p:cBhvr>
                                      <p:to>
                                        <p:strVal val="visible"/>
                                      </p:to>
                                    </p:set>
                                    <p:anim calcmode="lin" valueType="num">
                                      <p:cBhvr>
                                        <p:cTn id="50" dur="500" fill="hold"/>
                                        <p:tgtEl>
                                          <p:spTgt spid="1029"/>
                                        </p:tgtEl>
                                        <p:attrNameLst>
                                          <p:attrName>ppt_w</p:attrName>
                                        </p:attrNameLst>
                                      </p:cBhvr>
                                      <p:tavLst>
                                        <p:tav tm="0">
                                          <p:val>
                                            <p:fltVal val="0"/>
                                          </p:val>
                                        </p:tav>
                                        <p:tav tm="100000">
                                          <p:val>
                                            <p:strVal val="#ppt_w"/>
                                          </p:val>
                                        </p:tav>
                                      </p:tavLst>
                                    </p:anim>
                                    <p:anim calcmode="lin" valueType="num">
                                      <p:cBhvr>
                                        <p:cTn id="51" dur="500" fill="hold"/>
                                        <p:tgtEl>
                                          <p:spTgt spid="1029"/>
                                        </p:tgtEl>
                                        <p:attrNameLst>
                                          <p:attrName>ppt_h</p:attrName>
                                        </p:attrNameLst>
                                      </p:cBhvr>
                                      <p:tavLst>
                                        <p:tav tm="0">
                                          <p:val>
                                            <p:fltVal val="0"/>
                                          </p:val>
                                        </p:tav>
                                        <p:tav tm="100000">
                                          <p:val>
                                            <p:strVal val="#ppt_h"/>
                                          </p:val>
                                        </p:tav>
                                      </p:tavLst>
                                    </p:anim>
                                    <p:animEffect transition="in" filter="fade">
                                      <p:cBhvr>
                                        <p:cTn id="52" dur="500"/>
                                        <p:tgtEl>
                                          <p:spTgt spid="1029"/>
                                        </p:tgtEl>
                                      </p:cBhvr>
                                    </p:animEffect>
                                  </p:childTnLst>
                                </p:cTn>
                              </p:par>
                            </p:childTnLst>
                          </p:cTn>
                        </p:par>
                        <p:par>
                          <p:cTn id="53" fill="hold">
                            <p:stCondLst>
                              <p:cond delay="1000"/>
                            </p:stCondLst>
                            <p:childTnLst>
                              <p:par>
                                <p:cTn id="54" presetID="1" presetClass="exit" presetSubtype="0" fill="hold" grpId="1" nodeType="afterEffect">
                                  <p:stCondLst>
                                    <p:cond delay="0"/>
                                  </p:stCondLst>
                                  <p:childTnLst>
                                    <p:set>
                                      <p:cBhvr>
                                        <p:cTn id="55"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4" grpId="0" animBg="1"/>
      <p:bldP spid="1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76600" y="54114"/>
            <a:ext cx="2419252" cy="646331"/>
          </a:xfrm>
          <a:prstGeom prst="rect">
            <a:avLst/>
          </a:prstGeom>
        </p:spPr>
        <p:txBody>
          <a:bodyPr wrap="none">
            <a:spAutoFit/>
          </a:bodyPr>
          <a:lstStyle/>
          <a:p>
            <a:r>
              <a:rPr lang="en-US" sz="3600" kern="0" dirty="0">
                <a:solidFill>
                  <a:schemeClr val="tx2"/>
                </a:solidFill>
                <a:latin typeface="Gill Sans MT" pitchFamily="34" charset="0"/>
                <a:cs typeface="Helvetica" pitchFamily="34" charset="0"/>
              </a:rPr>
              <a:t>Nodal delay</a:t>
            </a:r>
          </a:p>
        </p:txBody>
      </p:sp>
      <p:sp>
        <p:nvSpPr>
          <p:cNvPr id="39" name="Rectangle 38"/>
          <p:cNvSpPr/>
          <p:nvPr/>
        </p:nvSpPr>
        <p:spPr>
          <a:xfrm>
            <a:off x="1051560" y="6355080"/>
            <a:ext cx="7406640" cy="274320"/>
          </a:xfrm>
          <a:prstGeom prst="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C000"/>
                </a:solidFill>
                <a:effectLst/>
                <a:uLnTx/>
                <a:uFillTx/>
                <a:latin typeface="Gill Sans MT"/>
                <a:ea typeface="+mn-ea"/>
                <a:cs typeface="+mn-cs"/>
              </a:rPr>
              <a:t>Figure Credit: </a:t>
            </a:r>
            <a:r>
              <a:rPr kumimoji="0" lang="en-US" sz="1200" b="0" i="0" u="none" strike="noStrike" kern="0" cap="none" spc="0" normalizeH="0" baseline="0" noProof="0" dirty="0">
                <a:ln>
                  <a:noFill/>
                </a:ln>
                <a:solidFill>
                  <a:sysClr val="window" lastClr="FFFFFF"/>
                </a:solidFill>
                <a:effectLst/>
                <a:uLnTx/>
                <a:uFillTx/>
                <a:latin typeface="Gill Sans MT"/>
                <a:ea typeface="+mn-ea"/>
                <a:cs typeface="+mn-cs"/>
              </a:rPr>
              <a:t>“Computer Networking: A Top Down Approach” by Kurose and Ross</a:t>
            </a:r>
          </a:p>
        </p:txBody>
      </p:sp>
      <p:sp>
        <p:nvSpPr>
          <p:cNvPr id="2" name="Rectangle 1"/>
          <p:cNvSpPr/>
          <p:nvPr/>
        </p:nvSpPr>
        <p:spPr>
          <a:xfrm>
            <a:off x="228600" y="700445"/>
            <a:ext cx="8229600" cy="5816977"/>
          </a:xfrm>
          <a:prstGeom prst="rect">
            <a:avLst/>
          </a:prstGeom>
        </p:spPr>
        <p:txBody>
          <a:bodyPr wrap="square">
            <a:spAutoFit/>
          </a:bodyPr>
          <a:lstStyle/>
          <a:p>
            <a:r>
              <a:rPr lang="en-US" sz="2800" b="1" dirty="0"/>
              <a:t>Processing Delay</a:t>
            </a:r>
          </a:p>
          <a:p>
            <a:endParaRPr lang="en-US" sz="2800" b="1" dirty="0"/>
          </a:p>
          <a:p>
            <a:pPr algn="just"/>
            <a:r>
              <a:rPr lang="en-US" sz="2800" dirty="0"/>
              <a:t>The time required to examine the packet's header and determine where to direct the packet is part of the processing delay</a:t>
            </a:r>
          </a:p>
          <a:p>
            <a:endParaRPr lang="en-US" sz="2800" dirty="0"/>
          </a:p>
          <a:p>
            <a:r>
              <a:rPr lang="en-US" sz="2800" b="1" dirty="0"/>
              <a:t>Queueing delay: </a:t>
            </a:r>
          </a:p>
          <a:p>
            <a:endParaRPr lang="en-US" sz="2800" b="1" dirty="0"/>
          </a:p>
          <a:p>
            <a:pPr algn="just"/>
            <a:r>
              <a:rPr lang="en-US" sz="2800" dirty="0"/>
              <a:t>At the queue, the packet experiences a queuing delay as it waits to be transmitted onto the link. The length of the queuing delay of a specific packet will depend on the  number of earlier-arriving packets that are queued </a:t>
            </a:r>
          </a:p>
          <a:p>
            <a:endParaRPr lang="en-US" dirty="0"/>
          </a:p>
          <a:p>
            <a:endParaRPr lang="en-GB" dirty="0"/>
          </a:p>
        </p:txBody>
      </p:sp>
    </p:spTree>
    <p:extLst>
      <p:ext uri="{BB962C8B-B14F-4D97-AF65-F5344CB8AC3E}">
        <p14:creationId xmlns:p14="http://schemas.microsoft.com/office/powerpoint/2010/main" val="59257581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76600" y="54114"/>
            <a:ext cx="2419252" cy="646331"/>
          </a:xfrm>
          <a:prstGeom prst="rect">
            <a:avLst/>
          </a:prstGeom>
        </p:spPr>
        <p:txBody>
          <a:bodyPr wrap="none">
            <a:spAutoFit/>
          </a:bodyPr>
          <a:lstStyle/>
          <a:p>
            <a:r>
              <a:rPr lang="en-US" sz="3600" kern="0" dirty="0">
                <a:solidFill>
                  <a:schemeClr val="tx2"/>
                </a:solidFill>
                <a:latin typeface="Gill Sans MT" pitchFamily="34" charset="0"/>
                <a:cs typeface="Helvetica" pitchFamily="34" charset="0"/>
              </a:rPr>
              <a:t>Nodal delay</a:t>
            </a:r>
          </a:p>
        </p:txBody>
      </p:sp>
      <p:grpSp>
        <p:nvGrpSpPr>
          <p:cNvPr id="18" name="Group 17"/>
          <p:cNvGrpSpPr/>
          <p:nvPr/>
        </p:nvGrpSpPr>
        <p:grpSpPr>
          <a:xfrm>
            <a:off x="1306512" y="4495800"/>
            <a:ext cx="7040880" cy="990600"/>
            <a:chOff x="1295400" y="3429000"/>
            <a:chExt cx="7040880" cy="990600"/>
          </a:xfrm>
          <a:solidFill>
            <a:schemeClr val="accent3">
              <a:lumMod val="40000"/>
              <a:lumOff val="60000"/>
            </a:schemeClr>
          </a:solidFill>
        </p:grpSpPr>
        <p:sp>
          <p:nvSpPr>
            <p:cNvPr id="16" name="Rectangle 15"/>
            <p:cNvSpPr/>
            <p:nvPr/>
          </p:nvSpPr>
          <p:spPr>
            <a:xfrm>
              <a:off x="1295400" y="3429000"/>
              <a:ext cx="704088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nvGraphicFramePr>
          <p:xfrm>
            <a:off x="1925638" y="3505200"/>
            <a:ext cx="5835650" cy="914400"/>
          </p:xfrm>
          <a:graphic>
            <a:graphicData uri="http://schemas.openxmlformats.org/presentationml/2006/ole">
              <mc:AlternateContent xmlns:mc="http://schemas.openxmlformats.org/markup-compatibility/2006">
                <mc:Choice xmlns:v="urn:schemas-microsoft-com:vml" Requires="v">
                  <p:oleObj name="Equation" r:id="rId3" imgW="2958840" imgH="457200" progId="Equation.3">
                    <p:embed/>
                  </p:oleObj>
                </mc:Choice>
                <mc:Fallback>
                  <p:oleObj name="Equation" r:id="rId3" imgW="2958840" imgH="457200" progId="Equation.3">
                    <p:embed/>
                    <p:pic>
                      <p:nvPicPr>
                        <p:cNvPr id="8" name="Object 7"/>
                        <p:cNvPicPr>
                          <a:picLocks noChangeAspect="1" noChangeArrowheads="1"/>
                        </p:cNvPicPr>
                        <p:nvPr/>
                      </p:nvPicPr>
                      <p:blipFill>
                        <a:blip r:embed="rId4"/>
                        <a:srcRect/>
                        <a:stretch>
                          <a:fillRect/>
                        </a:stretch>
                      </p:blipFill>
                      <p:spPr bwMode="auto">
                        <a:xfrm>
                          <a:off x="1925638" y="3505200"/>
                          <a:ext cx="58356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18"/>
          <p:cNvGrpSpPr/>
          <p:nvPr/>
        </p:nvGrpSpPr>
        <p:grpSpPr>
          <a:xfrm>
            <a:off x="1306512" y="5562600"/>
            <a:ext cx="7040880" cy="990600"/>
            <a:chOff x="1295400" y="4800600"/>
            <a:chExt cx="7040880" cy="990600"/>
          </a:xfrm>
          <a:solidFill>
            <a:schemeClr val="bg2">
              <a:lumMod val="75000"/>
            </a:schemeClr>
          </a:solidFill>
        </p:grpSpPr>
        <p:sp>
          <p:nvSpPr>
            <p:cNvPr id="17" name="Rectangle 16"/>
            <p:cNvSpPr/>
            <p:nvPr/>
          </p:nvSpPr>
          <p:spPr>
            <a:xfrm>
              <a:off x="1295400" y="4800600"/>
              <a:ext cx="704088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7" name="Object 3"/>
            <p:cNvGraphicFramePr>
              <a:graphicFrameLocks noChangeAspect="1"/>
            </p:cNvGraphicFramePr>
            <p:nvPr/>
          </p:nvGraphicFramePr>
          <p:xfrm>
            <a:off x="1781176" y="4846638"/>
            <a:ext cx="5913437" cy="914400"/>
          </p:xfrm>
          <a:graphic>
            <a:graphicData uri="http://schemas.openxmlformats.org/presentationml/2006/ole">
              <mc:AlternateContent xmlns:mc="http://schemas.openxmlformats.org/markup-compatibility/2006">
                <mc:Choice xmlns:v="urn:schemas-microsoft-com:vml" Requires="v">
                  <p:oleObj name="Equation" r:id="rId5" imgW="3111480" imgH="457200" progId="Equation.3">
                    <p:embed/>
                  </p:oleObj>
                </mc:Choice>
                <mc:Fallback>
                  <p:oleObj name="Equation" r:id="rId5" imgW="3111480" imgH="457200" progId="Equation.3">
                    <p:embed/>
                    <p:pic>
                      <p:nvPicPr>
                        <p:cNvPr id="1027" name="Object 3"/>
                        <p:cNvPicPr>
                          <a:picLocks noChangeAspect="1" noChangeArrowheads="1"/>
                        </p:cNvPicPr>
                        <p:nvPr/>
                      </p:nvPicPr>
                      <p:blipFill>
                        <a:blip r:embed="rId6"/>
                        <a:srcRect/>
                        <a:stretch>
                          <a:fillRect/>
                        </a:stretch>
                      </p:blipFill>
                      <p:spPr bwMode="auto">
                        <a:xfrm>
                          <a:off x="1781176" y="4846638"/>
                          <a:ext cx="59134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1306512" y="2362200"/>
            <a:ext cx="7040880" cy="990600"/>
            <a:chOff x="1295400" y="838200"/>
            <a:chExt cx="7040880" cy="990600"/>
          </a:xfrm>
        </p:grpSpPr>
        <p:sp>
          <p:nvSpPr>
            <p:cNvPr id="13" name="Rectangle 12"/>
            <p:cNvSpPr/>
            <p:nvPr/>
          </p:nvSpPr>
          <p:spPr>
            <a:xfrm>
              <a:off x="1295400" y="838200"/>
              <a:ext cx="70408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8" name="Object 4"/>
            <p:cNvGraphicFramePr>
              <a:graphicFrameLocks noChangeAspect="1"/>
            </p:cNvGraphicFramePr>
            <p:nvPr/>
          </p:nvGraphicFramePr>
          <p:xfrm>
            <a:off x="2971800" y="914400"/>
            <a:ext cx="3417888" cy="761999"/>
          </p:xfrm>
          <a:graphic>
            <a:graphicData uri="http://schemas.openxmlformats.org/presentationml/2006/ole">
              <mc:AlternateContent xmlns:mc="http://schemas.openxmlformats.org/markup-compatibility/2006">
                <mc:Choice xmlns:v="urn:schemas-microsoft-com:vml" Requires="v">
                  <p:oleObj name="Equation" r:id="rId7" imgW="1815840" imgH="393480" progId="Equation.3">
                    <p:embed/>
                  </p:oleObj>
                </mc:Choice>
                <mc:Fallback>
                  <p:oleObj name="Equation" r:id="rId7" imgW="1815840" imgH="393480" progId="Equation.3">
                    <p:embed/>
                    <p:pic>
                      <p:nvPicPr>
                        <p:cNvPr id="1028" name="Object 4"/>
                        <p:cNvPicPr>
                          <a:picLocks noChangeAspect="1" noChangeArrowheads="1"/>
                        </p:cNvPicPr>
                        <p:nvPr/>
                      </p:nvPicPr>
                      <p:blipFill>
                        <a:blip r:embed="rId8"/>
                        <a:srcRect/>
                        <a:stretch>
                          <a:fillRect/>
                        </a:stretch>
                      </p:blipFill>
                      <p:spPr bwMode="auto">
                        <a:xfrm>
                          <a:off x="2971800" y="914400"/>
                          <a:ext cx="3417888" cy="761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19"/>
          <p:cNvGrpSpPr/>
          <p:nvPr/>
        </p:nvGrpSpPr>
        <p:grpSpPr>
          <a:xfrm>
            <a:off x="1306512" y="3429000"/>
            <a:ext cx="7040880" cy="990600"/>
            <a:chOff x="1295400" y="1981200"/>
            <a:chExt cx="7040880" cy="990600"/>
          </a:xfrm>
          <a:solidFill>
            <a:schemeClr val="accent2">
              <a:lumMod val="20000"/>
              <a:lumOff val="80000"/>
            </a:schemeClr>
          </a:solidFill>
        </p:grpSpPr>
        <p:sp>
          <p:nvSpPr>
            <p:cNvPr id="15" name="Rectangle 14"/>
            <p:cNvSpPr/>
            <p:nvPr/>
          </p:nvSpPr>
          <p:spPr>
            <a:xfrm>
              <a:off x="1295400" y="1981200"/>
              <a:ext cx="704088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9" name="Object 5"/>
            <p:cNvGraphicFramePr>
              <a:graphicFrameLocks noChangeAspect="1"/>
            </p:cNvGraphicFramePr>
            <p:nvPr/>
          </p:nvGraphicFramePr>
          <p:xfrm>
            <a:off x="2514600" y="2057400"/>
            <a:ext cx="4370832" cy="845657"/>
          </p:xfrm>
          <a:graphic>
            <a:graphicData uri="http://schemas.openxmlformats.org/presentationml/2006/ole">
              <mc:AlternateContent xmlns:mc="http://schemas.openxmlformats.org/markup-compatibility/2006">
                <mc:Choice xmlns:v="urn:schemas-microsoft-com:vml" Requires="v">
                  <p:oleObj name="Equation" r:id="rId9" imgW="2247840" imgH="419040" progId="Equation.3">
                    <p:embed/>
                  </p:oleObj>
                </mc:Choice>
                <mc:Fallback>
                  <p:oleObj name="Equation" r:id="rId9" imgW="2247840" imgH="419040" progId="Equation.3">
                    <p:embed/>
                    <p:pic>
                      <p:nvPicPr>
                        <p:cNvPr id="1029" name="Object 5"/>
                        <p:cNvPicPr>
                          <a:picLocks noChangeAspect="1" noChangeArrowheads="1"/>
                        </p:cNvPicPr>
                        <p:nvPr/>
                      </p:nvPicPr>
                      <p:blipFill>
                        <a:blip r:embed="rId10"/>
                        <a:srcRect/>
                        <a:stretch>
                          <a:fillRect/>
                        </a:stretch>
                      </p:blipFill>
                      <p:spPr bwMode="auto">
                        <a:xfrm>
                          <a:off x="2514600" y="2057400"/>
                          <a:ext cx="4370832" cy="845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 name="Group 58"/>
          <p:cNvGrpSpPr/>
          <p:nvPr/>
        </p:nvGrpSpPr>
        <p:grpSpPr>
          <a:xfrm>
            <a:off x="1447799" y="1066800"/>
            <a:ext cx="6934201" cy="1207928"/>
            <a:chOff x="1447799" y="1066800"/>
            <a:chExt cx="6934201" cy="1207928"/>
          </a:xfrm>
        </p:grpSpPr>
        <p:grpSp>
          <p:nvGrpSpPr>
            <p:cNvPr id="33" name="Group 32"/>
            <p:cNvGrpSpPr/>
            <p:nvPr/>
          </p:nvGrpSpPr>
          <p:grpSpPr>
            <a:xfrm>
              <a:off x="2819400" y="1066800"/>
              <a:ext cx="5562600" cy="990600"/>
              <a:chOff x="1295400" y="990600"/>
              <a:chExt cx="5562600" cy="990600"/>
            </a:xfrm>
          </p:grpSpPr>
          <p:pic>
            <p:nvPicPr>
              <p:cNvPr id="24" name="Picture 2"/>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1295400" y="990600"/>
                <a:ext cx="5181600" cy="152400"/>
              </a:xfrm>
              <a:prstGeom prst="rect">
                <a:avLst/>
              </a:prstGeom>
              <a:noFill/>
              <a:ln w="9525">
                <a:noFill/>
                <a:miter lim="800000"/>
                <a:headEnd/>
                <a:tailEnd/>
              </a:ln>
              <a:effectLst/>
            </p:spPr>
          </p:pic>
          <p:pic>
            <p:nvPicPr>
              <p:cNvPr id="29" name="Picture 2"/>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flipH="1">
                <a:off x="1676400" y="1219200"/>
                <a:ext cx="4343400" cy="762000"/>
              </a:xfrm>
              <a:prstGeom prst="rect">
                <a:avLst/>
              </a:prstGeom>
              <a:noFill/>
              <a:ln w="9525">
                <a:noFill/>
                <a:miter lim="800000"/>
                <a:headEnd/>
                <a:tailEnd/>
              </a:ln>
              <a:effectLst/>
            </p:spPr>
          </p:pic>
          <p:pic>
            <p:nvPicPr>
              <p:cNvPr id="32" name="Picture 2"/>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019800" y="1371600"/>
                <a:ext cx="838200" cy="609600"/>
              </a:xfrm>
              <a:prstGeom prst="rect">
                <a:avLst/>
              </a:prstGeom>
              <a:noFill/>
              <a:ln w="9525">
                <a:noFill/>
                <a:miter lim="800000"/>
                <a:headEnd/>
                <a:tailEnd/>
              </a:ln>
              <a:effectLst/>
            </p:spPr>
          </p:pic>
        </p:grpSp>
        <p:pic>
          <p:nvPicPr>
            <p:cNvPr id="26" name="Picture 2"/>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2057400" y="1066800"/>
              <a:ext cx="1447800" cy="1207928"/>
            </a:xfrm>
            <a:prstGeom prst="rect">
              <a:avLst/>
            </a:prstGeom>
            <a:noFill/>
            <a:ln w="9525">
              <a:noFill/>
              <a:miter lim="800000"/>
              <a:headEnd/>
              <a:tailEnd/>
            </a:ln>
          </p:spPr>
        </p:pic>
        <p:grpSp>
          <p:nvGrpSpPr>
            <p:cNvPr id="43" name="Group 3"/>
            <p:cNvGrpSpPr/>
            <p:nvPr/>
          </p:nvGrpSpPr>
          <p:grpSpPr>
            <a:xfrm>
              <a:off x="3276600" y="1447800"/>
              <a:ext cx="609600" cy="381000"/>
              <a:chOff x="3323710" y="5064125"/>
              <a:chExt cx="1340955" cy="967127"/>
            </a:xfrm>
          </p:grpSpPr>
          <p:sp>
            <p:nvSpPr>
              <p:cNvPr id="44" name="Rectangle 4"/>
              <p:cNvSpPr>
                <a:spLocks noChangeArrowheads="1"/>
              </p:cNvSpPr>
              <p:nvPr/>
            </p:nvSpPr>
            <p:spPr bwMode="auto">
              <a:xfrm>
                <a:off x="3505199" y="5064127"/>
                <a:ext cx="1159466" cy="6096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45" name="Line 7"/>
              <p:cNvSpPr>
                <a:spLocks noChangeShapeType="1"/>
              </p:cNvSpPr>
              <p:nvPr/>
            </p:nvSpPr>
            <p:spPr bwMode="auto">
              <a:xfrm>
                <a:off x="37338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46" name="Line 8"/>
              <p:cNvSpPr>
                <a:spLocks noChangeShapeType="1"/>
              </p:cNvSpPr>
              <p:nvPr/>
            </p:nvSpPr>
            <p:spPr bwMode="auto">
              <a:xfrm>
                <a:off x="39624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47" name="Line 9"/>
              <p:cNvSpPr>
                <a:spLocks noChangeShapeType="1"/>
              </p:cNvSpPr>
              <p:nvPr/>
            </p:nvSpPr>
            <p:spPr bwMode="auto">
              <a:xfrm>
                <a:off x="41910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48" name="Line 10"/>
              <p:cNvSpPr>
                <a:spLocks noChangeShapeType="1"/>
              </p:cNvSpPr>
              <p:nvPr/>
            </p:nvSpPr>
            <p:spPr bwMode="auto">
              <a:xfrm>
                <a:off x="44196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49" name="Line 11"/>
              <p:cNvSpPr>
                <a:spLocks noChangeShapeType="1"/>
              </p:cNvSpPr>
              <p:nvPr/>
            </p:nvSpPr>
            <p:spPr bwMode="auto">
              <a:xfrm>
                <a:off x="46482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0" name="Text Box 20"/>
              <p:cNvSpPr txBox="1">
                <a:spLocks noChangeArrowheads="1"/>
              </p:cNvSpPr>
              <p:nvPr/>
            </p:nvSpPr>
            <p:spPr bwMode="auto">
              <a:xfrm>
                <a:off x="3323710" y="5722121"/>
                <a:ext cx="1057540" cy="309131"/>
              </a:xfrm>
              <a:prstGeom prst="rect">
                <a:avLst/>
              </a:prstGeom>
              <a:noFill/>
              <a:ln w="12700">
                <a:noFill/>
                <a:miter lim="800000"/>
                <a:headEnd/>
                <a:tailEnd/>
              </a:ln>
              <a:effectLst/>
            </p:spPr>
            <p:txBody>
              <a:bodyPr wrap="none">
                <a:spAutoFit/>
              </a:bodyPr>
              <a:lstStyle/>
              <a:p>
                <a:r>
                  <a:rPr lang="en-US" sz="1400" dirty="0">
                    <a:solidFill>
                      <a:prstClr val="black"/>
                    </a:solidFill>
                    <a:latin typeface="Arial" pitchFamily="34" charset="0"/>
                    <a:cs typeface="Arial" pitchFamily="34" charset="0"/>
                  </a:rPr>
                  <a:t>Buffer</a:t>
                </a:r>
              </a:p>
            </p:txBody>
          </p:sp>
        </p:grpSp>
        <p:grpSp>
          <p:nvGrpSpPr>
            <p:cNvPr id="51" name="Group 3"/>
            <p:cNvGrpSpPr/>
            <p:nvPr/>
          </p:nvGrpSpPr>
          <p:grpSpPr>
            <a:xfrm>
              <a:off x="1447799" y="1447800"/>
              <a:ext cx="762001" cy="381000"/>
              <a:chOff x="2988469" y="5064125"/>
              <a:chExt cx="1676196" cy="967127"/>
            </a:xfrm>
          </p:grpSpPr>
          <p:sp>
            <p:nvSpPr>
              <p:cNvPr id="52" name="Rectangle 4"/>
              <p:cNvSpPr>
                <a:spLocks noChangeArrowheads="1"/>
              </p:cNvSpPr>
              <p:nvPr/>
            </p:nvSpPr>
            <p:spPr bwMode="auto">
              <a:xfrm>
                <a:off x="3505199" y="5064127"/>
                <a:ext cx="1159466" cy="6096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3" name="Line 7"/>
              <p:cNvSpPr>
                <a:spLocks noChangeShapeType="1"/>
              </p:cNvSpPr>
              <p:nvPr/>
            </p:nvSpPr>
            <p:spPr bwMode="auto">
              <a:xfrm>
                <a:off x="37338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4" name="Line 8"/>
              <p:cNvSpPr>
                <a:spLocks noChangeShapeType="1"/>
              </p:cNvSpPr>
              <p:nvPr/>
            </p:nvSpPr>
            <p:spPr bwMode="auto">
              <a:xfrm>
                <a:off x="39624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5" name="Line 9"/>
              <p:cNvSpPr>
                <a:spLocks noChangeShapeType="1"/>
              </p:cNvSpPr>
              <p:nvPr/>
            </p:nvSpPr>
            <p:spPr bwMode="auto">
              <a:xfrm>
                <a:off x="41910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6" name="Line 10"/>
              <p:cNvSpPr>
                <a:spLocks noChangeShapeType="1"/>
              </p:cNvSpPr>
              <p:nvPr/>
            </p:nvSpPr>
            <p:spPr bwMode="auto">
              <a:xfrm>
                <a:off x="44196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7" name="Line 11"/>
              <p:cNvSpPr>
                <a:spLocks noChangeShapeType="1"/>
              </p:cNvSpPr>
              <p:nvPr/>
            </p:nvSpPr>
            <p:spPr bwMode="auto">
              <a:xfrm>
                <a:off x="46482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58" name="Text Box 20"/>
              <p:cNvSpPr txBox="1">
                <a:spLocks noChangeArrowheads="1"/>
              </p:cNvSpPr>
              <p:nvPr/>
            </p:nvSpPr>
            <p:spPr bwMode="auto">
              <a:xfrm>
                <a:off x="2988469" y="5722122"/>
                <a:ext cx="1057539" cy="309130"/>
              </a:xfrm>
              <a:prstGeom prst="rect">
                <a:avLst/>
              </a:prstGeom>
              <a:noFill/>
              <a:ln w="12700">
                <a:noFill/>
                <a:miter lim="800000"/>
                <a:headEnd/>
                <a:tailEnd/>
              </a:ln>
              <a:effectLst/>
            </p:spPr>
            <p:txBody>
              <a:bodyPr wrap="none">
                <a:spAutoFit/>
              </a:bodyPr>
              <a:lstStyle/>
              <a:p>
                <a:r>
                  <a:rPr lang="en-US" sz="1400" dirty="0">
                    <a:solidFill>
                      <a:prstClr val="black"/>
                    </a:solidFill>
                    <a:latin typeface="Arial" pitchFamily="34" charset="0"/>
                    <a:cs typeface="Arial" pitchFamily="34" charset="0"/>
                  </a:rPr>
                  <a:t>Buffer</a:t>
                </a:r>
              </a:p>
            </p:txBody>
          </p:sp>
        </p:grpSp>
      </p:grpSp>
      <p:sp>
        <p:nvSpPr>
          <p:cNvPr id="37" name="Rectangle 36"/>
          <p:cNvSpPr/>
          <p:nvPr/>
        </p:nvSpPr>
        <p:spPr>
          <a:xfrm>
            <a:off x="2895600" y="2567499"/>
            <a:ext cx="762000" cy="503802"/>
          </a:xfrm>
          <a:prstGeom prst="rect">
            <a:avLst/>
          </a:prstGeom>
          <a:solidFill>
            <a:srgbClr val="FFFF00">
              <a:alpha val="15000"/>
            </a:srgb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438400" y="3581400"/>
            <a:ext cx="762000" cy="609600"/>
          </a:xfrm>
          <a:prstGeom prst="rect">
            <a:avLst/>
          </a:prstGeom>
          <a:solidFill>
            <a:srgbClr val="FFFF00">
              <a:alpha val="15000"/>
            </a:srgb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828800" y="4572000"/>
            <a:ext cx="762000" cy="609600"/>
          </a:xfrm>
          <a:prstGeom prst="rect">
            <a:avLst/>
          </a:prstGeom>
          <a:solidFill>
            <a:srgbClr val="FFFF00">
              <a:alpha val="15000"/>
            </a:srgb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52600" y="5638800"/>
            <a:ext cx="762000" cy="609600"/>
          </a:xfrm>
          <a:prstGeom prst="rect">
            <a:avLst/>
          </a:prstGeom>
          <a:solidFill>
            <a:srgbClr val="FFFF00">
              <a:alpha val="15000"/>
            </a:srgb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97946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400"/>
            <a:ext cx="9144000" cy="1089529"/>
          </a:xfrm>
          <a:prstGeom prst="rect">
            <a:avLst/>
          </a:prstGeom>
        </p:spPr>
        <p:txBody>
          <a:bodyPr wrap="square">
            <a:spAutoFit/>
          </a:bodyPr>
          <a:lstStyle/>
          <a:p>
            <a:pPr algn="ctr">
              <a:spcBef>
                <a:spcPct val="20000"/>
              </a:spcBef>
              <a:defRPr/>
            </a:pPr>
            <a:r>
              <a:rPr lang="en-US" sz="3600" dirty="0">
                <a:solidFill>
                  <a:srgbClr val="1F497D"/>
                </a:solidFill>
                <a:latin typeface="Gill Sans MT" pitchFamily="34" charset="0"/>
                <a:cs typeface="Helvetica" pitchFamily="34" charset="0"/>
              </a:rPr>
              <a:t>Queueing delay </a:t>
            </a:r>
          </a:p>
          <a:p>
            <a:pPr algn="ctr">
              <a:spcBef>
                <a:spcPct val="20000"/>
              </a:spcBef>
              <a:defRPr/>
            </a:pPr>
            <a:r>
              <a:rPr lang="en-US" sz="2400" dirty="0">
                <a:solidFill>
                  <a:prstClr val="black"/>
                </a:solidFill>
                <a:latin typeface="Arial Narrow" pitchFamily="34" charset="0"/>
                <a:cs typeface="Helvetica" pitchFamily="34" charset="0"/>
              </a:rPr>
              <a:t>(due to transient overload where instantaneous load exceeds service capacity)</a:t>
            </a:r>
            <a:endParaRPr lang="en-US" sz="2800" dirty="0">
              <a:solidFill>
                <a:prstClr val="black"/>
              </a:solidFill>
              <a:latin typeface="Arial Narrow" pitchFamily="34" charset="0"/>
              <a:cs typeface="Helvetica" pitchFamily="34" charset="0"/>
            </a:endParaRPr>
          </a:p>
        </p:txBody>
      </p:sp>
      <p:sp>
        <p:nvSpPr>
          <p:cNvPr id="30" name="TextBox 29"/>
          <p:cNvSpPr txBox="1"/>
          <p:nvPr/>
        </p:nvSpPr>
        <p:spPr>
          <a:xfrm>
            <a:off x="0" y="3200400"/>
            <a:ext cx="9144000" cy="461665"/>
          </a:xfrm>
          <a:prstGeom prst="rect">
            <a:avLst/>
          </a:prstGeom>
          <a:solidFill>
            <a:schemeClr val="bg1">
              <a:lumMod val="75000"/>
              <a:alpha val="70000"/>
            </a:schemeClr>
          </a:solidFill>
          <a:scene3d>
            <a:camera prst="orthographicFront"/>
            <a:lightRig rig="threePt" dir="t"/>
          </a:scene3d>
          <a:sp3d>
            <a:bevelT w="101600" prst="riblet"/>
          </a:sp3d>
        </p:spPr>
        <p:txBody>
          <a:bodyPr wrap="square" rtlCol="0">
            <a:spAutoFit/>
          </a:bodyPr>
          <a:lstStyle/>
          <a:p>
            <a:pPr algn="ctr"/>
            <a:r>
              <a:rPr lang="en-US" sz="2400" i="1" dirty="0">
                <a:latin typeface="Gill Sans MT"/>
              </a:rPr>
              <a:t>What happens when </a:t>
            </a:r>
            <a:r>
              <a:rPr lang="el-GR" sz="2400" i="1" dirty="0">
                <a:latin typeface="Arial Narrow"/>
                <a:cs typeface="Arial" pitchFamily="34" charset="0"/>
                <a:sym typeface="Mathematica1"/>
              </a:rPr>
              <a:t>λ</a:t>
            </a:r>
            <a:r>
              <a:rPr lang="en-US" sz="2400" i="1" dirty="0">
                <a:latin typeface="Gill Sans MT"/>
                <a:cs typeface="Arial" pitchFamily="34" charset="0"/>
                <a:sym typeface="Mathematica1"/>
              </a:rPr>
              <a:t> approaches (or exceeds) </a:t>
            </a:r>
            <a:r>
              <a:rPr lang="el-GR" sz="2400" i="1" dirty="0">
                <a:latin typeface="Arial" pitchFamily="34" charset="0"/>
                <a:cs typeface="Arial" pitchFamily="34" charset="0"/>
                <a:sym typeface="Mathematica1"/>
              </a:rPr>
              <a:t>µ</a:t>
            </a:r>
            <a:r>
              <a:rPr lang="en-US" sz="2400" i="1" dirty="0">
                <a:latin typeface="Arial" pitchFamily="34" charset="0"/>
                <a:cs typeface="Arial" pitchFamily="34" charset="0"/>
                <a:sym typeface="Mathematica1"/>
              </a:rPr>
              <a:t>?</a:t>
            </a:r>
            <a:r>
              <a:rPr lang="en-US" sz="2400" i="1" dirty="0">
                <a:latin typeface="Gill Sans MT"/>
                <a:cs typeface="Arial" pitchFamily="34" charset="0"/>
                <a:sym typeface="Mathematica1"/>
              </a:rPr>
              <a:t> </a:t>
            </a:r>
            <a:r>
              <a:rPr lang="en-US" sz="2400" i="1" dirty="0">
                <a:latin typeface="Gill Sans MT"/>
              </a:rPr>
              <a:t> </a:t>
            </a:r>
          </a:p>
        </p:txBody>
      </p:sp>
      <p:grpSp>
        <p:nvGrpSpPr>
          <p:cNvPr id="33" name="Group 32"/>
          <p:cNvGrpSpPr/>
          <p:nvPr/>
        </p:nvGrpSpPr>
        <p:grpSpPr>
          <a:xfrm>
            <a:off x="838200" y="1371600"/>
            <a:ext cx="7473616" cy="1600200"/>
            <a:chOff x="990600" y="1676400"/>
            <a:chExt cx="7473616" cy="1600200"/>
          </a:xfrm>
        </p:grpSpPr>
        <p:grpSp>
          <p:nvGrpSpPr>
            <p:cNvPr id="2" name="Group 2"/>
            <p:cNvGrpSpPr/>
            <p:nvPr/>
          </p:nvGrpSpPr>
          <p:grpSpPr>
            <a:xfrm>
              <a:off x="990600" y="1676400"/>
              <a:ext cx="7473616" cy="1600200"/>
              <a:chOff x="908384" y="833736"/>
              <a:chExt cx="7473616" cy="1200150"/>
            </a:xfrm>
          </p:grpSpPr>
          <p:grpSp>
            <p:nvGrpSpPr>
              <p:cNvPr id="3" name="Group 3"/>
              <p:cNvGrpSpPr/>
              <p:nvPr/>
            </p:nvGrpSpPr>
            <p:grpSpPr>
              <a:xfrm>
                <a:off x="908384" y="1199902"/>
                <a:ext cx="6961060" cy="825234"/>
                <a:chOff x="596962" y="4987925"/>
                <a:chExt cx="7480238" cy="1105153"/>
              </a:xfrm>
            </p:grpSpPr>
            <p:sp>
              <p:nvSpPr>
                <p:cNvPr id="12" name="Rectangle 4"/>
                <p:cNvSpPr>
                  <a:spLocks noChangeArrowheads="1"/>
                </p:cNvSpPr>
                <p:nvPr/>
              </p:nvSpPr>
              <p:spPr bwMode="auto">
                <a:xfrm>
                  <a:off x="3505200" y="5064125"/>
                  <a:ext cx="2438400" cy="6096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3" name="Oval 5"/>
                <p:cNvSpPr>
                  <a:spLocks noChangeArrowheads="1"/>
                </p:cNvSpPr>
                <p:nvPr/>
              </p:nvSpPr>
              <p:spPr bwMode="auto">
                <a:xfrm>
                  <a:off x="6019800" y="4987925"/>
                  <a:ext cx="685800" cy="685800"/>
                </a:xfrm>
                <a:prstGeom prst="ellipse">
                  <a:avLst/>
                </a:prstGeom>
                <a:solidFill>
                  <a:schemeClr val="accent6">
                    <a:lumMod val="75000"/>
                  </a:schemeClr>
                </a:solid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4" name="Line 6"/>
                <p:cNvSpPr>
                  <a:spLocks noChangeShapeType="1"/>
                </p:cNvSpPr>
                <p:nvPr/>
              </p:nvSpPr>
              <p:spPr bwMode="auto">
                <a:xfrm>
                  <a:off x="1066800" y="5368925"/>
                  <a:ext cx="2362200" cy="0"/>
                </a:xfrm>
                <a:prstGeom prst="line">
                  <a:avLst/>
                </a:prstGeom>
                <a:noFill/>
                <a:ln w="28575">
                  <a:solidFill>
                    <a:schemeClr val="accent6">
                      <a:lumMod val="75000"/>
                    </a:schemeClr>
                  </a:solidFill>
                  <a:round/>
                  <a:headEnd/>
                  <a:tailEnd type="triangle" w="med" len="med"/>
                </a:ln>
                <a:effectLst/>
              </p:spPr>
              <p:txBody>
                <a:bodyPr wrap="none" anchor="ctr"/>
                <a:lstStyle/>
                <a:p>
                  <a:endParaRPr lang="en-US" sz="2000">
                    <a:solidFill>
                      <a:prstClr val="white"/>
                    </a:solidFill>
                    <a:latin typeface="Arial" pitchFamily="34" charset="0"/>
                    <a:cs typeface="Arial" pitchFamily="34" charset="0"/>
                  </a:endParaRPr>
                </a:p>
              </p:txBody>
            </p:sp>
            <p:sp>
              <p:nvSpPr>
                <p:cNvPr id="15" name="Line 7"/>
                <p:cNvSpPr>
                  <a:spLocks noChangeShapeType="1"/>
                </p:cNvSpPr>
                <p:nvPr/>
              </p:nvSpPr>
              <p:spPr bwMode="auto">
                <a:xfrm>
                  <a:off x="37338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6" name="Line 8"/>
                <p:cNvSpPr>
                  <a:spLocks noChangeShapeType="1"/>
                </p:cNvSpPr>
                <p:nvPr/>
              </p:nvSpPr>
              <p:spPr bwMode="auto">
                <a:xfrm>
                  <a:off x="39624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7" name="Line 9"/>
                <p:cNvSpPr>
                  <a:spLocks noChangeShapeType="1"/>
                </p:cNvSpPr>
                <p:nvPr/>
              </p:nvSpPr>
              <p:spPr bwMode="auto">
                <a:xfrm>
                  <a:off x="41910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8" name="Line 10"/>
                <p:cNvSpPr>
                  <a:spLocks noChangeShapeType="1"/>
                </p:cNvSpPr>
                <p:nvPr/>
              </p:nvSpPr>
              <p:spPr bwMode="auto">
                <a:xfrm>
                  <a:off x="44196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19" name="Line 11"/>
                <p:cNvSpPr>
                  <a:spLocks noChangeShapeType="1"/>
                </p:cNvSpPr>
                <p:nvPr/>
              </p:nvSpPr>
              <p:spPr bwMode="auto">
                <a:xfrm>
                  <a:off x="46482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0" name="Line 12"/>
                <p:cNvSpPr>
                  <a:spLocks noChangeShapeType="1"/>
                </p:cNvSpPr>
                <p:nvPr/>
              </p:nvSpPr>
              <p:spPr bwMode="auto">
                <a:xfrm>
                  <a:off x="48768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1" name="Line 13"/>
                <p:cNvSpPr>
                  <a:spLocks noChangeShapeType="1"/>
                </p:cNvSpPr>
                <p:nvPr/>
              </p:nvSpPr>
              <p:spPr bwMode="auto">
                <a:xfrm>
                  <a:off x="51054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2" name="Line 14"/>
                <p:cNvSpPr>
                  <a:spLocks noChangeShapeType="1"/>
                </p:cNvSpPr>
                <p:nvPr/>
              </p:nvSpPr>
              <p:spPr bwMode="auto">
                <a:xfrm>
                  <a:off x="53340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3" name="Line 15"/>
                <p:cNvSpPr>
                  <a:spLocks noChangeShapeType="1"/>
                </p:cNvSpPr>
                <p:nvPr/>
              </p:nvSpPr>
              <p:spPr bwMode="auto">
                <a:xfrm>
                  <a:off x="55626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4" name="Line 16"/>
                <p:cNvSpPr>
                  <a:spLocks noChangeShapeType="1"/>
                </p:cNvSpPr>
                <p:nvPr/>
              </p:nvSpPr>
              <p:spPr bwMode="auto">
                <a:xfrm>
                  <a:off x="5791200" y="5064125"/>
                  <a:ext cx="0" cy="609600"/>
                </a:xfrm>
                <a:prstGeom prst="line">
                  <a:avLst/>
                </a:prstGeom>
                <a:noFill/>
                <a:ln w="12700">
                  <a:solidFill>
                    <a:schemeClr val="tx1"/>
                  </a:solidFill>
                  <a:round/>
                  <a:headEnd/>
                  <a:tailEnd/>
                </a:ln>
                <a:effectLst/>
              </p:spPr>
              <p:txBody>
                <a:bodyPr wrap="none" anchor="ctr"/>
                <a:lstStyle/>
                <a:p>
                  <a:endParaRPr lang="en-US" sz="2000">
                    <a:solidFill>
                      <a:prstClr val="white"/>
                    </a:solidFill>
                    <a:latin typeface="Arial" pitchFamily="34" charset="0"/>
                    <a:cs typeface="Arial" pitchFamily="34" charset="0"/>
                  </a:endParaRPr>
                </a:p>
              </p:txBody>
            </p:sp>
            <p:sp>
              <p:nvSpPr>
                <p:cNvPr id="25" name="Text Box 17"/>
                <p:cNvSpPr txBox="1">
                  <a:spLocks noChangeArrowheads="1"/>
                </p:cNvSpPr>
                <p:nvPr/>
              </p:nvSpPr>
              <p:spPr bwMode="auto">
                <a:xfrm>
                  <a:off x="596962" y="5415980"/>
                  <a:ext cx="3048000" cy="556436"/>
                </a:xfrm>
                <a:prstGeom prst="rect">
                  <a:avLst/>
                </a:prstGeom>
                <a:noFill/>
                <a:ln w="12700">
                  <a:noFill/>
                  <a:miter lim="800000"/>
                  <a:headEnd/>
                  <a:tailEnd/>
                </a:ln>
                <a:effectLst/>
              </p:spPr>
              <p:txBody>
                <a:bodyPr wrap="square">
                  <a:spAutoFit/>
                </a:bodyPr>
                <a:lstStyle/>
                <a:p>
                  <a:pPr algn="ctr"/>
                  <a:r>
                    <a:rPr lang="en-US" dirty="0">
                      <a:solidFill>
                        <a:prstClr val="black"/>
                      </a:solidFill>
                      <a:latin typeface="Arial" pitchFamily="34" charset="0"/>
                      <a:cs typeface="Arial" pitchFamily="34" charset="0"/>
                    </a:rPr>
                    <a:t>Customer  Arrivals </a:t>
                  </a:r>
                </a:p>
                <a:p>
                  <a:pPr algn="ctr"/>
                  <a:endParaRPr lang="en-US" sz="1200" dirty="0">
                    <a:solidFill>
                      <a:prstClr val="black"/>
                    </a:solidFill>
                    <a:latin typeface="Arial" pitchFamily="34" charset="0"/>
                    <a:cs typeface="Arial" pitchFamily="34" charset="0"/>
                    <a:sym typeface="Mathematica1"/>
                  </a:endParaRPr>
                </a:p>
              </p:txBody>
            </p:sp>
            <p:sp>
              <p:nvSpPr>
                <p:cNvPr id="26" name="Line 18"/>
                <p:cNvSpPr>
                  <a:spLocks noChangeShapeType="1"/>
                </p:cNvSpPr>
                <p:nvPr/>
              </p:nvSpPr>
              <p:spPr bwMode="auto">
                <a:xfrm>
                  <a:off x="6781800" y="5292725"/>
                  <a:ext cx="1295400" cy="0"/>
                </a:xfrm>
                <a:prstGeom prst="line">
                  <a:avLst/>
                </a:prstGeom>
                <a:noFill/>
                <a:ln w="28575">
                  <a:solidFill>
                    <a:schemeClr val="accent6">
                      <a:lumMod val="75000"/>
                    </a:schemeClr>
                  </a:solidFill>
                  <a:round/>
                  <a:headEnd/>
                  <a:tailEnd type="triangle" w="med" len="med"/>
                </a:ln>
                <a:effectLst/>
              </p:spPr>
              <p:txBody>
                <a:bodyPr wrap="none" anchor="ctr"/>
                <a:lstStyle/>
                <a:p>
                  <a:endParaRPr lang="en-US" sz="2000">
                    <a:solidFill>
                      <a:prstClr val="white"/>
                    </a:solidFill>
                    <a:latin typeface="Arial" pitchFamily="34" charset="0"/>
                    <a:cs typeface="Arial" pitchFamily="34" charset="0"/>
                  </a:endParaRPr>
                </a:p>
              </p:txBody>
            </p:sp>
            <p:sp>
              <p:nvSpPr>
                <p:cNvPr id="27" name="Text Box 20"/>
                <p:cNvSpPr txBox="1">
                  <a:spLocks noChangeArrowheads="1"/>
                </p:cNvSpPr>
                <p:nvPr/>
              </p:nvSpPr>
              <p:spPr bwMode="auto">
                <a:xfrm>
                  <a:off x="4136262" y="5722121"/>
                  <a:ext cx="855424" cy="370957"/>
                </a:xfrm>
                <a:prstGeom prst="rect">
                  <a:avLst/>
                </a:prstGeom>
                <a:noFill/>
                <a:ln w="12700">
                  <a:noFill/>
                  <a:miter lim="800000"/>
                  <a:headEnd/>
                  <a:tailEnd/>
                </a:ln>
                <a:effectLst/>
              </p:spPr>
              <p:txBody>
                <a:bodyPr wrap="none">
                  <a:spAutoFit/>
                </a:bodyPr>
                <a:lstStyle/>
                <a:p>
                  <a:r>
                    <a:rPr lang="en-US" dirty="0">
                      <a:solidFill>
                        <a:prstClr val="black"/>
                      </a:solidFill>
                      <a:latin typeface="Arial" pitchFamily="34" charset="0"/>
                      <a:cs typeface="Arial" pitchFamily="34" charset="0"/>
                    </a:rPr>
                    <a:t>Buffer</a:t>
                  </a:r>
                </a:p>
              </p:txBody>
            </p:sp>
            <p:sp>
              <p:nvSpPr>
                <p:cNvPr id="28" name="Text Box 21"/>
                <p:cNvSpPr txBox="1">
                  <a:spLocks noChangeArrowheads="1"/>
                </p:cNvSpPr>
                <p:nvPr/>
              </p:nvSpPr>
              <p:spPr bwMode="auto">
                <a:xfrm>
                  <a:off x="5927725" y="5638796"/>
                  <a:ext cx="928804" cy="370957"/>
                </a:xfrm>
                <a:prstGeom prst="rect">
                  <a:avLst/>
                </a:prstGeom>
                <a:noFill/>
                <a:ln w="12700">
                  <a:noFill/>
                  <a:miter lim="800000"/>
                  <a:headEnd/>
                  <a:tailEnd/>
                </a:ln>
                <a:effectLst/>
              </p:spPr>
              <p:txBody>
                <a:bodyPr wrap="none">
                  <a:spAutoFit/>
                </a:bodyPr>
                <a:lstStyle/>
                <a:p>
                  <a:r>
                    <a:rPr lang="en-US" dirty="0">
                      <a:solidFill>
                        <a:prstClr val="black"/>
                      </a:solidFill>
                      <a:latin typeface="Arial" pitchFamily="34" charset="0"/>
                      <a:cs typeface="Arial" pitchFamily="34" charset="0"/>
                    </a:rPr>
                    <a:t>Server</a:t>
                  </a:r>
                </a:p>
              </p:txBody>
            </p:sp>
          </p:grpSp>
          <p:sp>
            <p:nvSpPr>
              <p:cNvPr id="8" name="Rectangle 7"/>
              <p:cNvSpPr/>
              <p:nvPr/>
            </p:nvSpPr>
            <p:spPr>
              <a:xfrm>
                <a:off x="990600" y="833736"/>
                <a:ext cx="7391400" cy="1200150"/>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9" name="Group 30"/>
            <p:cNvGrpSpPr/>
            <p:nvPr/>
          </p:nvGrpSpPr>
          <p:grpSpPr>
            <a:xfrm>
              <a:off x="1303652" y="1676400"/>
              <a:ext cx="6316348" cy="466130"/>
              <a:chOff x="1244501" y="1138535"/>
              <a:chExt cx="6316348" cy="466130"/>
            </a:xfrm>
          </p:grpSpPr>
          <p:sp>
            <p:nvSpPr>
              <p:cNvPr id="31" name="Text Box 17"/>
              <p:cNvSpPr txBox="1">
                <a:spLocks noChangeArrowheads="1"/>
              </p:cNvSpPr>
              <p:nvPr/>
            </p:nvSpPr>
            <p:spPr bwMode="auto">
              <a:xfrm>
                <a:off x="4724400" y="1138535"/>
                <a:ext cx="2836449" cy="461665"/>
              </a:xfrm>
              <a:prstGeom prst="rect">
                <a:avLst/>
              </a:prstGeom>
              <a:noFill/>
              <a:ln w="12700">
                <a:noFill/>
                <a:miter lim="800000"/>
                <a:headEnd/>
                <a:tailEnd/>
              </a:ln>
              <a:effectLst/>
            </p:spPr>
            <p:txBody>
              <a:bodyPr wrap="square">
                <a:spAutoFit/>
              </a:bodyPr>
              <a:lstStyle/>
              <a:p>
                <a:pPr algn="ctr"/>
                <a:r>
                  <a:rPr lang="en-US" dirty="0">
                    <a:latin typeface="Arial" pitchFamily="34" charset="0"/>
                    <a:cs typeface="Arial" pitchFamily="34" charset="0"/>
                    <a:sym typeface="Mathematica1"/>
                  </a:rPr>
                  <a:t>Typical service rate: </a:t>
                </a:r>
                <a:r>
                  <a:rPr lang="el-GR" sz="2400" i="1" dirty="0">
                    <a:solidFill>
                      <a:srgbClr val="C00000"/>
                    </a:solidFill>
                    <a:latin typeface="Arial" pitchFamily="34" charset="0"/>
                    <a:cs typeface="Arial" pitchFamily="34" charset="0"/>
                    <a:sym typeface="Mathematica1"/>
                  </a:rPr>
                  <a:t>µ</a:t>
                </a:r>
                <a:endParaRPr lang="en-US" sz="2400" i="1" dirty="0">
                  <a:solidFill>
                    <a:srgbClr val="C00000"/>
                  </a:solidFill>
                  <a:latin typeface="Arial" pitchFamily="34" charset="0"/>
                  <a:cs typeface="Arial" pitchFamily="34" charset="0"/>
                  <a:sym typeface="Mathematica1"/>
                </a:endParaRPr>
              </a:p>
            </p:txBody>
          </p:sp>
          <p:sp>
            <p:nvSpPr>
              <p:cNvPr id="32" name="Rectangle 31"/>
              <p:cNvSpPr/>
              <p:nvPr/>
            </p:nvSpPr>
            <p:spPr>
              <a:xfrm>
                <a:off x="1244501" y="1143000"/>
                <a:ext cx="2310312" cy="461665"/>
              </a:xfrm>
              <a:prstGeom prst="rect">
                <a:avLst/>
              </a:prstGeom>
            </p:spPr>
            <p:txBody>
              <a:bodyPr wrap="none">
                <a:spAutoFit/>
              </a:bodyPr>
              <a:lstStyle/>
              <a:p>
                <a:pPr algn="ctr"/>
                <a:r>
                  <a:rPr lang="en-US" dirty="0">
                    <a:latin typeface="Arial" pitchFamily="34" charset="0"/>
                    <a:cs typeface="Arial" pitchFamily="34" charset="0"/>
                    <a:sym typeface="Mathematica1"/>
                  </a:rPr>
                  <a:t>Typical arrival rate: </a:t>
                </a:r>
                <a:r>
                  <a:rPr lang="el-GR" sz="2400" i="1" dirty="0">
                    <a:solidFill>
                      <a:srgbClr val="C00000"/>
                    </a:solidFill>
                    <a:latin typeface="Arial Narrow"/>
                    <a:cs typeface="Arial" pitchFamily="34" charset="0"/>
                    <a:sym typeface="Mathematica1"/>
                  </a:rPr>
                  <a:t>λ</a:t>
                </a:r>
                <a:endParaRPr lang="en-US" sz="1400" dirty="0">
                  <a:solidFill>
                    <a:srgbClr val="C00000"/>
                  </a:solidFill>
                  <a:latin typeface="Arial" pitchFamily="34" charset="0"/>
                  <a:cs typeface="Arial" pitchFamily="34" charset="0"/>
                </a:endParaRPr>
              </a:p>
            </p:txBody>
          </p:sp>
        </p:grpSp>
      </p:grpSp>
      <p:grpSp>
        <p:nvGrpSpPr>
          <p:cNvPr id="35" name="Group 34"/>
          <p:cNvGrpSpPr/>
          <p:nvPr/>
        </p:nvGrpSpPr>
        <p:grpSpPr>
          <a:xfrm>
            <a:off x="1207260" y="7162800"/>
            <a:ext cx="4660140" cy="609600"/>
            <a:chOff x="1054860" y="6248400"/>
            <a:chExt cx="4660140" cy="609600"/>
          </a:xfrm>
        </p:grpSpPr>
        <p:sp>
          <p:nvSpPr>
            <p:cNvPr id="36" name="TextBox 35"/>
            <p:cNvSpPr txBox="1"/>
            <p:nvPr/>
          </p:nvSpPr>
          <p:spPr>
            <a:xfrm>
              <a:off x="1054860" y="6488668"/>
              <a:ext cx="3059940" cy="369332"/>
            </a:xfrm>
            <a:prstGeom prst="rect">
              <a:avLst/>
            </a:prstGeom>
            <a:noFill/>
          </p:spPr>
          <p:txBody>
            <a:bodyPr wrap="none" rtlCol="0">
              <a:spAutoFit/>
            </a:bodyPr>
            <a:lstStyle/>
            <a:p>
              <a:r>
                <a:rPr lang="en-US" dirty="0">
                  <a:latin typeface="Arial Narrow" pitchFamily="34" charset="0"/>
                </a:rPr>
                <a:t>Traffic intensity (or utilization ratio)</a:t>
              </a:r>
            </a:p>
          </p:txBody>
        </p:sp>
        <p:sp>
          <p:nvSpPr>
            <p:cNvPr id="37" name="Freeform 19"/>
            <p:cNvSpPr>
              <a:spLocks noEditPoints="1"/>
            </p:cNvSpPr>
            <p:nvPr/>
          </p:nvSpPr>
          <p:spPr bwMode="auto">
            <a:xfrm>
              <a:off x="4038600" y="6248400"/>
              <a:ext cx="1676400" cy="5334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grpSp>
      <p:pic>
        <p:nvPicPr>
          <p:cNvPr id="6553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62200" y="4056062"/>
            <a:ext cx="3200400"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 y="5029200"/>
            <a:ext cx="1390074" cy="523220"/>
          </a:xfrm>
          <a:prstGeom prst="rect">
            <a:avLst/>
          </a:prstGeom>
          <a:noFill/>
        </p:spPr>
        <p:txBody>
          <a:bodyPr wrap="none" rtlCol="0">
            <a:spAutoFit/>
          </a:bodyPr>
          <a:lstStyle/>
          <a:p>
            <a:r>
              <a:rPr lang="en-US" sz="2800" i="1" dirty="0" err="1"/>
              <a:t>ρ</a:t>
            </a:r>
            <a:r>
              <a:rPr lang="en-US" sz="2800" i="1" dirty="0"/>
              <a:t> = </a:t>
            </a:r>
            <a:r>
              <a:rPr lang="en-US" sz="2800" i="1" dirty="0" err="1"/>
              <a:t>λ</a:t>
            </a:r>
            <a:r>
              <a:rPr lang="en-US" sz="2800" i="1" dirty="0"/>
              <a:t> / μ</a:t>
            </a:r>
            <a:r>
              <a:rPr lang="en-US" sz="2800" dirty="0"/>
              <a:t> </a:t>
            </a:r>
          </a:p>
        </p:txBody>
      </p:sp>
      <p:cxnSp>
        <p:nvCxnSpPr>
          <p:cNvPr id="9" name="Straight Connector 8"/>
          <p:cNvCxnSpPr/>
          <p:nvPr/>
        </p:nvCxnSpPr>
        <p:spPr>
          <a:xfrm flipV="1">
            <a:off x="4495800" y="5410200"/>
            <a:ext cx="0" cy="9144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2743200" y="5410200"/>
            <a:ext cx="17526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693695" y="4286009"/>
            <a:ext cx="3048000" cy="923330"/>
          </a:xfrm>
          <a:prstGeom prst="rect">
            <a:avLst/>
          </a:prstGeom>
        </p:spPr>
        <p:txBody>
          <a:bodyPr wrap="square">
            <a:spAutoFit/>
          </a:bodyPr>
          <a:lstStyle/>
          <a:p>
            <a:r>
              <a:rPr lang="en-US" dirty="0">
                <a:solidFill>
                  <a:prstClr val="black"/>
                </a:solidFill>
                <a:latin typeface="Arial Narrow" pitchFamily="34" charset="0"/>
                <a:cs typeface="Helvetica" pitchFamily="34" charset="0"/>
              </a:rPr>
              <a:t>Solution: Change server speed (</a:t>
            </a:r>
            <a:r>
              <a:rPr lang="en-US" i="1" dirty="0"/>
              <a:t>μ)</a:t>
            </a:r>
            <a:r>
              <a:rPr lang="en-US" dirty="0">
                <a:solidFill>
                  <a:prstClr val="black"/>
                </a:solidFill>
                <a:latin typeface="Arial Narrow" pitchFamily="34" charset="0"/>
                <a:cs typeface="Helvetica" pitchFamily="34" charset="0"/>
              </a:rPr>
              <a:t> to keep </a:t>
            </a:r>
            <a:r>
              <a:rPr lang="en-US" i="1" dirty="0"/>
              <a:t>ρ </a:t>
            </a:r>
            <a:r>
              <a:rPr lang="en-US" dirty="0">
                <a:solidFill>
                  <a:prstClr val="black"/>
                </a:solidFill>
                <a:latin typeface="Arial Narrow" pitchFamily="34" charset="0"/>
                <a:cs typeface="Helvetica" pitchFamily="34" charset="0"/>
              </a:rPr>
              <a:t>below a certain value.</a:t>
            </a:r>
            <a:endParaRPr lang="en-US" dirty="0"/>
          </a:p>
        </p:txBody>
      </p:sp>
    </p:spTree>
    <p:extLst>
      <p:ext uri="{BB962C8B-B14F-4D97-AF65-F5344CB8AC3E}">
        <p14:creationId xmlns:p14="http://schemas.microsoft.com/office/powerpoint/2010/main" val="378166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6190" y="101025"/>
            <a:ext cx="8461547" cy="1274195"/>
          </a:xfrm>
          <a:prstGeom prst="rect">
            <a:avLst/>
          </a:prstGeom>
        </p:spPr>
        <p:txBody>
          <a:bodyPr wrap="none">
            <a:spAutoFit/>
          </a:bodyPr>
          <a:lstStyle/>
          <a:p>
            <a:pPr algn="ctr">
              <a:spcBef>
                <a:spcPct val="20000"/>
              </a:spcBef>
              <a:defRPr/>
            </a:pPr>
            <a:r>
              <a:rPr lang="en-US" sz="3600" dirty="0">
                <a:solidFill>
                  <a:srgbClr val="1F497D"/>
                </a:solidFill>
                <a:latin typeface="Gill Sans MT" pitchFamily="34" charset="0"/>
                <a:cs typeface="Helvetica" pitchFamily="34" charset="0"/>
              </a:rPr>
              <a:t>          Exercise: </a:t>
            </a:r>
          </a:p>
          <a:p>
            <a:pPr algn="ctr">
              <a:spcBef>
                <a:spcPct val="20000"/>
              </a:spcBef>
              <a:defRPr/>
            </a:pPr>
            <a:r>
              <a:rPr lang="en-US" sz="3400" dirty="0">
                <a:solidFill>
                  <a:srgbClr val="1F497D"/>
                </a:solidFill>
                <a:latin typeface="Gill Sans MT" pitchFamily="34" charset="0"/>
                <a:cs typeface="Helvetica" pitchFamily="34" charset="0"/>
              </a:rPr>
              <a:t>Comparing transmission and propagation delay</a:t>
            </a:r>
          </a:p>
        </p:txBody>
      </p:sp>
      <p:pic>
        <p:nvPicPr>
          <p:cNvPr id="3074" name="Picture 2" descr="C:\Documents and Settings\Junaid Qadir\My Documents\NewDB\My Dropbox\DCCN2011\Lectures\Topic 1 - Introduction\ch01_gif\fig01_13.gif"/>
          <p:cNvPicPr>
            <a:picLocks noChangeAspect="1" noChangeArrowheads="1"/>
          </p:cNvPicPr>
          <p:nvPr/>
        </p:nvPicPr>
        <p:blipFill>
          <a:blip r:embed="rId3" cstate="print">
            <a:extLst>
              <a:ext uri="{28A0092B-C50C-407E-A947-70E740481C1C}">
                <a14:useLocalDpi xmlns:a14="http://schemas.microsoft.com/office/drawing/2010/main"/>
              </a:ext>
            </a:extLst>
          </a:blip>
          <a:srcRect b="23333"/>
          <a:stretch>
            <a:fillRect/>
          </a:stretch>
        </p:blipFill>
        <p:spPr bwMode="auto">
          <a:xfrm>
            <a:off x="868680" y="1447501"/>
            <a:ext cx="7772400" cy="1828800"/>
          </a:xfrm>
          <a:prstGeom prst="rect">
            <a:avLst/>
          </a:prstGeom>
          <a:noFill/>
        </p:spPr>
      </p:pic>
      <p:sp>
        <p:nvSpPr>
          <p:cNvPr id="13" name="Rectangle 3"/>
          <p:cNvSpPr txBox="1">
            <a:spLocks noChangeArrowheads="1"/>
          </p:cNvSpPr>
          <p:nvPr/>
        </p:nvSpPr>
        <p:spPr>
          <a:xfrm>
            <a:off x="0" y="3576936"/>
            <a:ext cx="9144000" cy="1371599"/>
          </a:xfrm>
          <a:prstGeom prst="rect">
            <a:avLst/>
          </a:prstGeom>
        </p:spPr>
        <p:txBody>
          <a:bodyPr>
            <a:normAutofit fontScale="92500" lnSpcReduction="10000"/>
          </a:bodyPr>
          <a:lstStyle/>
          <a:p>
            <a:pPr marL="800100" lvl="1" indent="-342900" algn="ctr">
              <a:spcBef>
                <a:spcPct val="20000"/>
              </a:spcBef>
            </a:pPr>
            <a:r>
              <a:rPr lang="en-US" sz="2800" dirty="0">
                <a:latin typeface="Arial Narrow" pitchFamily="34" charset="0"/>
              </a:rPr>
              <a:t>Cars</a:t>
            </a:r>
            <a:r>
              <a:rPr kumimoji="0" lang="en-US" sz="2800" i="0" u="none" strike="noStrike" kern="1200" cap="none" spc="0" normalizeH="0" baseline="0" noProof="0" dirty="0">
                <a:ln>
                  <a:noFill/>
                </a:ln>
                <a:effectLst/>
                <a:uLnTx/>
                <a:uFillTx/>
                <a:latin typeface="Arial Narrow" pitchFamily="34" charset="0"/>
              </a:rPr>
              <a:t> travel between booths at </a:t>
            </a:r>
            <a:r>
              <a:rPr lang="en-US" sz="2800" dirty="0">
                <a:latin typeface="Arial Narrow" pitchFamily="34" charset="0"/>
              </a:rPr>
              <a:t>100 km/hr </a:t>
            </a:r>
            <a:r>
              <a:rPr lang="en-US" sz="2800" dirty="0">
                <a:solidFill>
                  <a:schemeClr val="tx2"/>
                </a:solidFill>
                <a:latin typeface="Arial Narrow" pitchFamily="34" charset="0"/>
              </a:rPr>
              <a:t>(propagation time)</a:t>
            </a:r>
          </a:p>
          <a:p>
            <a:pPr marL="800100" lvl="1" indent="-342900" algn="ctr">
              <a:spcBef>
                <a:spcPct val="20000"/>
              </a:spcBef>
            </a:pPr>
            <a:r>
              <a:rPr lang="en-US" sz="2800" dirty="0">
                <a:latin typeface="Arial Narrow" pitchFamily="34" charset="0"/>
              </a:rPr>
              <a:t>Toll booth takes 12 sec to service car</a:t>
            </a:r>
            <a:r>
              <a:rPr kumimoji="0" lang="en-US" sz="2800" i="0" u="none" strike="noStrike" kern="1200" cap="none" spc="0" normalizeH="0" baseline="0" noProof="0" dirty="0">
                <a:ln>
                  <a:noFill/>
                </a:ln>
                <a:effectLst/>
                <a:uLnTx/>
                <a:uFillTx/>
                <a:latin typeface="Arial Narrow" pitchFamily="34" charset="0"/>
              </a:rPr>
              <a:t> </a:t>
            </a:r>
            <a:r>
              <a:rPr lang="en-US" sz="2800" dirty="0">
                <a:solidFill>
                  <a:schemeClr val="tx2"/>
                </a:solidFill>
                <a:latin typeface="Arial Narrow" pitchFamily="34" charset="0"/>
              </a:rPr>
              <a:t>(transmission </a:t>
            </a:r>
            <a:r>
              <a:rPr kumimoji="0" lang="en-US" sz="2800" i="0" u="none" strike="noStrike" kern="1200" cap="none" spc="0" normalizeH="0" baseline="0" noProof="0" dirty="0">
                <a:ln>
                  <a:noFill/>
                </a:ln>
                <a:solidFill>
                  <a:schemeClr val="tx2"/>
                </a:solidFill>
                <a:effectLst/>
                <a:uLnTx/>
                <a:uFillTx/>
                <a:latin typeface="Arial Narrow" pitchFamily="34" charset="0"/>
              </a:rPr>
              <a:t>time)</a:t>
            </a:r>
          </a:p>
          <a:p>
            <a:pPr marL="800100" lvl="1" indent="-342900" algn="ctr">
              <a:spcBef>
                <a:spcPct val="20000"/>
              </a:spcBef>
            </a:pPr>
            <a:r>
              <a:rPr kumimoji="0" lang="en-US" sz="2800" b="1" i="0" u="none" strike="noStrike" kern="1200" cap="none" spc="0" normalizeH="0" baseline="0" noProof="0" dirty="0">
                <a:ln>
                  <a:noFill/>
                </a:ln>
                <a:effectLst/>
                <a:uLnTx/>
                <a:uFillTx/>
                <a:latin typeface="Arial Narrow" pitchFamily="34" charset="0"/>
              </a:rPr>
              <a:t>Analogy: car ~ bit; caravan ~ packet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1200" dirty="0">
              <a:ln>
                <a:solidFill>
                  <a:schemeClr val="tx1"/>
                </a:solidFill>
              </a:ln>
              <a:solidFill>
                <a:schemeClr val="accent6">
                  <a:lumMod val="75000"/>
                </a:schemeClr>
              </a:solidFill>
              <a:latin typeface="Arial Narrow" pitchFamily="34" charset="0"/>
            </a:endParaRPr>
          </a:p>
        </p:txBody>
      </p:sp>
      <p:sp>
        <p:nvSpPr>
          <p:cNvPr id="15" name="Rectangle 14"/>
          <p:cNvSpPr/>
          <p:nvPr/>
        </p:nvSpPr>
        <p:spPr>
          <a:xfrm>
            <a:off x="685800" y="5405735"/>
            <a:ext cx="8305800" cy="461665"/>
          </a:xfrm>
          <a:prstGeom prst="rect">
            <a:avLst/>
          </a:prstGeom>
        </p:spPr>
        <p:txBody>
          <a:bodyPr wrap="square">
            <a:spAutoFit/>
          </a:bodyPr>
          <a:lstStyle/>
          <a:p>
            <a:pPr lvl="0" algn="ctr">
              <a:spcBef>
                <a:spcPct val="20000"/>
              </a:spcBef>
              <a:defRPr/>
            </a:pPr>
            <a:r>
              <a:rPr lang="en-US" sz="2400" dirty="0">
                <a:solidFill>
                  <a:srgbClr val="C00000"/>
                </a:solidFill>
                <a:latin typeface="Arial" pitchFamily="34" charset="0"/>
                <a:cs typeface="Arial" pitchFamily="34" charset="0"/>
              </a:rPr>
              <a:t>How long until caravan is lined up before 2nd toll booth?</a:t>
            </a:r>
            <a:endParaRPr lang="en-US" sz="2400" b="1" dirty="0">
              <a:solidFill>
                <a:srgbClr val="C00000"/>
              </a:solidFill>
              <a:latin typeface="Arial" pitchFamily="34" charset="0"/>
              <a:cs typeface="Arial" pitchFamily="34" charset="0"/>
            </a:endParaRPr>
          </a:p>
        </p:txBody>
      </p:sp>
      <p:sp>
        <p:nvSpPr>
          <p:cNvPr id="16" name="Rectangle 15"/>
          <p:cNvSpPr/>
          <p:nvPr/>
        </p:nvSpPr>
        <p:spPr>
          <a:xfrm>
            <a:off x="1051560" y="6355080"/>
            <a:ext cx="7406640" cy="274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rgbClr val="FFC000"/>
                </a:solidFill>
                <a:latin typeface="Gill Sans MT"/>
              </a:rPr>
              <a:t>Figure Credit:  </a:t>
            </a:r>
            <a:r>
              <a:rPr lang="en-US" sz="1200" dirty="0">
                <a:latin typeface="Gill Sans MT"/>
              </a:rPr>
              <a:t>“Computer Networking: A Top Down Approach” </a:t>
            </a:r>
            <a:r>
              <a:rPr lang="en-US" sz="1200" dirty="0">
                <a:solidFill>
                  <a:schemeClr val="bg1"/>
                </a:solidFill>
                <a:latin typeface="Gill Sans MT"/>
              </a:rPr>
              <a:t>by Kurose and Ross</a:t>
            </a:r>
          </a:p>
        </p:txBody>
      </p:sp>
    </p:spTree>
    <p:extLst>
      <p:ext uri="{BB962C8B-B14F-4D97-AF65-F5344CB8AC3E}">
        <p14:creationId xmlns:p14="http://schemas.microsoft.com/office/powerpoint/2010/main" val="2768465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15E61-2D6C-9E5A-3200-4EA2340533E0}"/>
              </a:ext>
            </a:extLst>
          </p:cNvPr>
          <p:cNvPicPr>
            <a:picLocks noChangeAspect="1"/>
          </p:cNvPicPr>
          <p:nvPr/>
        </p:nvPicPr>
        <p:blipFill>
          <a:blip r:embed="rId2"/>
          <a:stretch>
            <a:fillRect/>
          </a:stretch>
        </p:blipFill>
        <p:spPr>
          <a:xfrm>
            <a:off x="1584701" y="1348559"/>
            <a:ext cx="5974598" cy="4160881"/>
          </a:xfrm>
          <a:prstGeom prst="rect">
            <a:avLst/>
          </a:prstGeom>
        </p:spPr>
      </p:pic>
    </p:spTree>
    <p:extLst>
      <p:ext uri="{BB962C8B-B14F-4D97-AF65-F5344CB8AC3E}">
        <p14:creationId xmlns:p14="http://schemas.microsoft.com/office/powerpoint/2010/main" val="23824939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CA579-39BE-883C-B08F-D84EEF793888}"/>
              </a:ext>
            </a:extLst>
          </p:cNvPr>
          <p:cNvPicPr>
            <a:picLocks noChangeAspect="1"/>
          </p:cNvPicPr>
          <p:nvPr/>
        </p:nvPicPr>
        <p:blipFill>
          <a:blip r:embed="rId2"/>
          <a:stretch>
            <a:fillRect/>
          </a:stretch>
        </p:blipFill>
        <p:spPr>
          <a:xfrm>
            <a:off x="1542787" y="1600200"/>
            <a:ext cx="6058425" cy="3619814"/>
          </a:xfrm>
          <a:prstGeom prst="rect">
            <a:avLst/>
          </a:prstGeom>
        </p:spPr>
      </p:pic>
    </p:spTree>
    <p:extLst>
      <p:ext uri="{BB962C8B-B14F-4D97-AF65-F5344CB8AC3E}">
        <p14:creationId xmlns:p14="http://schemas.microsoft.com/office/powerpoint/2010/main" val="243531172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584537"/>
            <a:ext cx="9144000" cy="1015663"/>
          </a:xfrm>
          <a:prstGeom prst="rect">
            <a:avLst/>
          </a:prstGeom>
        </p:spPr>
        <p:txBody>
          <a:bodyPr wrap="square">
            <a:spAutoFit/>
          </a:bodyPr>
          <a:lstStyle/>
          <a:p>
            <a:pPr algn="ctr"/>
            <a:r>
              <a:rPr lang="en-US" sz="6000" dirty="0">
                <a:solidFill>
                  <a:prstClr val="white"/>
                </a:solidFill>
                <a:effectLst>
                  <a:outerShdw dir="5040000" algn="tl">
                    <a:srgbClr val="1F497D">
                      <a:lumMod val="75000"/>
                    </a:srgbClr>
                  </a:outerShdw>
                </a:effectLst>
                <a:latin typeface="Gill Sans MT" pitchFamily="34" charset="0"/>
                <a:cs typeface="Segoe UI" pitchFamily="34" charset="0"/>
              </a:rPr>
              <a:t>[</a:t>
            </a:r>
            <a:r>
              <a:rPr lang="en-US" sz="6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4400" dirty="0">
                <a:solidFill>
                  <a:srgbClr val="EEECE1">
                    <a:lumMod val="75000"/>
                  </a:srgbClr>
                </a:solidFill>
                <a:effectLst>
                  <a:outerShdw dir="5040000" algn="tl">
                    <a:srgbClr val="1F497D">
                      <a:lumMod val="75000"/>
                    </a:srgbClr>
                  </a:outerShdw>
                </a:effectLst>
                <a:latin typeface="Gill Sans MT" pitchFamily="34" charset="0"/>
                <a:cs typeface="Segoe UI" pitchFamily="34" charset="0"/>
              </a:rPr>
              <a:t>Measuring delay</a:t>
            </a:r>
            <a:r>
              <a:rPr lang="en-US" sz="4400" dirty="0">
                <a:solidFill>
                  <a:schemeClr val="bg1"/>
                </a:solidFill>
                <a:latin typeface="Gill Sans MT" pitchFamily="34" charset="0"/>
                <a:cs typeface="Segoe UI" pitchFamily="34" charset="0"/>
              </a:rPr>
              <a:t> </a:t>
            </a:r>
            <a:r>
              <a:rPr lang="en-US" sz="6000" dirty="0">
                <a:solidFill>
                  <a:prstClr val="white"/>
                </a:solidFill>
                <a:effectLst>
                  <a:outerShdw dir="5040000" algn="tl">
                    <a:srgbClr val="1F497D">
                      <a:lumMod val="75000"/>
                    </a:srgbClr>
                  </a:outerShdw>
                </a:effectLst>
                <a:latin typeface="Gill Sans MT" pitchFamily="34" charset="0"/>
                <a:cs typeface="Segoe UI" pitchFamily="34" charset="0"/>
              </a:rPr>
              <a:t>]</a:t>
            </a:r>
          </a:p>
        </p:txBody>
      </p:sp>
      <p:sp>
        <p:nvSpPr>
          <p:cNvPr id="16" name="Rectangle 15"/>
          <p:cNvSpPr/>
          <p:nvPr/>
        </p:nvSpPr>
        <p:spPr>
          <a:xfrm>
            <a:off x="0" y="-7441"/>
            <a:ext cx="1484702"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Activity</a:t>
            </a:r>
            <a:endParaRPr lang="en-US" sz="900" kern="0" dirty="0">
              <a:solidFill>
                <a:prstClr val="white"/>
              </a:solidFill>
            </a:endParaRPr>
          </a:p>
        </p:txBody>
      </p:sp>
      <p:grpSp>
        <p:nvGrpSpPr>
          <p:cNvPr id="14" name="Group 13"/>
          <p:cNvGrpSpPr/>
          <p:nvPr/>
        </p:nvGrpSpPr>
        <p:grpSpPr>
          <a:xfrm>
            <a:off x="76200" y="2038290"/>
            <a:ext cx="4145280" cy="4362510"/>
            <a:chOff x="76200" y="1962090"/>
            <a:chExt cx="4145280" cy="4362510"/>
          </a:xfrm>
        </p:grpSpPr>
        <p:sp>
          <p:nvSpPr>
            <p:cNvPr id="12" name="Rectangle 11"/>
            <p:cNvSpPr/>
            <p:nvPr/>
          </p:nvSpPr>
          <p:spPr>
            <a:xfrm>
              <a:off x="106680" y="5638800"/>
              <a:ext cx="4114800" cy="685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152400" y="2438400"/>
              <a:ext cx="4052455" cy="3200400"/>
            </a:xfrm>
            <a:prstGeom prst="rect">
              <a:avLst/>
            </a:prstGeom>
            <a:solidFill>
              <a:srgbClr val="000000">
                <a:shade val="95000"/>
              </a:srgbClr>
            </a:solidFill>
            <a:ln w="28575" cap="sq">
              <a:solidFill>
                <a:schemeClr val="accent6">
                  <a:lumMod val="75000"/>
                </a:schemeClr>
              </a:solidFill>
              <a:miter lim="800000"/>
            </a:ln>
            <a:effectLst>
              <a:outerShdw blurRad="254000" dist="190500" dir="2700000" sy="90000" algn="bl" rotWithShape="0">
                <a:srgbClr val="000000">
                  <a:alpha val="40000"/>
                </a:srgbClr>
              </a:outerShdw>
            </a:effectLst>
          </p:spPr>
        </p:pic>
        <p:sp>
          <p:nvSpPr>
            <p:cNvPr id="6" name="TextBox 5"/>
            <p:cNvSpPr txBox="1"/>
            <p:nvPr/>
          </p:nvSpPr>
          <p:spPr>
            <a:xfrm>
              <a:off x="1309357" y="1962090"/>
              <a:ext cx="1414298" cy="400110"/>
            </a:xfrm>
            <a:prstGeom prst="rect">
              <a:avLst/>
            </a:prstGeom>
            <a:noFill/>
          </p:spPr>
          <p:txBody>
            <a:bodyPr wrap="none" rtlCol="0">
              <a:spAutoFit/>
            </a:bodyPr>
            <a:lstStyle/>
            <a:p>
              <a:r>
                <a:rPr lang="en-US" sz="2000" dirty="0" err="1">
                  <a:solidFill>
                    <a:schemeClr val="accent6">
                      <a:lumMod val="75000"/>
                    </a:schemeClr>
                  </a:solidFill>
                  <a:latin typeface="Gill Sans MT"/>
                </a:rPr>
                <a:t>Traceroute</a:t>
              </a:r>
              <a:endParaRPr lang="en-US" sz="2000" dirty="0">
                <a:solidFill>
                  <a:schemeClr val="accent6">
                    <a:lumMod val="75000"/>
                  </a:schemeClr>
                </a:solidFill>
                <a:latin typeface="Gill Sans MT"/>
              </a:endParaRPr>
            </a:p>
          </p:txBody>
        </p:sp>
        <p:sp>
          <p:nvSpPr>
            <p:cNvPr id="9" name="TextBox 8"/>
            <p:cNvSpPr txBox="1"/>
            <p:nvPr/>
          </p:nvSpPr>
          <p:spPr>
            <a:xfrm>
              <a:off x="76200" y="5663625"/>
              <a:ext cx="4114801" cy="584775"/>
            </a:xfrm>
            <a:prstGeom prst="rect">
              <a:avLst/>
            </a:prstGeom>
            <a:noFill/>
          </p:spPr>
          <p:txBody>
            <a:bodyPr wrap="square" rtlCol="0">
              <a:spAutoFit/>
            </a:bodyPr>
            <a:lstStyle/>
            <a:p>
              <a:pPr algn="ctr"/>
              <a:r>
                <a:rPr lang="en-US" sz="1600" i="1" dirty="0">
                  <a:solidFill>
                    <a:sysClr val="windowText" lastClr="000000"/>
                  </a:solidFill>
                  <a:latin typeface="Arial Narrow" pitchFamily="34" charset="0"/>
                </a:rPr>
                <a:t>Determines the end-to-end path taken by the packet and also the RTT delay to each intermediate hop</a:t>
              </a:r>
            </a:p>
          </p:txBody>
        </p:sp>
      </p:grpSp>
      <p:grpSp>
        <p:nvGrpSpPr>
          <p:cNvPr id="13" name="Group 12"/>
          <p:cNvGrpSpPr/>
          <p:nvPr/>
        </p:nvGrpSpPr>
        <p:grpSpPr>
          <a:xfrm>
            <a:off x="4495800" y="2038290"/>
            <a:ext cx="4560026" cy="4362510"/>
            <a:chOff x="4495800" y="1962090"/>
            <a:chExt cx="4560026" cy="4362510"/>
          </a:xfrm>
        </p:grpSpPr>
        <p:sp>
          <p:nvSpPr>
            <p:cNvPr id="11" name="Rectangle 10"/>
            <p:cNvSpPr/>
            <p:nvPr/>
          </p:nvSpPr>
          <p:spPr>
            <a:xfrm>
              <a:off x="4495800" y="5638800"/>
              <a:ext cx="4480560" cy="685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026" name="Picture 2"/>
            <p:cNvPicPr>
              <a:picLocks noChangeAspect="1" noChangeArrowheads="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4495800" y="2438400"/>
              <a:ext cx="4560026" cy="3246120"/>
            </a:xfrm>
            <a:prstGeom prst="rect">
              <a:avLst/>
            </a:prstGeom>
            <a:noFill/>
            <a:ln w="9525">
              <a:noFill/>
              <a:miter lim="800000"/>
              <a:headEnd/>
              <a:tailEnd/>
            </a:ln>
          </p:spPr>
        </p:pic>
        <p:sp>
          <p:nvSpPr>
            <p:cNvPr id="8" name="TextBox 7"/>
            <p:cNvSpPr txBox="1"/>
            <p:nvPr/>
          </p:nvSpPr>
          <p:spPr>
            <a:xfrm>
              <a:off x="6387370" y="1962090"/>
              <a:ext cx="699230" cy="400110"/>
            </a:xfrm>
            <a:prstGeom prst="rect">
              <a:avLst/>
            </a:prstGeom>
            <a:noFill/>
          </p:spPr>
          <p:txBody>
            <a:bodyPr wrap="none" rtlCol="0">
              <a:spAutoFit/>
            </a:bodyPr>
            <a:lstStyle/>
            <a:p>
              <a:r>
                <a:rPr lang="en-US" sz="2000" dirty="0">
                  <a:solidFill>
                    <a:schemeClr val="accent5">
                      <a:lumMod val="60000"/>
                      <a:lumOff val="40000"/>
                    </a:schemeClr>
                  </a:solidFill>
                  <a:latin typeface="Gill Sans MT"/>
                </a:rPr>
                <a:t>Ping</a:t>
              </a:r>
            </a:p>
          </p:txBody>
        </p:sp>
        <p:sp>
          <p:nvSpPr>
            <p:cNvPr id="10" name="TextBox 9"/>
            <p:cNvSpPr txBox="1"/>
            <p:nvPr/>
          </p:nvSpPr>
          <p:spPr>
            <a:xfrm>
              <a:off x="4648199" y="5715000"/>
              <a:ext cx="4114801" cy="584775"/>
            </a:xfrm>
            <a:prstGeom prst="rect">
              <a:avLst/>
            </a:prstGeom>
            <a:noFill/>
          </p:spPr>
          <p:txBody>
            <a:bodyPr wrap="square" rtlCol="0">
              <a:spAutoFit/>
            </a:bodyPr>
            <a:lstStyle/>
            <a:p>
              <a:pPr algn="ctr"/>
              <a:r>
                <a:rPr lang="en-US" sz="1600" i="1" dirty="0">
                  <a:latin typeface="Arial Narrow" pitchFamily="34" charset="0"/>
                </a:rPr>
                <a:t>Determines the end-to-end RTT delay and the availability of the target host</a:t>
              </a:r>
            </a:p>
          </p:txBody>
        </p:sp>
      </p:grpSp>
    </p:spTree>
    <p:extLst>
      <p:ext uri="{BB962C8B-B14F-4D97-AF65-F5344CB8AC3E}">
        <p14:creationId xmlns:p14="http://schemas.microsoft.com/office/powerpoint/2010/main" val="764264658"/>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693003"/>
            <a:ext cx="9144000" cy="830997"/>
          </a:xfrm>
          <a:prstGeom prst="rect">
            <a:avLst/>
          </a:prstGeom>
        </p:spPr>
        <p:txBody>
          <a:bodyPr wrap="square">
            <a:spAutoFit/>
          </a:bodyPr>
          <a:lstStyle/>
          <a:p>
            <a:pPr algn="ctr"/>
            <a:r>
              <a:rPr lang="en-US" sz="4800" dirty="0">
                <a:solidFill>
                  <a:prstClr val="white"/>
                </a:solidFill>
                <a:effectLst>
                  <a:outerShdw dir="5040000" algn="tl">
                    <a:srgbClr val="1F497D">
                      <a:lumMod val="75000"/>
                    </a:srgbClr>
                  </a:outerShdw>
                </a:effectLst>
                <a:latin typeface="Gill Sans MT" pitchFamily="34" charset="0"/>
                <a:cs typeface="Segoe UI" pitchFamily="34" charset="0"/>
              </a:rPr>
              <a:t>[</a:t>
            </a:r>
            <a:r>
              <a:rPr lang="en-US" sz="48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3600" dirty="0">
                <a:solidFill>
                  <a:srgbClr val="EEECE1">
                    <a:lumMod val="75000"/>
                  </a:srgbClr>
                </a:solidFill>
                <a:effectLst>
                  <a:outerShdw dir="5040000" algn="tl">
                    <a:srgbClr val="1F497D">
                      <a:lumMod val="75000"/>
                    </a:srgbClr>
                  </a:outerShdw>
                </a:effectLst>
                <a:latin typeface="Gill Sans MT" pitchFamily="34" charset="0"/>
                <a:cs typeface="Segoe UI" pitchFamily="34" charset="0"/>
              </a:rPr>
              <a:t>Applet: transmission, propagation delay</a:t>
            </a:r>
            <a:r>
              <a:rPr lang="en-US" sz="4800" dirty="0">
                <a:solidFill>
                  <a:prstClr val="white"/>
                </a:solidFill>
                <a:effectLst>
                  <a:outerShdw dir="5040000" algn="tl">
                    <a:srgbClr val="1F497D">
                      <a:lumMod val="75000"/>
                    </a:srgbClr>
                  </a:outerShdw>
                </a:effectLst>
                <a:latin typeface="Gill Sans MT" pitchFamily="34" charset="0"/>
                <a:cs typeface="Segoe UI" pitchFamily="34" charset="0"/>
              </a:rPr>
              <a:t>]</a:t>
            </a:r>
          </a:p>
        </p:txBody>
      </p:sp>
      <p:sp>
        <p:nvSpPr>
          <p:cNvPr id="16" name="Rectangle 15"/>
          <p:cNvSpPr/>
          <p:nvPr/>
        </p:nvSpPr>
        <p:spPr>
          <a:xfrm>
            <a:off x="0" y="-7441"/>
            <a:ext cx="1484702"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Activity</a:t>
            </a:r>
            <a:endParaRPr lang="en-US" sz="900" kern="0" dirty="0">
              <a:solidFill>
                <a:prstClr val="white"/>
              </a:solidFill>
            </a:endParaRPr>
          </a:p>
        </p:txBody>
      </p:sp>
      <p:pic>
        <p:nvPicPr>
          <p:cNvPr id="5" name="Picture 2">
            <a:hlinkClick r:id="rId3"/>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81000" y="2209800"/>
            <a:ext cx="8229600" cy="4267200"/>
          </a:xfrm>
          <a:prstGeom prst="rect">
            <a:avLst/>
          </a:prstGeom>
          <a:noFill/>
          <a:ln w="9525">
            <a:noFill/>
            <a:miter lim="800000"/>
            <a:headEnd/>
            <a:tailEnd/>
          </a:ln>
        </p:spPr>
      </p:pic>
      <p:sp>
        <p:nvSpPr>
          <p:cNvPr id="6" name="Rectangle 5"/>
          <p:cNvSpPr/>
          <p:nvPr/>
        </p:nvSpPr>
        <p:spPr>
          <a:xfrm>
            <a:off x="0" y="1447800"/>
            <a:ext cx="9144000" cy="369332"/>
          </a:xfrm>
          <a:prstGeom prst="rect">
            <a:avLst/>
          </a:prstGeom>
          <a:scene3d>
            <a:camera prst="orthographicFront"/>
            <a:lightRig rig="threePt" dir="t"/>
          </a:scene3d>
          <a:sp3d>
            <a:bevelT prst="convex"/>
          </a:sp3d>
        </p:spPr>
        <p:txBody>
          <a:bodyPr wrap="square">
            <a:spAutoFit/>
          </a:bodyPr>
          <a:lstStyle/>
          <a:p>
            <a:pPr algn="ctr"/>
            <a:r>
              <a:rPr lang="en-US" dirty="0">
                <a:solidFill>
                  <a:schemeClr val="accent6">
                    <a:lumMod val="75000"/>
                  </a:schemeClr>
                </a:solidFill>
                <a:latin typeface="Arial Narrow" pitchFamily="34" charset="0"/>
              </a:rPr>
              <a:t>http://media.pearsoncmg.com/aw/aw_kurose_network_2/applets/transmission/delay.html</a:t>
            </a:r>
          </a:p>
        </p:txBody>
      </p:sp>
      <p:sp>
        <p:nvSpPr>
          <p:cNvPr id="8" name="Freeform 19"/>
          <p:cNvSpPr>
            <a:spLocks noEditPoints="1"/>
          </p:cNvSpPr>
          <p:nvPr/>
        </p:nvSpPr>
        <p:spPr bwMode="auto">
          <a:xfrm>
            <a:off x="0" y="3886200"/>
            <a:ext cx="6705600" cy="2209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Tree>
    <p:extLst>
      <p:ext uri="{BB962C8B-B14F-4D97-AF65-F5344CB8AC3E}">
        <p14:creationId xmlns:p14="http://schemas.microsoft.com/office/powerpoint/2010/main" val="252080108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 presetClass="exit" presetSubtype="0" fill="hold" grpId="1"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05000" y="2287250"/>
            <a:ext cx="5257800" cy="1446550"/>
          </a:xfrm>
          <a:prstGeom prst="rect">
            <a:avLst/>
          </a:prstGeom>
          <a:noFill/>
        </p:spPr>
        <p:txBody>
          <a:bodyPr wrap="square" rtlCol="0">
            <a:spAutoFit/>
          </a:bodyPr>
          <a:lstStyle/>
          <a:p>
            <a:pPr algn="ctr"/>
            <a:r>
              <a:rPr lang="en-US" sz="4400" dirty="0">
                <a:solidFill>
                  <a:srgbClr val="F79646">
                    <a:lumMod val="75000"/>
                  </a:srgbClr>
                </a:solidFill>
                <a:effectLst>
                  <a:outerShdw blurRad="63500" sx="102000" sy="102000" algn="ctr" rotWithShape="0">
                    <a:prstClr val="black">
                      <a:alpha val="40000"/>
                    </a:prstClr>
                  </a:outerShdw>
                </a:effectLst>
                <a:latin typeface="Gill Sans MT" pitchFamily="34" charset="0"/>
                <a:cs typeface="Arial Bold" pitchFamily="34" charset="0"/>
              </a:rPr>
              <a:t>Packet loss in computer networks</a:t>
            </a:r>
          </a:p>
        </p:txBody>
      </p:sp>
      <p:sp>
        <p:nvSpPr>
          <p:cNvPr id="4" name="Oval 3"/>
          <p:cNvSpPr/>
          <p:nvPr/>
        </p:nvSpPr>
        <p:spPr>
          <a:xfrm>
            <a:off x="457200" y="381000"/>
            <a:ext cx="914400" cy="762000"/>
          </a:xfrm>
          <a:prstGeom prst="ellipse">
            <a:avLst/>
          </a:prstGeom>
          <a:solidFill>
            <a:schemeClr val="accent3">
              <a:lumMod val="50000"/>
            </a:schemeClr>
          </a:solidFill>
          <a:ln>
            <a:noFill/>
          </a:ln>
          <a:effectLst>
            <a:outerShdw blurRad="76200" dist="12700" dir="2700000" sy="-23000" kx="-800400" algn="bl" rotWithShape="0">
              <a:prstClr val="black">
                <a:alpha val="2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prstClr val="white"/>
                </a:solidFill>
              </a:rPr>
              <a:t>3</a:t>
            </a:r>
          </a:p>
        </p:txBody>
      </p:sp>
    </p:spTree>
    <p:extLst>
      <p:ext uri="{BB962C8B-B14F-4D97-AF65-F5344CB8AC3E}">
        <p14:creationId xmlns:p14="http://schemas.microsoft.com/office/powerpoint/2010/main" val="5516733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nchor="ctr">
            <a:spAutoFit/>
          </a:bodyPr>
          <a:lstStyle/>
          <a:p>
            <a:pPr algn="ctr"/>
            <a:r>
              <a:rPr lang="en-US" sz="4800" b="1" dirty="0">
                <a:ln>
                  <a:solidFill>
                    <a:prstClr val="white"/>
                  </a:solidFill>
                </a:ln>
                <a:solidFill>
                  <a:prstClr val="black"/>
                </a:solidFill>
                <a:latin typeface="Tahoma" pitchFamily="34" charset="0"/>
                <a:cs typeface="Tahoma" pitchFamily="34" charset="0"/>
              </a:rPr>
              <a:t>Repetition code – </a:t>
            </a:r>
            <a:r>
              <a:rPr lang="en-US" sz="3200" b="1" dirty="0">
                <a:ln>
                  <a:solidFill>
                    <a:prstClr val="white"/>
                  </a:solidFill>
                </a:ln>
                <a:solidFill>
                  <a:prstClr val="black"/>
                </a:solidFill>
                <a:latin typeface="Tahoma" pitchFamily="34" charset="0"/>
                <a:cs typeface="Tahoma" pitchFamily="34" charset="0"/>
              </a:rPr>
              <a:t>Naïve approach</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10" name="Rectangle 9"/>
          <p:cNvSpPr/>
          <p:nvPr/>
        </p:nvSpPr>
        <p:spPr>
          <a:xfrm>
            <a:off x="0" y="3276600"/>
            <a:ext cx="9144000" cy="1194173"/>
          </a:xfrm>
          <a:prstGeom prst="rect">
            <a:avLst/>
          </a:prstGeom>
        </p:spPr>
        <p:txBody>
          <a:bodyPr wrap="square">
            <a:spAutoFit/>
          </a:bodyPr>
          <a:lstStyle/>
          <a:p>
            <a:pPr algn="ctr" eaLnBrk="0" fontAlgn="base" hangingPunct="0">
              <a:spcBef>
                <a:spcPct val="20000"/>
              </a:spcBef>
              <a:spcAft>
                <a:spcPct val="0"/>
              </a:spcAft>
              <a:buClr>
                <a:srgbClr val="3333CC"/>
              </a:buClr>
              <a:buSzPct val="85000"/>
            </a:pPr>
            <a:r>
              <a:rPr lang="en-US" sz="3200" b="1" dirty="0">
                <a:ln w="0" cap="rnd" cmpd="thickThin">
                  <a:solidFill>
                    <a:prstClr val="black"/>
                  </a:solidFill>
                  <a:bevel/>
                </a:ln>
                <a:solidFill>
                  <a:srgbClr val="FF6600"/>
                </a:solidFill>
                <a:latin typeface="Microsoft Sans Serif" pitchFamily="34" charset="0"/>
                <a:cs typeface="Microsoft Sans Serif" pitchFamily="34" charset="0"/>
              </a:rPr>
              <a:t>Most errors detected with high probability</a:t>
            </a:r>
          </a:p>
          <a:p>
            <a:pPr algn="ctr" eaLnBrk="0" fontAlgn="base" hangingPunct="0">
              <a:spcBef>
                <a:spcPct val="20000"/>
              </a:spcBef>
              <a:spcAft>
                <a:spcPct val="0"/>
              </a:spcAft>
              <a:buClr>
                <a:srgbClr val="3333CC"/>
              </a:buClr>
              <a:buSzPct val="85000"/>
            </a:pPr>
            <a:endParaRPr lang="en-US" sz="400" dirty="0"/>
          </a:p>
          <a:p>
            <a:pPr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However, the overhead is very large (</a:t>
            </a:r>
            <a:r>
              <a:rPr lang="en-US" sz="2800" b="1" i="1" dirty="0">
                <a:ln w="0" cap="rnd" cmpd="thickThin">
                  <a:solidFill>
                    <a:prstClr val="black"/>
                  </a:solidFill>
                  <a:bevel/>
                </a:ln>
                <a:solidFill>
                  <a:srgbClr val="000000"/>
                </a:solidFill>
                <a:latin typeface="Microsoft Sans Serif" pitchFamily="34" charset="0"/>
                <a:cs typeface="Microsoft Sans Serif" pitchFamily="34" charset="0"/>
              </a:rPr>
              <a:t>n</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 = </a:t>
            </a:r>
            <a:r>
              <a:rPr lang="en-US" sz="2800" b="1" i="1" dirty="0">
                <a:ln w="0" cap="rnd" cmpd="thickThin">
                  <a:solidFill>
                    <a:prstClr val="black"/>
                  </a:solidFill>
                  <a:bevel/>
                </a:ln>
                <a:solidFill>
                  <a:srgbClr val="000000"/>
                </a:solidFill>
                <a:latin typeface="Microsoft Sans Serif" pitchFamily="34" charset="0"/>
                <a:cs typeface="Microsoft Sans Serif" pitchFamily="34" charset="0"/>
              </a:rPr>
              <a:t>k</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 </a:t>
            </a:r>
            <a:r>
              <a:rPr lang="en-US" sz="2800" dirty="0">
                <a:ln w="0" cap="rnd" cmpd="thickThin">
                  <a:solidFill>
                    <a:prstClr val="black"/>
                  </a:solidFill>
                  <a:bevel/>
                </a:ln>
                <a:solidFill>
                  <a:srgbClr val="000000"/>
                </a:solidFill>
                <a:latin typeface="Microsoft Sans Serif" pitchFamily="34" charset="0"/>
                <a:cs typeface="Microsoft Sans Serif" pitchFamily="34" charset="0"/>
              </a:rPr>
              <a:t>bits</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a:t>
            </a:r>
          </a:p>
        </p:txBody>
      </p:sp>
      <p:grpSp>
        <p:nvGrpSpPr>
          <p:cNvPr id="16" name="Group 15"/>
          <p:cNvGrpSpPr/>
          <p:nvPr/>
        </p:nvGrpSpPr>
        <p:grpSpPr>
          <a:xfrm>
            <a:off x="2057400" y="1219200"/>
            <a:ext cx="5562600" cy="1897797"/>
            <a:chOff x="2057400" y="1371600"/>
            <a:chExt cx="5562600" cy="1897797"/>
          </a:xfrm>
        </p:grpSpPr>
        <p:grpSp>
          <p:nvGrpSpPr>
            <p:cNvPr id="9" name="Group 8"/>
            <p:cNvGrpSpPr/>
            <p:nvPr/>
          </p:nvGrpSpPr>
          <p:grpSpPr>
            <a:xfrm>
              <a:off x="2057400" y="1371600"/>
              <a:ext cx="5181600" cy="609600"/>
              <a:chOff x="1066800" y="1752600"/>
              <a:chExt cx="7086600" cy="914400"/>
            </a:xfrm>
          </p:grpSpPr>
          <p:pic>
            <p:nvPicPr>
              <p:cNvPr id="5" name="Picture 2"/>
              <p:cNvPicPr>
                <a:picLocks noChangeAspect="1" noChangeArrowheads="1"/>
              </p:cNvPicPr>
              <p:nvPr/>
            </p:nvPicPr>
            <p:blipFill>
              <a:blip r:embed="rId3" cstate="print"/>
              <a:srcRect l="34343" t="13678" r="27549" b="79642"/>
              <a:stretch>
                <a:fillRect/>
              </a:stretch>
            </p:blipFill>
            <p:spPr bwMode="auto">
              <a:xfrm>
                <a:off x="1066800" y="1752600"/>
                <a:ext cx="3526971" cy="914400"/>
              </a:xfrm>
              <a:prstGeom prst="rect">
                <a:avLst/>
              </a:prstGeom>
              <a:noFill/>
              <a:ln w="9525">
                <a:solidFill>
                  <a:schemeClr val="tx1"/>
                </a:solidFill>
                <a:miter lim="800000"/>
                <a:headEnd/>
                <a:tailEnd/>
              </a:ln>
            </p:spPr>
          </p:pic>
          <p:pic>
            <p:nvPicPr>
              <p:cNvPr id="6" name="Picture 2"/>
              <p:cNvPicPr>
                <a:picLocks noChangeAspect="1" noChangeArrowheads="1"/>
              </p:cNvPicPr>
              <p:nvPr/>
            </p:nvPicPr>
            <p:blipFill>
              <a:blip r:embed="rId3" cstate="print">
                <a:duotone>
                  <a:prstClr val="black"/>
                  <a:schemeClr val="tx2">
                    <a:tint val="45000"/>
                    <a:satMod val="400000"/>
                  </a:schemeClr>
                </a:duotone>
              </a:blip>
              <a:srcRect l="34343" t="13678" r="27549" b="79642"/>
              <a:stretch>
                <a:fillRect/>
              </a:stretch>
            </p:blipFill>
            <p:spPr bwMode="auto">
              <a:xfrm>
                <a:off x="4626429" y="1752600"/>
                <a:ext cx="3526971" cy="914400"/>
              </a:xfrm>
              <a:prstGeom prst="rect">
                <a:avLst/>
              </a:prstGeom>
              <a:noFill/>
              <a:ln w="9525">
                <a:solidFill>
                  <a:schemeClr val="tx1"/>
                </a:solidFill>
                <a:miter lim="800000"/>
                <a:headEnd/>
                <a:tailEnd/>
              </a:ln>
            </p:spPr>
          </p:pic>
        </p:grpSp>
        <p:sp>
          <p:nvSpPr>
            <p:cNvPr id="11" name="Left Brace 10"/>
            <p:cNvSpPr/>
            <p:nvPr/>
          </p:nvSpPr>
          <p:spPr>
            <a:xfrm rot="16200000">
              <a:off x="3124200" y="1143000"/>
              <a:ext cx="381000" cy="236220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5715000" y="1143001"/>
              <a:ext cx="381000" cy="236220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133600" y="2438400"/>
              <a:ext cx="2362200" cy="830997"/>
            </a:xfrm>
            <a:prstGeom prst="rect">
              <a:avLst/>
            </a:prstGeom>
            <a:noFill/>
          </p:spPr>
          <p:txBody>
            <a:bodyPr wrap="square" rtlCol="0">
              <a:spAutoFit/>
            </a:bodyPr>
            <a:lstStyle/>
            <a:p>
              <a:pPr algn="ctr"/>
              <a:r>
                <a:rPr lang="en-US" sz="2400" b="1" dirty="0"/>
                <a:t>Original Message </a:t>
              </a:r>
            </a:p>
            <a:p>
              <a:pPr algn="ctr"/>
              <a:r>
                <a:rPr lang="en-US" sz="2400" b="1" dirty="0"/>
                <a:t>(</a:t>
              </a:r>
              <a:r>
                <a:rPr lang="en-US" sz="2400" b="1" i="1" dirty="0"/>
                <a:t>n</a:t>
              </a:r>
              <a:r>
                <a:rPr lang="en-US" sz="2400" b="1" dirty="0"/>
                <a:t> bits)</a:t>
              </a:r>
            </a:p>
          </p:txBody>
        </p:sp>
        <p:sp>
          <p:nvSpPr>
            <p:cNvPr id="14" name="TextBox 13"/>
            <p:cNvSpPr txBox="1"/>
            <p:nvPr/>
          </p:nvSpPr>
          <p:spPr>
            <a:xfrm>
              <a:off x="4343400" y="2438400"/>
              <a:ext cx="3276600" cy="830997"/>
            </a:xfrm>
            <a:prstGeom prst="rect">
              <a:avLst/>
            </a:prstGeom>
            <a:noFill/>
          </p:spPr>
          <p:txBody>
            <a:bodyPr wrap="square" rtlCol="0">
              <a:spAutoFit/>
            </a:bodyPr>
            <a:lstStyle/>
            <a:p>
              <a:pPr algn="ctr"/>
              <a:r>
                <a:rPr lang="en-US" sz="2400" b="1" dirty="0"/>
                <a:t>Repeated Message </a:t>
              </a:r>
            </a:p>
            <a:p>
              <a:pPr algn="ctr"/>
              <a:r>
                <a:rPr lang="en-US" sz="2400" b="1" dirty="0"/>
                <a:t>(</a:t>
              </a:r>
              <a:r>
                <a:rPr lang="en-US" sz="2400" b="1" i="1" dirty="0"/>
                <a:t>k</a:t>
              </a:r>
              <a:r>
                <a:rPr lang="en-US" sz="2400" b="1" dirty="0"/>
                <a:t> bits)</a:t>
              </a:r>
            </a:p>
          </p:txBody>
        </p:sp>
      </p:grpSp>
      <p:sp>
        <p:nvSpPr>
          <p:cNvPr id="15" name="Rectangle 14"/>
          <p:cNvSpPr/>
          <p:nvPr/>
        </p:nvSpPr>
        <p:spPr>
          <a:xfrm>
            <a:off x="0" y="4947249"/>
            <a:ext cx="9144000" cy="1224951"/>
          </a:xfrm>
          <a:prstGeom prst="rect">
            <a:avLst/>
          </a:prstGeom>
          <a:solidFill>
            <a:schemeClr val="bg1">
              <a:lumMod val="95000"/>
            </a:schemeClr>
          </a:solidFill>
        </p:spPr>
        <p:txBody>
          <a:bodyPr wrap="square">
            <a:spAutoFit/>
          </a:bodyPr>
          <a:lstStyle/>
          <a:p>
            <a:pPr algn="ctr" eaLnBrk="0" fontAlgn="base" hangingPunct="0">
              <a:spcBef>
                <a:spcPct val="20000"/>
              </a:spcBef>
              <a:spcAft>
                <a:spcPct val="0"/>
              </a:spcAft>
              <a:buClr>
                <a:srgbClr val="3333CC"/>
              </a:buClr>
              <a:buSzPct val="85000"/>
              <a:tabLst>
                <a:tab pos="1881188" algn="l"/>
              </a:tabLst>
            </a:pPr>
            <a:r>
              <a:rPr lang="en-US" sz="4000" b="1" dirty="0">
                <a:ln w="0" cap="rnd" cmpd="thickThin">
                  <a:solidFill>
                    <a:prstClr val="black"/>
                  </a:solidFill>
                  <a:bevel/>
                </a:ln>
                <a:solidFill>
                  <a:srgbClr val="C00000"/>
                </a:solidFill>
                <a:latin typeface="Arial Rounded MT Bold" pitchFamily="34" charset="0"/>
                <a:cs typeface="Aharoni" pitchFamily="2" charset="-79"/>
              </a:rPr>
              <a:t>Desired Goal:</a:t>
            </a:r>
            <a:r>
              <a:rPr lang="en-US" sz="3200" b="1" dirty="0">
                <a:ln w="0" cap="rnd" cmpd="thickThin">
                  <a:solidFill>
                    <a:prstClr val="black"/>
                  </a:solidFill>
                  <a:bevel/>
                </a:ln>
                <a:solidFill>
                  <a:srgbClr val="FF6600"/>
                </a:solidFill>
                <a:latin typeface="Arial Rounded MT Bold" pitchFamily="34" charset="0"/>
                <a:cs typeface="Aharoni" pitchFamily="2" charset="-79"/>
              </a:rPr>
              <a:t> </a:t>
            </a:r>
          </a:p>
          <a:p>
            <a:pPr algn="ctr" eaLnBrk="0" fontAlgn="base" hangingPunct="0">
              <a:spcBef>
                <a:spcPct val="20000"/>
              </a:spcBef>
              <a:spcAft>
                <a:spcPct val="0"/>
              </a:spcAft>
              <a:buClr>
                <a:srgbClr val="3333CC"/>
              </a:buClr>
              <a:buSzPct val="85000"/>
              <a:tabLst>
                <a:tab pos="1881188" algn="l"/>
              </a:tabLst>
            </a:pPr>
            <a:r>
              <a:rPr lang="en-US" sz="2800" b="1" dirty="0">
                <a:ln w="0" cap="rnd" cmpd="thickThin">
                  <a:solidFill>
                    <a:prstClr val="black"/>
                  </a:solidFill>
                  <a:bevel/>
                </a:ln>
                <a:solidFill>
                  <a:srgbClr val="FF6600"/>
                </a:solidFill>
                <a:latin typeface="Microsoft Sans Serif" pitchFamily="34" charset="0"/>
                <a:cs typeface="Microsoft Sans Serif" pitchFamily="34" charset="0"/>
              </a:rPr>
              <a:t>Detect error with high probability </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but with </a:t>
            </a:r>
            <a:r>
              <a:rPr lang="en-US" sz="2800" b="1" i="1" dirty="0">
                <a:ln w="0" cap="rnd" cmpd="thickThin">
                  <a:solidFill>
                    <a:prstClr val="black"/>
                  </a:solidFill>
                  <a:bevel/>
                </a:ln>
                <a:solidFill>
                  <a:schemeClr val="tx2"/>
                </a:solidFill>
                <a:latin typeface="Microsoft Sans Serif" pitchFamily="34" charset="0"/>
                <a:cs typeface="Microsoft Sans Serif" pitchFamily="34" charset="0"/>
              </a:rPr>
              <a:t>k</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&lt;&lt;&lt; </a:t>
            </a:r>
            <a:r>
              <a:rPr lang="en-US" sz="2800" b="1" i="1" dirty="0">
                <a:ln w="0" cap="rnd" cmpd="thickThin">
                  <a:solidFill>
                    <a:prstClr val="black"/>
                  </a:solidFill>
                  <a:bevel/>
                </a:ln>
                <a:solidFill>
                  <a:schemeClr val="tx2"/>
                </a:solidFill>
                <a:latin typeface="Microsoft Sans Serif" pitchFamily="34" charset="0"/>
                <a:cs typeface="Microsoft Sans Serif" pitchFamily="34" charset="0"/>
              </a:rPr>
              <a:t>n</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bits</a:t>
            </a:r>
          </a:p>
        </p:txBody>
      </p:sp>
    </p:spTree>
    <p:extLst>
      <p:ext uri="{BB962C8B-B14F-4D97-AF65-F5344CB8AC3E}">
        <p14:creationId xmlns:p14="http://schemas.microsoft.com/office/powerpoint/2010/main" val="399721000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693003"/>
            <a:ext cx="9144000" cy="830997"/>
          </a:xfrm>
          <a:prstGeom prst="rect">
            <a:avLst/>
          </a:prstGeom>
        </p:spPr>
        <p:txBody>
          <a:bodyPr wrap="square">
            <a:spAutoFit/>
          </a:bodyPr>
          <a:lstStyle/>
          <a:p>
            <a:pPr algn="ctr"/>
            <a:r>
              <a:rPr lang="en-US" sz="4800" dirty="0">
                <a:solidFill>
                  <a:prstClr val="white"/>
                </a:solidFill>
                <a:effectLst>
                  <a:outerShdw dir="5040000" algn="tl">
                    <a:srgbClr val="1F497D">
                      <a:lumMod val="75000"/>
                    </a:srgbClr>
                  </a:outerShdw>
                </a:effectLst>
                <a:latin typeface="Gill Sans MT" pitchFamily="34" charset="0"/>
                <a:cs typeface="Segoe UI" pitchFamily="34" charset="0"/>
              </a:rPr>
              <a:t>[</a:t>
            </a:r>
            <a:r>
              <a:rPr lang="en-US" sz="48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3600" dirty="0">
                <a:solidFill>
                  <a:srgbClr val="EEECE1">
                    <a:lumMod val="75000"/>
                  </a:srgbClr>
                </a:solidFill>
                <a:effectLst>
                  <a:outerShdw dir="5040000" algn="tl">
                    <a:srgbClr val="1F497D">
                      <a:lumMod val="75000"/>
                    </a:srgbClr>
                  </a:outerShdw>
                </a:effectLst>
                <a:latin typeface="Gill Sans MT" pitchFamily="34" charset="0"/>
                <a:cs typeface="Segoe UI" pitchFamily="34" charset="0"/>
              </a:rPr>
              <a:t>Applet: </a:t>
            </a:r>
            <a:r>
              <a:rPr lang="en-US" sz="3600" dirty="0" err="1">
                <a:solidFill>
                  <a:srgbClr val="EEECE1">
                    <a:lumMod val="75000"/>
                  </a:srgbClr>
                </a:solidFill>
                <a:effectLst>
                  <a:outerShdw dir="5040000" algn="tl">
                    <a:srgbClr val="1F497D">
                      <a:lumMod val="75000"/>
                    </a:srgbClr>
                  </a:outerShdw>
                </a:effectLst>
                <a:latin typeface="Gill Sans MT" pitchFamily="34" charset="0"/>
                <a:cs typeface="Segoe UI" pitchFamily="34" charset="0"/>
              </a:rPr>
              <a:t>queueing</a:t>
            </a:r>
            <a:r>
              <a:rPr lang="en-US" sz="3600" dirty="0">
                <a:solidFill>
                  <a:srgbClr val="EEECE1">
                    <a:lumMod val="75000"/>
                  </a:srgbClr>
                </a:solidFill>
                <a:effectLst>
                  <a:outerShdw dir="5040000" algn="tl">
                    <a:srgbClr val="1F497D">
                      <a:lumMod val="75000"/>
                    </a:srgbClr>
                  </a:outerShdw>
                </a:effectLst>
                <a:latin typeface="Gill Sans MT" pitchFamily="34" charset="0"/>
                <a:cs typeface="Segoe UI" pitchFamily="34" charset="0"/>
              </a:rPr>
              <a:t> and loss </a:t>
            </a:r>
            <a:r>
              <a:rPr lang="en-US" sz="4800" dirty="0">
                <a:solidFill>
                  <a:prstClr val="white"/>
                </a:solidFill>
                <a:effectLst>
                  <a:outerShdw dir="5040000" algn="tl">
                    <a:srgbClr val="1F497D">
                      <a:lumMod val="75000"/>
                    </a:srgbClr>
                  </a:outerShdw>
                </a:effectLst>
                <a:latin typeface="Gill Sans MT" pitchFamily="34" charset="0"/>
                <a:cs typeface="Segoe UI" pitchFamily="34" charset="0"/>
              </a:rPr>
              <a:t>]</a:t>
            </a:r>
          </a:p>
        </p:txBody>
      </p:sp>
      <p:sp>
        <p:nvSpPr>
          <p:cNvPr id="16" name="Rectangle 15"/>
          <p:cNvSpPr/>
          <p:nvPr/>
        </p:nvSpPr>
        <p:spPr>
          <a:xfrm>
            <a:off x="0" y="-7441"/>
            <a:ext cx="2544286"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Class Activity</a:t>
            </a:r>
            <a:endParaRPr lang="en-US" sz="900" kern="0" dirty="0">
              <a:solidFill>
                <a:prstClr val="white"/>
              </a:solidFill>
            </a:endParaRPr>
          </a:p>
        </p:txBody>
      </p:sp>
      <p:pic>
        <p:nvPicPr>
          <p:cNvPr id="69635" name="Picture 3">
            <a:hlinkClick r:id="rId3"/>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33400" y="1905000"/>
            <a:ext cx="8229600" cy="4648200"/>
          </a:xfrm>
          <a:prstGeom prst="rect">
            <a:avLst/>
          </a:prstGeom>
          <a:noFill/>
          <a:ln w="9525">
            <a:noFill/>
            <a:miter lim="800000"/>
            <a:headEnd/>
            <a:tailEnd/>
          </a:ln>
        </p:spPr>
      </p:pic>
      <p:sp>
        <p:nvSpPr>
          <p:cNvPr id="7" name="Rectangle 6"/>
          <p:cNvSpPr/>
          <p:nvPr/>
        </p:nvSpPr>
        <p:spPr>
          <a:xfrm>
            <a:off x="0" y="1447800"/>
            <a:ext cx="9144000" cy="369332"/>
          </a:xfrm>
          <a:prstGeom prst="rect">
            <a:avLst/>
          </a:prstGeom>
          <a:scene3d>
            <a:camera prst="orthographicFront"/>
            <a:lightRig rig="threePt" dir="t"/>
          </a:scene3d>
          <a:sp3d>
            <a:bevelT prst="convex"/>
          </a:sp3d>
        </p:spPr>
        <p:txBody>
          <a:bodyPr wrap="square">
            <a:spAutoFit/>
          </a:bodyPr>
          <a:lstStyle/>
          <a:p>
            <a:pPr algn="ctr"/>
            <a:r>
              <a:rPr lang="en-US" dirty="0">
                <a:solidFill>
                  <a:schemeClr val="accent6">
                    <a:lumMod val="75000"/>
                  </a:schemeClr>
                </a:solidFill>
                <a:latin typeface="Arial Narrow" pitchFamily="34" charset="0"/>
              </a:rPr>
              <a:t>http://media.pearsoncmg.com/aw/aw_kurose_network_2/applets/queuing/queuing.html</a:t>
            </a:r>
          </a:p>
        </p:txBody>
      </p:sp>
      <p:sp>
        <p:nvSpPr>
          <p:cNvPr id="8" name="Freeform 19"/>
          <p:cNvSpPr>
            <a:spLocks noEditPoints="1"/>
          </p:cNvSpPr>
          <p:nvPr/>
        </p:nvSpPr>
        <p:spPr bwMode="auto">
          <a:xfrm>
            <a:off x="0" y="3886200"/>
            <a:ext cx="6705600" cy="2209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Tree>
    <p:extLst>
      <p:ext uri="{BB962C8B-B14F-4D97-AF65-F5344CB8AC3E}">
        <p14:creationId xmlns:p14="http://schemas.microsoft.com/office/powerpoint/2010/main" val="3479384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 presetClass="exit" presetSubtype="0" fill="hold" grpId="1"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white"/>
                  </a:solidFill>
                </a:ln>
                <a:solidFill>
                  <a:prstClr val="black"/>
                </a:solidFill>
                <a:latin typeface="Tahoma" pitchFamily="34" charset="0"/>
                <a:cs typeface="Tahoma" pitchFamily="34" charset="0"/>
              </a:rPr>
              <a:t>Single (even) parity bit</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8" name="Picture 10"/>
          <p:cNvPicPr>
            <a:picLocks noChangeAspect="1" noChangeArrowheads="1"/>
          </p:cNvPicPr>
          <p:nvPr/>
        </p:nvPicPr>
        <p:blipFill>
          <a:blip r:embed="rId3" cstate="print">
            <a:grayscl/>
          </a:blip>
          <a:srcRect/>
          <a:stretch>
            <a:fillRect/>
          </a:stretch>
        </p:blipFill>
        <p:spPr bwMode="auto">
          <a:xfrm>
            <a:off x="1093788" y="1143000"/>
            <a:ext cx="6754812" cy="4718050"/>
          </a:xfrm>
          <a:prstGeom prst="rect">
            <a:avLst/>
          </a:prstGeom>
          <a:noFill/>
          <a:ln w="9525">
            <a:noFill/>
            <a:miter lim="800000"/>
            <a:headEnd/>
            <a:tailEnd/>
          </a:ln>
          <a:effectLst/>
        </p:spPr>
      </p:pic>
      <p:sp>
        <p:nvSpPr>
          <p:cNvPr id="4" name="Rectangle 3"/>
          <p:cNvSpPr/>
          <p:nvPr/>
        </p:nvSpPr>
        <p:spPr>
          <a:xfrm>
            <a:off x="0" y="6182380"/>
            <a:ext cx="9144000" cy="430887"/>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a:ln w="0" cap="rnd" cmpd="thickThin">
                  <a:solidFill>
                    <a:prstClr val="black"/>
                  </a:solidFill>
                  <a:bevel/>
                </a:ln>
                <a:solidFill>
                  <a:srgbClr val="1F497D"/>
                </a:solidFill>
                <a:latin typeface="Microsoft Sans Serif" pitchFamily="34" charset="0"/>
                <a:cs typeface="Microsoft Sans Serif" pitchFamily="34" charset="0"/>
              </a:rPr>
              <a:t>Can pick up odd number of bit errors </a:t>
            </a:r>
            <a:r>
              <a:rPr lang="en-US" sz="2200" b="1" dirty="0">
                <a:ln w="0" cap="rnd" cmpd="thickThin">
                  <a:solidFill>
                    <a:prstClr val="black"/>
                  </a:solidFill>
                  <a:bevel/>
                </a:ln>
                <a:solidFill>
                  <a:srgbClr val="FF0000"/>
                </a:solidFill>
                <a:latin typeface="Microsoft Sans Serif" pitchFamily="34" charset="0"/>
                <a:cs typeface="Microsoft Sans Serif" pitchFamily="34" charset="0"/>
              </a:rPr>
              <a:t>(but not even) </a:t>
            </a:r>
            <a:r>
              <a:rPr lang="en-US" sz="2200" b="1" dirty="0">
                <a:ln w="0" cap="rnd" cmpd="thickThin">
                  <a:solidFill>
                    <a:prstClr val="black"/>
                  </a:solidFill>
                  <a:bevel/>
                </a:ln>
                <a:latin typeface="Microsoft Sans Serif" pitchFamily="34" charset="0"/>
                <a:cs typeface="Microsoft Sans Serif" pitchFamily="34" charset="0"/>
              </a:rPr>
              <a:t>with low overhead</a:t>
            </a:r>
          </a:p>
        </p:txBody>
      </p:sp>
    </p:spTree>
    <p:extLst>
      <p:ext uri="{BB962C8B-B14F-4D97-AF65-F5344CB8AC3E}">
        <p14:creationId xmlns:p14="http://schemas.microsoft.com/office/powerpoint/2010/main" val="259889027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r>
              <a:rPr lang="en-US" dirty="0">
                <a:latin typeface="Calibri" charset="0"/>
              </a:rPr>
              <a:t>Parity bit</a:t>
            </a:r>
          </a:p>
          <a:p>
            <a:pPr lvl="1" eaLnBrk="1" hangingPunct="1"/>
            <a:r>
              <a:rPr lang="en-US" dirty="0">
                <a:latin typeface="Calibri" charset="0"/>
              </a:rPr>
              <a:t>Simplest error detecting code</a:t>
            </a:r>
          </a:p>
          <a:p>
            <a:pPr lvl="1" eaLnBrk="1" hangingPunct="1"/>
            <a:r>
              <a:rPr lang="en-US" sz="2500" dirty="0">
                <a:latin typeface="Calibri" charset="0"/>
              </a:rPr>
              <a:t>A single parity bit is appended so that the number of 1s always adds up to an even (or odd) number</a:t>
            </a:r>
            <a:br>
              <a:rPr lang="en-US" sz="2500" dirty="0">
                <a:latin typeface="Calibri" charset="0"/>
              </a:rPr>
            </a:br>
            <a:r>
              <a:rPr lang="en-US" sz="2500" dirty="0">
                <a:latin typeface="Calibri" charset="0"/>
              </a:rPr>
              <a:t>1000000(1)  1111101(0) </a:t>
            </a:r>
          </a:p>
          <a:p>
            <a:pPr lvl="1" eaLnBrk="1" hangingPunct="1"/>
            <a:r>
              <a:rPr lang="en-US" sz="2500" dirty="0">
                <a:solidFill>
                  <a:srgbClr val="FF0000"/>
                </a:solidFill>
                <a:latin typeface="Calibri" charset="0"/>
              </a:rPr>
              <a:t>Location of error is not determined, only occurrence</a:t>
            </a:r>
          </a:p>
          <a:p>
            <a:pPr lvl="1" eaLnBrk="1" hangingPunct="1"/>
            <a:r>
              <a:rPr lang="en-US" sz="2500" dirty="0">
                <a:solidFill>
                  <a:srgbClr val="FF0000"/>
                </a:solidFill>
                <a:latin typeface="Calibri" charset="0"/>
              </a:rPr>
              <a:t>Only single bit error can be detected</a:t>
            </a:r>
          </a:p>
          <a:p>
            <a:pPr lvl="1" eaLnBrk="1" hangingPunct="1"/>
            <a:r>
              <a:rPr lang="en-US" sz="2500" dirty="0">
                <a:latin typeface="Calibri" charset="0"/>
              </a:rPr>
              <a:t>If data is corrupted it must be discarded and re-transmitted by the sender</a:t>
            </a:r>
          </a:p>
          <a:p>
            <a:pPr eaLnBrk="1" hangingPunct="1"/>
            <a:endParaRPr lang="en-US" dirty="0">
              <a:latin typeface="Calibri" charset="0"/>
            </a:endParaRPr>
          </a:p>
        </p:txBody>
      </p:sp>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white"/>
                  </a:solidFill>
                </a:ln>
                <a:solidFill>
                  <a:prstClr val="black"/>
                </a:solidFill>
                <a:latin typeface="Tahoma" pitchFamily="34" charset="0"/>
                <a:cs typeface="Tahoma" pitchFamily="34" charset="0"/>
              </a:rPr>
              <a:t>Single (even) parity bit</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27391720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ea typeface="+mn-ea"/>
              </a:rPr>
              <a:t>Parity bit</a:t>
            </a:r>
          </a:p>
          <a:p>
            <a:pPr lvl="1" eaLnBrk="1" fontAlgn="auto" hangingPunct="1">
              <a:spcAft>
                <a:spcPts val="0"/>
              </a:spcAft>
              <a:buFont typeface="Arial" pitchFamily="34" charset="0"/>
              <a:buChar char="–"/>
              <a:defRPr/>
            </a:pPr>
            <a:r>
              <a:rPr lang="en-US" dirty="0">
                <a:ea typeface="+mn-ea"/>
              </a:rPr>
              <a:t>Data = 10001</a:t>
            </a:r>
          </a:p>
          <a:p>
            <a:pPr lvl="1" eaLnBrk="1" fontAlgn="auto" hangingPunct="1">
              <a:spcAft>
                <a:spcPts val="0"/>
              </a:spcAft>
              <a:buFont typeface="Arial" pitchFamily="34" charset="0"/>
              <a:buChar char="–"/>
              <a:defRPr/>
            </a:pPr>
            <a:r>
              <a:rPr lang="en-US" dirty="0">
                <a:ea typeface="+mn-ea"/>
              </a:rPr>
              <a:t>Add parity 1^0^0^0^1^</a:t>
            </a:r>
            <a:r>
              <a:rPr lang="en-US" dirty="0">
                <a:solidFill>
                  <a:srgbClr val="33CC33"/>
                </a:solidFill>
                <a:ea typeface="+mn-ea"/>
              </a:rPr>
              <a:t>0 </a:t>
            </a:r>
            <a:r>
              <a:rPr lang="en-US" dirty="0">
                <a:ea typeface="+mn-ea"/>
              </a:rPr>
              <a:t>(even parity check)</a:t>
            </a:r>
          </a:p>
          <a:p>
            <a:pPr lvl="1" eaLnBrk="1" fontAlgn="auto" hangingPunct="1">
              <a:spcAft>
                <a:spcPts val="0"/>
              </a:spcAft>
              <a:buFont typeface="Arial" pitchFamily="34" charset="0"/>
              <a:buChar char="–"/>
              <a:defRPr/>
            </a:pPr>
            <a:r>
              <a:rPr lang="en-US" dirty="0">
                <a:ea typeface="+mn-ea"/>
              </a:rPr>
              <a:t>100010 is sent</a:t>
            </a:r>
          </a:p>
          <a:p>
            <a:pPr lvl="1" eaLnBrk="1" fontAlgn="auto" hangingPunct="1">
              <a:spcAft>
                <a:spcPts val="0"/>
              </a:spcAft>
              <a:buFont typeface="Arial" pitchFamily="34" charset="0"/>
              <a:buChar char="–"/>
              <a:defRPr/>
            </a:pPr>
            <a:r>
              <a:rPr lang="en-US" dirty="0">
                <a:ea typeface="+mn-ea"/>
              </a:rPr>
              <a:t>1</a:t>
            </a:r>
            <a:r>
              <a:rPr lang="en-US" dirty="0">
                <a:solidFill>
                  <a:srgbClr val="FF0000"/>
                </a:solidFill>
                <a:ea typeface="+mn-ea"/>
              </a:rPr>
              <a:t>1</a:t>
            </a:r>
            <a:r>
              <a:rPr lang="en-US" dirty="0">
                <a:ea typeface="+mn-ea"/>
              </a:rPr>
              <a:t>0010 is received</a:t>
            </a:r>
          </a:p>
          <a:p>
            <a:pPr lvl="1" eaLnBrk="1" fontAlgn="auto" hangingPunct="1">
              <a:spcAft>
                <a:spcPts val="0"/>
              </a:spcAft>
              <a:buFont typeface="Arial" pitchFamily="34" charset="0"/>
              <a:buChar char="–"/>
              <a:defRPr/>
            </a:pPr>
            <a:r>
              <a:rPr lang="en-US" dirty="0">
                <a:ea typeface="+mn-ea"/>
              </a:rPr>
              <a:t>Receiver computes the parity (even)</a:t>
            </a:r>
          </a:p>
          <a:p>
            <a:pPr lvl="2" eaLnBrk="1" fontAlgn="auto" hangingPunct="1">
              <a:spcAft>
                <a:spcPts val="0"/>
              </a:spcAft>
              <a:buFont typeface="Arial" pitchFamily="34" charset="0"/>
              <a:buChar char="•"/>
              <a:defRPr/>
            </a:pPr>
            <a:r>
              <a:rPr lang="en-US" dirty="0">
                <a:ea typeface="+mn-ea"/>
              </a:rPr>
              <a:t>1^1^0^0^1^</a:t>
            </a:r>
            <a:r>
              <a:rPr lang="en-US" dirty="0">
                <a:solidFill>
                  <a:srgbClr val="33CC33"/>
                </a:solidFill>
              </a:rPr>
              <a:t>0</a:t>
            </a:r>
            <a:endParaRPr lang="en-US" dirty="0">
              <a:solidFill>
                <a:srgbClr val="33CC33"/>
              </a:solidFill>
              <a:ea typeface="+mn-ea"/>
            </a:endParaRPr>
          </a:p>
          <a:p>
            <a:pPr lvl="1" eaLnBrk="1" fontAlgn="auto" hangingPunct="1">
              <a:spcAft>
                <a:spcPts val="0"/>
              </a:spcAft>
              <a:buFont typeface="Arial" pitchFamily="34" charset="0"/>
              <a:buChar char="–"/>
              <a:defRPr/>
            </a:pPr>
            <a:r>
              <a:rPr lang="en-US" dirty="0">
                <a:solidFill>
                  <a:srgbClr val="33CC33"/>
                </a:solidFill>
                <a:ea typeface="+mn-ea"/>
              </a:rPr>
              <a:t>Values for parity bit do not match</a:t>
            </a:r>
          </a:p>
          <a:p>
            <a:pPr lvl="1" eaLnBrk="1" fontAlgn="auto" hangingPunct="1">
              <a:spcAft>
                <a:spcPts val="0"/>
              </a:spcAft>
              <a:buFont typeface="Arial" pitchFamily="34" charset="0"/>
              <a:buChar char="–"/>
              <a:defRPr/>
            </a:pPr>
            <a:r>
              <a:rPr lang="en-US" dirty="0">
                <a:ea typeface="+mn-ea"/>
              </a:rPr>
              <a:t>Discard</a:t>
            </a:r>
          </a:p>
        </p:txBody>
      </p:sp>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white"/>
                  </a:solidFill>
                </a:ln>
                <a:solidFill>
                  <a:prstClr val="black"/>
                </a:solidFill>
                <a:latin typeface="Tahoma" pitchFamily="34" charset="0"/>
                <a:cs typeface="Tahoma" pitchFamily="34" charset="0"/>
              </a:rPr>
              <a:t>Single (even) parity bit</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extLst>
      <p:ext uri="{BB962C8B-B14F-4D97-AF65-F5344CB8AC3E}">
        <p14:creationId xmlns:p14="http://schemas.microsoft.com/office/powerpoint/2010/main" val="3062908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Two dimensional parity</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667000" y="914400"/>
            <a:ext cx="3239384" cy="4791074"/>
          </a:xfrm>
          <a:prstGeom prst="rect">
            <a:avLst/>
          </a:prstGeom>
          <a:noFill/>
          <a:ln w="9525">
            <a:noFill/>
            <a:miter lim="800000"/>
            <a:headEnd/>
            <a:tailEnd/>
          </a:ln>
        </p:spPr>
      </p:pic>
      <p:sp>
        <p:nvSpPr>
          <p:cNvPr id="4" name="Rectangle 3"/>
          <p:cNvSpPr/>
          <p:nvPr/>
        </p:nvSpPr>
        <p:spPr>
          <a:xfrm>
            <a:off x="0" y="6096000"/>
            <a:ext cx="9144000" cy="430887"/>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a:ln w="0" cap="rnd" cmpd="thickThin">
                  <a:solidFill>
                    <a:prstClr val="black"/>
                  </a:solidFill>
                  <a:bevel/>
                </a:ln>
                <a:solidFill>
                  <a:srgbClr val="1F497D"/>
                </a:solidFill>
                <a:latin typeface="Microsoft Sans Serif" pitchFamily="34" charset="0"/>
                <a:cs typeface="Microsoft Sans Serif" pitchFamily="34" charset="0"/>
              </a:rPr>
              <a:t>Catches </a:t>
            </a:r>
            <a:r>
              <a:rPr lang="en-US" sz="2200" b="1" dirty="0">
                <a:ln w="0" cap="rnd" cmpd="thickThin">
                  <a:solidFill>
                    <a:prstClr val="black"/>
                  </a:solidFill>
                  <a:bevel/>
                </a:ln>
                <a:solidFill>
                  <a:srgbClr val="FF0000"/>
                </a:solidFill>
                <a:latin typeface="Microsoft Sans Serif" pitchFamily="34" charset="0"/>
                <a:cs typeface="Microsoft Sans Serif" pitchFamily="34" charset="0"/>
              </a:rPr>
              <a:t>all</a:t>
            </a:r>
            <a:r>
              <a:rPr lang="en-US" sz="2200" b="1" dirty="0">
                <a:ln w="0" cap="rnd" cmpd="thickThin">
                  <a:solidFill>
                    <a:prstClr val="black"/>
                  </a:solidFill>
                  <a:bevel/>
                </a:ln>
                <a:solidFill>
                  <a:srgbClr val="1F497D"/>
                </a:solidFill>
                <a:latin typeface="Microsoft Sans Serif" pitchFamily="34" charset="0"/>
                <a:cs typeface="Microsoft Sans Serif" pitchFamily="34" charset="0"/>
              </a:rPr>
              <a:t> 1, 2, 3 and </a:t>
            </a:r>
            <a:r>
              <a:rPr lang="en-US" sz="2200" b="1" dirty="0">
                <a:ln w="0" cap="rnd" cmpd="thickThin">
                  <a:solidFill>
                    <a:prstClr val="black"/>
                  </a:solidFill>
                  <a:bevel/>
                </a:ln>
                <a:solidFill>
                  <a:srgbClr val="FF0000"/>
                </a:solidFill>
                <a:latin typeface="Microsoft Sans Serif" pitchFamily="34" charset="0"/>
                <a:cs typeface="Microsoft Sans Serif" pitchFamily="34" charset="0"/>
              </a:rPr>
              <a:t>most</a:t>
            </a:r>
            <a:r>
              <a:rPr lang="en-US" sz="2200" b="1" dirty="0">
                <a:ln w="0" cap="rnd" cmpd="thickThin">
                  <a:solidFill>
                    <a:prstClr val="black"/>
                  </a:solidFill>
                  <a:bevel/>
                </a:ln>
                <a:solidFill>
                  <a:srgbClr val="1F497D"/>
                </a:solidFill>
                <a:latin typeface="Microsoft Sans Serif" pitchFamily="34" charset="0"/>
                <a:cs typeface="Microsoft Sans Serif" pitchFamily="34" charset="0"/>
              </a:rPr>
              <a:t> 4 bit errors with some additional overhead</a:t>
            </a:r>
            <a:endParaRPr lang="en-US" sz="2200" b="1" dirty="0">
              <a:ln w="0" cap="rnd" cmpd="thickThin">
                <a:solidFill>
                  <a:prstClr val="black"/>
                </a:solidFill>
                <a:bevel/>
              </a:ln>
              <a:solidFill>
                <a:srgbClr val="FF0000"/>
              </a:solidFill>
              <a:latin typeface="Microsoft Sans Serif" pitchFamily="34" charset="0"/>
              <a:cs typeface="Microsoft Sans Serif" pitchFamily="34" charset="0"/>
            </a:endParaRPr>
          </a:p>
        </p:txBody>
      </p:sp>
      <p:sp>
        <p:nvSpPr>
          <p:cNvPr id="5" name="Freeform 19"/>
          <p:cNvSpPr>
            <a:spLocks noEditPoints="1"/>
          </p:cNvSpPr>
          <p:nvPr/>
        </p:nvSpPr>
        <p:spPr bwMode="auto">
          <a:xfrm>
            <a:off x="1676400" y="4876800"/>
            <a:ext cx="4572000" cy="11430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TextBox 5"/>
          <p:cNvSpPr txBox="1"/>
          <p:nvPr/>
        </p:nvSpPr>
        <p:spPr>
          <a:xfrm>
            <a:off x="6172200" y="4953000"/>
            <a:ext cx="2590800" cy="830997"/>
          </a:xfrm>
          <a:prstGeom prst="rect">
            <a:avLst/>
          </a:prstGeom>
          <a:noFill/>
        </p:spPr>
        <p:txBody>
          <a:bodyPr wrap="square" rtlCol="0">
            <a:spAutoFit/>
          </a:bodyPr>
          <a:lstStyle/>
          <a:p>
            <a:r>
              <a:rPr lang="en-US" sz="2400" dirty="0">
                <a:ln>
                  <a:solidFill>
                    <a:sysClr val="windowText" lastClr="000000"/>
                  </a:solidFill>
                </a:ln>
                <a:solidFill>
                  <a:srgbClr val="FF6600"/>
                </a:solidFill>
              </a:rPr>
              <a:t>One parity byte for the entire frame</a:t>
            </a:r>
          </a:p>
        </p:txBody>
      </p:sp>
      <p:sp>
        <p:nvSpPr>
          <p:cNvPr id="8" name="Freeform 19"/>
          <p:cNvSpPr>
            <a:spLocks noEditPoints="1"/>
          </p:cNvSpPr>
          <p:nvPr/>
        </p:nvSpPr>
        <p:spPr bwMode="auto">
          <a:xfrm rot="16200000">
            <a:off x="2857500" y="3390900"/>
            <a:ext cx="5029199" cy="685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TextBox 8"/>
          <p:cNvSpPr txBox="1"/>
          <p:nvPr/>
        </p:nvSpPr>
        <p:spPr>
          <a:xfrm>
            <a:off x="5867400" y="2362200"/>
            <a:ext cx="3276600" cy="830997"/>
          </a:xfrm>
          <a:prstGeom prst="rect">
            <a:avLst/>
          </a:prstGeom>
          <a:noFill/>
        </p:spPr>
        <p:txBody>
          <a:bodyPr wrap="square" rtlCol="0">
            <a:spAutoFit/>
          </a:bodyPr>
          <a:lstStyle/>
          <a:p>
            <a:r>
              <a:rPr lang="en-US" sz="2400" dirty="0">
                <a:ln>
                  <a:solidFill>
                    <a:sysClr val="windowText" lastClr="000000"/>
                  </a:solidFill>
                </a:ln>
                <a:solidFill>
                  <a:srgbClr val="FF6600"/>
                </a:solidFill>
              </a:rPr>
              <a:t>One extra bit (parity bit) added to a 7-bit code</a:t>
            </a:r>
          </a:p>
        </p:txBody>
      </p:sp>
      <p:sp>
        <p:nvSpPr>
          <p:cNvPr id="2" name="Rectangle 1"/>
          <p:cNvSpPr/>
          <p:nvPr/>
        </p:nvSpPr>
        <p:spPr>
          <a:xfrm>
            <a:off x="152400" y="1176277"/>
            <a:ext cx="3279263" cy="3139321"/>
          </a:xfrm>
          <a:prstGeom prst="rect">
            <a:avLst/>
          </a:prstGeom>
        </p:spPr>
        <p:txBody>
          <a:bodyPr wrap="none">
            <a:spAutoFit/>
          </a:bodyPr>
          <a:lstStyle/>
          <a:p>
            <a:r>
              <a:rPr lang="en-US" dirty="0" err="1">
                <a:ln>
                  <a:solidFill>
                    <a:sysClr val="windowText" lastClr="000000"/>
                  </a:solidFill>
                </a:ln>
                <a:solidFill>
                  <a:srgbClr val="FF6600"/>
                </a:solidFill>
              </a:rPr>
              <a:t>Eff</a:t>
            </a:r>
            <a:r>
              <a:rPr lang="en-US" dirty="0">
                <a:ln>
                  <a:solidFill>
                    <a:sysClr val="windowText" lastClr="000000"/>
                  </a:solidFill>
                </a:ln>
                <a:solidFill>
                  <a:srgbClr val="FF6600"/>
                </a:solidFill>
              </a:rPr>
              <a:t> = # of total bits / # of </a:t>
            </a:r>
            <a:r>
              <a:rPr lang="en-US" dirty="0" err="1">
                <a:ln>
                  <a:solidFill>
                    <a:sysClr val="windowText" lastClr="000000"/>
                  </a:solidFill>
                </a:ln>
                <a:solidFill>
                  <a:srgbClr val="FF6600"/>
                </a:solidFill>
              </a:rPr>
              <a:t>msg</a:t>
            </a:r>
            <a:r>
              <a:rPr lang="en-US" dirty="0">
                <a:ln>
                  <a:solidFill>
                    <a:sysClr val="windowText" lastClr="000000"/>
                  </a:solidFill>
                </a:ln>
                <a:solidFill>
                  <a:srgbClr val="FF6600"/>
                </a:solidFill>
              </a:rPr>
              <a:t> bits</a:t>
            </a:r>
          </a:p>
          <a:p>
            <a:endParaRPr lang="en-US" dirty="0">
              <a:ln>
                <a:solidFill>
                  <a:sysClr val="windowText" lastClr="000000"/>
                </a:solidFill>
              </a:ln>
              <a:solidFill>
                <a:srgbClr val="FF6600"/>
              </a:solidFill>
            </a:endParaRPr>
          </a:p>
          <a:p>
            <a:r>
              <a:rPr lang="en-US" dirty="0"/>
              <a:t>Ability to localize the error bit</a:t>
            </a:r>
          </a:p>
          <a:p>
            <a:endParaRPr lang="en-US" dirty="0"/>
          </a:p>
          <a:p>
            <a:r>
              <a:rPr lang="en-US" dirty="0"/>
              <a:t>Probability of more than one</a:t>
            </a:r>
          </a:p>
          <a:p>
            <a:r>
              <a:rPr lang="en-US" dirty="0"/>
              <a:t>error in the same row or col</a:t>
            </a:r>
          </a:p>
          <a:p>
            <a:r>
              <a:rPr lang="en-US" dirty="0"/>
              <a:t>low and can not be detected!</a:t>
            </a:r>
          </a:p>
          <a:p>
            <a:endParaRPr lang="en-US" dirty="0"/>
          </a:p>
          <a:p>
            <a:r>
              <a:rPr lang="en-US" dirty="0"/>
              <a:t>Better efficiency (</a:t>
            </a:r>
            <a:r>
              <a:rPr lang="en-US" dirty="0" err="1"/>
              <a:t>Eff</a:t>
            </a:r>
            <a:r>
              <a:rPr lang="en-US" dirty="0"/>
              <a:t>) for </a:t>
            </a:r>
          </a:p>
          <a:p>
            <a:r>
              <a:rPr lang="en-US" dirty="0"/>
              <a:t>longer rows of bits</a:t>
            </a:r>
          </a:p>
          <a:p>
            <a:endParaRPr lang="en-US" dirty="0"/>
          </a:p>
        </p:txBody>
      </p:sp>
    </p:spTree>
    <p:extLst>
      <p:ext uri="{BB962C8B-B14F-4D97-AF65-F5344CB8AC3E}">
        <p14:creationId xmlns:p14="http://schemas.microsoft.com/office/powerpoint/2010/main" val="6554768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animBg="1"/>
      <p:bldP spid="8" grpId="1" animBg="1"/>
      <p:bldP spid="9" grpId="0"/>
      <p:bldP spid="9"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6001</TotalTime>
  <Words>8852</Words>
  <Application>Microsoft Office PowerPoint</Application>
  <PresentationFormat>On-screen Show (4:3)</PresentationFormat>
  <Paragraphs>492</Paragraphs>
  <Slides>51</Slides>
  <Notes>43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Arial</vt:lpstr>
      <vt:lpstr>Arial Narrow</vt:lpstr>
      <vt:lpstr>Arial Rounded MT Bold</vt:lpstr>
      <vt:lpstr>Calibri</vt:lpstr>
      <vt:lpstr>Gill Sans MT</vt:lpstr>
      <vt:lpstr>Microsoft Sans Serif</vt:lpstr>
      <vt:lpstr>Tahoma</vt:lpstr>
      <vt:lpstr>Wingdings</vt:lpstr>
      <vt:lpstr>3_Office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ahmed mohsin</cp:lastModifiedBy>
  <cp:revision>484</cp:revision>
  <dcterms:created xsi:type="dcterms:W3CDTF">2006-08-16T00:00:00Z</dcterms:created>
  <dcterms:modified xsi:type="dcterms:W3CDTF">2023-05-13T18:58:40Z</dcterms:modified>
</cp:coreProperties>
</file>