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01" r:id="rId2"/>
  </p:sldMasterIdLst>
  <p:notesMasterIdLst>
    <p:notesMasterId r:id="rId47"/>
  </p:notesMasterIdLst>
  <p:sldIdLst>
    <p:sldId id="273" r:id="rId3"/>
    <p:sldId id="439" r:id="rId4"/>
    <p:sldId id="475" r:id="rId5"/>
    <p:sldId id="442" r:id="rId6"/>
    <p:sldId id="449" r:id="rId7"/>
    <p:sldId id="443" r:id="rId8"/>
    <p:sldId id="450" r:id="rId9"/>
    <p:sldId id="404" r:id="rId10"/>
    <p:sldId id="405" r:id="rId11"/>
    <p:sldId id="438" r:id="rId12"/>
    <p:sldId id="437" r:id="rId13"/>
    <p:sldId id="427" r:id="rId14"/>
    <p:sldId id="426" r:id="rId15"/>
    <p:sldId id="453" r:id="rId16"/>
    <p:sldId id="430" r:id="rId17"/>
    <p:sldId id="431" r:id="rId18"/>
    <p:sldId id="454" r:id="rId19"/>
    <p:sldId id="432" r:id="rId20"/>
    <p:sldId id="407" r:id="rId21"/>
    <p:sldId id="408" r:id="rId22"/>
    <p:sldId id="409" r:id="rId23"/>
    <p:sldId id="455" r:id="rId24"/>
    <p:sldId id="456" r:id="rId25"/>
    <p:sldId id="457" r:id="rId26"/>
    <p:sldId id="410" r:id="rId27"/>
    <p:sldId id="458" r:id="rId28"/>
    <p:sldId id="459" r:id="rId29"/>
    <p:sldId id="412" r:id="rId30"/>
    <p:sldId id="413" r:id="rId31"/>
    <p:sldId id="460" r:id="rId32"/>
    <p:sldId id="452" r:id="rId33"/>
    <p:sldId id="461" r:id="rId34"/>
    <p:sldId id="462" r:id="rId35"/>
    <p:sldId id="473" r:id="rId36"/>
    <p:sldId id="463" r:id="rId37"/>
    <p:sldId id="464" r:id="rId38"/>
    <p:sldId id="465" r:id="rId39"/>
    <p:sldId id="466" r:id="rId40"/>
    <p:sldId id="467" r:id="rId41"/>
    <p:sldId id="468" r:id="rId42"/>
    <p:sldId id="469" r:id="rId43"/>
    <p:sldId id="471" r:id="rId44"/>
    <p:sldId id="446" r:id="rId45"/>
    <p:sldId id="447"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FFDF79"/>
    <a:srgbClr val="E8F0F8"/>
    <a:srgbClr val="F0F5FA"/>
    <a:srgbClr val="F6F9FC"/>
    <a:srgbClr val="E3EB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7" autoAdjust="0"/>
    <p:restoredTop sz="77737" autoAdjust="0"/>
  </p:normalViewPr>
  <p:slideViewPr>
    <p:cSldViewPr>
      <p:cViewPr varScale="1">
        <p:scale>
          <a:sx n="49" d="100"/>
          <a:sy n="49" d="100"/>
        </p:scale>
        <p:origin x="1780" y="4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C9A24EC-52E4-45B5-A2E8-68511C61AA2D}" type="datetimeFigureOut">
              <a:rPr lang="en-US" smtClean="0"/>
              <a:pPr/>
              <a:t>4/19/2023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1AF51A-8A5D-4A78-A5EF-2EF45F5AD258}" type="slidenum">
              <a:rPr lang="en-US" smtClean="0"/>
              <a:pPr/>
              <a:t>‹#›</a:t>
            </a:fld>
            <a:endParaRPr lang="en-US"/>
          </a:p>
        </p:txBody>
      </p:sp>
    </p:spTree>
    <p:extLst>
      <p:ext uri="{BB962C8B-B14F-4D97-AF65-F5344CB8AC3E}">
        <p14:creationId xmlns:p14="http://schemas.microsoft.com/office/powerpoint/2010/main" val="7956211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8" Type="http://schemas.openxmlformats.org/officeDocument/2006/relationships/hyperlink" Target="http://en.wikipedia.org/wiki/BGP" TargetMode="External"/><Relationship Id="rId13" Type="http://schemas.openxmlformats.org/officeDocument/2006/relationships/hyperlink" Target="http://en.wikipedia.org/wiki/Europe" TargetMode="External"/><Relationship Id="rId18" Type="http://schemas.openxmlformats.org/officeDocument/2006/relationships/hyperlink" Target="http://en.wikipedia.org/wiki/Pacific" TargetMode="External"/><Relationship Id="rId26" Type="http://schemas.openxmlformats.org/officeDocument/2006/relationships/hyperlink" Target="http://en.wikipedia.org/wiki/Internet_service_provider" TargetMode="External"/><Relationship Id="rId3" Type="http://schemas.openxmlformats.org/officeDocument/2006/relationships/hyperlink" Target="http://en.wikipedia.org/wiki/Internet_number" TargetMode="External"/><Relationship Id="rId21" Type="http://schemas.openxmlformats.org/officeDocument/2006/relationships/hyperlink" Target="http://en.wikipedia.org/wiki/Caribbean" TargetMode="External"/><Relationship Id="rId7" Type="http://schemas.openxmlformats.org/officeDocument/2006/relationships/hyperlink" Target="http://en.wikipedia.org/wiki/Autonomous_system_(Internet)" TargetMode="External"/><Relationship Id="rId12" Type="http://schemas.openxmlformats.org/officeDocument/2006/relationships/hyperlink" Target="http://en.wikipedia.org/wiki/RIPE_NCC" TargetMode="External"/><Relationship Id="rId17" Type="http://schemas.openxmlformats.org/officeDocument/2006/relationships/hyperlink" Target="http://en.wikipedia.org/wiki/Asia" TargetMode="External"/><Relationship Id="rId25" Type="http://schemas.openxmlformats.org/officeDocument/2006/relationships/hyperlink" Target="http://en.wikipedia.org/wiki/Internet_Assigned_Numbers_Authority" TargetMode="External"/><Relationship Id="rId2" Type="http://schemas.openxmlformats.org/officeDocument/2006/relationships/slide" Target="../slides/slide42.xml"/><Relationship Id="rId16" Type="http://schemas.openxmlformats.org/officeDocument/2006/relationships/hyperlink" Target="http://en.wikipedia.org/wiki/Asia-Pacific_Network_Information_Centre" TargetMode="External"/><Relationship Id="rId20" Type="http://schemas.openxmlformats.org/officeDocument/2006/relationships/hyperlink" Target="http://en.wikipedia.org/wiki/Latin_America" TargetMode="External"/><Relationship Id="rId29" Type="http://schemas.openxmlformats.org/officeDocument/2006/relationships/hyperlink" Target="http://en.wikipedia.org/w/index.php?title=Address_Supporting_Organisation&amp;action=edit&amp;redlink=1" TargetMode="External"/><Relationship Id="rId1" Type="http://schemas.openxmlformats.org/officeDocument/2006/relationships/notesMaster" Target="../notesMasters/notesMaster1.xml"/><Relationship Id="rId6" Type="http://schemas.openxmlformats.org/officeDocument/2006/relationships/hyperlink" Target="http://en.wikipedia.org/wiki/IPv6" TargetMode="External"/><Relationship Id="rId11" Type="http://schemas.openxmlformats.org/officeDocument/2006/relationships/hyperlink" Target="http://en.wikipedia.org/wiki/Regional_Internet_Registry" TargetMode="External"/><Relationship Id="rId24" Type="http://schemas.openxmlformats.org/officeDocument/2006/relationships/hyperlink" Target="http://en.wikipedia.org/w/index.php?title=Regional_Internet_registry&amp;action=edit&amp;section=1" TargetMode="External"/><Relationship Id="rId5" Type="http://schemas.openxmlformats.org/officeDocument/2006/relationships/hyperlink" Target="http://en.wikipedia.org/wiki/IPv4" TargetMode="External"/><Relationship Id="rId15" Type="http://schemas.openxmlformats.org/officeDocument/2006/relationships/hyperlink" Target="http://en.wikipedia.org/wiki/Central_Asia" TargetMode="External"/><Relationship Id="rId23" Type="http://schemas.openxmlformats.org/officeDocument/2006/relationships/hyperlink" Target="http://en.wikipedia.org/wiki/Africa" TargetMode="External"/><Relationship Id="rId28" Type="http://schemas.openxmlformats.org/officeDocument/2006/relationships/hyperlink" Target="http://en.wikipedia.org/wiki/ICANN" TargetMode="External"/><Relationship Id="rId10" Type="http://schemas.openxmlformats.org/officeDocument/2006/relationships/hyperlink" Target="http://en.wikipedia.org/wiki/American_Registry_for_Internet_Numbers" TargetMode="External"/><Relationship Id="rId19" Type="http://schemas.openxmlformats.org/officeDocument/2006/relationships/hyperlink" Target="http://en.wikipedia.org/wiki/Latin_American_and_Caribbean_Internet_Addresses_Registry" TargetMode="External"/><Relationship Id="rId4" Type="http://schemas.openxmlformats.org/officeDocument/2006/relationships/hyperlink" Target="http://en.wikipedia.org/wiki/IP_address" TargetMode="External"/><Relationship Id="rId9" Type="http://schemas.openxmlformats.org/officeDocument/2006/relationships/hyperlink" Target="http://en.wikipedia.org/wiki/Routing" TargetMode="External"/><Relationship Id="rId14" Type="http://schemas.openxmlformats.org/officeDocument/2006/relationships/hyperlink" Target="http://en.wikipedia.org/wiki/Middle_East" TargetMode="External"/><Relationship Id="rId22" Type="http://schemas.openxmlformats.org/officeDocument/2006/relationships/hyperlink" Target="http://en.wikipedia.org/wiki/AfriNIC" TargetMode="External"/><Relationship Id="rId27" Type="http://schemas.openxmlformats.org/officeDocument/2006/relationships/hyperlink" Target="http://en.wikipedia.org/wiki/Number_Resource_Organization"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We have now seen how to build a single network using point-to-point links, shared media, and switches. The problem is that lots of people have built networks with these various technologies and they all want to be able to communicate with each other, not just with the other users of a single network. This topic is about the problem of interconnecting different networks.</a:t>
            </a:r>
          </a:p>
          <a:p>
            <a:endParaRPr lang="en-US" sz="1200" kern="1200" baseline="0" dirty="0">
              <a:solidFill>
                <a:schemeClr val="tx1"/>
              </a:solidFill>
              <a:latin typeface="+mn-lt"/>
              <a:ea typeface="+mn-ea"/>
              <a:cs typeface="+mn-cs"/>
            </a:endParaRPr>
          </a:p>
          <a:p>
            <a:endParaRPr lang="en-US" sz="120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a:t>
            </a:fld>
            <a:endParaRPr lang="en-US" sz="1200" kern="1200" dirty="0">
              <a:solidFill>
                <a:prstClr val="black"/>
              </a:solidFill>
              <a:latin typeface="Calibri"/>
              <a:ea typeface="+mn-ea"/>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Another problem sometimes arises, sometimes network place an upper limit on the size of packet they can deliver. This is ~1500 bytes for Ethernet and around 600 bytes for PPP. Thus packets will have to be fragmented, these fragmented packets have to be routed to the destination and reassembled at the destination.</a:t>
            </a: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10</a:t>
            </a:fld>
            <a:endParaRPr lang="en-US" sz="1200" kern="1200" dirty="0">
              <a:solidFill>
                <a:prstClr val="black"/>
              </a:solidFill>
              <a:latin typeface="Calibri"/>
              <a:ea typeface="+mn-ea"/>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Another problem sometimes arises, sometimes network place an upper limit on the size of packet they can deliver. This is ~1500 bytes for Ethernet and around 600 bytes for PPP. Thus packets will have to be fragmented, these fragmented packets have to be routed to the destination and reassembled at the destination.</a:t>
            </a: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11</a:t>
            </a:fld>
            <a:endParaRPr lang="en-US" sz="1200" kern="1200" dirty="0">
              <a:solidFill>
                <a:prstClr val="black"/>
              </a:solidFill>
              <a:latin typeface="Calibri"/>
              <a:ea typeface="+mn-ea"/>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 dirty="0"/>
              <a:t>Routing refers to determining the route taken by packets from source to destination, and is implemented in the control plane. </a:t>
            </a:r>
            <a:r>
              <a:rPr lang="en"/>
              <a:t>Forwarding refers to moving packets from a router's input to appropriate router output, and is implemented in the data plane.</a:t>
            </a:r>
            <a:endParaRPr lang="en-US" b="0" i="0" baseline="0"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12</a:t>
            </a:fld>
            <a:endParaRPr lang="en-US" sz="1200" kern="1200" dirty="0">
              <a:solidFill>
                <a:prstClr val="black"/>
              </a:solidFill>
              <a:latin typeface="Calibri"/>
              <a:ea typeface="+mn-ea"/>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a:solidFill>
                  <a:schemeClr val="tx1"/>
                </a:solidFill>
                <a:latin typeface="+mn-lt"/>
                <a:ea typeface="+mn-ea"/>
                <a:cs typeface="+mn-cs"/>
              </a:rPr>
              <a:t>The IP service model can be thought of as having two parts: an addressing scheme, which provides a way to identify all hosts in the internetwork, and a datagram (connectionless) model of data delivery. This service model is sometimes called </a:t>
            </a:r>
            <a:r>
              <a:rPr lang="en-US" sz="1200" i="1" kern="1200" baseline="0" dirty="0">
                <a:solidFill>
                  <a:schemeClr val="tx1"/>
                </a:solidFill>
                <a:latin typeface="+mn-lt"/>
                <a:ea typeface="+mn-ea"/>
                <a:cs typeface="+mn-cs"/>
              </a:rPr>
              <a:t>best effort </a:t>
            </a:r>
            <a:r>
              <a:rPr lang="en-US" sz="1200" kern="1200" baseline="0" dirty="0">
                <a:solidFill>
                  <a:schemeClr val="tx1"/>
                </a:solidFill>
                <a:latin typeface="+mn-lt"/>
                <a:ea typeface="+mn-ea"/>
                <a:cs typeface="+mn-cs"/>
              </a:rPr>
              <a:t>because, although IP makes every effort to deliver </a:t>
            </a:r>
            <a:r>
              <a:rPr lang="en-US" sz="1200" kern="1200" baseline="0" dirty="0" err="1">
                <a:solidFill>
                  <a:schemeClr val="tx1"/>
                </a:solidFill>
                <a:latin typeface="+mn-lt"/>
                <a:ea typeface="+mn-ea"/>
                <a:cs typeface="+mn-cs"/>
              </a:rPr>
              <a:t>datagrams</a:t>
            </a:r>
            <a:r>
              <a:rPr lang="en-US" sz="1200" kern="1200" baseline="0" dirty="0">
                <a:solidFill>
                  <a:schemeClr val="tx1"/>
                </a:solidFill>
                <a:latin typeface="+mn-lt"/>
                <a:ea typeface="+mn-ea"/>
                <a:cs typeface="+mn-cs"/>
              </a:rPr>
              <a:t>, it makes no guarantees.</a:t>
            </a:r>
          </a:p>
          <a:p>
            <a:endParaRPr lang="en-US" sz="1200" kern="1200" baseline="0" dirty="0">
              <a:solidFill>
                <a:schemeClr val="tx1"/>
              </a:solidFill>
              <a:latin typeface="+mn-lt"/>
              <a:ea typeface="+mn-ea"/>
              <a:cs typeface="+mn-cs"/>
            </a:endParaRP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Connectionless (datagram) networks have the following characteristics: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 host can send a packet anywhere at any time, since any packet that turns up at a switch can be immediately forwarded  (assuming a correctly populated forwarding table). As we will see, this contrasts with most connection-oriented networks, in which some “connection state” needs to be established before the first data packet is sent.</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When a host sends a packet, it has no way of knowing if the network is capable of delivering it or if the destination host is even up and running.</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Each packet is forwarded independently of previous packets that might have been sent to the same destination. Thus, two successive packets from host A to host B may follow completely different paths (perhaps because of a change in the forwarding table at some switch in the network).</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 switch or link failure might not have any serious effect on communication if it is possible to find an alternate route around the failure and to update the forwarding table accordingly.</a:t>
            </a:r>
          </a:p>
          <a:p>
            <a:endParaRPr lang="en-US" sz="120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13</a:t>
            </a:fld>
            <a:endParaRPr lang="en-US" sz="1200" kern="1200" dirty="0">
              <a:solidFill>
                <a:prstClr val="black"/>
              </a:solidFill>
              <a:latin typeface="Calibri"/>
              <a:ea typeface="+mn-ea"/>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a:solidFill>
                  <a:schemeClr val="tx1"/>
                </a:solidFill>
                <a:latin typeface="+mn-lt"/>
                <a:ea typeface="+mn-ea"/>
                <a:cs typeface="+mn-cs"/>
              </a:rPr>
              <a:t>Clearly, a key part of the IP service model is the type of packets that can be carried. The IP datagram, like most packets, consists of a header followed by a number of bytes of data. </a:t>
            </a:r>
          </a:p>
          <a:p>
            <a:endParaRPr lang="en-US" sz="1200" b="0" i="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Version field specifies the version of IP. The current version of IP is 4, and it is sometimes called IPv4. Observe that putting this field right at the start of the datagram makes it easy for everything else in the packet format to be redefined in subsequent versions; the header processing software starts off by looking at the version and then branches off to process the rest of the packet according to the appropriate format. The next field, </a:t>
            </a:r>
            <a:r>
              <a:rPr lang="en-US" sz="1200" kern="1200" baseline="0" dirty="0" err="1">
                <a:solidFill>
                  <a:schemeClr val="tx1"/>
                </a:solidFill>
                <a:latin typeface="+mn-lt"/>
                <a:ea typeface="+mn-ea"/>
                <a:cs typeface="+mn-cs"/>
              </a:rPr>
              <a:t>HLen</a:t>
            </a:r>
            <a:r>
              <a:rPr lang="en-US" sz="1200" kern="1200" baseline="0" dirty="0">
                <a:solidFill>
                  <a:schemeClr val="tx1"/>
                </a:solidFill>
                <a:latin typeface="+mn-lt"/>
                <a:ea typeface="+mn-ea"/>
                <a:cs typeface="+mn-cs"/>
              </a:rPr>
              <a:t>, specifies the length of the header in 32-bit words. When there are no options, which is most of the time, the header is 5 words (</a:t>
            </a:r>
            <a:r>
              <a:rPr lang="en-US" sz="1200" b="1" kern="1200" baseline="0" dirty="0">
                <a:solidFill>
                  <a:schemeClr val="tx1"/>
                </a:solidFill>
                <a:latin typeface="+mn-lt"/>
                <a:ea typeface="+mn-ea"/>
                <a:cs typeface="+mn-cs"/>
              </a:rPr>
              <a:t>20 bytes</a:t>
            </a:r>
            <a:r>
              <a:rPr lang="en-US" sz="1200" kern="1200" baseline="0" dirty="0">
                <a:solidFill>
                  <a:schemeClr val="tx1"/>
                </a:solidFill>
                <a:latin typeface="+mn-lt"/>
                <a:ea typeface="+mn-ea"/>
                <a:cs typeface="+mn-cs"/>
              </a:rPr>
              <a:t>) long. The 8-bit TOS (type of service) field has had a number of different definitions over the years, but its basic function is to allow packets to be treated differently based on application needs. For example, the TOS value might determine whether or not a packet should be placed in a special queue that receives low delay.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next 16 bits of the header contain the Length of the datagram, including the header. Unlike the </a:t>
            </a:r>
            <a:r>
              <a:rPr lang="en-US" sz="1200" kern="1200" baseline="0" dirty="0" err="1">
                <a:solidFill>
                  <a:schemeClr val="tx1"/>
                </a:solidFill>
                <a:latin typeface="+mn-lt"/>
                <a:ea typeface="+mn-ea"/>
                <a:cs typeface="+mn-cs"/>
              </a:rPr>
              <a:t>HLen</a:t>
            </a:r>
            <a:r>
              <a:rPr lang="en-US" sz="1200" kern="1200" baseline="0" dirty="0">
                <a:solidFill>
                  <a:schemeClr val="tx1"/>
                </a:solidFill>
                <a:latin typeface="+mn-lt"/>
                <a:ea typeface="+mn-ea"/>
                <a:cs typeface="+mn-cs"/>
              </a:rPr>
              <a:t> field, the Length field counts bytes rather than words. Thus, the maximum size of an IP datagram is </a:t>
            </a:r>
            <a:r>
              <a:rPr lang="en-US" sz="1200" b="1" i="0" kern="1200" baseline="0" dirty="0">
                <a:solidFill>
                  <a:schemeClr val="tx1"/>
                </a:solidFill>
                <a:latin typeface="+mn-lt"/>
                <a:ea typeface="+mn-ea"/>
                <a:cs typeface="+mn-cs"/>
              </a:rPr>
              <a:t>65,535 bytes</a:t>
            </a:r>
            <a:r>
              <a:rPr lang="en-US" sz="1200" kern="1200" baseline="0" dirty="0">
                <a:solidFill>
                  <a:schemeClr val="tx1"/>
                </a:solidFill>
                <a:latin typeface="+mn-lt"/>
                <a:ea typeface="+mn-ea"/>
                <a:cs typeface="+mn-cs"/>
              </a:rPr>
              <a:t>. The physical network over which IP is running, however, may not support such long packets. For this reason, IP supports a fragmentation and reassembly process.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Moving on to the third word of the header, the next byte is the TTL (time to live) field. Its name reflects its historical meaning rather than the way it is commonly used today. The intent of the field is to catch packets that have been going around in routing loops and discard them, rather than let them consume resources indefinitely. Originally, TTL was set to a specific number of seconds that the packet would be allowed to live, and routers along the path would decrement this field until it reached 0. However, since it was rare for a packet to sit for as long as 1 second in a router, and routers did not all have access to a common clock, most routers just decremented the TTL by 1 as they forwarded the packet.</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Protocol field is simply a de-multiplexing key that identifies the higher-level protocol to which this IP packet should be passed. There are values defined for TCP (6), UDP (17), and many other protocols that may sit above IP in the protocol graph.</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Checksum is calculated by considering the entire IP header as a sequence of 16-bit words, adding them up using ones complement arithmetic, and taking the ones complement of the result. This is the IP checksum algorithm described in previous lectures.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Thus, if any bit in the header is corrupted in transit, the checksum will not contain the correct value upon receipt of the packet. Since a corrupted header may contain an error in the destination address—and, as a result, may have been </a:t>
            </a:r>
            <a:r>
              <a:rPr lang="en-US" sz="1200" kern="1200" baseline="0" dirty="0" err="1">
                <a:solidFill>
                  <a:schemeClr val="tx1"/>
                </a:solidFill>
                <a:latin typeface="+mn-lt"/>
                <a:ea typeface="+mn-ea"/>
                <a:cs typeface="+mn-cs"/>
              </a:rPr>
              <a:t>misdelivered</a:t>
            </a:r>
            <a:r>
              <a:rPr lang="en-US" sz="1200" kern="1200" baseline="0" dirty="0">
                <a:solidFill>
                  <a:schemeClr val="tx1"/>
                </a:solidFill>
                <a:latin typeface="+mn-lt"/>
                <a:ea typeface="+mn-ea"/>
                <a:cs typeface="+mn-cs"/>
              </a:rPr>
              <a:t>—it makes sense to discard any packet that fails the checksum. It should be noted that this type of checksum does not have the same strong error detection properties as a CRC, but it is much easier to calculate in software.</a:t>
            </a: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14</a:t>
            </a:fld>
            <a:endParaRPr lang="en-US" sz="1200" kern="1200" dirty="0">
              <a:solidFill>
                <a:prstClr val="black"/>
              </a:solidFill>
              <a:latin typeface="Calibri"/>
              <a:ea typeface="+mn-ea"/>
              <a:cs typeface="+mn-cs"/>
            </a:endParaRPr>
          </a:p>
        </p:txBody>
      </p:sp>
    </p:spTree>
    <p:extLst>
      <p:ext uri="{BB962C8B-B14F-4D97-AF65-F5344CB8AC3E}">
        <p14:creationId xmlns:p14="http://schemas.microsoft.com/office/powerpoint/2010/main" val="6378317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a:solidFill>
                  <a:schemeClr val="tx1"/>
                </a:solidFill>
                <a:latin typeface="+mn-lt"/>
                <a:ea typeface="+mn-ea"/>
                <a:cs typeface="+mn-cs"/>
              </a:rPr>
              <a:t>One of the problems of providing a uniform host-to-host service model over a heterogeneous collection of networks is that each network technology tends to have its own idea of how large a packet can be. For example, an Ethernet can accept packets up to 1500 bytes long, while FDDI packets may be 4500 bytes long. This leaves two choices for the IP service model: make sure that all IP </a:t>
            </a:r>
            <a:r>
              <a:rPr lang="en-US" sz="1200" kern="1200" baseline="0" dirty="0" err="1">
                <a:solidFill>
                  <a:schemeClr val="tx1"/>
                </a:solidFill>
                <a:latin typeface="+mn-lt"/>
                <a:ea typeface="+mn-ea"/>
                <a:cs typeface="+mn-cs"/>
              </a:rPr>
              <a:t>datagrams</a:t>
            </a:r>
            <a:r>
              <a:rPr lang="en-US" sz="1200" kern="1200" baseline="0" dirty="0">
                <a:solidFill>
                  <a:schemeClr val="tx1"/>
                </a:solidFill>
                <a:latin typeface="+mn-lt"/>
                <a:ea typeface="+mn-ea"/>
                <a:cs typeface="+mn-cs"/>
              </a:rPr>
              <a:t> are small enough to fit inside one packet on any network technology, or provide a means by which packets can be fragmented and reassembled when they are too big to go over a given network technology. The latter turns out to be a good choice, specially when you consider the fact that new network technologies are always turning up, and IP needs to run over all of them; this would make it hard to pick a suitably small bound on datagram size. This also means that a host will not send needlessly small packets, which wastes bandwidth and consumes processing resources by requiring more headers per byte of data sent. For example, two hosts connected to FDDI networks that are interconnected by a point-to-point link would not need to send packets small enough to fit on an Ethernet. </a:t>
            </a:r>
          </a:p>
          <a:p>
            <a:endParaRPr lang="en-US" b="0" i="0" baseline="0" dirty="0"/>
          </a:p>
          <a:p>
            <a:r>
              <a:rPr lang="en-US" sz="1200" kern="1200" baseline="0" dirty="0">
                <a:solidFill>
                  <a:schemeClr val="tx1"/>
                </a:solidFill>
                <a:latin typeface="+mn-lt"/>
                <a:ea typeface="+mn-ea"/>
                <a:cs typeface="+mn-cs"/>
              </a:rPr>
              <a:t>The central idea here is that every network type has a </a:t>
            </a:r>
            <a:r>
              <a:rPr lang="en-US" sz="1200" i="1" kern="1200" baseline="0" dirty="0">
                <a:solidFill>
                  <a:schemeClr val="tx1"/>
                </a:solidFill>
                <a:latin typeface="+mn-lt"/>
                <a:ea typeface="+mn-ea"/>
                <a:cs typeface="+mn-cs"/>
              </a:rPr>
              <a:t>maximum transmission unit (MTU), which is the largest IP datagram that it can carry in a frame. Note that this </a:t>
            </a:r>
            <a:r>
              <a:rPr lang="en-US" sz="1200" kern="1200" baseline="0" dirty="0">
                <a:solidFill>
                  <a:schemeClr val="tx1"/>
                </a:solidFill>
                <a:latin typeface="+mn-lt"/>
                <a:ea typeface="+mn-ea"/>
                <a:cs typeface="+mn-cs"/>
              </a:rPr>
              <a:t>value is smaller than the largest packet size on that network because the IP datagram needs to fit in the </a:t>
            </a:r>
            <a:r>
              <a:rPr lang="en-US" sz="1200" i="1" kern="1200" baseline="0" dirty="0">
                <a:solidFill>
                  <a:schemeClr val="tx1"/>
                </a:solidFill>
                <a:latin typeface="+mn-lt"/>
                <a:ea typeface="+mn-ea"/>
                <a:cs typeface="+mn-cs"/>
              </a:rPr>
              <a:t>payload of the link-layer frame. </a:t>
            </a:r>
            <a:endParaRPr lang="en-US" sz="1200" kern="1200" baseline="0" dirty="0">
              <a:solidFill>
                <a:schemeClr val="tx1"/>
              </a:solidFill>
              <a:latin typeface="+mn-lt"/>
              <a:ea typeface="+mn-ea"/>
              <a:cs typeface="+mn-cs"/>
            </a:endParaRP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When a host sends an IP datagram, therefore, it can choose any size that it wants. A reasonable choice is the MTU of the network to which the host is directly attached. Then fragmentation will only be necessary if the path to the destination includes a network with a smaller MTU. Should the transport protocol that sits on top of IP give IP a packet larger than the local MTU, however, then the source host must fragment it.</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Fragmentation typically occurs in a router when it receives a datagram that it wants to forward over a network that has an MTU that is smaller than the received datagram. To enable these fragments to be reassembled at the receiving host, they all carry the same identifier in the </a:t>
            </a:r>
            <a:r>
              <a:rPr lang="en-US" sz="1200" kern="1200" baseline="0" dirty="0" err="1">
                <a:solidFill>
                  <a:schemeClr val="tx1"/>
                </a:solidFill>
                <a:latin typeface="+mn-lt"/>
                <a:ea typeface="+mn-ea"/>
                <a:cs typeface="+mn-cs"/>
              </a:rPr>
              <a:t>Ident</a:t>
            </a:r>
            <a:r>
              <a:rPr lang="en-US" sz="1200" kern="1200" baseline="0" dirty="0">
                <a:solidFill>
                  <a:schemeClr val="tx1"/>
                </a:solidFill>
                <a:latin typeface="+mn-lt"/>
                <a:ea typeface="+mn-ea"/>
                <a:cs typeface="+mn-cs"/>
              </a:rPr>
              <a:t> field. This identifier is chosen by the sending host and is intended to be unique among all the </a:t>
            </a:r>
            <a:r>
              <a:rPr lang="en-US" sz="1200" kern="1200" baseline="0" dirty="0" err="1">
                <a:solidFill>
                  <a:schemeClr val="tx1"/>
                </a:solidFill>
                <a:latin typeface="+mn-lt"/>
                <a:ea typeface="+mn-ea"/>
                <a:cs typeface="+mn-cs"/>
              </a:rPr>
              <a:t>datagrams</a:t>
            </a:r>
            <a:r>
              <a:rPr lang="en-US" sz="1200" kern="1200" baseline="0" dirty="0">
                <a:solidFill>
                  <a:schemeClr val="tx1"/>
                </a:solidFill>
                <a:latin typeface="+mn-lt"/>
                <a:ea typeface="+mn-ea"/>
                <a:cs typeface="+mn-cs"/>
              </a:rPr>
              <a:t> that  might arrive at the destination from this source over some reasonable time period. Since all fragments of the original datagram contain this identifier, the reassembling host will be able to recognize those fragments that go together. Should all the fragments not arrive at the receiving host, the host gives up on the reassembly process and discards the fragments that did arrive. IP does not attempt to recover from missing fragments.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To see what this all means, consider what happens when host H1 sends a datagram to host H8 in the example internet shown in Figure 4.1 (of your textbook). Assuming that the MTU is 1500 bytes for the two Ethernets, 4500 bytes for the FDDI network, and 532 bytes for the point-to-point network, then a 1420-byte datagram (20-byte IP header plus 1400 bytes of data) sent from H1 makes it across the first Ethernet and the FDDI network without fragmentation but must be fragmented into three </a:t>
            </a:r>
            <a:r>
              <a:rPr lang="en-US" sz="1200" kern="1200" baseline="0" dirty="0" err="1">
                <a:solidFill>
                  <a:schemeClr val="tx1"/>
                </a:solidFill>
                <a:latin typeface="+mn-lt"/>
                <a:ea typeface="+mn-ea"/>
                <a:cs typeface="+mn-cs"/>
              </a:rPr>
              <a:t>datagrams</a:t>
            </a:r>
            <a:r>
              <a:rPr lang="en-US" sz="1200" kern="1200" baseline="0" dirty="0">
                <a:solidFill>
                  <a:schemeClr val="tx1"/>
                </a:solidFill>
                <a:latin typeface="+mn-lt"/>
                <a:ea typeface="+mn-ea"/>
                <a:cs typeface="+mn-cs"/>
              </a:rPr>
              <a:t> at router R2. These three fragments are then forwarded by router R3 across the second Ethernet to the destination host. This situation is illustrated in the figure above. This figure also serves to reinforce two important points:</a:t>
            </a:r>
          </a:p>
          <a:p>
            <a:endParaRPr lang="en-US" sz="1200" kern="1200" baseline="0" dirty="0">
              <a:solidFill>
                <a:schemeClr val="tx1"/>
              </a:solidFill>
              <a:latin typeface="+mn-lt"/>
              <a:ea typeface="+mn-ea"/>
              <a:cs typeface="+mn-cs"/>
            </a:endParaRPr>
          </a:p>
          <a:p>
            <a:pPr marL="228600" indent="-228600">
              <a:buAutoNum type="arabicPeriod"/>
            </a:pPr>
            <a:r>
              <a:rPr lang="en-US" sz="1200" kern="1200" baseline="0" dirty="0">
                <a:solidFill>
                  <a:schemeClr val="tx1"/>
                </a:solidFill>
                <a:latin typeface="+mn-lt"/>
                <a:ea typeface="+mn-ea"/>
                <a:cs typeface="+mn-cs"/>
              </a:rPr>
              <a:t>Each fragment is itself a self-contained IP datagram that is transmitted over a sequence of physical networks, independent of the other fragments. </a:t>
            </a:r>
          </a:p>
          <a:p>
            <a:pPr marL="228600" indent="-228600">
              <a:buAutoNum type="arabicPeriod"/>
            </a:pPr>
            <a:endParaRPr lang="en-US" sz="1200" kern="1200" baseline="0" dirty="0">
              <a:solidFill>
                <a:schemeClr val="tx1"/>
              </a:solidFill>
              <a:latin typeface="+mn-lt"/>
              <a:ea typeface="+mn-ea"/>
              <a:cs typeface="+mn-cs"/>
            </a:endParaRPr>
          </a:p>
          <a:p>
            <a:pPr marL="228600" indent="-228600">
              <a:buAutoNum type="arabicPeriod"/>
            </a:pPr>
            <a:r>
              <a:rPr lang="en-US" sz="1200" kern="1200" baseline="0" dirty="0">
                <a:solidFill>
                  <a:schemeClr val="tx1"/>
                </a:solidFill>
                <a:latin typeface="+mn-lt"/>
                <a:ea typeface="+mn-ea"/>
                <a:cs typeface="+mn-cs"/>
              </a:rPr>
              <a:t>Each IP datagram is re-encapsulated for each physical network over which it travels.</a:t>
            </a: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15</a:t>
            </a:fld>
            <a:endParaRPr lang="en-US" sz="1200" kern="1200" dirty="0">
              <a:solidFill>
                <a:prstClr val="black"/>
              </a:solidFill>
              <a:latin typeface="Calibri"/>
              <a:ea typeface="+mn-ea"/>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fragmentation process can be understood in detail by looking at the header fields of each datagram, as is done in Figure 4.5. The </a:t>
            </a:r>
            <a:r>
              <a:rPr lang="en-US" sz="1200" kern="1200" baseline="0" dirty="0" err="1">
                <a:solidFill>
                  <a:schemeClr val="tx1"/>
                </a:solidFill>
                <a:latin typeface="+mn-lt"/>
                <a:ea typeface="+mn-ea"/>
                <a:cs typeface="+mn-cs"/>
              </a:rPr>
              <a:t>unfragmented</a:t>
            </a:r>
            <a:r>
              <a:rPr lang="en-US" sz="1200" kern="1200" baseline="0" dirty="0">
                <a:solidFill>
                  <a:schemeClr val="tx1"/>
                </a:solidFill>
                <a:latin typeface="+mn-lt"/>
                <a:ea typeface="+mn-ea"/>
                <a:cs typeface="+mn-cs"/>
              </a:rPr>
              <a:t> packet, shown at the top, has 1400 bytes of data and a 20-byte IP header. When the packet arrives at router R2, which has an MTU of 532 bytes, it has to be fragmented. A 532-byte MTU leaves 512 bytes for data after the 20-byte IP header, so the first fragment contains 512 bytes of data. The router sets the </a:t>
            </a:r>
            <a:r>
              <a:rPr lang="en-US" sz="1200" kern="1200" baseline="0" dirty="0" err="1">
                <a:solidFill>
                  <a:schemeClr val="tx1"/>
                </a:solidFill>
                <a:latin typeface="+mn-lt"/>
                <a:ea typeface="+mn-ea"/>
                <a:cs typeface="+mn-cs"/>
              </a:rPr>
              <a:t>Mbit</a:t>
            </a:r>
            <a:r>
              <a:rPr lang="en-US" sz="1200" kern="1200" baseline="0" dirty="0">
                <a:solidFill>
                  <a:schemeClr val="tx1"/>
                </a:solidFill>
                <a:latin typeface="+mn-lt"/>
                <a:ea typeface="+mn-ea"/>
                <a:cs typeface="+mn-cs"/>
              </a:rPr>
              <a:t> in the Flags field (see Figure 4.3 of your textbook), meaning that there are more fragments to follow, and it sets the Offset to 0, since this fragment contains the first part of the original datagram. The data carried in the second fragment starts with the 513th byte of the original data, so the Offset field in this header is set to 64, which is 512 ÷ 8. Why the division by 8? Because the designers of IP decided that fragmentation should always happen on 8-byte boundaries, which means that the Offset field counts 8-byte chunks, not bytes. (The IPv4 header allocates only 13 bits to the Offset field, but a packet’s length can be up to 2^16 − 1. In order to support fragmentation of a maximum-sized packet, we must count offsets in multiples of 2^(16−13) = 2^3 bytes.) The third fragment contains the last 376 bytes of data, and the offset is now 2 × 512 ÷ 8 = 128. Since this is the last fragment, the M bit is not set.</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Observe that the fragmentation process is done in such a way that it could be repeated if a fragment arrived at another network with an even smaller MTU. Fragmentation produces smaller, valid IP datagrams that can be readily reassembled</a:t>
            </a: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16</a:t>
            </a:fld>
            <a:endParaRPr lang="en-US" sz="1200" kern="1200" dirty="0">
              <a:solidFill>
                <a:prstClr val="black"/>
              </a:solidFill>
              <a:latin typeface="Calibri"/>
              <a:ea typeface="+mn-ea"/>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fragmentation process can be understood in detail by looking at the header fields of each datagram, as is done in Figure 4.5. The </a:t>
            </a:r>
            <a:r>
              <a:rPr lang="en-US" sz="1200" kern="1200" baseline="0" dirty="0" err="1">
                <a:solidFill>
                  <a:schemeClr val="tx1"/>
                </a:solidFill>
                <a:latin typeface="+mn-lt"/>
                <a:ea typeface="+mn-ea"/>
                <a:cs typeface="+mn-cs"/>
              </a:rPr>
              <a:t>unfragmented</a:t>
            </a:r>
            <a:r>
              <a:rPr lang="en-US" sz="1200" kern="1200" baseline="0" dirty="0">
                <a:solidFill>
                  <a:schemeClr val="tx1"/>
                </a:solidFill>
                <a:latin typeface="+mn-lt"/>
                <a:ea typeface="+mn-ea"/>
                <a:cs typeface="+mn-cs"/>
              </a:rPr>
              <a:t> packet, shown at the top, has 1400 bytes of data and a 20-byte IP header. When the packet arrives at router R2, which has an MTU of 532 bytes, it has to be fragmented. A 532-byte MTU leaves 512 bytes for data after the 20-byte IP header, so the first fragment contains 512 bytes of data. The router sets the </a:t>
            </a:r>
            <a:r>
              <a:rPr lang="en-US" sz="1200" kern="1200" baseline="0" dirty="0" err="1">
                <a:solidFill>
                  <a:schemeClr val="tx1"/>
                </a:solidFill>
                <a:latin typeface="+mn-lt"/>
                <a:ea typeface="+mn-ea"/>
                <a:cs typeface="+mn-cs"/>
              </a:rPr>
              <a:t>Mbit</a:t>
            </a:r>
            <a:r>
              <a:rPr lang="en-US" sz="1200" kern="1200" baseline="0" dirty="0">
                <a:solidFill>
                  <a:schemeClr val="tx1"/>
                </a:solidFill>
                <a:latin typeface="+mn-lt"/>
                <a:ea typeface="+mn-ea"/>
                <a:cs typeface="+mn-cs"/>
              </a:rPr>
              <a:t> in the Flags field (see Figure 4.3 of your textbook), meaning that there are more fragments to follow, and it sets the Offset to 0, since this fragment contains the first part of the original datagram. The data carried in the second fragment starts with the 513th byte of the original data, so the Offset field in this header is set to 64, which is 512 ÷ 8. Why the division by 8? Because the designers of IP decided that fragmentation should always happen on 8-byte boundaries, which means that the Offset field counts 8-byte chunks, not bytes. (The IPv4 header allocates only 13 bits to the Offset field, but a packet’s length can be up to 2^16 − 1. In order to support fragmentation of a maximum-sized packet, we must count offsets in multiples of 2^(16−13) = 2^3 bytes.) The third fragment contains the last 376 bytes of data, and the offset is now 2 × 512 ÷ 8 = 128. Since this is the last fragment, the M bit is not set.</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Observe that the fragmentation process is done in such a way that it could be repeated if a fragment arrived at another network with an even smaller MTU. Fragmentation produces smaller, valid IP datagrams that can be readily reassembled</a:t>
            </a: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17</a:t>
            </a:fld>
            <a:endParaRPr lang="en-US" sz="1200" kern="1200" dirty="0">
              <a:solidFill>
                <a:prstClr val="black"/>
              </a:solidFill>
              <a:latin typeface="Calibri"/>
              <a:ea typeface="+mn-ea"/>
              <a:cs typeface="+mn-cs"/>
            </a:endParaRPr>
          </a:p>
        </p:txBody>
      </p:sp>
    </p:spTree>
    <p:extLst>
      <p:ext uri="{BB962C8B-B14F-4D97-AF65-F5344CB8AC3E}">
        <p14:creationId xmlns:p14="http://schemas.microsoft.com/office/powerpoint/2010/main" val="30758980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0" i="0" baseline="0"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18</a:t>
            </a:fld>
            <a:endParaRPr lang="en-US" sz="1200" kern="1200" dirty="0">
              <a:solidFill>
                <a:prstClr val="black"/>
              </a:solidFill>
              <a:latin typeface="Calibri"/>
              <a:ea typeface="+mn-ea"/>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Internet Protocol (IP) comes in two main versions: IPv4 and IPv6.</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In an IPv4 address, that comprises of 32 bits, there are two parts by design. The first part is called the network part, and the second part is called the host part. </a:t>
            </a: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19</a:t>
            </a:fld>
            <a:endParaRPr lang="en-US" sz="1200" kern="1200" dirty="0">
              <a:solidFill>
                <a:prstClr val="black"/>
              </a:solidFill>
              <a:latin typeface="Calibri"/>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baseline="0" dirty="0"/>
              <a:t>How does routing take place in a single LAN:</a:t>
            </a:r>
          </a:p>
          <a:p>
            <a:endParaRPr lang="en-US" baseline="0" dirty="0"/>
          </a:p>
          <a:p>
            <a:r>
              <a:rPr lang="en-US" baseline="0" dirty="0"/>
              <a:t>Technically speaking, routing is used to connect two different LANs. We use routing here, loosely, to define delivery of the packet to the destination. </a:t>
            </a:r>
          </a:p>
          <a:p>
            <a:endParaRPr lang="en-US" baseline="0" dirty="0"/>
          </a:p>
          <a:p>
            <a:r>
              <a:rPr lang="en-US" baseline="0" dirty="0"/>
              <a:t>The application layer data is </a:t>
            </a:r>
            <a:r>
              <a:rPr lang="en-US" baseline="0" dirty="0" err="1"/>
              <a:t>prepended</a:t>
            </a:r>
            <a:r>
              <a:rPr lang="en-US" baseline="0" dirty="0"/>
              <a:t> with a transport layer header, and then an IP header, and lastly with a MAC header. When the destination node (on the same LAN) receives the frame, it removes the IP address, recognizes its own IP address in the destination field, </a:t>
            </a:r>
            <a:r>
              <a:rPr lang="en-US" baseline="0" dirty="0" err="1"/>
              <a:t>demuxes</a:t>
            </a:r>
            <a:r>
              <a:rPr lang="en-US" baseline="0" dirty="0"/>
              <a:t> the packet to the right application using the Transport layer (TCP or UDP) port information.  There is no intermediate routing node </a:t>
            </a:r>
            <a:r>
              <a:rPr lang="en-US" baseline="0" dirty="0" err="1"/>
              <a:t>enroute</a:t>
            </a:r>
            <a:r>
              <a:rPr lang="en-US" baseline="0" dirty="0"/>
              <a:t>.</a:t>
            </a:r>
          </a:p>
          <a:p>
            <a:endParaRPr lang="en-US" baseline="0" dirty="0"/>
          </a:p>
          <a:p>
            <a:r>
              <a:rPr lang="en-US" baseline="0" dirty="0"/>
              <a:t>When the distance between source host and destination host increases, or the number of nodes increase, switches or bridges can be used. </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In a hub: a frame is received; it is copied on all other ports; it’s called a physical layer device. Show a frame being copied on all ports.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Motivate the question? Why copy on all ports, when you can just copy to the port the destination MAC is in? This can improve throughput as it will reduce some collisions and enable simultaneous transmissions.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In a switch, the frame is copied to the port destination MAC is connected to; how are the MAC addresses learnt?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 router is used to connect different LANs; An example?</a:t>
            </a:r>
          </a:p>
          <a:p>
            <a:endParaRPr lang="en-US" baseline="0"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2</a:t>
            </a:fld>
            <a:endParaRPr lang="en-US" sz="1200" kern="1200" dirty="0">
              <a:solidFill>
                <a:prstClr val="black"/>
              </a:solidFill>
              <a:latin typeface="Calibri"/>
              <a:ea typeface="+mn-ea"/>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Internet Protocol (IP) comes in two main versions: IPv4 and IPv6.</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In an IPv4 address, that comprises of 32 bits, there are two parts by design. The first part is called the network part, and the second part is called the host part.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r>
              <a:rPr lang="en-US" dirty="0"/>
              <a:t>Only 127 networks can exist in class A. The default subnet mask sets the de facto boundary that first octet bits cannot be borrowed for assigning hosts addresses. </a:t>
            </a:r>
            <a:br>
              <a:rPr lang="en-US" dirty="0"/>
            </a:br>
            <a:endParaRPr lang="en-US" dirty="0"/>
          </a:p>
          <a:p>
            <a:br>
              <a:rPr lang="en-US" dirty="0"/>
            </a:br>
            <a:endParaRPr lang="en-US" dirty="0"/>
          </a:p>
          <a:p>
            <a:r>
              <a:rPr lang="en-US" dirty="0"/>
              <a:t>0.0 to 127.255. 255.255 , with a default mask of 255.0. 0.0 (or /8 in CIDR). This means that Class A addressing can have a total of </a:t>
            </a:r>
            <a:r>
              <a:rPr lang="en-US" b="1" dirty="0"/>
              <a:t>128 (2</a:t>
            </a:r>
            <a:r>
              <a:rPr lang="en-US" b="1" baseline="30000" dirty="0"/>
              <a:t>7</a:t>
            </a:r>
            <a:r>
              <a:rPr lang="en-US" b="1" dirty="0"/>
              <a:t>) networks</a:t>
            </a:r>
            <a:r>
              <a:rPr lang="en-US" dirty="0"/>
              <a:t> and 16,777,214 (2</a:t>
            </a:r>
            <a:r>
              <a:rPr lang="en-US" baseline="30000" dirty="0"/>
              <a:t>24</a:t>
            </a:r>
            <a:r>
              <a:rPr lang="en-US" dirty="0"/>
              <a:t>-2) usable addresses per network</a:t>
            </a:r>
          </a:p>
          <a:p>
            <a:br>
              <a:rPr lang="en-US" dirty="0"/>
            </a:br>
            <a:endParaRPr lang="en-US" dirty="0"/>
          </a:p>
          <a:p>
            <a:r>
              <a:rPr lang="en-US" dirty="0"/>
              <a:t>Another question which arises is for what purpose addresses between 128.0.0.0 - 255.0.0.0 are used for?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20</a:t>
            </a:fld>
            <a:endParaRPr lang="en-US" sz="1200" kern="1200" dirty="0">
              <a:solidFill>
                <a:prstClr val="black"/>
              </a:solidFill>
              <a:latin typeface="Calibri"/>
              <a:ea typeface="+mn-ea"/>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Internet Protocol (IP) comes in two main versions: IPv4 and IPv6.</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In an IPv4 address, that comprises of 32 bits, there are two parts by design. The first part is called the network part, and the second part is called the host part. </a:t>
            </a: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21</a:t>
            </a:fld>
            <a:endParaRPr lang="en-US" sz="1200" kern="1200" dirty="0">
              <a:solidFill>
                <a:prstClr val="black"/>
              </a:solidFill>
              <a:latin typeface="Calibri"/>
              <a:ea typeface="+mn-ea"/>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Internet Protocol (IP) comes in two main versions: IPv4 and IPv6.</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In an IPv4 address, that comprises of 32 bits, there are two parts by design. The first part is called the network part, and the second part is called the host part. </a:t>
            </a: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22</a:t>
            </a:fld>
            <a:endParaRPr lang="en-US" sz="1200" kern="1200" dirty="0">
              <a:solidFill>
                <a:prstClr val="black"/>
              </a:solidFill>
              <a:latin typeface="Calibri"/>
              <a:ea typeface="+mn-ea"/>
              <a:cs typeface="+mn-cs"/>
            </a:endParaRPr>
          </a:p>
        </p:txBody>
      </p:sp>
    </p:spTree>
    <p:extLst>
      <p:ext uri="{BB962C8B-B14F-4D97-AF65-F5344CB8AC3E}">
        <p14:creationId xmlns:p14="http://schemas.microsoft.com/office/powerpoint/2010/main" val="5456678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Courtesy:     </a:t>
            </a:r>
            <a:r>
              <a:rPr lang="en-US" baseline="0" dirty="0"/>
              <a:t>http://www.smartpctricks.com/2013/03/ip-address-classes-and-ranges-explained-with-subnet-mask.html</a:t>
            </a:r>
          </a:p>
          <a:p>
            <a:r>
              <a:rPr lang="en-US" baseline="0" dirty="0"/>
              <a:t>http://www.cse.uconn.edu/~vcb5043/MISC/IP%20Intranet.html</a:t>
            </a:r>
          </a:p>
          <a:p>
            <a:endParaRPr lang="en-US" baseline="0" dirty="0"/>
          </a:p>
          <a:p>
            <a:r>
              <a:rPr lang="en-US" dirty="0"/>
              <a:t>There is quite a disparity in the number of hosts available for each network in each of these classes. What happens if an organization needs 1,000 IP addresses? They have to either use four class Cs or use one class B (and in so doing waste over 90% of the possible addresses in the class B network.) Bear in mind that there are only about 16,000 class B network IDs available worldwide</a:t>
            </a:r>
            <a:endParaRPr lang="en-US" baseline="0"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23</a:t>
            </a:fld>
            <a:endParaRPr lang="en-US" sz="1200" kern="1200" dirty="0">
              <a:solidFill>
                <a:prstClr val="black"/>
              </a:solidFill>
              <a:latin typeface="Calibri"/>
              <a:ea typeface="+mn-ea"/>
              <a:cs typeface="+mn-cs"/>
            </a:endParaRPr>
          </a:p>
        </p:txBody>
      </p:sp>
    </p:spTree>
    <p:extLst>
      <p:ext uri="{BB962C8B-B14F-4D97-AF65-F5344CB8AC3E}">
        <p14:creationId xmlns:p14="http://schemas.microsoft.com/office/powerpoint/2010/main" val="34188152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Courtesy:     </a:t>
            </a:r>
            <a:r>
              <a:rPr lang="en-US" baseline="0" dirty="0"/>
              <a:t>http://www.smartpctricks.com/2013/03/ip-address-classes-and-ranges-explained-with-subnet-mask.html</a:t>
            </a:r>
          </a:p>
          <a:p>
            <a:r>
              <a:rPr lang="en-US" baseline="0" dirty="0"/>
              <a:t>http://www.cse.uconn.edu/~vcb5043/MISC/IP%20Intranet.html</a:t>
            </a:r>
          </a:p>
          <a:p>
            <a:endParaRPr lang="en-US" baseline="0" dirty="0"/>
          </a:p>
          <a:p>
            <a:r>
              <a:rPr lang="en-US" dirty="0"/>
              <a:t>There is quite a disparity in the number of hosts available for each network in each of these classes. What happens if an organization needs 1,000 IP addresses? They have to either use four class Cs or use one class B (and in so doing waste over 90% of the possible addresses in the class B network.) Bear in mind that there are only about 16,000 class B network IDs available worldwide</a:t>
            </a:r>
            <a:endParaRPr lang="en-US" baseline="0"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24</a:t>
            </a:fld>
            <a:endParaRPr lang="en-US" sz="1200" kern="1200" dirty="0">
              <a:solidFill>
                <a:prstClr val="black"/>
              </a:solidFill>
              <a:latin typeface="Calibri"/>
              <a:ea typeface="+mn-ea"/>
              <a:cs typeface="+mn-cs"/>
            </a:endParaRPr>
          </a:p>
        </p:txBody>
      </p:sp>
    </p:spTree>
    <p:extLst>
      <p:ext uri="{BB962C8B-B14F-4D97-AF65-F5344CB8AC3E}">
        <p14:creationId xmlns:p14="http://schemas.microsoft.com/office/powerpoint/2010/main" val="17161300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Network Address Translation makes use of three ranges of IP addresses that have been declared as private.  Networks use them internally as they wish. The only rule is that no packets containing these addresses may appear on the internet itself.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Image courtesy </a:t>
            </a:r>
            <a:r>
              <a:rPr lang="en-US" baseline="0" dirty="0" err="1"/>
              <a:t>wikipedia</a:t>
            </a:r>
            <a:endParaRPr lang="en-US" baseline="0"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25</a:t>
            </a:fld>
            <a:endParaRPr lang="en-US" sz="1200" kern="1200" dirty="0">
              <a:solidFill>
                <a:prstClr val="black"/>
              </a:solidFill>
              <a:latin typeface="Calibri"/>
              <a:ea typeface="+mn-ea"/>
              <a:cs typeface="+mn-c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https://community.spiceworks.com/networking/articles/2476-why-subnet-your-network-the-benefits-of-subnetting</a:t>
            </a: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27</a:t>
            </a:fld>
            <a:endParaRPr lang="en-US" sz="1200" kern="1200" dirty="0">
              <a:solidFill>
                <a:prstClr val="black"/>
              </a:solidFill>
              <a:latin typeface="Calibri"/>
              <a:ea typeface="+mn-ea"/>
              <a:cs typeface="+mn-cs"/>
            </a:endParaRPr>
          </a:p>
        </p:txBody>
      </p:sp>
    </p:spTree>
    <p:extLst>
      <p:ext uri="{BB962C8B-B14F-4D97-AF65-F5344CB8AC3E}">
        <p14:creationId xmlns:p14="http://schemas.microsoft.com/office/powerpoint/2010/main" val="33410586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Internet Protocol (IP) comes in two main versions: IPv4 and IPv6.</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In an IPv4 address, that comprises of 32 bits, there are two parts by design. The first part is called the network part, and the second part is called the host part. </a:t>
            </a: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28</a:t>
            </a:fld>
            <a:endParaRPr lang="en-US" sz="1200" kern="1200" dirty="0">
              <a:solidFill>
                <a:prstClr val="black"/>
              </a:solidFill>
              <a:latin typeface="Calibri"/>
              <a:ea typeface="+mn-ea"/>
              <a:cs typeface="+mn-cs"/>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Internet Protocol (IP) comes in two main versions: IPv4 and IPv6.</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In an IPv4 address, that comprises of 32 bits, there are two parts by design. The first part is called the network part, and the second part is called the host part. </a:t>
            </a: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29</a:t>
            </a:fld>
            <a:endParaRPr lang="en-US" sz="1200" kern="1200" dirty="0">
              <a:solidFill>
                <a:prstClr val="black"/>
              </a:solidFill>
              <a:latin typeface="Calibri"/>
              <a:ea typeface="+mn-ea"/>
              <a:cs typeface="+mn-cs"/>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Internet Protocol (IP) comes in two main versions: IPv4 and IPv6.</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In an IPv4 address, that comprises of 32 bits, there are two parts by design. The first part is called the network part, and the second part is called the host part. </a:t>
            </a: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31</a:t>
            </a:fld>
            <a:endParaRPr lang="en-US" sz="1200" kern="1200" dirty="0">
              <a:solidFill>
                <a:prstClr val="black"/>
              </a:solidFill>
              <a:latin typeface="Calibri"/>
              <a:ea typeface="+mn-ea"/>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baseline="0" dirty="0"/>
              <a:t>How does routing take place in a single LAN:</a:t>
            </a:r>
          </a:p>
          <a:p>
            <a:endParaRPr lang="en-US" baseline="0" dirty="0"/>
          </a:p>
          <a:p>
            <a:r>
              <a:rPr lang="en-US" baseline="0" dirty="0"/>
              <a:t>Technically speaking, routing is used to connect two different LANs. We use routing here, loosely, to define delivery of the packet to the destination. </a:t>
            </a:r>
          </a:p>
          <a:p>
            <a:endParaRPr lang="en-US" baseline="0" dirty="0"/>
          </a:p>
          <a:p>
            <a:r>
              <a:rPr lang="en-US" baseline="0" dirty="0"/>
              <a:t>The application layer data is </a:t>
            </a:r>
            <a:r>
              <a:rPr lang="en-US" baseline="0" dirty="0" err="1"/>
              <a:t>prepended</a:t>
            </a:r>
            <a:r>
              <a:rPr lang="en-US" baseline="0" dirty="0"/>
              <a:t> with a transport layer header, and then an IP header, and lastly with a MAC header. When the destination node (on the same LAN) receives the frame, it removes the IP address, recognizes its own IP address in the destination field, </a:t>
            </a:r>
            <a:r>
              <a:rPr lang="en-US" baseline="0" dirty="0" err="1"/>
              <a:t>demuxes</a:t>
            </a:r>
            <a:r>
              <a:rPr lang="en-US" baseline="0" dirty="0"/>
              <a:t> the packet to the right application using the Transport layer (TCP or UDP) port information.  There is no intermediate routing node </a:t>
            </a:r>
            <a:r>
              <a:rPr lang="en-US" baseline="0" dirty="0" err="1"/>
              <a:t>enroute</a:t>
            </a:r>
            <a:r>
              <a:rPr lang="en-US" baseline="0" dirty="0"/>
              <a:t>.</a:t>
            </a:r>
          </a:p>
          <a:p>
            <a:endParaRPr lang="en-US" baseline="0" dirty="0"/>
          </a:p>
          <a:p>
            <a:r>
              <a:rPr lang="en-US" baseline="0" dirty="0"/>
              <a:t>When the distance between source host and destination host increases, or the number of nodes increase, switches or bridges can be used. </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In a hub: a frame is received; it is copied on all other ports; it’s called a physical layer device. Show a frame being copied on all ports.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Motivate the question? Why copy on all ports, when you can just copy to the port the destination MAC is in? This can improve throughput as it will reduce some collisions and enable simultaneous transmissions.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In a switch, the frame is copied to the port destination MAC is connected to; how are the MAC addresses learnt?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 router is used to connect different LANs; An example?</a:t>
            </a:r>
          </a:p>
          <a:p>
            <a:endParaRPr lang="en-US" baseline="0"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3</a:t>
            </a:fld>
            <a:endParaRPr lang="en-US" sz="1200" kern="1200" dirty="0">
              <a:solidFill>
                <a:prstClr val="black"/>
              </a:solidFill>
              <a:latin typeface="Calibri"/>
              <a:ea typeface="+mn-ea"/>
              <a:cs typeface="+mn-cs"/>
            </a:endParaRPr>
          </a:p>
        </p:txBody>
      </p:sp>
    </p:spTree>
    <p:extLst>
      <p:ext uri="{BB962C8B-B14F-4D97-AF65-F5344CB8AC3E}">
        <p14:creationId xmlns:p14="http://schemas.microsoft.com/office/powerpoint/2010/main" val="33796234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http://www.techrepublic.com/article/build-your-skills-subnetting-and-supernetting-ip-networks/</a:t>
            </a: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32</a:t>
            </a:fld>
            <a:endParaRPr lang="en-US" sz="1200" kern="1200" dirty="0">
              <a:solidFill>
                <a:prstClr val="black"/>
              </a:solidFill>
              <a:latin typeface="Calibri"/>
              <a:ea typeface="+mn-ea"/>
              <a:cs typeface="+mn-cs"/>
            </a:endParaRPr>
          </a:p>
        </p:txBody>
      </p:sp>
    </p:spTree>
    <p:extLst>
      <p:ext uri="{BB962C8B-B14F-4D97-AF65-F5344CB8AC3E}">
        <p14:creationId xmlns:p14="http://schemas.microsoft.com/office/powerpoint/2010/main" val="39041513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0" i="0" baseline="0"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33</a:t>
            </a:fld>
            <a:endParaRPr lang="en-US" sz="1200" kern="1200" dirty="0">
              <a:solidFill>
                <a:prstClr val="black"/>
              </a:solidFill>
              <a:latin typeface="Calibri"/>
              <a:ea typeface="+mn-ea"/>
              <a:cs typeface="+mn-cs"/>
            </a:endParaRPr>
          </a:p>
        </p:txBody>
      </p:sp>
    </p:spTree>
    <p:extLst>
      <p:ext uri="{BB962C8B-B14F-4D97-AF65-F5344CB8AC3E}">
        <p14:creationId xmlns:p14="http://schemas.microsoft.com/office/powerpoint/2010/main" val="943363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We restate an important distinction, which is often neglected, between </a:t>
            </a:r>
            <a:r>
              <a:rPr lang="en-US" sz="1200" i="1" kern="1200" baseline="0" dirty="0">
                <a:solidFill>
                  <a:schemeClr val="tx1"/>
                </a:solidFill>
                <a:latin typeface="+mn-lt"/>
                <a:ea typeface="+mn-ea"/>
                <a:cs typeface="+mn-cs"/>
              </a:rPr>
              <a:t>forwarding and routing. Forwarding consists of taking a packet, looking at its destination  </a:t>
            </a:r>
            <a:r>
              <a:rPr lang="en-US" sz="1200" kern="1200" baseline="0" dirty="0">
                <a:solidFill>
                  <a:schemeClr val="tx1"/>
                </a:solidFill>
                <a:latin typeface="+mn-lt"/>
                <a:ea typeface="+mn-ea"/>
                <a:cs typeface="+mn-cs"/>
              </a:rPr>
              <a:t>address, consulting a table, and sending the packet in a direction determined by that table. We saw several examples of forwarding in the preceding section. Routing is the process by which forwarding tables are built. We also note that forwarding is a relatively simple and well-defined process performed locally at a node, whereas routing depends on complex distributed algorithms that have continued to evolve throughout the history of networking.</a:t>
            </a:r>
            <a:endParaRPr lang="en-US" b="0" i="0" baseline="0"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34</a:t>
            </a:fld>
            <a:endParaRPr lang="en-US" sz="1200" kern="1200" dirty="0">
              <a:solidFill>
                <a:prstClr val="black"/>
              </a:solidFill>
              <a:latin typeface="Calibri"/>
              <a:ea typeface="+mn-ea"/>
              <a:cs typeface="+mn-cs"/>
            </a:endParaRPr>
          </a:p>
        </p:txBody>
      </p:sp>
    </p:spTree>
    <p:extLst>
      <p:ext uri="{BB962C8B-B14F-4D97-AF65-F5344CB8AC3E}">
        <p14:creationId xmlns:p14="http://schemas.microsoft.com/office/powerpoint/2010/main" val="9613231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0" i="0" baseline="0"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35</a:t>
            </a:fld>
            <a:endParaRPr lang="en-US" sz="1200" kern="1200" dirty="0">
              <a:solidFill>
                <a:prstClr val="black"/>
              </a:solidFill>
              <a:latin typeface="Calibri"/>
              <a:ea typeface="+mn-ea"/>
              <a:cs typeface="+mn-cs"/>
            </a:endParaRPr>
          </a:p>
        </p:txBody>
      </p:sp>
    </p:spTree>
    <p:extLst>
      <p:ext uri="{BB962C8B-B14F-4D97-AF65-F5344CB8AC3E}">
        <p14:creationId xmlns:p14="http://schemas.microsoft.com/office/powerpoint/2010/main" val="8287077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Internet Protocol (IP) comes in two main versions: IPv4 and IPv6.</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In an IPv4 address, that comprises of 32 bits, there are two parts by design. The first part is called the network part, and the second part is called the host part.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36</a:t>
            </a:fld>
            <a:endParaRPr lang="en-US" sz="1200" kern="1200" dirty="0">
              <a:solidFill>
                <a:prstClr val="black"/>
              </a:solidFill>
              <a:latin typeface="Calibri"/>
              <a:ea typeface="+mn-ea"/>
              <a:cs typeface="+mn-cs"/>
            </a:endParaRPr>
          </a:p>
        </p:txBody>
      </p:sp>
    </p:spTree>
    <p:extLst>
      <p:ext uri="{BB962C8B-B14F-4D97-AF65-F5344CB8AC3E}">
        <p14:creationId xmlns:p14="http://schemas.microsoft.com/office/powerpoint/2010/main" val="16813095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Internet Protocol (IP) comes in two main versions: IPv4 and IPv6.</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In an IPv4 address, that comprises of 32 bits, there are two parts by design. The first part is called the network part, and the second part is called the host part.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37</a:t>
            </a:fld>
            <a:endParaRPr lang="en-US" sz="1200" kern="1200" dirty="0">
              <a:solidFill>
                <a:prstClr val="black"/>
              </a:solidFill>
              <a:latin typeface="Calibri"/>
              <a:ea typeface="+mn-ea"/>
              <a:cs typeface="+mn-cs"/>
            </a:endParaRPr>
          </a:p>
        </p:txBody>
      </p:sp>
    </p:spTree>
    <p:extLst>
      <p:ext uri="{BB962C8B-B14F-4D97-AF65-F5344CB8AC3E}">
        <p14:creationId xmlns:p14="http://schemas.microsoft.com/office/powerpoint/2010/main" val="3984440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http://searchnetworking.techtarget.com/definition/supernetting</a:t>
            </a:r>
            <a:endParaRPr lang="en-US" b="0" i="0" baseline="0"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38</a:t>
            </a:fld>
            <a:endParaRPr lang="en-US" sz="1200" kern="1200" dirty="0">
              <a:solidFill>
                <a:prstClr val="black"/>
              </a:solidFill>
              <a:latin typeface="Calibri"/>
              <a:ea typeface="+mn-ea"/>
              <a:cs typeface="+mn-cs"/>
            </a:endParaRPr>
          </a:p>
        </p:txBody>
      </p:sp>
    </p:spTree>
    <p:extLst>
      <p:ext uri="{BB962C8B-B14F-4D97-AF65-F5344CB8AC3E}">
        <p14:creationId xmlns:p14="http://schemas.microsoft.com/office/powerpoint/2010/main" val="256557869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https://community.spiceworks.com/networking/articles/2476-why-subnet-your-network-the-benefits-of-subnetting</a:t>
            </a: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40</a:t>
            </a:fld>
            <a:endParaRPr lang="en-US" sz="1200" kern="1200" dirty="0">
              <a:solidFill>
                <a:prstClr val="black"/>
              </a:solidFill>
              <a:latin typeface="Calibri"/>
              <a:ea typeface="+mn-ea"/>
              <a:cs typeface="+mn-cs"/>
            </a:endParaRPr>
          </a:p>
        </p:txBody>
      </p:sp>
    </p:spTree>
    <p:extLst>
      <p:ext uri="{BB962C8B-B14F-4D97-AF65-F5344CB8AC3E}">
        <p14:creationId xmlns:p14="http://schemas.microsoft.com/office/powerpoint/2010/main" val="32421302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Internet Protocol (IP) comes in two main versions: IPv4 and IPv6.</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In an IPv4 address, that comprises of 32 bits, there are two parts by design. The first part is called the network part, and the second part is called the host part.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designers </a:t>
            </a: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41</a:t>
            </a:fld>
            <a:endParaRPr lang="en-US" sz="1200" kern="1200" dirty="0">
              <a:solidFill>
                <a:prstClr val="black"/>
              </a:solidFill>
              <a:latin typeface="Calibri"/>
              <a:ea typeface="+mn-ea"/>
              <a:cs typeface="+mn-cs"/>
            </a:endParaRPr>
          </a:p>
        </p:txBody>
      </p:sp>
    </p:spTree>
    <p:extLst>
      <p:ext uri="{BB962C8B-B14F-4D97-AF65-F5344CB8AC3E}">
        <p14:creationId xmlns:p14="http://schemas.microsoft.com/office/powerpoint/2010/main" val="31496035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a:t>A </a:t>
            </a:r>
            <a:r>
              <a:rPr lang="en-US" b="1" dirty="0"/>
              <a:t>regional Internet registry</a:t>
            </a:r>
            <a:r>
              <a:rPr lang="en-US" dirty="0"/>
              <a:t> (</a:t>
            </a:r>
            <a:r>
              <a:rPr lang="en-US" b="1" dirty="0"/>
              <a:t>RIR</a:t>
            </a:r>
            <a:r>
              <a:rPr lang="en-US" dirty="0"/>
              <a:t>) is an organization overseeing the allocation and registration of </a:t>
            </a:r>
            <a:r>
              <a:rPr lang="en-US" dirty="0">
                <a:hlinkClick r:id="rId3" tooltip="Internet number"/>
              </a:rPr>
              <a:t>Internet number</a:t>
            </a:r>
            <a:r>
              <a:rPr lang="en-US" dirty="0"/>
              <a:t> resources within a particular region of the world. Resources include </a:t>
            </a:r>
            <a:r>
              <a:rPr lang="en-US" dirty="0">
                <a:hlinkClick r:id="rId4" tooltip="IP address"/>
              </a:rPr>
              <a:t>IP addresses</a:t>
            </a:r>
            <a:r>
              <a:rPr lang="en-US" dirty="0"/>
              <a:t> (both </a:t>
            </a:r>
            <a:r>
              <a:rPr lang="en-US" dirty="0">
                <a:hlinkClick r:id="rId5" tooltip="IPv4"/>
              </a:rPr>
              <a:t>IPv4</a:t>
            </a:r>
            <a:r>
              <a:rPr lang="en-US" dirty="0"/>
              <a:t> and </a:t>
            </a:r>
            <a:r>
              <a:rPr lang="en-US" dirty="0">
                <a:hlinkClick r:id="rId6" tooltip="IPv6"/>
              </a:rPr>
              <a:t>IPv6</a:t>
            </a:r>
            <a:r>
              <a:rPr lang="en-US" dirty="0"/>
              <a:t>) and </a:t>
            </a:r>
            <a:r>
              <a:rPr lang="en-US" dirty="0">
                <a:hlinkClick r:id="rId7" tooltip="Autonomous system (Internet)"/>
              </a:rPr>
              <a:t>autonomous system</a:t>
            </a:r>
            <a:r>
              <a:rPr lang="en-US" dirty="0"/>
              <a:t> numbers (for use in </a:t>
            </a:r>
            <a:r>
              <a:rPr lang="en-US" dirty="0">
                <a:hlinkClick r:id="rId8" tooltip="BGP"/>
              </a:rPr>
              <a:t>BGP</a:t>
            </a:r>
            <a:r>
              <a:rPr lang="en-US" dirty="0"/>
              <a:t> </a:t>
            </a:r>
            <a:r>
              <a:rPr lang="en-US" dirty="0">
                <a:hlinkClick r:id="rId9" tooltip="Routing"/>
              </a:rPr>
              <a:t>routing</a:t>
            </a:r>
            <a:r>
              <a:rPr lang="en-US" dirty="0"/>
              <a:t>).</a:t>
            </a:r>
          </a:p>
          <a:p>
            <a:endParaRPr lang="en-US" dirty="0"/>
          </a:p>
          <a:p>
            <a:r>
              <a:rPr lang="en-US" b="1" dirty="0"/>
              <a:t>Regional Internet Registries</a:t>
            </a:r>
          </a:p>
          <a:p>
            <a:r>
              <a:rPr lang="en-US" dirty="0"/>
              <a:t>There are currently five RIRs in operation:</a:t>
            </a:r>
          </a:p>
          <a:p>
            <a:r>
              <a:rPr lang="en-US" dirty="0">
                <a:hlinkClick r:id="rId10" tooltip="American Registry for Internet Numbers"/>
              </a:rPr>
              <a:t>American Registry for Internet Numbers</a:t>
            </a:r>
            <a:r>
              <a:rPr lang="en-US" dirty="0"/>
              <a:t> (ARIN) </a:t>
            </a:r>
            <a:r>
              <a:rPr lang="en-US" baseline="30000" dirty="0">
                <a:hlinkClick r:id="rId11"/>
              </a:rPr>
              <a:t>[1]</a:t>
            </a:r>
            <a:r>
              <a:rPr lang="en-US" dirty="0"/>
              <a:t> for North America and parts of the Caribbean </a:t>
            </a:r>
            <a:r>
              <a:rPr lang="en-US" dirty="0">
                <a:hlinkClick r:id="rId12" tooltip="RIPE NCC"/>
              </a:rPr>
              <a:t>RIPE Network Coordination Centre</a:t>
            </a:r>
            <a:r>
              <a:rPr lang="en-US" dirty="0"/>
              <a:t> (RIPE NCC) </a:t>
            </a:r>
            <a:r>
              <a:rPr lang="en-US" baseline="30000" dirty="0">
                <a:hlinkClick r:id="rId11"/>
              </a:rPr>
              <a:t>[2]</a:t>
            </a:r>
            <a:r>
              <a:rPr lang="en-US" dirty="0"/>
              <a:t> for </a:t>
            </a:r>
            <a:r>
              <a:rPr lang="en-US" dirty="0">
                <a:hlinkClick r:id="rId13" tooltip="Europe"/>
              </a:rPr>
              <a:t>Europe</a:t>
            </a:r>
            <a:r>
              <a:rPr lang="en-US" dirty="0"/>
              <a:t>, the </a:t>
            </a:r>
            <a:r>
              <a:rPr lang="en-US" dirty="0">
                <a:hlinkClick r:id="rId14" tooltip="Middle East"/>
              </a:rPr>
              <a:t>Middle East</a:t>
            </a:r>
            <a:r>
              <a:rPr lang="en-US" dirty="0"/>
              <a:t> and </a:t>
            </a:r>
            <a:r>
              <a:rPr lang="en-US" dirty="0">
                <a:hlinkClick r:id="rId15" tooltip="Central Asia"/>
              </a:rPr>
              <a:t>Central Asia</a:t>
            </a:r>
            <a:r>
              <a:rPr lang="en-US" dirty="0"/>
              <a:t> </a:t>
            </a:r>
            <a:r>
              <a:rPr lang="en-US" dirty="0" err="1">
                <a:hlinkClick r:id="rId16" tooltip="Asia-Pacific Network Information Centre"/>
              </a:rPr>
              <a:t>Asia</a:t>
            </a:r>
            <a:r>
              <a:rPr lang="en-US" dirty="0">
                <a:hlinkClick r:id="rId16" tooltip="Asia-Pacific Network Information Centre"/>
              </a:rPr>
              <a:t>-Pacific Network Information Centre</a:t>
            </a:r>
            <a:r>
              <a:rPr lang="en-US" dirty="0"/>
              <a:t> (APNIC) </a:t>
            </a:r>
            <a:r>
              <a:rPr lang="en-US" baseline="30000" dirty="0">
                <a:hlinkClick r:id="rId11"/>
              </a:rPr>
              <a:t>[3]</a:t>
            </a:r>
            <a:r>
              <a:rPr lang="en-US" dirty="0"/>
              <a:t> for </a:t>
            </a:r>
            <a:r>
              <a:rPr lang="en-US" dirty="0">
                <a:hlinkClick r:id="rId17" tooltip="Asia"/>
              </a:rPr>
              <a:t>Asia</a:t>
            </a:r>
            <a:r>
              <a:rPr lang="en-US" dirty="0"/>
              <a:t> and the </a:t>
            </a:r>
            <a:r>
              <a:rPr lang="en-US" dirty="0">
                <a:hlinkClick r:id="rId18" tooltip="Pacific"/>
              </a:rPr>
              <a:t>Pacific region</a:t>
            </a:r>
            <a:r>
              <a:rPr lang="en-US" dirty="0"/>
              <a:t> </a:t>
            </a:r>
            <a:r>
              <a:rPr lang="en-US" dirty="0">
                <a:hlinkClick r:id="rId19" tooltip="Latin American and Caribbean Internet Addresses Registry"/>
              </a:rPr>
              <a:t>Latin American and Caribbean Internet Addresses Registry</a:t>
            </a:r>
            <a:r>
              <a:rPr lang="en-US" dirty="0"/>
              <a:t> (LACNIC) </a:t>
            </a:r>
            <a:r>
              <a:rPr lang="en-US" baseline="30000" dirty="0">
                <a:hlinkClick r:id="rId11"/>
              </a:rPr>
              <a:t>[4]</a:t>
            </a:r>
            <a:r>
              <a:rPr lang="en-US" dirty="0"/>
              <a:t> for </a:t>
            </a:r>
            <a:r>
              <a:rPr lang="en-US" dirty="0">
                <a:hlinkClick r:id="rId20" tooltip="Latin America"/>
              </a:rPr>
              <a:t>Latin America</a:t>
            </a:r>
            <a:r>
              <a:rPr lang="en-US" dirty="0"/>
              <a:t> and parts of the </a:t>
            </a:r>
            <a:r>
              <a:rPr lang="en-US" dirty="0">
                <a:hlinkClick r:id="rId21" tooltip="Caribbean"/>
              </a:rPr>
              <a:t>Caribbean region</a:t>
            </a:r>
            <a:r>
              <a:rPr lang="en-US" dirty="0"/>
              <a:t> </a:t>
            </a:r>
            <a:r>
              <a:rPr lang="en-US" dirty="0">
                <a:hlinkClick r:id="rId22" tooltip="AfriNIC"/>
              </a:rPr>
              <a:t>African Network Information Centre</a:t>
            </a:r>
            <a:r>
              <a:rPr lang="en-US" dirty="0"/>
              <a:t> (</a:t>
            </a:r>
            <a:r>
              <a:rPr lang="en-US" dirty="0" err="1"/>
              <a:t>AfriNIC</a:t>
            </a:r>
            <a:r>
              <a:rPr lang="en-US" dirty="0"/>
              <a:t>) </a:t>
            </a:r>
            <a:r>
              <a:rPr lang="en-US" baseline="30000" dirty="0">
                <a:hlinkClick r:id="rId11"/>
              </a:rPr>
              <a:t>[5]</a:t>
            </a:r>
            <a:r>
              <a:rPr lang="en-US" dirty="0"/>
              <a:t> for </a:t>
            </a:r>
            <a:r>
              <a:rPr lang="en-US" dirty="0">
                <a:hlinkClick r:id="rId23" tooltip="Africa"/>
              </a:rPr>
              <a:t>Africa</a:t>
            </a:r>
            <a:r>
              <a:rPr lang="en-US" dirty="0"/>
              <a:t> </a:t>
            </a:r>
          </a:p>
          <a:p>
            <a:endParaRPr lang="en-US" b="1" dirty="0"/>
          </a:p>
          <a:p>
            <a:r>
              <a:rPr lang="en-US" b="1" dirty="0"/>
              <a:t>[</a:t>
            </a:r>
            <a:r>
              <a:rPr lang="en-US" b="1" dirty="0">
                <a:hlinkClick r:id="rId24" tooltip="Edit section: The relationship between RIRs and IANA"/>
              </a:rPr>
              <a:t>edit</a:t>
            </a:r>
            <a:r>
              <a:rPr lang="en-US" b="1" dirty="0"/>
              <a:t>] The relationship between RIRs and IANA</a:t>
            </a:r>
          </a:p>
          <a:p>
            <a:r>
              <a:rPr lang="en-US" dirty="0"/>
              <a:t>The </a:t>
            </a:r>
            <a:r>
              <a:rPr lang="en-US" dirty="0">
                <a:hlinkClick r:id="rId25" tooltip="Internet Assigned Numbers Authority"/>
              </a:rPr>
              <a:t>Internet Assigned Numbers Authority</a:t>
            </a:r>
            <a:r>
              <a:rPr lang="en-US" dirty="0"/>
              <a:t> (IANA) delegates Internet resources to the RIRs who, in turn, follow their regional policies to delegate resources to their customers, which include </a:t>
            </a:r>
            <a:r>
              <a:rPr lang="en-US" dirty="0">
                <a:hlinkClick r:id="rId26" tooltip="Internet service provider"/>
              </a:rPr>
              <a:t>Internet service providers</a:t>
            </a:r>
            <a:r>
              <a:rPr lang="en-US" dirty="0"/>
              <a:t> and end-user organizations. Collectively, the RIRs participate in the </a:t>
            </a:r>
            <a:r>
              <a:rPr lang="en-US" dirty="0">
                <a:hlinkClick r:id="rId27" tooltip="Number Resource Organization"/>
              </a:rPr>
              <a:t>Number Resource Organization</a:t>
            </a:r>
            <a:r>
              <a:rPr lang="en-US" dirty="0"/>
              <a:t> (NRO),</a:t>
            </a:r>
            <a:r>
              <a:rPr lang="en-US" baseline="30000" dirty="0">
                <a:hlinkClick r:id="rId11"/>
              </a:rPr>
              <a:t>[6]</a:t>
            </a:r>
            <a:r>
              <a:rPr lang="en-US" dirty="0"/>
              <a:t> formed as a body to represent their collective interests, undertake joint activities, and coordinate their activities globally. The NRO has entered into an agreement with </a:t>
            </a:r>
            <a:r>
              <a:rPr lang="en-US" dirty="0">
                <a:hlinkClick r:id="rId28" tooltip="ICANN"/>
              </a:rPr>
              <a:t>ICANN</a:t>
            </a:r>
            <a:r>
              <a:rPr lang="en-US" dirty="0"/>
              <a:t> for the establishment of the </a:t>
            </a:r>
            <a:r>
              <a:rPr lang="en-US" dirty="0">
                <a:hlinkClick r:id="rId29" tooltip="Address Supporting Organisation (page does not exist)"/>
              </a:rPr>
              <a:t>Address Supporting </a:t>
            </a:r>
            <a:r>
              <a:rPr lang="en-US" dirty="0" err="1">
                <a:hlinkClick r:id="rId29" tooltip="Address Supporting Organisation (page does not exist)"/>
              </a:rPr>
              <a:t>Organisation</a:t>
            </a:r>
            <a:r>
              <a:rPr lang="en-US" dirty="0"/>
              <a:t> (ASO),</a:t>
            </a:r>
            <a:r>
              <a:rPr lang="en-US" baseline="30000" dirty="0">
                <a:hlinkClick r:id="rId11"/>
              </a:rPr>
              <a:t>[7]</a:t>
            </a:r>
            <a:r>
              <a:rPr lang="en-US" dirty="0"/>
              <a:t> which undertakes coordination of global IP addressing policies within the ICANN framework.</a:t>
            </a:r>
          </a:p>
          <a:p>
            <a:endParaRPr lang="en-US" b="0" i="0" baseline="0"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42</a:t>
            </a:fld>
            <a:endParaRPr lang="en-US" sz="1200" kern="1200" dirty="0">
              <a:solidFill>
                <a:prstClr val="black"/>
              </a:solidFill>
              <a:latin typeface="Calibri"/>
              <a:ea typeface="+mn-ea"/>
              <a:cs typeface="+mn-cs"/>
            </a:endParaRPr>
          </a:p>
        </p:txBody>
      </p:sp>
    </p:spTree>
    <p:extLst>
      <p:ext uri="{BB962C8B-B14F-4D97-AF65-F5344CB8AC3E}">
        <p14:creationId xmlns:p14="http://schemas.microsoft.com/office/powerpoint/2010/main" val="14634298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kern="1200" baseline="0" dirty="0">
                <a:solidFill>
                  <a:schemeClr val="tx1"/>
                </a:solidFill>
                <a:latin typeface="+mn-lt"/>
                <a:ea typeface="+mn-ea"/>
                <a:cs typeface="+mn-cs"/>
              </a:rPr>
              <a:t>From Douglas Comer’s book: (Free chapter on Internetworking from: http://www.netbook.cs.purdue.edu/PDFdocuments/ch20.pdf)</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 large organization with diverse networking requirements needs multiple physical networks. More important, if the organization chooses the type of network that is best for each task, the organization will have several types of networks. For example, a LAN technology like Ethernet might be the best solution for connecting computers at a given site, but a leased data circuit might be used to interconnect a site in one city with a site in another.</a:t>
            </a:r>
          </a:p>
          <a:p>
            <a:endParaRPr lang="en-US" sz="1200" kern="1200" baseline="0" dirty="0">
              <a:solidFill>
                <a:schemeClr val="tx1"/>
              </a:solidFill>
              <a:latin typeface="+mn-lt"/>
              <a:ea typeface="+mn-ea"/>
              <a:cs typeface="+mn-cs"/>
            </a:endParaRPr>
          </a:p>
          <a:p>
            <a:r>
              <a:rPr lang="en-US" b="1" i="1" baseline="0" dirty="0"/>
              <a:t>Concept of Universal Service:</a:t>
            </a:r>
          </a:p>
          <a:p>
            <a:endParaRPr lang="en-US" b="1" i="1" baseline="0" dirty="0"/>
          </a:p>
          <a:p>
            <a:r>
              <a:rPr lang="en-US" sz="1200" kern="1200" baseline="0" dirty="0">
                <a:solidFill>
                  <a:schemeClr val="tx1"/>
                </a:solidFill>
                <a:latin typeface="+mn-lt"/>
                <a:ea typeface="+mn-ea"/>
                <a:cs typeface="+mn-cs"/>
              </a:rPr>
              <a:t>The chief problem with multiple networks should be obvious: a computer attached to a given network can only communicate with other computers attached to the same network. The problem became evident in the 1970s as large organizations began to acquire multiple networks. Each network in the organization formed an island. In many early installations, each computer attached to a single network, and employees had to choose a computer appropriate for each task. That is, an employee was given access to multiple screens and keyboards, and the employee was forced to move from one computer to another to send a message across the appropriate network.</a:t>
            </a:r>
          </a:p>
          <a:p>
            <a:endParaRPr lang="en-US" b="1" i="1" baseline="0" dirty="0"/>
          </a:p>
          <a:p>
            <a:r>
              <a:rPr lang="en-US" sz="1200" kern="1200" baseline="0" dirty="0">
                <a:solidFill>
                  <a:schemeClr val="tx1"/>
                </a:solidFill>
                <a:latin typeface="+mn-lt"/>
                <a:ea typeface="+mn-ea"/>
                <a:cs typeface="+mn-cs"/>
              </a:rPr>
              <a:t>Users are neither satisfied nor productive when they must use a separate computer for each network. Consequently, most modern computer communication systems allow communication between any two computers analogous to the way a telephone system provides communication between any two telephones. Known as </a:t>
            </a:r>
            <a:r>
              <a:rPr lang="en-US" sz="1200" i="1" kern="1200" baseline="0" dirty="0">
                <a:solidFill>
                  <a:schemeClr val="tx1"/>
                </a:solidFill>
                <a:latin typeface="+mn-lt"/>
                <a:ea typeface="+mn-ea"/>
                <a:cs typeface="+mn-cs"/>
              </a:rPr>
              <a:t>universal service, the </a:t>
            </a:r>
            <a:r>
              <a:rPr lang="en-US" sz="1200" kern="1200" baseline="0" dirty="0">
                <a:solidFill>
                  <a:schemeClr val="tx1"/>
                </a:solidFill>
                <a:latin typeface="+mn-lt"/>
                <a:ea typeface="+mn-ea"/>
                <a:cs typeface="+mn-cs"/>
              </a:rPr>
              <a:t>concept is a fundamental part of networking. With universal service, a user on any computer in any organization can send messages or data to any other user. Furthermore, a user does not need to change computer systems when changing tasks — all information is available to all computers. As a result, users are more productive.</a:t>
            </a:r>
          </a:p>
          <a:p>
            <a:endParaRPr lang="en-US" b="1" i="1" baseline="0" dirty="0"/>
          </a:p>
          <a:p>
            <a:r>
              <a:rPr lang="en-US" sz="1200" b="1" i="1" kern="1200" baseline="0" dirty="0">
                <a:solidFill>
                  <a:schemeClr val="tx1"/>
                </a:solidFill>
                <a:latin typeface="+mn-lt"/>
                <a:ea typeface="+mn-ea"/>
                <a:cs typeface="+mn-cs"/>
              </a:rPr>
              <a:t>A communication system that supplies universal service allows arbitrary pairs of computers to communicate.</a:t>
            </a:r>
          </a:p>
          <a:p>
            <a:endParaRPr lang="en-US" sz="1200" b="1" i="1" kern="1200" baseline="0" dirty="0">
              <a:solidFill>
                <a:schemeClr val="tx1"/>
              </a:solidFill>
              <a:latin typeface="+mn-lt"/>
              <a:ea typeface="+mn-ea"/>
              <a:cs typeface="+mn-cs"/>
            </a:endParaRPr>
          </a:p>
          <a:p>
            <a:r>
              <a:rPr lang="en-US" sz="1200" i="1" kern="1200" baseline="0" dirty="0">
                <a:solidFill>
                  <a:schemeClr val="tx1"/>
                </a:solidFill>
                <a:latin typeface="+mn-lt"/>
                <a:ea typeface="+mn-ea"/>
                <a:cs typeface="+mn-cs"/>
              </a:rPr>
              <a:t>Although universal service is highly desirable, incompatibilities among network hardware, frames, and addresses prevent a bridged network from including arbitrary technologies.</a:t>
            </a:r>
          </a:p>
          <a:p>
            <a:endParaRPr lang="en-US" sz="1200" i="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Internetworking</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Despite the incompatibilities among network technologies, researchers have devised a scheme that provides universal service among heterogeneous networks. Called </a:t>
            </a:r>
            <a:r>
              <a:rPr lang="en-US" sz="1200" i="1" kern="1200" baseline="0" dirty="0">
                <a:solidFill>
                  <a:schemeClr val="tx1"/>
                </a:solidFill>
                <a:latin typeface="+mn-lt"/>
                <a:ea typeface="+mn-ea"/>
                <a:cs typeface="+mn-cs"/>
              </a:rPr>
              <a:t>internetworking, the scheme uses both hardware and software. Additional hardware </a:t>
            </a:r>
            <a:r>
              <a:rPr lang="en-US" sz="1200" kern="1200" baseline="0" dirty="0">
                <a:solidFill>
                  <a:schemeClr val="tx1"/>
                </a:solidFill>
                <a:latin typeface="+mn-lt"/>
                <a:ea typeface="+mn-ea"/>
                <a:cs typeface="+mn-cs"/>
              </a:rPr>
              <a:t>systems are used to interconnect a set of physical networks. Software on the attached computers then provides universal service. The resulting system of connected physical networks is known as an </a:t>
            </a:r>
            <a:r>
              <a:rPr lang="en-US" sz="1200" i="1" kern="1200" baseline="0" dirty="0">
                <a:solidFill>
                  <a:schemeClr val="tx1"/>
                </a:solidFill>
                <a:latin typeface="+mn-lt"/>
                <a:ea typeface="+mn-ea"/>
                <a:cs typeface="+mn-cs"/>
              </a:rPr>
              <a:t>internetwork or internet.</a:t>
            </a:r>
          </a:p>
          <a:p>
            <a:endParaRPr lang="en-US" sz="1200" i="1"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basic hardware component used to connect heterogeneous networks is a </a:t>
            </a:r>
            <a:r>
              <a:rPr lang="en-US" sz="1200" i="1" kern="1200" baseline="0" dirty="0">
                <a:solidFill>
                  <a:schemeClr val="tx1"/>
                </a:solidFill>
                <a:latin typeface="+mn-lt"/>
                <a:ea typeface="+mn-ea"/>
                <a:cs typeface="+mn-cs"/>
              </a:rPr>
              <a:t>router. Physically, a router is an independent hardware system dedicated to the task of </a:t>
            </a:r>
            <a:r>
              <a:rPr lang="en-US" sz="1200" kern="1200" baseline="0" dirty="0">
                <a:solidFill>
                  <a:schemeClr val="tx1"/>
                </a:solidFill>
                <a:latin typeface="+mn-lt"/>
                <a:ea typeface="+mn-ea"/>
                <a:cs typeface="+mn-cs"/>
              </a:rPr>
              <a:t>interconnecting networks. Like a bridge, a router contains a processor and memory as well as a separate I/O interface for each network to which it connects. The network treats a connection to a router the same as a connection to any other computer.</a:t>
            </a:r>
          </a:p>
          <a:p>
            <a:endParaRPr lang="en-US" sz="1200" i="1"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figure uses a cloud to depict each network because router connections are not restricted to a particular network technology. A router can connect two LANs, a LAN and a WAN, or two WANs. Furthermore, when a router connects two networks in the same general category, the networks do not need to use the same technology. For example, a router can connect an Ethernet to a Wi-Fi network. Thus, each cloud represents an arbitrary network technology.</a:t>
            </a:r>
          </a:p>
          <a:p>
            <a:endParaRPr lang="en-US" sz="1200" b="0" i="1" kern="1200" baseline="0" dirty="0">
              <a:solidFill>
                <a:schemeClr val="tx1"/>
              </a:solidFill>
              <a:latin typeface="+mn-lt"/>
              <a:ea typeface="+mn-ea"/>
              <a:cs typeface="+mn-cs"/>
            </a:endParaRPr>
          </a:p>
          <a:p>
            <a:r>
              <a:rPr lang="en-US" sz="1200" b="0" i="1" kern="1200" baseline="0" dirty="0">
                <a:solidFill>
                  <a:schemeClr val="tx1"/>
                </a:solidFill>
                <a:latin typeface="+mn-lt"/>
                <a:ea typeface="+mn-ea"/>
                <a:cs typeface="+mn-cs"/>
              </a:rPr>
              <a:t>An Internet router is a special-purpose hardware system dedicated to the task of interconnecting networks. A router can interconnect networks that use different technologies, including different media, physical addressing schemes, or frame formats.</a:t>
            </a:r>
          </a:p>
          <a:p>
            <a:endParaRPr lang="en-US" b="1" i="1"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The goal of internetworking is universal service across heterogeneous networks.</a:t>
            </a:r>
          </a:p>
          <a:p>
            <a:endParaRPr lang="en-US" b="1" i="1" baseline="0"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4</a:t>
            </a:fld>
            <a:endParaRPr lang="en-US" sz="1200" kern="1200" dirty="0">
              <a:solidFill>
                <a:prstClr val="black"/>
              </a:solidFill>
              <a:latin typeface="Calibri"/>
              <a:ea typeface="+mn-ea"/>
              <a:cs typeface="+mn-cs"/>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05B3370-FB81-4CC9-BEFE-240FFA8EDB34}" type="slidenum">
              <a:rPr lang="en-US">
                <a:solidFill>
                  <a:prstClr val="black"/>
                </a:solidFill>
              </a:rPr>
              <a:pPr/>
              <a:t>43</a:t>
            </a:fld>
            <a:endParaRPr lang="en-US" dirty="0">
              <a:solidFill>
                <a:prstClr val="black"/>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i="1" baseline="0" dirty="0"/>
          </a:p>
        </p:txBody>
      </p:sp>
      <p:sp>
        <p:nvSpPr>
          <p:cNvPr id="4" name="Slide Number Placeholder 3"/>
          <p:cNvSpPr>
            <a:spLocks noGrp="1"/>
          </p:cNvSpPr>
          <p:nvPr>
            <p:ph type="sldNum" sz="quarter" idx="10"/>
          </p:nvPr>
        </p:nvSpPr>
        <p:spPr/>
        <p:txBody>
          <a:bodyPr/>
          <a:lstStyle/>
          <a:p>
            <a:fld id="{705B3370-FB81-4CC9-BEFE-240FFA8EDB34}" type="slidenum">
              <a:rPr lang="en-US">
                <a:solidFill>
                  <a:prstClr val="black"/>
                </a:solidFill>
              </a:rPr>
              <a:pPr/>
              <a:t>44</a:t>
            </a:fld>
            <a:endParaRPr lang="en-US" dirty="0">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kern="1200" baseline="0" dirty="0">
                <a:solidFill>
                  <a:schemeClr val="tx1"/>
                </a:solidFill>
                <a:latin typeface="+mn-lt"/>
                <a:ea typeface="+mn-ea"/>
                <a:cs typeface="+mn-cs"/>
              </a:rPr>
              <a:t>From Douglas Comer’s book: (Free chapter on Internetworking from: http://www.netbook.cs.purdue.edu/PDFdocuments/ch20.pdf)</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 large organization with diverse networking requirements needs multiple physical networks. More important, if the organization chooses the type of network that is best for each task, the organization will have several types of networks. For example, a LAN technology like Ethernet might be the best solution for connecting computers at a given site, but a leased data circuit might be used to interconnect a site in one city with a site in another.</a:t>
            </a:r>
          </a:p>
          <a:p>
            <a:endParaRPr lang="en-US" sz="1200" kern="1200" baseline="0" dirty="0">
              <a:solidFill>
                <a:schemeClr val="tx1"/>
              </a:solidFill>
              <a:latin typeface="+mn-lt"/>
              <a:ea typeface="+mn-ea"/>
              <a:cs typeface="+mn-cs"/>
            </a:endParaRPr>
          </a:p>
          <a:p>
            <a:r>
              <a:rPr lang="en-US" b="1" i="1" baseline="0" dirty="0"/>
              <a:t>Concept of Universal Service:</a:t>
            </a:r>
          </a:p>
          <a:p>
            <a:endParaRPr lang="en-US" b="1" i="1" baseline="0" dirty="0"/>
          </a:p>
          <a:p>
            <a:r>
              <a:rPr lang="en-US" sz="1200" kern="1200" baseline="0" dirty="0">
                <a:solidFill>
                  <a:schemeClr val="tx1"/>
                </a:solidFill>
                <a:latin typeface="+mn-lt"/>
                <a:ea typeface="+mn-ea"/>
                <a:cs typeface="+mn-cs"/>
              </a:rPr>
              <a:t>The chief problem with multiple networks should be obvious: a computer attached to a given network can only communicate with other computers attached to the same network. The problem became evident in the 1970s as large organizations began to acquire multiple networks. Each network in the organization formed an island. In many early installations, each computer attached to a single network, and employees had to choose a computer appropriate for each task. That is, an employee was given access to multiple screens and keyboards, and the employee was forced to move from one computer to another to send a message across the appropriate network.</a:t>
            </a:r>
          </a:p>
          <a:p>
            <a:endParaRPr lang="en-US" b="1" i="1" baseline="0" dirty="0"/>
          </a:p>
          <a:p>
            <a:r>
              <a:rPr lang="en-US" sz="1200" kern="1200" baseline="0" dirty="0">
                <a:solidFill>
                  <a:schemeClr val="tx1"/>
                </a:solidFill>
                <a:latin typeface="+mn-lt"/>
                <a:ea typeface="+mn-ea"/>
                <a:cs typeface="+mn-cs"/>
              </a:rPr>
              <a:t>Users are neither satisfied nor productive when they must use a separate computer for each network. Consequently, most modern computer communication systems allow communication between any two computers analogous to the way a telephone system provides communication between any two telephones. Known as </a:t>
            </a:r>
            <a:r>
              <a:rPr lang="en-US" sz="1200" i="1" kern="1200" baseline="0" dirty="0">
                <a:solidFill>
                  <a:schemeClr val="tx1"/>
                </a:solidFill>
                <a:latin typeface="+mn-lt"/>
                <a:ea typeface="+mn-ea"/>
                <a:cs typeface="+mn-cs"/>
              </a:rPr>
              <a:t>universal service, the </a:t>
            </a:r>
            <a:r>
              <a:rPr lang="en-US" sz="1200" kern="1200" baseline="0" dirty="0">
                <a:solidFill>
                  <a:schemeClr val="tx1"/>
                </a:solidFill>
                <a:latin typeface="+mn-lt"/>
                <a:ea typeface="+mn-ea"/>
                <a:cs typeface="+mn-cs"/>
              </a:rPr>
              <a:t>concept is a fundamental part of networking. With universal service, a user on any computer in any organization can send messages or data to any other user. Furthermore, a user does not need to change computer systems when changing tasks — all information is available to all computers. As a result, users are more productive.</a:t>
            </a:r>
          </a:p>
          <a:p>
            <a:endParaRPr lang="en-US" b="1" i="1" baseline="0" dirty="0"/>
          </a:p>
          <a:p>
            <a:r>
              <a:rPr lang="en-US" sz="1200" b="1" i="1" kern="1200" baseline="0" dirty="0">
                <a:solidFill>
                  <a:schemeClr val="tx1"/>
                </a:solidFill>
                <a:latin typeface="+mn-lt"/>
                <a:ea typeface="+mn-ea"/>
                <a:cs typeface="+mn-cs"/>
              </a:rPr>
              <a:t>A communication system that supplies universal service allows arbitrary pairs of computers to communicate.</a:t>
            </a:r>
          </a:p>
          <a:p>
            <a:endParaRPr lang="en-US" sz="1200" b="1" i="1" kern="1200" baseline="0" dirty="0">
              <a:solidFill>
                <a:schemeClr val="tx1"/>
              </a:solidFill>
              <a:latin typeface="+mn-lt"/>
              <a:ea typeface="+mn-ea"/>
              <a:cs typeface="+mn-cs"/>
            </a:endParaRPr>
          </a:p>
          <a:p>
            <a:r>
              <a:rPr lang="en-US" sz="1200" i="1" kern="1200" baseline="0" dirty="0">
                <a:solidFill>
                  <a:schemeClr val="tx1"/>
                </a:solidFill>
                <a:latin typeface="+mn-lt"/>
                <a:ea typeface="+mn-ea"/>
                <a:cs typeface="+mn-cs"/>
              </a:rPr>
              <a:t>Although universal service is highly desirable, incompatibilities among network hardware, frames, and addresses prevent a bridged network from including arbitrary technologies.</a:t>
            </a:r>
          </a:p>
          <a:p>
            <a:endParaRPr lang="en-US" sz="1200" i="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Internetworking</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Despite the incompatibilities among network technologies, researchers have devised a scheme that provides universal service among heterogeneous networks. Called </a:t>
            </a:r>
            <a:r>
              <a:rPr lang="en-US" sz="1200" i="1" kern="1200" baseline="0" dirty="0">
                <a:solidFill>
                  <a:schemeClr val="tx1"/>
                </a:solidFill>
                <a:latin typeface="+mn-lt"/>
                <a:ea typeface="+mn-ea"/>
                <a:cs typeface="+mn-cs"/>
              </a:rPr>
              <a:t>internetworking, the scheme uses both hardware and software. Additional hardware </a:t>
            </a:r>
            <a:r>
              <a:rPr lang="en-US" sz="1200" kern="1200" baseline="0" dirty="0">
                <a:solidFill>
                  <a:schemeClr val="tx1"/>
                </a:solidFill>
                <a:latin typeface="+mn-lt"/>
                <a:ea typeface="+mn-ea"/>
                <a:cs typeface="+mn-cs"/>
              </a:rPr>
              <a:t>systems are used to interconnect a set of physical networks. Software on the attached computers then provides universal service. The resulting system of connected physical networks is known as an </a:t>
            </a:r>
            <a:r>
              <a:rPr lang="en-US" sz="1200" i="1" kern="1200" baseline="0" dirty="0">
                <a:solidFill>
                  <a:schemeClr val="tx1"/>
                </a:solidFill>
                <a:latin typeface="+mn-lt"/>
                <a:ea typeface="+mn-ea"/>
                <a:cs typeface="+mn-cs"/>
              </a:rPr>
              <a:t>internetwork or internet.</a:t>
            </a:r>
          </a:p>
          <a:p>
            <a:endParaRPr lang="en-US" sz="1200" i="1"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basic hardware component used to connect heterogeneous networks is a </a:t>
            </a:r>
            <a:r>
              <a:rPr lang="en-US" sz="1200" i="1" kern="1200" baseline="0" dirty="0">
                <a:solidFill>
                  <a:schemeClr val="tx1"/>
                </a:solidFill>
                <a:latin typeface="+mn-lt"/>
                <a:ea typeface="+mn-ea"/>
                <a:cs typeface="+mn-cs"/>
              </a:rPr>
              <a:t>router. Physically, a router is an independent hardware system dedicated to the task of </a:t>
            </a:r>
            <a:r>
              <a:rPr lang="en-US" sz="1200" kern="1200" baseline="0" dirty="0">
                <a:solidFill>
                  <a:schemeClr val="tx1"/>
                </a:solidFill>
                <a:latin typeface="+mn-lt"/>
                <a:ea typeface="+mn-ea"/>
                <a:cs typeface="+mn-cs"/>
              </a:rPr>
              <a:t>interconnecting networks. Like a bridge, a router contains a processor and memory as well as a separate I/O interface for each network to which it connects. The network treats a connection to a router the same as a connection to any other computer.</a:t>
            </a:r>
          </a:p>
          <a:p>
            <a:endParaRPr lang="en-US" sz="1200" i="1"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figure uses a cloud to depict each network because router connections are not restricted to a particular network technology. A router can connect two LANs, a LAN and a WAN, or two WANs. Furthermore, when a router connects two networks in the same general category, the networks do not need to use the same technology. For example, a router can connect an Ethernet to a Wi-Fi network. Thus, each cloud represents an arbitrary network technology.</a:t>
            </a:r>
          </a:p>
          <a:p>
            <a:endParaRPr lang="en-US" sz="1200" b="0" i="1" kern="1200" baseline="0" dirty="0">
              <a:solidFill>
                <a:schemeClr val="tx1"/>
              </a:solidFill>
              <a:latin typeface="+mn-lt"/>
              <a:ea typeface="+mn-ea"/>
              <a:cs typeface="+mn-cs"/>
            </a:endParaRPr>
          </a:p>
          <a:p>
            <a:r>
              <a:rPr lang="en-US" sz="1200" b="0" i="1" kern="1200" baseline="0" dirty="0">
                <a:solidFill>
                  <a:schemeClr val="tx1"/>
                </a:solidFill>
                <a:latin typeface="+mn-lt"/>
                <a:ea typeface="+mn-ea"/>
                <a:cs typeface="+mn-cs"/>
              </a:rPr>
              <a:t>An Internet router is a special-purpose hardware system dedicated to the task of interconnecting networks. A router can interconnect networks that use different technologies, including different media, physical addressing schemes, or frame formats.</a:t>
            </a:r>
          </a:p>
          <a:p>
            <a:endParaRPr lang="en-US" b="1" i="1"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The goal of internetworking is universal service across heterogeneous networks.</a:t>
            </a:r>
          </a:p>
          <a:p>
            <a:endParaRPr lang="en-US" b="1" i="1" baseline="0"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5</a:t>
            </a:fld>
            <a:endParaRPr lang="en-US" sz="1200" kern="1200" dirty="0">
              <a:solidFill>
                <a:prstClr val="black"/>
              </a:solidFill>
              <a:latin typeface="Calibri"/>
              <a:ea typeface="+mn-ea"/>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In general, Internet software provides the appearance of a single, seamless communication system to which many computers attach. The system offers universal service: each computer is assigned an address, and any computer can send a packet to any other computer.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We say that an internet is a </a:t>
            </a:r>
            <a:r>
              <a:rPr lang="en-US" sz="1200" i="1" kern="1200" baseline="0" dirty="0">
                <a:solidFill>
                  <a:schemeClr val="tx1"/>
                </a:solidFill>
                <a:latin typeface="+mn-lt"/>
                <a:ea typeface="+mn-ea"/>
                <a:cs typeface="+mn-cs"/>
              </a:rPr>
              <a:t>virtual network system because the communication </a:t>
            </a:r>
            <a:r>
              <a:rPr lang="en-US" sz="1200" kern="1200" baseline="0" dirty="0">
                <a:solidFill>
                  <a:schemeClr val="tx1"/>
                </a:solidFill>
                <a:latin typeface="+mn-lt"/>
                <a:ea typeface="+mn-ea"/>
                <a:cs typeface="+mn-cs"/>
              </a:rPr>
              <a:t>system is an abstraction. That is, although a combination of hardware and software provides the illusion of a uniform network system, no such network exists. The figure above illustrates the virtual network concept as well as a corresponding physical structure.</a:t>
            </a:r>
          </a:p>
          <a:p>
            <a:endParaRPr lang="en-US" b="1" i="1" baseline="0"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6</a:t>
            </a:fld>
            <a:endParaRPr lang="en-US" sz="1200" kern="1200" dirty="0">
              <a:solidFill>
                <a:prstClr val="black"/>
              </a:solidFill>
              <a:latin typeface="Calibri"/>
              <a:ea typeface="+mn-ea"/>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In general, Internet software provides the appearance of a single, seamless communication system to which many computers attach. The system offers universal service: each computer is assigned an address, and any computer can send a packet to any other computer.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We say that an internet is a </a:t>
            </a:r>
            <a:r>
              <a:rPr lang="en-US" sz="1200" i="1" kern="1200" baseline="0" dirty="0">
                <a:solidFill>
                  <a:schemeClr val="tx1"/>
                </a:solidFill>
                <a:latin typeface="+mn-lt"/>
                <a:ea typeface="+mn-ea"/>
                <a:cs typeface="+mn-cs"/>
              </a:rPr>
              <a:t>virtual network system because the communication </a:t>
            </a:r>
            <a:r>
              <a:rPr lang="en-US" sz="1200" kern="1200" baseline="0" dirty="0">
                <a:solidFill>
                  <a:schemeClr val="tx1"/>
                </a:solidFill>
                <a:latin typeface="+mn-lt"/>
                <a:ea typeface="+mn-ea"/>
                <a:cs typeface="+mn-cs"/>
              </a:rPr>
              <a:t>system is an abstraction. That is, although a combination of hardware and software provides the illusion of a uniform network system, no such network exists. The figure above illustrates the virtual network concept as well as a corresponding physical structure.</a:t>
            </a:r>
          </a:p>
          <a:p>
            <a:endParaRPr lang="en-US" b="1" i="1" baseline="0"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7</a:t>
            </a:fld>
            <a:endParaRPr lang="en-US" sz="1200" kern="1200" dirty="0">
              <a:solidFill>
                <a:prstClr val="black"/>
              </a:solidFill>
              <a:latin typeface="Calibri"/>
              <a:ea typeface="+mn-ea"/>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Let’s crystallize the theory we’ve learn up till now with this example.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source and destination nodes both use Ethernet technology; however, they are on different LANs. The route from the source to the destination goes through networks other than Ethernet (FDDI and PPP). Network 3 and Network 4 cannot understand Ethernet packets. Therefore, the router R1 should send the Ethernet frame as a FDDI frame on network 3 and R2 should send the Ethernet frame as a PPP frame on Network 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Network 1 can understand Ethernet frame.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r>
              <a:rPr lang="en-US" sz="1200" kern="1200" baseline="0" dirty="0">
                <a:solidFill>
                  <a:schemeClr val="tx1"/>
                </a:solidFill>
                <a:latin typeface="+mn-lt"/>
                <a:ea typeface="+mn-ea"/>
                <a:cs typeface="+mn-cs"/>
              </a:rPr>
              <a:t>From Douglas Comer’s book: (Free chapter on Internetworking from: http://www.netbook.cs.purdue.edu/PDFdocuments/ch20.pdf)</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Each network technology is designed to fit a specific set of constraints. For example, LAN technologies are designed to provide high-speed communication across short distances, while WAN technologies are designed to provide communication across large areas. Consequently,</a:t>
            </a:r>
          </a:p>
          <a:p>
            <a:endParaRPr lang="en-US" sz="1200" kern="1200" baseline="0" dirty="0">
              <a:solidFill>
                <a:schemeClr val="tx1"/>
              </a:solidFill>
              <a:latin typeface="+mn-lt"/>
              <a:ea typeface="+mn-ea"/>
              <a:cs typeface="+mn-cs"/>
            </a:endParaRPr>
          </a:p>
          <a:p>
            <a:r>
              <a:rPr lang="en-US" sz="1200" b="1" i="1" kern="1200" baseline="0" dirty="0">
                <a:solidFill>
                  <a:schemeClr val="tx1"/>
                </a:solidFill>
                <a:latin typeface="+mn-lt"/>
                <a:ea typeface="+mn-ea"/>
                <a:cs typeface="+mn-cs"/>
              </a:rPr>
              <a:t>No single networking technology is best for all needs.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 large organization with diverse networking requirements needs multiple physical networks. More important, if the organization chooses the type of network that is best for each task, the organization will have several types of networks. For example, a LAN technology like Ethernet might be the best solution for connecting computers at a given site, but a leased data circuit might be used to interconnect a site in one city with a site in another.</a:t>
            </a:r>
          </a:p>
          <a:p>
            <a:endParaRPr lang="en-US" sz="1200" kern="1200" baseline="0" dirty="0">
              <a:solidFill>
                <a:schemeClr val="tx1"/>
              </a:solidFill>
              <a:latin typeface="+mn-lt"/>
              <a:ea typeface="+mn-ea"/>
              <a:cs typeface="+mn-cs"/>
            </a:endParaRPr>
          </a:p>
          <a:p>
            <a:r>
              <a:rPr lang="en-US" b="1" i="1" baseline="0" dirty="0"/>
              <a:t>Concept of Universal Service:</a:t>
            </a:r>
          </a:p>
          <a:p>
            <a:endParaRPr lang="en-US" b="1" i="1" baseline="0" dirty="0"/>
          </a:p>
          <a:p>
            <a:r>
              <a:rPr lang="en-US" sz="1200" kern="1200" baseline="0" dirty="0">
                <a:solidFill>
                  <a:schemeClr val="tx1"/>
                </a:solidFill>
                <a:latin typeface="+mn-lt"/>
                <a:ea typeface="+mn-ea"/>
                <a:cs typeface="+mn-cs"/>
              </a:rPr>
              <a:t>The chief problem with multiple networks should be obvious: a computer attached to a given network can only communicate with other computers attached to the same network. The problem became evident in the 1970s as large organizations began to acquire multiple networks. Each network in the organization formed an island. In many early installations, each computer attached to a single network, and employees had to choose a computer appropriate for each task. That is, an employee was given access to multiple screens and keyboards, and the employee was forced to move from one computer to another to send a message across the appropriate network.</a:t>
            </a:r>
          </a:p>
          <a:p>
            <a:endParaRPr lang="en-US" b="1" i="1" baseline="0" dirty="0"/>
          </a:p>
          <a:p>
            <a:r>
              <a:rPr lang="en-US" sz="1200" kern="1200" baseline="0" dirty="0">
                <a:solidFill>
                  <a:schemeClr val="tx1"/>
                </a:solidFill>
                <a:latin typeface="+mn-lt"/>
                <a:ea typeface="+mn-ea"/>
                <a:cs typeface="+mn-cs"/>
              </a:rPr>
              <a:t>Users are neither satisfied nor productive when they must use a separate computer for each network. Consequently, most modern computer communication systems allow communication between any two computers analogous to the way a telephone system provides communication between any two telephones. Known as </a:t>
            </a:r>
            <a:r>
              <a:rPr lang="en-US" sz="1200" i="1" kern="1200" baseline="0" dirty="0">
                <a:solidFill>
                  <a:schemeClr val="tx1"/>
                </a:solidFill>
                <a:latin typeface="+mn-lt"/>
                <a:ea typeface="+mn-ea"/>
                <a:cs typeface="+mn-cs"/>
              </a:rPr>
              <a:t>universal service, the </a:t>
            </a:r>
            <a:r>
              <a:rPr lang="en-US" sz="1200" kern="1200" baseline="0" dirty="0">
                <a:solidFill>
                  <a:schemeClr val="tx1"/>
                </a:solidFill>
                <a:latin typeface="+mn-lt"/>
                <a:ea typeface="+mn-ea"/>
                <a:cs typeface="+mn-cs"/>
              </a:rPr>
              <a:t>concept is a fundamental part of networking. With universal service, a user on any computer in any organization can send messages or data to any other user. Furthermore, a user does not need to change computer systems when changing tasks — all information is available to all computers. As a result, users are more productive.</a:t>
            </a:r>
          </a:p>
          <a:p>
            <a:endParaRPr lang="en-US" b="1" i="1" baseline="0" dirty="0"/>
          </a:p>
          <a:p>
            <a:r>
              <a:rPr lang="en-US" sz="1200" b="1" i="1" kern="1200" baseline="0" dirty="0">
                <a:solidFill>
                  <a:schemeClr val="tx1"/>
                </a:solidFill>
                <a:latin typeface="+mn-lt"/>
                <a:ea typeface="+mn-ea"/>
                <a:cs typeface="+mn-cs"/>
              </a:rPr>
              <a:t>A communication system that supplies universal service allows arbitrary pairs of computers to communicate.</a:t>
            </a:r>
          </a:p>
          <a:p>
            <a:endParaRPr lang="en-US" sz="1200" b="1" i="1" kern="1200" baseline="0" dirty="0">
              <a:solidFill>
                <a:schemeClr val="tx1"/>
              </a:solidFill>
              <a:latin typeface="+mn-lt"/>
              <a:ea typeface="+mn-ea"/>
              <a:cs typeface="+mn-cs"/>
            </a:endParaRPr>
          </a:p>
          <a:p>
            <a:r>
              <a:rPr lang="en-US" sz="1200" i="1" kern="1200" baseline="0" dirty="0">
                <a:solidFill>
                  <a:schemeClr val="tx1"/>
                </a:solidFill>
                <a:latin typeface="+mn-lt"/>
                <a:ea typeface="+mn-ea"/>
                <a:cs typeface="+mn-cs"/>
              </a:rPr>
              <a:t>Although universal service is highly desirable, incompatibilities among network hardware, frames, and addresses prevent a bridged network from including arbitrary technologies.</a:t>
            </a:r>
          </a:p>
          <a:p>
            <a:endParaRPr lang="en-US" sz="1200" i="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Internetworking</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Despite the incompatibilities among network technologies, researchers have devised a scheme that provides universal service among heterogeneous networks. Called </a:t>
            </a:r>
            <a:r>
              <a:rPr lang="en-US" sz="1200" i="1" kern="1200" baseline="0" dirty="0">
                <a:solidFill>
                  <a:schemeClr val="tx1"/>
                </a:solidFill>
                <a:latin typeface="+mn-lt"/>
                <a:ea typeface="+mn-ea"/>
                <a:cs typeface="+mn-cs"/>
              </a:rPr>
              <a:t>internetworking, the scheme uses both hardware and software. Additional hardware </a:t>
            </a:r>
            <a:r>
              <a:rPr lang="en-US" sz="1200" kern="1200" baseline="0" dirty="0">
                <a:solidFill>
                  <a:schemeClr val="tx1"/>
                </a:solidFill>
                <a:latin typeface="+mn-lt"/>
                <a:ea typeface="+mn-ea"/>
                <a:cs typeface="+mn-cs"/>
              </a:rPr>
              <a:t>systems are used to interconnect a set of physical networks. Software on the attached computers then provides universal service. The resulting system of connected physical networks is known as an </a:t>
            </a:r>
            <a:r>
              <a:rPr lang="en-US" sz="1200" i="1" kern="1200" baseline="0" dirty="0">
                <a:solidFill>
                  <a:schemeClr val="tx1"/>
                </a:solidFill>
                <a:latin typeface="+mn-lt"/>
                <a:ea typeface="+mn-ea"/>
                <a:cs typeface="+mn-cs"/>
              </a:rPr>
              <a:t>internetwork or internet.</a:t>
            </a:r>
          </a:p>
          <a:p>
            <a:endParaRPr lang="en-US" sz="1200" i="1"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basic hardware component used to connect heterogeneous networks is a </a:t>
            </a:r>
            <a:r>
              <a:rPr lang="en-US" sz="1200" i="1" kern="1200" baseline="0" dirty="0">
                <a:solidFill>
                  <a:schemeClr val="tx1"/>
                </a:solidFill>
                <a:latin typeface="+mn-lt"/>
                <a:ea typeface="+mn-ea"/>
                <a:cs typeface="+mn-cs"/>
              </a:rPr>
              <a:t>router. Physically, a router is an independent hardware system dedicated to the task of </a:t>
            </a:r>
            <a:r>
              <a:rPr lang="en-US" sz="1200" kern="1200" baseline="0" dirty="0">
                <a:solidFill>
                  <a:schemeClr val="tx1"/>
                </a:solidFill>
                <a:latin typeface="+mn-lt"/>
                <a:ea typeface="+mn-ea"/>
                <a:cs typeface="+mn-cs"/>
              </a:rPr>
              <a:t>interconnecting networks. Like a bridge, a router contains a processor and memory as well as a separate I/O interface for each network to which it connects. The network treats a connection to a router the same as a connection to any other computer.</a:t>
            </a:r>
          </a:p>
          <a:p>
            <a:endParaRPr lang="en-US" sz="1200" i="1"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figure uses a cloud to depict each network because router connections are not restricted to a particular network technology. A router can connect two LANs, a LAN and a WAN, or two WANs. Furthermore, when a router connects two networks in the same general category, the networks do not need to use the same technology. For example, a router can connect an Ethernet to a Wi-Fi network. Thus, each cloud represents an arbitrary network technology.</a:t>
            </a:r>
          </a:p>
          <a:p>
            <a:endParaRPr lang="en-US" sz="1200" b="0" i="1" kern="1200" baseline="0" dirty="0">
              <a:solidFill>
                <a:schemeClr val="tx1"/>
              </a:solidFill>
              <a:latin typeface="+mn-lt"/>
              <a:ea typeface="+mn-ea"/>
              <a:cs typeface="+mn-cs"/>
            </a:endParaRPr>
          </a:p>
          <a:p>
            <a:r>
              <a:rPr lang="en-US" sz="1200" b="0" i="1" kern="1200" baseline="0" dirty="0">
                <a:solidFill>
                  <a:schemeClr val="tx1"/>
                </a:solidFill>
                <a:latin typeface="+mn-lt"/>
                <a:ea typeface="+mn-ea"/>
                <a:cs typeface="+mn-cs"/>
              </a:rPr>
              <a:t>An Internet router is a special-purpose hardware system dedicated to the task of interconnecting networks. A router can interconnect networks that use different technologies, including different media, physical addressing schemes, or frame formats.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endParaRPr lang="en-US" baseline="0"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8</a:t>
            </a:fld>
            <a:endParaRPr lang="en-US" sz="1200" kern="1200" dirty="0">
              <a:solidFill>
                <a:prstClr val="black"/>
              </a:solidFill>
              <a:latin typeface="Calibri"/>
              <a:ea typeface="+mn-ea"/>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Another problem sometimes arises, sometimes network place an upper limit on the size of packet they can deliver.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This is ~1500 bytes for Ethernet and around 600 bytes for PPP. Thus packets will have to be fragmented, these fragmented packets have to be routed to the destination and reassembled at the destination.</a:t>
            </a: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9</a:t>
            </a:fld>
            <a:endParaRPr lang="en-US" sz="1200" kern="1200" dirty="0">
              <a:solidFill>
                <a:prstClr val="black"/>
              </a:solidFill>
              <a:latin typeface="Calibri"/>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lgn="l" rtl="0"/>
            <a:fld id="{D00AE82B-E6DE-496D-8593-D879E45BA82B}" type="datetime1">
              <a:rPr lang="en-US" sz="1200" kern="1200">
                <a:solidFill>
                  <a:prstClr val="black">
                    <a:tint val="75000"/>
                  </a:prstClr>
                </a:solidFill>
                <a:latin typeface="Calibri"/>
                <a:ea typeface="+mn-ea"/>
                <a:cs typeface="+mn-cs"/>
              </a:rPr>
              <a:pPr algn="l" rtl="0"/>
              <a:t>4/19/2023</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lgn="l" rtl="0"/>
            <a:fld id="{66B78E9A-6735-4E07-A74B-4B6796617BE3}" type="datetime1">
              <a:rPr lang="en-US" sz="1200" kern="1200">
                <a:solidFill>
                  <a:prstClr val="black">
                    <a:tint val="75000"/>
                  </a:prstClr>
                </a:solidFill>
                <a:latin typeface="Calibri"/>
                <a:ea typeface="+mn-ea"/>
                <a:cs typeface="+mn-cs"/>
              </a:rPr>
              <a:pPr algn="l" rtl="0"/>
              <a:t>4/19/2023</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lgn="l" rtl="0"/>
            <a:fld id="{6EA5B254-B072-4CB1-B43D-2BC2DB9CD7C4}" type="datetime1">
              <a:rPr lang="en-US" sz="1200" kern="1200">
                <a:solidFill>
                  <a:prstClr val="black">
                    <a:tint val="75000"/>
                  </a:prstClr>
                </a:solidFill>
                <a:latin typeface="Calibri"/>
                <a:ea typeface="+mn-ea"/>
                <a:cs typeface="+mn-cs"/>
              </a:rPr>
              <a:pPr algn="l" rtl="0"/>
              <a:t>4/19/2023</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pPr algn="l" rtl="0"/>
            <a:fld id="{0B3C0AEA-CD41-4F3C-B390-ED135E50998F}" type="datetimeFigureOut">
              <a:rPr lang="en-US" sz="1200" kern="1200">
                <a:solidFill>
                  <a:srgbClr val="C9C2D1">
                    <a:shade val="90000"/>
                  </a:srgbClr>
                </a:solidFill>
                <a:latin typeface="Calibri"/>
                <a:ea typeface="+mn-ea"/>
                <a:cs typeface="+mn-cs"/>
              </a:rPr>
              <a:pPr algn="l" rtl="0"/>
              <a:t>4/19/2023</a:t>
            </a:fld>
            <a:endParaRPr lang="en-US" sz="1200" kern="1200">
              <a:solidFill>
                <a:srgbClr val="C9C2D1">
                  <a:shade val="90000"/>
                </a:srgbClr>
              </a:solidFill>
              <a:latin typeface="Calibri"/>
              <a:ea typeface="+mn-ea"/>
              <a:cs typeface="+mn-cs"/>
            </a:endParaRPr>
          </a:p>
        </p:txBody>
      </p:sp>
      <p:sp>
        <p:nvSpPr>
          <p:cNvPr id="19" name="Footer Placeholder 18"/>
          <p:cNvSpPr>
            <a:spLocks noGrp="1"/>
          </p:cNvSpPr>
          <p:nvPr>
            <p:ph type="ftr" sz="quarter" idx="11"/>
          </p:nvPr>
        </p:nvSpPr>
        <p:spPr/>
        <p:txBody>
          <a:bodyPr/>
          <a:lstStyle/>
          <a:p>
            <a:pPr algn="l" rtl="0"/>
            <a:endParaRPr lang="en-US" sz="1200" kern="1200">
              <a:solidFill>
                <a:srgbClr val="C9C2D1">
                  <a:shade val="90000"/>
                </a:srgbClr>
              </a:solidFill>
              <a:latin typeface="Calibri"/>
              <a:ea typeface="+mn-ea"/>
              <a:cs typeface="+mn-cs"/>
            </a:endParaRPr>
          </a:p>
        </p:txBody>
      </p:sp>
      <p:sp>
        <p:nvSpPr>
          <p:cNvPr id="27" name="Slide Number Placeholder 26"/>
          <p:cNvSpPr>
            <a:spLocks noGrp="1"/>
          </p:cNvSpPr>
          <p:nvPr>
            <p:ph type="sldNum" sz="quarter" idx="12"/>
          </p:nvPr>
        </p:nvSpPr>
        <p:spPr/>
        <p:txBody>
          <a:bodyPr/>
          <a:lstStyle/>
          <a:p>
            <a:pPr algn="r" rtl="0"/>
            <a:fld id="{206E2B85-19E5-46B6-96E8-D48D86305B43}" type="slidenum">
              <a:rPr lang="en-US" sz="1200" kern="1200">
                <a:solidFill>
                  <a:srgbClr val="C9C2D1">
                    <a:shade val="90000"/>
                  </a:srgbClr>
                </a:solidFill>
                <a:latin typeface="Calibri"/>
                <a:ea typeface="+mn-ea"/>
                <a:cs typeface="+mn-cs"/>
              </a:rPr>
              <a:pPr algn="r" rtl="0"/>
              <a:t>‹#›</a:t>
            </a:fld>
            <a:endParaRPr lang="en-US" sz="1200" kern="1200">
              <a:solidFill>
                <a:srgbClr val="C9C2D1">
                  <a:shade val="90000"/>
                </a:srgbClr>
              </a:solidFill>
              <a:latin typeface="Calibri"/>
              <a:ea typeface="+mn-ea"/>
              <a:cs typeface="+mn-cs"/>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4/19/2023</a:t>
            </a:fld>
            <a:endParaRPr lang="en-US" sz="1200" kern="1200">
              <a:solidFill>
                <a:srgbClr val="69676D">
                  <a:shade val="90000"/>
                </a:srgbClr>
              </a:solidFill>
              <a:latin typeface="Calibri"/>
              <a:ea typeface="+mn-ea"/>
              <a:cs typeface="+mn-cs"/>
            </a:endParaRPr>
          </a:p>
        </p:txBody>
      </p:sp>
      <p:sp>
        <p:nvSpPr>
          <p:cNvPr id="5" name="Footer Placeholder 4"/>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pPr algn="l" rtl="0"/>
            <a:fld id="{0B3C0AEA-CD41-4F3C-B390-ED135E50998F}" type="datetimeFigureOut">
              <a:rPr lang="en-US" sz="1200" kern="1200">
                <a:solidFill>
                  <a:srgbClr val="C9C2D1">
                    <a:shade val="90000"/>
                  </a:srgbClr>
                </a:solidFill>
                <a:latin typeface="Calibri"/>
                <a:ea typeface="+mn-ea"/>
                <a:cs typeface="+mn-cs"/>
              </a:rPr>
              <a:pPr algn="l" rtl="0"/>
              <a:t>4/19/2023</a:t>
            </a:fld>
            <a:endParaRPr lang="en-US" sz="1200" kern="1200">
              <a:solidFill>
                <a:srgbClr val="C9C2D1">
                  <a:shade val="90000"/>
                </a:srgbClr>
              </a:solidFill>
              <a:latin typeface="Calibri"/>
              <a:ea typeface="+mn-ea"/>
              <a:cs typeface="+mn-cs"/>
            </a:endParaRPr>
          </a:p>
        </p:txBody>
      </p:sp>
      <p:sp>
        <p:nvSpPr>
          <p:cNvPr id="5" name="Footer Placeholder 4"/>
          <p:cNvSpPr>
            <a:spLocks noGrp="1"/>
          </p:cNvSpPr>
          <p:nvPr>
            <p:ph type="ftr" sz="quarter" idx="11"/>
          </p:nvPr>
        </p:nvSpPr>
        <p:spPr/>
        <p:txBody>
          <a:bodyPr/>
          <a:lstStyle/>
          <a:p>
            <a:pPr algn="l" rtl="0"/>
            <a:endParaRPr lang="en-US" sz="1200" kern="1200">
              <a:solidFill>
                <a:srgbClr val="C9C2D1">
                  <a:shade val="90000"/>
                </a:srgb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206E2B85-19E5-46B6-96E8-D48D86305B43}" type="slidenum">
              <a:rPr lang="en-US" sz="1200" kern="1200">
                <a:solidFill>
                  <a:srgbClr val="C9C2D1">
                    <a:shade val="90000"/>
                  </a:srgbClr>
                </a:solidFill>
                <a:latin typeface="Calibri"/>
                <a:ea typeface="+mn-ea"/>
                <a:cs typeface="+mn-cs"/>
              </a:rPr>
              <a:pPr algn="r" rtl="0"/>
              <a:t>‹#›</a:t>
            </a:fld>
            <a:endParaRPr lang="en-US" sz="1200" kern="1200">
              <a:solidFill>
                <a:srgbClr val="C9C2D1">
                  <a:shade val="90000"/>
                </a:srgbClr>
              </a:solidFill>
              <a:latin typeface="Calibri"/>
              <a:ea typeface="+mn-ea"/>
              <a:cs typeface="+mn-cs"/>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4/19/2023</a:t>
            </a:fld>
            <a:endParaRPr lang="en-US" sz="1200" kern="1200">
              <a:solidFill>
                <a:srgbClr val="69676D">
                  <a:shade val="90000"/>
                </a:srgbClr>
              </a:solidFill>
              <a:latin typeface="Calibri"/>
              <a:ea typeface="+mn-ea"/>
              <a:cs typeface="+mn-cs"/>
            </a:endParaRPr>
          </a:p>
        </p:txBody>
      </p:sp>
      <p:sp>
        <p:nvSpPr>
          <p:cNvPr id="6" name="Footer Placeholder 5"/>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7" name="Slide Number Placeholder 6"/>
          <p:cNvSpPr>
            <a:spLocks noGrp="1"/>
          </p:cNvSpPr>
          <p:nvPr>
            <p:ph type="sldNum" sz="quarter" idx="12"/>
          </p:nvPr>
        </p:nvSpPr>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4/19/2023</a:t>
            </a:fld>
            <a:endParaRPr lang="en-US" sz="1200" kern="1200">
              <a:solidFill>
                <a:srgbClr val="69676D">
                  <a:shade val="90000"/>
                </a:srgbClr>
              </a:solidFill>
              <a:latin typeface="Calibri"/>
              <a:ea typeface="+mn-ea"/>
              <a:cs typeface="+mn-cs"/>
            </a:endParaRPr>
          </a:p>
        </p:txBody>
      </p:sp>
      <p:sp>
        <p:nvSpPr>
          <p:cNvPr id="8" name="Footer Placeholder 7"/>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9" name="Slide Number Placeholder 8"/>
          <p:cNvSpPr>
            <a:spLocks noGrp="1"/>
          </p:cNvSpPr>
          <p:nvPr>
            <p:ph type="sldNum" sz="quarter" idx="12"/>
          </p:nvPr>
        </p:nvSpPr>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4/19/2023</a:t>
            </a:fld>
            <a:endParaRPr lang="en-US" sz="1200" kern="1200">
              <a:solidFill>
                <a:srgbClr val="69676D">
                  <a:shade val="90000"/>
                </a:srgbClr>
              </a:solidFill>
              <a:latin typeface="Calibri"/>
              <a:ea typeface="+mn-ea"/>
              <a:cs typeface="+mn-cs"/>
            </a:endParaRPr>
          </a:p>
        </p:txBody>
      </p:sp>
      <p:sp>
        <p:nvSpPr>
          <p:cNvPr id="4" name="Footer Placeholder 3"/>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5" name="Slide Number Placeholder 4"/>
          <p:cNvSpPr>
            <a:spLocks noGrp="1"/>
          </p:cNvSpPr>
          <p:nvPr>
            <p:ph type="sldNum" sz="quarter" idx="12"/>
          </p:nvPr>
        </p:nvSpPr>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4/19/2023</a:t>
            </a:fld>
            <a:endParaRPr lang="en-US" sz="1200" kern="1200">
              <a:solidFill>
                <a:srgbClr val="69676D">
                  <a:shade val="90000"/>
                </a:srgbClr>
              </a:solidFill>
              <a:latin typeface="Calibri"/>
              <a:ea typeface="+mn-ea"/>
              <a:cs typeface="+mn-cs"/>
            </a:endParaRPr>
          </a:p>
        </p:txBody>
      </p:sp>
      <p:sp>
        <p:nvSpPr>
          <p:cNvPr id="3" name="Footer Placeholder 2"/>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4" name="Slide Number Placeholder 3"/>
          <p:cNvSpPr>
            <a:spLocks noGrp="1"/>
          </p:cNvSpPr>
          <p:nvPr>
            <p:ph type="sldNum" sz="quarter" idx="12"/>
          </p:nvPr>
        </p:nvSpPr>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4/19/2023</a:t>
            </a:fld>
            <a:endParaRPr lang="en-US" sz="1200" kern="1200">
              <a:solidFill>
                <a:srgbClr val="69676D">
                  <a:shade val="90000"/>
                </a:srgbClr>
              </a:solidFill>
              <a:latin typeface="Calibri"/>
              <a:ea typeface="+mn-ea"/>
              <a:cs typeface="+mn-cs"/>
            </a:endParaRPr>
          </a:p>
        </p:txBody>
      </p:sp>
      <p:sp>
        <p:nvSpPr>
          <p:cNvPr id="6" name="Footer Placeholder 5"/>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7" name="Slide Number Placeholder 6"/>
          <p:cNvSpPr>
            <a:spLocks noGrp="1"/>
          </p:cNvSpPr>
          <p:nvPr>
            <p:ph type="sldNum" sz="quarter" idx="12"/>
          </p:nvPr>
        </p:nvSpPr>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lgn="l" rtl="0"/>
            <a:fld id="{77420030-1D19-48EE-8FEC-248B2DA967E1}" type="datetime1">
              <a:rPr lang="en-US" sz="1200" kern="1200">
                <a:solidFill>
                  <a:prstClr val="black">
                    <a:tint val="75000"/>
                  </a:prstClr>
                </a:solidFill>
                <a:latin typeface="Calibri"/>
                <a:ea typeface="+mn-ea"/>
                <a:cs typeface="+mn-cs"/>
              </a:rPr>
              <a:pPr algn="l" rtl="0"/>
              <a:t>4/19/2023</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4/19/2023</a:t>
            </a:fld>
            <a:endParaRPr lang="en-US" sz="1200" kern="1200">
              <a:solidFill>
                <a:srgbClr val="69676D">
                  <a:shade val="90000"/>
                </a:srgbClr>
              </a:solidFill>
              <a:latin typeface="Calibri"/>
              <a:ea typeface="+mn-ea"/>
              <a:cs typeface="+mn-cs"/>
            </a:endParaRPr>
          </a:p>
        </p:txBody>
      </p:sp>
      <p:sp>
        <p:nvSpPr>
          <p:cNvPr id="6" name="Footer Placeholder 5"/>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7" name="Slide Number Placeholder 6"/>
          <p:cNvSpPr>
            <a:spLocks noGrp="1"/>
          </p:cNvSpPr>
          <p:nvPr>
            <p:ph type="sldNum" sz="quarter" idx="12"/>
          </p:nvPr>
        </p:nvSpPr>
        <p:spPr>
          <a:xfrm>
            <a:off x="8077200" y="6356350"/>
            <a:ext cx="609600" cy="365125"/>
          </a:xfrm>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algn="l" rtl="0"/>
            <a:endParaRPr lang="en-US" kern="1200">
              <a:solidFill>
                <a:prstClr val="black"/>
              </a:solidFill>
              <a:latin typeface="Calibri"/>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algn="l" rtl="0"/>
            <a:endParaRPr lang="en-US" kern="1200">
              <a:solidFill>
                <a:prstClr val="black"/>
              </a:solidFill>
              <a:latin typeface="Calibri"/>
              <a:ea typeface="+mn-ea"/>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4/19/2023</a:t>
            </a:fld>
            <a:endParaRPr lang="en-US" sz="1200" kern="1200">
              <a:solidFill>
                <a:srgbClr val="69676D">
                  <a:shade val="90000"/>
                </a:srgbClr>
              </a:solidFill>
              <a:latin typeface="Calibri"/>
              <a:ea typeface="+mn-ea"/>
              <a:cs typeface="+mn-cs"/>
            </a:endParaRPr>
          </a:p>
        </p:txBody>
      </p:sp>
      <p:sp>
        <p:nvSpPr>
          <p:cNvPr id="5" name="Footer Placeholder 4"/>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4/19/2023</a:t>
            </a:fld>
            <a:endParaRPr lang="en-US" sz="1200" kern="1200">
              <a:solidFill>
                <a:srgbClr val="69676D">
                  <a:shade val="90000"/>
                </a:srgbClr>
              </a:solidFill>
              <a:latin typeface="Calibri"/>
              <a:ea typeface="+mn-ea"/>
              <a:cs typeface="+mn-cs"/>
            </a:endParaRPr>
          </a:p>
        </p:txBody>
      </p:sp>
      <p:sp>
        <p:nvSpPr>
          <p:cNvPr id="5" name="Footer Placeholder 4"/>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l" rtl="0"/>
            <a:fld id="{1DCC7024-A3EF-4289-85F3-1C5CEC3D99F0}" type="datetime1">
              <a:rPr lang="en-US" sz="1200" kern="1200">
                <a:solidFill>
                  <a:prstClr val="black">
                    <a:tint val="75000"/>
                  </a:prstClr>
                </a:solidFill>
                <a:latin typeface="Calibri"/>
                <a:ea typeface="+mn-ea"/>
                <a:cs typeface="+mn-cs"/>
              </a:rPr>
              <a:pPr algn="l" rtl="0"/>
              <a:t>4/19/2023</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lgn="l" rtl="0"/>
            <a:fld id="{EB93474D-E5F8-4FC2-9B60-E2ED55F7E2BC}" type="datetime1">
              <a:rPr lang="en-US" sz="1200" kern="1200">
                <a:solidFill>
                  <a:prstClr val="black">
                    <a:tint val="75000"/>
                  </a:prstClr>
                </a:solidFill>
                <a:latin typeface="Calibri"/>
                <a:ea typeface="+mn-ea"/>
                <a:cs typeface="+mn-cs"/>
              </a:rPr>
              <a:pPr algn="l" rtl="0"/>
              <a:t>4/19/2023</a:t>
            </a:fld>
            <a:endParaRPr lang="en-US" sz="1200" kern="1200" dirty="0">
              <a:solidFill>
                <a:prstClr val="black">
                  <a:tint val="75000"/>
                </a:prstClr>
              </a:solidFill>
              <a:latin typeface="Calibri"/>
              <a:ea typeface="+mn-ea"/>
              <a:cs typeface="+mn-cs"/>
            </a:endParaRPr>
          </a:p>
        </p:txBody>
      </p:sp>
      <p:sp>
        <p:nvSpPr>
          <p:cNvPr id="6" name="Footer Placeholder 5"/>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7" name="Slide Number Placeholder 6"/>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lgn="l" rtl="0"/>
            <a:fld id="{45F01133-C2BB-4240-8A90-E7F9C260C7F2}" type="datetime1">
              <a:rPr lang="en-US" sz="1200" kern="1200">
                <a:solidFill>
                  <a:prstClr val="black">
                    <a:tint val="75000"/>
                  </a:prstClr>
                </a:solidFill>
                <a:latin typeface="Calibri"/>
                <a:ea typeface="+mn-ea"/>
                <a:cs typeface="+mn-cs"/>
              </a:rPr>
              <a:pPr algn="l" rtl="0"/>
              <a:t>4/19/2023</a:t>
            </a:fld>
            <a:endParaRPr lang="en-US" sz="1200" kern="1200" dirty="0">
              <a:solidFill>
                <a:prstClr val="black">
                  <a:tint val="75000"/>
                </a:prstClr>
              </a:solidFill>
              <a:latin typeface="Calibri"/>
              <a:ea typeface="+mn-ea"/>
              <a:cs typeface="+mn-cs"/>
            </a:endParaRPr>
          </a:p>
        </p:txBody>
      </p:sp>
      <p:sp>
        <p:nvSpPr>
          <p:cNvPr id="8" name="Footer Placeholder 7"/>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9" name="Slide Number Placeholder 8"/>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l" rtl="0"/>
            <a:fld id="{60208E7E-0F10-4335-A88E-EEEC5A96BB53}" type="datetime1">
              <a:rPr lang="en-US" sz="1200" kern="1200">
                <a:solidFill>
                  <a:prstClr val="black">
                    <a:tint val="75000"/>
                  </a:prstClr>
                </a:solidFill>
                <a:latin typeface="Calibri"/>
                <a:ea typeface="+mn-ea"/>
                <a:cs typeface="+mn-cs"/>
              </a:rPr>
              <a:pPr algn="l" rtl="0"/>
              <a:t>4/19/2023</a:t>
            </a:fld>
            <a:endParaRPr lang="en-US" sz="1200" kern="1200" dirty="0">
              <a:solidFill>
                <a:prstClr val="black">
                  <a:tint val="75000"/>
                </a:prstClr>
              </a:solidFill>
              <a:latin typeface="Calibri"/>
              <a:ea typeface="+mn-ea"/>
              <a:cs typeface="+mn-cs"/>
            </a:endParaRPr>
          </a:p>
        </p:txBody>
      </p:sp>
      <p:sp>
        <p:nvSpPr>
          <p:cNvPr id="4" name="Footer Placeholder 3"/>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5" name="Slide Number Placeholder 4"/>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l" rtl="0"/>
            <a:fld id="{B3768742-6EA7-4B48-AECD-8DE7C8634080}" type="datetime1">
              <a:rPr lang="en-US" sz="1200" kern="1200">
                <a:solidFill>
                  <a:prstClr val="black">
                    <a:tint val="75000"/>
                  </a:prstClr>
                </a:solidFill>
                <a:latin typeface="Calibri"/>
                <a:ea typeface="+mn-ea"/>
                <a:cs typeface="+mn-cs"/>
              </a:rPr>
              <a:pPr algn="l" rtl="0"/>
              <a:t>4/19/2023</a:t>
            </a:fld>
            <a:endParaRPr lang="en-US" sz="1200" kern="1200" dirty="0">
              <a:solidFill>
                <a:prstClr val="black">
                  <a:tint val="75000"/>
                </a:prstClr>
              </a:solidFill>
              <a:latin typeface="Calibri"/>
              <a:ea typeface="+mn-ea"/>
              <a:cs typeface="+mn-cs"/>
            </a:endParaRPr>
          </a:p>
        </p:txBody>
      </p:sp>
      <p:sp>
        <p:nvSpPr>
          <p:cNvPr id="3" name="Footer Placeholder 2"/>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4" name="Slide Number Placeholder 3"/>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gn="l" rtl="0"/>
            <a:fld id="{AEF9BD24-8B58-4783-8F34-32EB50B922AF}" type="datetime1">
              <a:rPr lang="en-US" sz="1200" kern="1200">
                <a:solidFill>
                  <a:prstClr val="black">
                    <a:tint val="75000"/>
                  </a:prstClr>
                </a:solidFill>
                <a:latin typeface="Calibri"/>
                <a:ea typeface="+mn-ea"/>
                <a:cs typeface="+mn-cs"/>
              </a:rPr>
              <a:pPr algn="l" rtl="0"/>
              <a:t>4/19/2023</a:t>
            </a:fld>
            <a:endParaRPr lang="en-US" sz="1200" kern="1200" dirty="0">
              <a:solidFill>
                <a:prstClr val="black">
                  <a:tint val="75000"/>
                </a:prstClr>
              </a:solidFill>
              <a:latin typeface="Calibri"/>
              <a:ea typeface="+mn-ea"/>
              <a:cs typeface="+mn-cs"/>
            </a:endParaRPr>
          </a:p>
        </p:txBody>
      </p:sp>
      <p:sp>
        <p:nvSpPr>
          <p:cNvPr id="6" name="Footer Placeholder 5"/>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7" name="Slide Number Placeholder 6"/>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gn="l" rtl="0"/>
            <a:fld id="{BE698035-A15B-4316-8BE6-2D4E036B8C5E}" type="datetime1">
              <a:rPr lang="en-US" sz="1200" kern="1200">
                <a:solidFill>
                  <a:prstClr val="black">
                    <a:tint val="75000"/>
                  </a:prstClr>
                </a:solidFill>
                <a:latin typeface="Calibri"/>
                <a:ea typeface="+mn-ea"/>
                <a:cs typeface="+mn-cs"/>
              </a:rPr>
              <a:pPr algn="l" rtl="0"/>
              <a:t>4/19/2023</a:t>
            </a:fld>
            <a:endParaRPr lang="en-US" sz="1200" kern="1200" dirty="0">
              <a:solidFill>
                <a:prstClr val="black">
                  <a:tint val="75000"/>
                </a:prstClr>
              </a:solidFill>
              <a:latin typeface="Calibri"/>
              <a:ea typeface="+mn-ea"/>
              <a:cs typeface="+mn-cs"/>
            </a:endParaRPr>
          </a:p>
        </p:txBody>
      </p:sp>
      <p:sp>
        <p:nvSpPr>
          <p:cNvPr id="6" name="Footer Placeholder 5"/>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7" name="Slide Number Placeholder 6"/>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56B6B065-F737-42D4-B0BE-72B22DA3D634}" type="datetime1">
              <a:rPr lang="en-US" kern="1200" smtClean="0">
                <a:solidFill>
                  <a:prstClr val="black">
                    <a:tint val="75000"/>
                  </a:prstClr>
                </a:solidFill>
                <a:latin typeface="Calibri"/>
                <a:ea typeface="+mn-ea"/>
                <a:cs typeface="+mn-cs"/>
              </a:rPr>
              <a:pPr rtl="0"/>
              <a:t>4/19/2023</a:t>
            </a:fld>
            <a:endParaRPr lang="en-US" kern="1200" dirty="0">
              <a:solidFill>
                <a:prstClr val="black">
                  <a:tint val="75000"/>
                </a:prstClr>
              </a:solidFill>
              <a:latin typeface="Calibri"/>
              <a:ea typeface="+mn-ea"/>
              <a:cs typeface="+mn-cs"/>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en-US"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61B07901-0FDA-43D8-9966-A72C4CAA4B59}" type="slidenum">
              <a:rPr lang="en-US" kern="1200" smtClean="0">
                <a:solidFill>
                  <a:prstClr val="black">
                    <a:tint val="75000"/>
                  </a:prstClr>
                </a:solidFill>
                <a:latin typeface="Calibri"/>
                <a:ea typeface="+mn-ea"/>
                <a:cs typeface="+mn-cs"/>
              </a:rPr>
              <a:pPr rtl="0"/>
              <a:t>‹#›</a:t>
            </a:fld>
            <a:endParaRPr lang="en-US" kern="1200" dirty="0">
              <a:solidFill>
                <a:prstClr val="black">
                  <a:tint val="75000"/>
                </a:prstClr>
              </a:solidFill>
              <a:latin typeface="Calibri"/>
              <a:ea typeface="+mn-ea"/>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algn="l" rtl="0"/>
            <a:endParaRPr lang="en-US" kern="1200">
              <a:solidFill>
                <a:prstClr val="black"/>
              </a:solidFill>
              <a:latin typeface="Calibri"/>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algn="l" rtl="0"/>
            <a:endParaRPr lang="en-US" kern="1200">
              <a:solidFill>
                <a:prstClr val="black"/>
              </a:solidFill>
              <a:latin typeface="Calibri"/>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rtl="0"/>
            <a:fld id="{0B3C0AEA-CD41-4F3C-B390-ED135E50998F}" type="datetimeFigureOut">
              <a:rPr lang="en-US" kern="1200" smtClean="0">
                <a:solidFill>
                  <a:srgbClr val="69676D">
                    <a:shade val="90000"/>
                  </a:srgbClr>
                </a:solidFill>
                <a:latin typeface="Calibri"/>
                <a:ea typeface="+mn-ea"/>
                <a:cs typeface="+mn-cs"/>
              </a:rPr>
              <a:pPr rtl="0"/>
              <a:t>4/19/2023</a:t>
            </a:fld>
            <a:endParaRPr lang="en-US" kern="1200" dirty="0">
              <a:solidFill>
                <a:srgbClr val="69676D">
                  <a:shade val="90000"/>
                </a:srgbClr>
              </a:solidFill>
              <a:latin typeface="Calibri"/>
              <a:ea typeface="+mn-ea"/>
              <a:cs typeface="+mn-cs"/>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rtl="0"/>
            <a:endParaRPr lang="en-US" kern="1200" dirty="0">
              <a:solidFill>
                <a:srgbClr val="69676D">
                  <a:shade val="90000"/>
                </a:srgbClr>
              </a:solidFill>
              <a:latin typeface="Calibri"/>
              <a:ea typeface="+mn-ea"/>
              <a:cs typeface="+mn-cs"/>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rtl="0"/>
            <a:fld id="{206E2B85-19E5-46B6-96E8-D48D86305B43}" type="slidenum">
              <a:rPr lang="en-US" kern="1200" smtClean="0">
                <a:solidFill>
                  <a:srgbClr val="69676D">
                    <a:shade val="90000"/>
                  </a:srgbClr>
                </a:solidFill>
                <a:latin typeface="Calibri"/>
                <a:ea typeface="+mn-ea"/>
                <a:cs typeface="+mn-cs"/>
              </a:rPr>
              <a:pPr rtl="0"/>
              <a:t>‹#›</a:t>
            </a:fld>
            <a:endParaRPr lang="en-US" kern="1200" dirty="0">
              <a:solidFill>
                <a:srgbClr val="69676D">
                  <a:shade val="90000"/>
                </a:srgbClr>
              </a:solidFill>
              <a:latin typeface="Calibri"/>
              <a:ea typeface="+mn-ea"/>
              <a:cs typeface="+mn-cs"/>
            </a:endParaRP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pPr algn="l" rtl="0"/>
              <a:endParaRPr lang="en-US" kern="1200">
                <a:solidFill>
                  <a:prstClr val="black"/>
                </a:solidFill>
                <a:latin typeface="Calibri"/>
                <a:ea typeface="+mn-ea"/>
                <a:cs typeface="+mn-cs"/>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pPr algn="l" rtl="0"/>
              <a:endParaRPr lang="en-US" kern="1200">
                <a:solidFill>
                  <a:prstClr val="black"/>
                </a:solidFill>
                <a:latin typeface="Calibri"/>
                <a:ea typeface="+mn-ea"/>
                <a:cs typeface="+mn-cs"/>
              </a:endParaRPr>
            </a:p>
          </p:txBody>
        </p:sp>
      </p:grpSp>
    </p:spTree>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2.xml"/><Relationship Id="rId1" Type="http://schemas.openxmlformats.org/officeDocument/2006/relationships/slideLayout" Target="../slideLayouts/slideLayout7.xml"/><Relationship Id="rId4" Type="http://schemas.openxmlformats.org/officeDocument/2006/relationships/hyperlink" Target="http://www.subnet-calculator.com/cidr.php" TargetMode="Externa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8.xml"/><Relationship Id="rId1" Type="http://schemas.openxmlformats.org/officeDocument/2006/relationships/slideLayout" Target="../slideLayouts/slideLayout7.xml"/><Relationship Id="rId4" Type="http://schemas.openxmlformats.org/officeDocument/2006/relationships/hyperlink" Target="http://www.subnet-calculator.com/cidr.php" TargetMode="External"/></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9.xml"/><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43.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40.xml"/><Relationship Id="rId1" Type="http://schemas.openxmlformats.org/officeDocument/2006/relationships/slideLayout" Target="../slideLayouts/slideLayout12.xml"/><Relationship Id="rId4" Type="http://schemas.openxmlformats.org/officeDocument/2006/relationships/image" Target="../media/image32.jpe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3"/>
          <p:cNvPicPr>
            <a:picLocks noChangeAspect="1" noChangeArrowheads="1"/>
          </p:cNvPicPr>
          <p:nvPr/>
        </p:nvPicPr>
        <p:blipFill>
          <a:blip r:embed="rId3" cstate="print"/>
          <a:srcRect/>
          <a:stretch>
            <a:fillRect/>
          </a:stretch>
        </p:blipFill>
        <p:spPr bwMode="auto">
          <a:xfrm>
            <a:off x="338434" y="1828800"/>
            <a:ext cx="8424566" cy="4724400"/>
          </a:xfrm>
          <a:prstGeom prst="rect">
            <a:avLst/>
          </a:prstGeom>
          <a:noFill/>
          <a:ln w="9525">
            <a:noFill/>
            <a:miter lim="800000"/>
            <a:headEnd/>
            <a:tailEnd/>
          </a:ln>
          <a:effectLst/>
        </p:spPr>
      </p:pic>
      <p:sp>
        <p:nvSpPr>
          <p:cNvPr id="10" name="Rectangle 9"/>
          <p:cNvSpPr/>
          <p:nvPr/>
        </p:nvSpPr>
        <p:spPr>
          <a:xfrm>
            <a:off x="242089" y="1143000"/>
            <a:ext cx="8751114" cy="646331"/>
          </a:xfrm>
          <a:prstGeom prst="rect">
            <a:avLst/>
          </a:prstGeom>
        </p:spPr>
        <p:txBody>
          <a:bodyPr wrap="none">
            <a:spAutoFit/>
          </a:bodyPr>
          <a:lstStyle/>
          <a:p>
            <a:r>
              <a:rPr lang="en-US" sz="3600" kern="0" dirty="0">
                <a:solidFill>
                  <a:prstClr val="white"/>
                </a:solidFill>
                <a:latin typeface="Gill Sans MT" pitchFamily="34" charset="0"/>
                <a:cs typeface="Helvetica" pitchFamily="34" charset="0"/>
              </a:rPr>
              <a:t>Building scalable heterogeneous internets</a:t>
            </a:r>
            <a:endParaRPr lang="en-US" sz="1050" kern="0" dirty="0">
              <a:solidFill>
                <a:prstClr val="white"/>
              </a:solidFill>
              <a:latin typeface="Arial" pitchFamily="34" charset="0"/>
              <a:cs typeface="Arial" pitchFamily="34"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cstate="print"/>
          <a:srcRect/>
          <a:stretch>
            <a:fillRect/>
          </a:stretch>
        </p:blipFill>
        <p:spPr bwMode="auto">
          <a:xfrm>
            <a:off x="609600" y="1276350"/>
            <a:ext cx="7924800" cy="2438400"/>
          </a:xfrm>
          <a:prstGeom prst="rect">
            <a:avLst/>
          </a:prstGeom>
          <a:noFill/>
          <a:ln w="9525">
            <a:noFill/>
            <a:miter lim="800000"/>
            <a:headEnd/>
            <a:tailEnd/>
          </a:ln>
          <a:effectLst/>
        </p:spPr>
      </p:pic>
      <p:pic>
        <p:nvPicPr>
          <p:cNvPr id="7171" name="Picture 3"/>
          <p:cNvPicPr>
            <a:picLocks noChangeAspect="1" noChangeArrowheads="1"/>
          </p:cNvPicPr>
          <p:nvPr/>
        </p:nvPicPr>
        <p:blipFill>
          <a:blip r:embed="rId4" cstate="print"/>
          <a:srcRect/>
          <a:stretch>
            <a:fillRect/>
          </a:stretch>
        </p:blipFill>
        <p:spPr bwMode="auto">
          <a:xfrm>
            <a:off x="609600" y="3943350"/>
            <a:ext cx="7924800" cy="2838450"/>
          </a:xfrm>
          <a:prstGeom prst="rect">
            <a:avLst/>
          </a:prstGeom>
          <a:noFill/>
          <a:ln w="9525">
            <a:noFill/>
            <a:miter lim="800000"/>
            <a:headEnd/>
            <a:tailEnd/>
          </a:ln>
          <a:effectLst/>
        </p:spPr>
      </p:pic>
      <p:sp>
        <p:nvSpPr>
          <p:cNvPr id="7" name="Rectangle 6"/>
          <p:cNvSpPr/>
          <p:nvPr/>
        </p:nvSpPr>
        <p:spPr>
          <a:xfrm>
            <a:off x="1143000" y="5543550"/>
            <a:ext cx="1524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971800" y="5543550"/>
            <a:ext cx="1524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828800" y="3867150"/>
            <a:ext cx="493776"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944624" y="3943350"/>
            <a:ext cx="475488"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648200" y="5619750"/>
            <a:ext cx="3505200" cy="1143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3"/>
          <p:cNvPicPr>
            <a:picLocks noChangeAspect="1" noChangeArrowheads="1"/>
          </p:cNvPicPr>
          <p:nvPr/>
        </p:nvPicPr>
        <p:blipFill>
          <a:blip r:embed="rId4" cstate="print"/>
          <a:srcRect l="30769" t="59060" r="50962" b="24832"/>
          <a:stretch>
            <a:fillRect/>
          </a:stretch>
        </p:blipFill>
        <p:spPr bwMode="auto">
          <a:xfrm>
            <a:off x="1905000" y="4019550"/>
            <a:ext cx="1447800" cy="457200"/>
          </a:xfrm>
          <a:prstGeom prst="rect">
            <a:avLst/>
          </a:prstGeom>
          <a:noFill/>
          <a:ln w="9525">
            <a:noFill/>
            <a:miter lim="800000"/>
            <a:headEnd/>
            <a:tailEnd/>
          </a:ln>
          <a:effectLst/>
        </p:spPr>
      </p:pic>
      <p:sp>
        <p:nvSpPr>
          <p:cNvPr id="15" name="Rectangle 14"/>
          <p:cNvSpPr/>
          <p:nvPr/>
        </p:nvSpPr>
        <p:spPr>
          <a:xfrm>
            <a:off x="1905000" y="3943350"/>
            <a:ext cx="521208"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609600" y="228600"/>
            <a:ext cx="7924800" cy="769441"/>
          </a:xfrm>
          <a:prstGeom prst="rect">
            <a:avLst/>
          </a:prstGeom>
          <a:solidFill>
            <a:sysClr val="window" lastClr="FFFFFF"/>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400" b="0" i="0" u="none" strike="noStrike" kern="0" cap="none" spc="0" normalizeH="0" baseline="0" noProof="0" dirty="0">
                <a:ln cap="rnd" cmpd="thickThin">
                  <a:solidFill>
                    <a:prstClr val="black"/>
                  </a:solidFill>
                  <a:bevel/>
                </a:ln>
                <a:solidFill>
                  <a:srgbClr val="FF0000"/>
                </a:solidFill>
                <a:effectLst>
                  <a:outerShdw blurRad="50800" dist="50800" dir="5400000" algn="ctr" rotWithShape="0">
                    <a:srgbClr val="000000">
                      <a:alpha val="83000"/>
                    </a:srgbClr>
                  </a:outerShdw>
                </a:effectLst>
                <a:uLnTx/>
                <a:uFillTx/>
                <a:latin typeface="Calibri"/>
              </a:rPr>
              <a:t>Internetworking</a:t>
            </a:r>
            <a:r>
              <a:rPr kumimoji="0" lang="en-US" sz="4400" b="0" i="0" u="none" strike="noStrike" kern="0" cap="none" spc="0" normalizeH="0" noProof="0" dirty="0">
                <a:ln cap="rnd" cmpd="thickThin">
                  <a:solidFill>
                    <a:prstClr val="black"/>
                  </a:solidFill>
                  <a:bevel/>
                </a:ln>
                <a:solidFill>
                  <a:srgbClr val="FF0000"/>
                </a:solidFill>
                <a:effectLst>
                  <a:outerShdw blurRad="50800" dist="50800" dir="5400000" algn="ctr" rotWithShape="0">
                    <a:srgbClr val="000000">
                      <a:alpha val="83000"/>
                    </a:srgbClr>
                  </a:outerShdw>
                </a:effectLst>
                <a:uLnTx/>
                <a:uFillTx/>
                <a:latin typeface="Calibri"/>
              </a:rPr>
              <a:t> example</a:t>
            </a:r>
            <a:endParaRPr kumimoji="0" lang="th-TH" sz="4400" b="0" i="0" u="none" strike="noStrike" kern="0" cap="none" spc="0" normalizeH="0" baseline="0" noProof="0" dirty="0">
              <a:ln cap="rnd" cmpd="thickThin">
                <a:solidFill>
                  <a:prstClr val="black"/>
                </a:solidFill>
                <a:bevel/>
              </a:ln>
              <a:solidFill>
                <a:srgbClr val="FF0000"/>
              </a:solidFill>
              <a:effectLst>
                <a:outerShdw blurRad="50800" dist="50800" dir="5400000" algn="ctr" rotWithShape="0">
                  <a:srgbClr val="000000">
                    <a:alpha val="83000"/>
                  </a:srgbClr>
                </a:outerShdw>
              </a:effectLst>
              <a:uLnTx/>
              <a:uFillTx/>
              <a:latin typeface="Calibri"/>
            </a:endParaRPr>
          </a:p>
        </p:txBody>
      </p:sp>
      <p:sp>
        <p:nvSpPr>
          <p:cNvPr id="18" name="Rectangle 17"/>
          <p:cNvSpPr/>
          <p:nvPr/>
        </p:nvSpPr>
        <p:spPr>
          <a:xfrm>
            <a:off x="2579128" y="838200"/>
            <a:ext cx="3651962" cy="584775"/>
          </a:xfrm>
          <a:prstGeom prst="rect">
            <a:avLst/>
          </a:prstGeom>
        </p:spPr>
        <p:txBody>
          <a:bodyPr wrap="none">
            <a:spAutoFit/>
          </a:bodyPr>
          <a:lstStyle/>
          <a:p>
            <a:pPr lvl="0" algn="ctr">
              <a:defRPr/>
            </a:pPr>
            <a:r>
              <a:rPr lang="en-US" sz="3200" kern="0" dirty="0">
                <a:ln cap="rnd" cmpd="thickThin">
                  <a:noFill/>
                  <a:bevel/>
                </a:ln>
                <a:solidFill>
                  <a:prstClr val="black"/>
                </a:solidFill>
                <a:latin typeface="Arial Narrow" pitchFamily="34" charset="0"/>
              </a:rPr>
              <a:t>Handling heterogeneity</a:t>
            </a:r>
            <a:endParaRPr lang="th-TH" sz="3200" kern="0" dirty="0">
              <a:ln cap="rnd" cmpd="thickThin">
                <a:noFill/>
                <a:bevel/>
              </a:ln>
              <a:solidFill>
                <a:prstClr val="black"/>
              </a:solidFill>
              <a:latin typeface="Arial Narrow" pitchFamily="34" charset="0"/>
            </a:endParaRPr>
          </a:p>
        </p:txBody>
      </p:sp>
      <p:sp>
        <p:nvSpPr>
          <p:cNvPr id="10" name="TextBox 9"/>
          <p:cNvSpPr txBox="1"/>
          <p:nvPr/>
        </p:nvSpPr>
        <p:spPr>
          <a:xfrm>
            <a:off x="381000" y="5715000"/>
            <a:ext cx="8382000" cy="954107"/>
          </a:xfrm>
          <a:prstGeom prst="rect">
            <a:avLst/>
          </a:prstGeom>
          <a:noFill/>
        </p:spPr>
        <p:txBody>
          <a:bodyPr wrap="square" rtlCol="0">
            <a:spAutoFit/>
          </a:bodyPr>
          <a:lstStyle/>
          <a:p>
            <a:pPr algn="ctr"/>
            <a:r>
              <a:rPr lang="en-US" sz="2800" dirty="0">
                <a:solidFill>
                  <a:schemeClr val="tx2"/>
                </a:solidFill>
                <a:latin typeface="Arial Narrow" pitchFamily="34" charset="0"/>
                <a:cs typeface="Arial" pitchFamily="34" charset="0"/>
              </a:rPr>
              <a:t>Add a new MAC header  conforming to the protocol supported between R1 and the next-hop (decided by the routing protocol).</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5"/>
                                        </p:tgtEl>
                                        <p:attrNameLst>
                                          <p:attrName>style.visibility</p:attrName>
                                        </p:attrNameLst>
                                      </p:cBhvr>
                                      <p:to>
                                        <p:strVal val="hidden"/>
                                      </p:to>
                                    </p:set>
                                  </p:childTnLst>
                                </p:cTn>
                              </p:par>
                            </p:childTnLst>
                          </p:cTn>
                        </p:par>
                        <p:par>
                          <p:cTn id="7" fill="hold">
                            <p:stCondLst>
                              <p:cond delay="0"/>
                            </p:stCondLst>
                            <p:childTnLst>
                              <p:par>
                                <p:cTn id="8" presetID="10" presetClass="entr" presetSubtype="0" fill="hold" grpId="0" nodeType="after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hidden"/>
                                      </p:to>
                                    </p:set>
                                  </p:childTnLst>
                                </p:cTn>
                              </p:par>
                            </p:childTnLst>
                          </p:cTn>
                        </p:par>
                        <p:par>
                          <p:cTn id="15" fill="hold">
                            <p:stCondLst>
                              <p:cond delay="0"/>
                            </p:stCondLst>
                            <p:childTnLst>
                              <p:par>
                                <p:cTn id="16" presetID="63" presetClass="path" presetSubtype="0" accel="50000" decel="50000" fill="hold" nodeType="afterEffect">
                                  <p:stCondLst>
                                    <p:cond delay="0"/>
                                  </p:stCondLst>
                                  <p:childTnLst>
                                    <p:animMotion origin="layout" path="M 0 -4.44444E-6 L 0.2125 0.00278 " pathEditMode="relative" rAng="0" ptsTypes="AA">
                                      <p:cBhvr>
                                        <p:cTn id="17" dur="2000" fill="hold"/>
                                        <p:tgtEl>
                                          <p:spTgt spid="11"/>
                                        </p:tgtEl>
                                        <p:attrNameLst>
                                          <p:attrName>ppt_x</p:attrName>
                                          <p:attrName>ppt_y</p:attrName>
                                        </p:attrNameLst>
                                      </p:cBhvr>
                                      <p:rCtr x="10600" y="1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cstate="print"/>
          <a:srcRect/>
          <a:stretch>
            <a:fillRect/>
          </a:stretch>
        </p:blipFill>
        <p:spPr bwMode="auto">
          <a:xfrm>
            <a:off x="609600" y="1295400"/>
            <a:ext cx="7924800" cy="2438400"/>
          </a:xfrm>
          <a:prstGeom prst="rect">
            <a:avLst/>
          </a:prstGeom>
          <a:noFill/>
          <a:ln w="9525">
            <a:noFill/>
            <a:miter lim="800000"/>
            <a:headEnd/>
            <a:tailEnd/>
          </a:ln>
          <a:effectLst/>
        </p:spPr>
      </p:pic>
      <p:pic>
        <p:nvPicPr>
          <p:cNvPr id="7171" name="Picture 3"/>
          <p:cNvPicPr>
            <a:picLocks noChangeAspect="1" noChangeArrowheads="1"/>
          </p:cNvPicPr>
          <p:nvPr/>
        </p:nvPicPr>
        <p:blipFill>
          <a:blip r:embed="rId4" cstate="print"/>
          <a:srcRect/>
          <a:stretch>
            <a:fillRect/>
          </a:stretch>
        </p:blipFill>
        <p:spPr bwMode="auto">
          <a:xfrm>
            <a:off x="609600" y="3943350"/>
            <a:ext cx="7924800" cy="2838450"/>
          </a:xfrm>
          <a:prstGeom prst="rect">
            <a:avLst/>
          </a:prstGeom>
          <a:noFill/>
          <a:ln w="9525">
            <a:noFill/>
            <a:miter lim="800000"/>
            <a:headEnd/>
            <a:tailEnd/>
          </a:ln>
          <a:effectLst/>
        </p:spPr>
      </p:pic>
      <p:sp>
        <p:nvSpPr>
          <p:cNvPr id="5" name="TextBox 4"/>
          <p:cNvSpPr txBox="1"/>
          <p:nvPr/>
        </p:nvSpPr>
        <p:spPr>
          <a:xfrm>
            <a:off x="2346960" y="3810000"/>
            <a:ext cx="4663440" cy="523220"/>
          </a:xfrm>
          <a:prstGeom prst="rect">
            <a:avLst/>
          </a:prstGeom>
          <a:noFill/>
          <a:ln w="38100">
            <a:solidFill>
              <a:schemeClr val="accent6">
                <a:lumMod val="75000"/>
              </a:schemeClr>
            </a:solidFill>
          </a:ln>
        </p:spPr>
        <p:txBody>
          <a:bodyPr wrap="square" rtlCol="0">
            <a:spAutoFit/>
          </a:bodyPr>
          <a:lstStyle/>
          <a:p>
            <a:pPr algn="ctr" rtl="0"/>
            <a:r>
              <a:rPr lang="en-US" sz="2800" b="1" kern="1200" dirty="0">
                <a:ln cap="rnd" cmpd="thickThin">
                  <a:noFill/>
                  <a:bevel/>
                </a:ln>
                <a:solidFill>
                  <a:schemeClr val="tx2"/>
                </a:solidFill>
                <a:latin typeface="Arial Narrow" pitchFamily="34" charset="0"/>
              </a:rPr>
              <a:t>Fragmentation and Reassembly</a:t>
            </a:r>
          </a:p>
        </p:txBody>
      </p:sp>
      <p:sp>
        <p:nvSpPr>
          <p:cNvPr id="9" name="TextBox 8"/>
          <p:cNvSpPr txBox="1"/>
          <p:nvPr/>
        </p:nvSpPr>
        <p:spPr>
          <a:xfrm>
            <a:off x="609600" y="228600"/>
            <a:ext cx="7924800" cy="769441"/>
          </a:xfrm>
          <a:prstGeom prst="rect">
            <a:avLst/>
          </a:prstGeom>
          <a:solidFill>
            <a:sysClr val="window" lastClr="FFFFFF"/>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400" b="0" i="0" u="none" strike="noStrike" kern="0" cap="none" spc="0" normalizeH="0" baseline="0" noProof="0" dirty="0">
                <a:ln cap="rnd" cmpd="thickThin">
                  <a:solidFill>
                    <a:prstClr val="black"/>
                  </a:solidFill>
                  <a:bevel/>
                </a:ln>
                <a:solidFill>
                  <a:srgbClr val="FF0000"/>
                </a:solidFill>
                <a:effectLst>
                  <a:outerShdw blurRad="50800" dist="50800" dir="5400000" algn="ctr" rotWithShape="0">
                    <a:srgbClr val="000000">
                      <a:alpha val="83000"/>
                    </a:srgbClr>
                  </a:outerShdw>
                </a:effectLst>
                <a:uLnTx/>
                <a:uFillTx/>
                <a:latin typeface="Calibri"/>
              </a:rPr>
              <a:t>Internetworking</a:t>
            </a:r>
            <a:r>
              <a:rPr kumimoji="0" lang="en-US" sz="4400" b="0" i="0" u="none" strike="noStrike" kern="0" cap="none" spc="0" normalizeH="0" noProof="0" dirty="0">
                <a:ln cap="rnd" cmpd="thickThin">
                  <a:solidFill>
                    <a:prstClr val="black"/>
                  </a:solidFill>
                  <a:bevel/>
                </a:ln>
                <a:solidFill>
                  <a:srgbClr val="FF0000"/>
                </a:solidFill>
                <a:effectLst>
                  <a:outerShdw blurRad="50800" dist="50800" dir="5400000" algn="ctr" rotWithShape="0">
                    <a:srgbClr val="000000">
                      <a:alpha val="83000"/>
                    </a:srgbClr>
                  </a:outerShdw>
                </a:effectLst>
                <a:uLnTx/>
                <a:uFillTx/>
                <a:latin typeface="Calibri"/>
              </a:rPr>
              <a:t> example</a:t>
            </a:r>
            <a:endParaRPr kumimoji="0" lang="th-TH" sz="4400" b="0" i="0" u="none" strike="noStrike" kern="0" cap="none" spc="0" normalizeH="0" baseline="0" noProof="0" dirty="0">
              <a:ln cap="rnd" cmpd="thickThin">
                <a:solidFill>
                  <a:prstClr val="black"/>
                </a:solidFill>
                <a:bevel/>
              </a:ln>
              <a:solidFill>
                <a:srgbClr val="FF0000"/>
              </a:solidFill>
              <a:effectLst>
                <a:outerShdw blurRad="50800" dist="50800" dir="5400000" algn="ctr" rotWithShape="0">
                  <a:srgbClr val="000000">
                    <a:alpha val="83000"/>
                  </a:srgbClr>
                </a:outerShdw>
              </a:effectLst>
              <a:uLnTx/>
              <a:uFillTx/>
              <a:latin typeface="Calibri"/>
            </a:endParaRPr>
          </a:p>
        </p:txBody>
      </p:sp>
      <p:sp>
        <p:nvSpPr>
          <p:cNvPr id="10" name="Rectangle 9"/>
          <p:cNvSpPr/>
          <p:nvPr/>
        </p:nvSpPr>
        <p:spPr>
          <a:xfrm>
            <a:off x="1972400" y="838200"/>
            <a:ext cx="4865434" cy="584775"/>
          </a:xfrm>
          <a:prstGeom prst="rect">
            <a:avLst/>
          </a:prstGeom>
        </p:spPr>
        <p:txBody>
          <a:bodyPr wrap="none">
            <a:spAutoFit/>
          </a:bodyPr>
          <a:lstStyle/>
          <a:p>
            <a:pPr lvl="0" algn="ctr">
              <a:defRPr/>
            </a:pPr>
            <a:r>
              <a:rPr lang="en-US" sz="3200" kern="0" dirty="0">
                <a:ln cap="rnd" cmpd="thickThin">
                  <a:noFill/>
                  <a:bevel/>
                </a:ln>
                <a:solidFill>
                  <a:prstClr val="black"/>
                </a:solidFill>
                <a:latin typeface="Arial Narrow" pitchFamily="34" charset="0"/>
              </a:rPr>
              <a:t>Issues relating to heterogeneity</a:t>
            </a:r>
            <a:endParaRPr lang="th-TH" sz="3200" kern="0" dirty="0">
              <a:ln cap="rnd" cmpd="thickThin">
                <a:noFill/>
                <a:bevel/>
              </a:ln>
              <a:solidFill>
                <a:prstClr val="black"/>
              </a:solidFill>
              <a:latin typeface="Arial Narrow" pitchFamily="34" charset="0"/>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2140803"/>
            <a:ext cx="9144000" cy="1446550"/>
          </a:xfrm>
          <a:prstGeom prst="rect">
            <a:avLst/>
          </a:prstGeom>
          <a:solidFill>
            <a:schemeClr val="accent6">
              <a:lumMod val="75000"/>
            </a:schemeClr>
          </a:solidFill>
        </p:spPr>
        <p:txBody>
          <a:bodyPr wrap="square" rtlCol="0">
            <a:spAutoFit/>
          </a:bodyPr>
          <a:lstStyle/>
          <a:p>
            <a:pPr algn="ctr" rtl="0"/>
            <a:r>
              <a:rPr lang="en-US" sz="4400" b="1" kern="1200" dirty="0">
                <a:ln>
                  <a:solidFill>
                    <a:prstClr val="white"/>
                  </a:solidFill>
                </a:ln>
                <a:solidFill>
                  <a:prstClr val="black"/>
                </a:solidFill>
                <a:latin typeface="Tahoma" pitchFamily="34" charset="0"/>
                <a:ea typeface="+mn-ea"/>
                <a:cs typeface="Tahoma" pitchFamily="34" charset="0"/>
              </a:rPr>
              <a:t>Internet Protocol (IP)</a:t>
            </a:r>
          </a:p>
          <a:p>
            <a:pPr algn="ctr" rtl="0"/>
            <a:r>
              <a:rPr lang="en-US" sz="4400" b="1" dirty="0">
                <a:ln>
                  <a:solidFill>
                    <a:sysClr val="windowText" lastClr="000000"/>
                  </a:solidFill>
                </a:ln>
                <a:solidFill>
                  <a:schemeClr val="bg1"/>
                </a:solidFill>
                <a:latin typeface="Tahoma" pitchFamily="34" charset="0"/>
                <a:cs typeface="Tahoma" pitchFamily="34" charset="0"/>
              </a:rPr>
              <a:t>Protocol of ‘the Internet’</a:t>
            </a:r>
            <a:endParaRPr lang="th-TH" sz="3600" b="1" kern="1200" dirty="0">
              <a:ln>
                <a:solidFill>
                  <a:sysClr val="windowText" lastClr="000000"/>
                </a:solidFill>
              </a:ln>
              <a:solidFill>
                <a:schemeClr val="bg1"/>
              </a:solidFill>
              <a:latin typeface="Tahoma" pitchFamily="34" charset="0"/>
              <a:ea typeface="+mn-ea"/>
              <a:cs typeface="Tahoma" pitchFamily="34" charset="0"/>
            </a:endParaRPr>
          </a:p>
        </p:txBody>
      </p:sp>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9144000" cy="830997"/>
          </a:xfrm>
          <a:prstGeom prst="rect">
            <a:avLst/>
          </a:prstGeom>
          <a:solidFill>
            <a:schemeClr val="accent6">
              <a:lumMod val="75000"/>
            </a:schemeClr>
          </a:solidFill>
        </p:spPr>
        <p:txBody>
          <a:bodyPr wrap="square" rtlCol="0">
            <a:spAutoFit/>
          </a:bodyPr>
          <a:lstStyle/>
          <a:p>
            <a:pPr algn="ctr"/>
            <a:r>
              <a:rPr lang="en-US" sz="4800" b="1" dirty="0">
                <a:ln>
                  <a:solidFill>
                    <a:prstClr val="black"/>
                  </a:solidFill>
                </a:ln>
                <a:solidFill>
                  <a:prstClr val="white"/>
                </a:solidFill>
                <a:latin typeface="Tahoma" pitchFamily="34" charset="0"/>
                <a:cs typeface="Tahoma" pitchFamily="34" charset="0"/>
              </a:rPr>
              <a:t>IP takes datagram approach</a:t>
            </a:r>
            <a:endParaRPr lang="th-TH" sz="4800" b="1" dirty="0">
              <a:ln>
                <a:solidFill>
                  <a:prstClr val="black"/>
                </a:solidFill>
              </a:ln>
              <a:solidFill>
                <a:prstClr val="white"/>
              </a:solidFill>
              <a:latin typeface="Tahoma" pitchFamily="34" charset="0"/>
              <a:cs typeface="Tahoma" pitchFamily="34" charset="0"/>
            </a:endParaRPr>
          </a:p>
        </p:txBody>
      </p:sp>
      <p:pic>
        <p:nvPicPr>
          <p:cNvPr id="2050" name="Picture 2"/>
          <p:cNvPicPr>
            <a:picLocks noChangeAspect="1" noChangeArrowheads="1"/>
          </p:cNvPicPr>
          <p:nvPr/>
        </p:nvPicPr>
        <p:blipFill>
          <a:blip r:embed="rId3" cstate="print"/>
          <a:srcRect/>
          <a:stretch>
            <a:fillRect/>
          </a:stretch>
        </p:blipFill>
        <p:spPr bwMode="auto">
          <a:xfrm>
            <a:off x="3400227" y="1447800"/>
            <a:ext cx="5667574" cy="4800600"/>
          </a:xfrm>
          <a:prstGeom prst="rect">
            <a:avLst/>
          </a:prstGeom>
          <a:noFill/>
          <a:ln w="9525">
            <a:noFill/>
            <a:miter lim="800000"/>
            <a:headEnd/>
            <a:tailEnd/>
          </a:ln>
        </p:spPr>
      </p:pic>
      <p:grpSp>
        <p:nvGrpSpPr>
          <p:cNvPr id="2" name="Group 7"/>
          <p:cNvGrpSpPr/>
          <p:nvPr/>
        </p:nvGrpSpPr>
        <p:grpSpPr>
          <a:xfrm>
            <a:off x="152400" y="1905000"/>
            <a:ext cx="4343400" cy="4638020"/>
            <a:chOff x="152400" y="1905000"/>
            <a:chExt cx="4343400" cy="4638020"/>
          </a:xfrm>
        </p:grpSpPr>
        <p:pic>
          <p:nvPicPr>
            <p:cNvPr id="2051" name="Picture 3"/>
            <p:cNvPicPr>
              <a:picLocks noChangeAspect="1" noChangeArrowheads="1"/>
            </p:cNvPicPr>
            <p:nvPr/>
          </p:nvPicPr>
          <p:blipFill>
            <a:blip r:embed="rId4" cstate="print"/>
            <a:srcRect l="4000" t="3356" r="6000" b="2666"/>
            <a:stretch>
              <a:fillRect/>
            </a:stretch>
          </p:blipFill>
          <p:spPr bwMode="auto">
            <a:xfrm>
              <a:off x="313523" y="1905000"/>
              <a:ext cx="2429677" cy="3886200"/>
            </a:xfrm>
            <a:prstGeom prst="rect">
              <a:avLst/>
            </a:prstGeom>
            <a:solidFill>
              <a:schemeClr val="accent1">
                <a:alpha val="87000"/>
              </a:schemeClr>
            </a:solidFill>
            <a:ln w="38100">
              <a:solidFill>
                <a:srgbClr val="FF6600"/>
              </a:solidFill>
              <a:miter lim="800000"/>
              <a:headEnd/>
              <a:tailEnd/>
            </a:ln>
          </p:spPr>
        </p:pic>
        <p:grpSp>
          <p:nvGrpSpPr>
            <p:cNvPr id="3" name="Group 4"/>
            <p:cNvGrpSpPr/>
            <p:nvPr/>
          </p:nvGrpSpPr>
          <p:grpSpPr>
            <a:xfrm>
              <a:off x="152400" y="5799038"/>
              <a:ext cx="4343400" cy="743982"/>
              <a:chOff x="1219200" y="5951438"/>
              <a:chExt cx="4343400" cy="743982"/>
            </a:xfrm>
          </p:grpSpPr>
          <p:sp>
            <p:nvSpPr>
              <p:cNvPr id="7" name="Isosceles Triangle 6"/>
              <p:cNvSpPr/>
              <p:nvPr/>
            </p:nvSpPr>
            <p:spPr>
              <a:xfrm rot="21415709">
                <a:off x="1988731" y="5951438"/>
                <a:ext cx="300309" cy="289124"/>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219200" y="6172200"/>
                <a:ext cx="4343400" cy="523220"/>
              </a:xfrm>
              <a:prstGeom prst="rect">
                <a:avLst/>
              </a:prstGeom>
              <a:solidFill>
                <a:schemeClr val="accent6">
                  <a:lumMod val="75000"/>
                  <a:alpha val="89000"/>
                </a:schemeClr>
              </a:solidFill>
            </p:spPr>
            <p:txBody>
              <a:bodyPr wrap="square" rtlCol="0">
                <a:spAutoFit/>
              </a:bodyPr>
              <a:lstStyle/>
              <a:p>
                <a:pPr algn="ctr"/>
                <a:r>
                  <a:rPr lang="en-US" sz="2800" dirty="0">
                    <a:ln>
                      <a:solidFill>
                        <a:schemeClr val="bg1"/>
                      </a:solidFill>
                    </a:ln>
                    <a:solidFill>
                      <a:schemeClr val="bg1"/>
                    </a:solidFill>
                  </a:rPr>
                  <a:t>Forwarding table at Switch 2</a:t>
                </a:r>
              </a:p>
            </p:txBody>
          </p:sp>
        </p:grpSp>
      </p:grpSp>
      <p:sp>
        <p:nvSpPr>
          <p:cNvPr id="10" name="TextBox 9">
            <a:extLst>
              <a:ext uri="{FF2B5EF4-FFF2-40B4-BE49-F238E27FC236}">
                <a16:creationId xmlns:a16="http://schemas.microsoft.com/office/drawing/2014/main" id="{DEB0E83A-57E9-4A44-B54F-FE4A377982CF}"/>
              </a:ext>
            </a:extLst>
          </p:cNvPr>
          <p:cNvSpPr txBox="1"/>
          <p:nvPr/>
        </p:nvSpPr>
        <p:spPr>
          <a:xfrm>
            <a:off x="15411" y="813016"/>
            <a:ext cx="8899989" cy="646331"/>
          </a:xfrm>
          <a:prstGeom prst="rect">
            <a:avLst/>
          </a:prstGeom>
          <a:noFill/>
        </p:spPr>
        <p:txBody>
          <a:bodyPr wrap="square">
            <a:spAutoFit/>
          </a:bodyPr>
          <a:lstStyle/>
          <a:p>
            <a:pPr algn="ctr"/>
            <a:r>
              <a:rPr lang="en-US" sz="1800" kern="1200" baseline="0" dirty="0">
                <a:solidFill>
                  <a:schemeClr val="tx1"/>
                </a:solidFill>
                <a:latin typeface="+mn-lt"/>
                <a:ea typeface="+mn-ea"/>
                <a:cs typeface="+mn-cs"/>
              </a:rPr>
              <a:t>This service model is sometimes called </a:t>
            </a:r>
            <a:r>
              <a:rPr lang="en-US" sz="1800" i="1" kern="1200" baseline="0" dirty="0">
                <a:solidFill>
                  <a:schemeClr val="tx1"/>
                </a:solidFill>
                <a:latin typeface="+mn-lt"/>
                <a:ea typeface="+mn-ea"/>
                <a:cs typeface="+mn-cs"/>
              </a:rPr>
              <a:t>best effort </a:t>
            </a:r>
            <a:r>
              <a:rPr lang="en-US" sz="1800" kern="1200" baseline="0" dirty="0">
                <a:solidFill>
                  <a:schemeClr val="tx1"/>
                </a:solidFill>
                <a:latin typeface="+mn-lt"/>
                <a:ea typeface="+mn-ea"/>
                <a:cs typeface="+mn-cs"/>
              </a:rPr>
              <a:t>because, although IP makes every effort to deliver datagrams, it makes no guarantees.</a:t>
            </a:r>
            <a:endParaRPr lang="en-PK"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0"/>
            <a:ext cx="9144000" cy="830997"/>
          </a:xfrm>
          <a:prstGeom prst="rect">
            <a:avLst/>
          </a:prstGeom>
          <a:solidFill>
            <a:schemeClr val="accent6">
              <a:lumMod val="75000"/>
            </a:schemeClr>
          </a:solidFill>
        </p:spPr>
        <p:txBody>
          <a:bodyPr wrap="square" rtlCol="0">
            <a:spAutoFit/>
          </a:bodyPr>
          <a:lstStyle/>
          <a:p>
            <a:pPr algn="ctr" rtl="0"/>
            <a:r>
              <a:rPr lang="en-US" sz="4800" b="1" dirty="0">
                <a:ln>
                  <a:solidFill>
                    <a:prstClr val="black"/>
                  </a:solidFill>
                </a:ln>
                <a:solidFill>
                  <a:prstClr val="white"/>
                </a:solidFill>
                <a:latin typeface="Tahoma" pitchFamily="34" charset="0"/>
                <a:cs typeface="Tahoma" pitchFamily="34" charset="0"/>
              </a:rPr>
              <a:t>IP Packet Format</a:t>
            </a:r>
            <a:endParaRPr lang="th-TH" sz="4800" b="1" dirty="0">
              <a:ln>
                <a:solidFill>
                  <a:prstClr val="black"/>
                </a:solidFill>
              </a:ln>
              <a:solidFill>
                <a:prstClr val="white"/>
              </a:solidFill>
              <a:latin typeface="Tahoma" pitchFamily="34" charset="0"/>
              <a:cs typeface="Tahoma" pitchFamily="34" charset="0"/>
            </a:endParaRPr>
          </a:p>
        </p:txBody>
      </p:sp>
      <p:pic>
        <p:nvPicPr>
          <p:cNvPr id="3074" name="Picture 2"/>
          <p:cNvPicPr>
            <a:picLocks noChangeAspect="1" noChangeArrowheads="1"/>
          </p:cNvPicPr>
          <p:nvPr/>
        </p:nvPicPr>
        <p:blipFill>
          <a:blip r:embed="rId3" cstate="print"/>
          <a:srcRect/>
          <a:stretch>
            <a:fillRect/>
          </a:stretch>
        </p:blipFill>
        <p:spPr bwMode="auto">
          <a:xfrm>
            <a:off x="1095375" y="1143000"/>
            <a:ext cx="6600825" cy="5226250"/>
          </a:xfrm>
          <a:prstGeom prst="rect">
            <a:avLst/>
          </a:prstGeom>
          <a:noFill/>
          <a:ln w="9525">
            <a:noFill/>
            <a:miter lim="800000"/>
            <a:headEnd/>
            <a:tailEnd/>
          </a:ln>
        </p:spPr>
      </p:pic>
      <p:sp>
        <p:nvSpPr>
          <p:cNvPr id="2" name="Rectangle 1"/>
          <p:cNvSpPr/>
          <p:nvPr/>
        </p:nvSpPr>
        <p:spPr>
          <a:xfrm>
            <a:off x="3505200" y="1295400"/>
            <a:ext cx="569387" cy="369332"/>
          </a:xfrm>
          <a:prstGeom prst="rect">
            <a:avLst/>
          </a:prstGeom>
        </p:spPr>
        <p:txBody>
          <a:bodyPr wrap="none">
            <a:spAutoFit/>
          </a:bodyPr>
          <a:lstStyle/>
          <a:p>
            <a:r>
              <a:rPr lang="en-US" dirty="0" err="1">
                <a:solidFill>
                  <a:srgbClr val="FF0000"/>
                </a:solidFill>
              </a:rPr>
              <a:t>QoS</a:t>
            </a:r>
            <a:endParaRPr lang="en-US" dirty="0">
              <a:solidFill>
                <a:srgbClr val="FF0000"/>
              </a:solidFill>
            </a:endParaRPr>
          </a:p>
        </p:txBody>
      </p:sp>
      <p:sp>
        <p:nvSpPr>
          <p:cNvPr id="5" name="Rectangle 4"/>
          <p:cNvSpPr/>
          <p:nvPr/>
        </p:nvSpPr>
        <p:spPr>
          <a:xfrm>
            <a:off x="5983813" y="1295400"/>
            <a:ext cx="585467" cy="369332"/>
          </a:xfrm>
          <a:prstGeom prst="rect">
            <a:avLst/>
          </a:prstGeom>
        </p:spPr>
        <p:txBody>
          <a:bodyPr wrap="none">
            <a:spAutoFit/>
          </a:bodyPr>
          <a:lstStyle/>
          <a:p>
            <a:r>
              <a:rPr lang="en-US" dirty="0">
                <a:solidFill>
                  <a:srgbClr val="FF0000"/>
                </a:solidFill>
              </a:rPr>
              <a:t>H+D</a:t>
            </a:r>
          </a:p>
        </p:txBody>
      </p:sp>
      <p:sp>
        <p:nvSpPr>
          <p:cNvPr id="6" name="Rectangle 5"/>
          <p:cNvSpPr/>
          <p:nvPr/>
        </p:nvSpPr>
        <p:spPr>
          <a:xfrm>
            <a:off x="3200400" y="2145268"/>
            <a:ext cx="1113518" cy="369332"/>
          </a:xfrm>
          <a:prstGeom prst="rect">
            <a:avLst/>
          </a:prstGeom>
        </p:spPr>
        <p:txBody>
          <a:bodyPr wrap="none">
            <a:spAutoFit/>
          </a:bodyPr>
          <a:lstStyle/>
          <a:p>
            <a:r>
              <a:rPr lang="en-US" dirty="0">
                <a:solidFill>
                  <a:srgbClr val="FF0000"/>
                </a:solidFill>
              </a:rPr>
              <a:t>(for Frag.)</a:t>
            </a:r>
          </a:p>
        </p:txBody>
      </p:sp>
      <p:sp>
        <p:nvSpPr>
          <p:cNvPr id="8" name="Rectangle 7"/>
          <p:cNvSpPr/>
          <p:nvPr/>
        </p:nvSpPr>
        <p:spPr>
          <a:xfrm>
            <a:off x="4380390" y="2398436"/>
            <a:ext cx="984251" cy="307777"/>
          </a:xfrm>
          <a:prstGeom prst="rect">
            <a:avLst/>
          </a:prstGeom>
        </p:spPr>
        <p:txBody>
          <a:bodyPr wrap="none">
            <a:spAutoFit/>
          </a:bodyPr>
          <a:lstStyle/>
          <a:p>
            <a:r>
              <a:rPr lang="en-US" sz="1400" dirty="0">
                <a:solidFill>
                  <a:srgbClr val="FF0000"/>
                </a:solidFill>
              </a:rPr>
              <a:t>(0, DF, MF)</a:t>
            </a:r>
          </a:p>
        </p:txBody>
      </p:sp>
      <p:sp>
        <p:nvSpPr>
          <p:cNvPr id="9" name="Rectangle 8"/>
          <p:cNvSpPr/>
          <p:nvPr/>
        </p:nvSpPr>
        <p:spPr>
          <a:xfrm>
            <a:off x="2376750" y="2603129"/>
            <a:ext cx="895084" cy="646331"/>
          </a:xfrm>
          <a:prstGeom prst="rect">
            <a:avLst/>
          </a:prstGeom>
        </p:spPr>
        <p:txBody>
          <a:bodyPr wrap="none">
            <a:spAutoFit/>
          </a:bodyPr>
          <a:lstStyle/>
          <a:p>
            <a:r>
              <a:rPr lang="en-US" dirty="0">
                <a:solidFill>
                  <a:srgbClr val="FF0000"/>
                </a:solidFill>
              </a:rPr>
              <a:t>If 0;</a:t>
            </a:r>
          </a:p>
          <a:p>
            <a:r>
              <a:rPr lang="en-US" dirty="0">
                <a:solidFill>
                  <a:srgbClr val="FF0000"/>
                </a:solidFill>
              </a:rPr>
              <a:t>destroy</a:t>
            </a:r>
          </a:p>
        </p:txBody>
      </p:sp>
      <p:sp>
        <p:nvSpPr>
          <p:cNvPr id="10" name="Rectangle 9"/>
          <p:cNvSpPr/>
          <p:nvPr/>
        </p:nvSpPr>
        <p:spPr>
          <a:xfrm>
            <a:off x="4753737" y="2717881"/>
            <a:ext cx="870513" cy="369332"/>
          </a:xfrm>
          <a:prstGeom prst="rect">
            <a:avLst/>
          </a:prstGeom>
        </p:spPr>
        <p:txBody>
          <a:bodyPr wrap="none">
            <a:spAutoFit/>
          </a:bodyPr>
          <a:lstStyle/>
          <a:p>
            <a:r>
              <a:rPr lang="en-US" dirty="0">
                <a:solidFill>
                  <a:srgbClr val="FF0000"/>
                </a:solidFill>
              </a:rPr>
              <a:t>Header</a:t>
            </a:r>
          </a:p>
        </p:txBody>
      </p:sp>
    </p:spTree>
    <p:extLst>
      <p:ext uri="{BB962C8B-B14F-4D97-AF65-F5344CB8AC3E}">
        <p14:creationId xmlns:p14="http://schemas.microsoft.com/office/powerpoint/2010/main" val="2046620239"/>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0"/>
            <a:ext cx="9144000" cy="769441"/>
          </a:xfrm>
          <a:prstGeom prst="rect">
            <a:avLst/>
          </a:prstGeom>
          <a:solidFill>
            <a:schemeClr val="accent6">
              <a:lumMod val="75000"/>
            </a:schemeClr>
          </a:solidFill>
        </p:spPr>
        <p:txBody>
          <a:bodyPr wrap="square" rtlCol="0">
            <a:spAutoFit/>
          </a:bodyPr>
          <a:lstStyle/>
          <a:p>
            <a:pPr algn="ctr"/>
            <a:r>
              <a:rPr lang="en-US" sz="4400" b="1" dirty="0">
                <a:ln>
                  <a:solidFill>
                    <a:prstClr val="black"/>
                  </a:solidFill>
                </a:ln>
                <a:solidFill>
                  <a:prstClr val="white"/>
                </a:solidFill>
                <a:latin typeface="Tahoma" pitchFamily="34" charset="0"/>
                <a:cs typeface="Tahoma" pitchFamily="34" charset="0"/>
              </a:rPr>
              <a:t>Fragmentation &amp; Reassembly</a:t>
            </a:r>
            <a:endParaRPr lang="th-TH" sz="4400" b="1" dirty="0">
              <a:ln>
                <a:solidFill>
                  <a:prstClr val="black"/>
                </a:solidFill>
              </a:ln>
              <a:solidFill>
                <a:prstClr val="white"/>
              </a:solidFill>
              <a:latin typeface="Tahoma" pitchFamily="34" charset="0"/>
              <a:cs typeface="Tahoma" pitchFamily="34" charset="0"/>
            </a:endParaRPr>
          </a:p>
        </p:txBody>
      </p:sp>
      <p:pic>
        <p:nvPicPr>
          <p:cNvPr id="4098" name="Picture 2"/>
          <p:cNvPicPr>
            <a:picLocks noChangeAspect="1" noChangeArrowheads="1"/>
          </p:cNvPicPr>
          <p:nvPr/>
        </p:nvPicPr>
        <p:blipFill>
          <a:blip r:embed="rId3" cstate="print"/>
          <a:srcRect/>
          <a:stretch>
            <a:fillRect/>
          </a:stretch>
        </p:blipFill>
        <p:spPr bwMode="auto">
          <a:xfrm>
            <a:off x="295275" y="1895475"/>
            <a:ext cx="8553450" cy="3362325"/>
          </a:xfrm>
          <a:prstGeom prst="rect">
            <a:avLst/>
          </a:prstGeom>
          <a:noFill/>
          <a:ln w="9525">
            <a:noFill/>
            <a:miter lim="800000"/>
            <a:headEnd/>
            <a:tailEnd/>
          </a:ln>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cstate="print"/>
          <a:srcRect/>
          <a:stretch>
            <a:fillRect/>
          </a:stretch>
        </p:blipFill>
        <p:spPr bwMode="auto">
          <a:xfrm>
            <a:off x="76200" y="2209800"/>
            <a:ext cx="4476750" cy="2543175"/>
          </a:xfrm>
          <a:prstGeom prst="rect">
            <a:avLst/>
          </a:prstGeom>
          <a:noFill/>
          <a:ln w="9525">
            <a:noFill/>
            <a:miter lim="800000"/>
            <a:headEnd/>
            <a:tailEnd/>
          </a:ln>
        </p:spPr>
      </p:pic>
      <p:pic>
        <p:nvPicPr>
          <p:cNvPr id="5123" name="Picture 3"/>
          <p:cNvPicPr>
            <a:picLocks noChangeAspect="1" noChangeArrowheads="1"/>
          </p:cNvPicPr>
          <p:nvPr/>
        </p:nvPicPr>
        <p:blipFill>
          <a:blip r:embed="rId4" cstate="print"/>
          <a:srcRect/>
          <a:stretch>
            <a:fillRect/>
          </a:stretch>
        </p:blipFill>
        <p:spPr bwMode="auto">
          <a:xfrm>
            <a:off x="5617400" y="1143000"/>
            <a:ext cx="3069400" cy="5472113"/>
          </a:xfrm>
          <a:prstGeom prst="rect">
            <a:avLst/>
          </a:prstGeom>
          <a:noFill/>
          <a:ln w="9525">
            <a:noFill/>
            <a:miter lim="800000"/>
            <a:headEnd/>
            <a:tailEnd/>
          </a:ln>
        </p:spPr>
      </p:pic>
      <p:sp>
        <p:nvSpPr>
          <p:cNvPr id="6" name="Striped Right Arrow 5"/>
          <p:cNvSpPr/>
          <p:nvPr/>
        </p:nvSpPr>
        <p:spPr>
          <a:xfrm>
            <a:off x="4572000" y="3733800"/>
            <a:ext cx="533400" cy="381000"/>
          </a:xfrm>
          <a:prstGeom prst="stripedRight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Left Brace 7"/>
          <p:cNvSpPr/>
          <p:nvPr/>
        </p:nvSpPr>
        <p:spPr>
          <a:xfrm>
            <a:off x="5181600" y="1143000"/>
            <a:ext cx="381000" cy="5486400"/>
          </a:xfrm>
          <a:prstGeom prst="leftBrace">
            <a:avLst>
              <a:gd name="adj1" fmla="val 148905"/>
              <a:gd name="adj2" fmla="val 50241"/>
            </a:avLst>
          </a:prstGeom>
          <a:ln w="762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0" y="0"/>
            <a:ext cx="9144000" cy="769441"/>
          </a:xfrm>
          <a:prstGeom prst="rect">
            <a:avLst/>
          </a:prstGeom>
          <a:solidFill>
            <a:schemeClr val="accent6">
              <a:lumMod val="75000"/>
            </a:schemeClr>
          </a:solidFill>
        </p:spPr>
        <p:txBody>
          <a:bodyPr wrap="square" rtlCol="0">
            <a:spAutoFit/>
          </a:bodyPr>
          <a:lstStyle/>
          <a:p>
            <a:pPr algn="ctr"/>
            <a:r>
              <a:rPr lang="en-US" sz="4400" b="1" dirty="0">
                <a:ln>
                  <a:solidFill>
                    <a:prstClr val="black"/>
                  </a:solidFill>
                </a:ln>
                <a:solidFill>
                  <a:prstClr val="white"/>
                </a:solidFill>
                <a:latin typeface="Tahoma" pitchFamily="34" charset="0"/>
                <a:cs typeface="Tahoma" pitchFamily="34" charset="0"/>
              </a:rPr>
              <a:t>Fragmentation &amp; Reassembly</a:t>
            </a:r>
            <a:endParaRPr lang="th-TH" sz="4400" b="1" dirty="0">
              <a:ln>
                <a:solidFill>
                  <a:prstClr val="black"/>
                </a:solidFill>
              </a:ln>
              <a:solidFill>
                <a:prstClr val="white"/>
              </a:solidFill>
              <a:latin typeface="Tahoma" pitchFamily="34" charset="0"/>
              <a:cs typeface="Tahoma" pitchFamily="34" charset="0"/>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cstate="print"/>
          <a:srcRect/>
          <a:stretch>
            <a:fillRect/>
          </a:stretch>
        </p:blipFill>
        <p:spPr bwMode="auto">
          <a:xfrm>
            <a:off x="76200" y="2209800"/>
            <a:ext cx="4476750" cy="2543175"/>
          </a:xfrm>
          <a:prstGeom prst="rect">
            <a:avLst/>
          </a:prstGeom>
          <a:noFill/>
          <a:ln w="9525">
            <a:noFill/>
            <a:miter lim="800000"/>
            <a:headEnd/>
            <a:tailEnd/>
          </a:ln>
        </p:spPr>
      </p:pic>
      <p:pic>
        <p:nvPicPr>
          <p:cNvPr id="5123" name="Picture 3"/>
          <p:cNvPicPr>
            <a:picLocks noChangeAspect="1" noChangeArrowheads="1"/>
          </p:cNvPicPr>
          <p:nvPr/>
        </p:nvPicPr>
        <p:blipFill>
          <a:blip r:embed="rId4" cstate="print"/>
          <a:srcRect/>
          <a:stretch>
            <a:fillRect/>
          </a:stretch>
        </p:blipFill>
        <p:spPr bwMode="auto">
          <a:xfrm>
            <a:off x="5617400" y="1143000"/>
            <a:ext cx="3069400" cy="5472113"/>
          </a:xfrm>
          <a:prstGeom prst="rect">
            <a:avLst/>
          </a:prstGeom>
          <a:noFill/>
          <a:ln w="9525">
            <a:noFill/>
            <a:miter lim="800000"/>
            <a:headEnd/>
            <a:tailEnd/>
          </a:ln>
        </p:spPr>
      </p:pic>
      <p:sp>
        <p:nvSpPr>
          <p:cNvPr id="6" name="Striped Right Arrow 5"/>
          <p:cNvSpPr/>
          <p:nvPr/>
        </p:nvSpPr>
        <p:spPr>
          <a:xfrm>
            <a:off x="4572000" y="3733800"/>
            <a:ext cx="533400" cy="381000"/>
          </a:xfrm>
          <a:prstGeom prst="stripedRight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Left Brace 7"/>
          <p:cNvSpPr/>
          <p:nvPr/>
        </p:nvSpPr>
        <p:spPr>
          <a:xfrm>
            <a:off x="5181600" y="1143000"/>
            <a:ext cx="381000" cy="5486400"/>
          </a:xfrm>
          <a:prstGeom prst="leftBrace">
            <a:avLst>
              <a:gd name="adj1" fmla="val 148905"/>
              <a:gd name="adj2" fmla="val 50241"/>
            </a:avLst>
          </a:prstGeom>
          <a:ln w="762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0" y="0"/>
            <a:ext cx="9144000" cy="769441"/>
          </a:xfrm>
          <a:prstGeom prst="rect">
            <a:avLst/>
          </a:prstGeom>
          <a:solidFill>
            <a:schemeClr val="accent6">
              <a:lumMod val="75000"/>
            </a:schemeClr>
          </a:solidFill>
        </p:spPr>
        <p:txBody>
          <a:bodyPr wrap="square" rtlCol="0">
            <a:spAutoFit/>
          </a:bodyPr>
          <a:lstStyle/>
          <a:p>
            <a:pPr algn="ctr"/>
            <a:r>
              <a:rPr lang="en-US" sz="4400" b="1" dirty="0">
                <a:ln>
                  <a:solidFill>
                    <a:prstClr val="black"/>
                  </a:solidFill>
                </a:ln>
                <a:solidFill>
                  <a:prstClr val="white"/>
                </a:solidFill>
                <a:latin typeface="Tahoma" pitchFamily="34" charset="0"/>
                <a:cs typeface="Tahoma" pitchFamily="34" charset="0"/>
              </a:rPr>
              <a:t>Fragmentation &amp; Reassembly</a:t>
            </a:r>
            <a:endParaRPr lang="th-TH" sz="4400" b="1" dirty="0">
              <a:ln>
                <a:solidFill>
                  <a:prstClr val="black"/>
                </a:solidFill>
              </a:ln>
              <a:solidFill>
                <a:prstClr val="white"/>
              </a:solidFill>
              <a:latin typeface="Tahoma" pitchFamily="34" charset="0"/>
              <a:cs typeface="Tahoma" pitchFamily="34" charset="0"/>
            </a:endParaRPr>
          </a:p>
        </p:txBody>
      </p:sp>
      <p:sp>
        <p:nvSpPr>
          <p:cNvPr id="2" name="Rounded Rectangle 1"/>
          <p:cNvSpPr/>
          <p:nvPr/>
        </p:nvSpPr>
        <p:spPr>
          <a:xfrm>
            <a:off x="7315200" y="1435471"/>
            <a:ext cx="1295400" cy="457200"/>
          </a:xfrm>
          <a:prstGeom prst="roundRect">
            <a:avLst/>
          </a:prstGeom>
          <a:noFill/>
          <a:ln w="508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ounded Rectangle 9"/>
          <p:cNvSpPr/>
          <p:nvPr/>
        </p:nvSpPr>
        <p:spPr>
          <a:xfrm>
            <a:off x="7315200" y="3313587"/>
            <a:ext cx="1295400" cy="457200"/>
          </a:xfrm>
          <a:prstGeom prst="roundRect">
            <a:avLst/>
          </a:prstGeom>
          <a:noFill/>
          <a:ln w="508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ounded Rectangle 10"/>
          <p:cNvSpPr/>
          <p:nvPr/>
        </p:nvSpPr>
        <p:spPr>
          <a:xfrm>
            <a:off x="7315200" y="5220813"/>
            <a:ext cx="1295400" cy="457200"/>
          </a:xfrm>
          <a:prstGeom prst="roundRect">
            <a:avLst/>
          </a:prstGeom>
          <a:noFill/>
          <a:ln w="508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1515784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animBg="1"/>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p:cNvGrpSpPr/>
          <p:nvPr/>
        </p:nvGrpSpPr>
        <p:grpSpPr>
          <a:xfrm>
            <a:off x="0" y="2438403"/>
            <a:ext cx="9144000" cy="4114797"/>
            <a:chOff x="0" y="2438403"/>
            <a:chExt cx="9144000" cy="4114797"/>
          </a:xfrm>
        </p:grpSpPr>
        <p:sp>
          <p:nvSpPr>
            <p:cNvPr id="7" name="TextBox 6"/>
            <p:cNvSpPr txBox="1"/>
            <p:nvPr/>
          </p:nvSpPr>
          <p:spPr>
            <a:xfrm>
              <a:off x="0" y="2438403"/>
              <a:ext cx="9144000" cy="707886"/>
            </a:xfrm>
            <a:prstGeom prst="rect">
              <a:avLst/>
            </a:prstGeom>
            <a:solidFill>
              <a:schemeClr val="accent1">
                <a:lumMod val="40000"/>
                <a:lumOff val="60000"/>
              </a:schemeClr>
            </a:solidFill>
          </p:spPr>
          <p:txBody>
            <a:bodyPr wrap="square" rtlCol="0">
              <a:spAutoFit/>
            </a:bodyPr>
            <a:lstStyle/>
            <a:p>
              <a:pPr algn="ctr" rtl="0"/>
              <a:r>
                <a:rPr lang="en-US" sz="4000" b="1" kern="1200" dirty="0" err="1">
                  <a:ln>
                    <a:solidFill>
                      <a:prstClr val="white"/>
                    </a:solidFill>
                  </a:ln>
                  <a:solidFill>
                    <a:prstClr val="black"/>
                  </a:solidFill>
                  <a:latin typeface="Tahoma" pitchFamily="34" charset="0"/>
                  <a:ea typeface="+mn-ea"/>
                  <a:cs typeface="Tahoma" pitchFamily="34" charset="0"/>
                </a:rPr>
                <a:t>Classful</a:t>
              </a:r>
              <a:r>
                <a:rPr lang="en-US" sz="4000" b="1" dirty="0">
                  <a:ln>
                    <a:solidFill>
                      <a:prstClr val="white"/>
                    </a:solidFill>
                  </a:ln>
                  <a:solidFill>
                    <a:prstClr val="black"/>
                  </a:solidFill>
                  <a:latin typeface="Tahoma" pitchFamily="34" charset="0"/>
                  <a:cs typeface="Tahoma" pitchFamily="34" charset="0"/>
                </a:rPr>
                <a:t>/ Classless IP addressing</a:t>
              </a:r>
              <a:endParaRPr lang="th-TH" sz="3200" b="1" kern="1200" dirty="0">
                <a:ln>
                  <a:solidFill>
                    <a:prstClr val="black"/>
                  </a:solidFill>
                </a:ln>
                <a:solidFill>
                  <a:srgbClr val="1F497D"/>
                </a:solidFill>
                <a:latin typeface="Tahoma" pitchFamily="34" charset="0"/>
                <a:ea typeface="+mn-ea"/>
                <a:cs typeface="Tahoma" pitchFamily="34" charset="0"/>
              </a:endParaRPr>
            </a:p>
          </p:txBody>
        </p:sp>
        <p:grpSp>
          <p:nvGrpSpPr>
            <p:cNvPr id="31" name="Group 30"/>
            <p:cNvGrpSpPr/>
            <p:nvPr/>
          </p:nvGrpSpPr>
          <p:grpSpPr>
            <a:xfrm>
              <a:off x="2801788" y="3352803"/>
              <a:ext cx="3370412" cy="3200397"/>
              <a:chOff x="2584388" y="2972331"/>
              <a:chExt cx="3370412" cy="3200397"/>
            </a:xfrm>
            <a:solidFill>
              <a:schemeClr val="bg1">
                <a:lumMod val="95000"/>
                <a:alpha val="63000"/>
              </a:schemeClr>
            </a:solidFill>
          </p:grpSpPr>
          <p:sp>
            <p:nvSpPr>
              <p:cNvPr id="4" name="Line 2"/>
              <p:cNvSpPr>
                <a:spLocks noChangeShapeType="1"/>
              </p:cNvSpPr>
              <p:nvPr/>
            </p:nvSpPr>
            <p:spPr bwMode="auto">
              <a:xfrm flipV="1">
                <a:off x="4509805" y="4173712"/>
                <a:ext cx="298707" cy="177800"/>
              </a:xfrm>
              <a:prstGeom prst="line">
                <a:avLst/>
              </a:prstGeom>
              <a:grpFill/>
              <a:ln w="25400">
                <a:solidFill>
                  <a:schemeClr val="accent1"/>
                </a:solidFill>
                <a:round/>
                <a:headEnd/>
                <a:tailEnd/>
              </a:ln>
              <a:effectLst/>
            </p:spPr>
            <p:txBody>
              <a:bodyPr anchor="ctr">
                <a:spAutoFit/>
              </a:bodyPr>
              <a:lstStyle/>
              <a:p>
                <a:endParaRPr lang="en-US"/>
              </a:p>
            </p:txBody>
          </p:sp>
          <p:sp>
            <p:nvSpPr>
              <p:cNvPr id="5" name="Line 3"/>
              <p:cNvSpPr>
                <a:spLocks noChangeShapeType="1"/>
              </p:cNvSpPr>
              <p:nvPr/>
            </p:nvSpPr>
            <p:spPr bwMode="auto">
              <a:xfrm>
                <a:off x="4569546" y="4766378"/>
                <a:ext cx="358449" cy="296333"/>
              </a:xfrm>
              <a:prstGeom prst="line">
                <a:avLst/>
              </a:prstGeom>
              <a:grpFill/>
              <a:ln w="25400">
                <a:solidFill>
                  <a:schemeClr val="accent1"/>
                </a:solidFill>
                <a:round/>
                <a:headEnd/>
                <a:tailEnd/>
              </a:ln>
              <a:effectLst/>
            </p:spPr>
            <p:txBody>
              <a:bodyPr anchor="ctr">
                <a:spAutoFit/>
              </a:bodyPr>
              <a:lstStyle/>
              <a:p>
                <a:endParaRPr lang="en-US"/>
              </a:p>
            </p:txBody>
          </p:sp>
          <p:sp>
            <p:nvSpPr>
              <p:cNvPr id="6" name="Line 4"/>
              <p:cNvSpPr>
                <a:spLocks noChangeShapeType="1"/>
              </p:cNvSpPr>
              <p:nvPr/>
            </p:nvSpPr>
            <p:spPr bwMode="auto">
              <a:xfrm>
                <a:off x="5047478" y="4292245"/>
                <a:ext cx="119483" cy="651933"/>
              </a:xfrm>
              <a:prstGeom prst="line">
                <a:avLst/>
              </a:prstGeom>
              <a:grpFill/>
              <a:ln w="25400">
                <a:solidFill>
                  <a:schemeClr val="accent1"/>
                </a:solidFill>
                <a:round/>
                <a:headEnd/>
                <a:tailEnd/>
              </a:ln>
              <a:effectLst/>
            </p:spPr>
            <p:txBody>
              <a:bodyPr anchor="ctr">
                <a:spAutoFit/>
              </a:bodyPr>
              <a:lstStyle/>
              <a:p>
                <a:endParaRPr lang="en-US"/>
              </a:p>
            </p:txBody>
          </p:sp>
          <p:sp>
            <p:nvSpPr>
              <p:cNvPr id="8" name="Line 5"/>
              <p:cNvSpPr>
                <a:spLocks noChangeShapeType="1"/>
              </p:cNvSpPr>
              <p:nvPr/>
            </p:nvSpPr>
            <p:spPr bwMode="auto">
              <a:xfrm>
                <a:off x="3852649" y="3818112"/>
                <a:ext cx="896122" cy="59267"/>
              </a:xfrm>
              <a:prstGeom prst="line">
                <a:avLst/>
              </a:prstGeom>
              <a:grpFill/>
              <a:ln w="25400">
                <a:solidFill>
                  <a:schemeClr val="accent1"/>
                </a:solidFill>
                <a:round/>
                <a:headEnd/>
                <a:tailEnd/>
              </a:ln>
              <a:effectLst/>
            </p:spPr>
            <p:txBody>
              <a:bodyPr anchor="ctr">
                <a:spAutoFit/>
              </a:bodyPr>
              <a:lstStyle/>
              <a:p>
                <a:endParaRPr lang="en-US"/>
              </a:p>
            </p:txBody>
          </p:sp>
          <p:sp>
            <p:nvSpPr>
              <p:cNvPr id="9" name="Line 6"/>
              <p:cNvSpPr>
                <a:spLocks noChangeShapeType="1"/>
              </p:cNvSpPr>
              <p:nvPr/>
            </p:nvSpPr>
            <p:spPr bwMode="auto">
              <a:xfrm>
                <a:off x="3673425" y="3995912"/>
                <a:ext cx="358449" cy="355600"/>
              </a:xfrm>
              <a:prstGeom prst="line">
                <a:avLst/>
              </a:prstGeom>
              <a:grpFill/>
              <a:ln w="25400">
                <a:solidFill>
                  <a:schemeClr val="accent1"/>
                </a:solidFill>
                <a:round/>
                <a:headEnd/>
                <a:tailEnd/>
              </a:ln>
              <a:effectLst/>
            </p:spPr>
            <p:txBody>
              <a:bodyPr anchor="ctr">
                <a:spAutoFit/>
              </a:bodyPr>
              <a:lstStyle/>
              <a:p>
                <a:endParaRPr lang="en-US"/>
              </a:p>
            </p:txBody>
          </p:sp>
          <p:sp>
            <p:nvSpPr>
              <p:cNvPr id="10" name="Line 7"/>
              <p:cNvSpPr>
                <a:spLocks noChangeShapeType="1"/>
              </p:cNvSpPr>
              <p:nvPr/>
            </p:nvSpPr>
            <p:spPr bwMode="auto">
              <a:xfrm>
                <a:off x="3494200" y="4173712"/>
                <a:ext cx="238966" cy="888999"/>
              </a:xfrm>
              <a:prstGeom prst="line">
                <a:avLst/>
              </a:prstGeom>
              <a:grpFill/>
              <a:ln w="25400">
                <a:solidFill>
                  <a:schemeClr val="accent1"/>
                </a:solidFill>
                <a:round/>
                <a:headEnd/>
                <a:tailEnd/>
              </a:ln>
              <a:effectLst/>
            </p:spPr>
            <p:txBody>
              <a:bodyPr anchor="ctr">
                <a:spAutoFit/>
              </a:bodyPr>
              <a:lstStyle/>
              <a:p>
                <a:endParaRPr lang="en-US"/>
              </a:p>
            </p:txBody>
          </p:sp>
          <p:sp>
            <p:nvSpPr>
              <p:cNvPr id="11" name="Line 8"/>
              <p:cNvSpPr>
                <a:spLocks noChangeShapeType="1"/>
              </p:cNvSpPr>
              <p:nvPr/>
            </p:nvSpPr>
            <p:spPr bwMode="auto">
              <a:xfrm flipH="1">
                <a:off x="4091615" y="5359045"/>
                <a:ext cx="716897" cy="59267"/>
              </a:xfrm>
              <a:prstGeom prst="line">
                <a:avLst/>
              </a:prstGeom>
              <a:grpFill/>
              <a:ln w="25400">
                <a:solidFill>
                  <a:schemeClr val="accent1"/>
                </a:solidFill>
                <a:round/>
                <a:headEnd/>
                <a:tailEnd/>
              </a:ln>
              <a:effectLst/>
            </p:spPr>
            <p:txBody>
              <a:bodyPr anchor="ctr">
                <a:spAutoFit/>
              </a:bodyPr>
              <a:lstStyle/>
              <a:p>
                <a:endParaRPr lang="en-US"/>
              </a:p>
            </p:txBody>
          </p:sp>
          <p:grpSp>
            <p:nvGrpSpPr>
              <p:cNvPr id="12" name="Group 10"/>
              <p:cNvGrpSpPr>
                <a:grpSpLocks/>
              </p:cNvGrpSpPr>
              <p:nvPr/>
            </p:nvGrpSpPr>
            <p:grpSpPr bwMode="auto">
              <a:xfrm>
                <a:off x="3792908" y="4173712"/>
                <a:ext cx="836380" cy="770466"/>
                <a:chOff x="2304" y="1824"/>
                <a:chExt cx="672" cy="624"/>
              </a:xfrm>
              <a:grpFill/>
            </p:grpSpPr>
            <p:sp>
              <p:nvSpPr>
                <p:cNvPr id="29" name="Oval 11"/>
                <p:cNvSpPr>
                  <a:spLocks noChangeArrowheads="1"/>
                </p:cNvSpPr>
                <p:nvPr/>
              </p:nvSpPr>
              <p:spPr bwMode="auto">
                <a:xfrm>
                  <a:off x="2352" y="1824"/>
                  <a:ext cx="624" cy="624"/>
                </a:xfrm>
                <a:prstGeom prst="ellipse">
                  <a:avLst/>
                </a:prstGeom>
                <a:grpFill/>
                <a:ln w="25400">
                  <a:solidFill>
                    <a:schemeClr val="accent1"/>
                  </a:solidFill>
                  <a:round/>
                  <a:headEnd/>
                  <a:tailEnd/>
                </a:ln>
                <a:effectLst/>
              </p:spPr>
              <p:txBody>
                <a:bodyPr wrap="none" anchor="ctr">
                  <a:spAutoFit/>
                </a:bodyPr>
                <a:lstStyle/>
                <a:p>
                  <a:endParaRPr lang="en-US"/>
                </a:p>
              </p:txBody>
            </p:sp>
            <p:sp>
              <p:nvSpPr>
                <p:cNvPr id="30" name="Text Box 12"/>
                <p:cNvSpPr txBox="1">
                  <a:spLocks noChangeArrowheads="1"/>
                </p:cNvSpPr>
                <p:nvPr/>
              </p:nvSpPr>
              <p:spPr bwMode="auto">
                <a:xfrm>
                  <a:off x="2304" y="1968"/>
                  <a:ext cx="672" cy="431"/>
                </a:xfrm>
                <a:prstGeom prst="rect">
                  <a:avLst/>
                </a:prstGeom>
                <a:grpFill/>
                <a:ln w="9525">
                  <a:solidFill>
                    <a:schemeClr val="accent1"/>
                  </a:solidFill>
                  <a:miter lim="800000"/>
                  <a:headEnd/>
                  <a:tailEnd/>
                </a:ln>
                <a:effectLst/>
              </p:spPr>
              <p:txBody>
                <a:bodyPr lIns="100776" tIns="50388" rIns="100776" bIns="50388">
                  <a:spAutoFit/>
                </a:bodyPr>
                <a:lstStyle/>
                <a:p>
                  <a:pPr>
                    <a:spcBef>
                      <a:spcPct val="50000"/>
                    </a:spcBef>
                  </a:pPr>
                  <a:r>
                    <a:rPr lang="en-US" sz="2800" b="1" dirty="0">
                      <a:latin typeface="Helvetica" pitchFamily="112" charset="0"/>
                    </a:rPr>
                    <a:t>/27</a:t>
                  </a:r>
                  <a:endParaRPr lang="en-US" sz="2800" b="1" dirty="0"/>
                </a:p>
              </p:txBody>
            </p:sp>
          </p:grpSp>
          <p:grpSp>
            <p:nvGrpSpPr>
              <p:cNvPr id="13" name="Group 13"/>
              <p:cNvGrpSpPr>
                <a:grpSpLocks/>
              </p:cNvGrpSpPr>
              <p:nvPr/>
            </p:nvGrpSpPr>
            <p:grpSpPr bwMode="auto">
              <a:xfrm>
                <a:off x="3255235" y="5003445"/>
                <a:ext cx="836380" cy="770466"/>
                <a:chOff x="2304" y="1824"/>
                <a:chExt cx="672" cy="624"/>
              </a:xfrm>
              <a:grpFill/>
            </p:grpSpPr>
            <p:sp>
              <p:nvSpPr>
                <p:cNvPr id="27" name="Oval 14"/>
                <p:cNvSpPr>
                  <a:spLocks noChangeArrowheads="1"/>
                </p:cNvSpPr>
                <p:nvPr/>
              </p:nvSpPr>
              <p:spPr bwMode="auto">
                <a:xfrm>
                  <a:off x="2352" y="1824"/>
                  <a:ext cx="624" cy="624"/>
                </a:xfrm>
                <a:prstGeom prst="ellipse">
                  <a:avLst/>
                </a:prstGeom>
                <a:grpFill/>
                <a:ln w="25400">
                  <a:solidFill>
                    <a:schemeClr val="accent1"/>
                  </a:solidFill>
                  <a:round/>
                  <a:headEnd/>
                  <a:tailEnd/>
                </a:ln>
                <a:effectLst/>
              </p:spPr>
              <p:txBody>
                <a:bodyPr wrap="none" anchor="ctr">
                  <a:spAutoFit/>
                </a:bodyPr>
                <a:lstStyle/>
                <a:p>
                  <a:endParaRPr lang="en-US"/>
                </a:p>
              </p:txBody>
            </p:sp>
            <p:sp>
              <p:nvSpPr>
                <p:cNvPr id="28" name="Text Box 15"/>
                <p:cNvSpPr txBox="1">
                  <a:spLocks noChangeArrowheads="1"/>
                </p:cNvSpPr>
                <p:nvPr/>
              </p:nvSpPr>
              <p:spPr bwMode="auto">
                <a:xfrm>
                  <a:off x="2304" y="1968"/>
                  <a:ext cx="672" cy="431"/>
                </a:xfrm>
                <a:prstGeom prst="rect">
                  <a:avLst/>
                </a:prstGeom>
                <a:grpFill/>
                <a:ln w="9525">
                  <a:solidFill>
                    <a:schemeClr val="accent1"/>
                  </a:solidFill>
                  <a:miter lim="800000"/>
                  <a:headEnd/>
                  <a:tailEnd/>
                </a:ln>
                <a:effectLst/>
              </p:spPr>
              <p:txBody>
                <a:bodyPr lIns="100776" tIns="50388" rIns="100776" bIns="50388">
                  <a:spAutoFit/>
                </a:bodyPr>
                <a:lstStyle/>
                <a:p>
                  <a:pPr>
                    <a:spcBef>
                      <a:spcPct val="50000"/>
                    </a:spcBef>
                  </a:pPr>
                  <a:r>
                    <a:rPr lang="en-US" sz="2800" b="1" dirty="0">
                      <a:latin typeface="Helvetica" pitchFamily="112" charset="0"/>
                    </a:rPr>
                    <a:t>/26</a:t>
                  </a:r>
                  <a:endParaRPr lang="en-US" sz="2800" b="1" dirty="0"/>
                </a:p>
              </p:txBody>
            </p:sp>
          </p:grpSp>
          <p:grpSp>
            <p:nvGrpSpPr>
              <p:cNvPr id="14" name="Group 16"/>
              <p:cNvGrpSpPr>
                <a:grpSpLocks/>
              </p:cNvGrpSpPr>
              <p:nvPr/>
            </p:nvGrpSpPr>
            <p:grpSpPr bwMode="auto">
              <a:xfrm>
                <a:off x="3135752" y="3462513"/>
                <a:ext cx="836380" cy="770466"/>
                <a:chOff x="2304" y="1824"/>
                <a:chExt cx="672" cy="624"/>
              </a:xfrm>
              <a:grpFill/>
            </p:grpSpPr>
            <p:sp>
              <p:nvSpPr>
                <p:cNvPr id="25" name="Oval 17"/>
                <p:cNvSpPr>
                  <a:spLocks noChangeArrowheads="1"/>
                </p:cNvSpPr>
                <p:nvPr/>
              </p:nvSpPr>
              <p:spPr bwMode="auto">
                <a:xfrm>
                  <a:off x="2352" y="1824"/>
                  <a:ext cx="624" cy="624"/>
                </a:xfrm>
                <a:prstGeom prst="ellipse">
                  <a:avLst/>
                </a:prstGeom>
                <a:grpFill/>
                <a:ln w="25400">
                  <a:solidFill>
                    <a:schemeClr val="accent1"/>
                  </a:solidFill>
                  <a:round/>
                  <a:headEnd/>
                  <a:tailEnd/>
                </a:ln>
                <a:effectLst/>
              </p:spPr>
              <p:txBody>
                <a:bodyPr wrap="none" anchor="ctr">
                  <a:spAutoFit/>
                </a:bodyPr>
                <a:lstStyle/>
                <a:p>
                  <a:endParaRPr lang="en-US"/>
                </a:p>
              </p:txBody>
            </p:sp>
            <p:sp>
              <p:nvSpPr>
                <p:cNvPr id="26" name="Text Box 18"/>
                <p:cNvSpPr txBox="1">
                  <a:spLocks noChangeArrowheads="1"/>
                </p:cNvSpPr>
                <p:nvPr/>
              </p:nvSpPr>
              <p:spPr bwMode="auto">
                <a:xfrm>
                  <a:off x="2304" y="1968"/>
                  <a:ext cx="672" cy="431"/>
                </a:xfrm>
                <a:prstGeom prst="rect">
                  <a:avLst/>
                </a:prstGeom>
                <a:grpFill/>
                <a:ln w="9525">
                  <a:solidFill>
                    <a:schemeClr val="accent1"/>
                  </a:solidFill>
                  <a:miter lim="800000"/>
                  <a:headEnd/>
                  <a:tailEnd/>
                </a:ln>
                <a:effectLst/>
              </p:spPr>
              <p:txBody>
                <a:bodyPr lIns="100776" tIns="50388" rIns="100776" bIns="50388">
                  <a:spAutoFit/>
                </a:bodyPr>
                <a:lstStyle/>
                <a:p>
                  <a:pPr>
                    <a:spcBef>
                      <a:spcPct val="50000"/>
                    </a:spcBef>
                  </a:pPr>
                  <a:r>
                    <a:rPr lang="en-US" sz="2800" b="1" dirty="0">
                      <a:latin typeface="Helvetica" pitchFamily="112" charset="0"/>
                    </a:rPr>
                    <a:t>/25</a:t>
                  </a:r>
                  <a:endParaRPr lang="en-US" sz="2800" b="1" dirty="0"/>
                </a:p>
              </p:txBody>
            </p:sp>
          </p:grpSp>
          <p:grpSp>
            <p:nvGrpSpPr>
              <p:cNvPr id="15" name="Group 14"/>
              <p:cNvGrpSpPr>
                <a:grpSpLocks/>
              </p:cNvGrpSpPr>
              <p:nvPr/>
            </p:nvGrpSpPr>
            <p:grpSpPr bwMode="auto">
              <a:xfrm>
                <a:off x="4748771" y="4944178"/>
                <a:ext cx="836380" cy="770466"/>
                <a:chOff x="2304" y="1824"/>
                <a:chExt cx="672" cy="624"/>
              </a:xfrm>
              <a:grpFill/>
            </p:grpSpPr>
            <p:sp>
              <p:nvSpPr>
                <p:cNvPr id="23" name="Oval 20"/>
                <p:cNvSpPr>
                  <a:spLocks noChangeArrowheads="1"/>
                </p:cNvSpPr>
                <p:nvPr/>
              </p:nvSpPr>
              <p:spPr bwMode="auto">
                <a:xfrm>
                  <a:off x="2352" y="1824"/>
                  <a:ext cx="624" cy="624"/>
                </a:xfrm>
                <a:prstGeom prst="ellipse">
                  <a:avLst/>
                </a:prstGeom>
                <a:grpFill/>
                <a:ln w="25400">
                  <a:solidFill>
                    <a:schemeClr val="accent1"/>
                  </a:solidFill>
                  <a:round/>
                  <a:headEnd/>
                  <a:tailEnd/>
                </a:ln>
                <a:effectLst/>
              </p:spPr>
              <p:txBody>
                <a:bodyPr wrap="none" anchor="ctr">
                  <a:spAutoFit/>
                </a:bodyPr>
                <a:lstStyle/>
                <a:p>
                  <a:endParaRPr lang="en-US"/>
                </a:p>
              </p:txBody>
            </p:sp>
            <p:sp>
              <p:nvSpPr>
                <p:cNvPr id="24" name="Text Box 21"/>
                <p:cNvSpPr txBox="1">
                  <a:spLocks noChangeArrowheads="1"/>
                </p:cNvSpPr>
                <p:nvPr/>
              </p:nvSpPr>
              <p:spPr bwMode="auto">
                <a:xfrm>
                  <a:off x="2304" y="1968"/>
                  <a:ext cx="672" cy="431"/>
                </a:xfrm>
                <a:prstGeom prst="rect">
                  <a:avLst/>
                </a:prstGeom>
                <a:grpFill/>
                <a:ln w="9525">
                  <a:solidFill>
                    <a:schemeClr val="accent1"/>
                  </a:solidFill>
                  <a:miter lim="800000"/>
                  <a:headEnd/>
                  <a:tailEnd/>
                </a:ln>
                <a:effectLst/>
              </p:spPr>
              <p:txBody>
                <a:bodyPr lIns="100776" tIns="50388" rIns="100776" bIns="50388">
                  <a:spAutoFit/>
                </a:bodyPr>
                <a:lstStyle/>
                <a:p>
                  <a:pPr>
                    <a:spcBef>
                      <a:spcPct val="50000"/>
                    </a:spcBef>
                  </a:pPr>
                  <a:r>
                    <a:rPr lang="en-US" sz="2800" b="1" dirty="0">
                      <a:latin typeface="Helvetica" pitchFamily="112" charset="0"/>
                    </a:rPr>
                    <a:t>/28</a:t>
                  </a:r>
                  <a:endParaRPr lang="en-US" sz="2800" b="1" dirty="0"/>
                </a:p>
              </p:txBody>
            </p:sp>
          </p:grpSp>
          <p:grpSp>
            <p:nvGrpSpPr>
              <p:cNvPr id="16" name="Group 22"/>
              <p:cNvGrpSpPr>
                <a:grpSpLocks/>
              </p:cNvGrpSpPr>
              <p:nvPr/>
            </p:nvGrpSpPr>
            <p:grpSpPr bwMode="auto">
              <a:xfrm>
                <a:off x="4629288" y="3581046"/>
                <a:ext cx="836380" cy="770466"/>
                <a:chOff x="2304" y="1824"/>
                <a:chExt cx="672" cy="624"/>
              </a:xfrm>
              <a:grpFill/>
            </p:grpSpPr>
            <p:sp>
              <p:nvSpPr>
                <p:cNvPr id="21" name="Oval 23"/>
                <p:cNvSpPr>
                  <a:spLocks noChangeArrowheads="1"/>
                </p:cNvSpPr>
                <p:nvPr/>
              </p:nvSpPr>
              <p:spPr bwMode="auto">
                <a:xfrm>
                  <a:off x="2352" y="1824"/>
                  <a:ext cx="624" cy="624"/>
                </a:xfrm>
                <a:prstGeom prst="ellipse">
                  <a:avLst/>
                </a:prstGeom>
                <a:grpFill/>
                <a:ln w="25400">
                  <a:solidFill>
                    <a:schemeClr val="accent1"/>
                  </a:solidFill>
                  <a:round/>
                  <a:headEnd/>
                  <a:tailEnd/>
                </a:ln>
                <a:effectLst/>
              </p:spPr>
              <p:txBody>
                <a:bodyPr wrap="none" anchor="ctr">
                  <a:spAutoFit/>
                </a:bodyPr>
                <a:lstStyle/>
                <a:p>
                  <a:endParaRPr lang="en-US"/>
                </a:p>
              </p:txBody>
            </p:sp>
            <p:sp>
              <p:nvSpPr>
                <p:cNvPr id="22" name="Text Box 24"/>
                <p:cNvSpPr txBox="1">
                  <a:spLocks noChangeArrowheads="1"/>
                </p:cNvSpPr>
                <p:nvPr/>
              </p:nvSpPr>
              <p:spPr bwMode="auto">
                <a:xfrm>
                  <a:off x="2304" y="1968"/>
                  <a:ext cx="672" cy="431"/>
                </a:xfrm>
                <a:prstGeom prst="rect">
                  <a:avLst/>
                </a:prstGeom>
                <a:grpFill/>
                <a:ln w="9525">
                  <a:solidFill>
                    <a:schemeClr val="accent1"/>
                  </a:solidFill>
                  <a:miter lim="800000"/>
                  <a:headEnd/>
                  <a:tailEnd/>
                </a:ln>
                <a:effectLst/>
              </p:spPr>
              <p:txBody>
                <a:bodyPr lIns="100776" tIns="50388" rIns="100776" bIns="50388">
                  <a:spAutoFit/>
                </a:bodyPr>
                <a:lstStyle/>
                <a:p>
                  <a:pPr>
                    <a:spcBef>
                      <a:spcPct val="50000"/>
                    </a:spcBef>
                  </a:pPr>
                  <a:r>
                    <a:rPr lang="en-US" sz="2800" b="1" dirty="0">
                      <a:latin typeface="Helvetica" pitchFamily="112" charset="0"/>
                    </a:rPr>
                    <a:t>/28</a:t>
                  </a:r>
                  <a:endParaRPr lang="en-US" sz="2800" b="1" dirty="0"/>
                </a:p>
              </p:txBody>
            </p:sp>
          </p:grpSp>
          <p:grpSp>
            <p:nvGrpSpPr>
              <p:cNvPr id="18" name="Group 25"/>
              <p:cNvGrpSpPr>
                <a:grpSpLocks/>
              </p:cNvGrpSpPr>
              <p:nvPr/>
            </p:nvGrpSpPr>
            <p:grpSpPr bwMode="auto">
              <a:xfrm>
                <a:off x="2584388" y="2972331"/>
                <a:ext cx="3370412" cy="3200397"/>
                <a:chOff x="1429" y="851"/>
                <a:chExt cx="2708" cy="2592"/>
              </a:xfrm>
              <a:grpFill/>
            </p:grpSpPr>
            <p:sp>
              <p:nvSpPr>
                <p:cNvPr id="19" name="Oval 26"/>
                <p:cNvSpPr>
                  <a:spLocks noChangeArrowheads="1"/>
                </p:cNvSpPr>
                <p:nvPr/>
              </p:nvSpPr>
              <p:spPr bwMode="auto">
                <a:xfrm>
                  <a:off x="1545" y="851"/>
                  <a:ext cx="2592" cy="2592"/>
                </a:xfrm>
                <a:prstGeom prst="ellipse">
                  <a:avLst/>
                </a:prstGeom>
                <a:grpFill/>
                <a:ln w="25400">
                  <a:solidFill>
                    <a:schemeClr val="accent1"/>
                  </a:solidFill>
                  <a:round/>
                  <a:headEnd/>
                  <a:tailEnd/>
                </a:ln>
                <a:effectLst/>
              </p:spPr>
              <p:txBody>
                <a:bodyPr anchor="ctr">
                  <a:spAutoFit/>
                </a:bodyPr>
                <a:lstStyle/>
                <a:p>
                  <a:endParaRPr lang="en-US"/>
                </a:p>
              </p:txBody>
            </p:sp>
            <p:sp>
              <p:nvSpPr>
                <p:cNvPr id="20" name="Text Box 27"/>
                <p:cNvSpPr txBox="1">
                  <a:spLocks noChangeArrowheads="1"/>
                </p:cNvSpPr>
                <p:nvPr/>
              </p:nvSpPr>
              <p:spPr bwMode="auto">
                <a:xfrm>
                  <a:off x="1429" y="1529"/>
                  <a:ext cx="2688" cy="1179"/>
                </a:xfrm>
                <a:prstGeom prst="rect">
                  <a:avLst/>
                </a:prstGeom>
                <a:grpFill/>
                <a:ln w="9525">
                  <a:solidFill>
                    <a:schemeClr val="accent1"/>
                  </a:solidFill>
                  <a:miter lim="800000"/>
                  <a:headEnd/>
                  <a:tailEnd/>
                </a:ln>
                <a:effectLst/>
              </p:spPr>
              <p:txBody>
                <a:bodyPr lIns="100776" tIns="50388" rIns="100776" bIns="50388">
                  <a:spAutoFit/>
                </a:bodyPr>
                <a:lstStyle/>
                <a:p>
                  <a:pPr algn="ctr">
                    <a:spcBef>
                      <a:spcPct val="50000"/>
                    </a:spcBef>
                  </a:pPr>
                  <a:r>
                    <a:rPr lang="en-US" sz="8800" dirty="0">
                      <a:ln>
                        <a:solidFill>
                          <a:sysClr val="windowText" lastClr="000000"/>
                        </a:solidFill>
                      </a:ln>
                      <a:solidFill>
                        <a:schemeClr val="accent6">
                          <a:lumMod val="75000"/>
                        </a:schemeClr>
                      </a:solidFill>
                      <a:latin typeface="Helvetica" pitchFamily="112" charset="0"/>
                    </a:rPr>
                    <a:t>/24</a:t>
                  </a:r>
                  <a:endParaRPr lang="en-US" sz="8800" dirty="0">
                    <a:ln>
                      <a:solidFill>
                        <a:sysClr val="windowText" lastClr="000000"/>
                      </a:solidFill>
                    </a:ln>
                    <a:solidFill>
                      <a:schemeClr val="accent6">
                        <a:lumMod val="75000"/>
                      </a:schemeClr>
                    </a:solidFill>
                  </a:endParaRPr>
                </a:p>
              </p:txBody>
            </p:sp>
          </p:grpSp>
        </p:grpSp>
      </p:grpSp>
      <p:sp>
        <p:nvSpPr>
          <p:cNvPr id="32" name="TextBox 31"/>
          <p:cNvSpPr txBox="1"/>
          <p:nvPr/>
        </p:nvSpPr>
        <p:spPr>
          <a:xfrm>
            <a:off x="0" y="763253"/>
            <a:ext cx="9144000" cy="1446550"/>
          </a:xfrm>
          <a:prstGeom prst="rect">
            <a:avLst/>
          </a:prstGeom>
          <a:solidFill>
            <a:schemeClr val="accent6">
              <a:lumMod val="75000"/>
            </a:schemeClr>
          </a:solidFill>
        </p:spPr>
        <p:txBody>
          <a:bodyPr wrap="square" rtlCol="0">
            <a:spAutoFit/>
          </a:bodyPr>
          <a:lstStyle/>
          <a:p>
            <a:pPr algn="ctr" rtl="0"/>
            <a:r>
              <a:rPr lang="en-US" sz="4400" b="1" kern="1200" dirty="0">
                <a:ln>
                  <a:solidFill>
                    <a:prstClr val="white"/>
                  </a:solidFill>
                </a:ln>
                <a:solidFill>
                  <a:prstClr val="black"/>
                </a:solidFill>
                <a:latin typeface="Tahoma" pitchFamily="34" charset="0"/>
                <a:ea typeface="+mn-ea"/>
                <a:cs typeface="Tahoma" pitchFamily="34" charset="0"/>
              </a:rPr>
              <a:t>Internet Protocol (IP)</a:t>
            </a:r>
          </a:p>
          <a:p>
            <a:pPr algn="ctr" rtl="0"/>
            <a:r>
              <a:rPr lang="en-US" sz="4400" b="1" dirty="0">
                <a:ln>
                  <a:solidFill>
                    <a:sysClr val="windowText" lastClr="000000"/>
                  </a:solidFill>
                </a:ln>
                <a:solidFill>
                  <a:schemeClr val="bg1"/>
                </a:solidFill>
                <a:latin typeface="Tahoma" pitchFamily="34" charset="0"/>
                <a:cs typeface="Tahoma" pitchFamily="34" charset="0"/>
              </a:rPr>
              <a:t>Protocol of ‘the Internet’</a:t>
            </a:r>
            <a:endParaRPr lang="th-TH" sz="3600" b="1" kern="1200" dirty="0">
              <a:ln>
                <a:solidFill>
                  <a:sysClr val="windowText" lastClr="000000"/>
                </a:solidFill>
              </a:ln>
              <a:solidFill>
                <a:schemeClr val="bg1"/>
              </a:solidFill>
              <a:latin typeface="Tahoma" pitchFamily="34" charset="0"/>
              <a:ea typeface="+mn-ea"/>
              <a:cs typeface="Tahoma" pitchFamily="34" charset="0"/>
            </a:endParaRPr>
          </a:p>
        </p:txBody>
      </p:sp>
      <p:sp>
        <p:nvSpPr>
          <p:cNvPr id="2" name="Rectangle 1"/>
          <p:cNvSpPr/>
          <p:nvPr/>
        </p:nvSpPr>
        <p:spPr>
          <a:xfrm>
            <a:off x="6638930" y="4555721"/>
            <a:ext cx="2409643" cy="2308324"/>
          </a:xfrm>
          <a:prstGeom prst="rect">
            <a:avLst/>
          </a:prstGeom>
        </p:spPr>
        <p:txBody>
          <a:bodyPr wrap="square">
            <a:spAutoFit/>
          </a:bodyPr>
          <a:lstStyle/>
          <a:p>
            <a:pPr algn="just"/>
            <a:r>
              <a:rPr lang="en-GB" dirty="0">
                <a:solidFill>
                  <a:srgbClr val="FF0000"/>
                </a:solidFill>
              </a:rPr>
              <a:t>A </a:t>
            </a:r>
            <a:r>
              <a:rPr lang="en-GB" i="1" dirty="0">
                <a:solidFill>
                  <a:srgbClr val="FF0000"/>
                </a:solidFill>
              </a:rPr>
              <a:t>classful</a:t>
            </a:r>
            <a:r>
              <a:rPr lang="en-GB" dirty="0">
                <a:solidFill>
                  <a:srgbClr val="FF0000"/>
                </a:solidFill>
              </a:rPr>
              <a:t> network is a network </a:t>
            </a:r>
            <a:r>
              <a:rPr lang="en-GB" i="1" dirty="0">
                <a:solidFill>
                  <a:srgbClr val="FF0000"/>
                </a:solidFill>
              </a:rPr>
              <a:t>addressing</a:t>
            </a:r>
            <a:r>
              <a:rPr lang="en-GB" dirty="0">
                <a:solidFill>
                  <a:srgbClr val="FF0000"/>
                </a:solidFill>
              </a:rPr>
              <a:t> architecture </a:t>
            </a:r>
            <a:r>
              <a:rPr lang="en-GB" i="1" dirty="0">
                <a:solidFill>
                  <a:srgbClr val="FF0000"/>
                </a:solidFill>
              </a:rPr>
              <a:t>used</a:t>
            </a:r>
            <a:r>
              <a:rPr lang="en-GB" dirty="0">
                <a:solidFill>
                  <a:srgbClr val="FF0000"/>
                </a:solidFill>
              </a:rPr>
              <a:t> in the Internet from 1981 until the introduction of Classless Inter-Domain Routing in 1993.</a:t>
            </a:r>
            <a:endParaRPr lang="en-US" dirty="0">
              <a:solidFill>
                <a:srgbClr val="FF0000"/>
              </a:solidFill>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500" fill="hold"/>
                                        <p:tgtEl>
                                          <p:spTgt spid="33"/>
                                        </p:tgtEl>
                                        <p:attrNameLst>
                                          <p:attrName>ppt_w</p:attrName>
                                        </p:attrNameLst>
                                      </p:cBhvr>
                                      <p:tavLst>
                                        <p:tav tm="0">
                                          <p:val>
                                            <p:fltVal val="0"/>
                                          </p:val>
                                        </p:tav>
                                        <p:tav tm="100000">
                                          <p:val>
                                            <p:strVal val="#ppt_w"/>
                                          </p:val>
                                        </p:tav>
                                      </p:tavLst>
                                    </p:anim>
                                    <p:anim calcmode="lin" valueType="num">
                                      <p:cBhvr>
                                        <p:cTn id="8" dur="500" fill="hold"/>
                                        <p:tgtEl>
                                          <p:spTgt spid="33"/>
                                        </p:tgtEl>
                                        <p:attrNameLst>
                                          <p:attrName>ppt_h</p:attrName>
                                        </p:attrNameLst>
                                      </p:cBhvr>
                                      <p:tavLst>
                                        <p:tav tm="0">
                                          <p:val>
                                            <p:fltVal val="0"/>
                                          </p:val>
                                        </p:tav>
                                        <p:tav tm="100000">
                                          <p:val>
                                            <p:strVal val="#ppt_h"/>
                                          </p:val>
                                        </p:tav>
                                      </p:tavLst>
                                    </p:anim>
                                    <p:animEffect transition="in" filter="fade">
                                      <p:cBhvr>
                                        <p:cTn id="9"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0" y="0"/>
            <a:ext cx="9144000" cy="830997"/>
          </a:xfrm>
          <a:prstGeom prst="rect">
            <a:avLst/>
          </a:prstGeom>
          <a:solidFill>
            <a:schemeClr val="accent6">
              <a:lumMod val="75000"/>
            </a:schemeClr>
          </a:solidFill>
        </p:spPr>
        <p:txBody>
          <a:bodyPr wrap="square" rtlCol="0">
            <a:spAutoFit/>
          </a:bodyPr>
          <a:lstStyle/>
          <a:p>
            <a:pPr algn="ctr" rtl="0"/>
            <a:r>
              <a:rPr lang="en-US" sz="4800" b="1" kern="1200" dirty="0">
                <a:ln>
                  <a:solidFill>
                    <a:prstClr val="black"/>
                  </a:solidFill>
                </a:ln>
                <a:solidFill>
                  <a:prstClr val="white"/>
                </a:solidFill>
                <a:latin typeface="Tahoma" pitchFamily="34" charset="0"/>
                <a:ea typeface="+mn-ea"/>
                <a:cs typeface="Tahoma" pitchFamily="34" charset="0"/>
              </a:rPr>
              <a:t>Internet Protocol</a:t>
            </a:r>
            <a:endParaRPr lang="th-TH" sz="4000" b="1" kern="1200" dirty="0">
              <a:ln>
                <a:solidFill>
                  <a:prstClr val="black"/>
                </a:solidFill>
              </a:ln>
              <a:solidFill>
                <a:prstClr val="white"/>
              </a:solidFill>
              <a:latin typeface="Tahoma" pitchFamily="34" charset="0"/>
              <a:ea typeface="+mn-ea"/>
              <a:cs typeface="Tahoma" pitchFamily="34" charset="0"/>
            </a:endParaRPr>
          </a:p>
        </p:txBody>
      </p:sp>
      <p:pic>
        <p:nvPicPr>
          <p:cNvPr id="7" name="Picture 11"/>
          <p:cNvPicPr>
            <a:picLocks noChangeAspect="1" noChangeArrowheads="1"/>
          </p:cNvPicPr>
          <p:nvPr/>
        </p:nvPicPr>
        <p:blipFill>
          <a:blip r:embed="rId3" cstate="print">
            <a:duotone>
              <a:schemeClr val="accent6">
                <a:shade val="45000"/>
                <a:satMod val="135000"/>
              </a:schemeClr>
              <a:prstClr val="white"/>
            </a:duotone>
          </a:blip>
          <a:srcRect/>
          <a:stretch>
            <a:fillRect/>
          </a:stretch>
        </p:blipFill>
        <p:spPr bwMode="auto">
          <a:xfrm>
            <a:off x="539750" y="1371600"/>
            <a:ext cx="8070850" cy="1612900"/>
          </a:xfrm>
          <a:prstGeom prst="rect">
            <a:avLst/>
          </a:prstGeom>
          <a:noFill/>
          <a:ln w="38100">
            <a:solidFill>
              <a:schemeClr val="accent6">
                <a:lumMod val="75000"/>
              </a:schemeClr>
            </a:solidFill>
            <a:miter lim="800000"/>
            <a:headEnd/>
            <a:tailEnd/>
          </a:ln>
          <a:effectLst/>
        </p:spPr>
      </p:pic>
      <p:grpSp>
        <p:nvGrpSpPr>
          <p:cNvPr id="4" name="Group 3"/>
          <p:cNvGrpSpPr/>
          <p:nvPr/>
        </p:nvGrpSpPr>
        <p:grpSpPr>
          <a:xfrm>
            <a:off x="228600" y="3352800"/>
            <a:ext cx="8915400" cy="2749629"/>
            <a:chOff x="228600" y="1132582"/>
            <a:chExt cx="8915400" cy="2749629"/>
          </a:xfrm>
        </p:grpSpPr>
        <p:sp>
          <p:nvSpPr>
            <p:cNvPr id="5" name="TextBox 4"/>
            <p:cNvSpPr txBox="1"/>
            <p:nvPr/>
          </p:nvSpPr>
          <p:spPr>
            <a:xfrm>
              <a:off x="228600" y="1143000"/>
              <a:ext cx="8839200" cy="2739211"/>
            </a:xfrm>
            <a:prstGeom prst="rect">
              <a:avLst/>
            </a:prstGeom>
            <a:noFill/>
          </p:spPr>
          <p:txBody>
            <a:bodyPr wrap="square" rtlCol="0">
              <a:spAutoFit/>
            </a:bodyPr>
            <a:lstStyle/>
            <a:p>
              <a:pPr algn="l" rtl="0"/>
              <a:r>
                <a:rPr lang="en-US" sz="3200" b="1" kern="1200" dirty="0">
                  <a:solidFill>
                    <a:srgbClr val="1F497D"/>
                  </a:solidFill>
                  <a:latin typeface="Calibri"/>
                  <a:ea typeface="+mn-ea"/>
                  <a:cs typeface="+mn-cs"/>
                </a:rPr>
                <a:t>IP Version </a:t>
              </a:r>
              <a:r>
                <a:rPr lang="en-US" sz="3600" b="1" kern="1200" dirty="0">
                  <a:solidFill>
                    <a:srgbClr val="F79646">
                      <a:lumMod val="50000"/>
                    </a:srgbClr>
                  </a:solidFill>
                  <a:latin typeface="Calibri"/>
                  <a:ea typeface="+mn-ea"/>
                  <a:cs typeface="+mn-cs"/>
                </a:rPr>
                <a:t>4; </a:t>
              </a:r>
              <a:r>
                <a:rPr lang="en-US" sz="3200" b="1" kern="1200" dirty="0">
                  <a:solidFill>
                    <a:srgbClr val="1F497D"/>
                  </a:solidFill>
                  <a:latin typeface="Calibri"/>
                  <a:ea typeface="+mn-ea"/>
                  <a:cs typeface="+mn-cs"/>
                </a:rPr>
                <a:t>Address: </a:t>
              </a:r>
              <a:r>
                <a:rPr lang="en-US" sz="3600" b="1" kern="1200" dirty="0">
                  <a:solidFill>
                    <a:srgbClr val="F79646">
                      <a:lumMod val="50000"/>
                    </a:srgbClr>
                  </a:solidFill>
                  <a:latin typeface="Calibri"/>
                  <a:ea typeface="+mn-ea"/>
                  <a:cs typeface="+mn-cs"/>
                </a:rPr>
                <a:t>32</a:t>
              </a:r>
              <a:r>
                <a:rPr lang="en-US" sz="3200" b="1" kern="1200" dirty="0">
                  <a:solidFill>
                    <a:srgbClr val="1F497D"/>
                  </a:solidFill>
                  <a:latin typeface="Calibri"/>
                  <a:ea typeface="+mn-ea"/>
                  <a:cs typeface="+mn-cs"/>
                </a:rPr>
                <a:t> bits</a:t>
              </a:r>
            </a:p>
            <a:p>
              <a:pPr algn="l" rtl="0"/>
              <a:endParaRPr lang="en-US" sz="100" b="1" kern="1200" dirty="0">
                <a:solidFill>
                  <a:srgbClr val="1F497D"/>
                </a:solidFill>
                <a:latin typeface="Calibri"/>
                <a:ea typeface="+mn-ea"/>
                <a:cs typeface="+mn-cs"/>
              </a:endParaRPr>
            </a:p>
            <a:p>
              <a:pPr algn="l" rtl="0"/>
              <a:r>
                <a:rPr lang="en-US" sz="3200" b="1" kern="1200" dirty="0">
                  <a:solidFill>
                    <a:srgbClr val="1F497D"/>
                  </a:solidFill>
                  <a:latin typeface="Calibri"/>
                  <a:ea typeface="+mn-ea"/>
                  <a:cs typeface="+mn-cs"/>
                </a:rPr>
                <a:t>IP Version </a:t>
              </a:r>
              <a:r>
                <a:rPr lang="en-US" sz="3600" b="1" kern="1200" dirty="0">
                  <a:solidFill>
                    <a:srgbClr val="F79646">
                      <a:lumMod val="50000"/>
                    </a:srgbClr>
                  </a:solidFill>
                  <a:latin typeface="Calibri"/>
                  <a:ea typeface="+mn-ea"/>
                  <a:cs typeface="+mn-cs"/>
                </a:rPr>
                <a:t>6; </a:t>
              </a:r>
              <a:r>
                <a:rPr lang="en-US" sz="3200" b="1" kern="1200" dirty="0">
                  <a:solidFill>
                    <a:srgbClr val="1F497D"/>
                  </a:solidFill>
                  <a:latin typeface="Calibri"/>
                  <a:ea typeface="+mn-ea"/>
                  <a:cs typeface="+mn-cs"/>
                </a:rPr>
                <a:t>Address: </a:t>
              </a:r>
              <a:r>
                <a:rPr lang="en-US" sz="3600" b="1" kern="1200" dirty="0">
                  <a:solidFill>
                    <a:srgbClr val="F79646">
                      <a:lumMod val="50000"/>
                    </a:srgbClr>
                  </a:solidFill>
                  <a:latin typeface="Calibri"/>
                  <a:ea typeface="+mn-ea"/>
                  <a:cs typeface="+mn-cs"/>
                </a:rPr>
                <a:t>128</a:t>
              </a:r>
              <a:r>
                <a:rPr lang="en-US" sz="3200" b="1" kern="1200" dirty="0">
                  <a:solidFill>
                    <a:srgbClr val="1F497D"/>
                  </a:solidFill>
                  <a:latin typeface="Calibri"/>
                  <a:ea typeface="+mn-ea"/>
                  <a:cs typeface="+mn-cs"/>
                </a:rPr>
                <a:t> bits</a:t>
              </a:r>
            </a:p>
            <a:p>
              <a:pPr algn="l" rtl="0"/>
              <a:endParaRPr lang="en-US" sz="1200" b="1" kern="1200" dirty="0">
                <a:solidFill>
                  <a:prstClr val="black"/>
                </a:solidFill>
                <a:latin typeface="Calibri"/>
                <a:ea typeface="+mn-ea"/>
                <a:cs typeface="+mn-cs"/>
              </a:endParaRPr>
            </a:p>
            <a:p>
              <a:pPr algn="l" rtl="0"/>
              <a:endParaRPr lang="en-US" b="1" i="1" kern="1200" dirty="0">
                <a:solidFill>
                  <a:prstClr val="black"/>
                </a:solidFill>
                <a:latin typeface="Calibri"/>
                <a:ea typeface="+mn-ea"/>
                <a:cs typeface="+mn-cs"/>
              </a:endParaRPr>
            </a:p>
            <a:p>
              <a:pPr algn="ctr" rtl="0"/>
              <a:r>
                <a:rPr lang="en-US" sz="3200" b="1" i="1" kern="1200" dirty="0">
                  <a:ln>
                    <a:solidFill>
                      <a:schemeClr val="tx1"/>
                    </a:solidFill>
                  </a:ln>
                  <a:solidFill>
                    <a:schemeClr val="accent6">
                      <a:lumMod val="75000"/>
                    </a:schemeClr>
                  </a:solidFill>
                  <a:latin typeface="Calibri"/>
                  <a:ea typeface="+mn-ea"/>
                  <a:cs typeface="+mn-cs"/>
                </a:rPr>
                <a:t>Hierarchical addressing</a:t>
              </a:r>
            </a:p>
            <a:p>
              <a:pPr algn="l" rtl="0"/>
              <a:endParaRPr lang="en-US" sz="100" b="1" kern="1200" dirty="0">
                <a:solidFill>
                  <a:srgbClr val="1F497D"/>
                </a:solidFill>
                <a:latin typeface="Calibri"/>
                <a:ea typeface="+mn-ea"/>
                <a:cs typeface="+mn-cs"/>
              </a:endParaRPr>
            </a:p>
            <a:p>
              <a:r>
                <a:rPr lang="en-US" sz="3600" b="1" kern="1200" dirty="0">
                  <a:solidFill>
                    <a:srgbClr val="F79646">
                      <a:lumMod val="50000"/>
                    </a:srgbClr>
                  </a:solidFill>
                  <a:latin typeface="Calibri"/>
                  <a:ea typeface="+mn-ea"/>
                  <a:cs typeface="+mn-cs"/>
                </a:rPr>
                <a:t>2</a:t>
              </a:r>
              <a:r>
                <a:rPr lang="en-US" sz="3200" b="1" kern="1200" dirty="0">
                  <a:solidFill>
                    <a:srgbClr val="1F497D"/>
                  </a:solidFill>
                  <a:latin typeface="Calibri"/>
                  <a:ea typeface="+mn-ea"/>
                  <a:cs typeface="+mn-cs"/>
                </a:rPr>
                <a:t> parts: </a:t>
              </a:r>
              <a:r>
                <a:rPr lang="en-US" sz="3200" b="1" kern="1200" dirty="0">
                  <a:solidFill>
                    <a:srgbClr val="FF0000"/>
                  </a:solidFill>
                  <a:latin typeface="Calibri"/>
                  <a:ea typeface="+mn-ea"/>
                  <a:cs typeface="+mn-cs"/>
                </a:rPr>
                <a:t>network</a:t>
              </a:r>
              <a:r>
                <a:rPr lang="en-US" sz="3200" b="1" kern="1200" dirty="0">
                  <a:solidFill>
                    <a:prstClr val="black"/>
                  </a:solidFill>
                  <a:latin typeface="Calibri"/>
                  <a:ea typeface="+mn-ea"/>
                  <a:cs typeface="+mn-cs"/>
                </a:rPr>
                <a:t>, host determined by subnet mask</a:t>
              </a:r>
              <a:r>
                <a:rPr lang="en-US" sz="3200" b="1" dirty="0">
                  <a:solidFill>
                    <a:srgbClr val="1F497D"/>
                  </a:solidFill>
                  <a:latin typeface="Calibri"/>
                </a:rPr>
                <a:t> </a:t>
              </a:r>
            </a:p>
          </p:txBody>
        </p:sp>
        <p:sp>
          <p:nvSpPr>
            <p:cNvPr id="6" name="Rectangle 5"/>
            <p:cNvSpPr/>
            <p:nvPr/>
          </p:nvSpPr>
          <p:spPr>
            <a:xfrm>
              <a:off x="6019800" y="1132582"/>
              <a:ext cx="3124200" cy="1015663"/>
            </a:xfrm>
            <a:prstGeom prst="rect">
              <a:avLst/>
            </a:prstGeom>
          </p:spPr>
          <p:txBody>
            <a:bodyPr wrap="square">
              <a:spAutoFit/>
            </a:bodyPr>
            <a:lstStyle/>
            <a:p>
              <a:pPr algn="ctr" rtl="0"/>
              <a:r>
                <a:rPr lang="en-US" sz="3600" kern="1200" dirty="0">
                  <a:solidFill>
                    <a:srgbClr val="C00000"/>
                  </a:solidFill>
                  <a:latin typeface="Calibri"/>
                  <a:ea typeface="+mn-ea"/>
                  <a:cs typeface="+mn-cs"/>
                </a:rPr>
                <a:t>4,294,967,296</a:t>
              </a:r>
              <a:r>
                <a:rPr lang="en-US" sz="4000" kern="1200" dirty="0">
                  <a:solidFill>
                    <a:srgbClr val="C00000"/>
                  </a:solidFill>
                  <a:latin typeface="Calibri"/>
                  <a:ea typeface="+mn-ea"/>
                  <a:cs typeface="+mn-cs"/>
                </a:rPr>
                <a:t> </a:t>
              </a:r>
            </a:p>
            <a:p>
              <a:pPr algn="ctr" rtl="0"/>
              <a:r>
                <a:rPr lang="en-US" sz="2000" kern="1200" dirty="0">
                  <a:solidFill>
                    <a:prstClr val="black"/>
                  </a:solidFill>
                  <a:latin typeface="Calibri"/>
                  <a:ea typeface="+mn-ea"/>
                  <a:cs typeface="+mn-cs"/>
                </a:rPr>
                <a:t>possible addresses = 2</a:t>
              </a:r>
              <a:r>
                <a:rPr lang="en-US" sz="2000" kern="1200" baseline="30000" dirty="0">
                  <a:solidFill>
                    <a:prstClr val="black"/>
                  </a:solidFill>
                  <a:latin typeface="Calibri"/>
                  <a:ea typeface="+mn-ea"/>
                  <a:cs typeface="+mn-cs"/>
                </a:rPr>
                <a:t>32</a:t>
              </a:r>
              <a:endParaRPr lang="en-US" sz="1600" kern="1200" baseline="30000" dirty="0">
                <a:solidFill>
                  <a:prstClr val="black"/>
                </a:solidFill>
                <a:latin typeface="Calibri"/>
                <a:ea typeface="+mn-ea"/>
                <a:cs typeface="+mn-cs"/>
              </a:endParaRPr>
            </a:p>
          </p:txBody>
        </p:sp>
      </p:gr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1"/>
          <p:cNvGrpSpPr/>
          <p:nvPr/>
        </p:nvGrpSpPr>
        <p:grpSpPr>
          <a:xfrm>
            <a:off x="5627161" y="2346960"/>
            <a:ext cx="2076311" cy="2807941"/>
            <a:chOff x="6991489" y="2133600"/>
            <a:chExt cx="2076311" cy="2807941"/>
          </a:xfrm>
        </p:grpSpPr>
        <p:sp>
          <p:nvSpPr>
            <p:cNvPr id="98" name="Rectangle 5"/>
            <p:cNvSpPr>
              <a:spLocks noChangeArrowheads="1"/>
            </p:cNvSpPr>
            <p:nvPr/>
          </p:nvSpPr>
          <p:spPr bwMode="auto">
            <a:xfrm>
              <a:off x="6991489" y="4343400"/>
              <a:ext cx="2076311" cy="598141"/>
            </a:xfrm>
            <a:prstGeom prst="rect">
              <a:avLst/>
            </a:prstGeom>
            <a:solidFill>
              <a:srgbClr val="FFFFFF"/>
            </a:solidFill>
            <a:ln w="9525">
              <a:solidFill>
                <a:srgbClr val="000000"/>
              </a:solidFill>
              <a:miter lim="800000"/>
              <a:headEnd/>
              <a:tailEnd/>
            </a:ln>
          </p:spPr>
          <p:txBody>
            <a:bodyPr wrap="none" anchor="ctr"/>
            <a:lstStyle/>
            <a:p>
              <a:pPr algn="ctr" rtl="0" fontAlgn="base">
                <a:spcBef>
                  <a:spcPct val="0"/>
                </a:spcBef>
                <a:spcAft>
                  <a:spcPct val="0"/>
                </a:spcAft>
                <a:defRPr/>
              </a:pPr>
              <a:endParaRPr lang="en-US" sz="2400" kern="1200">
                <a:solidFill>
                  <a:srgbClr val="000000"/>
                </a:solidFill>
                <a:latin typeface="Calibri" pitchFamily="34" charset="0"/>
                <a:ea typeface="+mn-ea"/>
                <a:cs typeface="Tahoma" pitchFamily="34" charset="0"/>
              </a:endParaRPr>
            </a:p>
          </p:txBody>
        </p:sp>
        <p:grpSp>
          <p:nvGrpSpPr>
            <p:cNvPr id="3" name="Group 103"/>
            <p:cNvGrpSpPr/>
            <p:nvPr/>
          </p:nvGrpSpPr>
          <p:grpSpPr>
            <a:xfrm>
              <a:off x="6991489" y="2133600"/>
              <a:ext cx="2076311" cy="2209800"/>
              <a:chOff x="1295400" y="2133600"/>
              <a:chExt cx="1447800" cy="1689100"/>
            </a:xfrm>
          </p:grpSpPr>
          <p:sp>
            <p:nvSpPr>
              <p:cNvPr id="105" name="Rectangle 23"/>
              <p:cNvSpPr>
                <a:spLocks noChangeArrowheads="1"/>
              </p:cNvSpPr>
              <p:nvPr/>
            </p:nvSpPr>
            <p:spPr bwMode="auto">
              <a:xfrm>
                <a:off x="1295400" y="2527300"/>
                <a:ext cx="1447800" cy="381000"/>
              </a:xfrm>
              <a:prstGeom prst="rect">
                <a:avLst/>
              </a:prstGeom>
              <a:solidFill>
                <a:schemeClr val="tx2">
                  <a:lumMod val="40000"/>
                  <a:lumOff val="60000"/>
                </a:schemeClr>
              </a:solidFill>
              <a:ln w="9525">
                <a:solidFill>
                  <a:srgbClr val="000000"/>
                </a:solidFill>
                <a:miter lim="800000"/>
                <a:headEnd/>
                <a:tailEnd/>
              </a:ln>
            </p:spPr>
            <p:txBody>
              <a:bodyPr wrap="none" anchor="ctr"/>
              <a:lstStyle/>
              <a:p>
                <a:pPr algn="ctr" rtl="0" fontAlgn="base">
                  <a:spcBef>
                    <a:spcPct val="0"/>
                  </a:spcBef>
                  <a:spcAft>
                    <a:spcPct val="0"/>
                  </a:spcAft>
                  <a:defRPr/>
                </a:pPr>
                <a:endParaRPr lang="en-US" sz="2400" kern="1200">
                  <a:solidFill>
                    <a:srgbClr val="000000"/>
                  </a:solidFill>
                  <a:latin typeface="Calibri" pitchFamily="34" charset="0"/>
                  <a:ea typeface="+mn-ea"/>
                  <a:cs typeface="Tahoma" pitchFamily="34" charset="0"/>
                </a:endParaRPr>
              </a:p>
            </p:txBody>
          </p:sp>
          <p:sp>
            <p:nvSpPr>
              <p:cNvPr id="106" name="Rectangle 4"/>
              <p:cNvSpPr>
                <a:spLocks noChangeArrowheads="1"/>
              </p:cNvSpPr>
              <p:nvPr/>
            </p:nvSpPr>
            <p:spPr bwMode="auto">
              <a:xfrm>
                <a:off x="1295400" y="2908300"/>
                <a:ext cx="1447800" cy="457200"/>
              </a:xfrm>
              <a:prstGeom prst="rect">
                <a:avLst/>
              </a:prstGeom>
              <a:solidFill>
                <a:srgbClr val="BBE0E3"/>
              </a:solidFill>
              <a:ln w="9525">
                <a:solidFill>
                  <a:srgbClr val="000000"/>
                </a:solidFill>
                <a:miter lim="800000"/>
                <a:headEnd/>
                <a:tailEnd/>
              </a:ln>
            </p:spPr>
            <p:txBody>
              <a:bodyPr wrap="none" anchor="ctr"/>
              <a:lstStyle/>
              <a:p>
                <a:pPr algn="ctr" rtl="0" fontAlgn="base">
                  <a:spcBef>
                    <a:spcPct val="0"/>
                  </a:spcBef>
                  <a:spcAft>
                    <a:spcPct val="0"/>
                  </a:spcAft>
                  <a:defRPr/>
                </a:pPr>
                <a:endParaRPr lang="en-US" sz="2400" kern="1200">
                  <a:solidFill>
                    <a:srgbClr val="000000"/>
                  </a:solidFill>
                  <a:latin typeface="Calibri" pitchFamily="34" charset="0"/>
                  <a:ea typeface="+mn-ea"/>
                  <a:cs typeface="Tahoma" pitchFamily="34" charset="0"/>
                </a:endParaRPr>
              </a:p>
            </p:txBody>
          </p:sp>
          <p:sp>
            <p:nvSpPr>
              <p:cNvPr id="107" name="Rectangle 5"/>
              <p:cNvSpPr>
                <a:spLocks noChangeArrowheads="1"/>
              </p:cNvSpPr>
              <p:nvPr/>
            </p:nvSpPr>
            <p:spPr bwMode="auto">
              <a:xfrm>
                <a:off x="1295400" y="3365500"/>
                <a:ext cx="1447800" cy="457200"/>
              </a:xfrm>
              <a:prstGeom prst="rect">
                <a:avLst/>
              </a:prstGeom>
              <a:solidFill>
                <a:schemeClr val="bg2">
                  <a:lumMod val="75000"/>
                </a:schemeClr>
              </a:solidFill>
              <a:ln w="9525">
                <a:solidFill>
                  <a:srgbClr val="000000"/>
                </a:solidFill>
                <a:miter lim="800000"/>
                <a:headEnd/>
                <a:tailEnd/>
              </a:ln>
            </p:spPr>
            <p:txBody>
              <a:bodyPr wrap="none" anchor="ctr"/>
              <a:lstStyle/>
              <a:p>
                <a:pPr algn="ctr" rtl="0" fontAlgn="base">
                  <a:spcBef>
                    <a:spcPct val="0"/>
                  </a:spcBef>
                  <a:spcAft>
                    <a:spcPct val="0"/>
                  </a:spcAft>
                  <a:defRPr/>
                </a:pPr>
                <a:endParaRPr lang="en-US" sz="2400" kern="1200">
                  <a:solidFill>
                    <a:srgbClr val="000000"/>
                  </a:solidFill>
                  <a:latin typeface="Calibri" pitchFamily="34" charset="0"/>
                  <a:ea typeface="+mn-ea"/>
                  <a:cs typeface="Tahoma" pitchFamily="34" charset="0"/>
                </a:endParaRPr>
              </a:p>
            </p:txBody>
          </p:sp>
          <p:sp>
            <p:nvSpPr>
              <p:cNvPr id="108" name="Rectangle 11"/>
              <p:cNvSpPr>
                <a:spLocks noChangeArrowheads="1"/>
              </p:cNvSpPr>
              <p:nvPr/>
            </p:nvSpPr>
            <p:spPr bwMode="auto">
              <a:xfrm>
                <a:off x="1295400" y="2133600"/>
                <a:ext cx="1447800" cy="381000"/>
              </a:xfrm>
              <a:prstGeom prst="rect">
                <a:avLst/>
              </a:prstGeom>
              <a:solidFill>
                <a:srgbClr val="00CC66"/>
              </a:solidFill>
              <a:ln w="9525">
                <a:solidFill>
                  <a:srgbClr val="000000"/>
                </a:solidFill>
                <a:miter lim="800000"/>
                <a:headEnd/>
                <a:tailEnd/>
              </a:ln>
            </p:spPr>
            <p:txBody>
              <a:bodyPr wrap="none" anchor="ctr"/>
              <a:lstStyle/>
              <a:p>
                <a:pPr algn="ctr" rtl="0" fontAlgn="base">
                  <a:spcBef>
                    <a:spcPct val="0"/>
                  </a:spcBef>
                  <a:spcAft>
                    <a:spcPct val="0"/>
                  </a:spcAft>
                  <a:defRPr/>
                </a:pPr>
                <a:endParaRPr lang="en-US" sz="2400" kern="1200">
                  <a:solidFill>
                    <a:srgbClr val="000000"/>
                  </a:solidFill>
                  <a:latin typeface="Calibri" pitchFamily="34" charset="0"/>
                  <a:ea typeface="+mn-ea"/>
                  <a:cs typeface="Tahoma" pitchFamily="34" charset="0"/>
                </a:endParaRPr>
              </a:p>
            </p:txBody>
          </p:sp>
          <p:sp>
            <p:nvSpPr>
              <p:cNvPr id="109" name="Text Box 19"/>
              <p:cNvSpPr txBox="1">
                <a:spLocks noChangeArrowheads="1"/>
              </p:cNvSpPr>
              <p:nvPr/>
            </p:nvSpPr>
            <p:spPr bwMode="auto">
              <a:xfrm>
                <a:off x="1401668" y="2133600"/>
                <a:ext cx="1143758" cy="352870"/>
              </a:xfrm>
              <a:prstGeom prst="rect">
                <a:avLst/>
              </a:prstGeom>
              <a:noFill/>
              <a:ln w="9525">
                <a:noFill/>
                <a:miter lim="800000"/>
                <a:headEnd/>
                <a:tailEnd/>
              </a:ln>
            </p:spPr>
            <p:txBody>
              <a:bodyPr wrap="none" lIns="91420" tIns="45712" rIns="91420" bIns="45712">
                <a:spAutoFit/>
              </a:bodyPr>
              <a:lstStyle/>
              <a:p>
                <a:pPr algn="ctr" rtl="0" eaLnBrk="0" fontAlgn="base" hangingPunct="0">
                  <a:spcBef>
                    <a:spcPct val="0"/>
                  </a:spcBef>
                  <a:spcAft>
                    <a:spcPct val="0"/>
                  </a:spcAft>
                  <a:defRPr/>
                </a:pPr>
                <a:r>
                  <a:rPr lang="en-US" sz="2400" b="1" kern="1200" dirty="0">
                    <a:solidFill>
                      <a:srgbClr val="000000"/>
                    </a:solidFill>
                    <a:latin typeface="Calibri" pitchFamily="34" charset="0"/>
                    <a:ea typeface="+mn-ea"/>
                    <a:cs typeface="Tahoma" pitchFamily="34" charset="0"/>
                  </a:rPr>
                  <a:t>Application</a:t>
                </a:r>
              </a:p>
            </p:txBody>
          </p:sp>
          <p:sp>
            <p:nvSpPr>
              <p:cNvPr id="110" name="Text Box 20"/>
              <p:cNvSpPr txBox="1">
                <a:spLocks noChangeArrowheads="1"/>
              </p:cNvSpPr>
              <p:nvPr/>
            </p:nvSpPr>
            <p:spPr bwMode="auto">
              <a:xfrm>
                <a:off x="1523428" y="2541314"/>
                <a:ext cx="983784" cy="352870"/>
              </a:xfrm>
              <a:prstGeom prst="rect">
                <a:avLst/>
              </a:prstGeom>
              <a:noFill/>
              <a:ln w="9525">
                <a:noFill/>
                <a:miter lim="800000"/>
                <a:headEnd/>
                <a:tailEnd/>
              </a:ln>
            </p:spPr>
            <p:txBody>
              <a:bodyPr wrap="none" lIns="91420" tIns="45712" rIns="91420" bIns="45712">
                <a:spAutoFit/>
              </a:bodyPr>
              <a:lstStyle/>
              <a:p>
                <a:pPr algn="ctr" rtl="0" eaLnBrk="0" fontAlgn="base" hangingPunct="0">
                  <a:spcBef>
                    <a:spcPct val="0"/>
                  </a:spcBef>
                  <a:spcAft>
                    <a:spcPct val="0"/>
                  </a:spcAft>
                  <a:defRPr/>
                </a:pPr>
                <a:r>
                  <a:rPr lang="en-US" sz="2400" b="1" kern="1200" dirty="0">
                    <a:solidFill>
                      <a:srgbClr val="000000"/>
                    </a:solidFill>
                    <a:latin typeface="Calibri" pitchFamily="34" charset="0"/>
                    <a:ea typeface="+mn-ea"/>
                    <a:cs typeface="Tahoma" pitchFamily="34" charset="0"/>
                  </a:rPr>
                  <a:t>Transport</a:t>
                </a:r>
              </a:p>
            </p:txBody>
          </p:sp>
          <p:sp>
            <p:nvSpPr>
              <p:cNvPr id="111" name="Text Box 21"/>
              <p:cNvSpPr txBox="1">
                <a:spLocks noChangeArrowheads="1"/>
              </p:cNvSpPr>
              <p:nvPr/>
            </p:nvSpPr>
            <p:spPr bwMode="auto">
              <a:xfrm>
                <a:off x="1507935" y="2949028"/>
                <a:ext cx="903439" cy="352870"/>
              </a:xfrm>
              <a:prstGeom prst="rect">
                <a:avLst/>
              </a:prstGeom>
              <a:noFill/>
              <a:ln w="9525">
                <a:noFill/>
                <a:miter lim="800000"/>
                <a:headEnd/>
                <a:tailEnd/>
              </a:ln>
            </p:spPr>
            <p:txBody>
              <a:bodyPr wrap="none" lIns="91420" tIns="45712" rIns="91420" bIns="45712">
                <a:spAutoFit/>
              </a:bodyPr>
              <a:lstStyle/>
              <a:p>
                <a:pPr algn="ctr" rtl="0" eaLnBrk="0" fontAlgn="base" hangingPunct="0">
                  <a:spcBef>
                    <a:spcPct val="0"/>
                  </a:spcBef>
                  <a:spcAft>
                    <a:spcPct val="0"/>
                  </a:spcAft>
                  <a:defRPr/>
                </a:pPr>
                <a:r>
                  <a:rPr lang="en-US" sz="2400" b="1" kern="1200" dirty="0">
                    <a:solidFill>
                      <a:srgbClr val="000000"/>
                    </a:solidFill>
                    <a:latin typeface="Calibri" pitchFamily="34" charset="0"/>
                    <a:ea typeface="+mn-ea"/>
                    <a:cs typeface="Tahoma" pitchFamily="34" charset="0"/>
                  </a:rPr>
                  <a:t>Network</a:t>
                </a:r>
              </a:p>
            </p:txBody>
          </p:sp>
          <p:sp>
            <p:nvSpPr>
              <p:cNvPr id="112" name="Text Box 22"/>
              <p:cNvSpPr txBox="1">
                <a:spLocks noChangeArrowheads="1"/>
              </p:cNvSpPr>
              <p:nvPr/>
            </p:nvSpPr>
            <p:spPr bwMode="auto">
              <a:xfrm>
                <a:off x="1550970" y="3414986"/>
                <a:ext cx="956242" cy="352870"/>
              </a:xfrm>
              <a:prstGeom prst="rect">
                <a:avLst/>
              </a:prstGeom>
              <a:noFill/>
              <a:ln w="9525">
                <a:noFill/>
                <a:miter lim="800000"/>
                <a:headEnd/>
                <a:tailEnd/>
              </a:ln>
            </p:spPr>
            <p:txBody>
              <a:bodyPr wrap="none" lIns="91420" tIns="45712" rIns="91420" bIns="45712">
                <a:spAutoFit/>
              </a:bodyPr>
              <a:lstStyle/>
              <a:p>
                <a:pPr algn="ctr" rtl="0" eaLnBrk="0" fontAlgn="base" hangingPunct="0">
                  <a:spcBef>
                    <a:spcPct val="0"/>
                  </a:spcBef>
                  <a:spcAft>
                    <a:spcPct val="0"/>
                  </a:spcAft>
                  <a:defRPr/>
                </a:pPr>
                <a:r>
                  <a:rPr lang="en-US" sz="2400" b="1" kern="1200" dirty="0">
                    <a:solidFill>
                      <a:srgbClr val="000000"/>
                    </a:solidFill>
                    <a:latin typeface="Calibri" pitchFamily="34" charset="0"/>
                    <a:ea typeface="+mn-ea"/>
                    <a:cs typeface="Tahoma" pitchFamily="34" charset="0"/>
                  </a:rPr>
                  <a:t>Data Link</a:t>
                </a:r>
              </a:p>
            </p:txBody>
          </p:sp>
        </p:grpSp>
      </p:grpSp>
      <p:sp>
        <p:nvSpPr>
          <p:cNvPr id="119" name="Text Box 15"/>
          <p:cNvSpPr txBox="1">
            <a:spLocks noChangeArrowheads="1"/>
          </p:cNvSpPr>
          <p:nvPr/>
        </p:nvSpPr>
        <p:spPr bwMode="auto">
          <a:xfrm>
            <a:off x="5460038" y="5279680"/>
            <a:ext cx="2388562" cy="830981"/>
          </a:xfrm>
          <a:prstGeom prst="rect">
            <a:avLst/>
          </a:prstGeom>
          <a:noFill/>
          <a:ln w="9525">
            <a:noFill/>
            <a:miter lim="800000"/>
            <a:headEnd/>
            <a:tailEnd/>
          </a:ln>
        </p:spPr>
        <p:txBody>
          <a:bodyPr wrap="none" lIns="91420" tIns="45712" rIns="91420" bIns="45712">
            <a:spAutoFit/>
          </a:bodyPr>
          <a:lstStyle/>
          <a:p>
            <a:pPr algn="ctr" rtl="0" eaLnBrk="0" fontAlgn="base" hangingPunct="0">
              <a:spcBef>
                <a:spcPct val="0"/>
              </a:spcBef>
              <a:spcAft>
                <a:spcPct val="0"/>
              </a:spcAft>
            </a:pPr>
            <a:r>
              <a:rPr lang="en-US" sz="2400" b="1" kern="1200" dirty="0">
                <a:solidFill>
                  <a:schemeClr val="tx2"/>
                </a:solidFill>
                <a:latin typeface="Calibri" pitchFamily="34" charset="0"/>
                <a:ea typeface="+mn-ea"/>
                <a:cs typeface="Tahoma" pitchFamily="34" charset="0"/>
              </a:rPr>
              <a:t>Destination Host </a:t>
            </a:r>
          </a:p>
          <a:p>
            <a:pPr algn="ctr" rtl="0" eaLnBrk="0" fontAlgn="base" hangingPunct="0">
              <a:spcBef>
                <a:spcPct val="0"/>
              </a:spcBef>
              <a:spcAft>
                <a:spcPct val="0"/>
              </a:spcAft>
            </a:pPr>
            <a:r>
              <a:rPr lang="en-US" sz="2400" b="1" kern="1200" dirty="0">
                <a:solidFill>
                  <a:schemeClr val="tx2"/>
                </a:solidFill>
                <a:latin typeface="Calibri" pitchFamily="34" charset="0"/>
                <a:ea typeface="+mn-ea"/>
                <a:cs typeface="Tahoma" pitchFamily="34" charset="0"/>
              </a:rPr>
              <a:t>(Another LAN)</a:t>
            </a:r>
          </a:p>
        </p:txBody>
      </p:sp>
      <p:sp>
        <p:nvSpPr>
          <p:cNvPr id="187" name="Text Box 22"/>
          <p:cNvSpPr txBox="1">
            <a:spLocks noChangeArrowheads="1"/>
          </p:cNvSpPr>
          <p:nvPr/>
        </p:nvSpPr>
        <p:spPr bwMode="auto">
          <a:xfrm>
            <a:off x="6243915" y="4632960"/>
            <a:ext cx="663923" cy="461649"/>
          </a:xfrm>
          <a:prstGeom prst="rect">
            <a:avLst/>
          </a:prstGeom>
          <a:noFill/>
          <a:ln w="9525">
            <a:noFill/>
            <a:miter lim="800000"/>
            <a:headEnd/>
            <a:tailEnd/>
          </a:ln>
        </p:spPr>
        <p:txBody>
          <a:bodyPr wrap="none" lIns="91420" tIns="45712" rIns="91420" bIns="45712">
            <a:spAutoFit/>
          </a:bodyPr>
          <a:lstStyle/>
          <a:p>
            <a:pPr algn="ctr" rtl="0" eaLnBrk="0" fontAlgn="base" hangingPunct="0">
              <a:spcBef>
                <a:spcPct val="0"/>
              </a:spcBef>
              <a:spcAft>
                <a:spcPct val="0"/>
              </a:spcAft>
            </a:pPr>
            <a:r>
              <a:rPr lang="en-US" sz="2400" b="1" kern="1200" dirty="0">
                <a:solidFill>
                  <a:srgbClr val="000000"/>
                </a:solidFill>
                <a:latin typeface="Calibri" pitchFamily="34" charset="0"/>
                <a:ea typeface="+mn-ea"/>
                <a:cs typeface="Tahoma" pitchFamily="34" charset="0"/>
              </a:rPr>
              <a:t>Bits</a:t>
            </a:r>
          </a:p>
        </p:txBody>
      </p:sp>
      <p:grpSp>
        <p:nvGrpSpPr>
          <p:cNvPr id="4" name="Group 64"/>
          <p:cNvGrpSpPr/>
          <p:nvPr/>
        </p:nvGrpSpPr>
        <p:grpSpPr>
          <a:xfrm>
            <a:off x="3886200" y="3395472"/>
            <a:ext cx="990600" cy="1786128"/>
            <a:chOff x="3886200" y="3182112"/>
            <a:chExt cx="990600" cy="1786128"/>
          </a:xfrm>
        </p:grpSpPr>
        <p:sp>
          <p:nvSpPr>
            <p:cNvPr id="53" name="Rectangle 9"/>
            <p:cNvSpPr>
              <a:spLocks noChangeArrowheads="1"/>
            </p:cNvSpPr>
            <p:nvPr/>
          </p:nvSpPr>
          <p:spPr bwMode="auto">
            <a:xfrm>
              <a:off x="3886200" y="3182112"/>
              <a:ext cx="990600" cy="609600"/>
            </a:xfrm>
            <a:prstGeom prst="rect">
              <a:avLst/>
            </a:prstGeom>
            <a:solidFill>
              <a:srgbClr val="BBE0E3"/>
            </a:solidFill>
            <a:ln w="9525">
              <a:solidFill>
                <a:srgbClr val="000000"/>
              </a:solidFill>
              <a:miter lim="800000"/>
              <a:headEnd/>
              <a:tailEnd/>
            </a:ln>
          </p:spPr>
          <p:txBody>
            <a:bodyPr wrap="none" anchor="ctr"/>
            <a:lstStyle/>
            <a:p>
              <a:pPr algn="ctr" fontAlgn="base">
                <a:spcBef>
                  <a:spcPct val="0"/>
                </a:spcBef>
                <a:spcAft>
                  <a:spcPct val="0"/>
                </a:spcAft>
                <a:defRPr/>
              </a:pPr>
              <a:endParaRPr lang="en-US" sz="2400">
                <a:solidFill>
                  <a:srgbClr val="000000"/>
                </a:solidFill>
                <a:latin typeface="Calibri" pitchFamily="34" charset="0"/>
                <a:cs typeface="Tahoma" pitchFamily="34" charset="0"/>
              </a:endParaRPr>
            </a:p>
          </p:txBody>
        </p:sp>
        <p:grpSp>
          <p:nvGrpSpPr>
            <p:cNvPr id="5" name="Group 149"/>
            <p:cNvGrpSpPr/>
            <p:nvPr/>
          </p:nvGrpSpPr>
          <p:grpSpPr>
            <a:xfrm>
              <a:off x="3886200" y="3749040"/>
              <a:ext cx="990600" cy="1219200"/>
              <a:chOff x="4343400" y="3733800"/>
              <a:chExt cx="990600" cy="1219200"/>
            </a:xfrm>
          </p:grpSpPr>
          <p:sp>
            <p:nvSpPr>
              <p:cNvPr id="100" name="Rectangle 9"/>
              <p:cNvSpPr>
                <a:spLocks noChangeArrowheads="1"/>
              </p:cNvSpPr>
              <p:nvPr/>
            </p:nvSpPr>
            <p:spPr bwMode="auto">
              <a:xfrm>
                <a:off x="4343400" y="4343400"/>
                <a:ext cx="990600" cy="609600"/>
              </a:xfrm>
              <a:prstGeom prst="rect">
                <a:avLst/>
              </a:prstGeom>
              <a:solidFill>
                <a:srgbClr val="FFFFFF"/>
              </a:solidFill>
              <a:ln w="9525">
                <a:solidFill>
                  <a:srgbClr val="000000"/>
                </a:solidFill>
                <a:miter lim="800000"/>
                <a:headEnd/>
                <a:tailEnd/>
              </a:ln>
            </p:spPr>
            <p:txBody>
              <a:bodyPr wrap="none" anchor="ctr"/>
              <a:lstStyle/>
              <a:p>
                <a:pPr algn="l" rtl="0" fontAlgn="base">
                  <a:spcBef>
                    <a:spcPct val="0"/>
                  </a:spcBef>
                  <a:spcAft>
                    <a:spcPct val="0"/>
                  </a:spcAft>
                  <a:defRPr/>
                </a:pPr>
                <a:endParaRPr lang="en-US" kern="1200">
                  <a:solidFill>
                    <a:srgbClr val="000000"/>
                  </a:solidFill>
                  <a:latin typeface="Calibri" pitchFamily="34" charset="0"/>
                  <a:ea typeface="+mn-ea"/>
                  <a:cs typeface="Tahoma" pitchFamily="34" charset="0"/>
                </a:endParaRPr>
              </a:p>
            </p:txBody>
          </p:sp>
          <p:sp>
            <p:nvSpPr>
              <p:cNvPr id="103" name="Rectangle 9"/>
              <p:cNvSpPr>
                <a:spLocks noChangeArrowheads="1"/>
              </p:cNvSpPr>
              <p:nvPr/>
            </p:nvSpPr>
            <p:spPr bwMode="auto">
              <a:xfrm>
                <a:off x="4343400" y="3733800"/>
                <a:ext cx="990600" cy="609600"/>
              </a:xfrm>
              <a:prstGeom prst="rect">
                <a:avLst/>
              </a:prstGeom>
              <a:solidFill>
                <a:schemeClr val="bg2">
                  <a:lumMod val="75000"/>
                </a:schemeClr>
              </a:solidFill>
              <a:ln w="9525">
                <a:solidFill>
                  <a:srgbClr val="000000"/>
                </a:solidFill>
                <a:miter lim="800000"/>
                <a:headEnd/>
                <a:tailEnd/>
              </a:ln>
            </p:spPr>
            <p:txBody>
              <a:bodyPr wrap="none" anchor="ctr"/>
              <a:lstStyle/>
              <a:p>
                <a:pPr algn="l" rtl="0" fontAlgn="base">
                  <a:spcBef>
                    <a:spcPct val="0"/>
                  </a:spcBef>
                  <a:spcAft>
                    <a:spcPct val="0"/>
                  </a:spcAft>
                  <a:defRPr/>
                </a:pPr>
                <a:endParaRPr lang="en-US" kern="1200">
                  <a:solidFill>
                    <a:srgbClr val="000000"/>
                  </a:solidFill>
                  <a:latin typeface="Calibri" pitchFamily="34" charset="0"/>
                  <a:ea typeface="+mn-ea"/>
                  <a:cs typeface="Tahoma" pitchFamily="34" charset="0"/>
                </a:endParaRPr>
              </a:p>
            </p:txBody>
          </p:sp>
        </p:grpSp>
      </p:grpSp>
      <p:sp>
        <p:nvSpPr>
          <p:cNvPr id="131" name="Line 40"/>
          <p:cNvSpPr>
            <a:spLocks noChangeShapeType="1"/>
          </p:cNvSpPr>
          <p:nvPr/>
        </p:nvSpPr>
        <p:spPr bwMode="auto">
          <a:xfrm flipV="1">
            <a:off x="4724400" y="4937760"/>
            <a:ext cx="1143000" cy="15240"/>
          </a:xfrm>
          <a:prstGeom prst="line">
            <a:avLst/>
          </a:prstGeom>
          <a:noFill/>
          <a:ln w="57150">
            <a:solidFill>
              <a:srgbClr val="FF0000"/>
            </a:solidFill>
            <a:round/>
            <a:headEnd/>
            <a:tailEnd type="triangle" w="med" len="med"/>
          </a:ln>
        </p:spPr>
        <p:txBody>
          <a:bodyPr wrap="none" anchor="ctr"/>
          <a:lstStyle/>
          <a:p>
            <a:pPr algn="l" rtl="0" fontAlgn="base">
              <a:spcBef>
                <a:spcPct val="0"/>
              </a:spcBef>
              <a:spcAft>
                <a:spcPct val="0"/>
              </a:spcAft>
            </a:pPr>
            <a:endParaRPr lang="en-US" kern="1200">
              <a:solidFill>
                <a:srgbClr val="000000"/>
              </a:solidFill>
              <a:latin typeface="Calibri" pitchFamily="34" charset="0"/>
              <a:ea typeface="+mn-ea"/>
              <a:cs typeface="Tahoma" pitchFamily="34" charset="0"/>
            </a:endParaRPr>
          </a:p>
        </p:txBody>
      </p:sp>
      <p:sp>
        <p:nvSpPr>
          <p:cNvPr id="139" name="Line 52"/>
          <p:cNvSpPr>
            <a:spLocks noChangeShapeType="1"/>
          </p:cNvSpPr>
          <p:nvPr/>
        </p:nvSpPr>
        <p:spPr bwMode="auto">
          <a:xfrm flipV="1">
            <a:off x="4191000" y="3643948"/>
            <a:ext cx="457200" cy="74612"/>
          </a:xfrm>
          <a:prstGeom prst="line">
            <a:avLst/>
          </a:prstGeom>
          <a:noFill/>
          <a:ln w="57150">
            <a:solidFill>
              <a:srgbClr val="FF0000"/>
            </a:solidFill>
            <a:round/>
            <a:headEnd/>
            <a:tailEnd type="triangle" w="med" len="med"/>
          </a:ln>
        </p:spPr>
        <p:txBody>
          <a:bodyPr wrap="none" anchor="ctr"/>
          <a:lstStyle/>
          <a:p>
            <a:pPr algn="l" rtl="0" fontAlgn="base">
              <a:spcBef>
                <a:spcPct val="0"/>
              </a:spcBef>
              <a:spcAft>
                <a:spcPct val="0"/>
              </a:spcAft>
            </a:pPr>
            <a:endParaRPr lang="en-US" kern="1200">
              <a:solidFill>
                <a:srgbClr val="000000"/>
              </a:solidFill>
              <a:latin typeface="Calibri" pitchFamily="34" charset="0"/>
              <a:ea typeface="+mn-ea"/>
              <a:cs typeface="Tahoma" pitchFamily="34" charset="0"/>
            </a:endParaRPr>
          </a:p>
        </p:txBody>
      </p:sp>
      <p:sp>
        <p:nvSpPr>
          <p:cNvPr id="143" name="Line 42"/>
          <p:cNvSpPr>
            <a:spLocks noChangeShapeType="1"/>
          </p:cNvSpPr>
          <p:nvPr/>
        </p:nvSpPr>
        <p:spPr bwMode="auto">
          <a:xfrm>
            <a:off x="4648200" y="3718560"/>
            <a:ext cx="76200" cy="1234440"/>
          </a:xfrm>
          <a:prstGeom prst="line">
            <a:avLst/>
          </a:prstGeom>
          <a:noFill/>
          <a:ln w="57150">
            <a:solidFill>
              <a:srgbClr val="FF0000"/>
            </a:solidFill>
            <a:round/>
            <a:headEnd/>
            <a:tailEnd type="triangle" w="med" len="med"/>
          </a:ln>
        </p:spPr>
        <p:txBody>
          <a:bodyPr wrap="none" anchor="ctr"/>
          <a:lstStyle/>
          <a:p>
            <a:pPr algn="l" rtl="0" fontAlgn="base">
              <a:spcBef>
                <a:spcPct val="0"/>
              </a:spcBef>
              <a:spcAft>
                <a:spcPct val="0"/>
              </a:spcAft>
            </a:pPr>
            <a:endParaRPr lang="en-US" kern="1200">
              <a:solidFill>
                <a:srgbClr val="000000"/>
              </a:solidFill>
              <a:latin typeface="Calibri" pitchFamily="34" charset="0"/>
              <a:ea typeface="+mn-ea"/>
              <a:cs typeface="Tahoma" pitchFamily="34" charset="0"/>
            </a:endParaRPr>
          </a:p>
        </p:txBody>
      </p:sp>
      <p:sp>
        <p:nvSpPr>
          <p:cNvPr id="144" name="Line 50"/>
          <p:cNvSpPr>
            <a:spLocks noChangeShapeType="1"/>
          </p:cNvSpPr>
          <p:nvPr/>
        </p:nvSpPr>
        <p:spPr bwMode="auto">
          <a:xfrm flipV="1">
            <a:off x="4191001" y="3642360"/>
            <a:ext cx="0" cy="1310640"/>
          </a:xfrm>
          <a:prstGeom prst="line">
            <a:avLst/>
          </a:prstGeom>
          <a:noFill/>
          <a:ln w="57150">
            <a:solidFill>
              <a:srgbClr val="FF0000"/>
            </a:solidFill>
            <a:round/>
            <a:headEnd/>
            <a:tailEnd type="triangle" w="med" len="med"/>
          </a:ln>
        </p:spPr>
        <p:txBody>
          <a:bodyPr wrap="none" anchor="ctr"/>
          <a:lstStyle/>
          <a:p>
            <a:pPr algn="l" rtl="0" fontAlgn="base">
              <a:spcBef>
                <a:spcPct val="0"/>
              </a:spcBef>
              <a:spcAft>
                <a:spcPct val="0"/>
              </a:spcAft>
            </a:pPr>
            <a:endParaRPr lang="en-US" kern="1200">
              <a:solidFill>
                <a:srgbClr val="000000"/>
              </a:solidFill>
              <a:latin typeface="Calibri" pitchFamily="34" charset="0"/>
              <a:ea typeface="+mn-ea"/>
              <a:cs typeface="Tahoma" pitchFamily="34" charset="0"/>
            </a:endParaRPr>
          </a:p>
        </p:txBody>
      </p:sp>
      <p:grpSp>
        <p:nvGrpSpPr>
          <p:cNvPr id="6" name="Group 170"/>
          <p:cNvGrpSpPr/>
          <p:nvPr/>
        </p:nvGrpSpPr>
        <p:grpSpPr>
          <a:xfrm>
            <a:off x="1447800" y="2307880"/>
            <a:ext cx="2076311" cy="3357249"/>
            <a:chOff x="609600" y="2133600"/>
            <a:chExt cx="2076311" cy="3357249"/>
          </a:xfrm>
        </p:grpSpPr>
        <p:grpSp>
          <p:nvGrpSpPr>
            <p:cNvPr id="7" name="Group 152"/>
            <p:cNvGrpSpPr/>
            <p:nvPr/>
          </p:nvGrpSpPr>
          <p:grpSpPr>
            <a:xfrm>
              <a:off x="609600" y="2133600"/>
              <a:ext cx="2076311" cy="3357249"/>
              <a:chOff x="609600" y="2133600"/>
              <a:chExt cx="2076311" cy="3357249"/>
            </a:xfrm>
          </p:grpSpPr>
          <p:sp>
            <p:nvSpPr>
              <p:cNvPr id="118" name="Text Box 14"/>
              <p:cNvSpPr txBox="1">
                <a:spLocks noChangeArrowheads="1"/>
              </p:cNvSpPr>
              <p:nvPr/>
            </p:nvSpPr>
            <p:spPr bwMode="auto">
              <a:xfrm>
                <a:off x="762000" y="5029200"/>
                <a:ext cx="1704465" cy="461649"/>
              </a:xfrm>
              <a:prstGeom prst="rect">
                <a:avLst/>
              </a:prstGeom>
              <a:noFill/>
              <a:ln w="9525">
                <a:noFill/>
                <a:miter lim="800000"/>
                <a:headEnd/>
                <a:tailEnd/>
              </a:ln>
            </p:spPr>
            <p:txBody>
              <a:bodyPr wrap="none" lIns="91420" tIns="45712" rIns="91420" bIns="45712">
                <a:spAutoFit/>
              </a:bodyPr>
              <a:lstStyle/>
              <a:p>
                <a:pPr algn="ctr" rtl="0" eaLnBrk="0" fontAlgn="base" hangingPunct="0">
                  <a:spcBef>
                    <a:spcPct val="0"/>
                  </a:spcBef>
                  <a:spcAft>
                    <a:spcPct val="0"/>
                  </a:spcAft>
                </a:pPr>
                <a:r>
                  <a:rPr lang="en-US" sz="2400" b="1" kern="1200" dirty="0">
                    <a:solidFill>
                      <a:srgbClr val="000000"/>
                    </a:solidFill>
                    <a:latin typeface="Calibri" pitchFamily="34" charset="0"/>
                    <a:ea typeface="+mn-ea"/>
                    <a:cs typeface="Tahoma" pitchFamily="34" charset="0"/>
                  </a:rPr>
                  <a:t>Source Host</a:t>
                </a:r>
              </a:p>
            </p:txBody>
          </p:sp>
          <p:grpSp>
            <p:nvGrpSpPr>
              <p:cNvPr id="8" name="Group 148"/>
              <p:cNvGrpSpPr/>
              <p:nvPr/>
            </p:nvGrpSpPr>
            <p:grpSpPr>
              <a:xfrm>
                <a:off x="609600" y="2133600"/>
                <a:ext cx="2076311" cy="2807941"/>
                <a:chOff x="609600" y="2133600"/>
                <a:chExt cx="2076311" cy="2807941"/>
              </a:xfrm>
            </p:grpSpPr>
            <p:sp>
              <p:nvSpPr>
                <p:cNvPr id="101" name="Rectangle 5"/>
                <p:cNvSpPr>
                  <a:spLocks noChangeArrowheads="1"/>
                </p:cNvSpPr>
                <p:nvPr/>
              </p:nvSpPr>
              <p:spPr bwMode="auto">
                <a:xfrm>
                  <a:off x="609600" y="4343400"/>
                  <a:ext cx="2076311" cy="598141"/>
                </a:xfrm>
                <a:prstGeom prst="rect">
                  <a:avLst/>
                </a:prstGeom>
                <a:solidFill>
                  <a:srgbClr val="FFFFFF"/>
                </a:solidFill>
                <a:ln w="9525">
                  <a:solidFill>
                    <a:srgbClr val="000000"/>
                  </a:solidFill>
                  <a:miter lim="800000"/>
                  <a:headEnd/>
                  <a:tailEnd/>
                </a:ln>
              </p:spPr>
              <p:txBody>
                <a:bodyPr wrap="none" anchor="ctr"/>
                <a:lstStyle/>
                <a:p>
                  <a:pPr algn="ctr" rtl="0" fontAlgn="base">
                    <a:spcBef>
                      <a:spcPct val="0"/>
                    </a:spcBef>
                    <a:spcAft>
                      <a:spcPct val="0"/>
                    </a:spcAft>
                    <a:defRPr/>
                  </a:pPr>
                  <a:endParaRPr lang="en-US" sz="2400" kern="1200">
                    <a:solidFill>
                      <a:srgbClr val="000000"/>
                    </a:solidFill>
                    <a:latin typeface="Calibri" pitchFamily="34" charset="0"/>
                    <a:ea typeface="+mn-ea"/>
                    <a:cs typeface="Tahoma" pitchFamily="34" charset="0"/>
                  </a:endParaRPr>
                </a:p>
              </p:txBody>
            </p:sp>
            <p:grpSp>
              <p:nvGrpSpPr>
                <p:cNvPr id="9" name="Group 119"/>
                <p:cNvGrpSpPr/>
                <p:nvPr/>
              </p:nvGrpSpPr>
              <p:grpSpPr>
                <a:xfrm>
                  <a:off x="609600" y="2133600"/>
                  <a:ext cx="2076311" cy="2209800"/>
                  <a:chOff x="1295400" y="2133600"/>
                  <a:chExt cx="1447800" cy="1689100"/>
                </a:xfrm>
              </p:grpSpPr>
              <p:sp>
                <p:nvSpPr>
                  <p:cNvPr id="121" name="Rectangle 23"/>
                  <p:cNvSpPr>
                    <a:spLocks noChangeArrowheads="1"/>
                  </p:cNvSpPr>
                  <p:nvPr/>
                </p:nvSpPr>
                <p:spPr bwMode="auto">
                  <a:xfrm>
                    <a:off x="1295400" y="2527300"/>
                    <a:ext cx="1447800" cy="381000"/>
                  </a:xfrm>
                  <a:prstGeom prst="rect">
                    <a:avLst/>
                  </a:prstGeom>
                  <a:solidFill>
                    <a:schemeClr val="tx2">
                      <a:lumMod val="40000"/>
                      <a:lumOff val="60000"/>
                    </a:schemeClr>
                  </a:solidFill>
                  <a:ln w="9525">
                    <a:solidFill>
                      <a:srgbClr val="000000"/>
                    </a:solidFill>
                    <a:miter lim="800000"/>
                    <a:headEnd/>
                    <a:tailEnd/>
                  </a:ln>
                </p:spPr>
                <p:txBody>
                  <a:bodyPr wrap="none" anchor="ctr"/>
                  <a:lstStyle/>
                  <a:p>
                    <a:pPr algn="ctr" rtl="0" fontAlgn="base">
                      <a:spcBef>
                        <a:spcPct val="0"/>
                      </a:spcBef>
                      <a:spcAft>
                        <a:spcPct val="0"/>
                      </a:spcAft>
                      <a:defRPr/>
                    </a:pPr>
                    <a:endParaRPr lang="en-US" sz="2400" kern="1200">
                      <a:solidFill>
                        <a:srgbClr val="000000"/>
                      </a:solidFill>
                      <a:latin typeface="Calibri" pitchFamily="34" charset="0"/>
                      <a:ea typeface="+mn-ea"/>
                      <a:cs typeface="Tahoma" pitchFamily="34" charset="0"/>
                    </a:endParaRPr>
                  </a:p>
                </p:txBody>
              </p:sp>
              <p:sp>
                <p:nvSpPr>
                  <p:cNvPr id="122" name="Rectangle 4"/>
                  <p:cNvSpPr>
                    <a:spLocks noChangeArrowheads="1"/>
                  </p:cNvSpPr>
                  <p:nvPr/>
                </p:nvSpPr>
                <p:spPr bwMode="auto">
                  <a:xfrm>
                    <a:off x="1295400" y="2908300"/>
                    <a:ext cx="1447800" cy="457200"/>
                  </a:xfrm>
                  <a:prstGeom prst="rect">
                    <a:avLst/>
                  </a:prstGeom>
                  <a:solidFill>
                    <a:srgbClr val="BBE0E3"/>
                  </a:solidFill>
                  <a:ln w="9525">
                    <a:solidFill>
                      <a:srgbClr val="000000"/>
                    </a:solidFill>
                    <a:miter lim="800000"/>
                    <a:headEnd/>
                    <a:tailEnd/>
                  </a:ln>
                </p:spPr>
                <p:txBody>
                  <a:bodyPr wrap="none" anchor="ctr"/>
                  <a:lstStyle/>
                  <a:p>
                    <a:pPr algn="ctr" rtl="0" fontAlgn="base">
                      <a:spcBef>
                        <a:spcPct val="0"/>
                      </a:spcBef>
                      <a:spcAft>
                        <a:spcPct val="0"/>
                      </a:spcAft>
                      <a:defRPr/>
                    </a:pPr>
                    <a:endParaRPr lang="en-US" sz="2400" kern="1200">
                      <a:solidFill>
                        <a:srgbClr val="000000"/>
                      </a:solidFill>
                      <a:latin typeface="Calibri" pitchFamily="34" charset="0"/>
                      <a:ea typeface="+mn-ea"/>
                      <a:cs typeface="Tahoma" pitchFamily="34" charset="0"/>
                    </a:endParaRPr>
                  </a:p>
                </p:txBody>
              </p:sp>
              <p:sp>
                <p:nvSpPr>
                  <p:cNvPr id="123" name="Rectangle 5"/>
                  <p:cNvSpPr>
                    <a:spLocks noChangeArrowheads="1"/>
                  </p:cNvSpPr>
                  <p:nvPr/>
                </p:nvSpPr>
                <p:spPr bwMode="auto">
                  <a:xfrm>
                    <a:off x="1295400" y="3365500"/>
                    <a:ext cx="1447800" cy="457200"/>
                  </a:xfrm>
                  <a:prstGeom prst="rect">
                    <a:avLst/>
                  </a:prstGeom>
                  <a:solidFill>
                    <a:schemeClr val="bg2">
                      <a:lumMod val="75000"/>
                    </a:schemeClr>
                  </a:solidFill>
                  <a:ln w="9525">
                    <a:solidFill>
                      <a:srgbClr val="000000"/>
                    </a:solidFill>
                    <a:miter lim="800000"/>
                    <a:headEnd/>
                    <a:tailEnd/>
                  </a:ln>
                </p:spPr>
                <p:txBody>
                  <a:bodyPr wrap="none" anchor="ctr"/>
                  <a:lstStyle/>
                  <a:p>
                    <a:pPr algn="ctr" rtl="0" fontAlgn="base">
                      <a:spcBef>
                        <a:spcPct val="0"/>
                      </a:spcBef>
                      <a:spcAft>
                        <a:spcPct val="0"/>
                      </a:spcAft>
                      <a:defRPr/>
                    </a:pPr>
                    <a:endParaRPr lang="en-US" sz="2400" kern="1200">
                      <a:solidFill>
                        <a:srgbClr val="000000"/>
                      </a:solidFill>
                      <a:latin typeface="Calibri" pitchFamily="34" charset="0"/>
                      <a:ea typeface="+mn-ea"/>
                      <a:cs typeface="Tahoma" pitchFamily="34" charset="0"/>
                    </a:endParaRPr>
                  </a:p>
                </p:txBody>
              </p:sp>
              <p:sp>
                <p:nvSpPr>
                  <p:cNvPr id="124" name="Rectangle 11"/>
                  <p:cNvSpPr>
                    <a:spLocks noChangeArrowheads="1"/>
                  </p:cNvSpPr>
                  <p:nvPr/>
                </p:nvSpPr>
                <p:spPr bwMode="auto">
                  <a:xfrm>
                    <a:off x="1295400" y="2133600"/>
                    <a:ext cx="1447800" cy="381000"/>
                  </a:xfrm>
                  <a:prstGeom prst="rect">
                    <a:avLst/>
                  </a:prstGeom>
                  <a:solidFill>
                    <a:srgbClr val="00CC66"/>
                  </a:solidFill>
                  <a:ln w="9525">
                    <a:solidFill>
                      <a:srgbClr val="000000"/>
                    </a:solidFill>
                    <a:miter lim="800000"/>
                    <a:headEnd/>
                    <a:tailEnd/>
                  </a:ln>
                </p:spPr>
                <p:txBody>
                  <a:bodyPr wrap="none" anchor="ctr"/>
                  <a:lstStyle/>
                  <a:p>
                    <a:pPr algn="ctr" rtl="0" fontAlgn="base">
                      <a:spcBef>
                        <a:spcPct val="0"/>
                      </a:spcBef>
                      <a:spcAft>
                        <a:spcPct val="0"/>
                      </a:spcAft>
                      <a:defRPr/>
                    </a:pPr>
                    <a:endParaRPr lang="en-US" sz="2400" kern="1200">
                      <a:solidFill>
                        <a:srgbClr val="000000"/>
                      </a:solidFill>
                      <a:latin typeface="Calibri" pitchFamily="34" charset="0"/>
                      <a:ea typeface="+mn-ea"/>
                      <a:cs typeface="Tahoma" pitchFamily="34" charset="0"/>
                    </a:endParaRPr>
                  </a:p>
                </p:txBody>
              </p:sp>
              <p:sp>
                <p:nvSpPr>
                  <p:cNvPr id="125" name="Text Box 19"/>
                  <p:cNvSpPr txBox="1">
                    <a:spLocks noChangeArrowheads="1"/>
                  </p:cNvSpPr>
                  <p:nvPr/>
                </p:nvSpPr>
                <p:spPr bwMode="auto">
                  <a:xfrm>
                    <a:off x="1401668" y="2133600"/>
                    <a:ext cx="1143758" cy="352870"/>
                  </a:xfrm>
                  <a:prstGeom prst="rect">
                    <a:avLst/>
                  </a:prstGeom>
                  <a:noFill/>
                  <a:ln w="9525">
                    <a:noFill/>
                    <a:miter lim="800000"/>
                    <a:headEnd/>
                    <a:tailEnd/>
                  </a:ln>
                </p:spPr>
                <p:txBody>
                  <a:bodyPr wrap="none" lIns="91420" tIns="45712" rIns="91420" bIns="45712">
                    <a:spAutoFit/>
                  </a:bodyPr>
                  <a:lstStyle/>
                  <a:p>
                    <a:pPr algn="ctr" rtl="0" eaLnBrk="0" fontAlgn="base" hangingPunct="0">
                      <a:spcBef>
                        <a:spcPct val="0"/>
                      </a:spcBef>
                      <a:spcAft>
                        <a:spcPct val="0"/>
                      </a:spcAft>
                      <a:defRPr/>
                    </a:pPr>
                    <a:r>
                      <a:rPr lang="en-US" sz="2400" b="1" kern="1200" dirty="0">
                        <a:solidFill>
                          <a:srgbClr val="000000"/>
                        </a:solidFill>
                        <a:latin typeface="Calibri" pitchFamily="34" charset="0"/>
                        <a:ea typeface="+mn-ea"/>
                        <a:cs typeface="Tahoma" pitchFamily="34" charset="0"/>
                      </a:rPr>
                      <a:t>Application</a:t>
                    </a:r>
                  </a:p>
                </p:txBody>
              </p:sp>
              <p:sp>
                <p:nvSpPr>
                  <p:cNvPr id="126" name="Text Box 20"/>
                  <p:cNvSpPr txBox="1">
                    <a:spLocks noChangeArrowheads="1"/>
                  </p:cNvSpPr>
                  <p:nvPr/>
                </p:nvSpPr>
                <p:spPr bwMode="auto">
                  <a:xfrm>
                    <a:off x="1454801" y="2541314"/>
                    <a:ext cx="983784" cy="352870"/>
                  </a:xfrm>
                  <a:prstGeom prst="rect">
                    <a:avLst/>
                  </a:prstGeom>
                  <a:noFill/>
                  <a:ln w="9525">
                    <a:noFill/>
                    <a:miter lim="800000"/>
                    <a:headEnd/>
                    <a:tailEnd/>
                  </a:ln>
                </p:spPr>
                <p:txBody>
                  <a:bodyPr wrap="none" lIns="91420" tIns="45712" rIns="91420" bIns="45712">
                    <a:spAutoFit/>
                  </a:bodyPr>
                  <a:lstStyle/>
                  <a:p>
                    <a:pPr algn="ctr" rtl="0" eaLnBrk="0" fontAlgn="base" hangingPunct="0">
                      <a:spcBef>
                        <a:spcPct val="0"/>
                      </a:spcBef>
                      <a:spcAft>
                        <a:spcPct val="0"/>
                      </a:spcAft>
                      <a:defRPr/>
                    </a:pPr>
                    <a:r>
                      <a:rPr lang="en-US" sz="2400" b="1" kern="1200" dirty="0">
                        <a:solidFill>
                          <a:srgbClr val="000000"/>
                        </a:solidFill>
                        <a:latin typeface="Calibri" pitchFamily="34" charset="0"/>
                        <a:ea typeface="+mn-ea"/>
                        <a:cs typeface="Tahoma" pitchFamily="34" charset="0"/>
                      </a:rPr>
                      <a:t>Transport</a:t>
                    </a:r>
                  </a:p>
                </p:txBody>
              </p:sp>
              <p:sp>
                <p:nvSpPr>
                  <p:cNvPr id="127" name="Text Box 21"/>
                  <p:cNvSpPr txBox="1">
                    <a:spLocks noChangeArrowheads="1"/>
                  </p:cNvSpPr>
                  <p:nvPr/>
                </p:nvSpPr>
                <p:spPr bwMode="auto">
                  <a:xfrm>
                    <a:off x="1507935" y="2949028"/>
                    <a:ext cx="903439" cy="352870"/>
                  </a:xfrm>
                  <a:prstGeom prst="rect">
                    <a:avLst/>
                  </a:prstGeom>
                  <a:noFill/>
                  <a:ln w="9525">
                    <a:noFill/>
                    <a:miter lim="800000"/>
                    <a:headEnd/>
                    <a:tailEnd/>
                  </a:ln>
                </p:spPr>
                <p:txBody>
                  <a:bodyPr wrap="none" lIns="91420" tIns="45712" rIns="91420" bIns="45712">
                    <a:spAutoFit/>
                  </a:bodyPr>
                  <a:lstStyle/>
                  <a:p>
                    <a:pPr algn="ctr" rtl="0" eaLnBrk="0" fontAlgn="base" hangingPunct="0">
                      <a:spcBef>
                        <a:spcPct val="0"/>
                      </a:spcBef>
                      <a:spcAft>
                        <a:spcPct val="0"/>
                      </a:spcAft>
                      <a:defRPr/>
                    </a:pPr>
                    <a:r>
                      <a:rPr lang="en-US" sz="2400" b="1" kern="1200" dirty="0">
                        <a:solidFill>
                          <a:srgbClr val="000000"/>
                        </a:solidFill>
                        <a:latin typeface="Calibri" pitchFamily="34" charset="0"/>
                        <a:ea typeface="+mn-ea"/>
                        <a:cs typeface="Tahoma" pitchFamily="34" charset="0"/>
                      </a:rPr>
                      <a:t>Network</a:t>
                    </a:r>
                  </a:p>
                </p:txBody>
              </p:sp>
              <p:sp>
                <p:nvSpPr>
                  <p:cNvPr id="128" name="Text Box 22"/>
                  <p:cNvSpPr txBox="1">
                    <a:spLocks noChangeArrowheads="1"/>
                  </p:cNvSpPr>
                  <p:nvPr/>
                </p:nvSpPr>
                <p:spPr bwMode="auto">
                  <a:xfrm>
                    <a:off x="1508102" y="3414986"/>
                    <a:ext cx="956242" cy="352870"/>
                  </a:xfrm>
                  <a:prstGeom prst="rect">
                    <a:avLst/>
                  </a:prstGeom>
                  <a:noFill/>
                  <a:ln w="9525">
                    <a:noFill/>
                    <a:miter lim="800000"/>
                    <a:headEnd/>
                    <a:tailEnd/>
                  </a:ln>
                </p:spPr>
                <p:txBody>
                  <a:bodyPr wrap="none" lIns="91420" tIns="45712" rIns="91420" bIns="45712">
                    <a:spAutoFit/>
                  </a:bodyPr>
                  <a:lstStyle/>
                  <a:p>
                    <a:pPr algn="ctr" rtl="0" eaLnBrk="0" fontAlgn="base" hangingPunct="0">
                      <a:spcBef>
                        <a:spcPct val="0"/>
                      </a:spcBef>
                      <a:spcAft>
                        <a:spcPct val="0"/>
                      </a:spcAft>
                      <a:defRPr/>
                    </a:pPr>
                    <a:r>
                      <a:rPr lang="en-US" sz="2400" b="1" kern="1200" dirty="0">
                        <a:solidFill>
                          <a:srgbClr val="000000"/>
                        </a:solidFill>
                        <a:latin typeface="Calibri" pitchFamily="34" charset="0"/>
                        <a:ea typeface="+mn-ea"/>
                        <a:cs typeface="Tahoma" pitchFamily="34" charset="0"/>
                      </a:rPr>
                      <a:t>Data Link</a:t>
                    </a:r>
                  </a:p>
                </p:txBody>
              </p:sp>
            </p:grpSp>
          </p:grpSp>
        </p:grpSp>
        <p:sp>
          <p:nvSpPr>
            <p:cNvPr id="142" name="Text Box 22"/>
            <p:cNvSpPr txBox="1">
              <a:spLocks noChangeArrowheads="1"/>
            </p:cNvSpPr>
            <p:nvPr/>
          </p:nvSpPr>
          <p:spPr bwMode="auto">
            <a:xfrm>
              <a:off x="1219200" y="4415151"/>
              <a:ext cx="663923" cy="461649"/>
            </a:xfrm>
            <a:prstGeom prst="rect">
              <a:avLst/>
            </a:prstGeom>
            <a:noFill/>
            <a:ln w="9525">
              <a:noFill/>
              <a:miter lim="800000"/>
              <a:headEnd/>
              <a:tailEnd/>
            </a:ln>
          </p:spPr>
          <p:txBody>
            <a:bodyPr wrap="none" lIns="91420" tIns="45712" rIns="91420" bIns="45712">
              <a:spAutoFit/>
            </a:bodyPr>
            <a:lstStyle/>
            <a:p>
              <a:pPr algn="ctr" rtl="0" eaLnBrk="0" fontAlgn="base" hangingPunct="0">
                <a:spcBef>
                  <a:spcPct val="0"/>
                </a:spcBef>
                <a:spcAft>
                  <a:spcPct val="0"/>
                </a:spcAft>
              </a:pPr>
              <a:r>
                <a:rPr lang="en-US" sz="2400" b="1" kern="1200" dirty="0">
                  <a:solidFill>
                    <a:srgbClr val="000000"/>
                  </a:solidFill>
                  <a:latin typeface="Calibri" pitchFamily="34" charset="0"/>
                  <a:ea typeface="+mn-ea"/>
                  <a:cs typeface="Tahoma" pitchFamily="34" charset="0"/>
                </a:rPr>
                <a:t>Bits</a:t>
              </a:r>
            </a:p>
          </p:txBody>
        </p:sp>
      </p:grpSp>
      <p:sp>
        <p:nvSpPr>
          <p:cNvPr id="130" name="Line 30"/>
          <p:cNvSpPr>
            <a:spLocks noChangeShapeType="1"/>
          </p:cNvSpPr>
          <p:nvPr/>
        </p:nvSpPr>
        <p:spPr bwMode="auto">
          <a:xfrm>
            <a:off x="2743199" y="2727960"/>
            <a:ext cx="45719" cy="2133600"/>
          </a:xfrm>
          <a:prstGeom prst="line">
            <a:avLst/>
          </a:prstGeom>
          <a:noFill/>
          <a:ln w="57150">
            <a:solidFill>
              <a:srgbClr val="FF0000"/>
            </a:solidFill>
            <a:round/>
            <a:headEnd/>
            <a:tailEnd type="triangle" w="med" len="med"/>
          </a:ln>
        </p:spPr>
        <p:txBody>
          <a:bodyPr wrap="none" anchor="ctr"/>
          <a:lstStyle/>
          <a:p>
            <a:pPr algn="l" rtl="0" fontAlgn="base">
              <a:spcBef>
                <a:spcPct val="0"/>
              </a:spcBef>
              <a:spcAft>
                <a:spcPct val="0"/>
              </a:spcAft>
            </a:pPr>
            <a:endParaRPr lang="en-US" kern="1200">
              <a:solidFill>
                <a:srgbClr val="000000"/>
              </a:solidFill>
              <a:latin typeface="Calibri" pitchFamily="34" charset="0"/>
              <a:ea typeface="+mn-ea"/>
              <a:cs typeface="Tahoma" pitchFamily="34" charset="0"/>
            </a:endParaRPr>
          </a:p>
        </p:txBody>
      </p:sp>
      <p:sp>
        <p:nvSpPr>
          <p:cNvPr id="137" name="Line 29"/>
          <p:cNvSpPr>
            <a:spLocks noChangeShapeType="1"/>
          </p:cNvSpPr>
          <p:nvPr/>
        </p:nvSpPr>
        <p:spPr bwMode="auto">
          <a:xfrm>
            <a:off x="2819400" y="4785361"/>
            <a:ext cx="1447800" cy="198118"/>
          </a:xfrm>
          <a:prstGeom prst="line">
            <a:avLst/>
          </a:prstGeom>
          <a:noFill/>
          <a:ln w="57150">
            <a:solidFill>
              <a:srgbClr val="FF0000"/>
            </a:solidFill>
            <a:round/>
            <a:headEnd/>
            <a:tailEnd type="triangle" w="med" len="med"/>
          </a:ln>
        </p:spPr>
        <p:txBody>
          <a:bodyPr wrap="none" anchor="ctr"/>
          <a:lstStyle/>
          <a:p>
            <a:pPr algn="l" rtl="0" fontAlgn="base">
              <a:spcBef>
                <a:spcPct val="0"/>
              </a:spcBef>
              <a:spcAft>
                <a:spcPct val="0"/>
              </a:spcAft>
            </a:pPr>
            <a:endParaRPr lang="en-US" kern="1200">
              <a:solidFill>
                <a:srgbClr val="000000"/>
              </a:solidFill>
              <a:latin typeface="Calibri" pitchFamily="34" charset="0"/>
              <a:ea typeface="+mn-ea"/>
              <a:cs typeface="Tahoma" pitchFamily="34" charset="0"/>
            </a:endParaRPr>
          </a:p>
        </p:txBody>
      </p:sp>
      <p:sp>
        <p:nvSpPr>
          <p:cNvPr id="189" name="Line 45"/>
          <p:cNvSpPr>
            <a:spLocks noChangeShapeType="1"/>
          </p:cNvSpPr>
          <p:nvPr/>
        </p:nvSpPr>
        <p:spPr bwMode="auto">
          <a:xfrm flipV="1">
            <a:off x="5897881" y="2651760"/>
            <a:ext cx="45719" cy="2286000"/>
          </a:xfrm>
          <a:prstGeom prst="line">
            <a:avLst/>
          </a:prstGeom>
          <a:noFill/>
          <a:ln w="57150">
            <a:solidFill>
              <a:srgbClr val="FF0000"/>
            </a:solidFill>
            <a:round/>
            <a:headEnd/>
            <a:tailEnd type="triangle" w="med" len="med"/>
          </a:ln>
        </p:spPr>
        <p:txBody>
          <a:bodyPr wrap="none" anchor="ctr"/>
          <a:lstStyle/>
          <a:p>
            <a:pPr algn="l" rtl="0" fontAlgn="base">
              <a:spcBef>
                <a:spcPct val="0"/>
              </a:spcBef>
              <a:spcAft>
                <a:spcPct val="0"/>
              </a:spcAft>
            </a:pPr>
            <a:endParaRPr lang="en-US" kern="1200">
              <a:solidFill>
                <a:srgbClr val="000000"/>
              </a:solidFill>
              <a:latin typeface="Calibri" pitchFamily="34" charset="0"/>
              <a:ea typeface="+mn-ea"/>
              <a:cs typeface="Tahoma" pitchFamily="34" charset="0"/>
            </a:endParaRPr>
          </a:p>
        </p:txBody>
      </p:sp>
      <p:sp>
        <p:nvSpPr>
          <p:cNvPr id="55" name="Text Box 14"/>
          <p:cNvSpPr txBox="1">
            <a:spLocks noChangeArrowheads="1"/>
          </p:cNvSpPr>
          <p:nvPr/>
        </p:nvSpPr>
        <p:spPr bwMode="auto">
          <a:xfrm>
            <a:off x="3645876" y="5177151"/>
            <a:ext cx="1575519" cy="830981"/>
          </a:xfrm>
          <a:prstGeom prst="rect">
            <a:avLst/>
          </a:prstGeom>
          <a:noFill/>
          <a:ln w="9525">
            <a:noFill/>
            <a:miter lim="800000"/>
            <a:headEnd/>
            <a:tailEnd/>
          </a:ln>
        </p:spPr>
        <p:txBody>
          <a:bodyPr wrap="none" lIns="91420" tIns="45712" rIns="91420" bIns="45712">
            <a:spAutoFit/>
          </a:bodyPr>
          <a:lstStyle/>
          <a:p>
            <a:pPr algn="ctr" rtl="0" eaLnBrk="0" fontAlgn="base" hangingPunct="0">
              <a:spcBef>
                <a:spcPct val="0"/>
              </a:spcBef>
              <a:spcAft>
                <a:spcPct val="0"/>
              </a:spcAft>
            </a:pPr>
            <a:r>
              <a:rPr lang="en-US" sz="2400" b="1" kern="1200" dirty="0">
                <a:solidFill>
                  <a:srgbClr val="000000"/>
                </a:solidFill>
                <a:latin typeface="Calibri" pitchFamily="34" charset="0"/>
                <a:ea typeface="+mn-ea"/>
                <a:cs typeface="Tahoma" pitchFamily="34" charset="0"/>
              </a:rPr>
              <a:t>Router </a:t>
            </a:r>
          </a:p>
          <a:p>
            <a:pPr algn="ctr" rtl="0" eaLnBrk="0" fontAlgn="base" hangingPunct="0">
              <a:spcBef>
                <a:spcPct val="0"/>
              </a:spcBef>
              <a:spcAft>
                <a:spcPct val="0"/>
              </a:spcAft>
            </a:pPr>
            <a:r>
              <a:rPr lang="en-US" sz="2400" b="1" kern="1200" dirty="0">
                <a:solidFill>
                  <a:srgbClr val="000000"/>
                </a:solidFill>
                <a:latin typeface="Calibri" pitchFamily="34" charset="0"/>
                <a:ea typeface="+mn-ea"/>
                <a:cs typeface="Tahoma" pitchFamily="34" charset="0"/>
              </a:rPr>
              <a:t>(L3 Switch)</a:t>
            </a:r>
          </a:p>
        </p:txBody>
      </p:sp>
      <p:sp>
        <p:nvSpPr>
          <p:cNvPr id="60" name="TextBox 59"/>
          <p:cNvSpPr txBox="1"/>
          <p:nvPr/>
        </p:nvSpPr>
        <p:spPr>
          <a:xfrm>
            <a:off x="914400" y="304800"/>
            <a:ext cx="6858000" cy="769441"/>
          </a:xfrm>
          <a:prstGeom prst="rect">
            <a:avLst/>
          </a:prstGeom>
          <a:solidFill>
            <a:sysClr val="window" lastClr="FFFFFF"/>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400" b="0" i="0" u="none" strike="noStrike" kern="0" cap="none" spc="0" normalizeH="0" baseline="0" noProof="0" dirty="0">
                <a:ln cap="rnd" cmpd="thickThin">
                  <a:solidFill>
                    <a:prstClr val="black"/>
                  </a:solidFill>
                  <a:bevel/>
                </a:ln>
                <a:solidFill>
                  <a:srgbClr val="FF0000"/>
                </a:solidFill>
                <a:effectLst>
                  <a:outerShdw blurRad="50800" dist="50800" dir="5400000" algn="ctr" rotWithShape="0">
                    <a:srgbClr val="000000">
                      <a:alpha val="83000"/>
                    </a:srgbClr>
                  </a:outerShdw>
                </a:effectLst>
                <a:uLnTx/>
                <a:uFillTx/>
                <a:latin typeface="Calibri"/>
              </a:rPr>
              <a:t>Topic 3: Internetworking</a:t>
            </a:r>
            <a:endParaRPr kumimoji="0" lang="th-TH" sz="4400" b="0" i="0" u="none" strike="noStrike" kern="0" cap="none" spc="0" normalizeH="0" baseline="0" noProof="0" dirty="0">
              <a:ln cap="rnd" cmpd="thickThin">
                <a:solidFill>
                  <a:prstClr val="black"/>
                </a:solidFill>
                <a:bevel/>
              </a:ln>
              <a:solidFill>
                <a:srgbClr val="FF0000"/>
              </a:solidFill>
              <a:effectLst>
                <a:outerShdw blurRad="50800" dist="50800" dir="5400000" algn="ctr" rotWithShape="0">
                  <a:srgbClr val="000000">
                    <a:alpha val="83000"/>
                  </a:srgbClr>
                </a:outerShdw>
              </a:effectLst>
              <a:uLnTx/>
              <a:uFillTx/>
              <a:latin typeface="Calibri"/>
            </a:endParaRPr>
          </a:p>
        </p:txBody>
      </p:sp>
      <p:sp>
        <p:nvSpPr>
          <p:cNvPr id="64" name="Text Box 15"/>
          <p:cNvSpPr txBox="1">
            <a:spLocks noChangeArrowheads="1"/>
          </p:cNvSpPr>
          <p:nvPr/>
        </p:nvSpPr>
        <p:spPr bwMode="auto">
          <a:xfrm>
            <a:off x="0" y="6248400"/>
            <a:ext cx="9144000" cy="400110"/>
          </a:xfrm>
          <a:prstGeom prst="rect">
            <a:avLst/>
          </a:prstGeom>
          <a:solidFill>
            <a:schemeClr val="tx1">
              <a:alpha val="75000"/>
            </a:schemeClr>
          </a:solidFill>
        </p:spPr>
        <p:txBody>
          <a:bodyPr wrap="square">
            <a:spAutoFit/>
          </a:bodyPr>
          <a:lstStyle/>
          <a:p>
            <a:pPr algn="ctr" fontAlgn="base">
              <a:spcBef>
                <a:spcPct val="0"/>
              </a:spcBef>
              <a:spcAft>
                <a:spcPct val="0"/>
              </a:spcAft>
            </a:pPr>
            <a:r>
              <a:rPr lang="en-US" sz="2000" dirty="0">
                <a:solidFill>
                  <a:schemeClr val="bg1"/>
                </a:solidFill>
                <a:latin typeface="Helvetica" pitchFamily="34" charset="0"/>
                <a:cs typeface="Helvetica" pitchFamily="34" charset="0"/>
              </a:rPr>
              <a:t>A router / L3 switch inspects destination IP to decide which port(s) to forward to</a:t>
            </a:r>
          </a:p>
        </p:txBody>
      </p:sp>
      <p:sp>
        <p:nvSpPr>
          <p:cNvPr id="66" name="Rectangle 65"/>
          <p:cNvSpPr/>
          <p:nvPr/>
        </p:nvSpPr>
        <p:spPr>
          <a:xfrm>
            <a:off x="-152400" y="1037121"/>
            <a:ext cx="9144000" cy="1077218"/>
          </a:xfrm>
          <a:prstGeom prst="rect">
            <a:avLst/>
          </a:prstGeom>
        </p:spPr>
        <p:txBody>
          <a:bodyPr wrap="square">
            <a:spAutoFit/>
          </a:bodyPr>
          <a:lstStyle/>
          <a:p>
            <a:pPr lvl="0" algn="ctr" fontAlgn="base">
              <a:spcBef>
                <a:spcPct val="0"/>
              </a:spcBef>
              <a:spcAft>
                <a:spcPct val="0"/>
              </a:spcAft>
            </a:pPr>
            <a:r>
              <a:rPr lang="en-US" sz="3200" kern="0" dirty="0">
                <a:ln cap="rnd" cmpd="thickThin">
                  <a:noFill/>
                  <a:bevel/>
                </a:ln>
                <a:latin typeface="Arial Narrow" pitchFamily="34" charset="0"/>
              </a:rPr>
              <a:t>The other LAN may speak/ understand another protocol </a:t>
            </a:r>
          </a:p>
          <a:p>
            <a:pPr lvl="0" algn="ctr" fontAlgn="base">
              <a:spcBef>
                <a:spcPct val="0"/>
              </a:spcBef>
              <a:spcAft>
                <a:spcPct val="0"/>
              </a:spcAft>
            </a:pPr>
            <a:r>
              <a:rPr lang="en-US" sz="3200" kern="0" dirty="0">
                <a:ln cap="rnd" cmpd="thickThin">
                  <a:noFill/>
                  <a:bevel/>
                </a:ln>
                <a:latin typeface="Arial Narrow" pitchFamily="34" charset="0"/>
              </a:rPr>
              <a:t>(addressing/ framing/ MAC, etc.)</a:t>
            </a:r>
          </a:p>
        </p:txBody>
      </p:sp>
      <p:sp>
        <p:nvSpPr>
          <p:cNvPr id="49" name="TextBox 48"/>
          <p:cNvSpPr txBox="1"/>
          <p:nvPr/>
        </p:nvSpPr>
        <p:spPr>
          <a:xfrm>
            <a:off x="-3096" y="0"/>
            <a:ext cx="1222296" cy="523220"/>
          </a:xfrm>
          <a:prstGeom prst="rect">
            <a:avLst/>
          </a:prstGeom>
          <a:solidFill>
            <a:srgbClr val="FFFF00"/>
          </a:solidFill>
        </p:spPr>
        <p:txBody>
          <a:bodyPr wrap="square" rtlCol="0">
            <a:spAutoFit/>
          </a:bodyPr>
          <a:lstStyle/>
          <a:p>
            <a:pPr algn="ctr" rtl="0"/>
            <a:r>
              <a:rPr lang="en-US" sz="2800" b="1" kern="1200" dirty="0" err="1">
                <a:solidFill>
                  <a:schemeClr val="tx2">
                    <a:lumMod val="50000"/>
                  </a:schemeClr>
                </a:solidFill>
                <a:latin typeface="Calibri"/>
                <a:ea typeface="+mn-ea"/>
                <a:cs typeface="+mn-cs"/>
              </a:rPr>
              <a:t>Reca</a:t>
            </a:r>
            <a:r>
              <a:rPr lang="en-US" sz="2800" b="1" kern="1200" dirty="0">
                <a:solidFill>
                  <a:schemeClr val="tx2">
                    <a:lumMod val="50000"/>
                  </a:schemeClr>
                </a:solidFill>
                <a:latin typeface="Calibri"/>
                <a:ea typeface="+mn-ea"/>
                <a:cs typeface="+mn-cs"/>
              </a:rPr>
              <a:t>p</a:t>
            </a:r>
            <a:endParaRPr lang="th-TH" sz="2000" b="1" kern="1200" dirty="0">
              <a:solidFill>
                <a:schemeClr val="tx2">
                  <a:lumMod val="50000"/>
                </a:schemeClr>
              </a:solidFill>
              <a:latin typeface="Calibri"/>
              <a:ea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119"/>
                                        </p:tgtEl>
                                        <p:attrNameLst>
                                          <p:attrName>style.visibility</p:attrName>
                                        </p:attrNameLst>
                                      </p:cBhvr>
                                      <p:to>
                                        <p:strVal val="visible"/>
                                      </p:to>
                                    </p:set>
                                    <p:anim calcmode="lin" valueType="num">
                                      <p:cBhvr>
                                        <p:cTn id="7" dur="500" fill="hold"/>
                                        <p:tgtEl>
                                          <p:spTgt spid="119"/>
                                        </p:tgtEl>
                                        <p:attrNameLst>
                                          <p:attrName>ppt_w</p:attrName>
                                        </p:attrNameLst>
                                      </p:cBhvr>
                                      <p:tavLst>
                                        <p:tav tm="0">
                                          <p:val>
                                            <p:fltVal val="0"/>
                                          </p:val>
                                        </p:tav>
                                        <p:tav tm="100000">
                                          <p:val>
                                            <p:strVal val="#ppt_w"/>
                                          </p:val>
                                        </p:tav>
                                      </p:tavLst>
                                    </p:anim>
                                    <p:anim calcmode="lin" valueType="num">
                                      <p:cBhvr>
                                        <p:cTn id="8" dur="500" fill="hold"/>
                                        <p:tgtEl>
                                          <p:spTgt spid="119"/>
                                        </p:tgtEl>
                                        <p:attrNameLst>
                                          <p:attrName>ppt_h</p:attrName>
                                        </p:attrNameLst>
                                      </p:cBhvr>
                                      <p:tavLst>
                                        <p:tav tm="0">
                                          <p:val>
                                            <p:fltVal val="0"/>
                                          </p:val>
                                        </p:tav>
                                        <p:tav tm="100000">
                                          <p:val>
                                            <p:strVal val="#ppt_h"/>
                                          </p:val>
                                        </p:tav>
                                      </p:tavLst>
                                    </p:anim>
                                    <p:animEffect transition="in" filter="fade">
                                      <p:cBhvr>
                                        <p:cTn id="9" dur="500"/>
                                        <p:tgtEl>
                                          <p:spTgt spid="119"/>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childTnLst>
                                </p:cTn>
                              </p:par>
                            </p:childTnLst>
                          </p:cTn>
                        </p:par>
                        <p:par>
                          <p:cTn id="17" fill="hold">
                            <p:stCondLst>
                              <p:cond delay="500"/>
                            </p:stCondLst>
                            <p:childTnLst>
                              <p:par>
                                <p:cTn id="18" presetID="1" presetClass="entr" presetSubtype="0" fill="hold" grpId="0" nodeType="afterEffect">
                                  <p:stCondLst>
                                    <p:cond delay="0"/>
                                  </p:stCondLst>
                                  <p:childTnLst>
                                    <p:set>
                                      <p:cBhvr>
                                        <p:cTn id="19" dur="1" fill="hold">
                                          <p:stCondLst>
                                            <p:cond delay="0"/>
                                          </p:stCondLst>
                                        </p:cTn>
                                        <p:tgtEl>
                                          <p:spTgt spid="55"/>
                                        </p:tgtEl>
                                        <p:attrNameLst>
                                          <p:attrName>style.visibility</p:attrName>
                                        </p:attrNameLst>
                                      </p:cBhvr>
                                      <p:to>
                                        <p:strVal val="visible"/>
                                      </p:to>
                                    </p:set>
                                  </p:childTnLst>
                                </p:cTn>
                              </p:par>
                            </p:childTnLst>
                          </p:cTn>
                        </p:par>
                        <p:par>
                          <p:cTn id="20" fill="hold">
                            <p:stCondLst>
                              <p:cond delay="500"/>
                            </p:stCondLst>
                            <p:childTnLst>
                              <p:par>
                                <p:cTn id="21" presetID="22" presetClass="entr" presetSubtype="1" fill="hold" grpId="0" nodeType="afterEffect">
                                  <p:stCondLst>
                                    <p:cond delay="0"/>
                                  </p:stCondLst>
                                  <p:childTnLst>
                                    <p:set>
                                      <p:cBhvr>
                                        <p:cTn id="22" dur="1" fill="hold">
                                          <p:stCondLst>
                                            <p:cond delay="0"/>
                                          </p:stCondLst>
                                        </p:cTn>
                                        <p:tgtEl>
                                          <p:spTgt spid="130"/>
                                        </p:tgtEl>
                                        <p:attrNameLst>
                                          <p:attrName>style.visibility</p:attrName>
                                        </p:attrNameLst>
                                      </p:cBhvr>
                                      <p:to>
                                        <p:strVal val="visible"/>
                                      </p:to>
                                    </p:set>
                                    <p:animEffect transition="in" filter="wipe(up)">
                                      <p:cBhvr>
                                        <p:cTn id="23" dur="500"/>
                                        <p:tgtEl>
                                          <p:spTgt spid="130"/>
                                        </p:tgtEl>
                                      </p:cBhvr>
                                    </p:animEffect>
                                  </p:childTnLst>
                                </p:cTn>
                              </p:par>
                            </p:childTnLst>
                          </p:cTn>
                        </p:par>
                        <p:par>
                          <p:cTn id="24" fill="hold">
                            <p:stCondLst>
                              <p:cond delay="1000"/>
                            </p:stCondLst>
                            <p:childTnLst>
                              <p:par>
                                <p:cTn id="25" presetID="22" presetClass="entr" presetSubtype="8" fill="hold" nodeType="afterEffect">
                                  <p:stCondLst>
                                    <p:cond delay="0"/>
                                  </p:stCondLst>
                                  <p:childTnLst>
                                    <p:set>
                                      <p:cBhvr>
                                        <p:cTn id="26" dur="1" fill="hold">
                                          <p:stCondLst>
                                            <p:cond delay="0"/>
                                          </p:stCondLst>
                                        </p:cTn>
                                        <p:tgtEl>
                                          <p:spTgt spid="137"/>
                                        </p:tgtEl>
                                        <p:attrNameLst>
                                          <p:attrName>style.visibility</p:attrName>
                                        </p:attrNameLst>
                                      </p:cBhvr>
                                      <p:to>
                                        <p:strVal val="visible"/>
                                      </p:to>
                                    </p:set>
                                    <p:animEffect transition="in" filter="wipe(left)">
                                      <p:cBhvr>
                                        <p:cTn id="27" dur="500"/>
                                        <p:tgtEl>
                                          <p:spTgt spid="137"/>
                                        </p:tgtEl>
                                      </p:cBhvr>
                                    </p:animEffect>
                                  </p:childTnLst>
                                </p:cTn>
                              </p:par>
                            </p:childTnLst>
                          </p:cTn>
                        </p:par>
                        <p:par>
                          <p:cTn id="28" fill="hold">
                            <p:stCondLst>
                              <p:cond delay="1500"/>
                            </p:stCondLst>
                            <p:childTnLst>
                              <p:par>
                                <p:cTn id="29" presetID="22" presetClass="entr" presetSubtype="4" fill="hold" grpId="0" nodeType="afterEffect">
                                  <p:stCondLst>
                                    <p:cond delay="0"/>
                                  </p:stCondLst>
                                  <p:childTnLst>
                                    <p:set>
                                      <p:cBhvr>
                                        <p:cTn id="30" dur="1" fill="hold">
                                          <p:stCondLst>
                                            <p:cond delay="0"/>
                                          </p:stCondLst>
                                        </p:cTn>
                                        <p:tgtEl>
                                          <p:spTgt spid="144"/>
                                        </p:tgtEl>
                                        <p:attrNameLst>
                                          <p:attrName>style.visibility</p:attrName>
                                        </p:attrNameLst>
                                      </p:cBhvr>
                                      <p:to>
                                        <p:strVal val="visible"/>
                                      </p:to>
                                    </p:set>
                                    <p:animEffect transition="in" filter="wipe(down)">
                                      <p:cBhvr>
                                        <p:cTn id="31" dur="500"/>
                                        <p:tgtEl>
                                          <p:spTgt spid="144"/>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64"/>
                                        </p:tgtEl>
                                        <p:attrNameLst>
                                          <p:attrName>style.visibility</p:attrName>
                                        </p:attrNameLst>
                                      </p:cBhvr>
                                      <p:to>
                                        <p:strVal val="visible"/>
                                      </p:to>
                                    </p:set>
                                    <p:animEffect transition="in" filter="fade">
                                      <p:cBhvr>
                                        <p:cTn id="35" dur="500"/>
                                        <p:tgtEl>
                                          <p:spTgt spid="6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39"/>
                                        </p:tgtEl>
                                        <p:attrNameLst>
                                          <p:attrName>style.visibility</p:attrName>
                                        </p:attrNameLst>
                                      </p:cBhvr>
                                      <p:to>
                                        <p:strVal val="visible"/>
                                      </p:to>
                                    </p:set>
                                    <p:animEffect transition="in" filter="wipe(left)">
                                      <p:cBhvr>
                                        <p:cTn id="40" dur="500"/>
                                        <p:tgtEl>
                                          <p:spTgt spid="139"/>
                                        </p:tgtEl>
                                      </p:cBhvr>
                                    </p:animEffect>
                                  </p:childTnLst>
                                </p:cTn>
                              </p:par>
                            </p:childTnLst>
                          </p:cTn>
                        </p:par>
                        <p:par>
                          <p:cTn id="41" fill="hold">
                            <p:stCondLst>
                              <p:cond delay="500"/>
                            </p:stCondLst>
                            <p:childTnLst>
                              <p:par>
                                <p:cTn id="42" presetID="22" presetClass="entr" presetSubtype="1" fill="hold" grpId="0" nodeType="afterEffect">
                                  <p:stCondLst>
                                    <p:cond delay="0"/>
                                  </p:stCondLst>
                                  <p:childTnLst>
                                    <p:set>
                                      <p:cBhvr>
                                        <p:cTn id="43" dur="1" fill="hold">
                                          <p:stCondLst>
                                            <p:cond delay="0"/>
                                          </p:stCondLst>
                                        </p:cTn>
                                        <p:tgtEl>
                                          <p:spTgt spid="143"/>
                                        </p:tgtEl>
                                        <p:attrNameLst>
                                          <p:attrName>style.visibility</p:attrName>
                                        </p:attrNameLst>
                                      </p:cBhvr>
                                      <p:to>
                                        <p:strVal val="visible"/>
                                      </p:to>
                                    </p:set>
                                    <p:animEffect transition="in" filter="wipe(up)">
                                      <p:cBhvr>
                                        <p:cTn id="44" dur="500"/>
                                        <p:tgtEl>
                                          <p:spTgt spid="143"/>
                                        </p:tgtEl>
                                      </p:cBhvr>
                                    </p:animEffect>
                                  </p:childTnLst>
                                </p:cTn>
                              </p:par>
                            </p:childTnLst>
                          </p:cTn>
                        </p:par>
                        <p:par>
                          <p:cTn id="45" fill="hold">
                            <p:stCondLst>
                              <p:cond delay="1000"/>
                            </p:stCondLst>
                            <p:childTnLst>
                              <p:par>
                                <p:cTn id="46" presetID="22" presetClass="entr" presetSubtype="8" fill="hold" grpId="0" nodeType="afterEffect">
                                  <p:stCondLst>
                                    <p:cond delay="0"/>
                                  </p:stCondLst>
                                  <p:childTnLst>
                                    <p:set>
                                      <p:cBhvr>
                                        <p:cTn id="47" dur="1" fill="hold">
                                          <p:stCondLst>
                                            <p:cond delay="0"/>
                                          </p:stCondLst>
                                        </p:cTn>
                                        <p:tgtEl>
                                          <p:spTgt spid="131"/>
                                        </p:tgtEl>
                                        <p:attrNameLst>
                                          <p:attrName>style.visibility</p:attrName>
                                        </p:attrNameLst>
                                      </p:cBhvr>
                                      <p:to>
                                        <p:strVal val="visible"/>
                                      </p:to>
                                    </p:set>
                                    <p:animEffect transition="in" filter="wipe(left)">
                                      <p:cBhvr>
                                        <p:cTn id="48" dur="500"/>
                                        <p:tgtEl>
                                          <p:spTgt spid="131"/>
                                        </p:tgtEl>
                                      </p:cBhvr>
                                    </p:animEffect>
                                  </p:childTnLst>
                                </p:cTn>
                              </p:par>
                            </p:childTnLst>
                          </p:cTn>
                        </p:par>
                        <p:par>
                          <p:cTn id="49" fill="hold">
                            <p:stCondLst>
                              <p:cond delay="1500"/>
                            </p:stCondLst>
                            <p:childTnLst>
                              <p:par>
                                <p:cTn id="50" presetID="22" presetClass="entr" presetSubtype="4" fill="hold" grpId="0" nodeType="afterEffect">
                                  <p:stCondLst>
                                    <p:cond delay="0"/>
                                  </p:stCondLst>
                                  <p:childTnLst>
                                    <p:set>
                                      <p:cBhvr>
                                        <p:cTn id="51" dur="1" fill="hold">
                                          <p:stCondLst>
                                            <p:cond delay="0"/>
                                          </p:stCondLst>
                                        </p:cTn>
                                        <p:tgtEl>
                                          <p:spTgt spid="189"/>
                                        </p:tgtEl>
                                        <p:attrNameLst>
                                          <p:attrName>style.visibility</p:attrName>
                                        </p:attrNameLst>
                                      </p:cBhvr>
                                      <p:to>
                                        <p:strVal val="visible"/>
                                      </p:to>
                                    </p:set>
                                    <p:animEffect transition="in" filter="wipe(down)">
                                      <p:cBhvr>
                                        <p:cTn id="52" dur="500"/>
                                        <p:tgtEl>
                                          <p:spTgt spid="1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p:bldP spid="131" grpId="0" animBg="1"/>
      <p:bldP spid="139" grpId="0" animBg="1"/>
      <p:bldP spid="143" grpId="0" animBg="1"/>
      <p:bldP spid="144" grpId="0" animBg="1"/>
      <p:bldP spid="130" grpId="0" animBg="1"/>
      <p:bldP spid="189" grpId="0" animBg="1"/>
      <p:bldP spid="55" grpId="0"/>
      <p:bldP spid="6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0" y="0"/>
            <a:ext cx="9144000" cy="830997"/>
          </a:xfrm>
          <a:prstGeom prst="rect">
            <a:avLst/>
          </a:prstGeom>
          <a:solidFill>
            <a:schemeClr val="accent6">
              <a:lumMod val="75000"/>
            </a:schemeClr>
          </a:solidFill>
        </p:spPr>
        <p:txBody>
          <a:bodyPr wrap="square" rtlCol="0">
            <a:spAutoFit/>
          </a:bodyPr>
          <a:lstStyle/>
          <a:p>
            <a:pPr algn="ctr" rtl="0"/>
            <a:r>
              <a:rPr lang="en-US" sz="4800" b="1" kern="1200" dirty="0" err="1">
                <a:ln>
                  <a:solidFill>
                    <a:prstClr val="black"/>
                  </a:solidFill>
                </a:ln>
                <a:solidFill>
                  <a:prstClr val="white"/>
                </a:solidFill>
                <a:latin typeface="Tahoma" pitchFamily="34" charset="0"/>
                <a:ea typeface="+mn-ea"/>
                <a:cs typeface="Tahoma" pitchFamily="34" charset="0"/>
              </a:rPr>
              <a:t>Classful</a:t>
            </a:r>
            <a:r>
              <a:rPr lang="en-US" sz="4800" b="1" kern="1200" dirty="0">
                <a:ln>
                  <a:solidFill>
                    <a:prstClr val="black"/>
                  </a:solidFill>
                </a:ln>
                <a:solidFill>
                  <a:prstClr val="white"/>
                </a:solidFill>
                <a:latin typeface="Tahoma" pitchFamily="34" charset="0"/>
                <a:ea typeface="+mn-ea"/>
                <a:cs typeface="Tahoma" pitchFamily="34" charset="0"/>
              </a:rPr>
              <a:t> IP addresses</a:t>
            </a:r>
            <a:endParaRPr lang="th-TH" sz="4000" b="1" kern="1200" dirty="0">
              <a:ln>
                <a:solidFill>
                  <a:prstClr val="black"/>
                </a:solidFill>
              </a:ln>
              <a:solidFill>
                <a:prstClr val="white"/>
              </a:solidFill>
              <a:latin typeface="Tahoma" pitchFamily="34" charset="0"/>
              <a:ea typeface="+mn-ea"/>
              <a:cs typeface="Tahoma" pitchFamily="34" charset="0"/>
            </a:endParaRPr>
          </a:p>
        </p:txBody>
      </p:sp>
      <p:pic>
        <p:nvPicPr>
          <p:cNvPr id="4" name="Picture 10"/>
          <p:cNvPicPr>
            <a:picLocks noChangeAspect="1" noChangeArrowheads="1"/>
          </p:cNvPicPr>
          <p:nvPr/>
        </p:nvPicPr>
        <p:blipFill>
          <a:blip r:embed="rId3" cstate="print">
            <a:grayscl/>
          </a:blip>
          <a:srcRect/>
          <a:stretch>
            <a:fillRect/>
          </a:stretch>
        </p:blipFill>
        <p:spPr bwMode="auto">
          <a:xfrm>
            <a:off x="355600" y="1908175"/>
            <a:ext cx="8432800" cy="3036888"/>
          </a:xfrm>
          <a:prstGeom prst="rect">
            <a:avLst/>
          </a:prstGeom>
          <a:noFill/>
          <a:ln w="9525">
            <a:noFill/>
            <a:miter lim="800000"/>
            <a:headEnd/>
            <a:tailEnd/>
          </a:ln>
          <a:effectLst/>
        </p:spPr>
      </p:pic>
      <p:sp>
        <p:nvSpPr>
          <p:cNvPr id="5" name="Rectangle 4"/>
          <p:cNvSpPr/>
          <p:nvPr/>
        </p:nvSpPr>
        <p:spPr>
          <a:xfrm>
            <a:off x="1447800" y="2286000"/>
            <a:ext cx="1752600" cy="381000"/>
          </a:xfrm>
          <a:prstGeom prst="rect">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447800" y="2895600"/>
            <a:ext cx="3581400" cy="381000"/>
          </a:xfrm>
          <a:prstGeom prst="rect">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447800" y="3429000"/>
            <a:ext cx="5486400" cy="381000"/>
          </a:xfrm>
          <a:prstGeom prst="rect">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0" y="0"/>
            <a:ext cx="9144000" cy="830997"/>
          </a:xfrm>
          <a:prstGeom prst="rect">
            <a:avLst/>
          </a:prstGeom>
          <a:solidFill>
            <a:schemeClr val="accent6">
              <a:lumMod val="75000"/>
            </a:schemeClr>
          </a:solidFill>
        </p:spPr>
        <p:txBody>
          <a:bodyPr wrap="square" rtlCol="0">
            <a:spAutoFit/>
          </a:bodyPr>
          <a:lstStyle/>
          <a:p>
            <a:pPr algn="ctr" rtl="0"/>
            <a:r>
              <a:rPr lang="en-US" sz="4800" b="1" kern="1200" dirty="0" err="1">
                <a:ln>
                  <a:solidFill>
                    <a:prstClr val="black"/>
                  </a:solidFill>
                </a:ln>
                <a:solidFill>
                  <a:prstClr val="white"/>
                </a:solidFill>
                <a:latin typeface="Tahoma" pitchFamily="34" charset="0"/>
                <a:ea typeface="+mn-ea"/>
                <a:cs typeface="Tahoma" pitchFamily="34" charset="0"/>
              </a:rPr>
              <a:t>Classful</a:t>
            </a:r>
            <a:r>
              <a:rPr lang="en-US" sz="4800" b="1" kern="1200" dirty="0">
                <a:ln>
                  <a:solidFill>
                    <a:prstClr val="black"/>
                  </a:solidFill>
                </a:ln>
                <a:solidFill>
                  <a:prstClr val="white"/>
                </a:solidFill>
                <a:latin typeface="Tahoma" pitchFamily="34" charset="0"/>
                <a:ea typeface="+mn-ea"/>
                <a:cs typeface="Tahoma" pitchFamily="34" charset="0"/>
              </a:rPr>
              <a:t> IP addresses</a:t>
            </a:r>
            <a:endParaRPr lang="th-TH" sz="4000" b="1" kern="1200" dirty="0">
              <a:ln>
                <a:solidFill>
                  <a:prstClr val="black"/>
                </a:solidFill>
              </a:ln>
              <a:solidFill>
                <a:prstClr val="white"/>
              </a:solidFill>
              <a:latin typeface="Tahoma" pitchFamily="34" charset="0"/>
              <a:ea typeface="+mn-ea"/>
              <a:cs typeface="Tahoma" pitchFamily="34" charset="0"/>
            </a:endParaRPr>
          </a:p>
        </p:txBody>
      </p:sp>
      <p:pic>
        <p:nvPicPr>
          <p:cNvPr id="5" name="Picture 10"/>
          <p:cNvPicPr>
            <a:picLocks noChangeAspect="1" noChangeArrowheads="1"/>
          </p:cNvPicPr>
          <p:nvPr/>
        </p:nvPicPr>
        <p:blipFill>
          <a:blip r:embed="rId3" cstate="print">
            <a:grayscl/>
          </a:blip>
          <a:srcRect/>
          <a:stretch>
            <a:fillRect/>
          </a:stretch>
        </p:blipFill>
        <p:spPr bwMode="auto">
          <a:xfrm>
            <a:off x="368300" y="1908175"/>
            <a:ext cx="8405813" cy="3036888"/>
          </a:xfrm>
          <a:prstGeom prst="rect">
            <a:avLst/>
          </a:prstGeom>
          <a:noFill/>
          <a:ln w="9525">
            <a:noFill/>
            <a:miter lim="800000"/>
            <a:headEnd/>
            <a:tailEnd/>
          </a:ln>
          <a:effectLst/>
        </p:spPr>
      </p:pic>
      <p:sp>
        <p:nvSpPr>
          <p:cNvPr id="6" name="Rectangle 5"/>
          <p:cNvSpPr/>
          <p:nvPr/>
        </p:nvSpPr>
        <p:spPr>
          <a:xfrm>
            <a:off x="1447800" y="2286000"/>
            <a:ext cx="1752600" cy="381000"/>
          </a:xfrm>
          <a:prstGeom prst="rect">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447800" y="2895600"/>
            <a:ext cx="3581400" cy="381000"/>
          </a:xfrm>
          <a:prstGeom prst="rect">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447800" y="3429000"/>
            <a:ext cx="5486400" cy="381000"/>
          </a:xfrm>
          <a:prstGeom prst="rect">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0" y="0"/>
            <a:ext cx="9144000" cy="830997"/>
          </a:xfrm>
          <a:prstGeom prst="rect">
            <a:avLst/>
          </a:prstGeom>
          <a:solidFill>
            <a:schemeClr val="accent6">
              <a:lumMod val="75000"/>
            </a:schemeClr>
          </a:solidFill>
        </p:spPr>
        <p:txBody>
          <a:bodyPr wrap="square" rtlCol="0">
            <a:spAutoFit/>
          </a:bodyPr>
          <a:lstStyle/>
          <a:p>
            <a:pPr algn="ctr" rtl="0"/>
            <a:r>
              <a:rPr lang="en-US" sz="4800" b="1" kern="1200" dirty="0">
                <a:ln>
                  <a:solidFill>
                    <a:prstClr val="black"/>
                  </a:solidFill>
                </a:ln>
                <a:solidFill>
                  <a:prstClr val="white"/>
                </a:solidFill>
                <a:latin typeface="Tahoma" pitchFamily="34" charset="0"/>
                <a:ea typeface="+mn-ea"/>
                <a:cs typeface="Tahoma" pitchFamily="34" charset="0"/>
              </a:rPr>
              <a:t>Classful IP addresses</a:t>
            </a:r>
            <a:endParaRPr lang="th-TH" sz="4000" b="1" kern="1200" dirty="0">
              <a:ln>
                <a:solidFill>
                  <a:prstClr val="black"/>
                </a:solidFill>
              </a:ln>
              <a:solidFill>
                <a:prstClr val="white"/>
              </a:solidFill>
              <a:latin typeface="Tahoma" pitchFamily="34" charset="0"/>
              <a:ea typeface="+mn-ea"/>
              <a:cs typeface="Tahoma" pitchFamily="34" charset="0"/>
            </a:endParaRPr>
          </a:p>
        </p:txBody>
      </p:sp>
      <p:sp>
        <p:nvSpPr>
          <p:cNvPr id="9" name="Rectangle 8"/>
          <p:cNvSpPr/>
          <p:nvPr/>
        </p:nvSpPr>
        <p:spPr>
          <a:xfrm>
            <a:off x="0" y="914400"/>
            <a:ext cx="9144000" cy="5539978"/>
          </a:xfrm>
          <a:prstGeom prst="rect">
            <a:avLst/>
          </a:prstGeom>
        </p:spPr>
        <p:txBody>
          <a:bodyPr wrap="square">
            <a:spAutoFit/>
          </a:bodyPr>
          <a:lstStyle/>
          <a:p>
            <a:r>
              <a:rPr lang="en-US" dirty="0"/>
              <a:t>Depending on the size of the network, IP-based networks are divided into three classes. </a:t>
            </a:r>
            <a:br>
              <a:rPr lang="en-US" dirty="0"/>
            </a:br>
            <a:r>
              <a:rPr lang="en-US" dirty="0"/>
              <a:t>· </a:t>
            </a:r>
            <a:r>
              <a:rPr lang="en-US" sz="2400" b="1" dirty="0"/>
              <a:t>Class A-</a:t>
            </a:r>
            <a:r>
              <a:rPr lang="en-US" sz="2400" dirty="0"/>
              <a:t> </a:t>
            </a:r>
            <a:r>
              <a:rPr lang="en-US" sz="2400" dirty="0">
                <a:solidFill>
                  <a:srgbClr val="FF0000"/>
                </a:solidFill>
              </a:rPr>
              <a:t>Class A networks are mega monster networks </a:t>
            </a:r>
            <a:r>
              <a:rPr lang="en-US" sz="2400" dirty="0"/>
              <a:t>with up to 224 nodes 16 million plus. Class A networks have their network addresses from 1.0.0.0 to 126.0.0.0, with the zero's being replaced by node addresses.</a:t>
            </a:r>
          </a:p>
          <a:p>
            <a:br>
              <a:rPr lang="en-US" sz="2400" dirty="0"/>
            </a:br>
            <a:r>
              <a:rPr lang="en-US" sz="2400" dirty="0"/>
              <a:t>· </a:t>
            </a:r>
            <a:r>
              <a:rPr lang="en-US" sz="2400" b="1" dirty="0"/>
              <a:t>Class B-</a:t>
            </a:r>
            <a:r>
              <a:rPr lang="en-US" sz="2400" dirty="0"/>
              <a:t> Class B </a:t>
            </a:r>
            <a:r>
              <a:rPr lang="en-US" sz="2400" dirty="0">
                <a:solidFill>
                  <a:srgbClr val="FF0000"/>
                </a:solidFill>
              </a:rPr>
              <a:t>networks are smaller networks in comparison </a:t>
            </a:r>
            <a:r>
              <a:rPr lang="en-US" sz="2400" dirty="0"/>
              <a:t>they can have only about 65,000 nodes! Network addresses for these ranges from 128.0.0.0 to 191.0.0.0. Here the last two zeros get replaced by the node addresses.</a:t>
            </a:r>
          </a:p>
          <a:p>
            <a:br>
              <a:rPr lang="en-US" sz="2400" dirty="0"/>
            </a:br>
            <a:r>
              <a:rPr lang="en-US" sz="2400" dirty="0"/>
              <a:t>· </a:t>
            </a:r>
            <a:r>
              <a:rPr lang="en-US" sz="2400" b="1" dirty="0"/>
              <a:t>Class C-</a:t>
            </a:r>
            <a:r>
              <a:rPr lang="en-US" sz="2400" dirty="0"/>
              <a:t> These are the </a:t>
            </a:r>
            <a:r>
              <a:rPr lang="en-US" sz="2400" dirty="0">
                <a:solidFill>
                  <a:srgbClr val="FF0000"/>
                </a:solidFill>
              </a:rPr>
              <a:t>baby networks that </a:t>
            </a:r>
            <a:r>
              <a:rPr lang="en-US" sz="2400" dirty="0"/>
              <a:t>can have only 254 nodes at the maximum. The network IP addresses for these range from 192.0.0.0 to 223.0.0.0. </a:t>
            </a:r>
            <a:br>
              <a:rPr lang="en-US" sz="2400" dirty="0"/>
            </a:br>
            <a:endParaRPr lang="en-US" sz="2400" dirty="0"/>
          </a:p>
        </p:txBody>
      </p:sp>
    </p:spTree>
    <p:extLst>
      <p:ext uri="{BB962C8B-B14F-4D97-AF65-F5344CB8AC3E}">
        <p14:creationId xmlns:p14="http://schemas.microsoft.com/office/powerpoint/2010/main" val="406605904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7835798" cy="923330"/>
          </a:xfrm>
          <a:prstGeom prst="rect">
            <a:avLst/>
          </a:prstGeom>
        </p:spPr>
        <p:txBody>
          <a:bodyPr wrap="none">
            <a:spAutoFit/>
          </a:bodyPr>
          <a:lstStyle/>
          <a:p>
            <a:pPr algn="ctr" rtl="0"/>
            <a:r>
              <a:rPr lang="en-US" sz="5400" b="1" dirty="0">
                <a:solidFill>
                  <a:srgbClr val="C0504D">
                    <a:lumMod val="75000"/>
                  </a:srgbClr>
                </a:solidFill>
                <a:effectLst>
                  <a:outerShdw dir="5040000" algn="tl">
                    <a:srgbClr val="1F497D">
                      <a:lumMod val="75000"/>
                    </a:srgbClr>
                  </a:outerShdw>
                </a:effectLst>
                <a:latin typeface="Tahoma" pitchFamily="34" charset="0"/>
                <a:cs typeface="Tahoma" pitchFamily="34" charset="0"/>
              </a:rPr>
              <a:t>IP (Internet Protocol)</a:t>
            </a:r>
            <a:endParaRPr lang="en-US" sz="5400" b="1" kern="1200" dirty="0">
              <a:solidFill>
                <a:srgbClr val="C0504D">
                  <a:lumMod val="75000"/>
                </a:srgbClr>
              </a:solidFill>
              <a:effectLst>
                <a:outerShdw dir="5040000" algn="tl">
                  <a:srgbClr val="1F497D">
                    <a:lumMod val="75000"/>
                  </a:srgbClr>
                </a:outerShdw>
              </a:effectLst>
              <a:latin typeface="Tahoma" pitchFamily="34" charset="0"/>
              <a:ea typeface="+mn-ea"/>
              <a:cs typeface="Tahoma" pitchFamily="34" charset="0"/>
            </a:endParaRPr>
          </a:p>
        </p:txBody>
      </p:sp>
      <p:graphicFrame>
        <p:nvGraphicFramePr>
          <p:cNvPr id="7" name="Table 6"/>
          <p:cNvGraphicFramePr>
            <a:graphicFrameLocks noGrp="1"/>
          </p:cNvGraphicFramePr>
          <p:nvPr/>
        </p:nvGraphicFramePr>
        <p:xfrm>
          <a:off x="4495800" y="1219200"/>
          <a:ext cx="4648200" cy="3820416"/>
        </p:xfrm>
        <a:graphic>
          <a:graphicData uri="http://schemas.openxmlformats.org/drawingml/2006/table">
            <a:tbl>
              <a:tblPr/>
              <a:tblGrid>
                <a:gridCol w="4648200">
                  <a:extLst>
                    <a:ext uri="{9D8B030D-6E8A-4147-A177-3AD203B41FA5}">
                      <a16:colId xmlns:a16="http://schemas.microsoft.com/office/drawing/2014/main" val="20000"/>
                    </a:ext>
                  </a:extLst>
                </a:gridCol>
              </a:tblGrid>
              <a:tr h="3820416">
                <a:tc>
                  <a:txBody>
                    <a:bodyPr/>
                    <a:lstStyle/>
                    <a:p>
                      <a:pPr algn="l"/>
                      <a:endParaRPr lang="en-US" sz="2800" b="1" dirty="0">
                        <a:solidFill>
                          <a:srgbClr val="C00000"/>
                        </a:solidFill>
                      </a:endParaRPr>
                    </a:p>
                  </a:txBody>
                  <a:tcPr>
                    <a:lnL>
                      <a:noFill/>
                    </a:lnL>
                    <a:lnR>
                      <a:noFill/>
                    </a:lnR>
                    <a:lnT>
                      <a:noFill/>
                    </a:lnT>
                    <a:lnB>
                      <a:noFill/>
                    </a:lnB>
                  </a:tcPr>
                </a:tc>
                <a:extLst>
                  <a:ext uri="{0D108BD9-81ED-4DB2-BD59-A6C34878D82A}">
                    <a16:rowId xmlns:a16="http://schemas.microsoft.com/office/drawing/2014/main" val="10000"/>
                  </a:ext>
                </a:extLst>
              </a:tr>
            </a:tbl>
          </a:graphicData>
        </a:graphic>
      </p:graphicFrame>
      <p:sp>
        <p:nvSpPr>
          <p:cNvPr id="4097" name="Rectangle 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12"/>
          <p:cNvSpPr/>
          <p:nvPr/>
        </p:nvSpPr>
        <p:spPr>
          <a:xfrm>
            <a:off x="152400" y="2514600"/>
            <a:ext cx="8610600" cy="1631216"/>
          </a:xfrm>
          <a:prstGeom prst="rect">
            <a:avLst/>
          </a:prstGeom>
        </p:spPr>
        <p:txBody>
          <a:bodyPr wrap="square">
            <a:spAutoFit/>
          </a:bodyPr>
          <a:lstStyle/>
          <a:p>
            <a:pPr lvl="0">
              <a:defRPr/>
            </a:pPr>
            <a:r>
              <a:rPr lang="en-US" sz="2800" b="1" dirty="0">
                <a:solidFill>
                  <a:schemeClr val="tx2"/>
                </a:solidFill>
              </a:rPr>
              <a:t>  </a:t>
            </a:r>
          </a:p>
          <a:p>
            <a:pPr lvl="0"/>
            <a:r>
              <a:rPr lang="en-US" sz="2400" dirty="0"/>
              <a:t>IP is divided into 5 classes of network addresses based on the range of first octet. The subnet masks tells how many octets are used for network and hosts.</a:t>
            </a:r>
            <a:endParaRPr lang="en-US" sz="2400" b="1" dirty="0">
              <a:solidFill>
                <a:srgbClr val="C00000"/>
              </a:solidFill>
            </a:endParaRPr>
          </a:p>
        </p:txBody>
      </p:sp>
      <p:sp>
        <p:nvSpPr>
          <p:cNvPr id="15" name="TextBox 14"/>
          <p:cNvSpPr txBox="1"/>
          <p:nvPr/>
        </p:nvSpPr>
        <p:spPr>
          <a:xfrm>
            <a:off x="152400" y="4241899"/>
            <a:ext cx="8458200" cy="2616101"/>
          </a:xfrm>
          <a:prstGeom prst="rect">
            <a:avLst/>
          </a:prstGeom>
          <a:noFill/>
        </p:spPr>
        <p:txBody>
          <a:bodyPr wrap="square" rtlCol="0">
            <a:spAutoFit/>
          </a:bodyPr>
          <a:lstStyle/>
          <a:p>
            <a:r>
              <a:rPr lang="en-US" sz="3200" dirty="0">
                <a:solidFill>
                  <a:srgbClr val="FF0000"/>
                </a:solidFill>
              </a:rPr>
              <a:t>Who assigns IP addresses</a:t>
            </a:r>
            <a:r>
              <a:rPr lang="en-US" sz="3200" dirty="0"/>
              <a:t>:</a:t>
            </a:r>
          </a:p>
          <a:p>
            <a:pPr algn="just"/>
            <a:r>
              <a:rPr lang="en-US" sz="2000" dirty="0"/>
              <a:t>IANA (Internet Assigned Numbers authority). To communicate over an internet, a device must have a public IP address which is provided by IANA (Internet Assigned Numbers Authority). Private range of IP addresses are used in an intranet (an internal network that uses internet technology). IANA also provides address for private networks in </a:t>
            </a:r>
            <a:r>
              <a:rPr lang="en-US" sz="2000"/>
              <a:t>each class.</a:t>
            </a:r>
            <a:br>
              <a:rPr lang="en-US" sz="3200" dirty="0"/>
            </a:br>
            <a:endParaRPr lang="en-US" sz="3200" dirty="0"/>
          </a:p>
        </p:txBody>
      </p:sp>
      <p:pic>
        <p:nvPicPr>
          <p:cNvPr id="2050" name="Picture 2" descr="classful addressing"/>
          <p:cNvPicPr>
            <a:picLocks noChangeAspect="1" noChangeArrowheads="1"/>
          </p:cNvPicPr>
          <p:nvPr/>
        </p:nvPicPr>
        <p:blipFill>
          <a:blip r:embed="rId3"/>
          <a:srcRect/>
          <a:stretch>
            <a:fillRect/>
          </a:stretch>
        </p:blipFill>
        <p:spPr bwMode="auto">
          <a:xfrm>
            <a:off x="914400" y="914400"/>
            <a:ext cx="7210059" cy="1981200"/>
          </a:xfrm>
          <a:prstGeom prst="rect">
            <a:avLst/>
          </a:prstGeom>
          <a:noFill/>
        </p:spPr>
      </p:pic>
    </p:spTree>
    <p:extLst>
      <p:ext uri="{BB962C8B-B14F-4D97-AF65-F5344CB8AC3E}">
        <p14:creationId xmlns:p14="http://schemas.microsoft.com/office/powerpoint/2010/main" val="12215788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7835798" cy="923330"/>
          </a:xfrm>
          <a:prstGeom prst="rect">
            <a:avLst/>
          </a:prstGeom>
        </p:spPr>
        <p:txBody>
          <a:bodyPr wrap="none">
            <a:spAutoFit/>
          </a:bodyPr>
          <a:lstStyle/>
          <a:p>
            <a:pPr algn="ctr" rtl="0"/>
            <a:r>
              <a:rPr lang="en-US" sz="5400" b="1" dirty="0">
                <a:solidFill>
                  <a:srgbClr val="C0504D">
                    <a:lumMod val="75000"/>
                  </a:srgbClr>
                </a:solidFill>
                <a:effectLst>
                  <a:outerShdw dir="5040000" algn="tl">
                    <a:srgbClr val="1F497D">
                      <a:lumMod val="75000"/>
                    </a:srgbClr>
                  </a:outerShdw>
                </a:effectLst>
                <a:latin typeface="Tahoma" pitchFamily="34" charset="0"/>
                <a:cs typeface="Tahoma" pitchFamily="34" charset="0"/>
              </a:rPr>
              <a:t>IP (Internet Protocol)</a:t>
            </a:r>
            <a:endParaRPr lang="en-US" sz="5400" b="1" kern="1200" dirty="0">
              <a:solidFill>
                <a:srgbClr val="C0504D">
                  <a:lumMod val="75000"/>
                </a:srgbClr>
              </a:solidFill>
              <a:effectLst>
                <a:outerShdw dir="5040000" algn="tl">
                  <a:srgbClr val="1F497D">
                    <a:lumMod val="75000"/>
                  </a:srgbClr>
                </a:outerShdw>
              </a:effectLst>
              <a:latin typeface="Tahoma" pitchFamily="34" charset="0"/>
              <a:ea typeface="+mn-ea"/>
              <a:cs typeface="Tahoma" pitchFamily="34" charset="0"/>
            </a:endParaRPr>
          </a:p>
        </p:txBody>
      </p:sp>
      <p:graphicFrame>
        <p:nvGraphicFramePr>
          <p:cNvPr id="7" name="Table 6"/>
          <p:cNvGraphicFramePr>
            <a:graphicFrameLocks noGrp="1"/>
          </p:cNvGraphicFramePr>
          <p:nvPr/>
        </p:nvGraphicFramePr>
        <p:xfrm>
          <a:off x="4495800" y="1219200"/>
          <a:ext cx="4648200" cy="3820416"/>
        </p:xfrm>
        <a:graphic>
          <a:graphicData uri="http://schemas.openxmlformats.org/drawingml/2006/table">
            <a:tbl>
              <a:tblPr/>
              <a:tblGrid>
                <a:gridCol w="4648200">
                  <a:extLst>
                    <a:ext uri="{9D8B030D-6E8A-4147-A177-3AD203B41FA5}">
                      <a16:colId xmlns:a16="http://schemas.microsoft.com/office/drawing/2014/main" val="20000"/>
                    </a:ext>
                  </a:extLst>
                </a:gridCol>
              </a:tblGrid>
              <a:tr h="3820416">
                <a:tc>
                  <a:txBody>
                    <a:bodyPr/>
                    <a:lstStyle/>
                    <a:p>
                      <a:pPr algn="l"/>
                      <a:endParaRPr lang="en-US" sz="2800" b="1" dirty="0">
                        <a:solidFill>
                          <a:srgbClr val="C00000"/>
                        </a:solidFill>
                      </a:endParaRPr>
                    </a:p>
                  </a:txBody>
                  <a:tcPr>
                    <a:lnL>
                      <a:noFill/>
                    </a:lnL>
                    <a:lnR>
                      <a:noFill/>
                    </a:lnR>
                    <a:lnT>
                      <a:noFill/>
                    </a:lnT>
                    <a:lnB>
                      <a:noFill/>
                    </a:lnB>
                  </a:tcPr>
                </a:tc>
                <a:extLst>
                  <a:ext uri="{0D108BD9-81ED-4DB2-BD59-A6C34878D82A}">
                    <a16:rowId xmlns:a16="http://schemas.microsoft.com/office/drawing/2014/main" val="10000"/>
                  </a:ext>
                </a:extLst>
              </a:tr>
            </a:tbl>
          </a:graphicData>
        </a:graphic>
      </p:graphicFrame>
      <p:sp>
        <p:nvSpPr>
          <p:cNvPr id="4097" name="Rectangle 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12"/>
          <p:cNvSpPr/>
          <p:nvPr/>
        </p:nvSpPr>
        <p:spPr>
          <a:xfrm>
            <a:off x="228600" y="1447800"/>
            <a:ext cx="8610600" cy="3539430"/>
          </a:xfrm>
          <a:prstGeom prst="rect">
            <a:avLst/>
          </a:prstGeom>
        </p:spPr>
        <p:txBody>
          <a:bodyPr wrap="square">
            <a:spAutoFit/>
          </a:bodyPr>
          <a:lstStyle/>
          <a:p>
            <a:pPr>
              <a:buFont typeface="Arial" pitchFamily="34" charset="0"/>
              <a:buChar char="•"/>
            </a:pPr>
            <a:r>
              <a:rPr lang="en-US" sz="2800" b="1" dirty="0">
                <a:solidFill>
                  <a:schemeClr val="tx2"/>
                </a:solidFill>
              </a:rPr>
              <a:t>  </a:t>
            </a:r>
            <a:r>
              <a:rPr lang="en-US" sz="2800" dirty="0"/>
              <a:t>Out of the total valid addresses in each class, two dedicated IP address is reserved for;</a:t>
            </a:r>
          </a:p>
          <a:p>
            <a:r>
              <a:rPr lang="en-US" sz="2800" dirty="0"/>
              <a:t> </a:t>
            </a:r>
          </a:p>
          <a:p>
            <a:r>
              <a:rPr lang="en-US" sz="2800" dirty="0"/>
              <a:t> Network address</a:t>
            </a:r>
          </a:p>
          <a:p>
            <a:r>
              <a:rPr lang="en-US" sz="2800" dirty="0"/>
              <a:t> Broadcast address</a:t>
            </a:r>
          </a:p>
          <a:p>
            <a:endParaRPr lang="en-US" sz="2800" dirty="0"/>
          </a:p>
          <a:p>
            <a:r>
              <a:rPr lang="en-US" sz="2800" dirty="0"/>
              <a:t>So the total number of available IP addresses will  be</a:t>
            </a:r>
            <a:br>
              <a:rPr lang="en-US" sz="2800" dirty="0"/>
            </a:br>
            <a:r>
              <a:rPr lang="en-US" sz="2800" dirty="0"/>
              <a:t>   2</a:t>
            </a:r>
            <a:r>
              <a:rPr lang="en-US" sz="2800" baseline="30000" dirty="0"/>
              <a:t>n</a:t>
            </a:r>
            <a:r>
              <a:rPr lang="en-US" sz="2800" dirty="0"/>
              <a:t>-2</a:t>
            </a:r>
          </a:p>
        </p:txBody>
      </p:sp>
    </p:spTree>
    <p:extLst>
      <p:ext uri="{BB962C8B-B14F-4D97-AF65-F5344CB8AC3E}">
        <p14:creationId xmlns:p14="http://schemas.microsoft.com/office/powerpoint/2010/main" val="27683897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0" y="0"/>
            <a:ext cx="9144000" cy="830997"/>
          </a:xfrm>
          <a:prstGeom prst="rect">
            <a:avLst/>
          </a:prstGeom>
          <a:solidFill>
            <a:schemeClr val="accent6">
              <a:lumMod val="75000"/>
            </a:schemeClr>
          </a:solidFill>
        </p:spPr>
        <p:txBody>
          <a:bodyPr wrap="square" rtlCol="0">
            <a:spAutoFit/>
          </a:bodyPr>
          <a:lstStyle/>
          <a:p>
            <a:pPr algn="ctr" rtl="0"/>
            <a:r>
              <a:rPr lang="en-US" sz="4800" b="1" kern="1200" dirty="0" err="1">
                <a:ln>
                  <a:solidFill>
                    <a:prstClr val="black"/>
                  </a:solidFill>
                </a:ln>
                <a:solidFill>
                  <a:prstClr val="white"/>
                </a:solidFill>
                <a:latin typeface="Tahoma" pitchFamily="34" charset="0"/>
                <a:ea typeface="+mn-ea"/>
                <a:cs typeface="Tahoma" pitchFamily="34" charset="0"/>
              </a:rPr>
              <a:t>Classful</a:t>
            </a:r>
            <a:r>
              <a:rPr lang="en-US" sz="4800" b="1" kern="1200" dirty="0">
                <a:ln>
                  <a:solidFill>
                    <a:prstClr val="black"/>
                  </a:solidFill>
                </a:ln>
                <a:solidFill>
                  <a:prstClr val="white"/>
                </a:solidFill>
                <a:latin typeface="Tahoma" pitchFamily="34" charset="0"/>
                <a:ea typeface="+mn-ea"/>
                <a:cs typeface="Tahoma" pitchFamily="34" charset="0"/>
              </a:rPr>
              <a:t> IP addresses</a:t>
            </a:r>
            <a:endParaRPr lang="th-TH" sz="4000" b="1" kern="1200" dirty="0">
              <a:ln>
                <a:solidFill>
                  <a:prstClr val="black"/>
                </a:solidFill>
              </a:ln>
              <a:solidFill>
                <a:prstClr val="white"/>
              </a:solidFill>
              <a:latin typeface="Tahoma" pitchFamily="34" charset="0"/>
              <a:ea typeface="+mn-ea"/>
              <a:cs typeface="Tahoma" pitchFamily="34" charset="0"/>
            </a:endParaRPr>
          </a:p>
        </p:txBody>
      </p:sp>
      <p:sp>
        <p:nvSpPr>
          <p:cNvPr id="9" name="Rectangle 8"/>
          <p:cNvSpPr/>
          <p:nvPr/>
        </p:nvSpPr>
        <p:spPr>
          <a:xfrm>
            <a:off x="304800" y="4541532"/>
            <a:ext cx="4854214" cy="1754326"/>
          </a:xfrm>
          <a:prstGeom prst="rect">
            <a:avLst/>
          </a:prstGeom>
        </p:spPr>
        <p:txBody>
          <a:bodyPr wrap="none">
            <a:spAutoFit/>
          </a:bodyPr>
          <a:lstStyle/>
          <a:p>
            <a:r>
              <a:rPr lang="en-US" b="1" kern="0" dirty="0">
                <a:solidFill>
                  <a:sysClr val="windowText" lastClr="000000"/>
                </a:solidFill>
                <a:latin typeface="Consolas" pitchFamily="49" charset="0"/>
                <a:cs typeface="Courier New" pitchFamily="49" charset="0"/>
              </a:rPr>
              <a:t>Private IP addresses</a:t>
            </a:r>
          </a:p>
          <a:p>
            <a:endParaRPr lang="en-US" b="1" kern="0" dirty="0">
              <a:solidFill>
                <a:sysClr val="windowText" lastClr="000000"/>
              </a:solidFill>
              <a:latin typeface="Consolas" pitchFamily="49" charset="0"/>
              <a:cs typeface="Courier New" pitchFamily="49" charset="0"/>
            </a:endParaRPr>
          </a:p>
          <a:p>
            <a:r>
              <a:rPr lang="en-US" b="1" kern="0" dirty="0">
                <a:solidFill>
                  <a:sysClr val="windowText" lastClr="000000"/>
                </a:solidFill>
                <a:latin typeface="Consolas" pitchFamily="49" charset="0"/>
                <a:cs typeface="Courier New" pitchFamily="49" charset="0"/>
              </a:rPr>
              <a:t>A	10.0.0.0	10.255.255.255</a:t>
            </a:r>
          </a:p>
          <a:p>
            <a:r>
              <a:rPr lang="en-US" b="1" kern="0" dirty="0">
                <a:solidFill>
                  <a:sysClr val="windowText" lastClr="000000"/>
                </a:solidFill>
                <a:latin typeface="Consolas" pitchFamily="49" charset="0"/>
                <a:cs typeface="Courier New" pitchFamily="49" charset="0"/>
              </a:rPr>
              <a:t>B	172.16.0.0	172.31.255.255</a:t>
            </a:r>
          </a:p>
          <a:p>
            <a:r>
              <a:rPr lang="en-US" b="1" kern="0" dirty="0">
                <a:solidFill>
                  <a:sysClr val="windowText" lastClr="000000"/>
                </a:solidFill>
                <a:latin typeface="Consolas" pitchFamily="49" charset="0"/>
                <a:cs typeface="Courier New" pitchFamily="49" charset="0"/>
              </a:rPr>
              <a:t>C	192.168.0.0	192.168.255.255</a:t>
            </a:r>
          </a:p>
          <a:p>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153251"/>
            <a:ext cx="7086600" cy="3388281"/>
          </a:xfrm>
          <a:prstGeom prst="rect">
            <a:avLst/>
          </a:prstGeom>
        </p:spPr>
      </p:pic>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830997"/>
          </a:xfrm>
          <a:prstGeom prst="rect">
            <a:avLst/>
          </a:prstGeom>
          <a:solidFill>
            <a:schemeClr val="accent6">
              <a:lumMod val="75000"/>
            </a:schemeClr>
          </a:solidFill>
        </p:spPr>
        <p:txBody>
          <a:bodyPr wrap="square" rtlCol="0">
            <a:spAutoFit/>
          </a:bodyPr>
          <a:lstStyle/>
          <a:p>
            <a:pPr algn="ctr" rtl="0"/>
            <a:r>
              <a:rPr lang="en-US" sz="4800" b="1" kern="1200" dirty="0">
                <a:ln>
                  <a:solidFill>
                    <a:prstClr val="black"/>
                  </a:solidFill>
                </a:ln>
                <a:solidFill>
                  <a:prstClr val="white"/>
                </a:solidFill>
                <a:latin typeface="Tahoma" pitchFamily="34" charset="0"/>
                <a:ea typeface="+mn-ea"/>
                <a:cs typeface="Tahoma" pitchFamily="34" charset="0"/>
              </a:rPr>
              <a:t>Subnet Mask</a:t>
            </a:r>
            <a:endParaRPr lang="th-TH" sz="4000" b="1" kern="1200" dirty="0">
              <a:ln>
                <a:solidFill>
                  <a:prstClr val="black"/>
                </a:solidFill>
              </a:ln>
              <a:solidFill>
                <a:prstClr val="white"/>
              </a:solidFill>
              <a:latin typeface="Tahoma" pitchFamily="34" charset="0"/>
              <a:ea typeface="+mn-ea"/>
              <a:cs typeface="Tahoma" pitchFamily="34" charset="0"/>
            </a:endParaRPr>
          </a:p>
        </p:txBody>
      </p:sp>
      <p:pic>
        <p:nvPicPr>
          <p:cNvPr id="1026" name="Picture 2" descr="http://images.yourdictionary.com/images/computer/CLASSABC.GIF"/>
          <p:cNvPicPr>
            <a:picLocks noChangeAspect="1" noChangeArrowheads="1"/>
          </p:cNvPicPr>
          <p:nvPr/>
        </p:nvPicPr>
        <p:blipFill>
          <a:blip r:embed="rId2" cstate="print"/>
          <a:srcRect/>
          <a:stretch>
            <a:fillRect/>
          </a:stretch>
        </p:blipFill>
        <p:spPr bwMode="auto">
          <a:xfrm>
            <a:off x="2743200" y="990600"/>
            <a:ext cx="3848100" cy="5674555"/>
          </a:xfrm>
          <a:prstGeom prst="rect">
            <a:avLst/>
          </a:prstGeom>
          <a:noFill/>
        </p:spPr>
      </p:pic>
    </p:spTree>
    <p:extLst>
      <p:ext uri="{BB962C8B-B14F-4D97-AF65-F5344CB8AC3E}">
        <p14:creationId xmlns:p14="http://schemas.microsoft.com/office/powerpoint/2010/main" val="753792260"/>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0" y="0"/>
            <a:ext cx="9144000" cy="830997"/>
          </a:xfrm>
          <a:prstGeom prst="rect">
            <a:avLst/>
          </a:prstGeom>
          <a:solidFill>
            <a:schemeClr val="accent6">
              <a:lumMod val="75000"/>
            </a:schemeClr>
          </a:solidFill>
        </p:spPr>
        <p:txBody>
          <a:bodyPr wrap="square" rtlCol="0">
            <a:spAutoFit/>
          </a:bodyPr>
          <a:lstStyle/>
          <a:p>
            <a:pPr algn="ctr" rtl="0"/>
            <a:r>
              <a:rPr lang="en-US" sz="4800" b="1" kern="1200" dirty="0">
                <a:ln>
                  <a:solidFill>
                    <a:prstClr val="black"/>
                  </a:solidFill>
                </a:ln>
                <a:solidFill>
                  <a:prstClr val="white"/>
                </a:solidFill>
                <a:latin typeface="Tahoma" pitchFamily="34" charset="0"/>
                <a:ea typeface="+mn-ea"/>
                <a:cs typeface="Tahoma" pitchFamily="34" charset="0"/>
              </a:rPr>
              <a:t>Subnetting – </a:t>
            </a:r>
            <a:r>
              <a:rPr lang="en-US" sz="4000" b="1" dirty="0">
                <a:ln>
                  <a:solidFill>
                    <a:prstClr val="black"/>
                  </a:solidFill>
                </a:ln>
                <a:solidFill>
                  <a:prstClr val="white"/>
                </a:solidFill>
                <a:latin typeface="Tahoma" pitchFamily="34" charset="0"/>
                <a:cs typeface="Tahoma" pitchFamily="34" charset="0"/>
              </a:rPr>
              <a:t>Advantages</a:t>
            </a:r>
            <a:endParaRPr lang="th-TH" sz="4000" b="1" kern="1200" dirty="0">
              <a:ln>
                <a:solidFill>
                  <a:prstClr val="black"/>
                </a:solidFill>
              </a:ln>
              <a:solidFill>
                <a:prstClr val="white"/>
              </a:solidFill>
              <a:latin typeface="Tahoma" pitchFamily="34" charset="0"/>
              <a:ea typeface="+mn-ea"/>
              <a:cs typeface="Tahoma" pitchFamily="34" charset="0"/>
            </a:endParaRPr>
          </a:p>
        </p:txBody>
      </p:sp>
      <p:sp>
        <p:nvSpPr>
          <p:cNvPr id="5" name="Rectangle 4"/>
          <p:cNvSpPr/>
          <p:nvPr/>
        </p:nvSpPr>
        <p:spPr>
          <a:xfrm>
            <a:off x="0" y="762000"/>
            <a:ext cx="8839200" cy="6771084"/>
          </a:xfrm>
          <a:prstGeom prst="rect">
            <a:avLst/>
          </a:prstGeom>
        </p:spPr>
        <p:txBody>
          <a:bodyPr wrap="square">
            <a:spAutoFit/>
          </a:bodyPr>
          <a:lstStyle/>
          <a:p>
            <a:pPr algn="just">
              <a:buFont typeface="Wingdings" pitchFamily="2" charset="2"/>
              <a:buChar char="Ø"/>
            </a:pPr>
            <a:r>
              <a:rPr lang="en-US" sz="2600" dirty="0"/>
              <a:t>In an IP network, every machine on the same physical network sees all the data packets sent out on the network. As the </a:t>
            </a:r>
            <a:r>
              <a:rPr lang="en-US" sz="2600" dirty="0">
                <a:solidFill>
                  <a:srgbClr val="FF0000"/>
                </a:solidFill>
              </a:rPr>
              <a:t>number of computers on a network grows, network traffic will grow many fold.</a:t>
            </a:r>
          </a:p>
          <a:p>
            <a:pPr algn="just"/>
            <a:endParaRPr lang="en-US" sz="2600" dirty="0"/>
          </a:p>
          <a:p>
            <a:pPr algn="just">
              <a:buFont typeface="Wingdings" pitchFamily="2" charset="2"/>
              <a:buChar char="Ø"/>
            </a:pPr>
            <a:r>
              <a:rPr lang="en-US" sz="2600" dirty="0"/>
              <a:t>Dividing a network into </a:t>
            </a:r>
            <a:r>
              <a:rPr lang="en-US" sz="2600" dirty="0">
                <a:solidFill>
                  <a:srgbClr val="FF0000"/>
                </a:solidFill>
              </a:rPr>
              <a:t>different subnetworks minimize the traffic across the different subnetworks</a:t>
            </a:r>
            <a:r>
              <a:rPr lang="en-US" sz="2600" dirty="0"/>
              <a:t>. Interconnectivity between the different subnets would be provided by routers, which will </a:t>
            </a:r>
            <a:r>
              <a:rPr lang="en-US" sz="2600" dirty="0">
                <a:solidFill>
                  <a:srgbClr val="FF0000"/>
                </a:solidFill>
              </a:rPr>
              <a:t>only transmit data meant for another subnet across itself. </a:t>
            </a:r>
          </a:p>
          <a:p>
            <a:pPr algn="just"/>
            <a:endParaRPr lang="en-US" sz="2600" dirty="0"/>
          </a:p>
          <a:p>
            <a:pPr algn="just">
              <a:buFont typeface="Wingdings" pitchFamily="2" charset="2"/>
              <a:buChar char="Ø"/>
            </a:pPr>
            <a:r>
              <a:rPr lang="en-US" sz="2600" dirty="0"/>
              <a:t>To divide a </a:t>
            </a:r>
            <a:r>
              <a:rPr lang="en-US" sz="2600" dirty="0">
                <a:solidFill>
                  <a:srgbClr val="FF0000"/>
                </a:solidFill>
              </a:rPr>
              <a:t>given network address into two or more subnets, you use subnet masks</a:t>
            </a:r>
            <a:r>
              <a:rPr lang="en-US" sz="2600" dirty="0"/>
              <a:t>. The default subnet masks for class A networks is 255.0.0.0, for class B is 255.255.0.0, and for class C is 255.255.255.0, which signify a </a:t>
            </a:r>
            <a:r>
              <a:rPr lang="en-US" sz="2600" dirty="0">
                <a:solidFill>
                  <a:srgbClr val="002060"/>
                </a:solidFill>
              </a:rPr>
              <a:t>network without subnets.</a:t>
            </a:r>
          </a:p>
          <a:p>
            <a:pPr algn="just"/>
            <a:br>
              <a:rPr lang="en-US" sz="2200" dirty="0"/>
            </a:br>
            <a:endParaRPr lang="en-US" sz="2200" dirty="0"/>
          </a:p>
        </p:txBody>
      </p:sp>
    </p:spTree>
    <p:extLst>
      <p:ext uri="{BB962C8B-B14F-4D97-AF65-F5344CB8AC3E}">
        <p14:creationId xmlns:p14="http://schemas.microsoft.com/office/powerpoint/2010/main" val="1262194362"/>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0" y="0"/>
            <a:ext cx="9144000" cy="800219"/>
          </a:xfrm>
          <a:prstGeom prst="rect">
            <a:avLst/>
          </a:prstGeom>
          <a:solidFill>
            <a:schemeClr val="accent6">
              <a:lumMod val="75000"/>
            </a:schemeClr>
          </a:solidFill>
        </p:spPr>
        <p:txBody>
          <a:bodyPr wrap="square" rtlCol="0">
            <a:spAutoFit/>
          </a:bodyPr>
          <a:lstStyle/>
          <a:p>
            <a:pPr algn="ctr" rtl="0"/>
            <a:r>
              <a:rPr lang="en-US" sz="4600" b="1" kern="1200" dirty="0">
                <a:ln>
                  <a:solidFill>
                    <a:prstClr val="black"/>
                  </a:solidFill>
                </a:ln>
                <a:solidFill>
                  <a:prstClr val="white"/>
                </a:solidFill>
                <a:latin typeface="Tahoma" pitchFamily="34" charset="0"/>
                <a:ea typeface="+mn-ea"/>
                <a:cs typeface="Tahoma" pitchFamily="34" charset="0"/>
              </a:rPr>
              <a:t>Classless (VLSM): </a:t>
            </a:r>
            <a:r>
              <a:rPr lang="en-US" sz="4600" b="1" kern="1200" dirty="0" err="1">
                <a:ln>
                  <a:solidFill>
                    <a:prstClr val="black"/>
                  </a:solidFill>
                </a:ln>
                <a:solidFill>
                  <a:prstClr val="white"/>
                </a:solidFill>
                <a:latin typeface="Tahoma" pitchFamily="34" charset="0"/>
                <a:ea typeface="+mn-ea"/>
                <a:cs typeface="Tahoma" pitchFamily="34" charset="0"/>
              </a:rPr>
              <a:t>Subnetting</a:t>
            </a:r>
            <a:endParaRPr lang="th-TH" sz="4600" b="1" kern="1200" dirty="0">
              <a:ln>
                <a:solidFill>
                  <a:prstClr val="black"/>
                </a:solidFill>
              </a:ln>
              <a:solidFill>
                <a:prstClr val="white"/>
              </a:solidFill>
              <a:latin typeface="Tahoma" pitchFamily="34" charset="0"/>
              <a:ea typeface="+mn-ea"/>
              <a:cs typeface="Tahoma" pitchFamily="34" charset="0"/>
            </a:endParaRPr>
          </a:p>
        </p:txBody>
      </p:sp>
      <p:sp>
        <p:nvSpPr>
          <p:cNvPr id="5" name="TextBox 4"/>
          <p:cNvSpPr txBox="1"/>
          <p:nvPr/>
        </p:nvSpPr>
        <p:spPr>
          <a:xfrm>
            <a:off x="2895600" y="1447800"/>
            <a:ext cx="3352800" cy="584775"/>
          </a:xfrm>
          <a:prstGeom prst="rect">
            <a:avLst/>
          </a:prstGeom>
          <a:noFill/>
          <a:ln w="57150">
            <a:solidFill>
              <a:schemeClr val="accent6">
                <a:lumMod val="75000"/>
              </a:schemeClr>
            </a:solidFill>
          </a:ln>
        </p:spPr>
        <p:txBody>
          <a:bodyPr wrap="square" rtlCol="0">
            <a:spAutoFit/>
          </a:bodyPr>
          <a:lstStyle/>
          <a:p>
            <a:pPr algn="ctr"/>
            <a:r>
              <a:rPr lang="en-US" sz="3200" b="1" dirty="0"/>
              <a:t>202.125.138.0/24</a:t>
            </a:r>
          </a:p>
        </p:txBody>
      </p:sp>
      <p:sp>
        <p:nvSpPr>
          <p:cNvPr id="6" name="TextBox 5"/>
          <p:cNvSpPr txBox="1"/>
          <p:nvPr/>
        </p:nvSpPr>
        <p:spPr>
          <a:xfrm>
            <a:off x="381000" y="3301425"/>
            <a:ext cx="3352800" cy="584775"/>
          </a:xfrm>
          <a:prstGeom prst="rect">
            <a:avLst/>
          </a:prstGeom>
          <a:noFill/>
          <a:ln w="57150">
            <a:solidFill>
              <a:schemeClr val="accent6">
                <a:lumMod val="75000"/>
              </a:schemeClr>
            </a:solidFill>
          </a:ln>
        </p:spPr>
        <p:txBody>
          <a:bodyPr wrap="square" rtlCol="0">
            <a:spAutoFit/>
          </a:bodyPr>
          <a:lstStyle/>
          <a:p>
            <a:pPr algn="ctr"/>
            <a:r>
              <a:rPr lang="en-US" sz="3200" b="1" dirty="0"/>
              <a:t>202.125.138.0/25</a:t>
            </a:r>
          </a:p>
        </p:txBody>
      </p:sp>
      <p:sp>
        <p:nvSpPr>
          <p:cNvPr id="7" name="TextBox 6"/>
          <p:cNvSpPr txBox="1"/>
          <p:nvPr/>
        </p:nvSpPr>
        <p:spPr>
          <a:xfrm>
            <a:off x="5105400" y="3301425"/>
            <a:ext cx="3886200" cy="584775"/>
          </a:xfrm>
          <a:prstGeom prst="rect">
            <a:avLst/>
          </a:prstGeom>
          <a:noFill/>
          <a:ln w="57150">
            <a:solidFill>
              <a:schemeClr val="accent6">
                <a:lumMod val="75000"/>
              </a:schemeClr>
            </a:solidFill>
          </a:ln>
        </p:spPr>
        <p:txBody>
          <a:bodyPr wrap="square" rtlCol="0">
            <a:spAutoFit/>
          </a:bodyPr>
          <a:lstStyle/>
          <a:p>
            <a:pPr algn="ctr"/>
            <a:r>
              <a:rPr lang="en-US" sz="3200" b="1" dirty="0"/>
              <a:t>202.125.138.128/25</a:t>
            </a:r>
          </a:p>
        </p:txBody>
      </p:sp>
      <p:cxnSp>
        <p:nvCxnSpPr>
          <p:cNvPr id="13" name="Straight Arrow Connector 12"/>
          <p:cNvCxnSpPr>
            <a:stCxn id="5" idx="2"/>
            <a:endCxn id="6" idx="0"/>
          </p:cNvCxnSpPr>
          <p:nvPr/>
        </p:nvCxnSpPr>
        <p:spPr>
          <a:xfrm rot="5400000">
            <a:off x="2680275" y="1409700"/>
            <a:ext cx="1268850" cy="2514600"/>
          </a:xfrm>
          <a:prstGeom prst="straightConnector1">
            <a:avLst/>
          </a:prstGeom>
          <a:ln w="7620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5" idx="2"/>
            <a:endCxn id="7" idx="0"/>
          </p:cNvCxnSpPr>
          <p:nvPr/>
        </p:nvCxnSpPr>
        <p:spPr>
          <a:xfrm rot="16200000" flipH="1">
            <a:off x="5175825" y="1428750"/>
            <a:ext cx="1268850" cy="2476500"/>
          </a:xfrm>
          <a:prstGeom prst="straightConnector1">
            <a:avLst/>
          </a:prstGeom>
          <a:ln w="7620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14577" y="4971871"/>
            <a:ext cx="9129423" cy="584775"/>
          </a:xfrm>
          <a:prstGeom prst="rect">
            <a:avLst/>
          </a:prstGeom>
          <a:solidFill>
            <a:schemeClr val="accent6">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marL="280988" lvl="0" algn="ctr"/>
            <a:r>
              <a:rPr lang="en-US" sz="3200" b="1" dirty="0">
                <a:ln>
                  <a:solidFill>
                    <a:schemeClr val="tx1">
                      <a:lumMod val="50000"/>
                      <a:lumOff val="50000"/>
                    </a:schemeClr>
                  </a:solidFill>
                </a:ln>
              </a:rPr>
              <a:t>Borrowing one host bit provides two </a:t>
            </a:r>
            <a:r>
              <a:rPr lang="en-US" sz="3200" b="1" dirty="0" err="1">
                <a:ln>
                  <a:solidFill>
                    <a:schemeClr val="tx1">
                      <a:lumMod val="50000"/>
                      <a:lumOff val="50000"/>
                    </a:schemeClr>
                  </a:solidFill>
                </a:ln>
              </a:rPr>
              <a:t>subnetworks</a:t>
            </a:r>
            <a:endParaRPr lang="en-US" sz="400" b="1" kern="1200" dirty="0">
              <a:solidFill>
                <a:srgbClr val="C00000"/>
              </a:solidFill>
              <a:effectLst>
                <a:outerShdw dir="5040000" algn="tl">
                  <a:srgbClr val="1F497D">
                    <a:lumMod val="75000"/>
                  </a:srgbClr>
                </a:outerShdw>
              </a:effectLst>
              <a:cs typeface="Tahoma" pitchFamily="34" charset="0"/>
            </a:endParaRPr>
          </a:p>
        </p:txBody>
      </p:sp>
      <p:sp>
        <p:nvSpPr>
          <p:cNvPr id="19" name="Rectangle 18"/>
          <p:cNvSpPr/>
          <p:nvPr/>
        </p:nvSpPr>
        <p:spPr>
          <a:xfrm>
            <a:off x="2362200" y="2057400"/>
            <a:ext cx="4800600" cy="400110"/>
          </a:xfrm>
          <a:prstGeom prst="rect">
            <a:avLst/>
          </a:prstGeom>
        </p:spPr>
        <p:txBody>
          <a:bodyPr wrap="square">
            <a:spAutoFit/>
          </a:bodyPr>
          <a:lstStyle/>
          <a:p>
            <a:pPr lvl="0" algn="ctr"/>
            <a:r>
              <a:rPr lang="en-US" sz="2000" b="1" kern="0" dirty="0">
                <a:solidFill>
                  <a:sysClr val="windowText" lastClr="000000"/>
                </a:solidFill>
                <a:latin typeface="Consolas" pitchFamily="49" charset="0"/>
                <a:cs typeface="Courier New" pitchFamily="49" charset="0"/>
              </a:rPr>
              <a:t>202.125.138.0 – 202.125.138.255</a:t>
            </a:r>
            <a:endParaRPr kumimoji="0" lang="en-US" sz="2000" b="1" i="0" u="none" strike="noStrike" kern="0" cap="none" spc="0" normalizeH="0" baseline="0" noProof="0" dirty="0">
              <a:ln>
                <a:noFill/>
              </a:ln>
              <a:solidFill>
                <a:sysClr val="windowText" lastClr="000000"/>
              </a:solidFill>
              <a:effectLst/>
              <a:uLnTx/>
              <a:uFillTx/>
              <a:latin typeface="Consolas" pitchFamily="49" charset="0"/>
              <a:cs typeface="Courier New" pitchFamily="49" charset="0"/>
            </a:endParaRPr>
          </a:p>
        </p:txBody>
      </p:sp>
      <p:sp>
        <p:nvSpPr>
          <p:cNvPr id="20" name="Rectangle 19"/>
          <p:cNvSpPr/>
          <p:nvPr/>
        </p:nvSpPr>
        <p:spPr>
          <a:xfrm>
            <a:off x="0" y="3962400"/>
            <a:ext cx="4114800" cy="369332"/>
          </a:xfrm>
          <a:prstGeom prst="rect">
            <a:avLst/>
          </a:prstGeom>
        </p:spPr>
        <p:txBody>
          <a:bodyPr wrap="square">
            <a:spAutoFit/>
          </a:bodyPr>
          <a:lstStyle/>
          <a:p>
            <a:pPr lvl="0" algn="ctr"/>
            <a:r>
              <a:rPr lang="en-US" b="1" kern="0" dirty="0">
                <a:solidFill>
                  <a:sysClr val="windowText" lastClr="000000"/>
                </a:solidFill>
                <a:latin typeface="Consolas" pitchFamily="49" charset="0"/>
                <a:cs typeface="Courier New" pitchFamily="49" charset="0"/>
              </a:rPr>
              <a:t>202.125.138.0 – 202.125.138.127</a:t>
            </a:r>
            <a:endParaRPr kumimoji="0" lang="en-US" b="1" i="0" u="none" strike="noStrike" kern="0" cap="none" spc="0" normalizeH="0" baseline="0" noProof="0" dirty="0">
              <a:ln>
                <a:noFill/>
              </a:ln>
              <a:solidFill>
                <a:sysClr val="windowText" lastClr="000000"/>
              </a:solidFill>
              <a:effectLst/>
              <a:uLnTx/>
              <a:uFillTx/>
              <a:latin typeface="Consolas" pitchFamily="49" charset="0"/>
              <a:cs typeface="Courier New" pitchFamily="49" charset="0"/>
            </a:endParaRPr>
          </a:p>
        </p:txBody>
      </p:sp>
      <p:sp>
        <p:nvSpPr>
          <p:cNvPr id="22" name="Rectangle 21"/>
          <p:cNvSpPr/>
          <p:nvPr/>
        </p:nvSpPr>
        <p:spPr>
          <a:xfrm>
            <a:off x="4800600" y="3962400"/>
            <a:ext cx="4343400" cy="369332"/>
          </a:xfrm>
          <a:prstGeom prst="rect">
            <a:avLst/>
          </a:prstGeom>
        </p:spPr>
        <p:txBody>
          <a:bodyPr wrap="square">
            <a:spAutoFit/>
          </a:bodyPr>
          <a:lstStyle/>
          <a:p>
            <a:pPr lvl="0" algn="ctr"/>
            <a:r>
              <a:rPr lang="en-US" b="1" kern="0" dirty="0">
                <a:solidFill>
                  <a:sysClr val="windowText" lastClr="000000"/>
                </a:solidFill>
                <a:latin typeface="Consolas" pitchFamily="49" charset="0"/>
                <a:cs typeface="Courier New" pitchFamily="49" charset="0"/>
              </a:rPr>
              <a:t>202.125.138.128 – 202.125.138.255</a:t>
            </a:r>
            <a:endParaRPr kumimoji="0" lang="en-US" b="1" i="0" u="none" strike="noStrike" kern="0" cap="none" spc="0" normalizeH="0" baseline="0" noProof="0" dirty="0">
              <a:ln>
                <a:noFill/>
              </a:ln>
              <a:solidFill>
                <a:sysClr val="windowText" lastClr="000000"/>
              </a:solidFill>
              <a:effectLst/>
              <a:uLnTx/>
              <a:uFillTx/>
              <a:latin typeface="Consolas" pitchFamily="49" charset="0"/>
              <a:cs typeface="Courier New"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0" y="0"/>
            <a:ext cx="9144000" cy="830997"/>
          </a:xfrm>
          <a:prstGeom prst="rect">
            <a:avLst/>
          </a:prstGeom>
          <a:solidFill>
            <a:schemeClr val="accent6">
              <a:lumMod val="75000"/>
            </a:schemeClr>
          </a:solidFill>
        </p:spPr>
        <p:txBody>
          <a:bodyPr wrap="square" rtlCol="0">
            <a:spAutoFit/>
          </a:bodyPr>
          <a:lstStyle/>
          <a:p>
            <a:pPr algn="ctr" rtl="0"/>
            <a:r>
              <a:rPr lang="en-US" sz="4800" b="1" kern="1200" dirty="0" err="1">
                <a:ln>
                  <a:solidFill>
                    <a:prstClr val="black"/>
                  </a:solidFill>
                </a:ln>
                <a:solidFill>
                  <a:prstClr val="white"/>
                </a:solidFill>
                <a:latin typeface="Tahoma" pitchFamily="34" charset="0"/>
                <a:ea typeface="+mn-ea"/>
                <a:cs typeface="Tahoma" pitchFamily="34" charset="0"/>
              </a:rPr>
              <a:t>Subnetting</a:t>
            </a:r>
            <a:endParaRPr lang="th-TH" sz="4000" b="1" kern="1200" dirty="0">
              <a:ln>
                <a:solidFill>
                  <a:prstClr val="black"/>
                </a:solidFill>
              </a:ln>
              <a:solidFill>
                <a:prstClr val="white"/>
              </a:solidFill>
              <a:latin typeface="Tahoma" pitchFamily="34" charset="0"/>
              <a:ea typeface="+mn-ea"/>
              <a:cs typeface="Tahoma" pitchFamily="34" charset="0"/>
            </a:endParaRPr>
          </a:p>
        </p:txBody>
      </p:sp>
      <p:sp>
        <p:nvSpPr>
          <p:cNvPr id="5" name="TextBox 4"/>
          <p:cNvSpPr txBox="1"/>
          <p:nvPr/>
        </p:nvSpPr>
        <p:spPr>
          <a:xfrm>
            <a:off x="2895600" y="1066800"/>
            <a:ext cx="3352800" cy="584775"/>
          </a:xfrm>
          <a:prstGeom prst="rect">
            <a:avLst/>
          </a:prstGeom>
          <a:noFill/>
          <a:ln w="57150">
            <a:solidFill>
              <a:schemeClr val="accent6">
                <a:lumMod val="75000"/>
              </a:schemeClr>
            </a:solidFill>
          </a:ln>
        </p:spPr>
        <p:txBody>
          <a:bodyPr wrap="square" rtlCol="0">
            <a:spAutoFit/>
          </a:bodyPr>
          <a:lstStyle/>
          <a:p>
            <a:pPr algn="ctr"/>
            <a:r>
              <a:rPr lang="en-US" sz="3200" b="1" dirty="0"/>
              <a:t>202.125.138.0/24</a:t>
            </a:r>
          </a:p>
        </p:txBody>
      </p:sp>
      <p:sp>
        <p:nvSpPr>
          <p:cNvPr id="8" name="TextBox 7"/>
          <p:cNvSpPr txBox="1"/>
          <p:nvPr/>
        </p:nvSpPr>
        <p:spPr>
          <a:xfrm>
            <a:off x="990600" y="4800600"/>
            <a:ext cx="3276600" cy="523220"/>
          </a:xfrm>
          <a:prstGeom prst="rect">
            <a:avLst/>
          </a:prstGeom>
          <a:noFill/>
          <a:ln w="57150">
            <a:solidFill>
              <a:schemeClr val="accent6">
                <a:lumMod val="75000"/>
              </a:schemeClr>
            </a:solidFill>
          </a:ln>
        </p:spPr>
        <p:txBody>
          <a:bodyPr wrap="square" rtlCol="0">
            <a:spAutoFit/>
          </a:bodyPr>
          <a:lstStyle/>
          <a:p>
            <a:pPr algn="ctr"/>
            <a:r>
              <a:rPr lang="en-US" sz="2800" b="1" dirty="0"/>
              <a:t>202.125.138.64/26</a:t>
            </a:r>
          </a:p>
        </p:txBody>
      </p:sp>
      <p:sp>
        <p:nvSpPr>
          <p:cNvPr id="9" name="TextBox 8"/>
          <p:cNvSpPr txBox="1"/>
          <p:nvPr/>
        </p:nvSpPr>
        <p:spPr>
          <a:xfrm>
            <a:off x="4724400" y="4810780"/>
            <a:ext cx="3200400" cy="523220"/>
          </a:xfrm>
          <a:prstGeom prst="rect">
            <a:avLst/>
          </a:prstGeom>
          <a:noFill/>
          <a:ln w="57150">
            <a:solidFill>
              <a:schemeClr val="accent6">
                <a:lumMod val="75000"/>
              </a:schemeClr>
            </a:solidFill>
          </a:ln>
        </p:spPr>
        <p:txBody>
          <a:bodyPr wrap="square" rtlCol="0">
            <a:spAutoFit/>
          </a:bodyPr>
          <a:lstStyle/>
          <a:p>
            <a:pPr algn="ctr"/>
            <a:r>
              <a:rPr lang="en-US" sz="2800" b="1" dirty="0"/>
              <a:t>202.125.138.128/26</a:t>
            </a:r>
          </a:p>
        </p:txBody>
      </p:sp>
      <p:sp>
        <p:nvSpPr>
          <p:cNvPr id="10" name="TextBox 9"/>
          <p:cNvSpPr txBox="1"/>
          <p:nvPr/>
        </p:nvSpPr>
        <p:spPr>
          <a:xfrm>
            <a:off x="5791200" y="2971800"/>
            <a:ext cx="3276600" cy="523220"/>
          </a:xfrm>
          <a:prstGeom prst="rect">
            <a:avLst/>
          </a:prstGeom>
          <a:noFill/>
          <a:ln w="57150">
            <a:solidFill>
              <a:schemeClr val="accent6">
                <a:lumMod val="75000"/>
              </a:schemeClr>
            </a:solidFill>
          </a:ln>
        </p:spPr>
        <p:txBody>
          <a:bodyPr wrap="square" rtlCol="0">
            <a:spAutoFit/>
          </a:bodyPr>
          <a:lstStyle/>
          <a:p>
            <a:pPr algn="ctr"/>
            <a:r>
              <a:rPr lang="en-US" sz="2800" b="1" dirty="0"/>
              <a:t>202.125.138.192/26</a:t>
            </a:r>
          </a:p>
        </p:txBody>
      </p:sp>
      <p:sp>
        <p:nvSpPr>
          <p:cNvPr id="12" name="TextBox 11"/>
          <p:cNvSpPr txBox="1"/>
          <p:nvPr/>
        </p:nvSpPr>
        <p:spPr>
          <a:xfrm>
            <a:off x="228600" y="2971800"/>
            <a:ext cx="2819400" cy="523220"/>
          </a:xfrm>
          <a:prstGeom prst="rect">
            <a:avLst/>
          </a:prstGeom>
          <a:noFill/>
          <a:ln w="57150">
            <a:solidFill>
              <a:schemeClr val="accent6">
                <a:lumMod val="75000"/>
              </a:schemeClr>
            </a:solidFill>
          </a:ln>
        </p:spPr>
        <p:txBody>
          <a:bodyPr wrap="square" rtlCol="0">
            <a:spAutoFit/>
          </a:bodyPr>
          <a:lstStyle/>
          <a:p>
            <a:pPr algn="ctr"/>
            <a:r>
              <a:rPr lang="en-US" sz="2800" b="1" dirty="0"/>
              <a:t>202.125.138.0/26</a:t>
            </a:r>
          </a:p>
        </p:txBody>
      </p:sp>
      <p:cxnSp>
        <p:nvCxnSpPr>
          <p:cNvPr id="13" name="Straight Arrow Connector 12"/>
          <p:cNvCxnSpPr/>
          <p:nvPr/>
        </p:nvCxnSpPr>
        <p:spPr>
          <a:xfrm rot="10800000" flipV="1">
            <a:off x="1524000" y="1651574"/>
            <a:ext cx="3048000" cy="1320225"/>
          </a:xfrm>
          <a:prstGeom prst="straightConnector1">
            <a:avLst/>
          </a:prstGeom>
          <a:ln w="571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5" idx="2"/>
            <a:endCxn id="8" idx="0"/>
          </p:cNvCxnSpPr>
          <p:nvPr/>
        </p:nvCxnSpPr>
        <p:spPr>
          <a:xfrm rot="5400000">
            <a:off x="2025938" y="2254537"/>
            <a:ext cx="3149025" cy="1943100"/>
          </a:xfrm>
          <a:prstGeom prst="straightConnector1">
            <a:avLst/>
          </a:prstGeom>
          <a:ln w="571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5" idx="2"/>
            <a:endCxn id="9" idx="0"/>
          </p:cNvCxnSpPr>
          <p:nvPr/>
        </p:nvCxnSpPr>
        <p:spPr>
          <a:xfrm rot="16200000" flipH="1">
            <a:off x="3868698" y="2354877"/>
            <a:ext cx="3159205" cy="1752600"/>
          </a:xfrm>
          <a:prstGeom prst="straightConnector1">
            <a:avLst/>
          </a:prstGeom>
          <a:ln w="571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10" idx="0"/>
          </p:cNvCxnSpPr>
          <p:nvPr/>
        </p:nvCxnSpPr>
        <p:spPr>
          <a:xfrm>
            <a:off x="4572000" y="1651575"/>
            <a:ext cx="2857500" cy="1320225"/>
          </a:xfrm>
          <a:prstGeom prst="straightConnector1">
            <a:avLst/>
          </a:prstGeom>
          <a:ln w="571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2286000" y="1676400"/>
            <a:ext cx="4800600" cy="400110"/>
          </a:xfrm>
          <a:prstGeom prst="rect">
            <a:avLst/>
          </a:prstGeom>
        </p:spPr>
        <p:txBody>
          <a:bodyPr wrap="square">
            <a:spAutoFit/>
          </a:bodyPr>
          <a:lstStyle/>
          <a:p>
            <a:pPr lvl="0" algn="ctr"/>
            <a:r>
              <a:rPr lang="en-US" sz="2000" b="1" kern="0" dirty="0">
                <a:solidFill>
                  <a:sysClr val="windowText" lastClr="000000"/>
                </a:solidFill>
                <a:latin typeface="Consolas" pitchFamily="49" charset="0"/>
                <a:cs typeface="Courier New" pitchFamily="49" charset="0"/>
              </a:rPr>
              <a:t>202.125.138.0 – 202.125.138.255</a:t>
            </a:r>
            <a:endParaRPr kumimoji="0" lang="en-US" sz="2000" b="1" i="0" u="none" strike="noStrike" kern="0" cap="none" spc="0" normalizeH="0" baseline="0" noProof="0" dirty="0">
              <a:ln>
                <a:noFill/>
              </a:ln>
              <a:solidFill>
                <a:sysClr val="windowText" lastClr="000000"/>
              </a:solidFill>
              <a:effectLst/>
              <a:uLnTx/>
              <a:uFillTx/>
              <a:latin typeface="Consolas" pitchFamily="49" charset="0"/>
              <a:cs typeface="Courier New" pitchFamily="49" charset="0"/>
            </a:endParaRPr>
          </a:p>
        </p:txBody>
      </p:sp>
      <p:sp>
        <p:nvSpPr>
          <p:cNvPr id="27" name="Rectangle 26"/>
          <p:cNvSpPr/>
          <p:nvPr/>
        </p:nvSpPr>
        <p:spPr>
          <a:xfrm>
            <a:off x="0" y="3581400"/>
            <a:ext cx="4114800" cy="369332"/>
          </a:xfrm>
          <a:prstGeom prst="rect">
            <a:avLst/>
          </a:prstGeom>
        </p:spPr>
        <p:txBody>
          <a:bodyPr wrap="square">
            <a:spAutoFit/>
          </a:bodyPr>
          <a:lstStyle/>
          <a:p>
            <a:pPr lvl="0" algn="ctr"/>
            <a:r>
              <a:rPr lang="en-US" b="1" kern="0" dirty="0">
                <a:solidFill>
                  <a:sysClr val="windowText" lastClr="000000"/>
                </a:solidFill>
                <a:latin typeface="Consolas" pitchFamily="49" charset="0"/>
                <a:cs typeface="Courier New" pitchFamily="49" charset="0"/>
              </a:rPr>
              <a:t>202.125.138.0 – 202.125.138.63</a:t>
            </a:r>
            <a:endParaRPr kumimoji="0" lang="en-US" b="1" i="0" u="none" strike="noStrike" kern="0" cap="none" spc="0" normalizeH="0" baseline="0" noProof="0" dirty="0">
              <a:ln>
                <a:noFill/>
              </a:ln>
              <a:solidFill>
                <a:sysClr val="windowText" lastClr="000000"/>
              </a:solidFill>
              <a:effectLst/>
              <a:uLnTx/>
              <a:uFillTx/>
              <a:latin typeface="Consolas" pitchFamily="49" charset="0"/>
              <a:cs typeface="Courier New" pitchFamily="49" charset="0"/>
            </a:endParaRPr>
          </a:p>
        </p:txBody>
      </p:sp>
      <p:sp>
        <p:nvSpPr>
          <p:cNvPr id="28" name="Rectangle 27"/>
          <p:cNvSpPr/>
          <p:nvPr/>
        </p:nvSpPr>
        <p:spPr>
          <a:xfrm>
            <a:off x="0" y="5421868"/>
            <a:ext cx="4343400" cy="369332"/>
          </a:xfrm>
          <a:prstGeom prst="rect">
            <a:avLst/>
          </a:prstGeom>
        </p:spPr>
        <p:txBody>
          <a:bodyPr wrap="square">
            <a:spAutoFit/>
          </a:bodyPr>
          <a:lstStyle/>
          <a:p>
            <a:pPr lvl="0" algn="ctr"/>
            <a:r>
              <a:rPr lang="en-US" b="1" kern="0" dirty="0">
                <a:solidFill>
                  <a:sysClr val="windowText" lastClr="000000"/>
                </a:solidFill>
                <a:latin typeface="Consolas" pitchFamily="49" charset="0"/>
                <a:cs typeface="Courier New" pitchFamily="49" charset="0"/>
              </a:rPr>
              <a:t>202.125.138.64 – 202.125.138.127</a:t>
            </a:r>
            <a:endParaRPr kumimoji="0" lang="en-US" b="1" i="0" u="none" strike="noStrike" kern="0" cap="none" spc="0" normalizeH="0" baseline="0" noProof="0" dirty="0">
              <a:ln>
                <a:noFill/>
              </a:ln>
              <a:solidFill>
                <a:sysClr val="windowText" lastClr="000000"/>
              </a:solidFill>
              <a:effectLst/>
              <a:uLnTx/>
              <a:uFillTx/>
              <a:latin typeface="Consolas" pitchFamily="49" charset="0"/>
              <a:cs typeface="Courier New" pitchFamily="49" charset="0"/>
            </a:endParaRPr>
          </a:p>
        </p:txBody>
      </p:sp>
      <p:sp>
        <p:nvSpPr>
          <p:cNvPr id="29" name="Rectangle 28"/>
          <p:cNvSpPr/>
          <p:nvPr/>
        </p:nvSpPr>
        <p:spPr>
          <a:xfrm>
            <a:off x="4724400" y="3581400"/>
            <a:ext cx="4419600" cy="369332"/>
          </a:xfrm>
          <a:prstGeom prst="rect">
            <a:avLst/>
          </a:prstGeom>
        </p:spPr>
        <p:txBody>
          <a:bodyPr wrap="square">
            <a:spAutoFit/>
          </a:bodyPr>
          <a:lstStyle/>
          <a:p>
            <a:pPr lvl="0" algn="ctr"/>
            <a:r>
              <a:rPr lang="en-US" b="1" kern="0" dirty="0">
                <a:solidFill>
                  <a:sysClr val="windowText" lastClr="000000"/>
                </a:solidFill>
                <a:latin typeface="Consolas" pitchFamily="49" charset="0"/>
                <a:cs typeface="Courier New" pitchFamily="49" charset="0"/>
              </a:rPr>
              <a:t>202.125.138.192 – 202.125.138.255</a:t>
            </a:r>
            <a:endParaRPr kumimoji="0" lang="en-US" b="1" i="0" u="none" strike="noStrike" kern="0" cap="none" spc="0" normalizeH="0" baseline="0" noProof="0" dirty="0">
              <a:ln>
                <a:noFill/>
              </a:ln>
              <a:solidFill>
                <a:sysClr val="windowText" lastClr="000000"/>
              </a:solidFill>
              <a:effectLst/>
              <a:uLnTx/>
              <a:uFillTx/>
              <a:latin typeface="Consolas" pitchFamily="49" charset="0"/>
              <a:cs typeface="Courier New" pitchFamily="49" charset="0"/>
            </a:endParaRPr>
          </a:p>
        </p:txBody>
      </p:sp>
      <p:sp>
        <p:nvSpPr>
          <p:cNvPr id="30" name="Rectangle 29"/>
          <p:cNvSpPr/>
          <p:nvPr/>
        </p:nvSpPr>
        <p:spPr>
          <a:xfrm>
            <a:off x="4572000" y="5410200"/>
            <a:ext cx="4343400" cy="369332"/>
          </a:xfrm>
          <a:prstGeom prst="rect">
            <a:avLst/>
          </a:prstGeom>
        </p:spPr>
        <p:txBody>
          <a:bodyPr wrap="square">
            <a:spAutoFit/>
          </a:bodyPr>
          <a:lstStyle/>
          <a:p>
            <a:pPr lvl="0" algn="ctr"/>
            <a:r>
              <a:rPr lang="en-US" b="1" kern="0" dirty="0">
                <a:solidFill>
                  <a:sysClr val="windowText" lastClr="000000"/>
                </a:solidFill>
                <a:latin typeface="Consolas" pitchFamily="49" charset="0"/>
                <a:cs typeface="Courier New" pitchFamily="49" charset="0"/>
              </a:rPr>
              <a:t>202.125.138.128 – 202.125.138.191</a:t>
            </a:r>
            <a:endParaRPr kumimoji="0" lang="en-US" b="1" i="0" u="none" strike="noStrike" kern="0" cap="none" spc="0" normalizeH="0" baseline="0" noProof="0" dirty="0">
              <a:ln>
                <a:noFill/>
              </a:ln>
              <a:solidFill>
                <a:sysClr val="windowText" lastClr="000000"/>
              </a:solidFill>
              <a:effectLst/>
              <a:uLnTx/>
              <a:uFillTx/>
              <a:latin typeface="Consolas" pitchFamily="49" charset="0"/>
              <a:cs typeface="Courier New" pitchFamily="49" charset="0"/>
            </a:endParaRPr>
          </a:p>
        </p:txBody>
      </p:sp>
      <p:sp>
        <p:nvSpPr>
          <p:cNvPr id="31" name="Rectangle 30"/>
          <p:cNvSpPr/>
          <p:nvPr/>
        </p:nvSpPr>
        <p:spPr>
          <a:xfrm>
            <a:off x="14577" y="6120825"/>
            <a:ext cx="9129423" cy="584775"/>
          </a:xfrm>
          <a:prstGeom prst="rect">
            <a:avLst/>
          </a:prstGeom>
          <a:solidFill>
            <a:schemeClr val="accent6">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marL="280988" lvl="0" algn="ctr"/>
            <a:r>
              <a:rPr lang="en-US" sz="3200" b="1" dirty="0">
                <a:ln>
                  <a:solidFill>
                    <a:schemeClr val="tx1">
                      <a:lumMod val="50000"/>
                      <a:lumOff val="50000"/>
                    </a:schemeClr>
                  </a:solidFill>
                </a:ln>
              </a:rPr>
              <a:t>Borrowing two host bits provide four </a:t>
            </a:r>
            <a:r>
              <a:rPr lang="en-US" sz="3200" b="1" dirty="0" err="1">
                <a:ln>
                  <a:solidFill>
                    <a:schemeClr val="tx1">
                      <a:lumMod val="50000"/>
                      <a:lumOff val="50000"/>
                    </a:schemeClr>
                  </a:solidFill>
                </a:ln>
              </a:rPr>
              <a:t>subnetworks</a:t>
            </a:r>
            <a:endParaRPr lang="en-US" sz="400" b="1" kern="1200" dirty="0">
              <a:solidFill>
                <a:srgbClr val="C00000"/>
              </a:solidFill>
              <a:effectLst>
                <a:outerShdw dir="5040000" algn="tl">
                  <a:srgbClr val="1F497D">
                    <a:lumMod val="75000"/>
                  </a:srgbClr>
                </a:outerShdw>
              </a:effectLst>
              <a:cs typeface="Tahoma"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extBox 59"/>
          <p:cNvSpPr txBox="1"/>
          <p:nvPr/>
        </p:nvSpPr>
        <p:spPr>
          <a:xfrm>
            <a:off x="914400" y="304800"/>
            <a:ext cx="6858000" cy="769441"/>
          </a:xfrm>
          <a:prstGeom prst="rect">
            <a:avLst/>
          </a:prstGeom>
          <a:solidFill>
            <a:sysClr val="window" lastClr="FFFFFF"/>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400" b="0" i="0" u="none" strike="noStrike" kern="0" cap="none" spc="0" normalizeH="0" baseline="0" noProof="0" dirty="0">
                <a:ln cap="rnd" cmpd="thickThin">
                  <a:solidFill>
                    <a:prstClr val="black"/>
                  </a:solidFill>
                  <a:bevel/>
                </a:ln>
                <a:solidFill>
                  <a:srgbClr val="FF0000"/>
                </a:solidFill>
                <a:effectLst>
                  <a:outerShdw blurRad="50800" dist="50800" dir="5400000" algn="ctr" rotWithShape="0">
                    <a:srgbClr val="000000">
                      <a:alpha val="83000"/>
                    </a:srgbClr>
                  </a:outerShdw>
                </a:effectLst>
                <a:uLnTx/>
                <a:uFillTx/>
                <a:latin typeface="Calibri"/>
              </a:rPr>
              <a:t>Topic 3: Internetworking</a:t>
            </a:r>
            <a:endParaRPr kumimoji="0" lang="th-TH" sz="4400" b="0" i="0" u="none" strike="noStrike" kern="0" cap="none" spc="0" normalizeH="0" baseline="0" noProof="0" dirty="0">
              <a:ln cap="rnd" cmpd="thickThin">
                <a:solidFill>
                  <a:prstClr val="black"/>
                </a:solidFill>
                <a:bevel/>
              </a:ln>
              <a:solidFill>
                <a:srgbClr val="FF0000"/>
              </a:solidFill>
              <a:effectLst>
                <a:outerShdw blurRad="50800" dist="50800" dir="5400000" algn="ctr" rotWithShape="0">
                  <a:srgbClr val="000000">
                    <a:alpha val="83000"/>
                  </a:srgbClr>
                </a:outerShdw>
              </a:effectLst>
              <a:uLnTx/>
              <a:uFillTx/>
              <a:latin typeface="Calibri"/>
            </a:endParaRPr>
          </a:p>
        </p:txBody>
      </p:sp>
      <p:sp>
        <p:nvSpPr>
          <p:cNvPr id="66" name="Rectangle 65"/>
          <p:cNvSpPr/>
          <p:nvPr/>
        </p:nvSpPr>
        <p:spPr>
          <a:xfrm>
            <a:off x="381000" y="1037121"/>
            <a:ext cx="8610600" cy="4247317"/>
          </a:xfrm>
          <a:prstGeom prst="rect">
            <a:avLst/>
          </a:prstGeom>
        </p:spPr>
        <p:txBody>
          <a:bodyPr wrap="square">
            <a:spAutoFit/>
          </a:bodyPr>
          <a:lstStyle/>
          <a:p>
            <a:pPr lvl="0" algn="ctr" fontAlgn="base">
              <a:spcBef>
                <a:spcPct val="0"/>
              </a:spcBef>
              <a:spcAft>
                <a:spcPct val="0"/>
              </a:spcAft>
            </a:pPr>
            <a:r>
              <a:rPr lang="en-US" sz="3200" kern="0" dirty="0">
                <a:ln cap="rnd" cmpd="thickThin">
                  <a:noFill/>
                  <a:bevel/>
                </a:ln>
                <a:latin typeface="Arial Narrow" pitchFamily="34" charset="0"/>
              </a:rPr>
              <a:t>Functions of Network Layer :</a:t>
            </a:r>
          </a:p>
          <a:p>
            <a:pPr lvl="0" algn="just" fontAlgn="base">
              <a:spcBef>
                <a:spcPct val="0"/>
              </a:spcBef>
              <a:spcAft>
                <a:spcPct val="0"/>
              </a:spcAft>
            </a:pPr>
            <a:r>
              <a:rPr lang="en-GB" sz="2400" dirty="0"/>
              <a:t>To permit different (heterogeneous) networks to be interconnected. It does this by forwarding packets to network routers, which rely on algorithms to determine the best paths for the data to travel.</a:t>
            </a:r>
          </a:p>
          <a:p>
            <a:pPr lvl="0" algn="just" fontAlgn="base">
              <a:spcBef>
                <a:spcPct val="0"/>
              </a:spcBef>
              <a:spcAft>
                <a:spcPct val="0"/>
              </a:spcAft>
            </a:pPr>
            <a:endParaRPr lang="en-GB" sz="2400" dirty="0"/>
          </a:p>
          <a:p>
            <a:pPr marL="800100" lvl="1" indent="-342900" algn="just" fontAlgn="base">
              <a:spcBef>
                <a:spcPct val="0"/>
              </a:spcBef>
              <a:spcAft>
                <a:spcPct val="0"/>
              </a:spcAft>
              <a:buFontTx/>
              <a:buChar char="-"/>
            </a:pPr>
            <a:r>
              <a:rPr lang="en-GB" sz="2400" b="1" dirty="0"/>
              <a:t>Fragmentation and Reassembling</a:t>
            </a:r>
          </a:p>
          <a:p>
            <a:pPr marL="800100" lvl="1" indent="-342900" algn="just" fontAlgn="base">
              <a:spcBef>
                <a:spcPct val="0"/>
              </a:spcBef>
              <a:spcAft>
                <a:spcPct val="0"/>
              </a:spcAft>
              <a:buFontTx/>
              <a:buChar char="-"/>
            </a:pPr>
            <a:r>
              <a:rPr lang="en-GB" sz="2400" b="1" dirty="0"/>
              <a:t>Logical Addressing Scheme and Sub-netting</a:t>
            </a:r>
          </a:p>
          <a:p>
            <a:pPr marL="800100" lvl="1" indent="-342900" algn="just" fontAlgn="base">
              <a:spcBef>
                <a:spcPct val="0"/>
              </a:spcBef>
              <a:spcAft>
                <a:spcPct val="0"/>
              </a:spcAft>
              <a:buFontTx/>
              <a:buChar char="-"/>
            </a:pPr>
            <a:r>
              <a:rPr lang="en-GB" sz="2400" b="1" dirty="0"/>
              <a:t>Routing</a:t>
            </a:r>
            <a:r>
              <a:rPr lang="en-GB" sz="2400" dirty="0"/>
              <a:t> [It does this by forwarding packets to network routers, which rely on algorithms to determine the best paths for the data to travel.]</a:t>
            </a:r>
          </a:p>
          <a:p>
            <a:pPr marL="342900" lvl="0" indent="-342900" algn="just" fontAlgn="base">
              <a:spcBef>
                <a:spcPct val="0"/>
              </a:spcBef>
              <a:spcAft>
                <a:spcPct val="0"/>
              </a:spcAft>
              <a:buFontTx/>
              <a:buChar char="-"/>
            </a:pPr>
            <a:endParaRPr lang="en-US" sz="2200" dirty="0"/>
          </a:p>
        </p:txBody>
      </p:sp>
    </p:spTree>
    <p:extLst>
      <p:ext uri="{BB962C8B-B14F-4D97-AF65-F5344CB8AC3E}">
        <p14:creationId xmlns:p14="http://schemas.microsoft.com/office/powerpoint/2010/main" val="3837892594"/>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smartpctricks.com/wp-content/uploads/2013/03/Subnet-mask-explained.png"/>
          <p:cNvPicPr>
            <a:picLocks noChangeAspect="1" noChangeArrowheads="1"/>
          </p:cNvPicPr>
          <p:nvPr/>
        </p:nvPicPr>
        <p:blipFill>
          <a:blip r:embed="rId2"/>
          <a:srcRect/>
          <a:stretch>
            <a:fillRect/>
          </a:stretch>
        </p:blipFill>
        <p:spPr bwMode="auto">
          <a:xfrm>
            <a:off x="838200" y="609600"/>
            <a:ext cx="6991350" cy="5791201"/>
          </a:xfrm>
          <a:prstGeom prst="rect">
            <a:avLst/>
          </a:prstGeom>
          <a:noFill/>
        </p:spPr>
      </p:pic>
    </p:spTree>
    <p:extLst>
      <p:ext uri="{BB962C8B-B14F-4D97-AF65-F5344CB8AC3E}">
        <p14:creationId xmlns:p14="http://schemas.microsoft.com/office/powerpoint/2010/main" val="4190193110"/>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0" y="0"/>
            <a:ext cx="9144000" cy="830997"/>
          </a:xfrm>
          <a:prstGeom prst="rect">
            <a:avLst/>
          </a:prstGeom>
          <a:solidFill>
            <a:schemeClr val="accent6">
              <a:lumMod val="75000"/>
            </a:schemeClr>
          </a:solidFill>
        </p:spPr>
        <p:txBody>
          <a:bodyPr wrap="square" rtlCol="0">
            <a:spAutoFit/>
          </a:bodyPr>
          <a:lstStyle/>
          <a:p>
            <a:pPr algn="ctr" rtl="0"/>
            <a:r>
              <a:rPr lang="en-US" sz="4800" b="1" kern="1200" dirty="0" err="1">
                <a:ln>
                  <a:solidFill>
                    <a:prstClr val="black"/>
                  </a:solidFill>
                </a:ln>
                <a:solidFill>
                  <a:prstClr val="white"/>
                </a:solidFill>
                <a:latin typeface="Tahoma" pitchFamily="34" charset="0"/>
                <a:ea typeface="+mn-ea"/>
                <a:cs typeface="Tahoma" pitchFamily="34" charset="0"/>
              </a:rPr>
              <a:t>Subnetting</a:t>
            </a:r>
            <a:endParaRPr lang="th-TH" sz="4000" b="1" kern="1200" dirty="0">
              <a:ln>
                <a:solidFill>
                  <a:prstClr val="black"/>
                </a:solidFill>
              </a:ln>
              <a:solidFill>
                <a:prstClr val="white"/>
              </a:solidFill>
              <a:latin typeface="Tahoma" pitchFamily="34" charset="0"/>
              <a:ea typeface="+mn-ea"/>
              <a:cs typeface="Tahoma" pitchFamily="34" charset="0"/>
            </a:endParaRPr>
          </a:p>
        </p:txBody>
      </p:sp>
      <p:pic>
        <p:nvPicPr>
          <p:cNvPr id="20" name="Picture 19" descr="WP_20170418_11_41_09_Pro.jpg"/>
          <p:cNvPicPr>
            <a:picLocks noChangeAspect="1"/>
          </p:cNvPicPr>
          <p:nvPr/>
        </p:nvPicPr>
        <p:blipFill>
          <a:blip r:embed="rId3"/>
          <a:stretch>
            <a:fillRect/>
          </a:stretch>
        </p:blipFill>
        <p:spPr>
          <a:xfrm>
            <a:off x="0" y="1219200"/>
            <a:ext cx="8696522" cy="5302014"/>
          </a:xfrm>
          <a:prstGeom prst="rect">
            <a:avLst/>
          </a:prstGeom>
        </p:spPr>
      </p:pic>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0" y="0"/>
            <a:ext cx="9144000" cy="830997"/>
          </a:xfrm>
          <a:prstGeom prst="rect">
            <a:avLst/>
          </a:prstGeom>
          <a:solidFill>
            <a:schemeClr val="accent6">
              <a:lumMod val="75000"/>
            </a:schemeClr>
          </a:solidFill>
        </p:spPr>
        <p:txBody>
          <a:bodyPr wrap="square" rtlCol="0">
            <a:spAutoFit/>
          </a:bodyPr>
          <a:lstStyle/>
          <a:p>
            <a:pPr algn="ctr" rtl="0"/>
            <a:r>
              <a:rPr lang="en-US" sz="4800" b="1" kern="1200" dirty="0">
                <a:ln>
                  <a:solidFill>
                    <a:prstClr val="black"/>
                  </a:solidFill>
                </a:ln>
                <a:solidFill>
                  <a:prstClr val="white"/>
                </a:solidFill>
                <a:latin typeface="Tahoma" pitchFamily="34" charset="0"/>
                <a:ea typeface="+mn-ea"/>
                <a:cs typeface="Tahoma" pitchFamily="34" charset="0"/>
              </a:rPr>
              <a:t>Subnetting – </a:t>
            </a:r>
            <a:r>
              <a:rPr lang="en-US" sz="4000" b="1" kern="1200" dirty="0">
                <a:ln>
                  <a:solidFill>
                    <a:prstClr val="black"/>
                  </a:solidFill>
                </a:ln>
                <a:solidFill>
                  <a:prstClr val="white"/>
                </a:solidFill>
                <a:latin typeface="Tahoma" pitchFamily="34" charset="0"/>
                <a:ea typeface="+mn-ea"/>
                <a:cs typeface="Tahoma" pitchFamily="34" charset="0"/>
              </a:rPr>
              <a:t>Exercise</a:t>
            </a:r>
            <a:endParaRPr lang="th-TH" sz="4000" b="1" kern="1200" dirty="0">
              <a:ln>
                <a:solidFill>
                  <a:prstClr val="black"/>
                </a:solidFill>
              </a:ln>
              <a:solidFill>
                <a:prstClr val="white"/>
              </a:solidFill>
              <a:latin typeface="Tahoma" pitchFamily="34" charset="0"/>
              <a:ea typeface="+mn-ea"/>
              <a:cs typeface="Tahoma" pitchFamily="34" charset="0"/>
            </a:endParaRPr>
          </a:p>
        </p:txBody>
      </p:sp>
      <p:sp>
        <p:nvSpPr>
          <p:cNvPr id="5" name="Rectangle 4"/>
          <p:cNvSpPr/>
          <p:nvPr/>
        </p:nvSpPr>
        <p:spPr>
          <a:xfrm>
            <a:off x="0" y="762000"/>
            <a:ext cx="8839200" cy="5940088"/>
          </a:xfrm>
          <a:prstGeom prst="rect">
            <a:avLst/>
          </a:prstGeom>
        </p:spPr>
        <p:txBody>
          <a:bodyPr wrap="square">
            <a:spAutoFit/>
          </a:bodyPr>
          <a:lstStyle/>
          <a:p>
            <a:pPr algn="just"/>
            <a:r>
              <a:rPr lang="en-US" sz="2800" b="1" dirty="0"/>
              <a:t>Network address = 192.168.1.0 = 11000000.10101000.00000001.00000000</a:t>
            </a:r>
          </a:p>
          <a:p>
            <a:br>
              <a:rPr lang="en-US" sz="2800" b="1" dirty="0"/>
            </a:br>
            <a:r>
              <a:rPr lang="en-US" sz="2800" b="1" dirty="0"/>
              <a:t>Default subnet for class C = 255.255.255.0 = 11111111.11111111.11111111.00000000</a:t>
            </a:r>
          </a:p>
          <a:p>
            <a:br>
              <a:rPr lang="en-US" sz="2800" b="1" dirty="0"/>
            </a:br>
            <a:r>
              <a:rPr lang="en-US" sz="2800" b="1" dirty="0"/>
              <a:t>Adding 8 subnets= 11111111.11111111.11111111.11100000</a:t>
            </a:r>
          </a:p>
          <a:p>
            <a:pPr algn="just">
              <a:buFont typeface="Wingdings" pitchFamily="2" charset="2"/>
              <a:buChar char="Ø"/>
            </a:pPr>
            <a:endParaRPr lang="en-US" sz="2800" b="1" dirty="0"/>
          </a:p>
          <a:p>
            <a:pPr algn="just"/>
            <a:r>
              <a:rPr lang="en-US" sz="2800" b="1" dirty="0"/>
              <a:t>Write the range of Subnets in decimal format. Also mention Network Address and Broadcast address of each subnet. </a:t>
            </a:r>
          </a:p>
          <a:p>
            <a:pPr algn="just"/>
            <a:br>
              <a:rPr lang="en-US" sz="2200" dirty="0"/>
            </a:br>
            <a:endParaRPr lang="en-US" sz="2200" dirty="0"/>
          </a:p>
        </p:txBody>
      </p:sp>
    </p:spTree>
    <p:extLst>
      <p:ext uri="{BB962C8B-B14F-4D97-AF65-F5344CB8AC3E}">
        <p14:creationId xmlns:p14="http://schemas.microsoft.com/office/powerpoint/2010/main" val="1964792324"/>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TextBox 67"/>
          <p:cNvSpPr txBox="1"/>
          <p:nvPr/>
        </p:nvSpPr>
        <p:spPr>
          <a:xfrm>
            <a:off x="0" y="0"/>
            <a:ext cx="9144000" cy="769441"/>
          </a:xfrm>
          <a:prstGeom prst="rect">
            <a:avLst/>
          </a:prstGeom>
          <a:solidFill>
            <a:schemeClr val="accent6">
              <a:lumMod val="75000"/>
            </a:schemeClr>
          </a:solidFill>
        </p:spPr>
        <p:txBody>
          <a:bodyPr wrap="square" rtlCol="0">
            <a:spAutoFit/>
          </a:bodyPr>
          <a:lstStyle/>
          <a:p>
            <a:pPr algn="ctr" rtl="0"/>
            <a:r>
              <a:rPr lang="en-US" sz="4400" b="1" dirty="0">
                <a:ln>
                  <a:solidFill>
                    <a:prstClr val="black"/>
                  </a:solidFill>
                </a:ln>
                <a:solidFill>
                  <a:prstClr val="white"/>
                </a:solidFill>
                <a:latin typeface="Tahoma" pitchFamily="34" charset="0"/>
                <a:cs typeface="Tahoma" pitchFamily="34" charset="0"/>
              </a:rPr>
              <a:t>Supernetting</a:t>
            </a:r>
            <a:endParaRPr lang="th-TH" sz="4400" b="1" dirty="0">
              <a:ln>
                <a:solidFill>
                  <a:prstClr val="black"/>
                </a:solidFill>
              </a:ln>
              <a:solidFill>
                <a:prstClr val="white"/>
              </a:solidFill>
              <a:latin typeface="Tahoma" pitchFamily="34" charset="0"/>
              <a:cs typeface="Tahoma" pitchFamily="34" charset="0"/>
            </a:endParaRPr>
          </a:p>
        </p:txBody>
      </p:sp>
      <p:sp>
        <p:nvSpPr>
          <p:cNvPr id="30" name="Rectangle 29"/>
          <p:cNvSpPr/>
          <p:nvPr/>
        </p:nvSpPr>
        <p:spPr>
          <a:xfrm>
            <a:off x="533400" y="671691"/>
            <a:ext cx="8001000" cy="6186309"/>
          </a:xfrm>
          <a:prstGeom prst="rect">
            <a:avLst/>
          </a:prstGeom>
        </p:spPr>
        <p:txBody>
          <a:bodyPr wrap="square">
            <a:spAutoFit/>
          </a:bodyPr>
          <a:lstStyle/>
          <a:p>
            <a:pPr algn="just"/>
            <a:r>
              <a:rPr lang="en-US" sz="3600" dirty="0">
                <a:solidFill>
                  <a:srgbClr val="FF0000"/>
                </a:solidFill>
              </a:rPr>
              <a:t>Supernetting is the opposite of Subnetting</a:t>
            </a:r>
            <a:r>
              <a:rPr lang="en-US" sz="3600" dirty="0"/>
              <a:t>. In subnetting, a single big network is divided into multiple smaller </a:t>
            </a:r>
            <a:r>
              <a:rPr lang="en-US" sz="3600" dirty="0" err="1"/>
              <a:t>subnetworks</a:t>
            </a:r>
            <a:r>
              <a:rPr lang="en-US" sz="3600" dirty="0"/>
              <a:t>. </a:t>
            </a:r>
            <a:r>
              <a:rPr lang="en-US" sz="3600" dirty="0">
                <a:solidFill>
                  <a:srgbClr val="FF0000"/>
                </a:solidFill>
              </a:rPr>
              <a:t>In Supernetting, multiple networks are combined into a bigger network termed as a </a:t>
            </a:r>
            <a:r>
              <a:rPr lang="en-US" sz="3600" dirty="0" err="1">
                <a:solidFill>
                  <a:srgbClr val="FF0000"/>
                </a:solidFill>
              </a:rPr>
              <a:t>Supernetwork</a:t>
            </a:r>
            <a:r>
              <a:rPr lang="en-US" sz="3600" dirty="0">
                <a:solidFill>
                  <a:srgbClr val="FF0000"/>
                </a:solidFill>
              </a:rPr>
              <a:t> or </a:t>
            </a:r>
            <a:r>
              <a:rPr lang="en-US" sz="3600" dirty="0" err="1">
                <a:solidFill>
                  <a:srgbClr val="FF0000"/>
                </a:solidFill>
              </a:rPr>
              <a:t>Supernet</a:t>
            </a:r>
            <a:r>
              <a:rPr lang="en-US" sz="3600" dirty="0">
                <a:solidFill>
                  <a:srgbClr val="FF0000"/>
                </a:solidFill>
              </a:rPr>
              <a:t>.</a:t>
            </a:r>
          </a:p>
          <a:p>
            <a:pPr algn="just"/>
            <a:endParaRPr lang="en-US" sz="3600" dirty="0">
              <a:solidFill>
                <a:srgbClr val="FF0000"/>
              </a:solidFill>
            </a:endParaRPr>
          </a:p>
          <a:p>
            <a:pPr algn="just"/>
            <a:r>
              <a:rPr lang="en-US" sz="3600" dirty="0"/>
              <a:t>Supernetting is used in route aggregation to reduce the size of routing tables and routing table updates</a:t>
            </a:r>
            <a:endParaRPr lang="en-US" sz="3600" dirty="0">
              <a:solidFill>
                <a:srgbClr val="FF0000"/>
              </a:solidFill>
            </a:endParaRPr>
          </a:p>
        </p:txBody>
      </p:sp>
    </p:spTree>
    <p:extLst>
      <p:ext uri="{BB962C8B-B14F-4D97-AF65-F5344CB8AC3E}">
        <p14:creationId xmlns:p14="http://schemas.microsoft.com/office/powerpoint/2010/main" val="879780664"/>
      </p:ext>
    </p:extLst>
  </p:cSld>
  <p:clrMapOvr>
    <a:masterClrMapping/>
  </p:clrMapOvr>
  <p:transition>
    <p:fade thruBlk="1"/>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TextBox 67"/>
          <p:cNvSpPr txBox="1"/>
          <p:nvPr/>
        </p:nvSpPr>
        <p:spPr>
          <a:xfrm>
            <a:off x="0" y="0"/>
            <a:ext cx="9144000" cy="769441"/>
          </a:xfrm>
          <a:prstGeom prst="rect">
            <a:avLst/>
          </a:prstGeom>
          <a:solidFill>
            <a:schemeClr val="accent6">
              <a:lumMod val="75000"/>
            </a:schemeClr>
          </a:solidFill>
        </p:spPr>
        <p:txBody>
          <a:bodyPr wrap="square" rtlCol="0">
            <a:spAutoFit/>
          </a:bodyPr>
          <a:lstStyle/>
          <a:p>
            <a:pPr algn="ctr" rtl="0"/>
            <a:r>
              <a:rPr lang="en-US" sz="4400" b="1" dirty="0">
                <a:ln>
                  <a:solidFill>
                    <a:prstClr val="black"/>
                  </a:solidFill>
                </a:ln>
                <a:solidFill>
                  <a:prstClr val="white"/>
                </a:solidFill>
                <a:latin typeface="Tahoma" pitchFamily="34" charset="0"/>
                <a:cs typeface="Tahoma" pitchFamily="34" charset="0"/>
              </a:rPr>
              <a:t>Growth of Routing Table</a:t>
            </a:r>
            <a:endParaRPr lang="th-TH" sz="4400" b="1" dirty="0">
              <a:ln>
                <a:solidFill>
                  <a:prstClr val="black"/>
                </a:solidFill>
              </a:ln>
              <a:solidFill>
                <a:prstClr val="white"/>
              </a:solidFill>
              <a:latin typeface="Tahoma" pitchFamily="34" charset="0"/>
              <a:cs typeface="Tahoma" pitchFamily="34" charset="0"/>
            </a:endParaRPr>
          </a:p>
        </p:txBody>
      </p:sp>
      <p:pic>
        <p:nvPicPr>
          <p:cNvPr id="30" name="Picture 2"/>
          <p:cNvPicPr>
            <a:picLocks noChangeAspect="1" noChangeArrowheads="1"/>
          </p:cNvPicPr>
          <p:nvPr/>
        </p:nvPicPr>
        <p:blipFill>
          <a:blip r:embed="rId3" cstate="print"/>
          <a:srcRect/>
          <a:stretch>
            <a:fillRect/>
          </a:stretch>
        </p:blipFill>
        <p:spPr bwMode="auto">
          <a:xfrm>
            <a:off x="368300" y="828675"/>
            <a:ext cx="8289925" cy="5419725"/>
          </a:xfrm>
          <a:prstGeom prst="rect">
            <a:avLst/>
          </a:prstGeom>
          <a:noFill/>
        </p:spPr>
      </p:pic>
      <p:grpSp>
        <p:nvGrpSpPr>
          <p:cNvPr id="2" name="Group 4"/>
          <p:cNvGrpSpPr>
            <a:grpSpLocks/>
          </p:cNvGrpSpPr>
          <p:nvPr/>
        </p:nvGrpSpPr>
        <p:grpSpPr bwMode="auto">
          <a:xfrm>
            <a:off x="1506538" y="1252538"/>
            <a:ext cx="4589463" cy="4278312"/>
            <a:chOff x="949" y="789"/>
            <a:chExt cx="2891" cy="2695"/>
          </a:xfrm>
        </p:grpSpPr>
        <p:sp>
          <p:nvSpPr>
            <p:cNvPr id="33" name="Freeform 5"/>
            <p:cNvSpPr>
              <a:spLocks/>
            </p:cNvSpPr>
            <p:nvPr/>
          </p:nvSpPr>
          <p:spPr bwMode="auto">
            <a:xfrm>
              <a:off x="949" y="843"/>
              <a:ext cx="667" cy="2641"/>
            </a:xfrm>
            <a:custGeom>
              <a:avLst/>
              <a:gdLst/>
              <a:ahLst/>
              <a:cxnLst>
                <a:cxn ang="0">
                  <a:pos x="0" y="2928"/>
                </a:cxn>
                <a:cxn ang="0">
                  <a:pos x="528" y="1680"/>
                </a:cxn>
                <a:cxn ang="0">
                  <a:pos x="768" y="0"/>
                </a:cxn>
              </a:cxnLst>
              <a:rect l="0" t="0" r="r" b="b"/>
              <a:pathLst>
                <a:path w="768" h="2928">
                  <a:moveTo>
                    <a:pt x="0" y="2928"/>
                  </a:moveTo>
                  <a:cubicBezTo>
                    <a:pt x="200" y="2548"/>
                    <a:pt x="400" y="2168"/>
                    <a:pt x="528" y="1680"/>
                  </a:cubicBezTo>
                  <a:cubicBezTo>
                    <a:pt x="656" y="1192"/>
                    <a:pt x="712" y="596"/>
                    <a:pt x="768" y="0"/>
                  </a:cubicBezTo>
                </a:path>
              </a:pathLst>
            </a:custGeom>
            <a:noFill/>
            <a:ln w="38100" cap="flat" cmpd="sng">
              <a:solidFill>
                <a:schemeClr val="tx1"/>
              </a:solidFill>
              <a:prstDash val="solid"/>
              <a:miter lim="800000"/>
              <a:headEnd type="none" w="med" len="med"/>
              <a:tailEnd type="triangle" w="med" len="med"/>
            </a:ln>
            <a:effectLst/>
          </p:spPr>
          <p:txBody>
            <a:bodyPr wrap="none"/>
            <a:lstStyle/>
            <a:p>
              <a:endParaRPr lang="en-US"/>
            </a:p>
          </p:txBody>
        </p:sp>
        <p:sp>
          <p:nvSpPr>
            <p:cNvPr id="34" name="Text Box 6"/>
            <p:cNvSpPr txBox="1">
              <a:spLocks noChangeArrowheads="1"/>
            </p:cNvSpPr>
            <p:nvPr/>
          </p:nvSpPr>
          <p:spPr bwMode="auto">
            <a:xfrm>
              <a:off x="1632" y="789"/>
              <a:ext cx="2208" cy="446"/>
            </a:xfrm>
            <a:prstGeom prst="rect">
              <a:avLst/>
            </a:prstGeom>
            <a:noFill/>
            <a:ln w="22225" algn="ctr">
              <a:noFill/>
              <a:miter lim="800000"/>
              <a:headEnd/>
              <a:tailEnd/>
            </a:ln>
            <a:effectLst/>
          </p:spPr>
          <p:txBody>
            <a:bodyPr wrap="square">
              <a:spAutoFit/>
            </a:bodyPr>
            <a:lstStyle/>
            <a:p>
              <a:pPr eaLnBrk="0" hangingPunct="0">
                <a:spcBef>
                  <a:spcPct val="50000"/>
                </a:spcBef>
              </a:pPr>
              <a:r>
                <a:rPr lang="en-US" sz="2000" b="1" dirty="0">
                  <a:solidFill>
                    <a:schemeClr val="tx2"/>
                  </a:solidFill>
                  <a:latin typeface="Arial" charset="0"/>
                </a:rPr>
                <a:t>Projected growth of routing table before CIDR</a:t>
              </a:r>
            </a:p>
          </p:txBody>
        </p:sp>
      </p:grpSp>
      <p:grpSp>
        <p:nvGrpSpPr>
          <p:cNvPr id="5" name="Group 13"/>
          <p:cNvGrpSpPr>
            <a:grpSpLocks/>
          </p:cNvGrpSpPr>
          <p:nvPr/>
        </p:nvGrpSpPr>
        <p:grpSpPr bwMode="auto">
          <a:xfrm>
            <a:off x="6705601" y="862013"/>
            <a:ext cx="2743201" cy="1312862"/>
            <a:chOff x="4224" y="543"/>
            <a:chExt cx="1728" cy="827"/>
          </a:xfrm>
        </p:grpSpPr>
        <p:sp>
          <p:nvSpPr>
            <p:cNvPr id="50" name="Freeform 14"/>
            <p:cNvSpPr>
              <a:spLocks/>
            </p:cNvSpPr>
            <p:nvPr/>
          </p:nvSpPr>
          <p:spPr bwMode="auto">
            <a:xfrm>
              <a:off x="4723" y="543"/>
              <a:ext cx="468" cy="827"/>
            </a:xfrm>
            <a:custGeom>
              <a:avLst/>
              <a:gdLst/>
              <a:ahLst/>
              <a:cxnLst>
                <a:cxn ang="0">
                  <a:pos x="0" y="1776"/>
                </a:cxn>
                <a:cxn ang="0">
                  <a:pos x="379" y="1480"/>
                </a:cxn>
                <a:cxn ang="0">
                  <a:pos x="698" y="1038"/>
                </a:cxn>
                <a:cxn ang="0">
                  <a:pos x="1056" y="0"/>
                </a:cxn>
              </a:cxnLst>
              <a:rect l="0" t="0" r="r" b="b"/>
              <a:pathLst>
                <a:path w="1056" h="1776">
                  <a:moveTo>
                    <a:pt x="0" y="1776"/>
                  </a:moveTo>
                  <a:cubicBezTo>
                    <a:pt x="63" y="1727"/>
                    <a:pt x="263" y="1603"/>
                    <a:pt x="379" y="1480"/>
                  </a:cubicBezTo>
                  <a:cubicBezTo>
                    <a:pt x="495" y="1357"/>
                    <a:pt x="585" y="1285"/>
                    <a:pt x="698" y="1038"/>
                  </a:cubicBezTo>
                  <a:cubicBezTo>
                    <a:pt x="811" y="791"/>
                    <a:pt x="982" y="216"/>
                    <a:pt x="1056" y="0"/>
                  </a:cubicBezTo>
                </a:path>
              </a:pathLst>
            </a:custGeom>
            <a:noFill/>
            <a:ln w="57150" cap="flat" cmpd="sng">
              <a:solidFill>
                <a:srgbClr val="FF9933"/>
              </a:solidFill>
              <a:prstDash val="solid"/>
              <a:miter lim="800000"/>
              <a:headEnd type="none" w="med" len="med"/>
              <a:tailEnd type="triangle" w="med" len="med"/>
            </a:ln>
            <a:effectLst/>
          </p:spPr>
          <p:txBody>
            <a:bodyPr wrap="none"/>
            <a:lstStyle/>
            <a:p>
              <a:endParaRPr lang="en-US"/>
            </a:p>
          </p:txBody>
        </p:sp>
        <p:sp>
          <p:nvSpPr>
            <p:cNvPr id="51" name="Text Box 15"/>
            <p:cNvSpPr txBox="1">
              <a:spLocks noChangeArrowheads="1"/>
            </p:cNvSpPr>
            <p:nvPr/>
          </p:nvSpPr>
          <p:spPr bwMode="auto">
            <a:xfrm>
              <a:off x="4224" y="898"/>
              <a:ext cx="1728" cy="446"/>
            </a:xfrm>
            <a:prstGeom prst="rect">
              <a:avLst/>
            </a:prstGeom>
            <a:noFill/>
            <a:ln w="22225" algn="ctr">
              <a:noFill/>
              <a:miter lim="800000"/>
              <a:headEnd/>
              <a:tailEnd/>
            </a:ln>
            <a:effectLst/>
          </p:spPr>
          <p:txBody>
            <a:bodyPr wrap="square">
              <a:spAutoFit/>
            </a:bodyPr>
            <a:lstStyle/>
            <a:p>
              <a:pPr algn="l" eaLnBrk="0" hangingPunct="0">
                <a:spcBef>
                  <a:spcPct val="0"/>
                </a:spcBef>
              </a:pPr>
              <a:r>
                <a:rPr lang="en-US" sz="2000" b="1" dirty="0">
                  <a:ln>
                    <a:solidFill>
                      <a:schemeClr val="tx1">
                        <a:lumMod val="75000"/>
                        <a:lumOff val="25000"/>
                      </a:schemeClr>
                    </a:solidFill>
                  </a:ln>
                  <a:solidFill>
                    <a:srgbClr val="FF9933"/>
                  </a:solidFill>
                  <a:latin typeface="Arial" charset="0"/>
                </a:rPr>
                <a:t>But still the routing table grows</a:t>
              </a:r>
            </a:p>
          </p:txBody>
        </p:sp>
      </p:grpSp>
      <p:grpSp>
        <p:nvGrpSpPr>
          <p:cNvPr id="6" name="Group 16"/>
          <p:cNvGrpSpPr>
            <a:grpSpLocks/>
          </p:cNvGrpSpPr>
          <p:nvPr/>
        </p:nvGrpSpPr>
        <p:grpSpPr bwMode="auto">
          <a:xfrm>
            <a:off x="1873250" y="4873625"/>
            <a:ext cx="3154363" cy="817563"/>
            <a:chOff x="1180" y="3070"/>
            <a:chExt cx="1987" cy="515"/>
          </a:xfrm>
        </p:grpSpPr>
        <p:sp>
          <p:nvSpPr>
            <p:cNvPr id="54" name="Line 17"/>
            <p:cNvSpPr>
              <a:spLocks noChangeShapeType="1"/>
            </p:cNvSpPr>
            <p:nvPr/>
          </p:nvSpPr>
          <p:spPr bwMode="auto">
            <a:xfrm flipV="1">
              <a:off x="1180" y="3070"/>
              <a:ext cx="1131" cy="358"/>
            </a:xfrm>
            <a:prstGeom prst="line">
              <a:avLst/>
            </a:prstGeom>
            <a:noFill/>
            <a:ln w="38100">
              <a:solidFill>
                <a:srgbClr val="008000"/>
              </a:solidFill>
              <a:round/>
              <a:headEnd/>
              <a:tailEnd type="triangle" w="med" len="med"/>
            </a:ln>
            <a:effectLst/>
          </p:spPr>
          <p:txBody>
            <a:bodyPr anchor="ctr">
              <a:spAutoFit/>
            </a:bodyPr>
            <a:lstStyle/>
            <a:p>
              <a:endParaRPr lang="en-US"/>
            </a:p>
          </p:txBody>
        </p:sp>
        <p:sp>
          <p:nvSpPr>
            <p:cNvPr id="55" name="Text Box 18"/>
            <p:cNvSpPr txBox="1">
              <a:spLocks noChangeArrowheads="1"/>
            </p:cNvSpPr>
            <p:nvPr/>
          </p:nvSpPr>
          <p:spPr bwMode="auto">
            <a:xfrm>
              <a:off x="1692" y="3383"/>
              <a:ext cx="1475" cy="202"/>
            </a:xfrm>
            <a:prstGeom prst="rect">
              <a:avLst/>
            </a:prstGeom>
            <a:noFill/>
            <a:ln w="22225" algn="ctr">
              <a:noFill/>
              <a:miter lim="800000"/>
              <a:headEnd/>
              <a:tailEnd/>
            </a:ln>
            <a:effectLst/>
          </p:spPr>
          <p:txBody>
            <a:bodyPr>
              <a:spAutoFit/>
            </a:bodyPr>
            <a:lstStyle/>
            <a:p>
              <a:pPr algn="l" eaLnBrk="0" hangingPunct="0">
                <a:spcBef>
                  <a:spcPct val="50000"/>
                </a:spcBef>
              </a:pPr>
              <a:r>
                <a:rPr lang="en-US" sz="1500">
                  <a:solidFill>
                    <a:srgbClr val="008000"/>
                  </a:solidFill>
                  <a:latin typeface="Arial" charset="0"/>
                </a:rPr>
                <a:t>CIDR worked for a while</a:t>
              </a:r>
            </a:p>
          </p:txBody>
        </p:sp>
      </p:grpSp>
      <p:sp>
        <p:nvSpPr>
          <p:cNvPr id="57" name="Line 20"/>
          <p:cNvSpPr>
            <a:spLocks noChangeShapeType="1"/>
          </p:cNvSpPr>
          <p:nvPr/>
        </p:nvSpPr>
        <p:spPr bwMode="auto">
          <a:xfrm>
            <a:off x="549275" y="873125"/>
            <a:ext cx="8594725" cy="0"/>
          </a:xfrm>
          <a:prstGeom prst="line">
            <a:avLst/>
          </a:prstGeom>
          <a:noFill/>
          <a:ln w="25400">
            <a:solidFill>
              <a:srgbClr val="0035AD"/>
            </a:solidFill>
            <a:round/>
            <a:headEnd/>
            <a:tailEnd/>
          </a:ln>
          <a:effectLst/>
        </p:spPr>
        <p:txBody>
          <a:bodyPr wrap="none" anchor="ctr"/>
          <a:lstStyle/>
          <a:p>
            <a:endParaRPr lang="en-US"/>
          </a:p>
        </p:txBody>
      </p:sp>
      <p:sp>
        <p:nvSpPr>
          <p:cNvPr id="58" name="Rectangle 57"/>
          <p:cNvSpPr/>
          <p:nvPr/>
        </p:nvSpPr>
        <p:spPr>
          <a:xfrm>
            <a:off x="1447800" y="6324600"/>
            <a:ext cx="7620000" cy="461665"/>
          </a:xfrm>
          <a:prstGeom prst="rect">
            <a:avLst/>
          </a:prstGeom>
        </p:spPr>
        <p:txBody>
          <a:bodyPr wrap="square">
            <a:spAutoFit/>
          </a:bodyPr>
          <a:lstStyle/>
          <a:p>
            <a:pPr lvl="0" algn="r"/>
            <a:r>
              <a:rPr lang="en-US" sz="2400" b="1" kern="0" dirty="0">
                <a:latin typeface="Consolas" pitchFamily="49" charset="0"/>
                <a:cs typeface="Courier New" pitchFamily="49" charset="0"/>
              </a:rPr>
              <a:t>Source: </a:t>
            </a:r>
            <a:r>
              <a:rPr lang="en-US" sz="2400" b="1" kern="0" dirty="0">
                <a:solidFill>
                  <a:schemeClr val="bg2"/>
                </a:solidFill>
                <a:latin typeface="Consolas" pitchFamily="49" charset="0"/>
                <a:cs typeface="Courier New" pitchFamily="49" charset="0"/>
                <a:hlinkClick r:id="rId4"/>
              </a:rPr>
              <a:t>http://potaroo.net</a:t>
            </a:r>
            <a:endParaRPr kumimoji="0" lang="en-US" sz="2400" b="1" i="0" u="none" strike="noStrike" kern="0" cap="none" spc="0" normalizeH="0" baseline="0" noProof="0" dirty="0">
              <a:ln>
                <a:noFill/>
              </a:ln>
              <a:solidFill>
                <a:schemeClr val="bg2"/>
              </a:solidFill>
              <a:effectLst/>
              <a:uLnTx/>
              <a:uFillTx/>
              <a:latin typeface="Consolas" pitchFamily="49" charset="0"/>
              <a:cs typeface="Courier New" pitchFamily="49" charset="0"/>
            </a:endParaRPr>
          </a:p>
        </p:txBody>
      </p:sp>
    </p:spTree>
    <p:extLst>
      <p:ext uri="{BB962C8B-B14F-4D97-AF65-F5344CB8AC3E}">
        <p14:creationId xmlns:p14="http://schemas.microsoft.com/office/powerpoint/2010/main" val="40074668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xit" presetSubtype="0" fill="hold" nodeType="withEffect">
                                  <p:stCondLst>
                                    <p:cond delay="0"/>
                                  </p:stCondLst>
                                  <p:childTnLst>
                                    <p:animEffect transition="out" filter="fade">
                                      <p:cBhvr>
                                        <p:cTn id="14" dur="500"/>
                                        <p:tgtEl>
                                          <p:spTgt spid="2"/>
                                        </p:tgtEl>
                                      </p:cBhvr>
                                    </p:animEffect>
                                    <p:set>
                                      <p:cBhvr>
                                        <p:cTn id="15" dur="1" fill="hold">
                                          <p:stCondLst>
                                            <p:cond delay="499"/>
                                          </p:stCondLst>
                                        </p:cTn>
                                        <p:tgtEl>
                                          <p:spTgt spid="2"/>
                                        </p:tgtEl>
                                        <p:attrNameLst>
                                          <p:attrName>style.visibility</p:attrName>
                                        </p:attrNameLst>
                                      </p:cBhvr>
                                      <p:to>
                                        <p:strVal val="hidden"/>
                                      </p:to>
                                    </p:set>
                                  </p:childTnLst>
                                </p:cTn>
                              </p:par>
                              <p:par>
                                <p:cTn id="16" presetID="10" presetClass="exit" presetSubtype="0" fill="hold" nodeType="withEffect">
                                  <p:stCondLst>
                                    <p:cond delay="0"/>
                                  </p:stCondLst>
                                  <p:childTnLst>
                                    <p:animEffect transition="out" filter="fade">
                                      <p:cBhvr>
                                        <p:cTn id="17" dur="500"/>
                                        <p:tgtEl>
                                          <p:spTgt spid="6"/>
                                        </p:tgtEl>
                                      </p:cBhvr>
                                    </p:animEffect>
                                    <p:set>
                                      <p:cBhvr>
                                        <p:cTn id="18" dur="1" fill="hold">
                                          <p:stCondLst>
                                            <p:cond delay="499"/>
                                          </p:stCondLst>
                                        </p:cTn>
                                        <p:tgtEl>
                                          <p:spTgt spid="6"/>
                                        </p:tgtEl>
                                        <p:attrNameLst>
                                          <p:attrName>style.visibility</p:attrName>
                                        </p:attrNameLst>
                                      </p:cBhvr>
                                      <p:to>
                                        <p:strVal val="hidden"/>
                                      </p:to>
                                    </p:set>
                                  </p:childTnLst>
                                </p:cTn>
                              </p:par>
                              <p:par>
                                <p:cTn id="19" presetID="10"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14577" y="1371600"/>
            <a:ext cx="9129423" cy="553998"/>
          </a:xfrm>
          <a:prstGeom prst="rect">
            <a:avLst/>
          </a:prstGeom>
          <a:solidFill>
            <a:schemeClr val="tx2">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marL="280988" lvl="0" algn="ctr"/>
            <a:r>
              <a:rPr lang="en-US" sz="3000" b="1" dirty="0">
                <a:ln>
                  <a:solidFill>
                    <a:schemeClr val="tx1">
                      <a:lumMod val="50000"/>
                      <a:lumOff val="50000"/>
                    </a:schemeClr>
                  </a:solidFill>
                </a:ln>
                <a:solidFill>
                  <a:schemeClr val="bg1"/>
                </a:solidFill>
              </a:rPr>
              <a:t>CIDR uses both</a:t>
            </a:r>
            <a:r>
              <a:rPr lang="en-US" sz="3000" b="1" dirty="0">
                <a:ln>
                  <a:solidFill>
                    <a:schemeClr val="tx1">
                      <a:lumMod val="50000"/>
                      <a:lumOff val="50000"/>
                    </a:schemeClr>
                  </a:solidFill>
                </a:ln>
                <a:solidFill>
                  <a:srgbClr val="C00000"/>
                </a:solidFill>
              </a:rPr>
              <a:t> </a:t>
            </a:r>
            <a:r>
              <a:rPr lang="en-US" sz="3000" b="1" dirty="0">
                <a:ln>
                  <a:solidFill>
                    <a:schemeClr val="tx1">
                      <a:lumMod val="50000"/>
                      <a:lumOff val="50000"/>
                    </a:schemeClr>
                  </a:solidFill>
                </a:ln>
                <a:solidFill>
                  <a:schemeClr val="accent6">
                    <a:lumMod val="75000"/>
                  </a:schemeClr>
                </a:solidFill>
              </a:rPr>
              <a:t>subnetting</a:t>
            </a:r>
            <a:r>
              <a:rPr lang="en-US" sz="3000" b="1" dirty="0">
                <a:ln>
                  <a:solidFill>
                    <a:schemeClr val="tx1">
                      <a:lumMod val="50000"/>
                      <a:lumOff val="50000"/>
                    </a:schemeClr>
                  </a:solidFill>
                </a:ln>
                <a:solidFill>
                  <a:srgbClr val="C00000"/>
                </a:solidFill>
              </a:rPr>
              <a:t> </a:t>
            </a:r>
            <a:r>
              <a:rPr lang="en-US" sz="3000" b="1" dirty="0">
                <a:ln>
                  <a:solidFill>
                    <a:schemeClr val="tx1">
                      <a:lumMod val="50000"/>
                      <a:lumOff val="50000"/>
                    </a:schemeClr>
                  </a:solidFill>
                </a:ln>
                <a:solidFill>
                  <a:schemeClr val="bg1"/>
                </a:solidFill>
              </a:rPr>
              <a:t>and </a:t>
            </a:r>
            <a:r>
              <a:rPr lang="en-US" sz="3000" b="1" dirty="0">
                <a:ln>
                  <a:solidFill>
                    <a:schemeClr val="tx1">
                      <a:lumMod val="50000"/>
                      <a:lumOff val="50000"/>
                    </a:schemeClr>
                  </a:solidFill>
                </a:ln>
                <a:solidFill>
                  <a:schemeClr val="accent6">
                    <a:lumMod val="75000"/>
                  </a:schemeClr>
                </a:solidFill>
              </a:rPr>
              <a:t>supernetting</a:t>
            </a:r>
          </a:p>
        </p:txBody>
      </p:sp>
      <p:sp>
        <p:nvSpPr>
          <p:cNvPr id="24" name="Rectangle 23"/>
          <p:cNvSpPr/>
          <p:nvPr/>
        </p:nvSpPr>
        <p:spPr>
          <a:xfrm>
            <a:off x="1143000" y="2286000"/>
            <a:ext cx="7239000" cy="1384995"/>
          </a:xfrm>
          <a:prstGeom prst="rect">
            <a:avLst/>
          </a:prstGeom>
        </p:spPr>
        <p:txBody>
          <a:bodyPr wrap="square">
            <a:spAutoFit/>
          </a:bodyPr>
          <a:lstStyle/>
          <a:p>
            <a:r>
              <a:rPr lang="en-US" sz="2800" b="1" dirty="0">
                <a:ln w="0" cap="rnd" cmpd="thickThin">
                  <a:solidFill>
                    <a:prstClr val="black"/>
                  </a:solidFill>
                  <a:bevel/>
                </a:ln>
                <a:solidFill>
                  <a:srgbClr val="C00000"/>
                </a:solidFill>
                <a:latin typeface="Microsoft Sans Serif" pitchFamily="34" charset="0"/>
                <a:cs typeface="Microsoft Sans Serif" pitchFamily="34" charset="0"/>
              </a:rPr>
              <a:t>Subnetting – </a:t>
            </a:r>
            <a:r>
              <a:rPr lang="en-US" sz="2800" b="1" dirty="0">
                <a:ln w="0" cap="rnd" cmpd="thickThin">
                  <a:solidFill>
                    <a:prstClr val="black"/>
                  </a:solidFill>
                  <a:bevel/>
                </a:ln>
                <a:solidFill>
                  <a:srgbClr val="000000"/>
                </a:solidFill>
                <a:latin typeface="Microsoft Sans Serif" pitchFamily="34" charset="0"/>
                <a:cs typeface="Microsoft Sans Serif" pitchFamily="34" charset="0"/>
              </a:rPr>
              <a:t>efficient usage of IP addresses</a:t>
            </a:r>
          </a:p>
          <a:p>
            <a:endParaRPr lang="en-US" sz="2800" b="1" dirty="0">
              <a:ln w="0" cap="rnd" cmpd="thickThin">
                <a:solidFill>
                  <a:prstClr val="black"/>
                </a:solidFill>
                <a:bevel/>
              </a:ln>
              <a:solidFill>
                <a:srgbClr val="000000"/>
              </a:solidFill>
              <a:latin typeface="Microsoft Sans Serif" pitchFamily="34" charset="0"/>
              <a:cs typeface="Microsoft Sans Serif" pitchFamily="34" charset="0"/>
            </a:endParaRPr>
          </a:p>
          <a:p>
            <a:r>
              <a:rPr lang="en-US" sz="2800" b="1" dirty="0">
                <a:ln w="0" cap="rnd" cmpd="thickThin">
                  <a:solidFill>
                    <a:prstClr val="black"/>
                  </a:solidFill>
                  <a:bevel/>
                </a:ln>
                <a:solidFill>
                  <a:schemeClr val="tx2"/>
                </a:solidFill>
                <a:latin typeface="Microsoft Sans Serif" pitchFamily="34" charset="0"/>
                <a:cs typeface="Microsoft Sans Serif" pitchFamily="34" charset="0"/>
              </a:rPr>
              <a:t>Supernetting – </a:t>
            </a:r>
            <a:r>
              <a:rPr lang="en-US" sz="2800" b="1" dirty="0">
                <a:ln w="0" cap="rnd" cmpd="thickThin">
                  <a:solidFill>
                    <a:prstClr val="black"/>
                  </a:solidFill>
                  <a:bevel/>
                </a:ln>
                <a:solidFill>
                  <a:srgbClr val="000000"/>
                </a:solidFill>
                <a:latin typeface="Microsoft Sans Serif" pitchFamily="34" charset="0"/>
                <a:cs typeface="Microsoft Sans Serif" pitchFamily="34" charset="0"/>
              </a:rPr>
              <a:t>allows more </a:t>
            </a:r>
            <a:r>
              <a:rPr lang="en-US" sz="2800" b="1" dirty="0">
                <a:ln w="0" cap="rnd" cmpd="thickThin">
                  <a:solidFill>
                    <a:prstClr val="black"/>
                  </a:solidFill>
                  <a:bevel/>
                </a:ln>
                <a:latin typeface="Microsoft Sans Serif" pitchFamily="34" charset="0"/>
                <a:cs typeface="Microsoft Sans Serif" pitchFamily="34" charset="0"/>
              </a:rPr>
              <a:t>efficient routing</a:t>
            </a:r>
          </a:p>
        </p:txBody>
      </p:sp>
      <p:grpSp>
        <p:nvGrpSpPr>
          <p:cNvPr id="2" name="Group 54"/>
          <p:cNvGrpSpPr/>
          <p:nvPr/>
        </p:nvGrpSpPr>
        <p:grpSpPr>
          <a:xfrm>
            <a:off x="2667000" y="4168914"/>
            <a:ext cx="4953000" cy="2308086"/>
            <a:chOff x="2057400" y="4168914"/>
            <a:chExt cx="4953000" cy="2308086"/>
          </a:xfrm>
        </p:grpSpPr>
        <p:sp>
          <p:nvSpPr>
            <p:cNvPr id="25" name="TextBox 24"/>
            <p:cNvSpPr txBox="1"/>
            <p:nvPr/>
          </p:nvSpPr>
          <p:spPr>
            <a:xfrm>
              <a:off x="2057400" y="4953000"/>
              <a:ext cx="1143000" cy="707886"/>
            </a:xfrm>
            <a:prstGeom prst="rect">
              <a:avLst/>
            </a:prstGeom>
            <a:noFill/>
          </p:spPr>
          <p:txBody>
            <a:bodyPr wrap="square" rtlCol="0">
              <a:spAutoFit/>
            </a:bodyPr>
            <a:lstStyle/>
            <a:p>
              <a:pPr algn="ctr"/>
              <a:r>
                <a:rPr lang="en-US" sz="4000" b="1" dirty="0">
                  <a:ln>
                    <a:solidFill>
                      <a:sysClr val="windowText" lastClr="000000"/>
                    </a:solidFill>
                  </a:ln>
                  <a:solidFill>
                    <a:schemeClr val="accent6">
                      <a:lumMod val="75000"/>
                    </a:schemeClr>
                  </a:solidFill>
                </a:rPr>
                <a:t>/24</a:t>
              </a:r>
            </a:p>
          </p:txBody>
        </p:sp>
        <p:grpSp>
          <p:nvGrpSpPr>
            <p:cNvPr id="3" name="Group 51"/>
            <p:cNvGrpSpPr/>
            <p:nvPr/>
          </p:nvGrpSpPr>
          <p:grpSpPr>
            <a:xfrm>
              <a:off x="3200400" y="4168914"/>
              <a:ext cx="3810000" cy="2308086"/>
              <a:chOff x="3200400" y="4168914"/>
              <a:chExt cx="3810000" cy="2308086"/>
            </a:xfrm>
          </p:grpSpPr>
          <p:sp>
            <p:nvSpPr>
              <p:cNvPr id="26" name="TextBox 25"/>
              <p:cNvSpPr txBox="1"/>
              <p:nvPr/>
            </p:nvSpPr>
            <p:spPr>
              <a:xfrm>
                <a:off x="4876800" y="4168914"/>
                <a:ext cx="1143000" cy="707886"/>
              </a:xfrm>
              <a:prstGeom prst="rect">
                <a:avLst/>
              </a:prstGeom>
              <a:noFill/>
            </p:spPr>
            <p:txBody>
              <a:bodyPr wrap="square" rtlCol="0">
                <a:spAutoFit/>
              </a:bodyPr>
              <a:lstStyle/>
              <a:p>
                <a:pPr algn="ctr"/>
                <a:r>
                  <a:rPr lang="en-US" sz="4000" b="1" dirty="0">
                    <a:ln>
                      <a:solidFill>
                        <a:sysClr val="windowText" lastClr="000000"/>
                      </a:solidFill>
                    </a:ln>
                    <a:solidFill>
                      <a:schemeClr val="accent6">
                        <a:lumMod val="75000"/>
                      </a:schemeClr>
                    </a:solidFill>
                  </a:rPr>
                  <a:t>/25</a:t>
                </a:r>
              </a:p>
            </p:txBody>
          </p:sp>
          <p:sp>
            <p:nvSpPr>
              <p:cNvPr id="27" name="TextBox 26"/>
              <p:cNvSpPr txBox="1"/>
              <p:nvPr/>
            </p:nvSpPr>
            <p:spPr>
              <a:xfrm>
                <a:off x="4876800" y="5769114"/>
                <a:ext cx="1143000" cy="707886"/>
              </a:xfrm>
              <a:prstGeom prst="rect">
                <a:avLst/>
              </a:prstGeom>
              <a:noFill/>
            </p:spPr>
            <p:txBody>
              <a:bodyPr wrap="square" rtlCol="0">
                <a:spAutoFit/>
              </a:bodyPr>
              <a:lstStyle/>
              <a:p>
                <a:pPr algn="ctr"/>
                <a:r>
                  <a:rPr lang="en-US" sz="4000" b="1" dirty="0">
                    <a:ln>
                      <a:solidFill>
                        <a:sysClr val="windowText" lastClr="000000"/>
                      </a:solidFill>
                    </a:ln>
                    <a:solidFill>
                      <a:schemeClr val="accent6">
                        <a:lumMod val="75000"/>
                      </a:schemeClr>
                    </a:solidFill>
                  </a:rPr>
                  <a:t>/25</a:t>
                </a:r>
              </a:p>
            </p:txBody>
          </p:sp>
          <p:grpSp>
            <p:nvGrpSpPr>
              <p:cNvPr id="4" name="Group 37"/>
              <p:cNvGrpSpPr/>
              <p:nvPr/>
            </p:nvGrpSpPr>
            <p:grpSpPr>
              <a:xfrm>
                <a:off x="3200400" y="4876800"/>
                <a:ext cx="2247900" cy="892314"/>
                <a:chOff x="3200400" y="4876800"/>
                <a:chExt cx="2247900" cy="892314"/>
              </a:xfrm>
            </p:grpSpPr>
            <p:cxnSp>
              <p:nvCxnSpPr>
                <p:cNvPr id="29" name="Straight Arrow Connector 28"/>
                <p:cNvCxnSpPr>
                  <a:stCxn id="25" idx="3"/>
                  <a:endCxn id="39" idx="1"/>
                </p:cNvCxnSpPr>
                <p:nvPr/>
              </p:nvCxnSpPr>
              <p:spPr>
                <a:xfrm>
                  <a:off x="3200400" y="5306943"/>
                  <a:ext cx="1905000" cy="10180"/>
                </a:xfrm>
                <a:prstGeom prst="straightConnector1">
                  <a:avLst/>
                </a:prstGeom>
                <a:ln w="5715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26" idx="2"/>
                </p:cNvCxnSpPr>
                <p:nvPr/>
              </p:nvCxnSpPr>
              <p:spPr>
                <a:xfrm rot="5400000" flipH="1" flipV="1">
                  <a:off x="5010150" y="4895850"/>
                  <a:ext cx="457200" cy="419100"/>
                </a:xfrm>
                <a:prstGeom prst="straightConnector1">
                  <a:avLst/>
                </a:prstGeom>
                <a:ln w="5715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endCxn id="27" idx="0"/>
                </p:cNvCxnSpPr>
                <p:nvPr/>
              </p:nvCxnSpPr>
              <p:spPr>
                <a:xfrm rot="16200000" flipH="1">
                  <a:off x="5021193" y="5342007"/>
                  <a:ext cx="435114" cy="419100"/>
                </a:xfrm>
                <a:prstGeom prst="straightConnector1">
                  <a:avLst/>
                </a:prstGeom>
                <a:ln w="5715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39" name="TextBox 38"/>
              <p:cNvSpPr txBox="1"/>
              <p:nvPr/>
            </p:nvSpPr>
            <p:spPr>
              <a:xfrm>
                <a:off x="5105400" y="5086290"/>
                <a:ext cx="1905000" cy="461665"/>
              </a:xfrm>
              <a:prstGeom prst="rect">
                <a:avLst/>
              </a:prstGeom>
              <a:noFill/>
            </p:spPr>
            <p:txBody>
              <a:bodyPr wrap="square" rtlCol="0">
                <a:spAutoFit/>
              </a:bodyPr>
              <a:lstStyle/>
              <a:p>
                <a:pPr algn="ctr"/>
                <a:r>
                  <a:rPr lang="en-US" sz="2400" b="1" dirty="0">
                    <a:ln>
                      <a:solidFill>
                        <a:sysClr val="windowText" lastClr="000000"/>
                      </a:solidFill>
                    </a:ln>
                    <a:solidFill>
                      <a:schemeClr val="accent6">
                        <a:lumMod val="75000"/>
                      </a:schemeClr>
                    </a:solidFill>
                  </a:rPr>
                  <a:t>Subnetting</a:t>
                </a:r>
                <a:endParaRPr lang="en-US" sz="2000" b="1" dirty="0">
                  <a:ln>
                    <a:solidFill>
                      <a:sysClr val="windowText" lastClr="000000"/>
                    </a:solidFill>
                  </a:ln>
                  <a:solidFill>
                    <a:schemeClr val="accent6">
                      <a:lumMod val="75000"/>
                    </a:schemeClr>
                  </a:solidFill>
                </a:endParaRPr>
              </a:p>
            </p:txBody>
          </p:sp>
        </p:grpSp>
      </p:grpSp>
      <p:grpSp>
        <p:nvGrpSpPr>
          <p:cNvPr id="5" name="Group 53"/>
          <p:cNvGrpSpPr/>
          <p:nvPr/>
        </p:nvGrpSpPr>
        <p:grpSpPr>
          <a:xfrm>
            <a:off x="1905000" y="4186535"/>
            <a:ext cx="3657600" cy="2138067"/>
            <a:chOff x="1828800" y="4186535"/>
            <a:chExt cx="3657600" cy="2138067"/>
          </a:xfrm>
        </p:grpSpPr>
        <p:grpSp>
          <p:nvGrpSpPr>
            <p:cNvPr id="6" name="Group 48"/>
            <p:cNvGrpSpPr/>
            <p:nvPr/>
          </p:nvGrpSpPr>
          <p:grpSpPr>
            <a:xfrm>
              <a:off x="1828800" y="4186535"/>
              <a:ext cx="3657600" cy="2138067"/>
              <a:chOff x="1828800" y="4110335"/>
              <a:chExt cx="3657600" cy="2138067"/>
            </a:xfrm>
          </p:grpSpPr>
          <p:cxnSp>
            <p:nvCxnSpPr>
              <p:cNvPr id="41" name="Straight Arrow Connector 40"/>
              <p:cNvCxnSpPr/>
              <p:nvPr/>
            </p:nvCxnSpPr>
            <p:spPr>
              <a:xfrm rot="10800000">
                <a:off x="1905000" y="4572000"/>
                <a:ext cx="3581400" cy="1"/>
              </a:xfrm>
              <a:prstGeom prst="straightConnector1">
                <a:avLst/>
              </a:prstGeom>
              <a:ln w="5715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rot="10800000">
                <a:off x="1828800" y="6248400"/>
                <a:ext cx="3657600" cy="2"/>
              </a:xfrm>
              <a:prstGeom prst="straightConnector1">
                <a:avLst/>
              </a:prstGeom>
              <a:ln w="5715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25" idx="1"/>
              </p:cNvCxnSpPr>
              <p:nvPr/>
            </p:nvCxnSpPr>
            <p:spPr>
              <a:xfrm rot="5400000" flipH="1" flipV="1">
                <a:off x="1777172" y="5358572"/>
                <a:ext cx="941457" cy="838200"/>
              </a:xfrm>
              <a:prstGeom prst="straightConnector1">
                <a:avLst/>
              </a:prstGeom>
              <a:ln w="571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endCxn id="25" idx="1"/>
              </p:cNvCxnSpPr>
              <p:nvPr/>
            </p:nvCxnSpPr>
            <p:spPr>
              <a:xfrm>
                <a:off x="1905000" y="4572000"/>
                <a:ext cx="762000" cy="734943"/>
              </a:xfrm>
              <a:prstGeom prst="straightConnector1">
                <a:avLst/>
              </a:prstGeom>
              <a:ln w="571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1905000" y="4110335"/>
                <a:ext cx="1828800" cy="461665"/>
              </a:xfrm>
              <a:prstGeom prst="rect">
                <a:avLst/>
              </a:prstGeom>
              <a:noFill/>
            </p:spPr>
            <p:txBody>
              <a:bodyPr wrap="square" rtlCol="0">
                <a:spAutoFit/>
              </a:bodyPr>
              <a:lstStyle/>
              <a:p>
                <a:pPr algn="ctr"/>
                <a:r>
                  <a:rPr lang="en-US" sz="2400" b="1" dirty="0">
                    <a:ln>
                      <a:solidFill>
                        <a:sysClr val="windowText" lastClr="000000"/>
                      </a:solidFill>
                    </a:ln>
                    <a:solidFill>
                      <a:srgbClr val="C00000"/>
                    </a:solidFill>
                  </a:rPr>
                  <a:t>Supernetting</a:t>
                </a:r>
              </a:p>
            </p:txBody>
          </p:sp>
        </p:grpSp>
        <p:sp>
          <p:nvSpPr>
            <p:cNvPr id="53" name="TextBox 52"/>
            <p:cNvSpPr txBox="1"/>
            <p:nvPr/>
          </p:nvSpPr>
          <p:spPr>
            <a:xfrm>
              <a:off x="2590800" y="4953000"/>
              <a:ext cx="1143000" cy="707886"/>
            </a:xfrm>
            <a:prstGeom prst="rect">
              <a:avLst/>
            </a:prstGeom>
            <a:noFill/>
          </p:spPr>
          <p:txBody>
            <a:bodyPr wrap="square" rtlCol="0">
              <a:spAutoFit/>
            </a:bodyPr>
            <a:lstStyle/>
            <a:p>
              <a:pPr algn="ctr"/>
              <a:r>
                <a:rPr lang="en-US" sz="4000" b="1" dirty="0">
                  <a:ln>
                    <a:solidFill>
                      <a:sysClr val="windowText" lastClr="000000"/>
                    </a:solidFill>
                  </a:ln>
                  <a:solidFill>
                    <a:srgbClr val="C00000"/>
                  </a:solidFill>
                </a:rPr>
                <a:t>/24</a:t>
              </a:r>
            </a:p>
          </p:txBody>
        </p:sp>
      </p:grpSp>
      <p:sp>
        <p:nvSpPr>
          <p:cNvPr id="68" name="TextBox 67"/>
          <p:cNvSpPr txBox="1"/>
          <p:nvPr/>
        </p:nvSpPr>
        <p:spPr>
          <a:xfrm>
            <a:off x="0" y="0"/>
            <a:ext cx="9144000" cy="769441"/>
          </a:xfrm>
          <a:prstGeom prst="rect">
            <a:avLst/>
          </a:prstGeom>
          <a:solidFill>
            <a:schemeClr val="accent6">
              <a:lumMod val="75000"/>
            </a:schemeClr>
          </a:solidFill>
        </p:spPr>
        <p:txBody>
          <a:bodyPr wrap="square" rtlCol="0">
            <a:spAutoFit/>
          </a:bodyPr>
          <a:lstStyle/>
          <a:p>
            <a:pPr algn="ctr" rtl="0"/>
            <a:r>
              <a:rPr lang="en-US" sz="4400" b="1" dirty="0">
                <a:ln>
                  <a:solidFill>
                    <a:prstClr val="black"/>
                  </a:solidFill>
                </a:ln>
                <a:solidFill>
                  <a:prstClr val="white"/>
                </a:solidFill>
                <a:latin typeface="Tahoma" pitchFamily="34" charset="0"/>
                <a:cs typeface="Tahoma" pitchFamily="34" charset="0"/>
              </a:rPr>
              <a:t>CIDR </a:t>
            </a:r>
            <a:r>
              <a:rPr lang="en-US" sz="3200" b="1" dirty="0">
                <a:ln>
                  <a:solidFill>
                    <a:prstClr val="black"/>
                  </a:solidFill>
                </a:ln>
                <a:solidFill>
                  <a:prstClr val="white"/>
                </a:solidFill>
                <a:latin typeface="Tahoma" pitchFamily="34" charset="0"/>
                <a:cs typeface="Tahoma" pitchFamily="34" charset="0"/>
              </a:rPr>
              <a:t>(Classless </a:t>
            </a:r>
            <a:r>
              <a:rPr lang="en-US" sz="3200" b="1" dirty="0" err="1">
                <a:ln>
                  <a:solidFill>
                    <a:prstClr val="black"/>
                  </a:solidFill>
                </a:ln>
                <a:solidFill>
                  <a:prstClr val="white"/>
                </a:solidFill>
                <a:latin typeface="Tahoma" pitchFamily="34" charset="0"/>
                <a:cs typeface="Tahoma" pitchFamily="34" charset="0"/>
              </a:rPr>
              <a:t>Interdomain</a:t>
            </a:r>
            <a:r>
              <a:rPr lang="en-US" sz="3200" b="1" dirty="0">
                <a:ln>
                  <a:solidFill>
                    <a:prstClr val="black"/>
                  </a:solidFill>
                </a:ln>
                <a:solidFill>
                  <a:prstClr val="white"/>
                </a:solidFill>
                <a:latin typeface="Tahoma" pitchFamily="34" charset="0"/>
                <a:cs typeface="Tahoma" pitchFamily="34" charset="0"/>
              </a:rPr>
              <a:t> Routing)</a:t>
            </a:r>
            <a:endParaRPr lang="th-TH" sz="4400" b="1" dirty="0">
              <a:ln>
                <a:solidFill>
                  <a:prstClr val="black"/>
                </a:solidFill>
              </a:ln>
              <a:solidFill>
                <a:prstClr val="white"/>
              </a:solidFill>
              <a:latin typeface="Tahoma" pitchFamily="34" charset="0"/>
              <a:cs typeface="Tahoma" pitchFamily="34" charset="0"/>
            </a:endParaRPr>
          </a:p>
        </p:txBody>
      </p:sp>
      <p:sp>
        <p:nvSpPr>
          <p:cNvPr id="28" name="TextBox 27"/>
          <p:cNvSpPr txBox="1"/>
          <p:nvPr/>
        </p:nvSpPr>
        <p:spPr>
          <a:xfrm>
            <a:off x="2362200" y="4953000"/>
            <a:ext cx="1752600" cy="1200329"/>
          </a:xfrm>
          <a:prstGeom prst="rect">
            <a:avLst/>
          </a:prstGeom>
          <a:noFill/>
        </p:spPr>
        <p:txBody>
          <a:bodyPr wrap="square" rtlCol="0">
            <a:spAutoFit/>
          </a:bodyPr>
          <a:lstStyle/>
          <a:p>
            <a:pPr algn="ctr"/>
            <a:r>
              <a:rPr lang="en-US" sz="4000" b="1" dirty="0"/>
              <a:t>/24</a:t>
            </a:r>
          </a:p>
          <a:p>
            <a:pPr algn="ctr"/>
            <a:r>
              <a:rPr lang="en-US" sz="3200" b="1" dirty="0"/>
              <a:t>network</a:t>
            </a:r>
          </a:p>
        </p:txBody>
      </p:sp>
    </p:spTree>
    <p:extLst>
      <p:ext uri="{BB962C8B-B14F-4D97-AF65-F5344CB8AC3E}">
        <p14:creationId xmlns:p14="http://schemas.microsoft.com/office/powerpoint/2010/main" val="930449639"/>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right)">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0" y="0"/>
            <a:ext cx="9144000" cy="769441"/>
          </a:xfrm>
          <a:prstGeom prst="rect">
            <a:avLst/>
          </a:prstGeom>
          <a:solidFill>
            <a:schemeClr val="accent6">
              <a:lumMod val="75000"/>
            </a:schemeClr>
          </a:solidFill>
        </p:spPr>
        <p:txBody>
          <a:bodyPr wrap="square" rtlCol="0">
            <a:spAutoFit/>
          </a:bodyPr>
          <a:lstStyle/>
          <a:p>
            <a:pPr algn="ctr" rtl="0"/>
            <a:r>
              <a:rPr lang="en-US" sz="4400" b="1" kern="1200" dirty="0" err="1">
                <a:ln>
                  <a:solidFill>
                    <a:prstClr val="black"/>
                  </a:solidFill>
                </a:ln>
                <a:solidFill>
                  <a:prstClr val="white"/>
                </a:solidFill>
                <a:latin typeface="Tahoma" pitchFamily="34" charset="0"/>
                <a:ea typeface="+mn-ea"/>
                <a:cs typeface="Tahoma" pitchFamily="34" charset="0"/>
              </a:rPr>
              <a:t>Supernet</a:t>
            </a:r>
            <a:r>
              <a:rPr lang="en-US" sz="4400" b="1" kern="1200" dirty="0">
                <a:ln>
                  <a:solidFill>
                    <a:prstClr val="black"/>
                  </a:solidFill>
                </a:ln>
                <a:solidFill>
                  <a:prstClr val="white"/>
                </a:solidFill>
                <a:latin typeface="Tahoma" pitchFamily="34" charset="0"/>
                <a:ea typeface="+mn-ea"/>
                <a:cs typeface="Tahoma" pitchFamily="34" charset="0"/>
              </a:rPr>
              <a:t> (Route aggregation)</a:t>
            </a:r>
            <a:endParaRPr lang="th-TH" sz="4000" b="1" kern="1200" dirty="0">
              <a:ln>
                <a:solidFill>
                  <a:prstClr val="black"/>
                </a:solidFill>
              </a:ln>
              <a:solidFill>
                <a:prstClr val="white"/>
              </a:solidFill>
              <a:latin typeface="Tahoma" pitchFamily="34" charset="0"/>
              <a:ea typeface="+mn-ea"/>
              <a:cs typeface="Tahoma" pitchFamily="34" charset="0"/>
            </a:endParaRPr>
          </a:p>
        </p:txBody>
      </p:sp>
      <p:sp>
        <p:nvSpPr>
          <p:cNvPr id="15" name="Cloud 14"/>
          <p:cNvSpPr/>
          <p:nvPr/>
        </p:nvSpPr>
        <p:spPr>
          <a:xfrm>
            <a:off x="76200" y="914400"/>
            <a:ext cx="2667000" cy="1219200"/>
          </a:xfrm>
          <a:prstGeom prst="cloud">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2"/>
                </a:solidFill>
              </a:rPr>
              <a:t>202.125.138.0</a:t>
            </a:r>
            <a:r>
              <a:rPr lang="en-US" sz="2000" b="1" dirty="0">
                <a:solidFill>
                  <a:srgbClr val="C00000"/>
                </a:solidFill>
              </a:rPr>
              <a:t>/26</a:t>
            </a:r>
          </a:p>
        </p:txBody>
      </p:sp>
      <p:sp>
        <p:nvSpPr>
          <p:cNvPr id="23" name="Cloud 22"/>
          <p:cNvSpPr/>
          <p:nvPr/>
        </p:nvSpPr>
        <p:spPr>
          <a:xfrm>
            <a:off x="152400" y="2438400"/>
            <a:ext cx="2819400" cy="1219200"/>
          </a:xfrm>
          <a:prstGeom prst="cloud">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2"/>
                </a:solidFill>
              </a:rPr>
              <a:t>202.125.138.64</a:t>
            </a:r>
            <a:r>
              <a:rPr lang="en-US" sz="2000" b="1" dirty="0">
                <a:solidFill>
                  <a:srgbClr val="C00000"/>
                </a:solidFill>
              </a:rPr>
              <a:t>/26</a:t>
            </a:r>
          </a:p>
        </p:txBody>
      </p:sp>
      <p:sp>
        <p:nvSpPr>
          <p:cNvPr id="24" name="Cloud 23"/>
          <p:cNvSpPr/>
          <p:nvPr/>
        </p:nvSpPr>
        <p:spPr>
          <a:xfrm>
            <a:off x="152400" y="3886200"/>
            <a:ext cx="3048000" cy="1219200"/>
          </a:xfrm>
          <a:prstGeom prst="cloud">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2"/>
                </a:solidFill>
              </a:rPr>
              <a:t>202.125.138.128</a:t>
            </a:r>
            <a:r>
              <a:rPr lang="en-US" sz="2000" b="1" dirty="0">
                <a:solidFill>
                  <a:srgbClr val="C00000"/>
                </a:solidFill>
              </a:rPr>
              <a:t>/26</a:t>
            </a:r>
          </a:p>
        </p:txBody>
      </p:sp>
      <p:sp>
        <p:nvSpPr>
          <p:cNvPr id="26" name="Cloud 25"/>
          <p:cNvSpPr/>
          <p:nvPr/>
        </p:nvSpPr>
        <p:spPr>
          <a:xfrm>
            <a:off x="228600" y="5334000"/>
            <a:ext cx="3048000" cy="1219200"/>
          </a:xfrm>
          <a:prstGeom prst="cloud">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2"/>
                </a:solidFill>
              </a:rPr>
              <a:t>202.125.138.192</a:t>
            </a:r>
            <a:r>
              <a:rPr lang="en-US" sz="2000" b="1" dirty="0">
                <a:solidFill>
                  <a:srgbClr val="C00000"/>
                </a:solidFill>
              </a:rPr>
              <a:t>/26</a:t>
            </a:r>
          </a:p>
        </p:txBody>
      </p:sp>
      <p:pic>
        <p:nvPicPr>
          <p:cNvPr id="5122" name="Picture 2"/>
          <p:cNvPicPr>
            <a:picLocks noChangeAspect="1" noChangeArrowheads="1"/>
          </p:cNvPicPr>
          <p:nvPr/>
        </p:nvPicPr>
        <p:blipFill>
          <a:blip r:embed="rId3" cstate="print">
            <a:grayscl/>
          </a:blip>
          <a:srcRect/>
          <a:stretch>
            <a:fillRect/>
          </a:stretch>
        </p:blipFill>
        <p:spPr bwMode="auto">
          <a:xfrm>
            <a:off x="4191000" y="3053166"/>
            <a:ext cx="1524000" cy="1214034"/>
          </a:xfrm>
          <a:prstGeom prst="rect">
            <a:avLst/>
          </a:prstGeom>
          <a:noFill/>
          <a:ln w="9525">
            <a:noFill/>
            <a:miter lim="800000"/>
            <a:headEnd/>
            <a:tailEnd/>
          </a:ln>
        </p:spPr>
      </p:pic>
      <p:cxnSp>
        <p:nvCxnSpPr>
          <p:cNvPr id="27" name="Straight Arrow Connector 26"/>
          <p:cNvCxnSpPr>
            <a:endCxn id="15" idx="0"/>
          </p:cNvCxnSpPr>
          <p:nvPr/>
        </p:nvCxnSpPr>
        <p:spPr>
          <a:xfrm rot="16200000" flipV="1">
            <a:off x="2399189" y="1865789"/>
            <a:ext cx="2209800" cy="1526222"/>
          </a:xfrm>
          <a:prstGeom prst="straightConnector1">
            <a:avLst/>
          </a:prstGeom>
          <a:ln w="57150">
            <a:solidFill>
              <a:schemeClr val="accent6">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23" idx="0"/>
          </p:cNvCxnSpPr>
          <p:nvPr/>
        </p:nvCxnSpPr>
        <p:spPr>
          <a:xfrm rot="10800000">
            <a:off x="2969452" y="3048000"/>
            <a:ext cx="1297751" cy="685800"/>
          </a:xfrm>
          <a:prstGeom prst="straightConnector1">
            <a:avLst/>
          </a:prstGeom>
          <a:ln w="57150">
            <a:solidFill>
              <a:schemeClr val="accent6">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24" idx="0"/>
          </p:cNvCxnSpPr>
          <p:nvPr/>
        </p:nvCxnSpPr>
        <p:spPr>
          <a:xfrm rot="10800000" flipV="1">
            <a:off x="3197860" y="3733800"/>
            <a:ext cx="1069342" cy="762000"/>
          </a:xfrm>
          <a:prstGeom prst="straightConnector1">
            <a:avLst/>
          </a:prstGeom>
          <a:ln w="57150">
            <a:solidFill>
              <a:schemeClr val="accent6">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endCxn id="26" idx="0"/>
          </p:cNvCxnSpPr>
          <p:nvPr/>
        </p:nvCxnSpPr>
        <p:spPr>
          <a:xfrm rot="5400000">
            <a:off x="2665731" y="4342129"/>
            <a:ext cx="2209800" cy="993142"/>
          </a:xfrm>
          <a:prstGeom prst="straightConnector1">
            <a:avLst/>
          </a:prstGeom>
          <a:ln w="57150">
            <a:solidFill>
              <a:schemeClr val="accent6">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Line Callout 2 39"/>
          <p:cNvSpPr/>
          <p:nvPr/>
        </p:nvSpPr>
        <p:spPr>
          <a:xfrm>
            <a:off x="5791200" y="1676400"/>
            <a:ext cx="3276600" cy="3352800"/>
          </a:xfrm>
          <a:prstGeom prst="borderCallout2">
            <a:avLst>
              <a:gd name="adj1" fmla="val 18750"/>
              <a:gd name="adj2" fmla="val 2057"/>
              <a:gd name="adj3" fmla="val 18750"/>
              <a:gd name="adj4" fmla="val -16667"/>
              <a:gd name="adj5" fmla="val 46487"/>
              <a:gd name="adj6" fmla="val -22905"/>
            </a:avLst>
          </a:prstGeom>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n>
                  <a:solidFill>
                    <a:schemeClr val="tx2"/>
                  </a:solidFill>
                </a:ln>
              </a:rPr>
              <a:t>202.125.138.0/26; 202.125.138.64/26; 202.125.138.128/26;  202.125.138.192/26  </a:t>
            </a:r>
          </a:p>
          <a:p>
            <a:pPr algn="ctr"/>
            <a:endParaRPr lang="en-US" sz="2400" b="1" dirty="0">
              <a:ln>
                <a:solidFill>
                  <a:schemeClr val="tx2"/>
                </a:solidFill>
              </a:ln>
            </a:endParaRPr>
          </a:p>
          <a:p>
            <a:pPr algn="ctr"/>
            <a:r>
              <a:rPr lang="en-US" sz="2000" b="1" dirty="0">
                <a:ln>
                  <a:solidFill>
                    <a:schemeClr val="tx2"/>
                  </a:solidFill>
                </a:ln>
              </a:rPr>
              <a:t>are directly connected to me</a:t>
            </a:r>
          </a:p>
        </p:txBody>
      </p:sp>
      <p:sp>
        <p:nvSpPr>
          <p:cNvPr id="41" name="Line Callout 2 40"/>
          <p:cNvSpPr/>
          <p:nvPr/>
        </p:nvSpPr>
        <p:spPr>
          <a:xfrm>
            <a:off x="5791200" y="1676400"/>
            <a:ext cx="3276600" cy="3352800"/>
          </a:xfrm>
          <a:prstGeom prst="borderCallout2">
            <a:avLst>
              <a:gd name="adj1" fmla="val 18750"/>
              <a:gd name="adj2" fmla="val 2057"/>
              <a:gd name="adj3" fmla="val 18750"/>
              <a:gd name="adj4" fmla="val -16667"/>
              <a:gd name="adj5" fmla="val 46487"/>
              <a:gd name="adj6" fmla="val -22905"/>
            </a:avLst>
          </a:prstGeom>
          <a:solidFill>
            <a:schemeClr val="tx1"/>
          </a:solid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n>
                  <a:solidFill>
                    <a:schemeClr val="accent6">
                      <a:lumMod val="75000"/>
                    </a:schemeClr>
                  </a:solidFill>
                </a:ln>
              </a:rPr>
              <a:t>202.125.138.0/24</a:t>
            </a:r>
          </a:p>
          <a:p>
            <a:pPr algn="ctr"/>
            <a:endParaRPr lang="en-US" sz="2400" b="1" dirty="0"/>
          </a:p>
          <a:p>
            <a:pPr algn="ctr"/>
            <a:r>
              <a:rPr lang="en-US" sz="2000" b="1" dirty="0">
                <a:ln>
                  <a:solidFill>
                    <a:schemeClr val="accent6">
                      <a:lumMod val="75000"/>
                    </a:schemeClr>
                  </a:solidFill>
                </a:ln>
              </a:rPr>
              <a:t>is directly connected to me</a:t>
            </a:r>
          </a:p>
        </p:txBody>
      </p:sp>
      <p:sp>
        <p:nvSpPr>
          <p:cNvPr id="42" name="Rectangle 41"/>
          <p:cNvSpPr/>
          <p:nvPr/>
        </p:nvSpPr>
        <p:spPr>
          <a:xfrm>
            <a:off x="14577" y="5161002"/>
            <a:ext cx="9129423" cy="1077218"/>
          </a:xfrm>
          <a:prstGeom prst="rect">
            <a:avLst/>
          </a:prstGeom>
          <a:solidFill>
            <a:schemeClr val="accent6">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marL="280988" lvl="0" algn="ctr"/>
            <a:r>
              <a:rPr lang="en-US" sz="3200" b="1" dirty="0">
                <a:ln>
                  <a:solidFill>
                    <a:schemeClr val="tx1">
                      <a:lumMod val="50000"/>
                      <a:lumOff val="50000"/>
                    </a:schemeClr>
                  </a:solidFill>
                </a:ln>
              </a:rPr>
              <a:t>Supernetting helps reduce the size of routing tables routers have to store</a:t>
            </a:r>
          </a:p>
        </p:txBody>
      </p:sp>
    </p:spTree>
    <p:extLst>
      <p:ext uri="{BB962C8B-B14F-4D97-AF65-F5344CB8AC3E}">
        <p14:creationId xmlns:p14="http://schemas.microsoft.com/office/powerpoint/2010/main" val="7673671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0" y="0"/>
            <a:ext cx="9144000" cy="769441"/>
          </a:xfrm>
          <a:prstGeom prst="rect">
            <a:avLst/>
          </a:prstGeom>
          <a:solidFill>
            <a:schemeClr val="accent6">
              <a:lumMod val="75000"/>
            </a:schemeClr>
          </a:solidFill>
        </p:spPr>
        <p:txBody>
          <a:bodyPr wrap="square" rtlCol="0">
            <a:spAutoFit/>
          </a:bodyPr>
          <a:lstStyle/>
          <a:p>
            <a:pPr algn="ctr" rtl="0"/>
            <a:r>
              <a:rPr lang="en-US" sz="4400" b="1" kern="1200" dirty="0" err="1">
                <a:ln>
                  <a:solidFill>
                    <a:prstClr val="black"/>
                  </a:solidFill>
                </a:ln>
                <a:solidFill>
                  <a:prstClr val="white"/>
                </a:solidFill>
                <a:latin typeface="Tahoma" pitchFamily="34" charset="0"/>
                <a:ea typeface="+mn-ea"/>
                <a:cs typeface="Tahoma" pitchFamily="34" charset="0"/>
              </a:rPr>
              <a:t>Supernet</a:t>
            </a:r>
            <a:r>
              <a:rPr lang="en-US" sz="4400" b="1" kern="1200" dirty="0">
                <a:ln>
                  <a:solidFill>
                    <a:prstClr val="black"/>
                  </a:solidFill>
                </a:ln>
                <a:solidFill>
                  <a:prstClr val="white"/>
                </a:solidFill>
                <a:latin typeface="Tahoma" pitchFamily="34" charset="0"/>
                <a:ea typeface="+mn-ea"/>
                <a:cs typeface="Tahoma" pitchFamily="34" charset="0"/>
              </a:rPr>
              <a:t> (Route aggregation)</a:t>
            </a:r>
            <a:endParaRPr lang="th-TH" sz="4000" b="1" kern="1200" dirty="0">
              <a:ln>
                <a:solidFill>
                  <a:prstClr val="black"/>
                </a:solidFill>
              </a:ln>
              <a:solidFill>
                <a:prstClr val="white"/>
              </a:solidFill>
              <a:latin typeface="Tahoma" pitchFamily="34" charset="0"/>
              <a:ea typeface="+mn-ea"/>
              <a:cs typeface="Tahoma" pitchFamily="34" charset="0"/>
            </a:endParaRPr>
          </a:p>
        </p:txBody>
      </p:sp>
      <p:pic>
        <p:nvPicPr>
          <p:cNvPr id="2050" name="Picture 2" descr="An example for Supernetting"/>
          <p:cNvPicPr>
            <a:picLocks noChangeAspect="1" noChangeArrowheads="1"/>
          </p:cNvPicPr>
          <p:nvPr/>
        </p:nvPicPr>
        <p:blipFill>
          <a:blip r:embed="rId3"/>
          <a:srcRect/>
          <a:stretch>
            <a:fillRect/>
          </a:stretch>
        </p:blipFill>
        <p:spPr bwMode="auto">
          <a:xfrm>
            <a:off x="0" y="990600"/>
            <a:ext cx="8836660" cy="5334000"/>
          </a:xfrm>
          <a:prstGeom prst="rect">
            <a:avLst/>
          </a:prstGeom>
          <a:noFill/>
        </p:spPr>
      </p:pic>
    </p:spTree>
    <p:extLst>
      <p:ext uri="{BB962C8B-B14F-4D97-AF65-F5344CB8AC3E}">
        <p14:creationId xmlns:p14="http://schemas.microsoft.com/office/powerpoint/2010/main" val="495185863"/>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9144000" cy="769441"/>
          </a:xfrm>
          <a:prstGeom prst="rect">
            <a:avLst/>
          </a:prstGeom>
          <a:solidFill>
            <a:schemeClr val="accent6">
              <a:lumMod val="75000"/>
            </a:schemeClr>
          </a:solidFill>
        </p:spPr>
        <p:txBody>
          <a:bodyPr wrap="square" rtlCol="0">
            <a:spAutoFit/>
          </a:bodyPr>
          <a:lstStyle/>
          <a:p>
            <a:pPr algn="ctr" rtl="0"/>
            <a:r>
              <a:rPr lang="en-US" sz="4400" b="1" dirty="0">
                <a:ln>
                  <a:solidFill>
                    <a:prstClr val="black"/>
                  </a:solidFill>
                </a:ln>
                <a:solidFill>
                  <a:prstClr val="white"/>
                </a:solidFill>
                <a:latin typeface="Tahoma" pitchFamily="34" charset="0"/>
                <a:cs typeface="Tahoma" pitchFamily="34" charset="0"/>
              </a:rPr>
              <a:t>CIDR </a:t>
            </a:r>
            <a:r>
              <a:rPr lang="en-US" sz="3200" b="1" dirty="0">
                <a:ln>
                  <a:solidFill>
                    <a:prstClr val="black"/>
                  </a:solidFill>
                </a:ln>
                <a:solidFill>
                  <a:prstClr val="white"/>
                </a:solidFill>
                <a:latin typeface="Tahoma" pitchFamily="34" charset="0"/>
                <a:cs typeface="Tahoma" pitchFamily="34" charset="0"/>
              </a:rPr>
              <a:t>(Classless </a:t>
            </a:r>
            <a:r>
              <a:rPr lang="en-US" sz="3200" b="1" dirty="0" err="1">
                <a:ln>
                  <a:solidFill>
                    <a:prstClr val="black"/>
                  </a:solidFill>
                </a:ln>
                <a:solidFill>
                  <a:prstClr val="white"/>
                </a:solidFill>
                <a:latin typeface="Tahoma" pitchFamily="34" charset="0"/>
                <a:cs typeface="Tahoma" pitchFamily="34" charset="0"/>
              </a:rPr>
              <a:t>Interdomain</a:t>
            </a:r>
            <a:r>
              <a:rPr lang="en-US" sz="3200" b="1" dirty="0">
                <a:ln>
                  <a:solidFill>
                    <a:prstClr val="black"/>
                  </a:solidFill>
                </a:ln>
                <a:solidFill>
                  <a:prstClr val="white"/>
                </a:solidFill>
                <a:latin typeface="Tahoma" pitchFamily="34" charset="0"/>
                <a:cs typeface="Tahoma" pitchFamily="34" charset="0"/>
              </a:rPr>
              <a:t> Routing)</a:t>
            </a:r>
            <a:endParaRPr lang="th-TH" sz="4400" b="1" dirty="0">
              <a:ln>
                <a:solidFill>
                  <a:prstClr val="black"/>
                </a:solidFill>
              </a:ln>
              <a:solidFill>
                <a:prstClr val="white"/>
              </a:solidFill>
              <a:latin typeface="Tahoma" pitchFamily="34" charset="0"/>
              <a:cs typeface="Tahoma" pitchFamily="34" charset="0"/>
            </a:endParaRPr>
          </a:p>
        </p:txBody>
      </p:sp>
      <p:pic>
        <p:nvPicPr>
          <p:cNvPr id="12290" name="Picture 2"/>
          <p:cNvPicPr>
            <a:picLocks noChangeAspect="1" noChangeArrowheads="1"/>
          </p:cNvPicPr>
          <p:nvPr/>
        </p:nvPicPr>
        <p:blipFill>
          <a:blip r:embed="rId3" cstate="print"/>
          <a:srcRect/>
          <a:stretch>
            <a:fillRect/>
          </a:stretch>
        </p:blipFill>
        <p:spPr bwMode="auto">
          <a:xfrm>
            <a:off x="152400" y="1600200"/>
            <a:ext cx="8763000" cy="3533710"/>
          </a:xfrm>
          <a:prstGeom prst="rect">
            <a:avLst/>
          </a:prstGeom>
          <a:noFill/>
          <a:ln w="9525">
            <a:noFill/>
            <a:miter lim="800000"/>
            <a:headEnd/>
            <a:tailEnd/>
          </a:ln>
          <a:effectLst/>
        </p:spPr>
      </p:pic>
      <p:sp>
        <p:nvSpPr>
          <p:cNvPr id="5" name="Rectangle 4"/>
          <p:cNvSpPr/>
          <p:nvPr/>
        </p:nvSpPr>
        <p:spPr>
          <a:xfrm>
            <a:off x="6019800" y="2286000"/>
            <a:ext cx="1828800" cy="304800"/>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019800" y="4114800"/>
            <a:ext cx="1828800" cy="304800"/>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52400" y="3276600"/>
            <a:ext cx="1981200" cy="304800"/>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867400" y="1066800"/>
            <a:ext cx="2743200" cy="584775"/>
          </a:xfrm>
          <a:prstGeom prst="rect">
            <a:avLst/>
          </a:prstGeom>
          <a:noFill/>
          <a:ln w="57150">
            <a:solidFill>
              <a:schemeClr val="tx2">
                <a:lumMod val="60000"/>
                <a:lumOff val="40000"/>
              </a:schemeClr>
            </a:solidFill>
          </a:ln>
        </p:spPr>
        <p:txBody>
          <a:bodyPr wrap="square" rtlCol="0">
            <a:spAutoFit/>
          </a:bodyPr>
          <a:lstStyle/>
          <a:p>
            <a:pPr algn="ctr"/>
            <a:r>
              <a:rPr lang="en-US" sz="3200" b="1" dirty="0"/>
              <a:t>192.4.16.0/20</a:t>
            </a:r>
          </a:p>
        </p:txBody>
      </p:sp>
      <p:sp>
        <p:nvSpPr>
          <p:cNvPr id="9" name="TextBox 8"/>
          <p:cNvSpPr txBox="1"/>
          <p:nvPr/>
        </p:nvSpPr>
        <p:spPr>
          <a:xfrm>
            <a:off x="6934200" y="2158425"/>
            <a:ext cx="152400" cy="584775"/>
          </a:xfrm>
          <a:prstGeom prst="rect">
            <a:avLst/>
          </a:prstGeom>
          <a:noFill/>
        </p:spPr>
        <p:txBody>
          <a:bodyPr wrap="square" rtlCol="0">
            <a:spAutoFit/>
          </a:bodyPr>
          <a:lstStyle/>
          <a:p>
            <a:r>
              <a:rPr lang="en-US" sz="3200" dirty="0">
                <a:solidFill>
                  <a:schemeClr val="accent6">
                    <a:lumMod val="75000"/>
                  </a:schemeClr>
                </a:solidFill>
              </a:rPr>
              <a:t>.</a:t>
            </a:r>
          </a:p>
        </p:txBody>
      </p:sp>
      <p:sp>
        <p:nvSpPr>
          <p:cNvPr id="12" name="TextBox 11"/>
          <p:cNvSpPr txBox="1"/>
          <p:nvPr/>
        </p:nvSpPr>
        <p:spPr>
          <a:xfrm>
            <a:off x="7924800" y="2158425"/>
            <a:ext cx="152400" cy="584775"/>
          </a:xfrm>
          <a:prstGeom prst="rect">
            <a:avLst/>
          </a:prstGeom>
          <a:noFill/>
        </p:spPr>
        <p:txBody>
          <a:bodyPr wrap="square" rtlCol="0">
            <a:spAutoFit/>
          </a:bodyPr>
          <a:lstStyle/>
          <a:p>
            <a:r>
              <a:rPr lang="en-US" sz="3200" dirty="0">
                <a:solidFill>
                  <a:schemeClr val="accent6">
                    <a:lumMod val="75000"/>
                  </a:schemeClr>
                </a:solidFill>
              </a:rPr>
              <a:t>.</a:t>
            </a:r>
          </a:p>
        </p:txBody>
      </p:sp>
      <p:sp>
        <p:nvSpPr>
          <p:cNvPr id="13" name="TextBox 12"/>
          <p:cNvSpPr txBox="1"/>
          <p:nvPr/>
        </p:nvSpPr>
        <p:spPr>
          <a:xfrm>
            <a:off x="5943600" y="4901625"/>
            <a:ext cx="2743200" cy="584775"/>
          </a:xfrm>
          <a:prstGeom prst="rect">
            <a:avLst/>
          </a:prstGeom>
          <a:noFill/>
          <a:ln w="57150">
            <a:solidFill>
              <a:schemeClr val="tx2">
                <a:lumMod val="60000"/>
                <a:lumOff val="40000"/>
              </a:schemeClr>
            </a:solidFill>
          </a:ln>
        </p:spPr>
        <p:txBody>
          <a:bodyPr wrap="square" rtlCol="0">
            <a:spAutoFit/>
          </a:bodyPr>
          <a:lstStyle/>
          <a:p>
            <a:pPr algn="ctr"/>
            <a:r>
              <a:rPr lang="en-US" sz="3200" b="1" dirty="0"/>
              <a:t>192.4.0.0/20</a:t>
            </a:r>
          </a:p>
        </p:txBody>
      </p:sp>
      <p:sp>
        <p:nvSpPr>
          <p:cNvPr id="14" name="TextBox 13"/>
          <p:cNvSpPr txBox="1"/>
          <p:nvPr/>
        </p:nvSpPr>
        <p:spPr>
          <a:xfrm>
            <a:off x="6934200" y="3987225"/>
            <a:ext cx="152400" cy="584775"/>
          </a:xfrm>
          <a:prstGeom prst="rect">
            <a:avLst/>
          </a:prstGeom>
          <a:noFill/>
        </p:spPr>
        <p:txBody>
          <a:bodyPr wrap="square" rtlCol="0">
            <a:spAutoFit/>
          </a:bodyPr>
          <a:lstStyle/>
          <a:p>
            <a:r>
              <a:rPr lang="en-US" sz="3200" dirty="0">
                <a:solidFill>
                  <a:schemeClr val="accent6">
                    <a:lumMod val="75000"/>
                  </a:schemeClr>
                </a:solidFill>
              </a:rPr>
              <a:t>.</a:t>
            </a:r>
          </a:p>
        </p:txBody>
      </p:sp>
      <p:sp>
        <p:nvSpPr>
          <p:cNvPr id="15" name="TextBox 14"/>
          <p:cNvSpPr txBox="1"/>
          <p:nvPr/>
        </p:nvSpPr>
        <p:spPr>
          <a:xfrm>
            <a:off x="7924800" y="3962400"/>
            <a:ext cx="152400" cy="584775"/>
          </a:xfrm>
          <a:prstGeom prst="rect">
            <a:avLst/>
          </a:prstGeom>
          <a:noFill/>
        </p:spPr>
        <p:txBody>
          <a:bodyPr wrap="square" rtlCol="0">
            <a:spAutoFit/>
          </a:bodyPr>
          <a:lstStyle/>
          <a:p>
            <a:r>
              <a:rPr lang="en-US" sz="3200" dirty="0">
                <a:solidFill>
                  <a:schemeClr val="accent6">
                    <a:lumMod val="75000"/>
                  </a:schemeClr>
                </a:solidFill>
              </a:rPr>
              <a:t>.</a:t>
            </a:r>
          </a:p>
        </p:txBody>
      </p:sp>
      <p:sp>
        <p:nvSpPr>
          <p:cNvPr id="16" name="TextBox 15"/>
          <p:cNvSpPr txBox="1"/>
          <p:nvPr/>
        </p:nvSpPr>
        <p:spPr>
          <a:xfrm>
            <a:off x="152400" y="3911025"/>
            <a:ext cx="2743200" cy="584775"/>
          </a:xfrm>
          <a:prstGeom prst="rect">
            <a:avLst/>
          </a:prstGeom>
          <a:noFill/>
          <a:ln w="57150">
            <a:solidFill>
              <a:schemeClr val="tx2">
                <a:lumMod val="60000"/>
                <a:lumOff val="40000"/>
              </a:schemeClr>
            </a:solidFill>
          </a:ln>
        </p:spPr>
        <p:txBody>
          <a:bodyPr wrap="square" rtlCol="0">
            <a:spAutoFit/>
          </a:bodyPr>
          <a:lstStyle/>
          <a:p>
            <a:pPr algn="ctr"/>
            <a:r>
              <a:rPr lang="en-US" sz="3200" b="1" dirty="0"/>
              <a:t>192.4.0.0/14</a:t>
            </a:r>
          </a:p>
        </p:txBody>
      </p:sp>
      <p:sp>
        <p:nvSpPr>
          <p:cNvPr id="17" name="TextBox 16"/>
          <p:cNvSpPr txBox="1"/>
          <p:nvPr/>
        </p:nvSpPr>
        <p:spPr>
          <a:xfrm>
            <a:off x="1143000" y="3149025"/>
            <a:ext cx="152400" cy="584775"/>
          </a:xfrm>
          <a:prstGeom prst="rect">
            <a:avLst/>
          </a:prstGeom>
          <a:noFill/>
        </p:spPr>
        <p:txBody>
          <a:bodyPr wrap="square" rtlCol="0">
            <a:spAutoFit/>
          </a:bodyPr>
          <a:lstStyle/>
          <a:p>
            <a:r>
              <a:rPr lang="en-US" sz="3200" dirty="0">
                <a:solidFill>
                  <a:schemeClr val="accent6">
                    <a:lumMod val="75000"/>
                  </a:schemeClr>
                </a:solidFill>
              </a:rPr>
              <a:t>.</a:t>
            </a:r>
          </a:p>
        </p:txBody>
      </p:sp>
      <p:grpSp>
        <p:nvGrpSpPr>
          <p:cNvPr id="2" name="Group 22"/>
          <p:cNvGrpSpPr/>
          <p:nvPr/>
        </p:nvGrpSpPr>
        <p:grpSpPr>
          <a:xfrm>
            <a:off x="152400" y="4503638"/>
            <a:ext cx="5181600" cy="1174869"/>
            <a:chOff x="152400" y="4503638"/>
            <a:chExt cx="5181600" cy="1174869"/>
          </a:xfrm>
        </p:grpSpPr>
        <p:sp>
          <p:nvSpPr>
            <p:cNvPr id="18" name="Isosceles Triangle 17"/>
            <p:cNvSpPr/>
            <p:nvPr/>
          </p:nvSpPr>
          <p:spPr>
            <a:xfrm rot="21415709">
              <a:off x="921931" y="4503638"/>
              <a:ext cx="300309" cy="289124"/>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152400" y="4724400"/>
              <a:ext cx="5181600" cy="954107"/>
            </a:xfrm>
            <a:prstGeom prst="rect">
              <a:avLst/>
            </a:prstGeom>
            <a:solidFill>
              <a:schemeClr val="accent6">
                <a:lumMod val="75000"/>
                <a:alpha val="89000"/>
              </a:schemeClr>
            </a:solidFill>
          </p:spPr>
          <p:txBody>
            <a:bodyPr wrap="square" rtlCol="0">
              <a:spAutoFit/>
            </a:bodyPr>
            <a:lstStyle/>
            <a:p>
              <a:pPr algn="ctr"/>
              <a:r>
                <a:rPr lang="en-US" sz="2800" dirty="0">
                  <a:ln>
                    <a:solidFill>
                      <a:schemeClr val="bg1"/>
                    </a:solidFill>
                  </a:ln>
                  <a:solidFill>
                    <a:schemeClr val="bg1"/>
                  </a:solidFill>
                </a:rPr>
                <a:t>Contains 2</a:t>
              </a:r>
              <a:r>
                <a:rPr lang="en-US" sz="2800" baseline="50000" dirty="0">
                  <a:ln>
                    <a:solidFill>
                      <a:schemeClr val="bg1"/>
                    </a:solidFill>
                  </a:ln>
                  <a:solidFill>
                    <a:schemeClr val="bg1"/>
                  </a:solidFill>
                </a:rPr>
                <a:t>6</a:t>
              </a:r>
              <a:r>
                <a:rPr lang="en-US" sz="2800" dirty="0">
                  <a:ln>
                    <a:solidFill>
                      <a:schemeClr val="bg1"/>
                    </a:solidFill>
                  </a:ln>
                  <a:solidFill>
                    <a:schemeClr val="bg1"/>
                  </a:solidFill>
                </a:rPr>
                <a:t> (20 bit: /20) prefixes including the two prefixes on RHS</a:t>
              </a:r>
            </a:p>
          </p:txBody>
        </p:sp>
      </p:grpSp>
      <p:grpSp>
        <p:nvGrpSpPr>
          <p:cNvPr id="3" name="Group 23"/>
          <p:cNvGrpSpPr/>
          <p:nvPr/>
        </p:nvGrpSpPr>
        <p:grpSpPr>
          <a:xfrm>
            <a:off x="152400" y="4419600"/>
            <a:ext cx="5181600" cy="2278916"/>
            <a:chOff x="152400" y="4502884"/>
            <a:chExt cx="5181600" cy="2278916"/>
          </a:xfrm>
        </p:grpSpPr>
        <p:sp>
          <p:nvSpPr>
            <p:cNvPr id="21" name="Isosceles Triangle 20"/>
            <p:cNvSpPr/>
            <p:nvPr/>
          </p:nvSpPr>
          <p:spPr>
            <a:xfrm rot="21415709">
              <a:off x="2768255" y="4502884"/>
              <a:ext cx="300309" cy="1337796"/>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52400" y="5827693"/>
              <a:ext cx="5181600" cy="954107"/>
            </a:xfrm>
            <a:prstGeom prst="rect">
              <a:avLst/>
            </a:prstGeom>
            <a:solidFill>
              <a:schemeClr val="accent1">
                <a:alpha val="89000"/>
              </a:schemeClr>
            </a:solidFill>
          </p:spPr>
          <p:txBody>
            <a:bodyPr wrap="square" rtlCol="0">
              <a:spAutoFit/>
            </a:bodyPr>
            <a:lstStyle/>
            <a:p>
              <a:pPr algn="ctr"/>
              <a:r>
                <a:rPr lang="en-US" sz="2800" dirty="0">
                  <a:ln>
                    <a:solidFill>
                      <a:schemeClr val="bg1"/>
                    </a:solidFill>
                  </a:ln>
                  <a:solidFill>
                    <a:schemeClr val="bg1"/>
                  </a:solidFill>
                </a:rPr>
                <a:t>To only advertise the two /20 prefixes on RHS, use 192.4.0.0/19</a:t>
              </a:r>
            </a:p>
          </p:txBody>
        </p:sp>
      </p:grpSp>
    </p:spTree>
    <p:extLst>
      <p:ext uri="{BB962C8B-B14F-4D97-AF65-F5344CB8AC3E}">
        <p14:creationId xmlns:p14="http://schemas.microsoft.com/office/powerpoint/2010/main" val="127153763"/>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769441"/>
          </a:xfrm>
          <a:prstGeom prst="rect">
            <a:avLst/>
          </a:prstGeom>
          <a:solidFill>
            <a:schemeClr val="accent6">
              <a:lumMod val="75000"/>
            </a:schemeClr>
          </a:solidFill>
        </p:spPr>
        <p:txBody>
          <a:bodyPr wrap="square" rtlCol="0">
            <a:spAutoFit/>
          </a:bodyPr>
          <a:lstStyle/>
          <a:p>
            <a:pPr algn="ctr" rtl="0"/>
            <a:r>
              <a:rPr lang="en-US" sz="4400" b="1" kern="1200" dirty="0">
                <a:ln>
                  <a:solidFill>
                    <a:prstClr val="black"/>
                  </a:solidFill>
                </a:ln>
                <a:solidFill>
                  <a:prstClr val="white"/>
                </a:solidFill>
                <a:latin typeface="Tahoma" pitchFamily="34" charset="0"/>
                <a:ea typeface="+mn-ea"/>
                <a:cs typeface="Tahoma" pitchFamily="34" charset="0"/>
              </a:rPr>
              <a:t>Block of Addresses</a:t>
            </a:r>
            <a:endParaRPr lang="th-TH" sz="4000" b="1" kern="1200" dirty="0">
              <a:ln>
                <a:solidFill>
                  <a:prstClr val="black"/>
                </a:solidFill>
              </a:ln>
              <a:solidFill>
                <a:prstClr val="white"/>
              </a:solidFill>
              <a:latin typeface="Tahoma" pitchFamily="34" charset="0"/>
              <a:ea typeface="+mn-ea"/>
              <a:cs typeface="Tahoma" pitchFamily="34" charset="0"/>
            </a:endParaRPr>
          </a:p>
        </p:txBody>
      </p:sp>
      <p:sp>
        <p:nvSpPr>
          <p:cNvPr id="3" name="Rectangle 2"/>
          <p:cNvSpPr/>
          <p:nvPr/>
        </p:nvSpPr>
        <p:spPr>
          <a:xfrm>
            <a:off x="381000" y="1066800"/>
            <a:ext cx="8215711" cy="5355312"/>
          </a:xfrm>
          <a:prstGeom prst="rect">
            <a:avLst/>
          </a:prstGeom>
        </p:spPr>
        <p:txBody>
          <a:bodyPr wrap="none">
            <a:spAutoFit/>
          </a:bodyPr>
          <a:lstStyle/>
          <a:p>
            <a:r>
              <a:rPr lang="en-US" dirty="0">
                <a:solidFill>
                  <a:schemeClr val="tx2"/>
                </a:solidFill>
              </a:rPr>
              <a:t>ISP’s block	202.23.16.0/20	</a:t>
            </a:r>
            <a:r>
              <a:rPr lang="en-US" b="1" u="sng" dirty="0">
                <a:solidFill>
                  <a:srgbClr val="C00000"/>
                </a:solidFill>
              </a:rPr>
              <a:t>11001000   00010111   0001</a:t>
            </a:r>
            <a:r>
              <a:rPr lang="en-US" dirty="0">
                <a:solidFill>
                  <a:schemeClr val="bg1">
                    <a:lumMod val="50000"/>
                  </a:schemeClr>
                </a:solidFill>
              </a:rPr>
              <a:t>0000   00000000</a:t>
            </a:r>
          </a:p>
          <a:p>
            <a:endParaRPr lang="en-US" dirty="0">
              <a:solidFill>
                <a:srgbClr val="C00000"/>
              </a:solidFill>
            </a:endParaRPr>
          </a:p>
          <a:p>
            <a:r>
              <a:rPr lang="en-US" dirty="0">
                <a:solidFill>
                  <a:srgbClr val="C00000"/>
                </a:solidFill>
              </a:rPr>
              <a:t>ISP allocates IP blocks to clients, from its own block</a:t>
            </a:r>
          </a:p>
          <a:p>
            <a:endParaRPr lang="en-US" dirty="0">
              <a:solidFill>
                <a:srgbClr val="C00000"/>
              </a:solidFill>
            </a:endParaRPr>
          </a:p>
          <a:p>
            <a:r>
              <a:rPr lang="en-US" dirty="0">
                <a:solidFill>
                  <a:schemeClr val="tx2"/>
                </a:solidFill>
              </a:rPr>
              <a:t>Org. A		202.23.16.0/23	</a:t>
            </a:r>
            <a:r>
              <a:rPr lang="en-US" b="1" u="sng" dirty="0">
                <a:solidFill>
                  <a:srgbClr val="C00000"/>
                </a:solidFill>
              </a:rPr>
              <a:t>11001000   00010111   0001</a:t>
            </a:r>
            <a:r>
              <a:rPr lang="en-US" b="1" u="sng" dirty="0"/>
              <a:t>000</a:t>
            </a:r>
            <a:r>
              <a:rPr lang="en-US" dirty="0">
                <a:solidFill>
                  <a:schemeClr val="bg1">
                    <a:lumMod val="50000"/>
                  </a:schemeClr>
                </a:solidFill>
              </a:rPr>
              <a:t>0   00000000</a:t>
            </a:r>
          </a:p>
          <a:p>
            <a:endParaRPr lang="en-US" dirty="0">
              <a:solidFill>
                <a:srgbClr val="C00000"/>
              </a:solidFill>
            </a:endParaRPr>
          </a:p>
          <a:p>
            <a:r>
              <a:rPr lang="en-US" dirty="0">
                <a:solidFill>
                  <a:schemeClr val="tx2"/>
                </a:solidFill>
              </a:rPr>
              <a:t>Org. B		202.23.18.0/23	</a:t>
            </a:r>
            <a:r>
              <a:rPr lang="en-US" b="1" u="sng" dirty="0">
                <a:solidFill>
                  <a:srgbClr val="C00000"/>
                </a:solidFill>
              </a:rPr>
              <a:t>11001000   00010111   0001</a:t>
            </a:r>
            <a:r>
              <a:rPr lang="en-US" b="1" u="sng" dirty="0"/>
              <a:t>001</a:t>
            </a:r>
            <a:r>
              <a:rPr lang="en-US" dirty="0">
                <a:solidFill>
                  <a:schemeClr val="bg1">
                    <a:lumMod val="50000"/>
                  </a:schemeClr>
                </a:solidFill>
              </a:rPr>
              <a:t>0   00000000</a:t>
            </a:r>
          </a:p>
          <a:p>
            <a:endParaRPr lang="en-US" dirty="0">
              <a:solidFill>
                <a:srgbClr val="C00000"/>
              </a:solidFill>
            </a:endParaRPr>
          </a:p>
          <a:p>
            <a:r>
              <a:rPr lang="en-US" dirty="0">
                <a:solidFill>
                  <a:schemeClr val="tx2"/>
                </a:solidFill>
              </a:rPr>
              <a:t>Org. C		202.23.20.0/23	</a:t>
            </a:r>
            <a:r>
              <a:rPr lang="en-US" b="1" u="sng" dirty="0">
                <a:solidFill>
                  <a:srgbClr val="C00000"/>
                </a:solidFill>
              </a:rPr>
              <a:t>11001000   00010111   0001</a:t>
            </a:r>
            <a:r>
              <a:rPr lang="en-US" b="1" u="sng" dirty="0"/>
              <a:t>010</a:t>
            </a:r>
            <a:r>
              <a:rPr lang="en-US" dirty="0">
                <a:solidFill>
                  <a:schemeClr val="bg1">
                    <a:lumMod val="50000"/>
                  </a:schemeClr>
                </a:solidFill>
              </a:rPr>
              <a:t>0   00000000</a:t>
            </a:r>
          </a:p>
          <a:p>
            <a:endParaRPr lang="en-US" dirty="0">
              <a:solidFill>
                <a:srgbClr val="C00000"/>
              </a:solidFill>
            </a:endParaRPr>
          </a:p>
          <a:p>
            <a:pPr algn="ctr"/>
            <a:r>
              <a:rPr lang="en-US" dirty="0">
                <a:solidFill>
                  <a:srgbClr val="C00000"/>
                </a:solidFill>
              </a:rPr>
              <a:t>… … …</a:t>
            </a:r>
          </a:p>
          <a:p>
            <a:r>
              <a:rPr lang="en-US" dirty="0">
                <a:solidFill>
                  <a:schemeClr val="tx2"/>
                </a:solidFill>
              </a:rPr>
              <a:t>Org. D		202.23.20.0/23	</a:t>
            </a:r>
            <a:r>
              <a:rPr lang="en-US" b="1" u="sng" dirty="0">
                <a:solidFill>
                  <a:srgbClr val="C00000"/>
                </a:solidFill>
              </a:rPr>
              <a:t>11001000   00010111   0001</a:t>
            </a:r>
            <a:r>
              <a:rPr lang="en-US" b="1" u="sng" dirty="0"/>
              <a:t>111</a:t>
            </a:r>
            <a:r>
              <a:rPr lang="en-US" dirty="0">
                <a:solidFill>
                  <a:schemeClr val="bg1">
                    <a:lumMod val="50000"/>
                  </a:schemeClr>
                </a:solidFill>
              </a:rPr>
              <a:t>0   00000000</a:t>
            </a:r>
          </a:p>
          <a:p>
            <a:r>
              <a:rPr lang="en-US" dirty="0">
                <a:solidFill>
                  <a:schemeClr val="tx2"/>
                </a:solidFill>
              </a:rPr>
              <a:t>		202.23.20.0/23	</a:t>
            </a:r>
            <a:r>
              <a:rPr lang="en-US" b="1" u="sng" dirty="0">
                <a:solidFill>
                  <a:srgbClr val="C00000"/>
                </a:solidFill>
              </a:rPr>
              <a:t>11001000   00010111   0001</a:t>
            </a:r>
            <a:r>
              <a:rPr lang="en-US" b="1" u="sng" dirty="0"/>
              <a:t>111</a:t>
            </a:r>
            <a:r>
              <a:rPr lang="en-US" dirty="0">
                <a:solidFill>
                  <a:schemeClr val="bg1">
                    <a:lumMod val="50000"/>
                  </a:schemeClr>
                </a:solidFill>
              </a:rPr>
              <a:t>1   11111111</a:t>
            </a:r>
          </a:p>
          <a:p>
            <a:endParaRPr lang="en-US" dirty="0">
              <a:solidFill>
                <a:srgbClr val="C00000"/>
              </a:solidFill>
            </a:endParaRPr>
          </a:p>
          <a:p>
            <a:endParaRPr lang="en-US" dirty="0">
              <a:solidFill>
                <a:srgbClr val="C00000"/>
              </a:solidFill>
            </a:endParaRPr>
          </a:p>
          <a:p>
            <a:endParaRPr lang="en-US" b="1" dirty="0">
              <a:solidFill>
                <a:srgbClr val="C00000"/>
              </a:solidFill>
            </a:endParaRPr>
          </a:p>
          <a:p>
            <a:endParaRPr lang="en-US" b="1" dirty="0">
              <a:solidFill>
                <a:srgbClr val="C00000"/>
              </a:solidFill>
            </a:endParaRPr>
          </a:p>
          <a:p>
            <a:endParaRPr lang="en-US" b="1" dirty="0">
              <a:solidFill>
                <a:srgbClr val="C00000"/>
              </a:solidFill>
            </a:endParaRPr>
          </a:p>
          <a:p>
            <a:endParaRPr lang="en-US" dirty="0">
              <a:solidFill>
                <a:srgbClr val="C00000"/>
              </a:solidFill>
            </a:endParaRPr>
          </a:p>
        </p:txBody>
      </p:sp>
      <p:sp>
        <p:nvSpPr>
          <p:cNvPr id="4" name="Rectangular Callout 3"/>
          <p:cNvSpPr/>
          <p:nvPr/>
        </p:nvSpPr>
        <p:spPr>
          <a:xfrm>
            <a:off x="1371600" y="5029200"/>
            <a:ext cx="2362200" cy="609600"/>
          </a:xfrm>
          <a:prstGeom prst="wedgeRectCallout">
            <a:avLst>
              <a:gd name="adj1" fmla="val 109527"/>
              <a:gd name="adj2" fmla="val -108333"/>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IP Address Prefix</a:t>
            </a:r>
          </a:p>
          <a:p>
            <a:pPr algn="ctr"/>
            <a:r>
              <a:rPr lang="en-US" dirty="0">
                <a:solidFill>
                  <a:schemeClr val="tx1"/>
                </a:solidFill>
              </a:rPr>
              <a:t>(Network Part)</a:t>
            </a:r>
          </a:p>
        </p:txBody>
      </p:sp>
      <p:sp>
        <p:nvSpPr>
          <p:cNvPr id="5" name="Rectangular Callout 4"/>
          <p:cNvSpPr/>
          <p:nvPr/>
        </p:nvSpPr>
        <p:spPr>
          <a:xfrm>
            <a:off x="3352800" y="5715000"/>
            <a:ext cx="2438400" cy="609600"/>
          </a:xfrm>
          <a:prstGeom prst="wedgeRectCallout">
            <a:avLst>
              <a:gd name="adj1" fmla="val 94774"/>
              <a:gd name="adj2" fmla="val -215530"/>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 bits taken from host bits provide 8 subnets</a:t>
            </a:r>
          </a:p>
        </p:txBody>
      </p:sp>
      <p:sp>
        <p:nvSpPr>
          <p:cNvPr id="6" name="Rectangular Callout 5"/>
          <p:cNvSpPr/>
          <p:nvPr/>
        </p:nvSpPr>
        <p:spPr>
          <a:xfrm>
            <a:off x="6629400" y="5334000"/>
            <a:ext cx="2362200" cy="609600"/>
          </a:xfrm>
          <a:prstGeom prst="wedgeRectCallout">
            <a:avLst>
              <a:gd name="adj1" fmla="val -3014"/>
              <a:gd name="adj2" fmla="val -161364"/>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510 (2</a:t>
            </a:r>
            <a:r>
              <a:rPr lang="en-US" baseline="30000" dirty="0">
                <a:solidFill>
                  <a:schemeClr val="tx1"/>
                </a:solidFill>
              </a:rPr>
              <a:t>9</a:t>
            </a:r>
            <a:r>
              <a:rPr lang="en-US" dirty="0">
                <a:solidFill>
                  <a:schemeClr val="tx1"/>
                </a:solidFill>
              </a:rPr>
              <a:t>=512-2) hosts on each subnet</a:t>
            </a:r>
          </a:p>
        </p:txBody>
      </p:sp>
      <p:sp>
        <p:nvSpPr>
          <p:cNvPr id="8" name="Rectangle 7"/>
          <p:cNvSpPr/>
          <p:nvPr/>
        </p:nvSpPr>
        <p:spPr>
          <a:xfrm>
            <a:off x="8280400" y="4089400"/>
            <a:ext cx="583686" cy="646331"/>
          </a:xfrm>
          <a:prstGeom prst="rect">
            <a:avLst/>
          </a:prstGeom>
        </p:spPr>
        <p:txBody>
          <a:bodyPr wrap="none">
            <a:spAutoFit/>
          </a:bodyPr>
          <a:lstStyle/>
          <a:p>
            <a:r>
              <a:rPr lang="en-US" dirty="0">
                <a:solidFill>
                  <a:schemeClr val="bg1">
                    <a:lumMod val="50000"/>
                  </a:schemeClr>
                </a:solidFill>
              </a:rPr>
              <a:t>First</a:t>
            </a:r>
          </a:p>
          <a:p>
            <a:r>
              <a:rPr lang="en-US" dirty="0">
                <a:solidFill>
                  <a:schemeClr val="bg1">
                    <a:lumMod val="50000"/>
                  </a:schemeClr>
                </a:solidFill>
              </a:rPr>
              <a:t>Last</a:t>
            </a:r>
          </a:p>
        </p:txBody>
      </p:sp>
    </p:spTree>
    <p:extLst>
      <p:ext uri="{BB962C8B-B14F-4D97-AF65-F5344CB8AC3E}">
        <p14:creationId xmlns:p14="http://schemas.microsoft.com/office/powerpoint/2010/main" val="674059671"/>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r="27711"/>
          <a:stretch>
            <a:fillRect/>
          </a:stretch>
        </p:blipFill>
        <p:spPr bwMode="auto">
          <a:xfrm>
            <a:off x="-1" y="1455241"/>
            <a:ext cx="9074305" cy="1771650"/>
          </a:xfrm>
          <a:prstGeom prst="rect">
            <a:avLst/>
          </a:prstGeom>
          <a:noFill/>
          <a:ln w="9525">
            <a:noFill/>
            <a:miter lim="800000"/>
            <a:headEnd/>
            <a:tailEnd/>
          </a:ln>
        </p:spPr>
      </p:pic>
      <p:grpSp>
        <p:nvGrpSpPr>
          <p:cNvPr id="2" name="Group 3"/>
          <p:cNvGrpSpPr/>
          <p:nvPr/>
        </p:nvGrpSpPr>
        <p:grpSpPr>
          <a:xfrm>
            <a:off x="152400" y="3149659"/>
            <a:ext cx="8839200" cy="743982"/>
            <a:chOff x="152400" y="4503638"/>
            <a:chExt cx="5181600" cy="743982"/>
          </a:xfrm>
          <a:solidFill>
            <a:schemeClr val="tx2"/>
          </a:solidFill>
        </p:grpSpPr>
        <p:sp>
          <p:nvSpPr>
            <p:cNvPr id="5" name="Isosceles Triangle 4"/>
            <p:cNvSpPr/>
            <p:nvPr/>
          </p:nvSpPr>
          <p:spPr>
            <a:xfrm rot="21415709">
              <a:off x="921931" y="4503638"/>
              <a:ext cx="300309" cy="28912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52400" y="4724400"/>
              <a:ext cx="5181600" cy="523220"/>
            </a:xfrm>
            <a:prstGeom prst="rect">
              <a:avLst/>
            </a:prstGeom>
            <a:grpFill/>
          </p:spPr>
          <p:txBody>
            <a:bodyPr wrap="square" rtlCol="0">
              <a:spAutoFit/>
            </a:bodyPr>
            <a:lstStyle/>
            <a:p>
              <a:pPr algn="ctr"/>
              <a:r>
                <a:rPr lang="en-US" sz="2800" dirty="0">
                  <a:ln>
                    <a:solidFill>
                      <a:schemeClr val="bg1"/>
                    </a:solidFill>
                  </a:ln>
                  <a:solidFill>
                    <a:schemeClr val="bg1"/>
                  </a:solidFill>
                </a:rPr>
                <a:t>No single networking technology is best for all needs</a:t>
              </a:r>
            </a:p>
          </p:txBody>
        </p:sp>
      </p:grpSp>
      <p:grpSp>
        <p:nvGrpSpPr>
          <p:cNvPr id="3" name="Group 10"/>
          <p:cNvGrpSpPr/>
          <p:nvPr/>
        </p:nvGrpSpPr>
        <p:grpSpPr>
          <a:xfrm>
            <a:off x="152400" y="4124399"/>
            <a:ext cx="8839200" cy="1172711"/>
            <a:chOff x="152400" y="4505796"/>
            <a:chExt cx="5181600" cy="1172711"/>
          </a:xfrm>
          <a:solidFill>
            <a:schemeClr val="accent6">
              <a:lumMod val="75000"/>
            </a:schemeClr>
          </a:solidFill>
        </p:grpSpPr>
        <p:sp>
          <p:nvSpPr>
            <p:cNvPr id="12" name="Isosceles Triangle 11"/>
            <p:cNvSpPr/>
            <p:nvPr/>
          </p:nvSpPr>
          <p:spPr>
            <a:xfrm rot="21415709">
              <a:off x="1232503" y="4505796"/>
              <a:ext cx="300309" cy="28912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52400" y="4724400"/>
              <a:ext cx="5181600" cy="954107"/>
            </a:xfrm>
            <a:prstGeom prst="rect">
              <a:avLst/>
            </a:prstGeom>
            <a:grpFill/>
          </p:spPr>
          <p:txBody>
            <a:bodyPr wrap="square" rtlCol="0">
              <a:spAutoFit/>
            </a:bodyPr>
            <a:lstStyle/>
            <a:p>
              <a:pPr algn="ctr"/>
              <a:r>
                <a:rPr lang="en-US" sz="2800" dirty="0">
                  <a:ln>
                    <a:solidFill>
                      <a:schemeClr val="bg1"/>
                    </a:solidFill>
                  </a:ln>
                  <a:solidFill>
                    <a:schemeClr val="bg1"/>
                  </a:solidFill>
                </a:rPr>
                <a:t>The goal of internetworking is universal service across heterogeneous networks</a:t>
              </a:r>
            </a:p>
          </p:txBody>
        </p:sp>
      </p:grpSp>
      <p:sp>
        <p:nvSpPr>
          <p:cNvPr id="10" name="TextBox 9"/>
          <p:cNvSpPr txBox="1"/>
          <p:nvPr/>
        </p:nvSpPr>
        <p:spPr>
          <a:xfrm>
            <a:off x="609600" y="457200"/>
            <a:ext cx="7924800" cy="769441"/>
          </a:xfrm>
          <a:prstGeom prst="rect">
            <a:avLst/>
          </a:prstGeom>
          <a:solidFill>
            <a:sysClr val="window" lastClr="FFFFFF"/>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400" b="0" i="0" u="none" strike="noStrike" kern="0" cap="none" spc="0" normalizeH="0" baseline="0" noProof="0" dirty="0">
                <a:ln cap="rnd" cmpd="thickThin">
                  <a:solidFill>
                    <a:prstClr val="black"/>
                  </a:solidFill>
                  <a:bevel/>
                </a:ln>
                <a:solidFill>
                  <a:srgbClr val="FF0000"/>
                </a:solidFill>
                <a:effectLst>
                  <a:outerShdw blurRad="50800" dist="50800" dir="5400000" algn="ctr" rotWithShape="0">
                    <a:srgbClr val="000000">
                      <a:alpha val="83000"/>
                    </a:srgbClr>
                  </a:outerShdw>
                </a:effectLst>
                <a:uLnTx/>
                <a:uFillTx/>
                <a:latin typeface="Calibri"/>
              </a:rPr>
              <a:t>Motivations of Internetworking</a:t>
            </a:r>
            <a:endParaRPr kumimoji="0" lang="th-TH" sz="4400" b="0" i="0" u="none" strike="noStrike" kern="0" cap="none" spc="0" normalizeH="0" baseline="0" noProof="0" dirty="0">
              <a:ln cap="rnd" cmpd="thickThin">
                <a:solidFill>
                  <a:prstClr val="black"/>
                </a:solidFill>
                <a:bevel/>
              </a:ln>
              <a:solidFill>
                <a:srgbClr val="FF0000"/>
              </a:solidFill>
              <a:effectLst>
                <a:outerShdw blurRad="50800" dist="50800" dir="5400000" algn="ctr" rotWithShape="0">
                  <a:srgbClr val="000000">
                    <a:alpha val="83000"/>
                  </a:srgbClr>
                </a:outerShdw>
              </a:effectLst>
              <a:uLnTx/>
              <a:uFillTx/>
              <a:latin typeface="Calibri"/>
            </a:endParaRPr>
          </a:p>
        </p:txBody>
      </p:sp>
      <p:sp>
        <p:nvSpPr>
          <p:cNvPr id="11" name="TextBox 10">
            <a:extLst>
              <a:ext uri="{FF2B5EF4-FFF2-40B4-BE49-F238E27FC236}">
                <a16:creationId xmlns:a16="http://schemas.microsoft.com/office/drawing/2014/main" id="{28CB023C-7C0C-4047-B6EC-CC663F397DB8}"/>
              </a:ext>
            </a:extLst>
          </p:cNvPr>
          <p:cNvSpPr txBox="1"/>
          <p:nvPr/>
        </p:nvSpPr>
        <p:spPr>
          <a:xfrm>
            <a:off x="1600200" y="5496514"/>
            <a:ext cx="6162250" cy="1200329"/>
          </a:xfrm>
          <a:prstGeom prst="rect">
            <a:avLst/>
          </a:prstGeom>
          <a:noFill/>
        </p:spPr>
        <p:txBody>
          <a:bodyPr wrap="square">
            <a:spAutoFit/>
          </a:bodyPr>
          <a:lstStyle/>
          <a:p>
            <a:pPr algn="ctr"/>
            <a:r>
              <a:rPr lang="en-US" sz="1800" b="0" i="1" kern="1200" baseline="0" dirty="0">
                <a:solidFill>
                  <a:schemeClr val="tx1"/>
                </a:solidFill>
                <a:latin typeface="+mn-lt"/>
                <a:ea typeface="+mn-ea"/>
                <a:cs typeface="+mn-cs"/>
              </a:rPr>
              <a:t>An Internet router is a special-purpose hardware system dedicated to the task of interconnecting networks. A router can interconnect networks that use different technologies, including different media, physical addressing schemes, or frame formats.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0" y="0"/>
            <a:ext cx="9144000" cy="830997"/>
          </a:xfrm>
          <a:prstGeom prst="rect">
            <a:avLst/>
          </a:prstGeom>
          <a:solidFill>
            <a:schemeClr val="accent6">
              <a:lumMod val="75000"/>
            </a:schemeClr>
          </a:solidFill>
        </p:spPr>
        <p:txBody>
          <a:bodyPr wrap="square" rtlCol="0">
            <a:spAutoFit/>
          </a:bodyPr>
          <a:lstStyle/>
          <a:p>
            <a:pPr algn="ctr" rtl="0"/>
            <a:r>
              <a:rPr lang="en-US" sz="4800" b="1" kern="1200" dirty="0">
                <a:ln>
                  <a:solidFill>
                    <a:prstClr val="black"/>
                  </a:solidFill>
                </a:ln>
                <a:solidFill>
                  <a:prstClr val="white"/>
                </a:solidFill>
                <a:latin typeface="Tahoma" pitchFamily="34" charset="0"/>
                <a:ea typeface="+mn-ea"/>
                <a:cs typeface="Tahoma" pitchFamily="34" charset="0"/>
              </a:rPr>
              <a:t>Supernetting – </a:t>
            </a:r>
            <a:r>
              <a:rPr lang="en-US" sz="4000" b="1" kern="1200" dirty="0">
                <a:ln>
                  <a:solidFill>
                    <a:prstClr val="black"/>
                  </a:solidFill>
                </a:ln>
                <a:solidFill>
                  <a:prstClr val="white"/>
                </a:solidFill>
                <a:latin typeface="Tahoma" pitchFamily="34" charset="0"/>
                <a:ea typeface="+mn-ea"/>
                <a:cs typeface="Tahoma" pitchFamily="34" charset="0"/>
              </a:rPr>
              <a:t>Exercise</a:t>
            </a:r>
            <a:endParaRPr lang="th-TH" sz="4000" b="1" kern="1200" dirty="0">
              <a:ln>
                <a:solidFill>
                  <a:prstClr val="black"/>
                </a:solidFill>
              </a:ln>
              <a:solidFill>
                <a:prstClr val="white"/>
              </a:solidFill>
              <a:latin typeface="Tahoma" pitchFamily="34" charset="0"/>
              <a:ea typeface="+mn-ea"/>
              <a:cs typeface="Tahoma" pitchFamily="34" charset="0"/>
            </a:endParaRPr>
          </a:p>
        </p:txBody>
      </p:sp>
      <p:sp>
        <p:nvSpPr>
          <p:cNvPr id="5" name="Rectangle 4"/>
          <p:cNvSpPr/>
          <p:nvPr/>
        </p:nvSpPr>
        <p:spPr>
          <a:xfrm>
            <a:off x="0" y="762000"/>
            <a:ext cx="8839200" cy="5940088"/>
          </a:xfrm>
          <a:prstGeom prst="rect">
            <a:avLst/>
          </a:prstGeom>
        </p:spPr>
        <p:txBody>
          <a:bodyPr wrap="square">
            <a:spAutoFit/>
          </a:bodyPr>
          <a:lstStyle/>
          <a:p>
            <a:pPr algn="just"/>
            <a:r>
              <a:rPr lang="en-US" sz="2800" b="1" dirty="0"/>
              <a:t>Network address = 192.168.1.0 = 11000000.10101000.00000001.00000000</a:t>
            </a:r>
          </a:p>
          <a:p>
            <a:br>
              <a:rPr lang="en-US" sz="2800" b="1" dirty="0"/>
            </a:br>
            <a:r>
              <a:rPr lang="en-US" sz="2800" b="1" dirty="0"/>
              <a:t>Default subnet for class C = 255.255.255.0 = 11111111.11111111.11111111.00000000</a:t>
            </a:r>
          </a:p>
          <a:p>
            <a:br>
              <a:rPr lang="en-US" sz="2800" b="1" dirty="0"/>
            </a:br>
            <a:r>
              <a:rPr lang="en-US" sz="2800" b="1" dirty="0"/>
              <a:t>Adding 8 subnets= 11111111.11111111.11111111.11100000</a:t>
            </a:r>
          </a:p>
          <a:p>
            <a:pPr algn="just">
              <a:buFont typeface="Wingdings" pitchFamily="2" charset="2"/>
              <a:buChar char="Ø"/>
            </a:pPr>
            <a:endParaRPr lang="en-US" sz="2800" b="1" dirty="0"/>
          </a:p>
          <a:p>
            <a:pPr algn="just"/>
            <a:r>
              <a:rPr lang="en-US" sz="2800" b="1" dirty="0"/>
              <a:t>In the previous example you all created eight subnets in decimal format. What will be the super-net address for them which can be allocated to the Router. </a:t>
            </a:r>
          </a:p>
          <a:p>
            <a:pPr algn="just"/>
            <a:br>
              <a:rPr lang="en-US" sz="2200" dirty="0"/>
            </a:br>
            <a:endParaRPr lang="en-US" sz="2200" dirty="0"/>
          </a:p>
        </p:txBody>
      </p:sp>
    </p:spTree>
    <p:extLst>
      <p:ext uri="{BB962C8B-B14F-4D97-AF65-F5344CB8AC3E}">
        <p14:creationId xmlns:p14="http://schemas.microsoft.com/office/powerpoint/2010/main" val="2872239420"/>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cstate="print"/>
          <a:srcRect l="23429" t="27210" r="50857" b="47428"/>
          <a:stretch>
            <a:fillRect/>
          </a:stretch>
        </p:blipFill>
        <p:spPr bwMode="auto">
          <a:xfrm>
            <a:off x="1752600" y="1524000"/>
            <a:ext cx="5562600" cy="4114800"/>
          </a:xfrm>
          <a:prstGeom prst="rect">
            <a:avLst/>
          </a:prstGeom>
          <a:noFill/>
          <a:ln w="9525">
            <a:noFill/>
            <a:miter lim="800000"/>
            <a:headEnd/>
            <a:tailEnd/>
          </a:ln>
        </p:spPr>
      </p:pic>
      <p:sp>
        <p:nvSpPr>
          <p:cNvPr id="10" name="Rectangle 9"/>
          <p:cNvSpPr/>
          <p:nvPr/>
        </p:nvSpPr>
        <p:spPr>
          <a:xfrm>
            <a:off x="609600" y="6324600"/>
            <a:ext cx="7620000" cy="461665"/>
          </a:xfrm>
          <a:prstGeom prst="rect">
            <a:avLst/>
          </a:prstGeom>
        </p:spPr>
        <p:txBody>
          <a:bodyPr wrap="square">
            <a:spAutoFit/>
          </a:bodyPr>
          <a:lstStyle/>
          <a:p>
            <a:pPr lvl="0" algn="ctr"/>
            <a:r>
              <a:rPr lang="en-US" sz="2400" b="1" kern="0" dirty="0">
                <a:solidFill>
                  <a:schemeClr val="bg2"/>
                </a:solidFill>
                <a:latin typeface="Consolas" pitchFamily="49" charset="0"/>
                <a:cs typeface="Courier New" pitchFamily="49" charset="0"/>
                <a:hlinkClick r:id="rId4"/>
              </a:rPr>
              <a:t>http://www.subnet-calculator.com/cidr.php</a:t>
            </a:r>
            <a:r>
              <a:rPr lang="en-US" sz="2400" b="1" kern="0" dirty="0">
                <a:solidFill>
                  <a:schemeClr val="bg2"/>
                </a:solidFill>
                <a:latin typeface="Consolas" pitchFamily="49" charset="0"/>
                <a:cs typeface="Courier New" pitchFamily="49" charset="0"/>
              </a:rPr>
              <a:t> </a:t>
            </a:r>
            <a:endParaRPr kumimoji="0" lang="en-US" sz="2400" b="1" i="0" u="none" strike="noStrike" kern="0" cap="none" spc="0" normalizeH="0" baseline="0" noProof="0" dirty="0">
              <a:ln>
                <a:noFill/>
              </a:ln>
              <a:solidFill>
                <a:schemeClr val="bg2"/>
              </a:solidFill>
              <a:effectLst/>
              <a:uLnTx/>
              <a:uFillTx/>
              <a:latin typeface="Consolas" pitchFamily="49" charset="0"/>
              <a:cs typeface="Courier New" pitchFamily="49" charset="0"/>
            </a:endParaRPr>
          </a:p>
        </p:txBody>
      </p:sp>
      <p:sp>
        <p:nvSpPr>
          <p:cNvPr id="6" name="TextBox 5"/>
          <p:cNvSpPr txBox="1"/>
          <p:nvPr/>
        </p:nvSpPr>
        <p:spPr>
          <a:xfrm>
            <a:off x="0" y="0"/>
            <a:ext cx="9144000" cy="769441"/>
          </a:xfrm>
          <a:prstGeom prst="rect">
            <a:avLst/>
          </a:prstGeom>
          <a:solidFill>
            <a:schemeClr val="accent6">
              <a:lumMod val="75000"/>
            </a:schemeClr>
          </a:solidFill>
        </p:spPr>
        <p:txBody>
          <a:bodyPr wrap="square" rtlCol="0">
            <a:spAutoFit/>
          </a:bodyPr>
          <a:lstStyle/>
          <a:p>
            <a:pPr algn="ctr" rtl="0"/>
            <a:r>
              <a:rPr lang="en-US" sz="4400" b="1" dirty="0">
                <a:ln>
                  <a:solidFill>
                    <a:prstClr val="black"/>
                  </a:solidFill>
                </a:ln>
                <a:solidFill>
                  <a:prstClr val="white"/>
                </a:solidFill>
                <a:latin typeface="Tahoma" pitchFamily="34" charset="0"/>
                <a:cs typeface="Tahoma" pitchFamily="34" charset="0"/>
              </a:rPr>
              <a:t>CIDR </a:t>
            </a:r>
            <a:r>
              <a:rPr lang="en-US" sz="3200" b="1" dirty="0">
                <a:ln>
                  <a:solidFill>
                    <a:prstClr val="black"/>
                  </a:solidFill>
                </a:ln>
                <a:solidFill>
                  <a:prstClr val="white"/>
                </a:solidFill>
                <a:latin typeface="Tahoma" pitchFamily="34" charset="0"/>
                <a:cs typeface="Tahoma" pitchFamily="34" charset="0"/>
              </a:rPr>
              <a:t>(Classless </a:t>
            </a:r>
            <a:r>
              <a:rPr lang="en-US" sz="3200" b="1" dirty="0" err="1">
                <a:ln>
                  <a:solidFill>
                    <a:prstClr val="black"/>
                  </a:solidFill>
                </a:ln>
                <a:solidFill>
                  <a:prstClr val="white"/>
                </a:solidFill>
                <a:latin typeface="Tahoma" pitchFamily="34" charset="0"/>
                <a:cs typeface="Tahoma" pitchFamily="34" charset="0"/>
              </a:rPr>
              <a:t>Interdomain</a:t>
            </a:r>
            <a:r>
              <a:rPr lang="en-US" sz="3200" b="1" dirty="0">
                <a:ln>
                  <a:solidFill>
                    <a:prstClr val="black"/>
                  </a:solidFill>
                </a:ln>
                <a:solidFill>
                  <a:prstClr val="white"/>
                </a:solidFill>
                <a:latin typeface="Tahoma" pitchFamily="34" charset="0"/>
                <a:cs typeface="Tahoma" pitchFamily="34" charset="0"/>
              </a:rPr>
              <a:t> Routing)</a:t>
            </a:r>
            <a:endParaRPr lang="th-TH" sz="4400" b="1" dirty="0">
              <a:ln>
                <a:solidFill>
                  <a:prstClr val="black"/>
                </a:solidFill>
              </a:ln>
              <a:solidFill>
                <a:prstClr val="white"/>
              </a:solidFill>
              <a:latin typeface="Tahoma" pitchFamily="34" charset="0"/>
              <a:cs typeface="Tahoma" pitchFamily="34" charset="0"/>
            </a:endParaRPr>
          </a:p>
        </p:txBody>
      </p:sp>
    </p:spTree>
    <p:extLst>
      <p:ext uri="{BB962C8B-B14F-4D97-AF65-F5344CB8AC3E}">
        <p14:creationId xmlns:p14="http://schemas.microsoft.com/office/powerpoint/2010/main" val="4091910110"/>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0" y="0"/>
            <a:ext cx="9144000" cy="769441"/>
          </a:xfrm>
          <a:prstGeom prst="rect">
            <a:avLst/>
          </a:prstGeom>
          <a:solidFill>
            <a:schemeClr val="accent6">
              <a:lumMod val="75000"/>
            </a:schemeClr>
          </a:solidFill>
        </p:spPr>
        <p:txBody>
          <a:bodyPr wrap="square" rtlCol="0">
            <a:spAutoFit/>
          </a:bodyPr>
          <a:lstStyle/>
          <a:p>
            <a:pPr algn="ctr"/>
            <a:r>
              <a:rPr lang="en-US" sz="4400" b="1" dirty="0" err="1">
                <a:ln>
                  <a:solidFill>
                    <a:schemeClr val="bg1"/>
                  </a:solidFill>
                </a:ln>
                <a:solidFill>
                  <a:schemeClr val="tx2"/>
                </a:solidFill>
                <a:latin typeface="Tahoma" pitchFamily="34" charset="0"/>
                <a:cs typeface="Tahoma" pitchFamily="34" charset="0"/>
              </a:rPr>
              <a:t>Sidenote</a:t>
            </a:r>
            <a:r>
              <a:rPr lang="en-US" sz="4400" b="1" dirty="0">
                <a:ln>
                  <a:solidFill>
                    <a:schemeClr val="bg1"/>
                  </a:solidFill>
                </a:ln>
                <a:solidFill>
                  <a:schemeClr val="tx2"/>
                </a:solidFill>
                <a:latin typeface="Tahoma" pitchFamily="34" charset="0"/>
                <a:cs typeface="Tahoma" pitchFamily="34" charset="0"/>
              </a:rPr>
              <a:t>: </a:t>
            </a:r>
            <a:r>
              <a:rPr lang="en-US" sz="3600" b="1" dirty="0">
                <a:ln>
                  <a:solidFill>
                    <a:prstClr val="black"/>
                  </a:solidFill>
                </a:ln>
                <a:solidFill>
                  <a:prstClr val="white"/>
                </a:solidFill>
                <a:latin typeface="Tahoma" pitchFamily="34" charset="0"/>
                <a:cs typeface="Tahoma" pitchFamily="34" charset="0"/>
              </a:rPr>
              <a:t>How to get IP addresses? </a:t>
            </a:r>
            <a:endParaRPr lang="th-TH" sz="3600" b="1" dirty="0">
              <a:ln>
                <a:solidFill>
                  <a:prstClr val="black"/>
                </a:solidFill>
              </a:ln>
              <a:solidFill>
                <a:prstClr val="white"/>
              </a:solidFill>
              <a:latin typeface="Tahoma" pitchFamily="34" charset="0"/>
              <a:cs typeface="Tahoma" pitchFamily="34" charset="0"/>
            </a:endParaRPr>
          </a:p>
        </p:txBody>
      </p:sp>
      <p:pic>
        <p:nvPicPr>
          <p:cNvPr id="7" name="Picture 3" descr="service_regions"/>
          <p:cNvPicPr>
            <a:picLocks noChangeAspect="1" noChangeArrowheads="1"/>
          </p:cNvPicPr>
          <p:nvPr/>
        </p:nvPicPr>
        <p:blipFill>
          <a:blip r:embed="rId3" cstate="print"/>
          <a:srcRect/>
          <a:stretch>
            <a:fillRect/>
          </a:stretch>
        </p:blipFill>
        <p:spPr bwMode="auto">
          <a:xfrm>
            <a:off x="74613" y="1595437"/>
            <a:ext cx="8926512" cy="4957763"/>
          </a:xfrm>
          <a:prstGeom prst="rect">
            <a:avLst/>
          </a:prstGeom>
          <a:noFill/>
        </p:spPr>
      </p:pic>
      <p:pic>
        <p:nvPicPr>
          <p:cNvPr id="1027" name="Picture 3"/>
          <p:cNvPicPr>
            <a:picLocks noChangeAspect="1" noChangeArrowheads="1"/>
          </p:cNvPicPr>
          <p:nvPr/>
        </p:nvPicPr>
        <p:blipFill>
          <a:blip r:embed="rId4" cstate="print"/>
          <a:srcRect/>
          <a:stretch>
            <a:fillRect/>
          </a:stretch>
        </p:blipFill>
        <p:spPr bwMode="auto">
          <a:xfrm>
            <a:off x="3829050" y="847725"/>
            <a:ext cx="1962150" cy="752475"/>
          </a:xfrm>
          <a:prstGeom prst="rect">
            <a:avLst/>
          </a:prstGeom>
          <a:noFill/>
          <a:ln w="9525">
            <a:noFill/>
            <a:miter lim="800000"/>
            <a:headEnd/>
            <a:tailEnd/>
          </a:ln>
        </p:spPr>
      </p:pic>
      <p:sp>
        <p:nvSpPr>
          <p:cNvPr id="15" name="Rectangle 14"/>
          <p:cNvSpPr/>
          <p:nvPr/>
        </p:nvSpPr>
        <p:spPr>
          <a:xfrm>
            <a:off x="6585342" y="2430959"/>
            <a:ext cx="1568058" cy="769441"/>
          </a:xfrm>
          <a:prstGeom prst="rect">
            <a:avLst/>
          </a:prstGeom>
        </p:spPr>
        <p:txBody>
          <a:bodyPr wrap="none">
            <a:spAutoFit/>
          </a:bodyPr>
          <a:lstStyle/>
          <a:p>
            <a:pPr lvl="0" algn="ctr"/>
            <a:r>
              <a:rPr lang="en-US" sz="4400" b="1" dirty="0">
                <a:ln>
                  <a:solidFill>
                    <a:prstClr val="black"/>
                  </a:solidFill>
                </a:ln>
                <a:solidFill>
                  <a:prstClr val="white"/>
                </a:solidFill>
                <a:latin typeface="Tahoma" pitchFamily="34" charset="0"/>
                <a:cs typeface="Tahoma" pitchFamily="34" charset="0"/>
              </a:rPr>
              <a:t>RIRs</a:t>
            </a:r>
            <a:endParaRPr lang="th-TH" sz="4400" b="1" dirty="0">
              <a:ln>
                <a:solidFill>
                  <a:prstClr val="black"/>
                </a:solidFill>
              </a:ln>
              <a:solidFill>
                <a:prstClr val="white"/>
              </a:solidFill>
              <a:latin typeface="Tahoma" pitchFamily="34" charset="0"/>
              <a:cs typeface="Tahoma" pitchFamily="34" charset="0"/>
            </a:endParaRPr>
          </a:p>
        </p:txBody>
      </p:sp>
      <p:sp>
        <p:nvSpPr>
          <p:cNvPr id="6" name="Rectangle 5"/>
          <p:cNvSpPr/>
          <p:nvPr/>
        </p:nvSpPr>
        <p:spPr>
          <a:xfrm>
            <a:off x="5715000" y="3974068"/>
            <a:ext cx="769763" cy="369332"/>
          </a:xfrm>
          <a:prstGeom prst="rect">
            <a:avLst/>
          </a:prstGeom>
        </p:spPr>
        <p:txBody>
          <a:bodyPr wrap="none">
            <a:spAutoFit/>
          </a:bodyPr>
          <a:lstStyle/>
          <a:p>
            <a:r>
              <a:rPr lang="en-US" b="1" dirty="0"/>
              <a:t>PKNIC</a:t>
            </a:r>
          </a:p>
        </p:txBody>
      </p:sp>
    </p:spTree>
    <p:extLst>
      <p:ext uri="{BB962C8B-B14F-4D97-AF65-F5344CB8AC3E}">
        <p14:creationId xmlns:p14="http://schemas.microsoft.com/office/powerpoint/2010/main" val="4208125669"/>
      </p:ext>
    </p:extLst>
  </p:cSld>
  <p:clrMapOvr>
    <a:masterClrMapping/>
  </p:clrMapOvr>
  <p:transition>
    <p:fade thruBlk="1"/>
  </p:transition>
</p:sld>
</file>

<file path=ppt/slides/slide4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pSp>
        <p:nvGrpSpPr>
          <p:cNvPr id="2" name="Group 12"/>
          <p:cNvGrpSpPr/>
          <p:nvPr/>
        </p:nvGrpSpPr>
        <p:grpSpPr>
          <a:xfrm>
            <a:off x="457200" y="4286071"/>
            <a:ext cx="8229600" cy="2123658"/>
            <a:chOff x="152400" y="1456729"/>
            <a:chExt cx="8229600" cy="2123658"/>
          </a:xfrm>
        </p:grpSpPr>
        <p:sp>
          <p:nvSpPr>
            <p:cNvPr id="8" name="TextBox 7"/>
            <p:cNvSpPr txBox="1"/>
            <p:nvPr/>
          </p:nvSpPr>
          <p:spPr>
            <a:xfrm>
              <a:off x="1905000" y="1456729"/>
              <a:ext cx="6477000" cy="2123658"/>
            </a:xfrm>
            <a:prstGeom prst="rect">
              <a:avLst/>
            </a:prstGeom>
            <a:noFill/>
            <a:ln>
              <a:noFill/>
            </a:ln>
          </p:spPr>
          <p:txBody>
            <a:bodyPr wrap="square" rtlCol="0">
              <a:spAutoFit/>
            </a:bodyPr>
            <a:lstStyle/>
            <a:p>
              <a:r>
                <a:rPr lang="en-US" sz="3600" b="1" dirty="0">
                  <a:solidFill>
                    <a:srgbClr val="C5D1D7">
                      <a:lumMod val="90000"/>
                    </a:srgbClr>
                  </a:solidFill>
                  <a:latin typeface="Gill Sans MT" pitchFamily="34" charset="0"/>
                </a:rPr>
                <a:t>Chapter </a:t>
              </a:r>
              <a:r>
                <a:rPr lang="en-US" sz="3600" b="1" dirty="0">
                  <a:solidFill>
                    <a:srgbClr val="C5D1D7">
                      <a:lumMod val="90000"/>
                    </a:srgbClr>
                  </a:solidFill>
                  <a:latin typeface="Arial" pitchFamily="34" charset="0"/>
                  <a:cs typeface="Arial" pitchFamily="34" charset="0"/>
                </a:rPr>
                <a:t>4</a:t>
              </a:r>
              <a:r>
                <a:rPr lang="en-US" sz="3600" b="1" dirty="0">
                  <a:solidFill>
                    <a:srgbClr val="C5D1D7">
                      <a:lumMod val="90000"/>
                    </a:srgbClr>
                  </a:solidFill>
                  <a:latin typeface="Gill Sans MT" pitchFamily="34" charset="0"/>
                </a:rPr>
                <a:t>:</a:t>
              </a:r>
            </a:p>
            <a:p>
              <a:r>
                <a:rPr lang="en-US" sz="3600" b="1" dirty="0">
                  <a:solidFill>
                    <a:prstClr val="white"/>
                  </a:solidFill>
                  <a:latin typeface="Gill Sans MT" pitchFamily="34" charset="0"/>
                </a:rPr>
                <a:t>Internetworking </a:t>
              </a:r>
              <a:r>
                <a:rPr lang="en-US" sz="3600" b="1" dirty="0">
                  <a:solidFill>
                    <a:srgbClr val="C00000"/>
                  </a:solidFill>
                  <a:latin typeface="Gill Sans MT" pitchFamily="34" charset="0"/>
                </a:rPr>
                <a:t>[</a:t>
              </a:r>
              <a:r>
                <a:rPr lang="en-US" sz="3600" dirty="0">
                  <a:solidFill>
                    <a:srgbClr val="FF6600"/>
                  </a:solidFill>
                  <a:latin typeface="Gill Sans MT" pitchFamily="34" charset="0"/>
                </a:rPr>
                <a:t>P&amp;D</a:t>
              </a:r>
              <a:r>
                <a:rPr lang="en-US" sz="3600" b="1" dirty="0">
                  <a:solidFill>
                    <a:srgbClr val="C00000"/>
                  </a:solidFill>
                  <a:latin typeface="Gill Sans MT" pitchFamily="34" charset="0"/>
                </a:rPr>
                <a:t>]</a:t>
              </a:r>
            </a:p>
            <a:p>
              <a:pPr lvl="0"/>
              <a:r>
                <a:rPr lang="en-US" sz="2400" dirty="0">
                  <a:solidFill>
                    <a:srgbClr val="CCB400">
                      <a:lumMod val="60000"/>
                      <a:lumOff val="40000"/>
                    </a:srgbClr>
                  </a:solidFill>
                  <a:latin typeface="Gill Sans MT" pitchFamily="34" charset="0"/>
                  <a:cs typeface="Arial" pitchFamily="34" charset="0"/>
                </a:rPr>
                <a:t>Section 4.1.1 to 4.1.4</a:t>
              </a:r>
            </a:p>
            <a:p>
              <a:endParaRPr lang="en-US" sz="3600" b="1" dirty="0">
                <a:solidFill>
                  <a:prstClr val="white"/>
                </a:solidFill>
                <a:latin typeface="Gill Sans MT" pitchFamily="34" charset="0"/>
              </a:endParaRPr>
            </a:p>
          </p:txBody>
        </p:sp>
        <p:pic>
          <p:nvPicPr>
            <p:cNvPr id="7" name="Picture 2"/>
            <p:cNvPicPr>
              <a:picLocks noChangeAspect="1" noChangeArrowheads="1"/>
            </p:cNvPicPr>
            <p:nvPr/>
          </p:nvPicPr>
          <p:blipFill>
            <a:blip r:embed="rId3" cstate="print"/>
            <a:srcRect/>
            <a:stretch>
              <a:fillRect/>
            </a:stretch>
          </p:blipFill>
          <p:spPr bwMode="auto">
            <a:xfrm>
              <a:off x="152400" y="1538514"/>
              <a:ext cx="1536905" cy="2032944"/>
            </a:xfrm>
            <a:prstGeom prst="rect">
              <a:avLst/>
            </a:prstGeom>
            <a:ln>
              <a:noFill/>
            </a:ln>
            <a:effectLst>
              <a:reflection blurRad="12700" stA="30000" endPos="30000" dist="5000" dir="5400000" sy="-100000" algn="bl" rotWithShape="0"/>
            </a:effectLst>
            <a:scene3d>
              <a:camera prst="perspectiveContrastingLeftFacing">
                <a:rot lat="600000" lon="2400000" rev="0"/>
              </a:camera>
              <a:lightRig rig="threePt" dir="t">
                <a:rot lat="0" lon="0" rev="2700000"/>
              </a:lightRig>
            </a:scene3d>
            <a:sp3d>
              <a:bevelT w="63500" h="50800"/>
            </a:sp3d>
          </p:spPr>
        </p:pic>
      </p:grpSp>
      <p:grpSp>
        <p:nvGrpSpPr>
          <p:cNvPr id="3" name="Group 9"/>
          <p:cNvGrpSpPr/>
          <p:nvPr/>
        </p:nvGrpSpPr>
        <p:grpSpPr>
          <a:xfrm>
            <a:off x="485588" y="1466671"/>
            <a:ext cx="8048812" cy="1846022"/>
            <a:chOff x="333188" y="4343400"/>
            <a:chExt cx="8048812" cy="1846022"/>
          </a:xfrm>
        </p:grpSpPr>
        <p:sp>
          <p:nvSpPr>
            <p:cNvPr id="12" name="TextBox 11"/>
            <p:cNvSpPr txBox="1"/>
            <p:nvPr/>
          </p:nvSpPr>
          <p:spPr>
            <a:xfrm>
              <a:off x="2133600" y="4431269"/>
              <a:ext cx="6248400" cy="1569660"/>
            </a:xfrm>
            <a:prstGeom prst="rect">
              <a:avLst/>
            </a:prstGeom>
            <a:noFill/>
            <a:ln>
              <a:noFill/>
            </a:ln>
          </p:spPr>
          <p:txBody>
            <a:bodyPr wrap="square" rtlCol="0">
              <a:spAutoFit/>
            </a:bodyPr>
            <a:lstStyle/>
            <a:p>
              <a:r>
                <a:rPr lang="en-US" sz="3600" b="1" dirty="0">
                  <a:solidFill>
                    <a:srgbClr val="C5D1D7">
                      <a:lumMod val="90000"/>
                    </a:srgbClr>
                  </a:solidFill>
                  <a:latin typeface="Gill Sans MT" pitchFamily="34" charset="0"/>
                </a:rPr>
                <a:t>Chapter </a:t>
              </a:r>
              <a:r>
                <a:rPr lang="en-US" sz="3600" b="1" dirty="0">
                  <a:solidFill>
                    <a:srgbClr val="C5D1D7">
                      <a:lumMod val="90000"/>
                    </a:srgbClr>
                  </a:solidFill>
                  <a:latin typeface="Arial" pitchFamily="34" charset="0"/>
                  <a:cs typeface="Arial" pitchFamily="34" charset="0"/>
                </a:rPr>
                <a:t>4</a:t>
              </a:r>
              <a:r>
                <a:rPr lang="en-US" sz="3600" b="1" dirty="0">
                  <a:solidFill>
                    <a:srgbClr val="C5D1D7">
                      <a:lumMod val="90000"/>
                    </a:srgbClr>
                  </a:solidFill>
                  <a:latin typeface="Gill Sans MT" pitchFamily="34" charset="0"/>
                </a:rPr>
                <a:t>: </a:t>
              </a:r>
            </a:p>
            <a:p>
              <a:r>
                <a:rPr lang="en-US" sz="3600" b="1" dirty="0">
                  <a:solidFill>
                    <a:prstClr val="white"/>
                  </a:solidFill>
                  <a:latin typeface="Gill Sans MT" pitchFamily="34" charset="0"/>
                </a:rPr>
                <a:t>The Network Layer </a:t>
              </a:r>
              <a:r>
                <a:rPr lang="en-US" sz="3600" b="1" dirty="0">
                  <a:solidFill>
                    <a:srgbClr val="C00000"/>
                  </a:solidFill>
                  <a:latin typeface="Gill Sans MT" pitchFamily="34" charset="0"/>
                </a:rPr>
                <a:t>[</a:t>
              </a:r>
              <a:r>
                <a:rPr lang="en-US" sz="3600" dirty="0">
                  <a:solidFill>
                    <a:srgbClr val="FF6600"/>
                  </a:solidFill>
                  <a:latin typeface="Gill Sans MT" pitchFamily="34" charset="0"/>
                </a:rPr>
                <a:t>K&amp;R</a:t>
              </a:r>
              <a:r>
                <a:rPr lang="en-US" sz="3600" b="1" dirty="0">
                  <a:solidFill>
                    <a:srgbClr val="C00000"/>
                  </a:solidFill>
                  <a:latin typeface="Gill Sans MT" pitchFamily="34" charset="0"/>
                </a:rPr>
                <a:t>]</a:t>
              </a:r>
            </a:p>
            <a:p>
              <a:r>
                <a:rPr lang="en-US" sz="2400" dirty="0">
                  <a:solidFill>
                    <a:srgbClr val="CCB400">
                      <a:lumMod val="60000"/>
                      <a:lumOff val="40000"/>
                    </a:srgbClr>
                  </a:solidFill>
                  <a:latin typeface="Gill Sans MT" pitchFamily="34" charset="0"/>
                  <a:cs typeface="Arial" pitchFamily="34" charset="0"/>
                </a:rPr>
                <a:t>Section 4.4 (in particular)</a:t>
              </a:r>
            </a:p>
          </p:txBody>
        </p:sp>
        <p:pic>
          <p:nvPicPr>
            <p:cNvPr id="9" name="Picture 10" descr="0136079679_1"/>
            <p:cNvPicPr>
              <a:picLocks noChangeAspect="1" noChangeArrowheads="1"/>
            </p:cNvPicPr>
            <p:nvPr/>
          </p:nvPicPr>
          <p:blipFill>
            <a:blip r:embed="rId4" cstate="print"/>
            <a:srcRect/>
            <a:stretch>
              <a:fillRect/>
            </a:stretch>
          </p:blipFill>
          <p:spPr bwMode="auto">
            <a:xfrm>
              <a:off x="333188" y="4343400"/>
              <a:ext cx="1495612" cy="1846022"/>
            </a:xfrm>
            <a:prstGeom prst="rect">
              <a:avLst/>
            </a:prstGeom>
            <a:ln>
              <a:noFill/>
            </a:ln>
            <a:effectLst>
              <a:reflection blurRad="12700" stA="30000" endPos="30000" dist="5000" dir="5400000" sy="-100000" algn="bl" rotWithShape="0"/>
            </a:effectLst>
            <a:scene3d>
              <a:camera prst="perspectiveContrastingLeftFacing">
                <a:rot lat="600000" lon="2400000" rev="0"/>
              </a:camera>
              <a:lightRig rig="threePt" dir="t">
                <a:rot lat="0" lon="0" rev="2700000"/>
              </a:lightRig>
            </a:scene3d>
            <a:sp3d>
              <a:bevelT w="63500" h="50800"/>
            </a:sp3d>
          </p:spPr>
        </p:pic>
      </p:grpSp>
      <p:sp>
        <p:nvSpPr>
          <p:cNvPr id="16" name="TextBox 15"/>
          <p:cNvSpPr txBox="1"/>
          <p:nvPr/>
        </p:nvSpPr>
        <p:spPr>
          <a:xfrm>
            <a:off x="0" y="0"/>
            <a:ext cx="9144000" cy="769441"/>
          </a:xfrm>
          <a:prstGeom prst="rect">
            <a:avLst/>
          </a:prstGeom>
          <a:solidFill>
            <a:srgbClr val="F79646">
              <a:lumMod val="75000"/>
            </a:srgbClr>
          </a:solidFill>
        </p:spPr>
        <p:txBody>
          <a:bodyPr wrap="square" rtlCol="0">
            <a:spAutoFit/>
          </a:bodyPr>
          <a:lstStyle/>
          <a:p>
            <a:pPr algn="ctr">
              <a:defRPr/>
            </a:pPr>
            <a:r>
              <a:rPr lang="en-US" sz="4400" b="1" dirty="0">
                <a:ln>
                  <a:solidFill>
                    <a:prstClr val="black"/>
                  </a:solidFill>
                </a:ln>
                <a:solidFill>
                  <a:prstClr val="white"/>
                </a:solidFill>
                <a:latin typeface="Tahoma" pitchFamily="34" charset="0"/>
                <a:cs typeface="Tahoma" pitchFamily="34" charset="0"/>
              </a:rPr>
              <a:t>References</a:t>
            </a:r>
            <a:endParaRPr lang="th-TH" sz="3600" b="1" dirty="0">
              <a:ln>
                <a:solidFill>
                  <a:prstClr val="black"/>
                </a:solidFill>
              </a:ln>
              <a:solidFill>
                <a:srgbClr val="1F497D"/>
              </a:solidFill>
              <a:latin typeface="Tahoma" pitchFamily="34" charset="0"/>
              <a:cs typeface="Tahoma" pitchFamily="34" charset="0"/>
            </a:endParaRPr>
          </a:p>
        </p:txBody>
      </p:sp>
    </p:spTree>
  </p:cSld>
  <p:clrMapOvr>
    <a:masterClrMapping/>
  </p:clrMapOvr>
  <p:transition>
    <p:fade thruBlk="1"/>
  </p:transition>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9" name="Rectangle 8"/>
          <p:cNvSpPr/>
          <p:nvPr/>
        </p:nvSpPr>
        <p:spPr>
          <a:xfrm>
            <a:off x="0" y="2337137"/>
            <a:ext cx="9144000" cy="1323439"/>
          </a:xfrm>
          <a:prstGeom prst="rect">
            <a:avLst/>
          </a:prstGeom>
        </p:spPr>
        <p:txBody>
          <a:bodyPr wrap="square">
            <a:spAutoFit/>
          </a:bodyPr>
          <a:lstStyle/>
          <a:p>
            <a:pPr algn="ctr"/>
            <a:r>
              <a:rPr lang="en-US" sz="8000" dirty="0">
                <a:solidFill>
                  <a:srgbClr val="FF0000"/>
                </a:solidFill>
                <a:effectLst>
                  <a:outerShdw dir="5040000" algn="tl">
                    <a:srgbClr val="1F497D">
                      <a:lumMod val="75000"/>
                    </a:srgbClr>
                  </a:outerShdw>
                </a:effectLst>
                <a:latin typeface="Gill Sans MT" pitchFamily="34" charset="0"/>
                <a:cs typeface="Segoe UI" pitchFamily="34" charset="0"/>
              </a:rPr>
              <a:t>[ </a:t>
            </a:r>
            <a:r>
              <a:rPr lang="en-US" sz="6000" dirty="0">
                <a:solidFill>
                  <a:srgbClr val="F79646">
                    <a:lumMod val="75000"/>
                  </a:srgbClr>
                </a:solidFill>
                <a:effectLst>
                  <a:outerShdw dir="5040000" algn="tl">
                    <a:srgbClr val="1F497D">
                      <a:lumMod val="75000"/>
                    </a:srgbClr>
                  </a:outerShdw>
                </a:effectLst>
                <a:latin typeface="Gill Sans MT" pitchFamily="34" charset="0"/>
                <a:cs typeface="Segoe UI" pitchFamily="34" charset="0"/>
              </a:rPr>
              <a:t>End of lecture </a:t>
            </a:r>
            <a:r>
              <a:rPr lang="en-US" sz="8000" dirty="0">
                <a:solidFill>
                  <a:srgbClr val="FF0000"/>
                </a:solidFill>
                <a:effectLst>
                  <a:outerShdw dir="5040000" algn="tl">
                    <a:srgbClr val="1F497D">
                      <a:lumMod val="75000"/>
                    </a:srgbClr>
                  </a:outerShdw>
                </a:effectLst>
                <a:latin typeface="Gill Sans MT" pitchFamily="34" charset="0"/>
                <a:cs typeface="Segoe UI" pitchFamily="34" charset="0"/>
              </a:rPr>
              <a:t>]</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r="27711"/>
          <a:stretch>
            <a:fillRect/>
          </a:stretch>
        </p:blipFill>
        <p:spPr bwMode="auto">
          <a:xfrm>
            <a:off x="-1" y="1455241"/>
            <a:ext cx="9074305" cy="1771650"/>
          </a:xfrm>
          <a:prstGeom prst="rect">
            <a:avLst/>
          </a:prstGeom>
          <a:noFill/>
          <a:ln w="9525">
            <a:noFill/>
            <a:miter lim="800000"/>
            <a:headEnd/>
            <a:tailEnd/>
          </a:ln>
        </p:spPr>
      </p:pic>
      <p:grpSp>
        <p:nvGrpSpPr>
          <p:cNvPr id="3" name="Group 10"/>
          <p:cNvGrpSpPr/>
          <p:nvPr/>
        </p:nvGrpSpPr>
        <p:grpSpPr>
          <a:xfrm>
            <a:off x="304800" y="3200400"/>
            <a:ext cx="8839200" cy="3327147"/>
            <a:chOff x="152400" y="4505796"/>
            <a:chExt cx="5181600" cy="3327147"/>
          </a:xfrm>
          <a:solidFill>
            <a:schemeClr val="accent6">
              <a:lumMod val="75000"/>
            </a:schemeClr>
          </a:solidFill>
        </p:grpSpPr>
        <p:sp>
          <p:nvSpPr>
            <p:cNvPr id="12" name="Isosceles Triangle 11"/>
            <p:cNvSpPr/>
            <p:nvPr/>
          </p:nvSpPr>
          <p:spPr>
            <a:xfrm rot="21415709">
              <a:off x="1232503" y="4505796"/>
              <a:ext cx="300309" cy="28912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52400" y="4724400"/>
              <a:ext cx="5181600" cy="3108543"/>
            </a:xfrm>
            <a:prstGeom prst="rect">
              <a:avLst/>
            </a:prstGeom>
            <a:grpFill/>
          </p:spPr>
          <p:txBody>
            <a:bodyPr wrap="square" rtlCol="0">
              <a:spAutoFit/>
            </a:bodyPr>
            <a:lstStyle/>
            <a:p>
              <a:r>
                <a:rPr lang="en-US" sz="2800" dirty="0"/>
                <a:t>Each network technology is designed to fit a specific set of constraints. For example, LAN technologies are designed to provide high-speed communication across short distances, while WAN technologies are designed to provide communication across large areas. Consequently:</a:t>
              </a:r>
            </a:p>
            <a:p>
              <a:endParaRPr lang="en-US" sz="2800" dirty="0"/>
            </a:p>
            <a:p>
              <a:r>
                <a:rPr lang="en-US" sz="2800" b="1" i="1" dirty="0"/>
                <a:t>No single networking technology is best for all needs.</a:t>
              </a:r>
              <a:endParaRPr lang="en-US" sz="2800" dirty="0">
                <a:ln>
                  <a:solidFill>
                    <a:schemeClr val="bg1"/>
                  </a:solidFill>
                </a:ln>
                <a:solidFill>
                  <a:schemeClr val="bg1"/>
                </a:solidFill>
              </a:endParaRPr>
            </a:p>
          </p:txBody>
        </p:sp>
      </p:grpSp>
      <p:sp>
        <p:nvSpPr>
          <p:cNvPr id="10" name="TextBox 9"/>
          <p:cNvSpPr txBox="1"/>
          <p:nvPr/>
        </p:nvSpPr>
        <p:spPr>
          <a:xfrm>
            <a:off x="609600" y="457200"/>
            <a:ext cx="7924800" cy="769441"/>
          </a:xfrm>
          <a:prstGeom prst="rect">
            <a:avLst/>
          </a:prstGeom>
          <a:solidFill>
            <a:sysClr val="window" lastClr="FFFFFF"/>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400" b="0" i="0" u="none" strike="noStrike" kern="0" cap="none" spc="0" normalizeH="0" baseline="0" noProof="0" dirty="0">
                <a:ln cap="rnd" cmpd="thickThin">
                  <a:solidFill>
                    <a:prstClr val="black"/>
                  </a:solidFill>
                  <a:bevel/>
                </a:ln>
                <a:solidFill>
                  <a:srgbClr val="FF0000"/>
                </a:solidFill>
                <a:effectLst>
                  <a:outerShdw blurRad="50800" dist="50800" dir="5400000" algn="ctr" rotWithShape="0">
                    <a:srgbClr val="000000">
                      <a:alpha val="83000"/>
                    </a:srgbClr>
                  </a:outerShdw>
                </a:effectLst>
                <a:uLnTx/>
                <a:uFillTx/>
                <a:latin typeface="Calibri"/>
              </a:rPr>
              <a:t>Motivations of Internetworking</a:t>
            </a:r>
            <a:endParaRPr kumimoji="0" lang="th-TH" sz="4400" b="0" i="0" u="none" strike="noStrike" kern="0" cap="none" spc="0" normalizeH="0" baseline="0" noProof="0" dirty="0">
              <a:ln cap="rnd" cmpd="thickThin">
                <a:solidFill>
                  <a:prstClr val="black"/>
                </a:solidFill>
                <a:bevel/>
              </a:ln>
              <a:solidFill>
                <a:srgbClr val="FF0000"/>
              </a:solidFill>
              <a:effectLst>
                <a:outerShdw blurRad="50800" dist="50800" dir="5400000" algn="ctr" rotWithShape="0">
                  <a:srgbClr val="000000">
                    <a:alpha val="83000"/>
                  </a:srgbClr>
                </a:outerShdw>
              </a:effectLst>
              <a:uLnTx/>
              <a:uFillTx/>
              <a:latin typeface="Calibri"/>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cstate="print"/>
          <a:srcRect/>
          <a:stretch>
            <a:fillRect/>
          </a:stretch>
        </p:blipFill>
        <p:spPr bwMode="auto">
          <a:xfrm>
            <a:off x="1190625" y="1219200"/>
            <a:ext cx="6886575" cy="4267200"/>
          </a:xfrm>
          <a:prstGeom prst="rect">
            <a:avLst/>
          </a:prstGeom>
          <a:noFill/>
          <a:ln w="9525">
            <a:noFill/>
            <a:miter lim="800000"/>
            <a:headEnd/>
            <a:tailEnd/>
          </a:ln>
        </p:spPr>
      </p:pic>
      <p:grpSp>
        <p:nvGrpSpPr>
          <p:cNvPr id="2" name="Group 8"/>
          <p:cNvGrpSpPr/>
          <p:nvPr/>
        </p:nvGrpSpPr>
        <p:grpSpPr>
          <a:xfrm>
            <a:off x="1085850" y="1143000"/>
            <a:ext cx="6972300" cy="4495800"/>
            <a:chOff x="1085850" y="1066800"/>
            <a:chExt cx="6972300" cy="4495800"/>
          </a:xfrm>
        </p:grpSpPr>
        <p:pic>
          <p:nvPicPr>
            <p:cNvPr id="2050" name="Picture 2"/>
            <p:cNvPicPr>
              <a:picLocks noChangeAspect="1" noChangeArrowheads="1"/>
            </p:cNvPicPr>
            <p:nvPr/>
          </p:nvPicPr>
          <p:blipFill>
            <a:blip r:embed="rId4" cstate="print"/>
            <a:srcRect b="5172"/>
            <a:stretch>
              <a:fillRect/>
            </a:stretch>
          </p:blipFill>
          <p:spPr bwMode="auto">
            <a:xfrm>
              <a:off x="1085850" y="1066800"/>
              <a:ext cx="6972300" cy="4191000"/>
            </a:xfrm>
            <a:prstGeom prst="rect">
              <a:avLst/>
            </a:prstGeom>
            <a:noFill/>
            <a:ln w="9525">
              <a:noFill/>
              <a:miter lim="800000"/>
              <a:headEnd/>
              <a:tailEnd/>
            </a:ln>
          </p:spPr>
        </p:pic>
        <p:sp>
          <p:nvSpPr>
            <p:cNvPr id="8" name="Rectangle 7"/>
            <p:cNvSpPr/>
            <p:nvPr/>
          </p:nvSpPr>
          <p:spPr>
            <a:xfrm>
              <a:off x="2514600" y="5105400"/>
              <a:ext cx="1143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p:cNvSpPr/>
          <p:nvPr/>
        </p:nvSpPr>
        <p:spPr>
          <a:xfrm>
            <a:off x="2362200" y="3200400"/>
            <a:ext cx="4557423" cy="584775"/>
          </a:xfrm>
          <a:prstGeom prst="rect">
            <a:avLst/>
          </a:prstGeom>
          <a:noFill/>
          <a:ln>
            <a:noFill/>
          </a:ln>
          <a:effectLst>
            <a:outerShdw blurRad="44450" dist="27940" dir="5400000" algn="ctr">
              <a:srgbClr val="000000">
                <a:alpha val="32000"/>
              </a:srgbClr>
            </a:outerShdw>
            <a:softEdge rad="317500"/>
          </a:effectLst>
          <a:scene3d>
            <a:camera prst="orthographicFront">
              <a:rot lat="0" lon="0" rev="0"/>
            </a:camera>
            <a:lightRig rig="balanced" dir="t">
              <a:rot lat="0" lon="0" rev="8700000"/>
            </a:lightRig>
          </a:scene3d>
          <a:sp3d>
            <a:bevelT w="190500" h="38100"/>
          </a:sp3d>
        </p:spPr>
        <p:txBody>
          <a:bodyPr wrap="square">
            <a:spAutoFit/>
          </a:bodyPr>
          <a:lstStyle/>
          <a:p>
            <a:pPr lvl="0" algn="ctr"/>
            <a:r>
              <a:rPr lang="en-US" sz="3200" b="1" dirty="0">
                <a:ln>
                  <a:solidFill>
                    <a:schemeClr val="tx1"/>
                  </a:solidFill>
                </a:ln>
                <a:solidFill>
                  <a:schemeClr val="accent6">
                    <a:lumMod val="75000"/>
                  </a:schemeClr>
                </a:solidFill>
              </a:rPr>
              <a:t>Logically a single network</a:t>
            </a:r>
            <a:endParaRPr lang="en-US" sz="400" b="1" kern="1200" dirty="0">
              <a:ln>
                <a:solidFill>
                  <a:schemeClr val="tx1"/>
                </a:solidFill>
              </a:ln>
              <a:solidFill>
                <a:schemeClr val="accent6">
                  <a:lumMod val="75000"/>
                </a:schemeClr>
              </a:solidFill>
              <a:effectLst>
                <a:outerShdw dir="5040000" algn="tl">
                  <a:srgbClr val="1F497D">
                    <a:lumMod val="75000"/>
                  </a:srgbClr>
                </a:outerShdw>
              </a:effectLst>
              <a:cs typeface="Tahoma" pitchFamily="34" charset="0"/>
            </a:endParaRPr>
          </a:p>
        </p:txBody>
      </p:sp>
      <p:sp>
        <p:nvSpPr>
          <p:cNvPr id="13" name="TextBox 12"/>
          <p:cNvSpPr txBox="1"/>
          <p:nvPr/>
        </p:nvSpPr>
        <p:spPr>
          <a:xfrm>
            <a:off x="228599" y="5707162"/>
            <a:ext cx="8763001" cy="954107"/>
          </a:xfrm>
          <a:prstGeom prst="rect">
            <a:avLst/>
          </a:prstGeom>
          <a:solidFill>
            <a:schemeClr val="tx1">
              <a:lumMod val="65000"/>
              <a:lumOff val="35000"/>
            </a:schemeClr>
          </a:solidFill>
        </p:spPr>
        <p:txBody>
          <a:bodyPr wrap="square" rtlCol="0">
            <a:spAutoFit/>
          </a:bodyPr>
          <a:lstStyle/>
          <a:p>
            <a:pPr algn="ctr"/>
            <a:r>
              <a:rPr lang="en-US" sz="2800" dirty="0">
                <a:ln>
                  <a:solidFill>
                    <a:schemeClr val="bg1"/>
                  </a:solidFill>
                </a:ln>
                <a:solidFill>
                  <a:schemeClr val="bg1"/>
                </a:solidFill>
              </a:rPr>
              <a:t>A communication system that supplies </a:t>
            </a:r>
            <a:r>
              <a:rPr lang="en-US" sz="2800" dirty="0">
                <a:ln>
                  <a:solidFill>
                    <a:schemeClr val="accent6">
                      <a:lumMod val="75000"/>
                    </a:schemeClr>
                  </a:solidFill>
                </a:ln>
                <a:solidFill>
                  <a:schemeClr val="accent6">
                    <a:lumMod val="75000"/>
                  </a:schemeClr>
                </a:solidFill>
              </a:rPr>
              <a:t>universal service </a:t>
            </a:r>
            <a:r>
              <a:rPr lang="en-US" sz="2800" dirty="0">
                <a:ln>
                  <a:solidFill>
                    <a:schemeClr val="bg1"/>
                  </a:solidFill>
                </a:ln>
                <a:solidFill>
                  <a:schemeClr val="bg1"/>
                </a:solidFill>
              </a:rPr>
              <a:t>allows arbitrary pairs of computers to communicate</a:t>
            </a:r>
            <a:endParaRPr lang="en-US" sz="2800" dirty="0">
              <a:ln>
                <a:solidFill>
                  <a:schemeClr val="tx1"/>
                </a:solidFill>
              </a:ln>
              <a:solidFill>
                <a:schemeClr val="tx2"/>
              </a:solidFill>
            </a:endParaRPr>
          </a:p>
        </p:txBody>
      </p:sp>
      <p:sp>
        <p:nvSpPr>
          <p:cNvPr id="9" name="TextBox 8"/>
          <p:cNvSpPr txBox="1"/>
          <p:nvPr/>
        </p:nvSpPr>
        <p:spPr>
          <a:xfrm>
            <a:off x="609600" y="228600"/>
            <a:ext cx="7924800" cy="1261884"/>
          </a:xfrm>
          <a:prstGeom prst="rect">
            <a:avLst/>
          </a:prstGeom>
          <a:solidFill>
            <a:sysClr val="window" lastClr="FFFFFF"/>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400" b="0" i="0" u="none" strike="noStrike" kern="0" cap="none" spc="0" normalizeH="0" baseline="0" noProof="0" dirty="0">
                <a:ln cap="rnd" cmpd="thickThin">
                  <a:solidFill>
                    <a:prstClr val="black"/>
                  </a:solidFill>
                  <a:bevel/>
                </a:ln>
                <a:solidFill>
                  <a:srgbClr val="FF0000"/>
                </a:solidFill>
                <a:effectLst>
                  <a:outerShdw blurRad="50800" dist="50800" dir="5400000" algn="ctr" rotWithShape="0">
                    <a:srgbClr val="000000">
                      <a:alpha val="83000"/>
                    </a:srgbClr>
                  </a:outerShdw>
                </a:effectLst>
                <a:uLnTx/>
                <a:uFillTx/>
                <a:latin typeface="Calibri"/>
              </a:rPr>
              <a:t>Motivations of Internetworking</a:t>
            </a:r>
          </a:p>
          <a:p>
            <a:pPr marR="0" lvl="0" indent="0" algn="ctr" fontAlgn="auto">
              <a:lnSpc>
                <a:spcPct val="100000"/>
              </a:lnSpc>
              <a:spcBef>
                <a:spcPts val="0"/>
              </a:spcBef>
              <a:spcAft>
                <a:spcPts val="0"/>
              </a:spcAft>
              <a:buClrTx/>
              <a:buSzTx/>
              <a:buFontTx/>
              <a:buNone/>
              <a:tabLst/>
              <a:defRPr/>
            </a:pPr>
            <a:r>
              <a:rPr lang="en-US" sz="3200" kern="0" dirty="0">
                <a:ln cap="rnd" cmpd="thickThin">
                  <a:noFill/>
                  <a:bevel/>
                </a:ln>
                <a:latin typeface="Arial Narrow" pitchFamily="34" charset="0"/>
              </a:rPr>
              <a:t>The need for ‘universal service’</a:t>
            </a:r>
            <a:endParaRPr lang="th-TH" sz="3200" kern="0" dirty="0">
              <a:ln cap="rnd" cmpd="thickThin">
                <a:noFill/>
                <a:bevel/>
              </a:ln>
              <a:latin typeface="Arial Narrow"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cstate="print"/>
          <a:srcRect/>
          <a:stretch>
            <a:fillRect/>
          </a:stretch>
        </p:blipFill>
        <p:spPr bwMode="auto">
          <a:xfrm>
            <a:off x="1190625" y="1219200"/>
            <a:ext cx="6886575" cy="4267200"/>
          </a:xfrm>
          <a:prstGeom prst="rect">
            <a:avLst/>
          </a:prstGeom>
          <a:noFill/>
          <a:ln w="9525">
            <a:noFill/>
            <a:miter lim="800000"/>
            <a:headEnd/>
            <a:tailEnd/>
          </a:ln>
        </p:spPr>
      </p:pic>
      <p:grpSp>
        <p:nvGrpSpPr>
          <p:cNvPr id="2" name="Group 8"/>
          <p:cNvGrpSpPr/>
          <p:nvPr/>
        </p:nvGrpSpPr>
        <p:grpSpPr>
          <a:xfrm>
            <a:off x="1085850" y="1143000"/>
            <a:ext cx="6972300" cy="4495800"/>
            <a:chOff x="1085850" y="1066800"/>
            <a:chExt cx="6972300" cy="4495800"/>
          </a:xfrm>
        </p:grpSpPr>
        <p:pic>
          <p:nvPicPr>
            <p:cNvPr id="2050" name="Picture 2"/>
            <p:cNvPicPr>
              <a:picLocks noChangeAspect="1" noChangeArrowheads="1"/>
            </p:cNvPicPr>
            <p:nvPr/>
          </p:nvPicPr>
          <p:blipFill>
            <a:blip r:embed="rId4" cstate="print"/>
            <a:srcRect b="5172"/>
            <a:stretch>
              <a:fillRect/>
            </a:stretch>
          </p:blipFill>
          <p:spPr bwMode="auto">
            <a:xfrm>
              <a:off x="1085850" y="1066800"/>
              <a:ext cx="6972300" cy="4191000"/>
            </a:xfrm>
            <a:prstGeom prst="rect">
              <a:avLst/>
            </a:prstGeom>
            <a:noFill/>
            <a:ln w="9525">
              <a:noFill/>
              <a:miter lim="800000"/>
              <a:headEnd/>
              <a:tailEnd/>
            </a:ln>
          </p:spPr>
        </p:pic>
        <p:sp>
          <p:nvSpPr>
            <p:cNvPr id="8" name="Rectangle 7"/>
            <p:cNvSpPr/>
            <p:nvPr/>
          </p:nvSpPr>
          <p:spPr>
            <a:xfrm>
              <a:off x="2514600" y="5105400"/>
              <a:ext cx="1143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p:cNvSpPr/>
          <p:nvPr/>
        </p:nvSpPr>
        <p:spPr>
          <a:xfrm>
            <a:off x="2362200" y="3200400"/>
            <a:ext cx="4557423" cy="584775"/>
          </a:xfrm>
          <a:prstGeom prst="rect">
            <a:avLst/>
          </a:prstGeom>
          <a:noFill/>
          <a:ln>
            <a:noFill/>
          </a:ln>
          <a:effectLst>
            <a:outerShdw blurRad="44450" dist="27940" dir="5400000" algn="ctr">
              <a:srgbClr val="000000">
                <a:alpha val="32000"/>
              </a:srgbClr>
            </a:outerShdw>
            <a:softEdge rad="317500"/>
          </a:effectLst>
          <a:scene3d>
            <a:camera prst="orthographicFront">
              <a:rot lat="0" lon="0" rev="0"/>
            </a:camera>
            <a:lightRig rig="balanced" dir="t">
              <a:rot lat="0" lon="0" rev="8700000"/>
            </a:lightRig>
          </a:scene3d>
          <a:sp3d>
            <a:bevelT w="190500" h="38100"/>
          </a:sp3d>
        </p:spPr>
        <p:txBody>
          <a:bodyPr wrap="square">
            <a:spAutoFit/>
          </a:bodyPr>
          <a:lstStyle/>
          <a:p>
            <a:pPr lvl="0" algn="ctr"/>
            <a:r>
              <a:rPr lang="en-US" sz="3200" b="1" dirty="0">
                <a:ln>
                  <a:solidFill>
                    <a:schemeClr val="tx1"/>
                  </a:solidFill>
                </a:ln>
                <a:solidFill>
                  <a:schemeClr val="accent6">
                    <a:lumMod val="75000"/>
                  </a:schemeClr>
                </a:solidFill>
              </a:rPr>
              <a:t>Logically a single network</a:t>
            </a:r>
            <a:endParaRPr lang="en-US" sz="400" b="1" kern="1200" dirty="0">
              <a:ln>
                <a:solidFill>
                  <a:schemeClr val="tx1"/>
                </a:solidFill>
              </a:ln>
              <a:solidFill>
                <a:schemeClr val="accent6">
                  <a:lumMod val="75000"/>
                </a:schemeClr>
              </a:solidFill>
              <a:effectLst>
                <a:outerShdw dir="5040000" algn="tl">
                  <a:srgbClr val="1F497D">
                    <a:lumMod val="75000"/>
                  </a:srgbClr>
                </a:outerShdw>
              </a:effectLst>
              <a:cs typeface="Tahoma" pitchFamily="34" charset="0"/>
            </a:endParaRPr>
          </a:p>
        </p:txBody>
      </p:sp>
      <p:sp>
        <p:nvSpPr>
          <p:cNvPr id="13" name="TextBox 12"/>
          <p:cNvSpPr txBox="1"/>
          <p:nvPr/>
        </p:nvSpPr>
        <p:spPr>
          <a:xfrm>
            <a:off x="380999" y="3124200"/>
            <a:ext cx="8763001" cy="3108543"/>
          </a:xfrm>
          <a:prstGeom prst="rect">
            <a:avLst/>
          </a:prstGeom>
          <a:solidFill>
            <a:schemeClr val="tx1">
              <a:lumMod val="65000"/>
              <a:lumOff val="35000"/>
            </a:schemeClr>
          </a:solidFill>
        </p:spPr>
        <p:txBody>
          <a:bodyPr wrap="square" rtlCol="0">
            <a:spAutoFit/>
          </a:bodyPr>
          <a:lstStyle/>
          <a:p>
            <a:pPr algn="just"/>
            <a:r>
              <a:rPr lang="en-US" sz="2800" dirty="0"/>
              <a:t>Internet protocol software hides the details of physical network connections, physical addresses, and routing information — neither users nor application programs are aware of the underlying physical networks or the routers that connect them. </a:t>
            </a:r>
          </a:p>
          <a:p>
            <a:pPr algn="just"/>
            <a:endParaRPr lang="en-US" sz="2800" dirty="0">
              <a:ln>
                <a:solidFill>
                  <a:schemeClr val="tx1"/>
                </a:solidFill>
              </a:ln>
              <a:solidFill>
                <a:schemeClr val="tx2"/>
              </a:solidFill>
            </a:endParaRPr>
          </a:p>
          <a:p>
            <a:pPr algn="just"/>
            <a:r>
              <a:rPr lang="en-US" sz="2800" dirty="0">
                <a:ln>
                  <a:solidFill>
                    <a:schemeClr val="tx1"/>
                  </a:solidFill>
                </a:ln>
                <a:solidFill>
                  <a:schemeClr val="tx2"/>
                </a:solidFill>
              </a:rPr>
              <a:t>That is why we call internet as Virtual Network System</a:t>
            </a:r>
          </a:p>
        </p:txBody>
      </p:sp>
      <p:sp>
        <p:nvSpPr>
          <p:cNvPr id="9" name="TextBox 8"/>
          <p:cNvSpPr txBox="1"/>
          <p:nvPr/>
        </p:nvSpPr>
        <p:spPr>
          <a:xfrm>
            <a:off x="609600" y="228600"/>
            <a:ext cx="7924800" cy="1261884"/>
          </a:xfrm>
          <a:prstGeom prst="rect">
            <a:avLst/>
          </a:prstGeom>
          <a:solidFill>
            <a:sysClr val="window" lastClr="FFFFFF"/>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400" b="0" i="0" u="none" strike="noStrike" kern="0" cap="none" spc="0" normalizeH="0" baseline="0" noProof="0" dirty="0">
                <a:ln cap="rnd" cmpd="thickThin">
                  <a:solidFill>
                    <a:prstClr val="black"/>
                  </a:solidFill>
                  <a:bevel/>
                </a:ln>
                <a:solidFill>
                  <a:srgbClr val="FF0000"/>
                </a:solidFill>
                <a:effectLst>
                  <a:outerShdw blurRad="50800" dist="50800" dir="5400000" algn="ctr" rotWithShape="0">
                    <a:srgbClr val="000000">
                      <a:alpha val="83000"/>
                    </a:srgbClr>
                  </a:outerShdw>
                </a:effectLst>
                <a:uLnTx/>
                <a:uFillTx/>
                <a:latin typeface="Calibri"/>
              </a:rPr>
              <a:t>Motivations of Internetworking</a:t>
            </a:r>
          </a:p>
          <a:p>
            <a:pPr marR="0" lvl="0" indent="0" algn="ctr" fontAlgn="auto">
              <a:lnSpc>
                <a:spcPct val="100000"/>
              </a:lnSpc>
              <a:spcBef>
                <a:spcPts val="0"/>
              </a:spcBef>
              <a:spcAft>
                <a:spcPts val="0"/>
              </a:spcAft>
              <a:buClrTx/>
              <a:buSzTx/>
              <a:buFontTx/>
              <a:buNone/>
              <a:tabLst/>
              <a:defRPr/>
            </a:pPr>
            <a:r>
              <a:rPr lang="en-US" sz="3200" kern="0" dirty="0">
                <a:ln cap="rnd" cmpd="thickThin">
                  <a:noFill/>
                  <a:bevel/>
                </a:ln>
                <a:latin typeface="Arial Narrow" pitchFamily="34" charset="0"/>
              </a:rPr>
              <a:t>The need for ‘universal service’</a:t>
            </a:r>
            <a:endParaRPr lang="th-TH" sz="3200" kern="0" dirty="0">
              <a:ln cap="rnd" cmpd="thickThin">
                <a:noFill/>
                <a:bevel/>
              </a:ln>
              <a:latin typeface="Arial Narrow"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cstate="print"/>
          <a:srcRect/>
          <a:stretch>
            <a:fillRect/>
          </a:stretch>
        </p:blipFill>
        <p:spPr bwMode="auto">
          <a:xfrm>
            <a:off x="1143000" y="1054730"/>
            <a:ext cx="7010400" cy="5574670"/>
          </a:xfrm>
          <a:prstGeom prst="rect">
            <a:avLst/>
          </a:prstGeom>
          <a:noFill/>
          <a:ln w="9525">
            <a:noFill/>
            <a:miter lim="800000"/>
            <a:headEnd/>
            <a:tailEnd/>
          </a:ln>
          <a:effectLst/>
        </p:spPr>
      </p:pic>
      <p:grpSp>
        <p:nvGrpSpPr>
          <p:cNvPr id="2" name="Group 46"/>
          <p:cNvGrpSpPr/>
          <p:nvPr/>
        </p:nvGrpSpPr>
        <p:grpSpPr>
          <a:xfrm>
            <a:off x="838200" y="1762780"/>
            <a:ext cx="1447801" cy="1361420"/>
            <a:chOff x="838200" y="2753380"/>
            <a:chExt cx="1447801" cy="1361420"/>
          </a:xfrm>
        </p:grpSpPr>
        <p:sp>
          <p:nvSpPr>
            <p:cNvPr id="48" name="Rectangle 47"/>
            <p:cNvSpPr/>
            <p:nvPr/>
          </p:nvSpPr>
          <p:spPr>
            <a:xfrm>
              <a:off x="1123950" y="3276600"/>
              <a:ext cx="857250" cy="8382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838200" y="2753380"/>
              <a:ext cx="1447801" cy="523220"/>
            </a:xfrm>
            <a:prstGeom prst="rect">
              <a:avLst/>
            </a:prstGeom>
            <a:noFill/>
          </p:spPr>
          <p:txBody>
            <a:bodyPr wrap="square" rtlCol="0">
              <a:spAutoFit/>
            </a:bodyPr>
            <a:lstStyle/>
            <a:p>
              <a:pPr algn="ctr" rtl="0"/>
              <a:r>
                <a:rPr lang="en-US" sz="2800" b="1" kern="1200" dirty="0">
                  <a:ln cap="rnd" cmpd="thickThin">
                    <a:noFill/>
                    <a:bevel/>
                  </a:ln>
                  <a:solidFill>
                    <a:srgbClr val="FF0000"/>
                  </a:solidFill>
                  <a:latin typeface="Calibri"/>
                  <a:ea typeface="+mn-ea"/>
                  <a:cs typeface="+mn-cs"/>
                </a:rPr>
                <a:t>Source</a:t>
              </a:r>
            </a:p>
          </p:txBody>
        </p:sp>
      </p:grpSp>
      <p:sp>
        <p:nvSpPr>
          <p:cNvPr id="51" name="Rectangle 50"/>
          <p:cNvSpPr/>
          <p:nvPr/>
        </p:nvSpPr>
        <p:spPr>
          <a:xfrm>
            <a:off x="7296150" y="1666220"/>
            <a:ext cx="857250" cy="838200"/>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476750" y="5857220"/>
            <a:ext cx="857250" cy="838200"/>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609600" y="228600"/>
            <a:ext cx="7924800" cy="769441"/>
          </a:xfrm>
          <a:prstGeom prst="rect">
            <a:avLst/>
          </a:prstGeom>
          <a:solidFill>
            <a:sysClr val="window" lastClr="FFFFFF"/>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400" b="0" i="0" u="none" strike="noStrike" kern="0" cap="none" spc="0" normalizeH="0" baseline="0" noProof="0" dirty="0">
                <a:ln cap="rnd" cmpd="thickThin">
                  <a:solidFill>
                    <a:prstClr val="black"/>
                  </a:solidFill>
                  <a:bevel/>
                </a:ln>
                <a:solidFill>
                  <a:srgbClr val="FF0000"/>
                </a:solidFill>
                <a:effectLst>
                  <a:outerShdw blurRad="50800" dist="50800" dir="5400000" algn="ctr" rotWithShape="0">
                    <a:srgbClr val="000000">
                      <a:alpha val="83000"/>
                    </a:srgbClr>
                  </a:outerShdw>
                </a:effectLst>
                <a:uLnTx/>
                <a:uFillTx/>
                <a:latin typeface="Calibri"/>
              </a:rPr>
              <a:t>Internetworking</a:t>
            </a:r>
            <a:r>
              <a:rPr kumimoji="0" lang="en-US" sz="4400" b="0" i="0" u="none" strike="noStrike" kern="0" cap="none" spc="0" normalizeH="0" noProof="0" dirty="0">
                <a:ln cap="rnd" cmpd="thickThin">
                  <a:solidFill>
                    <a:prstClr val="black"/>
                  </a:solidFill>
                  <a:bevel/>
                </a:ln>
                <a:solidFill>
                  <a:srgbClr val="FF0000"/>
                </a:solidFill>
                <a:effectLst>
                  <a:outerShdw blurRad="50800" dist="50800" dir="5400000" algn="ctr" rotWithShape="0">
                    <a:srgbClr val="000000">
                      <a:alpha val="83000"/>
                    </a:srgbClr>
                  </a:outerShdw>
                </a:effectLst>
                <a:uLnTx/>
                <a:uFillTx/>
                <a:latin typeface="Calibri"/>
              </a:rPr>
              <a:t> example</a:t>
            </a:r>
            <a:endParaRPr kumimoji="0" lang="th-TH" sz="4400" b="0" i="0" u="none" strike="noStrike" kern="0" cap="none" spc="0" normalizeH="0" baseline="0" noProof="0" dirty="0">
              <a:ln cap="rnd" cmpd="thickThin">
                <a:solidFill>
                  <a:prstClr val="black"/>
                </a:solidFill>
                <a:bevel/>
              </a:ln>
              <a:solidFill>
                <a:srgbClr val="FF0000"/>
              </a:solidFill>
              <a:effectLst>
                <a:outerShdw blurRad="50800" dist="50800" dir="5400000" algn="ctr" rotWithShape="0">
                  <a:srgbClr val="000000">
                    <a:alpha val="83000"/>
                  </a:srgbClr>
                </a:outerShdw>
              </a:effectLst>
              <a:uLnTx/>
              <a:uFillTx/>
              <a:latin typeface="Calibri"/>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cstate="print"/>
          <a:srcRect/>
          <a:stretch>
            <a:fillRect/>
          </a:stretch>
        </p:blipFill>
        <p:spPr bwMode="auto">
          <a:xfrm>
            <a:off x="609600" y="1295400"/>
            <a:ext cx="7924800" cy="2438400"/>
          </a:xfrm>
          <a:prstGeom prst="rect">
            <a:avLst/>
          </a:prstGeom>
          <a:noFill/>
          <a:ln w="9525">
            <a:noFill/>
            <a:miter lim="800000"/>
            <a:headEnd/>
            <a:tailEnd/>
          </a:ln>
          <a:effectLst/>
        </p:spPr>
      </p:pic>
      <p:pic>
        <p:nvPicPr>
          <p:cNvPr id="7171" name="Picture 3"/>
          <p:cNvPicPr>
            <a:picLocks noChangeAspect="1" noChangeArrowheads="1"/>
          </p:cNvPicPr>
          <p:nvPr/>
        </p:nvPicPr>
        <p:blipFill>
          <a:blip r:embed="rId4" cstate="print"/>
          <a:srcRect/>
          <a:stretch>
            <a:fillRect/>
          </a:stretch>
        </p:blipFill>
        <p:spPr bwMode="auto">
          <a:xfrm>
            <a:off x="609600" y="3962400"/>
            <a:ext cx="7924800" cy="2838450"/>
          </a:xfrm>
          <a:prstGeom prst="rect">
            <a:avLst/>
          </a:prstGeom>
          <a:noFill/>
          <a:ln w="9525">
            <a:noFill/>
            <a:miter lim="800000"/>
            <a:headEnd/>
            <a:tailEnd/>
          </a:ln>
          <a:effectLst/>
        </p:spPr>
      </p:pic>
      <p:sp>
        <p:nvSpPr>
          <p:cNvPr id="7" name="Rectangle 6"/>
          <p:cNvSpPr/>
          <p:nvPr/>
        </p:nvSpPr>
        <p:spPr>
          <a:xfrm>
            <a:off x="1143000" y="5562600"/>
            <a:ext cx="1524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971800" y="5562600"/>
            <a:ext cx="1524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3"/>
          <p:cNvPicPr>
            <a:picLocks noChangeAspect="1" noChangeArrowheads="1"/>
          </p:cNvPicPr>
          <p:nvPr/>
        </p:nvPicPr>
        <p:blipFill>
          <a:blip r:embed="rId4" cstate="print"/>
          <a:srcRect l="6731" t="59060" r="75000" b="27517"/>
          <a:stretch>
            <a:fillRect/>
          </a:stretch>
        </p:blipFill>
        <p:spPr bwMode="auto">
          <a:xfrm>
            <a:off x="1143000" y="5638800"/>
            <a:ext cx="1447800" cy="381000"/>
          </a:xfrm>
          <a:prstGeom prst="rect">
            <a:avLst/>
          </a:prstGeom>
          <a:noFill/>
          <a:ln w="9525">
            <a:noFill/>
            <a:miter lim="800000"/>
            <a:headEnd/>
            <a:tailEnd/>
          </a:ln>
          <a:effectLst/>
        </p:spPr>
      </p:pic>
      <p:sp>
        <p:nvSpPr>
          <p:cNvPr id="9" name="Rectangle 8"/>
          <p:cNvSpPr/>
          <p:nvPr/>
        </p:nvSpPr>
        <p:spPr>
          <a:xfrm>
            <a:off x="1828800" y="3886200"/>
            <a:ext cx="493776"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648200" y="5638800"/>
            <a:ext cx="3505200" cy="1143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609600" y="228600"/>
            <a:ext cx="7924800" cy="769441"/>
          </a:xfrm>
          <a:prstGeom prst="rect">
            <a:avLst/>
          </a:prstGeom>
          <a:solidFill>
            <a:sysClr val="window" lastClr="FFFFFF"/>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400" b="0" i="0" u="none" strike="noStrike" kern="0" cap="none" spc="0" normalizeH="0" baseline="0" noProof="0" dirty="0">
                <a:ln cap="rnd" cmpd="thickThin">
                  <a:solidFill>
                    <a:prstClr val="black"/>
                  </a:solidFill>
                  <a:bevel/>
                </a:ln>
                <a:solidFill>
                  <a:srgbClr val="FF0000"/>
                </a:solidFill>
                <a:effectLst>
                  <a:outerShdw blurRad="50800" dist="50800" dir="5400000" algn="ctr" rotWithShape="0">
                    <a:srgbClr val="000000">
                      <a:alpha val="83000"/>
                    </a:srgbClr>
                  </a:outerShdw>
                </a:effectLst>
                <a:uLnTx/>
                <a:uFillTx/>
                <a:latin typeface="Calibri"/>
              </a:rPr>
              <a:t>Internetworking</a:t>
            </a:r>
            <a:r>
              <a:rPr kumimoji="0" lang="en-US" sz="4400" b="0" i="0" u="none" strike="noStrike" kern="0" cap="none" spc="0" normalizeH="0" noProof="0" dirty="0">
                <a:ln cap="rnd" cmpd="thickThin">
                  <a:solidFill>
                    <a:prstClr val="black"/>
                  </a:solidFill>
                  <a:bevel/>
                </a:ln>
                <a:solidFill>
                  <a:srgbClr val="FF0000"/>
                </a:solidFill>
                <a:effectLst>
                  <a:outerShdw blurRad="50800" dist="50800" dir="5400000" algn="ctr" rotWithShape="0">
                    <a:srgbClr val="000000">
                      <a:alpha val="83000"/>
                    </a:srgbClr>
                  </a:outerShdw>
                </a:effectLst>
                <a:uLnTx/>
                <a:uFillTx/>
                <a:latin typeface="Calibri"/>
              </a:rPr>
              <a:t> example</a:t>
            </a:r>
            <a:endParaRPr kumimoji="0" lang="th-TH" sz="4400" b="0" i="0" u="none" strike="noStrike" kern="0" cap="none" spc="0" normalizeH="0" baseline="0" noProof="0" dirty="0">
              <a:ln cap="rnd" cmpd="thickThin">
                <a:solidFill>
                  <a:prstClr val="black"/>
                </a:solidFill>
                <a:bevel/>
              </a:ln>
              <a:solidFill>
                <a:srgbClr val="FF0000"/>
              </a:solidFill>
              <a:effectLst>
                <a:outerShdw blurRad="50800" dist="50800" dir="5400000" algn="ctr" rotWithShape="0">
                  <a:srgbClr val="000000">
                    <a:alpha val="83000"/>
                  </a:srgbClr>
                </a:outerShdw>
              </a:effectLst>
              <a:uLnTx/>
              <a:uFillTx/>
              <a:latin typeface="Calibri"/>
            </a:endParaRPr>
          </a:p>
        </p:txBody>
      </p:sp>
      <p:sp>
        <p:nvSpPr>
          <p:cNvPr id="14" name="Rectangle 13"/>
          <p:cNvSpPr/>
          <p:nvPr/>
        </p:nvSpPr>
        <p:spPr>
          <a:xfrm>
            <a:off x="2579128" y="838200"/>
            <a:ext cx="3651962" cy="584775"/>
          </a:xfrm>
          <a:prstGeom prst="rect">
            <a:avLst/>
          </a:prstGeom>
        </p:spPr>
        <p:txBody>
          <a:bodyPr wrap="none">
            <a:spAutoFit/>
          </a:bodyPr>
          <a:lstStyle/>
          <a:p>
            <a:pPr lvl="0" algn="ctr">
              <a:defRPr/>
            </a:pPr>
            <a:r>
              <a:rPr lang="en-US" sz="3200" kern="0" dirty="0">
                <a:ln cap="rnd" cmpd="thickThin">
                  <a:noFill/>
                  <a:bevel/>
                </a:ln>
                <a:solidFill>
                  <a:prstClr val="black"/>
                </a:solidFill>
                <a:latin typeface="Arial Narrow" pitchFamily="34" charset="0"/>
              </a:rPr>
              <a:t>Handling heterogeneity</a:t>
            </a:r>
            <a:endParaRPr lang="th-TH" sz="3200" kern="0" dirty="0">
              <a:ln cap="rnd" cmpd="thickThin">
                <a:noFill/>
                <a:bevel/>
              </a:ln>
              <a:solidFill>
                <a:prstClr val="black"/>
              </a:solidFill>
              <a:latin typeface="Arial Narrow" pitchFamily="34" charset="0"/>
            </a:endParaRPr>
          </a:p>
        </p:txBody>
      </p:sp>
      <p:sp>
        <p:nvSpPr>
          <p:cNvPr id="10" name="TextBox 9"/>
          <p:cNvSpPr txBox="1"/>
          <p:nvPr/>
        </p:nvSpPr>
        <p:spPr>
          <a:xfrm>
            <a:off x="1066800" y="6172200"/>
            <a:ext cx="7391400" cy="523220"/>
          </a:xfrm>
          <a:prstGeom prst="rect">
            <a:avLst/>
          </a:prstGeom>
          <a:noFill/>
        </p:spPr>
        <p:txBody>
          <a:bodyPr wrap="square" rtlCol="0">
            <a:spAutoFit/>
          </a:bodyPr>
          <a:lstStyle/>
          <a:p>
            <a:pPr algn="ctr"/>
            <a:r>
              <a:rPr lang="en-US" sz="2800" dirty="0">
                <a:solidFill>
                  <a:schemeClr val="tx2"/>
                </a:solidFill>
                <a:latin typeface="Arial Narrow" pitchFamily="34" charset="0"/>
                <a:cs typeface="Arial" pitchFamily="34" charset="0"/>
              </a:rPr>
              <a:t>Routing Lookup based on Destination IP address</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63" presetClass="path" presetSubtype="0" accel="50000" decel="50000" fill="hold" nodeType="clickEffect">
                                  <p:stCondLst>
                                    <p:cond delay="0"/>
                                  </p:stCondLst>
                                  <p:childTnLst>
                                    <p:animMotion origin="layout" path="M 3.33333E-6 -4.27746E-6 L 0.07083 -0.00554 " pathEditMode="relative" rAng="0" ptsTypes="AA">
                                      <p:cBhvr>
                                        <p:cTn id="12" dur="2000" fill="hold"/>
                                        <p:tgtEl>
                                          <p:spTgt spid="6"/>
                                        </p:tgtEl>
                                        <p:attrNameLst>
                                          <p:attrName>ppt_x</p:attrName>
                                          <p:attrName>ppt_y</p:attrName>
                                        </p:attrNameLst>
                                      </p:cBhvr>
                                      <p:rCtr x="35" y="-3"/>
                                    </p:animMotion>
                                  </p:childTnLst>
                                </p:cTn>
                              </p:par>
                            </p:childTnLst>
                          </p:cTn>
                        </p:par>
                        <p:par>
                          <p:cTn id="13" fill="hold">
                            <p:stCondLst>
                              <p:cond delay="2000"/>
                            </p:stCondLst>
                            <p:childTnLst>
                              <p:par>
                                <p:cTn id="14" presetID="64" presetClass="path" presetSubtype="0" accel="50000" decel="50000" fill="hold" nodeType="afterEffect">
                                  <p:stCondLst>
                                    <p:cond delay="0"/>
                                  </p:stCondLst>
                                  <p:childTnLst>
                                    <p:animMotion origin="layout" path="M 0.07083 -0.00554 L 0.07083 -0.22751 " pathEditMode="relative" rAng="0" ptsTypes="AA">
                                      <p:cBhvr>
                                        <p:cTn id="15" dur="2000" fill="hold"/>
                                        <p:tgtEl>
                                          <p:spTgt spid="6"/>
                                        </p:tgtEl>
                                        <p:attrNameLst>
                                          <p:attrName>ppt_x</p:attrName>
                                          <p:attrName>ppt_y</p:attrName>
                                        </p:attrNameLst>
                                      </p:cBhvr>
                                      <p:rCtr x="0" y="-111"/>
                                    </p:animMotion>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fault Theme">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5765</TotalTime>
  <Words>8279</Words>
  <Application>Microsoft Office PowerPoint</Application>
  <PresentationFormat>On-screen Show (4:3)</PresentationFormat>
  <Paragraphs>520</Paragraphs>
  <Slides>44</Slides>
  <Notes>41</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44</vt:i4>
      </vt:variant>
    </vt:vector>
  </HeadingPairs>
  <TitlesOfParts>
    <vt:vector size="56" baseType="lpstr">
      <vt:lpstr>Arial</vt:lpstr>
      <vt:lpstr>Arial Narrow</vt:lpstr>
      <vt:lpstr>Calibri</vt:lpstr>
      <vt:lpstr>Consolas</vt:lpstr>
      <vt:lpstr>Gill Sans MT</vt:lpstr>
      <vt:lpstr>Helvetica</vt:lpstr>
      <vt:lpstr>Microsoft Sans Serif</vt:lpstr>
      <vt:lpstr>Tahoma</vt:lpstr>
      <vt:lpstr>Wingdings</vt:lpstr>
      <vt:lpstr>Wingdings 2</vt:lpstr>
      <vt:lpstr>3_Office Theme</vt:lpstr>
      <vt:lpstr>Default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Acer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Junaid Qadir</dc:creator>
  <cp:lastModifiedBy>Hassaan Khaliq</cp:lastModifiedBy>
  <cp:revision>1507</cp:revision>
  <dcterms:created xsi:type="dcterms:W3CDTF">2009-04-08T07:28:20Z</dcterms:created>
  <dcterms:modified xsi:type="dcterms:W3CDTF">2023-04-19T07:00:44Z</dcterms:modified>
</cp:coreProperties>
</file>