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5" r:id="rId2"/>
    <p:sldMasterId id="2147483749" r:id="rId3"/>
  </p:sldMasterIdLst>
  <p:notesMasterIdLst>
    <p:notesMasterId r:id="rId12"/>
  </p:notesMasterIdLst>
  <p:sldIdLst>
    <p:sldId id="273" r:id="rId4"/>
    <p:sldId id="462" r:id="rId5"/>
    <p:sldId id="356" r:id="rId6"/>
    <p:sldId id="465" r:id="rId7"/>
    <p:sldId id="466" r:id="rId8"/>
    <p:sldId id="468" r:id="rId9"/>
    <p:sldId id="469" r:id="rId10"/>
    <p:sldId id="461"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F4FB"/>
    <a:srgbClr val="FF6600"/>
    <a:srgbClr val="FFCC00"/>
    <a:srgbClr val="E8F0F8"/>
    <a:srgbClr val="F0F5FA"/>
    <a:srgbClr val="F6F9FC"/>
    <a:srgbClr val="E3EB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7" autoAdjust="0"/>
    <p:restoredTop sz="66788" autoAdjust="0"/>
  </p:normalViewPr>
  <p:slideViewPr>
    <p:cSldViewPr>
      <p:cViewPr varScale="1">
        <p:scale>
          <a:sx n="49" d="100"/>
          <a:sy n="49" d="100"/>
        </p:scale>
        <p:origin x="1986" y="4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C9A24EC-52E4-45B5-A2E8-68511C61AA2D}" type="datetimeFigureOut">
              <a:rPr lang="en-US" smtClean="0"/>
              <a:pPr/>
              <a:t>4/18/2020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1AF51A-8A5D-4A78-A5EF-2EF45F5AD258}" type="slidenum">
              <a:rPr lang="en-US" smtClean="0"/>
              <a:pPr/>
              <a:t>‹#›</a:t>
            </a:fld>
            <a:endParaRPr lang="en-US"/>
          </a:p>
        </p:txBody>
      </p:sp>
    </p:spTree>
    <p:extLst>
      <p:ext uri="{BB962C8B-B14F-4D97-AF65-F5344CB8AC3E}">
        <p14:creationId xmlns:p14="http://schemas.microsoft.com/office/powerpoint/2010/main" val="17028964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the previous lectures, we have assumed that the switches and routers have enough knowledge of the network topology so they can choose the right port onto which each packet should be output. In the case of virtual circuits, routing is an issue only for the connection request packet; all subsequent packets follow the same path as the request. In datagram networks, including IP networks, routing is an issue for every packet. In either case, a switch or router needs to be able to look at the packet’s destination address and then to determine which of the output ports is the best choice to get the packet to that address. As we saw in previous lectures, the switch makes this decision by consulting a forwarding table. The fundamental problem of routing is, How do switches and routers acquire the information in their forwarding tables?</a:t>
            </a: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a:t>
            </a:fld>
            <a:endParaRPr lang="en-US" sz="1200" kern="1200" dirty="0">
              <a:solidFill>
                <a:prstClr val="black"/>
              </a:solidFill>
              <a:latin typeface="Calibri"/>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31AF51A-8A5D-4A78-A5EF-2EF45F5AD258}"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0" i="0"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3</a:t>
            </a:fld>
            <a:endParaRPr lang="en-US" sz="1200" kern="1200" dirty="0">
              <a:solidFill>
                <a:prstClr val="black"/>
              </a:solidFill>
              <a:latin typeface="Calibri"/>
              <a:ea typeface="+mn-ea"/>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 flat routing infrastructure, each network ID is represented individually in the routing table. The network IDs have no network/subnet structure and cannot be summarized. RIP-based IPX internetworks use flat network addressing and have a flat routing infrastructure.</a:t>
            </a:r>
          </a:p>
          <a:p>
            <a:r>
              <a:rPr lang="en-US" dirty="0" smtClean="0"/>
              <a:t>In a hierarchical routing infrastructure, groups of network IDs can be represented as a single routing table entry through route summarization. The network IDs in a hierarchical internetwork have a network/subnet/sub-subnet structure. A routing table entry for the highest level (the network) is also the route used for the subnets and sub-subnets of the network. Hierarchical routing infrastructures simplify routing tables and lower the amount of routing information that is exchanged, but they require more planning. IP implements hierarchical network addressing, and IP internetworks can have a hierarchical routing structure.</a:t>
            </a:r>
          </a:p>
          <a:p>
            <a:r>
              <a:rPr lang="en-US" dirty="0" smtClean="0"/>
              <a:t>In hierarchical routing infrastructures, the internetwork can be divided into routing domains (also known as regions or areas). A routing domain is a collection of contiguous networks connected by routers that share the routing information for the routes within the domain. Routing domains are connected by a common routing domain called the backbone. Intra-domain routing is performed by the routers within the domain. Inter-domain routing is performed by domain routers connected to the backbone.</a:t>
            </a:r>
          </a:p>
          <a:p>
            <a:endParaRPr lang="en-US" dirty="0"/>
          </a:p>
        </p:txBody>
      </p:sp>
      <p:sp>
        <p:nvSpPr>
          <p:cNvPr id="4" name="Slide Number Placeholder 3"/>
          <p:cNvSpPr>
            <a:spLocks noGrp="1"/>
          </p:cNvSpPr>
          <p:nvPr>
            <p:ph type="sldNum" sz="quarter" idx="10"/>
          </p:nvPr>
        </p:nvSpPr>
        <p:spPr/>
        <p:txBody>
          <a:bodyPr/>
          <a:lstStyle/>
          <a:p>
            <a:pPr>
              <a:defRPr/>
            </a:pPr>
            <a:fld id="{05D60846-E15E-4954-BEBB-C28D7CB851F5}" type="slidenum">
              <a:rPr lang="en-US" smtClean="0"/>
              <a:pPr>
                <a:defRPr/>
              </a:pPr>
              <a:t>7</a:t>
            </a:fld>
            <a:endParaRPr lang="en-US"/>
          </a:p>
        </p:txBody>
      </p:sp>
    </p:spTree>
    <p:extLst>
      <p:ext uri="{BB962C8B-B14F-4D97-AF65-F5344CB8AC3E}">
        <p14:creationId xmlns:p14="http://schemas.microsoft.com/office/powerpoint/2010/main" val="30386351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i="1" baseline="0" dirty="0" smtClean="0"/>
          </a:p>
        </p:txBody>
      </p:sp>
      <p:sp>
        <p:nvSpPr>
          <p:cNvPr id="4" name="Slide Number Placeholder 3"/>
          <p:cNvSpPr>
            <a:spLocks noGrp="1"/>
          </p:cNvSpPr>
          <p:nvPr>
            <p:ph type="sldNum" sz="quarter" idx="10"/>
          </p:nvPr>
        </p:nvSpPr>
        <p:spPr/>
        <p:txBody>
          <a:bodyPr/>
          <a:lstStyle/>
          <a:p>
            <a:fld id="{705B3370-FB81-4CC9-BEFE-240FFA8EDB34}" type="slidenum">
              <a:rPr lang="en-US">
                <a:solidFill>
                  <a:prstClr val="black"/>
                </a:solidFill>
              </a:rPr>
              <a:pPr/>
              <a:t>8</a:t>
            </a:fld>
            <a:endParaRPr lang="en-US" dirty="0">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lgn="l" rtl="0"/>
            <a:fld id="{D00AE82B-E6DE-496D-8593-D879E45BA82B}" type="datetime1">
              <a:rPr lang="en-US" sz="1200" kern="1200">
                <a:solidFill>
                  <a:prstClr val="black">
                    <a:tint val="75000"/>
                  </a:prstClr>
                </a:solidFill>
                <a:latin typeface="Calibri"/>
                <a:ea typeface="+mn-ea"/>
                <a:cs typeface="+mn-cs"/>
              </a:rPr>
              <a:pPr algn="l" rtl="0"/>
              <a:t>4/18/2020</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lgn="l" rtl="0"/>
            <a:fld id="{66B78E9A-6735-4E07-A74B-4B6796617BE3}" type="datetime1">
              <a:rPr lang="en-US" sz="1200" kern="1200">
                <a:solidFill>
                  <a:prstClr val="black">
                    <a:tint val="75000"/>
                  </a:prstClr>
                </a:solidFill>
                <a:latin typeface="Calibri"/>
                <a:ea typeface="+mn-ea"/>
                <a:cs typeface="+mn-cs"/>
              </a:rPr>
              <a:pPr algn="l" rtl="0"/>
              <a:t>4/18/2020</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lgn="l" rtl="0"/>
            <a:fld id="{6EA5B254-B072-4CB1-B43D-2BC2DB9CD7C4}" type="datetime1">
              <a:rPr lang="en-US" sz="1200" kern="1200">
                <a:solidFill>
                  <a:prstClr val="black">
                    <a:tint val="75000"/>
                  </a:prstClr>
                </a:solidFill>
                <a:latin typeface="Calibri"/>
                <a:ea typeface="+mn-ea"/>
                <a:cs typeface="+mn-cs"/>
              </a:rPr>
              <a:pPr algn="l" rtl="0"/>
              <a:t>4/18/2020</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5" name="Footer Placeholder 4"/>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algn="r" rtl="0" eaLnBrk="0" fontAlgn="base" hangingPunct="0">
              <a:spcBef>
                <a:spcPct val="0"/>
              </a:spcBef>
              <a:spcAft>
                <a:spcPct val="0"/>
              </a:spcAft>
            </a:pPr>
            <a:fld id="{977F41EA-4E9E-4748-85C3-4EFCFDCC2890}"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5" name="Footer Placeholder 4"/>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algn="r" rtl="0" eaLnBrk="0" fontAlgn="base" hangingPunct="0">
              <a:spcBef>
                <a:spcPct val="0"/>
              </a:spcBef>
              <a:spcAft>
                <a:spcPct val="0"/>
              </a:spcAft>
            </a:pPr>
            <a:fld id="{DE29E3B3-AD41-4BA2-8349-982E3A8CB97D}"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5" name="Footer Placeholder 4"/>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algn="r" rtl="0" eaLnBrk="0" fontAlgn="base" hangingPunct="0">
              <a:spcBef>
                <a:spcPct val="0"/>
              </a:spcBef>
              <a:spcAft>
                <a:spcPct val="0"/>
              </a:spcAft>
            </a:pPr>
            <a:fld id="{429A22CE-6630-436E-9F81-7ED116946D13}"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958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6" name="Footer Placeholder 5"/>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7" name="Slide Number Placeholder 6"/>
          <p:cNvSpPr>
            <a:spLocks noGrp="1"/>
          </p:cNvSpPr>
          <p:nvPr>
            <p:ph type="sldNum" sz="quarter" idx="12"/>
          </p:nvPr>
        </p:nvSpPr>
        <p:spPr/>
        <p:txBody>
          <a:bodyPr/>
          <a:lstStyle>
            <a:lvl1pPr>
              <a:defRPr/>
            </a:lvl1pPr>
          </a:lstStyle>
          <a:p>
            <a:pPr algn="r" rtl="0" eaLnBrk="0" fontAlgn="base" hangingPunct="0">
              <a:spcBef>
                <a:spcPct val="0"/>
              </a:spcBef>
              <a:spcAft>
                <a:spcPct val="0"/>
              </a:spcAft>
            </a:pPr>
            <a:fld id="{328A5AEE-1311-41D1-8F67-9F75DAF9F4CA}"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8" name="Footer Placeholder 7"/>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9" name="Slide Number Placeholder 8"/>
          <p:cNvSpPr>
            <a:spLocks noGrp="1"/>
          </p:cNvSpPr>
          <p:nvPr>
            <p:ph type="sldNum" sz="quarter" idx="12"/>
          </p:nvPr>
        </p:nvSpPr>
        <p:spPr/>
        <p:txBody>
          <a:bodyPr/>
          <a:lstStyle>
            <a:lvl1pPr>
              <a:defRPr/>
            </a:lvl1pPr>
          </a:lstStyle>
          <a:p>
            <a:pPr algn="r" rtl="0" eaLnBrk="0" fontAlgn="base" hangingPunct="0">
              <a:spcBef>
                <a:spcPct val="0"/>
              </a:spcBef>
              <a:spcAft>
                <a:spcPct val="0"/>
              </a:spcAft>
            </a:pPr>
            <a:fld id="{8E4E89A9-6194-49B6-8F8A-B1324964186B}"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4" name="Footer Placeholder 3"/>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5" name="Slide Number Placeholder 4"/>
          <p:cNvSpPr>
            <a:spLocks noGrp="1"/>
          </p:cNvSpPr>
          <p:nvPr>
            <p:ph type="sldNum" sz="quarter" idx="12"/>
          </p:nvPr>
        </p:nvSpPr>
        <p:spPr/>
        <p:txBody>
          <a:bodyPr/>
          <a:lstStyle>
            <a:lvl1pPr>
              <a:defRPr/>
            </a:lvl1pPr>
          </a:lstStyle>
          <a:p>
            <a:pPr algn="r" rtl="0" eaLnBrk="0" fontAlgn="base" hangingPunct="0">
              <a:spcBef>
                <a:spcPct val="0"/>
              </a:spcBef>
              <a:spcAft>
                <a:spcPct val="0"/>
              </a:spcAft>
            </a:pPr>
            <a:fld id="{D917FEAB-ADF7-49E0-9D0B-B4CB3C4F22B5}"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3" name="Footer Placeholder 2"/>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4" name="Slide Number Placeholder 3"/>
          <p:cNvSpPr>
            <a:spLocks noGrp="1"/>
          </p:cNvSpPr>
          <p:nvPr>
            <p:ph type="sldNum" sz="quarter" idx="12"/>
          </p:nvPr>
        </p:nvSpPr>
        <p:spPr/>
        <p:txBody>
          <a:bodyPr/>
          <a:lstStyle>
            <a:lvl1pPr>
              <a:defRPr/>
            </a:lvl1pPr>
          </a:lstStyle>
          <a:p>
            <a:pPr algn="r" rtl="0" eaLnBrk="0" fontAlgn="base" hangingPunct="0">
              <a:spcBef>
                <a:spcPct val="0"/>
              </a:spcBef>
              <a:spcAft>
                <a:spcPct val="0"/>
              </a:spcAft>
            </a:pPr>
            <a:fld id="{EB631620-8334-4551-91CF-A5AB6CD00ABC}"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6" name="Footer Placeholder 5"/>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7" name="Slide Number Placeholder 6"/>
          <p:cNvSpPr>
            <a:spLocks noGrp="1"/>
          </p:cNvSpPr>
          <p:nvPr>
            <p:ph type="sldNum" sz="quarter" idx="12"/>
          </p:nvPr>
        </p:nvSpPr>
        <p:spPr/>
        <p:txBody>
          <a:bodyPr/>
          <a:lstStyle>
            <a:lvl1pPr>
              <a:defRPr/>
            </a:lvl1pPr>
          </a:lstStyle>
          <a:p>
            <a:pPr algn="r" rtl="0" eaLnBrk="0" fontAlgn="base" hangingPunct="0">
              <a:spcBef>
                <a:spcPct val="0"/>
              </a:spcBef>
              <a:spcAft>
                <a:spcPct val="0"/>
              </a:spcAft>
            </a:pPr>
            <a:fld id="{BC33F8D3-9165-4C0D-8AD2-A419B821193D}"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lgn="l" rtl="0"/>
            <a:fld id="{77420030-1D19-48EE-8FEC-248B2DA967E1}" type="datetime1">
              <a:rPr lang="en-US" sz="1200" kern="1200">
                <a:solidFill>
                  <a:prstClr val="black">
                    <a:tint val="75000"/>
                  </a:prstClr>
                </a:solidFill>
                <a:latin typeface="Calibri"/>
                <a:ea typeface="+mn-ea"/>
                <a:cs typeface="+mn-cs"/>
              </a:rPr>
              <a:pPr algn="l" rtl="0"/>
              <a:t>4/18/2020</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6" name="Footer Placeholder 5"/>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7" name="Slide Number Placeholder 6"/>
          <p:cNvSpPr>
            <a:spLocks noGrp="1"/>
          </p:cNvSpPr>
          <p:nvPr>
            <p:ph type="sldNum" sz="quarter" idx="12"/>
          </p:nvPr>
        </p:nvSpPr>
        <p:spPr/>
        <p:txBody>
          <a:bodyPr/>
          <a:lstStyle>
            <a:lvl1pPr>
              <a:defRPr/>
            </a:lvl1pPr>
          </a:lstStyle>
          <a:p>
            <a:pPr algn="r" rtl="0" eaLnBrk="0" fontAlgn="base" hangingPunct="0">
              <a:spcBef>
                <a:spcPct val="0"/>
              </a:spcBef>
              <a:spcAft>
                <a:spcPct val="0"/>
              </a:spcAft>
            </a:pPr>
            <a:fld id="{988ECF90-20FC-447D-877C-85E650B253FA}"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5" name="Footer Placeholder 4"/>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algn="r" rtl="0" eaLnBrk="0" fontAlgn="base" hangingPunct="0">
              <a:spcBef>
                <a:spcPct val="0"/>
              </a:spcBef>
              <a:spcAft>
                <a:spcPct val="0"/>
              </a:spcAft>
            </a:pPr>
            <a:fld id="{459680C9-1C30-4958-9601-462A96CC58EE}"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2700" y="228600"/>
            <a:ext cx="1943100" cy="6019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228600"/>
            <a:ext cx="5676900" cy="6019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5" name="Footer Placeholder 4"/>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algn="r" rtl="0" eaLnBrk="0" fontAlgn="base" hangingPunct="0">
              <a:spcBef>
                <a:spcPct val="0"/>
              </a:spcBef>
              <a:spcAft>
                <a:spcPct val="0"/>
              </a:spcAft>
            </a:pPr>
            <a:fld id="{525A90D7-6446-4C32-93E3-45F763A3DA98}"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600200"/>
            <a:ext cx="381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495800" y="1600200"/>
            <a:ext cx="381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6" name="Footer Placeholder 5"/>
          <p:cNvSpPr>
            <a:spLocks noGrp="1"/>
          </p:cNvSpPr>
          <p:nvPr>
            <p:ph type="ftr" sz="quarter" idx="11"/>
          </p:nvPr>
        </p:nvSpPr>
        <p:spPr>
          <a:xfrm>
            <a:off x="5410200" y="6400800"/>
            <a:ext cx="2895600" cy="457200"/>
          </a:xfrm>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7" name="Slide Number Placeholder 6"/>
          <p:cNvSpPr>
            <a:spLocks noGrp="1"/>
          </p:cNvSpPr>
          <p:nvPr>
            <p:ph type="sldNum" sz="quarter" idx="12"/>
          </p:nvPr>
        </p:nvSpPr>
        <p:spPr>
          <a:xfrm>
            <a:off x="8305800" y="6400800"/>
            <a:ext cx="457200" cy="457200"/>
          </a:xfrm>
        </p:spPr>
        <p:txBody>
          <a:bodyPr/>
          <a:lstStyle>
            <a:lvl1pPr>
              <a:defRPr/>
            </a:lvl1pPr>
          </a:lstStyle>
          <a:p>
            <a:pPr algn="r" rtl="0" eaLnBrk="0" fontAlgn="base" hangingPunct="0">
              <a:spcBef>
                <a:spcPct val="0"/>
              </a:spcBef>
              <a:spcAft>
                <a:spcPct val="0"/>
              </a:spcAft>
            </a:pPr>
            <a:fld id="{7C726EDF-E73B-4653-8CA3-901FDACFA9A4}"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33400" y="1600200"/>
            <a:ext cx="381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95800" y="1600200"/>
            <a:ext cx="381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6" name="Footer Placeholder 5"/>
          <p:cNvSpPr>
            <a:spLocks noGrp="1"/>
          </p:cNvSpPr>
          <p:nvPr>
            <p:ph type="ftr" sz="quarter" idx="11"/>
          </p:nvPr>
        </p:nvSpPr>
        <p:spPr>
          <a:xfrm>
            <a:off x="5410200" y="6400800"/>
            <a:ext cx="2895600" cy="457200"/>
          </a:xfrm>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7" name="Slide Number Placeholder 6"/>
          <p:cNvSpPr>
            <a:spLocks noGrp="1"/>
          </p:cNvSpPr>
          <p:nvPr>
            <p:ph type="sldNum" sz="quarter" idx="12"/>
          </p:nvPr>
        </p:nvSpPr>
        <p:spPr>
          <a:xfrm>
            <a:off x="8305800" y="6400800"/>
            <a:ext cx="457200" cy="457200"/>
          </a:xfrm>
        </p:spPr>
        <p:txBody>
          <a:bodyPr/>
          <a:lstStyle>
            <a:lvl1pPr>
              <a:defRPr/>
            </a:lvl1pPr>
          </a:lstStyle>
          <a:p>
            <a:pPr algn="r" rtl="0" eaLnBrk="0" fontAlgn="base" hangingPunct="0">
              <a:spcBef>
                <a:spcPct val="0"/>
              </a:spcBef>
              <a:spcAft>
                <a:spcPct val="0"/>
              </a:spcAft>
            </a:pPr>
            <a:fld id="{BE64D242-45AE-466E-935B-D5A07B1E6A31}"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33400" y="1600200"/>
            <a:ext cx="381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4495800" y="1600200"/>
            <a:ext cx="3810000" cy="4648200"/>
          </a:xfrm>
        </p:spPr>
        <p:txBody>
          <a:bodyPr/>
          <a:lstStyle/>
          <a:p>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6" name="Footer Placeholder 5"/>
          <p:cNvSpPr>
            <a:spLocks noGrp="1"/>
          </p:cNvSpPr>
          <p:nvPr>
            <p:ph type="ftr" sz="quarter" idx="11"/>
          </p:nvPr>
        </p:nvSpPr>
        <p:spPr>
          <a:xfrm>
            <a:off x="5410200" y="6400800"/>
            <a:ext cx="2895600" cy="457200"/>
          </a:xfrm>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7" name="Slide Number Placeholder 6"/>
          <p:cNvSpPr>
            <a:spLocks noGrp="1"/>
          </p:cNvSpPr>
          <p:nvPr>
            <p:ph type="sldNum" sz="quarter" idx="12"/>
          </p:nvPr>
        </p:nvSpPr>
        <p:spPr>
          <a:xfrm>
            <a:off x="8305800" y="6400800"/>
            <a:ext cx="457200" cy="457200"/>
          </a:xfrm>
        </p:spPr>
        <p:txBody>
          <a:bodyPr/>
          <a:lstStyle>
            <a:lvl1pPr>
              <a:defRPr/>
            </a:lvl1pPr>
          </a:lstStyle>
          <a:p>
            <a:pPr algn="r" rtl="0" eaLnBrk="0" fontAlgn="base" hangingPunct="0">
              <a:spcBef>
                <a:spcPct val="0"/>
              </a:spcBef>
              <a:spcAft>
                <a:spcPct val="0"/>
              </a:spcAft>
            </a:pPr>
            <a:fld id="{B4CB3038-7DB3-4A34-98C0-4A18AECFF9D8}"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600200"/>
            <a:ext cx="7772400" cy="2247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33400" y="4000500"/>
            <a:ext cx="7772400" cy="2247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6" name="Footer Placeholder 5"/>
          <p:cNvSpPr>
            <a:spLocks noGrp="1"/>
          </p:cNvSpPr>
          <p:nvPr>
            <p:ph type="ftr" sz="quarter" idx="11"/>
          </p:nvPr>
        </p:nvSpPr>
        <p:spPr>
          <a:xfrm>
            <a:off x="5410200" y="6400800"/>
            <a:ext cx="2895600" cy="457200"/>
          </a:xfrm>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7" name="Slide Number Placeholder 6"/>
          <p:cNvSpPr>
            <a:spLocks noGrp="1"/>
          </p:cNvSpPr>
          <p:nvPr>
            <p:ph type="sldNum" sz="quarter" idx="12"/>
          </p:nvPr>
        </p:nvSpPr>
        <p:spPr>
          <a:xfrm>
            <a:off x="8305800" y="6400800"/>
            <a:ext cx="457200" cy="457200"/>
          </a:xfrm>
        </p:spPr>
        <p:txBody>
          <a:bodyPr/>
          <a:lstStyle>
            <a:lvl1pPr>
              <a:defRPr/>
            </a:lvl1pPr>
          </a:lstStyle>
          <a:p>
            <a:pPr algn="r" rtl="0" eaLnBrk="0" fontAlgn="base" hangingPunct="0">
              <a:spcBef>
                <a:spcPct val="0"/>
              </a:spcBef>
              <a:spcAft>
                <a:spcPct val="0"/>
              </a:spcAft>
            </a:pPr>
            <a:fld id="{77FF0141-824D-40CF-8FA6-E341E6479C41}"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00AE82B-E6DE-496D-8593-D879E45BA82B}" type="datetime1">
              <a:rPr lang="en-US">
                <a:solidFill>
                  <a:prstClr val="black">
                    <a:tint val="75000"/>
                  </a:prstClr>
                </a:solidFill>
              </a:rPr>
              <a:pPr/>
              <a:t>4/18/2020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1B07901-0FDA-43D8-9966-A72C4CAA4B59}"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420030-1D19-48EE-8FEC-248B2DA967E1}" type="datetime1">
              <a:rPr lang="en-US">
                <a:solidFill>
                  <a:prstClr val="black">
                    <a:tint val="75000"/>
                  </a:prstClr>
                </a:solidFill>
              </a:rPr>
              <a:pPr/>
              <a:t>4/18/2020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1B07901-0FDA-43D8-9966-A72C4CAA4B59}"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CC7024-A3EF-4289-85F3-1C5CEC3D99F0}" type="datetime1">
              <a:rPr lang="en-US">
                <a:solidFill>
                  <a:prstClr val="black">
                    <a:tint val="75000"/>
                  </a:prstClr>
                </a:solidFill>
              </a:rPr>
              <a:pPr/>
              <a:t>4/18/2020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1B07901-0FDA-43D8-9966-A72C4CAA4B59}"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lgn="l" rtl="0"/>
            <a:fld id="{1DCC7024-A3EF-4289-85F3-1C5CEC3D99F0}" type="datetime1">
              <a:rPr lang="en-US" sz="1200" kern="1200">
                <a:solidFill>
                  <a:prstClr val="black">
                    <a:tint val="75000"/>
                  </a:prstClr>
                </a:solidFill>
                <a:latin typeface="Calibri"/>
                <a:ea typeface="+mn-ea"/>
                <a:cs typeface="+mn-cs"/>
              </a:rPr>
              <a:pPr algn="l" rtl="0"/>
              <a:t>4/18/2020</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B93474D-E5F8-4FC2-9B60-E2ED55F7E2BC}" type="datetime1">
              <a:rPr lang="en-US">
                <a:solidFill>
                  <a:prstClr val="black">
                    <a:tint val="75000"/>
                  </a:prstClr>
                </a:solidFill>
              </a:rPr>
              <a:pPr/>
              <a:t>4/18/2020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1B07901-0FDA-43D8-9966-A72C4CAA4B59}"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5F01133-C2BB-4240-8A90-E7F9C260C7F2}" type="datetime1">
              <a:rPr lang="en-US">
                <a:solidFill>
                  <a:prstClr val="black">
                    <a:tint val="75000"/>
                  </a:prstClr>
                </a:solidFill>
              </a:rPr>
              <a:pPr/>
              <a:t>4/18/2020</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61B07901-0FDA-43D8-9966-A72C4CAA4B59}"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0208E7E-0F10-4335-A88E-EEEC5A96BB53}" type="datetime1">
              <a:rPr lang="en-US">
                <a:solidFill>
                  <a:prstClr val="black">
                    <a:tint val="75000"/>
                  </a:prstClr>
                </a:solidFill>
              </a:rPr>
              <a:pPr/>
              <a:t>4/18/2020</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61B07901-0FDA-43D8-9966-A72C4CAA4B59}"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768742-6EA7-4B48-AECD-8DE7C8634080}" type="datetime1">
              <a:rPr lang="en-US">
                <a:solidFill>
                  <a:prstClr val="black">
                    <a:tint val="75000"/>
                  </a:prstClr>
                </a:solidFill>
              </a:rPr>
              <a:pPr/>
              <a:t>4/18/2020</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61B07901-0FDA-43D8-9966-A72C4CAA4B59}"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F9BD24-8B58-4783-8F34-32EB50B922AF}" type="datetime1">
              <a:rPr lang="en-US">
                <a:solidFill>
                  <a:prstClr val="black">
                    <a:tint val="75000"/>
                  </a:prstClr>
                </a:solidFill>
              </a:rPr>
              <a:pPr/>
              <a:t>4/18/2020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1B07901-0FDA-43D8-9966-A72C4CAA4B59}"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698035-A15B-4316-8BE6-2D4E036B8C5E}" type="datetime1">
              <a:rPr lang="en-US">
                <a:solidFill>
                  <a:prstClr val="black">
                    <a:tint val="75000"/>
                  </a:prstClr>
                </a:solidFill>
              </a:rPr>
              <a:pPr/>
              <a:t>4/18/2020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1B07901-0FDA-43D8-9966-A72C4CAA4B59}"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B78E9A-6735-4E07-A74B-4B6796617BE3}" type="datetime1">
              <a:rPr lang="en-US">
                <a:solidFill>
                  <a:prstClr val="black">
                    <a:tint val="75000"/>
                  </a:prstClr>
                </a:solidFill>
              </a:rPr>
              <a:pPr/>
              <a:t>4/18/2020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1B07901-0FDA-43D8-9966-A72C4CAA4B59}"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A5B254-B072-4CB1-B43D-2BC2DB9CD7C4}" type="datetime1">
              <a:rPr lang="en-US">
                <a:solidFill>
                  <a:prstClr val="black">
                    <a:tint val="75000"/>
                  </a:prstClr>
                </a:solidFill>
              </a:rPr>
              <a:pPr/>
              <a:t>4/18/2020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1B07901-0FDA-43D8-9966-A72C4CAA4B59}"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lgn="l" rtl="0"/>
            <a:fld id="{EB93474D-E5F8-4FC2-9B60-E2ED55F7E2BC}" type="datetime1">
              <a:rPr lang="en-US" sz="1200" kern="1200">
                <a:solidFill>
                  <a:prstClr val="black">
                    <a:tint val="75000"/>
                  </a:prstClr>
                </a:solidFill>
                <a:latin typeface="Calibri"/>
                <a:ea typeface="+mn-ea"/>
                <a:cs typeface="+mn-cs"/>
              </a:rPr>
              <a:pPr algn="l" rtl="0"/>
              <a:t>4/18/2020</a:t>
            </a:fld>
            <a:endParaRPr lang="en-US" sz="1200" kern="1200" dirty="0">
              <a:solidFill>
                <a:prstClr val="black">
                  <a:tint val="75000"/>
                </a:prstClr>
              </a:solidFill>
              <a:latin typeface="Calibri"/>
              <a:ea typeface="+mn-ea"/>
              <a:cs typeface="+mn-cs"/>
            </a:endParaRPr>
          </a:p>
        </p:txBody>
      </p:sp>
      <p:sp>
        <p:nvSpPr>
          <p:cNvPr id="6" name="Footer Placeholder 5"/>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lgn="l" rtl="0"/>
            <a:fld id="{45F01133-C2BB-4240-8A90-E7F9C260C7F2}" type="datetime1">
              <a:rPr lang="en-US" sz="1200" kern="1200">
                <a:solidFill>
                  <a:prstClr val="black">
                    <a:tint val="75000"/>
                  </a:prstClr>
                </a:solidFill>
                <a:latin typeface="Calibri"/>
                <a:ea typeface="+mn-ea"/>
                <a:cs typeface="+mn-cs"/>
              </a:rPr>
              <a:pPr algn="l" rtl="0"/>
              <a:t>4/18/2020</a:t>
            </a:fld>
            <a:endParaRPr lang="en-US" sz="1200" kern="1200" dirty="0">
              <a:solidFill>
                <a:prstClr val="black">
                  <a:tint val="75000"/>
                </a:prstClr>
              </a:solidFill>
              <a:latin typeface="Calibri"/>
              <a:ea typeface="+mn-ea"/>
              <a:cs typeface="+mn-cs"/>
            </a:endParaRPr>
          </a:p>
        </p:txBody>
      </p:sp>
      <p:sp>
        <p:nvSpPr>
          <p:cNvPr id="8" name="Footer Placeholder 7"/>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9" name="Slide Number Placeholder 8"/>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lgn="l" rtl="0"/>
            <a:fld id="{60208E7E-0F10-4335-A88E-EEEC5A96BB53}" type="datetime1">
              <a:rPr lang="en-US" sz="1200" kern="1200">
                <a:solidFill>
                  <a:prstClr val="black">
                    <a:tint val="75000"/>
                  </a:prstClr>
                </a:solidFill>
                <a:latin typeface="Calibri"/>
                <a:ea typeface="+mn-ea"/>
                <a:cs typeface="+mn-cs"/>
              </a:rPr>
              <a:pPr algn="l" rtl="0"/>
              <a:t>4/18/2020</a:t>
            </a:fld>
            <a:endParaRPr lang="en-US" sz="1200" kern="1200" dirty="0">
              <a:solidFill>
                <a:prstClr val="black">
                  <a:tint val="75000"/>
                </a:prstClr>
              </a:solidFill>
              <a:latin typeface="Calibri"/>
              <a:ea typeface="+mn-ea"/>
              <a:cs typeface="+mn-cs"/>
            </a:endParaRPr>
          </a:p>
        </p:txBody>
      </p:sp>
      <p:sp>
        <p:nvSpPr>
          <p:cNvPr id="4" name="Footer Placeholder 3"/>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5" name="Slide Number Placeholder 4"/>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l" rtl="0"/>
            <a:fld id="{B3768742-6EA7-4B48-AECD-8DE7C8634080}" type="datetime1">
              <a:rPr lang="en-US" sz="1200" kern="1200">
                <a:solidFill>
                  <a:prstClr val="black">
                    <a:tint val="75000"/>
                  </a:prstClr>
                </a:solidFill>
                <a:latin typeface="Calibri"/>
                <a:ea typeface="+mn-ea"/>
                <a:cs typeface="+mn-cs"/>
              </a:rPr>
              <a:pPr algn="l" rtl="0"/>
              <a:t>4/18/2020</a:t>
            </a:fld>
            <a:endParaRPr lang="en-US" sz="1200" kern="1200" dirty="0">
              <a:solidFill>
                <a:prstClr val="black">
                  <a:tint val="75000"/>
                </a:prstClr>
              </a:solidFill>
              <a:latin typeface="Calibri"/>
              <a:ea typeface="+mn-ea"/>
              <a:cs typeface="+mn-cs"/>
            </a:endParaRPr>
          </a:p>
        </p:txBody>
      </p:sp>
      <p:sp>
        <p:nvSpPr>
          <p:cNvPr id="3" name="Footer Placeholder 2"/>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4" name="Slide Number Placeholder 3"/>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lgn="l" rtl="0"/>
            <a:fld id="{AEF9BD24-8B58-4783-8F34-32EB50B922AF}" type="datetime1">
              <a:rPr lang="en-US" sz="1200" kern="1200">
                <a:solidFill>
                  <a:prstClr val="black">
                    <a:tint val="75000"/>
                  </a:prstClr>
                </a:solidFill>
                <a:latin typeface="Calibri"/>
                <a:ea typeface="+mn-ea"/>
                <a:cs typeface="+mn-cs"/>
              </a:rPr>
              <a:pPr algn="l" rtl="0"/>
              <a:t>4/18/2020</a:t>
            </a:fld>
            <a:endParaRPr lang="en-US" sz="1200" kern="1200" dirty="0">
              <a:solidFill>
                <a:prstClr val="black">
                  <a:tint val="75000"/>
                </a:prstClr>
              </a:solidFill>
              <a:latin typeface="Calibri"/>
              <a:ea typeface="+mn-ea"/>
              <a:cs typeface="+mn-cs"/>
            </a:endParaRPr>
          </a:p>
        </p:txBody>
      </p:sp>
      <p:sp>
        <p:nvSpPr>
          <p:cNvPr id="6" name="Footer Placeholder 5"/>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lgn="l" rtl="0"/>
            <a:fld id="{BE698035-A15B-4316-8BE6-2D4E036B8C5E}" type="datetime1">
              <a:rPr lang="en-US" sz="1200" kern="1200">
                <a:solidFill>
                  <a:prstClr val="black">
                    <a:tint val="75000"/>
                  </a:prstClr>
                </a:solidFill>
                <a:latin typeface="Calibri"/>
                <a:ea typeface="+mn-ea"/>
                <a:cs typeface="+mn-cs"/>
              </a:rPr>
              <a:pPr algn="l" rtl="0"/>
              <a:t>4/18/2020</a:t>
            </a:fld>
            <a:endParaRPr lang="en-US" sz="1200" kern="1200" dirty="0">
              <a:solidFill>
                <a:prstClr val="black">
                  <a:tint val="75000"/>
                </a:prstClr>
              </a:solidFill>
              <a:latin typeface="Calibri"/>
              <a:ea typeface="+mn-ea"/>
              <a:cs typeface="+mn-cs"/>
            </a:endParaRPr>
          </a:p>
        </p:txBody>
      </p:sp>
      <p:sp>
        <p:nvSpPr>
          <p:cNvPr id="6" name="Footer Placeholder 5"/>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56B6B065-F737-42D4-B0BE-72B22DA3D634}" type="datetime1">
              <a:rPr lang="en-US" kern="1200" smtClean="0">
                <a:solidFill>
                  <a:prstClr val="black">
                    <a:tint val="75000"/>
                  </a:prstClr>
                </a:solidFill>
                <a:latin typeface="Calibri"/>
                <a:ea typeface="+mn-ea"/>
                <a:cs typeface="+mn-cs"/>
              </a:rPr>
              <a:pPr rtl="0"/>
              <a:t>4/18/2020</a:t>
            </a:fld>
            <a:endParaRPr lang="en-US" kern="1200" dirty="0">
              <a:solidFill>
                <a:prstClr val="black">
                  <a:tint val="75000"/>
                </a:prstClr>
              </a:solidFill>
              <a:latin typeface="Calibri"/>
              <a:ea typeface="+mn-ea"/>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en-US"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61B07901-0FDA-43D8-9966-A72C4CAA4B59}" type="slidenum">
              <a:rPr lang="en-US" kern="1200" smtClean="0">
                <a:solidFill>
                  <a:prstClr val="black">
                    <a:tint val="75000"/>
                  </a:prstClr>
                </a:solidFill>
                <a:latin typeface="Calibri"/>
                <a:ea typeface="+mn-ea"/>
                <a:cs typeface="+mn-cs"/>
              </a:rPr>
              <a:pPr rtl="0"/>
              <a:t>‹#›</a:t>
            </a:fld>
            <a:endParaRPr lang="en-US" kern="1200" dirty="0">
              <a:solidFill>
                <a:prstClr val="black">
                  <a:tint val="75000"/>
                </a:prstClr>
              </a:solidFill>
              <a:latin typeface="Calibri"/>
              <a:ea typeface="+mn-ea"/>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228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533400" y="1600200"/>
            <a:ext cx="7772400" cy="4648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ClrTx/>
              <a:buSzTx/>
              <a:buFontTx/>
              <a:buNone/>
              <a:defRPr sz="1400">
                <a:latin typeface="Times New Roman" pitchFamily="18" charset="0"/>
              </a:defRPr>
            </a:lvl1pPr>
          </a:lstStyle>
          <a:p>
            <a:pPr algn="l" rtl="0" eaLnBrk="0" fontAlgn="base" hangingPunct="0">
              <a:spcAft>
                <a:spcPct val="0"/>
              </a:spcAft>
            </a:pPr>
            <a:endParaRPr lang="en-US" kern="1200">
              <a:solidFill>
                <a:srgbClr val="000000"/>
              </a:solidFill>
              <a:ea typeface="+mn-ea"/>
              <a:cs typeface="+mn-cs"/>
            </a:endParaRPr>
          </a:p>
        </p:txBody>
      </p:sp>
      <p:sp>
        <p:nvSpPr>
          <p:cNvPr id="1029" name="Rectangle 5"/>
          <p:cNvSpPr>
            <a:spLocks noGrp="1" noChangeArrowheads="1"/>
          </p:cNvSpPr>
          <p:nvPr>
            <p:ph type="ftr" sz="quarter" idx="3"/>
          </p:nvPr>
        </p:nvSpPr>
        <p:spPr bwMode="auto">
          <a:xfrm>
            <a:off x="5410200" y="64008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400"/>
            </a:lvl1pPr>
          </a:lstStyle>
          <a:p>
            <a:pPr rtl="0" eaLnBrk="0" fontAlgn="base" hangingPunct="0">
              <a:spcAft>
                <a:spcPct val="0"/>
              </a:spcAft>
            </a:pPr>
            <a:r>
              <a:rPr lang="en-US" kern="1200">
                <a:solidFill>
                  <a:srgbClr val="000000"/>
                </a:solidFill>
                <a:latin typeface="Comic Sans MS" pitchFamily="66" charset="0"/>
                <a:ea typeface="+mn-ea"/>
                <a:cs typeface="+mn-cs"/>
              </a:rPr>
              <a:t>2: Application Layer</a:t>
            </a:r>
            <a:endParaRPr lang="en-US" kern="1200">
              <a:solidFill>
                <a:srgbClr val="000000"/>
              </a:solidFill>
              <a:latin typeface="Times New Roman" pitchFamily="18" charset="0"/>
              <a:ea typeface="+mn-ea"/>
              <a:cs typeface="+mn-cs"/>
            </a:endParaRPr>
          </a:p>
        </p:txBody>
      </p:sp>
      <p:sp>
        <p:nvSpPr>
          <p:cNvPr id="1030" name="Rectangle 6"/>
          <p:cNvSpPr>
            <a:spLocks noGrp="1" noChangeArrowheads="1"/>
          </p:cNvSpPr>
          <p:nvPr>
            <p:ph type="sldNum" sz="quarter" idx="4"/>
          </p:nvPr>
        </p:nvSpPr>
        <p:spPr bwMode="auto">
          <a:xfrm>
            <a:off x="8305800" y="6400800"/>
            <a:ext cx="457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400">
                <a:latin typeface="Times New Roman" pitchFamily="18" charset="0"/>
              </a:defRPr>
            </a:lvl1pPr>
          </a:lstStyle>
          <a:p>
            <a:pPr rtl="0" eaLnBrk="0" fontAlgn="base" hangingPunct="0">
              <a:spcAft>
                <a:spcPct val="0"/>
              </a:spcAft>
            </a:pPr>
            <a:fld id="{2B13FDBE-2CC5-44C0-B4E2-7F19561BBC93}" type="slidenum">
              <a:rPr lang="en-US" kern="1200">
                <a:solidFill>
                  <a:srgbClr val="000000"/>
                </a:solidFill>
                <a:ea typeface="+mn-ea"/>
                <a:cs typeface="+mn-cs"/>
              </a:rPr>
              <a:pPr rtl="0" eaLnBrk="0" fontAlgn="base" hangingPunct="0">
                <a:spcAft>
                  <a:spcPct val="0"/>
                </a:spcAft>
              </a:pPr>
              <a:t>‹#›</a:t>
            </a:fld>
            <a:endParaRPr lang="en-US" kern="1200">
              <a:solidFill>
                <a:srgbClr val="000000"/>
              </a:solidFill>
              <a:ea typeface="+mn-ea"/>
              <a:cs typeface="+mn-cs"/>
            </a:endParaRPr>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Lst>
  <p:hf hdr="0" dt="0"/>
  <p:txStyles>
    <p:titleStyle>
      <a:lvl1pPr algn="l" rtl="0" eaLnBrk="0" fontAlgn="base" hangingPunct="0">
        <a:spcBef>
          <a:spcPct val="0"/>
        </a:spcBef>
        <a:spcAft>
          <a:spcPct val="0"/>
        </a:spcAft>
        <a:defRPr sz="4000" u="sng">
          <a:solidFill>
            <a:schemeClr val="accent2"/>
          </a:solidFill>
          <a:latin typeface="+mj-lt"/>
          <a:ea typeface="+mj-ea"/>
          <a:cs typeface="+mj-cs"/>
        </a:defRPr>
      </a:lvl1pPr>
      <a:lvl2pPr algn="l" rtl="0" eaLnBrk="0" fontAlgn="base" hangingPunct="0">
        <a:spcBef>
          <a:spcPct val="0"/>
        </a:spcBef>
        <a:spcAft>
          <a:spcPct val="0"/>
        </a:spcAft>
        <a:defRPr sz="4000" u="sng">
          <a:solidFill>
            <a:schemeClr val="accent2"/>
          </a:solidFill>
          <a:latin typeface="Comic Sans MS" pitchFamily="66" charset="0"/>
        </a:defRPr>
      </a:lvl2pPr>
      <a:lvl3pPr algn="l" rtl="0" eaLnBrk="0" fontAlgn="base" hangingPunct="0">
        <a:spcBef>
          <a:spcPct val="0"/>
        </a:spcBef>
        <a:spcAft>
          <a:spcPct val="0"/>
        </a:spcAft>
        <a:defRPr sz="4000" u="sng">
          <a:solidFill>
            <a:schemeClr val="accent2"/>
          </a:solidFill>
          <a:latin typeface="Comic Sans MS" pitchFamily="66" charset="0"/>
        </a:defRPr>
      </a:lvl3pPr>
      <a:lvl4pPr algn="l" rtl="0" eaLnBrk="0" fontAlgn="base" hangingPunct="0">
        <a:spcBef>
          <a:spcPct val="0"/>
        </a:spcBef>
        <a:spcAft>
          <a:spcPct val="0"/>
        </a:spcAft>
        <a:defRPr sz="4000" u="sng">
          <a:solidFill>
            <a:schemeClr val="accent2"/>
          </a:solidFill>
          <a:latin typeface="Comic Sans MS" pitchFamily="66" charset="0"/>
        </a:defRPr>
      </a:lvl4pPr>
      <a:lvl5pPr algn="l" rtl="0" eaLnBrk="0" fontAlgn="base" hangingPunct="0">
        <a:spcBef>
          <a:spcPct val="0"/>
        </a:spcBef>
        <a:spcAft>
          <a:spcPct val="0"/>
        </a:spcAft>
        <a:defRPr sz="4000" u="sng">
          <a:solidFill>
            <a:schemeClr val="accent2"/>
          </a:solidFill>
          <a:latin typeface="Comic Sans MS" pitchFamily="66"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Wingdings" pitchFamily="2" charset="2"/>
        <a:buChar char="v"/>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B6B065-F737-42D4-B0BE-72B22DA3D634}" type="datetime1">
              <a:rPr lang="en-US" smtClean="0">
                <a:solidFill>
                  <a:prstClr val="black">
                    <a:tint val="75000"/>
                  </a:prstClr>
                </a:solidFill>
              </a:rPr>
              <a:pPr/>
              <a:t>4/18/2020</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B07901-0FDA-43D8-9966-A72C4CAA4B59}" type="slidenum">
              <a:rPr lang="en-US" smtClean="0">
                <a:solidFill>
                  <a:prstClr val="black">
                    <a:tint val="75000"/>
                  </a:prstClr>
                </a:solidFill>
              </a:rPr>
              <a:pPr/>
              <a:t>‹#›</a:t>
            </a:fld>
            <a:endParaRPr lang="en-US" dirty="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ransition/>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1" name="Picture 4"/>
          <p:cNvPicPr>
            <a:picLocks noChangeAspect="1" noChangeArrowheads="1"/>
          </p:cNvPicPr>
          <p:nvPr/>
        </p:nvPicPr>
        <p:blipFill>
          <a:blip r:embed="rId3" cstate="print">
            <a:duotone>
              <a:prstClr val="black"/>
              <a:schemeClr val="accent6">
                <a:tint val="45000"/>
                <a:satMod val="400000"/>
              </a:schemeClr>
            </a:duotone>
          </a:blip>
          <a:srcRect l="6250" r="29375" b="8333"/>
          <a:stretch>
            <a:fillRect/>
          </a:stretch>
        </p:blipFill>
        <p:spPr bwMode="auto">
          <a:xfrm>
            <a:off x="2819399" y="4038600"/>
            <a:ext cx="3359727" cy="2463799"/>
          </a:xfrm>
          <a:prstGeom prst="rect">
            <a:avLst/>
          </a:prstGeom>
          <a:solidFill>
            <a:srgbClr val="000000">
              <a:shade val="95000"/>
            </a:srgbClr>
          </a:solidFill>
          <a:ln w="28575" cap="sq">
            <a:solidFill>
              <a:schemeClr val="accent6">
                <a:lumMod val="75000"/>
              </a:schemeClr>
            </a:solidFill>
            <a:miter lim="800000"/>
          </a:ln>
          <a:effectLst>
            <a:outerShdw blurRad="254000" dist="190500" dir="2700000" sy="90000" algn="bl" rotWithShape="0">
              <a:srgbClr val="000000">
                <a:alpha val="40000"/>
              </a:srgbClr>
            </a:outerShdw>
          </a:effectLst>
        </p:spPr>
      </p:pic>
      <p:sp>
        <p:nvSpPr>
          <p:cNvPr id="5" name="Rectangle 4"/>
          <p:cNvSpPr/>
          <p:nvPr/>
        </p:nvSpPr>
        <p:spPr>
          <a:xfrm>
            <a:off x="0" y="-7441"/>
            <a:ext cx="3361818" cy="523220"/>
          </a:xfrm>
          <a:prstGeom prst="rect">
            <a:avLst/>
          </a:prstGeom>
          <a:solidFill>
            <a:schemeClr val="bg2">
              <a:lumMod val="25000"/>
            </a:schemeClr>
          </a:solidFill>
        </p:spPr>
        <p:txBody>
          <a:bodyPr wrap="none">
            <a:spAutoFit/>
          </a:bodyPr>
          <a:lstStyle/>
          <a:p>
            <a:r>
              <a:rPr lang="en-US" sz="2800" b="1" kern="0" dirty="0">
                <a:solidFill>
                  <a:prstClr val="white"/>
                </a:solidFill>
                <a:latin typeface="Arial" pitchFamily="34" charset="0"/>
                <a:cs typeface="Arial" pitchFamily="34" charset="0"/>
              </a:rPr>
              <a:t>Topic 3;  Lecture </a:t>
            </a:r>
            <a:r>
              <a:rPr lang="en-US" sz="2800" b="1" kern="0" dirty="0" smtClean="0">
                <a:solidFill>
                  <a:prstClr val="white"/>
                </a:solidFill>
                <a:latin typeface="Arial" pitchFamily="34" charset="0"/>
                <a:cs typeface="Arial" pitchFamily="34" charset="0"/>
              </a:rPr>
              <a:t>2</a:t>
            </a:r>
            <a:endParaRPr lang="en-US" sz="900" kern="0" dirty="0">
              <a:solidFill>
                <a:prstClr val="white"/>
              </a:solidFill>
            </a:endParaRPr>
          </a:p>
        </p:txBody>
      </p:sp>
      <p:sp>
        <p:nvSpPr>
          <p:cNvPr id="7" name="Rectangle 6"/>
          <p:cNvSpPr/>
          <p:nvPr/>
        </p:nvSpPr>
        <p:spPr>
          <a:xfrm>
            <a:off x="1905000" y="1066800"/>
            <a:ext cx="4985660" cy="707886"/>
          </a:xfrm>
          <a:prstGeom prst="rect">
            <a:avLst/>
          </a:prstGeom>
        </p:spPr>
        <p:txBody>
          <a:bodyPr wrap="none">
            <a:spAutoFit/>
          </a:bodyPr>
          <a:lstStyle/>
          <a:p>
            <a:r>
              <a:rPr lang="en-US" sz="4000" kern="0" dirty="0" smtClean="0">
                <a:solidFill>
                  <a:prstClr val="white"/>
                </a:solidFill>
                <a:latin typeface="Gill Sans MT" pitchFamily="34" charset="0"/>
                <a:cs typeface="Helvetica" pitchFamily="34" charset="0"/>
              </a:rPr>
              <a:t>How to route packets?</a:t>
            </a:r>
            <a:endParaRPr lang="en-US" sz="1100" kern="0" dirty="0">
              <a:solidFill>
                <a:prstClr val="white"/>
              </a:solidFill>
              <a:latin typeface="Arial" pitchFamily="34" charset="0"/>
              <a:cs typeface="Arial" pitchFamily="34" charset="0"/>
            </a:endParaRPr>
          </a:p>
        </p:txBody>
      </p:sp>
      <p:pic>
        <p:nvPicPr>
          <p:cNvPr id="1026" name="Picture 2"/>
          <p:cNvPicPr>
            <a:picLocks noChangeAspect="1" noChangeArrowheads="1"/>
          </p:cNvPicPr>
          <p:nvPr/>
        </p:nvPicPr>
        <p:blipFill>
          <a:blip r:embed="rId4" cstate="print">
            <a:clrChange>
              <a:clrFrom>
                <a:srgbClr val="FFFFFF"/>
              </a:clrFrom>
              <a:clrTo>
                <a:srgbClr val="FFFFFF">
                  <a:alpha val="0"/>
                </a:srgbClr>
              </a:clrTo>
            </a:clrChange>
            <a:duotone>
              <a:schemeClr val="accent6">
                <a:shade val="45000"/>
                <a:satMod val="135000"/>
              </a:schemeClr>
              <a:prstClr val="white"/>
            </a:duotone>
          </a:blip>
          <a:srcRect/>
          <a:stretch>
            <a:fillRect/>
          </a:stretch>
        </p:blipFill>
        <p:spPr bwMode="auto">
          <a:xfrm>
            <a:off x="2590800" y="1981200"/>
            <a:ext cx="3657600" cy="179075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50" name="Rectangle 10"/>
          <p:cNvSpPr>
            <a:spLocks noChangeArrowheads="1"/>
          </p:cNvSpPr>
          <p:nvPr/>
        </p:nvSpPr>
        <p:spPr bwMode="auto">
          <a:xfrm>
            <a:off x="76200" y="685800"/>
            <a:ext cx="9144000" cy="895350"/>
          </a:xfrm>
          <a:prstGeom prst="rect">
            <a:avLst/>
          </a:prstGeom>
          <a:noFill/>
          <a:ln w="9525">
            <a:noFill/>
            <a:miter lim="800000"/>
            <a:headEnd/>
            <a:tailEnd/>
          </a:ln>
          <a:effectLst/>
        </p:spPr>
        <p:txBody>
          <a:bodyPr/>
          <a:lstStyle/>
          <a:p>
            <a:pPr eaLnBrk="0" fontAlgn="base" hangingPunct="0">
              <a:spcBef>
                <a:spcPct val="20000"/>
              </a:spcBef>
              <a:spcAft>
                <a:spcPct val="0"/>
              </a:spcAft>
              <a:buClr>
                <a:srgbClr val="3333CC"/>
              </a:buClr>
              <a:buSzPct val="85000"/>
            </a:pPr>
            <a:endParaRPr lang="en-US" sz="3600" b="1" dirty="0" smtClean="0">
              <a:ln w="0" cap="rnd" cmpd="thickThin">
                <a:solidFill>
                  <a:prstClr val="black"/>
                </a:solidFill>
                <a:bevel/>
              </a:ln>
              <a:solidFill>
                <a:srgbClr val="FF6600"/>
              </a:solidFill>
              <a:latin typeface="Microsoft Sans Serif" pitchFamily="34" charset="0"/>
              <a:cs typeface="Microsoft Sans Serif" pitchFamily="34" charset="0"/>
            </a:endParaRPr>
          </a:p>
        </p:txBody>
      </p:sp>
      <p:sp>
        <p:nvSpPr>
          <p:cNvPr id="15" name="TextBox 14"/>
          <p:cNvSpPr txBox="1"/>
          <p:nvPr/>
        </p:nvSpPr>
        <p:spPr>
          <a:xfrm>
            <a:off x="0" y="0"/>
            <a:ext cx="9144000" cy="754053"/>
          </a:xfrm>
          <a:prstGeom prst="rect">
            <a:avLst/>
          </a:prstGeom>
          <a:solidFill>
            <a:srgbClr val="F79646">
              <a:lumMod val="75000"/>
            </a:srgbClr>
          </a:solidFill>
        </p:spPr>
        <p:txBody>
          <a:bodyPr wrap="square" rtlCol="0">
            <a:spAutoFit/>
          </a:bodyPr>
          <a:lstStyle/>
          <a:p>
            <a:pPr>
              <a:defRPr/>
            </a:pPr>
            <a:r>
              <a:rPr lang="en-US" sz="4300" b="1" dirty="0" smtClean="0">
                <a:ln>
                  <a:solidFill>
                    <a:prstClr val="black"/>
                  </a:solidFill>
                </a:ln>
                <a:solidFill>
                  <a:prstClr val="white"/>
                </a:solidFill>
                <a:latin typeface="Tahoma" pitchFamily="34" charset="0"/>
                <a:cs typeface="Tahoma" pitchFamily="34" charset="0"/>
              </a:rPr>
              <a:t>		</a:t>
            </a:r>
            <a:r>
              <a:rPr lang="en-US" sz="4000" b="1" dirty="0" smtClean="0">
                <a:ln>
                  <a:solidFill>
                    <a:prstClr val="black"/>
                  </a:solidFill>
                </a:ln>
                <a:solidFill>
                  <a:prstClr val="white"/>
                </a:solidFill>
                <a:latin typeface="Tahoma" pitchFamily="34" charset="0"/>
                <a:cs typeface="Tahoma" pitchFamily="34" charset="0"/>
              </a:rPr>
              <a:t>Topic’s objectives</a:t>
            </a:r>
            <a:endParaRPr lang="th-TH" sz="4000" b="1" dirty="0">
              <a:ln>
                <a:solidFill>
                  <a:prstClr val="black"/>
                </a:solidFill>
              </a:ln>
              <a:solidFill>
                <a:prstClr val="white"/>
              </a:solidFill>
              <a:latin typeface="Tahoma" pitchFamily="34" charset="0"/>
              <a:cs typeface="Tahoma" pitchFamily="34" charset="0"/>
            </a:endParaRPr>
          </a:p>
        </p:txBody>
      </p:sp>
      <p:sp>
        <p:nvSpPr>
          <p:cNvPr id="8" name="Rectangle 7"/>
          <p:cNvSpPr/>
          <p:nvPr/>
        </p:nvSpPr>
        <p:spPr>
          <a:xfrm>
            <a:off x="1595132" y="1269478"/>
            <a:ext cx="3281668" cy="818366"/>
          </a:xfrm>
          <a:prstGeom prst="rect">
            <a:avLst/>
          </a:prstGeom>
        </p:spPr>
        <p:txBody>
          <a:bodyPr wrap="none">
            <a:spAutoFit/>
          </a:bodyPr>
          <a:lstStyle/>
          <a:p>
            <a:pPr marL="514350" lvl="0" indent="-514350" eaLnBrk="0" fontAlgn="base" hangingPunct="0">
              <a:lnSpc>
                <a:spcPct val="150000"/>
              </a:lnSpc>
              <a:spcBef>
                <a:spcPct val="20000"/>
              </a:spcBef>
              <a:spcAft>
                <a:spcPct val="0"/>
              </a:spcAft>
              <a:buClr>
                <a:srgbClr val="FF6600"/>
              </a:buClr>
              <a:buSzPct val="85000"/>
            </a:pPr>
            <a:r>
              <a:rPr lang="en-US" sz="3600" b="1" dirty="0" smtClean="0">
                <a:ln w="0" cap="rnd" cmpd="thickThin">
                  <a:solidFill>
                    <a:prstClr val="black"/>
                  </a:solidFill>
                  <a:bevel/>
                </a:ln>
                <a:solidFill>
                  <a:srgbClr val="3333CC"/>
                </a:solidFill>
                <a:latin typeface="Microsoft Sans Serif" pitchFamily="34" charset="0"/>
                <a:cs typeface="Microsoft Sans Serif" pitchFamily="34" charset="0"/>
              </a:rPr>
              <a:t>To learn about:</a:t>
            </a:r>
          </a:p>
        </p:txBody>
      </p:sp>
      <p:sp>
        <p:nvSpPr>
          <p:cNvPr id="6" name="Rectangle 5"/>
          <p:cNvSpPr/>
          <p:nvPr/>
        </p:nvSpPr>
        <p:spPr>
          <a:xfrm>
            <a:off x="1295400" y="2068794"/>
            <a:ext cx="7315200" cy="2505301"/>
          </a:xfrm>
          <a:prstGeom prst="rect">
            <a:avLst/>
          </a:prstGeom>
        </p:spPr>
        <p:txBody>
          <a:bodyPr wrap="square">
            <a:spAutoFit/>
          </a:bodyPr>
          <a:lstStyle/>
          <a:p>
            <a:pPr marL="914400" lvl="0" indent="-627063" eaLnBrk="0" fontAlgn="base" hangingPunct="0">
              <a:lnSpc>
                <a:spcPct val="150000"/>
              </a:lnSpc>
              <a:spcBef>
                <a:spcPct val="20000"/>
              </a:spcBef>
              <a:spcAft>
                <a:spcPct val="0"/>
              </a:spcAft>
              <a:buClr>
                <a:srgbClr val="3333CC"/>
              </a:buClr>
              <a:buSzPct val="85000"/>
            </a:pPr>
            <a:r>
              <a:rPr lang="en-US" sz="3200" b="1" dirty="0" smtClean="0">
                <a:ln w="0" cap="rnd" cmpd="thickThin">
                  <a:solidFill>
                    <a:prstClr val="black"/>
                  </a:solidFill>
                  <a:bevel/>
                </a:ln>
                <a:solidFill>
                  <a:srgbClr val="FF6600"/>
                </a:solidFill>
                <a:latin typeface="Microsoft Sans Serif" pitchFamily="34" charset="0"/>
                <a:cs typeface="Microsoft Sans Serif" pitchFamily="34" charset="0"/>
              </a:rPr>
              <a:t>1 – </a:t>
            </a:r>
            <a:r>
              <a:rPr lang="en-US" sz="3200" b="1" dirty="0" smtClean="0">
                <a:ln w="0" cap="rnd" cmpd="thickThin">
                  <a:solidFill>
                    <a:prstClr val="black"/>
                  </a:solidFill>
                  <a:bevel/>
                </a:ln>
                <a:solidFill>
                  <a:srgbClr val="000000"/>
                </a:solidFill>
                <a:latin typeface="Microsoft Sans Serif" pitchFamily="34" charset="0"/>
                <a:cs typeface="Microsoft Sans Serif" pitchFamily="34" charset="0"/>
              </a:rPr>
              <a:t>Static vs. Dynamic Routing</a:t>
            </a:r>
          </a:p>
          <a:p>
            <a:pPr marL="914400" lvl="0" indent="-627063" eaLnBrk="0" fontAlgn="base" hangingPunct="0">
              <a:lnSpc>
                <a:spcPct val="150000"/>
              </a:lnSpc>
              <a:spcBef>
                <a:spcPct val="20000"/>
              </a:spcBef>
              <a:spcAft>
                <a:spcPct val="0"/>
              </a:spcAft>
              <a:buClr>
                <a:srgbClr val="3333CC"/>
              </a:buClr>
              <a:buSzPct val="85000"/>
            </a:pPr>
            <a:r>
              <a:rPr lang="en-US" sz="3200" b="1" dirty="0" smtClean="0">
                <a:ln w="0" cap="rnd" cmpd="thickThin">
                  <a:solidFill>
                    <a:prstClr val="black"/>
                  </a:solidFill>
                  <a:bevel/>
                </a:ln>
                <a:solidFill>
                  <a:srgbClr val="FF6600"/>
                </a:solidFill>
                <a:latin typeface="Microsoft Sans Serif" pitchFamily="34" charset="0"/>
                <a:cs typeface="Microsoft Sans Serif" pitchFamily="34" charset="0"/>
              </a:rPr>
              <a:t>2 – </a:t>
            </a:r>
            <a:r>
              <a:rPr lang="en-US" sz="3200" b="1" dirty="0" smtClean="0">
                <a:ln w="0" cap="rnd" cmpd="thickThin">
                  <a:solidFill>
                    <a:prstClr val="black"/>
                  </a:solidFill>
                  <a:bevel/>
                </a:ln>
                <a:solidFill>
                  <a:srgbClr val="000000"/>
                </a:solidFill>
                <a:latin typeface="Microsoft Sans Serif" pitchFamily="34" charset="0"/>
                <a:cs typeface="Microsoft Sans Serif" pitchFamily="34" charset="0"/>
              </a:rPr>
              <a:t>Scalable Hierarchical Routing</a:t>
            </a:r>
          </a:p>
          <a:p>
            <a:pPr marL="914400" indent="-627063" eaLnBrk="0" fontAlgn="base" hangingPunct="0">
              <a:lnSpc>
                <a:spcPct val="150000"/>
              </a:lnSpc>
              <a:spcBef>
                <a:spcPct val="20000"/>
              </a:spcBef>
              <a:spcAft>
                <a:spcPct val="0"/>
              </a:spcAft>
              <a:buClr>
                <a:srgbClr val="3333CC"/>
              </a:buClr>
              <a:buSzPct val="85000"/>
            </a:pPr>
            <a:r>
              <a:rPr lang="en-US" sz="3200" b="1" dirty="0" smtClean="0">
                <a:ln w="0" cap="rnd" cmpd="thickThin">
                  <a:solidFill>
                    <a:prstClr val="black"/>
                  </a:solidFill>
                  <a:bevel/>
                </a:ln>
                <a:solidFill>
                  <a:srgbClr val="FF6600"/>
                </a:solidFill>
                <a:latin typeface="Microsoft Sans Serif" pitchFamily="34" charset="0"/>
                <a:cs typeface="Microsoft Sans Serif" pitchFamily="34" charset="0"/>
              </a:rPr>
              <a:t>3 – </a:t>
            </a:r>
            <a:r>
              <a:rPr lang="en-US" sz="3200" b="1" dirty="0" smtClean="0">
                <a:ln w="0" cap="rnd" cmpd="thickThin">
                  <a:solidFill>
                    <a:prstClr val="black"/>
                  </a:solidFill>
                  <a:bevel/>
                </a:ln>
                <a:solidFill>
                  <a:srgbClr val="000000"/>
                </a:solidFill>
                <a:latin typeface="Microsoft Sans Serif" pitchFamily="34" charset="0"/>
                <a:cs typeface="Microsoft Sans Serif" pitchFamily="34" charset="0"/>
              </a:rPr>
              <a:t>Distance Vector Routing Protocols</a:t>
            </a:r>
          </a:p>
        </p:txBody>
      </p:sp>
    </p:spTree>
    <p:extLst>
      <p:ext uri="{BB962C8B-B14F-4D97-AF65-F5344CB8AC3E}">
        <p14:creationId xmlns:p14="http://schemas.microsoft.com/office/powerpoint/2010/main" val="3220955709"/>
      </p:ext>
    </p:extLst>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1447800"/>
            <a:ext cx="9144000" cy="830997"/>
          </a:xfrm>
          <a:prstGeom prst="rect">
            <a:avLst/>
          </a:prstGeom>
          <a:solidFill>
            <a:schemeClr val="accent6">
              <a:lumMod val="75000"/>
            </a:schemeClr>
          </a:solidFill>
        </p:spPr>
        <p:txBody>
          <a:bodyPr wrap="square" rtlCol="0">
            <a:spAutoFit/>
          </a:bodyPr>
          <a:lstStyle/>
          <a:p>
            <a:pPr algn="ctr" rtl="0"/>
            <a:r>
              <a:rPr lang="en-US" sz="4800" b="1" kern="1200" dirty="0" smtClean="0">
                <a:ln>
                  <a:solidFill>
                    <a:prstClr val="white"/>
                  </a:solidFill>
                </a:ln>
                <a:solidFill>
                  <a:prstClr val="black"/>
                </a:solidFill>
                <a:latin typeface="Tahoma" pitchFamily="34" charset="0"/>
                <a:ea typeface="+mn-ea"/>
                <a:cs typeface="Tahoma" pitchFamily="34" charset="0"/>
              </a:rPr>
              <a:t>Routing</a:t>
            </a:r>
            <a:endParaRPr lang="th-TH" sz="3800" b="1" kern="1200" dirty="0">
              <a:ln>
                <a:solidFill>
                  <a:prstClr val="black"/>
                </a:solidFill>
              </a:ln>
              <a:solidFill>
                <a:srgbClr val="1F497D"/>
              </a:solidFill>
              <a:latin typeface="Tahoma" pitchFamily="34" charset="0"/>
              <a:ea typeface="+mn-ea"/>
              <a:cs typeface="Tahoma" pitchFamily="34" charset="0"/>
            </a:endParaRPr>
          </a:p>
        </p:txBody>
      </p:sp>
      <p:pic>
        <p:nvPicPr>
          <p:cNvPr id="1026" name="Picture 2"/>
          <p:cNvPicPr>
            <a:picLocks noChangeAspect="1" noChangeArrowheads="1"/>
          </p:cNvPicPr>
          <p:nvPr/>
        </p:nvPicPr>
        <p:blipFill>
          <a:blip r:embed="rId3" cstate="print"/>
          <a:srcRect/>
          <a:stretch>
            <a:fillRect/>
          </a:stretch>
        </p:blipFill>
        <p:spPr bwMode="auto">
          <a:xfrm>
            <a:off x="1828800" y="2819400"/>
            <a:ext cx="5324475" cy="3626061"/>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smtClean="0"/>
              <a:t>Network Layer- Routing</a:t>
            </a:r>
          </a:p>
        </p:txBody>
      </p:sp>
      <p:sp>
        <p:nvSpPr>
          <p:cNvPr id="16387" name="Content Placeholder 2"/>
          <p:cNvSpPr>
            <a:spLocks noGrp="1"/>
          </p:cNvSpPr>
          <p:nvPr>
            <p:ph idx="1"/>
          </p:nvPr>
        </p:nvSpPr>
        <p:spPr/>
        <p:txBody>
          <a:bodyPr/>
          <a:lstStyle/>
          <a:p>
            <a:pPr>
              <a:lnSpc>
                <a:spcPct val="90000"/>
              </a:lnSpc>
            </a:pPr>
            <a:endParaRPr lang="en-US" smtClean="0"/>
          </a:p>
          <a:p>
            <a:pPr>
              <a:lnSpc>
                <a:spcPct val="90000"/>
              </a:lnSpc>
            </a:pPr>
            <a:r>
              <a:rPr lang="en-US" sz="2400" smtClean="0"/>
              <a:t>The main task of any network layer is </a:t>
            </a:r>
            <a:r>
              <a:rPr lang="en-US" sz="2400" smtClean="0">
                <a:solidFill>
                  <a:srgbClr val="FF9966"/>
                </a:solidFill>
              </a:rPr>
              <a:t>routing</a:t>
            </a:r>
            <a:endParaRPr lang="en-US" sz="2400" b="1" smtClean="0"/>
          </a:p>
          <a:p>
            <a:pPr>
              <a:lnSpc>
                <a:spcPct val="90000"/>
              </a:lnSpc>
              <a:buFont typeface="Wingdings" pitchFamily="2" charset="2"/>
              <a:buNone/>
            </a:pPr>
            <a:endParaRPr lang="en-US" sz="2400" b="1" smtClean="0"/>
          </a:p>
          <a:p>
            <a:pPr>
              <a:lnSpc>
                <a:spcPct val="90000"/>
              </a:lnSpc>
              <a:buFont typeface="Wingdings" pitchFamily="2" charset="2"/>
              <a:buNone/>
            </a:pPr>
            <a:r>
              <a:rPr lang="en-US" sz="2400" b="1" smtClean="0"/>
              <a:t>Route: [m-w.org]</a:t>
            </a:r>
            <a:r>
              <a:rPr lang="en-US" sz="2400" smtClean="0"/>
              <a:t/>
            </a:r>
            <a:br>
              <a:rPr lang="en-US" sz="2400" smtClean="0"/>
            </a:br>
            <a:r>
              <a:rPr lang="en-US" sz="2400" smtClean="0"/>
              <a:t>Inflected Form(s): </a:t>
            </a:r>
            <a:r>
              <a:rPr lang="en-US" sz="2400" b="1" smtClean="0"/>
              <a:t>rout·ed</a:t>
            </a:r>
            <a:r>
              <a:rPr lang="en-US" sz="2400" smtClean="0"/>
              <a:t>; </a:t>
            </a:r>
            <a:r>
              <a:rPr lang="en-US" sz="2400" b="1" smtClean="0"/>
              <a:t>rout·ing</a:t>
            </a:r>
            <a:r>
              <a:rPr lang="en-US" sz="2400" smtClean="0"/>
              <a:t/>
            </a:r>
            <a:br>
              <a:rPr lang="en-US" sz="2400" smtClean="0"/>
            </a:br>
            <a:r>
              <a:rPr lang="en-US" sz="2400" b="1" smtClean="0">
                <a:solidFill>
                  <a:srgbClr val="FF9966"/>
                </a:solidFill>
              </a:rPr>
              <a:t>1</a:t>
            </a:r>
            <a:r>
              <a:rPr lang="en-US" sz="2400" smtClean="0">
                <a:solidFill>
                  <a:srgbClr val="FF9966"/>
                </a:solidFill>
              </a:rPr>
              <a:t> </a:t>
            </a:r>
            <a:r>
              <a:rPr lang="en-US" sz="2400" b="1" smtClean="0">
                <a:solidFill>
                  <a:srgbClr val="FF9966"/>
                </a:solidFill>
              </a:rPr>
              <a:t>:</a:t>
            </a:r>
            <a:r>
              <a:rPr lang="en-US" sz="2400" smtClean="0">
                <a:solidFill>
                  <a:srgbClr val="FF9966"/>
                </a:solidFill>
              </a:rPr>
              <a:t> to send by a selected route</a:t>
            </a:r>
            <a:r>
              <a:rPr lang="en-US" sz="2400" smtClean="0"/>
              <a:t> </a:t>
            </a:r>
            <a:r>
              <a:rPr lang="en-US" sz="2400" b="1" smtClean="0"/>
              <a:t>: DIRECT</a:t>
            </a:r>
            <a:r>
              <a:rPr lang="en-US" sz="2400" smtClean="0"/>
              <a:t> &lt;was </a:t>
            </a:r>
            <a:r>
              <a:rPr lang="en-US" sz="2400" i="1" smtClean="0"/>
              <a:t>routed</a:t>
            </a:r>
            <a:r>
              <a:rPr lang="en-US" sz="2400" smtClean="0"/>
              <a:t> along the scenic shore road&gt;</a:t>
            </a:r>
            <a:br>
              <a:rPr lang="en-US" sz="2400" smtClean="0"/>
            </a:br>
            <a:r>
              <a:rPr lang="en-US" sz="2400" b="1" smtClean="0">
                <a:solidFill>
                  <a:srgbClr val="FF9966"/>
                </a:solidFill>
              </a:rPr>
              <a:t>2</a:t>
            </a:r>
            <a:r>
              <a:rPr lang="en-US" sz="2400" smtClean="0">
                <a:solidFill>
                  <a:srgbClr val="FF9966"/>
                </a:solidFill>
              </a:rPr>
              <a:t> </a:t>
            </a:r>
            <a:r>
              <a:rPr lang="en-US" sz="2400" b="1" smtClean="0">
                <a:solidFill>
                  <a:srgbClr val="FF9966"/>
                </a:solidFill>
              </a:rPr>
              <a:t>:</a:t>
            </a:r>
            <a:r>
              <a:rPr lang="en-US" sz="2400" smtClean="0">
                <a:solidFill>
                  <a:srgbClr val="FF9966"/>
                </a:solidFill>
              </a:rPr>
              <a:t> to divert in a specified direction </a:t>
            </a:r>
          </a:p>
          <a:p>
            <a:endParaRPr lang="en-US" sz="2400" smtClean="0"/>
          </a:p>
        </p:txBody>
      </p:sp>
      <p:sp>
        <p:nvSpPr>
          <p:cNvPr id="4" name="Slide Number Placeholder 3"/>
          <p:cNvSpPr>
            <a:spLocks noGrp="1"/>
          </p:cNvSpPr>
          <p:nvPr>
            <p:ph type="sldNum" sz="quarter" idx="10"/>
          </p:nvPr>
        </p:nvSpPr>
        <p:spPr/>
        <p:txBody>
          <a:bodyPr/>
          <a:lstStyle/>
          <a:p>
            <a:pPr>
              <a:defRPr/>
            </a:pPr>
            <a:fld id="{11EC1FD3-D90A-43BE-A6ED-982E82788EFB}" type="slidenum">
              <a:rPr lang="en-US" smtClean="0"/>
              <a:pPr>
                <a:defRPr/>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smtClean="0"/>
              <a:t>Network Layer-Routing</a:t>
            </a:r>
          </a:p>
        </p:txBody>
      </p:sp>
      <p:sp>
        <p:nvSpPr>
          <p:cNvPr id="3" name="Content Placeholder 2"/>
          <p:cNvSpPr>
            <a:spLocks noGrp="1"/>
          </p:cNvSpPr>
          <p:nvPr>
            <p:ph idx="1"/>
          </p:nvPr>
        </p:nvSpPr>
        <p:spPr>
          <a:xfrm>
            <a:off x="457200" y="1143000"/>
            <a:ext cx="8229600" cy="4525963"/>
          </a:xfrm>
          <a:extLst/>
        </p:spPr>
        <p:txBody>
          <a:bodyPr>
            <a:normAutofit lnSpcReduction="10000"/>
          </a:bodyPr>
          <a:lstStyle/>
          <a:p>
            <a:pPr>
              <a:defRPr/>
            </a:pPr>
            <a:endParaRPr lang="en-US" dirty="0" smtClean="0"/>
          </a:p>
          <a:p>
            <a:pPr>
              <a:defRPr/>
            </a:pPr>
            <a:r>
              <a:rPr lang="en-US" dirty="0" smtClean="0"/>
              <a:t>The main task of the network layer is </a:t>
            </a:r>
            <a:r>
              <a:rPr lang="en-US" dirty="0" smtClean="0">
                <a:solidFill>
                  <a:srgbClr val="FF9966"/>
                </a:solidFill>
              </a:rPr>
              <a:t>routing</a:t>
            </a:r>
            <a:endParaRPr lang="en-US" dirty="0" smtClean="0"/>
          </a:p>
          <a:p>
            <a:pPr lvl="1">
              <a:defRPr/>
            </a:pPr>
            <a:r>
              <a:rPr lang="en-US" dirty="0" smtClean="0"/>
              <a:t>Route packets from a source to a destination using as few hops as possible</a:t>
            </a:r>
          </a:p>
          <a:p>
            <a:pPr lvl="1">
              <a:defRPr/>
            </a:pPr>
            <a:endParaRPr lang="en-US" dirty="0" smtClean="0"/>
          </a:p>
          <a:p>
            <a:pPr lvl="1">
              <a:defRPr/>
            </a:pPr>
            <a:endParaRPr lang="en-US" dirty="0" smtClean="0"/>
          </a:p>
          <a:p>
            <a:pPr lvl="5">
              <a:defRPr/>
            </a:pPr>
            <a:r>
              <a:rPr lang="en-US" dirty="0" smtClean="0"/>
              <a:t> </a:t>
            </a:r>
            <a:r>
              <a:rPr lang="en-US" sz="2000" dirty="0" smtClean="0"/>
              <a:t>Each router maintains and periodically updates a </a:t>
            </a:r>
            <a:r>
              <a:rPr lang="en-US" sz="2000" dirty="0" smtClean="0">
                <a:solidFill>
                  <a:srgbClr val="FF9966"/>
                </a:solidFill>
              </a:rPr>
              <a:t>routing table</a:t>
            </a:r>
          </a:p>
          <a:p>
            <a:pPr>
              <a:defRPr/>
            </a:pPr>
            <a:endParaRPr lang="en-US" dirty="0" smtClean="0"/>
          </a:p>
          <a:p>
            <a:pPr lvl="5">
              <a:defRPr/>
            </a:pPr>
            <a:r>
              <a:rPr lang="en-US" sz="2000" dirty="0" smtClean="0"/>
              <a:t>Routing information is shared among routers</a:t>
            </a:r>
          </a:p>
          <a:p>
            <a:pPr>
              <a:defRPr/>
            </a:pPr>
            <a:endParaRPr lang="en-US" dirty="0"/>
          </a:p>
        </p:txBody>
      </p:sp>
      <p:sp>
        <p:nvSpPr>
          <p:cNvPr id="4" name="Slide Number Placeholder 3"/>
          <p:cNvSpPr>
            <a:spLocks noGrp="1"/>
          </p:cNvSpPr>
          <p:nvPr>
            <p:ph type="sldNum" sz="quarter" idx="10"/>
          </p:nvPr>
        </p:nvSpPr>
        <p:spPr/>
        <p:txBody>
          <a:bodyPr/>
          <a:lstStyle/>
          <a:p>
            <a:pPr>
              <a:defRPr/>
            </a:pPr>
            <a:fld id="{C918F159-0EA4-4A7A-8C6F-3982155512D5}" type="slidenum">
              <a:rPr lang="en-US" smtClean="0"/>
              <a:pPr>
                <a:defRPr/>
              </a:pPr>
              <a:t>5</a:t>
            </a:fld>
            <a:endParaRPr lang="en-US"/>
          </a:p>
        </p:txBody>
      </p:sp>
      <p:grpSp>
        <p:nvGrpSpPr>
          <p:cNvPr id="2" name="Group 4"/>
          <p:cNvGrpSpPr>
            <a:grpSpLocks/>
          </p:cNvGrpSpPr>
          <p:nvPr/>
        </p:nvGrpSpPr>
        <p:grpSpPr bwMode="auto">
          <a:xfrm>
            <a:off x="1066800" y="3657600"/>
            <a:ext cx="2057400" cy="2133600"/>
            <a:chOff x="144" y="2016"/>
            <a:chExt cx="480" cy="1344"/>
          </a:xfrm>
        </p:grpSpPr>
        <p:sp>
          <p:nvSpPr>
            <p:cNvPr id="17414" name="AutoShape 5"/>
            <p:cNvSpPr>
              <a:spLocks/>
            </p:cNvSpPr>
            <p:nvPr/>
          </p:nvSpPr>
          <p:spPr bwMode="auto">
            <a:xfrm>
              <a:off x="384" y="2016"/>
              <a:ext cx="240" cy="1296"/>
            </a:xfrm>
            <a:prstGeom prst="leftBrace">
              <a:avLst>
                <a:gd name="adj1" fmla="val 45000"/>
                <a:gd name="adj2" fmla="val 50000"/>
              </a:avLst>
            </a:prstGeom>
            <a:noFill/>
            <a:ln w="9525">
              <a:solidFill>
                <a:schemeClr val="tx1"/>
              </a:solidFill>
              <a:round/>
              <a:headEnd/>
              <a:tailEnd/>
            </a:ln>
          </p:spPr>
          <p:txBody>
            <a:bodyPr wrap="none" anchor="ctr"/>
            <a:lstStyle/>
            <a:p>
              <a:endParaRPr lang="en-US"/>
            </a:p>
          </p:txBody>
        </p:sp>
        <p:sp>
          <p:nvSpPr>
            <p:cNvPr id="17415" name="Text Box 6"/>
            <p:cNvSpPr txBox="1">
              <a:spLocks noChangeArrowheads="1"/>
            </p:cNvSpPr>
            <p:nvPr/>
          </p:nvSpPr>
          <p:spPr bwMode="auto">
            <a:xfrm rot="-5400000">
              <a:off x="-364" y="2620"/>
              <a:ext cx="1248" cy="231"/>
            </a:xfrm>
            <a:prstGeom prst="rect">
              <a:avLst/>
            </a:prstGeom>
            <a:noFill/>
            <a:ln w="9525">
              <a:noFill/>
              <a:miter lim="800000"/>
              <a:headEnd/>
              <a:tailEnd/>
            </a:ln>
          </p:spPr>
          <p:txBody>
            <a:bodyPr>
              <a:spAutoFit/>
            </a:bodyPr>
            <a:lstStyle/>
            <a:p>
              <a:pPr>
                <a:spcBef>
                  <a:spcPct val="50000"/>
                </a:spcBef>
              </a:pPr>
              <a:r>
                <a:rPr lang="en-US" dirty="0"/>
                <a:t>Routing algorithm</a:t>
              </a: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lstStyle/>
          <a:p>
            <a:r>
              <a:rPr lang="en-US" altLang="en-US" smtClean="0"/>
              <a:t>Optimization Goals</a:t>
            </a:r>
          </a:p>
        </p:txBody>
      </p:sp>
      <p:sp>
        <p:nvSpPr>
          <p:cNvPr id="72707" name="Content Placeholder 2"/>
          <p:cNvSpPr>
            <a:spLocks noGrp="1"/>
          </p:cNvSpPr>
          <p:nvPr>
            <p:ph idx="1"/>
          </p:nvPr>
        </p:nvSpPr>
        <p:spPr/>
        <p:txBody>
          <a:bodyPr>
            <a:normAutofit fontScale="92500" lnSpcReduction="20000"/>
          </a:bodyPr>
          <a:lstStyle/>
          <a:p>
            <a:endParaRPr lang="en-US" altLang="en-US" b="1" dirty="0" smtClean="0"/>
          </a:p>
          <a:p>
            <a:r>
              <a:rPr lang="en-US" altLang="en-US" sz="3000" b="1" dirty="0" smtClean="0"/>
              <a:t>General answers appear impossible, but a few aspects should be considered</a:t>
            </a:r>
          </a:p>
          <a:p>
            <a:pPr>
              <a:buFont typeface="Wingdings" panose="05000000000000000000" pitchFamily="2" charset="2"/>
              <a:buNone/>
            </a:pPr>
            <a:endParaRPr lang="en-US" altLang="en-US" sz="2400" dirty="0" smtClean="0"/>
          </a:p>
          <a:p>
            <a:pPr>
              <a:buFont typeface="Wingdings" panose="05000000000000000000" pitchFamily="2" charset="2"/>
              <a:buNone/>
            </a:pPr>
            <a:r>
              <a:rPr lang="en-US" altLang="en-US" sz="2400" dirty="0" smtClean="0"/>
              <a:t>– </a:t>
            </a:r>
            <a:r>
              <a:rPr lang="en-US" altLang="en-US" sz="2800" dirty="0" smtClean="0"/>
              <a:t>Quality of Service</a:t>
            </a:r>
          </a:p>
          <a:p>
            <a:pPr>
              <a:buFont typeface="Wingdings" panose="05000000000000000000" pitchFamily="2" charset="2"/>
              <a:buNone/>
            </a:pPr>
            <a:endParaRPr lang="en-US" altLang="en-US" sz="2800" dirty="0" smtClean="0"/>
          </a:p>
          <a:p>
            <a:pPr>
              <a:buFont typeface="Wingdings" panose="05000000000000000000" pitchFamily="2" charset="2"/>
              <a:buNone/>
            </a:pPr>
            <a:r>
              <a:rPr lang="en-US" altLang="en-US" sz="2800" dirty="0" smtClean="0"/>
              <a:t>– Energy Efficiency [Now Energy Provisioning]</a:t>
            </a:r>
          </a:p>
          <a:p>
            <a:pPr>
              <a:buFont typeface="Wingdings" panose="05000000000000000000" pitchFamily="2" charset="2"/>
              <a:buNone/>
            </a:pPr>
            <a:endParaRPr lang="en-US" altLang="en-US" sz="2800" dirty="0" smtClean="0"/>
          </a:p>
          <a:p>
            <a:pPr>
              <a:buFont typeface="Wingdings" panose="05000000000000000000" pitchFamily="2" charset="2"/>
              <a:buNone/>
            </a:pPr>
            <a:r>
              <a:rPr lang="en-US" altLang="en-US" sz="2800" dirty="0" smtClean="0"/>
              <a:t>– Scalability</a:t>
            </a:r>
          </a:p>
          <a:p>
            <a:pPr>
              <a:buFont typeface="Wingdings" panose="05000000000000000000" pitchFamily="2" charset="2"/>
              <a:buNone/>
            </a:pPr>
            <a:endParaRPr lang="en-US" altLang="en-US" sz="2800" dirty="0" smtClean="0"/>
          </a:p>
          <a:p>
            <a:pPr>
              <a:buFont typeface="Wingdings" panose="05000000000000000000" pitchFamily="2" charset="2"/>
              <a:buNone/>
            </a:pPr>
            <a:r>
              <a:rPr lang="en-US" altLang="en-US" sz="2800" dirty="0" smtClean="0"/>
              <a:t>– </a:t>
            </a:r>
            <a:r>
              <a:rPr lang="en-US" altLang="en-US" sz="2800" dirty="0" smtClean="0">
                <a:solidFill>
                  <a:srgbClr val="FF0000"/>
                </a:solidFill>
              </a:rPr>
              <a:t>Robustness</a:t>
            </a:r>
          </a:p>
          <a:p>
            <a:endParaRPr lang="en-US" altLang="en-US" dirty="0" smtClean="0"/>
          </a:p>
        </p:txBody>
      </p:sp>
      <p:sp>
        <p:nvSpPr>
          <p:cNvPr id="7270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
              <a:defRPr sz="20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1600">
                <a:solidFill>
                  <a:schemeClr val="tx1"/>
                </a:solidFill>
                <a:latin typeface="Calibri" panose="020F0502020204030204" pitchFamily="34" charset="0"/>
              </a:defRPr>
            </a:lvl3pPr>
            <a:lvl4pPr marL="1600200" indent="-228600">
              <a:spcBef>
                <a:spcPct val="20000"/>
              </a:spcBef>
              <a:buChar char="–"/>
              <a:defRPr sz="1200">
                <a:solidFill>
                  <a:schemeClr val="tx1"/>
                </a:solidFill>
                <a:latin typeface="Calibri" panose="020F0502020204030204" pitchFamily="34" charset="0"/>
              </a:defRPr>
            </a:lvl4pPr>
            <a:lvl5pPr marL="2057400" indent="-228600">
              <a:spcBef>
                <a:spcPct val="20000"/>
              </a:spcBef>
              <a:buChar char="»"/>
              <a:defRPr sz="11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11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11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11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1100">
                <a:solidFill>
                  <a:schemeClr val="tx1"/>
                </a:solidFill>
                <a:latin typeface="Calibri" panose="020F0502020204030204" pitchFamily="34" charset="0"/>
              </a:defRPr>
            </a:lvl9pPr>
          </a:lstStyle>
          <a:p>
            <a:pPr>
              <a:spcBef>
                <a:spcPct val="0"/>
              </a:spcBef>
              <a:buFontTx/>
              <a:buNone/>
            </a:pPr>
            <a:fld id="{A807E7DF-B1DB-423B-9224-C3F4D7107EBD}" type="slidenum">
              <a:rPr lang="en-US" altLang="en-US" sz="1400" smtClean="0"/>
              <a:pPr>
                <a:spcBef>
                  <a:spcPct val="0"/>
                </a:spcBef>
                <a:buFontTx/>
                <a:buNone/>
              </a:pPr>
              <a:t>6</a:t>
            </a:fld>
            <a:endParaRPr lang="en-US" altLang="en-US" sz="1400" smtClean="0"/>
          </a:p>
        </p:txBody>
      </p:sp>
    </p:spTree>
    <p:extLst>
      <p:ext uri="{BB962C8B-B14F-4D97-AF65-F5344CB8AC3E}">
        <p14:creationId xmlns:p14="http://schemas.microsoft.com/office/powerpoint/2010/main" val="3279978634"/>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381000" y="-77788"/>
            <a:ext cx="8229600" cy="1143000"/>
          </a:xfrm>
        </p:spPr>
        <p:txBody>
          <a:bodyPr/>
          <a:lstStyle/>
          <a:p>
            <a:r>
              <a:rPr lang="en-US" dirty="0" smtClean="0"/>
              <a:t>Classification of Routing protocols</a:t>
            </a:r>
          </a:p>
        </p:txBody>
      </p:sp>
      <p:sp>
        <p:nvSpPr>
          <p:cNvPr id="4" name="Slide Number Placeholder 3"/>
          <p:cNvSpPr>
            <a:spLocks noGrp="1"/>
          </p:cNvSpPr>
          <p:nvPr>
            <p:ph type="sldNum" sz="quarter" idx="10"/>
          </p:nvPr>
        </p:nvSpPr>
        <p:spPr/>
        <p:txBody>
          <a:bodyPr/>
          <a:lstStyle/>
          <a:p>
            <a:pPr>
              <a:defRPr/>
            </a:pPr>
            <a:fld id="{1CB223CC-C491-42A3-B7ED-F1A47C81C70A}" type="slidenum">
              <a:rPr lang="en-US" smtClean="0"/>
              <a:pPr>
                <a:defRPr/>
              </a:pPr>
              <a:t>7</a:t>
            </a:fld>
            <a:endParaRPr lang="en-US"/>
          </a:p>
        </p:txBody>
      </p:sp>
      <p:sp>
        <p:nvSpPr>
          <p:cNvPr id="5" name="Rectangle 4"/>
          <p:cNvSpPr/>
          <p:nvPr/>
        </p:nvSpPr>
        <p:spPr>
          <a:xfrm>
            <a:off x="381000" y="2057400"/>
            <a:ext cx="1676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t>Based on Routing information update mechanisms</a:t>
            </a:r>
          </a:p>
        </p:txBody>
      </p:sp>
      <p:sp>
        <p:nvSpPr>
          <p:cNvPr id="6" name="Rectangle 5"/>
          <p:cNvSpPr/>
          <p:nvPr/>
        </p:nvSpPr>
        <p:spPr>
          <a:xfrm>
            <a:off x="2819400" y="2057400"/>
            <a:ext cx="17526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t>Based on use of temporal information for routing</a:t>
            </a:r>
          </a:p>
        </p:txBody>
      </p:sp>
      <p:sp>
        <p:nvSpPr>
          <p:cNvPr id="7" name="Rectangle 6"/>
          <p:cNvSpPr/>
          <p:nvPr/>
        </p:nvSpPr>
        <p:spPr>
          <a:xfrm>
            <a:off x="5105400" y="2057400"/>
            <a:ext cx="1676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t>Based on topology information organization</a:t>
            </a:r>
          </a:p>
        </p:txBody>
      </p:sp>
      <p:sp>
        <p:nvSpPr>
          <p:cNvPr id="8" name="Rectangle 7"/>
          <p:cNvSpPr/>
          <p:nvPr/>
        </p:nvSpPr>
        <p:spPr>
          <a:xfrm>
            <a:off x="7162800" y="2057400"/>
            <a:ext cx="17526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t>Based on utilization of specific resources</a:t>
            </a:r>
          </a:p>
        </p:txBody>
      </p:sp>
      <p:sp>
        <p:nvSpPr>
          <p:cNvPr id="9" name="Rectangle 8"/>
          <p:cNvSpPr/>
          <p:nvPr/>
        </p:nvSpPr>
        <p:spPr>
          <a:xfrm>
            <a:off x="3657600" y="1066800"/>
            <a:ext cx="1447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Routing Protocols</a:t>
            </a:r>
          </a:p>
        </p:txBody>
      </p:sp>
      <p:cxnSp>
        <p:nvCxnSpPr>
          <p:cNvPr id="11" name="Straight Connector 10"/>
          <p:cNvCxnSpPr/>
          <p:nvPr/>
        </p:nvCxnSpPr>
        <p:spPr>
          <a:xfrm>
            <a:off x="990600" y="1828800"/>
            <a:ext cx="7162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a:off x="914401" y="1905000"/>
            <a:ext cx="1524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a:off x="3277394" y="1904206"/>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7" idx="0"/>
          </p:cNvCxnSpPr>
          <p:nvPr/>
        </p:nvCxnSpPr>
        <p:spPr>
          <a:xfrm rot="5400000">
            <a:off x="5829301" y="1943100"/>
            <a:ext cx="2286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5400000">
            <a:off x="8039101" y="1943100"/>
            <a:ext cx="2286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381000" y="3276600"/>
            <a:ext cx="914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t>Table driven Proactive</a:t>
            </a:r>
          </a:p>
        </p:txBody>
      </p:sp>
      <p:sp>
        <p:nvSpPr>
          <p:cNvPr id="30" name="Rectangle 29"/>
          <p:cNvSpPr/>
          <p:nvPr/>
        </p:nvSpPr>
        <p:spPr>
          <a:xfrm>
            <a:off x="1447800" y="3276600"/>
            <a:ext cx="914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t>On demand Reactive</a:t>
            </a:r>
          </a:p>
        </p:txBody>
      </p:sp>
      <p:sp>
        <p:nvSpPr>
          <p:cNvPr id="31" name="Rectangle 30"/>
          <p:cNvSpPr/>
          <p:nvPr/>
        </p:nvSpPr>
        <p:spPr>
          <a:xfrm>
            <a:off x="2514600" y="3276600"/>
            <a:ext cx="914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t>Hybrid</a:t>
            </a:r>
          </a:p>
        </p:txBody>
      </p:sp>
      <p:cxnSp>
        <p:nvCxnSpPr>
          <p:cNvPr id="35" name="Straight Arrow Connector 34"/>
          <p:cNvCxnSpPr/>
          <p:nvPr/>
        </p:nvCxnSpPr>
        <p:spPr>
          <a:xfrm rot="5400000">
            <a:off x="495301" y="3086100"/>
            <a:ext cx="3810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rot="5400000">
            <a:off x="1333501" y="3086100"/>
            <a:ext cx="3810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2057400" y="2895600"/>
            <a:ext cx="6858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3352800" y="4267200"/>
            <a:ext cx="18288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Path selection using Path history</a:t>
            </a:r>
          </a:p>
        </p:txBody>
      </p:sp>
      <p:cxnSp>
        <p:nvCxnSpPr>
          <p:cNvPr id="42" name="Straight Arrow Connector 41"/>
          <p:cNvCxnSpPr/>
          <p:nvPr/>
        </p:nvCxnSpPr>
        <p:spPr>
          <a:xfrm rot="5400000">
            <a:off x="3049587" y="3579813"/>
            <a:ext cx="1370013"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4343400" y="3200400"/>
            <a:ext cx="1143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Flat Routing</a:t>
            </a:r>
          </a:p>
        </p:txBody>
      </p:sp>
      <p:sp>
        <p:nvSpPr>
          <p:cNvPr id="46" name="Rectangle 45"/>
          <p:cNvSpPr/>
          <p:nvPr/>
        </p:nvSpPr>
        <p:spPr>
          <a:xfrm>
            <a:off x="5867400" y="3124200"/>
            <a:ext cx="1219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t>Hierarchal Routing</a:t>
            </a:r>
          </a:p>
        </p:txBody>
      </p:sp>
      <p:cxnSp>
        <p:nvCxnSpPr>
          <p:cNvPr id="48" name="Straight Arrow Connector 47"/>
          <p:cNvCxnSpPr/>
          <p:nvPr/>
        </p:nvCxnSpPr>
        <p:spPr>
          <a:xfrm rot="5400000">
            <a:off x="4914901" y="3009900"/>
            <a:ext cx="3810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rot="5400000">
            <a:off x="6096001" y="2971800"/>
            <a:ext cx="3048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6248400" y="4267200"/>
            <a:ext cx="1219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Power Aware Routing</a:t>
            </a:r>
          </a:p>
        </p:txBody>
      </p:sp>
      <p:cxnSp>
        <p:nvCxnSpPr>
          <p:cNvPr id="53" name="Straight Arrow Connector 52"/>
          <p:cNvCxnSpPr/>
          <p:nvPr/>
        </p:nvCxnSpPr>
        <p:spPr>
          <a:xfrm rot="5400000">
            <a:off x="6591301" y="3543300"/>
            <a:ext cx="14478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7696200" y="4267200"/>
            <a:ext cx="1219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Routing with efficient flooding</a:t>
            </a:r>
          </a:p>
        </p:txBody>
      </p:sp>
      <p:cxnSp>
        <p:nvCxnSpPr>
          <p:cNvPr id="57" name="Straight Arrow Connector 56"/>
          <p:cNvCxnSpPr/>
          <p:nvPr/>
        </p:nvCxnSpPr>
        <p:spPr>
          <a:xfrm rot="5400000">
            <a:off x="7582694" y="3542506"/>
            <a:ext cx="1447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9588350"/>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 name="Rectangle 8"/>
          <p:cNvSpPr/>
          <p:nvPr/>
        </p:nvSpPr>
        <p:spPr>
          <a:xfrm>
            <a:off x="0" y="2337137"/>
            <a:ext cx="9144000" cy="1323439"/>
          </a:xfrm>
          <a:prstGeom prst="rect">
            <a:avLst/>
          </a:prstGeom>
        </p:spPr>
        <p:txBody>
          <a:bodyPr wrap="square">
            <a:spAutoFit/>
          </a:bodyPr>
          <a:lstStyle/>
          <a:p>
            <a:pPr algn="ctr"/>
            <a:r>
              <a:rPr lang="en-US" sz="8000" dirty="0" smtClean="0">
                <a:solidFill>
                  <a:srgbClr val="FF0000"/>
                </a:solidFill>
                <a:effectLst>
                  <a:outerShdw dir="5040000" algn="tl">
                    <a:srgbClr val="1F497D">
                      <a:lumMod val="75000"/>
                    </a:srgbClr>
                  </a:outerShdw>
                </a:effectLst>
                <a:latin typeface="Gill Sans MT" pitchFamily="34" charset="0"/>
                <a:cs typeface="Segoe UI" pitchFamily="34" charset="0"/>
              </a:rPr>
              <a:t>[ </a:t>
            </a:r>
            <a:r>
              <a:rPr lang="en-US" sz="6000" dirty="0" smtClean="0">
                <a:solidFill>
                  <a:srgbClr val="F79646">
                    <a:lumMod val="75000"/>
                  </a:srgbClr>
                </a:solidFill>
                <a:effectLst>
                  <a:outerShdw dir="5040000" algn="tl">
                    <a:srgbClr val="1F497D">
                      <a:lumMod val="75000"/>
                    </a:srgbClr>
                  </a:outerShdw>
                </a:effectLst>
                <a:latin typeface="Gill Sans MT" pitchFamily="34" charset="0"/>
                <a:cs typeface="Segoe UI" pitchFamily="34" charset="0"/>
              </a:rPr>
              <a:t>End of lecture </a:t>
            </a:r>
            <a:r>
              <a:rPr lang="en-US" sz="8000" dirty="0" smtClean="0">
                <a:solidFill>
                  <a:srgbClr val="FF0000"/>
                </a:solidFill>
                <a:effectLst>
                  <a:outerShdw dir="5040000" algn="tl">
                    <a:srgbClr val="1F497D">
                      <a:lumMod val="75000"/>
                    </a:srgbClr>
                  </a:outerShdw>
                </a:effectLst>
                <a:latin typeface="Gill Sans MT" pitchFamily="34" charset="0"/>
                <a:cs typeface="Segoe UI" pitchFamily="34" charset="0"/>
              </a:rPr>
              <a:t>]</a:t>
            </a:r>
          </a:p>
        </p:txBody>
      </p:sp>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defRPr kumimoji="0" lang="en-US" sz="2400" b="0"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defRPr kumimoji="0" lang="en-US" sz="2400" b="0" i="0" u="none" strike="noStrike" cap="none" normalizeH="0" baseline="0" smtClean="0">
            <a:ln>
              <a:noFill/>
            </a:ln>
            <a:solidFill>
              <a:schemeClr val="tx1"/>
            </a:solidFill>
            <a:effectLst/>
            <a:latin typeface="Comic Sans MS" pitchFamily="66"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8546</TotalTime>
  <Words>573</Words>
  <Application>Microsoft Office PowerPoint</Application>
  <PresentationFormat>On-screen Show (4:3)</PresentationFormat>
  <Paragraphs>62</Paragraphs>
  <Slides>8</Slides>
  <Notes>5</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8</vt:i4>
      </vt:variant>
    </vt:vector>
  </HeadingPairs>
  <TitlesOfParts>
    <vt:vector size="22" baseType="lpstr">
      <vt:lpstr>Arial</vt:lpstr>
      <vt:lpstr>Calibri</vt:lpstr>
      <vt:lpstr>Comic Sans MS</vt:lpstr>
      <vt:lpstr>Gill Sans MT</vt:lpstr>
      <vt:lpstr>Helvetica</vt:lpstr>
      <vt:lpstr>Microsoft Sans Serif</vt:lpstr>
      <vt:lpstr>Segoe UI</vt:lpstr>
      <vt:lpstr>Tahoma</vt:lpstr>
      <vt:lpstr>Times New Roman</vt:lpstr>
      <vt:lpstr>Wingdings</vt:lpstr>
      <vt:lpstr>ZapfDingbats</vt:lpstr>
      <vt:lpstr>3_Office Theme</vt:lpstr>
      <vt:lpstr>Default Design</vt:lpstr>
      <vt:lpstr>4_Office Theme</vt:lpstr>
      <vt:lpstr>PowerPoint Presentation</vt:lpstr>
      <vt:lpstr>PowerPoint Presentation</vt:lpstr>
      <vt:lpstr>PowerPoint Presentation</vt:lpstr>
      <vt:lpstr>Network Layer- Routing</vt:lpstr>
      <vt:lpstr>Network Layer-Routing</vt:lpstr>
      <vt:lpstr>Optimization Goals</vt:lpstr>
      <vt:lpstr>Classification of Routing protocols</vt:lpstr>
      <vt:lpstr>PowerPoint Presentation</vt:lpstr>
    </vt:vector>
  </TitlesOfParts>
  <Company>Acer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Junaid Qadir</dc:creator>
  <cp:lastModifiedBy>faculty</cp:lastModifiedBy>
  <cp:revision>1670</cp:revision>
  <dcterms:created xsi:type="dcterms:W3CDTF">2009-04-08T07:28:20Z</dcterms:created>
  <dcterms:modified xsi:type="dcterms:W3CDTF">2020-04-18T10:39:36Z</dcterms:modified>
</cp:coreProperties>
</file>