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737" r:id="rId3"/>
    <p:sldMasterId id="2147483749" r:id="rId4"/>
  </p:sldMasterIdLst>
  <p:notesMasterIdLst>
    <p:notesMasterId r:id="rId47"/>
  </p:notesMasterIdLst>
  <p:sldIdLst>
    <p:sldId id="273" r:id="rId5"/>
    <p:sldId id="462" r:id="rId6"/>
    <p:sldId id="356" r:id="rId7"/>
    <p:sldId id="465" r:id="rId8"/>
    <p:sldId id="466" r:id="rId9"/>
    <p:sldId id="468" r:id="rId10"/>
    <p:sldId id="469" r:id="rId11"/>
    <p:sldId id="421" r:id="rId12"/>
    <p:sldId id="446" r:id="rId13"/>
    <p:sldId id="467" r:id="rId14"/>
    <p:sldId id="463" r:id="rId15"/>
    <p:sldId id="451" r:id="rId16"/>
    <p:sldId id="423" r:id="rId17"/>
    <p:sldId id="424" r:id="rId18"/>
    <p:sldId id="441" r:id="rId19"/>
    <p:sldId id="482" r:id="rId20"/>
    <p:sldId id="455" r:id="rId21"/>
    <p:sldId id="456" r:id="rId22"/>
    <p:sldId id="366" r:id="rId23"/>
    <p:sldId id="444" r:id="rId24"/>
    <p:sldId id="453" r:id="rId25"/>
    <p:sldId id="360" r:id="rId26"/>
    <p:sldId id="425" r:id="rId27"/>
    <p:sldId id="426" r:id="rId28"/>
    <p:sldId id="427" r:id="rId29"/>
    <p:sldId id="449" r:id="rId30"/>
    <p:sldId id="450" r:id="rId31"/>
    <p:sldId id="431" r:id="rId32"/>
    <p:sldId id="464" r:id="rId33"/>
    <p:sldId id="471" r:id="rId34"/>
    <p:sldId id="472" r:id="rId35"/>
    <p:sldId id="473" r:id="rId36"/>
    <p:sldId id="474" r:id="rId37"/>
    <p:sldId id="475" r:id="rId38"/>
    <p:sldId id="476" r:id="rId39"/>
    <p:sldId id="477" r:id="rId40"/>
    <p:sldId id="478" r:id="rId41"/>
    <p:sldId id="479" r:id="rId42"/>
    <p:sldId id="480" r:id="rId43"/>
    <p:sldId id="481" r:id="rId44"/>
    <p:sldId id="460" r:id="rId45"/>
    <p:sldId id="46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F4FB"/>
    <a:srgbClr val="FF6600"/>
    <a:srgbClr val="FFCC00"/>
    <a:srgbClr val="E8F0F8"/>
    <a:srgbClr val="F0F5FA"/>
    <a:srgbClr val="F6F9FC"/>
    <a:srgbClr val="E3E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7" autoAdjust="0"/>
    <p:restoredTop sz="75182" autoAdjust="0"/>
  </p:normalViewPr>
  <p:slideViewPr>
    <p:cSldViewPr>
      <p:cViewPr varScale="1">
        <p:scale>
          <a:sx n="60" d="100"/>
          <a:sy n="60" d="100"/>
        </p:scale>
        <p:origin x="1460"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8E63F7-4C83-4AFE-82CB-8356D2552DA0}" type="doc">
      <dgm:prSet loTypeId="urn:microsoft.com/office/officeart/2005/8/layout/hierarchy1" loCatId="hierarchy" qsTypeId="urn:microsoft.com/office/officeart/2005/8/quickstyle/3d4" qsCatId="3D" csTypeId="urn:microsoft.com/office/officeart/2005/8/colors/accent6_5" csCatId="accent6" phldr="1"/>
      <dgm:spPr/>
      <dgm:t>
        <a:bodyPr/>
        <a:lstStyle/>
        <a:p>
          <a:endParaRPr lang="en-US"/>
        </a:p>
      </dgm:t>
    </dgm:pt>
    <dgm:pt modelId="{D22A6635-DE30-430A-B2AC-5759033FD9D2}">
      <dgm:prSet phldrT="[Text]" custT="1"/>
      <dgm:spPr>
        <a:solidFill>
          <a:schemeClr val="bg1">
            <a:lumMod val="85000"/>
            <a:alpha val="90000"/>
          </a:schemeClr>
        </a:solidFill>
        <a:ln>
          <a:solidFill>
            <a:schemeClr val="accent6">
              <a:lumMod val="75000"/>
            </a:schemeClr>
          </a:solidFill>
        </a:ln>
      </dgm:spPr>
      <dgm:t>
        <a:bodyPr/>
        <a:lstStyle/>
        <a:p>
          <a:r>
            <a:rPr lang="en-US" sz="2400" b="1" dirty="0">
              <a:ln>
                <a:solidFill>
                  <a:schemeClr val="tx1">
                    <a:lumMod val="50000"/>
                    <a:lumOff val="50000"/>
                  </a:schemeClr>
                </a:solidFill>
              </a:ln>
              <a:solidFill>
                <a:srgbClr val="C00000"/>
              </a:solidFill>
            </a:rPr>
            <a:t>Intra-AS Routing</a:t>
          </a:r>
        </a:p>
      </dgm:t>
    </dgm:pt>
    <dgm:pt modelId="{83E157BF-9C8D-4158-BD7E-FF504551A1D4}" type="parTrans" cxnId="{BDFC4494-E92E-4A9A-BFBA-F7F0968BFA59}">
      <dgm:prSet/>
      <dgm:spPr>
        <a:ln w="57150">
          <a:solidFill>
            <a:schemeClr val="accent6">
              <a:lumMod val="75000"/>
            </a:schemeClr>
          </a:solidFill>
        </a:ln>
      </dgm:spPr>
      <dgm:t>
        <a:bodyPr/>
        <a:lstStyle/>
        <a:p>
          <a:endParaRPr lang="en-US" sz="1600" b="1"/>
        </a:p>
      </dgm:t>
    </dgm:pt>
    <dgm:pt modelId="{7E8B79B0-34DB-41CE-BD24-1D9303AC4397}" type="sibTrans" cxnId="{BDFC4494-E92E-4A9A-BFBA-F7F0968BFA59}">
      <dgm:prSet/>
      <dgm:spPr/>
      <dgm:t>
        <a:bodyPr/>
        <a:lstStyle/>
        <a:p>
          <a:endParaRPr lang="en-US"/>
        </a:p>
      </dgm:t>
    </dgm:pt>
    <dgm:pt modelId="{7069D7F1-2249-47BD-9F6E-DAEA5DBD62E0}">
      <dgm:prSet phldrT="[Text]" custT="1"/>
      <dgm:spPr>
        <a:solidFill>
          <a:schemeClr val="bg1">
            <a:lumMod val="85000"/>
            <a:alpha val="90000"/>
          </a:schemeClr>
        </a:solidFill>
      </dgm:spPr>
      <dgm:t>
        <a:bodyPr/>
        <a:lstStyle/>
        <a:p>
          <a:r>
            <a:rPr lang="en-US" sz="2400" b="1" dirty="0">
              <a:ln>
                <a:solidFill>
                  <a:schemeClr val="tx1">
                    <a:lumMod val="50000"/>
                    <a:lumOff val="50000"/>
                  </a:schemeClr>
                </a:solidFill>
              </a:ln>
              <a:solidFill>
                <a:srgbClr val="C00000"/>
              </a:solidFill>
            </a:rPr>
            <a:t>Routing Algorithms</a:t>
          </a:r>
        </a:p>
      </dgm:t>
    </dgm:pt>
    <dgm:pt modelId="{C06B0D3C-E9BA-4810-921A-44F558DB3980}" type="sibTrans" cxnId="{B1E61682-1F5B-4F09-B469-3513B2617BA3}">
      <dgm:prSet/>
      <dgm:spPr/>
      <dgm:t>
        <a:bodyPr/>
        <a:lstStyle/>
        <a:p>
          <a:endParaRPr lang="en-US"/>
        </a:p>
      </dgm:t>
    </dgm:pt>
    <dgm:pt modelId="{0EDC0D4C-253B-4BB1-B02F-B068565D0A75}" type="parTrans" cxnId="{B1E61682-1F5B-4F09-B469-3513B2617BA3}">
      <dgm:prSet/>
      <dgm:spPr/>
      <dgm:t>
        <a:bodyPr/>
        <a:lstStyle/>
        <a:p>
          <a:endParaRPr lang="en-US"/>
        </a:p>
      </dgm:t>
    </dgm:pt>
    <dgm:pt modelId="{5769AD37-E6AD-44C7-B0A8-7566F65CC405}">
      <dgm:prSet phldrT="[Text]" custT="1"/>
      <dgm:spPr/>
      <dgm:t>
        <a:bodyPr/>
        <a:lstStyle/>
        <a:p>
          <a:r>
            <a:rPr lang="en-US" sz="2400" b="1" dirty="0">
              <a:ln>
                <a:solidFill>
                  <a:schemeClr val="tx1">
                    <a:lumMod val="50000"/>
                    <a:lumOff val="50000"/>
                  </a:schemeClr>
                </a:solidFill>
              </a:ln>
              <a:solidFill>
                <a:srgbClr val="C00000"/>
              </a:solidFill>
            </a:rPr>
            <a:t>Inter-AS Routing</a:t>
          </a:r>
        </a:p>
      </dgm:t>
    </dgm:pt>
    <dgm:pt modelId="{C071B64B-35C4-40C0-AAF6-AD84F52181C7}" type="parTrans" cxnId="{202AE4E8-0084-46B7-8FC7-DF617826342B}">
      <dgm:prSet/>
      <dgm:spPr>
        <a:ln w="57150">
          <a:solidFill>
            <a:schemeClr val="accent6">
              <a:lumMod val="75000"/>
            </a:schemeClr>
          </a:solidFill>
        </a:ln>
      </dgm:spPr>
      <dgm:t>
        <a:bodyPr/>
        <a:lstStyle/>
        <a:p>
          <a:endParaRPr lang="en-US"/>
        </a:p>
      </dgm:t>
    </dgm:pt>
    <dgm:pt modelId="{DFD20202-DA70-4FB8-9766-D8AA15BB3FEB}" type="sibTrans" cxnId="{202AE4E8-0084-46B7-8FC7-DF617826342B}">
      <dgm:prSet/>
      <dgm:spPr/>
      <dgm:t>
        <a:bodyPr/>
        <a:lstStyle/>
        <a:p>
          <a:endParaRPr lang="en-US"/>
        </a:p>
      </dgm:t>
    </dgm:pt>
    <dgm:pt modelId="{B72CB030-5201-4539-BCBC-148DF34E3F4A}">
      <dgm:prSet phldrT="[Text]" custT="1"/>
      <dgm:spPr>
        <a:solidFill>
          <a:schemeClr val="bg1">
            <a:lumMod val="85000"/>
            <a:alpha val="90000"/>
          </a:schemeClr>
        </a:solidFill>
      </dgm:spPr>
      <dgm:t>
        <a:bodyPr/>
        <a:lstStyle/>
        <a:p>
          <a:r>
            <a:rPr lang="en-US" sz="2400" b="1" dirty="0">
              <a:ln>
                <a:solidFill>
                  <a:schemeClr val="tx1"/>
                </a:solidFill>
              </a:ln>
              <a:solidFill>
                <a:srgbClr val="C00000"/>
              </a:solidFill>
            </a:rPr>
            <a:t>Distance-Vector Routing    </a:t>
          </a:r>
        </a:p>
        <a:p>
          <a:r>
            <a:rPr lang="en-US" sz="2400" b="0" dirty="0">
              <a:ln>
                <a:solidFill>
                  <a:schemeClr val="tx1"/>
                </a:solidFill>
              </a:ln>
              <a:solidFill>
                <a:schemeClr val="accent1"/>
              </a:solidFill>
            </a:rPr>
            <a:t>Example: </a:t>
          </a:r>
          <a:r>
            <a:rPr lang="en-US" sz="2400" b="1" dirty="0">
              <a:ln>
                <a:solidFill>
                  <a:schemeClr val="tx1"/>
                </a:solidFill>
              </a:ln>
              <a:solidFill>
                <a:schemeClr val="accent6">
                  <a:lumMod val="75000"/>
                </a:schemeClr>
              </a:solidFill>
            </a:rPr>
            <a:t>RIP</a:t>
          </a:r>
        </a:p>
      </dgm:t>
    </dgm:pt>
    <dgm:pt modelId="{5EC3C88E-7A66-406B-B072-ACC532690206}" type="parTrans" cxnId="{F9B95A34-6667-4C4E-AF3E-4BA053865A52}">
      <dgm:prSet/>
      <dgm:spPr>
        <a:ln w="57150">
          <a:solidFill>
            <a:srgbClr val="C00000"/>
          </a:solidFill>
        </a:ln>
      </dgm:spPr>
      <dgm:t>
        <a:bodyPr/>
        <a:lstStyle/>
        <a:p>
          <a:endParaRPr lang="en-US"/>
        </a:p>
      </dgm:t>
    </dgm:pt>
    <dgm:pt modelId="{69948EC0-A631-4C32-A6B9-FE0B1812F3A0}" type="sibTrans" cxnId="{F9B95A34-6667-4C4E-AF3E-4BA053865A52}">
      <dgm:prSet/>
      <dgm:spPr/>
      <dgm:t>
        <a:bodyPr/>
        <a:lstStyle/>
        <a:p>
          <a:endParaRPr lang="en-US"/>
        </a:p>
      </dgm:t>
    </dgm:pt>
    <dgm:pt modelId="{E60D6E1D-896B-48C2-B638-3FF2EF291B08}">
      <dgm:prSet phldrT="[Text]" custT="1"/>
      <dgm:spPr>
        <a:solidFill>
          <a:schemeClr val="bg1">
            <a:alpha val="90000"/>
          </a:schemeClr>
        </a:solidFill>
        <a:ln>
          <a:solidFill>
            <a:schemeClr val="bg1"/>
          </a:solidFill>
        </a:ln>
      </dgm:spPr>
      <dgm:t>
        <a:bodyPr/>
        <a:lstStyle/>
        <a:p>
          <a:r>
            <a:rPr lang="en-US" sz="2400" b="1" dirty="0">
              <a:ln>
                <a:solidFill>
                  <a:schemeClr val="tx1">
                    <a:lumMod val="50000"/>
                    <a:lumOff val="50000"/>
                  </a:schemeClr>
                </a:solidFill>
              </a:ln>
              <a:solidFill>
                <a:srgbClr val="C00000"/>
              </a:solidFill>
            </a:rPr>
            <a:t>Link-State Routing</a:t>
          </a:r>
        </a:p>
        <a:p>
          <a:r>
            <a:rPr lang="en-US" sz="2400" b="1" dirty="0">
              <a:ln>
                <a:solidFill>
                  <a:schemeClr val="tx1">
                    <a:lumMod val="50000"/>
                    <a:lumOff val="50000"/>
                  </a:schemeClr>
                </a:solidFill>
              </a:ln>
              <a:solidFill>
                <a:srgbClr val="C00000"/>
              </a:solidFill>
            </a:rPr>
            <a:t>Example:</a:t>
          </a:r>
          <a:r>
            <a:rPr lang="en-US" sz="2400" b="0" dirty="0">
              <a:ln>
                <a:solidFill>
                  <a:schemeClr val="tx1"/>
                </a:solidFill>
              </a:ln>
              <a:solidFill>
                <a:schemeClr val="accent1"/>
              </a:solidFill>
            </a:rPr>
            <a:t> </a:t>
          </a:r>
          <a:r>
            <a:rPr lang="en-US" sz="2400" b="1" dirty="0">
              <a:ln>
                <a:solidFill>
                  <a:schemeClr val="tx1"/>
                </a:solidFill>
              </a:ln>
              <a:solidFill>
                <a:schemeClr val="accent6">
                  <a:lumMod val="75000"/>
                </a:schemeClr>
              </a:solidFill>
            </a:rPr>
            <a:t>OSPF</a:t>
          </a:r>
        </a:p>
      </dgm:t>
    </dgm:pt>
    <dgm:pt modelId="{8835E09D-4CCA-4C42-A08E-5024D9B809F7}" type="parTrans" cxnId="{108E9FF6-CC46-457B-94FC-682B56AB47CC}">
      <dgm:prSet/>
      <dgm:spPr>
        <a:ln w="57150">
          <a:solidFill>
            <a:srgbClr val="C00000"/>
          </a:solidFill>
        </a:ln>
      </dgm:spPr>
      <dgm:t>
        <a:bodyPr/>
        <a:lstStyle/>
        <a:p>
          <a:endParaRPr lang="en-US"/>
        </a:p>
      </dgm:t>
    </dgm:pt>
    <dgm:pt modelId="{2290F1AF-93AC-40ED-B6B2-477E24E2D7AA}" type="sibTrans" cxnId="{108E9FF6-CC46-457B-94FC-682B56AB47CC}">
      <dgm:prSet/>
      <dgm:spPr/>
      <dgm:t>
        <a:bodyPr/>
        <a:lstStyle/>
        <a:p>
          <a:endParaRPr lang="en-US"/>
        </a:p>
      </dgm:t>
    </dgm:pt>
    <dgm:pt modelId="{FB19F80F-F493-4502-8FED-7823E4EA68CE}" type="pres">
      <dgm:prSet presAssocID="{358E63F7-4C83-4AFE-82CB-8356D2552DA0}" presName="hierChild1" presStyleCnt="0">
        <dgm:presLayoutVars>
          <dgm:chPref val="1"/>
          <dgm:dir/>
          <dgm:animOne val="branch"/>
          <dgm:animLvl val="lvl"/>
          <dgm:resizeHandles/>
        </dgm:presLayoutVars>
      </dgm:prSet>
      <dgm:spPr/>
    </dgm:pt>
    <dgm:pt modelId="{71AE3D7F-5B82-4576-95C2-8DB108DBF3AC}" type="pres">
      <dgm:prSet presAssocID="{7069D7F1-2249-47BD-9F6E-DAEA5DBD62E0}" presName="hierRoot1" presStyleCnt="0"/>
      <dgm:spPr/>
    </dgm:pt>
    <dgm:pt modelId="{4C341C08-7362-4302-93F0-8D28074CDC26}" type="pres">
      <dgm:prSet presAssocID="{7069D7F1-2249-47BD-9F6E-DAEA5DBD62E0}" presName="composite" presStyleCnt="0"/>
      <dgm:spPr/>
    </dgm:pt>
    <dgm:pt modelId="{69694F13-1C09-4FFC-9F68-97053AD0221A}" type="pres">
      <dgm:prSet presAssocID="{7069D7F1-2249-47BD-9F6E-DAEA5DBD62E0}" presName="background" presStyleLbl="node0" presStyleIdx="0" presStyleCnt="1"/>
      <dgm:spPr/>
    </dgm:pt>
    <dgm:pt modelId="{DD4F5C46-69E9-4113-BAAC-39AEC360C16C}" type="pres">
      <dgm:prSet presAssocID="{7069D7F1-2249-47BD-9F6E-DAEA5DBD62E0}" presName="text" presStyleLbl="fgAcc0" presStyleIdx="0" presStyleCnt="1" custFlipVert="0" custFlipHor="1" custScaleX="164577" custScaleY="97077" custLinFactNeighborX="-67934" custLinFactNeighborY="-16633">
        <dgm:presLayoutVars>
          <dgm:chPref val="3"/>
        </dgm:presLayoutVars>
      </dgm:prSet>
      <dgm:spPr/>
    </dgm:pt>
    <dgm:pt modelId="{25015366-3CAE-40D7-B2DC-073D770C8FBE}" type="pres">
      <dgm:prSet presAssocID="{7069D7F1-2249-47BD-9F6E-DAEA5DBD62E0}" presName="hierChild2" presStyleCnt="0"/>
      <dgm:spPr/>
    </dgm:pt>
    <dgm:pt modelId="{40BF0CEE-17C6-41CD-A935-755B45B12AD5}" type="pres">
      <dgm:prSet presAssocID="{83E157BF-9C8D-4158-BD7E-FF504551A1D4}" presName="Name10" presStyleLbl="parChTrans1D2" presStyleIdx="0" presStyleCnt="2"/>
      <dgm:spPr/>
    </dgm:pt>
    <dgm:pt modelId="{D2E7AD4F-09B0-4AF6-864B-704ACE8AA30F}" type="pres">
      <dgm:prSet presAssocID="{D22A6635-DE30-430A-B2AC-5759033FD9D2}" presName="hierRoot2" presStyleCnt="0"/>
      <dgm:spPr/>
    </dgm:pt>
    <dgm:pt modelId="{7A129634-DD3D-48CD-9C03-9DA48B2D9D86}" type="pres">
      <dgm:prSet presAssocID="{D22A6635-DE30-430A-B2AC-5759033FD9D2}" presName="composite2" presStyleCnt="0"/>
      <dgm:spPr/>
    </dgm:pt>
    <dgm:pt modelId="{971BF99F-157C-44AF-A55F-4748D0377019}" type="pres">
      <dgm:prSet presAssocID="{D22A6635-DE30-430A-B2AC-5759033FD9D2}" presName="background2" presStyleLbl="node2" presStyleIdx="0" presStyleCnt="2"/>
      <dgm:spPr/>
    </dgm:pt>
    <dgm:pt modelId="{B49C0C1B-4DBB-4D68-8042-AC9E03800B48}" type="pres">
      <dgm:prSet presAssocID="{D22A6635-DE30-430A-B2AC-5759033FD9D2}" presName="text2" presStyleLbl="fgAcc2" presStyleIdx="0" presStyleCnt="2" custScaleX="119805" custLinFactNeighborX="-67509" custLinFactNeighborY="-17227">
        <dgm:presLayoutVars>
          <dgm:chPref val="3"/>
        </dgm:presLayoutVars>
      </dgm:prSet>
      <dgm:spPr/>
    </dgm:pt>
    <dgm:pt modelId="{189ABDA1-3F0B-4E6D-B901-7784AA8A4B8E}" type="pres">
      <dgm:prSet presAssocID="{D22A6635-DE30-430A-B2AC-5759033FD9D2}" presName="hierChild3" presStyleCnt="0"/>
      <dgm:spPr/>
    </dgm:pt>
    <dgm:pt modelId="{0CB50EE1-BAFF-4CA4-83D8-7B1ADF1E6A4A}" type="pres">
      <dgm:prSet presAssocID="{5EC3C88E-7A66-406B-B072-ACC532690206}" presName="Name17" presStyleLbl="parChTrans1D3" presStyleIdx="0" presStyleCnt="2"/>
      <dgm:spPr/>
    </dgm:pt>
    <dgm:pt modelId="{582AAE2F-24EE-4FEE-A791-F3D8FE47789B}" type="pres">
      <dgm:prSet presAssocID="{B72CB030-5201-4539-BCBC-148DF34E3F4A}" presName="hierRoot3" presStyleCnt="0"/>
      <dgm:spPr/>
    </dgm:pt>
    <dgm:pt modelId="{0FA0692D-F16B-484C-B725-B1FD2C42E7B0}" type="pres">
      <dgm:prSet presAssocID="{B72CB030-5201-4539-BCBC-148DF34E3F4A}" presName="composite3" presStyleCnt="0"/>
      <dgm:spPr/>
    </dgm:pt>
    <dgm:pt modelId="{F6BC46B1-3C79-40E6-B942-B7F0E399410D}" type="pres">
      <dgm:prSet presAssocID="{B72CB030-5201-4539-BCBC-148DF34E3F4A}" presName="background3" presStyleLbl="node3" presStyleIdx="0" presStyleCnt="2"/>
      <dgm:spPr/>
    </dgm:pt>
    <dgm:pt modelId="{3E4A584B-ABBD-467A-9345-1DEA1F2900F5}" type="pres">
      <dgm:prSet presAssocID="{B72CB030-5201-4539-BCBC-148DF34E3F4A}" presName="text3" presStyleLbl="fgAcc3" presStyleIdx="0" presStyleCnt="2" custScaleX="170146" custLinFactNeighborX="-24928" custLinFactNeighborY="-1698">
        <dgm:presLayoutVars>
          <dgm:chPref val="3"/>
        </dgm:presLayoutVars>
      </dgm:prSet>
      <dgm:spPr/>
    </dgm:pt>
    <dgm:pt modelId="{24659FC7-1061-4F4C-88FE-F43478D010A4}" type="pres">
      <dgm:prSet presAssocID="{B72CB030-5201-4539-BCBC-148DF34E3F4A}" presName="hierChild4" presStyleCnt="0"/>
      <dgm:spPr/>
    </dgm:pt>
    <dgm:pt modelId="{CCBF37F1-F6F8-418C-B09D-23315751377C}" type="pres">
      <dgm:prSet presAssocID="{8835E09D-4CCA-4C42-A08E-5024D9B809F7}" presName="Name17" presStyleLbl="parChTrans1D3" presStyleIdx="1" presStyleCnt="2"/>
      <dgm:spPr/>
    </dgm:pt>
    <dgm:pt modelId="{3DF293B5-6471-4190-AF66-9268B9FECA46}" type="pres">
      <dgm:prSet presAssocID="{E60D6E1D-896B-48C2-B638-3FF2EF291B08}" presName="hierRoot3" presStyleCnt="0"/>
      <dgm:spPr/>
    </dgm:pt>
    <dgm:pt modelId="{B1982388-41CB-47F3-B117-BC5B40785899}" type="pres">
      <dgm:prSet presAssocID="{E60D6E1D-896B-48C2-B638-3FF2EF291B08}" presName="composite3" presStyleCnt="0"/>
      <dgm:spPr/>
    </dgm:pt>
    <dgm:pt modelId="{B4A4A50C-AE70-4298-B566-1B7D101EA884}" type="pres">
      <dgm:prSet presAssocID="{E60D6E1D-896B-48C2-B638-3FF2EF291B08}" presName="background3" presStyleLbl="node3" presStyleIdx="1" presStyleCnt="2"/>
      <dgm:spPr/>
    </dgm:pt>
    <dgm:pt modelId="{97A924DA-8F98-44D8-BDAD-5893EEBFC600}" type="pres">
      <dgm:prSet presAssocID="{E60D6E1D-896B-48C2-B638-3FF2EF291B08}" presName="text3" presStyleLbl="fgAcc3" presStyleIdx="1" presStyleCnt="2" custScaleX="163846" custLinFactNeighborX="-2344" custLinFactNeighborY="-1895">
        <dgm:presLayoutVars>
          <dgm:chPref val="3"/>
        </dgm:presLayoutVars>
      </dgm:prSet>
      <dgm:spPr/>
    </dgm:pt>
    <dgm:pt modelId="{C8E0AE36-C926-4C74-972E-E7BF036A56B8}" type="pres">
      <dgm:prSet presAssocID="{E60D6E1D-896B-48C2-B638-3FF2EF291B08}" presName="hierChild4" presStyleCnt="0"/>
      <dgm:spPr/>
    </dgm:pt>
    <dgm:pt modelId="{D1F85220-8247-46FB-BC4A-03556C52399E}" type="pres">
      <dgm:prSet presAssocID="{C071B64B-35C4-40C0-AAF6-AD84F52181C7}" presName="Name10" presStyleLbl="parChTrans1D2" presStyleIdx="1" presStyleCnt="2"/>
      <dgm:spPr/>
    </dgm:pt>
    <dgm:pt modelId="{588FB6DF-7401-4134-A056-7D7BE3C3BD88}" type="pres">
      <dgm:prSet presAssocID="{5769AD37-E6AD-44C7-B0A8-7566F65CC405}" presName="hierRoot2" presStyleCnt="0"/>
      <dgm:spPr/>
    </dgm:pt>
    <dgm:pt modelId="{31F92660-5AFB-428E-9CA2-2891B84F1770}" type="pres">
      <dgm:prSet presAssocID="{5769AD37-E6AD-44C7-B0A8-7566F65CC405}" presName="composite2" presStyleCnt="0"/>
      <dgm:spPr/>
    </dgm:pt>
    <dgm:pt modelId="{A8D9D9CB-EDF5-42CE-B0C8-FA9F121242CD}" type="pres">
      <dgm:prSet presAssocID="{5769AD37-E6AD-44C7-B0A8-7566F65CC405}" presName="background2" presStyleLbl="node2" presStyleIdx="1" presStyleCnt="2"/>
      <dgm:spPr/>
    </dgm:pt>
    <dgm:pt modelId="{1CA13135-ABD2-4D08-AEFF-C2486757D8C7}" type="pres">
      <dgm:prSet presAssocID="{5769AD37-E6AD-44C7-B0A8-7566F65CC405}" presName="text2" presStyleLbl="fgAcc2" presStyleIdx="1" presStyleCnt="2" custScaleX="120019" custLinFactNeighborX="-58894" custLinFactNeighborY="-16441">
        <dgm:presLayoutVars>
          <dgm:chPref val="3"/>
        </dgm:presLayoutVars>
      </dgm:prSet>
      <dgm:spPr/>
    </dgm:pt>
    <dgm:pt modelId="{7EB216C4-1E69-4062-A63F-049335F2653E}" type="pres">
      <dgm:prSet presAssocID="{5769AD37-E6AD-44C7-B0A8-7566F65CC405}" presName="hierChild3" presStyleCnt="0"/>
      <dgm:spPr/>
    </dgm:pt>
  </dgm:ptLst>
  <dgm:cxnLst>
    <dgm:cxn modelId="{02256907-84FF-48D4-9BB5-B3A9CF717218}" type="presOf" srcId="{8835E09D-4CCA-4C42-A08E-5024D9B809F7}" destId="{CCBF37F1-F6F8-418C-B09D-23315751377C}" srcOrd="0" destOrd="0" presId="urn:microsoft.com/office/officeart/2005/8/layout/hierarchy1"/>
    <dgm:cxn modelId="{43292D2C-4C0A-487B-A959-56D1EE805CEF}" type="presOf" srcId="{358E63F7-4C83-4AFE-82CB-8356D2552DA0}" destId="{FB19F80F-F493-4502-8FED-7823E4EA68CE}" srcOrd="0" destOrd="0" presId="urn:microsoft.com/office/officeart/2005/8/layout/hierarchy1"/>
    <dgm:cxn modelId="{F9B95A34-6667-4C4E-AF3E-4BA053865A52}" srcId="{D22A6635-DE30-430A-B2AC-5759033FD9D2}" destId="{B72CB030-5201-4539-BCBC-148DF34E3F4A}" srcOrd="0" destOrd="0" parTransId="{5EC3C88E-7A66-406B-B072-ACC532690206}" sibTransId="{69948EC0-A631-4C32-A6B9-FE0B1812F3A0}"/>
    <dgm:cxn modelId="{DEEACC5B-688F-4A20-AC68-7212CB590907}" type="presOf" srcId="{83E157BF-9C8D-4158-BD7E-FF504551A1D4}" destId="{40BF0CEE-17C6-41CD-A935-755B45B12AD5}" srcOrd="0" destOrd="0" presId="urn:microsoft.com/office/officeart/2005/8/layout/hierarchy1"/>
    <dgm:cxn modelId="{188E2A5C-2AD6-4B2E-9E80-135FB6A1C95F}" type="presOf" srcId="{E60D6E1D-896B-48C2-B638-3FF2EF291B08}" destId="{97A924DA-8F98-44D8-BDAD-5893EEBFC600}" srcOrd="0" destOrd="0" presId="urn:microsoft.com/office/officeart/2005/8/layout/hierarchy1"/>
    <dgm:cxn modelId="{AA9D9861-8868-4CE5-A553-3EF8A15345B8}" type="presOf" srcId="{7069D7F1-2249-47BD-9F6E-DAEA5DBD62E0}" destId="{DD4F5C46-69E9-4113-BAAC-39AEC360C16C}" srcOrd="0" destOrd="0" presId="urn:microsoft.com/office/officeart/2005/8/layout/hierarchy1"/>
    <dgm:cxn modelId="{C942B16F-DE53-4F60-8908-EC52D19E5324}" type="presOf" srcId="{B72CB030-5201-4539-BCBC-148DF34E3F4A}" destId="{3E4A584B-ABBD-467A-9345-1DEA1F2900F5}" srcOrd="0" destOrd="0" presId="urn:microsoft.com/office/officeart/2005/8/layout/hierarchy1"/>
    <dgm:cxn modelId="{677CD759-CA27-45A9-868C-A2574B4F4B12}" type="presOf" srcId="{C071B64B-35C4-40C0-AAF6-AD84F52181C7}" destId="{D1F85220-8247-46FB-BC4A-03556C52399E}" srcOrd="0" destOrd="0" presId="urn:microsoft.com/office/officeart/2005/8/layout/hierarchy1"/>
    <dgm:cxn modelId="{B1E61682-1F5B-4F09-B469-3513B2617BA3}" srcId="{358E63F7-4C83-4AFE-82CB-8356D2552DA0}" destId="{7069D7F1-2249-47BD-9F6E-DAEA5DBD62E0}" srcOrd="0" destOrd="0" parTransId="{0EDC0D4C-253B-4BB1-B02F-B068565D0A75}" sibTransId="{C06B0D3C-E9BA-4810-921A-44F558DB3980}"/>
    <dgm:cxn modelId="{BDFC4494-E92E-4A9A-BFBA-F7F0968BFA59}" srcId="{7069D7F1-2249-47BD-9F6E-DAEA5DBD62E0}" destId="{D22A6635-DE30-430A-B2AC-5759033FD9D2}" srcOrd="0" destOrd="0" parTransId="{83E157BF-9C8D-4158-BD7E-FF504551A1D4}" sibTransId="{7E8B79B0-34DB-41CE-BD24-1D9303AC4397}"/>
    <dgm:cxn modelId="{289B329F-44CF-4750-A93A-CB170C7A3E84}" type="presOf" srcId="{D22A6635-DE30-430A-B2AC-5759033FD9D2}" destId="{B49C0C1B-4DBB-4D68-8042-AC9E03800B48}" srcOrd="0" destOrd="0" presId="urn:microsoft.com/office/officeart/2005/8/layout/hierarchy1"/>
    <dgm:cxn modelId="{5F6E3DA6-5B61-4BBB-8AF9-1C5BB9AF26D7}" type="presOf" srcId="{5EC3C88E-7A66-406B-B072-ACC532690206}" destId="{0CB50EE1-BAFF-4CA4-83D8-7B1ADF1E6A4A}" srcOrd="0" destOrd="0" presId="urn:microsoft.com/office/officeart/2005/8/layout/hierarchy1"/>
    <dgm:cxn modelId="{D349A7C5-19EB-40FE-803A-A39C4DB79ABA}" type="presOf" srcId="{5769AD37-E6AD-44C7-B0A8-7566F65CC405}" destId="{1CA13135-ABD2-4D08-AEFF-C2486757D8C7}" srcOrd="0" destOrd="0" presId="urn:microsoft.com/office/officeart/2005/8/layout/hierarchy1"/>
    <dgm:cxn modelId="{202AE4E8-0084-46B7-8FC7-DF617826342B}" srcId="{7069D7F1-2249-47BD-9F6E-DAEA5DBD62E0}" destId="{5769AD37-E6AD-44C7-B0A8-7566F65CC405}" srcOrd="1" destOrd="0" parTransId="{C071B64B-35C4-40C0-AAF6-AD84F52181C7}" sibTransId="{DFD20202-DA70-4FB8-9766-D8AA15BB3FEB}"/>
    <dgm:cxn modelId="{108E9FF6-CC46-457B-94FC-682B56AB47CC}" srcId="{D22A6635-DE30-430A-B2AC-5759033FD9D2}" destId="{E60D6E1D-896B-48C2-B638-3FF2EF291B08}" srcOrd="1" destOrd="0" parTransId="{8835E09D-4CCA-4C42-A08E-5024D9B809F7}" sibTransId="{2290F1AF-93AC-40ED-B6B2-477E24E2D7AA}"/>
    <dgm:cxn modelId="{0E2D02D7-00F1-47A2-942D-20B219F44A90}" type="presParOf" srcId="{FB19F80F-F493-4502-8FED-7823E4EA68CE}" destId="{71AE3D7F-5B82-4576-95C2-8DB108DBF3AC}" srcOrd="0" destOrd="0" presId="urn:microsoft.com/office/officeart/2005/8/layout/hierarchy1"/>
    <dgm:cxn modelId="{DB731558-C950-482D-8B66-FA87ADA9C322}" type="presParOf" srcId="{71AE3D7F-5B82-4576-95C2-8DB108DBF3AC}" destId="{4C341C08-7362-4302-93F0-8D28074CDC26}" srcOrd="0" destOrd="0" presId="urn:microsoft.com/office/officeart/2005/8/layout/hierarchy1"/>
    <dgm:cxn modelId="{7A7D4A27-CFB6-418A-A820-3A67C4635CC9}" type="presParOf" srcId="{4C341C08-7362-4302-93F0-8D28074CDC26}" destId="{69694F13-1C09-4FFC-9F68-97053AD0221A}" srcOrd="0" destOrd="0" presId="urn:microsoft.com/office/officeart/2005/8/layout/hierarchy1"/>
    <dgm:cxn modelId="{2DDCC0F9-EE40-4A45-8B5D-26699DCCC690}" type="presParOf" srcId="{4C341C08-7362-4302-93F0-8D28074CDC26}" destId="{DD4F5C46-69E9-4113-BAAC-39AEC360C16C}" srcOrd="1" destOrd="0" presId="urn:microsoft.com/office/officeart/2005/8/layout/hierarchy1"/>
    <dgm:cxn modelId="{0D36D9E8-6AE2-4CCE-9232-AAC5F22DCC25}" type="presParOf" srcId="{71AE3D7F-5B82-4576-95C2-8DB108DBF3AC}" destId="{25015366-3CAE-40D7-B2DC-073D770C8FBE}" srcOrd="1" destOrd="0" presId="urn:microsoft.com/office/officeart/2005/8/layout/hierarchy1"/>
    <dgm:cxn modelId="{F3F1772C-322A-4236-B497-E464F4FD8A9D}" type="presParOf" srcId="{25015366-3CAE-40D7-B2DC-073D770C8FBE}" destId="{40BF0CEE-17C6-41CD-A935-755B45B12AD5}" srcOrd="0" destOrd="0" presId="urn:microsoft.com/office/officeart/2005/8/layout/hierarchy1"/>
    <dgm:cxn modelId="{DAEE4C75-6D37-455E-95AB-F3FF1763FAE3}" type="presParOf" srcId="{25015366-3CAE-40D7-B2DC-073D770C8FBE}" destId="{D2E7AD4F-09B0-4AF6-864B-704ACE8AA30F}" srcOrd="1" destOrd="0" presId="urn:microsoft.com/office/officeart/2005/8/layout/hierarchy1"/>
    <dgm:cxn modelId="{1DF78EF6-7E05-4CBC-A3BF-8B893EBF2E47}" type="presParOf" srcId="{D2E7AD4F-09B0-4AF6-864B-704ACE8AA30F}" destId="{7A129634-DD3D-48CD-9C03-9DA48B2D9D86}" srcOrd="0" destOrd="0" presId="urn:microsoft.com/office/officeart/2005/8/layout/hierarchy1"/>
    <dgm:cxn modelId="{E11178DC-FA25-4F22-BEE3-E1B8CD81B9DC}" type="presParOf" srcId="{7A129634-DD3D-48CD-9C03-9DA48B2D9D86}" destId="{971BF99F-157C-44AF-A55F-4748D0377019}" srcOrd="0" destOrd="0" presId="urn:microsoft.com/office/officeart/2005/8/layout/hierarchy1"/>
    <dgm:cxn modelId="{916B3CF4-97E2-47C5-BD7F-7671857055CB}" type="presParOf" srcId="{7A129634-DD3D-48CD-9C03-9DA48B2D9D86}" destId="{B49C0C1B-4DBB-4D68-8042-AC9E03800B48}" srcOrd="1" destOrd="0" presId="urn:microsoft.com/office/officeart/2005/8/layout/hierarchy1"/>
    <dgm:cxn modelId="{7D66D65A-EC85-4E1F-854B-F5E88C74B6BD}" type="presParOf" srcId="{D2E7AD4F-09B0-4AF6-864B-704ACE8AA30F}" destId="{189ABDA1-3F0B-4E6D-B901-7784AA8A4B8E}" srcOrd="1" destOrd="0" presId="urn:microsoft.com/office/officeart/2005/8/layout/hierarchy1"/>
    <dgm:cxn modelId="{93C4B461-50F2-4279-8760-18DEC646033B}" type="presParOf" srcId="{189ABDA1-3F0B-4E6D-B901-7784AA8A4B8E}" destId="{0CB50EE1-BAFF-4CA4-83D8-7B1ADF1E6A4A}" srcOrd="0" destOrd="0" presId="urn:microsoft.com/office/officeart/2005/8/layout/hierarchy1"/>
    <dgm:cxn modelId="{9E2730ED-1089-48F8-A777-6B477CAD99BF}" type="presParOf" srcId="{189ABDA1-3F0B-4E6D-B901-7784AA8A4B8E}" destId="{582AAE2F-24EE-4FEE-A791-F3D8FE47789B}" srcOrd="1" destOrd="0" presId="urn:microsoft.com/office/officeart/2005/8/layout/hierarchy1"/>
    <dgm:cxn modelId="{77D609AD-6D04-4C11-A824-84874F2C518B}" type="presParOf" srcId="{582AAE2F-24EE-4FEE-A791-F3D8FE47789B}" destId="{0FA0692D-F16B-484C-B725-B1FD2C42E7B0}" srcOrd="0" destOrd="0" presId="urn:microsoft.com/office/officeart/2005/8/layout/hierarchy1"/>
    <dgm:cxn modelId="{ADDA732B-BEEE-4716-AF9A-D2084015F59B}" type="presParOf" srcId="{0FA0692D-F16B-484C-B725-B1FD2C42E7B0}" destId="{F6BC46B1-3C79-40E6-B942-B7F0E399410D}" srcOrd="0" destOrd="0" presId="urn:microsoft.com/office/officeart/2005/8/layout/hierarchy1"/>
    <dgm:cxn modelId="{FBEA86FB-2AF8-4BC0-9F03-629FB0D373C1}" type="presParOf" srcId="{0FA0692D-F16B-484C-B725-B1FD2C42E7B0}" destId="{3E4A584B-ABBD-467A-9345-1DEA1F2900F5}" srcOrd="1" destOrd="0" presId="urn:microsoft.com/office/officeart/2005/8/layout/hierarchy1"/>
    <dgm:cxn modelId="{58B8E2A6-DAD5-4A84-9AA3-3D4BA1ACA3BA}" type="presParOf" srcId="{582AAE2F-24EE-4FEE-A791-F3D8FE47789B}" destId="{24659FC7-1061-4F4C-88FE-F43478D010A4}" srcOrd="1" destOrd="0" presId="urn:microsoft.com/office/officeart/2005/8/layout/hierarchy1"/>
    <dgm:cxn modelId="{FD51E198-9A35-4CE3-AF9A-388AA689D711}" type="presParOf" srcId="{189ABDA1-3F0B-4E6D-B901-7784AA8A4B8E}" destId="{CCBF37F1-F6F8-418C-B09D-23315751377C}" srcOrd="2" destOrd="0" presId="urn:microsoft.com/office/officeart/2005/8/layout/hierarchy1"/>
    <dgm:cxn modelId="{84A0623B-0C60-49EE-93AD-E8830C08F843}" type="presParOf" srcId="{189ABDA1-3F0B-4E6D-B901-7784AA8A4B8E}" destId="{3DF293B5-6471-4190-AF66-9268B9FECA46}" srcOrd="3" destOrd="0" presId="urn:microsoft.com/office/officeart/2005/8/layout/hierarchy1"/>
    <dgm:cxn modelId="{09A05673-8905-4EE7-AB1F-3EB6AA6A8E96}" type="presParOf" srcId="{3DF293B5-6471-4190-AF66-9268B9FECA46}" destId="{B1982388-41CB-47F3-B117-BC5B40785899}" srcOrd="0" destOrd="0" presId="urn:microsoft.com/office/officeart/2005/8/layout/hierarchy1"/>
    <dgm:cxn modelId="{E8A67243-F874-446C-B265-287197793569}" type="presParOf" srcId="{B1982388-41CB-47F3-B117-BC5B40785899}" destId="{B4A4A50C-AE70-4298-B566-1B7D101EA884}" srcOrd="0" destOrd="0" presId="urn:microsoft.com/office/officeart/2005/8/layout/hierarchy1"/>
    <dgm:cxn modelId="{5A28A2DB-515E-4407-934B-4B6F99054951}" type="presParOf" srcId="{B1982388-41CB-47F3-B117-BC5B40785899}" destId="{97A924DA-8F98-44D8-BDAD-5893EEBFC600}" srcOrd="1" destOrd="0" presId="urn:microsoft.com/office/officeart/2005/8/layout/hierarchy1"/>
    <dgm:cxn modelId="{A2996C35-65A4-46BC-8E47-4D5B5A00B00E}" type="presParOf" srcId="{3DF293B5-6471-4190-AF66-9268B9FECA46}" destId="{C8E0AE36-C926-4C74-972E-E7BF036A56B8}" srcOrd="1" destOrd="0" presId="urn:microsoft.com/office/officeart/2005/8/layout/hierarchy1"/>
    <dgm:cxn modelId="{42602CD2-A181-4291-837D-056C76912B7B}" type="presParOf" srcId="{25015366-3CAE-40D7-B2DC-073D770C8FBE}" destId="{D1F85220-8247-46FB-BC4A-03556C52399E}" srcOrd="2" destOrd="0" presId="urn:microsoft.com/office/officeart/2005/8/layout/hierarchy1"/>
    <dgm:cxn modelId="{59C3B94F-E80A-43A1-80E7-B2E156F85F47}" type="presParOf" srcId="{25015366-3CAE-40D7-B2DC-073D770C8FBE}" destId="{588FB6DF-7401-4134-A056-7D7BE3C3BD88}" srcOrd="3" destOrd="0" presId="urn:microsoft.com/office/officeart/2005/8/layout/hierarchy1"/>
    <dgm:cxn modelId="{6B4807D1-0392-4382-9C51-10D627CD083D}" type="presParOf" srcId="{588FB6DF-7401-4134-A056-7D7BE3C3BD88}" destId="{31F92660-5AFB-428E-9CA2-2891B84F1770}" srcOrd="0" destOrd="0" presId="urn:microsoft.com/office/officeart/2005/8/layout/hierarchy1"/>
    <dgm:cxn modelId="{B3EA6156-E449-4F0D-BF34-49EEF0C24A04}" type="presParOf" srcId="{31F92660-5AFB-428E-9CA2-2891B84F1770}" destId="{A8D9D9CB-EDF5-42CE-B0C8-FA9F121242CD}" srcOrd="0" destOrd="0" presId="urn:microsoft.com/office/officeart/2005/8/layout/hierarchy1"/>
    <dgm:cxn modelId="{461C1DE3-FFC2-4F07-95FD-5371DFC115D3}" type="presParOf" srcId="{31F92660-5AFB-428E-9CA2-2891B84F1770}" destId="{1CA13135-ABD2-4D08-AEFF-C2486757D8C7}" srcOrd="1" destOrd="0" presId="urn:microsoft.com/office/officeart/2005/8/layout/hierarchy1"/>
    <dgm:cxn modelId="{8DBE4D12-7D9E-4218-BB72-A6F31A8F8E23}" type="presParOf" srcId="{588FB6DF-7401-4134-A056-7D7BE3C3BD88}" destId="{7EB216C4-1E69-4062-A63F-049335F2653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85220-8247-46FB-BC4A-03556C52399E}">
      <dsp:nvSpPr>
        <dsp:cNvPr id="0" name=""/>
        <dsp:cNvSpPr/>
      </dsp:nvSpPr>
      <dsp:spPr>
        <a:xfrm>
          <a:off x="4014586" y="1035466"/>
          <a:ext cx="1617588" cy="590130"/>
        </a:xfrm>
        <a:custGeom>
          <a:avLst/>
          <a:gdLst/>
          <a:ahLst/>
          <a:cxnLst/>
          <a:rect l="0" t="0" r="0" b="0"/>
          <a:pathLst>
            <a:path>
              <a:moveTo>
                <a:pt x="0" y="0"/>
              </a:moveTo>
              <a:lnTo>
                <a:pt x="0" y="402941"/>
              </a:lnTo>
              <a:lnTo>
                <a:pt x="1617588" y="402941"/>
              </a:lnTo>
              <a:lnTo>
                <a:pt x="1617588" y="590130"/>
              </a:lnTo>
            </a:path>
          </a:pathLst>
        </a:custGeom>
        <a:noFill/>
        <a:ln w="57150" cap="flat" cmpd="sng" algn="ctr">
          <a:solidFill>
            <a:schemeClr val="accent6">
              <a:lumMod val="75000"/>
            </a:schemeClr>
          </a:solidFill>
          <a:prstDash val="solid"/>
        </a:ln>
        <a:effectLst/>
        <a:sp3d z="-40000" prstMaterial="matte"/>
      </dsp:spPr>
      <dsp:style>
        <a:lnRef idx="2">
          <a:scrgbClr r="0" g="0" b="0"/>
        </a:lnRef>
        <a:fillRef idx="0">
          <a:scrgbClr r="0" g="0" b="0"/>
        </a:fillRef>
        <a:effectRef idx="0">
          <a:scrgbClr r="0" g="0" b="0"/>
        </a:effectRef>
        <a:fontRef idx="minor"/>
      </dsp:style>
    </dsp:sp>
    <dsp:sp modelId="{CCBF37F1-F6F8-418C-B09D-23315751377C}">
      <dsp:nvSpPr>
        <dsp:cNvPr id="0" name=""/>
        <dsp:cNvSpPr/>
      </dsp:nvSpPr>
      <dsp:spPr>
        <a:xfrm>
          <a:off x="2586088" y="2898613"/>
          <a:ext cx="3260271" cy="784392"/>
        </a:xfrm>
        <a:custGeom>
          <a:avLst/>
          <a:gdLst/>
          <a:ahLst/>
          <a:cxnLst/>
          <a:rect l="0" t="0" r="0" b="0"/>
          <a:pathLst>
            <a:path>
              <a:moveTo>
                <a:pt x="0" y="0"/>
              </a:moveTo>
              <a:lnTo>
                <a:pt x="0" y="597203"/>
              </a:lnTo>
              <a:lnTo>
                <a:pt x="3260271" y="597203"/>
              </a:lnTo>
              <a:lnTo>
                <a:pt x="3260271" y="784392"/>
              </a:lnTo>
            </a:path>
          </a:pathLst>
        </a:custGeom>
        <a:noFill/>
        <a:ln w="57150" cap="flat" cmpd="sng" algn="ctr">
          <a:solidFill>
            <a:srgbClr val="C00000"/>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CB50EE1-BAFF-4CA4-83D8-7B1ADF1E6A4A}">
      <dsp:nvSpPr>
        <dsp:cNvPr id="0" name=""/>
        <dsp:cNvSpPr/>
      </dsp:nvSpPr>
      <dsp:spPr>
        <a:xfrm>
          <a:off x="1566616" y="2898613"/>
          <a:ext cx="1019471" cy="786919"/>
        </a:xfrm>
        <a:custGeom>
          <a:avLst/>
          <a:gdLst/>
          <a:ahLst/>
          <a:cxnLst/>
          <a:rect l="0" t="0" r="0" b="0"/>
          <a:pathLst>
            <a:path>
              <a:moveTo>
                <a:pt x="1019471" y="0"/>
              </a:moveTo>
              <a:lnTo>
                <a:pt x="1019471" y="599730"/>
              </a:lnTo>
              <a:lnTo>
                <a:pt x="0" y="599730"/>
              </a:lnTo>
              <a:lnTo>
                <a:pt x="0" y="786919"/>
              </a:lnTo>
            </a:path>
          </a:pathLst>
        </a:custGeom>
        <a:noFill/>
        <a:ln w="57150" cap="flat" cmpd="sng" algn="ctr">
          <a:solidFill>
            <a:srgbClr val="C00000"/>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0BF0CEE-17C6-41CD-A935-755B45B12AD5}">
      <dsp:nvSpPr>
        <dsp:cNvPr id="0" name=""/>
        <dsp:cNvSpPr/>
      </dsp:nvSpPr>
      <dsp:spPr>
        <a:xfrm>
          <a:off x="2586088" y="1035466"/>
          <a:ext cx="1428498" cy="580045"/>
        </a:xfrm>
        <a:custGeom>
          <a:avLst/>
          <a:gdLst/>
          <a:ahLst/>
          <a:cxnLst/>
          <a:rect l="0" t="0" r="0" b="0"/>
          <a:pathLst>
            <a:path>
              <a:moveTo>
                <a:pt x="1428498" y="0"/>
              </a:moveTo>
              <a:lnTo>
                <a:pt x="1428498" y="392856"/>
              </a:lnTo>
              <a:lnTo>
                <a:pt x="0" y="392856"/>
              </a:lnTo>
              <a:lnTo>
                <a:pt x="0" y="580045"/>
              </a:lnTo>
            </a:path>
          </a:pathLst>
        </a:custGeom>
        <a:noFill/>
        <a:ln w="57150" cap="flat" cmpd="sng" algn="ctr">
          <a:solidFill>
            <a:schemeClr val="accent6">
              <a:lumMod val="75000"/>
            </a:schemeClr>
          </a:solidFill>
          <a:prstDash val="solid"/>
        </a:ln>
        <a:effectLst/>
        <a:sp3d z="-40000" prstMaterial="matte"/>
      </dsp:spPr>
      <dsp:style>
        <a:lnRef idx="2">
          <a:scrgbClr r="0" g="0" b="0"/>
        </a:lnRef>
        <a:fillRef idx="0">
          <a:scrgbClr r="0" g="0" b="0"/>
        </a:fillRef>
        <a:effectRef idx="0">
          <a:scrgbClr r="0" g="0" b="0"/>
        </a:effectRef>
        <a:fontRef idx="minor"/>
      </dsp:style>
    </dsp:sp>
    <dsp:sp modelId="{69694F13-1C09-4FFC-9F68-97053AD0221A}">
      <dsp:nvSpPr>
        <dsp:cNvPr id="0" name=""/>
        <dsp:cNvSpPr/>
      </dsp:nvSpPr>
      <dsp:spPr>
        <a:xfrm flipH="1">
          <a:off x="2351838" y="-210129"/>
          <a:ext cx="3325495" cy="1245596"/>
        </a:xfrm>
        <a:prstGeom prst="roundRect">
          <a:avLst>
            <a:gd name="adj" fmla="val 10000"/>
          </a:avLst>
        </a:prstGeom>
        <a:solidFill>
          <a:schemeClr val="accent6">
            <a:alpha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D4F5C46-69E9-4113-BAAC-39AEC360C16C}">
      <dsp:nvSpPr>
        <dsp:cNvPr id="0" name=""/>
        <dsp:cNvSpPr/>
      </dsp:nvSpPr>
      <dsp:spPr>
        <a:xfrm flipH="1">
          <a:off x="2576353" y="3159"/>
          <a:ext cx="3325495" cy="1245596"/>
        </a:xfrm>
        <a:prstGeom prst="roundRect">
          <a:avLst>
            <a:gd name="adj" fmla="val 10000"/>
          </a:avLst>
        </a:prstGeom>
        <a:solidFill>
          <a:schemeClr val="bg1">
            <a:lumMod val="85000"/>
            <a:alpha val="90000"/>
          </a:schemeClr>
        </a:solidFill>
        <a:ln w="9525" cap="flat" cmpd="sng" algn="ctr">
          <a:solidFill>
            <a:schemeClr val="accent6">
              <a:shade val="8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chemeClr val="tx1">
                    <a:lumMod val="50000"/>
                    <a:lumOff val="50000"/>
                  </a:schemeClr>
                </a:solidFill>
              </a:ln>
              <a:solidFill>
                <a:srgbClr val="C00000"/>
              </a:solidFill>
            </a:rPr>
            <a:t>Routing Algorithms</a:t>
          </a:r>
        </a:p>
      </dsp:txBody>
      <dsp:txXfrm>
        <a:off x="2612835" y="39641"/>
        <a:ext cx="3252531" cy="1172632"/>
      </dsp:txXfrm>
    </dsp:sp>
    <dsp:sp modelId="{971BF99F-157C-44AF-A55F-4748D0377019}">
      <dsp:nvSpPr>
        <dsp:cNvPr id="0" name=""/>
        <dsp:cNvSpPr/>
      </dsp:nvSpPr>
      <dsp:spPr>
        <a:xfrm>
          <a:off x="1375679" y="1615512"/>
          <a:ext cx="2420818" cy="1283101"/>
        </a:xfrm>
        <a:prstGeom prst="roundRect">
          <a:avLst>
            <a:gd name="adj" fmla="val 10000"/>
          </a:avLst>
        </a:prstGeom>
        <a:solidFill>
          <a:schemeClr val="accent6">
            <a:alpha val="7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49C0C1B-4DBB-4D68-8042-AC9E03800B48}">
      <dsp:nvSpPr>
        <dsp:cNvPr id="0" name=""/>
        <dsp:cNvSpPr/>
      </dsp:nvSpPr>
      <dsp:spPr>
        <a:xfrm>
          <a:off x="1600194" y="1828801"/>
          <a:ext cx="2420818" cy="1283101"/>
        </a:xfrm>
        <a:prstGeom prst="roundRect">
          <a:avLst>
            <a:gd name="adj" fmla="val 10000"/>
          </a:avLst>
        </a:prstGeom>
        <a:solidFill>
          <a:schemeClr val="bg1">
            <a:lumMod val="85000"/>
            <a:alpha val="90000"/>
          </a:schemeClr>
        </a:solidFill>
        <a:ln w="9525" cap="flat" cmpd="sng" algn="ctr">
          <a:solidFill>
            <a:schemeClr val="accent6">
              <a:lumMod val="7500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chemeClr val="tx1">
                    <a:lumMod val="50000"/>
                    <a:lumOff val="50000"/>
                  </a:schemeClr>
                </a:solidFill>
              </a:ln>
              <a:solidFill>
                <a:srgbClr val="C00000"/>
              </a:solidFill>
            </a:rPr>
            <a:t>Intra-AS Routing</a:t>
          </a:r>
        </a:p>
      </dsp:txBody>
      <dsp:txXfrm>
        <a:off x="1637775" y="1866382"/>
        <a:ext cx="2345656" cy="1207939"/>
      </dsp:txXfrm>
    </dsp:sp>
    <dsp:sp modelId="{F6BC46B1-3C79-40E6-B942-B7F0E399410D}">
      <dsp:nvSpPr>
        <dsp:cNvPr id="0" name=""/>
        <dsp:cNvSpPr/>
      </dsp:nvSpPr>
      <dsp:spPr>
        <a:xfrm>
          <a:off x="-152395" y="3685533"/>
          <a:ext cx="3438024" cy="1283101"/>
        </a:xfrm>
        <a:prstGeom prst="roundRect">
          <a:avLst>
            <a:gd name="adj" fmla="val 10000"/>
          </a:avLst>
        </a:prstGeom>
        <a:solidFill>
          <a:schemeClr val="accent6">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E4A584B-ABBD-467A-9345-1DEA1F2900F5}">
      <dsp:nvSpPr>
        <dsp:cNvPr id="0" name=""/>
        <dsp:cNvSpPr/>
      </dsp:nvSpPr>
      <dsp:spPr>
        <a:xfrm>
          <a:off x="72119" y="3898822"/>
          <a:ext cx="3438024" cy="1283101"/>
        </a:xfrm>
        <a:prstGeom prst="roundRect">
          <a:avLst>
            <a:gd name="adj" fmla="val 10000"/>
          </a:avLst>
        </a:prstGeom>
        <a:solidFill>
          <a:schemeClr val="bg1">
            <a:lumMod val="85000"/>
            <a:alpha val="90000"/>
          </a:schemeClr>
        </a:solidFill>
        <a:ln w="9525" cap="flat" cmpd="sng" algn="ctr">
          <a:solidFill>
            <a:schemeClr val="accent6">
              <a:tint val="7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chemeClr val="tx1"/>
                </a:solidFill>
              </a:ln>
              <a:solidFill>
                <a:srgbClr val="C00000"/>
              </a:solidFill>
            </a:rPr>
            <a:t>Distance-Vector Routing    </a:t>
          </a:r>
        </a:p>
        <a:p>
          <a:pPr marL="0" lvl="0" indent="0" algn="ctr" defTabSz="1066800">
            <a:lnSpc>
              <a:spcPct val="90000"/>
            </a:lnSpc>
            <a:spcBef>
              <a:spcPct val="0"/>
            </a:spcBef>
            <a:spcAft>
              <a:spcPct val="35000"/>
            </a:spcAft>
            <a:buNone/>
          </a:pPr>
          <a:r>
            <a:rPr lang="en-US" sz="2400" b="0" kern="1200" dirty="0">
              <a:ln>
                <a:solidFill>
                  <a:schemeClr val="tx1"/>
                </a:solidFill>
              </a:ln>
              <a:solidFill>
                <a:schemeClr val="accent1"/>
              </a:solidFill>
            </a:rPr>
            <a:t>Example: </a:t>
          </a:r>
          <a:r>
            <a:rPr lang="en-US" sz="2400" b="1" kern="1200" dirty="0">
              <a:ln>
                <a:solidFill>
                  <a:schemeClr val="tx1"/>
                </a:solidFill>
              </a:ln>
              <a:solidFill>
                <a:schemeClr val="accent6">
                  <a:lumMod val="75000"/>
                </a:schemeClr>
              </a:solidFill>
            </a:rPr>
            <a:t>RIP</a:t>
          </a:r>
        </a:p>
      </dsp:txBody>
      <dsp:txXfrm>
        <a:off x="109700" y="3936403"/>
        <a:ext cx="3362862" cy="1207939"/>
      </dsp:txXfrm>
    </dsp:sp>
    <dsp:sp modelId="{B4A4A50C-AE70-4298-B566-1B7D101EA884}">
      <dsp:nvSpPr>
        <dsp:cNvPr id="0" name=""/>
        <dsp:cNvSpPr/>
      </dsp:nvSpPr>
      <dsp:spPr>
        <a:xfrm>
          <a:off x="4190997" y="3683006"/>
          <a:ext cx="3310724" cy="1283101"/>
        </a:xfrm>
        <a:prstGeom prst="roundRect">
          <a:avLst>
            <a:gd name="adj" fmla="val 10000"/>
          </a:avLst>
        </a:prstGeom>
        <a:solidFill>
          <a:schemeClr val="accent6">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7A924DA-8F98-44D8-BDAD-5893EEBFC600}">
      <dsp:nvSpPr>
        <dsp:cNvPr id="0" name=""/>
        <dsp:cNvSpPr/>
      </dsp:nvSpPr>
      <dsp:spPr>
        <a:xfrm>
          <a:off x="4415512" y="3896294"/>
          <a:ext cx="3310724" cy="1283101"/>
        </a:xfrm>
        <a:prstGeom prst="roundRect">
          <a:avLst>
            <a:gd name="adj" fmla="val 10000"/>
          </a:avLst>
        </a:prstGeom>
        <a:solidFill>
          <a:schemeClr val="bg1">
            <a:alpha val="90000"/>
          </a:schemeClr>
        </a:solidFill>
        <a:ln w="9525" cap="flat" cmpd="sng" algn="ctr">
          <a:solidFill>
            <a:schemeClr val="bg1"/>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chemeClr val="tx1">
                    <a:lumMod val="50000"/>
                    <a:lumOff val="50000"/>
                  </a:schemeClr>
                </a:solidFill>
              </a:ln>
              <a:solidFill>
                <a:srgbClr val="C00000"/>
              </a:solidFill>
            </a:rPr>
            <a:t>Link-State Routing</a:t>
          </a:r>
        </a:p>
        <a:p>
          <a:pPr marL="0" lvl="0" indent="0" algn="ctr" defTabSz="1066800">
            <a:lnSpc>
              <a:spcPct val="90000"/>
            </a:lnSpc>
            <a:spcBef>
              <a:spcPct val="0"/>
            </a:spcBef>
            <a:spcAft>
              <a:spcPct val="35000"/>
            </a:spcAft>
            <a:buNone/>
          </a:pPr>
          <a:r>
            <a:rPr lang="en-US" sz="2400" b="1" kern="1200" dirty="0">
              <a:ln>
                <a:solidFill>
                  <a:schemeClr val="tx1">
                    <a:lumMod val="50000"/>
                    <a:lumOff val="50000"/>
                  </a:schemeClr>
                </a:solidFill>
              </a:ln>
              <a:solidFill>
                <a:srgbClr val="C00000"/>
              </a:solidFill>
            </a:rPr>
            <a:t>Example:</a:t>
          </a:r>
          <a:r>
            <a:rPr lang="en-US" sz="2400" b="0" kern="1200" dirty="0">
              <a:ln>
                <a:solidFill>
                  <a:schemeClr val="tx1"/>
                </a:solidFill>
              </a:ln>
              <a:solidFill>
                <a:schemeClr val="accent1"/>
              </a:solidFill>
            </a:rPr>
            <a:t> </a:t>
          </a:r>
          <a:r>
            <a:rPr lang="en-US" sz="2400" b="1" kern="1200" dirty="0">
              <a:ln>
                <a:solidFill>
                  <a:schemeClr val="tx1"/>
                </a:solidFill>
              </a:ln>
              <a:solidFill>
                <a:schemeClr val="accent6">
                  <a:lumMod val="75000"/>
                </a:schemeClr>
              </a:solidFill>
            </a:rPr>
            <a:t>OSPF</a:t>
          </a:r>
        </a:p>
      </dsp:txBody>
      <dsp:txXfrm>
        <a:off x="4453093" y="3933875"/>
        <a:ext cx="3235562" cy="1207939"/>
      </dsp:txXfrm>
    </dsp:sp>
    <dsp:sp modelId="{A8D9D9CB-EDF5-42CE-B0C8-FA9F121242CD}">
      <dsp:nvSpPr>
        <dsp:cNvPr id="0" name=""/>
        <dsp:cNvSpPr/>
      </dsp:nvSpPr>
      <dsp:spPr>
        <a:xfrm>
          <a:off x="4419604" y="1625597"/>
          <a:ext cx="2425142" cy="1283101"/>
        </a:xfrm>
        <a:prstGeom prst="roundRect">
          <a:avLst>
            <a:gd name="adj" fmla="val 10000"/>
          </a:avLst>
        </a:prstGeom>
        <a:solidFill>
          <a:schemeClr val="accent6">
            <a:alpha val="7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1CA13135-ABD2-4D08-AEFF-C2486757D8C7}">
      <dsp:nvSpPr>
        <dsp:cNvPr id="0" name=""/>
        <dsp:cNvSpPr/>
      </dsp:nvSpPr>
      <dsp:spPr>
        <a:xfrm>
          <a:off x="4644119" y="1838886"/>
          <a:ext cx="2425142" cy="1283101"/>
        </a:xfrm>
        <a:prstGeom prst="roundRect">
          <a:avLst>
            <a:gd name="adj" fmla="val 10000"/>
          </a:avLst>
        </a:prstGeom>
        <a:solidFill>
          <a:schemeClr val="lt1">
            <a:alpha val="90000"/>
            <a:hueOff val="0"/>
            <a:satOff val="0"/>
            <a:lumOff val="0"/>
            <a:alphaOff val="0"/>
          </a:schemeClr>
        </a:solidFill>
        <a:ln w="9525" cap="flat" cmpd="sng" algn="ctr">
          <a:solidFill>
            <a:schemeClr val="accent6">
              <a:tint val="9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chemeClr val="tx1">
                    <a:lumMod val="50000"/>
                    <a:lumOff val="50000"/>
                  </a:schemeClr>
                </a:solidFill>
              </a:ln>
              <a:solidFill>
                <a:srgbClr val="C00000"/>
              </a:solidFill>
            </a:rPr>
            <a:t>Inter-AS Routing</a:t>
          </a:r>
        </a:p>
      </dsp:txBody>
      <dsp:txXfrm>
        <a:off x="4681700" y="1876467"/>
        <a:ext cx="2349980" cy="12079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5/5/2021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extLst>
      <p:ext uri="{BB962C8B-B14F-4D97-AF65-F5344CB8AC3E}">
        <p14:creationId xmlns:p14="http://schemas.microsoft.com/office/powerpoint/2010/main" val="1702896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the previous lectures, we have assumed that the switches and routers have enough knowledge of the network topology so they can choose the right port onto which each packet should be output. In the case of virtual circuits, routing is an issue only for the connection request packet; all subsequent packets follow the same path as the request. In datagram networks, including IP networks, routing is an issue for every packet. In either case, a switch or router needs to be able to look at the packet’s destination address and then to determine which of the output ports is the best choice to get the packet to that address. As we saw in previous lectures, the switch makes this decision by consulting a forwarding table. The fundamental problem of routing is, How do switches and routers acquire the information in their forwarding tables?</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a:t>Scale: As the number of routers becomes large, the overhead involved in computing, storing, and communicating routing information becomes prohibitive. Today’s public Internet consists of hundreds of millions of hosts. Storing routing information to each of these hosts will require enormous amounts of memory.</a:t>
            </a:r>
          </a:p>
          <a:p>
            <a:endParaRPr lang="en-US" b="0" i="0" baseline="0" dirty="0"/>
          </a:p>
          <a:p>
            <a:r>
              <a:rPr lang="en-US" b="0" i="0" baseline="0" dirty="0"/>
              <a:t>The bandwidth overhead required for building the routing table will leave no bandwidth for actual transmission of data. Clearly, something must be done to reduce the complexity of route computation in networks as large as the public Internet.</a:t>
            </a:r>
          </a:p>
          <a:p>
            <a:endParaRPr lang="en-US" b="0" i="0" baseline="0" dirty="0"/>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Before getting into the details of routing, we need to remind ourselves of the key question we should be asking anytime we try to build a mechanism for the Internet: “Does this solution scale?” The answer for the algorithms and protocols described in this lecture is no. They are designed for networks of fairly modest size—fewer than a hundred nodes, in practice. However, the solutions we describe do serve as a building block for a hierarchical routing infrastructure that is used in the Internet today. Specifically, the protocols described in this section are collectively known as </a:t>
            </a:r>
            <a:r>
              <a:rPr lang="en-US" sz="1200" i="1" kern="1200" baseline="0" dirty="0">
                <a:solidFill>
                  <a:schemeClr val="tx1"/>
                </a:solidFill>
                <a:latin typeface="+mn-lt"/>
                <a:ea typeface="+mn-ea"/>
                <a:cs typeface="+mn-cs"/>
              </a:rPr>
              <a:t>intra-domain routing protocols, or interior gateway protocols (IGPs). To understand </a:t>
            </a:r>
            <a:r>
              <a:rPr lang="en-US" sz="1200" kern="1200" baseline="0" dirty="0">
                <a:solidFill>
                  <a:schemeClr val="tx1"/>
                </a:solidFill>
                <a:latin typeface="+mn-lt"/>
                <a:ea typeface="+mn-ea"/>
                <a:cs typeface="+mn-cs"/>
              </a:rPr>
              <a:t>these terms, we need to define a routing </a:t>
            </a:r>
            <a:r>
              <a:rPr lang="en-US" sz="1200" i="1" kern="1200" baseline="0" dirty="0">
                <a:solidFill>
                  <a:schemeClr val="tx1"/>
                </a:solidFill>
                <a:latin typeface="+mn-lt"/>
                <a:ea typeface="+mn-ea"/>
                <a:cs typeface="+mn-cs"/>
              </a:rPr>
              <a:t>domain: A good working definition is an </a:t>
            </a:r>
            <a:r>
              <a:rPr lang="en-US" sz="1200" kern="1200" baseline="0" dirty="0">
                <a:solidFill>
                  <a:schemeClr val="tx1"/>
                </a:solidFill>
                <a:latin typeface="+mn-lt"/>
                <a:ea typeface="+mn-ea"/>
                <a:cs typeface="+mn-cs"/>
              </a:rPr>
              <a:t>internetwork in which all the routers are under the same administrative control (e.g., a single university campus or the network of a single Internet service provider).  The  relevance of this definition will become apparent in the next section when we look at </a:t>
            </a:r>
            <a:r>
              <a:rPr lang="en-US" sz="1200" i="1" kern="1200" baseline="0" dirty="0">
                <a:solidFill>
                  <a:schemeClr val="tx1"/>
                </a:solidFill>
                <a:latin typeface="+mn-lt"/>
                <a:ea typeface="+mn-ea"/>
                <a:cs typeface="+mn-cs"/>
              </a:rPr>
              <a:t>inter-domain routing protocols. For now, the important thing to keep in mind is that we </a:t>
            </a:r>
            <a:r>
              <a:rPr lang="en-US" sz="1200" kern="1200" baseline="0" dirty="0">
                <a:solidFill>
                  <a:schemeClr val="tx1"/>
                </a:solidFill>
                <a:latin typeface="+mn-lt"/>
                <a:ea typeface="+mn-ea"/>
                <a:cs typeface="+mn-cs"/>
              </a:rPr>
              <a:t>are considering the problem of routing in the context of small to midsized networks, not for a network the size of the Internet.</a:t>
            </a:r>
          </a:p>
          <a:p>
            <a:endParaRPr lang="en-US" b="0" i="0" baseline="0" dirty="0"/>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idea behind the distance-vector algorithm is suggested by its name: Each node constructs a one-dimensional array (a vector) containing the “distances” (costs) to all other nodes and distributes that vector to its immediate neighbors. The starting assumption for distance-vector routing is that each node knows the cost of the link to each of its directly connected neighbors. A link that is down is assigned an infinite cost.</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17</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idea behind the distance-vector algorithm is suggested by its name: Each node constructs a one-dimensional array (a vector) containing the “distances” (costs) to all other nodes and distributes that vector to its immediate neighbors. The starting assumption for distance-vector routing is that each node knows the cost of the link to each of its directly connected neighbors. A link that is down is assigned an infinite cost.</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idea behind the distance-vector algorithm is suggested by its name: Each node constructs a one-dimensional array (a vector) containing the “distances” (costs) to all other nodes and distributes that vector to its immediate neighbors. The starting assumption for distance-vector routing is that each node knows the cost of the link to each of its directly connected neighbors. A link that is down is assigned an infinite cost.</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Routing is, in essence, a problem of graph theory. The figure above shows a graph representing a network. The nodes of the graph, labeled A through F, may be either hosts, switches, routers, or networks. For our initial discussion, we will focus on the case where the nodes are routers. The edges of the graph correspond to the network links. Each edge has an associated </a:t>
            </a:r>
            <a:r>
              <a:rPr lang="en-US" sz="1200" i="1" kern="1200" baseline="0" dirty="0">
                <a:solidFill>
                  <a:schemeClr val="tx1"/>
                </a:solidFill>
                <a:latin typeface="+mn-lt"/>
                <a:ea typeface="+mn-ea"/>
                <a:cs typeface="+mn-cs"/>
              </a:rPr>
              <a:t>cost, which gives some indication of the desirability of </a:t>
            </a:r>
            <a:r>
              <a:rPr lang="en-US" sz="1200" kern="1200" baseline="0" dirty="0">
                <a:solidFill>
                  <a:schemeClr val="tx1"/>
                </a:solidFill>
                <a:latin typeface="+mn-lt"/>
                <a:ea typeface="+mn-ea"/>
                <a:cs typeface="+mn-cs"/>
              </a:rPr>
              <a:t>sending traffic over that link.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basic problem of routing is to find the lowest-cost path between any two nodes, where the cost of a path equals the sum of the costs of all the edges that make up the path. For a simple network like the one shown above, you could imagine just calculating all the shortest paths and loading them into some nonvolatile storage on each node. Such a static approach has several shortcomings:</a:t>
            </a:r>
          </a:p>
          <a:p>
            <a:endParaRPr lang="en-US" b="0" i="0" baseline="0" dirty="0"/>
          </a:p>
          <a:p>
            <a:r>
              <a:rPr lang="en-US" sz="1200" kern="1200" baseline="0" dirty="0">
                <a:solidFill>
                  <a:schemeClr val="tx1"/>
                </a:solidFill>
                <a:latin typeface="+mn-lt"/>
                <a:ea typeface="+mn-ea"/>
                <a:cs typeface="+mn-cs"/>
              </a:rPr>
              <a:t>It does not deal with node or link failures.</a:t>
            </a:r>
          </a:p>
          <a:p>
            <a:r>
              <a:rPr lang="en-US" sz="1200" kern="1200" baseline="0" dirty="0">
                <a:solidFill>
                  <a:schemeClr val="tx1"/>
                </a:solidFill>
                <a:latin typeface="+mn-lt"/>
                <a:ea typeface="+mn-ea"/>
                <a:cs typeface="+mn-cs"/>
              </a:rPr>
              <a:t>■ It does not consider the addition of new nodes or links.</a:t>
            </a:r>
          </a:p>
          <a:p>
            <a:r>
              <a:rPr lang="en-US" sz="1200" kern="1200" baseline="0" dirty="0">
                <a:solidFill>
                  <a:schemeClr val="tx1"/>
                </a:solidFill>
                <a:latin typeface="+mn-lt"/>
                <a:ea typeface="+mn-ea"/>
                <a:cs typeface="+mn-cs"/>
              </a:rPr>
              <a:t>■ It implies that edge costs cannot change, even though we might reasonably wish to temporarily assign a high cost to a link that is heavily loaded.</a:t>
            </a:r>
          </a:p>
          <a:p>
            <a:endParaRPr lang="en-US" b="0" i="0" baseline="0" dirty="0"/>
          </a:p>
          <a:p>
            <a:r>
              <a:rPr lang="en-US" sz="1200" kern="1200" baseline="0" dirty="0">
                <a:solidFill>
                  <a:schemeClr val="tx1"/>
                </a:solidFill>
                <a:latin typeface="+mn-lt"/>
                <a:ea typeface="+mn-ea"/>
                <a:cs typeface="+mn-cs"/>
              </a:rPr>
              <a:t>For these reasons, routing is achieved in most practical networks by running routing protocols among the nodes. These protocols provide a distributed, dynamic way to solve the problem of finding the lowest-cost path in the presence of link and node failures and changing edge costs. Note the word “distributed” in the last sentence: It is difficult to make centralized solutions scalable, so all the  widely used routing protocols use distributed algorithms.</a:t>
            </a:r>
          </a:p>
          <a:p>
            <a:endParaRPr lang="en-US" b="0" i="0" baseline="0" dirty="0"/>
          </a:p>
          <a:p>
            <a:r>
              <a:rPr lang="en-US" sz="1200" kern="1200" baseline="0" dirty="0">
                <a:solidFill>
                  <a:schemeClr val="tx1"/>
                </a:solidFill>
                <a:latin typeface="+mn-lt"/>
                <a:ea typeface="+mn-ea"/>
                <a:cs typeface="+mn-cs"/>
              </a:rPr>
              <a:t>The distributed nature of routing algorithms is one of the main reasons why this has been such a rich field of research and development—there are a lot of challenges in making distributed algorithms work well. For example, distributed algorithms raise the possibility that two routers will at one instant have different ideas about the shortest path to some destination. In fact, each one may think that the other one is closer to the destination, and decide to send packets to the other one. Clearly, such packets will be stuck in a loop until the discrepancy between the two routers is resolved, and it would be good to resolve it as soon as possible. This is just one example of the type of problem routing protocols must address. To begin our analysis, we assume that the edge costs in the network are known. We will examine the two main classes of routing protocols: </a:t>
            </a:r>
            <a:r>
              <a:rPr lang="en-US" sz="1200" i="1" kern="1200" baseline="0" dirty="0">
                <a:solidFill>
                  <a:schemeClr val="tx1"/>
                </a:solidFill>
                <a:latin typeface="+mn-lt"/>
                <a:ea typeface="+mn-ea"/>
                <a:cs typeface="+mn-cs"/>
              </a:rPr>
              <a:t>distance vector and link state.</a:t>
            </a:r>
          </a:p>
          <a:p>
            <a:r>
              <a:rPr lang="en-US" b="0" i="0" baseline="0" dirty="0"/>
              <a:t> </a:t>
            </a:r>
          </a:p>
          <a:p>
            <a:r>
              <a:rPr lang="en-US" sz="1200" kern="1200" baseline="0" dirty="0">
                <a:solidFill>
                  <a:schemeClr val="tx1"/>
                </a:solidFill>
                <a:latin typeface="+mn-lt"/>
                <a:ea typeface="+mn-ea"/>
                <a:cs typeface="+mn-cs"/>
              </a:rPr>
              <a:t>To see how a distance-vector routing algorithm works, it is easiest to consider an example like the one depicted in the Figure above. In this example, the cost of each link is set to 1, so that a least-cost path is simply the one with the fewest hops. (Since all edges have the same cost, we do not show the costs in the graph.)</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21</a:t>
            </a:fld>
            <a:endParaRPr lang="en-US" sz="1200" kern="1200" dirty="0">
              <a:solidFill>
                <a:prstClr val="black"/>
              </a:solidFill>
              <a:latin typeface="Calibri"/>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can represent each node’s knowledge about the distances to all other nodes as a table like the one given in Table 4.5. Note that each node only knows the information in one row of the table (the one that bears its name in the left column). The global view that is presented here is not available at any single point in the network.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may consider each row in the Table above as a list of distances from one node to all other nodes, representing the current beliefs of that node. Initially, each node sets a cost of 1 to its directly connected neighbors </a:t>
            </a:r>
            <a:r>
              <a:rPr lang="en-US" sz="1200" kern="1200" baseline="0" dirty="0" err="1">
                <a:solidFill>
                  <a:schemeClr val="tx1"/>
                </a:solidFill>
                <a:latin typeface="+mn-lt"/>
                <a:ea typeface="+mn-ea"/>
                <a:cs typeface="+mn-cs"/>
              </a:rPr>
              <a:t>and∞to</a:t>
            </a:r>
            <a:r>
              <a:rPr lang="en-US" sz="1200" kern="1200" baseline="0" dirty="0">
                <a:solidFill>
                  <a:schemeClr val="tx1"/>
                </a:solidFill>
                <a:latin typeface="+mn-lt"/>
                <a:ea typeface="+mn-ea"/>
                <a:cs typeface="+mn-cs"/>
              </a:rPr>
              <a:t> all other nodes. Thus, A initially believes that it can reach B in one hop and that D is unreachable. The routing table stored at A reflects this set of beliefs and includes the name of the next hop that A would use to reach any reachable node. Initially, then, A’s routing table would look like Table 4.6.</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22</a:t>
            </a:fld>
            <a:endParaRPr lang="en-US" sz="1200" kern="1200" dirty="0">
              <a:solidFill>
                <a:prstClr val="black"/>
              </a:solidFill>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Initially, then, A’s routing table would look like the Table above. </a:t>
            </a:r>
          </a:p>
          <a:p>
            <a:endParaRPr lang="en-US" sz="1200" b="1"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next step in distance-vector routing is that every node sends a message to its directly connected neighbors containing its  personal list of distances. For example, node F tells node A that it can reach node G at a cost of 1; A also knows it can reach F at a cost of 1, so it adds these costs to get the cost of reaching G by means of F. This total cost of 2 is less than the current cost of infinity, so A records that it can reach G at a cost of 2 by going through F. Similarly, A learns from C that D can be reached from C at a cost of 1; it adds this to the cost of reaching C (1) and decides that D can be reached via C at a cost of 2, which is better than the old cost of infinity. At the same time, A learns from C that B can be reached from C at a cost of 1, so it concludes that the cost of reaching B via C is 2. Since this is worse than the current cost of reaching B (1), this new information is ignored.</a:t>
            </a:r>
          </a:p>
          <a:p>
            <a:endParaRPr lang="en-US" sz="1200" kern="1200" baseline="0" dirty="0">
              <a:solidFill>
                <a:schemeClr val="tx1"/>
              </a:solidFill>
              <a:latin typeface="+mn-lt"/>
              <a:ea typeface="+mn-ea"/>
              <a:cs typeface="+mn-cs"/>
            </a:endParaRPr>
          </a:p>
          <a:p>
            <a:endParaRPr lang="en-US" b="1"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23</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this point, A can update its routing table with costs and next hops for all nodes in the network. The result is shown in the Table above.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the absence of any topology changes, it only takes a few exchanges of information between neighbors before each node has a complete routing table. The process of getting consistent routing information to all the nodes is called </a:t>
            </a:r>
            <a:r>
              <a:rPr lang="en-US" sz="1200" i="1" kern="1200" baseline="0" dirty="0">
                <a:solidFill>
                  <a:schemeClr val="tx1"/>
                </a:solidFill>
                <a:latin typeface="+mn-lt"/>
                <a:ea typeface="+mn-ea"/>
                <a:cs typeface="+mn-cs"/>
              </a:rPr>
              <a:t>convergence.</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24</a:t>
            </a:fld>
            <a:endParaRPr lang="en-US" sz="1200" kern="1200" dirty="0">
              <a:solidFill>
                <a:prstClr val="black"/>
              </a:solidFill>
              <a:latin typeface="Calibri"/>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4.8 shows the final set of costs from each node to all other nodes when routing has converged. We must stress that there is no one node in the network that has all the information in this table—each node only knows about the contents of its own routing table. The beauty of a distributed algorithm like this is that it enables all nodes to achieve a consistent view of the network in the absence of any centralized authority.</a:t>
            </a:r>
          </a:p>
          <a:p>
            <a:endParaRPr lang="en-US" b="0" i="0" baseline="0" dirty="0"/>
          </a:p>
          <a:p>
            <a:r>
              <a:rPr lang="en-US" sz="1200" kern="1200" baseline="0" dirty="0">
                <a:solidFill>
                  <a:schemeClr val="tx1"/>
                </a:solidFill>
                <a:latin typeface="+mn-lt"/>
                <a:ea typeface="+mn-ea"/>
                <a:cs typeface="+mn-cs"/>
              </a:rPr>
              <a:t>There are a few details to fill in before our discussion of distance-vector routing is complete. First we note that there are two different circumstances under which a given node decides to send a routing update to its neighbors. One of these circumstances is the </a:t>
            </a:r>
            <a:r>
              <a:rPr lang="en-US" sz="1200" i="1" kern="1200" baseline="0" dirty="0">
                <a:solidFill>
                  <a:schemeClr val="tx1"/>
                </a:solidFill>
                <a:latin typeface="+mn-lt"/>
                <a:ea typeface="+mn-ea"/>
                <a:cs typeface="+mn-cs"/>
              </a:rPr>
              <a:t>periodic update. In this case, each node automatically sends an update message every </a:t>
            </a:r>
            <a:r>
              <a:rPr lang="en-US" sz="1200" kern="1200" baseline="0" dirty="0">
                <a:solidFill>
                  <a:schemeClr val="tx1"/>
                </a:solidFill>
                <a:latin typeface="+mn-lt"/>
                <a:ea typeface="+mn-ea"/>
                <a:cs typeface="+mn-cs"/>
              </a:rPr>
              <a:t>so often, even if nothing has changed. This serves to let the other nodes know that this node is still running. It also makes sure that they keep getting information that they may need if their current routes become unviable. The frequency of these periodic updates varies from protocol to protocol, but it is typically on the order of several seconds to several minutes. The second mechanism, sometimes called a </a:t>
            </a:r>
            <a:r>
              <a:rPr lang="en-US" sz="1200" i="1" kern="1200" baseline="0" dirty="0">
                <a:solidFill>
                  <a:schemeClr val="tx1"/>
                </a:solidFill>
                <a:latin typeface="+mn-lt"/>
                <a:ea typeface="+mn-ea"/>
                <a:cs typeface="+mn-cs"/>
              </a:rPr>
              <a:t>triggered update, happens </a:t>
            </a:r>
            <a:r>
              <a:rPr lang="en-US" sz="1200" kern="1200" baseline="0" dirty="0">
                <a:solidFill>
                  <a:schemeClr val="tx1"/>
                </a:solidFill>
                <a:latin typeface="+mn-lt"/>
                <a:ea typeface="+mn-ea"/>
                <a:cs typeface="+mn-cs"/>
              </a:rPr>
              <a:t>whenever a node receives an update from one of its neighbors that causes it to change one of the routes in its routing table. That is, whenever a node’s routing table changes, it sends an update to its neighbors, which may lead to a change in their tables, causing them to send an update to their neighbors.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25</a:t>
            </a:fld>
            <a:endParaRPr lang="en-US" sz="1200" kern="1200" dirty="0">
              <a:solidFill>
                <a:prstClr val="black"/>
              </a:solidFill>
              <a:latin typeface="Calibri"/>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Now consider what happens when a link or node fails. The nodes that notice first send new lists of distances to their neighbors, and normally the system settles down fairly quickly to a new state. As to the question of how a node detects a failure, there are a couple of different answers.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one approach, a node continually tests the link to another node by sending a control packet and seeing if it receives an acknowledgment. In another approach, a node determines that the link (or the node at the other end of the link) is down if it does not receive the expected periodic routing update for the last few update cycles. To understand what happens when a node detects a link failure, consider what happens when F detects that its link to G has failed. First, F sets its new distance to G to infinity and passes that information along to A. Since A knows that its 2-hop path to G is through F, A would also set its distance to G to infinity. However, with the next update from C, A would learn that C has a 2-hop path to G. Thus A would know that it could reach G in 3 hops through C, which is less than infinity, and so A would update its table accordingly. When it advertises this to F, node F would learn that it can reach G at a cost of 4 through A, which is less than infinity, and the system would again become stable.</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26</a:t>
            </a:fld>
            <a:endParaRPr lang="en-US" sz="1200" kern="1200" dirty="0">
              <a:solidFill>
                <a:prstClr val="black"/>
              </a:solidFill>
              <a:latin typeface="Calibri"/>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Unfortunately, slightly different circumstances can prevent the network from stabilizing. Suppose, for example, that the link from A to E goes down. In the next round of updates, A advertises a distance of infinity to E, but B and C advertise a distance of 2 to E. Depending on the exact timing of events, the following might happen: Node B, upon hearing that E can be reached in 2 hops from C, concludes that it can reach E in 3 hops and advertises this to A; node A concludes that it can reach E in 4 hops and advertises this to C; node C concludes that it can reach E in 5 hops; and so on. This cycle stops only when the distances reach some number that is large enough to be considered infinite. In the meantime, none of the nodes actually knows that E is unreachable, and the routing tables for the network do not stabilize. This situation is known as the </a:t>
            </a:r>
            <a:r>
              <a:rPr lang="en-US" sz="1200" i="1" kern="1200" baseline="0" dirty="0">
                <a:solidFill>
                  <a:schemeClr val="tx1"/>
                </a:solidFill>
                <a:latin typeface="+mn-lt"/>
                <a:ea typeface="+mn-ea"/>
                <a:cs typeface="+mn-cs"/>
              </a:rPr>
              <a:t>count-to-infinity problem.</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several partial solutions to this problem. The first one is to use some relatively small number as an approximation of infinity. For example, we might decide that the maximum number of hops to get across a certain network is never going to be more than 16, and so we could pick 16 as the value that represents infinity. This at least bounds the amount of time that it takes to count to infinity.  Of course, it could also present a problem if our network grew to a point where some nodes were separated by more than 16 hops.</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technique to improve the time to stabilize routing is called </a:t>
            </a:r>
            <a:r>
              <a:rPr lang="en-US" sz="1200" i="1" kern="1200" baseline="0" dirty="0">
                <a:solidFill>
                  <a:schemeClr val="tx1"/>
                </a:solidFill>
                <a:latin typeface="+mn-lt"/>
                <a:ea typeface="+mn-ea"/>
                <a:cs typeface="+mn-cs"/>
              </a:rPr>
              <a:t>split horizon. </a:t>
            </a:r>
            <a:r>
              <a:rPr lang="en-US" sz="1200" kern="1200" baseline="0" dirty="0">
                <a:solidFill>
                  <a:schemeClr val="tx1"/>
                </a:solidFill>
                <a:latin typeface="+mn-lt"/>
                <a:ea typeface="+mn-ea"/>
                <a:cs typeface="+mn-cs"/>
              </a:rPr>
              <a:t>The idea is that when a node sends a routing update to its neighbors, it does not send those routes it learned from each neighbor back to that neighbor. For example, if B has the route (E, 2, A) in its table, then it knows it must have learned this route from A, and so whenever B sends a routing update to A, it does not  include the route (E, 2) in that update. In a stronger variation of split horizon, called </a:t>
            </a:r>
            <a:r>
              <a:rPr lang="en-US" sz="1200" i="1" kern="1200" baseline="0" dirty="0">
                <a:solidFill>
                  <a:schemeClr val="tx1"/>
                </a:solidFill>
                <a:latin typeface="+mn-lt"/>
                <a:ea typeface="+mn-ea"/>
                <a:cs typeface="+mn-cs"/>
              </a:rPr>
              <a:t>split horizon with poison reverse, B actually sends that route back to A, but it puts negative information in the </a:t>
            </a:r>
            <a:r>
              <a:rPr lang="en-US" sz="1200" kern="1200" baseline="0" dirty="0">
                <a:solidFill>
                  <a:schemeClr val="tx1"/>
                </a:solidFill>
                <a:latin typeface="+mn-lt"/>
                <a:ea typeface="+mn-ea"/>
                <a:cs typeface="+mn-cs"/>
              </a:rPr>
              <a:t>route to ensure that A will not eventually use B to get to E. For example, B sends the route (E, ∞) to A. The problem with both of these techniques is that they only work for routing loops that involve two nodes. For larger routing loops, more drastic  measures are called for. Continuing the above example, if B and C had waited for a while after hearing of the link failure from A before advertising routes to E, they would have found that neither of them really had a route to E. Unfortunately, this approach delays the convergence of the protocol; speed of convergence is one of the key advantages of its competitor, link-state routing, the subject of Section 4.2.3.</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27</a:t>
            </a:fld>
            <a:endParaRPr lang="en-US" sz="1200" kern="1200" dirty="0">
              <a:solidFill>
                <a:prstClr val="black"/>
              </a:solidFill>
              <a:latin typeface="Calibri"/>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One of the most widely used routing protocols in IP networks is the Routing Information Protocol (RIP). Its widespread use is due in no small part to the fact that it was distributed along with the popular Berkeley Software Distribution (BSD) version of Unix, from which many commercial versions of Unix were derived. It is also extremely simple. RIP is the canonical example of a routing protocol built on the distance-vector algorithm just described.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Routing protocols in internetworks differ very slightly from the idealized graph model described above. In an internetwork, the goal of the routers is to learn how to forward packets to various </a:t>
            </a:r>
            <a:r>
              <a:rPr lang="en-US" sz="1200" i="1" kern="1200" baseline="0" dirty="0">
                <a:solidFill>
                  <a:schemeClr val="tx1"/>
                </a:solidFill>
                <a:latin typeface="+mn-lt"/>
                <a:ea typeface="+mn-ea"/>
                <a:cs typeface="+mn-cs"/>
              </a:rPr>
              <a:t>networks. Thus, rather than advertising the cost of reaching </a:t>
            </a:r>
            <a:r>
              <a:rPr lang="en-US" sz="1200" kern="1200" baseline="0" dirty="0">
                <a:solidFill>
                  <a:schemeClr val="tx1"/>
                </a:solidFill>
                <a:latin typeface="+mn-lt"/>
                <a:ea typeface="+mn-ea"/>
                <a:cs typeface="+mn-cs"/>
              </a:rPr>
              <a:t>other routers, the routers advertise the cost of reaching networks. For example, in the figure above, router C would advertise to router A the fact that it can reach networks 2 and 3 (to which it is directly connected) at a cost of 0; networks 5 and 6 at cost 1; and network 4 at cost 2.</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28</a:t>
            </a:fld>
            <a:endParaRPr lang="en-US" sz="1200" kern="1200" dirty="0">
              <a:solidFill>
                <a:prstClr val="black"/>
              </a:solidFill>
              <a:latin typeface="Calibri"/>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In</a:t>
            </a:r>
            <a:r>
              <a:rPr lang="en-US" baseline="0" dirty="0"/>
              <a:t> last week lectures, we had discussed why a single routing protocol does not scale to the size of Internet due to scaling and administrative autonomy issues.</a:t>
            </a:r>
          </a:p>
          <a:p>
            <a:endParaRPr lang="en-US" baseline="0" dirty="0"/>
          </a:p>
          <a:p>
            <a:r>
              <a:rPr lang="en-US" baseline="0" dirty="0"/>
              <a:t>In today’s lecture we are going to cover two important topics. </a:t>
            </a:r>
          </a:p>
          <a:p>
            <a:endParaRPr lang="en-US" baseline="0" dirty="0"/>
          </a:p>
          <a:p>
            <a:r>
              <a:rPr lang="en-US" b="1" baseline="0" dirty="0"/>
              <a:t>1) </a:t>
            </a:r>
            <a:r>
              <a:rPr lang="en-US" baseline="0" dirty="0"/>
              <a:t>The first being that how do we exchange routing information between different autonomous systems (AS) that may potentially be using totally different interior gateway (IGP) routing protocols. As we will see in this lecture, the issue of inter-AS routing (or </a:t>
            </a:r>
            <a:r>
              <a:rPr lang="en-US" baseline="0" dirty="0" err="1"/>
              <a:t>interdomain</a:t>
            </a:r>
            <a:r>
              <a:rPr lang="en-US" baseline="0" dirty="0"/>
              <a:t> routing, as it is also known) is quite challenging.</a:t>
            </a:r>
          </a:p>
          <a:p>
            <a:endParaRPr lang="en-US" baseline="0" dirty="0"/>
          </a:p>
          <a:p>
            <a:r>
              <a:rPr lang="en-US" baseline="0" dirty="0"/>
              <a:t>We will also cover the most popular exterior gateway routing protocol (EGP) of the Internet – BGP. BGP is virtually the only EGP used to exchange routing information between different AS on the Internet. It’s quite a complex protocol and it is not our intention to discuss BGP in all its detail today. </a:t>
            </a:r>
          </a:p>
          <a:p>
            <a:br>
              <a:rPr lang="en-US" baseline="0" dirty="0"/>
            </a:br>
            <a:r>
              <a:rPr lang="en-US" baseline="0" dirty="0"/>
              <a:t>We will instead focus on the basics of BGP so that you can understand how inter-AS routing works. Interested students may want to look up this topic independently since BGP is perhaps the most important </a:t>
            </a:r>
            <a:r>
              <a:rPr lang="en-US" i="1" baseline="0" dirty="0"/>
              <a:t>Internet </a:t>
            </a:r>
            <a:r>
              <a:rPr lang="en-US" baseline="0" dirty="0"/>
              <a:t>routing protocol.</a:t>
            </a:r>
          </a:p>
          <a:p>
            <a:endParaRPr lang="en-US" baseline="0" dirty="0"/>
          </a:p>
          <a:p>
            <a:r>
              <a:rPr lang="en-US" b="1" baseline="0" dirty="0"/>
              <a:t>2) </a:t>
            </a:r>
            <a:r>
              <a:rPr lang="en-US" b="0" baseline="0" dirty="0"/>
              <a:t>We will focus on a technology that is very commonly used in the core networks driving today’s Internet. This technology, called MPLS, was designed to alleviate some of the overheads associated with plain IP forwarding which requires population of routing/ forwarding tables and then longest-prefix matches. </a:t>
            </a:r>
          </a:p>
          <a:p>
            <a:endParaRPr lang="en-US" b="0" baseline="0" dirty="0"/>
          </a:p>
          <a:p>
            <a:r>
              <a:rPr lang="en-US" b="0" baseline="0" dirty="0"/>
              <a:t>While, the primary aim of MPLS is to improve the switching/ routing speed of packets through the core network, it has some other advantages as well as we will see (which includes easy VPN creation, explicit route definition, and traffic engineering).</a:t>
            </a:r>
            <a:endParaRPr lang="en-US" b="1" baseline="0"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30</a:t>
            </a:fld>
            <a:endParaRPr lang="en-US"/>
          </a:p>
        </p:txBody>
      </p:sp>
    </p:spTree>
    <p:extLst>
      <p:ext uri="{BB962C8B-B14F-4D97-AF65-F5344CB8AC3E}">
        <p14:creationId xmlns:p14="http://schemas.microsoft.com/office/powerpoint/2010/main" val="839912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In </a:t>
            </a:r>
            <a:r>
              <a:rPr lang="en-GB" b="1" dirty="0"/>
              <a:t>distance vector routing</a:t>
            </a:r>
            <a:r>
              <a:rPr lang="en-GB" dirty="0"/>
              <a:t>, a router need not know the entire path to every network segment; it only requires to know the direction or vector in which to send the packet. The technique determines the direction (vector) and distance (hop count) to any network in the internetwork.</a:t>
            </a:r>
          </a:p>
          <a:p>
            <a:endParaRPr lang="en-GB" b="1" baseline="0" dirty="0"/>
          </a:p>
          <a:p>
            <a:endParaRPr lang="en-US" b="1" baseline="0" dirty="0"/>
          </a:p>
          <a:p>
            <a:r>
              <a:rPr lang="en-GB" dirty="0"/>
              <a:t>In </a:t>
            </a:r>
            <a:r>
              <a:rPr lang="en-GB" b="1" dirty="0"/>
              <a:t>link-state routing</a:t>
            </a:r>
            <a:r>
              <a:rPr lang="en-GB" dirty="0"/>
              <a:t>, each router attempt to construct its own internal map of the entire network topology.</a:t>
            </a:r>
            <a:endParaRPr lang="en-US" b="1" baseline="0"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31</a:t>
            </a:fld>
            <a:endParaRPr lang="en-US"/>
          </a:p>
        </p:txBody>
      </p:sp>
    </p:spTree>
    <p:extLst>
      <p:ext uri="{BB962C8B-B14F-4D97-AF65-F5344CB8AC3E}">
        <p14:creationId xmlns:p14="http://schemas.microsoft.com/office/powerpoint/2010/main" val="1517557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32</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883076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i="1" kern="1200" baseline="0" dirty="0">
                <a:solidFill>
                  <a:schemeClr val="tx1"/>
                </a:solidFill>
                <a:latin typeface="+mn-lt"/>
                <a:ea typeface="+mn-ea"/>
                <a:cs typeface="+mn-cs"/>
              </a:rPr>
              <a:t>Reliable flooding is the process of making sure that all the nodes participating in the </a:t>
            </a:r>
            <a:r>
              <a:rPr lang="en-US" sz="1200" kern="1200" baseline="0" dirty="0">
                <a:solidFill>
                  <a:schemeClr val="tx1"/>
                </a:solidFill>
                <a:latin typeface="+mn-lt"/>
                <a:ea typeface="+mn-ea"/>
                <a:cs typeface="+mn-cs"/>
              </a:rPr>
              <a:t>routing protocol get a copy of the link-state information from all the other nodes. As the term “flooding” suggests, the basic idea is for a node to send its link-state information out on all of its directly connected links, with each node that receives this information forwarding it out on all of </a:t>
            </a:r>
            <a:r>
              <a:rPr lang="en-US" sz="1200" i="1" kern="1200" baseline="0" dirty="0">
                <a:solidFill>
                  <a:schemeClr val="tx1"/>
                </a:solidFill>
                <a:latin typeface="+mn-lt"/>
                <a:ea typeface="+mn-ea"/>
                <a:cs typeface="+mn-cs"/>
              </a:rPr>
              <a:t>its links. This process continues until the </a:t>
            </a:r>
            <a:r>
              <a:rPr lang="en-US" sz="1200" kern="1200" baseline="0" dirty="0">
                <a:solidFill>
                  <a:schemeClr val="tx1"/>
                </a:solidFill>
                <a:latin typeface="+mn-lt"/>
                <a:ea typeface="+mn-ea"/>
                <a:cs typeface="+mn-cs"/>
              </a:rPr>
              <a:t>information has reached all the nodes in the network.</a:t>
            </a:r>
          </a:p>
          <a:p>
            <a:endParaRPr lang="en-US" b="0" i="0" baseline="0" dirty="0"/>
          </a:p>
          <a:p>
            <a:r>
              <a:rPr lang="en-US" sz="1200" kern="1200" baseline="0" dirty="0">
                <a:solidFill>
                  <a:schemeClr val="tx1"/>
                </a:solidFill>
                <a:latin typeface="+mn-lt"/>
                <a:ea typeface="+mn-ea"/>
                <a:cs typeface="+mn-cs"/>
              </a:rPr>
              <a:t>The figure above shows an LSP being flooded in a small network. Each node becomes shaded as it stores the new LSP. In Fig (a) the LSP arrives at node X, which sends it to neighbors A and C in Fig 4.18(b). A and C do not send it back to X, but send it on to B. Since B receives two identical copies of the LSP, it will accept whichever arrived first and ignore the second as a duplicate. It then passes the LSP on to D, who has no neighbors to flood it to, and the process is complete.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Just as in RIP, each node generates LSPs under two circumstances. Either the expiry of a periodic timer or a change in topology can cause a node to generate a new LSP. However, the only topology-based reason for a node to generate an LSP is if one of its directly connected links or immediate neighbors has gone down. The failure of a link can be detected in some cases by the link-layer protocol. The demise of a neighbor or loss of connectivity to that neighbor can be detected using periodic “hello” packets. Each node sends these to its immediate neighbors at defined intervals. If a sufficiently long time passes without receipt of a “hello” from a neighbor, the link to that neighbor will be declared down, and a new LSP will be generated to reflect this fact. One of the important design goals of a link-state protocol’s flooding mechanism is that the newest information must be flooded to all nodes as quickly as possible, while old information must be removed from the network and not allowed to circulate. In addition, it is clearly desirable to minimize the total amount of routing traffic that is sent around the network; after all, this is just “overhead” from the perspective of those who actually use the network for their applications. The next few paragraphs describe some of the ways that these goals are accomplished.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easy way to reduce overhead is to avoid generating LSPs unless absolutely necessary. This can be done by using very long timers—often on the order of hours—for the periodic generation of LSPs. Given that the flooding protocol is truly reliable when  topology changes, it is safe to assume that messages saying “nothing has changed” do not need to be sent very often. </a:t>
            </a:r>
          </a:p>
          <a:p>
            <a:endParaRPr lang="en-US" b="0" i="0" baseline="0" dirty="0"/>
          </a:p>
          <a:p>
            <a:r>
              <a:rPr lang="en-US" sz="1200" kern="1200" baseline="0" dirty="0">
                <a:solidFill>
                  <a:schemeClr val="tx1"/>
                </a:solidFill>
                <a:latin typeface="+mn-lt"/>
                <a:ea typeface="+mn-ea"/>
                <a:cs typeface="+mn-cs"/>
              </a:rPr>
              <a:t>To make sure that old information is replaced by newer information, LSPs carry sequence numbers. Each time a node generates a new LSP, it increments the sequence number by 1. Unlike most sequence numbers used in protocols, these sequence numbers are not expected to wrap, so the field needs to be quite large (say, 64 bits). If a node goes down and then comes back up, it starts with a sequence number of 0. If the node was down for a long time, all the old LSPs for that node will have timed out (as described below); otherwise, this node will eventually receive a copy of its own LSP with a higher sequence number, which it can then increment and use as its own sequence number. This will ensure that its new LSP replaces any of its old LSPs left over from before the node went down. LSPs also carry a time to live. This is used to ensure that old link-state information is eventually removed from the network. A node always decrements the TTL of a newly received LSP before flooding it to its neighbors. It also “ages” the LSP while it is stored in the node. When the TTL reaches 0, the node </a:t>
            </a:r>
            <a:r>
              <a:rPr lang="en-US" sz="1200" kern="1200" baseline="0" dirty="0" err="1">
                <a:solidFill>
                  <a:schemeClr val="tx1"/>
                </a:solidFill>
                <a:latin typeface="+mn-lt"/>
                <a:ea typeface="+mn-ea"/>
                <a:cs typeface="+mn-cs"/>
              </a:rPr>
              <a:t>refloods</a:t>
            </a:r>
            <a:r>
              <a:rPr lang="en-US" sz="1200" kern="1200" baseline="0" dirty="0">
                <a:solidFill>
                  <a:schemeClr val="tx1"/>
                </a:solidFill>
                <a:latin typeface="+mn-lt"/>
                <a:ea typeface="+mn-ea"/>
                <a:cs typeface="+mn-cs"/>
              </a:rPr>
              <a:t> the LSP with a TTL of 0, which is interpreted by all the nodes in the network as a signal to delete that LSP.</a:t>
            </a:r>
          </a:p>
          <a:p>
            <a:endParaRPr lang="en-US" b="0" i="0" baseline="0" dirty="0"/>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33</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221443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i="1" kern="1200" baseline="0" dirty="0">
                <a:solidFill>
                  <a:schemeClr val="tx1"/>
                </a:solidFill>
                <a:latin typeface="+mn-lt"/>
                <a:ea typeface="+mn-ea"/>
                <a:cs typeface="+mn-cs"/>
              </a:rPr>
              <a:t>Reliable flooding is the process of making sure that all the nodes participating in the </a:t>
            </a:r>
            <a:r>
              <a:rPr lang="en-US" sz="1200" kern="1200" baseline="0" dirty="0">
                <a:solidFill>
                  <a:schemeClr val="tx1"/>
                </a:solidFill>
                <a:latin typeface="+mn-lt"/>
                <a:ea typeface="+mn-ea"/>
                <a:cs typeface="+mn-cs"/>
              </a:rPr>
              <a:t>routing protocol get a copy of the link-state information from all the other nodes. As the term “flooding” suggests, the basic idea is for a node to send its link-state information out on all of its directly connected links, with each node that receives this information forwarding it out on all of </a:t>
            </a:r>
            <a:r>
              <a:rPr lang="en-US" sz="1200" i="1" kern="1200" baseline="0" dirty="0">
                <a:solidFill>
                  <a:schemeClr val="tx1"/>
                </a:solidFill>
                <a:latin typeface="+mn-lt"/>
                <a:ea typeface="+mn-ea"/>
                <a:cs typeface="+mn-cs"/>
              </a:rPr>
              <a:t>its links. This process continues until the </a:t>
            </a:r>
            <a:r>
              <a:rPr lang="en-US" sz="1200" kern="1200" baseline="0" dirty="0">
                <a:solidFill>
                  <a:schemeClr val="tx1"/>
                </a:solidFill>
                <a:latin typeface="+mn-lt"/>
                <a:ea typeface="+mn-ea"/>
                <a:cs typeface="+mn-cs"/>
              </a:rPr>
              <a:t>information has reached all the nodes in the network.</a:t>
            </a:r>
          </a:p>
          <a:p>
            <a:endParaRPr lang="en-US" b="0" i="0" baseline="0" dirty="0"/>
          </a:p>
          <a:p>
            <a:r>
              <a:rPr lang="en-US" b="0" i="0" baseline="0" dirty="0"/>
              <a:t>Kurose and Ross </a:t>
            </a:r>
          </a:p>
          <a:p>
            <a:r>
              <a:rPr lang="en-US" sz="1200" kern="1200" baseline="0" dirty="0">
                <a:solidFill>
                  <a:schemeClr val="tx1"/>
                </a:solidFill>
                <a:latin typeface="+mn-lt"/>
                <a:ea typeface="+mn-ea"/>
                <a:cs typeface="+mn-cs"/>
              </a:rPr>
              <a:t>The figure above shows an LSP being flooded in a small network. Each node becomes shaded as it stores the new LSP. In Fig (a) the LSP arrives at node X, which  sends it to neighbors A and C in Fig 4.18(b). A and C do not send it back to X, but send it on to B. Since B receives two identical copies of the LSP, it will accept whichever arrived first and ignore the second as a duplicate. It then passes the LSP on to D, who has no neighbors to flood it to, and the process is complete.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Just as in RIP, each node generates LSPs under two circumstances. Either the expiry of a periodic timer or a change in topology can cause a node to generate a new LSP. However, the only topology-based reason for a node to generate an LSP is if one of its directly connected links or immediate neighbors has gone down. The failure of a link can be detected in some cases by the link-layer protocol. The demise of a neighbor or loss of connectivity to that neighbor can be detected using periodic “hello” packets. Each node sends these to its immediate neighbors at defined intervals. If a sufficiently long time passes without receipt of a “hello” from a neighbor, the link to that neighbor will be declared down, and a new LSP will be generated to reflect this fact. One of the important design goals of a link-state protocol’s flooding mechanism is that the newest information must be flooded to all nodes as quickly as possible, while old information must be removed from the network and not allowed to circulate. In addition, it is clearly desirable to minimize the total amount of routing traffic that is sent around the network; after all, this is just “overhead” from the perspective of those who actually use the network for their applications. The next few paragraphs describe some of the ways that these goals are accomplished.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easy way to reduce overhead is to avoid generating LSPs unless absolutely necessary. This can be done by using very long timers—often on the order of hours—for the periodic generation of LSPs. Given that the flooding protocol is truly reliable when  topology changes, it is safe to assume that messages saying “nothing has changed” do not need to be sent very often. </a:t>
            </a:r>
          </a:p>
          <a:p>
            <a:endParaRPr lang="en-US" b="0" i="0" baseline="0" dirty="0"/>
          </a:p>
          <a:p>
            <a:r>
              <a:rPr lang="en-US" sz="1200" kern="1200" baseline="0" dirty="0">
                <a:solidFill>
                  <a:schemeClr val="tx1"/>
                </a:solidFill>
                <a:latin typeface="+mn-lt"/>
                <a:ea typeface="+mn-ea"/>
                <a:cs typeface="+mn-cs"/>
              </a:rPr>
              <a:t>To make sure that old information is replaced by newer information, LSPs carry sequence numbers. Each time a node generates a new LSP, it increments the sequence number by 1. Unlike most sequence numbers used in protocols, these sequence numbers are not expected to wrap, so the field needs to be quite large (say, 64 bits). If a node goes down and then comes back up, it starts with a sequence number of 0. If the node was down for a long time, all the old LSPs for that node will have timed out (as described below); otherwise, this node will eventually receive a copy of its own LSP with a higher sequence number, which it can then increment and use as its own sequence number. This will ensure that its new LSP replaces any of its old LSPs left over from before the node went down. LSPs also carry a time to live. This is used to ensure that old link-state information is eventually removed from the network. A node always decrements the TTL of a newly received LSP before flooding it to its neighbors. It also “ages” the LSP while it is stored in the node. When the TTL reaches 0, the node </a:t>
            </a:r>
            <a:r>
              <a:rPr lang="en-US" sz="1200" kern="1200" baseline="0" dirty="0" err="1">
                <a:solidFill>
                  <a:schemeClr val="tx1"/>
                </a:solidFill>
                <a:latin typeface="+mn-lt"/>
                <a:ea typeface="+mn-ea"/>
                <a:cs typeface="+mn-cs"/>
              </a:rPr>
              <a:t>refloods</a:t>
            </a:r>
            <a:r>
              <a:rPr lang="en-US" sz="1200" kern="1200" baseline="0" dirty="0">
                <a:solidFill>
                  <a:schemeClr val="tx1"/>
                </a:solidFill>
                <a:latin typeface="+mn-lt"/>
                <a:ea typeface="+mn-ea"/>
                <a:cs typeface="+mn-cs"/>
              </a:rPr>
              <a:t> the LSP with a TTL of 0, which is interpreted by all the nodes in the network as a signal to delete that LSP.</a:t>
            </a:r>
          </a:p>
          <a:p>
            <a:endParaRPr lang="en-US" b="0" i="0" baseline="0" dirty="0"/>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34</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292317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i="1" kern="1200" baseline="0" dirty="0">
                <a:solidFill>
                  <a:schemeClr val="tx1"/>
                </a:solidFill>
                <a:latin typeface="+mn-lt"/>
                <a:ea typeface="+mn-ea"/>
                <a:cs typeface="+mn-cs"/>
              </a:rPr>
              <a:t>Reliable flooding is the process of making sure that all the nodes participating in the </a:t>
            </a:r>
            <a:r>
              <a:rPr lang="en-US" sz="1200" kern="1200" baseline="0" dirty="0">
                <a:solidFill>
                  <a:schemeClr val="tx1"/>
                </a:solidFill>
                <a:latin typeface="+mn-lt"/>
                <a:ea typeface="+mn-ea"/>
                <a:cs typeface="+mn-cs"/>
              </a:rPr>
              <a:t>routing protocol get a copy of the link-state information from all the other nodes. As the term “flooding” suggests, the basic idea is for a node to send its link-state information out on all of its directly connected links, with each node that receives this information forwarding it out on all of </a:t>
            </a:r>
            <a:r>
              <a:rPr lang="en-US" sz="1200" i="1" kern="1200" baseline="0" dirty="0">
                <a:solidFill>
                  <a:schemeClr val="tx1"/>
                </a:solidFill>
                <a:latin typeface="+mn-lt"/>
                <a:ea typeface="+mn-ea"/>
                <a:cs typeface="+mn-cs"/>
              </a:rPr>
              <a:t>its links. This process continues until the </a:t>
            </a:r>
            <a:r>
              <a:rPr lang="en-US" sz="1200" kern="1200" baseline="0" dirty="0">
                <a:solidFill>
                  <a:schemeClr val="tx1"/>
                </a:solidFill>
                <a:latin typeface="+mn-lt"/>
                <a:ea typeface="+mn-ea"/>
                <a:cs typeface="+mn-cs"/>
              </a:rPr>
              <a:t>information has reached all the nodes in the network.</a:t>
            </a:r>
          </a:p>
          <a:p>
            <a:endParaRPr lang="en-US" b="0" i="0" baseline="0" dirty="0"/>
          </a:p>
          <a:p>
            <a:r>
              <a:rPr lang="en-US" sz="1200" kern="1200" baseline="0" dirty="0">
                <a:solidFill>
                  <a:schemeClr val="tx1"/>
                </a:solidFill>
                <a:latin typeface="+mn-lt"/>
                <a:ea typeface="+mn-ea"/>
                <a:cs typeface="+mn-cs"/>
              </a:rPr>
              <a:t>The figure above shows an LSP being flooded in a small network. Each node becomes shaded as it stores the new LSP. In Fig (a) the LSP arrives at node X, which  sends it to neighbors A and C in Fig 4.18(b). A and C do not send it back to X, but send it on to B. Since B receives two identical copies of the LSP, it will accept whichever arrived first and ignore the second as a duplicate. It then passes the LSP on to D, who has no neighbors to flood it to, and the process is complete.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Just as in RIP, each node generates LSPs under two circumstances. Either the expiry of a periodic timer or a change in topology can cause a node to generate a new LSP. However, the only topology-based reason for a node to generate an LSP is if one of its directly connected links or immediate neighbors has gone down. The failure of a link can be detected in some cases by the link-layer protocol. The demise of a neighbor or loss of connectivity to that neighbor can be detected using periodic “hello” packets. Each node sends these to its immediate neighbors at defined intervals. If a sufficiently long time passes without receipt of a “hello” from a neighbor, the link to that neighbor will be declared down, and a new LSP will be generated to reflect this fact. One of the important design goals of a link-state protocol’s flooding mechanism is that the newest information must be flooded to all nodes as quickly as possible, while old information must be removed from the network and not allowed to circulate. In addition, it is clearly desirable to minimize the total amount of routing traffic that is sent around the network; after all, this is just “overhead” from the perspective of those who actually use the network for their applications. The next few paragraphs describe some of the ways that these goals are accomplished.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easy way to reduce overhead is to avoid generating LSPs unless absolutely necessary. This can be done by using very long timers—often on the order of hours—for the periodic generation of LSPs. Given that the flooding protocol is truly reliable when  topology changes, it is safe to assume that messages saying “nothing has changed” do not need to be sent very often. </a:t>
            </a:r>
          </a:p>
          <a:p>
            <a:endParaRPr lang="en-US" b="0" i="0" baseline="0" dirty="0"/>
          </a:p>
          <a:p>
            <a:r>
              <a:rPr lang="en-US" sz="1200" kern="1200" baseline="0" dirty="0">
                <a:solidFill>
                  <a:schemeClr val="tx1"/>
                </a:solidFill>
                <a:latin typeface="+mn-lt"/>
                <a:ea typeface="+mn-ea"/>
                <a:cs typeface="+mn-cs"/>
              </a:rPr>
              <a:t>To make sure that old information is replaced by newer information, LSPs carry sequence numbers. Each time a node generates a new LSP, it increments the sequence number by 1. Unlike most sequence numbers used in protocols, these sequence numbers are not expected to wrap, so the field needs to be quite large (say, 64 bits). If a node goes down and then comes back up, it starts with a sequence number of 0. If the node was down for a long time, all the old LSPs for that node will have timed out (as described below); otherwise, this node will eventually receive a copy of its own LSP with a higher sequence number, which it can then increment and use as its own sequence number. This will ensure that its new LSP replaces any of its old LSPs left over from before the node went down. LSPs also carry a time to live. This is used to ensure that old link-state information is eventually removed from the network. A node always decrements the TTL of a newly received LSP before flooding it to its neighbors. It also “ages” the LSP while it is stored in the node. When the TTL reaches 0, the node </a:t>
            </a:r>
            <a:r>
              <a:rPr lang="en-US" sz="1200" kern="1200" baseline="0" dirty="0" err="1">
                <a:solidFill>
                  <a:schemeClr val="tx1"/>
                </a:solidFill>
                <a:latin typeface="+mn-lt"/>
                <a:ea typeface="+mn-ea"/>
                <a:cs typeface="+mn-cs"/>
              </a:rPr>
              <a:t>refloods</a:t>
            </a:r>
            <a:r>
              <a:rPr lang="en-US" sz="1200" kern="1200" baseline="0" dirty="0">
                <a:solidFill>
                  <a:schemeClr val="tx1"/>
                </a:solidFill>
                <a:latin typeface="+mn-lt"/>
                <a:ea typeface="+mn-ea"/>
                <a:cs typeface="+mn-cs"/>
              </a:rPr>
              <a:t> the LSP with a TTL of 0, which is interpreted by all the nodes in the network as a signal to delete that LSP.</a:t>
            </a:r>
          </a:p>
          <a:p>
            <a:endParaRPr lang="en-US" b="0" i="0" baseline="0" dirty="0"/>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35</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923345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Once a given node has a copy of the LSP from every other node, it is able to compute a complete map for the topology of the network, and from this map it is able to decide the best route to each destination. The question, then, is exactly how it calculates routes from this information. The solution is based on a well-known algorithm from graph theory—</a:t>
            </a:r>
            <a:r>
              <a:rPr lang="en-US" sz="1200" kern="1200" baseline="0" dirty="0" err="1">
                <a:solidFill>
                  <a:schemeClr val="tx1"/>
                </a:solidFill>
                <a:latin typeface="+mn-lt"/>
                <a:ea typeface="+mn-ea"/>
                <a:cs typeface="+mn-cs"/>
              </a:rPr>
              <a:t>Dijkstra’s</a:t>
            </a:r>
            <a:r>
              <a:rPr lang="en-US" sz="1200" kern="1200" baseline="0" dirty="0">
                <a:solidFill>
                  <a:schemeClr val="tx1"/>
                </a:solidFill>
                <a:latin typeface="+mn-lt"/>
                <a:ea typeface="+mn-ea"/>
                <a:cs typeface="+mn-cs"/>
              </a:rPr>
              <a:t> shortest-path algorithm.</a:t>
            </a: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36</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993655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38</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280032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https://techdifferences.com/difference-between-distance-vector-routing-and-link-state-routing.html</a:t>
            </a:r>
          </a:p>
        </p:txBody>
      </p:sp>
      <p:sp>
        <p:nvSpPr>
          <p:cNvPr id="4" name="Slide Number Placeholder 3"/>
          <p:cNvSpPr>
            <a:spLocks noGrp="1"/>
          </p:cNvSpPr>
          <p:nvPr>
            <p:ph type="sldNum" sz="quarter" idx="10"/>
          </p:nvPr>
        </p:nvSpPr>
        <p:spPr/>
        <p:txBody>
          <a:bodyPr/>
          <a:lstStyle/>
          <a:p>
            <a:fld id="{E31AF51A-8A5D-4A78-A5EF-2EF45F5AD258}" type="slidenum">
              <a:rPr lang="en-US" smtClean="0"/>
              <a:pPr/>
              <a:t>40</a:t>
            </a:fld>
            <a:endParaRPr lang="en-US"/>
          </a:p>
        </p:txBody>
      </p:sp>
    </p:spTree>
    <p:extLst>
      <p:ext uri="{BB962C8B-B14F-4D97-AF65-F5344CB8AC3E}">
        <p14:creationId xmlns:p14="http://schemas.microsoft.com/office/powerpoint/2010/main" val="30474599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41</a:t>
            </a:fld>
            <a:endParaRPr lang="en-US" dirty="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42</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a flat routing infrastructure, each network ID is represented individually in the routing table. The network IDs have no network/subnet structure and cannot be summarized. RIP-based IPX internetworks use flat network addressing and have a flat routing infrastructure.</a:t>
            </a:r>
          </a:p>
          <a:p>
            <a:r>
              <a:rPr lang="en-US" dirty="0"/>
              <a:t>In a hierarchical routing infrastructure, groups of network IDs can be represented as a single routing table entry through route summarization. The network IDs in a hierarchical internetwork have a network/subnet/sub-subnet structure. A routing table entry for the highest level (the network) is also the route used for the subnets and sub-subnets of the network. Hierarchical routing infrastructures simplify routing tables and lower the amount of routing information that is exchanged, but they require more planning. IP implements hierarchical network addressing, and IP internetworks can have a hierarchical routing structure.</a:t>
            </a:r>
          </a:p>
          <a:p>
            <a:r>
              <a:rPr lang="en-US" dirty="0"/>
              <a:t>In hierarchical routing infrastructures, the internetwork can be divided into routing domains (also known as regions or areas). A routing domain is a collection of contiguous networks connected by routers that share the routing information for the routes within the domain. Routing domains are connected by a common routing domain called the backbone. Intra-domain routing is performed by the routers within the domain. Inter-domain routing is performed by domain routers connected to the backbone.</a:t>
            </a:r>
          </a:p>
          <a:p>
            <a:endParaRPr lang="en-US" dirty="0"/>
          </a:p>
        </p:txBody>
      </p:sp>
      <p:sp>
        <p:nvSpPr>
          <p:cNvPr id="4" name="Slide Number Placeholder 3"/>
          <p:cNvSpPr>
            <a:spLocks noGrp="1"/>
          </p:cNvSpPr>
          <p:nvPr>
            <p:ph type="sldNum" sz="quarter" idx="10"/>
          </p:nvPr>
        </p:nvSpPr>
        <p:spPr/>
        <p:txBody>
          <a:bodyPr/>
          <a:lstStyle/>
          <a:p>
            <a:pPr>
              <a:defRPr/>
            </a:pPr>
            <a:fld id="{05D60846-E15E-4954-BEBB-C28D7CB851F5}" type="slidenum">
              <a:rPr lang="en-US" smtClean="0"/>
              <a:pPr>
                <a:defRPr/>
              </a:pPr>
              <a:t>7</a:t>
            </a:fld>
            <a:endParaRPr lang="en-US"/>
          </a:p>
        </p:txBody>
      </p:sp>
    </p:spTree>
    <p:extLst>
      <p:ext uri="{BB962C8B-B14F-4D97-AF65-F5344CB8AC3E}">
        <p14:creationId xmlns:p14="http://schemas.microsoft.com/office/powerpoint/2010/main" val="3038635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static routing algorithms, routes</a:t>
            </a:r>
            <a:r>
              <a:rPr lang="en-US" baseline="0" dirty="0"/>
              <a:t> change very slowly over time, often as a result of human intervention (for example, a human manually editing a router’s forwarding table). </a:t>
            </a:r>
          </a:p>
          <a:p>
            <a:endParaRPr lang="en-US" baseline="0" dirty="0"/>
          </a:p>
          <a:p>
            <a:r>
              <a:rPr lang="en-US" baseline="0" dirty="0"/>
              <a:t>As an IP address is configured on an interface, information about its own network gets added automatically to the routing table. For example, in the figure above, if we configure 128.10.0.1/16 as the IP address for host H_1, it is automatically added to the routing table the network that if the destination network is 128.10.0.0/16, then the interface </a:t>
            </a:r>
          </a:p>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a:p>
            <a:r>
              <a:rPr lang="en-US" sz="1200" kern="1200" baseline="0" dirty="0">
                <a:solidFill>
                  <a:schemeClr val="tx1"/>
                </a:solidFill>
                <a:latin typeface="+mn-lt"/>
                <a:ea typeface="+mn-ea"/>
                <a:cs typeface="+mn-cs"/>
              </a:rPr>
              <a:t>While the terms </a:t>
            </a:r>
            <a:r>
              <a:rPr lang="en-US" sz="1200" i="1" kern="1200" baseline="0" dirty="0">
                <a:solidFill>
                  <a:schemeClr val="tx1"/>
                </a:solidFill>
                <a:latin typeface="+mn-lt"/>
                <a:ea typeface="+mn-ea"/>
                <a:cs typeface="+mn-cs"/>
              </a:rPr>
              <a:t>forwarding table and routing table are sometimes used interchangeably, </a:t>
            </a:r>
            <a:r>
              <a:rPr lang="en-US" sz="1200" kern="1200" baseline="0" dirty="0">
                <a:solidFill>
                  <a:schemeClr val="tx1"/>
                </a:solidFill>
                <a:latin typeface="+mn-lt"/>
                <a:ea typeface="+mn-ea"/>
                <a:cs typeface="+mn-cs"/>
              </a:rPr>
              <a:t>we will make a distinction between them here. The forwarding table is used when a packet is being forwarded and so must contain enough information to accomplish the forwarding function. This means that a row in the forwarding table contains the mapping from a network number to an outgoing interface and some MAC information, such as the Ethernet address of the next hop. The routing table, on the other hand, is the table that is built up by the routing algorithms as a precursor to building the forwarding table. It generally contains  mappings from network numbers to next hops. It may also contain information about how this information was learned, so that the router will be able to decide when it should discard some information.</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a:p>
            <a:r>
              <a:rPr lang="en-US" sz="1200" kern="1200" baseline="0" dirty="0">
                <a:solidFill>
                  <a:schemeClr val="tx1"/>
                </a:solidFill>
                <a:latin typeface="+mn-lt"/>
                <a:ea typeface="+mn-ea"/>
                <a:cs typeface="+mn-cs"/>
              </a:rPr>
              <a:t>While the terms </a:t>
            </a:r>
            <a:r>
              <a:rPr lang="en-US" sz="1200" i="1" kern="1200" baseline="0" dirty="0">
                <a:solidFill>
                  <a:schemeClr val="tx1"/>
                </a:solidFill>
                <a:latin typeface="+mn-lt"/>
                <a:ea typeface="+mn-ea"/>
                <a:cs typeface="+mn-cs"/>
              </a:rPr>
              <a:t>forwarding table and routing table are sometimes used interchangeably, </a:t>
            </a:r>
            <a:r>
              <a:rPr lang="en-US" sz="1200" kern="1200" baseline="0" dirty="0">
                <a:solidFill>
                  <a:schemeClr val="tx1"/>
                </a:solidFill>
                <a:latin typeface="+mn-lt"/>
                <a:ea typeface="+mn-ea"/>
                <a:cs typeface="+mn-cs"/>
              </a:rPr>
              <a:t>we will make a distinction between them here. The forwarding table is used when a packet is being forwarded and so must contain enough information to accomplish the forwarding function. This means that a row in the forwarding table contains the mapping from a network number to an outgoing interface and some MAC information, such as the Ethernet address of the next hop. The routing table, on the other hand, is the table that is built up by the routing algorithms as a precursor to building the forwarding table. It generally contains  mappings from network numbers to next hops. It may also contain information about how this information was learned, so that the router will be able to decide when it should discard some information.</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657196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Dynamic routing algorithms change the routing paths as the network traffic loads or topology change. A dynamic algorithm can be run either periodically or in direct response to topology or link cost changes. While dynamic algorithms are more responsive to network changes, they are also more susceptible to problems such as routing loops and oscillation in routes.</a:t>
            </a:r>
            <a:endParaRPr lang="en-US" dirty="0"/>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5/5/2021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5/5/2021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5/5/2021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77F41EA-4E9E-4748-85C3-4EFCFDCC2890}"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E29E3B3-AD41-4BA2-8349-982E3A8CB97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29A22CE-6630-436E-9F81-7ED116946D1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328A5AEE-1311-41D1-8F67-9F75DAF9F4C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8E4E89A9-6194-49B6-8F8A-B1324964186B}"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917FEAB-ADF7-49E0-9D0B-B4CB3C4F22B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B631620-8334-4551-91CF-A5AB6CD00ABC}"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BC33F8D3-9165-4C0D-8AD2-A419B821193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5/5/2021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88ECF90-20FC-447D-877C-85E650B253F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59680C9-1C30-4958-9601-462A96CC58EE}"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525A90D7-6446-4C32-93E3-45F763A3DA9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C726EDF-E73B-4653-8CA3-901FDACFA9A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E64D242-45AE-466E-935B-D5A07B1E6A3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4CB3038-7DB3-4A34-98C0-4A18AECFF9D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7FF0141-824D-40CF-8FA6-E341E6479C4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B3C0AEA-CD41-4F3C-B390-ED135E50998F}" type="datetimeFigureOut">
              <a:rPr lang="en-US">
                <a:solidFill>
                  <a:srgbClr val="C9C2D1">
                    <a:shade val="90000"/>
                  </a:srgbClr>
                </a:solidFill>
              </a:rPr>
              <a:pPr/>
              <a:t>5/5/2021</a:t>
            </a:fld>
            <a:endParaRPr lang="en-US">
              <a:solidFill>
                <a:srgbClr val="C9C2D1">
                  <a:shade val="90000"/>
                </a:srgbClr>
              </a:solidFill>
            </a:endParaRPr>
          </a:p>
        </p:txBody>
      </p:sp>
      <p:sp>
        <p:nvSpPr>
          <p:cNvPr id="19" name="Footer Placeholder 18"/>
          <p:cNvSpPr>
            <a:spLocks noGrp="1"/>
          </p:cNvSpPr>
          <p:nvPr>
            <p:ph type="ftr" sz="quarter" idx="11"/>
          </p:nvPr>
        </p:nvSpPr>
        <p:spPr/>
        <p:txBody>
          <a:bodyPr/>
          <a:lstStyle/>
          <a:p>
            <a:endParaRPr lang="en-US">
              <a:solidFill>
                <a:srgbClr val="C9C2D1">
                  <a:shade val="90000"/>
                </a:srgbClr>
              </a:solidFill>
            </a:endParaRPr>
          </a:p>
        </p:txBody>
      </p:sp>
      <p:sp>
        <p:nvSpPr>
          <p:cNvPr id="27" name="Slide Number Placeholder 26"/>
          <p:cNvSpPr>
            <a:spLocks noGrp="1"/>
          </p:cNvSpPr>
          <p:nvPr>
            <p:ph type="sldNum" sz="quarter" idx="12"/>
          </p:nvPr>
        </p:nvSpPr>
        <p:spPr/>
        <p:txBody>
          <a:bodyPr/>
          <a:lstStyle/>
          <a:p>
            <a:fld id="{206E2B85-19E5-46B6-96E8-D48D86305B43}" type="slidenum">
              <a:rPr lang="en-US">
                <a:solidFill>
                  <a:srgbClr val="C9C2D1">
                    <a:shade val="90000"/>
                  </a:srgbClr>
                </a:solidFill>
              </a:rPr>
              <a:pPr/>
              <a:t>‹#›</a:t>
            </a:fld>
            <a:endParaRPr lang="en-US">
              <a:solidFill>
                <a:srgbClr val="C9C2D1">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rPr>
              <a:pPr/>
              <a:t>5/5/2021</a:t>
            </a:fld>
            <a:endParaRPr lang="en-US">
              <a:solidFill>
                <a:srgbClr val="69676D">
                  <a:shade val="90000"/>
                </a:srgbClr>
              </a:solidFill>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B3C0AEA-CD41-4F3C-B390-ED135E50998F}" type="datetimeFigureOut">
              <a:rPr lang="en-US">
                <a:solidFill>
                  <a:srgbClr val="C9C2D1">
                    <a:shade val="90000"/>
                  </a:srgbClr>
                </a:solidFill>
              </a:rPr>
              <a:pPr/>
              <a:t>5/5/2021</a:t>
            </a:fld>
            <a:endParaRPr lang="en-US">
              <a:solidFill>
                <a:srgbClr val="C9C2D1">
                  <a:shade val="90000"/>
                </a:srgbClr>
              </a:solidFill>
            </a:endParaRPr>
          </a:p>
        </p:txBody>
      </p:sp>
      <p:sp>
        <p:nvSpPr>
          <p:cNvPr id="5" name="Footer Placeholder 4"/>
          <p:cNvSpPr>
            <a:spLocks noGrp="1"/>
          </p:cNvSpPr>
          <p:nvPr>
            <p:ph type="ftr" sz="quarter" idx="11"/>
          </p:nvPr>
        </p:nvSpPr>
        <p:spPr/>
        <p:txBody>
          <a:bodyPr/>
          <a:lstStyle/>
          <a:p>
            <a:endParaRPr lang="en-US">
              <a:solidFill>
                <a:srgbClr val="C9C2D1">
                  <a:shade val="90000"/>
                </a:srgbClr>
              </a:solidFill>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C9C2D1">
                    <a:shade val="90000"/>
                  </a:srgbClr>
                </a:solidFill>
              </a:rPr>
              <a:pPr/>
              <a:t>‹#›</a:t>
            </a:fld>
            <a:endParaRPr lang="en-US">
              <a:solidFill>
                <a:srgbClr val="C9C2D1">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5/5/2021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rPr>
              <a:pPr/>
              <a:t>5/5/2021</a:t>
            </a:fld>
            <a:endParaRPr lang="en-US">
              <a:solidFill>
                <a:srgbClr val="69676D">
                  <a:shade val="90000"/>
                </a:srgbClr>
              </a:solidFill>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endParaRPr>
          </a:p>
        </p:txBody>
      </p:sp>
      <p:sp>
        <p:nvSpPr>
          <p:cNvPr id="7" name="Slide Number Placeholder 6"/>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B3C0AEA-CD41-4F3C-B390-ED135E50998F}" type="datetimeFigureOut">
              <a:rPr lang="en-US">
                <a:solidFill>
                  <a:srgbClr val="69676D">
                    <a:shade val="90000"/>
                  </a:srgbClr>
                </a:solidFill>
              </a:rPr>
              <a:pPr/>
              <a:t>5/5/2021</a:t>
            </a:fld>
            <a:endParaRPr lang="en-US">
              <a:solidFill>
                <a:srgbClr val="69676D">
                  <a:shade val="90000"/>
                </a:srgbClr>
              </a:solidFill>
            </a:endParaRPr>
          </a:p>
        </p:txBody>
      </p:sp>
      <p:sp>
        <p:nvSpPr>
          <p:cNvPr id="8" name="Footer Placeholder 7"/>
          <p:cNvSpPr>
            <a:spLocks noGrp="1"/>
          </p:cNvSpPr>
          <p:nvPr>
            <p:ph type="ftr" sz="quarter" idx="11"/>
          </p:nvPr>
        </p:nvSpPr>
        <p:spPr/>
        <p:txBody>
          <a:bodyPr/>
          <a:lstStyle/>
          <a:p>
            <a:endParaRPr lang="en-US">
              <a:solidFill>
                <a:srgbClr val="69676D">
                  <a:shade val="90000"/>
                </a:srgbClr>
              </a:solidFill>
            </a:endParaRPr>
          </a:p>
        </p:txBody>
      </p:sp>
      <p:sp>
        <p:nvSpPr>
          <p:cNvPr id="9" name="Slide Number Placeholder 8"/>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B3C0AEA-CD41-4F3C-B390-ED135E50998F}" type="datetimeFigureOut">
              <a:rPr lang="en-US">
                <a:solidFill>
                  <a:srgbClr val="69676D">
                    <a:shade val="90000"/>
                  </a:srgbClr>
                </a:solidFill>
              </a:rPr>
              <a:pPr/>
              <a:t>5/5/2021</a:t>
            </a:fld>
            <a:endParaRPr lang="en-US">
              <a:solidFill>
                <a:srgbClr val="69676D">
                  <a:shade val="90000"/>
                </a:srgbClr>
              </a:solidFill>
            </a:endParaRPr>
          </a:p>
        </p:txBody>
      </p:sp>
      <p:sp>
        <p:nvSpPr>
          <p:cNvPr id="4" name="Footer Placeholder 3"/>
          <p:cNvSpPr>
            <a:spLocks noGrp="1"/>
          </p:cNvSpPr>
          <p:nvPr>
            <p:ph type="ftr" sz="quarter" idx="11"/>
          </p:nvPr>
        </p:nvSpPr>
        <p:spPr/>
        <p:txBody>
          <a:bodyPr/>
          <a:lstStyle/>
          <a:p>
            <a:endParaRPr lang="en-US">
              <a:solidFill>
                <a:srgbClr val="69676D">
                  <a:shade val="90000"/>
                </a:srgbClr>
              </a:solidFill>
            </a:endParaRPr>
          </a:p>
        </p:txBody>
      </p:sp>
      <p:sp>
        <p:nvSpPr>
          <p:cNvPr id="5" name="Slide Number Placeholder 4"/>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C0AEA-CD41-4F3C-B390-ED135E50998F}" type="datetimeFigureOut">
              <a:rPr lang="en-US">
                <a:solidFill>
                  <a:srgbClr val="69676D">
                    <a:shade val="90000"/>
                  </a:srgbClr>
                </a:solidFill>
              </a:rPr>
              <a:pPr/>
              <a:t>5/5/2021</a:t>
            </a:fld>
            <a:endParaRPr lang="en-US">
              <a:solidFill>
                <a:srgbClr val="69676D">
                  <a:shade val="90000"/>
                </a:srgbClr>
              </a:solidFill>
            </a:endParaRPr>
          </a:p>
        </p:txBody>
      </p:sp>
      <p:sp>
        <p:nvSpPr>
          <p:cNvPr id="3" name="Footer Placeholder 2"/>
          <p:cNvSpPr>
            <a:spLocks noGrp="1"/>
          </p:cNvSpPr>
          <p:nvPr>
            <p:ph type="ftr" sz="quarter" idx="11"/>
          </p:nvPr>
        </p:nvSpPr>
        <p:spPr/>
        <p:txBody>
          <a:bodyPr/>
          <a:lstStyle/>
          <a:p>
            <a:endParaRPr lang="en-US">
              <a:solidFill>
                <a:srgbClr val="69676D">
                  <a:shade val="90000"/>
                </a:srgbClr>
              </a:solidFill>
            </a:endParaRPr>
          </a:p>
        </p:txBody>
      </p:sp>
      <p:sp>
        <p:nvSpPr>
          <p:cNvPr id="4" name="Slide Number Placeholder 3"/>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rPr>
              <a:pPr/>
              <a:t>5/5/2021</a:t>
            </a:fld>
            <a:endParaRPr lang="en-US">
              <a:solidFill>
                <a:srgbClr val="69676D">
                  <a:shade val="90000"/>
                </a:srgbClr>
              </a:solidFill>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endParaRPr>
          </a:p>
        </p:txBody>
      </p:sp>
      <p:sp>
        <p:nvSpPr>
          <p:cNvPr id="7" name="Slide Number Placeholder 6"/>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rPr>
              <a:pPr/>
              <a:t>5/5/2021</a:t>
            </a:fld>
            <a:endParaRPr lang="en-US">
              <a:solidFill>
                <a:srgbClr val="69676D">
                  <a:shade val="90000"/>
                </a:srgbClr>
              </a:solidFill>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rPr>
              <a:pPr/>
              <a:t>5/5/2021</a:t>
            </a:fld>
            <a:endParaRPr lang="en-US">
              <a:solidFill>
                <a:srgbClr val="69676D">
                  <a:shade val="90000"/>
                </a:srgbClr>
              </a:solidFill>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rPr>
              <a:pPr/>
              <a:t>5/5/2021</a:t>
            </a:fld>
            <a:endParaRPr lang="en-US">
              <a:solidFill>
                <a:srgbClr val="69676D">
                  <a:shade val="90000"/>
                </a:srgbClr>
              </a:solidFill>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0AE82B-E6DE-496D-8593-D879E45BA82B}" type="datetime1">
              <a:rPr lang="en-US">
                <a:solidFill>
                  <a:prstClr val="black">
                    <a:tint val="75000"/>
                  </a:prstClr>
                </a:solidFill>
              </a:rPr>
              <a:pPr/>
              <a:t>5/5/2021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20030-1D19-48EE-8FEC-248B2DA967E1}" type="datetime1">
              <a:rPr lang="en-US">
                <a:solidFill>
                  <a:prstClr val="black">
                    <a:tint val="75000"/>
                  </a:prstClr>
                </a:solidFill>
              </a:rPr>
              <a:pPr/>
              <a:t>5/5/2021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5/5/2021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C7024-A3EF-4289-85F3-1C5CEC3D99F0}" type="datetime1">
              <a:rPr lang="en-US">
                <a:solidFill>
                  <a:prstClr val="black">
                    <a:tint val="75000"/>
                  </a:prstClr>
                </a:solidFill>
              </a:rPr>
              <a:pPr/>
              <a:t>5/5/2021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93474D-E5F8-4FC2-9B60-E2ED55F7E2BC}" type="datetime1">
              <a:rPr lang="en-US">
                <a:solidFill>
                  <a:prstClr val="black">
                    <a:tint val="75000"/>
                  </a:prstClr>
                </a:solidFill>
              </a:rPr>
              <a:pPr/>
              <a:t>5/5/2021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1133-C2BB-4240-8A90-E7F9C260C7F2}" type="datetime1">
              <a:rPr lang="en-US">
                <a:solidFill>
                  <a:prstClr val="black">
                    <a:tint val="75000"/>
                  </a:prstClr>
                </a:solidFill>
              </a:rPr>
              <a:pPr/>
              <a:t>5/5/2021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208E7E-0F10-4335-A88E-EEEC5A96BB53}" type="datetime1">
              <a:rPr lang="en-US">
                <a:solidFill>
                  <a:prstClr val="black">
                    <a:tint val="75000"/>
                  </a:prstClr>
                </a:solidFill>
              </a:rPr>
              <a:pPr/>
              <a:t>5/5/2021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68742-6EA7-4B48-AECD-8DE7C8634080}" type="datetime1">
              <a:rPr lang="en-US">
                <a:solidFill>
                  <a:prstClr val="black">
                    <a:tint val="75000"/>
                  </a:prstClr>
                </a:solidFill>
              </a:rPr>
              <a:pPr/>
              <a:t>5/5/2021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9BD24-8B58-4783-8F34-32EB50B922AF}" type="datetime1">
              <a:rPr lang="en-US">
                <a:solidFill>
                  <a:prstClr val="black">
                    <a:tint val="75000"/>
                  </a:prstClr>
                </a:solidFill>
              </a:rPr>
              <a:pPr/>
              <a:t>5/5/2021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98035-A15B-4316-8BE6-2D4E036B8C5E}" type="datetime1">
              <a:rPr lang="en-US">
                <a:solidFill>
                  <a:prstClr val="black">
                    <a:tint val="75000"/>
                  </a:prstClr>
                </a:solidFill>
              </a:rPr>
              <a:pPr/>
              <a:t>5/5/2021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78E9A-6735-4E07-A74B-4B6796617BE3}" type="datetime1">
              <a:rPr lang="en-US">
                <a:solidFill>
                  <a:prstClr val="black">
                    <a:tint val="75000"/>
                  </a:prstClr>
                </a:solidFill>
              </a:rPr>
              <a:pPr/>
              <a:t>5/5/2021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A5B254-B072-4CB1-B43D-2BC2DB9CD7C4}" type="datetime1">
              <a:rPr lang="en-US">
                <a:solidFill>
                  <a:prstClr val="black">
                    <a:tint val="75000"/>
                  </a:prstClr>
                </a:solidFill>
              </a:rPr>
              <a:pPr/>
              <a:t>5/5/2021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5/5/2021</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5/5/2021</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5/5/2021</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5/5/2021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5/5/2021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5/5/2021</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lgn="l" rtl="0" eaLnBrk="0" fontAlgn="base" hangingPunct="0">
              <a:spcAft>
                <a:spcPct val="0"/>
              </a:spcAft>
            </a:pPr>
            <a:endParaRPr lang="en-US" kern="1200">
              <a:solidFill>
                <a:srgbClr val="000000"/>
              </a:solidFill>
              <a:ea typeface="+mn-ea"/>
              <a:cs typeface="+mn-cs"/>
            </a:endParaRP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rtl="0" eaLnBrk="0" fontAlgn="base" hangingPunct="0">
              <a:spcAft>
                <a:spcPct val="0"/>
              </a:spcAft>
            </a:pPr>
            <a:r>
              <a:rPr lang="en-US" kern="1200">
                <a:solidFill>
                  <a:srgbClr val="000000"/>
                </a:solidFill>
                <a:latin typeface="Comic Sans MS" pitchFamily="66" charset="0"/>
                <a:ea typeface="+mn-ea"/>
                <a:cs typeface="+mn-cs"/>
              </a:rPr>
              <a:t>2: Application Layer</a:t>
            </a: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rtl="0" eaLnBrk="0" fontAlgn="base" hangingPunct="0">
              <a:spcAft>
                <a:spcPct val="0"/>
              </a:spcAft>
            </a:pPr>
            <a:fld id="{2B13FDBE-2CC5-44C0-B4E2-7F19561BBC93}" type="slidenum">
              <a:rPr lang="en-US" kern="1200">
                <a:solidFill>
                  <a:srgbClr val="000000"/>
                </a:solidFill>
                <a:ea typeface="+mn-ea"/>
                <a:cs typeface="+mn-cs"/>
              </a:rPr>
              <a:pPr rtl="0" eaLnBrk="0" fontAlgn="base" hangingPunct="0">
                <a:spcAft>
                  <a:spcPct val="0"/>
                </a:spcAft>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B3C0AEA-CD41-4F3C-B390-ED135E50998F}" type="datetimeFigureOut">
              <a:rPr lang="en-US" smtClean="0">
                <a:solidFill>
                  <a:srgbClr val="69676D">
                    <a:shade val="90000"/>
                  </a:srgbClr>
                </a:solidFill>
              </a:rPr>
              <a:pPr/>
              <a:t>5/5/2021</a:t>
            </a:fld>
            <a:endParaRPr lang="en-US" dirty="0">
              <a:solidFill>
                <a:srgbClr val="69676D">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69676D">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06E2B85-19E5-46B6-96E8-D48D86305B43}" type="slidenum">
              <a:rPr lang="en-US" smtClean="0">
                <a:solidFill>
                  <a:srgbClr val="69676D">
                    <a:shade val="90000"/>
                  </a:srgbClr>
                </a:solidFill>
              </a:rPr>
              <a:pPr/>
              <a:t>‹#›</a:t>
            </a:fld>
            <a:endParaRPr lang="en-US" dirty="0">
              <a:solidFill>
                <a:srgbClr val="69676D">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6B065-F737-42D4-B0BE-72B22DA3D634}" type="datetime1">
              <a:rPr lang="en-US" smtClean="0">
                <a:solidFill>
                  <a:prstClr val="black">
                    <a:tint val="75000"/>
                  </a:prstClr>
                </a:solidFill>
              </a:rPr>
              <a:pPr/>
              <a:t>5/5/2021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07901-0FDA-43D8-9966-A72C4CAA4B59}"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4.gif"/></Relationships>
</file>

<file path=ppt/slides/_rels/slide39.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4.xml"/><Relationship Id="rId1" Type="http://schemas.openxmlformats.org/officeDocument/2006/relationships/slideLayout" Target="../slideLayouts/slideLayout27.xml"/><Relationship Id="rId4" Type="http://schemas.openxmlformats.org/officeDocument/2006/relationships/image" Target="../media/image28.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duotone>
              <a:prstClr val="black"/>
              <a:schemeClr val="accent6">
                <a:tint val="45000"/>
                <a:satMod val="400000"/>
              </a:schemeClr>
            </a:duotone>
          </a:blip>
          <a:srcRect l="6250" r="29375" b="8333"/>
          <a:stretch>
            <a:fillRect/>
          </a:stretch>
        </p:blipFill>
        <p:spPr bwMode="auto">
          <a:xfrm>
            <a:off x="2819399" y="4038600"/>
            <a:ext cx="3359727" cy="2463799"/>
          </a:xfrm>
          <a:prstGeom prst="rect">
            <a:avLst/>
          </a:prstGeom>
          <a:solidFill>
            <a:srgbClr val="000000">
              <a:shade val="95000"/>
            </a:srgbClr>
          </a:solidFill>
          <a:ln w="28575" cap="sq">
            <a:solidFill>
              <a:schemeClr val="accent6">
                <a:lumMod val="75000"/>
              </a:schemeClr>
            </a:solidFill>
            <a:miter lim="800000"/>
          </a:ln>
          <a:effectLst>
            <a:outerShdw blurRad="254000" dist="190500" dir="2700000" sy="90000" algn="bl" rotWithShape="0">
              <a:srgbClr val="000000">
                <a:alpha val="40000"/>
              </a:srgbClr>
            </a:outerShdw>
          </a:effectLst>
        </p:spPr>
      </p:pic>
      <p:sp>
        <p:nvSpPr>
          <p:cNvPr id="5" name="Rectangle 4"/>
          <p:cNvSpPr/>
          <p:nvPr/>
        </p:nvSpPr>
        <p:spPr>
          <a:xfrm>
            <a:off x="0" y="-7441"/>
            <a:ext cx="3361818" cy="523220"/>
          </a:xfrm>
          <a:prstGeom prst="rect">
            <a:avLst/>
          </a:prstGeom>
          <a:solidFill>
            <a:schemeClr val="bg2">
              <a:lumMod val="25000"/>
            </a:schemeClr>
          </a:solidFill>
        </p:spPr>
        <p:txBody>
          <a:bodyPr wrap="none">
            <a:spAutoFit/>
          </a:bodyPr>
          <a:lstStyle/>
          <a:p>
            <a:r>
              <a:rPr lang="en-US" sz="2800" b="1" kern="0" dirty="0">
                <a:solidFill>
                  <a:prstClr val="white"/>
                </a:solidFill>
                <a:latin typeface="Arial" pitchFamily="34" charset="0"/>
                <a:cs typeface="Arial" pitchFamily="34" charset="0"/>
              </a:rPr>
              <a:t>Topic 3;  Lecture 2</a:t>
            </a:r>
            <a:endParaRPr lang="en-US" sz="900" kern="0" dirty="0">
              <a:solidFill>
                <a:prstClr val="white"/>
              </a:solidFill>
            </a:endParaRPr>
          </a:p>
        </p:txBody>
      </p:sp>
      <p:sp>
        <p:nvSpPr>
          <p:cNvPr id="7" name="Rectangle 6"/>
          <p:cNvSpPr/>
          <p:nvPr/>
        </p:nvSpPr>
        <p:spPr>
          <a:xfrm>
            <a:off x="1905000" y="1066800"/>
            <a:ext cx="4985660" cy="707886"/>
          </a:xfrm>
          <a:prstGeom prst="rect">
            <a:avLst/>
          </a:prstGeom>
        </p:spPr>
        <p:txBody>
          <a:bodyPr wrap="none">
            <a:spAutoFit/>
          </a:bodyPr>
          <a:lstStyle/>
          <a:p>
            <a:r>
              <a:rPr lang="en-US" sz="4000" kern="0" dirty="0">
                <a:solidFill>
                  <a:prstClr val="white"/>
                </a:solidFill>
                <a:latin typeface="Gill Sans MT" pitchFamily="34" charset="0"/>
                <a:cs typeface="Helvetica" pitchFamily="34" charset="0"/>
              </a:rPr>
              <a:t>How to route packets?</a:t>
            </a:r>
            <a:endParaRPr lang="en-US" sz="1100" kern="0" dirty="0">
              <a:solidFill>
                <a:prstClr val="white"/>
              </a:solidFill>
              <a:latin typeface="Arial" pitchFamily="34" charset="0"/>
              <a:cs typeface="Arial" pitchFamily="34" charset="0"/>
            </a:endParaRPr>
          </a:p>
        </p:txBody>
      </p:sp>
      <p:pic>
        <p:nvPicPr>
          <p:cNvPr id="1026" name="Picture 2"/>
          <p:cNvPicPr>
            <a:picLocks noChangeAspect="1" noChangeArrowheads="1"/>
          </p:cNvPicPr>
          <p:nvPr/>
        </p:nvPicPr>
        <p:blipFill>
          <a:blip r:embed="rId4" cstate="print">
            <a:clrChange>
              <a:clrFrom>
                <a:srgbClr val="FFFFFF"/>
              </a:clrFrom>
              <a:clrTo>
                <a:srgbClr val="FFFFFF">
                  <a:alpha val="0"/>
                </a:srgbClr>
              </a:clrTo>
            </a:clrChange>
            <a:duotone>
              <a:schemeClr val="accent6">
                <a:shade val="45000"/>
                <a:satMod val="135000"/>
              </a:schemeClr>
              <a:prstClr val="white"/>
            </a:duotone>
          </a:blip>
          <a:srcRect/>
          <a:stretch>
            <a:fillRect/>
          </a:stretch>
        </p:blipFill>
        <p:spPr bwMode="auto">
          <a:xfrm>
            <a:off x="2590800" y="1981200"/>
            <a:ext cx="3657600" cy="1790753"/>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a:r>
              <a:rPr lang="en-US" sz="3600" b="1" dirty="0">
                <a:ln>
                  <a:solidFill>
                    <a:prstClr val="black"/>
                  </a:solidFill>
                </a:ln>
                <a:solidFill>
                  <a:prstClr val="white"/>
                </a:solidFill>
                <a:latin typeface="Tahoma" pitchFamily="34" charset="0"/>
                <a:cs typeface="Tahoma" pitchFamily="34" charset="0"/>
              </a:rPr>
              <a:t>Routing Table vs. Forwarding Table</a:t>
            </a:r>
            <a:endParaRPr lang="th-TH" sz="3600" b="1" dirty="0">
              <a:ln>
                <a:solidFill>
                  <a:prstClr val="black"/>
                </a:solidFill>
              </a:ln>
              <a:solidFill>
                <a:prstClr val="white"/>
              </a:solidFill>
              <a:latin typeface="Tahoma" pitchFamily="34" charset="0"/>
              <a:cs typeface="Tahoma" pitchFamily="34" charset="0"/>
            </a:endParaRPr>
          </a:p>
        </p:txBody>
      </p:sp>
      <p:sp>
        <p:nvSpPr>
          <p:cNvPr id="2" name="Rectangle 1"/>
          <p:cNvSpPr/>
          <p:nvPr/>
        </p:nvSpPr>
        <p:spPr>
          <a:xfrm>
            <a:off x="457200" y="1066800"/>
            <a:ext cx="8001000" cy="5770066"/>
          </a:xfrm>
          <a:prstGeom prst="rect">
            <a:avLst/>
          </a:prstGeom>
        </p:spPr>
        <p:txBody>
          <a:bodyPr wrap="square">
            <a:spAutoFit/>
          </a:bodyPr>
          <a:lstStyle/>
          <a:p>
            <a:pPr algn="just"/>
            <a:r>
              <a:rPr lang="en-US" sz="2800" dirty="0"/>
              <a:t>We restate an important distinction, which is often neglected, between </a:t>
            </a:r>
            <a:r>
              <a:rPr lang="en-US" sz="2800" i="1" dirty="0"/>
              <a:t>forwarding and routing. </a:t>
            </a:r>
          </a:p>
          <a:p>
            <a:pPr algn="just"/>
            <a:endParaRPr lang="en-US" sz="2800" i="1" dirty="0"/>
          </a:p>
          <a:p>
            <a:pPr algn="just"/>
            <a:r>
              <a:rPr lang="en-US" sz="2800" i="1" dirty="0">
                <a:solidFill>
                  <a:srgbClr val="FF0000"/>
                </a:solidFill>
              </a:rPr>
              <a:t>Forwarding</a:t>
            </a:r>
            <a:r>
              <a:rPr lang="en-US" sz="2800" i="1" dirty="0"/>
              <a:t> consists of taking a packet, looking at its destination  </a:t>
            </a:r>
            <a:r>
              <a:rPr lang="en-US" sz="2800" dirty="0"/>
              <a:t>address, consulting a table, and sending the packet in a direction determined by that table. </a:t>
            </a:r>
          </a:p>
          <a:p>
            <a:pPr algn="just"/>
            <a:endParaRPr lang="en-US" sz="2800" dirty="0"/>
          </a:p>
          <a:p>
            <a:pPr algn="just"/>
            <a:r>
              <a:rPr lang="en-US" sz="2800" dirty="0">
                <a:solidFill>
                  <a:srgbClr val="FF0000"/>
                </a:solidFill>
              </a:rPr>
              <a:t>Routing</a:t>
            </a:r>
            <a:r>
              <a:rPr lang="en-US" sz="2800" dirty="0"/>
              <a:t> is the process </a:t>
            </a:r>
            <a:r>
              <a:rPr lang="en-US" sz="2800" dirty="0">
                <a:solidFill>
                  <a:srgbClr val="FF0000"/>
                </a:solidFill>
              </a:rPr>
              <a:t>by which forwarding tables are built.</a:t>
            </a:r>
            <a:r>
              <a:rPr lang="en-US" sz="2800" dirty="0"/>
              <a:t> We also note that forwarding is a relatively simple and well-defined process performed locally at a node, whereas routing depends on complex distributed algorithms that have continued to evolve throughout the history of networking.</a:t>
            </a:r>
          </a:p>
        </p:txBody>
      </p:sp>
    </p:spTree>
    <p:extLst>
      <p:ext uri="{BB962C8B-B14F-4D97-AF65-F5344CB8AC3E}">
        <p14:creationId xmlns:p14="http://schemas.microsoft.com/office/powerpoint/2010/main" val="1819539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a:r>
              <a:rPr lang="en-US" sz="3600" b="1" dirty="0">
                <a:ln>
                  <a:solidFill>
                    <a:prstClr val="black"/>
                  </a:solidFill>
                </a:ln>
                <a:solidFill>
                  <a:prstClr val="white"/>
                </a:solidFill>
                <a:latin typeface="Tahoma" pitchFamily="34" charset="0"/>
                <a:cs typeface="Tahoma" pitchFamily="34" charset="0"/>
              </a:rPr>
              <a:t>Circuit Switched </a:t>
            </a:r>
            <a:r>
              <a:rPr lang="en-US" sz="3600" b="1" dirty="0" err="1">
                <a:ln>
                  <a:solidFill>
                    <a:prstClr val="black"/>
                  </a:solidFill>
                </a:ln>
                <a:solidFill>
                  <a:prstClr val="white"/>
                </a:solidFill>
                <a:latin typeface="Tahoma" pitchFamily="34" charset="0"/>
                <a:cs typeface="Tahoma" pitchFamily="34" charset="0"/>
              </a:rPr>
              <a:t>vs</a:t>
            </a:r>
            <a:r>
              <a:rPr lang="en-US" sz="3600" b="1" dirty="0">
                <a:ln>
                  <a:solidFill>
                    <a:prstClr val="black"/>
                  </a:solidFill>
                </a:ln>
                <a:solidFill>
                  <a:prstClr val="white"/>
                </a:solidFill>
                <a:latin typeface="Tahoma" pitchFamily="34" charset="0"/>
                <a:cs typeface="Tahoma" pitchFamily="34" charset="0"/>
              </a:rPr>
              <a:t> Packet Switched</a:t>
            </a:r>
            <a:endParaRPr lang="th-TH" sz="3600" b="1" dirty="0">
              <a:ln>
                <a:solidFill>
                  <a:prstClr val="black"/>
                </a:solidFill>
              </a:ln>
              <a:solidFill>
                <a:prstClr val="white"/>
              </a:solidFill>
              <a:latin typeface="Tahoma" pitchFamily="34" charset="0"/>
              <a:cs typeface="Tahoma" pitchFamily="34" charset="0"/>
            </a:endParaRPr>
          </a:p>
        </p:txBody>
      </p:sp>
      <p:sp>
        <p:nvSpPr>
          <p:cNvPr id="10" name="Rectangle 9"/>
          <p:cNvSpPr/>
          <p:nvPr/>
        </p:nvSpPr>
        <p:spPr>
          <a:xfrm>
            <a:off x="228600" y="990600"/>
            <a:ext cx="8686800" cy="4013919"/>
          </a:xfrm>
          <a:prstGeom prst="rect">
            <a:avLst/>
          </a:prstGeom>
          <a:solidFill>
            <a:schemeClr val="bg1">
              <a:lumMod val="95000"/>
            </a:schemeClr>
          </a:solidFill>
          <a:ln w="38100">
            <a:solidFill>
              <a:schemeClr val="accent6">
                <a:lumMod val="75000"/>
              </a:schemeClr>
            </a:solidFill>
          </a:ln>
          <a:scene3d>
            <a:camera prst="orthographicFront"/>
            <a:lightRig rig="threePt" dir="t"/>
          </a:scene3d>
          <a:sp3d>
            <a:bevelT w="114300" prst="hardEdge"/>
          </a:sp3d>
        </p:spPr>
        <p:txBody>
          <a:bodyPr wrap="square">
            <a:spAutoFit/>
          </a:bodyPr>
          <a:lstStyle/>
          <a:p>
            <a:pPr lvl="0" algn="ctr">
              <a:lnSpc>
                <a:spcPct val="150000"/>
              </a:lnSpc>
            </a:pPr>
            <a:r>
              <a:rPr lang="en-US" sz="2400" b="1" dirty="0">
                <a:ln w="0" cap="rnd" cmpd="thickThin">
                  <a:solidFill>
                    <a:prstClr val="black"/>
                  </a:solidFill>
                  <a:bevel/>
                </a:ln>
                <a:latin typeface="Microsoft Sans Serif" pitchFamily="34" charset="0"/>
                <a:cs typeface="Microsoft Sans Serif" pitchFamily="34" charset="0"/>
              </a:rPr>
              <a:t> In </a:t>
            </a:r>
            <a:r>
              <a:rPr lang="en-US" sz="24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r>
              <a:rPr lang="en-US" sz="2400" b="1" dirty="0">
                <a:ln w="0" cap="rnd" cmpd="thickThin">
                  <a:solidFill>
                    <a:prstClr val="black"/>
                  </a:solidFill>
                  <a:bevel/>
                </a:ln>
                <a:solidFill>
                  <a:srgbClr val="C00000"/>
                </a:solidFill>
                <a:latin typeface="Microsoft Sans Serif" pitchFamily="34" charset="0"/>
                <a:cs typeface="Microsoft Sans Serif" pitchFamily="34" charset="0"/>
              </a:rPr>
              <a:t>Circuit Switched</a:t>
            </a:r>
            <a:r>
              <a:rPr lang="en-US" sz="24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 </a:t>
            </a:r>
            <a:r>
              <a:rPr lang="en-US" sz="2400" dirty="0">
                <a:ln w="0" cap="rnd" cmpd="thickThin">
                  <a:solidFill>
                    <a:prstClr val="black"/>
                  </a:solidFill>
                  <a:bevel/>
                </a:ln>
                <a:solidFill>
                  <a:schemeClr val="accent1">
                    <a:lumMod val="50000"/>
                  </a:schemeClr>
                </a:solidFill>
                <a:latin typeface="Microsoft Sans Serif" pitchFamily="34" charset="0"/>
                <a:cs typeface="Microsoft Sans Serif" pitchFamily="34" charset="0"/>
              </a:rPr>
              <a:t>networks the control packet needs to find its way to the destination and all subsequent packets follow the same path.</a:t>
            </a:r>
          </a:p>
          <a:p>
            <a:pPr lvl="0" algn="ctr">
              <a:lnSpc>
                <a:spcPct val="150000"/>
              </a:lnSpc>
            </a:pPr>
            <a:endParaRPr lang="en-US" sz="2400" dirty="0">
              <a:ln w="0" cap="rnd" cmpd="thickThin">
                <a:solidFill>
                  <a:prstClr val="black"/>
                </a:solidFill>
                <a:bevel/>
              </a:ln>
              <a:solidFill>
                <a:schemeClr val="accent1">
                  <a:lumMod val="50000"/>
                </a:schemeClr>
              </a:solidFill>
              <a:latin typeface="Microsoft Sans Serif" pitchFamily="34" charset="0"/>
              <a:cs typeface="Microsoft Sans Serif" pitchFamily="34" charset="0"/>
            </a:endParaRPr>
          </a:p>
          <a:p>
            <a:pPr lvl="0" algn="ctr">
              <a:lnSpc>
                <a:spcPct val="150000"/>
              </a:lnSpc>
            </a:pPr>
            <a:endParaRPr lang="en-US" sz="2400" dirty="0">
              <a:ln w="0" cap="rnd" cmpd="thickThin">
                <a:solidFill>
                  <a:prstClr val="black"/>
                </a:solidFill>
                <a:bevel/>
              </a:ln>
              <a:solidFill>
                <a:schemeClr val="accent1">
                  <a:lumMod val="50000"/>
                </a:schemeClr>
              </a:solidFill>
              <a:latin typeface="Microsoft Sans Serif" pitchFamily="34" charset="0"/>
              <a:cs typeface="Microsoft Sans Serif" pitchFamily="34" charset="0"/>
            </a:endParaRPr>
          </a:p>
          <a:p>
            <a:pPr lvl="0" algn="ctr">
              <a:lnSpc>
                <a:spcPct val="150000"/>
              </a:lnSpc>
            </a:pPr>
            <a:r>
              <a:rPr lang="en-US" sz="2400" b="1" dirty="0">
                <a:ln w="0" cap="rnd" cmpd="thickThin">
                  <a:solidFill>
                    <a:prstClr val="black"/>
                  </a:solidFill>
                  <a:bevel/>
                </a:ln>
                <a:latin typeface="Microsoft Sans Serif" pitchFamily="34" charset="0"/>
                <a:cs typeface="Microsoft Sans Serif" pitchFamily="34" charset="0"/>
              </a:rPr>
              <a:t> In </a:t>
            </a:r>
            <a:r>
              <a:rPr lang="en-US" sz="24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r>
              <a:rPr lang="en-US" sz="2400" b="1" dirty="0">
                <a:ln w="0" cap="rnd" cmpd="thickThin">
                  <a:solidFill>
                    <a:prstClr val="black"/>
                  </a:solidFill>
                  <a:bevel/>
                </a:ln>
                <a:solidFill>
                  <a:srgbClr val="C00000"/>
                </a:solidFill>
                <a:latin typeface="Microsoft Sans Serif" pitchFamily="34" charset="0"/>
                <a:cs typeface="Microsoft Sans Serif" pitchFamily="34" charset="0"/>
              </a:rPr>
              <a:t>Packet Switched</a:t>
            </a:r>
            <a:r>
              <a:rPr lang="en-US" sz="24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 </a:t>
            </a:r>
            <a:r>
              <a:rPr lang="en-US" sz="2400" dirty="0">
                <a:ln w="0" cap="rnd" cmpd="thickThin">
                  <a:solidFill>
                    <a:prstClr val="black"/>
                  </a:solidFill>
                  <a:bevel/>
                </a:ln>
                <a:solidFill>
                  <a:schemeClr val="accent1">
                    <a:lumMod val="50000"/>
                  </a:schemeClr>
                </a:solidFill>
                <a:latin typeface="Microsoft Sans Serif" pitchFamily="34" charset="0"/>
                <a:cs typeface="Microsoft Sans Serif" pitchFamily="34" charset="0"/>
              </a:rPr>
              <a:t>networks all packets have to find their way to the destination independently </a:t>
            </a:r>
          </a:p>
          <a:p>
            <a:pPr lvl="0" algn="ctr">
              <a:lnSpc>
                <a:spcPct val="150000"/>
              </a:lnSpc>
            </a:pPr>
            <a:endParaRPr lang="en-US" sz="200" b="1" dirty="0">
              <a:ln w="0" cap="rnd" cmpd="thickThin">
                <a:solidFill>
                  <a:prstClr val="black"/>
                </a:solidFill>
                <a:bevel/>
              </a:ln>
              <a:solidFill>
                <a:schemeClr val="tx2"/>
              </a:solidFill>
              <a:latin typeface="Microsoft Sans Serif" pitchFamily="34" charset="0"/>
              <a:cs typeface="Microsoft Sans Serif" pitchFamily="34" charset="0"/>
            </a:endParaRPr>
          </a:p>
        </p:txBody>
      </p:sp>
    </p:spTree>
    <p:extLst>
      <p:ext uri="{BB962C8B-B14F-4D97-AF65-F5344CB8AC3E}">
        <p14:creationId xmlns:p14="http://schemas.microsoft.com/office/powerpoint/2010/main" val="243261023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a:r>
              <a:rPr lang="en-US" sz="3600" b="1" dirty="0">
                <a:ln>
                  <a:solidFill>
                    <a:prstClr val="black"/>
                  </a:solidFill>
                </a:ln>
                <a:solidFill>
                  <a:prstClr val="white"/>
                </a:solidFill>
                <a:latin typeface="Tahoma" pitchFamily="34" charset="0"/>
                <a:cs typeface="Tahoma" pitchFamily="34" charset="0"/>
              </a:rPr>
              <a:t>Dynamic or Adaptive Routing</a:t>
            </a:r>
            <a:endParaRPr lang="th-TH" sz="3600" b="1" dirty="0">
              <a:ln>
                <a:solidFill>
                  <a:prstClr val="black"/>
                </a:solidFill>
              </a:ln>
              <a:solidFill>
                <a:prstClr val="white"/>
              </a:solidFill>
              <a:latin typeface="Tahoma" pitchFamily="34" charset="0"/>
              <a:cs typeface="Tahoma" pitchFamily="34" charset="0"/>
            </a:endParaRPr>
          </a:p>
        </p:txBody>
      </p:sp>
      <p:sp>
        <p:nvSpPr>
          <p:cNvPr id="10" name="Rectangle 9"/>
          <p:cNvSpPr/>
          <p:nvPr/>
        </p:nvSpPr>
        <p:spPr>
          <a:xfrm>
            <a:off x="228600" y="990600"/>
            <a:ext cx="8686800" cy="1814856"/>
          </a:xfrm>
          <a:prstGeom prst="rect">
            <a:avLst/>
          </a:prstGeom>
          <a:solidFill>
            <a:schemeClr val="bg1">
              <a:lumMod val="95000"/>
            </a:schemeClr>
          </a:solidFill>
          <a:ln w="38100">
            <a:solidFill>
              <a:schemeClr val="accent6">
                <a:lumMod val="75000"/>
              </a:schemeClr>
            </a:solidFill>
          </a:ln>
          <a:scene3d>
            <a:camera prst="orthographicFront"/>
            <a:lightRig rig="threePt" dir="t"/>
          </a:scene3d>
          <a:sp3d>
            <a:bevelT w="114300" prst="hardEdge"/>
          </a:sp3d>
        </p:spPr>
        <p:txBody>
          <a:bodyPr wrap="square">
            <a:spAutoFit/>
          </a:bodyPr>
          <a:lstStyle/>
          <a:p>
            <a:pPr lvl="0" algn="ctr">
              <a:lnSpc>
                <a:spcPct val="150000"/>
              </a:lnSpc>
            </a:pPr>
            <a:r>
              <a:rPr lang="en-US" sz="2400" b="1" dirty="0">
                <a:ln w="0" cap="rnd" cmpd="thickThin">
                  <a:solidFill>
                    <a:prstClr val="black"/>
                  </a:solidFill>
                  <a:bevel/>
                </a:ln>
                <a:latin typeface="Microsoft Sans Serif" pitchFamily="34" charset="0"/>
                <a:cs typeface="Microsoft Sans Serif" pitchFamily="34" charset="0"/>
              </a:rPr>
              <a:t> </a:t>
            </a:r>
            <a:r>
              <a:rPr lang="en-US" sz="24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r>
              <a:rPr lang="en-US" sz="2400" b="1" dirty="0">
                <a:ln w="0" cap="rnd" cmpd="thickThin">
                  <a:solidFill>
                    <a:prstClr val="black"/>
                  </a:solidFill>
                  <a:bevel/>
                </a:ln>
                <a:solidFill>
                  <a:srgbClr val="C00000"/>
                </a:solidFill>
                <a:latin typeface="Microsoft Sans Serif" pitchFamily="34" charset="0"/>
                <a:cs typeface="Microsoft Sans Serif" pitchFamily="34" charset="0"/>
              </a:rPr>
              <a:t>Dynamic routing</a:t>
            </a:r>
            <a:r>
              <a:rPr lang="en-US" sz="24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r>
              <a:rPr lang="en-US" sz="2400" dirty="0">
                <a:ln w="0" cap="rnd" cmpd="thickThin">
                  <a:solidFill>
                    <a:prstClr val="black"/>
                  </a:solidFill>
                  <a:bevel/>
                </a:ln>
                <a:solidFill>
                  <a:schemeClr val="accent1">
                    <a:lumMod val="50000"/>
                  </a:schemeClr>
                </a:solidFill>
                <a:latin typeface="Microsoft Sans Serif" pitchFamily="34" charset="0"/>
                <a:cs typeface="Microsoft Sans Serif" pitchFamily="34" charset="0"/>
              </a:rPr>
              <a:t>, </a:t>
            </a:r>
            <a:r>
              <a:rPr lang="en-US" sz="2400" b="1" dirty="0">
                <a:ln w="0" cap="rnd" cmpd="thickThin">
                  <a:solidFill>
                    <a:prstClr val="black"/>
                  </a:solidFill>
                  <a:bevel/>
                </a:ln>
                <a:solidFill>
                  <a:schemeClr val="tx2"/>
                </a:solidFill>
                <a:latin typeface="Microsoft Sans Serif" pitchFamily="34" charset="0"/>
                <a:cs typeface="Microsoft Sans Serif" pitchFamily="34" charset="0"/>
              </a:rPr>
              <a:t>requires</a:t>
            </a:r>
          </a:p>
          <a:p>
            <a:pPr lvl="0" algn="ctr">
              <a:lnSpc>
                <a:spcPct val="150000"/>
              </a:lnSpc>
            </a:pPr>
            <a:r>
              <a:rPr lang="en-US" sz="2400" b="1" dirty="0">
                <a:ln w="0" cap="rnd" cmpd="thickThin">
                  <a:solidFill>
                    <a:prstClr val="black"/>
                  </a:solidFill>
                  <a:bevel/>
                </a:ln>
                <a:solidFill>
                  <a:schemeClr val="tx2"/>
                </a:solidFill>
                <a:latin typeface="Microsoft Sans Serif" pitchFamily="34" charset="0"/>
                <a:cs typeface="Microsoft Sans Serif" pitchFamily="34" charset="0"/>
              </a:rPr>
              <a:t>each router to communicate routing information </a:t>
            </a:r>
          </a:p>
          <a:p>
            <a:pPr lvl="0" algn="ctr">
              <a:lnSpc>
                <a:spcPct val="150000"/>
              </a:lnSpc>
            </a:pPr>
            <a:r>
              <a:rPr lang="en-US" sz="2400" b="1" dirty="0">
                <a:ln w="0" cap="rnd" cmpd="thickThin">
                  <a:solidFill>
                    <a:prstClr val="black"/>
                  </a:solidFill>
                  <a:bevel/>
                </a:ln>
                <a:solidFill>
                  <a:schemeClr val="tx2"/>
                </a:solidFill>
                <a:latin typeface="Microsoft Sans Serif" pitchFamily="34" charset="0"/>
                <a:cs typeface="Microsoft Sans Serif" pitchFamily="34" charset="0"/>
              </a:rPr>
              <a:t>with neighbors using a </a:t>
            </a:r>
            <a:r>
              <a:rPr lang="en-US" sz="2400" b="1" dirty="0">
                <a:ln w="0" cap="rnd" cmpd="thickThin">
                  <a:solidFill>
                    <a:prstClr val="black"/>
                  </a:solidFill>
                  <a:bevel/>
                </a:ln>
                <a:solidFill>
                  <a:schemeClr val="bg2">
                    <a:lumMod val="25000"/>
                  </a:schemeClr>
                </a:solidFill>
                <a:latin typeface="Microsoft Sans Serif" pitchFamily="34" charset="0"/>
                <a:cs typeface="Microsoft Sans Serif" pitchFamily="34" charset="0"/>
              </a:rPr>
              <a:t>routing protocol</a:t>
            </a:r>
          </a:p>
          <a:p>
            <a:pPr lvl="0" algn="ctr">
              <a:lnSpc>
                <a:spcPct val="150000"/>
              </a:lnSpc>
            </a:pPr>
            <a:endParaRPr lang="en-US" sz="200" b="1" dirty="0">
              <a:ln w="0" cap="rnd" cmpd="thickThin">
                <a:solidFill>
                  <a:prstClr val="black"/>
                </a:solidFill>
                <a:bevel/>
              </a:ln>
              <a:solidFill>
                <a:schemeClr val="tx2"/>
              </a:solidFill>
              <a:latin typeface="Microsoft Sans Serif" pitchFamily="34" charset="0"/>
              <a:cs typeface="Microsoft Sans Serif" pitchFamily="34" charset="0"/>
            </a:endParaRPr>
          </a:p>
        </p:txBody>
      </p:sp>
      <p:sp>
        <p:nvSpPr>
          <p:cNvPr id="2" name="Rectangle 1"/>
          <p:cNvSpPr/>
          <p:nvPr/>
        </p:nvSpPr>
        <p:spPr>
          <a:xfrm>
            <a:off x="685800" y="3429000"/>
            <a:ext cx="7696200" cy="2062103"/>
          </a:xfrm>
          <a:prstGeom prst="rect">
            <a:avLst/>
          </a:prstGeom>
        </p:spPr>
        <p:txBody>
          <a:bodyPr wrap="square">
            <a:spAutoFit/>
          </a:bodyPr>
          <a:lstStyle/>
          <a:p>
            <a:pPr algn="ctr"/>
            <a:r>
              <a:rPr lang="en-US" sz="3200" dirty="0"/>
              <a:t>While dynamic algorithms are more responsive to network changes, they are also more susceptible to problems such as routing loops and oscillation in routes.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Internet-scale Routing Protocol</a:t>
            </a:r>
            <a:endParaRPr lang="th-TH" sz="4000" b="1" dirty="0">
              <a:ln>
                <a:solidFill>
                  <a:prstClr val="black"/>
                </a:solidFill>
              </a:ln>
              <a:solidFill>
                <a:prstClr val="white"/>
              </a:solidFill>
              <a:latin typeface="Tahoma" pitchFamily="34" charset="0"/>
              <a:cs typeface="Tahoma" pitchFamily="34" charset="0"/>
            </a:endParaRPr>
          </a:p>
        </p:txBody>
      </p:sp>
      <p:sp>
        <p:nvSpPr>
          <p:cNvPr id="4" name="Rectangle 3"/>
          <p:cNvSpPr/>
          <p:nvPr/>
        </p:nvSpPr>
        <p:spPr>
          <a:xfrm>
            <a:off x="0" y="1219200"/>
            <a:ext cx="9144000" cy="1471172"/>
          </a:xfrm>
          <a:prstGeom prst="rect">
            <a:avLst/>
          </a:prstGeom>
        </p:spPr>
        <p:txBody>
          <a:bodyPr wrap="square">
            <a:spAutoFit/>
          </a:bodyPr>
          <a:lstStyle/>
          <a:p>
            <a:pPr marL="688975" lvl="0" indent="-522288" algn="ctr" eaLnBrk="0" fontAlgn="base" hangingPunct="0">
              <a:lnSpc>
                <a:spcPct val="150000"/>
              </a:lnSpc>
              <a:spcBef>
                <a:spcPct val="20000"/>
              </a:spcBef>
              <a:spcAft>
                <a:spcPct val="0"/>
              </a:spcAft>
              <a:buClr>
                <a:srgbClr val="3333CC"/>
              </a:buClr>
              <a:buSzPct val="85000"/>
            </a:pPr>
            <a:r>
              <a:rPr lang="en-US" sz="2800" b="1" dirty="0">
                <a:ln w="0" cap="rnd" cmpd="thickThin">
                  <a:solidFill>
                    <a:sysClr val="windowText" lastClr="000000"/>
                  </a:solidFill>
                  <a:bevel/>
                </a:ln>
                <a:solidFill>
                  <a:srgbClr val="C00000"/>
                </a:solidFill>
                <a:latin typeface="Microsoft Sans Serif" pitchFamily="34" charset="0"/>
                <a:cs typeface="Microsoft Sans Serif" pitchFamily="34" charset="0"/>
              </a:rPr>
              <a:t>1) </a:t>
            </a:r>
            <a:r>
              <a:rPr lang="en-US" sz="2800" b="1" dirty="0">
                <a:ln w="0" cap="rnd" cmpd="thickThin">
                  <a:solidFill>
                    <a:prstClr val="black"/>
                  </a:solidFill>
                  <a:bevel/>
                </a:ln>
                <a:solidFill>
                  <a:srgbClr val="FF6600"/>
                </a:solidFill>
                <a:latin typeface="Microsoft Sans Serif" pitchFamily="34" charset="0"/>
                <a:cs typeface="Microsoft Sans Serif" pitchFamily="34" charset="0"/>
              </a:rPr>
              <a:t>Scale – one entry for every host on the Internet?</a:t>
            </a:r>
          </a:p>
          <a:p>
            <a:pPr marL="688975" lvl="0" indent="-522288" algn="ctr" eaLnBrk="0" fontAlgn="base" hangingPunct="0">
              <a:lnSpc>
                <a:spcPct val="150000"/>
              </a:lnSpc>
              <a:spcBef>
                <a:spcPct val="20000"/>
              </a:spcBef>
              <a:spcAft>
                <a:spcPct val="0"/>
              </a:spcAft>
              <a:buClr>
                <a:srgbClr val="3333CC"/>
              </a:buClr>
              <a:buSzPct val="85000"/>
            </a:pPr>
            <a:r>
              <a:rPr lang="en-US" sz="2800" dirty="0">
                <a:ln w="0" cap="rnd" cmpd="thickThin">
                  <a:solidFill>
                    <a:prstClr val="black"/>
                  </a:solidFill>
                  <a:bevel/>
                </a:ln>
                <a:solidFill>
                  <a:srgbClr val="FF6600"/>
                </a:solidFill>
                <a:latin typeface="Microsoft Sans Serif" pitchFamily="34" charset="0"/>
                <a:cs typeface="Microsoft Sans Serif" pitchFamily="34" charset="0"/>
              </a:rPr>
              <a:t> </a:t>
            </a:r>
            <a:r>
              <a:rPr lang="en-US" sz="2800" b="1" dirty="0">
                <a:ln w="0" cap="rnd" cmpd="thickThin">
                  <a:solidFill>
                    <a:sysClr val="windowText" lastClr="000000"/>
                  </a:solidFill>
                  <a:bevel/>
                </a:ln>
                <a:solidFill>
                  <a:srgbClr val="C00000"/>
                </a:solidFill>
                <a:latin typeface="Microsoft Sans Serif" pitchFamily="34" charset="0"/>
                <a:cs typeface="Microsoft Sans Serif" pitchFamily="34" charset="0"/>
              </a:rPr>
              <a:t>2)</a:t>
            </a:r>
            <a:r>
              <a:rPr lang="en-US" sz="2800" b="1" dirty="0">
                <a:ln w="0" cap="rnd" cmpd="thickThin">
                  <a:solidFill>
                    <a:sysClr val="windowText" lastClr="000000"/>
                  </a:solidFill>
                  <a:bevel/>
                </a:ln>
                <a:latin typeface="Microsoft Sans Serif" pitchFamily="34" charset="0"/>
                <a:cs typeface="Microsoft Sans Serif" pitchFamily="34" charset="0"/>
              </a:rPr>
              <a:t> </a:t>
            </a:r>
            <a:r>
              <a:rPr lang="en-US" sz="2800" b="1" dirty="0">
                <a:ln w="0" cap="rnd" cmpd="thickThin">
                  <a:solidFill>
                    <a:prstClr val="black"/>
                  </a:solidFill>
                  <a:bevel/>
                </a:ln>
                <a:solidFill>
                  <a:srgbClr val="FF6600"/>
                </a:solidFill>
                <a:latin typeface="Microsoft Sans Serif" pitchFamily="34" charset="0"/>
                <a:cs typeface="Microsoft Sans Serif" pitchFamily="34" charset="0"/>
              </a:rPr>
              <a:t>Administrative autonomy – one entity to manage all?</a:t>
            </a:r>
          </a:p>
        </p:txBody>
      </p:sp>
      <p:sp>
        <p:nvSpPr>
          <p:cNvPr id="5" name="Rectangle 4"/>
          <p:cNvSpPr/>
          <p:nvPr/>
        </p:nvSpPr>
        <p:spPr>
          <a:xfrm>
            <a:off x="76200" y="3657600"/>
            <a:ext cx="8686800" cy="1471172"/>
          </a:xfrm>
          <a:prstGeom prst="rect">
            <a:avLst/>
          </a:prstGeom>
        </p:spPr>
        <p:txBody>
          <a:bodyPr wrap="square">
            <a:spAutoFit/>
          </a:bodyPr>
          <a:lstStyle/>
          <a:p>
            <a:pPr marL="688975" lvl="0" indent="-522288" algn="ctr" eaLnBrk="0" fontAlgn="base" hangingPunct="0">
              <a:lnSpc>
                <a:spcPct val="150000"/>
              </a:lnSpc>
              <a:spcBef>
                <a:spcPct val="20000"/>
              </a:spcBef>
              <a:spcAft>
                <a:spcPct val="0"/>
              </a:spcAft>
              <a:buClr>
                <a:srgbClr val="3333CC"/>
              </a:buClr>
              <a:buSzPct val="85000"/>
              <a:buAutoNum type="arabicParenR"/>
            </a:pPr>
            <a:r>
              <a:rPr lang="en-US" sz="28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Intuitively - one corporation</a:t>
            </a:r>
          </a:p>
          <a:p>
            <a:pPr marL="688975" lvl="0" indent="-522288" algn="ctr" eaLnBrk="0" fontAlgn="base" hangingPunct="0">
              <a:lnSpc>
                <a:spcPct val="150000"/>
              </a:lnSpc>
              <a:spcBef>
                <a:spcPct val="20000"/>
              </a:spcBef>
              <a:spcAft>
                <a:spcPct val="0"/>
              </a:spcAft>
              <a:buClr>
                <a:srgbClr val="3333CC"/>
              </a:buClr>
              <a:buSzPct val="85000"/>
              <a:buAutoNum type="arabicParenR"/>
            </a:pPr>
            <a:r>
              <a:rPr lang="en-US" sz="28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Each AS chooses its own routing protocol</a:t>
            </a:r>
          </a:p>
        </p:txBody>
      </p:sp>
      <p:sp>
        <p:nvSpPr>
          <p:cNvPr id="6" name="Rectangle 5"/>
          <p:cNvSpPr/>
          <p:nvPr/>
        </p:nvSpPr>
        <p:spPr>
          <a:xfrm>
            <a:off x="0" y="2819400"/>
            <a:ext cx="9144000" cy="646331"/>
          </a:xfrm>
          <a:prstGeom prst="rect">
            <a:avLst/>
          </a:prstGeom>
          <a:solidFill>
            <a:schemeClr val="accent1">
              <a:lumMod val="40000"/>
              <a:lumOff val="60000"/>
            </a:schemeClr>
          </a:solidFill>
          <a:scene3d>
            <a:camera prst="orthographicFront"/>
            <a:lightRig rig="threePt" dir="t"/>
          </a:scene3d>
          <a:sp3d>
            <a:bevelT w="114300" prst="artDeco"/>
          </a:sp3d>
        </p:spPr>
        <p:txBody>
          <a:bodyPr wrap="square">
            <a:spAutoFit/>
          </a:bodyPr>
          <a:lstStyle/>
          <a:p>
            <a:pPr algn="ctr"/>
            <a:r>
              <a:rPr lang="en-US" sz="3600" b="1" dirty="0">
                <a:ln w="0" cap="rnd" cmpd="thickThin">
                  <a:solidFill>
                    <a:prstClr val="black"/>
                  </a:solidFill>
                  <a:bevel/>
                </a:ln>
                <a:latin typeface="Microsoft Sans Serif" pitchFamily="34" charset="0"/>
                <a:cs typeface="Microsoft Sans Serif" pitchFamily="34" charset="0"/>
              </a:rPr>
              <a:t>     </a:t>
            </a:r>
            <a:r>
              <a:rPr lang="en-US" sz="3200" b="1" dirty="0">
                <a:ln w="0" cap="rnd" cmpd="thickThin">
                  <a:solidFill>
                    <a:prstClr val="black"/>
                  </a:solidFill>
                  <a:bevel/>
                </a:ln>
                <a:latin typeface="Microsoft Sans Serif" pitchFamily="34" charset="0"/>
                <a:cs typeface="Microsoft Sans Serif" pitchFamily="34" charset="0"/>
              </a:rPr>
              <a:t>Solution: </a:t>
            </a:r>
            <a:r>
              <a:rPr lang="en-US" sz="32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Autonomous Systems </a:t>
            </a:r>
            <a:r>
              <a:rPr lang="en-US" sz="3200" b="1" dirty="0">
                <a:ln w="0" cap="rnd" cmpd="thickThin">
                  <a:solidFill>
                    <a:prstClr val="black"/>
                  </a:solidFill>
                  <a:bevel/>
                </a:ln>
                <a:solidFill>
                  <a:srgbClr val="1F497D"/>
                </a:solidFill>
                <a:latin typeface="Microsoft Sans Serif" pitchFamily="34" charset="0"/>
                <a:cs typeface="Microsoft Sans Serif" pitchFamily="34" charset="0"/>
              </a:rPr>
              <a:t>(AS)</a:t>
            </a:r>
            <a:endParaRPr lang="en-US" sz="3200" dirty="0"/>
          </a:p>
        </p:txBody>
      </p:sp>
      <p:sp>
        <p:nvSpPr>
          <p:cNvPr id="8" name="Rectangle 7"/>
          <p:cNvSpPr/>
          <p:nvPr/>
        </p:nvSpPr>
        <p:spPr>
          <a:xfrm>
            <a:off x="0" y="685800"/>
            <a:ext cx="9144000" cy="461665"/>
          </a:xfrm>
          <a:prstGeom prst="rect">
            <a:avLst/>
          </a:prstGeom>
          <a:solidFill>
            <a:schemeClr val="bg1"/>
          </a:solidFill>
          <a:scene3d>
            <a:camera prst="orthographicFront"/>
            <a:lightRig rig="threePt" dir="t"/>
          </a:scene3d>
          <a:sp3d>
            <a:bevelT w="114300" prst="artDeco"/>
          </a:sp3d>
        </p:spPr>
        <p:txBody>
          <a:bodyPr wrap="square">
            <a:spAutoFit/>
          </a:bodyPr>
          <a:lstStyle/>
          <a:p>
            <a:pPr marL="285750" lvl="4" indent="58738" algn="ctr"/>
            <a:r>
              <a:rPr lang="en-US" sz="2400" b="1" dirty="0">
                <a:ln w="0" cap="rnd" cmpd="thickThin">
                  <a:solidFill>
                    <a:srgbClr val="FF6600"/>
                  </a:solidFill>
                  <a:bevel/>
                </a:ln>
                <a:latin typeface="Microsoft Sans Serif" pitchFamily="34" charset="0"/>
                <a:cs typeface="Microsoft Sans Serif" pitchFamily="34" charset="0"/>
              </a:rPr>
              <a:t>A single routing protocol does not suffice for two reasons</a:t>
            </a:r>
            <a:endParaRPr lang="en-US" sz="1400" dirty="0">
              <a:ln w="0" cap="rnd" cmpd="thickThin">
                <a:solidFill>
                  <a:srgbClr val="FF6600"/>
                </a:solidFill>
                <a:bevel/>
              </a:ln>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Classification of Routing Protocols</a:t>
            </a:r>
            <a:endParaRPr lang="th-TH" sz="4000" b="1" dirty="0">
              <a:ln>
                <a:solidFill>
                  <a:prstClr val="black"/>
                </a:solidFill>
              </a:ln>
              <a:solidFill>
                <a:prstClr val="white"/>
              </a:solidFill>
              <a:latin typeface="Tahoma" pitchFamily="34" charset="0"/>
              <a:cs typeface="Tahoma" pitchFamily="34" charset="0"/>
            </a:endParaRPr>
          </a:p>
        </p:txBody>
      </p:sp>
      <p:sp>
        <p:nvSpPr>
          <p:cNvPr id="5" name="Rectangle 4"/>
          <p:cNvSpPr/>
          <p:nvPr/>
        </p:nvSpPr>
        <p:spPr>
          <a:xfrm>
            <a:off x="24319" y="1270575"/>
            <a:ext cx="8686800" cy="3262432"/>
          </a:xfrm>
          <a:prstGeom prst="rect">
            <a:avLst/>
          </a:prstGeom>
        </p:spPr>
        <p:txBody>
          <a:bodyPr wrap="square">
            <a:spAutoFit/>
          </a:bodyPr>
          <a:lstStyle/>
          <a:p>
            <a:pPr marL="688975" lvl="0" indent="-522288" algn="ctr" eaLnBrk="0" fontAlgn="base" hangingPunct="0">
              <a:lnSpc>
                <a:spcPct val="150000"/>
              </a:lnSpc>
              <a:spcBef>
                <a:spcPct val="20000"/>
              </a:spcBef>
              <a:spcAft>
                <a:spcPct val="0"/>
              </a:spcAft>
              <a:buClr>
                <a:srgbClr val="3333CC"/>
              </a:buClr>
              <a:buSzPct val="85000"/>
              <a:buAutoNum type="arabicParenR"/>
            </a:pPr>
            <a:r>
              <a:rPr lang="en-US" sz="20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Interior Gateway Protocol </a:t>
            </a:r>
            <a:r>
              <a:rPr lang="en-US" sz="2000" b="1" dirty="0">
                <a:ln w="0" cap="rnd" cmpd="thickThin">
                  <a:solidFill>
                    <a:prstClr val="black"/>
                  </a:solidFill>
                  <a:bevel/>
                </a:ln>
                <a:solidFill>
                  <a:schemeClr val="accent1"/>
                </a:solidFill>
                <a:latin typeface="Microsoft Sans Serif" pitchFamily="34" charset="0"/>
                <a:cs typeface="Microsoft Sans Serif" pitchFamily="34" charset="0"/>
              </a:rPr>
              <a:t>(IGP)</a:t>
            </a:r>
            <a:r>
              <a:rPr lang="en-US" sz="20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 </a:t>
            </a:r>
            <a:r>
              <a:rPr lang="en-US" sz="2000" b="1" dirty="0">
                <a:ln w="0" cap="rnd" cmpd="thickThin">
                  <a:solidFill>
                    <a:prstClr val="black"/>
                  </a:solidFill>
                  <a:bevel/>
                </a:ln>
                <a:solidFill>
                  <a:srgbClr val="C00000"/>
                </a:solidFill>
                <a:latin typeface="Microsoft Sans Serif" pitchFamily="34" charset="0"/>
                <a:cs typeface="Microsoft Sans Serif" pitchFamily="34" charset="0"/>
              </a:rPr>
              <a:t>Intra</a:t>
            </a:r>
            <a:r>
              <a:rPr lang="en-US" sz="20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-AS</a:t>
            </a:r>
          </a:p>
          <a:p>
            <a:pPr marL="688975" lvl="0" indent="-522288" algn="ctr" eaLnBrk="0" fontAlgn="base" hangingPunct="0">
              <a:lnSpc>
                <a:spcPct val="150000"/>
              </a:lnSpc>
              <a:spcBef>
                <a:spcPct val="20000"/>
              </a:spcBef>
              <a:spcAft>
                <a:spcPct val="0"/>
              </a:spcAft>
              <a:buClr>
                <a:srgbClr val="3333CC"/>
              </a:buClr>
              <a:buSzPct val="85000"/>
            </a:pPr>
            <a:r>
              <a:rPr lang="en-US" sz="2000" b="1" dirty="0">
                <a:ln w="0" cap="rnd" cmpd="thickThin">
                  <a:solidFill>
                    <a:prstClr val="black"/>
                  </a:solidFill>
                  <a:bevel/>
                </a:ln>
                <a:latin typeface="Microsoft Sans Serif" pitchFamily="34" charset="0"/>
                <a:cs typeface="Microsoft Sans Serif" pitchFamily="34" charset="0"/>
              </a:rPr>
              <a:t>Subject of this week’s lecture</a:t>
            </a:r>
          </a:p>
          <a:p>
            <a:pPr marL="688975" lvl="0" indent="-522288" algn="ctr" eaLnBrk="0" fontAlgn="base" hangingPunct="0">
              <a:lnSpc>
                <a:spcPct val="150000"/>
              </a:lnSpc>
              <a:spcBef>
                <a:spcPct val="20000"/>
              </a:spcBef>
              <a:spcAft>
                <a:spcPct val="0"/>
              </a:spcAft>
              <a:buClr>
                <a:srgbClr val="3333CC"/>
              </a:buClr>
              <a:buSzPct val="85000"/>
              <a:buFont typeface="+mj-lt"/>
              <a:buAutoNum type="arabicParenR" startAt="2"/>
            </a:pPr>
            <a:r>
              <a:rPr lang="en-US" sz="20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Exterior Gateway Protocol </a:t>
            </a:r>
            <a:r>
              <a:rPr lang="en-US" sz="2000" b="1" dirty="0">
                <a:ln w="0" cap="rnd" cmpd="thickThin">
                  <a:solidFill>
                    <a:prstClr val="black"/>
                  </a:solidFill>
                  <a:bevel/>
                </a:ln>
                <a:solidFill>
                  <a:schemeClr val="accent1"/>
                </a:solidFill>
                <a:latin typeface="Microsoft Sans Serif" pitchFamily="34" charset="0"/>
                <a:cs typeface="Microsoft Sans Serif" pitchFamily="34" charset="0"/>
              </a:rPr>
              <a:t>(EGP)</a:t>
            </a:r>
            <a:r>
              <a:rPr lang="en-US" sz="20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 </a:t>
            </a:r>
            <a:r>
              <a:rPr lang="en-US" sz="2000" b="1" dirty="0">
                <a:ln w="0" cap="rnd" cmpd="thickThin">
                  <a:solidFill>
                    <a:prstClr val="black"/>
                  </a:solidFill>
                  <a:bevel/>
                </a:ln>
                <a:solidFill>
                  <a:srgbClr val="C00000"/>
                </a:solidFill>
                <a:latin typeface="Microsoft Sans Serif" pitchFamily="34" charset="0"/>
                <a:cs typeface="Microsoft Sans Serif" pitchFamily="34" charset="0"/>
              </a:rPr>
              <a:t>Inter</a:t>
            </a:r>
            <a:r>
              <a:rPr lang="en-US" sz="20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-AS</a:t>
            </a:r>
          </a:p>
          <a:p>
            <a:pPr marL="166687" algn="just" eaLnBrk="0" fontAlgn="base" hangingPunct="0">
              <a:spcBef>
                <a:spcPct val="20000"/>
              </a:spcBef>
              <a:spcAft>
                <a:spcPct val="0"/>
              </a:spcAft>
              <a:buClr>
                <a:srgbClr val="3333CC"/>
              </a:buClr>
              <a:buSzPct val="85000"/>
            </a:pPr>
            <a:r>
              <a:rPr lang="en-US" sz="2000" dirty="0"/>
              <a:t>Routing protocols that are designed to run on routers under one administrative domain (autonomous systems) are called Interior Gateway Protocols (IGPs) and those that run between routers of different AS are called Exterior Gateway Protocols (EGPs).</a:t>
            </a:r>
          </a:p>
          <a:p>
            <a:pPr marL="688975" lvl="0" indent="-522288" algn="just" eaLnBrk="0" fontAlgn="base" hangingPunct="0">
              <a:spcBef>
                <a:spcPct val="20000"/>
              </a:spcBef>
              <a:spcAft>
                <a:spcPct val="0"/>
              </a:spcAft>
              <a:buClr>
                <a:srgbClr val="3333CC"/>
              </a:buClr>
              <a:buSzPct val="85000"/>
              <a:buFont typeface="+mj-lt"/>
              <a:buAutoNum type="arabicParenR" startAt="2"/>
            </a:pPr>
            <a:endParaRPr lang="en-US" sz="2000" dirty="0">
              <a:ln w="0" cap="rnd" cmpd="thickThin">
                <a:solidFill>
                  <a:prstClr val="black"/>
                </a:solidFill>
                <a:bevel/>
              </a:ln>
              <a:solidFill>
                <a:schemeClr val="accent6">
                  <a:lumMod val="75000"/>
                </a:schemeClr>
              </a:solidFill>
              <a:latin typeface="Microsoft Sans Serif" pitchFamily="34" charset="0"/>
              <a:cs typeface="Microsoft Sans Serif" pitchFamily="34" charset="0"/>
            </a:endParaRPr>
          </a:p>
        </p:txBody>
      </p:sp>
      <p:sp>
        <p:nvSpPr>
          <p:cNvPr id="6" name="Rectangle 5"/>
          <p:cNvSpPr/>
          <p:nvPr/>
        </p:nvSpPr>
        <p:spPr>
          <a:xfrm>
            <a:off x="0" y="685800"/>
            <a:ext cx="9144000" cy="584775"/>
          </a:xfrm>
          <a:prstGeom prst="rect">
            <a:avLst/>
          </a:prstGeom>
          <a:solidFill>
            <a:schemeClr val="accent1">
              <a:lumMod val="40000"/>
              <a:lumOff val="60000"/>
            </a:schemeClr>
          </a:solidFill>
          <a:scene3d>
            <a:camera prst="orthographicFront"/>
            <a:lightRig rig="threePt" dir="t"/>
          </a:scene3d>
          <a:sp3d>
            <a:bevelT w="114300" prst="artDeco"/>
          </a:sp3d>
        </p:spPr>
        <p:txBody>
          <a:bodyPr wrap="square">
            <a:spAutoFit/>
          </a:bodyPr>
          <a:lstStyle/>
          <a:p>
            <a:pPr algn="ctr"/>
            <a:r>
              <a:rPr lang="en-US" sz="3200" dirty="0">
                <a:ln w="0" cap="rnd" cmpd="thickThin">
                  <a:noFill/>
                  <a:bevel/>
                </a:ln>
                <a:latin typeface="Microsoft Sans Serif" pitchFamily="34" charset="0"/>
                <a:cs typeface="Microsoft Sans Serif" pitchFamily="34" charset="0"/>
              </a:rPr>
              <a:t>IGPs (Intra-AS) and EGPs (Inter-AS)</a:t>
            </a:r>
            <a:endParaRPr lang="en-US" sz="3200" dirty="0">
              <a:ln w="0" cap="rnd" cmpd="thickThin">
                <a:noFill/>
                <a:bevel/>
              </a:ln>
            </a:endParaRPr>
          </a:p>
        </p:txBody>
      </p:sp>
      <p:pic>
        <p:nvPicPr>
          <p:cNvPr id="1026" name="Picture 2"/>
          <p:cNvPicPr>
            <a:picLocks noChangeAspect="1" noChangeArrowheads="1"/>
          </p:cNvPicPr>
          <p:nvPr/>
        </p:nvPicPr>
        <p:blipFill>
          <a:blip r:embed="rId3" cstate="print">
            <a:clrChange>
              <a:clrFrom>
                <a:srgbClr val="E8F3FF"/>
              </a:clrFrom>
              <a:clrTo>
                <a:srgbClr val="E8F3FF">
                  <a:alpha val="0"/>
                </a:srgbClr>
              </a:clrTo>
            </a:clrChange>
          </a:blip>
          <a:srcRect/>
          <a:stretch>
            <a:fillRect/>
          </a:stretch>
        </p:blipFill>
        <p:spPr bwMode="auto">
          <a:xfrm>
            <a:off x="1219200" y="3810000"/>
            <a:ext cx="6960561" cy="2819400"/>
          </a:xfrm>
          <a:prstGeom prst="rect">
            <a:avLst/>
          </a:prstGeom>
          <a:noFill/>
          <a:ln w="9525">
            <a:noFill/>
            <a:miter lim="800000"/>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Routing Classification Summary</a:t>
            </a:r>
            <a:endParaRPr lang="th-TH" sz="4000" b="1" dirty="0">
              <a:ln>
                <a:solidFill>
                  <a:prstClr val="black"/>
                </a:solidFill>
              </a:ln>
              <a:solidFill>
                <a:prstClr val="white"/>
              </a:solidFill>
              <a:latin typeface="Tahoma" pitchFamily="34" charset="0"/>
              <a:cs typeface="Tahoma" pitchFamily="34" charset="0"/>
            </a:endParaRPr>
          </a:p>
        </p:txBody>
      </p:sp>
      <p:graphicFrame>
        <p:nvGraphicFramePr>
          <p:cNvPr id="8" name="Diagram 7"/>
          <p:cNvGraphicFramePr/>
          <p:nvPr/>
        </p:nvGraphicFramePr>
        <p:xfrm>
          <a:off x="228600" y="1219200"/>
          <a:ext cx="8610600" cy="520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19"/>
          <p:cNvGrpSpPr/>
          <p:nvPr/>
        </p:nvGrpSpPr>
        <p:grpSpPr>
          <a:xfrm>
            <a:off x="7345004" y="3436203"/>
            <a:ext cx="1646596" cy="830997"/>
            <a:chOff x="-106703" y="4698088"/>
            <a:chExt cx="1628634" cy="830997"/>
          </a:xfrm>
          <a:solidFill>
            <a:schemeClr val="accent6">
              <a:lumMod val="75000"/>
            </a:schemeClr>
          </a:solidFill>
        </p:grpSpPr>
        <p:sp>
          <p:nvSpPr>
            <p:cNvPr id="10" name="Isosceles Triangle 9"/>
            <p:cNvSpPr/>
            <p:nvPr/>
          </p:nvSpPr>
          <p:spPr>
            <a:xfrm rot="16200000">
              <a:off x="-154094" y="4827866"/>
              <a:ext cx="291410" cy="196627"/>
            </a:xfrm>
            <a:prstGeom prst="triangl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TextBox 10"/>
            <p:cNvSpPr txBox="1"/>
            <p:nvPr/>
          </p:nvSpPr>
          <p:spPr>
            <a:xfrm>
              <a:off x="89926" y="4698088"/>
              <a:ext cx="1432005" cy="830997"/>
            </a:xfrm>
            <a:prstGeom prst="rect">
              <a:avLst/>
            </a:prstGeom>
            <a:solidFill>
              <a:schemeClr val="accent6">
                <a:lumMod val="75000"/>
              </a:schemeClr>
            </a:solidFill>
            <a:ln>
              <a:noFill/>
            </a:ln>
          </p:spPr>
          <p:txBody>
            <a:bodyPr wrap="square" rtlCol="0">
              <a:spAutoFit/>
            </a:bodyPr>
            <a:lstStyle/>
            <a:p>
              <a:pPr algn="ctr"/>
              <a:r>
                <a:rPr lang="en-US" sz="2400" b="1" dirty="0">
                  <a:solidFill>
                    <a:schemeClr val="bg1"/>
                  </a:solidFill>
                </a:rPr>
                <a:t>Example: </a:t>
              </a:r>
              <a:r>
                <a:rPr lang="en-US" sz="2400" b="1" dirty="0">
                  <a:solidFill>
                    <a:schemeClr val="tx2">
                      <a:lumMod val="75000"/>
                    </a:schemeClr>
                  </a:solidFill>
                </a:rPr>
                <a:t>BGP</a:t>
              </a:r>
            </a:p>
          </p:txBody>
        </p:sp>
      </p:grpSp>
      <p:grpSp>
        <p:nvGrpSpPr>
          <p:cNvPr id="28" name="Group 27"/>
          <p:cNvGrpSpPr/>
          <p:nvPr/>
        </p:nvGrpSpPr>
        <p:grpSpPr>
          <a:xfrm>
            <a:off x="6708249" y="1600201"/>
            <a:ext cx="2435751" cy="2667000"/>
            <a:chOff x="6752380" y="1748249"/>
            <a:chExt cx="2435751" cy="3357151"/>
          </a:xfrm>
        </p:grpSpPr>
        <p:sp>
          <p:nvSpPr>
            <p:cNvPr id="13" name="TextBox 12"/>
            <p:cNvSpPr txBox="1"/>
            <p:nvPr/>
          </p:nvSpPr>
          <p:spPr>
            <a:xfrm rot="387275">
              <a:off x="6752380" y="1748249"/>
              <a:ext cx="2435751" cy="707886"/>
            </a:xfrm>
            <a:prstGeom prst="rect">
              <a:avLst/>
            </a:prstGeom>
            <a:noFill/>
          </p:spPr>
          <p:txBody>
            <a:bodyPr wrap="square" rtlCol="0">
              <a:spAutoFit/>
            </a:bodyPr>
            <a:lstStyle/>
            <a:p>
              <a:pPr algn="ctr"/>
              <a:r>
                <a:rPr lang="en-US" sz="2000" b="1" dirty="0">
                  <a:solidFill>
                    <a:srgbClr val="C00000"/>
                  </a:solidFill>
                  <a:latin typeface="Kristen ITC" pitchFamily="66" charset="0"/>
                </a:rPr>
                <a:t>To be covered in future lectures</a:t>
              </a:r>
            </a:p>
          </p:txBody>
        </p:sp>
        <p:cxnSp>
          <p:nvCxnSpPr>
            <p:cNvPr id="14" name="Straight Connector 13"/>
            <p:cNvCxnSpPr/>
            <p:nvPr/>
          </p:nvCxnSpPr>
          <p:spPr>
            <a:xfrm rot="10800000" flipV="1">
              <a:off x="7010400" y="2438400"/>
              <a:ext cx="609600" cy="457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210300" y="3695700"/>
              <a:ext cx="2667000" cy="1524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1829CD-9A41-453F-969F-76C616ADA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57200"/>
            <a:ext cx="6727031" cy="5814226"/>
          </a:xfrm>
          <a:prstGeom prst="rect">
            <a:avLst/>
          </a:prstGeom>
        </p:spPr>
      </p:pic>
    </p:spTree>
    <p:extLst>
      <p:ext uri="{BB962C8B-B14F-4D97-AF65-F5344CB8AC3E}">
        <p14:creationId xmlns:p14="http://schemas.microsoft.com/office/powerpoint/2010/main" val="289828216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0" y="0"/>
            <a:ext cx="9144000" cy="707886"/>
          </a:xfrm>
          <a:prstGeom prst="rect">
            <a:avLst/>
          </a:prstGeom>
          <a:solidFill>
            <a:schemeClr val="accent6">
              <a:lumMod val="75000"/>
            </a:schemeClr>
          </a:solidFill>
        </p:spPr>
        <p:txBody>
          <a:bodyPr wrap="square" rtlCol="0">
            <a:spAutoFit/>
          </a:bodyPr>
          <a:lstStyle/>
          <a:p>
            <a:pPr lvl="0" algn="ctr"/>
            <a:r>
              <a:rPr lang="en-US" sz="4000" b="1" dirty="0">
                <a:ln>
                  <a:solidFill>
                    <a:prstClr val="black"/>
                  </a:solidFill>
                </a:ln>
                <a:solidFill>
                  <a:prstClr val="white"/>
                </a:solidFill>
                <a:latin typeface="Tahoma" pitchFamily="34" charset="0"/>
                <a:cs typeface="Tahoma" pitchFamily="34" charset="0"/>
              </a:rPr>
              <a:t>Network’s Graph Representation</a:t>
            </a:r>
            <a:endParaRPr lang="th-TH" sz="4000" b="1" dirty="0">
              <a:ln>
                <a:solidFill>
                  <a:prstClr val="black"/>
                </a:solidFill>
              </a:ln>
              <a:solidFill>
                <a:prstClr val="white"/>
              </a:solidFill>
              <a:latin typeface="Tahoma" pitchFamily="34" charset="0"/>
              <a:cs typeface="Tahoma" pitchFamily="34" charset="0"/>
            </a:endParaRPr>
          </a:p>
        </p:txBody>
      </p:sp>
      <p:pic>
        <p:nvPicPr>
          <p:cNvPr id="29698" name="Picture 2" descr="https://thepeopleofpakistan.files.wordpress.com/2010/02/clear_pakistan_map21.gif?w=630"/>
          <p:cNvPicPr>
            <a:picLocks noChangeAspect="1" noChangeArrowheads="1"/>
          </p:cNvPicPr>
          <p:nvPr/>
        </p:nvPicPr>
        <p:blipFill>
          <a:blip r:embed="rId3"/>
          <a:srcRect/>
          <a:stretch>
            <a:fillRect/>
          </a:stretch>
        </p:blipFill>
        <p:spPr bwMode="auto">
          <a:xfrm>
            <a:off x="152400" y="838200"/>
            <a:ext cx="9631678" cy="6019800"/>
          </a:xfrm>
          <a:prstGeom prst="rect">
            <a:avLst/>
          </a:prstGeom>
          <a:noFill/>
        </p:spPr>
      </p:pic>
      <p:grpSp>
        <p:nvGrpSpPr>
          <p:cNvPr id="4" name="Group 60"/>
          <p:cNvGrpSpPr/>
          <p:nvPr/>
        </p:nvGrpSpPr>
        <p:grpSpPr>
          <a:xfrm>
            <a:off x="2514600" y="1295400"/>
            <a:ext cx="4191000" cy="5095220"/>
            <a:chOff x="2514600" y="1295400"/>
            <a:chExt cx="4191000" cy="5095220"/>
          </a:xfrm>
        </p:grpSpPr>
        <p:pic>
          <p:nvPicPr>
            <p:cNvPr id="12" name="Picture 9" descr="red"/>
            <p:cNvPicPr>
              <a:picLocks noChangeAspect="1" noChangeArrowheads="1"/>
            </p:cNvPicPr>
            <p:nvPr/>
          </p:nvPicPr>
          <p:blipFill>
            <a:blip r:embed="rId4" cstate="print"/>
            <a:srcRect/>
            <a:stretch>
              <a:fillRect/>
            </a:stretch>
          </p:blipFill>
          <p:spPr bwMode="auto">
            <a:xfrm>
              <a:off x="5435600" y="1295400"/>
              <a:ext cx="889000" cy="722312"/>
            </a:xfrm>
            <a:prstGeom prst="rect">
              <a:avLst/>
            </a:prstGeom>
            <a:noFill/>
            <a:ln w="9525">
              <a:noFill/>
              <a:miter lim="800000"/>
              <a:headEnd/>
              <a:tailEnd/>
            </a:ln>
          </p:spPr>
        </p:pic>
        <p:pic>
          <p:nvPicPr>
            <p:cNvPr id="18" name="Picture 10" descr="green"/>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3276600" y="5410200"/>
              <a:ext cx="889000" cy="722312"/>
            </a:xfrm>
            <a:prstGeom prst="rect">
              <a:avLst/>
            </a:prstGeom>
            <a:noFill/>
            <a:ln w="9525">
              <a:noFill/>
              <a:miter lim="800000"/>
              <a:headEnd/>
              <a:tailEnd/>
            </a:ln>
          </p:spPr>
        </p:pic>
        <p:sp>
          <p:nvSpPr>
            <p:cNvPr id="53" name="TextBox 52"/>
            <p:cNvSpPr txBox="1"/>
            <p:nvPr/>
          </p:nvSpPr>
          <p:spPr>
            <a:xfrm>
              <a:off x="6324600" y="3048000"/>
              <a:ext cx="381000" cy="523220"/>
            </a:xfrm>
            <a:prstGeom prst="rect">
              <a:avLst/>
            </a:prstGeom>
            <a:noFill/>
          </p:spPr>
          <p:txBody>
            <a:bodyPr wrap="square" rtlCol="0">
              <a:spAutoFit/>
            </a:bodyPr>
            <a:lstStyle/>
            <a:p>
              <a:r>
                <a:rPr lang="en-US" sz="2800" b="1" dirty="0">
                  <a:ln>
                    <a:solidFill>
                      <a:schemeClr val="tx1">
                        <a:lumMod val="95000"/>
                        <a:lumOff val="5000"/>
                      </a:schemeClr>
                    </a:solidFill>
                  </a:ln>
                  <a:solidFill>
                    <a:schemeClr val="bg1"/>
                  </a:solidFill>
                </a:rPr>
                <a:t>3</a:t>
              </a:r>
            </a:p>
          </p:txBody>
        </p:sp>
        <p:sp>
          <p:nvSpPr>
            <p:cNvPr id="28" name="TextBox 27"/>
            <p:cNvSpPr txBox="1"/>
            <p:nvPr/>
          </p:nvSpPr>
          <p:spPr>
            <a:xfrm>
              <a:off x="4038600" y="5867400"/>
              <a:ext cx="381000" cy="523220"/>
            </a:xfrm>
            <a:prstGeom prst="rect">
              <a:avLst/>
            </a:prstGeom>
            <a:noFill/>
          </p:spPr>
          <p:txBody>
            <a:bodyPr wrap="square" rtlCol="0">
              <a:spAutoFit/>
            </a:bodyPr>
            <a:lstStyle/>
            <a:p>
              <a:r>
                <a:rPr lang="en-US" sz="2800" b="1" dirty="0">
                  <a:ln>
                    <a:solidFill>
                      <a:schemeClr val="tx1">
                        <a:lumMod val="95000"/>
                        <a:lumOff val="5000"/>
                      </a:schemeClr>
                    </a:solidFill>
                  </a:ln>
                  <a:solidFill>
                    <a:schemeClr val="bg1"/>
                  </a:solidFill>
                </a:rPr>
                <a:t>2</a:t>
              </a:r>
            </a:p>
          </p:txBody>
        </p:sp>
        <p:sp>
          <p:nvSpPr>
            <p:cNvPr id="30" name="TextBox 29"/>
            <p:cNvSpPr txBox="1"/>
            <p:nvPr/>
          </p:nvSpPr>
          <p:spPr>
            <a:xfrm>
              <a:off x="6172200" y="1752600"/>
              <a:ext cx="381000" cy="523220"/>
            </a:xfrm>
            <a:prstGeom prst="rect">
              <a:avLst/>
            </a:prstGeom>
            <a:noFill/>
          </p:spPr>
          <p:txBody>
            <a:bodyPr wrap="square" rtlCol="0">
              <a:spAutoFit/>
            </a:bodyPr>
            <a:lstStyle/>
            <a:p>
              <a:r>
                <a:rPr lang="en-US" sz="2800" b="1" dirty="0">
                  <a:ln>
                    <a:solidFill>
                      <a:schemeClr val="tx1">
                        <a:lumMod val="95000"/>
                        <a:lumOff val="5000"/>
                      </a:schemeClr>
                    </a:solidFill>
                  </a:ln>
                  <a:solidFill>
                    <a:schemeClr val="bg1"/>
                  </a:solidFill>
                </a:rPr>
                <a:t>1</a:t>
              </a:r>
            </a:p>
          </p:txBody>
        </p:sp>
        <p:pic>
          <p:nvPicPr>
            <p:cNvPr id="31" name="Picture 10" descr="green"/>
            <p:cNvPicPr>
              <a:picLocks noChangeAspect="1" noChangeArrowheads="1"/>
            </p:cNvPicPr>
            <p:nvPr/>
          </p:nvPicPr>
          <p:blipFill>
            <a:blip r:embed="rId5" cstate="print">
              <a:duotone>
                <a:prstClr val="black"/>
                <a:schemeClr val="accent6">
                  <a:tint val="45000"/>
                  <a:satMod val="400000"/>
                </a:schemeClr>
              </a:duotone>
            </a:blip>
            <a:srcRect/>
            <a:stretch>
              <a:fillRect/>
            </a:stretch>
          </p:blipFill>
          <p:spPr bwMode="auto">
            <a:xfrm>
              <a:off x="2514600" y="3962400"/>
              <a:ext cx="889000" cy="722312"/>
            </a:xfrm>
            <a:prstGeom prst="rect">
              <a:avLst/>
            </a:prstGeom>
            <a:noFill/>
            <a:ln w="9525">
              <a:noFill/>
              <a:miter lim="800000"/>
              <a:headEnd/>
              <a:tailEnd/>
            </a:ln>
          </p:spPr>
        </p:pic>
        <p:sp>
          <p:nvSpPr>
            <p:cNvPr id="34" name="TextBox 33"/>
            <p:cNvSpPr txBox="1"/>
            <p:nvPr/>
          </p:nvSpPr>
          <p:spPr>
            <a:xfrm>
              <a:off x="2819400" y="4343400"/>
              <a:ext cx="381000" cy="523220"/>
            </a:xfrm>
            <a:prstGeom prst="rect">
              <a:avLst/>
            </a:prstGeom>
            <a:noFill/>
          </p:spPr>
          <p:txBody>
            <a:bodyPr wrap="square" rtlCol="0">
              <a:spAutoFit/>
            </a:bodyPr>
            <a:lstStyle/>
            <a:p>
              <a:r>
                <a:rPr lang="en-US" sz="2800" b="1" dirty="0">
                  <a:ln>
                    <a:solidFill>
                      <a:schemeClr val="tx1">
                        <a:lumMod val="95000"/>
                        <a:lumOff val="5000"/>
                      </a:schemeClr>
                    </a:solidFill>
                  </a:ln>
                  <a:solidFill>
                    <a:schemeClr val="bg1"/>
                  </a:solidFill>
                </a:rPr>
                <a:t>4</a:t>
              </a:r>
            </a:p>
          </p:txBody>
        </p:sp>
        <p:pic>
          <p:nvPicPr>
            <p:cNvPr id="17" name="Picture 10" descr="green"/>
            <p:cNvPicPr>
              <a:picLocks noChangeAspect="1" noChangeArrowheads="1"/>
            </p:cNvPicPr>
            <p:nvPr/>
          </p:nvPicPr>
          <p:blipFill>
            <a:blip r:embed="rId5" cstate="print"/>
            <a:srcRect/>
            <a:stretch>
              <a:fillRect/>
            </a:stretch>
          </p:blipFill>
          <p:spPr bwMode="auto">
            <a:xfrm>
              <a:off x="5562600" y="2667000"/>
              <a:ext cx="889000" cy="722312"/>
            </a:xfrm>
            <a:prstGeom prst="rect">
              <a:avLst/>
            </a:prstGeom>
            <a:noFill/>
            <a:ln w="9525">
              <a:noFill/>
              <a:miter lim="800000"/>
              <a:headEnd/>
              <a:tailEnd/>
            </a:ln>
          </p:spPr>
        </p:pic>
      </p:grpSp>
      <p:grpSp>
        <p:nvGrpSpPr>
          <p:cNvPr id="20" name="Group 62"/>
          <p:cNvGrpSpPr/>
          <p:nvPr/>
        </p:nvGrpSpPr>
        <p:grpSpPr>
          <a:xfrm>
            <a:off x="3352800" y="1447800"/>
            <a:ext cx="3048000" cy="4038600"/>
            <a:chOff x="3276600" y="1981200"/>
            <a:chExt cx="3048000" cy="4038600"/>
          </a:xfrm>
        </p:grpSpPr>
        <p:cxnSp>
          <p:nvCxnSpPr>
            <p:cNvPr id="21" name="Straight Connector 20"/>
            <p:cNvCxnSpPr/>
            <p:nvPr/>
          </p:nvCxnSpPr>
          <p:spPr>
            <a:xfrm rot="5400000">
              <a:off x="3848100" y="3543300"/>
              <a:ext cx="2667000" cy="2286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 61"/>
            <p:cNvGrpSpPr/>
            <p:nvPr/>
          </p:nvGrpSpPr>
          <p:grpSpPr>
            <a:xfrm>
              <a:off x="3276600" y="1981200"/>
              <a:ext cx="3048000" cy="4038600"/>
              <a:chOff x="3276600" y="1981200"/>
              <a:chExt cx="3048000" cy="4038600"/>
            </a:xfrm>
          </p:grpSpPr>
          <p:cxnSp>
            <p:nvCxnSpPr>
              <p:cNvPr id="23" name="Straight Connector 22"/>
              <p:cNvCxnSpPr/>
              <p:nvPr/>
            </p:nvCxnSpPr>
            <p:spPr>
              <a:xfrm rot="10800000" flipV="1">
                <a:off x="3276600" y="3352800"/>
                <a:ext cx="3048000" cy="12954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2971800" y="4953000"/>
                <a:ext cx="1371600" cy="762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5524500" y="2628900"/>
                <a:ext cx="1371600" cy="762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3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Network’s Graph Representation</a:t>
            </a:r>
            <a:endParaRPr lang="th-TH" sz="4000" b="1" dirty="0">
              <a:ln>
                <a:solidFill>
                  <a:prstClr val="black"/>
                </a:solidFill>
              </a:ln>
              <a:solidFill>
                <a:prstClr val="white"/>
              </a:solidFill>
              <a:latin typeface="Tahoma" pitchFamily="34" charset="0"/>
              <a:cs typeface="Tahoma" pitchFamily="34" charset="0"/>
            </a:endParaRPr>
          </a:p>
        </p:txBody>
      </p:sp>
      <p:pic>
        <p:nvPicPr>
          <p:cNvPr id="2051" name="Picture 3"/>
          <p:cNvPicPr>
            <a:picLocks noChangeAspect="1" noChangeArrowheads="1"/>
          </p:cNvPicPr>
          <p:nvPr/>
        </p:nvPicPr>
        <p:blipFill>
          <a:blip r:embed="rId3" cstate="print">
            <a:clrChange>
              <a:clrFrom>
                <a:srgbClr val="E8F3FF"/>
              </a:clrFrom>
              <a:clrTo>
                <a:srgbClr val="E8F3FF">
                  <a:alpha val="0"/>
                </a:srgbClr>
              </a:clrTo>
            </a:clrChange>
          </a:blip>
          <a:srcRect/>
          <a:stretch>
            <a:fillRect/>
          </a:stretch>
        </p:blipFill>
        <p:spPr bwMode="auto">
          <a:xfrm>
            <a:off x="1828800" y="2362200"/>
            <a:ext cx="5006216" cy="2503108"/>
          </a:xfrm>
          <a:prstGeom prst="rect">
            <a:avLst/>
          </a:prstGeom>
          <a:noFill/>
          <a:ln w="9525">
            <a:noFill/>
            <a:miter lim="800000"/>
            <a:headEnd/>
            <a:tailEnd/>
          </a:ln>
        </p:spPr>
      </p:pic>
      <p:grpSp>
        <p:nvGrpSpPr>
          <p:cNvPr id="2" name="Group 19"/>
          <p:cNvGrpSpPr/>
          <p:nvPr/>
        </p:nvGrpSpPr>
        <p:grpSpPr>
          <a:xfrm>
            <a:off x="5029200" y="4800600"/>
            <a:ext cx="2337816" cy="704909"/>
            <a:chOff x="152400" y="4402290"/>
            <a:chExt cx="1959587" cy="536474"/>
          </a:xfrm>
          <a:solidFill>
            <a:schemeClr val="accent6">
              <a:lumMod val="75000"/>
            </a:schemeClr>
          </a:solidFill>
        </p:grpSpPr>
        <p:sp>
          <p:nvSpPr>
            <p:cNvPr id="11" name="Isosceles Triangle 10"/>
            <p:cNvSpPr/>
            <p:nvPr/>
          </p:nvSpPr>
          <p:spPr>
            <a:xfrm>
              <a:off x="364714" y="4402290"/>
              <a:ext cx="170916" cy="287740"/>
            </a:xfrm>
            <a:prstGeom prst="triangl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TextBox 11"/>
            <p:cNvSpPr txBox="1"/>
            <p:nvPr/>
          </p:nvSpPr>
          <p:spPr>
            <a:xfrm>
              <a:off x="152400" y="4634259"/>
              <a:ext cx="1959587" cy="304505"/>
            </a:xfrm>
            <a:prstGeom prst="rect">
              <a:avLst/>
            </a:prstGeom>
            <a:solidFill>
              <a:schemeClr val="accent6">
                <a:lumMod val="75000"/>
              </a:schemeClr>
            </a:solidFill>
            <a:ln>
              <a:noFill/>
            </a:ln>
          </p:spPr>
          <p:txBody>
            <a:bodyPr wrap="square" rtlCol="0">
              <a:spAutoFit/>
            </a:bodyPr>
            <a:lstStyle/>
            <a:p>
              <a:pPr algn="ctr"/>
              <a:r>
                <a:rPr lang="en-US" sz="2000" b="1" dirty="0">
                  <a:solidFill>
                    <a:schemeClr val="bg1"/>
                  </a:solidFill>
                </a:rPr>
                <a:t>Node or Vertex</a:t>
              </a:r>
            </a:p>
          </p:txBody>
        </p:sp>
      </p:grpSp>
      <p:grpSp>
        <p:nvGrpSpPr>
          <p:cNvPr id="3" name="Group 19"/>
          <p:cNvGrpSpPr/>
          <p:nvPr/>
        </p:nvGrpSpPr>
        <p:grpSpPr>
          <a:xfrm rot="20009677">
            <a:off x="4831367" y="2693281"/>
            <a:ext cx="989077" cy="784862"/>
            <a:chOff x="152400" y="4698088"/>
            <a:chExt cx="829056" cy="597322"/>
          </a:xfrm>
          <a:solidFill>
            <a:schemeClr val="accent6">
              <a:lumMod val="75000"/>
            </a:schemeClr>
          </a:solidFill>
        </p:grpSpPr>
        <p:sp>
          <p:nvSpPr>
            <p:cNvPr id="14" name="Isosceles Triangle 13"/>
            <p:cNvSpPr/>
            <p:nvPr/>
          </p:nvSpPr>
          <p:spPr>
            <a:xfrm rot="10838355">
              <a:off x="424581" y="5096614"/>
              <a:ext cx="288231" cy="198796"/>
            </a:xfrm>
            <a:prstGeom prst="triangl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TextBox 14"/>
            <p:cNvSpPr txBox="1"/>
            <p:nvPr/>
          </p:nvSpPr>
          <p:spPr>
            <a:xfrm>
              <a:off x="152400" y="4698088"/>
              <a:ext cx="829056" cy="400110"/>
            </a:xfrm>
            <a:prstGeom prst="rect">
              <a:avLst/>
            </a:prstGeom>
            <a:solidFill>
              <a:schemeClr val="accent6">
                <a:lumMod val="75000"/>
              </a:schemeClr>
            </a:solidFill>
            <a:ln>
              <a:noFill/>
            </a:ln>
          </p:spPr>
          <p:txBody>
            <a:bodyPr wrap="square" rtlCol="0">
              <a:spAutoFit/>
            </a:bodyPr>
            <a:lstStyle/>
            <a:p>
              <a:pPr algn="ctr"/>
              <a:r>
                <a:rPr lang="en-US" sz="2000" b="1" dirty="0">
                  <a:solidFill>
                    <a:schemeClr val="bg1"/>
                  </a:solidFill>
                </a:rPr>
                <a:t>Edge</a:t>
              </a:r>
            </a:p>
          </p:txBody>
        </p:sp>
      </p:grpSp>
      <p:sp>
        <p:nvSpPr>
          <p:cNvPr id="18" name="TextBox 17"/>
          <p:cNvSpPr txBox="1"/>
          <p:nvPr/>
        </p:nvSpPr>
        <p:spPr>
          <a:xfrm>
            <a:off x="5426964" y="1824335"/>
            <a:ext cx="1888236" cy="461665"/>
          </a:xfrm>
          <a:prstGeom prst="rect">
            <a:avLst/>
          </a:prstGeom>
          <a:solidFill>
            <a:srgbClr val="C00000"/>
          </a:solidFill>
          <a:ln>
            <a:noFill/>
          </a:ln>
        </p:spPr>
        <p:txBody>
          <a:bodyPr wrap="square" rtlCol="0">
            <a:spAutoFit/>
          </a:bodyPr>
          <a:lstStyle/>
          <a:p>
            <a:pPr algn="ctr"/>
            <a:r>
              <a:rPr lang="en-US" sz="2400" b="1" dirty="0">
                <a:solidFill>
                  <a:schemeClr val="bg1"/>
                </a:solidFill>
              </a:rPr>
              <a:t>G = (V,E)</a:t>
            </a:r>
          </a:p>
        </p:txBody>
      </p:sp>
      <p:grpSp>
        <p:nvGrpSpPr>
          <p:cNvPr id="4" name="Group 29"/>
          <p:cNvGrpSpPr/>
          <p:nvPr/>
        </p:nvGrpSpPr>
        <p:grpSpPr>
          <a:xfrm>
            <a:off x="2446019" y="2343295"/>
            <a:ext cx="3947161" cy="2617161"/>
            <a:chOff x="5926798" y="1777994"/>
            <a:chExt cx="3345047" cy="1991799"/>
          </a:xfrm>
        </p:grpSpPr>
        <p:grpSp>
          <p:nvGrpSpPr>
            <p:cNvPr id="5" name="Group 23"/>
            <p:cNvGrpSpPr/>
            <p:nvPr/>
          </p:nvGrpSpPr>
          <p:grpSpPr>
            <a:xfrm rot="20267039">
              <a:off x="7779611" y="2073397"/>
              <a:ext cx="287184" cy="615545"/>
              <a:chOff x="2282279" y="4635630"/>
              <a:chExt cx="332160" cy="566208"/>
            </a:xfrm>
          </p:grpSpPr>
          <p:cxnSp>
            <p:nvCxnSpPr>
              <p:cNvPr id="21" name="Straight Connector 20"/>
              <p:cNvCxnSpPr/>
              <p:nvPr/>
            </p:nvCxnSpPr>
            <p:spPr>
              <a:xfrm rot="6732961">
                <a:off x="2052773" y="4865136"/>
                <a:ext cx="566208" cy="1071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2462040" y="4747320"/>
                <a:ext cx="228598" cy="7620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rot="20020657">
              <a:off x="7187258" y="1777994"/>
              <a:ext cx="1488234" cy="400109"/>
            </a:xfrm>
            <a:prstGeom prst="rect">
              <a:avLst/>
            </a:prstGeom>
            <a:noFill/>
          </p:spPr>
          <p:txBody>
            <a:bodyPr wrap="square" rtlCol="0">
              <a:spAutoFit/>
            </a:bodyPr>
            <a:lstStyle/>
            <a:p>
              <a:r>
                <a:rPr lang="en-US" sz="2000" b="1" dirty="0">
                  <a:solidFill>
                    <a:schemeClr val="accent6">
                      <a:lumMod val="75000"/>
                    </a:schemeClr>
                  </a:solidFill>
                  <a:latin typeface="Kristen ITC" pitchFamily="66" charset="0"/>
                </a:rPr>
                <a:t>Weighted</a:t>
              </a:r>
            </a:p>
          </p:txBody>
        </p:sp>
        <p:sp>
          <p:nvSpPr>
            <p:cNvPr id="26" name="TextBox 25"/>
            <p:cNvSpPr txBox="1"/>
            <p:nvPr/>
          </p:nvSpPr>
          <p:spPr>
            <a:xfrm>
              <a:off x="5926798" y="2774854"/>
              <a:ext cx="380999" cy="351352"/>
            </a:xfrm>
            <a:prstGeom prst="rect">
              <a:avLst/>
            </a:prstGeom>
            <a:noFill/>
          </p:spPr>
          <p:txBody>
            <a:bodyPr wrap="square" rtlCol="0">
              <a:spAutoFit/>
            </a:bodyPr>
            <a:lstStyle/>
            <a:p>
              <a:r>
                <a:rPr lang="en-US" sz="2400" b="1" dirty="0">
                  <a:ln>
                    <a:solidFill>
                      <a:schemeClr val="tx1"/>
                    </a:solidFill>
                  </a:ln>
                  <a:solidFill>
                    <a:schemeClr val="accent6">
                      <a:lumMod val="75000"/>
                    </a:schemeClr>
                  </a:solidFill>
                </a:rPr>
                <a:t>1</a:t>
              </a:r>
            </a:p>
          </p:txBody>
        </p:sp>
        <p:sp>
          <p:nvSpPr>
            <p:cNvPr id="27" name="TextBox 26"/>
            <p:cNvSpPr txBox="1"/>
            <p:nvPr/>
          </p:nvSpPr>
          <p:spPr>
            <a:xfrm>
              <a:off x="7605780" y="2662266"/>
              <a:ext cx="380999" cy="351352"/>
            </a:xfrm>
            <a:prstGeom prst="rect">
              <a:avLst/>
            </a:prstGeom>
            <a:noFill/>
          </p:spPr>
          <p:txBody>
            <a:bodyPr wrap="square" rtlCol="0">
              <a:spAutoFit/>
            </a:bodyPr>
            <a:lstStyle/>
            <a:p>
              <a:r>
                <a:rPr lang="en-US" sz="2400" b="1" dirty="0">
                  <a:ln>
                    <a:solidFill>
                      <a:schemeClr val="tx1"/>
                    </a:solidFill>
                  </a:ln>
                  <a:solidFill>
                    <a:schemeClr val="accent6">
                      <a:lumMod val="75000"/>
                    </a:schemeClr>
                  </a:solidFill>
                </a:rPr>
                <a:t>2</a:t>
              </a:r>
            </a:p>
          </p:txBody>
        </p:sp>
        <p:sp>
          <p:nvSpPr>
            <p:cNvPr id="28" name="TextBox 27"/>
            <p:cNvSpPr txBox="1"/>
            <p:nvPr/>
          </p:nvSpPr>
          <p:spPr>
            <a:xfrm>
              <a:off x="8890846" y="2716862"/>
              <a:ext cx="380999" cy="351352"/>
            </a:xfrm>
            <a:prstGeom prst="rect">
              <a:avLst/>
            </a:prstGeom>
            <a:noFill/>
          </p:spPr>
          <p:txBody>
            <a:bodyPr wrap="square" rtlCol="0">
              <a:spAutoFit/>
            </a:bodyPr>
            <a:lstStyle/>
            <a:p>
              <a:r>
                <a:rPr lang="en-US" sz="2400" b="1" dirty="0">
                  <a:ln>
                    <a:solidFill>
                      <a:schemeClr val="tx1"/>
                    </a:solidFill>
                  </a:ln>
                  <a:solidFill>
                    <a:schemeClr val="accent6">
                      <a:lumMod val="75000"/>
                    </a:schemeClr>
                  </a:solidFill>
                </a:rPr>
                <a:t>2</a:t>
              </a:r>
            </a:p>
          </p:txBody>
        </p:sp>
        <p:sp>
          <p:nvSpPr>
            <p:cNvPr id="29" name="TextBox 28"/>
            <p:cNvSpPr txBox="1"/>
            <p:nvPr/>
          </p:nvSpPr>
          <p:spPr>
            <a:xfrm>
              <a:off x="7476641" y="3418441"/>
              <a:ext cx="381000" cy="351352"/>
            </a:xfrm>
            <a:prstGeom prst="rect">
              <a:avLst/>
            </a:prstGeom>
            <a:noFill/>
          </p:spPr>
          <p:txBody>
            <a:bodyPr wrap="square" rtlCol="0">
              <a:spAutoFit/>
            </a:bodyPr>
            <a:lstStyle/>
            <a:p>
              <a:r>
                <a:rPr lang="en-US" sz="2400" b="1" dirty="0">
                  <a:ln>
                    <a:solidFill>
                      <a:schemeClr val="tx1"/>
                    </a:solidFill>
                  </a:ln>
                  <a:solidFill>
                    <a:schemeClr val="accent6">
                      <a:lumMod val="75000"/>
                    </a:schemeClr>
                  </a:solidFill>
                </a:rPr>
                <a:t>3</a:t>
              </a:r>
            </a:p>
          </p:txBody>
        </p:sp>
      </p:grpSp>
      <p:cxnSp>
        <p:nvCxnSpPr>
          <p:cNvPr id="34" name="Straight Arrow Connector 33"/>
          <p:cNvCxnSpPr/>
          <p:nvPr/>
        </p:nvCxnSpPr>
        <p:spPr>
          <a:xfrm>
            <a:off x="152400" y="3505200"/>
            <a:ext cx="1371600" cy="1588"/>
          </a:xfrm>
          <a:prstGeom prst="straightConnector1">
            <a:avLst/>
          </a:prstGeom>
          <a:ln w="92075">
            <a:solidFill>
              <a:srgbClr val="C00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40803"/>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Distance Vector </a:t>
            </a:r>
            <a:r>
              <a:rPr lang="en-US" sz="4400" b="1" kern="1200" dirty="0">
                <a:ln>
                  <a:solidFill>
                    <a:prstClr val="white"/>
                  </a:solidFill>
                </a:ln>
                <a:solidFill>
                  <a:prstClr val="black"/>
                </a:solidFill>
                <a:latin typeface="Tahoma" pitchFamily="34" charset="0"/>
                <a:ea typeface="+mn-ea"/>
                <a:cs typeface="Tahoma" pitchFamily="34" charset="0"/>
              </a:rPr>
              <a:t>(DV)</a:t>
            </a:r>
            <a:r>
              <a:rPr lang="en-US" sz="4800" b="1" kern="1200" dirty="0">
                <a:ln>
                  <a:solidFill>
                    <a:prstClr val="white"/>
                  </a:solidFill>
                </a:ln>
                <a:solidFill>
                  <a:prstClr val="black"/>
                </a:solidFill>
                <a:latin typeface="Tahoma" pitchFamily="34" charset="0"/>
                <a:ea typeface="+mn-ea"/>
                <a:cs typeface="Tahoma" pitchFamily="34" charset="0"/>
              </a:rPr>
              <a:t> Routing</a:t>
            </a:r>
            <a:endParaRPr lang="th-TH" sz="38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defRPr/>
            </a:pPr>
            <a:r>
              <a:rPr lang="en-US" sz="4300" b="1" dirty="0">
                <a:ln>
                  <a:solidFill>
                    <a:prstClr val="black"/>
                  </a:solidFill>
                </a:ln>
                <a:solidFill>
                  <a:prstClr val="white"/>
                </a:solidFill>
                <a:latin typeface="Tahoma" pitchFamily="34" charset="0"/>
                <a:cs typeface="Tahoma" pitchFamily="34" charset="0"/>
              </a:rPr>
              <a:t>		</a:t>
            </a:r>
            <a:r>
              <a:rPr lang="en-US" sz="4000" b="1" dirty="0">
                <a:ln>
                  <a:solidFill>
                    <a:prstClr val="black"/>
                  </a:solidFill>
                </a:ln>
                <a:solidFill>
                  <a:prstClr val="white"/>
                </a:solidFill>
                <a:latin typeface="Tahoma" pitchFamily="34" charset="0"/>
                <a:cs typeface="Tahoma" pitchFamily="34" charset="0"/>
              </a:rPr>
              <a:t>Topic’s objectives</a:t>
            </a:r>
            <a:endParaRPr lang="th-TH" sz="4000" b="1" dirty="0">
              <a:ln>
                <a:solidFill>
                  <a:prstClr val="black"/>
                </a:solidFill>
              </a:ln>
              <a:solidFill>
                <a:prstClr val="white"/>
              </a:solidFill>
              <a:latin typeface="Tahoma" pitchFamily="34" charset="0"/>
              <a:cs typeface="Tahoma" pitchFamily="34" charset="0"/>
            </a:endParaRPr>
          </a:p>
        </p:txBody>
      </p:sp>
      <p:sp>
        <p:nvSpPr>
          <p:cNvPr id="8" name="Rectangle 7"/>
          <p:cNvSpPr/>
          <p:nvPr/>
        </p:nvSpPr>
        <p:spPr>
          <a:xfrm>
            <a:off x="1595132" y="1269478"/>
            <a:ext cx="3281668" cy="818366"/>
          </a:xfrm>
          <a:prstGeom prst="rect">
            <a:avLst/>
          </a:prstGeom>
        </p:spPr>
        <p:txBody>
          <a:bodyPr wrap="none">
            <a:spAutoFit/>
          </a:bodyPr>
          <a:lstStyle/>
          <a:p>
            <a:pPr marL="514350" lvl="0" indent="-514350" eaLnBrk="0" fontAlgn="base" hangingPunct="0">
              <a:lnSpc>
                <a:spcPct val="150000"/>
              </a:lnSpc>
              <a:spcBef>
                <a:spcPct val="20000"/>
              </a:spcBef>
              <a:spcAft>
                <a:spcPct val="0"/>
              </a:spcAft>
              <a:buClr>
                <a:srgbClr val="FF6600"/>
              </a:buClr>
              <a:buSzPct val="85000"/>
            </a:pPr>
            <a:r>
              <a:rPr lang="en-US" sz="3600" b="1" dirty="0">
                <a:ln w="0" cap="rnd" cmpd="thickThin">
                  <a:solidFill>
                    <a:prstClr val="black"/>
                  </a:solidFill>
                  <a:bevel/>
                </a:ln>
                <a:solidFill>
                  <a:srgbClr val="3333CC"/>
                </a:solidFill>
                <a:latin typeface="Microsoft Sans Serif" pitchFamily="34" charset="0"/>
                <a:cs typeface="Microsoft Sans Serif" pitchFamily="34" charset="0"/>
              </a:rPr>
              <a:t>To learn about:</a:t>
            </a:r>
          </a:p>
        </p:txBody>
      </p:sp>
      <p:sp>
        <p:nvSpPr>
          <p:cNvPr id="6" name="Rectangle 5"/>
          <p:cNvSpPr/>
          <p:nvPr/>
        </p:nvSpPr>
        <p:spPr>
          <a:xfrm>
            <a:off x="1295400" y="2068794"/>
            <a:ext cx="7315200" cy="2505301"/>
          </a:xfrm>
          <a:prstGeom prst="rect">
            <a:avLst/>
          </a:prstGeom>
        </p:spPr>
        <p:txBody>
          <a:bodyPr wrap="square">
            <a:spAutoFit/>
          </a:bodyPr>
          <a:lstStyle/>
          <a:p>
            <a:pPr marL="914400" lvl="0" indent="-627063" eaLnBrk="0" fontAlgn="base" hangingPunct="0">
              <a:lnSpc>
                <a:spcPct val="150000"/>
              </a:lnSpc>
              <a:spcBef>
                <a:spcPct val="20000"/>
              </a:spcBef>
              <a:spcAft>
                <a:spcPct val="0"/>
              </a:spcAft>
              <a:buClr>
                <a:srgbClr val="3333CC"/>
              </a:buClr>
              <a:buSzPct val="85000"/>
            </a:pPr>
            <a:r>
              <a:rPr lang="en-US" sz="3200" b="1" dirty="0">
                <a:ln w="0" cap="rnd" cmpd="thickThin">
                  <a:solidFill>
                    <a:prstClr val="black"/>
                  </a:solidFill>
                  <a:bevel/>
                </a:ln>
                <a:solidFill>
                  <a:srgbClr val="FF6600"/>
                </a:solidFill>
                <a:latin typeface="Microsoft Sans Serif" pitchFamily="34" charset="0"/>
                <a:cs typeface="Microsoft Sans Serif" pitchFamily="34" charset="0"/>
              </a:rPr>
              <a:t>1 – </a:t>
            </a:r>
            <a:r>
              <a:rPr lang="en-US" sz="3200" b="1" dirty="0">
                <a:ln w="0" cap="rnd" cmpd="thickThin">
                  <a:solidFill>
                    <a:prstClr val="black"/>
                  </a:solidFill>
                  <a:bevel/>
                </a:ln>
                <a:solidFill>
                  <a:srgbClr val="000000"/>
                </a:solidFill>
                <a:latin typeface="Microsoft Sans Serif" pitchFamily="34" charset="0"/>
                <a:cs typeface="Microsoft Sans Serif" pitchFamily="34" charset="0"/>
              </a:rPr>
              <a:t>Static vs. Dynamic Routing</a:t>
            </a:r>
          </a:p>
          <a:p>
            <a:pPr marL="914400" lvl="0" indent="-627063" eaLnBrk="0" fontAlgn="base" hangingPunct="0">
              <a:lnSpc>
                <a:spcPct val="150000"/>
              </a:lnSpc>
              <a:spcBef>
                <a:spcPct val="20000"/>
              </a:spcBef>
              <a:spcAft>
                <a:spcPct val="0"/>
              </a:spcAft>
              <a:buClr>
                <a:srgbClr val="3333CC"/>
              </a:buClr>
              <a:buSzPct val="85000"/>
            </a:pPr>
            <a:r>
              <a:rPr lang="en-US" sz="3200" b="1" dirty="0">
                <a:ln w="0" cap="rnd" cmpd="thickThin">
                  <a:solidFill>
                    <a:prstClr val="black"/>
                  </a:solidFill>
                  <a:bevel/>
                </a:ln>
                <a:solidFill>
                  <a:srgbClr val="FF6600"/>
                </a:solidFill>
                <a:latin typeface="Microsoft Sans Serif" pitchFamily="34" charset="0"/>
                <a:cs typeface="Microsoft Sans Serif" pitchFamily="34" charset="0"/>
              </a:rPr>
              <a:t>2 – </a:t>
            </a:r>
            <a:r>
              <a:rPr lang="en-US" sz="3200" b="1" dirty="0">
                <a:ln w="0" cap="rnd" cmpd="thickThin">
                  <a:solidFill>
                    <a:prstClr val="black"/>
                  </a:solidFill>
                  <a:bevel/>
                </a:ln>
                <a:solidFill>
                  <a:srgbClr val="000000"/>
                </a:solidFill>
                <a:latin typeface="Microsoft Sans Serif" pitchFamily="34" charset="0"/>
                <a:cs typeface="Microsoft Sans Serif" pitchFamily="34" charset="0"/>
              </a:rPr>
              <a:t>Scalable Hierarchical Routing</a:t>
            </a:r>
          </a:p>
          <a:p>
            <a:pPr marL="914400" indent="-627063" eaLnBrk="0" fontAlgn="base" hangingPunct="0">
              <a:lnSpc>
                <a:spcPct val="150000"/>
              </a:lnSpc>
              <a:spcBef>
                <a:spcPct val="20000"/>
              </a:spcBef>
              <a:spcAft>
                <a:spcPct val="0"/>
              </a:spcAft>
              <a:buClr>
                <a:srgbClr val="3333CC"/>
              </a:buClr>
              <a:buSzPct val="85000"/>
            </a:pPr>
            <a:r>
              <a:rPr lang="en-US" sz="3200" b="1" dirty="0">
                <a:ln w="0" cap="rnd" cmpd="thickThin">
                  <a:solidFill>
                    <a:prstClr val="black"/>
                  </a:solidFill>
                  <a:bevel/>
                </a:ln>
                <a:solidFill>
                  <a:srgbClr val="FF6600"/>
                </a:solidFill>
                <a:latin typeface="Microsoft Sans Serif" pitchFamily="34" charset="0"/>
                <a:cs typeface="Microsoft Sans Serif" pitchFamily="34" charset="0"/>
              </a:rPr>
              <a:t>3 – </a:t>
            </a:r>
            <a:r>
              <a:rPr lang="en-US" sz="3200" b="1" dirty="0">
                <a:ln w="0" cap="rnd" cmpd="thickThin">
                  <a:solidFill>
                    <a:prstClr val="black"/>
                  </a:solidFill>
                  <a:bevel/>
                </a:ln>
                <a:solidFill>
                  <a:srgbClr val="000000"/>
                </a:solidFill>
                <a:latin typeface="Microsoft Sans Serif" pitchFamily="34" charset="0"/>
                <a:cs typeface="Microsoft Sans Serif" pitchFamily="34" charset="0"/>
              </a:rPr>
              <a:t>Distance Vector Routing Protocols</a:t>
            </a:r>
          </a:p>
        </p:txBody>
      </p:sp>
    </p:spTree>
    <p:extLst>
      <p:ext uri="{BB962C8B-B14F-4D97-AF65-F5344CB8AC3E}">
        <p14:creationId xmlns:p14="http://schemas.microsoft.com/office/powerpoint/2010/main" val="3220955709"/>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Distance Vector (DV) Routing</a:t>
            </a:r>
            <a:endParaRPr lang="th-TH" sz="4000" b="1" dirty="0">
              <a:ln>
                <a:solidFill>
                  <a:prstClr val="black"/>
                </a:solidFill>
              </a:ln>
              <a:solidFill>
                <a:prstClr val="white"/>
              </a:solidFill>
              <a:latin typeface="Tahoma" pitchFamily="34" charset="0"/>
              <a:cs typeface="Tahoma" pitchFamily="34" charset="0"/>
            </a:endParaRPr>
          </a:p>
        </p:txBody>
      </p:sp>
      <p:sp>
        <p:nvSpPr>
          <p:cNvPr id="5" name="Rectangle 3"/>
          <p:cNvSpPr txBox="1">
            <a:spLocks noChangeArrowheads="1"/>
          </p:cNvSpPr>
          <p:nvPr/>
        </p:nvSpPr>
        <p:spPr bwMode="auto">
          <a:xfrm>
            <a:off x="76200" y="838200"/>
            <a:ext cx="8763000" cy="3695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r>
              <a:rPr kumimoji="0" lang="en-US" sz="2600" b="1" i="0" u="none" strike="noStrike" kern="1200" cap="none" spc="0" normalizeH="0" baseline="0" noProof="0" dirty="0">
                <a:ln w="0" cap="rnd" cmpd="thickThin">
                  <a:solidFill>
                    <a:prstClr val="black"/>
                  </a:solidFill>
                  <a:bevel/>
                </a:ln>
                <a:solidFill>
                  <a:srgbClr val="FF0000"/>
                </a:solidFill>
                <a:effectLst/>
                <a:uLnTx/>
                <a:uFillTx/>
                <a:latin typeface="Microsoft Sans Serif" pitchFamily="34" charset="0"/>
                <a:ea typeface="+mn-ea"/>
                <a:cs typeface="Microsoft Sans Serif" pitchFamily="34" charset="0"/>
              </a:rPr>
              <a:t>DV: </a:t>
            </a:r>
            <a:r>
              <a:rPr kumimoji="0" lang="en-US" sz="26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one-dimensional</a:t>
            </a:r>
            <a:r>
              <a:rPr kumimoji="0" lang="en-US" sz="2600" b="1" i="0" u="none" strike="noStrike" kern="1200" cap="none" spc="0" normalizeH="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array containing distances </a:t>
            </a:r>
            <a:r>
              <a:rPr kumimoji="0" lang="en-US" sz="2600" b="1" i="0" u="none" strike="noStrike" kern="1200" cap="none" spc="0" normalizeH="0" noProof="0" dirty="0">
                <a:ln w="0" cap="rnd" cmpd="thickThin">
                  <a:solidFill>
                    <a:prstClr val="black"/>
                  </a:solidFill>
                  <a:bevel/>
                </a:ln>
                <a:solidFill>
                  <a:schemeClr val="accent6">
                    <a:lumMod val="75000"/>
                  </a:schemeClr>
                </a:solidFill>
                <a:effectLst/>
                <a:uLnTx/>
                <a:uFillTx/>
                <a:latin typeface="Microsoft Sans Serif" pitchFamily="34" charset="0"/>
                <a:ea typeface="+mn-ea"/>
                <a:cs typeface="Microsoft Sans Serif" pitchFamily="34" charset="0"/>
              </a:rPr>
              <a:t>(cost) </a:t>
            </a:r>
            <a:r>
              <a:rPr kumimoji="0" lang="en-US" sz="2600" b="1" i="0" u="none" strike="noStrike" kern="1200" cap="none" spc="0" normalizeH="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to all other nodes</a:t>
            </a:r>
          </a:p>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r>
              <a:rPr kumimoji="0" lang="en-US" sz="26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DVs initialized</a:t>
            </a:r>
            <a:r>
              <a:rPr kumimoji="0" lang="en-US" sz="2600" b="1" i="0" u="none" strike="noStrike" kern="1200" cap="none" spc="0" normalizeH="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with costs of direct links and </a:t>
            </a:r>
            <a:r>
              <a:rPr kumimoji="0" lang="en-US" sz="26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communicated</a:t>
            </a:r>
            <a:r>
              <a:rPr kumimoji="0" lang="en-US" sz="2600" b="1" i="0" u="none" strike="noStrike" kern="1200" cap="none" spc="0" normalizeH="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with (direct) neighbors</a:t>
            </a:r>
          </a:p>
          <a:p>
            <a:pPr marL="514350" indent="-514350" eaLnBrk="0" fontAlgn="base" hangingPunct="0">
              <a:lnSpc>
                <a:spcPct val="150000"/>
              </a:lnSpc>
              <a:spcBef>
                <a:spcPct val="20000"/>
              </a:spcBef>
              <a:spcAft>
                <a:spcPct val="0"/>
              </a:spcAft>
              <a:buClr>
                <a:srgbClr val="FF6600"/>
              </a:buClr>
              <a:buSzPct val="100000"/>
              <a:buFont typeface="+mj-lt"/>
              <a:buAutoNum type="arabicPeriod"/>
            </a:pPr>
            <a:r>
              <a:rPr lang="en-US" sz="2600" b="1" dirty="0">
                <a:ln w="0" cap="rnd" cmpd="thickThin">
                  <a:solidFill>
                    <a:prstClr val="black"/>
                  </a:solidFill>
                  <a:bevel/>
                </a:ln>
                <a:solidFill>
                  <a:srgbClr val="3333CC"/>
                </a:solidFill>
                <a:latin typeface="Microsoft Sans Serif" pitchFamily="34" charset="0"/>
                <a:cs typeface="Microsoft Sans Serif" pitchFamily="34" charset="0"/>
              </a:rPr>
              <a:t>When node </a:t>
            </a:r>
            <a:r>
              <a:rPr lang="en-US" sz="2600" b="1" i="1" dirty="0">
                <a:ln w="0" cap="rnd" cmpd="thickThin">
                  <a:solidFill>
                    <a:prstClr val="black"/>
                  </a:solidFill>
                  <a:bevel/>
                </a:ln>
                <a:solidFill>
                  <a:srgbClr val="FF0000"/>
                </a:solidFill>
                <a:latin typeface="Microsoft Sans Serif" pitchFamily="34" charset="0"/>
                <a:cs typeface="Microsoft Sans Serif" pitchFamily="34" charset="0"/>
              </a:rPr>
              <a:t>x</a:t>
            </a:r>
            <a:r>
              <a:rPr lang="en-US" sz="2600" b="1" dirty="0">
                <a:ln w="0" cap="rnd" cmpd="thickThin">
                  <a:solidFill>
                    <a:prstClr val="black"/>
                  </a:solidFill>
                  <a:bevel/>
                </a:ln>
                <a:solidFill>
                  <a:srgbClr val="3333CC"/>
                </a:solidFill>
                <a:latin typeface="Microsoft Sans Serif" pitchFamily="34" charset="0"/>
                <a:cs typeface="Microsoft Sans Serif" pitchFamily="34" charset="0"/>
              </a:rPr>
              <a:t> receives DV update from </a:t>
            </a:r>
            <a:r>
              <a:rPr lang="en-US" sz="2600" i="1" dirty="0">
                <a:ln w="0" cap="rnd" cmpd="thickThin">
                  <a:solidFill>
                    <a:prstClr val="black"/>
                  </a:solidFill>
                  <a:bevel/>
                </a:ln>
                <a:solidFill>
                  <a:srgbClr val="FF0000"/>
                </a:solidFill>
                <a:latin typeface="Microsoft Sans Serif" pitchFamily="34" charset="0"/>
                <a:cs typeface="Microsoft Sans Serif" pitchFamily="34" charset="0"/>
              </a:rPr>
              <a:t>z</a:t>
            </a:r>
            <a:r>
              <a:rPr lang="en-US" sz="2600" b="1" dirty="0">
                <a:ln w="0" cap="rnd" cmpd="thickThin">
                  <a:solidFill>
                    <a:prstClr val="black"/>
                  </a:solidFill>
                  <a:bevel/>
                </a:ln>
                <a:solidFill>
                  <a:srgbClr val="3333CC"/>
                </a:solidFill>
                <a:latin typeface="Microsoft Sans Serif" pitchFamily="34" charset="0"/>
                <a:cs typeface="Microsoft Sans Serif" pitchFamily="34" charset="0"/>
              </a:rPr>
              <a:t>, it checks if it can improve its current cost to </a:t>
            </a:r>
            <a:r>
              <a:rPr lang="en-US" sz="2600" b="1" dirty="0">
                <a:ln w="0" cap="rnd" cmpd="thickThin">
                  <a:solidFill>
                    <a:prstClr val="black"/>
                  </a:solidFill>
                  <a:bevel/>
                </a:ln>
                <a:solidFill>
                  <a:srgbClr val="800000"/>
                </a:solidFill>
                <a:latin typeface="Microsoft Sans Serif" pitchFamily="34" charset="0"/>
                <a:cs typeface="Microsoft Sans Serif" pitchFamily="34" charset="0"/>
              </a:rPr>
              <a:t>y</a:t>
            </a:r>
            <a:r>
              <a:rPr lang="en-US" sz="2600" b="1" dirty="0">
                <a:ln w="0" cap="rnd" cmpd="thickThin">
                  <a:solidFill>
                    <a:prstClr val="black"/>
                  </a:solidFill>
                  <a:bevel/>
                </a:ln>
                <a:solidFill>
                  <a:srgbClr val="3333CC"/>
                </a:solidFill>
                <a:latin typeface="Microsoft Sans Serif" pitchFamily="34" charset="0"/>
                <a:cs typeface="Microsoft Sans Serif" pitchFamily="34" charset="0"/>
              </a:rPr>
              <a:t> using </a:t>
            </a:r>
            <a:r>
              <a:rPr lang="en-US" sz="2600" b="1" dirty="0">
                <a:ln w="0" cap="rnd" cmpd="thickThin">
                  <a:solidFill>
                    <a:prstClr val="black"/>
                  </a:solidFill>
                  <a:bevel/>
                </a:ln>
                <a:solidFill>
                  <a:srgbClr val="FF0000"/>
                </a:solidFill>
                <a:latin typeface="Microsoft Sans Serif" pitchFamily="34" charset="0"/>
                <a:cs typeface="Microsoft Sans Serif" pitchFamily="34" charset="0"/>
              </a:rPr>
              <a:t>Bellman-Ford equation</a:t>
            </a:r>
          </a:p>
          <a:p>
            <a:pPr marL="514350" indent="-514350" eaLnBrk="0" fontAlgn="base" hangingPunct="0">
              <a:lnSpc>
                <a:spcPct val="150000"/>
              </a:lnSpc>
              <a:spcBef>
                <a:spcPct val="20000"/>
              </a:spcBef>
              <a:spcAft>
                <a:spcPct val="0"/>
              </a:spcAft>
              <a:buClr>
                <a:srgbClr val="FF6600"/>
              </a:buClr>
              <a:buSzPct val="100000"/>
            </a:pPr>
            <a:r>
              <a:rPr lang="en-US" sz="2600" b="1" dirty="0">
                <a:ln w="0" cap="rnd" cmpd="thickThin">
                  <a:solidFill>
                    <a:prstClr val="black"/>
                  </a:solidFill>
                  <a:bevel/>
                </a:ln>
                <a:solidFill>
                  <a:srgbClr val="3333CC"/>
                </a:solidFill>
                <a:latin typeface="Microsoft Sans Serif" pitchFamily="34" charset="0"/>
                <a:cs typeface="Microsoft Sans Serif" pitchFamily="34" charset="0"/>
              </a:rPr>
              <a:t>	</a:t>
            </a:r>
            <a:r>
              <a:rPr lang="es-ES" sz="2800" b="1" dirty="0">
                <a:ln>
                  <a:solidFill>
                    <a:schemeClr val="tx1"/>
                  </a:solidFill>
                </a:ln>
                <a:solidFill>
                  <a:srgbClr val="C00000"/>
                </a:solidFill>
              </a:rPr>
              <a:t> </a:t>
            </a:r>
            <a:r>
              <a:rPr lang="es-ES" sz="2800" b="1" dirty="0" err="1"/>
              <a:t>d</a:t>
            </a:r>
            <a:r>
              <a:rPr lang="es-ES" sz="2800" b="1" baseline="-25000" dirty="0" err="1"/>
              <a:t>x</a:t>
            </a:r>
            <a:r>
              <a:rPr lang="es-ES" sz="2800" b="1" dirty="0"/>
              <a:t>(y) = </a:t>
            </a:r>
            <a:r>
              <a:rPr lang="es-ES" sz="2800" b="1" dirty="0" err="1"/>
              <a:t>minimum</a:t>
            </a:r>
            <a:r>
              <a:rPr lang="es-ES" sz="2800" b="1" dirty="0"/>
              <a:t> </a:t>
            </a:r>
            <a:r>
              <a:rPr lang="es-ES" sz="2800" b="1" dirty="0" err="1"/>
              <a:t>cost</a:t>
            </a:r>
            <a:r>
              <a:rPr lang="es-ES" sz="2800" b="1" dirty="0"/>
              <a:t> </a:t>
            </a:r>
            <a:r>
              <a:rPr lang="es-ES" sz="2800" b="1" dirty="0" err="1"/>
              <a:t>path</a:t>
            </a:r>
            <a:r>
              <a:rPr lang="es-ES" sz="2800" b="1" dirty="0"/>
              <a:t> </a:t>
            </a:r>
            <a:r>
              <a:rPr lang="es-ES" sz="2800" b="1" dirty="0" err="1"/>
              <a:t>between</a:t>
            </a:r>
            <a:r>
              <a:rPr lang="es-ES" sz="2800" b="1" dirty="0"/>
              <a:t> x and y</a:t>
            </a:r>
          </a:p>
          <a:p>
            <a:pPr marL="514350" indent="-514350" eaLnBrk="0" fontAlgn="base" hangingPunct="0">
              <a:spcBef>
                <a:spcPct val="20000"/>
              </a:spcBef>
              <a:spcAft>
                <a:spcPct val="0"/>
              </a:spcAft>
              <a:buClr>
                <a:srgbClr val="FF6600"/>
              </a:buClr>
              <a:buSzPct val="100000"/>
            </a:pPr>
            <a:r>
              <a:rPr lang="es-ES" sz="2800" b="1" dirty="0">
                <a:ln>
                  <a:solidFill>
                    <a:schemeClr val="tx1"/>
                  </a:solidFill>
                </a:ln>
                <a:solidFill>
                  <a:srgbClr val="C00000"/>
                </a:solidFill>
              </a:rPr>
              <a:t>	 </a:t>
            </a:r>
            <a:r>
              <a:rPr lang="es-ES" sz="2800" b="1" dirty="0"/>
              <a:t>c(x, z) = </a:t>
            </a:r>
            <a:r>
              <a:rPr lang="es-ES" sz="2800" b="1" dirty="0" err="1"/>
              <a:t>cost</a:t>
            </a:r>
            <a:r>
              <a:rPr lang="es-ES" sz="2800" b="1" dirty="0"/>
              <a:t> of link </a:t>
            </a:r>
            <a:r>
              <a:rPr lang="es-ES" sz="2800" b="1" dirty="0" err="1"/>
              <a:t>between</a:t>
            </a:r>
            <a:r>
              <a:rPr lang="es-ES" sz="2800" b="1" dirty="0"/>
              <a:t> x and z</a:t>
            </a:r>
            <a:endParaRPr lang="es-ES" sz="2800" b="1" dirty="0">
              <a:ln>
                <a:solidFill>
                  <a:schemeClr val="tx1"/>
                </a:solidFill>
              </a:ln>
              <a:solidFill>
                <a:schemeClr val="accent6">
                  <a:lumMod val="75000"/>
                </a:schemeClr>
              </a:solidFill>
            </a:endParaRPr>
          </a:p>
        </p:txBody>
      </p:sp>
      <p:sp>
        <p:nvSpPr>
          <p:cNvPr id="6" name="TextBox 5"/>
          <p:cNvSpPr txBox="1"/>
          <p:nvPr/>
        </p:nvSpPr>
        <p:spPr>
          <a:xfrm>
            <a:off x="2057400" y="4648200"/>
            <a:ext cx="5181600" cy="523220"/>
          </a:xfrm>
          <a:prstGeom prst="rect">
            <a:avLst/>
          </a:prstGeom>
          <a:solidFill>
            <a:schemeClr val="bg1">
              <a:lumMod val="75000"/>
            </a:schemeClr>
          </a:solidFill>
        </p:spPr>
        <p:txBody>
          <a:bodyPr wrap="square" rtlCol="0">
            <a:spAutoFit/>
          </a:bodyPr>
          <a:lstStyle/>
          <a:p>
            <a:pPr marL="514350" lvl="0" indent="-514350" eaLnBrk="0" fontAlgn="base" hangingPunct="0">
              <a:spcBef>
                <a:spcPct val="20000"/>
              </a:spcBef>
              <a:spcAft>
                <a:spcPct val="0"/>
              </a:spcAft>
              <a:buClr>
                <a:srgbClr val="FF6600"/>
              </a:buClr>
              <a:buSzPct val="100000"/>
            </a:pPr>
            <a:r>
              <a:rPr lang="es-ES" sz="2800" b="1" dirty="0" err="1">
                <a:ln>
                  <a:solidFill>
                    <a:prstClr val="black"/>
                  </a:solidFill>
                </a:ln>
                <a:solidFill>
                  <a:srgbClr val="C00000"/>
                </a:solidFill>
              </a:rPr>
              <a:t>d</a:t>
            </a:r>
            <a:r>
              <a:rPr lang="es-ES" sz="2800" b="1" baseline="-25000" dirty="0" err="1">
                <a:ln>
                  <a:solidFill>
                    <a:prstClr val="black"/>
                  </a:solidFill>
                </a:ln>
                <a:solidFill>
                  <a:srgbClr val="C00000"/>
                </a:solidFill>
              </a:rPr>
              <a:t>x</a:t>
            </a:r>
            <a:r>
              <a:rPr lang="es-ES" sz="2800" b="1" dirty="0">
                <a:ln>
                  <a:solidFill>
                    <a:prstClr val="black"/>
                  </a:solidFill>
                </a:ln>
                <a:solidFill>
                  <a:srgbClr val="C00000"/>
                </a:solidFill>
              </a:rPr>
              <a:t>(y) </a:t>
            </a:r>
            <a:r>
              <a:rPr lang="es-ES" sz="2800" b="1" dirty="0">
                <a:solidFill>
                  <a:prstClr val="black"/>
                </a:solidFill>
              </a:rPr>
              <a:t>= </a:t>
            </a:r>
            <a:r>
              <a:rPr lang="es-ES" sz="2800" b="1" dirty="0">
                <a:ln>
                  <a:solidFill>
                    <a:prstClr val="black"/>
                  </a:solidFill>
                </a:ln>
                <a:solidFill>
                  <a:srgbClr val="F79646">
                    <a:lumMod val="75000"/>
                  </a:srgbClr>
                </a:solidFill>
              </a:rPr>
              <a:t>min {</a:t>
            </a:r>
            <a:r>
              <a:rPr lang="es-ES" sz="2800" b="1" dirty="0" err="1">
                <a:ln>
                  <a:solidFill>
                    <a:prstClr val="black"/>
                  </a:solidFill>
                </a:ln>
                <a:solidFill>
                  <a:srgbClr val="C00000"/>
                </a:solidFill>
              </a:rPr>
              <a:t>d</a:t>
            </a:r>
            <a:r>
              <a:rPr lang="es-ES" sz="2800" b="1" baseline="-25000" dirty="0" err="1">
                <a:ln>
                  <a:solidFill>
                    <a:prstClr val="black"/>
                  </a:solidFill>
                </a:ln>
                <a:solidFill>
                  <a:srgbClr val="C00000"/>
                </a:solidFill>
              </a:rPr>
              <a:t>x</a:t>
            </a:r>
            <a:r>
              <a:rPr lang="es-ES" sz="2800" b="1" dirty="0">
                <a:ln>
                  <a:solidFill>
                    <a:prstClr val="black"/>
                  </a:solidFill>
                </a:ln>
                <a:solidFill>
                  <a:srgbClr val="C00000"/>
                </a:solidFill>
              </a:rPr>
              <a:t>(y)</a:t>
            </a:r>
            <a:r>
              <a:rPr lang="es-ES" sz="2800" b="1" dirty="0">
                <a:solidFill>
                  <a:srgbClr val="1F497D">
                    <a:lumMod val="50000"/>
                  </a:srgbClr>
                </a:solidFill>
              </a:rPr>
              <a:t>, </a:t>
            </a:r>
            <a:r>
              <a:rPr lang="es-ES" sz="2800" b="1" dirty="0">
                <a:ln>
                  <a:solidFill>
                    <a:prstClr val="black"/>
                  </a:solidFill>
                </a:ln>
                <a:solidFill>
                  <a:srgbClr val="FF0000"/>
                </a:solidFill>
              </a:rPr>
              <a:t> </a:t>
            </a:r>
            <a:r>
              <a:rPr lang="es-ES" sz="2800" dirty="0">
                <a:ln>
                  <a:solidFill>
                    <a:prstClr val="black"/>
                  </a:solidFill>
                </a:ln>
              </a:rPr>
              <a:t>(</a:t>
            </a:r>
            <a:r>
              <a:rPr lang="es-ES" sz="2800" b="1" dirty="0">
                <a:solidFill>
                  <a:prstClr val="black"/>
                </a:solidFill>
              </a:rPr>
              <a:t>c(x, z) + </a:t>
            </a:r>
            <a:r>
              <a:rPr lang="es-ES" sz="2800" b="1" dirty="0" err="1">
                <a:solidFill>
                  <a:prstClr val="black"/>
                </a:solidFill>
              </a:rPr>
              <a:t>d</a:t>
            </a:r>
            <a:r>
              <a:rPr lang="es-ES" sz="2800" b="1" baseline="-25000" dirty="0" err="1">
                <a:solidFill>
                  <a:prstClr val="black"/>
                </a:solidFill>
              </a:rPr>
              <a:t>z</a:t>
            </a:r>
            <a:r>
              <a:rPr lang="es-ES" sz="2800" b="1" dirty="0">
                <a:solidFill>
                  <a:prstClr val="black"/>
                </a:solidFill>
              </a:rPr>
              <a:t>(y)</a:t>
            </a:r>
            <a:r>
              <a:rPr lang="es-ES" sz="2800" dirty="0">
                <a:ln>
                  <a:solidFill>
                    <a:prstClr val="black"/>
                  </a:solidFill>
                </a:ln>
              </a:rPr>
              <a:t>)</a:t>
            </a:r>
            <a:r>
              <a:rPr lang="es-ES" sz="2800" b="1" dirty="0">
                <a:ln>
                  <a:solidFill>
                    <a:prstClr val="black"/>
                  </a:solidFill>
                </a:ln>
                <a:solidFill>
                  <a:srgbClr val="F79646">
                    <a:lumMod val="75000"/>
                  </a:srgbClr>
                </a:solidFill>
              </a:rPr>
              <a: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DV Example - Network Graph</a:t>
            </a:r>
            <a:endParaRPr lang="th-TH" sz="4000" b="1" dirty="0">
              <a:ln>
                <a:solidFill>
                  <a:prstClr val="black"/>
                </a:solidFill>
              </a:ln>
              <a:solidFill>
                <a:prstClr val="white"/>
              </a:solidFill>
              <a:latin typeface="Tahoma" pitchFamily="34" charset="0"/>
              <a:cs typeface="Tahoma" pitchFamily="34" charset="0"/>
            </a:endParaRPr>
          </a:p>
        </p:txBody>
      </p:sp>
      <p:pic>
        <p:nvPicPr>
          <p:cNvPr id="4" name="Picture 2"/>
          <p:cNvPicPr>
            <a:picLocks noChangeAspect="1" noChangeArrowheads="1"/>
          </p:cNvPicPr>
          <p:nvPr/>
        </p:nvPicPr>
        <p:blipFill>
          <a:blip r:embed="rId3" cstate="print"/>
          <a:srcRect/>
          <a:stretch>
            <a:fillRect/>
          </a:stretch>
        </p:blipFill>
        <p:spPr bwMode="auto">
          <a:xfrm>
            <a:off x="1143000" y="1099695"/>
            <a:ext cx="6723173" cy="3644134"/>
          </a:xfrm>
          <a:prstGeom prst="rect">
            <a:avLst/>
          </a:prstGeom>
          <a:noFill/>
          <a:ln w="19050">
            <a:solidFill>
              <a:schemeClr val="accent6">
                <a:lumMod val="75000"/>
              </a:schemeClr>
            </a:solidFill>
            <a:miter lim="800000"/>
            <a:headEnd/>
            <a:tailEnd/>
          </a:ln>
          <a:effectLst/>
        </p:spPr>
      </p:pic>
      <p:grpSp>
        <p:nvGrpSpPr>
          <p:cNvPr id="2" name="Group 19"/>
          <p:cNvGrpSpPr/>
          <p:nvPr/>
        </p:nvGrpSpPr>
        <p:grpSpPr>
          <a:xfrm rot="21299098">
            <a:off x="262284" y="4581169"/>
            <a:ext cx="5174161" cy="833070"/>
            <a:chOff x="-454865" y="4467781"/>
            <a:chExt cx="1522272" cy="833070"/>
          </a:xfrm>
          <a:solidFill>
            <a:schemeClr val="accent6">
              <a:lumMod val="75000"/>
            </a:schemeClr>
          </a:solidFill>
        </p:grpSpPr>
        <p:sp>
          <p:nvSpPr>
            <p:cNvPr id="8" name="Isosceles Triangle 7"/>
            <p:cNvSpPr/>
            <p:nvPr/>
          </p:nvSpPr>
          <p:spPr>
            <a:xfrm rot="21555535">
              <a:off x="662602" y="4467781"/>
              <a:ext cx="122347" cy="288804"/>
            </a:xfrm>
            <a:prstGeom prst="triangl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	`</a:t>
              </a:r>
            </a:p>
          </p:txBody>
        </p:sp>
        <p:sp>
          <p:nvSpPr>
            <p:cNvPr id="9" name="TextBox 8"/>
            <p:cNvSpPr txBox="1"/>
            <p:nvPr/>
          </p:nvSpPr>
          <p:spPr>
            <a:xfrm>
              <a:off x="-454865" y="4716076"/>
              <a:ext cx="1522272" cy="584775"/>
            </a:xfrm>
            <a:prstGeom prst="rect">
              <a:avLst/>
            </a:prstGeom>
            <a:solidFill>
              <a:schemeClr val="accent6">
                <a:lumMod val="75000"/>
              </a:schemeClr>
            </a:solidFill>
            <a:ln>
              <a:noFill/>
            </a:ln>
          </p:spPr>
          <p:txBody>
            <a:bodyPr wrap="square" rtlCol="0">
              <a:spAutoFit/>
            </a:bodyPr>
            <a:lstStyle/>
            <a:p>
              <a:pPr algn="ctr"/>
              <a:r>
                <a:rPr lang="en-US" sz="3200" b="1" dirty="0">
                  <a:solidFill>
                    <a:schemeClr val="bg1"/>
                  </a:solidFill>
                </a:rPr>
                <a:t>Cost for each link can be set</a:t>
              </a: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a:ln>
                  <a:solidFill>
                    <a:prstClr val="black"/>
                  </a:solidFill>
                </a:ln>
                <a:solidFill>
                  <a:prstClr val="white"/>
                </a:solidFill>
                <a:latin typeface="Tahoma" pitchFamily="34" charset="0"/>
                <a:cs typeface="Tahoma" pitchFamily="34" charset="0"/>
              </a:rPr>
              <a:t>Distance Vector Routing Example</a:t>
            </a:r>
            <a:endParaRPr lang="th-TH" sz="4000" b="1" dirty="0">
              <a:ln>
                <a:solidFill>
                  <a:prstClr val="black"/>
                </a:solidFill>
              </a:ln>
              <a:solidFill>
                <a:prstClr val="white"/>
              </a:solidFill>
              <a:latin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1295400" y="2837224"/>
            <a:ext cx="5638800" cy="3868376"/>
          </a:xfrm>
          <a:prstGeom prst="rect">
            <a:avLst/>
          </a:prstGeom>
          <a:noFill/>
          <a:ln w="9525">
            <a:noFill/>
            <a:miter lim="800000"/>
            <a:headEnd/>
            <a:tailEnd/>
          </a:ln>
          <a:effectLst/>
        </p:spPr>
      </p:pic>
      <p:pic>
        <p:nvPicPr>
          <p:cNvPr id="4" name="Picture 2"/>
          <p:cNvPicPr>
            <a:picLocks noChangeAspect="1" noChangeArrowheads="1"/>
          </p:cNvPicPr>
          <p:nvPr/>
        </p:nvPicPr>
        <p:blipFill>
          <a:blip r:embed="rId4" cstate="print"/>
          <a:srcRect/>
          <a:stretch>
            <a:fillRect/>
          </a:stretch>
        </p:blipFill>
        <p:spPr bwMode="auto">
          <a:xfrm>
            <a:off x="3048000" y="1033462"/>
            <a:ext cx="3013764" cy="1633538"/>
          </a:xfrm>
          <a:prstGeom prst="rect">
            <a:avLst/>
          </a:prstGeom>
          <a:noFill/>
          <a:ln w="19050">
            <a:solidFill>
              <a:schemeClr val="accent6">
                <a:lumMod val="75000"/>
              </a:schemeClr>
            </a:solidFill>
            <a:miter lim="800000"/>
            <a:headEnd/>
            <a:tailEnd/>
          </a:ln>
          <a:effectLst/>
        </p:spPr>
      </p:pic>
      <p:grpSp>
        <p:nvGrpSpPr>
          <p:cNvPr id="5" name="Group 4"/>
          <p:cNvGrpSpPr/>
          <p:nvPr/>
        </p:nvGrpSpPr>
        <p:grpSpPr>
          <a:xfrm>
            <a:off x="7010400" y="2545399"/>
            <a:ext cx="2021777" cy="1569401"/>
            <a:chOff x="6383844" y="1326199"/>
            <a:chExt cx="2021777" cy="1569401"/>
          </a:xfrm>
        </p:grpSpPr>
        <p:sp>
          <p:nvSpPr>
            <p:cNvPr id="6" name="TextBox 5"/>
            <p:cNvSpPr txBox="1"/>
            <p:nvPr/>
          </p:nvSpPr>
          <p:spPr>
            <a:xfrm rot="1608507">
              <a:off x="6383844" y="1326199"/>
              <a:ext cx="2021777" cy="1015663"/>
            </a:xfrm>
            <a:prstGeom prst="rect">
              <a:avLst/>
            </a:prstGeom>
            <a:noFill/>
          </p:spPr>
          <p:txBody>
            <a:bodyPr wrap="square" rtlCol="0">
              <a:spAutoFit/>
            </a:bodyPr>
            <a:lstStyle/>
            <a:p>
              <a:r>
                <a:rPr lang="en-US" sz="2000" b="1" dirty="0">
                  <a:solidFill>
                    <a:srgbClr val="C00000"/>
                  </a:solidFill>
                  <a:latin typeface="Kristen ITC" pitchFamily="66" charset="0"/>
                </a:rPr>
                <a:t>Initial information at each node</a:t>
              </a:r>
            </a:p>
          </p:txBody>
        </p:sp>
        <p:grpSp>
          <p:nvGrpSpPr>
            <p:cNvPr id="8" name="Group 21"/>
            <p:cNvGrpSpPr/>
            <p:nvPr/>
          </p:nvGrpSpPr>
          <p:grpSpPr>
            <a:xfrm>
              <a:off x="7010400" y="2362198"/>
              <a:ext cx="338908" cy="533402"/>
              <a:chOff x="7010400" y="2362198"/>
              <a:chExt cx="338908" cy="533402"/>
            </a:xfrm>
          </p:grpSpPr>
          <p:cxnSp>
            <p:nvCxnSpPr>
              <p:cNvPr id="13" name="Straight Connector 12"/>
              <p:cNvCxnSpPr/>
              <p:nvPr/>
            </p:nvCxnSpPr>
            <p:spPr>
              <a:xfrm rot="5400000">
                <a:off x="6896100" y="2476498"/>
                <a:ext cx="533402" cy="3048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4067039">
                <a:off x="7159166" y="2436262"/>
                <a:ext cx="248518" cy="1317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flipV="1">
                <a:off x="7104363" y="2362200"/>
                <a:ext cx="210837" cy="746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7" name="Right Brace 16"/>
          <p:cNvSpPr/>
          <p:nvPr/>
        </p:nvSpPr>
        <p:spPr>
          <a:xfrm>
            <a:off x="7162800" y="3962400"/>
            <a:ext cx="381000" cy="2667000"/>
          </a:xfrm>
          <a:prstGeom prst="rightBrace">
            <a:avLst/>
          </a:prstGeom>
          <a:ln w="57150">
            <a:solidFill>
              <a:srgbClr val="FF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lvl="0" algn="ctr"/>
            <a:r>
              <a:rPr lang="en-US" sz="4000" b="1" dirty="0">
                <a:ln>
                  <a:solidFill>
                    <a:prstClr val="black"/>
                  </a:solidFill>
                </a:ln>
                <a:solidFill>
                  <a:prstClr val="white"/>
                </a:solidFill>
                <a:latin typeface="Tahoma" pitchFamily="34" charset="0"/>
                <a:cs typeface="Tahoma" pitchFamily="34" charset="0"/>
              </a:rPr>
              <a:t>Distance Vector Routing Example</a:t>
            </a:r>
            <a:endParaRPr lang="th-TH" sz="4000" b="1" dirty="0">
              <a:ln>
                <a:solidFill>
                  <a:prstClr val="black"/>
                </a:solidFill>
              </a:ln>
              <a:solidFill>
                <a:prstClr val="white"/>
              </a:solidFill>
              <a:latin typeface="Tahoma" pitchFamily="34" charset="0"/>
              <a:cs typeface="Tahoma" pitchFamily="34" charset="0"/>
            </a:endParaRPr>
          </a:p>
        </p:txBody>
      </p:sp>
      <p:pic>
        <p:nvPicPr>
          <p:cNvPr id="4" name="Picture 2"/>
          <p:cNvPicPr>
            <a:picLocks noChangeAspect="1" noChangeArrowheads="1"/>
          </p:cNvPicPr>
          <p:nvPr/>
        </p:nvPicPr>
        <p:blipFill>
          <a:blip r:embed="rId3" cstate="print"/>
          <a:srcRect/>
          <a:stretch>
            <a:fillRect/>
          </a:stretch>
        </p:blipFill>
        <p:spPr bwMode="auto">
          <a:xfrm>
            <a:off x="228599" y="1752600"/>
            <a:ext cx="3200401" cy="1734700"/>
          </a:xfrm>
          <a:prstGeom prst="rect">
            <a:avLst/>
          </a:prstGeom>
          <a:noFill/>
          <a:ln w="19050">
            <a:solidFill>
              <a:schemeClr val="accent6">
                <a:lumMod val="75000"/>
              </a:schemeClr>
            </a:solidFill>
            <a:miter lim="800000"/>
            <a:headEnd/>
            <a:tailEnd/>
          </a:ln>
          <a:effectLst/>
        </p:spPr>
      </p:pic>
      <p:pic>
        <p:nvPicPr>
          <p:cNvPr id="5" name="Picture 2"/>
          <p:cNvPicPr>
            <a:picLocks noChangeAspect="1" noChangeArrowheads="1"/>
          </p:cNvPicPr>
          <p:nvPr/>
        </p:nvPicPr>
        <p:blipFill>
          <a:blip r:embed="rId4" cstate="print"/>
          <a:srcRect/>
          <a:stretch>
            <a:fillRect/>
          </a:stretch>
        </p:blipFill>
        <p:spPr bwMode="auto">
          <a:xfrm>
            <a:off x="3821462" y="2819400"/>
            <a:ext cx="4865338" cy="3962400"/>
          </a:xfrm>
          <a:prstGeom prst="rect">
            <a:avLst/>
          </a:prstGeom>
          <a:noFill/>
          <a:ln w="9525">
            <a:noFill/>
            <a:miter lim="800000"/>
            <a:headEnd/>
            <a:tailEnd/>
          </a:ln>
          <a:effectLst/>
        </p:spPr>
      </p:pic>
      <p:grpSp>
        <p:nvGrpSpPr>
          <p:cNvPr id="6" name="Group 19"/>
          <p:cNvGrpSpPr/>
          <p:nvPr/>
        </p:nvGrpSpPr>
        <p:grpSpPr>
          <a:xfrm>
            <a:off x="4315912" y="1728642"/>
            <a:ext cx="3807091" cy="862158"/>
            <a:chOff x="-52664" y="4716077"/>
            <a:chExt cx="1120071" cy="862158"/>
          </a:xfrm>
          <a:solidFill>
            <a:schemeClr val="accent6">
              <a:lumMod val="75000"/>
            </a:schemeClr>
          </a:solidFill>
        </p:grpSpPr>
        <p:sp>
          <p:nvSpPr>
            <p:cNvPr id="8" name="Isosceles Triangle 7"/>
            <p:cNvSpPr/>
            <p:nvPr/>
          </p:nvSpPr>
          <p:spPr>
            <a:xfrm rot="10690729">
              <a:off x="641389" y="5289431"/>
              <a:ext cx="122347" cy="288804"/>
            </a:xfrm>
            <a:prstGeom prst="triangl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 name="TextBox 8"/>
            <p:cNvSpPr txBox="1"/>
            <p:nvPr/>
          </p:nvSpPr>
          <p:spPr>
            <a:xfrm>
              <a:off x="-52664" y="4716077"/>
              <a:ext cx="1120071" cy="584775"/>
            </a:xfrm>
            <a:prstGeom prst="rect">
              <a:avLst/>
            </a:prstGeom>
            <a:solidFill>
              <a:schemeClr val="accent6">
                <a:lumMod val="75000"/>
              </a:schemeClr>
            </a:solidFill>
            <a:ln>
              <a:noFill/>
            </a:ln>
          </p:spPr>
          <p:txBody>
            <a:bodyPr wrap="square" rtlCol="0">
              <a:spAutoFit/>
            </a:bodyPr>
            <a:lstStyle/>
            <a:p>
              <a:pPr algn="ctr"/>
              <a:r>
                <a:rPr lang="en-US" sz="3200" b="1" dirty="0">
                  <a:solidFill>
                    <a:schemeClr val="bg1"/>
                  </a:solidFill>
                </a:rPr>
                <a:t>Initial Table at 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lvl="0" algn="ctr"/>
            <a:r>
              <a:rPr lang="en-US" sz="4000" b="1" dirty="0">
                <a:ln>
                  <a:solidFill>
                    <a:prstClr val="black"/>
                  </a:solidFill>
                </a:ln>
                <a:solidFill>
                  <a:prstClr val="white"/>
                </a:solidFill>
                <a:latin typeface="Tahoma" pitchFamily="34" charset="0"/>
                <a:cs typeface="Tahoma" pitchFamily="34" charset="0"/>
              </a:rPr>
              <a:t>Distance Vector Routing Example</a:t>
            </a:r>
            <a:endParaRPr lang="th-TH" sz="4000" b="1" dirty="0">
              <a:ln>
                <a:solidFill>
                  <a:prstClr val="black"/>
                </a:solidFill>
              </a:ln>
              <a:solidFill>
                <a:prstClr val="white"/>
              </a:solidFill>
              <a:latin typeface="Tahoma" pitchFamily="34" charset="0"/>
              <a:cs typeface="Tahoma" pitchFamily="34" charset="0"/>
            </a:endParaRPr>
          </a:p>
        </p:txBody>
      </p:sp>
      <p:pic>
        <p:nvPicPr>
          <p:cNvPr id="4" name="Picture 2"/>
          <p:cNvPicPr>
            <a:picLocks noChangeAspect="1" noChangeArrowheads="1"/>
          </p:cNvPicPr>
          <p:nvPr/>
        </p:nvPicPr>
        <p:blipFill>
          <a:blip r:embed="rId3" cstate="print"/>
          <a:srcRect/>
          <a:stretch>
            <a:fillRect/>
          </a:stretch>
        </p:blipFill>
        <p:spPr bwMode="auto">
          <a:xfrm>
            <a:off x="381000" y="1033462"/>
            <a:ext cx="3013764" cy="1633538"/>
          </a:xfrm>
          <a:prstGeom prst="rect">
            <a:avLst/>
          </a:prstGeom>
          <a:noFill/>
          <a:ln w="19050">
            <a:solidFill>
              <a:schemeClr val="accent6">
                <a:lumMod val="75000"/>
              </a:schemeClr>
            </a:solid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4123192" y="2819400"/>
            <a:ext cx="4868408" cy="3982445"/>
          </a:xfrm>
          <a:prstGeom prst="rect">
            <a:avLst/>
          </a:prstGeom>
          <a:noFill/>
          <a:ln w="9525">
            <a:noFill/>
            <a:miter lim="800000"/>
            <a:headEnd/>
            <a:tailEnd/>
          </a:ln>
          <a:effectLst/>
        </p:spPr>
      </p:pic>
      <p:grpSp>
        <p:nvGrpSpPr>
          <p:cNvPr id="9" name="Group 8"/>
          <p:cNvGrpSpPr/>
          <p:nvPr/>
        </p:nvGrpSpPr>
        <p:grpSpPr>
          <a:xfrm>
            <a:off x="6248400" y="4648200"/>
            <a:ext cx="1703832" cy="533400"/>
            <a:chOff x="6248400" y="4648200"/>
            <a:chExt cx="1703832" cy="533400"/>
          </a:xfrm>
        </p:grpSpPr>
        <p:pic>
          <p:nvPicPr>
            <p:cNvPr id="5" name="Picture 2"/>
            <p:cNvPicPr>
              <a:picLocks noChangeAspect="1" noChangeArrowheads="1"/>
            </p:cNvPicPr>
            <p:nvPr/>
          </p:nvPicPr>
          <p:blipFill>
            <a:blip r:embed="rId5" cstate="print"/>
            <a:srcRect l="66758" t="46154" r="20360" b="40385"/>
            <a:stretch>
              <a:fillRect/>
            </a:stretch>
          </p:blipFill>
          <p:spPr bwMode="auto">
            <a:xfrm>
              <a:off x="7315200" y="4648200"/>
              <a:ext cx="637032" cy="533400"/>
            </a:xfrm>
            <a:prstGeom prst="rect">
              <a:avLst/>
            </a:prstGeom>
            <a:noFill/>
            <a:ln w="9525">
              <a:noFill/>
              <a:miter lim="800000"/>
              <a:headEnd/>
              <a:tailEnd/>
            </a:ln>
            <a:effectLst/>
          </p:spPr>
        </p:pic>
        <p:pic>
          <p:nvPicPr>
            <p:cNvPr id="8" name="Picture 2"/>
            <p:cNvPicPr>
              <a:picLocks noChangeAspect="1" noChangeArrowheads="1"/>
            </p:cNvPicPr>
            <p:nvPr/>
          </p:nvPicPr>
          <p:blipFill>
            <a:blip r:embed="rId5" cstate="print"/>
            <a:srcRect l="45184" t="46154" r="44029" b="40385"/>
            <a:stretch>
              <a:fillRect/>
            </a:stretch>
          </p:blipFill>
          <p:spPr bwMode="auto">
            <a:xfrm>
              <a:off x="6248400" y="4648200"/>
              <a:ext cx="533400" cy="533400"/>
            </a:xfrm>
            <a:prstGeom prst="rect">
              <a:avLst/>
            </a:prstGeom>
            <a:noFill/>
            <a:ln w="9525">
              <a:noFill/>
              <a:miter lim="800000"/>
              <a:headEnd/>
              <a:tailEnd/>
            </a:ln>
            <a:effectLst/>
          </p:spPr>
        </p:pic>
      </p:grpSp>
      <p:grpSp>
        <p:nvGrpSpPr>
          <p:cNvPr id="11" name="Group 10"/>
          <p:cNvGrpSpPr/>
          <p:nvPr/>
        </p:nvGrpSpPr>
        <p:grpSpPr>
          <a:xfrm>
            <a:off x="6297168" y="6019800"/>
            <a:ext cx="1703832" cy="533400"/>
            <a:chOff x="6248400" y="4648200"/>
            <a:chExt cx="1703832" cy="533400"/>
          </a:xfrm>
        </p:grpSpPr>
        <p:pic>
          <p:nvPicPr>
            <p:cNvPr id="12" name="Picture 2"/>
            <p:cNvPicPr>
              <a:picLocks noChangeAspect="1" noChangeArrowheads="1"/>
            </p:cNvPicPr>
            <p:nvPr/>
          </p:nvPicPr>
          <p:blipFill>
            <a:blip r:embed="rId5" cstate="print"/>
            <a:srcRect l="66758" t="46154" r="20360" b="40385"/>
            <a:stretch>
              <a:fillRect/>
            </a:stretch>
          </p:blipFill>
          <p:spPr bwMode="auto">
            <a:xfrm>
              <a:off x="7315200" y="4648200"/>
              <a:ext cx="637032" cy="533400"/>
            </a:xfrm>
            <a:prstGeom prst="rect">
              <a:avLst/>
            </a:prstGeom>
            <a:noFill/>
            <a:ln w="9525">
              <a:noFill/>
              <a:miter lim="800000"/>
              <a:headEnd/>
              <a:tailEnd/>
            </a:ln>
            <a:effectLst/>
          </p:spPr>
        </p:pic>
        <p:pic>
          <p:nvPicPr>
            <p:cNvPr id="13" name="Picture 2"/>
            <p:cNvPicPr>
              <a:picLocks noChangeAspect="1" noChangeArrowheads="1"/>
            </p:cNvPicPr>
            <p:nvPr/>
          </p:nvPicPr>
          <p:blipFill>
            <a:blip r:embed="rId5" cstate="print"/>
            <a:srcRect l="45184" t="46154" r="44029" b="40385"/>
            <a:stretch>
              <a:fillRect/>
            </a:stretch>
          </p:blipFill>
          <p:spPr bwMode="auto">
            <a:xfrm>
              <a:off x="6248400" y="4648200"/>
              <a:ext cx="533400" cy="533400"/>
            </a:xfrm>
            <a:prstGeom prst="rect">
              <a:avLst/>
            </a:prstGeom>
            <a:noFill/>
            <a:ln w="9525">
              <a:noFill/>
              <a:miter lim="800000"/>
              <a:headEnd/>
              <a:tailEnd/>
            </a:ln>
            <a:effectLst/>
          </p:spPr>
        </p:pic>
      </p:grpSp>
      <p:grpSp>
        <p:nvGrpSpPr>
          <p:cNvPr id="14" name="Group 19"/>
          <p:cNvGrpSpPr/>
          <p:nvPr/>
        </p:nvGrpSpPr>
        <p:grpSpPr>
          <a:xfrm>
            <a:off x="381000" y="5798403"/>
            <a:ext cx="3837485" cy="830997"/>
            <a:chOff x="59429" y="4442438"/>
            <a:chExt cx="1129013" cy="830997"/>
          </a:xfrm>
          <a:solidFill>
            <a:schemeClr val="accent6">
              <a:lumMod val="75000"/>
            </a:schemeClr>
          </a:solidFill>
        </p:grpSpPr>
        <p:sp>
          <p:nvSpPr>
            <p:cNvPr id="15" name="Isosceles Triangle 14"/>
            <p:cNvSpPr/>
            <p:nvPr/>
          </p:nvSpPr>
          <p:spPr>
            <a:xfrm rot="5400000">
              <a:off x="947315" y="4879909"/>
              <a:ext cx="339656" cy="142598"/>
            </a:xfrm>
            <a:prstGeom prst="triangl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6" name="TextBox 15"/>
            <p:cNvSpPr txBox="1"/>
            <p:nvPr/>
          </p:nvSpPr>
          <p:spPr>
            <a:xfrm>
              <a:off x="59429" y="4442438"/>
              <a:ext cx="1007978" cy="830997"/>
            </a:xfrm>
            <a:prstGeom prst="rect">
              <a:avLst/>
            </a:prstGeom>
            <a:solidFill>
              <a:schemeClr val="accent6">
                <a:lumMod val="75000"/>
              </a:schemeClr>
            </a:solidFill>
            <a:ln>
              <a:noFill/>
            </a:ln>
          </p:spPr>
          <p:txBody>
            <a:bodyPr wrap="square" rtlCol="0">
              <a:spAutoFit/>
            </a:bodyPr>
            <a:lstStyle/>
            <a:p>
              <a:pPr algn="ctr"/>
              <a:r>
                <a:rPr lang="en-US" sz="2400" b="1" dirty="0">
                  <a:solidFill>
                    <a:schemeClr val="bg1"/>
                  </a:solidFill>
                  <a:latin typeface="Arial" pitchFamily="34" charset="0"/>
                  <a:cs typeface="Arial" pitchFamily="34" charset="0"/>
                </a:rPr>
                <a:t>F tells A that it can reach G at cost 1</a:t>
              </a:r>
            </a:p>
          </p:txBody>
        </p:sp>
      </p:grpSp>
      <p:grpSp>
        <p:nvGrpSpPr>
          <p:cNvPr id="17" name="Group 19"/>
          <p:cNvGrpSpPr/>
          <p:nvPr/>
        </p:nvGrpSpPr>
        <p:grpSpPr>
          <a:xfrm>
            <a:off x="353515" y="4426803"/>
            <a:ext cx="3837485" cy="830997"/>
            <a:chOff x="59429" y="4518638"/>
            <a:chExt cx="1129013" cy="830997"/>
          </a:xfrm>
          <a:solidFill>
            <a:schemeClr val="accent6">
              <a:lumMod val="75000"/>
            </a:schemeClr>
          </a:solidFill>
        </p:grpSpPr>
        <p:sp>
          <p:nvSpPr>
            <p:cNvPr id="18" name="Isosceles Triangle 17"/>
            <p:cNvSpPr/>
            <p:nvPr/>
          </p:nvSpPr>
          <p:spPr>
            <a:xfrm rot="5400000">
              <a:off x="940149" y="4872744"/>
              <a:ext cx="339656" cy="156930"/>
            </a:xfrm>
            <a:prstGeom prst="triangl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 name="TextBox 18"/>
            <p:cNvSpPr txBox="1"/>
            <p:nvPr/>
          </p:nvSpPr>
          <p:spPr>
            <a:xfrm>
              <a:off x="59429" y="4518638"/>
              <a:ext cx="1007978" cy="830997"/>
            </a:xfrm>
            <a:prstGeom prst="rect">
              <a:avLst/>
            </a:prstGeom>
            <a:solidFill>
              <a:schemeClr val="accent6">
                <a:lumMod val="75000"/>
              </a:schemeClr>
            </a:solidFill>
            <a:ln>
              <a:noFill/>
            </a:ln>
          </p:spPr>
          <p:txBody>
            <a:bodyPr wrap="square" rtlCol="0">
              <a:spAutoFit/>
            </a:bodyPr>
            <a:lstStyle/>
            <a:p>
              <a:pPr algn="ctr"/>
              <a:r>
                <a:rPr lang="en-US" sz="2400" b="1" dirty="0">
                  <a:solidFill>
                    <a:schemeClr val="bg1"/>
                  </a:solidFill>
                  <a:latin typeface="Arial" pitchFamily="34" charset="0"/>
                  <a:cs typeface="Arial" pitchFamily="34" charset="0"/>
                </a:rPr>
                <a:t>C tells A that it can reach D at cost 1</a:t>
              </a:r>
            </a:p>
          </p:txBody>
        </p:sp>
      </p:grpSp>
      <p:grpSp>
        <p:nvGrpSpPr>
          <p:cNvPr id="20" name="Group 19"/>
          <p:cNvGrpSpPr/>
          <p:nvPr/>
        </p:nvGrpSpPr>
        <p:grpSpPr>
          <a:xfrm>
            <a:off x="304800" y="3360003"/>
            <a:ext cx="3837485" cy="830997"/>
            <a:chOff x="59429" y="4452856"/>
            <a:chExt cx="1129013" cy="830997"/>
          </a:xfrm>
          <a:solidFill>
            <a:srgbClr val="FF0000"/>
          </a:solidFill>
        </p:grpSpPr>
        <p:sp>
          <p:nvSpPr>
            <p:cNvPr id="21" name="Isosceles Triangle 20"/>
            <p:cNvSpPr/>
            <p:nvPr/>
          </p:nvSpPr>
          <p:spPr>
            <a:xfrm rot="5400000">
              <a:off x="984250" y="4972535"/>
              <a:ext cx="273874" cy="134511"/>
            </a:xfrm>
            <a:prstGeom prst="triangl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2" name="TextBox 21"/>
            <p:cNvSpPr txBox="1"/>
            <p:nvPr/>
          </p:nvSpPr>
          <p:spPr>
            <a:xfrm>
              <a:off x="59429" y="4452856"/>
              <a:ext cx="1007978" cy="830997"/>
            </a:xfrm>
            <a:prstGeom prst="rect">
              <a:avLst/>
            </a:prstGeom>
            <a:grpFill/>
            <a:ln>
              <a:noFill/>
            </a:ln>
          </p:spPr>
          <p:txBody>
            <a:bodyPr wrap="square" rtlCol="0">
              <a:spAutoFit/>
            </a:bodyPr>
            <a:lstStyle/>
            <a:p>
              <a:pPr algn="ctr"/>
              <a:r>
                <a:rPr lang="en-US" sz="2400" b="1" dirty="0">
                  <a:solidFill>
                    <a:schemeClr val="bg1"/>
                  </a:solidFill>
                  <a:latin typeface="Arial" pitchFamily="34" charset="0"/>
                  <a:cs typeface="Arial" pitchFamily="34" charset="0"/>
                </a:rPr>
                <a:t>C tells A that it can reach B at cost 1</a:t>
              </a:r>
            </a:p>
          </p:txBody>
        </p:sp>
      </p:grpSp>
      <p:grpSp>
        <p:nvGrpSpPr>
          <p:cNvPr id="30" name="Group 29"/>
          <p:cNvGrpSpPr/>
          <p:nvPr/>
        </p:nvGrpSpPr>
        <p:grpSpPr>
          <a:xfrm>
            <a:off x="6248400" y="2823072"/>
            <a:ext cx="2304424" cy="1444128"/>
            <a:chOff x="6248400" y="2823072"/>
            <a:chExt cx="2304424" cy="1444128"/>
          </a:xfrm>
        </p:grpSpPr>
        <p:grpSp>
          <p:nvGrpSpPr>
            <p:cNvPr id="23" name="Group 22"/>
            <p:cNvGrpSpPr/>
            <p:nvPr/>
          </p:nvGrpSpPr>
          <p:grpSpPr>
            <a:xfrm>
              <a:off x="6531047" y="2823072"/>
              <a:ext cx="2021777" cy="910728"/>
              <a:chOff x="6437891" y="1984872"/>
              <a:chExt cx="2021777" cy="910728"/>
            </a:xfrm>
          </p:grpSpPr>
          <p:sp>
            <p:nvSpPr>
              <p:cNvPr id="24" name="TextBox 23"/>
              <p:cNvSpPr txBox="1"/>
              <p:nvPr/>
            </p:nvSpPr>
            <p:spPr>
              <a:xfrm rot="1608507">
                <a:off x="6437891" y="1984872"/>
                <a:ext cx="2021777" cy="400110"/>
              </a:xfrm>
              <a:prstGeom prst="rect">
                <a:avLst/>
              </a:prstGeom>
              <a:noFill/>
            </p:spPr>
            <p:txBody>
              <a:bodyPr wrap="square" rtlCol="0">
                <a:spAutoFit/>
              </a:bodyPr>
              <a:lstStyle/>
              <a:p>
                <a:r>
                  <a:rPr lang="en-US" sz="2000" b="1" dirty="0">
                    <a:solidFill>
                      <a:srgbClr val="C00000"/>
                    </a:solidFill>
                    <a:latin typeface="Kristen ITC" pitchFamily="66" charset="0"/>
                  </a:rPr>
                  <a:t>No change</a:t>
                </a:r>
              </a:p>
            </p:txBody>
          </p:sp>
          <p:grpSp>
            <p:nvGrpSpPr>
              <p:cNvPr id="25" name="Group 21"/>
              <p:cNvGrpSpPr/>
              <p:nvPr/>
            </p:nvGrpSpPr>
            <p:grpSpPr>
              <a:xfrm>
                <a:off x="7010400" y="2362198"/>
                <a:ext cx="338908" cy="533402"/>
                <a:chOff x="7010400" y="2362198"/>
                <a:chExt cx="338908" cy="533402"/>
              </a:xfrm>
            </p:grpSpPr>
            <p:cxnSp>
              <p:nvCxnSpPr>
                <p:cNvPr id="26" name="Straight Connector 25"/>
                <p:cNvCxnSpPr/>
                <p:nvPr/>
              </p:nvCxnSpPr>
              <p:spPr>
                <a:xfrm rot="5400000">
                  <a:off x="6896100" y="2476498"/>
                  <a:ext cx="533402" cy="3048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4067039">
                  <a:off x="7159166" y="2436262"/>
                  <a:ext cx="248518" cy="1317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V="1">
                  <a:off x="7104363" y="2362200"/>
                  <a:ext cx="210837" cy="746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9" name="Oval 28"/>
            <p:cNvSpPr/>
            <p:nvPr/>
          </p:nvSpPr>
          <p:spPr>
            <a:xfrm>
              <a:off x="6248400" y="3657600"/>
              <a:ext cx="1676400" cy="6096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248400" y="4042272"/>
            <a:ext cx="2533024" cy="1215528"/>
            <a:chOff x="6248400" y="3051672"/>
            <a:chExt cx="2533024" cy="1215528"/>
          </a:xfrm>
        </p:grpSpPr>
        <p:grpSp>
          <p:nvGrpSpPr>
            <p:cNvPr id="32" name="Group 22"/>
            <p:cNvGrpSpPr/>
            <p:nvPr/>
          </p:nvGrpSpPr>
          <p:grpSpPr>
            <a:xfrm>
              <a:off x="6759647" y="3051672"/>
              <a:ext cx="2021777" cy="682128"/>
              <a:chOff x="6666491" y="2213472"/>
              <a:chExt cx="2021777" cy="682128"/>
            </a:xfrm>
          </p:grpSpPr>
          <p:sp>
            <p:nvSpPr>
              <p:cNvPr id="34" name="TextBox 33"/>
              <p:cNvSpPr txBox="1"/>
              <p:nvPr/>
            </p:nvSpPr>
            <p:spPr>
              <a:xfrm rot="1608507">
                <a:off x="6666491" y="2213472"/>
                <a:ext cx="2021777" cy="400110"/>
              </a:xfrm>
              <a:prstGeom prst="rect">
                <a:avLst/>
              </a:prstGeom>
              <a:noFill/>
              <a:ln>
                <a:noFill/>
              </a:ln>
            </p:spPr>
            <p:txBody>
              <a:bodyPr wrap="square" rtlCol="0">
                <a:spAutoFit/>
              </a:bodyPr>
              <a:lstStyle/>
              <a:p>
                <a:r>
                  <a:rPr lang="en-US" sz="2000" b="1" dirty="0">
                    <a:solidFill>
                      <a:schemeClr val="accent6">
                        <a:lumMod val="75000"/>
                      </a:schemeClr>
                    </a:solidFill>
                    <a:latin typeface="Kristen ITC" pitchFamily="66" charset="0"/>
                  </a:rPr>
                  <a:t>changed</a:t>
                </a:r>
              </a:p>
            </p:txBody>
          </p:sp>
          <p:grpSp>
            <p:nvGrpSpPr>
              <p:cNvPr id="35" name="Group 21"/>
              <p:cNvGrpSpPr/>
              <p:nvPr/>
            </p:nvGrpSpPr>
            <p:grpSpPr>
              <a:xfrm>
                <a:off x="7010400" y="2362198"/>
                <a:ext cx="338908" cy="533402"/>
                <a:chOff x="7010400" y="2362198"/>
                <a:chExt cx="338908" cy="533402"/>
              </a:xfrm>
            </p:grpSpPr>
            <p:cxnSp>
              <p:nvCxnSpPr>
                <p:cNvPr id="36" name="Straight Connector 35"/>
                <p:cNvCxnSpPr/>
                <p:nvPr/>
              </p:nvCxnSpPr>
              <p:spPr>
                <a:xfrm rot="5400000">
                  <a:off x="6896100" y="2476498"/>
                  <a:ext cx="533402" cy="304802"/>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4067039">
                  <a:off x="7159166" y="2436262"/>
                  <a:ext cx="248518" cy="13176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7104363" y="2362200"/>
                  <a:ext cx="210837" cy="74612"/>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Oval 32"/>
            <p:cNvSpPr/>
            <p:nvPr/>
          </p:nvSpPr>
          <p:spPr>
            <a:xfrm>
              <a:off x="6248400" y="3657600"/>
              <a:ext cx="1676400" cy="60960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6248400" y="5410200"/>
            <a:ext cx="2533024" cy="1215528"/>
            <a:chOff x="6248400" y="3051672"/>
            <a:chExt cx="2533024" cy="1215528"/>
          </a:xfrm>
        </p:grpSpPr>
        <p:grpSp>
          <p:nvGrpSpPr>
            <p:cNvPr id="40" name="Group 22"/>
            <p:cNvGrpSpPr/>
            <p:nvPr/>
          </p:nvGrpSpPr>
          <p:grpSpPr>
            <a:xfrm>
              <a:off x="6759647" y="3051672"/>
              <a:ext cx="2021777" cy="682128"/>
              <a:chOff x="6666491" y="2213472"/>
              <a:chExt cx="2021777" cy="682128"/>
            </a:xfrm>
          </p:grpSpPr>
          <p:sp>
            <p:nvSpPr>
              <p:cNvPr id="42" name="TextBox 41"/>
              <p:cNvSpPr txBox="1"/>
              <p:nvPr/>
            </p:nvSpPr>
            <p:spPr>
              <a:xfrm rot="1608507">
                <a:off x="6666491" y="2213472"/>
                <a:ext cx="2021777" cy="400110"/>
              </a:xfrm>
              <a:prstGeom prst="rect">
                <a:avLst/>
              </a:prstGeom>
              <a:noFill/>
              <a:ln>
                <a:noFill/>
              </a:ln>
            </p:spPr>
            <p:txBody>
              <a:bodyPr wrap="square" rtlCol="0">
                <a:spAutoFit/>
              </a:bodyPr>
              <a:lstStyle/>
              <a:p>
                <a:r>
                  <a:rPr lang="en-US" sz="2000" b="1" dirty="0">
                    <a:solidFill>
                      <a:schemeClr val="accent6">
                        <a:lumMod val="75000"/>
                      </a:schemeClr>
                    </a:solidFill>
                    <a:latin typeface="Kristen ITC" pitchFamily="66" charset="0"/>
                  </a:rPr>
                  <a:t>changed</a:t>
                </a:r>
              </a:p>
            </p:txBody>
          </p:sp>
          <p:grpSp>
            <p:nvGrpSpPr>
              <p:cNvPr id="43" name="Group 21"/>
              <p:cNvGrpSpPr/>
              <p:nvPr/>
            </p:nvGrpSpPr>
            <p:grpSpPr>
              <a:xfrm>
                <a:off x="7010400" y="2362198"/>
                <a:ext cx="338908" cy="533402"/>
                <a:chOff x="7010400" y="2362198"/>
                <a:chExt cx="338908" cy="533402"/>
              </a:xfrm>
            </p:grpSpPr>
            <p:cxnSp>
              <p:nvCxnSpPr>
                <p:cNvPr id="44" name="Straight Connector 43"/>
                <p:cNvCxnSpPr/>
                <p:nvPr/>
              </p:nvCxnSpPr>
              <p:spPr>
                <a:xfrm rot="5400000">
                  <a:off x="6896100" y="2476498"/>
                  <a:ext cx="533402" cy="304802"/>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4067039">
                  <a:off x="7159166" y="2436262"/>
                  <a:ext cx="248518" cy="13176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flipV="1">
                  <a:off x="7104363" y="2362200"/>
                  <a:ext cx="210837" cy="74612"/>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41" name="Oval 40"/>
            <p:cNvSpPr/>
            <p:nvPr/>
          </p:nvSpPr>
          <p:spPr>
            <a:xfrm>
              <a:off x="6248400" y="3657600"/>
              <a:ext cx="1676400" cy="60960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1000"/>
                                        <p:tgtEl>
                                          <p:spTgt spid="11"/>
                                        </p:tgtEl>
                                      </p:cBhvr>
                                    </p:animEffect>
                                    <p:set>
                                      <p:cBhvr>
                                        <p:cTn id="11" dur="1" fill="hold">
                                          <p:stCondLst>
                                            <p:cond delay="999"/>
                                          </p:stCondLst>
                                        </p:cTn>
                                        <p:tgtEl>
                                          <p:spTgt spid="11"/>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2000"/>
                                        <p:tgtEl>
                                          <p:spTgt spid="9"/>
                                        </p:tgtEl>
                                      </p:cBhvr>
                                    </p:animEffect>
                                    <p:set>
                                      <p:cBhvr>
                                        <p:cTn id="25" dur="1" fill="hold">
                                          <p:stCondLst>
                                            <p:cond delay="1999"/>
                                          </p:stCondLst>
                                        </p:cTn>
                                        <p:tgtEl>
                                          <p:spTgt spid="9"/>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par>
                          <p:cTn id="35" fill="hold">
                            <p:stCondLst>
                              <p:cond delay="0"/>
                            </p:stCondLst>
                            <p:childTnLst>
                              <p:par>
                                <p:cTn id="36" presetID="10" presetClass="entr" presetSubtype="0"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lvl="0" algn="ctr"/>
            <a:r>
              <a:rPr lang="en-US" sz="4000" b="1" dirty="0">
                <a:ln>
                  <a:solidFill>
                    <a:prstClr val="black"/>
                  </a:solidFill>
                </a:ln>
                <a:solidFill>
                  <a:prstClr val="white"/>
                </a:solidFill>
                <a:latin typeface="Tahoma" pitchFamily="34" charset="0"/>
                <a:cs typeface="Tahoma" pitchFamily="34" charset="0"/>
              </a:rPr>
              <a:t>Distance Vector Routing Example</a:t>
            </a:r>
            <a:endParaRPr lang="th-TH" sz="4000" b="1" dirty="0">
              <a:ln>
                <a:solidFill>
                  <a:prstClr val="black"/>
                </a:solidFill>
              </a:ln>
              <a:solidFill>
                <a:prstClr val="white"/>
              </a:solidFill>
              <a:latin typeface="Tahoma" pitchFamily="34" charset="0"/>
              <a:cs typeface="Tahoma" pitchFamily="34" charset="0"/>
            </a:endParaRPr>
          </a:p>
        </p:txBody>
      </p:sp>
      <p:pic>
        <p:nvPicPr>
          <p:cNvPr id="4" name="Picture 2"/>
          <p:cNvPicPr>
            <a:picLocks noChangeAspect="1" noChangeArrowheads="1"/>
          </p:cNvPicPr>
          <p:nvPr/>
        </p:nvPicPr>
        <p:blipFill>
          <a:blip r:embed="rId3" cstate="print"/>
          <a:srcRect/>
          <a:stretch>
            <a:fillRect/>
          </a:stretch>
        </p:blipFill>
        <p:spPr bwMode="auto">
          <a:xfrm>
            <a:off x="3048000" y="1033462"/>
            <a:ext cx="3013764" cy="1633538"/>
          </a:xfrm>
          <a:prstGeom prst="rect">
            <a:avLst/>
          </a:prstGeom>
          <a:noFill/>
          <a:ln w="19050">
            <a:solidFill>
              <a:schemeClr val="accent6">
                <a:lumMod val="75000"/>
              </a:schemeClr>
            </a:solidFill>
            <a:miter lim="800000"/>
            <a:headEnd/>
            <a:tailEnd/>
          </a:ln>
          <a:effectLst/>
        </p:spPr>
      </p:pic>
      <p:pic>
        <p:nvPicPr>
          <p:cNvPr id="5" name="Picture 2"/>
          <p:cNvPicPr>
            <a:picLocks noChangeAspect="1" noChangeArrowheads="1"/>
          </p:cNvPicPr>
          <p:nvPr/>
        </p:nvPicPr>
        <p:blipFill>
          <a:blip r:embed="rId4" cstate="print"/>
          <a:srcRect/>
          <a:stretch>
            <a:fillRect/>
          </a:stretch>
        </p:blipFill>
        <p:spPr bwMode="auto">
          <a:xfrm>
            <a:off x="1554179" y="2819400"/>
            <a:ext cx="5303821" cy="3917290"/>
          </a:xfrm>
          <a:prstGeom prst="rect">
            <a:avLst/>
          </a:prstGeom>
          <a:noFill/>
          <a:ln w="9525">
            <a:noFill/>
            <a:miter lim="800000"/>
            <a:headEnd/>
            <a:tailEnd/>
          </a:ln>
          <a:effectLst/>
        </p:spPr>
      </p:pic>
      <p:grpSp>
        <p:nvGrpSpPr>
          <p:cNvPr id="14" name="Group 13"/>
          <p:cNvGrpSpPr/>
          <p:nvPr/>
        </p:nvGrpSpPr>
        <p:grpSpPr>
          <a:xfrm>
            <a:off x="7010400" y="2760436"/>
            <a:ext cx="2021777" cy="3868964"/>
            <a:chOff x="7010400" y="2760436"/>
            <a:chExt cx="2021777" cy="3868964"/>
          </a:xfrm>
        </p:grpSpPr>
        <p:grpSp>
          <p:nvGrpSpPr>
            <p:cNvPr id="6" name="Group 5"/>
            <p:cNvGrpSpPr/>
            <p:nvPr/>
          </p:nvGrpSpPr>
          <p:grpSpPr>
            <a:xfrm>
              <a:off x="7010400" y="2760436"/>
              <a:ext cx="2021777" cy="1354364"/>
              <a:chOff x="6383844" y="1541236"/>
              <a:chExt cx="2021777" cy="1354364"/>
            </a:xfrm>
          </p:grpSpPr>
          <p:sp>
            <p:nvSpPr>
              <p:cNvPr id="8" name="TextBox 7"/>
              <p:cNvSpPr txBox="1"/>
              <p:nvPr/>
            </p:nvSpPr>
            <p:spPr>
              <a:xfrm rot="1608507">
                <a:off x="6383844" y="1541236"/>
                <a:ext cx="2021777" cy="707886"/>
              </a:xfrm>
              <a:prstGeom prst="rect">
                <a:avLst/>
              </a:prstGeom>
              <a:noFill/>
            </p:spPr>
            <p:txBody>
              <a:bodyPr wrap="square" rtlCol="0">
                <a:spAutoFit/>
              </a:bodyPr>
              <a:lstStyle/>
              <a:p>
                <a:r>
                  <a:rPr lang="en-US" sz="2000" b="1" dirty="0">
                    <a:solidFill>
                      <a:srgbClr val="C00000"/>
                    </a:solidFill>
                    <a:latin typeface="Kristen ITC" pitchFamily="66" charset="0"/>
                  </a:rPr>
                  <a:t>Final information</a:t>
                </a:r>
              </a:p>
            </p:txBody>
          </p:sp>
          <p:grpSp>
            <p:nvGrpSpPr>
              <p:cNvPr id="9" name="Group 21"/>
              <p:cNvGrpSpPr/>
              <p:nvPr/>
            </p:nvGrpSpPr>
            <p:grpSpPr>
              <a:xfrm>
                <a:off x="7010400" y="2362198"/>
                <a:ext cx="338908" cy="533402"/>
                <a:chOff x="7010400" y="2362198"/>
                <a:chExt cx="338908" cy="533402"/>
              </a:xfrm>
            </p:grpSpPr>
            <p:cxnSp>
              <p:nvCxnSpPr>
                <p:cNvPr id="10" name="Straight Connector 9"/>
                <p:cNvCxnSpPr/>
                <p:nvPr/>
              </p:nvCxnSpPr>
              <p:spPr>
                <a:xfrm rot="5400000">
                  <a:off x="6896100" y="2476498"/>
                  <a:ext cx="533402" cy="3048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4067039">
                  <a:off x="7159166" y="2436262"/>
                  <a:ext cx="248518" cy="1317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7104363" y="2362200"/>
                  <a:ext cx="210837" cy="746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3" name="Right Brace 12"/>
            <p:cNvSpPr/>
            <p:nvPr/>
          </p:nvSpPr>
          <p:spPr>
            <a:xfrm>
              <a:off x="7162800" y="3962400"/>
              <a:ext cx="381000" cy="2667000"/>
            </a:xfrm>
            <a:prstGeom prst="rightBrace">
              <a:avLst/>
            </a:prstGeom>
            <a:ln w="57150">
              <a:solidFill>
                <a:srgbClr val="FF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Distance Vector Protocol: Updates</a:t>
            </a:r>
            <a:endParaRPr lang="th-TH" sz="4000" b="1" dirty="0">
              <a:ln>
                <a:solidFill>
                  <a:prstClr val="black"/>
                </a:solidFill>
              </a:ln>
              <a:solidFill>
                <a:prstClr val="white"/>
              </a:solidFill>
              <a:latin typeface="Tahoma" pitchFamily="34" charset="0"/>
              <a:cs typeface="Tahoma" pitchFamily="34" charset="0"/>
            </a:endParaRPr>
          </a:p>
        </p:txBody>
      </p:sp>
      <p:pic>
        <p:nvPicPr>
          <p:cNvPr id="4" name="Picture 2"/>
          <p:cNvPicPr>
            <a:picLocks noChangeAspect="1" noChangeArrowheads="1"/>
          </p:cNvPicPr>
          <p:nvPr/>
        </p:nvPicPr>
        <p:blipFill>
          <a:blip r:embed="rId3" cstate="print"/>
          <a:srcRect/>
          <a:stretch>
            <a:fillRect/>
          </a:stretch>
        </p:blipFill>
        <p:spPr bwMode="auto">
          <a:xfrm>
            <a:off x="1277827" y="2667000"/>
            <a:ext cx="6723173" cy="3644134"/>
          </a:xfrm>
          <a:prstGeom prst="rect">
            <a:avLst/>
          </a:prstGeom>
          <a:noFill/>
          <a:ln w="19050">
            <a:solidFill>
              <a:schemeClr val="accent6">
                <a:lumMod val="75000"/>
              </a:schemeClr>
            </a:solidFill>
            <a:miter lim="800000"/>
            <a:headEnd/>
            <a:tailEnd/>
          </a:ln>
          <a:effectLst/>
        </p:spPr>
      </p:pic>
      <p:sp>
        <p:nvSpPr>
          <p:cNvPr id="10" name="Multiply 9"/>
          <p:cNvSpPr/>
          <p:nvPr/>
        </p:nvSpPr>
        <p:spPr>
          <a:xfrm>
            <a:off x="2954227" y="5638800"/>
            <a:ext cx="1447800" cy="76200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838200"/>
            <a:ext cx="9144000" cy="646331"/>
          </a:xfrm>
          <a:prstGeom prst="rect">
            <a:avLst/>
          </a:prstGeom>
          <a:solidFill>
            <a:schemeClr val="accent1">
              <a:lumMod val="40000"/>
              <a:lumOff val="60000"/>
            </a:schemeClr>
          </a:solidFill>
          <a:scene3d>
            <a:camera prst="orthographicFront"/>
            <a:lightRig rig="threePt" dir="t"/>
          </a:scene3d>
          <a:sp3d>
            <a:bevelT w="114300" prst="artDeco"/>
          </a:sp3d>
        </p:spPr>
        <p:txBody>
          <a:bodyPr wrap="square">
            <a:spAutoFit/>
          </a:bodyPr>
          <a:lstStyle/>
          <a:p>
            <a:pPr algn="ctr"/>
            <a:r>
              <a:rPr lang="en-US" sz="36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Routing updates</a:t>
            </a:r>
            <a:r>
              <a:rPr lang="en-US" sz="3200" b="1" dirty="0">
                <a:ln w="0" cap="rnd" cmpd="thickThin">
                  <a:solidFill>
                    <a:prstClr val="black"/>
                  </a:solidFill>
                  <a:bevel/>
                </a:ln>
                <a:latin typeface="Microsoft Sans Serif" pitchFamily="34" charset="0"/>
                <a:cs typeface="Microsoft Sans Serif" pitchFamily="34" charset="0"/>
              </a:rPr>
              <a:t>: </a:t>
            </a:r>
            <a:r>
              <a:rPr lang="en-US" sz="3200" b="1" dirty="0">
                <a:ln w="0" cap="rnd" cmpd="thickThin">
                  <a:solidFill>
                    <a:prstClr val="black"/>
                  </a:solidFill>
                  <a:bevel/>
                </a:ln>
                <a:solidFill>
                  <a:schemeClr val="accent1"/>
                </a:solidFill>
                <a:latin typeface="Microsoft Sans Serif" pitchFamily="34" charset="0"/>
                <a:cs typeface="Microsoft Sans Serif" pitchFamily="34" charset="0"/>
              </a:rPr>
              <a:t>Periodic</a:t>
            </a:r>
            <a:r>
              <a:rPr lang="en-US" sz="3200" b="1" dirty="0">
                <a:ln w="0" cap="rnd" cmpd="thickThin">
                  <a:solidFill>
                    <a:prstClr val="black"/>
                  </a:solidFill>
                  <a:bevel/>
                </a:ln>
                <a:latin typeface="Microsoft Sans Serif" pitchFamily="34" charset="0"/>
                <a:cs typeface="Microsoft Sans Serif" pitchFamily="34" charset="0"/>
              </a:rPr>
              <a:t> or </a:t>
            </a:r>
            <a:r>
              <a:rPr lang="en-US" sz="3200" b="1" dirty="0">
                <a:ln w="0" cap="rnd" cmpd="thickThin">
                  <a:solidFill>
                    <a:prstClr val="black"/>
                  </a:solidFill>
                  <a:bevel/>
                </a:ln>
                <a:solidFill>
                  <a:srgbClr val="C00000"/>
                </a:solidFill>
                <a:latin typeface="Microsoft Sans Serif" pitchFamily="34" charset="0"/>
                <a:cs typeface="Microsoft Sans Serif" pitchFamily="34" charset="0"/>
              </a:rPr>
              <a:t>Triggered</a:t>
            </a:r>
            <a:r>
              <a:rPr lang="en-US" sz="3200" b="1" dirty="0">
                <a:ln w="0" cap="rnd" cmpd="thickThin">
                  <a:solidFill>
                    <a:prstClr val="black"/>
                  </a:solidFill>
                  <a:bevel/>
                </a:ln>
                <a:latin typeface="Microsoft Sans Serif" pitchFamily="34" charset="0"/>
                <a:cs typeface="Microsoft Sans Serif" pitchFamily="34" charset="0"/>
              </a:rPr>
              <a:t> </a:t>
            </a:r>
          </a:p>
        </p:txBody>
      </p:sp>
      <p:sp>
        <p:nvSpPr>
          <p:cNvPr id="13" name="Rectangle 12"/>
          <p:cNvSpPr/>
          <p:nvPr/>
        </p:nvSpPr>
        <p:spPr>
          <a:xfrm>
            <a:off x="1066800" y="1752600"/>
            <a:ext cx="7217040" cy="646331"/>
          </a:xfrm>
          <a:prstGeom prst="rect">
            <a:avLst/>
          </a:prstGeom>
        </p:spPr>
        <p:txBody>
          <a:bodyPr wrap="none">
            <a:spAutoFit/>
          </a:bodyPr>
          <a:lstStyle/>
          <a:p>
            <a:r>
              <a:rPr lang="en-US" sz="3200" b="1" dirty="0">
                <a:ln w="0" cap="rnd" cmpd="thickThin">
                  <a:solidFill>
                    <a:prstClr val="black"/>
                  </a:solidFill>
                  <a:bevel/>
                </a:ln>
                <a:solidFill>
                  <a:srgbClr val="C00000"/>
                </a:solidFill>
                <a:latin typeface="Microsoft Sans Serif" pitchFamily="34" charset="0"/>
                <a:cs typeface="Microsoft Sans Serif" pitchFamily="34" charset="0"/>
              </a:rPr>
              <a:t>What happens when nodes/ links fail </a:t>
            </a:r>
            <a:r>
              <a:rPr lang="en-US" sz="36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endParaRPr lang="en-US" dirty="0">
              <a:solidFill>
                <a:schemeClr val="accent6">
                  <a:lumMod val="75000"/>
                </a:schemeClr>
              </a:solidFill>
            </a:endParaRPr>
          </a:p>
        </p:txBody>
      </p:sp>
      <p:grpSp>
        <p:nvGrpSpPr>
          <p:cNvPr id="21" name="Group 20"/>
          <p:cNvGrpSpPr/>
          <p:nvPr/>
        </p:nvGrpSpPr>
        <p:grpSpPr>
          <a:xfrm>
            <a:off x="1828800" y="4420394"/>
            <a:ext cx="4038600" cy="1370806"/>
            <a:chOff x="1828800" y="4343400"/>
            <a:chExt cx="4038600" cy="1370806"/>
          </a:xfrm>
        </p:grpSpPr>
        <p:cxnSp>
          <p:nvCxnSpPr>
            <p:cNvPr id="15" name="Straight Arrow Connector 14"/>
            <p:cNvCxnSpPr/>
            <p:nvPr/>
          </p:nvCxnSpPr>
          <p:spPr>
            <a:xfrm rot="5400000">
              <a:off x="1143794" y="5028406"/>
              <a:ext cx="1370806" cy="79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28800" y="5638800"/>
              <a:ext cx="40386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1981200" y="3429000"/>
            <a:ext cx="5638800" cy="2514600"/>
            <a:chOff x="1981200" y="3429000"/>
            <a:chExt cx="5638800" cy="2514600"/>
          </a:xfrm>
        </p:grpSpPr>
        <p:cxnSp>
          <p:nvCxnSpPr>
            <p:cNvPr id="24" name="Straight Arrow Connector 23"/>
            <p:cNvCxnSpPr/>
            <p:nvPr/>
          </p:nvCxnSpPr>
          <p:spPr>
            <a:xfrm flipV="1">
              <a:off x="1981200" y="3429000"/>
              <a:ext cx="3429000" cy="3810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019800" y="3581400"/>
              <a:ext cx="1295400" cy="4572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6286500" y="4610100"/>
              <a:ext cx="1447800" cy="12192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sp>
        <p:nvSpPr>
          <p:cNvPr id="36" name="Rounded Rectangular Callout 35"/>
          <p:cNvSpPr/>
          <p:nvPr/>
        </p:nvSpPr>
        <p:spPr>
          <a:xfrm>
            <a:off x="5562600" y="2438400"/>
            <a:ext cx="1676400" cy="841248"/>
          </a:xfrm>
          <a:prstGeom prst="wedgeRoundRectCallou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 can reach G with cost 2</a:t>
            </a:r>
          </a:p>
        </p:txBody>
      </p:sp>
      <p:sp>
        <p:nvSpPr>
          <p:cNvPr id="37" name="Rounded Rectangular Callout 36"/>
          <p:cNvSpPr/>
          <p:nvPr/>
        </p:nvSpPr>
        <p:spPr>
          <a:xfrm>
            <a:off x="152400" y="4568952"/>
            <a:ext cx="1676400" cy="841248"/>
          </a:xfrm>
          <a:prstGeom prst="wedgeRoundRectCallout">
            <a:avLst>
              <a:gd name="adj1" fmla="val 33712"/>
              <a:gd name="adj2" fmla="val 90733"/>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 can reach G with cost </a:t>
            </a:r>
            <a:r>
              <a:rPr lang="en-US" sz="2400" b="1" dirty="0"/>
              <a:t>∞</a:t>
            </a:r>
            <a:endParaRPr lang="en-US" sz="2000" b="1" dirty="0"/>
          </a:p>
        </p:txBody>
      </p:sp>
      <p:sp>
        <p:nvSpPr>
          <p:cNvPr id="38" name="Rounded Rectangular Callout 37"/>
          <p:cNvSpPr/>
          <p:nvPr/>
        </p:nvSpPr>
        <p:spPr>
          <a:xfrm>
            <a:off x="152400" y="4572000"/>
            <a:ext cx="1676400" cy="841248"/>
          </a:xfrm>
          <a:prstGeom prst="wedgeRoundRectCallout">
            <a:avLst>
              <a:gd name="adj1" fmla="val 33712"/>
              <a:gd name="adj2" fmla="val 90733"/>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 can reach G with cost </a:t>
            </a:r>
            <a:r>
              <a:rPr lang="en-US" sz="2400" b="1" dirty="0"/>
              <a:t>1</a:t>
            </a:r>
            <a:endParaRPr lang="en-US"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20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par>
                          <p:cTn id="29" fill="hold">
                            <p:stCondLst>
                              <p:cond delay="1000"/>
                            </p:stCondLst>
                            <p:childTnLst>
                              <p:par>
                                <p:cTn id="30" presetID="9" presetClass="exit" presetSubtype="0" fill="hold" nodeType="afterEffect">
                                  <p:stCondLst>
                                    <p:cond delay="0"/>
                                  </p:stCondLst>
                                  <p:childTnLst>
                                    <p:animEffect transition="out" filter="dissolve">
                                      <p:cBhvr>
                                        <p:cTn id="31" dur="500"/>
                                        <p:tgtEl>
                                          <p:spTgt spid="21"/>
                                        </p:tgtEl>
                                      </p:cBhvr>
                                    </p:animEffect>
                                    <p:set>
                                      <p:cBhvr>
                                        <p:cTn id="32" dur="1" fill="hold">
                                          <p:stCondLst>
                                            <p:cond delay="499"/>
                                          </p:stCondLst>
                                        </p:cTn>
                                        <p:tgtEl>
                                          <p:spTgt spid="21"/>
                                        </p:tgtEl>
                                        <p:attrNameLst>
                                          <p:attrName>style.visibility</p:attrName>
                                        </p:attrNameLst>
                                      </p:cBhvr>
                                      <p:to>
                                        <p:strVal val="hidden"/>
                                      </p:to>
                                    </p:se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10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10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p:bldP spid="36" grpId="0" animBg="1"/>
      <p:bldP spid="37" grpId="0" animBg="1"/>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Count to Infinity problem</a:t>
            </a:r>
            <a:endParaRPr lang="th-TH" sz="4000" b="1" dirty="0">
              <a:ln>
                <a:solidFill>
                  <a:prstClr val="black"/>
                </a:solidFill>
              </a:ln>
              <a:solidFill>
                <a:prstClr val="white"/>
              </a:solidFill>
              <a:latin typeface="Tahoma" pitchFamily="34" charset="0"/>
              <a:cs typeface="Tahoma" pitchFamily="34" charset="0"/>
            </a:endParaRPr>
          </a:p>
        </p:txBody>
      </p:sp>
      <p:pic>
        <p:nvPicPr>
          <p:cNvPr id="4" name="Picture 2"/>
          <p:cNvPicPr>
            <a:picLocks noChangeAspect="1" noChangeArrowheads="1"/>
          </p:cNvPicPr>
          <p:nvPr/>
        </p:nvPicPr>
        <p:blipFill>
          <a:blip r:embed="rId3" cstate="print"/>
          <a:srcRect/>
          <a:stretch>
            <a:fillRect/>
          </a:stretch>
        </p:blipFill>
        <p:spPr bwMode="auto">
          <a:xfrm>
            <a:off x="1143000" y="1066800"/>
            <a:ext cx="6723173" cy="3644134"/>
          </a:xfrm>
          <a:prstGeom prst="rect">
            <a:avLst/>
          </a:prstGeom>
          <a:noFill/>
          <a:ln w="19050">
            <a:solidFill>
              <a:schemeClr val="accent6">
                <a:lumMod val="75000"/>
              </a:schemeClr>
            </a:solidFill>
            <a:miter lim="800000"/>
            <a:headEnd/>
            <a:tailEnd/>
          </a:ln>
          <a:effectLst/>
        </p:spPr>
      </p:pic>
      <p:sp>
        <p:nvSpPr>
          <p:cNvPr id="10" name="Multiply 9"/>
          <p:cNvSpPr/>
          <p:nvPr/>
        </p:nvSpPr>
        <p:spPr>
          <a:xfrm>
            <a:off x="1676400" y="2514600"/>
            <a:ext cx="1447800" cy="76200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5029200"/>
            <a:ext cx="9144000" cy="1431161"/>
          </a:xfrm>
          <a:prstGeom prst="rect">
            <a:avLst/>
          </a:prstGeom>
          <a:solidFill>
            <a:schemeClr val="accent1">
              <a:lumMod val="40000"/>
              <a:lumOff val="60000"/>
            </a:schemeClr>
          </a:solidFill>
          <a:scene3d>
            <a:camera prst="orthographicFront"/>
            <a:lightRig rig="threePt" dir="t"/>
          </a:scene3d>
          <a:sp3d>
            <a:bevelT w="114300" prst="artDeco"/>
          </a:sp3d>
        </p:spPr>
        <p:txBody>
          <a:bodyPr wrap="square">
            <a:spAutoFit/>
          </a:bodyPr>
          <a:lstStyle/>
          <a:p>
            <a:pPr algn="ctr"/>
            <a:endParaRPr lang="en-US" sz="300" b="1" dirty="0">
              <a:ln w="0" cap="rnd" cmpd="thickThin">
                <a:noFill/>
                <a:bevel/>
              </a:ln>
              <a:solidFill>
                <a:schemeClr val="accent1"/>
              </a:solidFill>
              <a:latin typeface="Microsoft Sans Serif" pitchFamily="34" charset="0"/>
              <a:cs typeface="Microsoft Sans Serif" pitchFamily="34" charset="0"/>
            </a:endParaRPr>
          </a:p>
          <a:p>
            <a:pPr algn="ctr"/>
            <a:r>
              <a:rPr lang="en-US" sz="2800" b="1" dirty="0">
                <a:ln w="0" cap="rnd" cmpd="thickThin">
                  <a:solidFill>
                    <a:schemeClr val="tx1"/>
                  </a:solidFill>
                  <a:bevel/>
                </a:ln>
                <a:solidFill>
                  <a:srgbClr val="C00000"/>
                </a:solidFill>
                <a:latin typeface="Microsoft Sans Serif" pitchFamily="34" charset="0"/>
                <a:cs typeface="Microsoft Sans Serif" pitchFamily="34" charset="0"/>
              </a:rPr>
              <a:t>Solution: </a:t>
            </a:r>
          </a:p>
          <a:p>
            <a:pPr marL="457200" indent="-457200" algn="ctr">
              <a:buAutoNum type="arabicParenR"/>
            </a:pPr>
            <a:r>
              <a:rPr lang="en-US" sz="2400" b="1" dirty="0">
                <a:ln w="0" cap="rnd" cmpd="thickThin">
                  <a:solidFill>
                    <a:schemeClr val="tx1"/>
                  </a:solidFill>
                  <a:bevel/>
                </a:ln>
                <a:solidFill>
                  <a:schemeClr val="accent1"/>
                </a:solidFill>
                <a:latin typeface="Microsoft Sans Serif" pitchFamily="34" charset="0"/>
                <a:cs typeface="Microsoft Sans Serif" pitchFamily="34" charset="0"/>
              </a:rPr>
              <a:t>Smaller number representing </a:t>
            </a:r>
            <a:r>
              <a:rPr lang="en-US" sz="3200" b="1" dirty="0">
                <a:ln w="0" cap="rnd" cmpd="thickThin">
                  <a:solidFill>
                    <a:schemeClr val="tx1"/>
                  </a:solidFill>
                  <a:bevel/>
                </a:ln>
                <a:solidFill>
                  <a:schemeClr val="accent1"/>
                </a:solidFill>
                <a:latin typeface="Microsoft Sans Serif" pitchFamily="34" charset="0"/>
                <a:cs typeface="Microsoft Sans Serif" pitchFamily="34" charset="0"/>
              </a:rPr>
              <a:t>∞</a:t>
            </a:r>
            <a:r>
              <a:rPr lang="en-US" sz="2400" b="1" dirty="0">
                <a:ln w="0" cap="rnd" cmpd="thickThin">
                  <a:solidFill>
                    <a:schemeClr val="tx1"/>
                  </a:solidFill>
                  <a:bevel/>
                </a:ln>
                <a:solidFill>
                  <a:schemeClr val="accent1"/>
                </a:solidFill>
                <a:latin typeface="Microsoft Sans Serif" pitchFamily="34" charset="0"/>
                <a:cs typeface="Microsoft Sans Serif" pitchFamily="34" charset="0"/>
              </a:rPr>
              <a:t> </a:t>
            </a:r>
            <a:r>
              <a:rPr lang="en-US" sz="2400" b="1" dirty="0">
                <a:ln w="0" cap="rnd" cmpd="thickThin">
                  <a:solidFill>
                    <a:schemeClr val="tx1"/>
                  </a:solidFill>
                  <a:bevel/>
                </a:ln>
                <a:latin typeface="Microsoft Sans Serif" pitchFamily="34" charset="0"/>
                <a:cs typeface="Microsoft Sans Serif" pitchFamily="34" charset="0"/>
              </a:rPr>
              <a:t>(typically 16)</a:t>
            </a:r>
          </a:p>
          <a:p>
            <a:pPr marL="457200" indent="-457200" algn="ctr">
              <a:buAutoNum type="arabicParenR"/>
            </a:pPr>
            <a:r>
              <a:rPr lang="en-US" sz="2400" b="1" dirty="0">
                <a:ln w="0" cap="rnd" cmpd="thickThin">
                  <a:solidFill>
                    <a:schemeClr val="tx1"/>
                  </a:solidFill>
                  <a:bevel/>
                </a:ln>
                <a:solidFill>
                  <a:schemeClr val="accent1"/>
                </a:solidFill>
                <a:latin typeface="Microsoft Sans Serif" pitchFamily="34" charset="0"/>
                <a:cs typeface="Microsoft Sans Serif" pitchFamily="34" charset="0"/>
              </a:rPr>
              <a:t>Don’t advertise back where you learnt from - </a:t>
            </a:r>
            <a:r>
              <a:rPr lang="en-US" sz="2400" b="1" dirty="0">
                <a:ln w="0" cap="rnd" cmpd="thickThin">
                  <a:solidFill>
                    <a:schemeClr val="tx1"/>
                  </a:solidFill>
                  <a:bevel/>
                </a:ln>
                <a:solidFill>
                  <a:schemeClr val="accent6">
                    <a:lumMod val="75000"/>
                  </a:schemeClr>
                </a:solidFill>
                <a:latin typeface="Microsoft Sans Serif" pitchFamily="34" charset="0"/>
                <a:cs typeface="Microsoft Sans Serif" pitchFamily="34" charset="0"/>
              </a:rPr>
              <a:t>Split Horizon</a:t>
            </a:r>
            <a:endParaRPr lang="en-US" sz="2000" b="1" dirty="0">
              <a:ln w="0" cap="rnd" cmpd="thickThin">
                <a:solidFill>
                  <a:schemeClr val="tx1"/>
                </a:solidFill>
                <a:bevel/>
              </a:ln>
              <a:solidFill>
                <a:schemeClr val="accent6">
                  <a:lumMod val="75000"/>
                </a:schemeClr>
              </a:solidFill>
              <a:latin typeface="Microsoft Sans Serif" pitchFamily="34" charset="0"/>
              <a:cs typeface="Microsoft Sans Serif" pitchFamily="34" charset="0"/>
            </a:endParaRPr>
          </a:p>
        </p:txBody>
      </p:sp>
      <p:sp>
        <p:nvSpPr>
          <p:cNvPr id="6" name="Rounded Rectangular Callout 5"/>
          <p:cNvSpPr/>
          <p:nvPr/>
        </p:nvSpPr>
        <p:spPr>
          <a:xfrm>
            <a:off x="381000" y="762000"/>
            <a:ext cx="2362200" cy="841248"/>
          </a:xfrm>
          <a:prstGeom prst="wedgeRoundRectCallout">
            <a:avLst>
              <a:gd name="adj1" fmla="val 63464"/>
              <a:gd name="adj2" fmla="val 22975"/>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 can reach E with cost </a:t>
            </a:r>
            <a:r>
              <a:rPr lang="en-US" sz="2400" b="1" dirty="0"/>
              <a:t>2 </a:t>
            </a:r>
            <a:r>
              <a:rPr lang="en-US" sz="2000" b="1" dirty="0"/>
              <a:t>through A</a:t>
            </a:r>
            <a:endParaRPr lang="en-US" b="1" dirty="0"/>
          </a:p>
        </p:txBody>
      </p:sp>
      <p:sp>
        <p:nvSpPr>
          <p:cNvPr id="8" name="Rounded Rectangular Callout 7"/>
          <p:cNvSpPr/>
          <p:nvPr/>
        </p:nvSpPr>
        <p:spPr>
          <a:xfrm>
            <a:off x="2209800" y="1828800"/>
            <a:ext cx="2286000" cy="841248"/>
          </a:xfrm>
          <a:prstGeom prst="wedgeRoundRectCallout">
            <a:avLst>
              <a:gd name="adj1" fmla="val -78213"/>
              <a:gd name="adj2" fmla="val -9493"/>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 can reach E with </a:t>
            </a:r>
            <a:r>
              <a:rPr lang="en-US" sz="2000" b="1"/>
              <a:t>cost </a:t>
            </a:r>
            <a:r>
              <a:rPr lang="en-US" sz="2400" b="1"/>
              <a:t>3 </a:t>
            </a:r>
            <a:r>
              <a:rPr lang="en-US" sz="2000" b="1" dirty="0"/>
              <a:t>through B</a:t>
            </a:r>
          </a:p>
        </p:txBody>
      </p:sp>
      <p:sp>
        <p:nvSpPr>
          <p:cNvPr id="12" name="Rounded Rectangular Callout 11"/>
          <p:cNvSpPr/>
          <p:nvPr/>
        </p:nvSpPr>
        <p:spPr>
          <a:xfrm>
            <a:off x="76200" y="2971800"/>
            <a:ext cx="1981200" cy="841248"/>
          </a:xfrm>
          <a:prstGeom prst="wedgeRoundRectCallout">
            <a:avLst>
              <a:gd name="adj1" fmla="val 30169"/>
              <a:gd name="adj2" fmla="val -97014"/>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 can reach E directly (cost 1)</a:t>
            </a:r>
          </a:p>
        </p:txBody>
      </p:sp>
      <p:sp>
        <p:nvSpPr>
          <p:cNvPr id="13" name="Rounded Rectangular Callout 12"/>
          <p:cNvSpPr/>
          <p:nvPr/>
        </p:nvSpPr>
        <p:spPr>
          <a:xfrm>
            <a:off x="381000" y="762000"/>
            <a:ext cx="2362200" cy="841248"/>
          </a:xfrm>
          <a:prstGeom prst="wedgeRoundRectCallout">
            <a:avLst>
              <a:gd name="adj1" fmla="val 63464"/>
              <a:gd name="adj2" fmla="val 22975"/>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 can reach E with cost </a:t>
            </a:r>
            <a:r>
              <a:rPr lang="en-US" sz="2400" b="1" dirty="0"/>
              <a:t>4 </a:t>
            </a:r>
            <a:r>
              <a:rPr lang="en-US" sz="2000" b="1" dirty="0"/>
              <a:t>through A</a:t>
            </a:r>
            <a:endParaRPr lang="en-US" b="1" dirty="0"/>
          </a:p>
        </p:txBody>
      </p:sp>
      <p:sp>
        <p:nvSpPr>
          <p:cNvPr id="11" name="Rectangle 10"/>
          <p:cNvSpPr/>
          <p:nvPr/>
        </p:nvSpPr>
        <p:spPr>
          <a:xfrm>
            <a:off x="2057400" y="3867090"/>
            <a:ext cx="3496470" cy="400110"/>
          </a:xfrm>
          <a:prstGeom prst="rect">
            <a:avLst/>
          </a:prstGeom>
        </p:spPr>
        <p:txBody>
          <a:bodyPr wrap="none">
            <a:spAutoFit/>
          </a:bodyPr>
          <a:lstStyle/>
          <a:p>
            <a:pPr lvl="0" algn="ctr"/>
            <a:r>
              <a:rPr lang="en-US" sz="2000" b="1" dirty="0">
                <a:ln w="0" cap="rnd" cmpd="thickThin">
                  <a:solidFill>
                    <a:prstClr val="black"/>
                  </a:solidFill>
                  <a:bevel/>
                </a:ln>
                <a:solidFill>
                  <a:srgbClr val="F79646">
                    <a:lumMod val="75000"/>
                  </a:srgbClr>
                </a:solidFill>
                <a:latin typeface="Microsoft Sans Serif" pitchFamily="34" charset="0"/>
                <a:cs typeface="Microsoft Sans Serif" pitchFamily="34" charset="0"/>
              </a:rPr>
              <a:t>This begins a count to infinity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
                                            <p:bg/>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animBg="1"/>
      <p:bldP spid="6" grpId="0" animBg="1"/>
      <p:bldP spid="6" grpId="1" animBg="1"/>
      <p:bldP spid="8" grpId="0" animBg="1"/>
      <p:bldP spid="12"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rtl="0"/>
            <a:r>
              <a:rPr lang="en-US" sz="3600" b="1" dirty="0">
                <a:ln>
                  <a:solidFill>
                    <a:prstClr val="black"/>
                  </a:solidFill>
                </a:ln>
                <a:solidFill>
                  <a:prstClr val="white"/>
                </a:solidFill>
                <a:latin typeface="Tahoma" pitchFamily="34" charset="0"/>
                <a:cs typeface="Tahoma" pitchFamily="34" charset="0"/>
              </a:rPr>
              <a:t>Routing Information Protocol (RIP)</a:t>
            </a:r>
            <a:endParaRPr lang="th-TH" sz="3600" b="1" dirty="0">
              <a:ln>
                <a:solidFill>
                  <a:prstClr val="black"/>
                </a:solidFill>
              </a:ln>
              <a:solidFill>
                <a:prstClr val="white"/>
              </a:solidFill>
              <a:latin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3734933" y="2399800"/>
            <a:ext cx="3200817" cy="2543632"/>
          </a:xfrm>
          <a:prstGeom prst="rect">
            <a:avLst/>
          </a:prstGeom>
          <a:noFill/>
          <a:ln w="9525">
            <a:noFill/>
            <a:miter lim="800000"/>
            <a:headEnd/>
            <a:tailEnd/>
          </a:ln>
        </p:spPr>
      </p:pic>
      <p:sp>
        <p:nvSpPr>
          <p:cNvPr id="8" name="Rectangle 7"/>
          <p:cNvSpPr/>
          <p:nvPr/>
        </p:nvSpPr>
        <p:spPr>
          <a:xfrm>
            <a:off x="0" y="5791200"/>
            <a:ext cx="9144000" cy="584775"/>
          </a:xfrm>
          <a:prstGeom prst="rect">
            <a:avLst/>
          </a:prstGeom>
          <a:solidFill>
            <a:schemeClr val="tx2">
              <a:lumMod val="40000"/>
              <a:lumOff val="60000"/>
            </a:schemeClr>
          </a:solidFill>
          <a:scene3d>
            <a:camera prst="orthographicFront"/>
            <a:lightRig rig="threePt" dir="t"/>
          </a:scene3d>
          <a:sp3d>
            <a:bevelT w="114300" prst="artDeco"/>
          </a:sp3d>
        </p:spPr>
        <p:txBody>
          <a:bodyPr wrap="square">
            <a:spAutoFit/>
          </a:bodyPr>
          <a:lstStyle/>
          <a:p>
            <a:pPr lvl="0" algn="ctr"/>
            <a:r>
              <a:rPr lang="en-US" sz="3200" dirty="0">
                <a:ln w="0" cap="rnd" cmpd="thickThin">
                  <a:solidFill>
                    <a:prstClr val="black"/>
                  </a:solidFill>
                  <a:bevel/>
                </a:ln>
                <a:solidFill>
                  <a:schemeClr val="tx2"/>
                </a:solidFill>
                <a:latin typeface="Microsoft Sans Serif" pitchFamily="34" charset="0"/>
                <a:cs typeface="Microsoft Sans Serif" pitchFamily="34" charset="0"/>
              </a:rPr>
              <a:t>Distance Vector based Routing Protocol</a:t>
            </a:r>
          </a:p>
        </p:txBody>
      </p:sp>
      <p:grpSp>
        <p:nvGrpSpPr>
          <p:cNvPr id="9" name="Group 19"/>
          <p:cNvGrpSpPr/>
          <p:nvPr/>
        </p:nvGrpSpPr>
        <p:grpSpPr>
          <a:xfrm>
            <a:off x="762000" y="2819400"/>
            <a:ext cx="3412381" cy="1508105"/>
            <a:chOff x="142097" y="3657879"/>
            <a:chExt cx="1003944" cy="1508105"/>
          </a:xfrm>
          <a:solidFill>
            <a:schemeClr val="accent6">
              <a:lumMod val="75000"/>
            </a:schemeClr>
          </a:solidFill>
        </p:grpSpPr>
        <p:sp>
          <p:nvSpPr>
            <p:cNvPr id="10" name="Isosceles Triangle 9"/>
            <p:cNvSpPr/>
            <p:nvPr/>
          </p:nvSpPr>
          <p:spPr>
            <a:xfrm rot="5856957">
              <a:off x="834336" y="4434029"/>
              <a:ext cx="319514" cy="303897"/>
            </a:xfrm>
            <a:prstGeom prst="triangle">
              <a:avLst>
                <a:gd name="adj" fmla="val 76214"/>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 name="TextBox 10"/>
            <p:cNvSpPr txBox="1"/>
            <p:nvPr/>
          </p:nvSpPr>
          <p:spPr>
            <a:xfrm>
              <a:off x="142097" y="3657879"/>
              <a:ext cx="724465" cy="1508105"/>
            </a:xfrm>
            <a:prstGeom prst="rect">
              <a:avLst/>
            </a:prstGeom>
            <a:solidFill>
              <a:schemeClr val="bg1"/>
            </a:solidFill>
            <a:ln w="57150" cap="rnd">
              <a:solidFill>
                <a:schemeClr val="accent6">
                  <a:lumMod val="75000"/>
                </a:schemeClr>
              </a:solidFill>
            </a:ln>
          </p:spPr>
          <p:txBody>
            <a:bodyPr wrap="square" rtlCol="0">
              <a:spAutoFit/>
            </a:bodyPr>
            <a:lstStyle/>
            <a:p>
              <a:pPr algn="ctr"/>
              <a:r>
                <a:rPr lang="en-US" sz="2400" b="1" dirty="0">
                  <a:ln>
                    <a:solidFill>
                      <a:schemeClr val="tx1"/>
                    </a:solidFill>
                  </a:ln>
                  <a:solidFill>
                    <a:schemeClr val="accent1"/>
                  </a:solidFill>
                </a:rPr>
                <a:t>C advertises to A</a:t>
              </a:r>
            </a:p>
            <a:p>
              <a:pPr algn="ctr"/>
              <a:r>
                <a:rPr lang="en-US" sz="2000" b="1" dirty="0">
                  <a:solidFill>
                    <a:srgbClr val="C00000"/>
                  </a:solidFill>
                </a:rPr>
                <a:t>Nets 2 and 3 </a:t>
              </a:r>
              <a:r>
                <a:rPr lang="en-US" sz="2000" b="1" dirty="0"/>
                <a:t>at cost 0</a:t>
              </a:r>
              <a:r>
                <a:rPr lang="en-US" sz="2400" b="1" dirty="0"/>
                <a:t>; </a:t>
              </a:r>
              <a:r>
                <a:rPr lang="en-US" sz="2000" b="1" dirty="0">
                  <a:solidFill>
                    <a:srgbClr val="C00000"/>
                  </a:solidFill>
                </a:rPr>
                <a:t>Nets 5 and 6 </a:t>
              </a:r>
              <a:r>
                <a:rPr lang="en-US" sz="2000" b="1" dirty="0"/>
                <a:t>at cost 1</a:t>
              </a:r>
              <a:r>
                <a:rPr lang="en-US" sz="2400" b="1" dirty="0"/>
                <a:t>; </a:t>
              </a:r>
              <a:r>
                <a:rPr lang="en-US" sz="2000" b="1" dirty="0">
                  <a:solidFill>
                    <a:srgbClr val="C00000"/>
                  </a:solidFill>
                </a:rPr>
                <a:t>Net 4 </a:t>
              </a:r>
              <a:r>
                <a:rPr lang="en-US" sz="2000" b="1" dirty="0"/>
                <a:t>at cost 2</a:t>
              </a:r>
              <a:endParaRPr lang="en-US" sz="2400" b="1" dirty="0"/>
            </a:p>
          </p:txBody>
        </p:sp>
      </p:grpSp>
      <p:sp>
        <p:nvSpPr>
          <p:cNvPr id="2" name="Rectangle 1"/>
          <p:cNvSpPr/>
          <p:nvPr/>
        </p:nvSpPr>
        <p:spPr>
          <a:xfrm>
            <a:off x="0" y="663143"/>
            <a:ext cx="9144000" cy="1384995"/>
          </a:xfrm>
          <a:prstGeom prst="rect">
            <a:avLst/>
          </a:prstGeom>
        </p:spPr>
        <p:txBody>
          <a:bodyPr wrap="square">
            <a:spAutoFit/>
          </a:bodyPr>
          <a:lstStyle/>
          <a:p>
            <a:pPr algn="just"/>
            <a:r>
              <a:rPr lang="en-US" sz="2800" dirty="0"/>
              <a:t>Router C would advertise to router A the fact that it can reach networks 2 and 3 (to which it is directly connected) at a cost of 0; networks 5 and 6 at cost 1; and network 4 at cost 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4343400" y="3657600"/>
            <a:ext cx="3886199" cy="3088293"/>
          </a:xfrm>
          <a:prstGeom prst="rect">
            <a:avLst/>
          </a:prstGeom>
          <a:noFill/>
          <a:ln w="9525">
            <a:noFill/>
            <a:miter lim="800000"/>
            <a:headEnd/>
            <a:tailEnd/>
          </a:ln>
        </p:spPr>
      </p:pic>
      <p:sp>
        <p:nvSpPr>
          <p:cNvPr id="3" name="Rectangle 2"/>
          <p:cNvSpPr/>
          <p:nvPr/>
        </p:nvSpPr>
        <p:spPr>
          <a:xfrm>
            <a:off x="762000" y="304800"/>
            <a:ext cx="7643720" cy="3785652"/>
          </a:xfrm>
          <a:prstGeom prst="rect">
            <a:avLst/>
          </a:prstGeom>
        </p:spPr>
        <p:txBody>
          <a:bodyPr wrap="square">
            <a:spAutoFit/>
          </a:bodyPr>
          <a:lstStyle/>
          <a:p>
            <a:r>
              <a:rPr lang="en-US" sz="2400" b="1" u="sng" dirty="0"/>
              <a:t>Exercise:</a:t>
            </a:r>
            <a:r>
              <a:rPr lang="en-US" sz="2400" dirty="0"/>
              <a:t> Design</a:t>
            </a:r>
            <a:r>
              <a:rPr lang="es-ES" sz="2400" dirty="0"/>
              <a:t> a </a:t>
            </a:r>
            <a:r>
              <a:rPr lang="es-ES" sz="2400" dirty="0" err="1"/>
              <a:t>routing</a:t>
            </a:r>
            <a:r>
              <a:rPr lang="es-ES" sz="2400" dirty="0"/>
              <a:t> </a:t>
            </a:r>
            <a:r>
              <a:rPr lang="es-ES" sz="2400" dirty="0" err="1"/>
              <a:t>protocol</a:t>
            </a:r>
            <a:r>
              <a:rPr lang="es-ES" sz="2400" dirty="0"/>
              <a:t> </a:t>
            </a:r>
            <a:r>
              <a:rPr lang="es-ES" sz="2400" dirty="0" err="1"/>
              <a:t>that</a:t>
            </a:r>
            <a:r>
              <a:rPr lang="es-ES" sz="2400" dirty="0"/>
              <a:t> </a:t>
            </a:r>
            <a:r>
              <a:rPr lang="es-ES" sz="2400" dirty="0" err="1"/>
              <a:t>enables</a:t>
            </a:r>
            <a:r>
              <a:rPr lang="es-ES" sz="2400" dirty="0"/>
              <a:t> </a:t>
            </a:r>
            <a:r>
              <a:rPr lang="es-ES" sz="2400" dirty="0" err="1"/>
              <a:t>routers</a:t>
            </a:r>
            <a:r>
              <a:rPr lang="es-ES" sz="2400" dirty="0"/>
              <a:t> </a:t>
            </a:r>
            <a:r>
              <a:rPr lang="es-ES" sz="2400" b="1" dirty="0"/>
              <a:t>A</a:t>
            </a:r>
            <a:r>
              <a:rPr lang="es-ES" sz="2400" dirty="0"/>
              <a:t>, </a:t>
            </a:r>
            <a:r>
              <a:rPr lang="es-ES" sz="2400" b="1" dirty="0"/>
              <a:t>B</a:t>
            </a:r>
            <a:r>
              <a:rPr lang="es-ES" sz="2400" dirty="0"/>
              <a:t>, </a:t>
            </a:r>
            <a:r>
              <a:rPr lang="es-ES" sz="2400" b="1" dirty="0"/>
              <a:t>C</a:t>
            </a:r>
            <a:r>
              <a:rPr lang="es-ES" sz="2400" dirty="0"/>
              <a:t> and </a:t>
            </a:r>
            <a:r>
              <a:rPr lang="es-ES" sz="2400" b="1" dirty="0"/>
              <a:t>D</a:t>
            </a:r>
            <a:r>
              <a:rPr lang="es-ES" sz="2400" dirty="0"/>
              <a:t> </a:t>
            </a:r>
            <a:r>
              <a:rPr lang="es-ES" sz="2400" dirty="0" err="1"/>
              <a:t>route</a:t>
            </a:r>
            <a:r>
              <a:rPr lang="es-ES" sz="2400" dirty="0"/>
              <a:t> </a:t>
            </a:r>
            <a:r>
              <a:rPr lang="es-ES" sz="2400" dirty="0" err="1"/>
              <a:t>packets</a:t>
            </a:r>
            <a:r>
              <a:rPr lang="es-ES" sz="2400" dirty="0"/>
              <a:t> </a:t>
            </a:r>
            <a:r>
              <a:rPr lang="es-ES" sz="2400" dirty="0" err="1"/>
              <a:t>from</a:t>
            </a:r>
            <a:r>
              <a:rPr lang="es-ES" sz="2400" dirty="0"/>
              <a:t> </a:t>
            </a:r>
            <a:r>
              <a:rPr lang="es-ES" sz="2400" dirty="0" err="1"/>
              <a:t>various</a:t>
            </a:r>
            <a:r>
              <a:rPr lang="es-ES" sz="2400" dirty="0"/>
              <a:t> </a:t>
            </a:r>
            <a:r>
              <a:rPr lang="es-ES" sz="2400" dirty="0" err="1"/>
              <a:t>connected</a:t>
            </a:r>
            <a:r>
              <a:rPr lang="es-ES" sz="2400" dirty="0"/>
              <a:t> </a:t>
            </a:r>
            <a:r>
              <a:rPr lang="es-ES" sz="2400" dirty="0" err="1"/>
              <a:t>networks</a:t>
            </a:r>
            <a:r>
              <a:rPr lang="es-ES" sz="2400" dirty="0"/>
              <a:t>. </a:t>
            </a:r>
            <a:r>
              <a:rPr lang="es-ES" sz="2400" dirty="0" err="1"/>
              <a:t>Your</a:t>
            </a:r>
            <a:r>
              <a:rPr lang="es-ES" sz="2400" dirty="0"/>
              <a:t> </a:t>
            </a:r>
            <a:r>
              <a:rPr lang="es-ES" sz="2400" dirty="0" err="1"/>
              <a:t>protocol</a:t>
            </a:r>
            <a:r>
              <a:rPr lang="es-ES" sz="2400" dirty="0"/>
              <a:t> </a:t>
            </a:r>
            <a:r>
              <a:rPr lang="es-ES" sz="2400" dirty="0" err="1"/>
              <a:t>should</a:t>
            </a:r>
            <a:r>
              <a:rPr lang="es-ES" sz="2400" dirty="0"/>
              <a:t> </a:t>
            </a:r>
            <a:r>
              <a:rPr lang="es-ES" sz="2400" dirty="0" err="1"/>
              <a:t>work</a:t>
            </a:r>
            <a:r>
              <a:rPr lang="es-ES" sz="2400" dirty="0"/>
              <a:t> </a:t>
            </a:r>
            <a:r>
              <a:rPr lang="es-ES" sz="2400" dirty="0" err="1"/>
              <a:t>differently</a:t>
            </a:r>
            <a:r>
              <a:rPr lang="es-ES" sz="2400" dirty="0"/>
              <a:t> </a:t>
            </a:r>
            <a:r>
              <a:rPr lang="es-ES" sz="2400" dirty="0" err="1"/>
              <a:t>from</a:t>
            </a:r>
            <a:r>
              <a:rPr lang="es-ES" sz="2400" dirty="0"/>
              <a:t> </a:t>
            </a:r>
            <a:r>
              <a:rPr lang="es-ES" sz="2400" dirty="0" err="1"/>
              <a:t>the</a:t>
            </a:r>
            <a:r>
              <a:rPr lang="es-ES" sz="2400" dirty="0"/>
              <a:t> </a:t>
            </a:r>
            <a:r>
              <a:rPr lang="es-ES" sz="2400" dirty="0" err="1"/>
              <a:t>one</a:t>
            </a:r>
            <a:r>
              <a:rPr lang="es-ES" sz="2400" dirty="0"/>
              <a:t> </a:t>
            </a:r>
            <a:r>
              <a:rPr lang="es-ES" sz="2400" dirty="0" err="1"/>
              <a:t>studied</a:t>
            </a:r>
            <a:r>
              <a:rPr lang="es-ES" sz="2400" dirty="0"/>
              <a:t> in </a:t>
            </a:r>
            <a:r>
              <a:rPr lang="es-ES" sz="2400" dirty="0" err="1"/>
              <a:t>last</a:t>
            </a:r>
            <a:r>
              <a:rPr lang="es-ES" sz="2400" dirty="0"/>
              <a:t> </a:t>
            </a:r>
            <a:r>
              <a:rPr lang="es-ES" sz="2400" dirty="0" err="1"/>
              <a:t>session</a:t>
            </a:r>
            <a:r>
              <a:rPr lang="es-ES" sz="2400" dirty="0"/>
              <a:t>. </a:t>
            </a:r>
            <a:r>
              <a:rPr lang="es-ES" sz="2400" dirty="0" err="1"/>
              <a:t>Provide</a:t>
            </a:r>
            <a:r>
              <a:rPr lang="es-ES" sz="2400" dirty="0"/>
              <a:t>:</a:t>
            </a:r>
          </a:p>
          <a:p>
            <a:pPr marL="514350" indent="-514350">
              <a:buFont typeface="+mj-lt"/>
              <a:buAutoNum type="arabicPeriod"/>
            </a:pPr>
            <a:r>
              <a:rPr lang="es-ES" sz="2400" dirty="0"/>
              <a:t>Define </a:t>
            </a:r>
            <a:r>
              <a:rPr lang="es-ES" sz="2400" dirty="0" err="1"/>
              <a:t>information</a:t>
            </a:r>
            <a:r>
              <a:rPr lang="es-ES" sz="2400" dirty="0"/>
              <a:t> </a:t>
            </a:r>
            <a:r>
              <a:rPr lang="es-ES" sz="2400" dirty="0" err="1"/>
              <a:t>exchange</a:t>
            </a:r>
            <a:r>
              <a:rPr lang="es-ES" sz="2400" dirty="0"/>
              <a:t> </a:t>
            </a:r>
            <a:r>
              <a:rPr lang="es-ES" sz="2400" dirty="0" err="1"/>
              <a:t>between</a:t>
            </a:r>
            <a:r>
              <a:rPr lang="es-ES" sz="2400" dirty="0"/>
              <a:t> </a:t>
            </a:r>
            <a:r>
              <a:rPr lang="es-ES" sz="2400" dirty="0" err="1"/>
              <a:t>routers</a:t>
            </a:r>
            <a:endParaRPr lang="es-ES" sz="2400" dirty="0"/>
          </a:p>
          <a:p>
            <a:pPr marL="971550" lvl="1" indent="-514350">
              <a:buFont typeface="+mj-lt"/>
              <a:buAutoNum type="alphaLcPeriod"/>
            </a:pPr>
            <a:r>
              <a:rPr lang="es-ES" sz="2400" dirty="0" err="1"/>
              <a:t>What</a:t>
            </a:r>
            <a:r>
              <a:rPr lang="es-ES" sz="2400" dirty="0"/>
              <a:t> </a:t>
            </a:r>
            <a:r>
              <a:rPr lang="es-ES" sz="2400" dirty="0" err="1"/>
              <a:t>information</a:t>
            </a:r>
            <a:r>
              <a:rPr lang="es-ES" sz="2400" dirty="0"/>
              <a:t> </a:t>
            </a:r>
            <a:r>
              <a:rPr lang="es-ES" sz="2400" dirty="0" err="1"/>
              <a:t>is</a:t>
            </a:r>
            <a:r>
              <a:rPr lang="es-ES" sz="2400" dirty="0"/>
              <a:t> </a:t>
            </a:r>
            <a:r>
              <a:rPr lang="es-ES" sz="2400" dirty="0" err="1"/>
              <a:t>exchanged</a:t>
            </a:r>
            <a:r>
              <a:rPr lang="es-ES" sz="2400" dirty="0"/>
              <a:t>?</a:t>
            </a:r>
          </a:p>
          <a:p>
            <a:pPr marL="971550" lvl="1" indent="-514350">
              <a:buFont typeface="+mj-lt"/>
              <a:buAutoNum type="alphaLcPeriod"/>
            </a:pPr>
            <a:r>
              <a:rPr lang="es-ES" sz="2400" dirty="0" err="1"/>
              <a:t>How</a:t>
            </a:r>
            <a:r>
              <a:rPr lang="es-ES" sz="2400" dirty="0"/>
              <a:t> do </a:t>
            </a:r>
            <a:r>
              <a:rPr lang="es-ES" sz="2400" dirty="0" err="1"/>
              <a:t>routers</a:t>
            </a:r>
            <a:r>
              <a:rPr lang="es-ES" sz="2400" dirty="0"/>
              <a:t> </a:t>
            </a:r>
            <a:r>
              <a:rPr lang="es-ES" sz="2400" dirty="0" err="1"/>
              <a:t>populate</a:t>
            </a:r>
            <a:r>
              <a:rPr lang="es-ES" sz="2400" dirty="0"/>
              <a:t> </a:t>
            </a:r>
            <a:r>
              <a:rPr lang="es-ES" sz="2400" dirty="0" err="1"/>
              <a:t>their</a:t>
            </a:r>
            <a:r>
              <a:rPr lang="es-ES" sz="2400" dirty="0"/>
              <a:t> </a:t>
            </a:r>
            <a:r>
              <a:rPr lang="es-ES" sz="2400" dirty="0" err="1"/>
              <a:t>routing</a:t>
            </a:r>
            <a:r>
              <a:rPr lang="es-ES" sz="2400" dirty="0"/>
              <a:t> </a:t>
            </a:r>
            <a:r>
              <a:rPr lang="es-ES" sz="2400" dirty="0" err="1"/>
              <a:t>tables</a:t>
            </a:r>
            <a:r>
              <a:rPr lang="es-ES" sz="2400" dirty="0"/>
              <a:t>?</a:t>
            </a:r>
          </a:p>
          <a:p>
            <a:pPr marL="514350" indent="-514350">
              <a:buFont typeface="+mj-lt"/>
              <a:buAutoNum type="arabicPeriod"/>
            </a:pPr>
            <a:r>
              <a:rPr lang="es-ES" sz="2400" dirty="0"/>
              <a:t>Once </a:t>
            </a:r>
            <a:r>
              <a:rPr lang="es-ES" sz="2400" dirty="0" err="1"/>
              <a:t>the</a:t>
            </a:r>
            <a:r>
              <a:rPr lang="es-ES" sz="2400" dirty="0"/>
              <a:t> </a:t>
            </a:r>
            <a:r>
              <a:rPr lang="es-ES" sz="2400" dirty="0" err="1"/>
              <a:t>routers</a:t>
            </a:r>
            <a:r>
              <a:rPr lang="es-ES" sz="2400" dirty="0"/>
              <a:t> </a:t>
            </a:r>
            <a:r>
              <a:rPr lang="es-ES" sz="2400" dirty="0" err="1"/>
              <a:t>know</a:t>
            </a:r>
            <a:r>
              <a:rPr lang="es-ES" sz="2400" dirty="0"/>
              <a:t> </a:t>
            </a:r>
            <a:r>
              <a:rPr lang="es-ES" sz="2400" dirty="0" err="1"/>
              <a:t>about</a:t>
            </a:r>
            <a:r>
              <a:rPr lang="es-ES" sz="2400" dirty="0"/>
              <a:t> </a:t>
            </a:r>
            <a:r>
              <a:rPr lang="es-ES" sz="2400" dirty="0" err="1"/>
              <a:t>the</a:t>
            </a:r>
            <a:r>
              <a:rPr lang="es-ES" sz="2400" dirty="0"/>
              <a:t> </a:t>
            </a:r>
            <a:r>
              <a:rPr lang="es-ES" sz="2400" dirty="0" err="1"/>
              <a:t>entire</a:t>
            </a:r>
            <a:r>
              <a:rPr lang="es-ES" sz="2400" dirty="0"/>
              <a:t> </a:t>
            </a:r>
            <a:r>
              <a:rPr lang="es-ES" sz="2400" dirty="0" err="1"/>
              <a:t>network</a:t>
            </a:r>
            <a:r>
              <a:rPr lang="es-ES" sz="2400" dirty="0"/>
              <a:t>, show </a:t>
            </a:r>
            <a:r>
              <a:rPr lang="es-ES" sz="2400" dirty="0" err="1"/>
              <a:t>how</a:t>
            </a:r>
            <a:r>
              <a:rPr lang="es-ES" sz="2400" dirty="0"/>
              <a:t> a </a:t>
            </a:r>
            <a:r>
              <a:rPr lang="es-ES" sz="2400" dirty="0" err="1"/>
              <a:t>packet</a:t>
            </a:r>
            <a:r>
              <a:rPr lang="es-ES" sz="2400" dirty="0"/>
              <a:t> </a:t>
            </a:r>
            <a:r>
              <a:rPr lang="es-ES" sz="2400" dirty="0" err="1"/>
              <a:t>that</a:t>
            </a:r>
            <a:r>
              <a:rPr lang="es-ES" sz="2400" dirty="0"/>
              <a:t> </a:t>
            </a:r>
            <a:r>
              <a:rPr lang="es-ES" sz="2400" dirty="0" err="1"/>
              <a:t>starts</a:t>
            </a:r>
            <a:r>
              <a:rPr lang="es-ES" sz="2400" dirty="0"/>
              <a:t> </a:t>
            </a:r>
            <a:r>
              <a:rPr lang="es-ES" sz="2400" dirty="0" err="1"/>
              <a:t>from</a:t>
            </a:r>
            <a:r>
              <a:rPr lang="es-ES" sz="2400" dirty="0"/>
              <a:t> </a:t>
            </a:r>
            <a:r>
              <a:rPr lang="es-ES" sz="2400" dirty="0" err="1"/>
              <a:t>network</a:t>
            </a:r>
            <a:r>
              <a:rPr lang="es-ES" sz="2400" dirty="0"/>
              <a:t> 4 </a:t>
            </a:r>
            <a:r>
              <a:rPr lang="es-ES" sz="2400" dirty="0" err="1"/>
              <a:t>ends</a:t>
            </a:r>
            <a:r>
              <a:rPr lang="es-ES" sz="2400" dirty="0"/>
              <a:t> up at </a:t>
            </a:r>
            <a:r>
              <a:rPr lang="es-ES" sz="2400" dirty="0" err="1"/>
              <a:t>network</a:t>
            </a:r>
            <a:r>
              <a:rPr lang="es-ES" sz="2400" dirty="0"/>
              <a:t> 3</a:t>
            </a:r>
            <a:endParaRPr lang="en-US" sz="2400" dirty="0"/>
          </a:p>
        </p:txBody>
      </p:sp>
    </p:spTree>
    <p:extLst>
      <p:ext uri="{BB962C8B-B14F-4D97-AF65-F5344CB8AC3E}">
        <p14:creationId xmlns:p14="http://schemas.microsoft.com/office/powerpoint/2010/main" val="8479525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44780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Routing</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828800" y="2819400"/>
            <a:ext cx="5324475" cy="3626061"/>
          </a:xfrm>
          <a:prstGeom prst="rect">
            <a:avLst/>
          </a:prstGeom>
          <a:noFill/>
          <a:ln w="9525">
            <a:noFill/>
            <a:miter lim="800000"/>
            <a:headEnd/>
            <a:tailEnd/>
          </a:ln>
        </p:spPr>
      </p:pic>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a:ln>
                  <a:solidFill>
                    <a:prstClr val="black"/>
                  </a:solidFill>
                </a:ln>
                <a:solidFill>
                  <a:prstClr val="white"/>
                </a:solidFill>
                <a:latin typeface="Tahoma" pitchFamily="34" charset="0"/>
                <a:cs typeface="Tahoma" pitchFamily="34" charset="0"/>
              </a:rPr>
              <a:t>Topic’s objectives</a:t>
            </a:r>
            <a:endParaRPr lang="th-TH" sz="4000" b="1" dirty="0">
              <a:ln>
                <a:solidFill>
                  <a:prstClr val="black"/>
                </a:solidFill>
              </a:ln>
              <a:solidFill>
                <a:prstClr val="white"/>
              </a:solidFill>
              <a:latin typeface="Tahoma" pitchFamily="34" charset="0"/>
              <a:cs typeface="Tahoma" pitchFamily="34" charset="0"/>
            </a:endParaRPr>
          </a:p>
        </p:txBody>
      </p:sp>
      <p:sp>
        <p:nvSpPr>
          <p:cNvPr id="6" name="Rectangle 5"/>
          <p:cNvSpPr/>
          <p:nvPr/>
        </p:nvSpPr>
        <p:spPr>
          <a:xfrm>
            <a:off x="0" y="1158657"/>
            <a:ext cx="9144000" cy="2689967"/>
          </a:xfrm>
          <a:prstGeom prst="rect">
            <a:avLst/>
          </a:prstGeom>
        </p:spPr>
        <p:txBody>
          <a:bodyPr wrap="square">
            <a:spAutoFit/>
          </a:bodyPr>
          <a:lstStyle/>
          <a:p>
            <a:pPr marL="914400" indent="1263650" eaLnBrk="0" fontAlgn="base" hangingPunct="0">
              <a:lnSpc>
                <a:spcPct val="150000"/>
              </a:lnSpc>
              <a:spcBef>
                <a:spcPct val="20000"/>
              </a:spcBef>
              <a:spcAft>
                <a:spcPct val="0"/>
              </a:spcAft>
              <a:buClr>
                <a:srgbClr val="3333CC"/>
              </a:buClr>
              <a:buSzPct val="85000"/>
            </a:pPr>
            <a:r>
              <a:rPr lang="en-US" sz="4000" b="1" dirty="0">
                <a:ln w="0" cap="rnd" cmpd="thickThin">
                  <a:solidFill>
                    <a:prstClr val="black"/>
                  </a:solidFill>
                  <a:bevel/>
                </a:ln>
                <a:solidFill>
                  <a:srgbClr val="3333CC"/>
                </a:solidFill>
                <a:latin typeface="Microsoft Sans Serif" pitchFamily="34" charset="0"/>
                <a:cs typeface="Microsoft Sans Serif" pitchFamily="34" charset="0"/>
              </a:rPr>
              <a:t> To learn about:</a:t>
            </a:r>
          </a:p>
          <a:p>
            <a:pPr marL="3308350" lvl="0" indent="-614363" eaLnBrk="0" fontAlgn="base" hangingPunct="0">
              <a:lnSpc>
                <a:spcPct val="150000"/>
              </a:lnSpc>
              <a:spcBef>
                <a:spcPct val="20000"/>
              </a:spcBef>
              <a:spcAft>
                <a:spcPct val="0"/>
              </a:spcAft>
              <a:buClr>
                <a:schemeClr val="accent6">
                  <a:lumMod val="75000"/>
                </a:schemeClr>
              </a:buClr>
              <a:buSzPct val="100000"/>
              <a:buAutoNum type="arabicParenR"/>
            </a:pPr>
            <a:r>
              <a:rPr lang="en-US" sz="3200" b="1" dirty="0">
                <a:ln w="0" cap="rnd" cmpd="thickThin">
                  <a:solidFill>
                    <a:prstClr val="black"/>
                  </a:solidFill>
                  <a:bevel/>
                </a:ln>
                <a:solidFill>
                  <a:srgbClr val="000000"/>
                </a:solidFill>
                <a:latin typeface="Microsoft Sans Serif" pitchFamily="34" charset="0"/>
                <a:cs typeface="Microsoft Sans Serif" pitchFamily="34" charset="0"/>
              </a:rPr>
              <a:t>Link state routing</a:t>
            </a:r>
          </a:p>
          <a:p>
            <a:pPr marL="3308350" lvl="0" indent="-614363" eaLnBrk="0" fontAlgn="base" hangingPunct="0">
              <a:lnSpc>
                <a:spcPct val="150000"/>
              </a:lnSpc>
              <a:spcBef>
                <a:spcPct val="20000"/>
              </a:spcBef>
              <a:spcAft>
                <a:spcPct val="0"/>
              </a:spcAft>
              <a:buClr>
                <a:schemeClr val="accent6">
                  <a:lumMod val="75000"/>
                </a:schemeClr>
              </a:buClr>
              <a:buSzPct val="100000"/>
              <a:buAutoNum type="arabicParenR"/>
            </a:pPr>
            <a:r>
              <a:rPr lang="en-US" sz="3200" b="1" dirty="0">
                <a:ln w="0" cap="rnd" cmpd="thickThin">
                  <a:solidFill>
                    <a:prstClr val="black"/>
                  </a:solidFill>
                  <a:bevel/>
                </a:ln>
                <a:solidFill>
                  <a:srgbClr val="000000"/>
                </a:solidFill>
                <a:latin typeface="Microsoft Sans Serif" pitchFamily="34" charset="0"/>
                <a:cs typeface="Microsoft Sans Serif" pitchFamily="34" charset="0"/>
              </a:rPr>
              <a:t>Inter AS routing</a:t>
            </a:r>
          </a:p>
        </p:txBody>
      </p:sp>
    </p:spTree>
    <p:extLst>
      <p:ext uri="{BB962C8B-B14F-4D97-AF65-F5344CB8AC3E}">
        <p14:creationId xmlns:p14="http://schemas.microsoft.com/office/powerpoint/2010/main" val="311882380"/>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a:ln>
                  <a:solidFill>
                    <a:prstClr val="black"/>
                  </a:solidFill>
                </a:ln>
                <a:solidFill>
                  <a:prstClr val="white"/>
                </a:solidFill>
                <a:latin typeface="Tahoma" pitchFamily="34" charset="0"/>
                <a:cs typeface="Tahoma" pitchFamily="34" charset="0"/>
              </a:rPr>
              <a:t>DV Vs. LS</a:t>
            </a:r>
            <a:endParaRPr lang="th-TH" sz="4000" b="1" dirty="0">
              <a:ln>
                <a:solidFill>
                  <a:prstClr val="black"/>
                </a:solidFill>
              </a:ln>
              <a:solidFill>
                <a:prstClr val="white"/>
              </a:solidFill>
              <a:latin typeface="Tahoma" pitchFamily="34" charset="0"/>
              <a:cs typeface="Tahoma" pitchFamily="34" charset="0"/>
            </a:endParaRPr>
          </a:p>
        </p:txBody>
      </p:sp>
      <p:sp>
        <p:nvSpPr>
          <p:cNvPr id="6" name="Rectangle 5"/>
          <p:cNvSpPr/>
          <p:nvPr/>
        </p:nvSpPr>
        <p:spPr>
          <a:xfrm>
            <a:off x="0" y="1158657"/>
            <a:ext cx="9144000" cy="4401205"/>
          </a:xfrm>
          <a:prstGeom prst="rect">
            <a:avLst/>
          </a:prstGeom>
        </p:spPr>
        <p:txBody>
          <a:bodyPr wrap="square">
            <a:spAutoFit/>
          </a:bodyPr>
          <a:lstStyle/>
          <a:p>
            <a:pPr algn="just"/>
            <a:r>
              <a:rPr lang="en-US" sz="4000" dirty="0"/>
              <a:t>In distance vector, each node talks only to its directly connected neighbors, but it tells them everything it has learned (i.e., distance to all nodes). In link state, each node talks to all other nodes, but </a:t>
            </a:r>
            <a:r>
              <a:rPr lang="en-US" sz="4000" dirty="0">
                <a:solidFill>
                  <a:srgbClr val="FF0000"/>
                </a:solidFill>
              </a:rPr>
              <a:t>it tells them only what it knows for sure (i.e., only the state of its directly connected links)</a:t>
            </a:r>
            <a:r>
              <a:rPr lang="en-US" sz="4000" dirty="0"/>
              <a:t>.</a:t>
            </a:r>
          </a:p>
        </p:txBody>
      </p:sp>
    </p:spTree>
    <p:extLst>
      <p:ext uri="{BB962C8B-B14F-4D97-AF65-F5344CB8AC3E}">
        <p14:creationId xmlns:p14="http://schemas.microsoft.com/office/powerpoint/2010/main" val="3184636225"/>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40803"/>
            <a:ext cx="9144000" cy="1569660"/>
          </a:xfrm>
          <a:prstGeom prst="rect">
            <a:avLst/>
          </a:prstGeom>
          <a:solidFill>
            <a:schemeClr val="accent6">
              <a:lumMod val="75000"/>
            </a:schemeClr>
          </a:solidFill>
        </p:spPr>
        <p:txBody>
          <a:bodyPr wrap="square" rtlCol="0">
            <a:spAutoFit/>
          </a:bodyPr>
          <a:lstStyle/>
          <a:p>
            <a:pPr algn="ctr"/>
            <a:r>
              <a:rPr lang="en-US" sz="4800" b="1" dirty="0">
                <a:ln>
                  <a:solidFill>
                    <a:sysClr val="windowText" lastClr="000000"/>
                  </a:solidFill>
                </a:ln>
                <a:solidFill>
                  <a:schemeClr val="bg1"/>
                </a:solidFill>
                <a:latin typeface="Tahoma" pitchFamily="34" charset="0"/>
                <a:cs typeface="Tahoma" pitchFamily="34" charset="0"/>
              </a:rPr>
              <a:t>Part I </a:t>
            </a:r>
            <a:r>
              <a:rPr lang="en-US" sz="4800" b="1" dirty="0">
                <a:ln>
                  <a:solidFill>
                    <a:prstClr val="white"/>
                  </a:solidFill>
                </a:ln>
                <a:solidFill>
                  <a:prstClr val="black"/>
                </a:solidFill>
                <a:latin typeface="Tahoma" pitchFamily="34" charset="0"/>
                <a:cs typeface="Tahoma" pitchFamily="34" charset="0"/>
              </a:rPr>
              <a:t>– </a:t>
            </a:r>
          </a:p>
          <a:p>
            <a:pPr algn="ctr"/>
            <a:r>
              <a:rPr lang="en-US" sz="4800" b="1" kern="1200" dirty="0">
                <a:ln>
                  <a:solidFill>
                    <a:prstClr val="white"/>
                  </a:solidFill>
                </a:ln>
                <a:solidFill>
                  <a:prstClr val="black"/>
                </a:solidFill>
                <a:latin typeface="Tahoma" pitchFamily="34" charset="0"/>
                <a:ea typeface="+mn-ea"/>
                <a:cs typeface="Tahoma" pitchFamily="34" charset="0"/>
              </a:rPr>
              <a:t>Link State Routing Protocol</a:t>
            </a:r>
            <a:endParaRPr lang="th-TH" sz="3800" b="1" kern="1200" dirty="0">
              <a:ln>
                <a:solidFill>
                  <a:prstClr val="black"/>
                </a:solidFill>
              </a:ln>
              <a:solidFill>
                <a:srgbClr val="1F497D"/>
              </a:solidFill>
              <a:latin typeface="Tahoma" pitchFamily="34" charset="0"/>
              <a:ea typeface="+mn-ea"/>
              <a:cs typeface="Tahoma" pitchFamily="34" charset="0"/>
            </a:endParaRPr>
          </a:p>
        </p:txBody>
      </p:sp>
    </p:spTree>
    <p:extLst>
      <p:ext uri="{BB962C8B-B14F-4D97-AF65-F5344CB8AC3E}">
        <p14:creationId xmlns:p14="http://schemas.microsoft.com/office/powerpoint/2010/main" val="1513586578"/>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a:ln>
                  <a:solidFill>
                    <a:prstClr val="black"/>
                  </a:solidFill>
                </a:ln>
                <a:solidFill>
                  <a:prstClr val="white"/>
                </a:solidFill>
                <a:latin typeface="Tahoma" pitchFamily="34" charset="0"/>
                <a:cs typeface="Tahoma" pitchFamily="34" charset="0"/>
              </a:rPr>
              <a:t>Link State Routing Protocol</a:t>
            </a:r>
            <a:endParaRPr lang="th-TH" sz="4000" b="1" dirty="0">
              <a:ln>
                <a:solidFill>
                  <a:prstClr val="black"/>
                </a:solidFill>
              </a:ln>
              <a:solidFill>
                <a:prstClr val="white"/>
              </a:solidFill>
              <a:latin typeface="Tahoma" pitchFamily="34" charset="0"/>
              <a:cs typeface="Tahoma" pitchFamily="34" charset="0"/>
            </a:endParaRPr>
          </a:p>
        </p:txBody>
      </p:sp>
      <p:sp>
        <p:nvSpPr>
          <p:cNvPr id="4" name="Rectangle 3"/>
          <p:cNvSpPr txBox="1">
            <a:spLocks noChangeArrowheads="1"/>
          </p:cNvSpPr>
          <p:nvPr/>
        </p:nvSpPr>
        <p:spPr bwMode="auto">
          <a:xfrm>
            <a:off x="152400" y="838200"/>
            <a:ext cx="8839200" cy="3695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r>
              <a:rPr kumimoji="0" lang="en-US" sz="28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Nodes know the state of directly connected</a:t>
            </a:r>
            <a:r>
              <a:rPr kumimoji="0" lang="en-US" sz="2800" b="1" i="0" u="none" strike="noStrike" kern="1200" cap="none" spc="0" normalizeH="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links</a:t>
            </a:r>
            <a:endParaRPr kumimoji="0" lang="en-US" sz="28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endParaRPr>
          </a:p>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r>
              <a:rPr kumimoji="0" lang="en-US" sz="28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Flood</a:t>
            </a:r>
            <a:r>
              <a:rPr kumimoji="0" lang="en-US" sz="2800" b="1" i="0" u="none" strike="noStrike" kern="1200" cap="none" spc="0" normalizeH="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link-state-packets </a:t>
            </a:r>
            <a:r>
              <a:rPr kumimoji="0" lang="en-US" sz="2400" b="1" i="0" u="none" strike="noStrike" kern="1200" cap="none" spc="0" normalizeH="0" noProof="0" dirty="0">
                <a:ln w="0" cap="rnd" cmpd="thickThin">
                  <a:solidFill>
                    <a:prstClr val="black"/>
                  </a:solidFill>
                  <a:bevel/>
                </a:ln>
                <a:effectLst/>
                <a:uLnTx/>
                <a:uFillTx/>
                <a:latin typeface="Microsoft Sans Serif" pitchFamily="34" charset="0"/>
                <a:ea typeface="+mn-ea"/>
                <a:cs typeface="Microsoft Sans Serif" pitchFamily="34" charset="0"/>
              </a:rPr>
              <a:t>(and not entire routing tables)</a:t>
            </a:r>
            <a:r>
              <a:rPr kumimoji="0" lang="en-US" sz="2800" b="1" i="0" u="none" strike="noStrike" kern="1200" cap="none" spc="0" normalizeH="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to </a:t>
            </a:r>
            <a:r>
              <a:rPr kumimoji="0" lang="en-US" sz="2800" b="1" u="none" strike="noStrike" kern="1200" cap="none" spc="0" normalizeH="0" noProof="0" dirty="0">
                <a:ln w="0" cap="rnd" cmpd="thickThin">
                  <a:solidFill>
                    <a:prstClr val="black"/>
                  </a:solidFill>
                  <a:bevel/>
                </a:ln>
                <a:solidFill>
                  <a:schemeClr val="accent6">
                    <a:lumMod val="75000"/>
                  </a:schemeClr>
                </a:solidFill>
                <a:effectLst/>
                <a:uLnTx/>
                <a:uFillTx/>
                <a:latin typeface="Microsoft Sans Serif" pitchFamily="34" charset="0"/>
                <a:ea typeface="+mn-ea"/>
                <a:cs typeface="Microsoft Sans Serif" pitchFamily="34" charset="0"/>
              </a:rPr>
              <a:t>entire</a:t>
            </a:r>
            <a:r>
              <a:rPr kumimoji="0" lang="en-US" sz="2800" b="1" i="0" u="none" strike="noStrike" kern="1200" cap="none" spc="0" normalizeH="0" noProof="0" dirty="0">
                <a:ln w="0" cap="rnd" cmpd="thickThin">
                  <a:solidFill>
                    <a:prstClr val="black"/>
                  </a:solidFill>
                  <a:bevel/>
                </a:ln>
                <a:solidFill>
                  <a:schemeClr val="accent6">
                    <a:lumMod val="75000"/>
                  </a:schemeClr>
                </a:solidFill>
                <a:effectLst/>
                <a:uLnTx/>
                <a:uFillTx/>
                <a:latin typeface="Microsoft Sans Serif" pitchFamily="34" charset="0"/>
                <a:ea typeface="+mn-ea"/>
                <a:cs typeface="Microsoft Sans Serif" pitchFamily="34" charset="0"/>
              </a:rPr>
              <a:t> </a:t>
            </a:r>
            <a:r>
              <a:rPr kumimoji="0" lang="en-US" sz="2800" b="1" i="0" u="none" strike="noStrike" kern="1200" cap="none" spc="0" normalizeH="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network </a:t>
            </a:r>
            <a:r>
              <a:rPr kumimoji="0" lang="en-US" sz="2400" b="1" i="0" u="none" strike="noStrike" kern="1200" cap="none" spc="0" normalizeH="0" noProof="0" dirty="0">
                <a:ln w="0" cap="rnd" cmpd="thickThin">
                  <a:solidFill>
                    <a:prstClr val="black"/>
                  </a:solidFill>
                  <a:bevel/>
                </a:ln>
                <a:effectLst/>
                <a:uLnTx/>
                <a:uFillTx/>
                <a:latin typeface="Microsoft Sans Serif" pitchFamily="34" charset="0"/>
                <a:ea typeface="+mn-ea"/>
                <a:cs typeface="Microsoft Sans Serif" pitchFamily="34" charset="0"/>
              </a:rPr>
              <a:t>(and not just neighbors)</a:t>
            </a:r>
          </a:p>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endParaRPr lang="en-US" sz="2400" b="1" baseline="0" dirty="0">
              <a:ln w="0" cap="rnd" cmpd="thickThin">
                <a:solidFill>
                  <a:prstClr val="black"/>
                </a:solidFill>
                <a:bevel/>
              </a:ln>
              <a:latin typeface="Microsoft Sans Serif" pitchFamily="34" charset="0"/>
              <a:cs typeface="Microsoft Sans Serif" pitchFamily="34" charset="0"/>
            </a:endParaRPr>
          </a:p>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endParaRPr kumimoji="0" lang="en-US" sz="2800" b="1" i="0" u="none" strike="noStrike" kern="1200" cap="none" spc="0" normalizeH="0" baseline="0" noProof="0" dirty="0">
              <a:ln w="0" cap="rnd" cmpd="thickThin">
                <a:solidFill>
                  <a:prstClr val="black"/>
                </a:solidFill>
                <a:bevel/>
              </a:ln>
              <a:effectLst/>
              <a:uLnTx/>
              <a:uFillTx/>
              <a:latin typeface="Microsoft Sans Serif" pitchFamily="34" charset="0"/>
              <a:ea typeface="+mn-ea"/>
              <a:cs typeface="Microsoft Sans Serif" pitchFamily="34" charset="0"/>
            </a:endParaRPr>
          </a:p>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r>
              <a:rPr kumimoji="0" lang="en-US" sz="28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Collection</a:t>
            </a:r>
            <a:r>
              <a:rPr kumimoji="0" lang="en-US" sz="2800" b="1" i="0" u="none" strike="noStrike" kern="1200" cap="none" spc="0" normalizeH="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of link-states present entire network map</a:t>
            </a:r>
            <a:endParaRPr kumimoji="0" lang="en-US" sz="28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endParaRPr>
          </a:p>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r>
              <a:rPr kumimoji="0" lang="en-US" sz="28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Each node calculates </a:t>
            </a:r>
            <a:r>
              <a:rPr lang="en-US" sz="28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shortest paths</a:t>
            </a:r>
            <a:r>
              <a:rPr lang="en-US" sz="2800" b="1" dirty="0">
                <a:ln w="0" cap="rnd" cmpd="thickThin">
                  <a:solidFill>
                    <a:prstClr val="black"/>
                  </a:solidFill>
                  <a:bevel/>
                </a:ln>
                <a:solidFill>
                  <a:srgbClr val="3333CC"/>
                </a:solidFill>
                <a:latin typeface="Microsoft Sans Serif" pitchFamily="34" charset="0"/>
                <a:cs typeface="Microsoft Sans Serif" pitchFamily="34" charset="0"/>
              </a:rPr>
              <a:t> in these maps</a:t>
            </a:r>
            <a:endParaRPr kumimoji="0" lang="en-US" sz="28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endParaRPr>
          </a:p>
        </p:txBody>
      </p:sp>
      <p:sp>
        <p:nvSpPr>
          <p:cNvPr id="5" name="Rectangle 4"/>
          <p:cNvSpPr/>
          <p:nvPr/>
        </p:nvSpPr>
        <p:spPr>
          <a:xfrm>
            <a:off x="0" y="3124200"/>
            <a:ext cx="9144000" cy="1066800"/>
          </a:xfrm>
          <a:prstGeom prst="rect">
            <a:avLst/>
          </a:prstGeom>
          <a:solidFill>
            <a:schemeClr val="accent1">
              <a:lumMod val="40000"/>
              <a:lumOff val="60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a:solidFill>
                    <a:schemeClr val="tx1"/>
                  </a:solidFill>
                </a:ln>
                <a:solidFill>
                  <a:srgbClr val="C00000"/>
                </a:solidFill>
              </a:rPr>
              <a:t>Link State Packet (LSP):</a:t>
            </a:r>
          </a:p>
          <a:p>
            <a:pPr algn="ctr">
              <a:lnSpc>
                <a:spcPct val="150000"/>
              </a:lnSpc>
            </a:pPr>
            <a:r>
              <a:rPr lang="en-US" sz="2400" dirty="0"/>
              <a:t> </a:t>
            </a:r>
            <a:r>
              <a:rPr lang="en-US" sz="2400" b="1" dirty="0">
                <a:ln>
                  <a:solidFill>
                    <a:schemeClr val="tx1"/>
                  </a:solidFill>
                </a:ln>
                <a:solidFill>
                  <a:schemeClr val="tx2">
                    <a:lumMod val="50000"/>
                  </a:schemeClr>
                </a:solidFill>
              </a:rPr>
              <a:t>Creating node’s ID; Cost to each (direct) neighbor; SEQ no; TTL</a:t>
            </a:r>
          </a:p>
        </p:txBody>
      </p:sp>
    </p:spTree>
    <p:extLst>
      <p:ext uri="{BB962C8B-B14F-4D97-AF65-F5344CB8AC3E}">
        <p14:creationId xmlns:p14="http://schemas.microsoft.com/office/powerpoint/2010/main" val="1507110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a:ln>
                  <a:solidFill>
                    <a:prstClr val="black"/>
                  </a:solidFill>
                </a:ln>
                <a:solidFill>
                  <a:prstClr val="white"/>
                </a:solidFill>
                <a:latin typeface="Tahoma" pitchFamily="34" charset="0"/>
                <a:cs typeface="Tahoma" pitchFamily="34" charset="0"/>
              </a:rPr>
              <a:t>Link State Routing Protocol</a:t>
            </a:r>
            <a:endParaRPr lang="th-TH" sz="4000" b="1" dirty="0">
              <a:ln>
                <a:solidFill>
                  <a:prstClr val="black"/>
                </a:solidFill>
              </a:ln>
              <a:solidFill>
                <a:prstClr val="white"/>
              </a:solidFill>
              <a:latin typeface="Tahoma" pitchFamily="34" charset="0"/>
              <a:cs typeface="Tahoma" pitchFamily="34" charset="0"/>
            </a:endParaRPr>
          </a:p>
        </p:txBody>
      </p:sp>
      <p:sp>
        <p:nvSpPr>
          <p:cNvPr id="4" name="Rectangle 3"/>
          <p:cNvSpPr txBox="1">
            <a:spLocks noChangeArrowheads="1"/>
          </p:cNvSpPr>
          <p:nvPr/>
        </p:nvSpPr>
        <p:spPr bwMode="auto">
          <a:xfrm>
            <a:off x="152400" y="838200"/>
            <a:ext cx="8839200" cy="3695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endParaRPr kumimoji="0" lang="en-US" sz="28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endParaRPr>
          </a:p>
        </p:txBody>
      </p:sp>
      <p:sp>
        <p:nvSpPr>
          <p:cNvPr id="5" name="Rectangle 4"/>
          <p:cNvSpPr/>
          <p:nvPr/>
        </p:nvSpPr>
        <p:spPr>
          <a:xfrm>
            <a:off x="0" y="990600"/>
            <a:ext cx="9144000" cy="1600200"/>
          </a:xfrm>
          <a:prstGeom prst="rect">
            <a:avLst/>
          </a:prstGeom>
          <a:solidFill>
            <a:schemeClr val="accent1">
              <a:lumMod val="40000"/>
              <a:lumOff val="60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a:solidFill>
                    <a:schemeClr val="tx1"/>
                  </a:solidFill>
                </a:ln>
                <a:solidFill>
                  <a:srgbClr val="C00000"/>
                </a:solidFill>
              </a:rPr>
              <a:t>Learning about the neighbors: Done though Hello messages</a:t>
            </a:r>
            <a:endParaRPr lang="en-US" sz="2400" b="1" dirty="0">
              <a:ln>
                <a:solidFill>
                  <a:schemeClr val="tx1"/>
                </a:solidFill>
              </a:ln>
              <a:solidFill>
                <a:schemeClr val="tx2">
                  <a:lumMod val="50000"/>
                </a:schemeClr>
              </a:solidFill>
            </a:endParaRPr>
          </a:p>
        </p:txBody>
      </p:sp>
      <p:pic>
        <p:nvPicPr>
          <p:cNvPr id="8" name="Picture 7" descr="WP_20170510_10_22_16_Pro.jpg"/>
          <p:cNvPicPr>
            <a:picLocks noChangeAspect="1"/>
          </p:cNvPicPr>
          <p:nvPr/>
        </p:nvPicPr>
        <p:blipFill>
          <a:blip r:embed="rId3"/>
          <a:stretch>
            <a:fillRect/>
          </a:stretch>
        </p:blipFill>
        <p:spPr>
          <a:xfrm>
            <a:off x="685800" y="2743200"/>
            <a:ext cx="7467600" cy="3772985"/>
          </a:xfrm>
          <a:prstGeom prst="rect">
            <a:avLst/>
          </a:prstGeom>
        </p:spPr>
      </p:pic>
    </p:spTree>
    <p:extLst>
      <p:ext uri="{BB962C8B-B14F-4D97-AF65-F5344CB8AC3E}">
        <p14:creationId xmlns:p14="http://schemas.microsoft.com/office/powerpoint/2010/main" val="32655085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a:ln>
                  <a:solidFill>
                    <a:prstClr val="black"/>
                  </a:solidFill>
                </a:ln>
                <a:solidFill>
                  <a:prstClr val="white"/>
                </a:solidFill>
                <a:latin typeface="Tahoma" pitchFamily="34" charset="0"/>
                <a:cs typeface="Tahoma" pitchFamily="34" charset="0"/>
              </a:rPr>
              <a:t>Link State Routing Protocol</a:t>
            </a:r>
            <a:endParaRPr lang="th-TH" sz="4000" b="1" dirty="0">
              <a:ln>
                <a:solidFill>
                  <a:prstClr val="black"/>
                </a:solidFill>
              </a:ln>
              <a:solidFill>
                <a:prstClr val="white"/>
              </a:solidFill>
              <a:latin typeface="Tahoma" pitchFamily="34" charset="0"/>
              <a:cs typeface="Tahoma" pitchFamily="34" charset="0"/>
            </a:endParaRPr>
          </a:p>
        </p:txBody>
      </p:sp>
      <p:sp>
        <p:nvSpPr>
          <p:cNvPr id="4" name="Rectangle 3"/>
          <p:cNvSpPr txBox="1">
            <a:spLocks noChangeArrowheads="1"/>
          </p:cNvSpPr>
          <p:nvPr/>
        </p:nvSpPr>
        <p:spPr bwMode="auto">
          <a:xfrm>
            <a:off x="152400" y="838200"/>
            <a:ext cx="8839200" cy="3695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r>
              <a:rPr kumimoji="0" lang="en-US" sz="28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Nodes know the state of directly connected</a:t>
            </a:r>
            <a:r>
              <a:rPr kumimoji="0" lang="en-US" sz="2800" b="1" i="0" u="none" strike="noStrike" kern="1200" cap="none" spc="0" normalizeH="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links</a:t>
            </a:r>
            <a:endParaRPr kumimoji="0" lang="en-US" sz="28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endParaRPr>
          </a:p>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r>
              <a:rPr kumimoji="0" lang="en-US" sz="28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Flood</a:t>
            </a:r>
            <a:r>
              <a:rPr kumimoji="0" lang="en-US" sz="2800" b="1" i="0" u="none" strike="noStrike" kern="1200" cap="none" spc="0" normalizeH="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link-state-packets </a:t>
            </a:r>
            <a:r>
              <a:rPr kumimoji="0" lang="en-US" sz="2400" b="1" i="0" u="none" strike="noStrike" kern="1200" cap="none" spc="0" normalizeH="0" noProof="0" dirty="0">
                <a:ln w="0" cap="rnd" cmpd="thickThin">
                  <a:solidFill>
                    <a:prstClr val="black"/>
                  </a:solidFill>
                  <a:bevel/>
                </a:ln>
                <a:effectLst/>
                <a:uLnTx/>
                <a:uFillTx/>
                <a:latin typeface="Microsoft Sans Serif" pitchFamily="34" charset="0"/>
                <a:ea typeface="+mn-ea"/>
                <a:cs typeface="Microsoft Sans Serif" pitchFamily="34" charset="0"/>
              </a:rPr>
              <a:t>(and not entire routing tables)</a:t>
            </a:r>
            <a:r>
              <a:rPr kumimoji="0" lang="en-US" sz="2800" b="1" i="0" u="none" strike="noStrike" kern="1200" cap="none" spc="0" normalizeH="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to </a:t>
            </a:r>
            <a:r>
              <a:rPr kumimoji="0" lang="en-US" sz="2800" b="1" u="none" strike="noStrike" kern="1200" cap="none" spc="0" normalizeH="0" noProof="0" dirty="0">
                <a:ln w="0" cap="rnd" cmpd="thickThin">
                  <a:solidFill>
                    <a:prstClr val="black"/>
                  </a:solidFill>
                  <a:bevel/>
                </a:ln>
                <a:solidFill>
                  <a:schemeClr val="accent6">
                    <a:lumMod val="75000"/>
                  </a:schemeClr>
                </a:solidFill>
                <a:effectLst/>
                <a:uLnTx/>
                <a:uFillTx/>
                <a:latin typeface="Microsoft Sans Serif" pitchFamily="34" charset="0"/>
                <a:ea typeface="+mn-ea"/>
                <a:cs typeface="Microsoft Sans Serif" pitchFamily="34" charset="0"/>
              </a:rPr>
              <a:t>entire</a:t>
            </a:r>
            <a:r>
              <a:rPr kumimoji="0" lang="en-US" sz="2800" b="1" i="0" u="none" strike="noStrike" kern="1200" cap="none" spc="0" normalizeH="0" noProof="0" dirty="0">
                <a:ln w="0" cap="rnd" cmpd="thickThin">
                  <a:solidFill>
                    <a:prstClr val="black"/>
                  </a:solidFill>
                  <a:bevel/>
                </a:ln>
                <a:solidFill>
                  <a:schemeClr val="accent6">
                    <a:lumMod val="75000"/>
                  </a:schemeClr>
                </a:solidFill>
                <a:effectLst/>
                <a:uLnTx/>
                <a:uFillTx/>
                <a:latin typeface="Microsoft Sans Serif" pitchFamily="34" charset="0"/>
                <a:ea typeface="+mn-ea"/>
                <a:cs typeface="Microsoft Sans Serif" pitchFamily="34" charset="0"/>
              </a:rPr>
              <a:t> </a:t>
            </a:r>
            <a:r>
              <a:rPr kumimoji="0" lang="en-US" sz="2800" b="1" i="0" u="none" strike="noStrike" kern="1200" cap="none" spc="0" normalizeH="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network </a:t>
            </a:r>
            <a:r>
              <a:rPr kumimoji="0" lang="en-US" sz="2400" b="1" i="0" u="none" strike="noStrike" kern="1200" cap="none" spc="0" normalizeH="0" noProof="0" dirty="0">
                <a:ln w="0" cap="rnd" cmpd="thickThin">
                  <a:solidFill>
                    <a:prstClr val="black"/>
                  </a:solidFill>
                  <a:bevel/>
                </a:ln>
                <a:effectLst/>
                <a:uLnTx/>
                <a:uFillTx/>
                <a:latin typeface="Microsoft Sans Serif" pitchFamily="34" charset="0"/>
                <a:ea typeface="+mn-ea"/>
                <a:cs typeface="Microsoft Sans Serif" pitchFamily="34" charset="0"/>
              </a:rPr>
              <a:t>(and not just neighbors)</a:t>
            </a:r>
          </a:p>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endParaRPr lang="en-US" sz="2400" b="1" baseline="0" dirty="0">
              <a:ln w="0" cap="rnd" cmpd="thickThin">
                <a:solidFill>
                  <a:prstClr val="black"/>
                </a:solidFill>
                <a:bevel/>
              </a:ln>
              <a:latin typeface="Microsoft Sans Serif" pitchFamily="34" charset="0"/>
              <a:cs typeface="Microsoft Sans Serif" pitchFamily="34" charset="0"/>
            </a:endParaRPr>
          </a:p>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endParaRPr kumimoji="0" lang="en-US" sz="2800" b="1" i="0" u="none" strike="noStrike" kern="1200" cap="none" spc="0" normalizeH="0" baseline="0" noProof="0" dirty="0">
              <a:ln w="0" cap="rnd" cmpd="thickThin">
                <a:solidFill>
                  <a:prstClr val="black"/>
                </a:solidFill>
                <a:bevel/>
              </a:ln>
              <a:effectLst/>
              <a:uLnTx/>
              <a:uFillTx/>
              <a:latin typeface="Microsoft Sans Serif" pitchFamily="34" charset="0"/>
              <a:ea typeface="+mn-ea"/>
              <a:cs typeface="Microsoft Sans Serif" pitchFamily="34" charset="0"/>
            </a:endParaRPr>
          </a:p>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r>
              <a:rPr kumimoji="0" lang="en-US" sz="28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Collection</a:t>
            </a:r>
            <a:r>
              <a:rPr kumimoji="0" lang="en-US" sz="2800" b="1" i="0" u="none" strike="noStrike" kern="1200" cap="none" spc="0" normalizeH="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of link-states present entire network map</a:t>
            </a:r>
            <a:endParaRPr kumimoji="0" lang="en-US" sz="28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endParaRPr>
          </a:p>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r>
              <a:rPr kumimoji="0" lang="en-US" sz="28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Each node calculates </a:t>
            </a:r>
            <a:r>
              <a:rPr lang="en-US" sz="28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shortest paths</a:t>
            </a:r>
            <a:r>
              <a:rPr lang="en-US" sz="2800" b="1" dirty="0">
                <a:ln w="0" cap="rnd" cmpd="thickThin">
                  <a:solidFill>
                    <a:prstClr val="black"/>
                  </a:solidFill>
                  <a:bevel/>
                </a:ln>
                <a:solidFill>
                  <a:srgbClr val="3333CC"/>
                </a:solidFill>
                <a:latin typeface="Microsoft Sans Serif" pitchFamily="34" charset="0"/>
                <a:cs typeface="Microsoft Sans Serif" pitchFamily="34" charset="0"/>
              </a:rPr>
              <a:t> in these maps</a:t>
            </a:r>
            <a:endParaRPr kumimoji="0" lang="en-US" sz="2800" b="1" i="0" u="none" strike="noStrike" kern="1200" cap="none" spc="0" normalizeH="0" baseline="0" noProof="0" dirty="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endParaRPr>
          </a:p>
        </p:txBody>
      </p:sp>
      <p:sp>
        <p:nvSpPr>
          <p:cNvPr id="5" name="Rectangle 4"/>
          <p:cNvSpPr/>
          <p:nvPr/>
        </p:nvSpPr>
        <p:spPr>
          <a:xfrm>
            <a:off x="0" y="3124200"/>
            <a:ext cx="9144000" cy="1066800"/>
          </a:xfrm>
          <a:prstGeom prst="rect">
            <a:avLst/>
          </a:prstGeom>
          <a:solidFill>
            <a:schemeClr val="accent1">
              <a:lumMod val="40000"/>
              <a:lumOff val="60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a:solidFill>
                    <a:schemeClr val="tx1"/>
                  </a:solidFill>
                </a:ln>
                <a:solidFill>
                  <a:srgbClr val="C00000"/>
                </a:solidFill>
              </a:rPr>
              <a:t>Link State Packet (LSP):</a:t>
            </a:r>
          </a:p>
          <a:p>
            <a:pPr algn="ctr">
              <a:lnSpc>
                <a:spcPct val="150000"/>
              </a:lnSpc>
            </a:pPr>
            <a:r>
              <a:rPr lang="en-US" sz="2400" dirty="0"/>
              <a:t> </a:t>
            </a:r>
            <a:r>
              <a:rPr lang="en-US" sz="2400" b="1" dirty="0">
                <a:ln>
                  <a:solidFill>
                    <a:schemeClr val="tx1"/>
                  </a:solidFill>
                </a:ln>
                <a:solidFill>
                  <a:schemeClr val="tx2">
                    <a:lumMod val="50000"/>
                  </a:schemeClr>
                </a:solidFill>
              </a:rPr>
              <a:t>Creating node’s ID; Cost to each (direct) neighbor; SEQ no; TTL</a:t>
            </a:r>
          </a:p>
        </p:txBody>
      </p:sp>
    </p:spTree>
    <p:extLst>
      <p:ext uri="{BB962C8B-B14F-4D97-AF65-F5344CB8AC3E}">
        <p14:creationId xmlns:p14="http://schemas.microsoft.com/office/powerpoint/2010/main" val="42771440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err="1">
                <a:ln>
                  <a:solidFill>
                    <a:prstClr val="black"/>
                  </a:solidFill>
                </a:ln>
                <a:solidFill>
                  <a:prstClr val="white"/>
                </a:solidFill>
                <a:latin typeface="Tahoma" pitchFamily="34" charset="0"/>
                <a:cs typeface="Tahoma" pitchFamily="34" charset="0"/>
              </a:rPr>
              <a:t>Dijkstra’s</a:t>
            </a:r>
            <a:r>
              <a:rPr lang="en-US" sz="4000" b="1" dirty="0">
                <a:ln>
                  <a:solidFill>
                    <a:prstClr val="black"/>
                  </a:solidFill>
                </a:ln>
                <a:solidFill>
                  <a:prstClr val="white"/>
                </a:solidFill>
                <a:latin typeface="Tahoma" pitchFamily="34" charset="0"/>
                <a:cs typeface="Tahoma" pitchFamily="34" charset="0"/>
              </a:rPr>
              <a:t> (SPT) Algorithm </a:t>
            </a:r>
            <a:endParaRPr lang="th-TH" sz="4000" b="1" dirty="0">
              <a:ln>
                <a:solidFill>
                  <a:prstClr val="black"/>
                </a:solidFill>
              </a:ln>
              <a:solidFill>
                <a:prstClr val="white"/>
              </a:solidFill>
              <a:latin typeface="Tahoma" pitchFamily="34" charset="0"/>
              <a:cs typeface="Tahoma" pitchFamily="34" charset="0"/>
            </a:endParaRPr>
          </a:p>
        </p:txBody>
      </p:sp>
      <p:sp>
        <p:nvSpPr>
          <p:cNvPr id="3" name="Text Box 3"/>
          <p:cNvSpPr txBox="1">
            <a:spLocks noChangeArrowheads="1"/>
          </p:cNvSpPr>
          <p:nvPr/>
        </p:nvSpPr>
        <p:spPr bwMode="auto">
          <a:xfrm>
            <a:off x="1042988" y="1676400"/>
            <a:ext cx="7551683" cy="4893647"/>
          </a:xfrm>
          <a:prstGeom prst="rect">
            <a:avLst/>
          </a:prstGeom>
          <a:noFill/>
          <a:ln w="9525">
            <a:noFill/>
            <a:miter lim="800000"/>
            <a:headEnd/>
            <a:tailEnd/>
          </a:ln>
          <a:effectLst/>
        </p:spPr>
        <p:txBody>
          <a:bodyPr wrap="none">
            <a:spAutoFit/>
          </a:bodyPr>
          <a:lstStyle/>
          <a:p>
            <a:pPr algn="l" eaLnBrk="0" hangingPunct="0"/>
            <a:r>
              <a:rPr lang="en-US" sz="2400" b="0" dirty="0">
                <a:latin typeface="Arial" charset="0"/>
              </a:rPr>
              <a:t>1  </a:t>
            </a:r>
            <a:r>
              <a:rPr lang="en-US" sz="2400" b="1" i="1" dirty="0">
                <a:solidFill>
                  <a:srgbClr val="C00000"/>
                </a:solidFill>
                <a:latin typeface="Arial" charset="0"/>
              </a:rPr>
              <a:t>Initialization:</a:t>
            </a:r>
            <a:r>
              <a:rPr lang="en-US" sz="2400" b="1" dirty="0">
                <a:solidFill>
                  <a:srgbClr val="C00000"/>
                </a:solidFill>
                <a:latin typeface="Arial" charset="0"/>
              </a:rPr>
              <a:t> </a:t>
            </a:r>
          </a:p>
          <a:p>
            <a:pPr algn="l" eaLnBrk="0" hangingPunct="0"/>
            <a:r>
              <a:rPr lang="en-US" sz="2400" b="0" dirty="0">
                <a:latin typeface="Arial" charset="0"/>
              </a:rPr>
              <a:t>2    N’ = {u} </a:t>
            </a:r>
          </a:p>
          <a:p>
            <a:pPr algn="l" eaLnBrk="0" hangingPunct="0"/>
            <a:r>
              <a:rPr lang="en-US" sz="2400" b="0" dirty="0">
                <a:latin typeface="Arial" charset="0"/>
              </a:rPr>
              <a:t>3    for all nodes v </a:t>
            </a:r>
          </a:p>
          <a:p>
            <a:pPr algn="l" eaLnBrk="0" hangingPunct="0"/>
            <a:r>
              <a:rPr lang="en-US" sz="2400" b="0" dirty="0">
                <a:latin typeface="Arial" charset="0"/>
              </a:rPr>
              <a:t>4      if v adjacent to u { </a:t>
            </a:r>
          </a:p>
          <a:p>
            <a:pPr eaLnBrk="0" hangingPunct="0"/>
            <a:r>
              <a:rPr lang="en-US" sz="2400" b="0" dirty="0">
                <a:latin typeface="Arial" charset="0"/>
              </a:rPr>
              <a:t>5          D(v) = c(</a:t>
            </a:r>
            <a:r>
              <a:rPr lang="en-US" sz="2400" b="0" dirty="0" err="1">
                <a:latin typeface="Arial" charset="0"/>
              </a:rPr>
              <a:t>u,v</a:t>
            </a:r>
            <a:r>
              <a:rPr lang="en-US" sz="2400" b="0" dirty="0">
                <a:latin typeface="Arial" charset="0"/>
              </a:rPr>
              <a:t>) </a:t>
            </a:r>
            <a:r>
              <a:rPr lang="en-US" sz="2400" dirty="0">
                <a:solidFill>
                  <a:schemeClr val="bg1">
                    <a:lumMod val="65000"/>
                  </a:schemeClr>
                </a:solidFill>
                <a:latin typeface="Arial" charset="0"/>
              </a:rPr>
              <a:t>//set as least cost path from u to v</a:t>
            </a:r>
            <a:endParaRPr lang="en-US" sz="2400" b="0" dirty="0">
              <a:latin typeface="Arial" charset="0"/>
            </a:endParaRPr>
          </a:p>
          <a:p>
            <a:pPr algn="l" eaLnBrk="0" hangingPunct="0"/>
            <a:r>
              <a:rPr lang="en-US" sz="2400" b="0" dirty="0">
                <a:latin typeface="Arial" charset="0"/>
              </a:rPr>
              <a:t>6      else D(v) = </a:t>
            </a:r>
            <a:r>
              <a:rPr lang="en-US" sz="2400" b="0" dirty="0">
                <a:latin typeface="Arial" charset="0"/>
                <a:cs typeface="Arial" charset="0"/>
              </a:rPr>
              <a:t>∞</a:t>
            </a:r>
            <a:r>
              <a:rPr lang="en-US" sz="2400" b="0" dirty="0">
                <a:latin typeface="Arial" charset="0"/>
              </a:rPr>
              <a:t> </a:t>
            </a:r>
            <a:r>
              <a:rPr lang="en-US" sz="2400" b="0" dirty="0">
                <a:solidFill>
                  <a:schemeClr val="bg1">
                    <a:lumMod val="65000"/>
                  </a:schemeClr>
                </a:solidFill>
                <a:latin typeface="Arial" charset="0"/>
              </a:rPr>
              <a:t>// not adjacent</a:t>
            </a:r>
          </a:p>
          <a:p>
            <a:pPr algn="l" eaLnBrk="0" hangingPunct="0"/>
            <a:r>
              <a:rPr lang="en-US" sz="2400" b="0" dirty="0">
                <a:latin typeface="Arial" charset="0"/>
              </a:rPr>
              <a:t>7 </a:t>
            </a:r>
          </a:p>
          <a:p>
            <a:pPr algn="l" eaLnBrk="0" hangingPunct="0"/>
            <a:r>
              <a:rPr lang="en-US" sz="2400" b="0" dirty="0">
                <a:latin typeface="Arial" charset="0"/>
              </a:rPr>
              <a:t>8  </a:t>
            </a:r>
            <a:r>
              <a:rPr lang="en-US" sz="2400" b="1" dirty="0">
                <a:solidFill>
                  <a:srgbClr val="C00000"/>
                </a:solidFill>
                <a:latin typeface="Arial" charset="0"/>
              </a:rPr>
              <a:t> </a:t>
            </a:r>
            <a:r>
              <a:rPr lang="en-US" sz="2400" b="1" i="1" dirty="0">
                <a:solidFill>
                  <a:srgbClr val="C00000"/>
                </a:solidFill>
                <a:latin typeface="Arial" charset="0"/>
              </a:rPr>
              <a:t>Loop </a:t>
            </a:r>
            <a:endParaRPr lang="en-US" sz="2400" b="1" dirty="0">
              <a:solidFill>
                <a:srgbClr val="C00000"/>
              </a:solidFill>
              <a:latin typeface="Arial" charset="0"/>
            </a:endParaRPr>
          </a:p>
          <a:p>
            <a:pPr eaLnBrk="0" hangingPunct="0"/>
            <a:r>
              <a:rPr lang="en-US" sz="2400" b="0" dirty="0">
                <a:latin typeface="Arial" charset="0"/>
              </a:rPr>
              <a:t>9     find w not in N’ with the smallest D(w) </a:t>
            </a:r>
            <a:r>
              <a:rPr lang="en-US" sz="2400" dirty="0">
                <a:solidFill>
                  <a:schemeClr val="bg1">
                    <a:lumMod val="65000"/>
                  </a:schemeClr>
                </a:solidFill>
                <a:latin typeface="Arial" charset="0"/>
              </a:rPr>
              <a:t>// from init</a:t>
            </a:r>
            <a:endParaRPr lang="en-US" sz="2400" b="0" dirty="0">
              <a:latin typeface="Arial" charset="0"/>
            </a:endParaRPr>
          </a:p>
          <a:p>
            <a:pPr algn="l" eaLnBrk="0" hangingPunct="0"/>
            <a:r>
              <a:rPr lang="en-US" sz="2400" b="0" dirty="0">
                <a:latin typeface="Arial" charset="0"/>
              </a:rPr>
              <a:t>10    add w to N’ </a:t>
            </a:r>
          </a:p>
          <a:p>
            <a:pPr algn="l" eaLnBrk="0" hangingPunct="0"/>
            <a:r>
              <a:rPr lang="en-US" sz="2400" b="0" dirty="0">
                <a:latin typeface="Arial" charset="0"/>
              </a:rPr>
              <a:t>11    update D(v) for all v adjacent to w and not in N’: </a:t>
            </a:r>
          </a:p>
          <a:p>
            <a:pPr algn="l" eaLnBrk="0" hangingPunct="0"/>
            <a:r>
              <a:rPr lang="en-US" sz="2400" b="0" dirty="0">
                <a:latin typeface="Arial" charset="0"/>
              </a:rPr>
              <a:t>12       </a:t>
            </a:r>
            <a:r>
              <a:rPr lang="en-US" sz="2400" dirty="0">
                <a:ln>
                  <a:solidFill>
                    <a:schemeClr val="tx1"/>
                  </a:solidFill>
                </a:ln>
                <a:solidFill>
                  <a:schemeClr val="accent6">
                    <a:lumMod val="75000"/>
                  </a:schemeClr>
                </a:solidFill>
                <a:latin typeface="Arial" charset="0"/>
              </a:rPr>
              <a:t>D(v) = min{D(v), D(w) + c(</a:t>
            </a:r>
            <a:r>
              <a:rPr lang="en-US" sz="2400" dirty="0" err="1">
                <a:ln>
                  <a:solidFill>
                    <a:schemeClr val="tx1"/>
                  </a:solidFill>
                </a:ln>
                <a:solidFill>
                  <a:schemeClr val="accent6">
                    <a:lumMod val="75000"/>
                  </a:schemeClr>
                </a:solidFill>
                <a:latin typeface="Arial" charset="0"/>
              </a:rPr>
              <a:t>w,v</a:t>
            </a:r>
            <a:r>
              <a:rPr lang="en-US" sz="2400" dirty="0">
                <a:ln>
                  <a:solidFill>
                    <a:schemeClr val="tx1"/>
                  </a:solidFill>
                </a:ln>
                <a:solidFill>
                  <a:schemeClr val="accent6">
                    <a:lumMod val="75000"/>
                  </a:schemeClr>
                </a:solidFill>
                <a:latin typeface="Arial" charset="0"/>
              </a:rPr>
              <a:t>)}</a:t>
            </a:r>
            <a:r>
              <a:rPr lang="en-US" sz="2400" b="0" dirty="0">
                <a:solidFill>
                  <a:srgbClr val="FF0000"/>
                </a:solidFill>
                <a:latin typeface="Arial" charset="0"/>
              </a:rPr>
              <a:t> </a:t>
            </a:r>
            <a:endParaRPr lang="en-US" sz="2400" b="0" dirty="0">
              <a:latin typeface="Arial" charset="0"/>
            </a:endParaRPr>
          </a:p>
          <a:p>
            <a:pPr algn="l" eaLnBrk="0" hangingPunct="0"/>
            <a:r>
              <a:rPr lang="en-US" sz="2400" b="0" dirty="0">
                <a:latin typeface="Arial" charset="0"/>
              </a:rPr>
              <a:t>13  </a:t>
            </a:r>
            <a:r>
              <a:rPr lang="en-US" sz="2400" b="1" i="1" dirty="0">
                <a:solidFill>
                  <a:srgbClr val="C00000"/>
                </a:solidFill>
                <a:latin typeface="Arial" charset="0"/>
              </a:rPr>
              <a:t>until all nodes in N’</a:t>
            </a:r>
            <a:endParaRPr lang="en-US" sz="2400" b="1" dirty="0">
              <a:solidFill>
                <a:srgbClr val="C00000"/>
              </a:solidFill>
              <a:latin typeface="Arial" charset="0"/>
            </a:endParaRPr>
          </a:p>
        </p:txBody>
      </p:sp>
      <p:sp>
        <p:nvSpPr>
          <p:cNvPr id="4" name="Freeform 4"/>
          <p:cNvSpPr>
            <a:spLocks/>
          </p:cNvSpPr>
          <p:nvPr/>
        </p:nvSpPr>
        <p:spPr bwMode="auto">
          <a:xfrm>
            <a:off x="381000" y="4343400"/>
            <a:ext cx="800100" cy="2209800"/>
          </a:xfrm>
          <a:custGeom>
            <a:avLst/>
            <a:gdLst/>
            <a:ahLst/>
            <a:cxnLst>
              <a:cxn ang="0">
                <a:pos x="504" y="1596"/>
              </a:cxn>
              <a:cxn ang="0">
                <a:pos x="120" y="1602"/>
              </a:cxn>
              <a:cxn ang="0">
                <a:pos x="90" y="192"/>
              </a:cxn>
              <a:cxn ang="0">
                <a:pos x="396" y="144"/>
              </a:cxn>
            </a:cxnLst>
            <a:rect l="0" t="0" r="r" b="b"/>
            <a:pathLst>
              <a:path w="504" h="1818">
                <a:moveTo>
                  <a:pt x="504" y="1596"/>
                </a:moveTo>
                <a:cubicBezTo>
                  <a:pt x="444" y="1728"/>
                  <a:pt x="240" y="1818"/>
                  <a:pt x="120" y="1602"/>
                </a:cubicBezTo>
                <a:cubicBezTo>
                  <a:pt x="0" y="1386"/>
                  <a:pt x="48" y="444"/>
                  <a:pt x="90" y="192"/>
                </a:cubicBezTo>
                <a:cubicBezTo>
                  <a:pt x="162" y="0"/>
                  <a:pt x="294" y="84"/>
                  <a:pt x="396" y="144"/>
                </a:cubicBezTo>
              </a:path>
            </a:pathLst>
          </a:custGeom>
          <a:noFill/>
          <a:ln w="76200" cap="flat" cmpd="sng">
            <a:solidFill>
              <a:schemeClr val="accent6">
                <a:lumMod val="75000"/>
              </a:schemeClr>
            </a:solidFill>
            <a:prstDash val="solid"/>
            <a:round/>
            <a:headEnd type="none" w="med" len="med"/>
            <a:tailEnd type="triangle" w="med" len="med"/>
          </a:ln>
          <a:effectLst/>
        </p:spPr>
        <p:txBody>
          <a:bodyPr wrap="none" anchor="ctr"/>
          <a:lstStyle/>
          <a:p>
            <a:endParaRPr lang="en-US"/>
          </a:p>
        </p:txBody>
      </p:sp>
      <p:sp>
        <p:nvSpPr>
          <p:cNvPr id="5" name="Rectangle 4"/>
          <p:cNvSpPr/>
          <p:nvPr/>
        </p:nvSpPr>
        <p:spPr>
          <a:xfrm>
            <a:off x="0" y="762000"/>
            <a:ext cx="9144000" cy="685800"/>
          </a:xfrm>
          <a:prstGeom prst="rect">
            <a:avLst/>
          </a:prstGeom>
          <a:solidFill>
            <a:schemeClr val="accent1">
              <a:lumMod val="40000"/>
              <a:lumOff val="60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600" b="1" dirty="0">
                <a:ln>
                  <a:solidFill>
                    <a:schemeClr val="tx1"/>
                  </a:solidFill>
                </a:ln>
                <a:solidFill>
                  <a:srgbClr val="C00000"/>
                </a:solidFill>
              </a:rPr>
              <a:t>This algorithm calculates the shortest path </a:t>
            </a:r>
            <a:r>
              <a:rPr lang="en-US" sz="2600" b="1" dirty="0">
                <a:ln>
                  <a:solidFill>
                    <a:schemeClr val="tx1"/>
                  </a:solidFill>
                </a:ln>
                <a:solidFill>
                  <a:schemeClr val="accent1"/>
                </a:solidFill>
              </a:rPr>
              <a:t>tree </a:t>
            </a:r>
            <a:r>
              <a:rPr lang="en-US" sz="2600" b="1" dirty="0">
                <a:ln>
                  <a:solidFill>
                    <a:schemeClr val="tx1"/>
                  </a:solidFill>
                </a:ln>
                <a:solidFill>
                  <a:schemeClr val="tx1"/>
                </a:solidFill>
              </a:rPr>
              <a:t>given any graph</a:t>
            </a:r>
          </a:p>
        </p:txBody>
      </p:sp>
      <p:grpSp>
        <p:nvGrpSpPr>
          <p:cNvPr id="10" name="Group 9"/>
          <p:cNvGrpSpPr/>
          <p:nvPr/>
        </p:nvGrpSpPr>
        <p:grpSpPr>
          <a:xfrm>
            <a:off x="2590800" y="2057400"/>
            <a:ext cx="2895600" cy="369332"/>
            <a:chOff x="2590800" y="2057400"/>
            <a:chExt cx="2895600" cy="369332"/>
          </a:xfrm>
        </p:grpSpPr>
        <p:cxnSp>
          <p:nvCxnSpPr>
            <p:cNvPr id="8" name="Straight Arrow Connector 7"/>
            <p:cNvCxnSpPr/>
            <p:nvPr/>
          </p:nvCxnSpPr>
          <p:spPr>
            <a:xfrm flipV="1">
              <a:off x="2590800" y="2209800"/>
              <a:ext cx="1066800" cy="76200"/>
            </a:xfrm>
            <a:prstGeom prst="straightConnector1">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57600" y="2057400"/>
              <a:ext cx="1828800" cy="369332"/>
            </a:xfrm>
            <a:prstGeom prst="rect">
              <a:avLst/>
            </a:prstGeom>
            <a:noFill/>
          </p:spPr>
          <p:txBody>
            <a:bodyPr wrap="square" rtlCol="0">
              <a:spAutoFit/>
            </a:bodyPr>
            <a:lstStyle/>
            <a:p>
              <a:r>
                <a:rPr lang="en-US" dirty="0">
                  <a:ln>
                    <a:solidFill>
                      <a:sysClr val="windowText" lastClr="000000"/>
                    </a:solidFill>
                  </a:ln>
                  <a:latin typeface="Kristen ITC" pitchFamily="66" charset="0"/>
                </a:rPr>
                <a:t>Source node</a:t>
              </a:r>
            </a:p>
          </p:txBody>
        </p:sp>
      </p:grpSp>
      <p:grpSp>
        <p:nvGrpSpPr>
          <p:cNvPr id="11" name="Group 10"/>
          <p:cNvGrpSpPr/>
          <p:nvPr/>
        </p:nvGrpSpPr>
        <p:grpSpPr>
          <a:xfrm>
            <a:off x="2743200" y="3886200"/>
            <a:ext cx="4114800" cy="533400"/>
            <a:chOff x="2590800" y="1969532"/>
            <a:chExt cx="4114800" cy="533400"/>
          </a:xfrm>
        </p:grpSpPr>
        <p:cxnSp>
          <p:nvCxnSpPr>
            <p:cNvPr id="12" name="Straight Arrow Connector 11"/>
            <p:cNvCxnSpPr/>
            <p:nvPr/>
          </p:nvCxnSpPr>
          <p:spPr>
            <a:xfrm>
              <a:off x="2590800" y="1969532"/>
              <a:ext cx="609600" cy="304800"/>
            </a:xfrm>
            <a:prstGeom prst="straightConnector1">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2121932"/>
              <a:ext cx="3505200" cy="381000"/>
            </a:xfrm>
            <a:prstGeom prst="rect">
              <a:avLst/>
            </a:prstGeom>
            <a:noFill/>
          </p:spPr>
          <p:txBody>
            <a:bodyPr wrap="square" rtlCol="0">
              <a:spAutoFit/>
            </a:bodyPr>
            <a:lstStyle/>
            <a:p>
              <a:r>
                <a:rPr lang="en-US" dirty="0">
                  <a:ln>
                    <a:solidFill>
                      <a:sysClr val="windowText" lastClr="000000"/>
                    </a:solidFill>
                  </a:ln>
                  <a:latin typeface="Kristen ITC" pitchFamily="66" charset="0"/>
                </a:rPr>
                <a:t>Cost of v to get to source u</a:t>
              </a:r>
            </a:p>
          </p:txBody>
        </p:sp>
      </p:grpSp>
      <p:cxnSp>
        <p:nvCxnSpPr>
          <p:cNvPr id="14" name="Straight Arrow Connector 13"/>
          <p:cNvCxnSpPr/>
          <p:nvPr/>
        </p:nvCxnSpPr>
        <p:spPr>
          <a:xfrm flipH="1" flipV="1">
            <a:off x="5257800" y="2286000"/>
            <a:ext cx="2438400" cy="990600"/>
          </a:xfrm>
          <a:prstGeom prst="straightConnector1">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77167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begin{figure}&#10;\begin{center}&#10;\epsfile{file=weightedgraph.ps,vscale=1,hscale=1}&#10;\end{center} \end{figure}"/>
          <p:cNvPicPr>
            <a:picLocks noChangeAspect="1" noChangeArrowheads="1"/>
          </p:cNvPicPr>
          <p:nvPr/>
        </p:nvPicPr>
        <p:blipFill>
          <a:blip r:embed="rId2" cstate="print"/>
          <a:srcRect/>
          <a:stretch>
            <a:fillRect/>
          </a:stretch>
        </p:blipFill>
        <p:spPr bwMode="auto">
          <a:xfrm>
            <a:off x="609600" y="304800"/>
            <a:ext cx="3334489" cy="3276600"/>
          </a:xfrm>
          <a:prstGeom prst="rect">
            <a:avLst/>
          </a:prstGeom>
          <a:noFill/>
        </p:spPr>
      </p:pic>
      <p:graphicFrame>
        <p:nvGraphicFramePr>
          <p:cNvPr id="3" name="Table 2"/>
          <p:cNvGraphicFramePr>
            <a:graphicFrameLocks noGrp="1"/>
          </p:cNvGraphicFramePr>
          <p:nvPr/>
        </p:nvGraphicFramePr>
        <p:xfrm>
          <a:off x="1905000" y="4038600"/>
          <a:ext cx="6096000" cy="2194560"/>
        </p:xfrm>
        <a:graphic>
          <a:graphicData uri="http://schemas.openxmlformats.org/drawingml/2006/table">
            <a:tbl>
              <a:tblPr/>
              <a:tblGrid>
                <a:gridCol w="762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0">
                <a:tc>
                  <a:txBody>
                    <a:bodyPr/>
                    <a:lstStyle/>
                    <a:p>
                      <a:pPr algn="ctr"/>
                      <a:r>
                        <a:rPr lang="en-US" b="1" dirty="0">
                          <a:solidFill>
                            <a:schemeClr val="tx1"/>
                          </a:solidFill>
                        </a:rPr>
                        <a:t> </a:t>
                      </a:r>
                    </a:p>
                  </a:txBody>
                  <a:tcPr anchor="ctr">
                    <a:lnL>
                      <a:noFill/>
                    </a:lnL>
                    <a:lnR>
                      <a:noFill/>
                    </a:lnR>
                    <a:lnT>
                      <a:noFill/>
                    </a:lnT>
                    <a:lnB>
                      <a:noFill/>
                    </a:lnB>
                  </a:tcPr>
                </a:tc>
                <a:tc>
                  <a:txBody>
                    <a:bodyPr/>
                    <a:lstStyle/>
                    <a:p>
                      <a:pPr algn="l"/>
                      <a:r>
                        <a:rPr lang="en-US" b="1" dirty="0">
                          <a:solidFill>
                            <a:schemeClr val="tx1"/>
                          </a:solidFill>
                        </a:rPr>
                        <a:t>N’</a:t>
                      </a:r>
                    </a:p>
                  </a:txBody>
                  <a:tcPr anchor="ctr">
                    <a:lnL>
                      <a:noFill/>
                    </a:lnL>
                    <a:lnR>
                      <a:noFill/>
                    </a:lnR>
                    <a:lnT>
                      <a:noFill/>
                    </a:lnT>
                    <a:lnB>
                      <a:noFill/>
                    </a:lnB>
                  </a:tcPr>
                </a:tc>
                <a:tc>
                  <a:txBody>
                    <a:bodyPr/>
                    <a:lstStyle/>
                    <a:p>
                      <a:pPr algn="ctr"/>
                      <a:r>
                        <a:rPr lang="en-US" b="1" dirty="0">
                          <a:solidFill>
                            <a:schemeClr val="tx1"/>
                          </a:solidFill>
                        </a:rPr>
                        <a:t>D(2)</a:t>
                      </a:r>
                    </a:p>
                  </a:txBody>
                  <a:tcPr anchor="ctr">
                    <a:lnL>
                      <a:noFill/>
                    </a:lnL>
                    <a:lnR>
                      <a:noFill/>
                    </a:lnR>
                    <a:lnT>
                      <a:noFill/>
                    </a:lnT>
                    <a:lnB>
                      <a:noFill/>
                    </a:lnB>
                  </a:tcPr>
                </a:tc>
                <a:tc>
                  <a:txBody>
                    <a:bodyPr/>
                    <a:lstStyle/>
                    <a:p>
                      <a:pPr algn="ctr"/>
                      <a:r>
                        <a:rPr lang="en-US" b="1" dirty="0">
                          <a:solidFill>
                            <a:schemeClr val="tx1"/>
                          </a:solidFill>
                        </a:rPr>
                        <a:t>D(3)</a:t>
                      </a:r>
                    </a:p>
                  </a:txBody>
                  <a:tcPr anchor="ctr">
                    <a:lnL>
                      <a:noFill/>
                    </a:lnL>
                    <a:lnR>
                      <a:noFill/>
                    </a:lnR>
                    <a:lnT>
                      <a:noFill/>
                    </a:lnT>
                    <a:lnB>
                      <a:noFill/>
                    </a:lnB>
                  </a:tcPr>
                </a:tc>
                <a:tc>
                  <a:txBody>
                    <a:bodyPr/>
                    <a:lstStyle/>
                    <a:p>
                      <a:pPr algn="ctr"/>
                      <a:r>
                        <a:rPr lang="en-US" b="1" dirty="0">
                          <a:solidFill>
                            <a:schemeClr val="tx1"/>
                          </a:solidFill>
                        </a:rPr>
                        <a:t>D(4)</a:t>
                      </a:r>
                    </a:p>
                  </a:txBody>
                  <a:tcPr anchor="ctr">
                    <a:lnL>
                      <a:noFill/>
                    </a:lnL>
                    <a:lnR>
                      <a:noFill/>
                    </a:lnR>
                    <a:lnT>
                      <a:noFill/>
                    </a:lnT>
                    <a:lnB>
                      <a:noFill/>
                    </a:lnB>
                  </a:tcPr>
                </a:tc>
                <a:tc>
                  <a:txBody>
                    <a:bodyPr/>
                    <a:lstStyle/>
                    <a:p>
                      <a:pPr algn="ctr"/>
                      <a:r>
                        <a:rPr lang="en-US" b="1" dirty="0">
                          <a:solidFill>
                            <a:schemeClr val="tx1"/>
                          </a:solidFill>
                        </a:rPr>
                        <a:t>D(5)</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pPr algn="ctr"/>
                      <a:r>
                        <a:rPr lang="en-US" b="1" dirty="0"/>
                        <a:t>Initial</a:t>
                      </a:r>
                    </a:p>
                  </a:txBody>
                  <a:tcPr anchor="ctr">
                    <a:lnL>
                      <a:noFill/>
                    </a:lnL>
                    <a:lnR>
                      <a:noFill/>
                    </a:lnR>
                    <a:lnT>
                      <a:noFill/>
                    </a:lnT>
                    <a:lnB>
                      <a:noFill/>
                    </a:lnB>
                  </a:tcPr>
                </a:tc>
                <a:tc>
                  <a:txBody>
                    <a:bodyPr/>
                    <a:lstStyle/>
                    <a:p>
                      <a:pPr algn="l"/>
                      <a:r>
                        <a:rPr lang="en-US"/>
                        <a:t>{1}</a:t>
                      </a:r>
                    </a:p>
                  </a:txBody>
                  <a:tcPr anchor="ctr">
                    <a:lnL>
                      <a:noFill/>
                    </a:lnL>
                    <a:lnR>
                      <a:noFill/>
                    </a:lnR>
                    <a:lnT>
                      <a:noFill/>
                    </a:lnT>
                    <a:lnB>
                      <a:noFill/>
                    </a:lnB>
                  </a:tcPr>
                </a:tc>
                <a:tc>
                  <a:txBody>
                    <a:bodyPr/>
                    <a:lstStyle/>
                    <a:p>
                      <a:pPr algn="ctr"/>
                      <a:r>
                        <a:rPr lang="en-US"/>
                        <a:t>10</a:t>
                      </a:r>
                    </a:p>
                  </a:txBody>
                  <a:tcPr anchor="ctr">
                    <a:lnL>
                      <a:noFill/>
                    </a:lnL>
                    <a:lnR>
                      <a:noFill/>
                    </a:lnR>
                    <a:lnT>
                      <a:noFill/>
                    </a:lnT>
                    <a:lnB>
                      <a:noFill/>
                    </a:lnB>
                  </a:tcPr>
                </a:tc>
                <a:tc>
                  <a:txBody>
                    <a:bodyPr/>
                    <a:lstStyle/>
                    <a:p>
                      <a:pPr algn="ctr"/>
                      <a:r>
                        <a:rPr lang="en-US" dirty="0"/>
                        <a:t>∞</a:t>
                      </a:r>
                    </a:p>
                  </a:txBody>
                  <a:tcPr anchor="ctr">
                    <a:lnL>
                      <a:noFill/>
                    </a:lnL>
                    <a:lnR>
                      <a:noFill/>
                    </a:lnR>
                    <a:lnT>
                      <a:noFill/>
                    </a:lnT>
                    <a:lnB>
                      <a:noFill/>
                    </a:lnB>
                  </a:tcPr>
                </a:tc>
                <a:tc>
                  <a:txBody>
                    <a:bodyPr/>
                    <a:lstStyle/>
                    <a:p>
                      <a:pPr algn="ctr"/>
                      <a:r>
                        <a:rPr lang="en-US"/>
                        <a:t>30</a:t>
                      </a:r>
                    </a:p>
                  </a:txBody>
                  <a:tcPr anchor="ctr">
                    <a:lnL>
                      <a:noFill/>
                    </a:lnL>
                    <a:lnR>
                      <a:noFill/>
                    </a:lnR>
                    <a:lnT>
                      <a:noFill/>
                    </a:lnT>
                    <a:lnB>
                      <a:noFill/>
                    </a:lnB>
                  </a:tcPr>
                </a:tc>
                <a:tc>
                  <a:txBody>
                    <a:bodyPr/>
                    <a:lstStyle/>
                    <a:p>
                      <a:pPr algn="ctr"/>
                      <a:r>
                        <a:rPr lang="en-US"/>
                        <a:t>100</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pPr algn="ctr"/>
                      <a:r>
                        <a:rPr lang="en-US" b="1" dirty="0"/>
                        <a:t>1</a:t>
                      </a:r>
                    </a:p>
                  </a:txBody>
                  <a:tcPr anchor="ctr">
                    <a:lnL>
                      <a:noFill/>
                    </a:lnL>
                    <a:lnR>
                      <a:noFill/>
                    </a:lnR>
                    <a:lnT>
                      <a:noFill/>
                    </a:lnT>
                    <a:lnB>
                      <a:noFill/>
                    </a:lnB>
                  </a:tcPr>
                </a:tc>
                <a:tc>
                  <a:txBody>
                    <a:bodyPr/>
                    <a:lstStyle/>
                    <a:p>
                      <a:pPr algn="l"/>
                      <a:r>
                        <a:rPr lang="en-US"/>
                        <a:t>{1,2}</a:t>
                      </a:r>
                    </a:p>
                  </a:txBody>
                  <a:tcPr anchor="ctr">
                    <a:lnL>
                      <a:noFill/>
                    </a:lnL>
                    <a:lnR>
                      <a:noFill/>
                    </a:lnR>
                    <a:lnT>
                      <a:noFill/>
                    </a:lnT>
                    <a:lnB>
                      <a:noFill/>
                    </a:lnB>
                  </a:tcPr>
                </a:tc>
                <a:tc>
                  <a:txBody>
                    <a:bodyPr/>
                    <a:lstStyle/>
                    <a:p>
                      <a:pPr algn="ctr"/>
                      <a:r>
                        <a:rPr lang="en-US"/>
                        <a:t>10</a:t>
                      </a:r>
                    </a:p>
                  </a:txBody>
                  <a:tcPr anchor="ctr">
                    <a:lnL>
                      <a:noFill/>
                    </a:lnL>
                    <a:lnR>
                      <a:noFill/>
                    </a:lnR>
                    <a:lnT>
                      <a:noFill/>
                    </a:lnT>
                    <a:lnB>
                      <a:noFill/>
                    </a:lnB>
                  </a:tcPr>
                </a:tc>
                <a:tc>
                  <a:txBody>
                    <a:bodyPr/>
                    <a:lstStyle/>
                    <a:p>
                      <a:pPr algn="ctr"/>
                      <a:r>
                        <a:rPr lang="en-US"/>
                        <a:t>60</a:t>
                      </a:r>
                    </a:p>
                  </a:txBody>
                  <a:tcPr anchor="ctr">
                    <a:lnL>
                      <a:noFill/>
                    </a:lnL>
                    <a:lnR>
                      <a:noFill/>
                    </a:lnR>
                    <a:lnT>
                      <a:noFill/>
                    </a:lnT>
                    <a:lnB>
                      <a:noFill/>
                    </a:lnB>
                  </a:tcPr>
                </a:tc>
                <a:tc>
                  <a:txBody>
                    <a:bodyPr/>
                    <a:lstStyle/>
                    <a:p>
                      <a:pPr algn="ctr"/>
                      <a:r>
                        <a:rPr lang="en-US"/>
                        <a:t>30</a:t>
                      </a:r>
                    </a:p>
                  </a:txBody>
                  <a:tcPr anchor="ctr">
                    <a:lnL>
                      <a:noFill/>
                    </a:lnL>
                    <a:lnR>
                      <a:noFill/>
                    </a:lnR>
                    <a:lnT>
                      <a:noFill/>
                    </a:lnT>
                    <a:lnB>
                      <a:noFill/>
                    </a:lnB>
                  </a:tcPr>
                </a:tc>
                <a:tc>
                  <a:txBody>
                    <a:bodyPr/>
                    <a:lstStyle/>
                    <a:p>
                      <a:pPr algn="ctr"/>
                      <a:r>
                        <a:rPr lang="en-US"/>
                        <a:t>100</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pPr algn="ctr"/>
                      <a:r>
                        <a:rPr lang="en-US" b="1" dirty="0"/>
                        <a:t>2</a:t>
                      </a:r>
                    </a:p>
                  </a:txBody>
                  <a:tcPr anchor="ctr">
                    <a:lnL>
                      <a:noFill/>
                    </a:lnL>
                    <a:lnR>
                      <a:noFill/>
                    </a:lnR>
                    <a:lnT>
                      <a:noFill/>
                    </a:lnT>
                    <a:lnB>
                      <a:noFill/>
                    </a:lnB>
                  </a:tcPr>
                </a:tc>
                <a:tc>
                  <a:txBody>
                    <a:bodyPr/>
                    <a:lstStyle/>
                    <a:p>
                      <a:pPr algn="l"/>
                      <a:r>
                        <a:rPr lang="en-US" dirty="0"/>
                        <a:t>{1,2,4}</a:t>
                      </a:r>
                    </a:p>
                  </a:txBody>
                  <a:tcPr anchor="ctr">
                    <a:lnL>
                      <a:noFill/>
                    </a:lnL>
                    <a:lnR>
                      <a:noFill/>
                    </a:lnR>
                    <a:lnT>
                      <a:noFill/>
                    </a:lnT>
                    <a:lnB>
                      <a:noFill/>
                    </a:lnB>
                  </a:tcPr>
                </a:tc>
                <a:tc>
                  <a:txBody>
                    <a:bodyPr/>
                    <a:lstStyle/>
                    <a:p>
                      <a:pPr algn="ctr"/>
                      <a:r>
                        <a:rPr lang="en-US"/>
                        <a:t>10</a:t>
                      </a:r>
                    </a:p>
                  </a:txBody>
                  <a:tcPr anchor="ctr">
                    <a:lnL>
                      <a:noFill/>
                    </a:lnL>
                    <a:lnR>
                      <a:noFill/>
                    </a:lnR>
                    <a:lnT>
                      <a:noFill/>
                    </a:lnT>
                    <a:lnB>
                      <a:noFill/>
                    </a:lnB>
                  </a:tcPr>
                </a:tc>
                <a:tc>
                  <a:txBody>
                    <a:bodyPr/>
                    <a:lstStyle/>
                    <a:p>
                      <a:pPr algn="ctr"/>
                      <a:r>
                        <a:rPr lang="en-US"/>
                        <a:t>50</a:t>
                      </a:r>
                    </a:p>
                  </a:txBody>
                  <a:tcPr anchor="ctr">
                    <a:lnL>
                      <a:noFill/>
                    </a:lnL>
                    <a:lnR>
                      <a:noFill/>
                    </a:lnR>
                    <a:lnT>
                      <a:noFill/>
                    </a:lnT>
                    <a:lnB>
                      <a:noFill/>
                    </a:lnB>
                  </a:tcPr>
                </a:tc>
                <a:tc>
                  <a:txBody>
                    <a:bodyPr/>
                    <a:lstStyle/>
                    <a:p>
                      <a:pPr algn="ctr"/>
                      <a:r>
                        <a:rPr lang="en-US"/>
                        <a:t>30</a:t>
                      </a:r>
                    </a:p>
                  </a:txBody>
                  <a:tcPr anchor="ctr">
                    <a:lnL>
                      <a:noFill/>
                    </a:lnL>
                    <a:lnR>
                      <a:noFill/>
                    </a:lnR>
                    <a:lnT>
                      <a:noFill/>
                    </a:lnT>
                    <a:lnB>
                      <a:noFill/>
                    </a:lnB>
                  </a:tcPr>
                </a:tc>
                <a:tc>
                  <a:txBody>
                    <a:bodyPr/>
                    <a:lstStyle/>
                    <a:p>
                      <a:pPr algn="ctr"/>
                      <a:r>
                        <a:rPr lang="en-US"/>
                        <a:t>90</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pPr algn="ctr"/>
                      <a:r>
                        <a:rPr lang="en-US" b="1" dirty="0"/>
                        <a:t>3</a:t>
                      </a:r>
                    </a:p>
                  </a:txBody>
                  <a:tcPr anchor="ctr">
                    <a:lnL>
                      <a:noFill/>
                    </a:lnL>
                    <a:lnR>
                      <a:noFill/>
                    </a:lnR>
                    <a:lnT>
                      <a:noFill/>
                    </a:lnT>
                    <a:lnB>
                      <a:noFill/>
                    </a:lnB>
                  </a:tcPr>
                </a:tc>
                <a:tc>
                  <a:txBody>
                    <a:bodyPr/>
                    <a:lstStyle/>
                    <a:p>
                      <a:pPr algn="l"/>
                      <a:r>
                        <a:rPr lang="en-US"/>
                        <a:t>{1,2,4,3}</a:t>
                      </a:r>
                    </a:p>
                  </a:txBody>
                  <a:tcPr anchor="ctr">
                    <a:lnL>
                      <a:noFill/>
                    </a:lnL>
                    <a:lnR>
                      <a:noFill/>
                    </a:lnR>
                    <a:lnT>
                      <a:noFill/>
                    </a:lnT>
                    <a:lnB>
                      <a:noFill/>
                    </a:lnB>
                  </a:tcPr>
                </a:tc>
                <a:tc>
                  <a:txBody>
                    <a:bodyPr/>
                    <a:lstStyle/>
                    <a:p>
                      <a:pPr algn="ctr"/>
                      <a:r>
                        <a:rPr lang="en-US"/>
                        <a:t>10</a:t>
                      </a:r>
                    </a:p>
                  </a:txBody>
                  <a:tcPr anchor="ctr">
                    <a:lnL>
                      <a:noFill/>
                    </a:lnL>
                    <a:lnR>
                      <a:noFill/>
                    </a:lnR>
                    <a:lnT>
                      <a:noFill/>
                    </a:lnT>
                    <a:lnB>
                      <a:noFill/>
                    </a:lnB>
                  </a:tcPr>
                </a:tc>
                <a:tc>
                  <a:txBody>
                    <a:bodyPr/>
                    <a:lstStyle/>
                    <a:p>
                      <a:pPr algn="ctr"/>
                      <a:r>
                        <a:rPr lang="en-US"/>
                        <a:t>50</a:t>
                      </a:r>
                    </a:p>
                  </a:txBody>
                  <a:tcPr anchor="ctr">
                    <a:lnL>
                      <a:noFill/>
                    </a:lnL>
                    <a:lnR>
                      <a:noFill/>
                    </a:lnR>
                    <a:lnT>
                      <a:noFill/>
                    </a:lnT>
                    <a:lnB>
                      <a:noFill/>
                    </a:lnB>
                  </a:tcPr>
                </a:tc>
                <a:tc>
                  <a:txBody>
                    <a:bodyPr/>
                    <a:lstStyle/>
                    <a:p>
                      <a:pPr algn="ctr"/>
                      <a:r>
                        <a:rPr lang="en-US"/>
                        <a:t>30</a:t>
                      </a:r>
                    </a:p>
                  </a:txBody>
                  <a:tcPr anchor="ctr">
                    <a:lnL>
                      <a:noFill/>
                    </a:lnL>
                    <a:lnR>
                      <a:noFill/>
                    </a:lnR>
                    <a:lnT>
                      <a:noFill/>
                    </a:lnT>
                    <a:lnB>
                      <a:noFill/>
                    </a:lnB>
                  </a:tcPr>
                </a:tc>
                <a:tc>
                  <a:txBody>
                    <a:bodyPr/>
                    <a:lstStyle/>
                    <a:p>
                      <a:pPr algn="ctr"/>
                      <a:r>
                        <a:rPr lang="en-US"/>
                        <a:t>60</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pPr algn="ctr"/>
                      <a:r>
                        <a:rPr lang="en-US" b="1" dirty="0"/>
                        <a:t>4</a:t>
                      </a:r>
                    </a:p>
                  </a:txBody>
                  <a:tcPr anchor="ctr">
                    <a:lnL>
                      <a:noFill/>
                    </a:lnL>
                    <a:lnR>
                      <a:noFill/>
                    </a:lnR>
                    <a:lnT>
                      <a:noFill/>
                    </a:lnT>
                    <a:lnB>
                      <a:noFill/>
                    </a:lnB>
                  </a:tcPr>
                </a:tc>
                <a:tc>
                  <a:txBody>
                    <a:bodyPr/>
                    <a:lstStyle/>
                    <a:p>
                      <a:pPr algn="l"/>
                      <a:r>
                        <a:rPr lang="en-US"/>
                        <a:t>{1,2,4,3,5}</a:t>
                      </a:r>
                    </a:p>
                  </a:txBody>
                  <a:tcPr anchor="ctr">
                    <a:lnL>
                      <a:noFill/>
                    </a:lnL>
                    <a:lnR>
                      <a:noFill/>
                    </a:lnR>
                    <a:lnT>
                      <a:noFill/>
                    </a:lnT>
                    <a:lnB>
                      <a:noFill/>
                    </a:lnB>
                  </a:tcPr>
                </a:tc>
                <a:tc>
                  <a:txBody>
                    <a:bodyPr/>
                    <a:lstStyle/>
                    <a:p>
                      <a:pPr algn="ctr"/>
                      <a:r>
                        <a:rPr lang="en-US"/>
                        <a:t>10</a:t>
                      </a:r>
                    </a:p>
                  </a:txBody>
                  <a:tcPr anchor="ctr">
                    <a:lnL>
                      <a:noFill/>
                    </a:lnL>
                    <a:lnR>
                      <a:noFill/>
                    </a:lnR>
                    <a:lnT>
                      <a:noFill/>
                    </a:lnT>
                    <a:lnB>
                      <a:noFill/>
                    </a:lnB>
                  </a:tcPr>
                </a:tc>
                <a:tc>
                  <a:txBody>
                    <a:bodyPr/>
                    <a:lstStyle/>
                    <a:p>
                      <a:pPr algn="ctr"/>
                      <a:r>
                        <a:rPr lang="en-US"/>
                        <a:t>50</a:t>
                      </a:r>
                    </a:p>
                  </a:txBody>
                  <a:tcPr anchor="ctr">
                    <a:lnL>
                      <a:noFill/>
                    </a:lnL>
                    <a:lnR>
                      <a:noFill/>
                    </a:lnR>
                    <a:lnT>
                      <a:noFill/>
                    </a:lnT>
                    <a:lnB>
                      <a:noFill/>
                    </a:lnB>
                  </a:tcPr>
                </a:tc>
                <a:tc>
                  <a:txBody>
                    <a:bodyPr/>
                    <a:lstStyle/>
                    <a:p>
                      <a:pPr algn="ctr"/>
                      <a:r>
                        <a:rPr lang="en-US"/>
                        <a:t>30</a:t>
                      </a:r>
                    </a:p>
                  </a:txBody>
                  <a:tcPr anchor="ctr">
                    <a:lnL>
                      <a:noFill/>
                    </a:lnL>
                    <a:lnR>
                      <a:noFill/>
                    </a:lnR>
                    <a:lnT>
                      <a:noFill/>
                    </a:lnT>
                    <a:lnB>
                      <a:noFill/>
                    </a:lnB>
                  </a:tcPr>
                </a:tc>
                <a:tc>
                  <a:txBody>
                    <a:bodyPr/>
                    <a:lstStyle/>
                    <a:p>
                      <a:pPr algn="ctr"/>
                      <a:r>
                        <a:rPr lang="en-US" dirty="0"/>
                        <a:t>60</a:t>
                      </a:r>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10" name="Rectangle 9"/>
          <p:cNvSpPr/>
          <p:nvPr/>
        </p:nvSpPr>
        <p:spPr>
          <a:xfrm>
            <a:off x="457200" y="6400800"/>
            <a:ext cx="8229600" cy="261610"/>
          </a:xfrm>
          <a:prstGeom prst="rect">
            <a:avLst/>
          </a:prstGeom>
        </p:spPr>
        <p:txBody>
          <a:bodyPr wrap="square">
            <a:spAutoFit/>
          </a:bodyPr>
          <a:lstStyle/>
          <a:p>
            <a:r>
              <a:rPr lang="en-US" sz="1050" dirty="0"/>
              <a:t>http://www.acm.org/conferences/sac/sac2000/Proceed/FinalPapers/DB-05/node3.html</a:t>
            </a:r>
          </a:p>
        </p:txBody>
      </p:sp>
    </p:spTree>
    <p:extLst>
      <p:ext uri="{BB962C8B-B14F-4D97-AF65-F5344CB8AC3E}">
        <p14:creationId xmlns:p14="http://schemas.microsoft.com/office/powerpoint/2010/main" val="37938640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713232" y="3505200"/>
            <a:ext cx="7315200" cy="2514600"/>
            <a:chOff x="713232" y="3505200"/>
            <a:chExt cx="7315200" cy="2514600"/>
          </a:xfrm>
        </p:grpSpPr>
        <p:pic>
          <p:nvPicPr>
            <p:cNvPr id="2050" name="Picture 2"/>
            <p:cNvPicPr>
              <a:picLocks noChangeAspect="1" noChangeArrowheads="1"/>
            </p:cNvPicPr>
            <p:nvPr/>
          </p:nvPicPr>
          <p:blipFill>
            <a:blip r:embed="rId3" cstate="print"/>
            <a:srcRect b="25806"/>
            <a:stretch>
              <a:fillRect/>
            </a:stretch>
          </p:blipFill>
          <p:spPr bwMode="auto">
            <a:xfrm>
              <a:off x="762001" y="3505200"/>
              <a:ext cx="7238999" cy="2514600"/>
            </a:xfrm>
            <a:prstGeom prst="rect">
              <a:avLst/>
            </a:prstGeom>
            <a:noFill/>
            <a:ln w="57150">
              <a:solidFill>
                <a:schemeClr val="tx2">
                  <a:lumMod val="40000"/>
                  <a:lumOff val="60000"/>
                </a:schemeClr>
              </a:solidFill>
              <a:miter lim="800000"/>
              <a:headEnd/>
              <a:tailEnd/>
            </a:ln>
            <a:effectLst/>
          </p:spPr>
        </p:pic>
        <p:cxnSp>
          <p:nvCxnSpPr>
            <p:cNvPr id="11" name="Straight Connector 10"/>
            <p:cNvCxnSpPr/>
            <p:nvPr/>
          </p:nvCxnSpPr>
          <p:spPr>
            <a:xfrm rot="10800000">
              <a:off x="713232" y="3962400"/>
              <a:ext cx="7315200" cy="1588"/>
            </a:xfrm>
            <a:prstGeom prst="line">
              <a:avLst/>
            </a:prstGeom>
            <a:ln w="762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p:nvPicPr>
        <p:blipFill>
          <a:blip r:embed="rId4" cstate="print"/>
          <a:srcRect l="24640" r="7041" b="27446"/>
          <a:stretch>
            <a:fillRect/>
          </a:stretch>
        </p:blipFill>
        <p:spPr bwMode="auto">
          <a:xfrm>
            <a:off x="3810000" y="403485"/>
            <a:ext cx="4182978" cy="2605789"/>
          </a:xfrm>
          <a:prstGeom prst="rect">
            <a:avLst/>
          </a:prstGeom>
          <a:noFill/>
          <a:ln w="38100">
            <a:solidFill>
              <a:schemeClr val="accent6">
                <a:lumMod val="75000"/>
              </a:schemeClr>
            </a:solidFill>
            <a:miter lim="800000"/>
            <a:headEnd/>
            <a:tailEnd/>
          </a:ln>
          <a:effectLst/>
        </p:spPr>
      </p:pic>
      <p:sp>
        <p:nvSpPr>
          <p:cNvPr id="68" name="TextBox 67"/>
          <p:cNvSpPr txBox="1"/>
          <p:nvPr/>
        </p:nvSpPr>
        <p:spPr>
          <a:xfrm rot="19958446">
            <a:off x="64838" y="737396"/>
            <a:ext cx="3352327" cy="830997"/>
          </a:xfrm>
          <a:prstGeom prst="rect">
            <a:avLst/>
          </a:prstGeom>
          <a:solidFill>
            <a:srgbClr val="FFFF00"/>
          </a:solidFill>
        </p:spPr>
        <p:txBody>
          <a:bodyPr wrap="square" rtlCol="0">
            <a:spAutoFit/>
          </a:bodyPr>
          <a:lstStyle/>
          <a:p>
            <a:pPr algn="ctr" rtl="0"/>
            <a:r>
              <a:rPr lang="en-US" sz="2400" b="1" kern="1200" dirty="0" err="1">
                <a:ln>
                  <a:solidFill>
                    <a:prstClr val="black"/>
                  </a:solidFill>
                </a:ln>
                <a:solidFill>
                  <a:srgbClr val="FF0000"/>
                </a:solidFill>
                <a:latin typeface="Tahoma" pitchFamily="34" charset="0"/>
                <a:ea typeface="+mn-ea"/>
                <a:cs typeface="Tahoma" pitchFamily="34" charset="0"/>
              </a:rPr>
              <a:t>Dijkstra’s</a:t>
            </a:r>
            <a:r>
              <a:rPr lang="en-US" sz="2400" b="1" kern="1200" dirty="0">
                <a:ln>
                  <a:solidFill>
                    <a:prstClr val="black"/>
                  </a:solidFill>
                </a:ln>
                <a:solidFill>
                  <a:srgbClr val="FF0000"/>
                </a:solidFill>
                <a:latin typeface="Tahoma" pitchFamily="34" charset="0"/>
                <a:ea typeface="+mn-ea"/>
                <a:cs typeface="Tahoma" pitchFamily="34" charset="0"/>
              </a:rPr>
              <a:t> Algorithm </a:t>
            </a:r>
            <a:r>
              <a:rPr lang="en-US" sz="2400" b="1" kern="1200" dirty="0">
                <a:ln>
                  <a:solidFill>
                    <a:prstClr val="black"/>
                  </a:solidFill>
                </a:ln>
                <a:solidFill>
                  <a:schemeClr val="tx2">
                    <a:lumMod val="75000"/>
                  </a:schemeClr>
                </a:solidFill>
                <a:latin typeface="Tahoma" pitchFamily="34" charset="0"/>
                <a:ea typeface="+mn-ea"/>
                <a:cs typeface="Tahoma" pitchFamily="34" charset="0"/>
              </a:rPr>
              <a:t>Exercise</a:t>
            </a:r>
          </a:p>
        </p:txBody>
      </p:sp>
    </p:spTree>
    <p:extLst>
      <p:ext uri="{BB962C8B-B14F-4D97-AF65-F5344CB8AC3E}">
        <p14:creationId xmlns:p14="http://schemas.microsoft.com/office/powerpoint/2010/main" val="201523528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s.sunysb.edu/%7Eskiena/combinatorica/animations/anim/dijkstra.gif"/>
          <p:cNvPicPr>
            <a:picLocks noChangeAspect="1" noChangeArrowheads="1" noCrop="1"/>
          </p:cNvPicPr>
          <p:nvPr/>
        </p:nvPicPr>
        <p:blipFill>
          <a:blip r:embed="rId2" cstate="print"/>
          <a:srcRect/>
          <a:stretch>
            <a:fillRect/>
          </a:stretch>
        </p:blipFill>
        <p:spPr bwMode="auto">
          <a:xfrm>
            <a:off x="2286000" y="1524000"/>
            <a:ext cx="4572000" cy="4572000"/>
          </a:xfrm>
          <a:prstGeom prst="rect">
            <a:avLst/>
          </a:prstGeom>
          <a:noFill/>
        </p:spPr>
      </p:pic>
      <p:sp>
        <p:nvSpPr>
          <p:cNvPr id="3" name="TextBox 2"/>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err="1">
                <a:ln>
                  <a:solidFill>
                    <a:prstClr val="black"/>
                  </a:solidFill>
                </a:ln>
                <a:solidFill>
                  <a:prstClr val="white"/>
                </a:solidFill>
                <a:latin typeface="Tahoma" pitchFamily="34" charset="0"/>
                <a:cs typeface="Tahoma" pitchFamily="34" charset="0"/>
              </a:rPr>
              <a:t>Dijkstra’s</a:t>
            </a:r>
            <a:r>
              <a:rPr lang="en-US" sz="4000" b="1" dirty="0">
                <a:ln>
                  <a:solidFill>
                    <a:prstClr val="black"/>
                  </a:solidFill>
                </a:ln>
                <a:solidFill>
                  <a:prstClr val="white"/>
                </a:solidFill>
                <a:latin typeface="Tahoma" pitchFamily="34" charset="0"/>
                <a:cs typeface="Tahoma" pitchFamily="34" charset="0"/>
              </a:rPr>
              <a:t> (SPT) Algorithm </a:t>
            </a:r>
            <a:endParaRPr lang="th-TH" sz="4000" b="1" dirty="0">
              <a:ln>
                <a:solidFill>
                  <a:prstClr val="black"/>
                </a:solidFill>
              </a:ln>
              <a:solidFill>
                <a:prstClr val="white"/>
              </a:solidFill>
              <a:latin typeface="Tahoma" pitchFamily="34" charset="0"/>
              <a:cs typeface="Tahoma" pitchFamily="34" charset="0"/>
            </a:endParaRPr>
          </a:p>
        </p:txBody>
      </p:sp>
    </p:spTree>
    <p:extLst>
      <p:ext uri="{BB962C8B-B14F-4D97-AF65-F5344CB8AC3E}">
        <p14:creationId xmlns:p14="http://schemas.microsoft.com/office/powerpoint/2010/main" val="166964214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Network Layer- Routing</a:t>
            </a:r>
          </a:p>
        </p:txBody>
      </p:sp>
      <p:sp>
        <p:nvSpPr>
          <p:cNvPr id="16387" name="Content Placeholder 2"/>
          <p:cNvSpPr>
            <a:spLocks noGrp="1"/>
          </p:cNvSpPr>
          <p:nvPr>
            <p:ph idx="1"/>
          </p:nvPr>
        </p:nvSpPr>
        <p:spPr/>
        <p:txBody>
          <a:bodyPr/>
          <a:lstStyle/>
          <a:p>
            <a:pPr>
              <a:lnSpc>
                <a:spcPct val="90000"/>
              </a:lnSpc>
            </a:pPr>
            <a:endParaRPr lang="en-US"/>
          </a:p>
          <a:p>
            <a:pPr>
              <a:lnSpc>
                <a:spcPct val="90000"/>
              </a:lnSpc>
            </a:pPr>
            <a:r>
              <a:rPr lang="en-US" sz="2400"/>
              <a:t>The main task of any network layer is </a:t>
            </a:r>
            <a:r>
              <a:rPr lang="en-US" sz="2400">
                <a:solidFill>
                  <a:srgbClr val="FF9966"/>
                </a:solidFill>
              </a:rPr>
              <a:t>routing</a:t>
            </a:r>
            <a:endParaRPr lang="en-US" sz="2400" b="1"/>
          </a:p>
          <a:p>
            <a:pPr>
              <a:lnSpc>
                <a:spcPct val="90000"/>
              </a:lnSpc>
              <a:buFont typeface="Wingdings" pitchFamily="2" charset="2"/>
              <a:buNone/>
            </a:pPr>
            <a:endParaRPr lang="en-US" sz="2400" b="1"/>
          </a:p>
          <a:p>
            <a:pPr>
              <a:lnSpc>
                <a:spcPct val="90000"/>
              </a:lnSpc>
              <a:buFont typeface="Wingdings" pitchFamily="2" charset="2"/>
              <a:buNone/>
            </a:pPr>
            <a:r>
              <a:rPr lang="en-US" sz="2400" b="1"/>
              <a:t>Route: [m-w.org]</a:t>
            </a:r>
            <a:br>
              <a:rPr lang="en-US" sz="2400"/>
            </a:br>
            <a:r>
              <a:rPr lang="en-US" sz="2400"/>
              <a:t>Inflected Form(s): </a:t>
            </a:r>
            <a:r>
              <a:rPr lang="en-US" sz="2400" b="1"/>
              <a:t>rout·ed</a:t>
            </a:r>
            <a:r>
              <a:rPr lang="en-US" sz="2400"/>
              <a:t>; </a:t>
            </a:r>
            <a:r>
              <a:rPr lang="en-US" sz="2400" b="1"/>
              <a:t>rout·ing</a:t>
            </a:r>
            <a:br>
              <a:rPr lang="en-US" sz="2400"/>
            </a:br>
            <a:r>
              <a:rPr lang="en-US" sz="2400" b="1">
                <a:solidFill>
                  <a:srgbClr val="FF9966"/>
                </a:solidFill>
              </a:rPr>
              <a:t>1</a:t>
            </a:r>
            <a:r>
              <a:rPr lang="en-US" sz="2400">
                <a:solidFill>
                  <a:srgbClr val="FF9966"/>
                </a:solidFill>
              </a:rPr>
              <a:t> </a:t>
            </a:r>
            <a:r>
              <a:rPr lang="en-US" sz="2400" b="1">
                <a:solidFill>
                  <a:srgbClr val="FF9966"/>
                </a:solidFill>
              </a:rPr>
              <a:t>:</a:t>
            </a:r>
            <a:r>
              <a:rPr lang="en-US" sz="2400">
                <a:solidFill>
                  <a:srgbClr val="FF9966"/>
                </a:solidFill>
              </a:rPr>
              <a:t> to send by a selected route</a:t>
            </a:r>
            <a:r>
              <a:rPr lang="en-US" sz="2400"/>
              <a:t> </a:t>
            </a:r>
            <a:r>
              <a:rPr lang="en-US" sz="2400" b="1"/>
              <a:t>: DIRECT</a:t>
            </a:r>
            <a:r>
              <a:rPr lang="en-US" sz="2400"/>
              <a:t> &lt;was </a:t>
            </a:r>
            <a:r>
              <a:rPr lang="en-US" sz="2400" i="1"/>
              <a:t>routed</a:t>
            </a:r>
            <a:r>
              <a:rPr lang="en-US" sz="2400"/>
              <a:t> along the scenic shore road&gt;</a:t>
            </a:r>
            <a:br>
              <a:rPr lang="en-US" sz="2400"/>
            </a:br>
            <a:r>
              <a:rPr lang="en-US" sz="2400" b="1">
                <a:solidFill>
                  <a:srgbClr val="FF9966"/>
                </a:solidFill>
              </a:rPr>
              <a:t>2</a:t>
            </a:r>
            <a:r>
              <a:rPr lang="en-US" sz="2400">
                <a:solidFill>
                  <a:srgbClr val="FF9966"/>
                </a:solidFill>
              </a:rPr>
              <a:t> </a:t>
            </a:r>
            <a:r>
              <a:rPr lang="en-US" sz="2400" b="1">
                <a:solidFill>
                  <a:srgbClr val="FF9966"/>
                </a:solidFill>
              </a:rPr>
              <a:t>:</a:t>
            </a:r>
            <a:r>
              <a:rPr lang="en-US" sz="2400">
                <a:solidFill>
                  <a:srgbClr val="FF9966"/>
                </a:solidFill>
              </a:rPr>
              <a:t> to divert in a specified direction </a:t>
            </a:r>
          </a:p>
          <a:p>
            <a:endParaRPr lang="en-US" sz="2400"/>
          </a:p>
        </p:txBody>
      </p:sp>
      <p:sp>
        <p:nvSpPr>
          <p:cNvPr id="4" name="Slide Number Placeholder 3"/>
          <p:cNvSpPr>
            <a:spLocks noGrp="1"/>
          </p:cNvSpPr>
          <p:nvPr>
            <p:ph type="sldNum" sz="quarter" idx="10"/>
          </p:nvPr>
        </p:nvSpPr>
        <p:spPr/>
        <p:txBody>
          <a:bodyPr/>
          <a:lstStyle/>
          <a:p>
            <a:pPr>
              <a:defRPr/>
            </a:pPr>
            <a:fld id="{11EC1FD3-D90A-43BE-A6ED-982E82788EFB}"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LS Vs. DV</a:t>
            </a:r>
            <a:endParaRPr lang="th-TH" sz="4000" b="1" dirty="0">
              <a:ln>
                <a:solidFill>
                  <a:prstClr val="black"/>
                </a:solidFill>
              </a:ln>
              <a:solidFill>
                <a:prstClr val="white"/>
              </a:solidFill>
              <a:latin typeface="Tahoma" pitchFamily="34" charset="0"/>
              <a:cs typeface="Tahoma" pitchFamily="34" charset="0"/>
            </a:endParaRPr>
          </a:p>
        </p:txBody>
      </p:sp>
      <p:pic>
        <p:nvPicPr>
          <p:cNvPr id="2" name="Picture 1"/>
          <p:cNvPicPr>
            <a:picLocks noChangeAspect="1"/>
          </p:cNvPicPr>
          <p:nvPr/>
        </p:nvPicPr>
        <p:blipFill>
          <a:blip r:embed="rId3"/>
          <a:stretch>
            <a:fillRect/>
          </a:stretch>
        </p:blipFill>
        <p:spPr>
          <a:xfrm>
            <a:off x="857302" y="1143000"/>
            <a:ext cx="7219898" cy="5105400"/>
          </a:xfrm>
          <a:prstGeom prst="rect">
            <a:avLst/>
          </a:prstGeom>
        </p:spPr>
      </p:pic>
    </p:spTree>
    <p:extLst>
      <p:ext uri="{BB962C8B-B14F-4D97-AF65-F5344CB8AC3E}">
        <p14:creationId xmlns:p14="http://schemas.microsoft.com/office/powerpoint/2010/main" val="200496852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p:nvGrpSpPr>
        <p:grpSpPr>
          <a:xfrm>
            <a:off x="457200" y="4286071"/>
            <a:ext cx="8229600" cy="2123658"/>
            <a:chOff x="152400" y="1456729"/>
            <a:chExt cx="8229600" cy="2123658"/>
          </a:xfrm>
        </p:grpSpPr>
        <p:sp>
          <p:nvSpPr>
            <p:cNvPr id="8" name="TextBox 7"/>
            <p:cNvSpPr txBox="1"/>
            <p:nvPr/>
          </p:nvSpPr>
          <p:spPr>
            <a:xfrm>
              <a:off x="1905000" y="1456729"/>
              <a:ext cx="6477000" cy="2123658"/>
            </a:xfrm>
            <a:prstGeom prst="rect">
              <a:avLst/>
            </a:prstGeom>
            <a:noFill/>
            <a:ln>
              <a:noFill/>
            </a:ln>
          </p:spPr>
          <p:txBody>
            <a:bodyPr wrap="square" rtlCol="0">
              <a:spAutoFit/>
            </a:bodyPr>
            <a:lstStyle/>
            <a:p>
              <a:r>
                <a:rPr lang="en-US" sz="3600" b="1" dirty="0">
                  <a:solidFill>
                    <a:srgbClr val="C5D1D7">
                      <a:lumMod val="90000"/>
                    </a:srgbClr>
                  </a:solidFill>
                  <a:latin typeface="Gill Sans MT" pitchFamily="34" charset="0"/>
                </a:rPr>
                <a:t>Chapter </a:t>
              </a:r>
              <a:r>
                <a:rPr lang="en-US" sz="3600" b="1" dirty="0">
                  <a:solidFill>
                    <a:srgbClr val="C5D1D7">
                      <a:lumMod val="90000"/>
                    </a:srgbClr>
                  </a:solidFill>
                  <a:latin typeface="Arial" pitchFamily="34" charset="0"/>
                  <a:cs typeface="Arial" pitchFamily="34" charset="0"/>
                </a:rPr>
                <a:t>4</a:t>
              </a:r>
              <a:r>
                <a:rPr lang="en-US" sz="3600" b="1" dirty="0">
                  <a:solidFill>
                    <a:srgbClr val="C5D1D7">
                      <a:lumMod val="90000"/>
                    </a:srgbClr>
                  </a:solidFill>
                  <a:latin typeface="Gill Sans MT" pitchFamily="34" charset="0"/>
                </a:rPr>
                <a:t>:</a:t>
              </a:r>
            </a:p>
            <a:p>
              <a:r>
                <a:rPr lang="en-US" sz="3600" b="1" dirty="0">
                  <a:solidFill>
                    <a:prstClr val="white"/>
                  </a:solidFill>
                  <a:latin typeface="Gill Sans MT" pitchFamily="34" charset="0"/>
                </a:rPr>
                <a:t>Internetworking </a:t>
              </a:r>
              <a:r>
                <a:rPr lang="en-US" sz="3600" b="1" dirty="0">
                  <a:solidFill>
                    <a:srgbClr val="C00000"/>
                  </a:solidFill>
                  <a:latin typeface="Gill Sans MT" pitchFamily="34" charset="0"/>
                </a:rPr>
                <a:t>[</a:t>
              </a:r>
              <a:r>
                <a:rPr lang="en-US" sz="3600" dirty="0">
                  <a:solidFill>
                    <a:srgbClr val="FF6600"/>
                  </a:solidFill>
                  <a:latin typeface="Gill Sans MT" pitchFamily="34" charset="0"/>
                </a:rPr>
                <a:t>P&amp;D</a:t>
              </a:r>
              <a:r>
                <a:rPr lang="en-US" sz="3600" b="1" dirty="0">
                  <a:solidFill>
                    <a:srgbClr val="C00000"/>
                  </a:solidFill>
                  <a:latin typeface="Gill Sans MT" pitchFamily="34" charset="0"/>
                </a:rPr>
                <a:t>]</a:t>
              </a:r>
            </a:p>
            <a:p>
              <a:r>
                <a:rPr lang="en-US" sz="2400" dirty="0">
                  <a:solidFill>
                    <a:srgbClr val="CCB400">
                      <a:lumMod val="60000"/>
                      <a:lumOff val="40000"/>
                    </a:srgbClr>
                  </a:solidFill>
                  <a:latin typeface="Gill Sans MT" pitchFamily="34" charset="0"/>
                  <a:cs typeface="Arial" pitchFamily="34" charset="0"/>
                </a:rPr>
                <a:t>Section 4.2</a:t>
              </a:r>
            </a:p>
            <a:p>
              <a:endParaRPr lang="en-US" sz="3600" b="1" dirty="0">
                <a:solidFill>
                  <a:prstClr val="white"/>
                </a:solidFill>
                <a:latin typeface="Gill Sans MT"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152400" y="1538514"/>
              <a:ext cx="1536905" cy="2032944"/>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grpSp>
      <p:grpSp>
        <p:nvGrpSpPr>
          <p:cNvPr id="3" name="Group 9"/>
          <p:cNvGrpSpPr/>
          <p:nvPr/>
        </p:nvGrpSpPr>
        <p:grpSpPr>
          <a:xfrm>
            <a:off x="485588" y="1466671"/>
            <a:ext cx="8048812" cy="1846022"/>
            <a:chOff x="333188" y="4343400"/>
            <a:chExt cx="8048812" cy="1846022"/>
          </a:xfrm>
        </p:grpSpPr>
        <p:sp>
          <p:nvSpPr>
            <p:cNvPr id="12" name="TextBox 11"/>
            <p:cNvSpPr txBox="1"/>
            <p:nvPr/>
          </p:nvSpPr>
          <p:spPr>
            <a:xfrm>
              <a:off x="2133600" y="4431269"/>
              <a:ext cx="6248400" cy="1569660"/>
            </a:xfrm>
            <a:prstGeom prst="rect">
              <a:avLst/>
            </a:prstGeom>
            <a:noFill/>
            <a:ln>
              <a:noFill/>
            </a:ln>
          </p:spPr>
          <p:txBody>
            <a:bodyPr wrap="square" rtlCol="0">
              <a:spAutoFit/>
            </a:bodyPr>
            <a:lstStyle/>
            <a:p>
              <a:r>
                <a:rPr lang="en-US" sz="3600" b="1" dirty="0">
                  <a:solidFill>
                    <a:srgbClr val="C5D1D7">
                      <a:lumMod val="90000"/>
                    </a:srgbClr>
                  </a:solidFill>
                  <a:latin typeface="Gill Sans MT" pitchFamily="34" charset="0"/>
                </a:rPr>
                <a:t>Chapter </a:t>
              </a:r>
              <a:r>
                <a:rPr lang="en-US" sz="3600" b="1" dirty="0">
                  <a:solidFill>
                    <a:srgbClr val="C5D1D7">
                      <a:lumMod val="90000"/>
                    </a:srgbClr>
                  </a:solidFill>
                  <a:latin typeface="Arial" pitchFamily="34" charset="0"/>
                  <a:cs typeface="Arial" pitchFamily="34" charset="0"/>
                </a:rPr>
                <a:t>4</a:t>
              </a:r>
              <a:r>
                <a:rPr lang="en-US" sz="3600" b="1" dirty="0">
                  <a:solidFill>
                    <a:srgbClr val="C5D1D7">
                      <a:lumMod val="90000"/>
                    </a:srgbClr>
                  </a:solidFill>
                  <a:latin typeface="Gill Sans MT" pitchFamily="34" charset="0"/>
                </a:rPr>
                <a:t>: </a:t>
              </a:r>
            </a:p>
            <a:p>
              <a:r>
                <a:rPr lang="en-US" sz="3600" b="1" dirty="0">
                  <a:solidFill>
                    <a:prstClr val="white"/>
                  </a:solidFill>
                  <a:latin typeface="Gill Sans MT" pitchFamily="34" charset="0"/>
                </a:rPr>
                <a:t>The Network Layer </a:t>
              </a:r>
              <a:r>
                <a:rPr lang="en-US" sz="3600" b="1" dirty="0">
                  <a:solidFill>
                    <a:srgbClr val="C00000"/>
                  </a:solidFill>
                  <a:latin typeface="Gill Sans MT" pitchFamily="34" charset="0"/>
                </a:rPr>
                <a:t>[</a:t>
              </a:r>
              <a:r>
                <a:rPr lang="en-US" sz="3600" dirty="0">
                  <a:solidFill>
                    <a:srgbClr val="FF6600"/>
                  </a:solidFill>
                  <a:latin typeface="Gill Sans MT" pitchFamily="34" charset="0"/>
                </a:rPr>
                <a:t>K&amp;R</a:t>
              </a:r>
              <a:r>
                <a:rPr lang="en-US" sz="3600" b="1" dirty="0">
                  <a:solidFill>
                    <a:srgbClr val="C00000"/>
                  </a:solidFill>
                  <a:latin typeface="Gill Sans MT" pitchFamily="34" charset="0"/>
                </a:rPr>
                <a:t>]</a:t>
              </a:r>
            </a:p>
            <a:p>
              <a:r>
                <a:rPr lang="en-US" sz="2400" dirty="0">
                  <a:solidFill>
                    <a:srgbClr val="CCB400">
                      <a:lumMod val="60000"/>
                      <a:lumOff val="40000"/>
                    </a:srgbClr>
                  </a:solidFill>
                  <a:latin typeface="Gill Sans MT" pitchFamily="34" charset="0"/>
                  <a:cs typeface="Arial" pitchFamily="34" charset="0"/>
                </a:rPr>
                <a:t>Section 4.5 and 4.6 (in particular)</a:t>
              </a:r>
            </a:p>
          </p:txBody>
        </p:sp>
        <p:pic>
          <p:nvPicPr>
            <p:cNvPr id="9" name="Picture 10" descr="0136079679_1"/>
            <p:cNvPicPr>
              <a:picLocks noChangeAspect="1" noChangeArrowheads="1"/>
            </p:cNvPicPr>
            <p:nvPr/>
          </p:nvPicPr>
          <p:blipFill>
            <a:blip r:embed="rId4" cstate="print"/>
            <a:srcRect/>
            <a:stretch>
              <a:fillRect/>
            </a:stretch>
          </p:blipFill>
          <p:spPr bwMode="auto">
            <a:xfrm>
              <a:off x="333188" y="4343400"/>
              <a:ext cx="1495612" cy="1846022"/>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grpSp>
      <p:sp>
        <p:nvSpPr>
          <p:cNvPr id="16" name="TextBox 15"/>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a:ln>
                  <a:solidFill>
                    <a:prstClr val="black"/>
                  </a:solidFill>
                </a:ln>
                <a:solidFill>
                  <a:prstClr val="white"/>
                </a:solidFill>
                <a:latin typeface="Tahoma" pitchFamily="34" charset="0"/>
                <a:cs typeface="Tahoma" pitchFamily="34" charset="0"/>
              </a:rPr>
              <a:t>References</a:t>
            </a:r>
            <a:endParaRPr lang="th-TH" sz="3600" b="1" dirty="0">
              <a:ln>
                <a:solidFill>
                  <a:prstClr val="black"/>
                </a:solidFill>
              </a:ln>
              <a:solidFill>
                <a:srgbClr val="1F497D"/>
              </a:solidFill>
              <a:latin typeface="Tahoma" pitchFamily="34" charset="0"/>
              <a:cs typeface="Tahoma" pitchFamily="34" charset="0"/>
            </a:endParaRPr>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0" y="2337137"/>
            <a:ext cx="9144000" cy="1323439"/>
          </a:xfrm>
          <a:prstGeom prst="rect">
            <a:avLst/>
          </a:prstGeom>
        </p:spPr>
        <p:txBody>
          <a:bodyPr wrap="square">
            <a:spAutoFit/>
          </a:bodyPr>
          <a:lstStyle/>
          <a:p>
            <a:pPr algn="ct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 </a:t>
            </a:r>
            <a:r>
              <a:rPr lang="en-US" sz="6000" dirty="0">
                <a:solidFill>
                  <a:srgbClr val="F79646">
                    <a:lumMod val="75000"/>
                  </a:srgbClr>
                </a:solidFill>
                <a:effectLst>
                  <a:outerShdw dir="5040000" algn="tl">
                    <a:srgbClr val="1F497D">
                      <a:lumMod val="75000"/>
                    </a:srgbClr>
                  </a:outerShdw>
                </a:effectLst>
                <a:latin typeface="Gill Sans MT" pitchFamily="34" charset="0"/>
                <a:cs typeface="Segoe UI" pitchFamily="34" charset="0"/>
              </a:rPr>
              <a:t>End of lecture </a:t>
            </a: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Network Layer-Routing</a:t>
            </a:r>
          </a:p>
        </p:txBody>
      </p:sp>
      <p:sp>
        <p:nvSpPr>
          <p:cNvPr id="3" name="Content Placeholder 2"/>
          <p:cNvSpPr>
            <a:spLocks noGrp="1"/>
          </p:cNvSpPr>
          <p:nvPr>
            <p:ph idx="1"/>
          </p:nvPr>
        </p:nvSpPr>
        <p:spPr>
          <a:xfrm>
            <a:off x="457200" y="1143000"/>
            <a:ext cx="8229600" cy="4525963"/>
          </a:xfrm>
        </p:spPr>
        <p:txBody>
          <a:bodyPr>
            <a:normAutofit lnSpcReduction="10000"/>
          </a:bodyPr>
          <a:lstStyle/>
          <a:p>
            <a:pPr>
              <a:defRPr/>
            </a:pPr>
            <a:endParaRPr lang="en-US" dirty="0"/>
          </a:p>
          <a:p>
            <a:pPr>
              <a:defRPr/>
            </a:pPr>
            <a:r>
              <a:rPr lang="en-US" dirty="0"/>
              <a:t>The main task of the network layer is </a:t>
            </a:r>
            <a:r>
              <a:rPr lang="en-US" dirty="0">
                <a:solidFill>
                  <a:srgbClr val="FF9966"/>
                </a:solidFill>
              </a:rPr>
              <a:t>routing</a:t>
            </a:r>
            <a:endParaRPr lang="en-US" dirty="0"/>
          </a:p>
          <a:p>
            <a:pPr lvl="1">
              <a:defRPr/>
            </a:pPr>
            <a:r>
              <a:rPr lang="en-US" dirty="0"/>
              <a:t>Route packets from a source to a destination using as few hops as possible</a:t>
            </a:r>
          </a:p>
          <a:p>
            <a:pPr lvl="1">
              <a:defRPr/>
            </a:pPr>
            <a:endParaRPr lang="en-US" dirty="0"/>
          </a:p>
          <a:p>
            <a:pPr lvl="1">
              <a:defRPr/>
            </a:pPr>
            <a:endParaRPr lang="en-US" dirty="0"/>
          </a:p>
          <a:p>
            <a:pPr lvl="5">
              <a:defRPr/>
            </a:pPr>
            <a:r>
              <a:rPr lang="en-US" dirty="0"/>
              <a:t> </a:t>
            </a:r>
            <a:r>
              <a:rPr lang="en-US" sz="2000" dirty="0"/>
              <a:t>Each router maintains and periodically updates a </a:t>
            </a:r>
            <a:r>
              <a:rPr lang="en-US" sz="2000" dirty="0">
                <a:solidFill>
                  <a:srgbClr val="FF9966"/>
                </a:solidFill>
              </a:rPr>
              <a:t>routing table</a:t>
            </a:r>
          </a:p>
          <a:p>
            <a:pPr>
              <a:defRPr/>
            </a:pPr>
            <a:endParaRPr lang="en-US" dirty="0"/>
          </a:p>
          <a:p>
            <a:pPr lvl="5">
              <a:defRPr/>
            </a:pPr>
            <a:r>
              <a:rPr lang="en-US" sz="2000" dirty="0"/>
              <a:t>Routing information is shared among routers</a:t>
            </a:r>
          </a:p>
          <a:p>
            <a:pPr>
              <a:defRPr/>
            </a:pPr>
            <a:endParaRPr lang="en-US" dirty="0"/>
          </a:p>
        </p:txBody>
      </p:sp>
      <p:sp>
        <p:nvSpPr>
          <p:cNvPr id="4" name="Slide Number Placeholder 3"/>
          <p:cNvSpPr>
            <a:spLocks noGrp="1"/>
          </p:cNvSpPr>
          <p:nvPr>
            <p:ph type="sldNum" sz="quarter" idx="10"/>
          </p:nvPr>
        </p:nvSpPr>
        <p:spPr/>
        <p:txBody>
          <a:bodyPr/>
          <a:lstStyle/>
          <a:p>
            <a:pPr>
              <a:defRPr/>
            </a:pPr>
            <a:fld id="{C918F159-0EA4-4A7A-8C6F-3982155512D5}" type="slidenum">
              <a:rPr lang="en-US" smtClean="0"/>
              <a:pPr>
                <a:defRPr/>
              </a:pPr>
              <a:t>5</a:t>
            </a:fld>
            <a:endParaRPr lang="en-US"/>
          </a:p>
        </p:txBody>
      </p:sp>
      <p:grpSp>
        <p:nvGrpSpPr>
          <p:cNvPr id="2" name="Group 4"/>
          <p:cNvGrpSpPr>
            <a:grpSpLocks/>
          </p:cNvGrpSpPr>
          <p:nvPr/>
        </p:nvGrpSpPr>
        <p:grpSpPr bwMode="auto">
          <a:xfrm>
            <a:off x="1066800" y="3657600"/>
            <a:ext cx="2057400" cy="2133600"/>
            <a:chOff x="144" y="2016"/>
            <a:chExt cx="480" cy="1344"/>
          </a:xfrm>
        </p:grpSpPr>
        <p:sp>
          <p:nvSpPr>
            <p:cNvPr id="17414" name="AutoShape 5"/>
            <p:cNvSpPr>
              <a:spLocks/>
            </p:cNvSpPr>
            <p:nvPr/>
          </p:nvSpPr>
          <p:spPr bwMode="auto">
            <a:xfrm>
              <a:off x="384" y="2016"/>
              <a:ext cx="240" cy="1296"/>
            </a:xfrm>
            <a:prstGeom prst="leftBrace">
              <a:avLst>
                <a:gd name="adj1" fmla="val 45000"/>
                <a:gd name="adj2" fmla="val 50000"/>
              </a:avLst>
            </a:prstGeom>
            <a:noFill/>
            <a:ln w="9525">
              <a:solidFill>
                <a:schemeClr val="tx1"/>
              </a:solidFill>
              <a:round/>
              <a:headEnd/>
              <a:tailEnd/>
            </a:ln>
          </p:spPr>
          <p:txBody>
            <a:bodyPr wrap="none" anchor="ctr"/>
            <a:lstStyle/>
            <a:p>
              <a:endParaRPr lang="en-US"/>
            </a:p>
          </p:txBody>
        </p:sp>
        <p:sp>
          <p:nvSpPr>
            <p:cNvPr id="17415" name="Text Box 6"/>
            <p:cNvSpPr txBox="1">
              <a:spLocks noChangeArrowheads="1"/>
            </p:cNvSpPr>
            <p:nvPr/>
          </p:nvSpPr>
          <p:spPr bwMode="auto">
            <a:xfrm rot="-5400000">
              <a:off x="-364" y="2620"/>
              <a:ext cx="1248" cy="231"/>
            </a:xfrm>
            <a:prstGeom prst="rect">
              <a:avLst/>
            </a:prstGeom>
            <a:noFill/>
            <a:ln w="9525">
              <a:noFill/>
              <a:miter lim="800000"/>
              <a:headEnd/>
              <a:tailEnd/>
            </a:ln>
          </p:spPr>
          <p:txBody>
            <a:bodyPr>
              <a:spAutoFit/>
            </a:bodyPr>
            <a:lstStyle/>
            <a:p>
              <a:pPr>
                <a:spcBef>
                  <a:spcPct val="50000"/>
                </a:spcBef>
              </a:pPr>
              <a:r>
                <a:rPr lang="en-US" dirty="0"/>
                <a:t>Routing algorithm</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Optimization Goals</a:t>
            </a:r>
          </a:p>
        </p:txBody>
      </p:sp>
      <p:sp>
        <p:nvSpPr>
          <p:cNvPr id="72707" name="Content Placeholder 2"/>
          <p:cNvSpPr>
            <a:spLocks noGrp="1"/>
          </p:cNvSpPr>
          <p:nvPr>
            <p:ph idx="1"/>
          </p:nvPr>
        </p:nvSpPr>
        <p:spPr/>
        <p:txBody>
          <a:bodyPr>
            <a:normAutofit fontScale="92500" lnSpcReduction="20000"/>
          </a:bodyPr>
          <a:lstStyle/>
          <a:p>
            <a:endParaRPr lang="en-US" altLang="en-US" b="1" dirty="0"/>
          </a:p>
          <a:p>
            <a:r>
              <a:rPr lang="en-US" altLang="en-US" sz="3000" b="1" dirty="0"/>
              <a:t>General answers appear impossible, but a few aspects should be considered</a:t>
            </a:r>
          </a:p>
          <a:p>
            <a:pPr>
              <a:buFont typeface="Wingdings" panose="05000000000000000000" pitchFamily="2" charset="2"/>
              <a:buNone/>
            </a:pPr>
            <a:endParaRPr lang="en-US" altLang="en-US" sz="2400" dirty="0"/>
          </a:p>
          <a:p>
            <a:pPr>
              <a:buFont typeface="Wingdings" panose="05000000000000000000" pitchFamily="2" charset="2"/>
              <a:buNone/>
            </a:pPr>
            <a:r>
              <a:rPr lang="en-US" altLang="en-US" sz="2400" dirty="0"/>
              <a:t>– </a:t>
            </a:r>
            <a:r>
              <a:rPr lang="en-US" altLang="en-US" sz="2800" dirty="0"/>
              <a:t>Quality of Service</a:t>
            </a:r>
          </a:p>
          <a:p>
            <a:pPr>
              <a:buFont typeface="Wingdings" panose="05000000000000000000" pitchFamily="2" charset="2"/>
              <a:buNone/>
            </a:pPr>
            <a:endParaRPr lang="en-US" altLang="en-US" sz="2800" dirty="0"/>
          </a:p>
          <a:p>
            <a:pPr>
              <a:buFont typeface="Wingdings" panose="05000000000000000000" pitchFamily="2" charset="2"/>
              <a:buNone/>
            </a:pPr>
            <a:r>
              <a:rPr lang="en-US" altLang="en-US" sz="2800" dirty="0"/>
              <a:t>– Energy Efficiency [Now Energy Provisioning]</a:t>
            </a:r>
          </a:p>
          <a:p>
            <a:pPr>
              <a:buFont typeface="Wingdings" panose="05000000000000000000" pitchFamily="2" charset="2"/>
              <a:buNone/>
            </a:pPr>
            <a:endParaRPr lang="en-US" altLang="en-US" sz="2800" dirty="0"/>
          </a:p>
          <a:p>
            <a:pPr>
              <a:buFont typeface="Wingdings" panose="05000000000000000000" pitchFamily="2" charset="2"/>
              <a:buNone/>
            </a:pPr>
            <a:r>
              <a:rPr lang="en-US" altLang="en-US" sz="2800" dirty="0"/>
              <a:t>– Scalability</a:t>
            </a:r>
          </a:p>
          <a:p>
            <a:pPr>
              <a:buFont typeface="Wingdings" panose="05000000000000000000" pitchFamily="2" charset="2"/>
              <a:buNone/>
            </a:pPr>
            <a:endParaRPr lang="en-US" altLang="en-US" sz="2800" dirty="0"/>
          </a:p>
          <a:p>
            <a:pPr>
              <a:buFont typeface="Wingdings" panose="05000000000000000000" pitchFamily="2" charset="2"/>
              <a:buNone/>
            </a:pPr>
            <a:r>
              <a:rPr lang="en-US" altLang="en-US" sz="2800" dirty="0"/>
              <a:t>– </a:t>
            </a:r>
            <a:r>
              <a:rPr lang="en-US" altLang="en-US" sz="2800" dirty="0">
                <a:solidFill>
                  <a:srgbClr val="FF0000"/>
                </a:solidFill>
              </a:rPr>
              <a:t>Robustness</a:t>
            </a:r>
          </a:p>
          <a:p>
            <a:endParaRPr lang="en-US" altLang="en-US" dirty="0"/>
          </a:p>
        </p:txBody>
      </p:sp>
      <p:sp>
        <p:nvSpPr>
          <p:cNvPr id="727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0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1200">
                <a:solidFill>
                  <a:schemeClr val="tx1"/>
                </a:solidFill>
                <a:latin typeface="Calibri" panose="020F0502020204030204" pitchFamily="34" charset="0"/>
              </a:defRPr>
            </a:lvl4pPr>
            <a:lvl5pPr marL="2057400" indent="-228600">
              <a:spcBef>
                <a:spcPct val="20000"/>
              </a:spcBef>
              <a:buChar char="»"/>
              <a:defRPr sz="11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1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1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1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100">
                <a:solidFill>
                  <a:schemeClr val="tx1"/>
                </a:solidFill>
                <a:latin typeface="Calibri" panose="020F0502020204030204" pitchFamily="34" charset="0"/>
              </a:defRPr>
            </a:lvl9pPr>
          </a:lstStyle>
          <a:p>
            <a:pPr>
              <a:spcBef>
                <a:spcPct val="0"/>
              </a:spcBef>
              <a:buFontTx/>
              <a:buNone/>
            </a:pPr>
            <a:fld id="{A807E7DF-B1DB-423B-9224-C3F4D7107EBD}" type="slidenum">
              <a:rPr lang="en-US" altLang="en-US" sz="1400" smtClean="0"/>
              <a:pPr>
                <a:spcBef>
                  <a:spcPct val="0"/>
                </a:spcBef>
                <a:buFontTx/>
                <a:buNone/>
              </a:pPr>
              <a:t>6</a:t>
            </a:fld>
            <a:endParaRPr lang="en-US" altLang="en-US" sz="1400"/>
          </a:p>
        </p:txBody>
      </p:sp>
    </p:spTree>
    <p:extLst>
      <p:ext uri="{BB962C8B-B14F-4D97-AF65-F5344CB8AC3E}">
        <p14:creationId xmlns:p14="http://schemas.microsoft.com/office/powerpoint/2010/main" val="327997863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81000" y="-77788"/>
            <a:ext cx="8229600" cy="1143000"/>
          </a:xfrm>
        </p:spPr>
        <p:txBody>
          <a:bodyPr/>
          <a:lstStyle/>
          <a:p>
            <a:r>
              <a:rPr lang="en-US" dirty="0"/>
              <a:t>Classification of Routing protocols</a:t>
            </a:r>
          </a:p>
        </p:txBody>
      </p:sp>
      <p:sp>
        <p:nvSpPr>
          <p:cNvPr id="4" name="Slide Number Placeholder 3"/>
          <p:cNvSpPr>
            <a:spLocks noGrp="1"/>
          </p:cNvSpPr>
          <p:nvPr>
            <p:ph type="sldNum" sz="quarter" idx="10"/>
          </p:nvPr>
        </p:nvSpPr>
        <p:spPr/>
        <p:txBody>
          <a:bodyPr/>
          <a:lstStyle/>
          <a:p>
            <a:pPr>
              <a:defRPr/>
            </a:pPr>
            <a:fld id="{1CB223CC-C491-42A3-B7ED-F1A47C81C70A}" type="slidenum">
              <a:rPr lang="en-US" smtClean="0"/>
              <a:pPr>
                <a:defRPr/>
              </a:pPr>
              <a:t>7</a:t>
            </a:fld>
            <a:endParaRPr lang="en-US"/>
          </a:p>
        </p:txBody>
      </p:sp>
      <p:sp>
        <p:nvSpPr>
          <p:cNvPr id="5" name="Rectangle 4"/>
          <p:cNvSpPr/>
          <p:nvPr/>
        </p:nvSpPr>
        <p:spPr>
          <a:xfrm>
            <a:off x="381000" y="20574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Based on Routing information update mechanisms</a:t>
            </a:r>
          </a:p>
        </p:txBody>
      </p:sp>
      <p:sp>
        <p:nvSpPr>
          <p:cNvPr id="6" name="Rectangle 5"/>
          <p:cNvSpPr/>
          <p:nvPr/>
        </p:nvSpPr>
        <p:spPr>
          <a:xfrm>
            <a:off x="2819400" y="20574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Based on use of temporal information for routing</a:t>
            </a:r>
          </a:p>
        </p:txBody>
      </p:sp>
      <p:sp>
        <p:nvSpPr>
          <p:cNvPr id="7" name="Rectangle 6"/>
          <p:cNvSpPr/>
          <p:nvPr/>
        </p:nvSpPr>
        <p:spPr>
          <a:xfrm>
            <a:off x="5105400" y="20574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Based on topology information organization</a:t>
            </a:r>
          </a:p>
        </p:txBody>
      </p:sp>
      <p:sp>
        <p:nvSpPr>
          <p:cNvPr id="8" name="Rectangle 7"/>
          <p:cNvSpPr/>
          <p:nvPr/>
        </p:nvSpPr>
        <p:spPr>
          <a:xfrm>
            <a:off x="7162800" y="20574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Based on utilization of specific resources</a:t>
            </a:r>
          </a:p>
        </p:txBody>
      </p:sp>
      <p:sp>
        <p:nvSpPr>
          <p:cNvPr id="9" name="Rectangle 8"/>
          <p:cNvSpPr/>
          <p:nvPr/>
        </p:nvSpPr>
        <p:spPr>
          <a:xfrm>
            <a:off x="3657600" y="10668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Routing Protocols</a:t>
            </a:r>
          </a:p>
        </p:txBody>
      </p:sp>
      <p:cxnSp>
        <p:nvCxnSpPr>
          <p:cNvPr id="11" name="Straight Connector 10"/>
          <p:cNvCxnSpPr/>
          <p:nvPr/>
        </p:nvCxnSpPr>
        <p:spPr>
          <a:xfrm>
            <a:off x="990600" y="1828800"/>
            <a:ext cx="7162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914401" y="1905000"/>
            <a:ext cx="152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3277394" y="1904206"/>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rot="5400000">
            <a:off x="5829301" y="1943100"/>
            <a:ext cx="2286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8039101" y="1943100"/>
            <a:ext cx="2286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81000" y="3276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Table driven Proactive</a:t>
            </a:r>
          </a:p>
        </p:txBody>
      </p:sp>
      <p:sp>
        <p:nvSpPr>
          <p:cNvPr id="30" name="Rectangle 29"/>
          <p:cNvSpPr/>
          <p:nvPr/>
        </p:nvSpPr>
        <p:spPr>
          <a:xfrm>
            <a:off x="1447800" y="3276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On demand Reactive</a:t>
            </a:r>
          </a:p>
        </p:txBody>
      </p:sp>
      <p:sp>
        <p:nvSpPr>
          <p:cNvPr id="31" name="Rectangle 30"/>
          <p:cNvSpPr/>
          <p:nvPr/>
        </p:nvSpPr>
        <p:spPr>
          <a:xfrm>
            <a:off x="2514600" y="3276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Hybrid</a:t>
            </a:r>
          </a:p>
        </p:txBody>
      </p:sp>
      <p:cxnSp>
        <p:nvCxnSpPr>
          <p:cNvPr id="35" name="Straight Arrow Connector 34"/>
          <p:cNvCxnSpPr/>
          <p:nvPr/>
        </p:nvCxnSpPr>
        <p:spPr>
          <a:xfrm rot="5400000">
            <a:off x="495301" y="3086100"/>
            <a:ext cx="381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1333501" y="3086100"/>
            <a:ext cx="381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057400" y="2895600"/>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352800" y="42672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Path selection using Path history</a:t>
            </a:r>
          </a:p>
        </p:txBody>
      </p:sp>
      <p:cxnSp>
        <p:nvCxnSpPr>
          <p:cNvPr id="42" name="Straight Arrow Connector 41"/>
          <p:cNvCxnSpPr/>
          <p:nvPr/>
        </p:nvCxnSpPr>
        <p:spPr>
          <a:xfrm rot="5400000">
            <a:off x="3049587" y="3579813"/>
            <a:ext cx="13700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343400" y="32004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Flat Routing</a:t>
            </a:r>
          </a:p>
        </p:txBody>
      </p:sp>
      <p:sp>
        <p:nvSpPr>
          <p:cNvPr id="46" name="Rectangle 45"/>
          <p:cNvSpPr/>
          <p:nvPr/>
        </p:nvSpPr>
        <p:spPr>
          <a:xfrm>
            <a:off x="5867400" y="31242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Hierarchal Routing</a:t>
            </a:r>
          </a:p>
        </p:txBody>
      </p:sp>
      <p:cxnSp>
        <p:nvCxnSpPr>
          <p:cNvPr id="48" name="Straight Arrow Connector 47"/>
          <p:cNvCxnSpPr/>
          <p:nvPr/>
        </p:nvCxnSpPr>
        <p:spPr>
          <a:xfrm rot="5400000">
            <a:off x="4914901" y="3009900"/>
            <a:ext cx="381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6096001" y="2971800"/>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248400" y="42672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Power Aware Routing</a:t>
            </a:r>
          </a:p>
        </p:txBody>
      </p:sp>
      <p:cxnSp>
        <p:nvCxnSpPr>
          <p:cNvPr id="53" name="Straight Arrow Connector 52"/>
          <p:cNvCxnSpPr/>
          <p:nvPr/>
        </p:nvCxnSpPr>
        <p:spPr>
          <a:xfrm rot="5400000">
            <a:off x="6591301" y="3543300"/>
            <a:ext cx="1447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7696200" y="42672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Routing with efficient flooding</a:t>
            </a:r>
          </a:p>
        </p:txBody>
      </p:sp>
      <p:cxnSp>
        <p:nvCxnSpPr>
          <p:cNvPr id="57" name="Straight Arrow Connector 56"/>
          <p:cNvCxnSpPr/>
          <p:nvPr/>
        </p:nvCxnSpPr>
        <p:spPr>
          <a:xfrm rot="5400000">
            <a:off x="7582694" y="3542506"/>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58835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Static Routing</a:t>
            </a:r>
            <a:endParaRPr lang="th-TH" sz="4000" b="1" dirty="0">
              <a:ln>
                <a:solidFill>
                  <a:prstClr val="black"/>
                </a:solidFill>
              </a:ln>
              <a:solidFill>
                <a:prstClr val="white"/>
              </a:solidFill>
              <a:latin typeface="Tahoma" pitchFamily="34" charset="0"/>
              <a:cs typeface="Tahoma" pitchFamily="34" charset="0"/>
            </a:endParaRPr>
          </a:p>
        </p:txBody>
      </p:sp>
      <p:pic>
        <p:nvPicPr>
          <p:cNvPr id="1026" name="Picture 2"/>
          <p:cNvPicPr>
            <a:picLocks noChangeAspect="1" noChangeArrowheads="1"/>
          </p:cNvPicPr>
          <p:nvPr/>
        </p:nvPicPr>
        <p:blipFill>
          <a:blip r:embed="rId3" cstate="print">
            <a:clrChange>
              <a:clrFrom>
                <a:srgbClr val="E8F3FF"/>
              </a:clrFrom>
              <a:clrTo>
                <a:srgbClr val="E8F3FF">
                  <a:alpha val="0"/>
                </a:srgbClr>
              </a:clrTo>
            </a:clrChange>
            <a:duotone>
              <a:prstClr val="black"/>
              <a:schemeClr val="accent1">
                <a:tint val="45000"/>
                <a:satMod val="400000"/>
              </a:schemeClr>
            </a:duotone>
          </a:blip>
          <a:srcRect/>
          <a:stretch>
            <a:fillRect/>
          </a:stretch>
        </p:blipFill>
        <p:spPr bwMode="auto">
          <a:xfrm>
            <a:off x="990600" y="1012428"/>
            <a:ext cx="6931040" cy="3330972"/>
          </a:xfrm>
          <a:prstGeom prst="rect">
            <a:avLst/>
          </a:prstGeom>
          <a:noFill/>
          <a:ln w="57150">
            <a:solidFill>
              <a:schemeClr val="accent6">
                <a:lumMod val="75000"/>
              </a:schemeClr>
            </a:solidFill>
            <a:miter lim="800000"/>
            <a:headEnd/>
            <a:tailEnd/>
          </a:ln>
        </p:spPr>
      </p:pic>
      <p:sp>
        <p:nvSpPr>
          <p:cNvPr id="6" name="TextBox 5"/>
          <p:cNvSpPr txBox="1"/>
          <p:nvPr/>
        </p:nvSpPr>
        <p:spPr>
          <a:xfrm>
            <a:off x="1617686" y="3429000"/>
            <a:ext cx="1362874" cy="323165"/>
          </a:xfrm>
          <a:prstGeom prst="rect">
            <a:avLst/>
          </a:prstGeom>
          <a:noFill/>
        </p:spPr>
        <p:txBody>
          <a:bodyPr wrap="none" rtlCol="0">
            <a:spAutoFit/>
          </a:bodyPr>
          <a:lstStyle/>
          <a:p>
            <a:r>
              <a:rPr lang="en-US" sz="1500" b="1" dirty="0">
                <a:solidFill>
                  <a:schemeClr val="accent1">
                    <a:lumMod val="75000"/>
                  </a:schemeClr>
                </a:solidFill>
                <a:latin typeface="Arial" pitchFamily="34" charset="0"/>
                <a:cs typeface="Arial" pitchFamily="34" charset="0"/>
              </a:rPr>
              <a:t>128.10.0.1/16</a:t>
            </a:r>
          </a:p>
        </p:txBody>
      </p:sp>
      <p:sp>
        <p:nvSpPr>
          <p:cNvPr id="8" name="TextBox 7"/>
          <p:cNvSpPr txBox="1"/>
          <p:nvPr/>
        </p:nvSpPr>
        <p:spPr>
          <a:xfrm>
            <a:off x="3581400" y="3429000"/>
            <a:ext cx="1361276" cy="323165"/>
          </a:xfrm>
          <a:prstGeom prst="rect">
            <a:avLst/>
          </a:prstGeom>
          <a:noFill/>
        </p:spPr>
        <p:txBody>
          <a:bodyPr wrap="none" rtlCol="0">
            <a:spAutoFit/>
          </a:bodyPr>
          <a:lstStyle/>
          <a:p>
            <a:r>
              <a:rPr lang="en-US" sz="1500" b="1" dirty="0">
                <a:solidFill>
                  <a:schemeClr val="accent1">
                    <a:lumMod val="75000"/>
                  </a:schemeClr>
                </a:solidFill>
                <a:latin typeface="Arial" pitchFamily="34" charset="0"/>
                <a:cs typeface="Arial" pitchFamily="34" charset="0"/>
              </a:rPr>
              <a:t>128.10.0.2/16</a:t>
            </a:r>
          </a:p>
        </p:txBody>
      </p:sp>
      <p:sp>
        <p:nvSpPr>
          <p:cNvPr id="11" name="TextBox 10"/>
          <p:cNvSpPr txBox="1"/>
          <p:nvPr/>
        </p:nvSpPr>
        <p:spPr>
          <a:xfrm>
            <a:off x="5334000" y="3429000"/>
            <a:ext cx="1361276" cy="323165"/>
          </a:xfrm>
          <a:prstGeom prst="rect">
            <a:avLst/>
          </a:prstGeom>
          <a:noFill/>
        </p:spPr>
        <p:txBody>
          <a:bodyPr wrap="none" rtlCol="0">
            <a:spAutoFit/>
          </a:bodyPr>
          <a:lstStyle/>
          <a:p>
            <a:r>
              <a:rPr lang="en-US" sz="1500" b="1" dirty="0">
                <a:solidFill>
                  <a:schemeClr val="accent1">
                    <a:lumMod val="75000"/>
                  </a:schemeClr>
                </a:solidFill>
                <a:latin typeface="Arial" pitchFamily="34" charset="0"/>
                <a:cs typeface="Arial" pitchFamily="34" charset="0"/>
              </a:rPr>
              <a:t>128.10.0.3/16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a:r>
              <a:rPr lang="en-US" sz="3600" b="1" dirty="0">
                <a:ln>
                  <a:solidFill>
                    <a:prstClr val="black"/>
                  </a:solidFill>
                </a:ln>
                <a:solidFill>
                  <a:prstClr val="white"/>
                </a:solidFill>
                <a:latin typeface="Tahoma" pitchFamily="34" charset="0"/>
                <a:cs typeface="Tahoma" pitchFamily="34" charset="0"/>
              </a:rPr>
              <a:t>Routing Table vs. Forwarding Table</a:t>
            </a:r>
            <a:endParaRPr lang="th-TH" sz="3600" b="1" dirty="0">
              <a:ln>
                <a:solidFill>
                  <a:prstClr val="black"/>
                </a:solidFill>
              </a:ln>
              <a:solidFill>
                <a:prstClr val="white"/>
              </a:solidFill>
              <a:latin typeface="Tahoma" pitchFamily="34" charset="0"/>
              <a:cs typeface="Tahoma" pitchFamily="34" charset="0"/>
            </a:endParaRPr>
          </a:p>
        </p:txBody>
      </p:sp>
      <p:pic>
        <p:nvPicPr>
          <p:cNvPr id="11267" name="Picture 3"/>
          <p:cNvPicPr>
            <a:picLocks noChangeAspect="1" noChangeArrowheads="1"/>
          </p:cNvPicPr>
          <p:nvPr/>
        </p:nvPicPr>
        <p:blipFill>
          <a:blip r:embed="rId3" cstate="print"/>
          <a:srcRect/>
          <a:stretch>
            <a:fillRect/>
          </a:stretch>
        </p:blipFill>
        <p:spPr bwMode="auto">
          <a:xfrm>
            <a:off x="1147763" y="4362450"/>
            <a:ext cx="6848475" cy="1657350"/>
          </a:xfrm>
          <a:prstGeom prst="rect">
            <a:avLst/>
          </a:prstGeom>
          <a:noFill/>
          <a:ln w="9525">
            <a:noFill/>
            <a:miter lim="800000"/>
            <a:headEnd/>
            <a:tailEnd/>
          </a:ln>
        </p:spPr>
      </p:pic>
      <p:grpSp>
        <p:nvGrpSpPr>
          <p:cNvPr id="2" name="Group 1"/>
          <p:cNvGrpSpPr/>
          <p:nvPr/>
        </p:nvGrpSpPr>
        <p:grpSpPr>
          <a:xfrm>
            <a:off x="1781175" y="1123890"/>
            <a:ext cx="5076825" cy="2000310"/>
            <a:chOff x="1781175" y="1123890"/>
            <a:chExt cx="5076825" cy="2000310"/>
          </a:xfrm>
        </p:grpSpPr>
        <p:pic>
          <p:nvPicPr>
            <p:cNvPr id="11266" name="Picture 2"/>
            <p:cNvPicPr>
              <a:picLocks noChangeAspect="1" noChangeArrowheads="1"/>
            </p:cNvPicPr>
            <p:nvPr/>
          </p:nvPicPr>
          <p:blipFill>
            <a:blip r:embed="rId4" cstate="print"/>
            <a:srcRect/>
            <a:stretch>
              <a:fillRect/>
            </a:stretch>
          </p:blipFill>
          <p:spPr bwMode="auto">
            <a:xfrm>
              <a:off x="1781175" y="1457325"/>
              <a:ext cx="5076825" cy="1666875"/>
            </a:xfrm>
            <a:prstGeom prst="rect">
              <a:avLst/>
            </a:prstGeom>
            <a:noFill/>
            <a:ln w="9525">
              <a:noFill/>
              <a:miter lim="800000"/>
              <a:headEnd/>
              <a:tailEnd/>
            </a:ln>
          </p:spPr>
        </p:pic>
        <p:sp>
          <p:nvSpPr>
            <p:cNvPr id="5" name="Rectangle 4"/>
            <p:cNvSpPr/>
            <p:nvPr/>
          </p:nvSpPr>
          <p:spPr>
            <a:xfrm>
              <a:off x="3733800" y="1123890"/>
              <a:ext cx="1786066" cy="400110"/>
            </a:xfrm>
            <a:prstGeom prst="rect">
              <a:avLst/>
            </a:prstGeom>
            <a:ln w="28575">
              <a:solidFill>
                <a:schemeClr val="accent6">
                  <a:lumMod val="75000"/>
                </a:schemeClr>
              </a:solidFill>
            </a:ln>
          </p:spPr>
          <p:txBody>
            <a:bodyPr wrap="none">
              <a:spAutoFit/>
            </a:bodyPr>
            <a:lstStyle/>
            <a:p>
              <a:r>
                <a:rPr lang="en-US" sz="2000" b="1" dirty="0">
                  <a:ln w="0" cap="rnd" cmpd="thickThin">
                    <a:solidFill>
                      <a:prstClr val="black"/>
                    </a:solidFill>
                    <a:bevel/>
                  </a:ln>
                  <a:solidFill>
                    <a:schemeClr val="tx2"/>
                  </a:solidFill>
                  <a:latin typeface="Microsoft Sans Serif" pitchFamily="34" charset="0"/>
                  <a:cs typeface="Microsoft Sans Serif" pitchFamily="34" charset="0"/>
                </a:rPr>
                <a:t>Routing Table</a:t>
              </a:r>
              <a:endParaRPr lang="en-US" sz="1200" dirty="0">
                <a:solidFill>
                  <a:schemeClr val="tx2"/>
                </a:solidFill>
              </a:endParaRPr>
            </a:p>
          </p:txBody>
        </p:sp>
      </p:grpSp>
      <p:sp>
        <p:nvSpPr>
          <p:cNvPr id="6" name="Rectangle 5"/>
          <p:cNvSpPr/>
          <p:nvPr/>
        </p:nvSpPr>
        <p:spPr>
          <a:xfrm>
            <a:off x="3455189" y="3867090"/>
            <a:ext cx="2183611" cy="400110"/>
          </a:xfrm>
          <a:prstGeom prst="rect">
            <a:avLst/>
          </a:prstGeom>
          <a:ln w="28575">
            <a:solidFill>
              <a:schemeClr val="accent6">
                <a:lumMod val="75000"/>
              </a:schemeClr>
            </a:solidFill>
          </a:ln>
        </p:spPr>
        <p:txBody>
          <a:bodyPr wrap="none">
            <a:spAutoFit/>
          </a:bodyPr>
          <a:lstStyle/>
          <a:p>
            <a:r>
              <a:rPr lang="en-US" sz="2000" b="1" dirty="0">
                <a:ln w="0" cap="rnd" cmpd="thickThin">
                  <a:solidFill>
                    <a:prstClr val="black"/>
                  </a:solidFill>
                  <a:bevel/>
                </a:ln>
                <a:solidFill>
                  <a:schemeClr val="tx2"/>
                </a:solidFill>
                <a:latin typeface="Microsoft Sans Serif" pitchFamily="34" charset="0"/>
                <a:cs typeface="Microsoft Sans Serif" pitchFamily="34" charset="0"/>
              </a:rPr>
              <a:t>Forwarding Table</a:t>
            </a:r>
            <a:endParaRPr lang="en-US" sz="1200" dirty="0">
              <a:solidFill>
                <a:schemeClr val="tx2"/>
              </a:solidFill>
            </a:endParaRPr>
          </a:p>
        </p:txBody>
      </p:sp>
      <p:sp>
        <p:nvSpPr>
          <p:cNvPr id="8" name="Rectangle 7"/>
          <p:cNvSpPr/>
          <p:nvPr/>
        </p:nvSpPr>
        <p:spPr>
          <a:xfrm>
            <a:off x="3962400" y="4514850"/>
            <a:ext cx="1600200" cy="6096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endParaRPr>
          </a:p>
        </p:txBody>
      </p:sp>
      <p:sp>
        <p:nvSpPr>
          <p:cNvPr id="9" name="Rectangle 8"/>
          <p:cNvSpPr/>
          <p:nvPr/>
        </p:nvSpPr>
        <p:spPr>
          <a:xfrm>
            <a:off x="5562600" y="4514850"/>
            <a:ext cx="2209800" cy="6096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2"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500"/>
                            </p:stCondLst>
                            <p:childTnLst>
                              <p:par>
                                <p:cTn id="17" presetID="10" presetClass="exit" presetSubtype="0" fill="hold" grpId="1" nodeType="after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par>
                          <p:cTn id="24" fill="hold">
                            <p:stCondLst>
                              <p:cond delay="2000"/>
                            </p:stCondLst>
                            <p:childTnLst>
                              <p:par>
                                <p:cTn id="25" presetID="10" presetClass="exit" presetSubtype="0" fill="hold" grpId="1" nodeType="after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P spid="8" grpId="2" animBg="1"/>
      <p:bldP spid="9" grpId="0" animBg="1"/>
      <p:bldP spid="9"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8636</TotalTime>
  <Words>8244</Words>
  <Application>Microsoft Office PowerPoint</Application>
  <PresentationFormat>On-screen Show (4:3)</PresentationFormat>
  <Paragraphs>391</Paragraphs>
  <Slides>42</Slides>
  <Notes>35</Notes>
  <HiddenSlides>1</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42</vt:i4>
      </vt:variant>
    </vt:vector>
  </HeadingPairs>
  <TitlesOfParts>
    <vt:vector size="57" baseType="lpstr">
      <vt:lpstr>Arial</vt:lpstr>
      <vt:lpstr>Calibri</vt:lpstr>
      <vt:lpstr>Comic Sans MS</vt:lpstr>
      <vt:lpstr>Gill Sans MT</vt:lpstr>
      <vt:lpstr>Kristen ITC</vt:lpstr>
      <vt:lpstr>Microsoft Sans Serif</vt:lpstr>
      <vt:lpstr>Tahoma</vt:lpstr>
      <vt:lpstr>Times New Roman</vt:lpstr>
      <vt:lpstr>Wingdings</vt:lpstr>
      <vt:lpstr>Wingdings 2</vt:lpstr>
      <vt:lpstr>ZapfDingbats</vt:lpstr>
      <vt:lpstr>3_Office Theme</vt:lpstr>
      <vt:lpstr>Default Design</vt:lpstr>
      <vt:lpstr>1_Default Theme</vt:lpstr>
      <vt:lpstr>4_Office Theme</vt:lpstr>
      <vt:lpstr>PowerPoint Presentation</vt:lpstr>
      <vt:lpstr>PowerPoint Presentation</vt:lpstr>
      <vt:lpstr>PowerPoint Presentation</vt:lpstr>
      <vt:lpstr>Network Layer- Routing</vt:lpstr>
      <vt:lpstr>Network Layer-Routing</vt:lpstr>
      <vt:lpstr>Optimization Goals</vt:lpstr>
      <vt:lpstr>Classification of Routing protocols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Hassaan Khaliq</cp:lastModifiedBy>
  <cp:revision>1673</cp:revision>
  <dcterms:created xsi:type="dcterms:W3CDTF">2009-04-08T07:28:20Z</dcterms:created>
  <dcterms:modified xsi:type="dcterms:W3CDTF">2021-05-05T05:39:47Z</dcterms:modified>
</cp:coreProperties>
</file>