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37" r:id="rId2"/>
    <p:sldMasterId id="2147483749" r:id="rId3"/>
  </p:sldMasterIdLst>
  <p:notesMasterIdLst>
    <p:notesMasterId r:id="rId25"/>
  </p:notesMasterIdLst>
  <p:sldIdLst>
    <p:sldId id="273" r:id="rId4"/>
    <p:sldId id="482" r:id="rId5"/>
    <p:sldId id="483" r:id="rId6"/>
    <p:sldId id="484" r:id="rId7"/>
    <p:sldId id="485" r:id="rId8"/>
    <p:sldId id="486" r:id="rId9"/>
    <p:sldId id="487" r:id="rId10"/>
    <p:sldId id="488" r:id="rId11"/>
    <p:sldId id="489" r:id="rId12"/>
    <p:sldId id="490" r:id="rId13"/>
    <p:sldId id="491" r:id="rId14"/>
    <p:sldId id="492" r:id="rId15"/>
    <p:sldId id="493" r:id="rId16"/>
    <p:sldId id="494" r:id="rId17"/>
    <p:sldId id="495" r:id="rId18"/>
    <p:sldId id="496" r:id="rId19"/>
    <p:sldId id="497" r:id="rId20"/>
    <p:sldId id="498" r:id="rId21"/>
    <p:sldId id="501" r:id="rId22"/>
    <p:sldId id="460" r:id="rId23"/>
    <p:sldId id="46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4FB"/>
    <a:srgbClr val="FF6600"/>
    <a:srgbClr val="FFCC00"/>
    <a:srgbClr val="E8F0F8"/>
    <a:srgbClr val="F0F5FA"/>
    <a:srgbClr val="F6F9FC"/>
    <a:srgbClr val="E3EB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7" autoAdjust="0"/>
    <p:restoredTop sz="75498" autoAdjust="0"/>
  </p:normalViewPr>
  <p:slideViewPr>
    <p:cSldViewPr>
      <p:cViewPr varScale="1">
        <p:scale>
          <a:sx n="62" d="100"/>
          <a:sy n="62" d="100"/>
        </p:scale>
        <p:origin x="205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5/17/2023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extLst>
      <p:ext uri="{BB962C8B-B14F-4D97-AF65-F5344CB8AC3E}">
        <p14:creationId xmlns:p14="http://schemas.microsoft.com/office/powerpoint/2010/main" val="1702896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cisco.com/en/US/tech/tk365/technologies_configuration_example09186a00801475b2.s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bgpconcepts.blogspot.com/2008/11/bgp-local-preference-attribute.html" TargetMode="External"/><Relationship Id="rId4" Type="http://schemas.openxmlformats.org/officeDocument/2006/relationships/hyperlink" Target="http://tools.ietf.org/html/rfc436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cisco.com/en/US/tech/tk365/technologies_configuration_example09186a00801475b2.s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bgpconcepts.blogspot.com/2008/11/bgp-local-preference-attribute.html" TargetMode="External"/><Relationship Id="rId4" Type="http://schemas.openxmlformats.org/officeDocument/2006/relationships/hyperlink" Target="http://tools.ietf.org/html/rfc4360"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cisco.com/en/US/tech/tk365/technologies_tech_note09186a00800c95bb.s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the previous lectures, we have assumed that the switches and routers have enough knowledge of the network topology so they can choose the right port onto which each packet should be output. In the case of virtual circuits, routing is an issue only for the connection request packet; all subsequent packets follow the same path as the request. In datagram networks, including IP networks, routing is an issue for every packet. In either case, a switch or router needs to be able to look at the packet’s destination address and then to determine which of the output ports is the best choice to get the packet to that address. As we saw in previous lectures, the switch makes this decision by consulting a forwarding table. The fundamental problem of routing is, How do switches and routers acquire the information in their forwarding tables?</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10</a:t>
            </a:fld>
            <a:endParaRPr lang="en-US"/>
          </a:p>
        </p:txBody>
      </p:sp>
    </p:spTree>
    <p:extLst>
      <p:ext uri="{BB962C8B-B14F-4D97-AF65-F5344CB8AC3E}">
        <p14:creationId xmlns:p14="http://schemas.microsoft.com/office/powerpoint/2010/main" val="3178732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4F4F7B-7FB9-40E6-8DCD-33D463E8D186}" type="slidenum">
              <a:rPr lang="en-US">
                <a:solidFill>
                  <a:prstClr val="black"/>
                </a:solidFill>
              </a:rPr>
              <a:pPr/>
              <a:t>11</a:t>
            </a:fld>
            <a:endParaRPr lang="en-US">
              <a:solidFill>
                <a:prstClr val="black"/>
              </a:solidFill>
            </a:endParaRPr>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lang="en-US" dirty="0"/>
              <a:t>Scalability</a:t>
            </a:r>
            <a:r>
              <a:rPr lang="en-US" baseline="30000" dirty="0"/>
              <a:t>1</a:t>
            </a:r>
            <a:r>
              <a:rPr lang="en-US" dirty="0"/>
              <a:t>: Imagine that you're receiving 500,000 EBGP routes in more than one location</a:t>
            </a:r>
            <a:r>
              <a:rPr lang="en-US" baseline="30000" dirty="0"/>
              <a:t>2</a:t>
            </a:r>
            <a:r>
              <a:rPr lang="en-US" dirty="0"/>
              <a:t>, and you need to influence the per route exit point in your AS. BGP can handle many more routes than IGP protocols. Thus, </a:t>
            </a:r>
            <a:r>
              <a:rPr lang="en-US" dirty="0" err="1"/>
              <a:t>iBGP</a:t>
            </a:r>
            <a:r>
              <a:rPr lang="en-US" dirty="0"/>
              <a:t> is required unless you're willing to redistribute all the routes you've learned via </a:t>
            </a:r>
            <a:r>
              <a:rPr lang="en-US" dirty="0" err="1"/>
              <a:t>eBGP</a:t>
            </a:r>
            <a:endParaRPr lang="en-US" dirty="0"/>
          </a:p>
          <a:p>
            <a:r>
              <a:rPr lang="en-US" dirty="0"/>
              <a:t>Enforce boundaries of trust / control: BGP has many more knobs than IGPs for controlling what you advertise and receive.</a:t>
            </a:r>
          </a:p>
          <a:p>
            <a:r>
              <a:rPr lang="en-US" dirty="0"/>
              <a:t>Flexible tools: </a:t>
            </a:r>
            <a:r>
              <a:rPr lang="en-US" dirty="0">
                <a:hlinkClick r:id="rId3"/>
              </a:rPr>
              <a:t>BGP communities</a:t>
            </a:r>
            <a:r>
              <a:rPr lang="en-US" dirty="0"/>
              <a:t>, </a:t>
            </a:r>
            <a:r>
              <a:rPr lang="en-US" dirty="0">
                <a:hlinkClick r:id="rId4"/>
              </a:rPr>
              <a:t>BGP Extended communities</a:t>
            </a:r>
            <a:r>
              <a:rPr lang="en-US" dirty="0"/>
              <a:t>, </a:t>
            </a:r>
            <a:r>
              <a:rPr lang="en-US" dirty="0">
                <a:hlinkClick r:id="rId5"/>
              </a:rPr>
              <a:t>local-</a:t>
            </a:r>
            <a:r>
              <a:rPr lang="en-US" dirty="0" err="1">
                <a:hlinkClick r:id="rId5"/>
              </a:rPr>
              <a:t>pref</a:t>
            </a:r>
            <a:r>
              <a:rPr lang="en-US" dirty="0"/>
              <a:t>, etc... these make BGP an attractive way to implement custom routing policies within your own autonomous system (by using </a:t>
            </a:r>
            <a:r>
              <a:rPr lang="en-US" dirty="0" err="1"/>
              <a:t>iBGP</a:t>
            </a:r>
            <a:r>
              <a:rPr lang="en-US" dirty="0"/>
              <a:t>).</a:t>
            </a:r>
          </a:p>
          <a:p>
            <a:endParaRPr lang="en-US" dirty="0"/>
          </a:p>
          <a:p>
            <a:r>
              <a:rPr lang="en-US" dirty="0" err="1"/>
              <a:t>iBGP</a:t>
            </a:r>
            <a:r>
              <a:rPr lang="en-US" dirty="0"/>
              <a:t> exchanges routing information internally between your own routers, where is customer A? Oh he's over on router F, ask the IGP how best to get there. </a:t>
            </a:r>
          </a:p>
        </p:txBody>
      </p:sp>
    </p:spTree>
    <p:extLst>
      <p:ext uri="{BB962C8B-B14F-4D97-AF65-F5344CB8AC3E}">
        <p14:creationId xmlns:p14="http://schemas.microsoft.com/office/powerpoint/2010/main" val="1790063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4F4F7B-7FB9-40E6-8DCD-33D463E8D186}" type="slidenum">
              <a:rPr lang="en-US">
                <a:solidFill>
                  <a:prstClr val="black"/>
                </a:solidFill>
              </a:rPr>
              <a:pPr/>
              <a:t>12</a:t>
            </a:fld>
            <a:endParaRPr lang="en-US">
              <a:solidFill>
                <a:prstClr val="black"/>
              </a:solidFill>
            </a:endParaRPr>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lang="en-US" dirty="0"/>
              <a:t>Scalability</a:t>
            </a:r>
            <a:r>
              <a:rPr lang="en-US" baseline="30000" dirty="0"/>
              <a:t>1</a:t>
            </a:r>
            <a:r>
              <a:rPr lang="en-US" dirty="0"/>
              <a:t>: Imagine that you're receiving 500,000 EBGP routes in more than one location</a:t>
            </a:r>
            <a:r>
              <a:rPr lang="en-US" baseline="30000" dirty="0"/>
              <a:t>2</a:t>
            </a:r>
            <a:r>
              <a:rPr lang="en-US" dirty="0"/>
              <a:t>, and you need to influence the per route exit point in your AS. BGP can handle many more routes than IGP protocols. Thus, </a:t>
            </a:r>
            <a:r>
              <a:rPr lang="en-US" dirty="0" err="1"/>
              <a:t>iBGP</a:t>
            </a:r>
            <a:r>
              <a:rPr lang="en-US" dirty="0"/>
              <a:t> is required unless you're willing to redistribute all the routes you've learned via </a:t>
            </a:r>
            <a:r>
              <a:rPr lang="en-US" dirty="0" err="1"/>
              <a:t>eBGP</a:t>
            </a:r>
            <a:endParaRPr lang="en-US" dirty="0"/>
          </a:p>
          <a:p>
            <a:r>
              <a:rPr lang="en-US" dirty="0"/>
              <a:t>Enforce boundaries of trust / control: BGP has many more knobs than IGPs for controlling what you advertise and receive.</a:t>
            </a:r>
          </a:p>
          <a:p>
            <a:r>
              <a:rPr lang="en-US" dirty="0"/>
              <a:t>Flexible tools: </a:t>
            </a:r>
            <a:r>
              <a:rPr lang="en-US" dirty="0">
                <a:hlinkClick r:id="rId3"/>
              </a:rPr>
              <a:t>BGP communities</a:t>
            </a:r>
            <a:r>
              <a:rPr lang="en-US" dirty="0"/>
              <a:t>, </a:t>
            </a:r>
            <a:r>
              <a:rPr lang="en-US" dirty="0">
                <a:hlinkClick r:id="rId4"/>
              </a:rPr>
              <a:t>BGP Extended communities</a:t>
            </a:r>
            <a:r>
              <a:rPr lang="en-US" dirty="0"/>
              <a:t>, </a:t>
            </a:r>
            <a:r>
              <a:rPr lang="en-US" dirty="0">
                <a:hlinkClick r:id="rId5"/>
              </a:rPr>
              <a:t>local-</a:t>
            </a:r>
            <a:r>
              <a:rPr lang="en-US" dirty="0" err="1">
                <a:hlinkClick r:id="rId5"/>
              </a:rPr>
              <a:t>pref</a:t>
            </a:r>
            <a:r>
              <a:rPr lang="en-US" dirty="0"/>
              <a:t>, etc... these make BGP an attractive way to implement custom routing policies within your own autonomous system (by using </a:t>
            </a:r>
            <a:r>
              <a:rPr lang="en-US" dirty="0" err="1"/>
              <a:t>iBGP</a:t>
            </a:r>
            <a:r>
              <a:rPr lang="en-US" dirty="0"/>
              <a:t>).</a:t>
            </a:r>
          </a:p>
          <a:p>
            <a:endParaRPr lang="en-US" dirty="0"/>
          </a:p>
          <a:p>
            <a:r>
              <a:rPr lang="en-US" dirty="0" err="1"/>
              <a:t>iBGP</a:t>
            </a:r>
            <a:r>
              <a:rPr lang="en-US" dirty="0"/>
              <a:t> exchanges routing information internally between your own routers, where is customer A? Oh he's over on router F, ask the IGP how best to get there. </a:t>
            </a:r>
          </a:p>
        </p:txBody>
      </p:sp>
    </p:spTree>
    <p:extLst>
      <p:ext uri="{BB962C8B-B14F-4D97-AF65-F5344CB8AC3E}">
        <p14:creationId xmlns:p14="http://schemas.microsoft.com/office/powerpoint/2010/main" val="488609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0" baseline="0" dirty="0"/>
          </a:p>
          <a:p>
            <a:r>
              <a:rPr lang="en-US" i="0" dirty="0"/>
              <a:t>Routers use IGP to use IBGP</a:t>
            </a:r>
            <a:r>
              <a:rPr lang="en-US" i="0" baseline="0" dirty="0"/>
              <a:t> next hop for external destinations. </a:t>
            </a:r>
            <a:endParaRPr lang="en-US" i="0"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13</a:t>
            </a:fld>
            <a:endParaRPr lang="en-US"/>
          </a:p>
        </p:txBody>
      </p:sp>
    </p:spTree>
    <p:extLst>
      <p:ext uri="{BB962C8B-B14F-4D97-AF65-F5344CB8AC3E}">
        <p14:creationId xmlns:p14="http://schemas.microsoft.com/office/powerpoint/2010/main" val="27788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a:t>The following text is an excerpt from Sam </a:t>
            </a:r>
            <a:r>
              <a:rPr lang="en-US" dirty="0" err="1"/>
              <a:t>Halabi’s</a:t>
            </a:r>
            <a:r>
              <a:rPr lang="en-US" dirty="0"/>
              <a:t> authoritative book on BGP titled: Internet</a:t>
            </a:r>
            <a:r>
              <a:rPr lang="en-US" baseline="0" dirty="0"/>
              <a:t> Routing Architectures</a:t>
            </a:r>
            <a:r>
              <a:rPr lang="en-US" dirty="0"/>
              <a:t>“”</a:t>
            </a:r>
          </a:p>
          <a:p>
            <a:endParaRPr lang="en-US" dirty="0"/>
          </a:p>
          <a:p>
            <a:r>
              <a:rPr lang="en-US" b="1" i="1" dirty="0"/>
              <a:t>BGP attribute:</a:t>
            </a:r>
          </a:p>
          <a:p>
            <a:endParaRPr lang="en-US" b="1" i="1" dirty="0"/>
          </a:p>
          <a:p>
            <a:r>
              <a:rPr lang="en-US" sz="1200" kern="1200" baseline="0" dirty="0">
                <a:solidFill>
                  <a:schemeClr val="tx1"/>
                </a:solidFill>
                <a:latin typeface="+mn-lt"/>
                <a:ea typeface="+mn-ea"/>
                <a:cs typeface="+mn-cs"/>
              </a:rPr>
              <a:t>The BGP attributes are a set of parameters that describe the characteristics of a prefix (route). The BGP decision process couples these attributes with the prefix they describe, compares all the paths available to reach a given destination, and then selects the best routes to be used to reach the destination. Remember that attributes are part of each BGP UPDATE packet and describe the path information of the associated prefix.</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Before I describe the BGP path attributes, let's take a brief look at the four separate categories of path attributes: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Well-known mandatory</a:t>
            </a:r>
          </a:p>
          <a:p>
            <a:r>
              <a:rPr lang="en-US" sz="1200" kern="1200" baseline="0" dirty="0">
                <a:solidFill>
                  <a:schemeClr val="tx1"/>
                </a:solidFill>
                <a:latin typeface="+mn-lt"/>
                <a:ea typeface="+mn-ea"/>
                <a:cs typeface="+mn-cs"/>
              </a:rPr>
              <a:t>• Well-known discretionary</a:t>
            </a:r>
          </a:p>
          <a:p>
            <a:r>
              <a:rPr lang="en-US" sz="1200" kern="1200" baseline="0" dirty="0">
                <a:solidFill>
                  <a:schemeClr val="tx1"/>
                </a:solidFill>
                <a:latin typeface="+mn-lt"/>
                <a:ea typeface="+mn-ea"/>
                <a:cs typeface="+mn-cs"/>
              </a:rPr>
              <a:t>• Optional transitive</a:t>
            </a:r>
          </a:p>
          <a:p>
            <a:r>
              <a:rPr lang="en-US" sz="1200" kern="1200" baseline="0" dirty="0">
                <a:solidFill>
                  <a:schemeClr val="tx1"/>
                </a:solidFill>
                <a:latin typeface="+mn-lt"/>
                <a:ea typeface="+mn-ea"/>
                <a:cs typeface="+mn-cs"/>
              </a:rPr>
              <a:t>• Optional nontransitive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following section was extracted from RFC 1771:</a:t>
            </a:r>
          </a:p>
          <a:p>
            <a:endParaRPr lang="en-US" sz="1200" kern="1200" baseline="0" dirty="0">
              <a:solidFill>
                <a:schemeClr val="tx1"/>
              </a:solidFill>
              <a:latin typeface="+mn-lt"/>
              <a:ea typeface="+mn-ea"/>
              <a:cs typeface="+mn-cs"/>
            </a:endParaRPr>
          </a:p>
          <a:p>
            <a:r>
              <a:rPr lang="en-US" sz="1200" i="1" kern="1200" baseline="0" dirty="0">
                <a:solidFill>
                  <a:schemeClr val="tx1"/>
                </a:solidFill>
                <a:latin typeface="+mn-lt"/>
                <a:ea typeface="+mn-ea"/>
                <a:cs typeface="+mn-cs"/>
              </a:rPr>
              <a:t>Well-known attributes must be recognized by all BGP implementations. Some of these attributes are mandatory and must be included in every UPDATE message. Others are discretionary and may or may not be sent in a particular UPDATE message. All well-known attributes must be passed along (after proper updating, if necessary) to other BGP peers.</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currently defined BGP attributes are described in the following list. </a:t>
            </a:r>
          </a:p>
          <a:p>
            <a:endParaRPr lang="en-US" sz="1200" kern="1200" baseline="0" dirty="0">
              <a:solidFill>
                <a:schemeClr val="tx1"/>
              </a:solidFill>
              <a:latin typeface="+mn-lt"/>
              <a:ea typeface="+mn-ea"/>
              <a:cs typeface="+mn-cs"/>
            </a:endParaRPr>
          </a:p>
          <a:p>
            <a:r>
              <a:rPr lang="en-US" sz="1200" i="0" kern="1200" baseline="0" dirty="0">
                <a:solidFill>
                  <a:schemeClr val="tx1"/>
                </a:solidFill>
                <a:latin typeface="+mn-lt"/>
                <a:ea typeface="+mn-ea"/>
                <a:cs typeface="+mn-cs"/>
              </a:rPr>
              <a:t>• </a:t>
            </a:r>
            <a:r>
              <a:rPr lang="en-US" sz="1200" b="1" i="0" kern="1200" baseline="0" dirty="0">
                <a:solidFill>
                  <a:schemeClr val="tx1"/>
                </a:solidFill>
                <a:latin typeface="+mn-lt"/>
                <a:ea typeface="+mn-ea"/>
                <a:cs typeface="+mn-cs"/>
              </a:rPr>
              <a:t>ORIGIN (Type Code 1)—</a:t>
            </a:r>
          </a:p>
          <a:p>
            <a:r>
              <a:rPr lang="en-US" sz="1200" kern="1200" baseline="0" dirty="0">
                <a:solidFill>
                  <a:schemeClr val="tx1"/>
                </a:solidFill>
                <a:latin typeface="+mn-lt"/>
                <a:ea typeface="+mn-ea"/>
                <a:cs typeface="+mn-cs"/>
              </a:rPr>
              <a:t>A well-known mandatory attribute that defines the origin of the path information. The data octet can assume the following values: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 </a:t>
            </a:r>
            <a:r>
              <a:rPr lang="en-US" sz="1200" b="1" kern="1200" baseline="0" dirty="0">
                <a:solidFill>
                  <a:schemeClr val="tx1"/>
                </a:solidFill>
                <a:latin typeface="+mn-lt"/>
                <a:ea typeface="+mn-ea"/>
                <a:cs typeface="+mn-cs"/>
              </a:rPr>
              <a:t>0: IGP—</a:t>
            </a:r>
          </a:p>
          <a:p>
            <a:r>
              <a:rPr lang="en-US" sz="1200" kern="1200" baseline="0" dirty="0">
                <a:solidFill>
                  <a:schemeClr val="tx1"/>
                </a:solidFill>
                <a:latin typeface="+mn-lt"/>
                <a:ea typeface="+mn-ea"/>
                <a:cs typeface="+mn-cs"/>
              </a:rPr>
              <a:t>Network Layer Reachability Information that is interior to the originating AS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 </a:t>
            </a:r>
            <a:r>
              <a:rPr lang="en-US" sz="1200" b="1" kern="1200" baseline="0" dirty="0">
                <a:solidFill>
                  <a:schemeClr val="tx1"/>
                </a:solidFill>
                <a:latin typeface="+mn-lt"/>
                <a:ea typeface="+mn-ea"/>
                <a:cs typeface="+mn-cs"/>
              </a:rPr>
              <a:t>1: EGP—</a:t>
            </a:r>
          </a:p>
          <a:p>
            <a:r>
              <a:rPr lang="en-US" sz="1200" kern="1200" baseline="0" dirty="0">
                <a:solidFill>
                  <a:schemeClr val="tx1"/>
                </a:solidFill>
                <a:latin typeface="+mn-lt"/>
                <a:ea typeface="+mn-ea"/>
                <a:cs typeface="+mn-cs"/>
              </a:rPr>
              <a:t>Network Layer Reachability Information learned via EGP</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 </a:t>
            </a:r>
            <a:r>
              <a:rPr lang="en-US" sz="1200" b="1" kern="1200" baseline="0" dirty="0">
                <a:solidFill>
                  <a:schemeClr val="tx1"/>
                </a:solidFill>
                <a:latin typeface="+mn-lt"/>
                <a:ea typeface="+mn-ea"/>
                <a:cs typeface="+mn-cs"/>
              </a:rPr>
              <a:t>2: INCOMPLETE—</a:t>
            </a:r>
          </a:p>
          <a:p>
            <a:r>
              <a:rPr lang="en-US" sz="1200" kern="1200" baseline="0" dirty="0">
                <a:solidFill>
                  <a:schemeClr val="tx1"/>
                </a:solidFill>
                <a:latin typeface="+mn-lt"/>
                <a:ea typeface="+mn-ea"/>
                <a:cs typeface="+mn-cs"/>
              </a:rPr>
              <a:t>Network Layer Reachability Information learned by some other means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BGP considers the ORIGIN attribute in its decision-making process to establish a preference ranking among multiple routes. Specifically, BGP prefers the path with the lowest origin type, where IGP is lower than EGP and EGP is lower than INCOMPLETE.</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AS_PATH (Type Code 2)—</a:t>
            </a:r>
          </a:p>
          <a:p>
            <a:r>
              <a:rPr lang="en-US" sz="1200" kern="1200" baseline="0" dirty="0">
                <a:solidFill>
                  <a:schemeClr val="tx1"/>
                </a:solidFill>
                <a:latin typeface="+mn-lt"/>
                <a:ea typeface="+mn-ea"/>
                <a:cs typeface="+mn-cs"/>
              </a:rPr>
              <a:t>A well-known mandatory attribute that is composed of a sequence of AS path segments. Each AS path segment is represented by a triple &lt;path segment type, path segment length, path segment value&gt;.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AS_PATH attribute is a well-known mandatory attribute (Type Code 2) that contains a sequence of autonomous system numbers that represent the path a route has traversed. Internally to an AS, routes passed among BGP speakers leave the AS_PATH information intact; however, when sending routes to external BGP peers, the AS that originates the route adds its own AS number. Thereafter, each AS that receives the route and passes it on to other EBGP peers will prepend its AS number to the list. </a:t>
            </a:r>
            <a:r>
              <a:rPr lang="en-US" sz="1200" i="1" kern="1200" baseline="0" dirty="0">
                <a:solidFill>
                  <a:schemeClr val="tx1"/>
                </a:solidFill>
                <a:latin typeface="+mn-lt"/>
                <a:ea typeface="+mn-ea"/>
                <a:cs typeface="+mn-cs"/>
              </a:rPr>
              <a:t>Prepending is the act of adding the AS </a:t>
            </a:r>
            <a:r>
              <a:rPr lang="en-US" sz="1200" kern="1200" baseline="0" dirty="0">
                <a:solidFill>
                  <a:schemeClr val="tx1"/>
                </a:solidFill>
                <a:latin typeface="+mn-lt"/>
                <a:ea typeface="+mn-ea"/>
                <a:cs typeface="+mn-cs"/>
              </a:rPr>
              <a:t>number to the beginning of the list. The final list represents all the AS numbers that a route has traversed. The AS number of the AS that originated the route is at the end of the list (just before the ORIGIN code). This type of AS_PATH list is referred to as an </a:t>
            </a:r>
            <a:r>
              <a:rPr lang="en-US" sz="1200" i="1" kern="1200" baseline="0" dirty="0">
                <a:solidFill>
                  <a:schemeClr val="tx1"/>
                </a:solidFill>
                <a:latin typeface="+mn-lt"/>
                <a:ea typeface="+mn-ea"/>
                <a:cs typeface="+mn-cs"/>
              </a:rPr>
              <a:t>AS_SEQUENCE, </a:t>
            </a:r>
            <a:r>
              <a:rPr lang="en-US" sz="1200" kern="1200" baseline="0" dirty="0">
                <a:solidFill>
                  <a:schemeClr val="tx1"/>
                </a:solidFill>
                <a:latin typeface="+mn-lt"/>
                <a:ea typeface="+mn-ea"/>
                <a:cs typeface="+mn-cs"/>
              </a:rPr>
              <a:t>because all the AS numbers are ordered sequentially.</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NEXT_HOP (Type Code 3)—</a:t>
            </a:r>
          </a:p>
          <a:p>
            <a:r>
              <a:rPr lang="en-US" sz="1200" kern="1200" baseline="0" dirty="0">
                <a:solidFill>
                  <a:schemeClr val="tx1"/>
                </a:solidFill>
                <a:latin typeface="+mn-lt"/>
                <a:ea typeface="+mn-ea"/>
                <a:cs typeface="+mn-cs"/>
              </a:rPr>
              <a:t>A well-known mandatory attribute that defines the IP address of the border router that should be used as the next hop to the destinations listed in the Network Layer Reachability field of the UPDATE message.</a:t>
            </a:r>
          </a:p>
          <a:p>
            <a:endParaRPr lang="en-US" sz="1200" i="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MULTI_EXIT_DISC (Type Code 4)—</a:t>
            </a:r>
          </a:p>
          <a:p>
            <a:r>
              <a:rPr lang="en-US" sz="1200" kern="1200" baseline="0" dirty="0">
                <a:solidFill>
                  <a:schemeClr val="tx1"/>
                </a:solidFill>
                <a:latin typeface="+mn-lt"/>
                <a:ea typeface="+mn-ea"/>
                <a:cs typeface="+mn-cs"/>
              </a:rPr>
              <a:t>An optional nontransitive attribute that is a four-octet nonnegative integer. The value of this attribute may be used by a BGP speaker's decision process to discriminate among multiple exit points to a neighboring autonomous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LOCAL_PREF (Type Code 5)—</a:t>
            </a:r>
          </a:p>
          <a:p>
            <a:r>
              <a:rPr lang="en-US" sz="1200" kern="1200" baseline="0" dirty="0">
                <a:solidFill>
                  <a:schemeClr val="tx1"/>
                </a:solidFill>
                <a:latin typeface="+mn-lt"/>
                <a:ea typeface="+mn-ea"/>
                <a:cs typeface="+mn-cs"/>
              </a:rPr>
              <a:t>A well-known discretionary attribute that is a four-octet nonnegative integer. It is used by a BGP speaker to inform other BGP speakers in its own autonomous system of the originating speaker's degree of preference for an advertised route.</a:t>
            </a:r>
            <a:endParaRPr lang="en-US" sz="1200" i="1" kern="1200" baseline="0" dirty="0">
              <a:solidFill>
                <a:schemeClr val="tx1"/>
              </a:solidFill>
              <a:latin typeface="+mn-lt"/>
              <a:ea typeface="+mn-ea"/>
              <a:cs typeface="+mn-cs"/>
            </a:endParaRPr>
          </a:p>
          <a:p>
            <a:endParaRPr lang="en-US" i="1" dirty="0"/>
          </a:p>
          <a:p>
            <a:endParaRPr lang="en-US" i="1"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14</a:t>
            </a:fld>
            <a:endParaRPr lang="en-US"/>
          </a:p>
        </p:txBody>
      </p:sp>
    </p:spTree>
    <p:extLst>
      <p:ext uri="{BB962C8B-B14F-4D97-AF65-F5344CB8AC3E}">
        <p14:creationId xmlns:p14="http://schemas.microsoft.com/office/powerpoint/2010/main" val="3494136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9C24D8-CE4C-41C0-A8DE-AA10F9C0376D}" type="slidenum">
              <a:rPr lang="en-US"/>
              <a:pPr/>
              <a:t>15</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lang="en-GB" sz="1200" kern="1200" dirty="0">
                <a:solidFill>
                  <a:schemeClr val="tx1"/>
                </a:solidFill>
                <a:effectLst/>
                <a:latin typeface="+mn-lt"/>
                <a:ea typeface="+mn-ea"/>
                <a:cs typeface="+mn-cs"/>
              </a:rPr>
              <a:t>The </a:t>
            </a:r>
            <a:r>
              <a:rPr lang="en-GB" sz="1200" kern="1200" dirty="0" err="1">
                <a:solidFill>
                  <a:schemeClr val="tx1"/>
                </a:solidFill>
                <a:effectLst/>
                <a:latin typeface="+mn-lt"/>
                <a:ea typeface="+mn-ea"/>
                <a:cs typeface="+mn-cs"/>
              </a:rPr>
              <a:t>Next_Hop</a:t>
            </a:r>
            <a:r>
              <a:rPr lang="en-GB" sz="1200" kern="1200" baseline="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attribute</a:t>
            </a:r>
            <a:r>
              <a:rPr lang="en-GB" sz="1200" kern="1200" baseline="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Identifies</a:t>
            </a:r>
            <a:r>
              <a:rPr lang="en-GB" sz="1200" kern="1200" baseline="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the next-hop</a:t>
            </a:r>
            <a:r>
              <a:rPr lang="en-GB" sz="1200" kern="1200" baseline="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IP address</a:t>
            </a:r>
            <a:r>
              <a:rPr lang="en-GB" sz="1200" kern="1200" baseline="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to be used as the BGP next hop to the destination</a:t>
            </a:r>
          </a:p>
          <a:p>
            <a:endParaRPr lang="en-US" dirty="0"/>
          </a:p>
          <a:p>
            <a:r>
              <a:rPr lang="en-GB" sz="1200" kern="1200">
                <a:solidFill>
                  <a:schemeClr val="tx1"/>
                </a:solidFill>
                <a:effectLst/>
                <a:latin typeface="+mn-lt"/>
                <a:ea typeface="+mn-ea"/>
                <a:cs typeface="+mn-cs"/>
              </a:rPr>
              <a:t>Reachability</a:t>
            </a:r>
            <a:r>
              <a:rPr lang="en-GB" sz="1200" kern="1200" baseline="0">
                <a:solidFill>
                  <a:schemeClr val="tx1"/>
                </a:solidFill>
                <a:effectLst/>
                <a:latin typeface="+mn-lt"/>
                <a:ea typeface="+mn-ea"/>
                <a:cs typeface="+mn-cs"/>
              </a:rPr>
              <a:t> </a:t>
            </a:r>
            <a:r>
              <a:rPr lang="en-GB" sz="1200" kern="1200">
                <a:solidFill>
                  <a:schemeClr val="tx1"/>
                </a:solidFill>
                <a:effectLst/>
                <a:latin typeface="+mn-lt"/>
                <a:ea typeface="+mn-ea"/>
                <a:cs typeface="+mn-cs"/>
              </a:rPr>
              <a:t>Information</a:t>
            </a:r>
            <a:r>
              <a:rPr lang="en-GB" sz="1200" kern="1200" baseline="0">
                <a:solidFill>
                  <a:schemeClr val="tx1"/>
                </a:solidFill>
                <a:effectLst/>
                <a:latin typeface="+mn-lt"/>
                <a:ea typeface="+mn-ea"/>
                <a:cs typeface="+mn-cs"/>
              </a:rPr>
              <a:t> </a:t>
            </a:r>
            <a:r>
              <a:rPr lang="en-GB" sz="1200" kern="1200" dirty="0">
                <a:solidFill>
                  <a:schemeClr val="tx1"/>
                </a:solidFill>
                <a:effectLst/>
                <a:latin typeface="+mn-lt"/>
                <a:ea typeface="+mn-ea"/>
                <a:cs typeface="+mn-cs"/>
              </a:rPr>
              <a:t>is usually</a:t>
            </a:r>
            <a:r>
              <a:rPr lang="en-GB" sz="1200" kern="1200" baseline="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Provided</a:t>
            </a:r>
            <a:r>
              <a:rPr lang="en-GB" sz="1200" kern="1200" baseline="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by the IGP, and changes</a:t>
            </a:r>
            <a:r>
              <a:rPr lang="en-GB" sz="1200" kern="1200" baseline="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in the IGP can influence</a:t>
            </a:r>
            <a:r>
              <a:rPr lang="en-GB" sz="1200" kern="1200" baseline="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the forwarding</a:t>
            </a:r>
            <a:r>
              <a:rPr lang="en-GB" sz="1200" kern="1200" baseline="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of the</a:t>
            </a:r>
            <a:r>
              <a:rPr lang="en-GB" sz="1200" kern="1200" baseline="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next-hop</a:t>
            </a:r>
            <a:r>
              <a:rPr lang="en-GB" sz="1200" kern="1200" baseline="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Address</a:t>
            </a:r>
            <a:r>
              <a:rPr lang="en-GB" sz="1200" kern="1200" baseline="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over a network</a:t>
            </a:r>
            <a:r>
              <a:rPr lang="en-GB" sz="1200" kern="1200" baseline="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backbone.</a:t>
            </a:r>
          </a:p>
          <a:p>
            <a:endParaRPr lang="en-US" dirty="0"/>
          </a:p>
        </p:txBody>
      </p:sp>
    </p:spTree>
    <p:extLst>
      <p:ext uri="{BB962C8B-B14F-4D97-AF65-F5344CB8AC3E}">
        <p14:creationId xmlns:p14="http://schemas.microsoft.com/office/powerpoint/2010/main" val="844919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A545C1-0059-4017-8200-AF28CC532856}" type="slidenum">
              <a:rPr lang="en-US"/>
              <a:pPr/>
              <a:t>16</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37090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97826B-D6AD-4CC5-AC27-E5D584D2B288}" type="slidenum">
              <a:rPr lang="en-US">
                <a:solidFill>
                  <a:prstClr val="black"/>
                </a:solidFill>
              </a:rPr>
              <a:pPr/>
              <a:t>17</a:t>
            </a:fld>
            <a:endParaRPr lang="en-US">
              <a:solidFill>
                <a:prstClr val="black"/>
              </a:solidFill>
            </a:endParaRP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47397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979022-705E-4BC9-973F-CA0252708576}" type="slidenum">
              <a:rPr lang="en-US">
                <a:solidFill>
                  <a:prstClr val="black"/>
                </a:solidFill>
              </a:rPr>
              <a:pPr/>
              <a:t>18</a:t>
            </a:fld>
            <a:endParaRPr lang="en-US">
              <a:solidFill>
                <a:prstClr val="black"/>
              </a:solidFill>
            </a:endParaRPr>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lang="en-US" dirty="0">
                <a:hlinkClick r:id="rId3"/>
              </a:rPr>
              <a:t>MED</a:t>
            </a:r>
            <a:r>
              <a:rPr lang="en-US" dirty="0"/>
              <a:t> is an optional nontransitive attribute. MED is a hint to external neighbors about the preferred path into an autonomous system (AS) that has multiple entry points. The MED is also known as the external metric of a route. A lower MED value is preferred over a higher </a:t>
            </a:r>
            <a:r>
              <a:rPr lang="en-US" dirty="0" err="1"/>
              <a:t>value.http</a:t>
            </a:r>
            <a:r>
              <a:rPr lang="en-US" dirty="0"/>
              <a:t>://www.cisco.com/c/en/us/support/docs/ip/border-gateway-protocol-bgp/112965-bgpmed-attr-00.html</a:t>
            </a:r>
          </a:p>
          <a:p>
            <a:endParaRPr lang="en-US" dirty="0"/>
          </a:p>
          <a:p>
            <a:r>
              <a:rPr lang="en-US" dirty="0"/>
              <a:t>MED:</a:t>
            </a:r>
          </a:p>
          <a:p>
            <a:r>
              <a:rPr lang="en-US" dirty="0"/>
              <a:t>Based on web search results, a multi-exit discriminator (MED) is a BGP attribute that can be used to influence the routing decision of a neighboring autonomous system (AS) when there are multiple paths to reach the same destination. A lower MED value is preferred over a higher value, and a missing MED value is treated as zero by default. The MED attribute is optional and non-transitive, meaning that it is not always sent with BGP updates and it is not propagated beyond the adjacent ASes¹²³⁴.</a:t>
            </a:r>
          </a:p>
          <a:p>
            <a:endParaRPr lang="en-US" dirty="0"/>
          </a:p>
          <a:p>
            <a:r>
              <a:rPr lang="en-US" dirty="0"/>
              <a:t>Source: Conversation with Bing, 5/5/2023(1) Use Multi-Exit Discriminator to Select Best Path for BGP Router. https://www.cisco.com/c/en/us/support/docs/ip/border-gateway-protocol-bgp/13759-37.html Accessed 5/5/2023.</a:t>
            </a:r>
          </a:p>
          <a:p>
            <a:r>
              <a:rPr lang="en-US" dirty="0"/>
              <a:t>(2) The BGP MED (Multi Exit Discriminator) attribute | </a:t>
            </a:r>
            <a:r>
              <a:rPr lang="en-US" dirty="0" err="1"/>
              <a:t>Noction</a:t>
            </a:r>
            <a:r>
              <a:rPr lang="en-US" dirty="0"/>
              <a:t>. https://www.noction.com/blog/bgp-med-attribute Accessed 5/5/2023.</a:t>
            </a:r>
          </a:p>
          <a:p>
            <a:r>
              <a:rPr lang="en-US" dirty="0"/>
              <a:t>(3) BGP MED Attribute | Junos OS | Juniper Networks. https://www.juniper.net/documentation/us/en/software/junos/bgp/topics/topic-map/med-attribute.html Accessed 5/5/2023.</a:t>
            </a:r>
          </a:p>
          <a:p>
            <a:r>
              <a:rPr lang="en-US" dirty="0"/>
              <a:t>(4) A Look into the BGP MED Attribute. https://www.packetcoders.io/a-look-into-bgps-med-attribute/ Accessed 5/5/2023.</a:t>
            </a:r>
          </a:p>
        </p:txBody>
      </p:sp>
    </p:spTree>
    <p:extLst>
      <p:ext uri="{BB962C8B-B14F-4D97-AF65-F5344CB8AC3E}">
        <p14:creationId xmlns:p14="http://schemas.microsoft.com/office/powerpoint/2010/main" val="4259836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729055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mn-lt"/>
                <a:ea typeface="+mn-ea"/>
                <a:cs typeface="+mn-cs"/>
              </a:rPr>
              <a:t>In the previous lectures, we introduced the notion that the Internet is organized as autonomous systems, each of which is under the control of a single administrative entity. A corporation’s complex internal network might be a single AS, as may the network of a single Internet service provider. The figure above shows a simple network with two autonomous systems.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basic idea behind autonomous systems is to provide an additional way to hierarchically aggregate routing information in a large internet, thus improving scalability. We now divide the routing problem into two parts: routing within a single autonomous system and routing between autonomous systems. Since another name for autonomous systems in the Internet is routing </a:t>
            </a:r>
            <a:r>
              <a:rPr lang="en-US" sz="1200" i="1" kern="1200" baseline="0" dirty="0">
                <a:solidFill>
                  <a:schemeClr val="tx1"/>
                </a:solidFill>
                <a:latin typeface="+mn-lt"/>
                <a:ea typeface="+mn-ea"/>
                <a:cs typeface="+mn-cs"/>
              </a:rPr>
              <a:t>domains, </a:t>
            </a:r>
            <a:r>
              <a:rPr lang="en-US" sz="1200" b="1" i="1" kern="1200" baseline="0" dirty="0">
                <a:solidFill>
                  <a:schemeClr val="tx1"/>
                </a:solidFill>
                <a:latin typeface="+mn-lt"/>
                <a:ea typeface="+mn-ea"/>
                <a:cs typeface="+mn-cs"/>
              </a:rPr>
              <a:t>we refer to the two parts </a:t>
            </a:r>
            <a:r>
              <a:rPr lang="en-US" sz="1200" b="1" kern="1200" baseline="0" dirty="0">
                <a:solidFill>
                  <a:schemeClr val="tx1"/>
                </a:solidFill>
                <a:latin typeface="+mn-lt"/>
                <a:ea typeface="+mn-ea"/>
                <a:cs typeface="+mn-cs"/>
              </a:rPr>
              <a:t>of the routing problem as inter-domain routing and intra-domain routing</a:t>
            </a:r>
            <a:r>
              <a:rPr lang="en-US" sz="1200" kern="1200" baseline="0" dirty="0">
                <a:solidFill>
                  <a:schemeClr val="tx1"/>
                </a:solidFill>
                <a:latin typeface="+mn-lt"/>
                <a:ea typeface="+mn-ea"/>
                <a:cs typeface="+mn-cs"/>
              </a:rPr>
              <a:t>.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addition to improving scalability, the AS model decouples the intra-domain routing that takes place in one AS from that taking place in another. Thus, each AS can run whatever intra-domain routing protocols it chooses. It can even use static routes or multiple protocols if desired. The inter-domain routing problem is then one of having different ASs share </a:t>
            </a:r>
            <a:r>
              <a:rPr lang="en-US" sz="1200" kern="1200" baseline="0" dirty="0" err="1">
                <a:solidFill>
                  <a:schemeClr val="tx1"/>
                </a:solidFill>
                <a:latin typeface="+mn-lt"/>
                <a:ea typeface="+mn-ea"/>
                <a:cs typeface="+mn-cs"/>
              </a:rPr>
              <a:t>reachability</a:t>
            </a:r>
            <a:r>
              <a:rPr lang="en-US" sz="1200" kern="1200" baseline="0" dirty="0">
                <a:solidFill>
                  <a:schemeClr val="tx1"/>
                </a:solidFill>
                <a:latin typeface="+mn-lt"/>
                <a:ea typeface="+mn-ea"/>
                <a:cs typeface="+mn-cs"/>
              </a:rPr>
              <a:t> information with each other.</a:t>
            </a:r>
          </a:p>
          <a:p>
            <a:endParaRPr lang="en-US" dirty="0"/>
          </a:p>
          <a:p>
            <a:r>
              <a:rPr lang="en-US" sz="1200" kern="1200" baseline="0" dirty="0">
                <a:solidFill>
                  <a:schemeClr val="tx1"/>
                </a:solidFill>
                <a:latin typeface="+mn-lt"/>
                <a:ea typeface="+mn-ea"/>
                <a:cs typeface="+mn-cs"/>
              </a:rPr>
              <a:t>One feature of the autonomous system idea is that it enables some ASs to dramatically reduce the amount of routing information they need to care about by using </a:t>
            </a:r>
            <a:r>
              <a:rPr lang="en-US" sz="1200" i="1" kern="1200" baseline="0" dirty="0">
                <a:solidFill>
                  <a:schemeClr val="tx1"/>
                </a:solidFill>
                <a:latin typeface="+mn-lt"/>
                <a:ea typeface="+mn-ea"/>
                <a:cs typeface="+mn-cs"/>
              </a:rPr>
              <a:t>default routes. For example, if a corporate network is connected to the rest of the </a:t>
            </a:r>
            <a:r>
              <a:rPr lang="en-US" sz="1200" kern="1200" baseline="0" dirty="0">
                <a:solidFill>
                  <a:schemeClr val="tx1"/>
                </a:solidFill>
                <a:latin typeface="+mn-lt"/>
                <a:ea typeface="+mn-ea"/>
                <a:cs typeface="+mn-cs"/>
              </a:rPr>
              <a:t>Internet by a single router (this router is typically called a </a:t>
            </a:r>
            <a:r>
              <a:rPr lang="en-US" sz="1200" i="1" kern="1200" baseline="0" dirty="0">
                <a:solidFill>
                  <a:schemeClr val="tx1"/>
                </a:solidFill>
                <a:latin typeface="+mn-lt"/>
                <a:ea typeface="+mn-ea"/>
                <a:cs typeface="+mn-cs"/>
              </a:rPr>
              <a:t>border router since it sits </a:t>
            </a:r>
            <a:r>
              <a:rPr lang="en-US" sz="1200" kern="1200" baseline="0" dirty="0">
                <a:solidFill>
                  <a:schemeClr val="tx1"/>
                </a:solidFill>
                <a:latin typeface="+mn-lt"/>
                <a:ea typeface="+mn-ea"/>
                <a:cs typeface="+mn-cs"/>
              </a:rPr>
              <a:t>at the boundary between the AS and the rest of the Internet), then it is pretty easy for a host or router </a:t>
            </a:r>
            <a:r>
              <a:rPr lang="en-US" sz="1200" i="1" kern="1200" baseline="0" dirty="0">
                <a:solidFill>
                  <a:schemeClr val="tx1"/>
                </a:solidFill>
                <a:latin typeface="+mn-lt"/>
                <a:ea typeface="+mn-ea"/>
                <a:cs typeface="+mn-cs"/>
              </a:rPr>
              <a:t>inside the autonomous system to figure out where it should send </a:t>
            </a:r>
            <a:r>
              <a:rPr lang="en-US" sz="1200" kern="1200" baseline="0" dirty="0">
                <a:solidFill>
                  <a:schemeClr val="tx1"/>
                </a:solidFill>
                <a:latin typeface="+mn-lt"/>
                <a:ea typeface="+mn-ea"/>
                <a:cs typeface="+mn-cs"/>
              </a:rPr>
              <a:t>packets that are headed for a destination </a:t>
            </a:r>
            <a:r>
              <a:rPr lang="en-US" sz="1200" i="1" kern="1200" baseline="0" dirty="0">
                <a:solidFill>
                  <a:schemeClr val="tx1"/>
                </a:solidFill>
                <a:latin typeface="+mn-lt"/>
                <a:ea typeface="+mn-ea"/>
                <a:cs typeface="+mn-cs"/>
              </a:rPr>
              <a:t>outside of this AS—they first go to the AS’s </a:t>
            </a:r>
            <a:r>
              <a:rPr lang="en-US" sz="1200" kern="1200" baseline="0" dirty="0">
                <a:solidFill>
                  <a:schemeClr val="tx1"/>
                </a:solidFill>
                <a:latin typeface="+mn-lt"/>
                <a:ea typeface="+mn-ea"/>
                <a:cs typeface="+mn-cs"/>
              </a:rPr>
              <a:t>border router. This is the default route. Similarly, a regional Internet service provider can keep track of how to reach the networks of all its directly connected customers and can have a default route to some other provider (typically a backbone provider) for everyone else. Of course, this passing of the buck has to stop at some point; eventually the packet should reach a router connected to a backbone network that knows how to reach everything. Managing the amount of routing information in the backbones is an important issue that we discuss below. </a:t>
            </a:r>
          </a:p>
          <a:p>
            <a:endParaRPr lang="en-US" sz="1200" i="1"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1943225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20</a:t>
            </a:fld>
            <a:endParaRPr lang="en-US"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21</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Whereas the discussion of routing in the previous week’s lectures (IGP routing – DV and LS) focused on finding optimal paths based on minimizing some sort of link metric, the problem of inter-domain routing turns out to be so difficult that the goals are more modest. </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First and foremost,</a:t>
            </a:r>
            <a:r>
              <a:rPr lang="en-US" sz="1200" kern="1200" baseline="0" dirty="0">
                <a:solidFill>
                  <a:schemeClr val="tx1"/>
                </a:solidFill>
                <a:latin typeface="+mn-lt"/>
                <a:ea typeface="+mn-ea"/>
                <a:cs typeface="+mn-cs"/>
              </a:rPr>
              <a:t> the goal is to find </a:t>
            </a:r>
            <a:r>
              <a:rPr lang="en-US" sz="1200" i="1" kern="1200" baseline="0" dirty="0">
                <a:solidFill>
                  <a:schemeClr val="tx1"/>
                </a:solidFill>
                <a:latin typeface="+mn-lt"/>
                <a:ea typeface="+mn-ea"/>
                <a:cs typeface="+mn-cs"/>
              </a:rPr>
              <a:t>any path to the intended destination that is loop-free. That is, we are more </a:t>
            </a:r>
            <a:r>
              <a:rPr lang="en-US" sz="1200" kern="1200" baseline="0" dirty="0">
                <a:solidFill>
                  <a:schemeClr val="tx1"/>
                </a:solidFill>
                <a:latin typeface="+mn-lt"/>
                <a:ea typeface="+mn-ea"/>
                <a:cs typeface="+mn-cs"/>
              </a:rPr>
              <a:t>concerned with </a:t>
            </a:r>
            <a:r>
              <a:rPr lang="en-US" sz="1200" kern="1200" baseline="0" dirty="0" err="1">
                <a:solidFill>
                  <a:schemeClr val="tx1"/>
                </a:solidFill>
                <a:latin typeface="+mn-lt"/>
                <a:ea typeface="+mn-ea"/>
                <a:cs typeface="+mn-cs"/>
              </a:rPr>
              <a:t>reachability</a:t>
            </a:r>
            <a:r>
              <a:rPr lang="en-US" sz="1200" kern="1200" baseline="0" dirty="0">
                <a:solidFill>
                  <a:schemeClr val="tx1"/>
                </a:solidFill>
                <a:latin typeface="+mn-lt"/>
                <a:ea typeface="+mn-ea"/>
                <a:cs typeface="+mn-cs"/>
              </a:rPr>
              <a:t> than optimality. Finding a path that is anywhere close to optimal is considered a great </a:t>
            </a:r>
            <a:r>
              <a:rPr lang="en-US" sz="1200" kern="1200" baseline="0" dirty="0" err="1">
                <a:solidFill>
                  <a:schemeClr val="tx1"/>
                </a:solidFill>
                <a:latin typeface="+mn-lt"/>
                <a:ea typeface="+mn-ea"/>
                <a:cs typeface="+mn-cs"/>
              </a:rPr>
              <a:t>achievement.We</a:t>
            </a:r>
            <a:r>
              <a:rPr lang="en-US" sz="1200" kern="1200" baseline="0" dirty="0">
                <a:solidFill>
                  <a:schemeClr val="tx1"/>
                </a:solidFill>
                <a:latin typeface="+mn-lt"/>
                <a:ea typeface="+mn-ea"/>
                <a:cs typeface="+mn-cs"/>
              </a:rPr>
              <a:t> will see why this is so as we look at the details of BGP.</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Now, we are in a position to discuss the two major inter-domain routing protocols in the recent history of the Internet. </a:t>
            </a:r>
          </a:p>
          <a:p>
            <a:endParaRPr lang="en-US" sz="1200" b="1" i="1"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1) </a:t>
            </a:r>
            <a:r>
              <a:rPr lang="en-US" sz="1200" kern="1200" baseline="0" dirty="0">
                <a:solidFill>
                  <a:schemeClr val="tx1"/>
                </a:solidFill>
                <a:latin typeface="+mn-lt"/>
                <a:ea typeface="+mn-ea"/>
                <a:cs typeface="+mn-cs"/>
              </a:rPr>
              <a:t>The first was the </a:t>
            </a:r>
            <a:r>
              <a:rPr lang="en-US" sz="1200" b="1" i="1" kern="1200" baseline="0" dirty="0">
                <a:solidFill>
                  <a:schemeClr val="tx1"/>
                </a:solidFill>
                <a:latin typeface="+mn-lt"/>
                <a:ea typeface="+mn-ea"/>
                <a:cs typeface="+mn-cs"/>
              </a:rPr>
              <a:t>Exterior Gateway Protocol (EGP)</a:t>
            </a:r>
            <a:r>
              <a:rPr lang="en-US" sz="1200" kern="1200" baseline="0" dirty="0">
                <a:solidFill>
                  <a:schemeClr val="tx1"/>
                </a:solidFill>
                <a:latin typeface="+mn-lt"/>
                <a:ea typeface="+mn-ea"/>
                <a:cs typeface="+mn-cs"/>
              </a:rPr>
              <a:t>. EGP had a number of limitations, perhaps the most severe of which was that it constrained the topology of the Internet rather significantly. EGP basically forced a treelike topology onto the Internet, or to be more precise, it was designed when the Internet had a treelike topology. EGP did not allow for the topology to become more general. Note that in this simple treelike structure, there is a single backbone, and autonomous systems are connected only as parents and children and not as peers. </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2) </a:t>
            </a:r>
            <a:r>
              <a:rPr lang="en-US" sz="1200" kern="1200" baseline="0" dirty="0">
                <a:solidFill>
                  <a:schemeClr val="tx1"/>
                </a:solidFill>
                <a:latin typeface="+mn-lt"/>
                <a:ea typeface="+mn-ea"/>
                <a:cs typeface="+mn-cs"/>
              </a:rPr>
              <a:t>The replacement for EGP is the </a:t>
            </a:r>
            <a:r>
              <a:rPr lang="en-US" sz="1200" b="1" i="1" kern="1200" baseline="0" dirty="0">
                <a:solidFill>
                  <a:schemeClr val="tx1"/>
                </a:solidFill>
                <a:latin typeface="+mn-lt"/>
                <a:ea typeface="+mn-ea"/>
                <a:cs typeface="+mn-cs"/>
              </a:rPr>
              <a:t>Border Gateway Protocol (BGP)</a:t>
            </a:r>
            <a:r>
              <a:rPr lang="en-US" sz="1200" kern="1200" baseline="0" dirty="0">
                <a:solidFill>
                  <a:schemeClr val="tx1"/>
                </a:solidFill>
                <a:latin typeface="+mn-lt"/>
                <a:ea typeface="+mn-ea"/>
                <a:cs typeface="+mn-cs"/>
              </a:rPr>
              <a:t>, which is in its fourth version at the time of this writing (BGP-4). BGP is also known for being rather complex. This section presents the highlights of BGP-4. As a starting position, BGP assumes that the Internet is an arbitrarily interconnected set of ASs. This model is clearly general enough to accommodate non-tree structured internetworks, like the simplified picture of today’s multi-backbone Internet shown in the previous slide. </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Unlike the simple tree-structured Internet shown in Figure 4.24, today’s Internet consists of an interconnection of multiple backbone networks (they are usually called </a:t>
            </a:r>
            <a:r>
              <a:rPr lang="en-US" sz="1200" i="1" kern="1200" baseline="0" dirty="0">
                <a:solidFill>
                  <a:schemeClr val="tx1"/>
                </a:solidFill>
                <a:latin typeface="+mn-lt"/>
                <a:ea typeface="+mn-ea"/>
                <a:cs typeface="+mn-cs"/>
              </a:rPr>
              <a:t>service provider networks, and they are operated by private companies rather than </a:t>
            </a:r>
            <a:r>
              <a:rPr lang="en-US" sz="1200" kern="1200" baseline="0" dirty="0">
                <a:solidFill>
                  <a:schemeClr val="tx1"/>
                </a:solidFill>
                <a:latin typeface="+mn-lt"/>
                <a:ea typeface="+mn-ea"/>
                <a:cs typeface="+mn-cs"/>
              </a:rPr>
              <a:t>the government), and sites are connected to each other in arbitrary ways. Some large corporations connect directly to one or more of the backbones, while others connect to smaller, non-backbone service providers. Many service providers exist mainly to provide service to “consumers” (i.e., individuals with PCs in their homes), and these providers must also connect to the backbone providers. Often many providers arrange to interconnect with each other at a single “peering point.” In short, it is hard to discern much structure at all in today’s Internet.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Given this rough sketch of the Internet, if we define </a:t>
            </a:r>
            <a:r>
              <a:rPr lang="en-US" sz="1200" i="1" kern="1200" baseline="0" dirty="0">
                <a:solidFill>
                  <a:schemeClr val="tx1"/>
                </a:solidFill>
                <a:latin typeface="+mn-lt"/>
                <a:ea typeface="+mn-ea"/>
                <a:cs typeface="+mn-cs"/>
              </a:rPr>
              <a:t>local traffic as traffic that </a:t>
            </a:r>
            <a:r>
              <a:rPr lang="en-US" sz="1200" kern="1200" baseline="0" dirty="0">
                <a:solidFill>
                  <a:schemeClr val="tx1"/>
                </a:solidFill>
                <a:latin typeface="+mn-lt"/>
                <a:ea typeface="+mn-ea"/>
                <a:cs typeface="+mn-cs"/>
              </a:rPr>
              <a:t>originates at or terminates on nodes within an AS, and </a:t>
            </a:r>
            <a:r>
              <a:rPr lang="en-US" sz="1200" i="1" kern="1200" baseline="0" dirty="0">
                <a:solidFill>
                  <a:schemeClr val="tx1"/>
                </a:solidFill>
                <a:latin typeface="+mn-lt"/>
                <a:ea typeface="+mn-ea"/>
                <a:cs typeface="+mn-cs"/>
              </a:rPr>
              <a:t>transit traffic as traffic that </a:t>
            </a:r>
            <a:r>
              <a:rPr lang="en-US" sz="1200" kern="1200" baseline="0" dirty="0">
                <a:solidFill>
                  <a:schemeClr val="tx1"/>
                </a:solidFill>
                <a:latin typeface="+mn-lt"/>
                <a:ea typeface="+mn-ea"/>
                <a:cs typeface="+mn-cs"/>
              </a:rPr>
              <a:t>passes through an AS, we can classify ASs into three types: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i="1" kern="1200" baseline="0" dirty="0">
                <a:solidFill>
                  <a:schemeClr val="tx1"/>
                </a:solidFill>
                <a:latin typeface="+mn-lt"/>
                <a:ea typeface="+mn-ea"/>
                <a:cs typeface="+mn-cs"/>
              </a:rPr>
              <a:t>Stub AS: </a:t>
            </a:r>
            <a:r>
              <a:rPr lang="en-US" sz="1200" i="1" kern="1200" baseline="0" dirty="0">
                <a:solidFill>
                  <a:schemeClr val="tx1"/>
                </a:solidFill>
                <a:latin typeface="+mn-lt"/>
                <a:ea typeface="+mn-ea"/>
                <a:cs typeface="+mn-cs"/>
              </a:rPr>
              <a:t>an AS that has only a single connection to one other AS; such an </a:t>
            </a:r>
            <a:r>
              <a:rPr lang="en-US" sz="1200" kern="1200" baseline="0" dirty="0">
                <a:solidFill>
                  <a:schemeClr val="tx1"/>
                </a:solidFill>
                <a:latin typeface="+mn-lt"/>
                <a:ea typeface="+mn-ea"/>
                <a:cs typeface="+mn-cs"/>
              </a:rPr>
              <a:t>AS will only carry local traffic. The small corporation in the figure above is an example of a stub AS.</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 </a:t>
            </a:r>
            <a:r>
              <a:rPr lang="en-US" sz="1200" b="1" i="1" kern="1200" baseline="0" dirty="0" err="1">
                <a:solidFill>
                  <a:schemeClr val="tx1"/>
                </a:solidFill>
                <a:latin typeface="+mn-lt"/>
                <a:ea typeface="+mn-ea"/>
                <a:cs typeface="+mn-cs"/>
              </a:rPr>
              <a:t>Multihomed</a:t>
            </a:r>
            <a:r>
              <a:rPr lang="en-US" sz="1200" b="1" i="1" kern="1200" baseline="0" dirty="0">
                <a:solidFill>
                  <a:schemeClr val="tx1"/>
                </a:solidFill>
                <a:latin typeface="+mn-lt"/>
                <a:ea typeface="+mn-ea"/>
                <a:cs typeface="+mn-cs"/>
              </a:rPr>
              <a:t> AS: </a:t>
            </a:r>
            <a:r>
              <a:rPr lang="en-US" sz="1200" i="1" kern="1200" baseline="0" dirty="0">
                <a:solidFill>
                  <a:schemeClr val="tx1"/>
                </a:solidFill>
                <a:latin typeface="+mn-lt"/>
                <a:ea typeface="+mn-ea"/>
                <a:cs typeface="+mn-cs"/>
              </a:rPr>
              <a:t>an AS that has connections to more than one other AS but </a:t>
            </a:r>
            <a:r>
              <a:rPr lang="en-US" sz="1200" kern="1200" baseline="0" dirty="0">
                <a:solidFill>
                  <a:schemeClr val="tx1"/>
                </a:solidFill>
                <a:latin typeface="+mn-lt"/>
                <a:ea typeface="+mn-ea"/>
                <a:cs typeface="+mn-cs"/>
              </a:rPr>
              <a:t>that refuses to carry transit traffic; for example, the large corporation at the top of the figure above.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i="1" kern="1200" baseline="0" dirty="0">
                <a:solidFill>
                  <a:schemeClr val="tx1"/>
                </a:solidFill>
                <a:latin typeface="+mn-lt"/>
                <a:ea typeface="+mn-ea"/>
                <a:cs typeface="+mn-cs"/>
              </a:rPr>
              <a:t>Transit AS: </a:t>
            </a:r>
            <a:r>
              <a:rPr lang="en-US" sz="1200" i="1" kern="1200" baseline="0" dirty="0">
                <a:solidFill>
                  <a:schemeClr val="tx1"/>
                </a:solidFill>
                <a:latin typeface="+mn-lt"/>
                <a:ea typeface="+mn-ea"/>
                <a:cs typeface="+mn-cs"/>
              </a:rPr>
              <a:t>an AS that has connections to more than one other AS and that is </a:t>
            </a:r>
            <a:r>
              <a:rPr lang="en-US" sz="1200" kern="1200" baseline="0" dirty="0">
                <a:solidFill>
                  <a:schemeClr val="tx1"/>
                </a:solidFill>
                <a:latin typeface="+mn-lt"/>
                <a:ea typeface="+mn-ea"/>
                <a:cs typeface="+mn-cs"/>
              </a:rPr>
              <a:t>designed to carry both transit and local traffic, such as the backbone providers in the figure above. </a:t>
            </a: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3</a:t>
            </a:fld>
            <a:endParaRPr lang="en-US"/>
          </a:p>
        </p:txBody>
      </p:sp>
    </p:spTree>
    <p:extLst>
      <p:ext uri="{BB962C8B-B14F-4D97-AF65-F5344CB8AC3E}">
        <p14:creationId xmlns:p14="http://schemas.microsoft.com/office/powerpoint/2010/main" val="1236818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Whereas the discussion of routing in the previous week’s lectures (IGP routing – DV and LS) focused on finding optimal paths based on minimizing some sort of link metric, the problem of inter-domain routing turns out to be so difficult that the goals are more modest. </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First and foremost,</a:t>
            </a:r>
            <a:r>
              <a:rPr lang="en-US" sz="1200" kern="1200" baseline="0" dirty="0">
                <a:solidFill>
                  <a:schemeClr val="tx1"/>
                </a:solidFill>
                <a:latin typeface="+mn-lt"/>
                <a:ea typeface="+mn-ea"/>
                <a:cs typeface="+mn-cs"/>
              </a:rPr>
              <a:t> the goal is to find </a:t>
            </a:r>
            <a:r>
              <a:rPr lang="en-US" sz="1200" i="1" kern="1200" baseline="0" dirty="0">
                <a:solidFill>
                  <a:schemeClr val="tx1"/>
                </a:solidFill>
                <a:latin typeface="+mn-lt"/>
                <a:ea typeface="+mn-ea"/>
                <a:cs typeface="+mn-cs"/>
              </a:rPr>
              <a:t>any path to the intended destination that is loop-free. That is, we are more </a:t>
            </a:r>
            <a:r>
              <a:rPr lang="en-US" sz="1200" kern="1200" baseline="0" dirty="0">
                <a:solidFill>
                  <a:schemeClr val="tx1"/>
                </a:solidFill>
                <a:latin typeface="+mn-lt"/>
                <a:ea typeface="+mn-ea"/>
                <a:cs typeface="+mn-cs"/>
              </a:rPr>
              <a:t>concerned with </a:t>
            </a:r>
            <a:r>
              <a:rPr lang="en-US" sz="1200" kern="1200" baseline="0" dirty="0" err="1">
                <a:solidFill>
                  <a:schemeClr val="tx1"/>
                </a:solidFill>
                <a:latin typeface="+mn-lt"/>
                <a:ea typeface="+mn-ea"/>
                <a:cs typeface="+mn-cs"/>
              </a:rPr>
              <a:t>reachability</a:t>
            </a:r>
            <a:r>
              <a:rPr lang="en-US" sz="1200" kern="1200" baseline="0" dirty="0">
                <a:solidFill>
                  <a:schemeClr val="tx1"/>
                </a:solidFill>
                <a:latin typeface="+mn-lt"/>
                <a:ea typeface="+mn-ea"/>
                <a:cs typeface="+mn-cs"/>
              </a:rPr>
              <a:t> than optimality. Finding a path that is anywhere close to optimal is considered a great achievement. We will see why this is so as we look at the details of BGP.</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Now, we are in a position to discuss the two major inter-domain routing protocols in the recent history of the Internet. </a:t>
            </a:r>
          </a:p>
          <a:p>
            <a:endParaRPr lang="en-US" sz="1200" b="1" i="1"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1) </a:t>
            </a:r>
            <a:r>
              <a:rPr lang="en-US" sz="1200" kern="1200" baseline="0" dirty="0">
                <a:solidFill>
                  <a:schemeClr val="tx1"/>
                </a:solidFill>
                <a:latin typeface="+mn-lt"/>
                <a:ea typeface="+mn-ea"/>
                <a:cs typeface="+mn-cs"/>
              </a:rPr>
              <a:t>The first was the </a:t>
            </a:r>
            <a:r>
              <a:rPr lang="en-US" sz="1200" b="1" i="1" kern="1200" baseline="0" dirty="0">
                <a:solidFill>
                  <a:schemeClr val="tx1"/>
                </a:solidFill>
                <a:latin typeface="+mn-lt"/>
                <a:ea typeface="+mn-ea"/>
                <a:cs typeface="+mn-cs"/>
              </a:rPr>
              <a:t>Exterior Gateway Protocol (EGP)</a:t>
            </a:r>
            <a:r>
              <a:rPr lang="en-US" sz="1200" kern="1200" baseline="0" dirty="0">
                <a:solidFill>
                  <a:schemeClr val="tx1"/>
                </a:solidFill>
                <a:latin typeface="+mn-lt"/>
                <a:ea typeface="+mn-ea"/>
                <a:cs typeface="+mn-cs"/>
              </a:rPr>
              <a:t>. EGP had a number of limitations, perhaps the most severe of which was that it constrained the topology of the Internet rather significantly. EGP basically forced a treelike topology onto the Internet, or to be more precise, it was designed when the Internet had a treelike topology. EGP did not allow for the topology to become more general. Note that in this simple treelike structure, there is a single backbone, and autonomous systems are connected only as parents and children and not as peers. </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2) </a:t>
            </a:r>
            <a:r>
              <a:rPr lang="en-US" sz="1200" kern="1200" baseline="0" dirty="0">
                <a:solidFill>
                  <a:schemeClr val="tx1"/>
                </a:solidFill>
                <a:latin typeface="+mn-lt"/>
                <a:ea typeface="+mn-ea"/>
                <a:cs typeface="+mn-cs"/>
              </a:rPr>
              <a:t>The replacement for EGP is the </a:t>
            </a:r>
            <a:r>
              <a:rPr lang="en-US" sz="1200" b="1" i="1" kern="1200" baseline="0" dirty="0">
                <a:solidFill>
                  <a:schemeClr val="tx1"/>
                </a:solidFill>
                <a:latin typeface="+mn-lt"/>
                <a:ea typeface="+mn-ea"/>
                <a:cs typeface="+mn-cs"/>
              </a:rPr>
              <a:t>Border Gateway Protocol (BGP)</a:t>
            </a:r>
            <a:r>
              <a:rPr lang="en-US" sz="1200" kern="1200" baseline="0" dirty="0">
                <a:solidFill>
                  <a:schemeClr val="tx1"/>
                </a:solidFill>
                <a:latin typeface="+mn-lt"/>
                <a:ea typeface="+mn-ea"/>
                <a:cs typeface="+mn-cs"/>
              </a:rPr>
              <a:t>, which is in its fourth version at the time of this writing (BGP-4). BGP is also known for being rather complex. This section presents the highlights of BGP-4. As a starting position, BGP assumes that the Internet is an arbitrarily interconnected set of ASs. This model is clearly general enough to accommodate non-tree structured internetworks, like the simplified picture of today’s multi-backbone Internet shown in the previous slide. </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Unlike the simple tree-structured Internet shown in Figure 4.24, today’s Internet consists of an interconnection of multiple backbone networks (they are usually called </a:t>
            </a:r>
            <a:r>
              <a:rPr lang="en-US" sz="1200" i="1" kern="1200" baseline="0" dirty="0">
                <a:solidFill>
                  <a:schemeClr val="tx1"/>
                </a:solidFill>
                <a:latin typeface="+mn-lt"/>
                <a:ea typeface="+mn-ea"/>
                <a:cs typeface="+mn-cs"/>
              </a:rPr>
              <a:t>service provider networks, and they are operated by private companies rather than </a:t>
            </a:r>
            <a:r>
              <a:rPr lang="en-US" sz="1200" kern="1200" baseline="0" dirty="0">
                <a:solidFill>
                  <a:schemeClr val="tx1"/>
                </a:solidFill>
                <a:latin typeface="+mn-lt"/>
                <a:ea typeface="+mn-ea"/>
                <a:cs typeface="+mn-cs"/>
              </a:rPr>
              <a:t>the government), and sites are connected to each other in arbitrary ways. Some large corporations connect directly to one or more of the backbones, while others connect to smaller, non-backbone service providers. Many service providers exist mainly to provide service to “consumers” (i.e., individuals with PCs in their homes), and these providers must also connect to the backbone providers. Often many providers arrange to interconnect with each other at a single “peering point.” In short, it is hard to discern much structure at all in today’s Internet.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Given this rough sketch of the Internet, if we define </a:t>
            </a:r>
            <a:r>
              <a:rPr lang="en-US" sz="1200" i="1" kern="1200" baseline="0" dirty="0">
                <a:solidFill>
                  <a:schemeClr val="tx1"/>
                </a:solidFill>
                <a:latin typeface="+mn-lt"/>
                <a:ea typeface="+mn-ea"/>
                <a:cs typeface="+mn-cs"/>
              </a:rPr>
              <a:t>local traffic as traffic that </a:t>
            </a:r>
            <a:r>
              <a:rPr lang="en-US" sz="1200" kern="1200" baseline="0" dirty="0">
                <a:solidFill>
                  <a:schemeClr val="tx1"/>
                </a:solidFill>
                <a:latin typeface="+mn-lt"/>
                <a:ea typeface="+mn-ea"/>
                <a:cs typeface="+mn-cs"/>
              </a:rPr>
              <a:t>originates at or terminates on nodes within an AS, and </a:t>
            </a:r>
            <a:r>
              <a:rPr lang="en-US" sz="1200" i="1" kern="1200" baseline="0" dirty="0">
                <a:solidFill>
                  <a:schemeClr val="tx1"/>
                </a:solidFill>
                <a:latin typeface="+mn-lt"/>
                <a:ea typeface="+mn-ea"/>
                <a:cs typeface="+mn-cs"/>
              </a:rPr>
              <a:t>transit traffic as traffic that </a:t>
            </a:r>
            <a:r>
              <a:rPr lang="en-US" sz="1200" kern="1200" baseline="0" dirty="0">
                <a:solidFill>
                  <a:schemeClr val="tx1"/>
                </a:solidFill>
                <a:latin typeface="+mn-lt"/>
                <a:ea typeface="+mn-ea"/>
                <a:cs typeface="+mn-cs"/>
              </a:rPr>
              <a:t>passes through an AS, we can classify ASs into three types: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i="1" kern="1200" baseline="0" dirty="0">
                <a:solidFill>
                  <a:schemeClr val="tx1"/>
                </a:solidFill>
                <a:latin typeface="+mn-lt"/>
                <a:ea typeface="+mn-ea"/>
                <a:cs typeface="+mn-cs"/>
              </a:rPr>
              <a:t>Stub AS: </a:t>
            </a:r>
            <a:r>
              <a:rPr lang="en-US" sz="1200" i="1" kern="1200" baseline="0" dirty="0">
                <a:solidFill>
                  <a:schemeClr val="tx1"/>
                </a:solidFill>
                <a:latin typeface="+mn-lt"/>
                <a:ea typeface="+mn-ea"/>
                <a:cs typeface="+mn-cs"/>
              </a:rPr>
              <a:t>an AS that has only a single connection to one other AS; such an </a:t>
            </a:r>
            <a:r>
              <a:rPr lang="en-US" sz="1200" kern="1200" baseline="0" dirty="0">
                <a:solidFill>
                  <a:schemeClr val="tx1"/>
                </a:solidFill>
                <a:latin typeface="+mn-lt"/>
                <a:ea typeface="+mn-ea"/>
                <a:cs typeface="+mn-cs"/>
              </a:rPr>
              <a:t>AS will only carry local traffic. The small corporation in the figure above is an example of a stub AS.</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 </a:t>
            </a:r>
            <a:r>
              <a:rPr lang="en-US" sz="1200" b="1" i="1" kern="1200" baseline="0" dirty="0" err="1">
                <a:solidFill>
                  <a:schemeClr val="tx1"/>
                </a:solidFill>
                <a:latin typeface="+mn-lt"/>
                <a:ea typeface="+mn-ea"/>
                <a:cs typeface="+mn-cs"/>
              </a:rPr>
              <a:t>Multihomed</a:t>
            </a:r>
            <a:r>
              <a:rPr lang="en-US" sz="1200" b="1" i="1" kern="1200" baseline="0" dirty="0">
                <a:solidFill>
                  <a:schemeClr val="tx1"/>
                </a:solidFill>
                <a:latin typeface="+mn-lt"/>
                <a:ea typeface="+mn-ea"/>
                <a:cs typeface="+mn-cs"/>
              </a:rPr>
              <a:t> AS: </a:t>
            </a:r>
            <a:r>
              <a:rPr lang="en-US" sz="1200" i="1" kern="1200" baseline="0" dirty="0">
                <a:solidFill>
                  <a:schemeClr val="tx1"/>
                </a:solidFill>
                <a:latin typeface="+mn-lt"/>
                <a:ea typeface="+mn-ea"/>
                <a:cs typeface="+mn-cs"/>
              </a:rPr>
              <a:t>an AS that has connections to more than one other AS but </a:t>
            </a:r>
            <a:r>
              <a:rPr lang="en-US" sz="1200" kern="1200" baseline="0" dirty="0">
                <a:solidFill>
                  <a:schemeClr val="tx1"/>
                </a:solidFill>
                <a:latin typeface="+mn-lt"/>
                <a:ea typeface="+mn-ea"/>
                <a:cs typeface="+mn-cs"/>
              </a:rPr>
              <a:t>that refuses to carry transit traffic; for example, the large corporation at the top of the figure above.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i="1" kern="1200" baseline="0" dirty="0">
                <a:solidFill>
                  <a:schemeClr val="tx1"/>
                </a:solidFill>
                <a:latin typeface="+mn-lt"/>
                <a:ea typeface="+mn-ea"/>
                <a:cs typeface="+mn-cs"/>
              </a:rPr>
              <a:t>Transit AS: </a:t>
            </a:r>
            <a:r>
              <a:rPr lang="en-US" sz="1200" i="1" kern="1200" baseline="0" dirty="0">
                <a:solidFill>
                  <a:schemeClr val="tx1"/>
                </a:solidFill>
                <a:latin typeface="+mn-lt"/>
                <a:ea typeface="+mn-ea"/>
                <a:cs typeface="+mn-cs"/>
              </a:rPr>
              <a:t>an AS that has connections to more than one other AS and that is </a:t>
            </a:r>
            <a:r>
              <a:rPr lang="en-US" sz="1200" kern="1200" baseline="0" dirty="0">
                <a:solidFill>
                  <a:schemeClr val="tx1"/>
                </a:solidFill>
                <a:latin typeface="+mn-lt"/>
                <a:ea typeface="+mn-ea"/>
                <a:cs typeface="+mn-cs"/>
              </a:rPr>
              <a:t>designed to carry both transit and local traffic, such as the backbone providers in the figure above. </a:t>
            </a: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4</a:t>
            </a:fld>
            <a:endParaRPr lang="en-US"/>
          </a:p>
        </p:txBody>
      </p:sp>
    </p:spTree>
    <p:extLst>
      <p:ext uri="{BB962C8B-B14F-4D97-AF65-F5344CB8AC3E}">
        <p14:creationId xmlns:p14="http://schemas.microsoft.com/office/powerpoint/2010/main" val="2202880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5</a:t>
            </a:fld>
            <a:endParaRPr lang="en-US"/>
          </a:p>
        </p:txBody>
      </p:sp>
    </p:spTree>
    <p:extLst>
      <p:ext uri="{BB962C8B-B14F-4D97-AF65-F5344CB8AC3E}">
        <p14:creationId xmlns:p14="http://schemas.microsoft.com/office/powerpoint/2010/main" val="242985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There are a few reasons why inter-domain routing is hard.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t>
            </a:r>
            <a:r>
              <a:rPr lang="en-US" sz="1200" b="1" i="1" kern="1200" baseline="0" dirty="0">
                <a:solidFill>
                  <a:schemeClr val="tx1"/>
                </a:solidFill>
                <a:latin typeface="+mn-lt"/>
                <a:ea typeface="+mn-ea"/>
                <a:cs typeface="+mn-cs"/>
              </a:rPr>
              <a:t>first challenge</a:t>
            </a:r>
            <a:r>
              <a:rPr lang="en-US" sz="1200" kern="1200" baseline="0" dirty="0">
                <a:solidFill>
                  <a:schemeClr val="tx1"/>
                </a:solidFill>
                <a:latin typeface="+mn-lt"/>
                <a:ea typeface="+mn-ea"/>
                <a:cs typeface="+mn-cs"/>
              </a:rPr>
              <a:t> is simply a matter of scale. An Internet backbone router must be able to forward any packet destined anywhere in the Internet. That means having a routing table that will provide a match for any valid IP address. While CIDR has helped to control the number of distinct prefixes that are carried in the Internet’s backbone routing, there is inevitably a lot of routing information to pass around—on the order of 200,000 prefixes at the time of writing.</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t>
            </a:r>
            <a:r>
              <a:rPr lang="en-US" sz="1200" b="1" i="1" kern="1200" baseline="0" dirty="0">
                <a:solidFill>
                  <a:schemeClr val="tx1"/>
                </a:solidFill>
                <a:latin typeface="+mn-lt"/>
                <a:ea typeface="+mn-ea"/>
                <a:cs typeface="+mn-cs"/>
              </a:rPr>
              <a:t>third challenge</a:t>
            </a:r>
            <a:r>
              <a:rPr lang="en-US" sz="1200" kern="1200" baseline="0" dirty="0">
                <a:solidFill>
                  <a:schemeClr val="tx1"/>
                </a:solidFill>
                <a:latin typeface="+mn-lt"/>
                <a:ea typeface="+mn-ea"/>
                <a:cs typeface="+mn-cs"/>
              </a:rPr>
              <a:t> involves the issue of trust. Provider A might be unwilling to believe certain advertisements from provider B for fear that provider B will advertise erroneous routing information. For example, trusting provider B when he advertises a great route to anywhere in the Internet can be a disastrous choice if provider B turns out to have made a mistake configuring his routers or to have insufficient capacity to carry the traffic. Closely related to this issue is the need to support very flexible policies in inter-domain routing.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common policy is the prevention of transit traffic. For example, the multi-homed corporation in Figure 4.29 may not wish to carry any traffic between the two providers to whom it connects. As a more complex example, provider A might wish to implement policies that say, “Use provider B only to reach these addresses,” “Use the path that crosses the fewest number of ASs,” or “Use AS </a:t>
            </a:r>
            <a:r>
              <a:rPr lang="en-US" sz="1200" i="1" kern="1200" baseline="0" dirty="0">
                <a:solidFill>
                  <a:schemeClr val="tx1"/>
                </a:solidFill>
                <a:latin typeface="+mn-lt"/>
                <a:ea typeface="+mn-ea"/>
                <a:cs typeface="+mn-cs"/>
              </a:rPr>
              <a:t>x in preference to </a:t>
            </a:r>
            <a:r>
              <a:rPr lang="en-US" sz="1200" kern="1200" baseline="0" dirty="0">
                <a:solidFill>
                  <a:schemeClr val="tx1"/>
                </a:solidFill>
                <a:latin typeface="+mn-lt"/>
                <a:ea typeface="+mn-ea"/>
                <a:cs typeface="+mn-cs"/>
              </a:rPr>
              <a:t>AS </a:t>
            </a:r>
            <a:r>
              <a:rPr lang="en-US" sz="1200" i="1" kern="1200" baseline="0" dirty="0">
                <a:solidFill>
                  <a:schemeClr val="tx1"/>
                </a:solidFill>
                <a:latin typeface="+mn-lt"/>
                <a:ea typeface="+mn-ea"/>
                <a:cs typeface="+mn-cs"/>
              </a:rPr>
              <a:t>y.” The goal is to specify policies that lead to “good” paths, if not to optimal ones. </a:t>
            </a:r>
            <a:r>
              <a:rPr lang="en-US" sz="1200" kern="1200" baseline="0" dirty="0">
                <a:solidFill>
                  <a:schemeClr val="tx1"/>
                </a:solidFill>
                <a:latin typeface="+mn-lt"/>
                <a:ea typeface="+mn-ea"/>
                <a:cs typeface="+mn-cs"/>
              </a:rPr>
              <a:t>When configuring BGP, the administrator of each AS picks at least one node to be a “BGP speaker,” which is essentially a spokesperson for the entire AS. That BGP speaker establishes BGP sessions to other BGP speakers in other ASs. These sessions are used to exchange </a:t>
            </a:r>
            <a:r>
              <a:rPr lang="en-US" sz="1200" kern="1200" baseline="0" dirty="0" err="1">
                <a:solidFill>
                  <a:schemeClr val="tx1"/>
                </a:solidFill>
                <a:latin typeface="+mn-lt"/>
                <a:ea typeface="+mn-ea"/>
                <a:cs typeface="+mn-cs"/>
              </a:rPr>
              <a:t>reachability</a:t>
            </a:r>
            <a:r>
              <a:rPr lang="en-US" sz="1200" kern="1200" baseline="0" dirty="0">
                <a:solidFill>
                  <a:schemeClr val="tx1"/>
                </a:solidFill>
                <a:latin typeface="+mn-lt"/>
                <a:ea typeface="+mn-ea"/>
                <a:cs typeface="+mn-cs"/>
              </a:rPr>
              <a:t> information among ASs. In addition to the BGP speakers, the AS has one or more border “gateways,” which need not be the same as the speakers. The border gateways are the routers through which packets enter and leave the AS. In our simple example in Figure 4.28, routers R2 and R4 would be border gateways. Note that we have avoided using the word “gateway” until this point because it tends to be confusing. We can’t avoid it here, given the name of the protocol we are  describing. The important point to understand here is that, in the context of inter-domain routing, a border gateway is simply an IP router that is charged with the task of forwarding packets between Ass.</a:t>
            </a:r>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6</a:t>
            </a:fld>
            <a:endParaRPr lang="en-US"/>
          </a:p>
        </p:txBody>
      </p:sp>
    </p:spTree>
    <p:extLst>
      <p:ext uri="{BB962C8B-B14F-4D97-AF65-F5344CB8AC3E}">
        <p14:creationId xmlns:p14="http://schemas.microsoft.com/office/powerpoint/2010/main" val="2618038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There are a few reasons why </a:t>
            </a:r>
            <a:r>
              <a:rPr lang="en-US" sz="1200" kern="1200" baseline="0" dirty="0" err="1">
                <a:solidFill>
                  <a:schemeClr val="tx1"/>
                </a:solidFill>
                <a:latin typeface="+mn-lt"/>
                <a:ea typeface="+mn-ea"/>
                <a:cs typeface="+mn-cs"/>
              </a:rPr>
              <a:t>interdomain</a:t>
            </a:r>
            <a:r>
              <a:rPr lang="en-US" sz="1200" kern="1200" baseline="0" dirty="0">
                <a:solidFill>
                  <a:schemeClr val="tx1"/>
                </a:solidFill>
                <a:latin typeface="+mn-lt"/>
                <a:ea typeface="+mn-ea"/>
                <a:cs typeface="+mn-cs"/>
              </a:rPr>
              <a:t> routing is hard. The first is simply a matter of scale. An Internet backbone router must be able to forward any packet destined anywhere in the Internet. That means having a routing table that will provide a match for any valid IP address. While CIDR has helped to control the number of distinct prefixes that are carried in the Internet’s backbone routing, there is inevitably a lot of routing information to pass around—on the order of 200,000 prefixes at the time of writing.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t>
            </a:r>
            <a:r>
              <a:rPr lang="en-US" sz="1200" b="1" i="1" kern="1200" baseline="0" dirty="0">
                <a:solidFill>
                  <a:schemeClr val="tx1"/>
                </a:solidFill>
                <a:latin typeface="+mn-lt"/>
                <a:ea typeface="+mn-ea"/>
                <a:cs typeface="+mn-cs"/>
              </a:rPr>
              <a:t>second challenge</a:t>
            </a:r>
            <a:r>
              <a:rPr lang="en-US" sz="1200" kern="1200" baseline="0" dirty="0">
                <a:solidFill>
                  <a:schemeClr val="tx1"/>
                </a:solidFill>
                <a:latin typeface="+mn-lt"/>
                <a:ea typeface="+mn-ea"/>
                <a:cs typeface="+mn-cs"/>
              </a:rPr>
              <a:t> in </a:t>
            </a:r>
            <a:r>
              <a:rPr lang="en-US" sz="1200" kern="1200" baseline="0" dirty="0" err="1">
                <a:solidFill>
                  <a:schemeClr val="tx1"/>
                </a:solidFill>
                <a:latin typeface="+mn-lt"/>
                <a:ea typeface="+mn-ea"/>
                <a:cs typeface="+mn-cs"/>
              </a:rPr>
              <a:t>interdomain</a:t>
            </a:r>
            <a:r>
              <a:rPr lang="en-US" sz="1200" kern="1200" baseline="0" dirty="0">
                <a:solidFill>
                  <a:schemeClr val="tx1"/>
                </a:solidFill>
                <a:latin typeface="+mn-lt"/>
                <a:ea typeface="+mn-ea"/>
                <a:cs typeface="+mn-cs"/>
              </a:rPr>
              <a:t> routing arises from the autonomous nature of the domains. Note that each domain may run its own interior routing protocols and use any scheme it chooses to assign metrics to paths. This means that it is impossible to calculate meaningful path costs for a path that crosses multiple ASs. A cost of 1000 across one provider might imply a great path, but it might mean an unacceptably bad one from another provider. As a result, </a:t>
            </a:r>
            <a:r>
              <a:rPr lang="en-US" sz="1200" kern="1200" baseline="0" dirty="0" err="1">
                <a:solidFill>
                  <a:schemeClr val="tx1"/>
                </a:solidFill>
                <a:latin typeface="+mn-lt"/>
                <a:ea typeface="+mn-ea"/>
                <a:cs typeface="+mn-cs"/>
              </a:rPr>
              <a:t>interdomain</a:t>
            </a:r>
            <a:r>
              <a:rPr lang="en-US" sz="1200" kern="1200" baseline="0" dirty="0">
                <a:solidFill>
                  <a:schemeClr val="tx1"/>
                </a:solidFill>
                <a:latin typeface="+mn-lt"/>
                <a:ea typeface="+mn-ea"/>
                <a:cs typeface="+mn-cs"/>
              </a:rPr>
              <a:t> routing advertises only “reachability.” The concept of reachability is basically a statement that “you can reach this network through this AS.” This means that for </a:t>
            </a:r>
            <a:r>
              <a:rPr lang="en-US" sz="1200" kern="1200" baseline="0" dirty="0" err="1">
                <a:solidFill>
                  <a:schemeClr val="tx1"/>
                </a:solidFill>
                <a:latin typeface="+mn-lt"/>
                <a:ea typeface="+mn-ea"/>
                <a:cs typeface="+mn-cs"/>
              </a:rPr>
              <a:t>interdomain</a:t>
            </a:r>
            <a:r>
              <a:rPr lang="en-US" sz="1200" kern="1200" baseline="0" dirty="0">
                <a:solidFill>
                  <a:schemeClr val="tx1"/>
                </a:solidFill>
                <a:latin typeface="+mn-lt"/>
                <a:ea typeface="+mn-ea"/>
                <a:cs typeface="+mn-cs"/>
              </a:rPr>
              <a:t> routing to pick an optimal path is essentially impossible.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t>
            </a:r>
            <a:r>
              <a:rPr lang="en-US" sz="1200" b="1" i="1" kern="1200" baseline="0" dirty="0">
                <a:solidFill>
                  <a:schemeClr val="tx1"/>
                </a:solidFill>
                <a:latin typeface="+mn-lt"/>
                <a:ea typeface="+mn-ea"/>
                <a:cs typeface="+mn-cs"/>
              </a:rPr>
              <a:t>third challenge</a:t>
            </a:r>
            <a:r>
              <a:rPr lang="en-US" sz="1200" kern="1200" baseline="0" dirty="0">
                <a:solidFill>
                  <a:schemeClr val="tx1"/>
                </a:solidFill>
                <a:latin typeface="+mn-lt"/>
                <a:ea typeface="+mn-ea"/>
                <a:cs typeface="+mn-cs"/>
              </a:rPr>
              <a:t> involves the issue of trust. Provider A might be unwilling to believe certain advertisements from provider B for fear that provider B will advertise erroneous routing information. For example, trusting provider B when he advertises a great route to anywhere in the Internet can be a disastrous choice if provider B turns out to have made a mistake configuring his routers or to have insufficient capacity to carry the traffic. Closely related to this issue is the need to support very flexible policies in </a:t>
            </a:r>
            <a:r>
              <a:rPr lang="en-US" sz="1200" kern="1200" baseline="0" dirty="0" err="1">
                <a:solidFill>
                  <a:schemeClr val="tx1"/>
                </a:solidFill>
                <a:latin typeface="+mn-lt"/>
                <a:ea typeface="+mn-ea"/>
                <a:cs typeface="+mn-cs"/>
              </a:rPr>
              <a:t>interdomain</a:t>
            </a:r>
            <a:r>
              <a:rPr lang="en-US" sz="1200" kern="1200" baseline="0" dirty="0">
                <a:solidFill>
                  <a:schemeClr val="tx1"/>
                </a:solidFill>
                <a:latin typeface="+mn-lt"/>
                <a:ea typeface="+mn-ea"/>
                <a:cs typeface="+mn-cs"/>
              </a:rPr>
              <a:t> routing.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common policy is the prevention of transit traffic. For example, the </a:t>
            </a:r>
            <a:r>
              <a:rPr lang="en-US" sz="1200" kern="1200" baseline="0" dirty="0" err="1">
                <a:solidFill>
                  <a:schemeClr val="tx1"/>
                </a:solidFill>
                <a:latin typeface="+mn-lt"/>
                <a:ea typeface="+mn-ea"/>
                <a:cs typeface="+mn-cs"/>
              </a:rPr>
              <a:t>multihomed</a:t>
            </a:r>
            <a:r>
              <a:rPr lang="en-US" sz="1200" kern="1200" baseline="0" dirty="0">
                <a:solidFill>
                  <a:schemeClr val="tx1"/>
                </a:solidFill>
                <a:latin typeface="+mn-lt"/>
                <a:ea typeface="+mn-ea"/>
                <a:cs typeface="+mn-cs"/>
              </a:rPr>
              <a:t> corporation in Figure 4.29 may not wish to carry any traffic between the two providers to whom it connects. As a more complex example, provider A might wish to implement policies that say, “Use provider B only to reach these addresses,” “Use the path that crosses the fewest number of ASs,” or “Use AS </a:t>
            </a:r>
            <a:r>
              <a:rPr lang="en-US" sz="1200" i="1" kern="1200" baseline="0" dirty="0">
                <a:solidFill>
                  <a:schemeClr val="tx1"/>
                </a:solidFill>
                <a:latin typeface="+mn-lt"/>
                <a:ea typeface="+mn-ea"/>
                <a:cs typeface="+mn-cs"/>
              </a:rPr>
              <a:t>x in preference to </a:t>
            </a:r>
            <a:r>
              <a:rPr lang="en-US" sz="1200" kern="1200" baseline="0" dirty="0">
                <a:solidFill>
                  <a:schemeClr val="tx1"/>
                </a:solidFill>
                <a:latin typeface="+mn-lt"/>
                <a:ea typeface="+mn-ea"/>
                <a:cs typeface="+mn-cs"/>
              </a:rPr>
              <a:t>AS </a:t>
            </a:r>
            <a:r>
              <a:rPr lang="en-US" sz="1200" i="1" kern="1200" baseline="0" dirty="0">
                <a:solidFill>
                  <a:schemeClr val="tx1"/>
                </a:solidFill>
                <a:latin typeface="+mn-lt"/>
                <a:ea typeface="+mn-ea"/>
                <a:cs typeface="+mn-cs"/>
              </a:rPr>
              <a:t>y.” The goal is to specify policies that lead to “good” paths, if not to optimal ones. </a:t>
            </a:r>
            <a:r>
              <a:rPr lang="en-US" sz="1200" kern="1200" baseline="0" dirty="0">
                <a:solidFill>
                  <a:schemeClr val="tx1"/>
                </a:solidFill>
                <a:latin typeface="+mn-lt"/>
                <a:ea typeface="+mn-ea"/>
                <a:cs typeface="+mn-cs"/>
              </a:rPr>
              <a:t>When configuring BGP, the administrator of each AS picks at least one node to be a “BGP speaker,” which is essentially a spokesperson for the entire AS. That BGP speaker establishes BGP sessions to other BGP speakers in other ASs. These sessions are used to exchange </a:t>
            </a:r>
            <a:r>
              <a:rPr lang="en-US" sz="1200" kern="1200" baseline="0" dirty="0" err="1">
                <a:solidFill>
                  <a:schemeClr val="tx1"/>
                </a:solidFill>
                <a:latin typeface="+mn-lt"/>
                <a:ea typeface="+mn-ea"/>
                <a:cs typeface="+mn-cs"/>
              </a:rPr>
              <a:t>reachability</a:t>
            </a:r>
            <a:r>
              <a:rPr lang="en-US" sz="1200" kern="1200" baseline="0" dirty="0">
                <a:solidFill>
                  <a:schemeClr val="tx1"/>
                </a:solidFill>
                <a:latin typeface="+mn-lt"/>
                <a:ea typeface="+mn-ea"/>
                <a:cs typeface="+mn-cs"/>
              </a:rPr>
              <a:t> information among ASs. In addition to the BGP speakers, the AS has one or more border “gateways,” which need not be the same as the speakers. The border gateways are the routers through which packets enter and leave the AS. In our simple example in Figure 4.28, routers R2 and R4 would be border gateways. Note that we have avoided using the word “gateway” until this point because it tends to be </a:t>
            </a:r>
            <a:r>
              <a:rPr lang="en-US" sz="1200" kern="1200" baseline="0" dirty="0" err="1">
                <a:solidFill>
                  <a:schemeClr val="tx1"/>
                </a:solidFill>
                <a:latin typeface="+mn-lt"/>
                <a:ea typeface="+mn-ea"/>
                <a:cs typeface="+mn-cs"/>
              </a:rPr>
              <a:t>confusing.We</a:t>
            </a:r>
            <a:r>
              <a:rPr lang="en-US" sz="1200" kern="1200" baseline="0" dirty="0">
                <a:solidFill>
                  <a:schemeClr val="tx1"/>
                </a:solidFill>
                <a:latin typeface="+mn-lt"/>
                <a:ea typeface="+mn-ea"/>
                <a:cs typeface="+mn-cs"/>
              </a:rPr>
              <a:t> can’t avoid it here, given the name of the protocol we are  describing. The important point to understand here is that, in the context of </a:t>
            </a:r>
            <a:r>
              <a:rPr lang="en-US" sz="1200" kern="1200" baseline="0" dirty="0" err="1">
                <a:solidFill>
                  <a:schemeClr val="tx1"/>
                </a:solidFill>
                <a:latin typeface="+mn-lt"/>
                <a:ea typeface="+mn-ea"/>
                <a:cs typeface="+mn-cs"/>
              </a:rPr>
              <a:t>interdomain</a:t>
            </a:r>
            <a:r>
              <a:rPr lang="en-US" sz="1200" kern="1200" baseline="0" dirty="0">
                <a:solidFill>
                  <a:schemeClr val="tx1"/>
                </a:solidFill>
                <a:latin typeface="+mn-lt"/>
                <a:ea typeface="+mn-ea"/>
                <a:cs typeface="+mn-cs"/>
              </a:rPr>
              <a:t> routing, a border gateway is simply an IP router that is charged with the task of forwarding packets between ASs.</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7</a:t>
            </a:fld>
            <a:endParaRPr lang="en-US"/>
          </a:p>
        </p:txBody>
      </p:sp>
    </p:spTree>
    <p:extLst>
      <p:ext uri="{BB962C8B-B14F-4D97-AF65-F5344CB8AC3E}">
        <p14:creationId xmlns:p14="http://schemas.microsoft.com/office/powerpoint/2010/main" val="1586766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There are a few reasons why </a:t>
            </a:r>
            <a:r>
              <a:rPr lang="en-US" sz="1200" kern="1200" baseline="0" dirty="0" err="1">
                <a:solidFill>
                  <a:schemeClr val="tx1"/>
                </a:solidFill>
                <a:latin typeface="+mn-lt"/>
                <a:ea typeface="+mn-ea"/>
                <a:cs typeface="+mn-cs"/>
              </a:rPr>
              <a:t>interdomain</a:t>
            </a:r>
            <a:r>
              <a:rPr lang="en-US" sz="1200" kern="1200" baseline="0" dirty="0">
                <a:solidFill>
                  <a:schemeClr val="tx1"/>
                </a:solidFill>
                <a:latin typeface="+mn-lt"/>
                <a:ea typeface="+mn-ea"/>
                <a:cs typeface="+mn-cs"/>
              </a:rPr>
              <a:t> routing is hard. The first is simply a matter of scale. An Internet backbone router must be able to forward any packet destined anywhere in the Internet. That means having a routing table that will provide a match for any valid IP address. While CIDR has helped to control the number of distinct prefixes that are carried in the Internet’s backbone routing, there is inevitably a lot of routing information to pass around—on the order of 200,000 prefixes at the time of writing.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t>
            </a:r>
            <a:r>
              <a:rPr lang="en-US" sz="1200" b="1" i="1" kern="1200" baseline="0" dirty="0">
                <a:solidFill>
                  <a:schemeClr val="tx1"/>
                </a:solidFill>
                <a:latin typeface="+mn-lt"/>
                <a:ea typeface="+mn-ea"/>
                <a:cs typeface="+mn-cs"/>
              </a:rPr>
              <a:t>second challenge</a:t>
            </a:r>
            <a:r>
              <a:rPr lang="en-US" sz="1200" kern="1200" baseline="0" dirty="0">
                <a:solidFill>
                  <a:schemeClr val="tx1"/>
                </a:solidFill>
                <a:latin typeface="+mn-lt"/>
                <a:ea typeface="+mn-ea"/>
                <a:cs typeface="+mn-cs"/>
              </a:rPr>
              <a:t> in </a:t>
            </a:r>
            <a:r>
              <a:rPr lang="en-US" sz="1200" kern="1200" baseline="0" dirty="0" err="1">
                <a:solidFill>
                  <a:schemeClr val="tx1"/>
                </a:solidFill>
                <a:latin typeface="+mn-lt"/>
                <a:ea typeface="+mn-ea"/>
                <a:cs typeface="+mn-cs"/>
              </a:rPr>
              <a:t>interdomain</a:t>
            </a:r>
            <a:r>
              <a:rPr lang="en-US" sz="1200" kern="1200" baseline="0" dirty="0">
                <a:solidFill>
                  <a:schemeClr val="tx1"/>
                </a:solidFill>
                <a:latin typeface="+mn-lt"/>
                <a:ea typeface="+mn-ea"/>
                <a:cs typeface="+mn-cs"/>
              </a:rPr>
              <a:t> routing arises from the autonomous nature of the domains. Note that each domain may run its own interior routing protocols and use any scheme it chooses to assign metrics to paths. This means that it is impossible to calculate meaningful path costs for a path that crosses multiple ASs. A cost of 1000 across one provider might imply a great path, but it might mean an unacceptably bad one from another provider. As a result, </a:t>
            </a:r>
            <a:r>
              <a:rPr lang="en-US" sz="1200" kern="1200" baseline="0" dirty="0" err="1">
                <a:solidFill>
                  <a:schemeClr val="tx1"/>
                </a:solidFill>
                <a:latin typeface="+mn-lt"/>
                <a:ea typeface="+mn-ea"/>
                <a:cs typeface="+mn-cs"/>
              </a:rPr>
              <a:t>interdomain</a:t>
            </a:r>
            <a:r>
              <a:rPr lang="en-US" sz="1200" kern="1200" baseline="0" dirty="0">
                <a:solidFill>
                  <a:schemeClr val="tx1"/>
                </a:solidFill>
                <a:latin typeface="+mn-lt"/>
                <a:ea typeface="+mn-ea"/>
                <a:cs typeface="+mn-cs"/>
              </a:rPr>
              <a:t> routing advertises only “reachability.” The concept of reachability is basically a statement that “you can reach this network through this AS.” This means that for </a:t>
            </a:r>
            <a:r>
              <a:rPr lang="en-US" sz="1200" kern="1200" baseline="0" dirty="0" err="1">
                <a:solidFill>
                  <a:schemeClr val="tx1"/>
                </a:solidFill>
                <a:latin typeface="+mn-lt"/>
                <a:ea typeface="+mn-ea"/>
                <a:cs typeface="+mn-cs"/>
              </a:rPr>
              <a:t>interdomain</a:t>
            </a:r>
            <a:r>
              <a:rPr lang="en-US" sz="1200" kern="1200" baseline="0" dirty="0">
                <a:solidFill>
                  <a:schemeClr val="tx1"/>
                </a:solidFill>
                <a:latin typeface="+mn-lt"/>
                <a:ea typeface="+mn-ea"/>
                <a:cs typeface="+mn-cs"/>
              </a:rPr>
              <a:t> routing to pick an optimal path is essentially impossible.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t>
            </a:r>
            <a:r>
              <a:rPr lang="en-US" sz="1200" b="1" i="1" kern="1200" baseline="0" dirty="0">
                <a:solidFill>
                  <a:schemeClr val="tx1"/>
                </a:solidFill>
                <a:latin typeface="+mn-lt"/>
                <a:ea typeface="+mn-ea"/>
                <a:cs typeface="+mn-cs"/>
              </a:rPr>
              <a:t>third challenge</a:t>
            </a:r>
            <a:r>
              <a:rPr lang="en-US" sz="1200" kern="1200" baseline="0" dirty="0">
                <a:solidFill>
                  <a:schemeClr val="tx1"/>
                </a:solidFill>
                <a:latin typeface="+mn-lt"/>
                <a:ea typeface="+mn-ea"/>
                <a:cs typeface="+mn-cs"/>
              </a:rPr>
              <a:t> involves the issue of trust. Provider A might be unwilling to believe certain advertisements from provider B for fear that provider B will advertise erroneous routing information. For example, trusting provider B when he advertises a great route to anywhere in the Internet can be a disastrous choice if provider B turns out to have made a mistake configuring his routers or to have insufficient capacity to carry the traffic. Closely related to this issue is the need to support very flexible policies in </a:t>
            </a:r>
            <a:r>
              <a:rPr lang="en-US" sz="1200" kern="1200" baseline="0" dirty="0" err="1">
                <a:solidFill>
                  <a:schemeClr val="tx1"/>
                </a:solidFill>
                <a:latin typeface="+mn-lt"/>
                <a:ea typeface="+mn-ea"/>
                <a:cs typeface="+mn-cs"/>
              </a:rPr>
              <a:t>interdomain</a:t>
            </a:r>
            <a:r>
              <a:rPr lang="en-US" sz="1200" kern="1200" baseline="0" dirty="0">
                <a:solidFill>
                  <a:schemeClr val="tx1"/>
                </a:solidFill>
                <a:latin typeface="+mn-lt"/>
                <a:ea typeface="+mn-ea"/>
                <a:cs typeface="+mn-cs"/>
              </a:rPr>
              <a:t> routing.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common policy is the prevention of transit traffic. For example, the </a:t>
            </a:r>
            <a:r>
              <a:rPr lang="en-US" sz="1200" kern="1200" baseline="0" dirty="0" err="1">
                <a:solidFill>
                  <a:schemeClr val="tx1"/>
                </a:solidFill>
                <a:latin typeface="+mn-lt"/>
                <a:ea typeface="+mn-ea"/>
                <a:cs typeface="+mn-cs"/>
              </a:rPr>
              <a:t>multihomed</a:t>
            </a:r>
            <a:r>
              <a:rPr lang="en-US" sz="1200" kern="1200" baseline="0" dirty="0">
                <a:solidFill>
                  <a:schemeClr val="tx1"/>
                </a:solidFill>
                <a:latin typeface="+mn-lt"/>
                <a:ea typeface="+mn-ea"/>
                <a:cs typeface="+mn-cs"/>
              </a:rPr>
              <a:t> corporation in Figure 4.29 may not wish to carry any traffic between the two providers to whom it connects. As a more complex example, provider A might wish to implement policies that say, “Use provider B only to reach these addresses,” “Use the path that crosses the fewest number of ASs,” or “Use AS </a:t>
            </a:r>
            <a:r>
              <a:rPr lang="en-US" sz="1200" i="1" kern="1200" baseline="0" dirty="0">
                <a:solidFill>
                  <a:schemeClr val="tx1"/>
                </a:solidFill>
                <a:latin typeface="+mn-lt"/>
                <a:ea typeface="+mn-ea"/>
                <a:cs typeface="+mn-cs"/>
              </a:rPr>
              <a:t>x in preference to </a:t>
            </a:r>
            <a:r>
              <a:rPr lang="en-US" sz="1200" kern="1200" baseline="0" dirty="0">
                <a:solidFill>
                  <a:schemeClr val="tx1"/>
                </a:solidFill>
                <a:latin typeface="+mn-lt"/>
                <a:ea typeface="+mn-ea"/>
                <a:cs typeface="+mn-cs"/>
              </a:rPr>
              <a:t>AS </a:t>
            </a:r>
            <a:r>
              <a:rPr lang="en-US" sz="1200" i="1" kern="1200" baseline="0" dirty="0">
                <a:solidFill>
                  <a:schemeClr val="tx1"/>
                </a:solidFill>
                <a:latin typeface="+mn-lt"/>
                <a:ea typeface="+mn-ea"/>
                <a:cs typeface="+mn-cs"/>
              </a:rPr>
              <a:t>y.” The goal is to specify policies that lead to “good” paths, if not to optimal ones. </a:t>
            </a:r>
            <a:r>
              <a:rPr lang="en-US" sz="1200" kern="1200" baseline="0" dirty="0">
                <a:solidFill>
                  <a:schemeClr val="tx1"/>
                </a:solidFill>
                <a:latin typeface="+mn-lt"/>
                <a:ea typeface="+mn-ea"/>
                <a:cs typeface="+mn-cs"/>
              </a:rPr>
              <a:t>When configuring BGP, the administrator of each AS picks at least one node to be a “BGP speaker,” which is essentially a spokesperson for the entire AS. That BGP speaker establishes BGP sessions to other BGP speakers in other ASs. These sessions are used to exchange </a:t>
            </a:r>
            <a:r>
              <a:rPr lang="en-US" sz="1200" kern="1200" baseline="0" dirty="0" err="1">
                <a:solidFill>
                  <a:schemeClr val="tx1"/>
                </a:solidFill>
                <a:latin typeface="+mn-lt"/>
                <a:ea typeface="+mn-ea"/>
                <a:cs typeface="+mn-cs"/>
              </a:rPr>
              <a:t>reachability</a:t>
            </a:r>
            <a:r>
              <a:rPr lang="en-US" sz="1200" kern="1200" baseline="0" dirty="0">
                <a:solidFill>
                  <a:schemeClr val="tx1"/>
                </a:solidFill>
                <a:latin typeface="+mn-lt"/>
                <a:ea typeface="+mn-ea"/>
                <a:cs typeface="+mn-cs"/>
              </a:rPr>
              <a:t> information among ASs. In addition to the BGP speakers, the AS has one or more border “gateways,” which need not be the same as the speakers. The border gateways are the routers through which packets enter and leave the AS. In our simple example in Figure 4.28, routers R2 and R4 would be border gateways. Note that we have avoided using the word “gateway” until this point because it tends to be </a:t>
            </a:r>
            <a:r>
              <a:rPr lang="en-US" sz="1200" kern="1200" baseline="0" dirty="0" err="1">
                <a:solidFill>
                  <a:schemeClr val="tx1"/>
                </a:solidFill>
                <a:latin typeface="+mn-lt"/>
                <a:ea typeface="+mn-ea"/>
                <a:cs typeface="+mn-cs"/>
              </a:rPr>
              <a:t>confusing.We</a:t>
            </a:r>
            <a:r>
              <a:rPr lang="en-US" sz="1200" kern="1200" baseline="0" dirty="0">
                <a:solidFill>
                  <a:schemeClr val="tx1"/>
                </a:solidFill>
                <a:latin typeface="+mn-lt"/>
                <a:ea typeface="+mn-ea"/>
                <a:cs typeface="+mn-cs"/>
              </a:rPr>
              <a:t> can’t avoid it here, given the name of the protocol we are  describing. The important point to understand here is that, in the context of </a:t>
            </a:r>
            <a:r>
              <a:rPr lang="en-US" sz="1200" kern="1200" baseline="0" dirty="0" err="1">
                <a:solidFill>
                  <a:schemeClr val="tx1"/>
                </a:solidFill>
                <a:latin typeface="+mn-lt"/>
                <a:ea typeface="+mn-ea"/>
                <a:cs typeface="+mn-cs"/>
              </a:rPr>
              <a:t>interdomain</a:t>
            </a:r>
            <a:r>
              <a:rPr lang="en-US" sz="1200" kern="1200" baseline="0" dirty="0">
                <a:solidFill>
                  <a:schemeClr val="tx1"/>
                </a:solidFill>
                <a:latin typeface="+mn-lt"/>
                <a:ea typeface="+mn-ea"/>
                <a:cs typeface="+mn-cs"/>
              </a:rPr>
              <a:t> routing, a border gateway is simply an IP router that is charged with the task of forwarding packets between ASs.</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8</a:t>
            </a:fld>
            <a:endParaRPr lang="en-US"/>
          </a:p>
        </p:txBody>
      </p:sp>
    </p:spTree>
    <p:extLst>
      <p:ext uri="{BB962C8B-B14F-4D97-AF65-F5344CB8AC3E}">
        <p14:creationId xmlns:p14="http://schemas.microsoft.com/office/powerpoint/2010/main" val="985776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Whereas the discussion of routing in the previous week’s lectures (IGP routing – DV and LS) focused on finding optimal paths based on minimizing some sort of link metric, the problem of inter-domain routing turns out to be so difficult that the goals are more modest. </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First and foremost,</a:t>
            </a:r>
            <a:r>
              <a:rPr lang="en-US" sz="1200" kern="1200" baseline="0" dirty="0">
                <a:solidFill>
                  <a:schemeClr val="tx1"/>
                </a:solidFill>
                <a:latin typeface="+mn-lt"/>
                <a:ea typeface="+mn-ea"/>
                <a:cs typeface="+mn-cs"/>
              </a:rPr>
              <a:t> the goal is to find </a:t>
            </a:r>
            <a:r>
              <a:rPr lang="en-US" sz="1200" i="1" kern="1200" baseline="0" dirty="0">
                <a:solidFill>
                  <a:schemeClr val="tx1"/>
                </a:solidFill>
                <a:latin typeface="+mn-lt"/>
                <a:ea typeface="+mn-ea"/>
                <a:cs typeface="+mn-cs"/>
              </a:rPr>
              <a:t>any path to the intended destination that is loop-free. That is, we are more </a:t>
            </a:r>
            <a:r>
              <a:rPr lang="en-US" sz="1200" kern="1200" baseline="0" dirty="0">
                <a:solidFill>
                  <a:schemeClr val="tx1"/>
                </a:solidFill>
                <a:latin typeface="+mn-lt"/>
                <a:ea typeface="+mn-ea"/>
                <a:cs typeface="+mn-cs"/>
              </a:rPr>
              <a:t>concerned with </a:t>
            </a:r>
            <a:r>
              <a:rPr lang="en-US" sz="1200" kern="1200" baseline="0" dirty="0" err="1">
                <a:solidFill>
                  <a:schemeClr val="tx1"/>
                </a:solidFill>
                <a:latin typeface="+mn-lt"/>
                <a:ea typeface="+mn-ea"/>
                <a:cs typeface="+mn-cs"/>
              </a:rPr>
              <a:t>reachability</a:t>
            </a:r>
            <a:r>
              <a:rPr lang="en-US" sz="1200" kern="1200" baseline="0" dirty="0">
                <a:solidFill>
                  <a:schemeClr val="tx1"/>
                </a:solidFill>
                <a:latin typeface="+mn-lt"/>
                <a:ea typeface="+mn-ea"/>
                <a:cs typeface="+mn-cs"/>
              </a:rPr>
              <a:t> than optimality. Finding a path that is anywhere close to optimal is considered a great </a:t>
            </a:r>
            <a:r>
              <a:rPr lang="en-US" sz="1200" kern="1200" baseline="0" dirty="0" err="1">
                <a:solidFill>
                  <a:schemeClr val="tx1"/>
                </a:solidFill>
                <a:latin typeface="+mn-lt"/>
                <a:ea typeface="+mn-ea"/>
                <a:cs typeface="+mn-cs"/>
              </a:rPr>
              <a:t>achievement.We</a:t>
            </a:r>
            <a:r>
              <a:rPr lang="en-US" sz="1200" kern="1200" baseline="0" dirty="0">
                <a:solidFill>
                  <a:schemeClr val="tx1"/>
                </a:solidFill>
                <a:latin typeface="+mn-lt"/>
                <a:ea typeface="+mn-ea"/>
                <a:cs typeface="+mn-cs"/>
              </a:rPr>
              <a:t> will see why this is so as we look at the details of BGP.</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Now, we are in a position to discuss the two major inter-domain routing protocols in the recent history of the Internet. </a:t>
            </a:r>
          </a:p>
          <a:p>
            <a:endParaRPr lang="en-US" sz="1200" b="1" i="1"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1) </a:t>
            </a:r>
            <a:r>
              <a:rPr lang="en-US" sz="1200" kern="1200" baseline="0" dirty="0">
                <a:solidFill>
                  <a:schemeClr val="tx1"/>
                </a:solidFill>
                <a:latin typeface="+mn-lt"/>
                <a:ea typeface="+mn-ea"/>
                <a:cs typeface="+mn-cs"/>
              </a:rPr>
              <a:t>The first was the </a:t>
            </a:r>
            <a:r>
              <a:rPr lang="en-US" sz="1200" b="1" i="1" kern="1200" baseline="0" dirty="0">
                <a:solidFill>
                  <a:schemeClr val="tx1"/>
                </a:solidFill>
                <a:latin typeface="+mn-lt"/>
                <a:ea typeface="+mn-ea"/>
                <a:cs typeface="+mn-cs"/>
              </a:rPr>
              <a:t>Exterior Gateway Protocol (EGP)</a:t>
            </a:r>
            <a:r>
              <a:rPr lang="en-US" sz="1200" kern="1200" baseline="0" dirty="0">
                <a:solidFill>
                  <a:schemeClr val="tx1"/>
                </a:solidFill>
                <a:latin typeface="+mn-lt"/>
                <a:ea typeface="+mn-ea"/>
                <a:cs typeface="+mn-cs"/>
              </a:rPr>
              <a:t>. EGP had a number of limitations, perhaps the most severe of which was that it constrained the topology of the Internet rather significantly. EGP basically forced a treelike topology onto the Internet, or to be more precise, it was designed when the Internet had a treelike topology. EGP did not allow for the topology to become more general. Note that in this simple treelike structure, there is a single backbone, and autonomous systems are connected only as parents and children and not as peers. </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2) </a:t>
            </a:r>
            <a:r>
              <a:rPr lang="en-US" sz="1200" kern="1200" baseline="0" dirty="0">
                <a:solidFill>
                  <a:schemeClr val="tx1"/>
                </a:solidFill>
                <a:latin typeface="+mn-lt"/>
                <a:ea typeface="+mn-ea"/>
                <a:cs typeface="+mn-cs"/>
              </a:rPr>
              <a:t>The replacement for EGP is the </a:t>
            </a:r>
            <a:r>
              <a:rPr lang="en-US" sz="1200" b="1" i="1" kern="1200" baseline="0" dirty="0">
                <a:solidFill>
                  <a:schemeClr val="tx1"/>
                </a:solidFill>
                <a:latin typeface="+mn-lt"/>
                <a:ea typeface="+mn-ea"/>
                <a:cs typeface="+mn-cs"/>
              </a:rPr>
              <a:t>Border Gateway Protocol (BGP)</a:t>
            </a:r>
            <a:r>
              <a:rPr lang="en-US" sz="1200" kern="1200" baseline="0" dirty="0">
                <a:solidFill>
                  <a:schemeClr val="tx1"/>
                </a:solidFill>
                <a:latin typeface="+mn-lt"/>
                <a:ea typeface="+mn-ea"/>
                <a:cs typeface="+mn-cs"/>
              </a:rPr>
              <a:t>, which is in its fourth version at the time of this writing (BGP-4). BGP is also known for being rather complex. This section presents the highlights of BGP-4. As a starting position, BGP assumes that the Internet is an arbitrarily interconnected set of ASs. This model is clearly general enough to accommodate non-tree structured internetworks, like the simplified picture of today’s multi-backbone Internet shown in the previous slide. </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Unlike the simple tree-structured Internet shown in Figure 4.24, today’s Internet consists of an interconnection of multiple backbone networks (they are usually called </a:t>
            </a:r>
            <a:r>
              <a:rPr lang="en-US" sz="1200" i="1" kern="1200" baseline="0" dirty="0">
                <a:solidFill>
                  <a:schemeClr val="tx1"/>
                </a:solidFill>
                <a:latin typeface="+mn-lt"/>
                <a:ea typeface="+mn-ea"/>
                <a:cs typeface="+mn-cs"/>
              </a:rPr>
              <a:t>service provider networks, and they are operated by private companies rather than </a:t>
            </a:r>
            <a:r>
              <a:rPr lang="en-US" sz="1200" kern="1200" baseline="0" dirty="0">
                <a:solidFill>
                  <a:schemeClr val="tx1"/>
                </a:solidFill>
                <a:latin typeface="+mn-lt"/>
                <a:ea typeface="+mn-ea"/>
                <a:cs typeface="+mn-cs"/>
              </a:rPr>
              <a:t>the government), and sites are connected to each other in arbitrary ways. Some large corporations connect directly to one or more of the backbones, while others connect to smaller, non-backbone service providers. Many service providers exist mainly to provide service to “consumers” (i.e., individuals with PCs in their homes), and these providers must also connect to the backbone providers. Often many providers arrange to interconnect with each other at a single “peering point.” In short, it is hard to discern much structure at all in today’s Internet.</a:t>
            </a: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9</a:t>
            </a:fld>
            <a:endParaRPr lang="en-US"/>
          </a:p>
        </p:txBody>
      </p:sp>
    </p:spTree>
    <p:extLst>
      <p:ext uri="{BB962C8B-B14F-4D97-AF65-F5344CB8AC3E}">
        <p14:creationId xmlns:p14="http://schemas.microsoft.com/office/powerpoint/2010/main" val="3634453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5/17/2023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5/17/2023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5/17/2023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B3C0AEA-CD41-4F3C-B390-ED135E50998F}" type="datetimeFigureOut">
              <a:rPr lang="en-US">
                <a:solidFill>
                  <a:srgbClr val="C9C2D1">
                    <a:shade val="90000"/>
                  </a:srgbClr>
                </a:solidFill>
              </a:rPr>
              <a:pPr/>
              <a:t>5/17/2023</a:t>
            </a:fld>
            <a:endParaRPr lang="en-US">
              <a:solidFill>
                <a:srgbClr val="C9C2D1">
                  <a:shade val="90000"/>
                </a:srgbClr>
              </a:solidFill>
            </a:endParaRPr>
          </a:p>
        </p:txBody>
      </p:sp>
      <p:sp>
        <p:nvSpPr>
          <p:cNvPr id="19" name="Footer Placeholder 18"/>
          <p:cNvSpPr>
            <a:spLocks noGrp="1"/>
          </p:cNvSpPr>
          <p:nvPr>
            <p:ph type="ftr" sz="quarter" idx="11"/>
          </p:nvPr>
        </p:nvSpPr>
        <p:spPr/>
        <p:txBody>
          <a:bodyPr/>
          <a:lstStyle/>
          <a:p>
            <a:endParaRPr lang="en-US">
              <a:solidFill>
                <a:srgbClr val="C9C2D1">
                  <a:shade val="90000"/>
                </a:srgbClr>
              </a:solidFill>
            </a:endParaRPr>
          </a:p>
        </p:txBody>
      </p:sp>
      <p:sp>
        <p:nvSpPr>
          <p:cNvPr id="27" name="Slide Number Placeholder 26"/>
          <p:cNvSpPr>
            <a:spLocks noGrp="1"/>
          </p:cNvSpPr>
          <p:nvPr>
            <p:ph type="sldNum" sz="quarter" idx="12"/>
          </p:nvPr>
        </p:nvSpPr>
        <p:spPr/>
        <p:txBody>
          <a:bodyPr/>
          <a:lstStyle/>
          <a:p>
            <a:fld id="{206E2B85-19E5-46B6-96E8-D48D86305B43}" type="slidenum">
              <a:rPr lang="en-US">
                <a:solidFill>
                  <a:srgbClr val="C9C2D1">
                    <a:shade val="90000"/>
                  </a:srgbClr>
                </a:solidFill>
              </a:rPr>
              <a:pPr/>
              <a:t>‹#›</a:t>
            </a:fld>
            <a:endParaRPr lang="en-US">
              <a:solidFill>
                <a:srgbClr val="C9C2D1">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3C0AEA-CD41-4F3C-B390-ED135E50998F}" type="datetimeFigureOut">
              <a:rPr lang="en-US">
                <a:solidFill>
                  <a:srgbClr val="69676D">
                    <a:shade val="90000"/>
                  </a:srgbClr>
                </a:solidFill>
              </a:rPr>
              <a:pPr/>
              <a:t>5/17/2023</a:t>
            </a:fld>
            <a:endParaRPr lang="en-US">
              <a:solidFill>
                <a:srgbClr val="69676D">
                  <a:shade val="90000"/>
                </a:srgbClr>
              </a:solidFill>
            </a:endParaRPr>
          </a:p>
        </p:txBody>
      </p:sp>
      <p:sp>
        <p:nvSpPr>
          <p:cNvPr id="5" name="Footer Placeholder 4"/>
          <p:cNvSpPr>
            <a:spLocks noGrp="1"/>
          </p:cNvSpPr>
          <p:nvPr>
            <p:ph type="ftr" sz="quarter" idx="11"/>
          </p:nvPr>
        </p:nvSpPr>
        <p:spPr/>
        <p:txBody>
          <a:bodyPr/>
          <a:lstStyle/>
          <a:p>
            <a:endParaRPr lang="en-US">
              <a:solidFill>
                <a:srgbClr val="69676D">
                  <a:shade val="90000"/>
                </a:srgbClr>
              </a:solidFill>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B3C0AEA-CD41-4F3C-B390-ED135E50998F}" type="datetimeFigureOut">
              <a:rPr lang="en-US">
                <a:solidFill>
                  <a:srgbClr val="C9C2D1">
                    <a:shade val="90000"/>
                  </a:srgbClr>
                </a:solidFill>
              </a:rPr>
              <a:pPr/>
              <a:t>5/17/2023</a:t>
            </a:fld>
            <a:endParaRPr lang="en-US">
              <a:solidFill>
                <a:srgbClr val="C9C2D1">
                  <a:shade val="90000"/>
                </a:srgbClr>
              </a:solidFill>
            </a:endParaRPr>
          </a:p>
        </p:txBody>
      </p:sp>
      <p:sp>
        <p:nvSpPr>
          <p:cNvPr id="5" name="Footer Placeholder 4"/>
          <p:cNvSpPr>
            <a:spLocks noGrp="1"/>
          </p:cNvSpPr>
          <p:nvPr>
            <p:ph type="ftr" sz="quarter" idx="11"/>
          </p:nvPr>
        </p:nvSpPr>
        <p:spPr/>
        <p:txBody>
          <a:bodyPr/>
          <a:lstStyle/>
          <a:p>
            <a:endParaRPr lang="en-US">
              <a:solidFill>
                <a:srgbClr val="C9C2D1">
                  <a:shade val="90000"/>
                </a:srgbClr>
              </a:solidFill>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C9C2D1">
                    <a:shade val="90000"/>
                  </a:srgbClr>
                </a:solidFill>
              </a:rPr>
              <a:pPr/>
              <a:t>‹#›</a:t>
            </a:fld>
            <a:endParaRPr lang="en-US">
              <a:solidFill>
                <a:srgbClr val="C9C2D1">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B3C0AEA-CD41-4F3C-B390-ED135E50998F}" type="datetimeFigureOut">
              <a:rPr lang="en-US">
                <a:solidFill>
                  <a:srgbClr val="69676D">
                    <a:shade val="90000"/>
                  </a:srgbClr>
                </a:solidFill>
              </a:rPr>
              <a:pPr/>
              <a:t>5/17/2023</a:t>
            </a:fld>
            <a:endParaRPr lang="en-US">
              <a:solidFill>
                <a:srgbClr val="69676D">
                  <a:shade val="90000"/>
                </a:srgbClr>
              </a:solidFill>
            </a:endParaRPr>
          </a:p>
        </p:txBody>
      </p:sp>
      <p:sp>
        <p:nvSpPr>
          <p:cNvPr id="6" name="Footer Placeholder 5"/>
          <p:cNvSpPr>
            <a:spLocks noGrp="1"/>
          </p:cNvSpPr>
          <p:nvPr>
            <p:ph type="ftr" sz="quarter" idx="11"/>
          </p:nvPr>
        </p:nvSpPr>
        <p:spPr/>
        <p:txBody>
          <a:bodyPr/>
          <a:lstStyle/>
          <a:p>
            <a:endParaRPr lang="en-US">
              <a:solidFill>
                <a:srgbClr val="69676D">
                  <a:shade val="90000"/>
                </a:srgbClr>
              </a:solidFill>
            </a:endParaRPr>
          </a:p>
        </p:txBody>
      </p:sp>
      <p:sp>
        <p:nvSpPr>
          <p:cNvPr id="7" name="Slide Number Placeholder 6"/>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B3C0AEA-CD41-4F3C-B390-ED135E50998F}" type="datetimeFigureOut">
              <a:rPr lang="en-US">
                <a:solidFill>
                  <a:srgbClr val="69676D">
                    <a:shade val="90000"/>
                  </a:srgbClr>
                </a:solidFill>
              </a:rPr>
              <a:pPr/>
              <a:t>5/17/2023</a:t>
            </a:fld>
            <a:endParaRPr lang="en-US">
              <a:solidFill>
                <a:srgbClr val="69676D">
                  <a:shade val="90000"/>
                </a:srgbClr>
              </a:solidFill>
            </a:endParaRPr>
          </a:p>
        </p:txBody>
      </p:sp>
      <p:sp>
        <p:nvSpPr>
          <p:cNvPr id="8" name="Footer Placeholder 7"/>
          <p:cNvSpPr>
            <a:spLocks noGrp="1"/>
          </p:cNvSpPr>
          <p:nvPr>
            <p:ph type="ftr" sz="quarter" idx="11"/>
          </p:nvPr>
        </p:nvSpPr>
        <p:spPr/>
        <p:txBody>
          <a:bodyPr/>
          <a:lstStyle/>
          <a:p>
            <a:endParaRPr lang="en-US">
              <a:solidFill>
                <a:srgbClr val="69676D">
                  <a:shade val="90000"/>
                </a:srgbClr>
              </a:solidFill>
            </a:endParaRPr>
          </a:p>
        </p:txBody>
      </p:sp>
      <p:sp>
        <p:nvSpPr>
          <p:cNvPr id="9" name="Slide Number Placeholder 8"/>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B3C0AEA-CD41-4F3C-B390-ED135E50998F}" type="datetimeFigureOut">
              <a:rPr lang="en-US">
                <a:solidFill>
                  <a:srgbClr val="69676D">
                    <a:shade val="90000"/>
                  </a:srgbClr>
                </a:solidFill>
              </a:rPr>
              <a:pPr/>
              <a:t>5/17/2023</a:t>
            </a:fld>
            <a:endParaRPr lang="en-US">
              <a:solidFill>
                <a:srgbClr val="69676D">
                  <a:shade val="90000"/>
                </a:srgbClr>
              </a:solidFill>
            </a:endParaRPr>
          </a:p>
        </p:txBody>
      </p:sp>
      <p:sp>
        <p:nvSpPr>
          <p:cNvPr id="4" name="Footer Placeholder 3"/>
          <p:cNvSpPr>
            <a:spLocks noGrp="1"/>
          </p:cNvSpPr>
          <p:nvPr>
            <p:ph type="ftr" sz="quarter" idx="11"/>
          </p:nvPr>
        </p:nvSpPr>
        <p:spPr/>
        <p:txBody>
          <a:bodyPr/>
          <a:lstStyle/>
          <a:p>
            <a:endParaRPr lang="en-US">
              <a:solidFill>
                <a:srgbClr val="69676D">
                  <a:shade val="90000"/>
                </a:srgbClr>
              </a:solidFill>
            </a:endParaRPr>
          </a:p>
        </p:txBody>
      </p:sp>
      <p:sp>
        <p:nvSpPr>
          <p:cNvPr id="5" name="Slide Number Placeholder 4"/>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C0AEA-CD41-4F3C-B390-ED135E50998F}" type="datetimeFigureOut">
              <a:rPr lang="en-US">
                <a:solidFill>
                  <a:srgbClr val="69676D">
                    <a:shade val="90000"/>
                  </a:srgbClr>
                </a:solidFill>
              </a:rPr>
              <a:pPr/>
              <a:t>5/17/2023</a:t>
            </a:fld>
            <a:endParaRPr lang="en-US">
              <a:solidFill>
                <a:srgbClr val="69676D">
                  <a:shade val="90000"/>
                </a:srgbClr>
              </a:solidFill>
            </a:endParaRPr>
          </a:p>
        </p:txBody>
      </p:sp>
      <p:sp>
        <p:nvSpPr>
          <p:cNvPr id="3" name="Footer Placeholder 2"/>
          <p:cNvSpPr>
            <a:spLocks noGrp="1"/>
          </p:cNvSpPr>
          <p:nvPr>
            <p:ph type="ftr" sz="quarter" idx="11"/>
          </p:nvPr>
        </p:nvSpPr>
        <p:spPr/>
        <p:txBody>
          <a:bodyPr/>
          <a:lstStyle/>
          <a:p>
            <a:endParaRPr lang="en-US">
              <a:solidFill>
                <a:srgbClr val="69676D">
                  <a:shade val="90000"/>
                </a:srgbClr>
              </a:solidFill>
            </a:endParaRPr>
          </a:p>
        </p:txBody>
      </p:sp>
      <p:sp>
        <p:nvSpPr>
          <p:cNvPr id="4" name="Slide Number Placeholder 3"/>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B3C0AEA-CD41-4F3C-B390-ED135E50998F}" type="datetimeFigureOut">
              <a:rPr lang="en-US">
                <a:solidFill>
                  <a:srgbClr val="69676D">
                    <a:shade val="90000"/>
                  </a:srgbClr>
                </a:solidFill>
              </a:rPr>
              <a:pPr/>
              <a:t>5/17/2023</a:t>
            </a:fld>
            <a:endParaRPr lang="en-US">
              <a:solidFill>
                <a:srgbClr val="69676D">
                  <a:shade val="90000"/>
                </a:srgbClr>
              </a:solidFill>
            </a:endParaRPr>
          </a:p>
        </p:txBody>
      </p:sp>
      <p:sp>
        <p:nvSpPr>
          <p:cNvPr id="6" name="Footer Placeholder 5"/>
          <p:cNvSpPr>
            <a:spLocks noGrp="1"/>
          </p:cNvSpPr>
          <p:nvPr>
            <p:ph type="ftr" sz="quarter" idx="11"/>
          </p:nvPr>
        </p:nvSpPr>
        <p:spPr/>
        <p:txBody>
          <a:bodyPr/>
          <a:lstStyle/>
          <a:p>
            <a:endParaRPr lang="en-US">
              <a:solidFill>
                <a:srgbClr val="69676D">
                  <a:shade val="90000"/>
                </a:srgbClr>
              </a:solidFill>
            </a:endParaRPr>
          </a:p>
        </p:txBody>
      </p:sp>
      <p:sp>
        <p:nvSpPr>
          <p:cNvPr id="7" name="Slide Number Placeholder 6"/>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5/17/2023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B3C0AEA-CD41-4F3C-B390-ED135E50998F}" type="datetimeFigureOut">
              <a:rPr lang="en-US">
                <a:solidFill>
                  <a:srgbClr val="69676D">
                    <a:shade val="90000"/>
                  </a:srgbClr>
                </a:solidFill>
              </a:rPr>
              <a:pPr/>
              <a:t>5/17/2023</a:t>
            </a:fld>
            <a:endParaRPr lang="en-US">
              <a:solidFill>
                <a:srgbClr val="69676D">
                  <a:shade val="90000"/>
                </a:srgbClr>
              </a:solidFill>
            </a:endParaRPr>
          </a:p>
        </p:txBody>
      </p:sp>
      <p:sp>
        <p:nvSpPr>
          <p:cNvPr id="6" name="Footer Placeholder 5"/>
          <p:cNvSpPr>
            <a:spLocks noGrp="1"/>
          </p:cNvSpPr>
          <p:nvPr>
            <p:ph type="ftr" sz="quarter" idx="11"/>
          </p:nvPr>
        </p:nvSpPr>
        <p:spPr/>
        <p:txBody>
          <a:bodyPr/>
          <a:lstStyle/>
          <a:p>
            <a:endParaRPr lang="en-US">
              <a:solidFill>
                <a:srgbClr val="69676D">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3C0AEA-CD41-4F3C-B390-ED135E50998F}" type="datetimeFigureOut">
              <a:rPr lang="en-US">
                <a:solidFill>
                  <a:srgbClr val="69676D">
                    <a:shade val="90000"/>
                  </a:srgbClr>
                </a:solidFill>
              </a:rPr>
              <a:pPr/>
              <a:t>5/17/2023</a:t>
            </a:fld>
            <a:endParaRPr lang="en-US">
              <a:solidFill>
                <a:srgbClr val="69676D">
                  <a:shade val="90000"/>
                </a:srgbClr>
              </a:solidFill>
            </a:endParaRPr>
          </a:p>
        </p:txBody>
      </p:sp>
      <p:sp>
        <p:nvSpPr>
          <p:cNvPr id="5" name="Footer Placeholder 4"/>
          <p:cNvSpPr>
            <a:spLocks noGrp="1"/>
          </p:cNvSpPr>
          <p:nvPr>
            <p:ph type="ftr" sz="quarter" idx="11"/>
          </p:nvPr>
        </p:nvSpPr>
        <p:spPr/>
        <p:txBody>
          <a:bodyPr/>
          <a:lstStyle/>
          <a:p>
            <a:endParaRPr lang="en-US">
              <a:solidFill>
                <a:srgbClr val="69676D">
                  <a:shade val="90000"/>
                </a:srgbClr>
              </a:solidFill>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3C0AEA-CD41-4F3C-B390-ED135E50998F}" type="datetimeFigureOut">
              <a:rPr lang="en-US">
                <a:solidFill>
                  <a:srgbClr val="69676D">
                    <a:shade val="90000"/>
                  </a:srgbClr>
                </a:solidFill>
              </a:rPr>
              <a:pPr/>
              <a:t>5/17/2023</a:t>
            </a:fld>
            <a:endParaRPr lang="en-US">
              <a:solidFill>
                <a:srgbClr val="69676D">
                  <a:shade val="90000"/>
                </a:srgbClr>
              </a:solidFill>
            </a:endParaRPr>
          </a:p>
        </p:txBody>
      </p:sp>
      <p:sp>
        <p:nvSpPr>
          <p:cNvPr id="5" name="Footer Placeholder 4"/>
          <p:cNvSpPr>
            <a:spLocks noGrp="1"/>
          </p:cNvSpPr>
          <p:nvPr>
            <p:ph type="ftr" sz="quarter" idx="11"/>
          </p:nvPr>
        </p:nvSpPr>
        <p:spPr/>
        <p:txBody>
          <a:bodyPr/>
          <a:lstStyle/>
          <a:p>
            <a:endParaRPr lang="en-US">
              <a:solidFill>
                <a:srgbClr val="69676D">
                  <a:shade val="90000"/>
                </a:srgbClr>
              </a:solidFill>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0AE82B-E6DE-496D-8593-D879E45BA82B}" type="datetime1">
              <a:rPr lang="en-US">
                <a:solidFill>
                  <a:prstClr val="black">
                    <a:tint val="75000"/>
                  </a:prstClr>
                </a:solidFill>
              </a:rPr>
              <a:pPr/>
              <a:t>5/17/2023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420030-1D19-48EE-8FEC-248B2DA967E1}" type="datetime1">
              <a:rPr lang="en-US">
                <a:solidFill>
                  <a:prstClr val="black">
                    <a:tint val="75000"/>
                  </a:prstClr>
                </a:solidFill>
              </a:rPr>
              <a:pPr/>
              <a:t>5/17/2023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C7024-A3EF-4289-85F3-1C5CEC3D99F0}" type="datetime1">
              <a:rPr lang="en-US">
                <a:solidFill>
                  <a:prstClr val="black">
                    <a:tint val="75000"/>
                  </a:prstClr>
                </a:solidFill>
              </a:rPr>
              <a:pPr/>
              <a:t>5/17/2023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93474D-E5F8-4FC2-9B60-E2ED55F7E2BC}" type="datetime1">
              <a:rPr lang="en-US">
                <a:solidFill>
                  <a:prstClr val="black">
                    <a:tint val="75000"/>
                  </a:prstClr>
                </a:solidFill>
              </a:rPr>
              <a:pPr/>
              <a:t>5/17/2023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01133-C2BB-4240-8A90-E7F9C260C7F2}" type="datetime1">
              <a:rPr lang="en-US">
                <a:solidFill>
                  <a:prstClr val="black">
                    <a:tint val="75000"/>
                  </a:prstClr>
                </a:solidFill>
              </a:rPr>
              <a:pPr/>
              <a:t>5/17/2023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208E7E-0F10-4335-A88E-EEEC5A96BB53}" type="datetime1">
              <a:rPr lang="en-US">
                <a:solidFill>
                  <a:prstClr val="black">
                    <a:tint val="75000"/>
                  </a:prstClr>
                </a:solidFill>
              </a:rPr>
              <a:pPr/>
              <a:t>5/17/2023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68742-6EA7-4B48-AECD-8DE7C8634080}" type="datetime1">
              <a:rPr lang="en-US">
                <a:solidFill>
                  <a:prstClr val="black">
                    <a:tint val="75000"/>
                  </a:prstClr>
                </a:solidFill>
              </a:rPr>
              <a:pPr/>
              <a:t>5/17/2023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5/17/2023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F9BD24-8B58-4783-8F34-32EB50B922AF}" type="datetime1">
              <a:rPr lang="en-US">
                <a:solidFill>
                  <a:prstClr val="black">
                    <a:tint val="75000"/>
                  </a:prstClr>
                </a:solidFill>
              </a:rPr>
              <a:pPr/>
              <a:t>5/17/2023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98035-A15B-4316-8BE6-2D4E036B8C5E}" type="datetime1">
              <a:rPr lang="en-US">
                <a:solidFill>
                  <a:prstClr val="black">
                    <a:tint val="75000"/>
                  </a:prstClr>
                </a:solidFill>
              </a:rPr>
              <a:pPr/>
              <a:t>5/17/2023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78E9A-6735-4E07-A74B-4B6796617BE3}" type="datetime1">
              <a:rPr lang="en-US">
                <a:solidFill>
                  <a:prstClr val="black">
                    <a:tint val="75000"/>
                  </a:prstClr>
                </a:solidFill>
              </a:rPr>
              <a:pPr/>
              <a:t>5/17/2023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A5B254-B072-4CB1-B43D-2BC2DB9CD7C4}" type="datetime1">
              <a:rPr lang="en-US">
                <a:solidFill>
                  <a:prstClr val="black">
                    <a:tint val="75000"/>
                  </a:prstClr>
                </a:solidFill>
              </a:rPr>
              <a:pPr/>
              <a:t>5/17/2023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5/17/2023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5/17/2023</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5/17/2023</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5/17/2023</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5/17/2023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5/17/2023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5/17/2023</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B3C0AEA-CD41-4F3C-B390-ED135E50998F}" type="datetimeFigureOut">
              <a:rPr lang="en-US" smtClean="0">
                <a:solidFill>
                  <a:srgbClr val="69676D">
                    <a:shade val="90000"/>
                  </a:srgbClr>
                </a:solidFill>
              </a:rPr>
              <a:pPr/>
              <a:t>5/17/2023</a:t>
            </a:fld>
            <a:endParaRPr lang="en-US" dirty="0">
              <a:solidFill>
                <a:srgbClr val="69676D">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69676D">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06E2B85-19E5-46B6-96E8-D48D86305B43}" type="slidenum">
              <a:rPr lang="en-US" smtClean="0">
                <a:solidFill>
                  <a:srgbClr val="69676D">
                    <a:shade val="90000"/>
                  </a:srgbClr>
                </a:solidFill>
              </a:rPr>
              <a:pPr/>
              <a:t>‹#›</a:t>
            </a:fld>
            <a:endParaRPr lang="en-US" dirty="0">
              <a:solidFill>
                <a:srgbClr val="69676D">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6B065-F737-42D4-B0BE-72B22DA3D634}" type="datetime1">
              <a:rPr lang="en-US" smtClean="0">
                <a:solidFill>
                  <a:prstClr val="black">
                    <a:tint val="75000"/>
                  </a:prstClr>
                </a:solidFill>
              </a:rPr>
              <a:pPr/>
              <a:t>5/17/2023</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07901-0FDA-43D8-9966-A72C4CAA4B59}"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i25.tinypic.com/jsyr8l.jp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duotone>
              <a:prstClr val="black"/>
              <a:schemeClr val="accent6">
                <a:tint val="45000"/>
                <a:satMod val="400000"/>
              </a:schemeClr>
            </a:duotone>
          </a:blip>
          <a:srcRect l="6250" r="29375" b="8333"/>
          <a:stretch>
            <a:fillRect/>
          </a:stretch>
        </p:blipFill>
        <p:spPr bwMode="auto">
          <a:xfrm>
            <a:off x="2819399" y="4038600"/>
            <a:ext cx="3359727" cy="2463799"/>
          </a:xfrm>
          <a:prstGeom prst="rect">
            <a:avLst/>
          </a:prstGeom>
          <a:solidFill>
            <a:srgbClr val="000000">
              <a:shade val="95000"/>
            </a:srgbClr>
          </a:solidFill>
          <a:ln w="28575" cap="sq">
            <a:solidFill>
              <a:schemeClr val="accent6">
                <a:lumMod val="75000"/>
              </a:schemeClr>
            </a:solidFill>
            <a:miter lim="800000"/>
          </a:ln>
          <a:effectLst>
            <a:outerShdw blurRad="254000" dist="190500" dir="2700000" sy="90000" algn="bl" rotWithShape="0">
              <a:srgbClr val="000000">
                <a:alpha val="40000"/>
              </a:srgbClr>
            </a:outerShdw>
          </a:effectLst>
        </p:spPr>
      </p:pic>
      <p:sp>
        <p:nvSpPr>
          <p:cNvPr id="5" name="Rectangle 4"/>
          <p:cNvSpPr/>
          <p:nvPr/>
        </p:nvSpPr>
        <p:spPr>
          <a:xfrm>
            <a:off x="0" y="-7441"/>
            <a:ext cx="3361818" cy="523220"/>
          </a:xfrm>
          <a:prstGeom prst="rect">
            <a:avLst/>
          </a:prstGeom>
          <a:solidFill>
            <a:schemeClr val="bg2">
              <a:lumMod val="25000"/>
            </a:schemeClr>
          </a:solidFill>
        </p:spPr>
        <p:txBody>
          <a:bodyPr wrap="none">
            <a:spAutoFit/>
          </a:bodyPr>
          <a:lstStyle/>
          <a:p>
            <a:r>
              <a:rPr lang="en-US" sz="2800" b="1" kern="0" dirty="0">
                <a:solidFill>
                  <a:prstClr val="white"/>
                </a:solidFill>
                <a:latin typeface="Arial" pitchFamily="34" charset="0"/>
                <a:cs typeface="Arial" pitchFamily="34" charset="0"/>
              </a:rPr>
              <a:t>Topic 3;  Lecture 2</a:t>
            </a:r>
            <a:endParaRPr lang="en-US" sz="900" kern="0" dirty="0">
              <a:solidFill>
                <a:prstClr val="white"/>
              </a:solidFill>
            </a:endParaRPr>
          </a:p>
        </p:txBody>
      </p:sp>
      <p:sp>
        <p:nvSpPr>
          <p:cNvPr id="7" name="Rectangle 6"/>
          <p:cNvSpPr/>
          <p:nvPr/>
        </p:nvSpPr>
        <p:spPr>
          <a:xfrm>
            <a:off x="1905000" y="1066800"/>
            <a:ext cx="4985660" cy="707886"/>
          </a:xfrm>
          <a:prstGeom prst="rect">
            <a:avLst/>
          </a:prstGeom>
        </p:spPr>
        <p:txBody>
          <a:bodyPr wrap="none">
            <a:spAutoFit/>
          </a:bodyPr>
          <a:lstStyle/>
          <a:p>
            <a:r>
              <a:rPr lang="en-US" sz="4000" kern="0" dirty="0">
                <a:solidFill>
                  <a:prstClr val="white"/>
                </a:solidFill>
                <a:latin typeface="Gill Sans MT" pitchFamily="34" charset="0"/>
                <a:cs typeface="Helvetica" pitchFamily="34" charset="0"/>
              </a:rPr>
              <a:t>How to route packets?</a:t>
            </a:r>
            <a:endParaRPr lang="en-US" sz="1100" kern="0" dirty="0">
              <a:solidFill>
                <a:prstClr val="white"/>
              </a:solidFill>
              <a:latin typeface="Arial" pitchFamily="34" charset="0"/>
              <a:cs typeface="Arial" pitchFamily="34" charset="0"/>
            </a:endParaRPr>
          </a:p>
        </p:txBody>
      </p:sp>
      <p:pic>
        <p:nvPicPr>
          <p:cNvPr id="1026" name="Picture 2"/>
          <p:cNvPicPr>
            <a:picLocks noChangeAspect="1" noChangeArrowheads="1"/>
          </p:cNvPicPr>
          <p:nvPr/>
        </p:nvPicPr>
        <p:blipFill>
          <a:blip r:embed="rId4" cstate="print">
            <a:clrChange>
              <a:clrFrom>
                <a:srgbClr val="FFFFFF"/>
              </a:clrFrom>
              <a:clrTo>
                <a:srgbClr val="FFFFFF">
                  <a:alpha val="0"/>
                </a:srgbClr>
              </a:clrTo>
            </a:clrChange>
            <a:duotone>
              <a:schemeClr val="accent6">
                <a:shade val="45000"/>
                <a:satMod val="135000"/>
              </a:schemeClr>
              <a:prstClr val="white"/>
            </a:duotone>
          </a:blip>
          <a:srcRect/>
          <a:stretch>
            <a:fillRect/>
          </a:stretch>
        </p:blipFill>
        <p:spPr bwMode="auto">
          <a:xfrm>
            <a:off x="2590800" y="1981200"/>
            <a:ext cx="3657600" cy="1790753"/>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704671"/>
            <a:ext cx="9144000" cy="1138773"/>
          </a:xfrm>
          <a:prstGeom prst="rect">
            <a:avLst/>
          </a:prstGeom>
          <a:solidFill>
            <a:srgbClr val="F79646">
              <a:lumMod val="75000"/>
            </a:srgbClr>
          </a:solidFill>
        </p:spPr>
        <p:txBody>
          <a:bodyPr wrap="square" rtlCol="0">
            <a:spAutoFit/>
          </a:bodyPr>
          <a:lstStyle/>
          <a:p>
            <a:pPr algn="ctr">
              <a:defRPr/>
            </a:pPr>
            <a:r>
              <a:rPr lang="en-US" sz="4000" b="1" dirty="0">
                <a:ln>
                  <a:solidFill>
                    <a:schemeClr val="bg1"/>
                  </a:solidFill>
                </a:ln>
                <a:solidFill>
                  <a:sysClr val="windowText" lastClr="000000"/>
                </a:solidFill>
                <a:latin typeface="Tahoma" pitchFamily="34" charset="0"/>
                <a:cs typeface="Tahoma" pitchFamily="34" charset="0"/>
              </a:rPr>
              <a:t>Border Gateway Protocol (BGP) </a:t>
            </a:r>
          </a:p>
          <a:p>
            <a:pPr algn="ctr">
              <a:defRPr/>
            </a:pPr>
            <a:r>
              <a:rPr lang="en-US" sz="2800" b="1" dirty="0">
                <a:ln>
                  <a:solidFill>
                    <a:prstClr val="black"/>
                  </a:solidFill>
                </a:ln>
                <a:solidFill>
                  <a:prstClr val="white"/>
                </a:solidFill>
                <a:latin typeface="Tahoma" pitchFamily="34" charset="0"/>
                <a:cs typeface="Tahoma" pitchFamily="34" charset="0"/>
              </a:rPr>
              <a:t>(the de-facto inter-AS routing protocol)</a:t>
            </a:r>
            <a:endParaRPr lang="th-TH" sz="2800" b="1" dirty="0">
              <a:ln>
                <a:solidFill>
                  <a:prstClr val="black"/>
                </a:solidFill>
              </a:ln>
              <a:solidFill>
                <a:prstClr val="white"/>
              </a:solidFill>
              <a:latin typeface="Tahoma" pitchFamily="34" charset="0"/>
              <a:cs typeface="Tahoma" pitchFamily="34" charset="0"/>
            </a:endParaRPr>
          </a:p>
        </p:txBody>
      </p:sp>
      <p:sp>
        <p:nvSpPr>
          <p:cNvPr id="6" name="Rectangle 5"/>
          <p:cNvSpPr/>
          <p:nvPr/>
        </p:nvSpPr>
        <p:spPr>
          <a:xfrm>
            <a:off x="0" y="5552182"/>
            <a:ext cx="9144000" cy="1077218"/>
          </a:xfrm>
          <a:prstGeom prst="rect">
            <a:avLst/>
          </a:prstGeom>
          <a:solidFill>
            <a:schemeClr val="accent1">
              <a:lumMod val="20000"/>
              <a:lumOff val="80000"/>
            </a:schemeClr>
          </a:solidFill>
          <a:scene3d>
            <a:camera prst="orthographicFront"/>
            <a:lightRig rig="threePt" dir="t"/>
          </a:scene3d>
          <a:sp3d>
            <a:bevelT w="114300" prst="artDeco"/>
          </a:sp3d>
        </p:spPr>
        <p:txBody>
          <a:bodyPr wrap="square">
            <a:spAutoFit/>
          </a:bodyPr>
          <a:lstStyle/>
          <a:p>
            <a:pPr algn="ctr"/>
            <a:r>
              <a:rPr lang="en-US" sz="3200" dirty="0">
                <a:ln w="0" cap="rnd" cmpd="thickThin">
                  <a:noFill/>
                  <a:bevel/>
                </a:ln>
                <a:solidFill>
                  <a:sysClr val="windowText" lastClr="000000"/>
                </a:solidFill>
                <a:latin typeface="Arial Narrow" pitchFamily="34" charset="0"/>
                <a:cs typeface="Microsoft Sans Serif" pitchFamily="34" charset="0"/>
              </a:rPr>
              <a:t>BGP is a classless routing protocol and runs on TCP </a:t>
            </a:r>
          </a:p>
          <a:p>
            <a:pPr algn="ctr"/>
            <a:r>
              <a:rPr lang="en-US" sz="3200" dirty="0">
                <a:ln w="0" cap="rnd" cmpd="thickThin">
                  <a:noFill/>
                  <a:bevel/>
                </a:ln>
                <a:solidFill>
                  <a:sysClr val="windowText" lastClr="000000"/>
                </a:solidFill>
                <a:latin typeface="Arial Narrow" pitchFamily="34" charset="0"/>
                <a:cs typeface="Microsoft Sans Serif" pitchFamily="34" charset="0"/>
              </a:rPr>
              <a:t>to exchange reachability information between AS</a:t>
            </a:r>
            <a:endParaRPr lang="en-US" sz="3600" dirty="0">
              <a:ln w="0" cap="rnd" cmpd="thickThin">
                <a:noFill/>
                <a:bevel/>
              </a:ln>
              <a:solidFill>
                <a:sysClr val="windowText" lastClr="000000"/>
              </a:solidFill>
              <a:latin typeface="Arial Narrow" pitchFamily="34" charset="0"/>
            </a:endParaRPr>
          </a:p>
        </p:txBody>
      </p:sp>
      <p:pic>
        <p:nvPicPr>
          <p:cNvPr id="10" name="Picture 2"/>
          <p:cNvPicPr>
            <a:picLocks noChangeAspect="1" noChangeArrowheads="1"/>
          </p:cNvPicPr>
          <p:nvPr/>
        </p:nvPicPr>
        <p:blipFill>
          <a:blip r:embed="rId3" cstate="print"/>
          <a:srcRect/>
          <a:stretch>
            <a:fillRect/>
          </a:stretch>
        </p:blipFill>
        <p:spPr bwMode="auto">
          <a:xfrm>
            <a:off x="457199" y="2133600"/>
            <a:ext cx="3119155" cy="1676400"/>
          </a:xfrm>
          <a:prstGeom prst="rect">
            <a:avLst/>
          </a:prstGeom>
          <a:noFill/>
          <a:ln w="9525">
            <a:noFill/>
            <a:miter lim="800000"/>
            <a:headEnd/>
            <a:tailEnd/>
          </a:ln>
        </p:spPr>
      </p:pic>
      <p:sp>
        <p:nvSpPr>
          <p:cNvPr id="2" name="Rectangle 1"/>
          <p:cNvSpPr/>
          <p:nvPr/>
        </p:nvSpPr>
        <p:spPr>
          <a:xfrm>
            <a:off x="3657600" y="2057400"/>
            <a:ext cx="5334000" cy="2308324"/>
          </a:xfrm>
          <a:prstGeom prst="rect">
            <a:avLst/>
          </a:prstGeom>
        </p:spPr>
        <p:txBody>
          <a:bodyPr wrap="square">
            <a:spAutoFit/>
          </a:bodyPr>
          <a:lstStyle/>
          <a:p>
            <a:pPr marL="285750" indent="-285750">
              <a:buFontTx/>
              <a:buChar char="-"/>
            </a:pPr>
            <a:r>
              <a:rPr lang="en-US" sz="2400" dirty="0">
                <a:ln w="0" cap="rnd" cmpd="thickThin">
                  <a:noFill/>
                  <a:bevel/>
                </a:ln>
                <a:solidFill>
                  <a:sysClr val="windowText" lastClr="000000"/>
                </a:solidFill>
                <a:latin typeface="Arial Narrow" pitchFamily="34" charset="0"/>
                <a:cs typeface="Microsoft Sans Serif" pitchFamily="34" charset="0"/>
              </a:rPr>
              <a:t>RFC 1771</a:t>
            </a:r>
          </a:p>
          <a:p>
            <a:pPr marL="285750" indent="-285750">
              <a:buFontTx/>
              <a:buChar char="-"/>
            </a:pPr>
            <a:r>
              <a:rPr lang="en-US" sz="2400" dirty="0">
                <a:ln w="0" cap="rnd" cmpd="thickThin">
                  <a:noFill/>
                  <a:bevel/>
                </a:ln>
                <a:solidFill>
                  <a:sysClr val="windowText" lastClr="000000"/>
                </a:solidFill>
                <a:latin typeface="Arial Narrow" pitchFamily="34" charset="0"/>
                <a:cs typeface="Microsoft Sans Serif" pitchFamily="34" charset="0"/>
              </a:rPr>
              <a:t>TCP session over port 179</a:t>
            </a:r>
          </a:p>
          <a:p>
            <a:pPr marL="285750" indent="-285750">
              <a:buFontTx/>
              <a:buChar char="-"/>
            </a:pPr>
            <a:r>
              <a:rPr lang="en-US" sz="2400" dirty="0">
                <a:ln w="0" cap="rnd" cmpd="thickThin">
                  <a:noFill/>
                  <a:bevel/>
                </a:ln>
                <a:solidFill>
                  <a:sysClr val="windowText" lastClr="000000"/>
                </a:solidFill>
                <a:latin typeface="Arial Narrow" pitchFamily="34" charset="0"/>
                <a:cs typeface="Microsoft Sans Serif" pitchFamily="34" charset="0"/>
              </a:rPr>
              <a:t>Replaced EGP</a:t>
            </a:r>
          </a:p>
          <a:p>
            <a:pPr marL="285750" indent="-285750">
              <a:buFontTx/>
              <a:buChar char="-"/>
            </a:pPr>
            <a:r>
              <a:rPr lang="en-US" sz="2400" dirty="0">
                <a:ln w="0" cap="rnd" cmpd="thickThin">
                  <a:noFill/>
                  <a:bevel/>
                </a:ln>
                <a:solidFill>
                  <a:sysClr val="windowText" lastClr="000000"/>
                </a:solidFill>
                <a:latin typeface="Arial Narrow" pitchFamily="34" charset="0"/>
                <a:cs typeface="Microsoft Sans Serif" pitchFamily="34" charset="0"/>
              </a:rPr>
              <a:t>Decentralized approach</a:t>
            </a:r>
          </a:p>
          <a:p>
            <a:pPr marL="285750" indent="-285750">
              <a:buFontTx/>
              <a:buChar char="-"/>
            </a:pPr>
            <a:r>
              <a:rPr lang="en-US" sz="2400" dirty="0">
                <a:ln w="0" cap="rnd" cmpd="thickThin">
                  <a:noFill/>
                  <a:bevel/>
                </a:ln>
                <a:solidFill>
                  <a:sysClr val="windowText" lastClr="000000"/>
                </a:solidFill>
                <a:latin typeface="Arial Narrow" pitchFamily="34" charset="0"/>
                <a:cs typeface="Microsoft Sans Serif" pitchFamily="34" charset="0"/>
              </a:rPr>
              <a:t>Moving away from earlier Internet</a:t>
            </a:r>
            <a:r>
              <a:rPr lang="en-US" sz="2400" dirty="0"/>
              <a:t> model</a:t>
            </a:r>
          </a:p>
          <a:p>
            <a:pPr marL="285750" indent="-285750">
              <a:buFontTx/>
              <a:buChar char="-"/>
            </a:pPr>
            <a:endParaRPr lang="en-US" sz="2400" dirty="0"/>
          </a:p>
        </p:txBody>
      </p:sp>
      <p:pic>
        <p:nvPicPr>
          <p:cNvPr id="3" name="Picture 2" descr="Screen Shot 2013-04-02 at 9.58.40 A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800" y="4343400"/>
            <a:ext cx="8026400" cy="1054100"/>
          </a:xfrm>
          <a:prstGeom prst="rect">
            <a:avLst/>
          </a:prstGeom>
        </p:spPr>
      </p:pic>
    </p:spTree>
    <p:extLst>
      <p:ext uri="{BB962C8B-B14F-4D97-AF65-F5344CB8AC3E}">
        <p14:creationId xmlns:p14="http://schemas.microsoft.com/office/powerpoint/2010/main" val="212028358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a:xfrm>
            <a:off x="57150" y="1219200"/>
            <a:ext cx="8915400" cy="4343400"/>
          </a:xfrm>
        </p:spPr>
        <p:txBody>
          <a:bodyPr>
            <a:normAutofit lnSpcReduction="10000"/>
          </a:bodyPr>
          <a:lstStyle/>
          <a:p>
            <a:pPr>
              <a:lnSpc>
                <a:spcPct val="90000"/>
              </a:lnSpc>
            </a:pPr>
            <a:r>
              <a:rPr lang="en-US" dirty="0"/>
              <a:t>Interdomain Protocols have to deal with politics. As an example, few routing constraints are:</a:t>
            </a:r>
          </a:p>
          <a:p>
            <a:pPr>
              <a:lnSpc>
                <a:spcPct val="90000"/>
              </a:lnSpc>
            </a:pPr>
            <a:endParaRPr lang="en-US" dirty="0"/>
          </a:p>
          <a:p>
            <a:pPr lvl="1">
              <a:lnSpc>
                <a:spcPct val="90000"/>
              </a:lnSpc>
            </a:pPr>
            <a:r>
              <a:rPr lang="en-US" dirty="0"/>
              <a:t>Do not carry commercial traffic on the educational network</a:t>
            </a:r>
          </a:p>
          <a:p>
            <a:pPr lvl="1">
              <a:lnSpc>
                <a:spcPct val="90000"/>
              </a:lnSpc>
            </a:pPr>
            <a:r>
              <a:rPr lang="en-US" dirty="0"/>
              <a:t>Never send traffic from the pentagon on a route through Iraq</a:t>
            </a:r>
          </a:p>
          <a:p>
            <a:pPr lvl="1">
              <a:lnSpc>
                <a:spcPct val="90000"/>
              </a:lnSpc>
            </a:pPr>
            <a:r>
              <a:rPr lang="en-US" dirty="0"/>
              <a:t>Traffic starting and ending at apple should not transit Google. </a:t>
            </a:r>
          </a:p>
          <a:p>
            <a:pPr lvl="1">
              <a:lnSpc>
                <a:spcPct val="90000"/>
              </a:lnSpc>
            </a:pPr>
            <a:r>
              <a:rPr lang="en-US" dirty="0"/>
              <a:t>Etc.</a:t>
            </a:r>
          </a:p>
        </p:txBody>
      </p:sp>
      <p:sp>
        <p:nvSpPr>
          <p:cNvPr id="36" name="TextBox 35"/>
          <p:cNvSpPr txBox="1"/>
          <p:nvPr/>
        </p:nvSpPr>
        <p:spPr>
          <a:xfrm>
            <a:off x="0" y="0"/>
            <a:ext cx="9144000" cy="677108"/>
          </a:xfrm>
          <a:prstGeom prst="rect">
            <a:avLst/>
          </a:prstGeom>
          <a:solidFill>
            <a:srgbClr val="F79646">
              <a:lumMod val="75000"/>
            </a:srgbClr>
          </a:solidFill>
        </p:spPr>
        <p:txBody>
          <a:bodyPr wrap="square" rtlCol="0">
            <a:spAutoFit/>
          </a:bodyPr>
          <a:lstStyle/>
          <a:p>
            <a:pPr algn="ctr">
              <a:defRPr/>
            </a:pPr>
            <a:r>
              <a:rPr lang="en-US" sz="3800" b="1" dirty="0">
                <a:ln>
                  <a:solidFill>
                    <a:prstClr val="black"/>
                  </a:solidFill>
                </a:ln>
                <a:solidFill>
                  <a:prstClr val="white"/>
                </a:solidFill>
                <a:latin typeface="Tahoma" pitchFamily="34" charset="0"/>
                <a:cs typeface="Tahoma" pitchFamily="34" charset="0"/>
              </a:rPr>
              <a:t>Interdomain Routing Protocol</a:t>
            </a:r>
            <a:endParaRPr lang="th-TH" sz="3800" b="1" dirty="0">
              <a:ln>
                <a:solidFill>
                  <a:prstClr val="black"/>
                </a:solidFill>
              </a:ln>
              <a:solidFill>
                <a:prstClr val="white"/>
              </a:solidFill>
              <a:latin typeface="Tahoma" pitchFamily="34" charset="0"/>
              <a:cs typeface="Tahoma" pitchFamily="34" charset="0"/>
            </a:endParaRPr>
          </a:p>
        </p:txBody>
      </p:sp>
    </p:spTree>
    <p:extLst>
      <p:ext uri="{BB962C8B-B14F-4D97-AF65-F5344CB8AC3E}">
        <p14:creationId xmlns:p14="http://schemas.microsoft.com/office/powerpoint/2010/main" val="2147690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8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a:xfrm>
            <a:off x="152400" y="3581400"/>
            <a:ext cx="8915400" cy="2163763"/>
          </a:xfrm>
        </p:spPr>
        <p:txBody>
          <a:bodyPr>
            <a:normAutofit lnSpcReduction="10000"/>
          </a:bodyPr>
          <a:lstStyle/>
          <a:p>
            <a:pPr>
              <a:lnSpc>
                <a:spcPct val="90000"/>
              </a:lnSpc>
            </a:pPr>
            <a:r>
              <a:rPr lang="en-US" b="1" dirty="0">
                <a:solidFill>
                  <a:srgbClr val="FF3300"/>
                </a:solidFill>
              </a:rPr>
              <a:t>External BGP (</a:t>
            </a:r>
            <a:r>
              <a:rPr lang="en-US" b="1" dirty="0" err="1">
                <a:solidFill>
                  <a:srgbClr val="FF3300"/>
                </a:solidFill>
              </a:rPr>
              <a:t>eBGP</a:t>
            </a:r>
            <a:r>
              <a:rPr lang="en-US" b="1" dirty="0">
                <a:solidFill>
                  <a:srgbClr val="FF3300"/>
                </a:solidFill>
              </a:rPr>
              <a:t>):</a:t>
            </a:r>
            <a:r>
              <a:rPr lang="en-US" dirty="0"/>
              <a:t> exchanging routes </a:t>
            </a:r>
            <a:r>
              <a:rPr lang="en-US" i="1" dirty="0"/>
              <a:t>between</a:t>
            </a:r>
            <a:r>
              <a:rPr lang="en-US" dirty="0"/>
              <a:t> Autonomous Systems</a:t>
            </a:r>
          </a:p>
          <a:p>
            <a:pPr>
              <a:lnSpc>
                <a:spcPct val="90000"/>
              </a:lnSpc>
            </a:pPr>
            <a:r>
              <a:rPr lang="en-US" b="1" dirty="0">
                <a:solidFill>
                  <a:srgbClr val="FF3300"/>
                </a:solidFill>
              </a:rPr>
              <a:t>Internal BGP (</a:t>
            </a:r>
            <a:r>
              <a:rPr lang="en-US" b="1" dirty="0" err="1">
                <a:solidFill>
                  <a:srgbClr val="FF3300"/>
                </a:solidFill>
              </a:rPr>
              <a:t>iBGP</a:t>
            </a:r>
            <a:r>
              <a:rPr lang="en-US" b="1" dirty="0">
                <a:solidFill>
                  <a:srgbClr val="FF3300"/>
                </a:solidFill>
              </a:rPr>
              <a:t>):</a:t>
            </a:r>
            <a:r>
              <a:rPr lang="en-US" dirty="0"/>
              <a:t> disseminating routes to external destinations among the routers </a:t>
            </a:r>
            <a:r>
              <a:rPr lang="en-US" i="1" dirty="0"/>
              <a:t>within an AS</a:t>
            </a:r>
          </a:p>
        </p:txBody>
      </p:sp>
      <p:grpSp>
        <p:nvGrpSpPr>
          <p:cNvPr id="37" name="Group 36"/>
          <p:cNvGrpSpPr/>
          <p:nvPr/>
        </p:nvGrpSpPr>
        <p:grpSpPr>
          <a:xfrm>
            <a:off x="838200" y="1066800"/>
            <a:ext cx="7543800" cy="2211388"/>
            <a:chOff x="609600" y="1524000"/>
            <a:chExt cx="7543800" cy="2211388"/>
          </a:xfrm>
        </p:grpSpPr>
        <p:sp>
          <p:nvSpPr>
            <p:cNvPr id="77829" name="Cloud"/>
            <p:cNvSpPr>
              <a:spLocks noChangeAspect="1" noEditPoints="1" noChangeArrowheads="1"/>
            </p:cNvSpPr>
            <p:nvPr/>
          </p:nvSpPr>
          <p:spPr bwMode="auto">
            <a:xfrm>
              <a:off x="609600" y="1905000"/>
              <a:ext cx="3276600" cy="17145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fontAlgn="base">
                <a:spcBef>
                  <a:spcPct val="0"/>
                </a:spcBef>
                <a:spcAft>
                  <a:spcPct val="0"/>
                </a:spcAft>
              </a:pPr>
              <a:endParaRPr lang="en-US">
                <a:solidFill>
                  <a:srgbClr val="000000"/>
                </a:solidFill>
              </a:endParaRPr>
            </a:p>
          </p:txBody>
        </p:sp>
        <p:grpSp>
          <p:nvGrpSpPr>
            <p:cNvPr id="2" name="Group 6"/>
            <p:cNvGrpSpPr>
              <a:grpSpLocks/>
            </p:cNvGrpSpPr>
            <p:nvPr/>
          </p:nvGrpSpPr>
          <p:grpSpPr bwMode="auto">
            <a:xfrm>
              <a:off x="1066800" y="2084388"/>
              <a:ext cx="2286000" cy="1344612"/>
              <a:chOff x="3618" y="3120"/>
              <a:chExt cx="1107" cy="672"/>
            </a:xfrm>
          </p:grpSpPr>
          <p:sp>
            <p:nvSpPr>
              <p:cNvPr id="77831" name="Oval 7"/>
              <p:cNvSpPr>
                <a:spLocks noChangeArrowheads="1"/>
              </p:cNvSpPr>
              <p:nvPr/>
            </p:nvSpPr>
            <p:spPr bwMode="auto">
              <a:xfrm>
                <a:off x="4032" y="3120"/>
                <a:ext cx="240" cy="240"/>
              </a:xfrm>
              <a:prstGeom prst="ellipse">
                <a:avLst/>
              </a:prstGeom>
              <a:solidFill>
                <a:srgbClr val="F9F7A5"/>
              </a:solidFill>
              <a:ln w="9525" algn="ctr">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sp>
            <p:nvSpPr>
              <p:cNvPr id="77832" name="Oval 8"/>
              <p:cNvSpPr>
                <a:spLocks noChangeArrowheads="1"/>
              </p:cNvSpPr>
              <p:nvPr/>
            </p:nvSpPr>
            <p:spPr bwMode="auto">
              <a:xfrm>
                <a:off x="4032" y="3552"/>
                <a:ext cx="240" cy="240"/>
              </a:xfrm>
              <a:prstGeom prst="ellipse">
                <a:avLst/>
              </a:prstGeom>
              <a:solidFill>
                <a:srgbClr val="F9F7A5"/>
              </a:solidFill>
              <a:ln w="9525" algn="ctr">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sp>
            <p:nvSpPr>
              <p:cNvPr id="77833" name="Line 9"/>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sp>
            <p:nvSpPr>
              <p:cNvPr id="77834" name="Line 10"/>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sp>
            <p:nvSpPr>
              <p:cNvPr id="77835" name="Line 11"/>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sp>
            <p:nvSpPr>
              <p:cNvPr id="77836" name="Line 12"/>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sp>
            <p:nvSpPr>
              <p:cNvPr id="77837" name="Oval 13"/>
              <p:cNvSpPr>
                <a:spLocks noChangeArrowheads="1"/>
              </p:cNvSpPr>
              <p:nvPr/>
            </p:nvSpPr>
            <p:spPr bwMode="auto">
              <a:xfrm>
                <a:off x="4485" y="3303"/>
                <a:ext cx="240" cy="240"/>
              </a:xfrm>
              <a:prstGeom prst="ellipse">
                <a:avLst/>
              </a:prstGeom>
              <a:solidFill>
                <a:srgbClr val="F9F7A5"/>
              </a:solidFill>
              <a:ln w="9525" algn="ctr">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sp>
            <p:nvSpPr>
              <p:cNvPr id="77838" name="Oval 14"/>
              <p:cNvSpPr>
                <a:spLocks noChangeArrowheads="1"/>
              </p:cNvSpPr>
              <p:nvPr/>
            </p:nvSpPr>
            <p:spPr bwMode="auto">
              <a:xfrm>
                <a:off x="3618" y="3291"/>
                <a:ext cx="240" cy="240"/>
              </a:xfrm>
              <a:prstGeom prst="ellipse">
                <a:avLst/>
              </a:prstGeom>
              <a:solidFill>
                <a:srgbClr val="F9F7A5"/>
              </a:solidFill>
              <a:ln w="9525" algn="ctr">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grpSp>
        <p:sp>
          <p:nvSpPr>
            <p:cNvPr id="77839" name="Cloud"/>
            <p:cNvSpPr>
              <a:spLocks noChangeAspect="1" noEditPoints="1" noChangeArrowheads="1"/>
            </p:cNvSpPr>
            <p:nvPr/>
          </p:nvSpPr>
          <p:spPr bwMode="auto">
            <a:xfrm>
              <a:off x="4800600" y="1981200"/>
              <a:ext cx="3352800" cy="17541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fontAlgn="base">
                <a:spcBef>
                  <a:spcPct val="0"/>
                </a:spcBef>
                <a:spcAft>
                  <a:spcPct val="0"/>
                </a:spcAft>
              </a:pPr>
              <a:endParaRPr lang="en-US">
                <a:solidFill>
                  <a:srgbClr val="000000"/>
                </a:solidFill>
              </a:endParaRPr>
            </a:p>
          </p:txBody>
        </p:sp>
        <p:grpSp>
          <p:nvGrpSpPr>
            <p:cNvPr id="3" name="Group 16"/>
            <p:cNvGrpSpPr>
              <a:grpSpLocks/>
            </p:cNvGrpSpPr>
            <p:nvPr/>
          </p:nvGrpSpPr>
          <p:grpSpPr bwMode="auto">
            <a:xfrm>
              <a:off x="5253038" y="2160588"/>
              <a:ext cx="2214562" cy="1344612"/>
              <a:chOff x="3618" y="3120"/>
              <a:chExt cx="1107" cy="672"/>
            </a:xfrm>
          </p:grpSpPr>
          <p:sp>
            <p:nvSpPr>
              <p:cNvPr id="77841" name="Oval 17"/>
              <p:cNvSpPr>
                <a:spLocks noChangeArrowheads="1"/>
              </p:cNvSpPr>
              <p:nvPr/>
            </p:nvSpPr>
            <p:spPr bwMode="auto">
              <a:xfrm>
                <a:off x="4032" y="3120"/>
                <a:ext cx="240" cy="240"/>
              </a:xfrm>
              <a:prstGeom prst="ellipse">
                <a:avLst/>
              </a:prstGeom>
              <a:solidFill>
                <a:srgbClr val="F9F7A5"/>
              </a:solidFill>
              <a:ln w="9525" algn="ctr">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sp>
            <p:nvSpPr>
              <p:cNvPr id="77842" name="Oval 18"/>
              <p:cNvSpPr>
                <a:spLocks noChangeArrowheads="1"/>
              </p:cNvSpPr>
              <p:nvPr/>
            </p:nvSpPr>
            <p:spPr bwMode="auto">
              <a:xfrm>
                <a:off x="4032" y="3552"/>
                <a:ext cx="240" cy="240"/>
              </a:xfrm>
              <a:prstGeom prst="ellipse">
                <a:avLst/>
              </a:prstGeom>
              <a:solidFill>
                <a:srgbClr val="F9F7A5"/>
              </a:solidFill>
              <a:ln w="9525" algn="ctr">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sp>
            <p:nvSpPr>
              <p:cNvPr id="77843" name="Line 19"/>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sp>
            <p:nvSpPr>
              <p:cNvPr id="77844" name="Line 20"/>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sp>
            <p:nvSpPr>
              <p:cNvPr id="77845" name="Line 21"/>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sp>
            <p:nvSpPr>
              <p:cNvPr id="77846" name="Line 22"/>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sp>
            <p:nvSpPr>
              <p:cNvPr id="77847" name="Oval 23"/>
              <p:cNvSpPr>
                <a:spLocks noChangeArrowheads="1"/>
              </p:cNvSpPr>
              <p:nvPr/>
            </p:nvSpPr>
            <p:spPr bwMode="auto">
              <a:xfrm>
                <a:off x="4485" y="3303"/>
                <a:ext cx="240" cy="240"/>
              </a:xfrm>
              <a:prstGeom prst="ellipse">
                <a:avLst/>
              </a:prstGeom>
              <a:solidFill>
                <a:srgbClr val="F9F7A5"/>
              </a:solidFill>
              <a:ln w="9525" algn="ctr">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sp>
            <p:nvSpPr>
              <p:cNvPr id="77848" name="Oval 24"/>
              <p:cNvSpPr>
                <a:spLocks noChangeArrowheads="1"/>
              </p:cNvSpPr>
              <p:nvPr/>
            </p:nvSpPr>
            <p:spPr bwMode="auto">
              <a:xfrm>
                <a:off x="3618" y="3291"/>
                <a:ext cx="240" cy="240"/>
              </a:xfrm>
              <a:prstGeom prst="ellipse">
                <a:avLst/>
              </a:prstGeom>
              <a:solidFill>
                <a:srgbClr val="F9F7A5"/>
              </a:solidFill>
              <a:ln w="9525" algn="ctr">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grpSp>
        <p:sp>
          <p:nvSpPr>
            <p:cNvPr id="77849" name="Line 25"/>
            <p:cNvSpPr>
              <a:spLocks noChangeShapeType="1"/>
            </p:cNvSpPr>
            <p:nvPr/>
          </p:nvSpPr>
          <p:spPr bwMode="auto">
            <a:xfrm>
              <a:off x="3276600" y="2514600"/>
              <a:ext cx="20574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a:solidFill>
                  <a:srgbClr val="000000"/>
                </a:solidFill>
              </a:endParaRPr>
            </a:p>
          </p:txBody>
        </p:sp>
        <p:grpSp>
          <p:nvGrpSpPr>
            <p:cNvPr id="4" name="Group 31"/>
            <p:cNvGrpSpPr>
              <a:grpSpLocks/>
            </p:cNvGrpSpPr>
            <p:nvPr/>
          </p:nvGrpSpPr>
          <p:grpSpPr bwMode="auto">
            <a:xfrm>
              <a:off x="3124200" y="1676400"/>
              <a:ext cx="2286000" cy="762000"/>
              <a:chOff x="1968" y="1056"/>
              <a:chExt cx="1440" cy="480"/>
            </a:xfrm>
          </p:grpSpPr>
          <p:sp>
            <p:nvSpPr>
              <p:cNvPr id="77850" name="Freeform 26"/>
              <p:cNvSpPr>
                <a:spLocks/>
              </p:cNvSpPr>
              <p:nvPr/>
            </p:nvSpPr>
            <p:spPr bwMode="auto">
              <a:xfrm>
                <a:off x="1968" y="1344"/>
                <a:ext cx="1440" cy="192"/>
              </a:xfrm>
              <a:custGeom>
                <a:avLst/>
                <a:gdLst/>
                <a:ahLst/>
                <a:cxnLst>
                  <a:cxn ang="0">
                    <a:pos x="1440" y="248"/>
                  </a:cxn>
                  <a:cxn ang="0">
                    <a:pos x="720" y="8"/>
                  </a:cxn>
                  <a:cxn ang="0">
                    <a:pos x="0" y="296"/>
                  </a:cxn>
                </a:cxnLst>
                <a:rect l="0" t="0" r="r" b="b"/>
                <a:pathLst>
                  <a:path w="1440" h="296">
                    <a:moveTo>
                      <a:pt x="1440" y="248"/>
                    </a:moveTo>
                    <a:cubicBezTo>
                      <a:pt x="1200" y="124"/>
                      <a:pt x="960" y="0"/>
                      <a:pt x="720" y="8"/>
                    </a:cubicBezTo>
                    <a:cubicBezTo>
                      <a:pt x="480" y="16"/>
                      <a:pt x="240" y="156"/>
                      <a:pt x="0" y="296"/>
                    </a:cubicBezTo>
                  </a:path>
                </a:pathLst>
              </a:custGeom>
              <a:noFill/>
              <a:ln w="38100" cap="flat" cmpd="sng">
                <a:solidFill>
                  <a:srgbClr val="FF3300"/>
                </a:solidFill>
                <a:prstDash val="dash"/>
                <a:round/>
                <a:headEnd type="none" w="med" len="med"/>
                <a:tailEnd type="triangle" w="med" len="med"/>
              </a:ln>
              <a:effectLst/>
            </p:spPr>
            <p:txBody>
              <a:bodyPr/>
              <a:lstStyle/>
              <a:p>
                <a:pPr fontAlgn="base">
                  <a:spcBef>
                    <a:spcPct val="0"/>
                  </a:spcBef>
                  <a:spcAft>
                    <a:spcPct val="0"/>
                  </a:spcAft>
                </a:pPr>
                <a:endParaRPr lang="en-US">
                  <a:solidFill>
                    <a:srgbClr val="000000"/>
                  </a:solidFill>
                </a:endParaRPr>
              </a:p>
            </p:txBody>
          </p:sp>
          <p:sp>
            <p:nvSpPr>
              <p:cNvPr id="77851" name="Text Box 27"/>
              <p:cNvSpPr txBox="1">
                <a:spLocks noChangeArrowheads="1"/>
              </p:cNvSpPr>
              <p:nvPr/>
            </p:nvSpPr>
            <p:spPr bwMode="auto">
              <a:xfrm>
                <a:off x="2400" y="1056"/>
                <a:ext cx="912" cy="288"/>
              </a:xfrm>
              <a:prstGeom prst="rect">
                <a:avLst/>
              </a:prstGeom>
              <a:noFill/>
              <a:ln w="9525">
                <a:noFill/>
                <a:miter lim="800000"/>
                <a:headEnd/>
                <a:tailEnd/>
              </a:ln>
              <a:effectLst/>
            </p:spPr>
            <p:txBody>
              <a:bodyPr>
                <a:spAutoFit/>
              </a:bodyPr>
              <a:lstStyle/>
              <a:p>
                <a:pPr fontAlgn="base">
                  <a:spcBef>
                    <a:spcPct val="50000"/>
                  </a:spcBef>
                  <a:spcAft>
                    <a:spcPct val="0"/>
                  </a:spcAft>
                </a:pPr>
                <a:r>
                  <a:rPr lang="en-US" sz="2400" b="1">
                    <a:solidFill>
                      <a:srgbClr val="FF3300"/>
                    </a:solidFill>
                  </a:rPr>
                  <a:t>eBGP</a:t>
                </a:r>
              </a:p>
            </p:txBody>
          </p:sp>
        </p:grpSp>
        <p:grpSp>
          <p:nvGrpSpPr>
            <p:cNvPr id="5" name="Group 32"/>
            <p:cNvGrpSpPr>
              <a:grpSpLocks/>
            </p:cNvGrpSpPr>
            <p:nvPr/>
          </p:nvGrpSpPr>
          <p:grpSpPr bwMode="auto">
            <a:xfrm>
              <a:off x="1752600" y="1524000"/>
              <a:ext cx="1447800" cy="914400"/>
              <a:chOff x="1104" y="960"/>
              <a:chExt cx="912" cy="576"/>
            </a:xfrm>
          </p:grpSpPr>
          <p:sp>
            <p:nvSpPr>
              <p:cNvPr id="77852" name="Freeform 28"/>
              <p:cNvSpPr>
                <a:spLocks/>
              </p:cNvSpPr>
              <p:nvPr/>
            </p:nvSpPr>
            <p:spPr bwMode="auto">
              <a:xfrm>
                <a:off x="1488" y="1312"/>
                <a:ext cx="432" cy="224"/>
              </a:xfrm>
              <a:custGeom>
                <a:avLst/>
                <a:gdLst/>
                <a:ahLst/>
                <a:cxnLst>
                  <a:cxn ang="0">
                    <a:pos x="432" y="224"/>
                  </a:cxn>
                  <a:cxn ang="0">
                    <a:pos x="288" y="32"/>
                  </a:cxn>
                  <a:cxn ang="0">
                    <a:pos x="0" y="32"/>
                  </a:cxn>
                </a:cxnLst>
                <a:rect l="0" t="0" r="r" b="b"/>
                <a:pathLst>
                  <a:path w="432" h="224">
                    <a:moveTo>
                      <a:pt x="432" y="224"/>
                    </a:moveTo>
                    <a:cubicBezTo>
                      <a:pt x="396" y="144"/>
                      <a:pt x="360" y="64"/>
                      <a:pt x="288" y="32"/>
                    </a:cubicBezTo>
                    <a:cubicBezTo>
                      <a:pt x="216" y="0"/>
                      <a:pt x="108" y="16"/>
                      <a:pt x="0" y="32"/>
                    </a:cubicBezTo>
                  </a:path>
                </a:pathLst>
              </a:custGeom>
              <a:noFill/>
              <a:ln w="38100" cap="flat">
                <a:solidFill>
                  <a:schemeClr val="accent2"/>
                </a:solidFill>
                <a:prstDash val="sysDot"/>
                <a:round/>
                <a:headEnd type="none" w="med" len="med"/>
                <a:tailEnd type="triangle" w="med" len="med"/>
              </a:ln>
              <a:effectLst/>
            </p:spPr>
            <p:txBody>
              <a:bodyPr/>
              <a:lstStyle/>
              <a:p>
                <a:pPr fontAlgn="base">
                  <a:spcBef>
                    <a:spcPct val="0"/>
                  </a:spcBef>
                  <a:spcAft>
                    <a:spcPct val="0"/>
                  </a:spcAft>
                </a:pPr>
                <a:endParaRPr lang="en-US">
                  <a:solidFill>
                    <a:srgbClr val="000000"/>
                  </a:solidFill>
                </a:endParaRPr>
              </a:p>
            </p:txBody>
          </p:sp>
          <p:sp>
            <p:nvSpPr>
              <p:cNvPr id="77853" name="Text Box 29"/>
              <p:cNvSpPr txBox="1">
                <a:spLocks noChangeArrowheads="1"/>
              </p:cNvSpPr>
              <p:nvPr/>
            </p:nvSpPr>
            <p:spPr bwMode="auto">
              <a:xfrm>
                <a:off x="1104" y="960"/>
                <a:ext cx="912" cy="288"/>
              </a:xfrm>
              <a:prstGeom prst="rect">
                <a:avLst/>
              </a:prstGeom>
              <a:noFill/>
              <a:ln w="9525">
                <a:noFill/>
                <a:miter lim="800000"/>
                <a:headEnd/>
                <a:tailEnd/>
              </a:ln>
              <a:effectLst/>
            </p:spPr>
            <p:txBody>
              <a:bodyPr>
                <a:spAutoFit/>
              </a:bodyPr>
              <a:lstStyle/>
              <a:p>
                <a:pPr fontAlgn="base">
                  <a:spcBef>
                    <a:spcPct val="50000"/>
                  </a:spcBef>
                  <a:spcAft>
                    <a:spcPct val="0"/>
                  </a:spcAft>
                </a:pPr>
                <a:r>
                  <a:rPr lang="en-US" sz="2400" b="1">
                    <a:solidFill>
                      <a:srgbClr val="333399"/>
                    </a:solidFill>
                  </a:rPr>
                  <a:t>iBGP</a:t>
                </a:r>
              </a:p>
            </p:txBody>
          </p:sp>
        </p:grpSp>
      </p:grpSp>
      <p:sp>
        <p:nvSpPr>
          <p:cNvPr id="77854" name="Text Box 30"/>
          <p:cNvSpPr txBox="1">
            <a:spLocks noChangeArrowheads="1"/>
          </p:cNvSpPr>
          <p:nvPr/>
        </p:nvSpPr>
        <p:spPr bwMode="auto">
          <a:xfrm>
            <a:off x="609600" y="5562600"/>
            <a:ext cx="8382000" cy="457200"/>
          </a:xfrm>
          <a:prstGeom prst="rect">
            <a:avLst/>
          </a:prstGeom>
          <a:solidFill>
            <a:schemeClr val="accent1"/>
          </a:solidFill>
          <a:ln w="9525">
            <a:noFill/>
            <a:miter lim="800000"/>
            <a:headEnd/>
            <a:tailEnd/>
          </a:ln>
          <a:effectLst/>
        </p:spPr>
        <p:txBody>
          <a:bodyPr>
            <a:spAutoFit/>
          </a:bodyPr>
          <a:lstStyle/>
          <a:p>
            <a:pPr algn="ctr" fontAlgn="base">
              <a:spcBef>
                <a:spcPct val="50000"/>
              </a:spcBef>
              <a:spcAft>
                <a:spcPct val="0"/>
              </a:spcAft>
            </a:pPr>
            <a:r>
              <a:rPr lang="en-US" sz="2400" b="1" i="1" dirty="0">
                <a:solidFill>
                  <a:srgbClr val="000000"/>
                </a:solidFill>
              </a:rPr>
              <a:t>Question:</a:t>
            </a:r>
            <a:r>
              <a:rPr lang="en-US" sz="2400" b="1" dirty="0">
                <a:solidFill>
                  <a:srgbClr val="000000"/>
                </a:solidFill>
              </a:rPr>
              <a:t> What’s the difference between IGP and </a:t>
            </a:r>
            <a:r>
              <a:rPr lang="en-US" sz="2400" b="1" dirty="0" err="1">
                <a:solidFill>
                  <a:srgbClr val="000000"/>
                </a:solidFill>
              </a:rPr>
              <a:t>iBGP</a:t>
            </a:r>
            <a:r>
              <a:rPr lang="en-US" sz="2400" b="1" dirty="0">
                <a:solidFill>
                  <a:srgbClr val="000000"/>
                </a:solidFill>
              </a:rPr>
              <a:t>?</a:t>
            </a:r>
            <a:endParaRPr lang="en-US" sz="2400" b="1" i="1" dirty="0">
              <a:solidFill>
                <a:srgbClr val="000000"/>
              </a:solidFill>
            </a:endParaRPr>
          </a:p>
        </p:txBody>
      </p:sp>
      <p:sp>
        <p:nvSpPr>
          <p:cNvPr id="33" name="TextBox 32"/>
          <p:cNvSpPr txBox="1"/>
          <p:nvPr/>
        </p:nvSpPr>
        <p:spPr>
          <a:xfrm>
            <a:off x="2858433" y="6553200"/>
            <a:ext cx="3389967" cy="338554"/>
          </a:xfrm>
          <a:prstGeom prst="rect">
            <a:avLst/>
          </a:prstGeom>
          <a:noFill/>
        </p:spPr>
        <p:txBody>
          <a:bodyPr wrap="none" rtlCol="0">
            <a:spAutoFit/>
          </a:bodyPr>
          <a:lstStyle/>
          <a:p>
            <a:pPr algn="ctr"/>
            <a:r>
              <a:rPr lang="en-US" sz="1600" dirty="0">
                <a:solidFill>
                  <a:srgbClr val="000000"/>
                </a:solidFill>
                <a:latin typeface="Arial Narrow" pitchFamily="34" charset="0"/>
              </a:rPr>
              <a:t>Slide credit:  Nick </a:t>
            </a:r>
            <a:r>
              <a:rPr lang="en-US" sz="1600" dirty="0" err="1">
                <a:solidFill>
                  <a:srgbClr val="000000"/>
                </a:solidFill>
                <a:latin typeface="Arial Narrow" pitchFamily="34" charset="0"/>
              </a:rPr>
              <a:t>Feamster</a:t>
            </a:r>
            <a:r>
              <a:rPr lang="en-US" sz="1600" dirty="0">
                <a:solidFill>
                  <a:srgbClr val="000000"/>
                </a:solidFill>
                <a:latin typeface="Arial Narrow" pitchFamily="34" charset="0"/>
              </a:rPr>
              <a:t> (Georgia Tech)</a:t>
            </a:r>
          </a:p>
        </p:txBody>
      </p:sp>
      <p:sp>
        <p:nvSpPr>
          <p:cNvPr id="36" name="TextBox 35"/>
          <p:cNvSpPr txBox="1"/>
          <p:nvPr/>
        </p:nvSpPr>
        <p:spPr>
          <a:xfrm>
            <a:off x="0" y="0"/>
            <a:ext cx="9144000" cy="677108"/>
          </a:xfrm>
          <a:prstGeom prst="rect">
            <a:avLst/>
          </a:prstGeom>
          <a:solidFill>
            <a:srgbClr val="F79646">
              <a:lumMod val="75000"/>
            </a:srgbClr>
          </a:solidFill>
        </p:spPr>
        <p:txBody>
          <a:bodyPr wrap="square" rtlCol="0">
            <a:spAutoFit/>
          </a:bodyPr>
          <a:lstStyle/>
          <a:p>
            <a:pPr algn="ctr">
              <a:defRPr/>
            </a:pPr>
            <a:r>
              <a:rPr lang="en-US" sz="3800" b="1" dirty="0">
                <a:ln>
                  <a:solidFill>
                    <a:prstClr val="black"/>
                  </a:solidFill>
                </a:ln>
                <a:solidFill>
                  <a:prstClr val="white"/>
                </a:solidFill>
                <a:latin typeface="Tahoma" pitchFamily="34" charset="0"/>
                <a:cs typeface="Tahoma" pitchFamily="34" charset="0"/>
              </a:rPr>
              <a:t>Two flavors of BGP: </a:t>
            </a:r>
            <a:r>
              <a:rPr lang="en-US" sz="3800" b="1" dirty="0" err="1">
                <a:ln>
                  <a:solidFill>
                    <a:prstClr val="black"/>
                  </a:solidFill>
                </a:ln>
                <a:solidFill>
                  <a:prstClr val="white"/>
                </a:solidFill>
                <a:latin typeface="Tahoma" pitchFamily="34" charset="0"/>
                <a:cs typeface="Tahoma" pitchFamily="34" charset="0"/>
              </a:rPr>
              <a:t>eBGP</a:t>
            </a:r>
            <a:r>
              <a:rPr lang="en-US" sz="3800" b="1" dirty="0">
                <a:ln>
                  <a:solidFill>
                    <a:prstClr val="black"/>
                  </a:solidFill>
                </a:ln>
                <a:solidFill>
                  <a:prstClr val="white"/>
                </a:solidFill>
                <a:latin typeface="Tahoma" pitchFamily="34" charset="0"/>
                <a:cs typeface="Tahoma" pitchFamily="34" charset="0"/>
              </a:rPr>
              <a:t> and </a:t>
            </a:r>
            <a:r>
              <a:rPr lang="en-US" sz="3800" b="1" dirty="0" err="1">
                <a:ln>
                  <a:solidFill>
                    <a:prstClr val="black"/>
                  </a:solidFill>
                </a:ln>
                <a:solidFill>
                  <a:prstClr val="white"/>
                </a:solidFill>
                <a:latin typeface="Tahoma" pitchFamily="34" charset="0"/>
                <a:cs typeface="Tahoma" pitchFamily="34" charset="0"/>
              </a:rPr>
              <a:t>iBGP</a:t>
            </a:r>
            <a:endParaRPr lang="th-TH" sz="3800" b="1" dirty="0">
              <a:ln>
                <a:solidFill>
                  <a:prstClr val="black"/>
                </a:solidFill>
              </a:ln>
              <a:solidFill>
                <a:prstClr val="white"/>
              </a:solidFill>
              <a:latin typeface="Tahoma" pitchFamily="34" charset="0"/>
              <a:cs typeface="Tahoma" pitchFamily="34" charset="0"/>
            </a:endParaRPr>
          </a:p>
        </p:txBody>
      </p:sp>
    </p:spTree>
    <p:extLst>
      <p:ext uri="{BB962C8B-B14F-4D97-AF65-F5344CB8AC3E}">
        <p14:creationId xmlns:p14="http://schemas.microsoft.com/office/powerpoint/2010/main" val="18383601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5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a:ln>
                  <a:solidFill>
                    <a:prstClr val="black"/>
                  </a:solidFill>
                </a:ln>
                <a:solidFill>
                  <a:prstClr val="white"/>
                </a:solidFill>
                <a:latin typeface="Tahoma" pitchFamily="34" charset="0"/>
                <a:cs typeface="Tahoma" pitchFamily="34" charset="0"/>
              </a:rPr>
              <a:t>IGP and EGP Combination</a:t>
            </a:r>
            <a:endParaRPr lang="th-TH" sz="4000" b="1" dirty="0">
              <a:ln>
                <a:solidFill>
                  <a:prstClr val="black"/>
                </a:solidFill>
              </a:ln>
              <a:solidFill>
                <a:prstClr val="white"/>
              </a:solidFill>
              <a:latin typeface="Tahoma" pitchFamily="34" charset="0"/>
              <a:cs typeface="Tahoma" pitchFamily="34" charset="0"/>
            </a:endParaRPr>
          </a:p>
        </p:txBody>
      </p:sp>
      <p:pic>
        <p:nvPicPr>
          <p:cNvPr id="10" name="Picture 4" descr="04f32"/>
          <p:cNvPicPr>
            <a:picLocks noChangeAspect="1" noChangeArrowheads="1"/>
          </p:cNvPicPr>
          <p:nvPr/>
        </p:nvPicPr>
        <p:blipFill>
          <a:blip r:embed="rId3" cstate="print"/>
          <a:srcRect/>
          <a:stretch>
            <a:fillRect/>
          </a:stretch>
        </p:blipFill>
        <p:spPr bwMode="auto">
          <a:xfrm>
            <a:off x="381000" y="1046970"/>
            <a:ext cx="3810000" cy="3705123"/>
          </a:xfrm>
          <a:prstGeom prst="rect">
            <a:avLst/>
          </a:prstGeom>
          <a:noFill/>
          <a:ln w="12700" cap="sq">
            <a:noFill/>
            <a:miter lim="800000"/>
            <a:headEnd type="none" w="sm" len="sm"/>
            <a:tailEnd type="none" w="sm" len="sm"/>
          </a:ln>
          <a:effectLst/>
        </p:spPr>
      </p:pic>
      <p:pic>
        <p:nvPicPr>
          <p:cNvPr id="12" name="Picture 4" descr="04f33"/>
          <p:cNvPicPr>
            <a:picLocks noChangeAspect="1" noChangeArrowheads="1"/>
          </p:cNvPicPr>
          <p:nvPr/>
        </p:nvPicPr>
        <p:blipFill>
          <a:blip r:embed="rId4" cstate="print"/>
          <a:srcRect r="48216" b="52957"/>
          <a:stretch>
            <a:fillRect/>
          </a:stretch>
        </p:blipFill>
        <p:spPr bwMode="auto">
          <a:xfrm>
            <a:off x="4800599" y="1157837"/>
            <a:ext cx="2216771" cy="2118994"/>
          </a:xfrm>
          <a:prstGeom prst="rect">
            <a:avLst/>
          </a:prstGeom>
          <a:noFill/>
          <a:ln w="12700" cap="sq">
            <a:noFill/>
            <a:miter lim="800000"/>
            <a:headEnd type="none" w="sm" len="sm"/>
            <a:tailEnd type="none" w="sm" len="sm"/>
          </a:ln>
          <a:effectLst/>
        </p:spPr>
      </p:pic>
      <p:pic>
        <p:nvPicPr>
          <p:cNvPr id="19" name="Picture 4" descr="04f33"/>
          <p:cNvPicPr>
            <a:picLocks noChangeAspect="1" noChangeArrowheads="1"/>
          </p:cNvPicPr>
          <p:nvPr/>
        </p:nvPicPr>
        <p:blipFill>
          <a:blip r:embed="rId4" cstate="print"/>
          <a:srcRect l="31590" t="48665"/>
          <a:stretch>
            <a:fillRect/>
          </a:stretch>
        </p:blipFill>
        <p:spPr bwMode="auto">
          <a:xfrm>
            <a:off x="5908985" y="3338194"/>
            <a:ext cx="3055576" cy="2350086"/>
          </a:xfrm>
          <a:prstGeom prst="rect">
            <a:avLst/>
          </a:prstGeom>
          <a:noFill/>
          <a:ln w="12700" cap="sq">
            <a:noFill/>
            <a:miter lim="800000"/>
            <a:headEnd type="none" w="sm" len="sm"/>
            <a:tailEnd type="none" w="sm" len="sm"/>
          </a:ln>
          <a:effectLst/>
        </p:spPr>
      </p:pic>
      <p:sp>
        <p:nvSpPr>
          <p:cNvPr id="20" name="TextBox 19"/>
          <p:cNvSpPr txBox="1"/>
          <p:nvPr/>
        </p:nvSpPr>
        <p:spPr>
          <a:xfrm>
            <a:off x="95251" y="4938394"/>
            <a:ext cx="5181600" cy="999761"/>
          </a:xfrm>
          <a:prstGeom prst="rect">
            <a:avLst/>
          </a:prstGeom>
          <a:noFill/>
        </p:spPr>
        <p:txBody>
          <a:bodyPr wrap="square" rtlCol="0">
            <a:spAutoFit/>
          </a:bodyPr>
          <a:lstStyle/>
          <a:p>
            <a:pPr marL="342900" indent="-342900">
              <a:lnSpc>
                <a:spcPct val="200000"/>
              </a:lnSpc>
              <a:buAutoNum type="arabicParenR"/>
            </a:pPr>
            <a:r>
              <a:rPr lang="en-US" sz="1600" b="1" dirty="0">
                <a:ln>
                  <a:solidFill>
                    <a:sysClr val="windowText" lastClr="000000"/>
                  </a:solidFill>
                </a:ln>
                <a:solidFill>
                  <a:srgbClr val="FF6600"/>
                </a:solidFill>
                <a:latin typeface="Microsoft Sans Serif" pitchFamily="34" charset="0"/>
                <a:ea typeface="Microsoft Himalaya" pitchFamily="2" charset="0"/>
                <a:cs typeface="Microsoft Sans Serif" pitchFamily="34" charset="0"/>
              </a:rPr>
              <a:t>Routers A, D, E run </a:t>
            </a:r>
            <a:r>
              <a:rPr lang="en-US" sz="1600" b="1" dirty="0" err="1">
                <a:ln>
                  <a:solidFill>
                    <a:sysClr val="windowText" lastClr="000000"/>
                  </a:solidFill>
                </a:ln>
                <a:solidFill>
                  <a:srgbClr val="FF6600"/>
                </a:solidFill>
                <a:latin typeface="Microsoft Sans Serif" pitchFamily="34" charset="0"/>
                <a:ea typeface="Microsoft Himalaya" pitchFamily="2" charset="0"/>
                <a:cs typeface="Microsoft Sans Serif" pitchFamily="34" charset="0"/>
              </a:rPr>
              <a:t>eBGP</a:t>
            </a:r>
            <a:r>
              <a:rPr lang="en-US" sz="1600" b="1" dirty="0">
                <a:ln>
                  <a:solidFill>
                    <a:sysClr val="windowText" lastClr="000000"/>
                  </a:solidFill>
                </a:ln>
                <a:solidFill>
                  <a:srgbClr val="FF6600"/>
                </a:solidFill>
                <a:latin typeface="Microsoft Sans Serif" pitchFamily="34" charset="0"/>
                <a:ea typeface="Microsoft Himalaya" pitchFamily="2" charset="0"/>
                <a:cs typeface="Microsoft Sans Serif" pitchFamily="34" charset="0"/>
              </a:rPr>
              <a:t> with external AS peers;           </a:t>
            </a:r>
          </a:p>
          <a:p>
            <a:pPr marL="342900" indent="-342900">
              <a:lnSpc>
                <a:spcPct val="200000"/>
              </a:lnSpc>
              <a:buAutoNum type="arabicParenR"/>
            </a:pPr>
            <a:r>
              <a:rPr lang="en-US" sz="1600" b="1" dirty="0">
                <a:ln>
                  <a:solidFill>
                    <a:sysClr val="windowText" lastClr="000000"/>
                  </a:solidFill>
                </a:ln>
                <a:solidFill>
                  <a:srgbClr val="FF6600"/>
                </a:solidFill>
                <a:latin typeface="Microsoft Sans Serif" pitchFamily="34" charset="0"/>
                <a:ea typeface="Microsoft Himalaya" pitchFamily="2" charset="0"/>
                <a:cs typeface="Microsoft Sans Serif" pitchFamily="34" charset="0"/>
              </a:rPr>
              <a:t>All routers run </a:t>
            </a:r>
            <a:r>
              <a:rPr lang="en-US" sz="1600" b="1" dirty="0" err="1">
                <a:ln>
                  <a:solidFill>
                    <a:sysClr val="windowText" lastClr="000000"/>
                  </a:solidFill>
                </a:ln>
                <a:solidFill>
                  <a:srgbClr val="FF6600"/>
                </a:solidFill>
                <a:latin typeface="Microsoft Sans Serif" pitchFamily="34" charset="0"/>
                <a:ea typeface="Microsoft Himalaya" pitchFamily="2" charset="0"/>
                <a:cs typeface="Microsoft Sans Serif" pitchFamily="34" charset="0"/>
              </a:rPr>
              <a:t>iBGP</a:t>
            </a:r>
            <a:endParaRPr lang="en-US" sz="1600" b="1" dirty="0">
              <a:ln>
                <a:solidFill>
                  <a:sysClr val="windowText" lastClr="000000"/>
                </a:solidFill>
              </a:ln>
              <a:solidFill>
                <a:srgbClr val="FF6600"/>
              </a:solidFill>
              <a:latin typeface="Microsoft Sans Serif" pitchFamily="34" charset="0"/>
              <a:ea typeface="Microsoft Himalaya" pitchFamily="2" charset="0"/>
              <a:cs typeface="Microsoft Sans Serif" pitchFamily="34" charset="0"/>
            </a:endParaRPr>
          </a:p>
        </p:txBody>
      </p:sp>
      <p:grpSp>
        <p:nvGrpSpPr>
          <p:cNvPr id="18" name="Group 17"/>
          <p:cNvGrpSpPr/>
          <p:nvPr/>
        </p:nvGrpSpPr>
        <p:grpSpPr>
          <a:xfrm>
            <a:off x="1600200" y="1250505"/>
            <a:ext cx="7391400" cy="2178495"/>
            <a:chOff x="1600200" y="1250505"/>
            <a:chExt cx="7391400" cy="2178495"/>
          </a:xfrm>
        </p:grpSpPr>
        <p:pic>
          <p:nvPicPr>
            <p:cNvPr id="13" name="Picture 4" descr="04f33"/>
            <p:cNvPicPr>
              <a:picLocks noChangeAspect="1" noChangeArrowheads="1"/>
            </p:cNvPicPr>
            <p:nvPr/>
          </p:nvPicPr>
          <p:blipFill>
            <a:blip r:embed="rId4" cstate="print"/>
            <a:srcRect l="58192" b="50287"/>
            <a:stretch>
              <a:fillRect/>
            </a:stretch>
          </p:blipFill>
          <p:spPr bwMode="auto">
            <a:xfrm>
              <a:off x="7250434" y="1250505"/>
              <a:ext cx="1741166" cy="2178495"/>
            </a:xfrm>
            <a:prstGeom prst="rect">
              <a:avLst/>
            </a:prstGeom>
            <a:noFill/>
            <a:ln w="12700" cap="sq">
              <a:noFill/>
              <a:miter lim="800000"/>
              <a:headEnd type="none" w="sm" len="sm"/>
              <a:tailEnd type="none" w="sm" len="sm"/>
            </a:ln>
            <a:effectLst/>
          </p:spPr>
        </p:pic>
        <p:sp>
          <p:nvSpPr>
            <p:cNvPr id="17" name="Freeform 16"/>
            <p:cNvSpPr/>
            <p:nvPr/>
          </p:nvSpPr>
          <p:spPr>
            <a:xfrm>
              <a:off x="1600200" y="2514600"/>
              <a:ext cx="685800" cy="685802"/>
            </a:xfrm>
            <a:custGeom>
              <a:avLst/>
              <a:gdLst>
                <a:gd name="connsiteX0" fmla="*/ 0 w 2819400"/>
                <a:gd name="connsiteY0" fmla="*/ 533400 h 1066800"/>
                <a:gd name="connsiteX1" fmla="*/ 910820 w 2819400"/>
                <a:gd name="connsiteY1" fmla="*/ 34520 h 1066800"/>
                <a:gd name="connsiteX2" fmla="*/ 1409701 w 2819400"/>
                <a:gd name="connsiteY2" fmla="*/ 2 h 1066800"/>
                <a:gd name="connsiteX3" fmla="*/ 1908583 w 2819400"/>
                <a:gd name="connsiteY3" fmla="*/ 34520 h 1066800"/>
                <a:gd name="connsiteX4" fmla="*/ 2819400 w 2819400"/>
                <a:gd name="connsiteY4" fmla="*/ 533404 h 1066800"/>
                <a:gd name="connsiteX5" fmla="*/ 1908581 w 2819400"/>
                <a:gd name="connsiteY5" fmla="*/ 1032286 h 1066800"/>
                <a:gd name="connsiteX6" fmla="*/ 1409699 w 2819400"/>
                <a:gd name="connsiteY6" fmla="*/ 1066804 h 1066800"/>
                <a:gd name="connsiteX7" fmla="*/ 910817 w 2819400"/>
                <a:gd name="connsiteY7" fmla="*/ 1032286 h 1066800"/>
                <a:gd name="connsiteX8" fmla="*/ -1 w 2819400"/>
                <a:gd name="connsiteY8" fmla="*/ 533403 h 1066800"/>
                <a:gd name="connsiteX9" fmla="*/ 0 w 2819400"/>
                <a:gd name="connsiteY9" fmla="*/ 533400 h 1066800"/>
                <a:gd name="connsiteX0" fmla="*/ 2 w 2590805"/>
                <a:gd name="connsiteY0" fmla="*/ 533398 h 1066802"/>
                <a:gd name="connsiteX1" fmla="*/ 910822 w 2590805"/>
                <a:gd name="connsiteY1" fmla="*/ 34518 h 1066802"/>
                <a:gd name="connsiteX2" fmla="*/ 1409703 w 2590805"/>
                <a:gd name="connsiteY2" fmla="*/ 0 h 1066802"/>
                <a:gd name="connsiteX3" fmla="*/ 1908585 w 2590805"/>
                <a:gd name="connsiteY3" fmla="*/ 34518 h 1066802"/>
                <a:gd name="connsiteX4" fmla="*/ 2590802 w 2590805"/>
                <a:gd name="connsiteY4" fmla="*/ 533402 h 1066802"/>
                <a:gd name="connsiteX5" fmla="*/ 1908583 w 2590805"/>
                <a:gd name="connsiteY5" fmla="*/ 1032284 h 1066802"/>
                <a:gd name="connsiteX6" fmla="*/ 1409701 w 2590805"/>
                <a:gd name="connsiteY6" fmla="*/ 1066802 h 1066802"/>
                <a:gd name="connsiteX7" fmla="*/ 910819 w 2590805"/>
                <a:gd name="connsiteY7" fmla="*/ 1032284 h 1066802"/>
                <a:gd name="connsiteX8" fmla="*/ 1 w 2590805"/>
                <a:gd name="connsiteY8" fmla="*/ 533401 h 1066802"/>
                <a:gd name="connsiteX9" fmla="*/ 2 w 2590805"/>
                <a:gd name="connsiteY9" fmla="*/ 533398 h 1066802"/>
                <a:gd name="connsiteX0" fmla="*/ 2 w 2590805"/>
                <a:gd name="connsiteY0" fmla="*/ 533398 h 1066802"/>
                <a:gd name="connsiteX1" fmla="*/ 910822 w 2590805"/>
                <a:gd name="connsiteY1" fmla="*/ 34518 h 1066802"/>
                <a:gd name="connsiteX2" fmla="*/ 1409703 w 2590805"/>
                <a:gd name="connsiteY2" fmla="*/ 0 h 1066802"/>
                <a:gd name="connsiteX3" fmla="*/ 1908585 w 2590805"/>
                <a:gd name="connsiteY3" fmla="*/ 34518 h 1066802"/>
                <a:gd name="connsiteX4" fmla="*/ 2590802 w 2590805"/>
                <a:gd name="connsiteY4" fmla="*/ 533402 h 1066802"/>
                <a:gd name="connsiteX5" fmla="*/ 1908583 w 2590805"/>
                <a:gd name="connsiteY5" fmla="*/ 1032284 h 1066802"/>
                <a:gd name="connsiteX6" fmla="*/ 1409701 w 2590805"/>
                <a:gd name="connsiteY6" fmla="*/ 1066802 h 1066802"/>
                <a:gd name="connsiteX7" fmla="*/ 910819 w 2590805"/>
                <a:gd name="connsiteY7" fmla="*/ 1032284 h 1066802"/>
                <a:gd name="connsiteX8" fmla="*/ 1 w 2590805"/>
                <a:gd name="connsiteY8" fmla="*/ 533401 h 1066802"/>
                <a:gd name="connsiteX9" fmla="*/ 2 w 2590805"/>
                <a:gd name="connsiteY9" fmla="*/ 533398 h 1066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90805" h="1066802">
                  <a:moveTo>
                    <a:pt x="2" y="533398"/>
                  </a:moveTo>
                  <a:cubicBezTo>
                    <a:pt x="4" y="311631"/>
                    <a:pt x="362651" y="112999"/>
                    <a:pt x="910822" y="34518"/>
                  </a:cubicBezTo>
                  <a:cubicBezTo>
                    <a:pt x="1070233" y="11695"/>
                    <a:pt x="1239262" y="0"/>
                    <a:pt x="1409703" y="0"/>
                  </a:cubicBezTo>
                  <a:cubicBezTo>
                    <a:pt x="1580145" y="0"/>
                    <a:pt x="1749174" y="11695"/>
                    <a:pt x="1908585" y="34518"/>
                  </a:cubicBezTo>
                  <a:cubicBezTo>
                    <a:pt x="2456758" y="113000"/>
                    <a:pt x="2590805" y="311634"/>
                    <a:pt x="2590802" y="533402"/>
                  </a:cubicBezTo>
                  <a:cubicBezTo>
                    <a:pt x="2590802" y="755170"/>
                    <a:pt x="2456755" y="953802"/>
                    <a:pt x="1908583" y="1032284"/>
                  </a:cubicBezTo>
                  <a:cubicBezTo>
                    <a:pt x="1749171" y="1055107"/>
                    <a:pt x="1580143" y="1066802"/>
                    <a:pt x="1409701" y="1066802"/>
                  </a:cubicBezTo>
                  <a:cubicBezTo>
                    <a:pt x="1239259" y="1066802"/>
                    <a:pt x="1070231" y="1055107"/>
                    <a:pt x="910819" y="1032284"/>
                  </a:cubicBezTo>
                  <a:cubicBezTo>
                    <a:pt x="362647" y="953802"/>
                    <a:pt x="0" y="755169"/>
                    <a:pt x="1" y="533401"/>
                  </a:cubicBezTo>
                  <a:cubicBezTo>
                    <a:pt x="1" y="533400"/>
                    <a:pt x="224591" y="613610"/>
                    <a:pt x="2" y="533398"/>
                  </a:cubicBezTo>
                  <a:close/>
                </a:path>
              </a:pathLst>
            </a:custGeom>
            <a:noFill/>
            <a:ln w="57150" cap="flat" cmpd="sng" algn="ctr">
              <a:solidFill>
                <a:srgbClr val="F79646">
                  <a:lumMod val="75000"/>
                </a:srgbClr>
              </a:solidFill>
              <a:prstDash val="solid"/>
              <a:tailEnd type="arrow" w="med" len="sm"/>
            </a:ln>
            <a:effectLst>
              <a:outerShdw blurRad="76200" dist="12700" dir="8100000" sy="-23000" kx="800400" algn="br" rotWithShape="0">
                <a:prstClr val="black">
                  <a:alpha val="20000"/>
                </a:prstClr>
              </a:outerShdw>
            </a:effectLst>
            <a:scene3d>
              <a:camera prst="orthographicFront"/>
              <a:lightRig rig="threePt" dir="t"/>
            </a:scene3d>
            <a:sp3d>
              <a:bevelT w="152400" h="50800" prst="softRoun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endParaRPr>
            </a:p>
          </p:txBody>
        </p:sp>
      </p:grpSp>
      <p:sp>
        <p:nvSpPr>
          <p:cNvPr id="2" name="Rectangle 1"/>
          <p:cNvSpPr/>
          <p:nvPr/>
        </p:nvSpPr>
        <p:spPr>
          <a:xfrm>
            <a:off x="1600200" y="5938155"/>
            <a:ext cx="7772400" cy="954107"/>
          </a:xfrm>
          <a:prstGeom prst="rect">
            <a:avLst/>
          </a:prstGeom>
        </p:spPr>
        <p:txBody>
          <a:bodyPr wrap="square">
            <a:spAutoFit/>
          </a:bodyPr>
          <a:lstStyle/>
          <a:p>
            <a:r>
              <a:rPr lang="en-US" sz="2800" dirty="0">
                <a:solidFill>
                  <a:srgbClr val="FF0000"/>
                </a:solidFill>
              </a:rPr>
              <a:t>IGP: Routes inside an AS to internal destinations</a:t>
            </a:r>
          </a:p>
          <a:p>
            <a:r>
              <a:rPr lang="en-US" sz="2800" dirty="0">
                <a:solidFill>
                  <a:srgbClr val="FF0000"/>
                </a:solidFill>
              </a:rPr>
              <a:t>IBGP:  Routes inside an AS to external destinations</a:t>
            </a:r>
          </a:p>
        </p:txBody>
      </p:sp>
    </p:spTree>
    <p:extLst>
      <p:ext uri="{BB962C8B-B14F-4D97-AF65-F5344CB8AC3E}">
        <p14:creationId xmlns:p14="http://schemas.microsoft.com/office/powerpoint/2010/main" val="2209660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1200329"/>
          </a:xfrm>
          <a:prstGeom prst="rect">
            <a:avLst/>
          </a:prstGeom>
          <a:solidFill>
            <a:srgbClr val="F79646">
              <a:lumMod val="75000"/>
            </a:srgbClr>
          </a:solidFill>
        </p:spPr>
        <p:txBody>
          <a:bodyPr wrap="square" rtlCol="0">
            <a:spAutoFit/>
          </a:bodyPr>
          <a:lstStyle/>
          <a:p>
            <a:pPr algn="ctr">
              <a:defRPr/>
            </a:pPr>
            <a:r>
              <a:rPr lang="en-US" sz="3600" b="1" dirty="0">
                <a:ln>
                  <a:solidFill>
                    <a:prstClr val="black"/>
                  </a:solidFill>
                </a:ln>
                <a:solidFill>
                  <a:prstClr val="white"/>
                </a:solidFill>
                <a:latin typeface="Tahoma" pitchFamily="34" charset="0"/>
                <a:cs typeface="Tahoma" pitchFamily="34" charset="0"/>
              </a:rPr>
              <a:t>BGP Update Message and </a:t>
            </a:r>
          </a:p>
          <a:p>
            <a:pPr algn="ctr">
              <a:defRPr/>
            </a:pPr>
            <a:r>
              <a:rPr lang="en-US" sz="3600" b="1" dirty="0">
                <a:ln>
                  <a:solidFill>
                    <a:prstClr val="black"/>
                  </a:solidFill>
                </a:ln>
                <a:solidFill>
                  <a:prstClr val="white"/>
                </a:solidFill>
                <a:latin typeface="Tahoma" pitchFamily="34" charset="0"/>
                <a:cs typeface="Tahoma" pitchFamily="34" charset="0"/>
              </a:rPr>
              <a:t>BGP Path Attributes</a:t>
            </a:r>
            <a:endParaRPr lang="th-TH" sz="3600" b="1" dirty="0">
              <a:ln>
                <a:solidFill>
                  <a:prstClr val="black"/>
                </a:solidFill>
              </a:ln>
              <a:solidFill>
                <a:prstClr val="white"/>
              </a:solidFill>
              <a:latin typeface="Tahoma" pitchFamily="34" charset="0"/>
              <a:cs typeface="Tahoma" pitchFamily="34" charset="0"/>
            </a:endParaRPr>
          </a:p>
        </p:txBody>
      </p:sp>
      <p:grpSp>
        <p:nvGrpSpPr>
          <p:cNvPr id="10" name="Group 9"/>
          <p:cNvGrpSpPr/>
          <p:nvPr/>
        </p:nvGrpSpPr>
        <p:grpSpPr>
          <a:xfrm>
            <a:off x="1581150" y="2438400"/>
            <a:ext cx="7029450" cy="3862946"/>
            <a:chOff x="1581150" y="1371600"/>
            <a:chExt cx="7029450" cy="3862946"/>
          </a:xfrm>
        </p:grpSpPr>
        <p:pic>
          <p:nvPicPr>
            <p:cNvPr id="2050" name="Picture 2"/>
            <p:cNvPicPr>
              <a:picLocks noChangeAspect="1" noChangeArrowheads="1"/>
            </p:cNvPicPr>
            <p:nvPr/>
          </p:nvPicPr>
          <p:blipFill>
            <a:blip r:embed="rId3" cstate="print"/>
            <a:srcRect/>
            <a:stretch>
              <a:fillRect/>
            </a:stretch>
          </p:blipFill>
          <p:spPr bwMode="auto">
            <a:xfrm>
              <a:off x="1581150" y="1371600"/>
              <a:ext cx="2305050" cy="3862946"/>
            </a:xfrm>
            <a:prstGeom prst="rect">
              <a:avLst/>
            </a:prstGeom>
            <a:noFill/>
            <a:ln w="9525">
              <a:noFill/>
              <a:miter lim="800000"/>
              <a:headEnd/>
              <a:tailEnd/>
            </a:ln>
          </p:spPr>
        </p:pic>
        <p:grpSp>
          <p:nvGrpSpPr>
            <p:cNvPr id="2" name="Group 22"/>
            <p:cNvGrpSpPr/>
            <p:nvPr/>
          </p:nvGrpSpPr>
          <p:grpSpPr>
            <a:xfrm>
              <a:off x="3733800" y="2063339"/>
              <a:ext cx="4876800" cy="2352057"/>
              <a:chOff x="2971800" y="1752600"/>
              <a:chExt cx="5638800" cy="2713209"/>
            </a:xfrm>
          </p:grpSpPr>
          <p:sp>
            <p:nvSpPr>
              <p:cNvPr id="7" name="Rectangle 6"/>
              <p:cNvSpPr/>
              <p:nvPr/>
            </p:nvSpPr>
            <p:spPr>
              <a:xfrm>
                <a:off x="3657600" y="1752600"/>
                <a:ext cx="4953000" cy="2701963"/>
              </a:xfrm>
              <a:prstGeom prst="rect">
                <a:avLst/>
              </a:prstGeom>
              <a:ln>
                <a:solidFill>
                  <a:schemeClr val="accent1"/>
                </a:solidFill>
              </a:ln>
              <a:effectLst>
                <a:glow rad="63500">
                  <a:schemeClr val="accent2">
                    <a:satMod val="175000"/>
                    <a:alpha val="40000"/>
                  </a:schemeClr>
                </a:glow>
              </a:effectLst>
            </p:spPr>
            <p:txBody>
              <a:bodyPr wrap="square">
                <a:spAutoFit/>
              </a:bodyPr>
              <a:lstStyle/>
              <a:p>
                <a:pPr marL="514350" lvl="1" indent="-514350">
                  <a:lnSpc>
                    <a:spcPct val="150000"/>
                  </a:lnSpc>
                  <a:buClr>
                    <a:schemeClr val="accent6">
                      <a:lumMod val="75000"/>
                    </a:schemeClr>
                  </a:buClr>
                  <a:buFont typeface="+mj-lt"/>
                  <a:buAutoNum type="arabicPeriod"/>
                </a:pPr>
                <a:r>
                  <a:rPr lang="en-US" sz="2000" dirty="0">
                    <a:ln w="0" cap="rnd" cmpd="thickThin">
                      <a:solidFill>
                        <a:prstClr val="black"/>
                      </a:solidFill>
                      <a:bevel/>
                    </a:ln>
                    <a:latin typeface="Microsoft Sans Serif" pitchFamily="34" charset="0"/>
                    <a:cs typeface="Microsoft Sans Serif" pitchFamily="34" charset="0"/>
                  </a:rPr>
                  <a:t>Origin</a:t>
                </a:r>
              </a:p>
              <a:p>
                <a:pPr marL="514350" lvl="1" indent="-514350">
                  <a:lnSpc>
                    <a:spcPct val="150000"/>
                  </a:lnSpc>
                  <a:buClr>
                    <a:schemeClr val="accent6">
                      <a:lumMod val="75000"/>
                    </a:schemeClr>
                  </a:buClr>
                  <a:buFont typeface="+mj-lt"/>
                  <a:buAutoNum type="arabicPeriod"/>
                </a:pPr>
                <a:r>
                  <a:rPr lang="en-US" sz="2000" dirty="0">
                    <a:ln w="0" cap="rnd" cmpd="thickThin">
                      <a:solidFill>
                        <a:prstClr val="black"/>
                      </a:solidFill>
                      <a:bevel/>
                    </a:ln>
                    <a:latin typeface="Microsoft Sans Serif" pitchFamily="34" charset="0"/>
                    <a:cs typeface="Microsoft Sans Serif" pitchFamily="34" charset="0"/>
                  </a:rPr>
                  <a:t>AS Path</a:t>
                </a:r>
              </a:p>
              <a:p>
                <a:pPr marL="514350" lvl="1" indent="-514350">
                  <a:lnSpc>
                    <a:spcPct val="150000"/>
                  </a:lnSpc>
                  <a:buClr>
                    <a:schemeClr val="accent6">
                      <a:lumMod val="75000"/>
                    </a:schemeClr>
                  </a:buClr>
                  <a:buFont typeface="+mj-lt"/>
                  <a:buAutoNum type="arabicPeriod"/>
                </a:pPr>
                <a:r>
                  <a:rPr lang="en-US" sz="2000" dirty="0">
                    <a:ln w="0" cap="rnd" cmpd="thickThin">
                      <a:solidFill>
                        <a:prstClr val="black"/>
                      </a:solidFill>
                      <a:bevel/>
                    </a:ln>
                    <a:latin typeface="Microsoft Sans Serif" pitchFamily="34" charset="0"/>
                    <a:cs typeface="Microsoft Sans Serif" pitchFamily="34" charset="0"/>
                  </a:rPr>
                  <a:t>Next Hop</a:t>
                </a:r>
              </a:p>
              <a:p>
                <a:pPr marL="514350" lvl="1" indent="-514350">
                  <a:lnSpc>
                    <a:spcPct val="150000"/>
                  </a:lnSpc>
                  <a:buClr>
                    <a:schemeClr val="accent6">
                      <a:lumMod val="75000"/>
                    </a:schemeClr>
                  </a:buClr>
                  <a:buFont typeface="+mj-lt"/>
                  <a:buAutoNum type="arabicPeriod"/>
                </a:pPr>
                <a:r>
                  <a:rPr lang="en-US" sz="2000" dirty="0">
                    <a:ln w="0" cap="rnd" cmpd="thickThin">
                      <a:solidFill>
                        <a:prstClr val="black"/>
                      </a:solidFill>
                      <a:bevel/>
                    </a:ln>
                    <a:latin typeface="Microsoft Sans Serif" pitchFamily="34" charset="0"/>
                    <a:cs typeface="Microsoft Sans Serif" pitchFamily="34" charset="0"/>
                  </a:rPr>
                  <a:t>Local-</a:t>
                </a:r>
                <a:r>
                  <a:rPr lang="en-US" sz="2000" dirty="0" err="1">
                    <a:ln w="0" cap="rnd" cmpd="thickThin">
                      <a:solidFill>
                        <a:prstClr val="black"/>
                      </a:solidFill>
                      <a:bevel/>
                    </a:ln>
                    <a:latin typeface="Microsoft Sans Serif" pitchFamily="34" charset="0"/>
                    <a:cs typeface="Microsoft Sans Serif" pitchFamily="34" charset="0"/>
                  </a:rPr>
                  <a:t>Pref</a:t>
                </a:r>
                <a:endParaRPr lang="en-US" sz="2000" dirty="0">
                  <a:ln w="0" cap="rnd" cmpd="thickThin">
                    <a:solidFill>
                      <a:prstClr val="black"/>
                    </a:solidFill>
                    <a:bevel/>
                  </a:ln>
                  <a:latin typeface="Microsoft Sans Serif" pitchFamily="34" charset="0"/>
                  <a:cs typeface="Microsoft Sans Serif" pitchFamily="34" charset="0"/>
                </a:endParaRPr>
              </a:p>
              <a:p>
                <a:pPr marL="514350" lvl="1" indent="-514350">
                  <a:lnSpc>
                    <a:spcPct val="150000"/>
                  </a:lnSpc>
                  <a:buClr>
                    <a:schemeClr val="accent6">
                      <a:lumMod val="75000"/>
                    </a:schemeClr>
                  </a:buClr>
                  <a:buFont typeface="+mj-lt"/>
                  <a:buAutoNum type="arabicPeriod"/>
                </a:pPr>
                <a:r>
                  <a:rPr lang="en-US" sz="2000" dirty="0">
                    <a:ln w="0" cap="rnd" cmpd="thickThin">
                      <a:solidFill>
                        <a:prstClr val="black"/>
                      </a:solidFill>
                      <a:bevel/>
                    </a:ln>
                    <a:latin typeface="Microsoft Sans Serif" pitchFamily="34" charset="0"/>
                    <a:cs typeface="Microsoft Sans Serif" pitchFamily="34" charset="0"/>
                  </a:rPr>
                  <a:t>Multi-Exit Discriminator (MED)</a:t>
                </a:r>
              </a:p>
            </p:txBody>
          </p:sp>
          <p:cxnSp>
            <p:nvCxnSpPr>
              <p:cNvPr id="9" name="Straight Connector 8"/>
              <p:cNvCxnSpPr/>
              <p:nvPr/>
            </p:nvCxnSpPr>
            <p:spPr>
              <a:xfrm rot="5400000" flipH="1" flipV="1">
                <a:off x="2362200" y="2438400"/>
                <a:ext cx="1905000" cy="685800"/>
              </a:xfrm>
              <a:prstGeom prst="line">
                <a:avLst/>
              </a:prstGeom>
              <a:ln>
                <a:solidFill>
                  <a:schemeClr val="accent1"/>
                </a:solidFill>
              </a:ln>
              <a:effectLst>
                <a:glow rad="63500">
                  <a:schemeClr val="accent2">
                    <a:satMod val="175000"/>
                    <a:alpha val="40000"/>
                  </a:schemeClr>
                </a:glow>
              </a:effectLst>
            </p:spPr>
          </p:cxnSp>
          <p:cxnSp>
            <p:nvCxnSpPr>
              <p:cNvPr id="11" name="Straight Connector 10"/>
              <p:cNvCxnSpPr/>
              <p:nvPr/>
            </p:nvCxnSpPr>
            <p:spPr>
              <a:xfrm>
                <a:off x="2971800" y="4389609"/>
                <a:ext cx="685800" cy="76200"/>
              </a:xfrm>
              <a:prstGeom prst="line">
                <a:avLst/>
              </a:prstGeom>
              <a:ln>
                <a:solidFill>
                  <a:schemeClr val="accent1"/>
                </a:solidFill>
              </a:ln>
              <a:effectLst>
                <a:glow rad="63500">
                  <a:schemeClr val="accent2">
                    <a:satMod val="175000"/>
                    <a:alpha val="40000"/>
                  </a:schemeClr>
                </a:glow>
              </a:effectLst>
            </p:spPr>
          </p:cxnSp>
        </p:grpSp>
      </p:grpSp>
      <p:sp>
        <p:nvSpPr>
          <p:cNvPr id="3" name="Rectangle 2"/>
          <p:cNvSpPr/>
          <p:nvPr/>
        </p:nvSpPr>
        <p:spPr>
          <a:xfrm>
            <a:off x="952500" y="1244154"/>
            <a:ext cx="7239000" cy="954107"/>
          </a:xfrm>
          <a:prstGeom prst="rect">
            <a:avLst/>
          </a:prstGeom>
        </p:spPr>
        <p:txBody>
          <a:bodyPr wrap="square">
            <a:spAutoFit/>
          </a:bodyPr>
          <a:lstStyle/>
          <a:p>
            <a:r>
              <a:rPr lang="en-US" sz="2800" dirty="0"/>
              <a:t>The BGP attributes are a set of parameters that describe the characteristics of a prefix (route). </a:t>
            </a:r>
            <a:endParaRPr lang="en-GB" sz="2800" dirty="0"/>
          </a:p>
        </p:txBody>
      </p:sp>
    </p:spTree>
    <p:extLst>
      <p:ext uri="{BB962C8B-B14F-4D97-AF65-F5344CB8AC3E}">
        <p14:creationId xmlns:p14="http://schemas.microsoft.com/office/powerpoint/2010/main" val="394618524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685800" y="3581400"/>
            <a:ext cx="8229600" cy="1249362"/>
          </a:xfrm>
        </p:spPr>
        <p:txBody>
          <a:bodyPr/>
          <a:lstStyle/>
          <a:p>
            <a:pPr>
              <a:lnSpc>
                <a:spcPct val="90000"/>
              </a:lnSpc>
              <a:buNone/>
            </a:pPr>
            <a:r>
              <a:rPr lang="en-US" sz="2400" b="1" dirty="0"/>
              <a:t>	Next-hop: </a:t>
            </a:r>
            <a:r>
              <a:rPr lang="en-US" sz="2400" dirty="0"/>
              <a:t>IP address to send packets en route to destination. (</a:t>
            </a:r>
            <a:r>
              <a:rPr lang="en-US" sz="2400" i="1" dirty="0"/>
              <a:t>Question: </a:t>
            </a:r>
            <a:r>
              <a:rPr lang="en-US" sz="2400" dirty="0"/>
              <a:t>How to ensure that the next-hop IP address is reachable?)</a:t>
            </a:r>
            <a:endParaRPr lang="en-US" sz="2400" b="1" dirty="0"/>
          </a:p>
        </p:txBody>
      </p:sp>
      <p:grpSp>
        <p:nvGrpSpPr>
          <p:cNvPr id="35" name="Group 34"/>
          <p:cNvGrpSpPr/>
          <p:nvPr/>
        </p:nvGrpSpPr>
        <p:grpSpPr>
          <a:xfrm>
            <a:off x="152400" y="1295400"/>
            <a:ext cx="8763000" cy="2074863"/>
            <a:chOff x="304800" y="1485900"/>
            <a:chExt cx="8763000" cy="2074863"/>
          </a:xfrm>
        </p:grpSpPr>
        <p:sp>
          <p:nvSpPr>
            <p:cNvPr id="86020" name="Cloud"/>
            <p:cNvSpPr>
              <a:spLocks noChangeAspect="1" noEditPoints="1" noChangeArrowheads="1"/>
            </p:cNvSpPr>
            <p:nvPr/>
          </p:nvSpPr>
          <p:spPr bwMode="auto">
            <a:xfrm>
              <a:off x="1066800" y="1981200"/>
              <a:ext cx="2667000" cy="15795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grpSp>
          <p:nvGrpSpPr>
            <p:cNvPr id="2" name="Group 5"/>
            <p:cNvGrpSpPr>
              <a:grpSpLocks/>
            </p:cNvGrpSpPr>
            <p:nvPr/>
          </p:nvGrpSpPr>
          <p:grpSpPr bwMode="auto">
            <a:xfrm>
              <a:off x="1295400" y="2122488"/>
              <a:ext cx="2286000" cy="1344612"/>
              <a:chOff x="3618" y="3120"/>
              <a:chExt cx="1107" cy="672"/>
            </a:xfrm>
          </p:grpSpPr>
          <p:sp>
            <p:nvSpPr>
              <p:cNvPr id="86022" name="Oval 6"/>
              <p:cNvSpPr>
                <a:spLocks noChangeArrowheads="1"/>
              </p:cNvSpPr>
              <p:nvPr/>
            </p:nvSpPr>
            <p:spPr bwMode="auto">
              <a:xfrm>
                <a:off x="4032" y="3120"/>
                <a:ext cx="240" cy="240"/>
              </a:xfrm>
              <a:prstGeom prst="ellipse">
                <a:avLst/>
              </a:prstGeom>
              <a:solidFill>
                <a:srgbClr val="F9F7A5"/>
              </a:solidFill>
              <a:ln w="9525" algn="ctr">
                <a:solidFill>
                  <a:schemeClr val="tx1"/>
                </a:solidFill>
                <a:round/>
                <a:headEnd/>
                <a:tailEnd/>
              </a:ln>
              <a:effectLst/>
            </p:spPr>
            <p:txBody>
              <a:bodyPr wrap="none" anchor="ctr"/>
              <a:lstStyle/>
              <a:p>
                <a:endParaRPr lang="en-US"/>
              </a:p>
            </p:txBody>
          </p:sp>
          <p:sp>
            <p:nvSpPr>
              <p:cNvPr id="86023" name="Oval 7"/>
              <p:cNvSpPr>
                <a:spLocks noChangeArrowheads="1"/>
              </p:cNvSpPr>
              <p:nvPr/>
            </p:nvSpPr>
            <p:spPr bwMode="auto">
              <a:xfrm>
                <a:off x="4032" y="3552"/>
                <a:ext cx="240" cy="240"/>
              </a:xfrm>
              <a:prstGeom prst="ellipse">
                <a:avLst/>
              </a:prstGeom>
              <a:solidFill>
                <a:srgbClr val="F9F7A5"/>
              </a:solidFill>
              <a:ln w="9525" algn="ctr">
                <a:solidFill>
                  <a:schemeClr val="tx1"/>
                </a:solidFill>
                <a:round/>
                <a:headEnd/>
                <a:tailEnd/>
              </a:ln>
              <a:effectLst/>
            </p:spPr>
            <p:txBody>
              <a:bodyPr wrap="none" anchor="ctr"/>
              <a:lstStyle/>
              <a:p>
                <a:endParaRPr lang="en-US"/>
              </a:p>
            </p:txBody>
          </p:sp>
          <p:sp>
            <p:nvSpPr>
              <p:cNvPr id="86024" name="Line 8"/>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lstStyle/>
              <a:p>
                <a:endParaRPr lang="en-US"/>
              </a:p>
            </p:txBody>
          </p:sp>
          <p:sp>
            <p:nvSpPr>
              <p:cNvPr id="86025" name="Line 9"/>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lstStyle/>
              <a:p>
                <a:endParaRPr lang="en-US"/>
              </a:p>
            </p:txBody>
          </p:sp>
          <p:sp>
            <p:nvSpPr>
              <p:cNvPr id="86026" name="Line 10"/>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lstStyle/>
              <a:p>
                <a:endParaRPr lang="en-US"/>
              </a:p>
            </p:txBody>
          </p:sp>
          <p:sp>
            <p:nvSpPr>
              <p:cNvPr id="86027" name="Line 11"/>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lstStyle/>
              <a:p>
                <a:endParaRPr lang="en-US"/>
              </a:p>
            </p:txBody>
          </p:sp>
          <p:sp>
            <p:nvSpPr>
              <p:cNvPr id="86028" name="Oval 12"/>
              <p:cNvSpPr>
                <a:spLocks noChangeArrowheads="1"/>
              </p:cNvSpPr>
              <p:nvPr/>
            </p:nvSpPr>
            <p:spPr bwMode="auto">
              <a:xfrm>
                <a:off x="4485" y="3303"/>
                <a:ext cx="240" cy="240"/>
              </a:xfrm>
              <a:prstGeom prst="ellipse">
                <a:avLst/>
              </a:prstGeom>
              <a:solidFill>
                <a:srgbClr val="F9F7A5"/>
              </a:solidFill>
              <a:ln w="9525" algn="ctr">
                <a:solidFill>
                  <a:schemeClr val="tx1"/>
                </a:solidFill>
                <a:round/>
                <a:headEnd/>
                <a:tailEnd/>
              </a:ln>
              <a:effectLst/>
            </p:spPr>
            <p:txBody>
              <a:bodyPr wrap="none" anchor="ctr"/>
              <a:lstStyle/>
              <a:p>
                <a:endParaRPr lang="en-US"/>
              </a:p>
            </p:txBody>
          </p:sp>
          <p:sp>
            <p:nvSpPr>
              <p:cNvPr id="86029" name="Oval 13"/>
              <p:cNvSpPr>
                <a:spLocks noChangeArrowheads="1"/>
              </p:cNvSpPr>
              <p:nvPr/>
            </p:nvSpPr>
            <p:spPr bwMode="auto">
              <a:xfrm>
                <a:off x="3618" y="3291"/>
                <a:ext cx="240" cy="240"/>
              </a:xfrm>
              <a:prstGeom prst="ellipse">
                <a:avLst/>
              </a:prstGeom>
              <a:solidFill>
                <a:srgbClr val="F9F7A5"/>
              </a:solidFill>
              <a:ln w="9525" algn="ctr">
                <a:solidFill>
                  <a:schemeClr val="tx1"/>
                </a:solidFill>
                <a:round/>
                <a:headEnd/>
                <a:tailEnd/>
              </a:ln>
              <a:effectLst/>
            </p:spPr>
            <p:txBody>
              <a:bodyPr wrap="none" anchor="ctr"/>
              <a:lstStyle/>
              <a:p>
                <a:endParaRPr lang="en-US"/>
              </a:p>
            </p:txBody>
          </p:sp>
        </p:grpSp>
        <p:sp>
          <p:nvSpPr>
            <p:cNvPr id="86030" name="Cloud"/>
            <p:cNvSpPr>
              <a:spLocks noChangeAspect="1" noEditPoints="1" noChangeArrowheads="1"/>
            </p:cNvSpPr>
            <p:nvPr/>
          </p:nvSpPr>
          <p:spPr bwMode="auto">
            <a:xfrm>
              <a:off x="6019800" y="1790700"/>
              <a:ext cx="3048000" cy="17541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grpSp>
          <p:nvGrpSpPr>
            <p:cNvPr id="3" name="Group 15"/>
            <p:cNvGrpSpPr>
              <a:grpSpLocks/>
            </p:cNvGrpSpPr>
            <p:nvPr/>
          </p:nvGrpSpPr>
          <p:grpSpPr bwMode="auto">
            <a:xfrm>
              <a:off x="6243638" y="2019300"/>
              <a:ext cx="2214562" cy="1344613"/>
              <a:chOff x="3618" y="3120"/>
              <a:chExt cx="1107" cy="672"/>
            </a:xfrm>
          </p:grpSpPr>
          <p:sp>
            <p:nvSpPr>
              <p:cNvPr id="86032" name="Oval 16"/>
              <p:cNvSpPr>
                <a:spLocks noChangeArrowheads="1"/>
              </p:cNvSpPr>
              <p:nvPr/>
            </p:nvSpPr>
            <p:spPr bwMode="auto">
              <a:xfrm>
                <a:off x="4032" y="3120"/>
                <a:ext cx="240" cy="240"/>
              </a:xfrm>
              <a:prstGeom prst="ellipse">
                <a:avLst/>
              </a:prstGeom>
              <a:solidFill>
                <a:srgbClr val="F9F7A5"/>
              </a:solidFill>
              <a:ln w="9525" algn="ctr">
                <a:solidFill>
                  <a:schemeClr val="tx1"/>
                </a:solidFill>
                <a:round/>
                <a:headEnd/>
                <a:tailEnd/>
              </a:ln>
              <a:effectLst/>
            </p:spPr>
            <p:txBody>
              <a:bodyPr wrap="none" anchor="ctr"/>
              <a:lstStyle/>
              <a:p>
                <a:endParaRPr lang="en-US"/>
              </a:p>
            </p:txBody>
          </p:sp>
          <p:sp>
            <p:nvSpPr>
              <p:cNvPr id="86033" name="Oval 17"/>
              <p:cNvSpPr>
                <a:spLocks noChangeArrowheads="1"/>
              </p:cNvSpPr>
              <p:nvPr/>
            </p:nvSpPr>
            <p:spPr bwMode="auto">
              <a:xfrm>
                <a:off x="4032" y="3552"/>
                <a:ext cx="240" cy="240"/>
              </a:xfrm>
              <a:prstGeom prst="ellipse">
                <a:avLst/>
              </a:prstGeom>
              <a:solidFill>
                <a:srgbClr val="F9F7A5"/>
              </a:solidFill>
              <a:ln w="9525" algn="ctr">
                <a:solidFill>
                  <a:schemeClr val="tx1"/>
                </a:solidFill>
                <a:round/>
                <a:headEnd/>
                <a:tailEnd/>
              </a:ln>
              <a:effectLst/>
            </p:spPr>
            <p:txBody>
              <a:bodyPr wrap="none" anchor="ctr"/>
              <a:lstStyle/>
              <a:p>
                <a:endParaRPr lang="en-US"/>
              </a:p>
            </p:txBody>
          </p:sp>
          <p:sp>
            <p:nvSpPr>
              <p:cNvPr id="86034" name="Line 18"/>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lstStyle/>
              <a:p>
                <a:endParaRPr lang="en-US"/>
              </a:p>
            </p:txBody>
          </p:sp>
          <p:sp>
            <p:nvSpPr>
              <p:cNvPr id="86035" name="Line 19"/>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lstStyle/>
              <a:p>
                <a:endParaRPr lang="en-US"/>
              </a:p>
            </p:txBody>
          </p:sp>
          <p:sp>
            <p:nvSpPr>
              <p:cNvPr id="86036" name="Line 20"/>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lstStyle/>
              <a:p>
                <a:endParaRPr lang="en-US"/>
              </a:p>
            </p:txBody>
          </p:sp>
          <p:sp>
            <p:nvSpPr>
              <p:cNvPr id="86037" name="Line 21"/>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lstStyle/>
              <a:p>
                <a:endParaRPr lang="en-US"/>
              </a:p>
            </p:txBody>
          </p:sp>
          <p:sp>
            <p:nvSpPr>
              <p:cNvPr id="86038" name="Oval 22"/>
              <p:cNvSpPr>
                <a:spLocks noChangeArrowheads="1"/>
              </p:cNvSpPr>
              <p:nvPr/>
            </p:nvSpPr>
            <p:spPr bwMode="auto">
              <a:xfrm>
                <a:off x="4485" y="3303"/>
                <a:ext cx="240" cy="240"/>
              </a:xfrm>
              <a:prstGeom prst="ellipse">
                <a:avLst/>
              </a:prstGeom>
              <a:solidFill>
                <a:srgbClr val="F9F7A5"/>
              </a:solidFill>
              <a:ln w="9525" algn="ctr">
                <a:solidFill>
                  <a:schemeClr val="tx1"/>
                </a:solidFill>
                <a:round/>
                <a:headEnd/>
                <a:tailEnd/>
              </a:ln>
              <a:effectLst/>
            </p:spPr>
            <p:txBody>
              <a:bodyPr wrap="none" anchor="ctr"/>
              <a:lstStyle/>
              <a:p>
                <a:endParaRPr lang="en-US"/>
              </a:p>
            </p:txBody>
          </p:sp>
          <p:sp>
            <p:nvSpPr>
              <p:cNvPr id="86039" name="Oval 23"/>
              <p:cNvSpPr>
                <a:spLocks noChangeArrowheads="1"/>
              </p:cNvSpPr>
              <p:nvPr/>
            </p:nvSpPr>
            <p:spPr bwMode="auto">
              <a:xfrm>
                <a:off x="3618" y="3291"/>
                <a:ext cx="240" cy="240"/>
              </a:xfrm>
              <a:prstGeom prst="ellipse">
                <a:avLst/>
              </a:prstGeom>
              <a:solidFill>
                <a:srgbClr val="F9F7A5"/>
              </a:solidFill>
              <a:ln w="9525" algn="ctr">
                <a:solidFill>
                  <a:schemeClr val="tx1"/>
                </a:solidFill>
                <a:round/>
                <a:headEnd/>
                <a:tailEnd/>
              </a:ln>
              <a:effectLst/>
            </p:spPr>
            <p:txBody>
              <a:bodyPr wrap="none" anchor="ctr"/>
              <a:lstStyle/>
              <a:p>
                <a:endParaRPr lang="en-US"/>
              </a:p>
            </p:txBody>
          </p:sp>
        </p:grpSp>
        <p:sp>
          <p:nvSpPr>
            <p:cNvPr id="86040" name="Line 24"/>
            <p:cNvSpPr>
              <a:spLocks noChangeShapeType="1"/>
            </p:cNvSpPr>
            <p:nvPr/>
          </p:nvSpPr>
          <p:spPr bwMode="auto">
            <a:xfrm flipV="1">
              <a:off x="3505200" y="2590800"/>
              <a:ext cx="2819400" cy="0"/>
            </a:xfrm>
            <a:prstGeom prst="line">
              <a:avLst/>
            </a:prstGeom>
            <a:noFill/>
            <a:ln w="9525">
              <a:solidFill>
                <a:schemeClr val="tx1"/>
              </a:solidFill>
              <a:round/>
              <a:headEnd/>
              <a:tailEnd/>
            </a:ln>
            <a:effectLst/>
          </p:spPr>
          <p:txBody>
            <a:bodyPr/>
            <a:lstStyle/>
            <a:p>
              <a:endParaRPr lang="en-US"/>
            </a:p>
          </p:txBody>
        </p:sp>
        <p:sp>
          <p:nvSpPr>
            <p:cNvPr id="86042" name="Freeform 26"/>
            <p:cNvSpPr>
              <a:spLocks/>
            </p:cNvSpPr>
            <p:nvPr/>
          </p:nvSpPr>
          <p:spPr bwMode="auto">
            <a:xfrm>
              <a:off x="3352800" y="2111375"/>
              <a:ext cx="2819400" cy="304800"/>
            </a:xfrm>
            <a:custGeom>
              <a:avLst/>
              <a:gdLst/>
              <a:ahLst/>
              <a:cxnLst>
                <a:cxn ang="0">
                  <a:pos x="1440" y="248"/>
                </a:cxn>
                <a:cxn ang="0">
                  <a:pos x="720" y="8"/>
                </a:cxn>
                <a:cxn ang="0">
                  <a:pos x="0" y="296"/>
                </a:cxn>
              </a:cxnLst>
              <a:rect l="0" t="0" r="r" b="b"/>
              <a:pathLst>
                <a:path w="1440" h="296">
                  <a:moveTo>
                    <a:pt x="1440" y="248"/>
                  </a:moveTo>
                  <a:cubicBezTo>
                    <a:pt x="1200" y="124"/>
                    <a:pt x="960" y="0"/>
                    <a:pt x="720" y="8"/>
                  </a:cubicBezTo>
                  <a:cubicBezTo>
                    <a:pt x="480" y="16"/>
                    <a:pt x="240" y="156"/>
                    <a:pt x="0" y="296"/>
                  </a:cubicBezTo>
                </a:path>
              </a:pathLst>
            </a:custGeom>
            <a:noFill/>
            <a:ln w="38100" cap="flat" cmpd="sng">
              <a:solidFill>
                <a:srgbClr val="FF3300"/>
              </a:solidFill>
              <a:prstDash val="dash"/>
              <a:round/>
              <a:headEnd type="none" w="med" len="med"/>
              <a:tailEnd type="triangle" w="med" len="med"/>
            </a:ln>
            <a:effectLst/>
          </p:spPr>
          <p:txBody>
            <a:bodyPr/>
            <a:lstStyle/>
            <a:p>
              <a:endParaRPr lang="en-US"/>
            </a:p>
          </p:txBody>
        </p:sp>
        <p:sp>
          <p:nvSpPr>
            <p:cNvPr id="86043" name="Text Box 27"/>
            <p:cNvSpPr txBox="1">
              <a:spLocks noChangeArrowheads="1"/>
            </p:cNvSpPr>
            <p:nvPr/>
          </p:nvSpPr>
          <p:spPr bwMode="auto">
            <a:xfrm>
              <a:off x="3886200" y="1485900"/>
              <a:ext cx="1785938" cy="701675"/>
            </a:xfrm>
            <a:prstGeom prst="rect">
              <a:avLst/>
            </a:prstGeom>
            <a:noFill/>
            <a:ln w="9525">
              <a:noFill/>
              <a:miter lim="800000"/>
              <a:headEnd/>
              <a:tailEnd/>
            </a:ln>
            <a:effectLst/>
          </p:spPr>
          <p:txBody>
            <a:bodyPr>
              <a:spAutoFit/>
            </a:bodyPr>
            <a:lstStyle/>
            <a:p>
              <a:pPr algn="ctr">
                <a:spcBef>
                  <a:spcPct val="50000"/>
                </a:spcBef>
              </a:pPr>
              <a:r>
                <a:rPr lang="en-US" sz="2000" b="1" i="1" dirty="0">
                  <a:solidFill>
                    <a:srgbClr val="FF3300"/>
                  </a:solidFill>
                </a:rPr>
                <a:t>Next-hop:</a:t>
              </a:r>
              <a:r>
                <a:rPr lang="en-US" sz="2000" b="1" dirty="0">
                  <a:solidFill>
                    <a:srgbClr val="FF3300"/>
                  </a:solidFill>
                </a:rPr>
                <a:t> </a:t>
              </a:r>
              <a:r>
                <a:rPr lang="en-US" sz="2000" dirty="0"/>
                <a:t>4.79.2.2</a:t>
              </a:r>
            </a:p>
          </p:txBody>
        </p:sp>
        <p:sp>
          <p:nvSpPr>
            <p:cNvPr id="86045" name="Freeform 29"/>
            <p:cNvSpPr>
              <a:spLocks/>
            </p:cNvSpPr>
            <p:nvPr/>
          </p:nvSpPr>
          <p:spPr bwMode="auto">
            <a:xfrm>
              <a:off x="2590800" y="2120900"/>
              <a:ext cx="685800" cy="355600"/>
            </a:xfrm>
            <a:custGeom>
              <a:avLst/>
              <a:gdLst/>
              <a:ahLst/>
              <a:cxnLst>
                <a:cxn ang="0">
                  <a:pos x="432" y="224"/>
                </a:cxn>
                <a:cxn ang="0">
                  <a:pos x="288" y="32"/>
                </a:cxn>
                <a:cxn ang="0">
                  <a:pos x="0" y="32"/>
                </a:cxn>
              </a:cxnLst>
              <a:rect l="0" t="0" r="r" b="b"/>
              <a:pathLst>
                <a:path w="432" h="224">
                  <a:moveTo>
                    <a:pt x="432" y="224"/>
                  </a:moveTo>
                  <a:cubicBezTo>
                    <a:pt x="396" y="144"/>
                    <a:pt x="360" y="64"/>
                    <a:pt x="288" y="32"/>
                  </a:cubicBezTo>
                  <a:cubicBezTo>
                    <a:pt x="216" y="0"/>
                    <a:pt x="108" y="16"/>
                    <a:pt x="0" y="32"/>
                  </a:cubicBezTo>
                </a:path>
              </a:pathLst>
            </a:custGeom>
            <a:noFill/>
            <a:ln w="38100" cap="flat">
              <a:solidFill>
                <a:schemeClr val="accent2"/>
              </a:solidFill>
              <a:prstDash val="sysDot"/>
              <a:round/>
              <a:headEnd type="none" w="med" len="med"/>
              <a:tailEnd type="triangle" w="med" len="med"/>
            </a:ln>
            <a:effectLst/>
          </p:spPr>
          <p:txBody>
            <a:bodyPr/>
            <a:lstStyle/>
            <a:p>
              <a:endParaRPr lang="en-US"/>
            </a:p>
          </p:txBody>
        </p:sp>
        <p:sp>
          <p:nvSpPr>
            <p:cNvPr id="86046" name="Text Box 30"/>
            <p:cNvSpPr txBox="1">
              <a:spLocks noChangeArrowheads="1"/>
            </p:cNvSpPr>
            <p:nvPr/>
          </p:nvSpPr>
          <p:spPr bwMode="auto">
            <a:xfrm>
              <a:off x="1981200" y="1562100"/>
              <a:ext cx="1447800" cy="457200"/>
            </a:xfrm>
            <a:prstGeom prst="rect">
              <a:avLst/>
            </a:prstGeom>
            <a:noFill/>
            <a:ln w="9525">
              <a:noFill/>
              <a:miter lim="800000"/>
              <a:headEnd/>
              <a:tailEnd/>
            </a:ln>
            <a:effectLst/>
          </p:spPr>
          <p:txBody>
            <a:bodyPr>
              <a:spAutoFit/>
            </a:bodyPr>
            <a:lstStyle/>
            <a:p>
              <a:pPr>
                <a:spcBef>
                  <a:spcPct val="50000"/>
                </a:spcBef>
              </a:pPr>
              <a:r>
                <a:rPr lang="en-US" sz="2400" b="1">
                  <a:solidFill>
                    <a:schemeClr val="accent2"/>
                  </a:solidFill>
                </a:rPr>
                <a:t>iBGP</a:t>
              </a:r>
            </a:p>
          </p:txBody>
        </p:sp>
        <p:sp>
          <p:nvSpPr>
            <p:cNvPr id="86047" name="Text Box 31"/>
            <p:cNvSpPr txBox="1">
              <a:spLocks noChangeArrowheads="1"/>
            </p:cNvSpPr>
            <p:nvPr/>
          </p:nvSpPr>
          <p:spPr bwMode="auto">
            <a:xfrm>
              <a:off x="5105400" y="2667000"/>
              <a:ext cx="1143000" cy="366713"/>
            </a:xfrm>
            <a:prstGeom prst="rect">
              <a:avLst/>
            </a:prstGeom>
            <a:noFill/>
            <a:ln w="9525">
              <a:noFill/>
              <a:miter lim="800000"/>
              <a:headEnd/>
              <a:tailEnd/>
            </a:ln>
            <a:effectLst/>
          </p:spPr>
          <p:txBody>
            <a:bodyPr>
              <a:spAutoFit/>
            </a:bodyPr>
            <a:lstStyle/>
            <a:p>
              <a:pPr>
                <a:spcBef>
                  <a:spcPct val="50000"/>
                </a:spcBef>
              </a:pPr>
              <a:r>
                <a:rPr lang="en-US"/>
                <a:t>4.79.2.1</a:t>
              </a:r>
            </a:p>
          </p:txBody>
        </p:sp>
        <p:sp>
          <p:nvSpPr>
            <p:cNvPr id="86048" name="Text Box 32"/>
            <p:cNvSpPr txBox="1">
              <a:spLocks noChangeArrowheads="1"/>
            </p:cNvSpPr>
            <p:nvPr/>
          </p:nvSpPr>
          <p:spPr bwMode="auto">
            <a:xfrm>
              <a:off x="3733800" y="2667000"/>
              <a:ext cx="1143000" cy="366713"/>
            </a:xfrm>
            <a:prstGeom prst="rect">
              <a:avLst/>
            </a:prstGeom>
            <a:noFill/>
            <a:ln w="9525">
              <a:noFill/>
              <a:miter lim="800000"/>
              <a:headEnd/>
              <a:tailEnd/>
            </a:ln>
            <a:effectLst/>
          </p:spPr>
          <p:txBody>
            <a:bodyPr>
              <a:spAutoFit/>
            </a:bodyPr>
            <a:lstStyle/>
            <a:p>
              <a:pPr>
                <a:spcBef>
                  <a:spcPct val="50000"/>
                </a:spcBef>
              </a:pPr>
              <a:r>
                <a:rPr lang="en-US"/>
                <a:t>4.79.2.2</a:t>
              </a:r>
            </a:p>
          </p:txBody>
        </p:sp>
        <p:sp>
          <p:nvSpPr>
            <p:cNvPr id="86049" name="Freeform 33"/>
            <p:cNvSpPr>
              <a:spLocks/>
            </p:cNvSpPr>
            <p:nvPr/>
          </p:nvSpPr>
          <p:spPr bwMode="auto">
            <a:xfrm rot="-3242855">
              <a:off x="1541463" y="2168525"/>
              <a:ext cx="685800" cy="279400"/>
            </a:xfrm>
            <a:custGeom>
              <a:avLst/>
              <a:gdLst/>
              <a:ahLst/>
              <a:cxnLst>
                <a:cxn ang="0">
                  <a:pos x="432" y="224"/>
                </a:cxn>
                <a:cxn ang="0">
                  <a:pos x="288" y="32"/>
                </a:cxn>
                <a:cxn ang="0">
                  <a:pos x="0" y="32"/>
                </a:cxn>
              </a:cxnLst>
              <a:rect l="0" t="0" r="r" b="b"/>
              <a:pathLst>
                <a:path w="432" h="224">
                  <a:moveTo>
                    <a:pt x="432" y="224"/>
                  </a:moveTo>
                  <a:cubicBezTo>
                    <a:pt x="396" y="144"/>
                    <a:pt x="360" y="64"/>
                    <a:pt x="288" y="32"/>
                  </a:cubicBezTo>
                  <a:cubicBezTo>
                    <a:pt x="216" y="0"/>
                    <a:pt x="108" y="16"/>
                    <a:pt x="0" y="32"/>
                  </a:cubicBezTo>
                </a:path>
              </a:pathLst>
            </a:custGeom>
            <a:noFill/>
            <a:ln w="38100" cap="flat">
              <a:solidFill>
                <a:schemeClr val="accent2"/>
              </a:solidFill>
              <a:prstDash val="sysDot"/>
              <a:round/>
              <a:headEnd type="none" w="med" len="med"/>
              <a:tailEnd type="triangle" w="med" len="med"/>
            </a:ln>
            <a:effectLst/>
          </p:spPr>
          <p:txBody>
            <a:bodyPr/>
            <a:lstStyle/>
            <a:p>
              <a:endParaRPr lang="en-US"/>
            </a:p>
          </p:txBody>
        </p:sp>
        <p:sp>
          <p:nvSpPr>
            <p:cNvPr id="86050" name="Text Box 34"/>
            <p:cNvSpPr txBox="1">
              <a:spLocks noChangeArrowheads="1"/>
            </p:cNvSpPr>
            <p:nvPr/>
          </p:nvSpPr>
          <p:spPr bwMode="auto">
            <a:xfrm>
              <a:off x="304800" y="1524000"/>
              <a:ext cx="1785938" cy="671513"/>
            </a:xfrm>
            <a:prstGeom prst="rect">
              <a:avLst/>
            </a:prstGeom>
            <a:noFill/>
            <a:ln w="9525">
              <a:noFill/>
              <a:miter lim="800000"/>
              <a:headEnd/>
              <a:tailEnd/>
            </a:ln>
            <a:effectLst/>
          </p:spPr>
          <p:txBody>
            <a:bodyPr>
              <a:spAutoFit/>
            </a:bodyPr>
            <a:lstStyle/>
            <a:p>
              <a:pPr algn="ctr">
                <a:spcBef>
                  <a:spcPct val="50000"/>
                </a:spcBef>
              </a:pPr>
              <a:r>
                <a:rPr lang="en-US" sz="2000" b="1" i="1">
                  <a:solidFill>
                    <a:schemeClr val="accent2"/>
                  </a:solidFill>
                </a:rPr>
                <a:t>Next-hop:</a:t>
              </a:r>
              <a:r>
                <a:rPr lang="en-US" sz="2000" b="1">
                  <a:solidFill>
                    <a:schemeClr val="accent2"/>
                  </a:solidFill>
                </a:rPr>
                <a:t> </a:t>
              </a:r>
              <a:r>
                <a:rPr lang="en-US"/>
                <a:t>192.5.89.89</a:t>
              </a:r>
              <a:endParaRPr lang="en-US" sz="2000" b="1">
                <a:solidFill>
                  <a:schemeClr val="accent2"/>
                </a:solidFill>
              </a:endParaRPr>
            </a:p>
          </p:txBody>
        </p:sp>
      </p:grpSp>
      <p:sp>
        <p:nvSpPr>
          <p:cNvPr id="34" name="TextBox 33"/>
          <p:cNvSpPr txBox="1"/>
          <p:nvPr/>
        </p:nvSpPr>
        <p:spPr>
          <a:xfrm>
            <a:off x="3010833" y="6553200"/>
            <a:ext cx="3389967" cy="338554"/>
          </a:xfrm>
          <a:prstGeom prst="rect">
            <a:avLst/>
          </a:prstGeom>
          <a:noFill/>
        </p:spPr>
        <p:txBody>
          <a:bodyPr wrap="none" rtlCol="0">
            <a:spAutoFit/>
          </a:bodyPr>
          <a:lstStyle/>
          <a:p>
            <a:pPr algn="ctr"/>
            <a:r>
              <a:rPr lang="en-US" sz="1600" dirty="0">
                <a:latin typeface="Arial Narrow" pitchFamily="34" charset="0"/>
              </a:rPr>
              <a:t>Slide credit:  Nick </a:t>
            </a:r>
            <a:r>
              <a:rPr lang="en-US" sz="1600" dirty="0" err="1">
                <a:latin typeface="Arial Narrow" pitchFamily="34" charset="0"/>
              </a:rPr>
              <a:t>Feamster</a:t>
            </a:r>
            <a:r>
              <a:rPr lang="en-US" sz="1600" dirty="0">
                <a:latin typeface="Arial Narrow" pitchFamily="34" charset="0"/>
              </a:rPr>
              <a:t> (Georgia Tech)</a:t>
            </a:r>
          </a:p>
        </p:txBody>
      </p:sp>
      <p:sp>
        <p:nvSpPr>
          <p:cNvPr id="37" name="TextBox 36"/>
          <p:cNvSpPr txBox="1"/>
          <p:nvPr/>
        </p:nvSpPr>
        <p:spPr>
          <a:xfrm>
            <a:off x="0" y="0"/>
            <a:ext cx="9144000" cy="677108"/>
          </a:xfrm>
          <a:prstGeom prst="rect">
            <a:avLst/>
          </a:prstGeom>
          <a:solidFill>
            <a:srgbClr val="F79646">
              <a:lumMod val="75000"/>
            </a:srgbClr>
          </a:solidFill>
        </p:spPr>
        <p:txBody>
          <a:bodyPr wrap="square" rtlCol="0">
            <a:spAutoFit/>
          </a:bodyPr>
          <a:lstStyle/>
          <a:p>
            <a:pPr algn="ctr">
              <a:defRPr/>
            </a:pPr>
            <a:r>
              <a:rPr lang="en-US" sz="3800" b="1" dirty="0">
                <a:ln>
                  <a:solidFill>
                    <a:prstClr val="black"/>
                  </a:solidFill>
                </a:ln>
                <a:solidFill>
                  <a:prstClr val="white"/>
                </a:solidFill>
                <a:latin typeface="Tahoma" pitchFamily="34" charset="0"/>
                <a:cs typeface="Tahoma" pitchFamily="34" charset="0"/>
              </a:rPr>
              <a:t>BGP Path Attribute: Next-hop</a:t>
            </a:r>
            <a:endParaRPr lang="th-TH" sz="3800" b="1" dirty="0">
              <a:ln>
                <a:solidFill>
                  <a:prstClr val="black"/>
                </a:solidFill>
              </a:ln>
              <a:solidFill>
                <a:prstClr val="white"/>
              </a:solidFill>
              <a:latin typeface="Tahoma" pitchFamily="34" charset="0"/>
              <a:cs typeface="Tahoma" pitchFamily="34" charset="0"/>
            </a:endParaRPr>
          </a:p>
        </p:txBody>
      </p:sp>
    </p:spTree>
    <p:extLst>
      <p:ext uri="{BB962C8B-B14F-4D97-AF65-F5344CB8AC3E}">
        <p14:creationId xmlns:p14="http://schemas.microsoft.com/office/powerpoint/2010/main" val="90266191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533400" y="4465637"/>
            <a:ext cx="8229600" cy="1782763"/>
          </a:xfrm>
        </p:spPr>
        <p:txBody>
          <a:bodyPr/>
          <a:lstStyle/>
          <a:p>
            <a:pPr>
              <a:lnSpc>
                <a:spcPct val="80000"/>
              </a:lnSpc>
            </a:pPr>
            <a:r>
              <a:rPr lang="en-US" sz="2400" b="1" dirty="0"/>
              <a:t>Control over </a:t>
            </a:r>
            <a:r>
              <a:rPr lang="en-US" sz="2400" b="1" i="1" dirty="0"/>
              <a:t>outbound</a:t>
            </a:r>
            <a:r>
              <a:rPr lang="en-US" sz="2400" b="1" dirty="0"/>
              <a:t> traffic</a:t>
            </a:r>
          </a:p>
          <a:p>
            <a:pPr>
              <a:lnSpc>
                <a:spcPct val="80000"/>
              </a:lnSpc>
            </a:pPr>
            <a:r>
              <a:rPr lang="en-US" sz="2400" i="1" dirty="0"/>
              <a:t>Used to prefer exit point from local AS</a:t>
            </a:r>
            <a:endParaRPr lang="en-US" sz="2400" dirty="0"/>
          </a:p>
          <a:p>
            <a:pPr>
              <a:lnSpc>
                <a:spcPct val="80000"/>
              </a:lnSpc>
            </a:pPr>
            <a:r>
              <a:rPr lang="en-US" sz="2400" dirty="0"/>
              <a:t>Useful for preferring routes from one AS over another (</a:t>
            </a:r>
            <a:r>
              <a:rPr lang="en-US" sz="2400" i="1" dirty="0"/>
              <a:t>e.g.</a:t>
            </a:r>
            <a:r>
              <a:rPr lang="en-US" sz="2400" dirty="0"/>
              <a:t>, primary-backup semantics)</a:t>
            </a:r>
          </a:p>
          <a:p>
            <a:pPr>
              <a:lnSpc>
                <a:spcPct val="80000"/>
              </a:lnSpc>
            </a:pPr>
            <a:r>
              <a:rPr lang="en-US" sz="2400" dirty="0"/>
              <a:t>A router with </a:t>
            </a:r>
            <a:r>
              <a:rPr lang="en-US" sz="2400" b="1" dirty="0"/>
              <a:t>higher value </a:t>
            </a:r>
            <a:r>
              <a:rPr lang="en-US" sz="2400" dirty="0"/>
              <a:t>for local-</a:t>
            </a:r>
            <a:r>
              <a:rPr lang="en-US" sz="2400" dirty="0" err="1"/>
              <a:t>pref</a:t>
            </a:r>
            <a:r>
              <a:rPr lang="en-US" sz="2400" dirty="0"/>
              <a:t> is used to exit the AS</a:t>
            </a:r>
          </a:p>
        </p:txBody>
      </p:sp>
      <p:grpSp>
        <p:nvGrpSpPr>
          <p:cNvPr id="35" name="Group 34"/>
          <p:cNvGrpSpPr/>
          <p:nvPr/>
        </p:nvGrpSpPr>
        <p:grpSpPr>
          <a:xfrm>
            <a:off x="228600" y="1219200"/>
            <a:ext cx="8610600" cy="2819400"/>
            <a:chOff x="457200" y="1524000"/>
            <a:chExt cx="8610600" cy="2819400"/>
          </a:xfrm>
        </p:grpSpPr>
        <p:sp>
          <p:nvSpPr>
            <p:cNvPr id="72708" name="Cloud"/>
            <p:cNvSpPr>
              <a:spLocks noChangeAspect="1" noEditPoints="1" noChangeArrowheads="1"/>
            </p:cNvSpPr>
            <p:nvPr/>
          </p:nvSpPr>
          <p:spPr bwMode="auto">
            <a:xfrm>
              <a:off x="457200" y="2362200"/>
              <a:ext cx="2819400" cy="14747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72709" name="Cloud"/>
            <p:cNvSpPr>
              <a:spLocks noChangeAspect="1" noEditPoints="1" noChangeArrowheads="1"/>
            </p:cNvSpPr>
            <p:nvPr/>
          </p:nvSpPr>
          <p:spPr bwMode="auto">
            <a:xfrm>
              <a:off x="4572000" y="1550988"/>
              <a:ext cx="1981200" cy="10366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72710" name="Cloud"/>
            <p:cNvSpPr>
              <a:spLocks noChangeAspect="1" noEditPoints="1" noChangeArrowheads="1"/>
            </p:cNvSpPr>
            <p:nvPr/>
          </p:nvSpPr>
          <p:spPr bwMode="auto">
            <a:xfrm>
              <a:off x="4648200" y="3151188"/>
              <a:ext cx="2133600" cy="111601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72712" name="Text Box 8"/>
            <p:cNvSpPr txBox="1">
              <a:spLocks noChangeArrowheads="1"/>
            </p:cNvSpPr>
            <p:nvPr/>
          </p:nvSpPr>
          <p:spPr bwMode="auto">
            <a:xfrm>
              <a:off x="5029200" y="1793875"/>
              <a:ext cx="1035050" cy="366713"/>
            </a:xfrm>
            <a:prstGeom prst="rect">
              <a:avLst/>
            </a:prstGeom>
            <a:noFill/>
            <a:ln w="9525">
              <a:noFill/>
              <a:miter lim="800000"/>
              <a:headEnd/>
              <a:tailEnd/>
            </a:ln>
            <a:effectLst/>
          </p:spPr>
          <p:txBody>
            <a:bodyPr wrap="none">
              <a:spAutoFit/>
            </a:bodyPr>
            <a:lstStyle/>
            <a:p>
              <a:r>
                <a:rPr lang="en-US" b="1" dirty="0">
                  <a:solidFill>
                    <a:srgbClr val="FF3300"/>
                  </a:solidFill>
                </a:rPr>
                <a:t>Primary</a:t>
              </a:r>
            </a:p>
          </p:txBody>
        </p:sp>
        <p:sp>
          <p:nvSpPr>
            <p:cNvPr id="72713" name="Text Box 9"/>
            <p:cNvSpPr txBox="1">
              <a:spLocks noChangeArrowheads="1"/>
            </p:cNvSpPr>
            <p:nvPr/>
          </p:nvSpPr>
          <p:spPr bwMode="auto">
            <a:xfrm>
              <a:off x="5162550" y="3470275"/>
              <a:ext cx="1009650" cy="366713"/>
            </a:xfrm>
            <a:prstGeom prst="rect">
              <a:avLst/>
            </a:prstGeom>
            <a:noFill/>
            <a:ln w="9525">
              <a:noFill/>
              <a:miter lim="800000"/>
              <a:headEnd/>
              <a:tailEnd/>
            </a:ln>
            <a:effectLst/>
          </p:spPr>
          <p:txBody>
            <a:bodyPr wrap="none">
              <a:spAutoFit/>
            </a:bodyPr>
            <a:lstStyle/>
            <a:p>
              <a:r>
                <a:rPr lang="en-US" b="1">
                  <a:solidFill>
                    <a:srgbClr val="FF3300"/>
                  </a:solidFill>
                </a:rPr>
                <a:t>Backup</a:t>
              </a:r>
            </a:p>
          </p:txBody>
        </p:sp>
        <p:grpSp>
          <p:nvGrpSpPr>
            <p:cNvPr id="2" name="Group 10"/>
            <p:cNvGrpSpPr>
              <a:grpSpLocks/>
            </p:cNvGrpSpPr>
            <p:nvPr/>
          </p:nvGrpSpPr>
          <p:grpSpPr bwMode="auto">
            <a:xfrm>
              <a:off x="1062038" y="2541588"/>
              <a:ext cx="1757362" cy="1066800"/>
              <a:chOff x="3618" y="3120"/>
              <a:chExt cx="1107" cy="672"/>
            </a:xfrm>
          </p:grpSpPr>
          <p:sp>
            <p:nvSpPr>
              <p:cNvPr id="72715" name="Oval 11"/>
              <p:cNvSpPr>
                <a:spLocks noChangeArrowheads="1"/>
              </p:cNvSpPr>
              <p:nvPr/>
            </p:nvSpPr>
            <p:spPr bwMode="auto">
              <a:xfrm>
                <a:off x="4032" y="3120"/>
                <a:ext cx="240" cy="240"/>
              </a:xfrm>
              <a:prstGeom prst="ellipse">
                <a:avLst/>
              </a:prstGeom>
              <a:solidFill>
                <a:srgbClr val="F9F7A5"/>
              </a:solidFill>
              <a:ln w="9525" algn="ctr">
                <a:solidFill>
                  <a:schemeClr val="tx1"/>
                </a:solidFill>
                <a:round/>
                <a:headEnd/>
                <a:tailEnd/>
              </a:ln>
              <a:effectLst/>
            </p:spPr>
            <p:txBody>
              <a:bodyPr wrap="none" anchor="ctr"/>
              <a:lstStyle/>
              <a:p>
                <a:endParaRPr lang="en-US"/>
              </a:p>
            </p:txBody>
          </p:sp>
          <p:sp>
            <p:nvSpPr>
              <p:cNvPr id="72716" name="Oval 12"/>
              <p:cNvSpPr>
                <a:spLocks noChangeArrowheads="1"/>
              </p:cNvSpPr>
              <p:nvPr/>
            </p:nvSpPr>
            <p:spPr bwMode="auto">
              <a:xfrm>
                <a:off x="4032" y="3552"/>
                <a:ext cx="240" cy="240"/>
              </a:xfrm>
              <a:prstGeom prst="ellipse">
                <a:avLst/>
              </a:prstGeom>
              <a:solidFill>
                <a:srgbClr val="F9F7A5"/>
              </a:solidFill>
              <a:ln w="9525" algn="ctr">
                <a:solidFill>
                  <a:schemeClr val="tx1"/>
                </a:solidFill>
                <a:round/>
                <a:headEnd/>
                <a:tailEnd/>
              </a:ln>
              <a:effectLst/>
            </p:spPr>
            <p:txBody>
              <a:bodyPr wrap="none" anchor="ctr"/>
              <a:lstStyle/>
              <a:p>
                <a:endParaRPr lang="en-US"/>
              </a:p>
            </p:txBody>
          </p:sp>
          <p:sp>
            <p:nvSpPr>
              <p:cNvPr id="72717" name="Line 13"/>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lstStyle/>
              <a:p>
                <a:endParaRPr lang="en-US"/>
              </a:p>
            </p:txBody>
          </p:sp>
          <p:sp>
            <p:nvSpPr>
              <p:cNvPr id="72718" name="Line 14"/>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lstStyle/>
              <a:p>
                <a:endParaRPr lang="en-US"/>
              </a:p>
            </p:txBody>
          </p:sp>
          <p:sp>
            <p:nvSpPr>
              <p:cNvPr id="72719" name="Line 15"/>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lstStyle/>
              <a:p>
                <a:endParaRPr lang="en-US"/>
              </a:p>
            </p:txBody>
          </p:sp>
          <p:sp>
            <p:nvSpPr>
              <p:cNvPr id="72720" name="Line 16"/>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lstStyle/>
              <a:p>
                <a:endParaRPr lang="en-US"/>
              </a:p>
            </p:txBody>
          </p:sp>
          <p:sp>
            <p:nvSpPr>
              <p:cNvPr id="72721" name="Oval 17"/>
              <p:cNvSpPr>
                <a:spLocks noChangeArrowheads="1"/>
              </p:cNvSpPr>
              <p:nvPr/>
            </p:nvSpPr>
            <p:spPr bwMode="auto">
              <a:xfrm>
                <a:off x="4485" y="3303"/>
                <a:ext cx="240" cy="240"/>
              </a:xfrm>
              <a:prstGeom prst="ellipse">
                <a:avLst/>
              </a:prstGeom>
              <a:solidFill>
                <a:srgbClr val="F9F7A5"/>
              </a:solidFill>
              <a:ln w="9525" algn="ctr">
                <a:solidFill>
                  <a:schemeClr val="tx1"/>
                </a:solidFill>
                <a:round/>
                <a:headEnd/>
                <a:tailEnd/>
              </a:ln>
              <a:effectLst/>
            </p:spPr>
            <p:txBody>
              <a:bodyPr wrap="none" anchor="ctr"/>
              <a:lstStyle/>
              <a:p>
                <a:endParaRPr lang="en-US"/>
              </a:p>
            </p:txBody>
          </p:sp>
          <p:sp>
            <p:nvSpPr>
              <p:cNvPr id="72722" name="Oval 18"/>
              <p:cNvSpPr>
                <a:spLocks noChangeArrowheads="1"/>
              </p:cNvSpPr>
              <p:nvPr/>
            </p:nvSpPr>
            <p:spPr bwMode="auto">
              <a:xfrm>
                <a:off x="3618" y="3291"/>
                <a:ext cx="240" cy="240"/>
              </a:xfrm>
              <a:prstGeom prst="ellipse">
                <a:avLst/>
              </a:prstGeom>
              <a:solidFill>
                <a:srgbClr val="F9F7A5"/>
              </a:solidFill>
              <a:ln w="9525" algn="ctr">
                <a:solidFill>
                  <a:schemeClr val="tx1"/>
                </a:solidFill>
                <a:round/>
                <a:headEnd/>
                <a:tailEnd/>
              </a:ln>
              <a:effectLst/>
            </p:spPr>
            <p:txBody>
              <a:bodyPr wrap="none" anchor="ctr"/>
              <a:lstStyle/>
              <a:p>
                <a:endParaRPr lang="en-US"/>
              </a:p>
            </p:txBody>
          </p:sp>
        </p:grpSp>
        <p:sp>
          <p:nvSpPr>
            <p:cNvPr id="72723" name="Cloud"/>
            <p:cNvSpPr>
              <a:spLocks noChangeAspect="1" noEditPoints="1" noChangeArrowheads="1"/>
            </p:cNvSpPr>
            <p:nvPr/>
          </p:nvSpPr>
          <p:spPr bwMode="auto">
            <a:xfrm>
              <a:off x="7239000" y="2362200"/>
              <a:ext cx="1828800" cy="7572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72724" name="Line 20"/>
            <p:cNvSpPr>
              <a:spLocks noChangeShapeType="1"/>
            </p:cNvSpPr>
            <p:nvPr/>
          </p:nvSpPr>
          <p:spPr bwMode="auto">
            <a:xfrm flipV="1">
              <a:off x="2819400" y="2160588"/>
              <a:ext cx="1981200" cy="838200"/>
            </a:xfrm>
            <a:prstGeom prst="line">
              <a:avLst/>
            </a:prstGeom>
            <a:noFill/>
            <a:ln w="9525">
              <a:solidFill>
                <a:schemeClr val="tx1"/>
              </a:solidFill>
              <a:round/>
              <a:headEnd/>
              <a:tailEnd/>
            </a:ln>
            <a:effectLst/>
          </p:spPr>
          <p:txBody>
            <a:bodyPr/>
            <a:lstStyle/>
            <a:p>
              <a:endParaRPr lang="en-US"/>
            </a:p>
          </p:txBody>
        </p:sp>
        <p:sp>
          <p:nvSpPr>
            <p:cNvPr id="72725" name="Line 21"/>
            <p:cNvSpPr>
              <a:spLocks noChangeShapeType="1"/>
            </p:cNvSpPr>
            <p:nvPr/>
          </p:nvSpPr>
          <p:spPr bwMode="auto">
            <a:xfrm>
              <a:off x="2743200" y="3151188"/>
              <a:ext cx="1981200" cy="533400"/>
            </a:xfrm>
            <a:prstGeom prst="line">
              <a:avLst/>
            </a:prstGeom>
            <a:noFill/>
            <a:ln w="9525">
              <a:solidFill>
                <a:schemeClr val="tx1"/>
              </a:solidFill>
              <a:round/>
              <a:headEnd/>
              <a:tailEnd/>
            </a:ln>
            <a:effectLst/>
          </p:spPr>
          <p:txBody>
            <a:bodyPr/>
            <a:lstStyle/>
            <a:p>
              <a:endParaRPr lang="en-US"/>
            </a:p>
          </p:txBody>
        </p:sp>
        <p:sp>
          <p:nvSpPr>
            <p:cNvPr id="72726" name="Line 22"/>
            <p:cNvSpPr>
              <a:spLocks noChangeShapeType="1"/>
            </p:cNvSpPr>
            <p:nvPr/>
          </p:nvSpPr>
          <p:spPr bwMode="auto">
            <a:xfrm>
              <a:off x="6477000" y="2236788"/>
              <a:ext cx="990600" cy="304800"/>
            </a:xfrm>
            <a:prstGeom prst="line">
              <a:avLst/>
            </a:prstGeom>
            <a:noFill/>
            <a:ln w="9525">
              <a:solidFill>
                <a:schemeClr val="tx1"/>
              </a:solidFill>
              <a:round/>
              <a:headEnd/>
              <a:tailEnd/>
            </a:ln>
            <a:effectLst/>
          </p:spPr>
          <p:txBody>
            <a:bodyPr/>
            <a:lstStyle/>
            <a:p>
              <a:endParaRPr lang="en-US"/>
            </a:p>
          </p:txBody>
        </p:sp>
        <p:sp>
          <p:nvSpPr>
            <p:cNvPr id="72727" name="Line 23"/>
            <p:cNvSpPr>
              <a:spLocks noChangeShapeType="1"/>
            </p:cNvSpPr>
            <p:nvPr/>
          </p:nvSpPr>
          <p:spPr bwMode="auto">
            <a:xfrm flipV="1">
              <a:off x="6629400" y="2922588"/>
              <a:ext cx="914400" cy="609600"/>
            </a:xfrm>
            <a:prstGeom prst="line">
              <a:avLst/>
            </a:prstGeom>
            <a:noFill/>
            <a:ln w="9525">
              <a:solidFill>
                <a:schemeClr val="tx1"/>
              </a:solidFill>
              <a:round/>
              <a:headEnd/>
              <a:tailEnd/>
            </a:ln>
            <a:effectLst/>
          </p:spPr>
          <p:txBody>
            <a:bodyPr/>
            <a:lstStyle/>
            <a:p>
              <a:endParaRPr lang="en-US"/>
            </a:p>
          </p:txBody>
        </p:sp>
        <p:sp>
          <p:nvSpPr>
            <p:cNvPr id="72728" name="Freeform 24"/>
            <p:cNvSpPr>
              <a:spLocks/>
            </p:cNvSpPr>
            <p:nvPr/>
          </p:nvSpPr>
          <p:spPr bwMode="auto">
            <a:xfrm>
              <a:off x="2667000" y="1868488"/>
              <a:ext cx="1917700" cy="977900"/>
            </a:xfrm>
            <a:custGeom>
              <a:avLst/>
              <a:gdLst/>
              <a:ahLst/>
              <a:cxnLst>
                <a:cxn ang="0">
                  <a:pos x="1200" y="88"/>
                </a:cxn>
                <a:cxn ang="0">
                  <a:pos x="1104" y="88"/>
                </a:cxn>
                <a:cxn ang="0">
                  <a:pos x="576" y="88"/>
                </a:cxn>
                <a:cxn ang="0">
                  <a:pos x="0" y="616"/>
                </a:cxn>
              </a:cxnLst>
              <a:rect l="0" t="0" r="r" b="b"/>
              <a:pathLst>
                <a:path w="1208" h="616">
                  <a:moveTo>
                    <a:pt x="1200" y="88"/>
                  </a:moveTo>
                  <a:cubicBezTo>
                    <a:pt x="1204" y="88"/>
                    <a:pt x="1208" y="88"/>
                    <a:pt x="1104" y="88"/>
                  </a:cubicBezTo>
                  <a:cubicBezTo>
                    <a:pt x="1000" y="88"/>
                    <a:pt x="760" y="0"/>
                    <a:pt x="576" y="88"/>
                  </a:cubicBezTo>
                  <a:cubicBezTo>
                    <a:pt x="392" y="176"/>
                    <a:pt x="196" y="396"/>
                    <a:pt x="0" y="616"/>
                  </a:cubicBezTo>
                </a:path>
              </a:pathLst>
            </a:custGeom>
            <a:noFill/>
            <a:ln w="38100" cmpd="sng">
              <a:solidFill>
                <a:srgbClr val="FF3300"/>
              </a:solidFill>
              <a:round/>
              <a:headEnd type="none" w="med" len="med"/>
              <a:tailEnd type="triangle" w="med" len="med"/>
            </a:ln>
            <a:effectLst/>
          </p:spPr>
          <p:txBody>
            <a:bodyPr/>
            <a:lstStyle/>
            <a:p>
              <a:endParaRPr lang="en-US"/>
            </a:p>
          </p:txBody>
        </p:sp>
        <p:sp>
          <p:nvSpPr>
            <p:cNvPr id="72729" name="Freeform 25"/>
            <p:cNvSpPr>
              <a:spLocks/>
            </p:cNvSpPr>
            <p:nvPr/>
          </p:nvSpPr>
          <p:spPr bwMode="auto">
            <a:xfrm flipV="1">
              <a:off x="2667000" y="3316288"/>
              <a:ext cx="2133600" cy="673100"/>
            </a:xfrm>
            <a:custGeom>
              <a:avLst/>
              <a:gdLst/>
              <a:ahLst/>
              <a:cxnLst>
                <a:cxn ang="0">
                  <a:pos x="1200" y="88"/>
                </a:cxn>
                <a:cxn ang="0">
                  <a:pos x="1104" y="88"/>
                </a:cxn>
                <a:cxn ang="0">
                  <a:pos x="576" y="88"/>
                </a:cxn>
                <a:cxn ang="0">
                  <a:pos x="0" y="616"/>
                </a:cxn>
              </a:cxnLst>
              <a:rect l="0" t="0" r="r" b="b"/>
              <a:pathLst>
                <a:path w="1208" h="616">
                  <a:moveTo>
                    <a:pt x="1200" y="88"/>
                  </a:moveTo>
                  <a:cubicBezTo>
                    <a:pt x="1204" y="88"/>
                    <a:pt x="1208" y="88"/>
                    <a:pt x="1104" y="88"/>
                  </a:cubicBezTo>
                  <a:cubicBezTo>
                    <a:pt x="1000" y="88"/>
                    <a:pt x="760" y="0"/>
                    <a:pt x="576" y="88"/>
                  </a:cubicBezTo>
                  <a:cubicBezTo>
                    <a:pt x="392" y="176"/>
                    <a:pt x="196" y="396"/>
                    <a:pt x="0" y="616"/>
                  </a:cubicBezTo>
                </a:path>
              </a:pathLst>
            </a:custGeom>
            <a:noFill/>
            <a:ln w="38100" cmpd="sng">
              <a:solidFill>
                <a:srgbClr val="FF3300"/>
              </a:solidFill>
              <a:round/>
              <a:headEnd type="none" w="med" len="med"/>
              <a:tailEnd type="triangle" w="med" len="med"/>
            </a:ln>
            <a:effectLst/>
          </p:spPr>
          <p:txBody>
            <a:bodyPr/>
            <a:lstStyle/>
            <a:p>
              <a:endParaRPr lang="en-US"/>
            </a:p>
          </p:txBody>
        </p:sp>
        <p:sp>
          <p:nvSpPr>
            <p:cNvPr id="72730" name="Text Box 26"/>
            <p:cNvSpPr txBox="1">
              <a:spLocks noChangeArrowheads="1"/>
            </p:cNvSpPr>
            <p:nvPr/>
          </p:nvSpPr>
          <p:spPr bwMode="auto">
            <a:xfrm>
              <a:off x="2514600" y="1524000"/>
              <a:ext cx="2286000" cy="366713"/>
            </a:xfrm>
            <a:prstGeom prst="rect">
              <a:avLst/>
            </a:prstGeom>
            <a:noFill/>
            <a:ln w="9525">
              <a:noFill/>
              <a:miter lim="800000"/>
              <a:headEnd/>
              <a:tailEnd/>
            </a:ln>
            <a:effectLst/>
          </p:spPr>
          <p:txBody>
            <a:bodyPr>
              <a:spAutoFit/>
            </a:bodyPr>
            <a:lstStyle/>
            <a:p>
              <a:pPr>
                <a:spcBef>
                  <a:spcPct val="50000"/>
                </a:spcBef>
              </a:pPr>
              <a:r>
                <a:rPr lang="en-US" b="1"/>
                <a:t>Higher local pref</a:t>
              </a:r>
            </a:p>
          </p:txBody>
        </p:sp>
        <p:sp>
          <p:nvSpPr>
            <p:cNvPr id="72731" name="Text Box 27"/>
            <p:cNvSpPr txBox="1">
              <a:spLocks noChangeArrowheads="1"/>
            </p:cNvSpPr>
            <p:nvPr/>
          </p:nvSpPr>
          <p:spPr bwMode="auto">
            <a:xfrm>
              <a:off x="2667000" y="3976688"/>
              <a:ext cx="2286000" cy="366712"/>
            </a:xfrm>
            <a:prstGeom prst="rect">
              <a:avLst/>
            </a:prstGeom>
            <a:noFill/>
            <a:ln w="9525">
              <a:noFill/>
              <a:miter lim="800000"/>
              <a:headEnd/>
              <a:tailEnd/>
            </a:ln>
            <a:effectLst/>
          </p:spPr>
          <p:txBody>
            <a:bodyPr>
              <a:spAutoFit/>
            </a:bodyPr>
            <a:lstStyle/>
            <a:p>
              <a:pPr>
                <a:spcBef>
                  <a:spcPct val="50000"/>
                </a:spcBef>
              </a:pPr>
              <a:r>
                <a:rPr lang="en-US" b="1"/>
                <a:t>Lower local pref</a:t>
              </a:r>
            </a:p>
          </p:txBody>
        </p:sp>
        <p:sp>
          <p:nvSpPr>
            <p:cNvPr id="72733" name="Text Box 29"/>
            <p:cNvSpPr txBox="1">
              <a:spLocks noChangeArrowheads="1"/>
            </p:cNvSpPr>
            <p:nvPr/>
          </p:nvSpPr>
          <p:spPr bwMode="auto">
            <a:xfrm>
              <a:off x="7451725" y="2528888"/>
              <a:ext cx="1428750" cy="366712"/>
            </a:xfrm>
            <a:prstGeom prst="rect">
              <a:avLst/>
            </a:prstGeom>
            <a:noFill/>
            <a:ln w="9525">
              <a:noFill/>
              <a:miter lim="800000"/>
              <a:headEnd/>
              <a:tailEnd/>
            </a:ln>
            <a:effectLst/>
          </p:spPr>
          <p:txBody>
            <a:bodyPr wrap="none">
              <a:spAutoFit/>
            </a:bodyPr>
            <a:lstStyle/>
            <a:p>
              <a:r>
                <a:rPr lang="en-US" b="1"/>
                <a:t>Destination</a:t>
              </a:r>
            </a:p>
          </p:txBody>
        </p:sp>
        <p:sp>
          <p:nvSpPr>
            <p:cNvPr id="72735" name="Freeform 31"/>
            <p:cNvSpPr>
              <a:spLocks/>
            </p:cNvSpPr>
            <p:nvPr/>
          </p:nvSpPr>
          <p:spPr bwMode="auto">
            <a:xfrm>
              <a:off x="6477000" y="1727200"/>
              <a:ext cx="1295400" cy="635000"/>
            </a:xfrm>
            <a:custGeom>
              <a:avLst/>
              <a:gdLst/>
              <a:ahLst/>
              <a:cxnLst>
                <a:cxn ang="0">
                  <a:pos x="816" y="400"/>
                </a:cxn>
                <a:cxn ang="0">
                  <a:pos x="528" y="64"/>
                </a:cxn>
                <a:cxn ang="0">
                  <a:pos x="0" y="16"/>
                </a:cxn>
              </a:cxnLst>
              <a:rect l="0" t="0" r="r" b="b"/>
              <a:pathLst>
                <a:path w="816" h="400">
                  <a:moveTo>
                    <a:pt x="816" y="400"/>
                  </a:moveTo>
                  <a:cubicBezTo>
                    <a:pt x="740" y="264"/>
                    <a:pt x="664" y="128"/>
                    <a:pt x="528" y="64"/>
                  </a:cubicBezTo>
                  <a:cubicBezTo>
                    <a:pt x="392" y="0"/>
                    <a:pt x="196" y="8"/>
                    <a:pt x="0" y="16"/>
                  </a:cubicBezTo>
                </a:path>
              </a:pathLst>
            </a:custGeom>
            <a:noFill/>
            <a:ln w="38100" cmpd="sng">
              <a:solidFill>
                <a:schemeClr val="tx1"/>
              </a:solidFill>
              <a:round/>
              <a:headEnd type="none" w="med" len="med"/>
              <a:tailEnd type="triangle" w="med" len="med"/>
            </a:ln>
            <a:effectLst/>
          </p:spPr>
          <p:txBody>
            <a:bodyPr/>
            <a:lstStyle/>
            <a:p>
              <a:endParaRPr lang="en-US"/>
            </a:p>
          </p:txBody>
        </p:sp>
        <p:sp>
          <p:nvSpPr>
            <p:cNvPr id="72736" name="Freeform 32"/>
            <p:cNvSpPr>
              <a:spLocks/>
            </p:cNvSpPr>
            <p:nvPr/>
          </p:nvSpPr>
          <p:spPr bwMode="auto">
            <a:xfrm flipV="1">
              <a:off x="6781800" y="3124200"/>
              <a:ext cx="1295400" cy="635000"/>
            </a:xfrm>
            <a:custGeom>
              <a:avLst/>
              <a:gdLst/>
              <a:ahLst/>
              <a:cxnLst>
                <a:cxn ang="0">
                  <a:pos x="816" y="400"/>
                </a:cxn>
                <a:cxn ang="0">
                  <a:pos x="528" y="64"/>
                </a:cxn>
                <a:cxn ang="0">
                  <a:pos x="0" y="16"/>
                </a:cxn>
              </a:cxnLst>
              <a:rect l="0" t="0" r="r" b="b"/>
              <a:pathLst>
                <a:path w="816" h="400">
                  <a:moveTo>
                    <a:pt x="816" y="400"/>
                  </a:moveTo>
                  <a:cubicBezTo>
                    <a:pt x="740" y="264"/>
                    <a:pt x="664" y="128"/>
                    <a:pt x="528" y="64"/>
                  </a:cubicBezTo>
                  <a:cubicBezTo>
                    <a:pt x="392" y="0"/>
                    <a:pt x="196" y="8"/>
                    <a:pt x="0" y="16"/>
                  </a:cubicBezTo>
                </a:path>
              </a:pathLst>
            </a:custGeom>
            <a:noFill/>
            <a:ln w="38100" cmpd="sng">
              <a:solidFill>
                <a:schemeClr val="tx1"/>
              </a:solidFill>
              <a:round/>
              <a:headEnd type="none" w="med" len="med"/>
              <a:tailEnd type="triangle" w="med" len="med"/>
            </a:ln>
            <a:effectLst/>
          </p:spPr>
          <p:txBody>
            <a:bodyPr/>
            <a:lstStyle/>
            <a:p>
              <a:endParaRPr lang="en-US"/>
            </a:p>
          </p:txBody>
        </p:sp>
      </p:grpSp>
      <p:sp>
        <p:nvSpPr>
          <p:cNvPr id="31" name="TextBox 30"/>
          <p:cNvSpPr txBox="1"/>
          <p:nvPr/>
        </p:nvSpPr>
        <p:spPr>
          <a:xfrm>
            <a:off x="2590800" y="6553200"/>
            <a:ext cx="3389967" cy="338554"/>
          </a:xfrm>
          <a:prstGeom prst="rect">
            <a:avLst/>
          </a:prstGeom>
          <a:noFill/>
        </p:spPr>
        <p:txBody>
          <a:bodyPr wrap="none" rtlCol="0">
            <a:spAutoFit/>
          </a:bodyPr>
          <a:lstStyle/>
          <a:p>
            <a:pPr algn="ctr"/>
            <a:r>
              <a:rPr lang="en-US" sz="1600" dirty="0">
                <a:latin typeface="Arial Narrow" pitchFamily="34" charset="0"/>
              </a:rPr>
              <a:t>Slide credit:  Nick </a:t>
            </a:r>
            <a:r>
              <a:rPr lang="en-US" sz="1600" dirty="0" err="1">
                <a:latin typeface="Arial Narrow" pitchFamily="34" charset="0"/>
              </a:rPr>
              <a:t>Feamster</a:t>
            </a:r>
            <a:r>
              <a:rPr lang="en-US" sz="1600" dirty="0">
                <a:latin typeface="Arial Narrow" pitchFamily="34" charset="0"/>
              </a:rPr>
              <a:t> (Georgia Tech)</a:t>
            </a:r>
          </a:p>
        </p:txBody>
      </p:sp>
      <p:sp>
        <p:nvSpPr>
          <p:cNvPr id="34" name="TextBox 33"/>
          <p:cNvSpPr txBox="1"/>
          <p:nvPr/>
        </p:nvSpPr>
        <p:spPr>
          <a:xfrm>
            <a:off x="0" y="0"/>
            <a:ext cx="9144000" cy="677108"/>
          </a:xfrm>
          <a:prstGeom prst="rect">
            <a:avLst/>
          </a:prstGeom>
          <a:solidFill>
            <a:srgbClr val="F79646">
              <a:lumMod val="75000"/>
            </a:srgbClr>
          </a:solidFill>
        </p:spPr>
        <p:txBody>
          <a:bodyPr wrap="square" rtlCol="0">
            <a:spAutoFit/>
          </a:bodyPr>
          <a:lstStyle/>
          <a:p>
            <a:pPr algn="ctr">
              <a:defRPr/>
            </a:pPr>
            <a:r>
              <a:rPr lang="en-US" sz="3800" b="1" dirty="0">
                <a:ln>
                  <a:solidFill>
                    <a:prstClr val="black"/>
                  </a:solidFill>
                </a:ln>
                <a:solidFill>
                  <a:prstClr val="white"/>
                </a:solidFill>
                <a:latin typeface="Tahoma" pitchFamily="34" charset="0"/>
                <a:cs typeface="Tahoma" pitchFamily="34" charset="0"/>
              </a:rPr>
              <a:t>BGP Path Attribute: Local Preference</a:t>
            </a:r>
            <a:endParaRPr lang="th-TH" sz="3800" b="1" dirty="0">
              <a:ln>
                <a:solidFill>
                  <a:prstClr val="black"/>
                </a:solidFill>
              </a:ln>
              <a:solidFill>
                <a:prstClr val="white"/>
              </a:solidFill>
              <a:latin typeface="Tahoma" pitchFamily="34" charset="0"/>
              <a:cs typeface="Tahoma" pitchFamily="34" charset="0"/>
            </a:endParaRPr>
          </a:p>
        </p:txBody>
      </p:sp>
      <p:grpSp>
        <p:nvGrpSpPr>
          <p:cNvPr id="32" name="Group 31"/>
          <p:cNvGrpSpPr/>
          <p:nvPr/>
        </p:nvGrpSpPr>
        <p:grpSpPr>
          <a:xfrm>
            <a:off x="2438400" y="762000"/>
            <a:ext cx="5562600" cy="1814512"/>
            <a:chOff x="2286000" y="990600"/>
            <a:chExt cx="5562600" cy="1814512"/>
          </a:xfrm>
        </p:grpSpPr>
        <p:sp>
          <p:nvSpPr>
            <p:cNvPr id="33" name="Freeform 31"/>
            <p:cNvSpPr>
              <a:spLocks/>
            </p:cNvSpPr>
            <p:nvPr/>
          </p:nvSpPr>
          <p:spPr bwMode="auto">
            <a:xfrm>
              <a:off x="2286000" y="1662112"/>
              <a:ext cx="5562600" cy="1143000"/>
            </a:xfrm>
            <a:custGeom>
              <a:avLst/>
              <a:gdLst/>
              <a:ahLst/>
              <a:cxnLst>
                <a:cxn ang="0">
                  <a:pos x="0" y="1008"/>
                </a:cxn>
                <a:cxn ang="0">
                  <a:pos x="960" y="144"/>
                </a:cxn>
                <a:cxn ang="0">
                  <a:pos x="2784" y="144"/>
                </a:cxn>
                <a:cxn ang="0">
                  <a:pos x="3504" y="768"/>
                </a:cxn>
              </a:cxnLst>
              <a:rect l="0" t="0" r="r" b="b"/>
              <a:pathLst>
                <a:path w="3504" h="1008">
                  <a:moveTo>
                    <a:pt x="0" y="1008"/>
                  </a:moveTo>
                  <a:cubicBezTo>
                    <a:pt x="248" y="648"/>
                    <a:pt x="496" y="288"/>
                    <a:pt x="960" y="144"/>
                  </a:cubicBezTo>
                  <a:cubicBezTo>
                    <a:pt x="1424" y="0"/>
                    <a:pt x="2360" y="40"/>
                    <a:pt x="2784" y="144"/>
                  </a:cubicBezTo>
                  <a:cubicBezTo>
                    <a:pt x="3208" y="248"/>
                    <a:pt x="3356" y="508"/>
                    <a:pt x="3504" y="768"/>
                  </a:cubicBezTo>
                </a:path>
              </a:pathLst>
            </a:custGeom>
            <a:noFill/>
            <a:ln w="76200" cap="flat" cmpd="sng">
              <a:solidFill>
                <a:schemeClr val="accent2"/>
              </a:solidFill>
              <a:prstDash val="sysDot"/>
              <a:round/>
              <a:headEnd/>
              <a:tailEnd type="triangle" w="med" len="med"/>
            </a:ln>
            <a:effectLst/>
          </p:spPr>
          <p:txBody>
            <a:bodyPr/>
            <a:lstStyle/>
            <a:p>
              <a:pPr fontAlgn="base">
                <a:spcBef>
                  <a:spcPct val="0"/>
                </a:spcBef>
                <a:spcAft>
                  <a:spcPct val="0"/>
                </a:spcAft>
              </a:pPr>
              <a:endParaRPr lang="en-US">
                <a:solidFill>
                  <a:srgbClr val="000000"/>
                </a:solidFill>
              </a:endParaRPr>
            </a:p>
          </p:txBody>
        </p:sp>
        <p:sp>
          <p:nvSpPr>
            <p:cNvPr id="36" name="Text Box 33"/>
            <p:cNvSpPr txBox="1">
              <a:spLocks noChangeArrowheads="1"/>
            </p:cNvSpPr>
            <p:nvPr/>
          </p:nvSpPr>
          <p:spPr bwMode="auto">
            <a:xfrm>
              <a:off x="4724400" y="990600"/>
              <a:ext cx="1295400" cy="519112"/>
            </a:xfrm>
            <a:prstGeom prst="rect">
              <a:avLst/>
            </a:prstGeom>
            <a:noFill/>
            <a:ln w="9525">
              <a:noFill/>
              <a:miter lim="800000"/>
              <a:headEnd/>
              <a:tailEnd/>
            </a:ln>
            <a:effectLst/>
          </p:spPr>
          <p:txBody>
            <a:bodyPr>
              <a:spAutoFit/>
            </a:bodyPr>
            <a:lstStyle/>
            <a:p>
              <a:pPr fontAlgn="base">
                <a:spcBef>
                  <a:spcPct val="50000"/>
                </a:spcBef>
                <a:spcAft>
                  <a:spcPct val="0"/>
                </a:spcAft>
              </a:pPr>
              <a:r>
                <a:rPr lang="en-US" sz="2800" b="1" dirty="0">
                  <a:solidFill>
                    <a:srgbClr val="333399"/>
                  </a:solidFill>
                </a:rPr>
                <a:t>Traffic</a:t>
              </a:r>
            </a:p>
          </p:txBody>
        </p:sp>
      </p:grpSp>
    </p:spTree>
    <p:extLst>
      <p:ext uri="{BB962C8B-B14F-4D97-AF65-F5344CB8AC3E}">
        <p14:creationId xmlns:p14="http://schemas.microsoft.com/office/powerpoint/2010/main" val="40629495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533400" y="4541837"/>
            <a:ext cx="8229600" cy="1858963"/>
          </a:xfrm>
        </p:spPr>
        <p:txBody>
          <a:bodyPr>
            <a:normAutofit lnSpcReduction="10000"/>
          </a:bodyPr>
          <a:lstStyle/>
          <a:p>
            <a:pPr>
              <a:lnSpc>
                <a:spcPct val="90000"/>
              </a:lnSpc>
            </a:pPr>
            <a:r>
              <a:rPr lang="en-US" sz="2400" dirty="0"/>
              <a:t>Among routes with highest local preference, </a:t>
            </a:r>
            <a:r>
              <a:rPr lang="en-US" sz="2400" dirty="0">
                <a:solidFill>
                  <a:srgbClr val="FF0000"/>
                </a:solidFill>
              </a:rPr>
              <a:t>select route with shortest AS path length</a:t>
            </a:r>
          </a:p>
          <a:p>
            <a:pPr>
              <a:lnSpc>
                <a:spcPct val="90000"/>
              </a:lnSpc>
            </a:pPr>
            <a:r>
              <a:rPr lang="en-US" sz="2400" dirty="0"/>
              <a:t>Shortest AS path != shortest path, for </a:t>
            </a:r>
            <a:r>
              <a:rPr lang="en-US" sz="2400" i="1" dirty="0"/>
              <a:t>any</a:t>
            </a:r>
            <a:r>
              <a:rPr lang="en-US" sz="2400" dirty="0"/>
              <a:t> interpretation of “shortest path”</a:t>
            </a:r>
          </a:p>
          <a:p>
            <a:pPr>
              <a:lnSpc>
                <a:spcPct val="90000"/>
              </a:lnSpc>
            </a:pPr>
            <a:r>
              <a:rPr lang="en-US" sz="2400" b="1" dirty="0"/>
              <a:t>Avoids loops</a:t>
            </a:r>
            <a:r>
              <a:rPr lang="en-US" sz="2400" dirty="0"/>
              <a:t>, rejects adverts with its own ID in AS-Path</a:t>
            </a:r>
          </a:p>
        </p:txBody>
      </p:sp>
      <p:sp>
        <p:nvSpPr>
          <p:cNvPr id="75808" name="Cloud"/>
          <p:cNvSpPr>
            <a:spLocks noChangeAspect="1" noEditPoints="1" noChangeArrowheads="1"/>
          </p:cNvSpPr>
          <p:nvPr/>
        </p:nvSpPr>
        <p:spPr bwMode="auto">
          <a:xfrm>
            <a:off x="6781800" y="2301875"/>
            <a:ext cx="1981200" cy="10366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fontAlgn="base">
              <a:spcBef>
                <a:spcPct val="0"/>
              </a:spcBef>
              <a:spcAft>
                <a:spcPct val="0"/>
              </a:spcAft>
            </a:pPr>
            <a:endParaRPr lang="en-US">
              <a:solidFill>
                <a:srgbClr val="000000"/>
              </a:solidFill>
            </a:endParaRPr>
          </a:p>
        </p:txBody>
      </p:sp>
      <p:sp>
        <p:nvSpPr>
          <p:cNvPr id="75780" name="Cloud"/>
          <p:cNvSpPr>
            <a:spLocks noChangeAspect="1" noEditPoints="1" noChangeArrowheads="1"/>
          </p:cNvSpPr>
          <p:nvPr/>
        </p:nvSpPr>
        <p:spPr bwMode="auto">
          <a:xfrm>
            <a:off x="228600" y="2424112"/>
            <a:ext cx="2819400" cy="14747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fontAlgn="base">
              <a:spcBef>
                <a:spcPct val="0"/>
              </a:spcBef>
              <a:spcAft>
                <a:spcPct val="0"/>
              </a:spcAft>
            </a:pPr>
            <a:endParaRPr lang="en-US">
              <a:solidFill>
                <a:srgbClr val="000000"/>
              </a:solidFill>
            </a:endParaRPr>
          </a:p>
        </p:txBody>
      </p:sp>
      <p:sp>
        <p:nvSpPr>
          <p:cNvPr id="75781" name="Cloud"/>
          <p:cNvSpPr>
            <a:spLocks noChangeAspect="1" noEditPoints="1" noChangeArrowheads="1"/>
          </p:cNvSpPr>
          <p:nvPr/>
        </p:nvSpPr>
        <p:spPr bwMode="auto">
          <a:xfrm>
            <a:off x="4343400" y="1612900"/>
            <a:ext cx="1981200" cy="10366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fontAlgn="base">
              <a:spcBef>
                <a:spcPct val="0"/>
              </a:spcBef>
              <a:spcAft>
                <a:spcPct val="0"/>
              </a:spcAft>
            </a:pPr>
            <a:endParaRPr lang="en-US">
              <a:solidFill>
                <a:srgbClr val="000000"/>
              </a:solidFill>
            </a:endParaRPr>
          </a:p>
        </p:txBody>
      </p:sp>
      <p:sp>
        <p:nvSpPr>
          <p:cNvPr id="75782" name="Cloud"/>
          <p:cNvSpPr>
            <a:spLocks noChangeAspect="1" noEditPoints="1" noChangeArrowheads="1"/>
          </p:cNvSpPr>
          <p:nvPr/>
        </p:nvSpPr>
        <p:spPr bwMode="auto">
          <a:xfrm>
            <a:off x="3276600" y="3213100"/>
            <a:ext cx="1676400" cy="8763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fontAlgn="base">
              <a:spcBef>
                <a:spcPct val="0"/>
              </a:spcBef>
              <a:spcAft>
                <a:spcPct val="0"/>
              </a:spcAft>
            </a:pPr>
            <a:endParaRPr lang="en-US">
              <a:solidFill>
                <a:srgbClr val="000000"/>
              </a:solidFill>
            </a:endParaRPr>
          </a:p>
        </p:txBody>
      </p:sp>
      <p:grpSp>
        <p:nvGrpSpPr>
          <p:cNvPr id="2" name="Group 9"/>
          <p:cNvGrpSpPr>
            <a:grpSpLocks/>
          </p:cNvGrpSpPr>
          <p:nvPr/>
        </p:nvGrpSpPr>
        <p:grpSpPr bwMode="auto">
          <a:xfrm>
            <a:off x="833438" y="2603500"/>
            <a:ext cx="1757362" cy="1066800"/>
            <a:chOff x="3618" y="3120"/>
            <a:chExt cx="1107" cy="672"/>
          </a:xfrm>
        </p:grpSpPr>
        <p:sp>
          <p:nvSpPr>
            <p:cNvPr id="75786" name="Oval 10"/>
            <p:cNvSpPr>
              <a:spLocks noChangeArrowheads="1"/>
            </p:cNvSpPr>
            <p:nvPr/>
          </p:nvSpPr>
          <p:spPr bwMode="auto">
            <a:xfrm>
              <a:off x="4032" y="3120"/>
              <a:ext cx="240" cy="240"/>
            </a:xfrm>
            <a:prstGeom prst="ellipse">
              <a:avLst/>
            </a:prstGeom>
            <a:solidFill>
              <a:srgbClr val="F9F7A5"/>
            </a:solidFill>
            <a:ln w="9525" algn="ctr">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sp>
          <p:nvSpPr>
            <p:cNvPr id="75787" name="Oval 11"/>
            <p:cNvSpPr>
              <a:spLocks noChangeArrowheads="1"/>
            </p:cNvSpPr>
            <p:nvPr/>
          </p:nvSpPr>
          <p:spPr bwMode="auto">
            <a:xfrm>
              <a:off x="4032" y="3552"/>
              <a:ext cx="240" cy="240"/>
            </a:xfrm>
            <a:prstGeom prst="ellipse">
              <a:avLst/>
            </a:prstGeom>
            <a:solidFill>
              <a:srgbClr val="F9F7A5"/>
            </a:solidFill>
            <a:ln w="9525" algn="ctr">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sp>
          <p:nvSpPr>
            <p:cNvPr id="75788" name="Line 12"/>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sp>
          <p:nvSpPr>
            <p:cNvPr id="75789" name="Line 13"/>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sp>
          <p:nvSpPr>
            <p:cNvPr id="75790" name="Line 14"/>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sp>
          <p:nvSpPr>
            <p:cNvPr id="75791" name="Line 15"/>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sp>
          <p:nvSpPr>
            <p:cNvPr id="75792" name="Oval 16"/>
            <p:cNvSpPr>
              <a:spLocks noChangeArrowheads="1"/>
            </p:cNvSpPr>
            <p:nvPr/>
          </p:nvSpPr>
          <p:spPr bwMode="auto">
            <a:xfrm>
              <a:off x="4485" y="3303"/>
              <a:ext cx="240" cy="240"/>
            </a:xfrm>
            <a:prstGeom prst="ellipse">
              <a:avLst/>
            </a:prstGeom>
            <a:solidFill>
              <a:srgbClr val="F9F7A5"/>
            </a:solidFill>
            <a:ln w="9525" algn="ctr">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sp>
          <p:nvSpPr>
            <p:cNvPr id="75793" name="Oval 17"/>
            <p:cNvSpPr>
              <a:spLocks noChangeArrowheads="1"/>
            </p:cNvSpPr>
            <p:nvPr/>
          </p:nvSpPr>
          <p:spPr bwMode="auto">
            <a:xfrm>
              <a:off x="3618" y="3291"/>
              <a:ext cx="240" cy="240"/>
            </a:xfrm>
            <a:prstGeom prst="ellipse">
              <a:avLst/>
            </a:prstGeom>
            <a:solidFill>
              <a:srgbClr val="F9F7A5"/>
            </a:solidFill>
            <a:ln w="9525" algn="ctr">
              <a:solidFill>
                <a:schemeClr val="tx1"/>
              </a:solidFill>
              <a:round/>
              <a:headEnd/>
              <a:tailEnd/>
            </a:ln>
            <a:effectLst/>
          </p:spPr>
          <p:txBody>
            <a:bodyPr wrap="none" anchor="ctr"/>
            <a:lstStyle/>
            <a:p>
              <a:pPr fontAlgn="base">
                <a:spcBef>
                  <a:spcPct val="0"/>
                </a:spcBef>
                <a:spcAft>
                  <a:spcPct val="0"/>
                </a:spcAft>
              </a:pPr>
              <a:endParaRPr lang="en-US">
                <a:solidFill>
                  <a:srgbClr val="000000"/>
                </a:solidFill>
              </a:endParaRPr>
            </a:p>
          </p:txBody>
        </p:sp>
      </p:grpSp>
      <p:sp>
        <p:nvSpPr>
          <p:cNvPr id="75794" name="Line 18"/>
          <p:cNvSpPr>
            <a:spLocks noChangeShapeType="1"/>
          </p:cNvSpPr>
          <p:nvPr/>
        </p:nvSpPr>
        <p:spPr bwMode="auto">
          <a:xfrm flipV="1">
            <a:off x="2590800" y="2222500"/>
            <a:ext cx="1981200" cy="838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a:solidFill>
                <a:srgbClr val="000000"/>
              </a:solidFill>
            </a:endParaRPr>
          </a:p>
        </p:txBody>
      </p:sp>
      <p:sp>
        <p:nvSpPr>
          <p:cNvPr id="75795" name="Line 19"/>
          <p:cNvSpPr>
            <a:spLocks noChangeShapeType="1"/>
          </p:cNvSpPr>
          <p:nvPr/>
        </p:nvSpPr>
        <p:spPr bwMode="auto">
          <a:xfrm>
            <a:off x="2514600" y="3213100"/>
            <a:ext cx="990600" cy="277812"/>
          </a:xfrm>
          <a:prstGeom prst="line">
            <a:avLst/>
          </a:prstGeom>
          <a:noFill/>
          <a:ln w="9525">
            <a:solidFill>
              <a:schemeClr val="tx1"/>
            </a:solidFill>
            <a:round/>
            <a:headEnd/>
            <a:tailEnd/>
          </a:ln>
          <a:effectLst/>
        </p:spPr>
        <p:txBody>
          <a:bodyPr/>
          <a:lstStyle/>
          <a:p>
            <a:pPr fontAlgn="base">
              <a:spcBef>
                <a:spcPct val="0"/>
              </a:spcBef>
              <a:spcAft>
                <a:spcPct val="0"/>
              </a:spcAft>
            </a:pPr>
            <a:endParaRPr lang="en-US">
              <a:solidFill>
                <a:srgbClr val="000000"/>
              </a:solidFill>
            </a:endParaRPr>
          </a:p>
        </p:txBody>
      </p:sp>
      <p:sp>
        <p:nvSpPr>
          <p:cNvPr id="75796" name="Line 20"/>
          <p:cNvSpPr>
            <a:spLocks noChangeShapeType="1"/>
          </p:cNvSpPr>
          <p:nvPr/>
        </p:nvSpPr>
        <p:spPr bwMode="auto">
          <a:xfrm>
            <a:off x="6248400" y="2298700"/>
            <a:ext cx="990600" cy="3048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a:solidFill>
                <a:srgbClr val="000000"/>
              </a:solidFill>
            </a:endParaRPr>
          </a:p>
        </p:txBody>
      </p:sp>
      <p:sp>
        <p:nvSpPr>
          <p:cNvPr id="75797" name="Line 21"/>
          <p:cNvSpPr>
            <a:spLocks noChangeShapeType="1"/>
          </p:cNvSpPr>
          <p:nvPr/>
        </p:nvSpPr>
        <p:spPr bwMode="auto">
          <a:xfrm flipV="1">
            <a:off x="6400800" y="2984500"/>
            <a:ext cx="914400" cy="6096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a:solidFill>
                <a:srgbClr val="000000"/>
              </a:solidFill>
            </a:endParaRPr>
          </a:p>
        </p:txBody>
      </p:sp>
      <p:sp>
        <p:nvSpPr>
          <p:cNvPr id="75798" name="Freeform 22"/>
          <p:cNvSpPr>
            <a:spLocks/>
          </p:cNvSpPr>
          <p:nvPr/>
        </p:nvSpPr>
        <p:spPr bwMode="auto">
          <a:xfrm>
            <a:off x="2438400" y="1930400"/>
            <a:ext cx="1917700" cy="977900"/>
          </a:xfrm>
          <a:custGeom>
            <a:avLst/>
            <a:gdLst/>
            <a:ahLst/>
            <a:cxnLst>
              <a:cxn ang="0">
                <a:pos x="1200" y="88"/>
              </a:cxn>
              <a:cxn ang="0">
                <a:pos x="1104" y="88"/>
              </a:cxn>
              <a:cxn ang="0">
                <a:pos x="576" y="88"/>
              </a:cxn>
              <a:cxn ang="0">
                <a:pos x="0" y="616"/>
              </a:cxn>
            </a:cxnLst>
            <a:rect l="0" t="0" r="r" b="b"/>
            <a:pathLst>
              <a:path w="1208" h="616">
                <a:moveTo>
                  <a:pt x="1200" y="88"/>
                </a:moveTo>
                <a:cubicBezTo>
                  <a:pt x="1204" y="88"/>
                  <a:pt x="1208" y="88"/>
                  <a:pt x="1104" y="88"/>
                </a:cubicBezTo>
                <a:cubicBezTo>
                  <a:pt x="1000" y="88"/>
                  <a:pt x="760" y="0"/>
                  <a:pt x="576" y="88"/>
                </a:cubicBezTo>
                <a:cubicBezTo>
                  <a:pt x="392" y="176"/>
                  <a:pt x="196" y="396"/>
                  <a:pt x="0" y="616"/>
                </a:cubicBezTo>
              </a:path>
            </a:pathLst>
          </a:custGeom>
          <a:noFill/>
          <a:ln w="38100" cmpd="sng">
            <a:solidFill>
              <a:srgbClr val="FF3300"/>
            </a:solidFill>
            <a:round/>
            <a:headEnd type="none" w="med" len="med"/>
            <a:tailEnd type="triangle" w="med" len="med"/>
          </a:ln>
          <a:effectLst/>
        </p:spPr>
        <p:txBody>
          <a:bodyPr/>
          <a:lstStyle/>
          <a:p>
            <a:pPr fontAlgn="base">
              <a:spcBef>
                <a:spcPct val="0"/>
              </a:spcBef>
              <a:spcAft>
                <a:spcPct val="0"/>
              </a:spcAft>
            </a:pPr>
            <a:endParaRPr lang="en-US">
              <a:solidFill>
                <a:srgbClr val="000000"/>
              </a:solidFill>
            </a:endParaRPr>
          </a:p>
        </p:txBody>
      </p:sp>
      <p:sp>
        <p:nvSpPr>
          <p:cNvPr id="75799" name="Freeform 23"/>
          <p:cNvSpPr>
            <a:spLocks/>
          </p:cNvSpPr>
          <p:nvPr/>
        </p:nvSpPr>
        <p:spPr bwMode="auto">
          <a:xfrm flipV="1">
            <a:off x="2438400" y="3378200"/>
            <a:ext cx="1066800" cy="673100"/>
          </a:xfrm>
          <a:custGeom>
            <a:avLst/>
            <a:gdLst/>
            <a:ahLst/>
            <a:cxnLst>
              <a:cxn ang="0">
                <a:pos x="1200" y="88"/>
              </a:cxn>
              <a:cxn ang="0">
                <a:pos x="1104" y="88"/>
              </a:cxn>
              <a:cxn ang="0">
                <a:pos x="576" y="88"/>
              </a:cxn>
              <a:cxn ang="0">
                <a:pos x="0" y="616"/>
              </a:cxn>
            </a:cxnLst>
            <a:rect l="0" t="0" r="r" b="b"/>
            <a:pathLst>
              <a:path w="1208" h="616">
                <a:moveTo>
                  <a:pt x="1200" y="88"/>
                </a:moveTo>
                <a:cubicBezTo>
                  <a:pt x="1204" y="88"/>
                  <a:pt x="1208" y="88"/>
                  <a:pt x="1104" y="88"/>
                </a:cubicBezTo>
                <a:cubicBezTo>
                  <a:pt x="1000" y="88"/>
                  <a:pt x="760" y="0"/>
                  <a:pt x="576" y="88"/>
                </a:cubicBezTo>
                <a:cubicBezTo>
                  <a:pt x="392" y="176"/>
                  <a:pt x="196" y="396"/>
                  <a:pt x="0" y="616"/>
                </a:cubicBezTo>
              </a:path>
            </a:pathLst>
          </a:custGeom>
          <a:noFill/>
          <a:ln w="38100" cmpd="sng">
            <a:solidFill>
              <a:srgbClr val="FF3300"/>
            </a:solidFill>
            <a:round/>
            <a:headEnd type="none" w="med" len="med"/>
            <a:tailEnd type="triangle" w="med" len="med"/>
          </a:ln>
          <a:effectLst/>
        </p:spPr>
        <p:txBody>
          <a:bodyPr/>
          <a:lstStyle/>
          <a:p>
            <a:pPr fontAlgn="base">
              <a:spcBef>
                <a:spcPct val="0"/>
              </a:spcBef>
              <a:spcAft>
                <a:spcPct val="0"/>
              </a:spcAft>
            </a:pPr>
            <a:endParaRPr lang="en-US">
              <a:solidFill>
                <a:srgbClr val="000000"/>
              </a:solidFill>
            </a:endParaRPr>
          </a:p>
        </p:txBody>
      </p:sp>
      <p:sp>
        <p:nvSpPr>
          <p:cNvPr id="75802" name="Text Box 26"/>
          <p:cNvSpPr txBox="1">
            <a:spLocks noChangeArrowheads="1"/>
          </p:cNvSpPr>
          <p:nvPr/>
        </p:nvSpPr>
        <p:spPr bwMode="auto">
          <a:xfrm>
            <a:off x="7223125" y="2590800"/>
            <a:ext cx="1428750" cy="36671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0000"/>
                </a:solidFill>
              </a:rPr>
              <a:t>Destination</a:t>
            </a:r>
          </a:p>
        </p:txBody>
      </p:sp>
      <p:sp>
        <p:nvSpPr>
          <p:cNvPr id="75803" name="Freeform 27"/>
          <p:cNvSpPr>
            <a:spLocks/>
          </p:cNvSpPr>
          <p:nvPr/>
        </p:nvSpPr>
        <p:spPr bwMode="auto">
          <a:xfrm>
            <a:off x="6248400" y="2043112"/>
            <a:ext cx="1295400" cy="381000"/>
          </a:xfrm>
          <a:custGeom>
            <a:avLst/>
            <a:gdLst/>
            <a:ahLst/>
            <a:cxnLst>
              <a:cxn ang="0">
                <a:pos x="816" y="400"/>
              </a:cxn>
              <a:cxn ang="0">
                <a:pos x="528" y="64"/>
              </a:cxn>
              <a:cxn ang="0">
                <a:pos x="0" y="16"/>
              </a:cxn>
            </a:cxnLst>
            <a:rect l="0" t="0" r="r" b="b"/>
            <a:pathLst>
              <a:path w="816" h="400">
                <a:moveTo>
                  <a:pt x="816" y="400"/>
                </a:moveTo>
                <a:cubicBezTo>
                  <a:pt x="740" y="264"/>
                  <a:pt x="664" y="128"/>
                  <a:pt x="528" y="64"/>
                </a:cubicBezTo>
                <a:cubicBezTo>
                  <a:pt x="392" y="0"/>
                  <a:pt x="196" y="8"/>
                  <a:pt x="0" y="16"/>
                </a:cubicBezTo>
              </a:path>
            </a:pathLst>
          </a:custGeom>
          <a:noFill/>
          <a:ln w="38100" cmpd="sng">
            <a:solidFill>
              <a:schemeClr val="tx1"/>
            </a:solidFill>
            <a:round/>
            <a:headEnd type="none" w="med" len="med"/>
            <a:tailEnd type="triangle" w="med" len="med"/>
          </a:ln>
          <a:effectLst/>
        </p:spPr>
        <p:txBody>
          <a:bodyPr/>
          <a:lstStyle/>
          <a:p>
            <a:pPr fontAlgn="base">
              <a:spcBef>
                <a:spcPct val="0"/>
              </a:spcBef>
              <a:spcAft>
                <a:spcPct val="0"/>
              </a:spcAft>
            </a:pPr>
            <a:endParaRPr lang="en-US">
              <a:solidFill>
                <a:srgbClr val="000000"/>
              </a:solidFill>
            </a:endParaRPr>
          </a:p>
        </p:txBody>
      </p:sp>
      <p:sp>
        <p:nvSpPr>
          <p:cNvPr id="75805" name="Cloud"/>
          <p:cNvSpPr>
            <a:spLocks noChangeAspect="1" noEditPoints="1" noChangeArrowheads="1"/>
          </p:cNvSpPr>
          <p:nvPr/>
        </p:nvSpPr>
        <p:spPr bwMode="auto">
          <a:xfrm>
            <a:off x="5410200" y="3186112"/>
            <a:ext cx="1676400" cy="8763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fontAlgn="base">
              <a:spcBef>
                <a:spcPct val="0"/>
              </a:spcBef>
              <a:spcAft>
                <a:spcPct val="0"/>
              </a:spcAft>
            </a:pPr>
            <a:endParaRPr lang="en-US">
              <a:solidFill>
                <a:srgbClr val="000000"/>
              </a:solidFill>
            </a:endParaRPr>
          </a:p>
        </p:txBody>
      </p:sp>
      <p:sp>
        <p:nvSpPr>
          <p:cNvPr id="75806" name="Line 30"/>
          <p:cNvSpPr>
            <a:spLocks noChangeShapeType="1"/>
          </p:cNvSpPr>
          <p:nvPr/>
        </p:nvSpPr>
        <p:spPr bwMode="auto">
          <a:xfrm>
            <a:off x="4876800" y="3643312"/>
            <a:ext cx="6096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a:solidFill>
                <a:srgbClr val="000000"/>
              </a:solidFill>
            </a:endParaRPr>
          </a:p>
        </p:txBody>
      </p:sp>
      <p:sp>
        <p:nvSpPr>
          <p:cNvPr id="75804" name="Freeform 28"/>
          <p:cNvSpPr>
            <a:spLocks/>
          </p:cNvSpPr>
          <p:nvPr/>
        </p:nvSpPr>
        <p:spPr bwMode="auto">
          <a:xfrm flipV="1">
            <a:off x="7086600" y="3186112"/>
            <a:ext cx="762000" cy="609600"/>
          </a:xfrm>
          <a:custGeom>
            <a:avLst/>
            <a:gdLst/>
            <a:ahLst/>
            <a:cxnLst>
              <a:cxn ang="0">
                <a:pos x="816" y="400"/>
              </a:cxn>
              <a:cxn ang="0">
                <a:pos x="528" y="64"/>
              </a:cxn>
              <a:cxn ang="0">
                <a:pos x="0" y="16"/>
              </a:cxn>
            </a:cxnLst>
            <a:rect l="0" t="0" r="r" b="b"/>
            <a:pathLst>
              <a:path w="816" h="400">
                <a:moveTo>
                  <a:pt x="816" y="400"/>
                </a:moveTo>
                <a:cubicBezTo>
                  <a:pt x="740" y="264"/>
                  <a:pt x="664" y="128"/>
                  <a:pt x="528" y="64"/>
                </a:cubicBezTo>
                <a:cubicBezTo>
                  <a:pt x="392" y="0"/>
                  <a:pt x="196" y="8"/>
                  <a:pt x="0" y="16"/>
                </a:cubicBezTo>
              </a:path>
            </a:pathLst>
          </a:custGeom>
          <a:noFill/>
          <a:ln w="38100" cmpd="sng">
            <a:solidFill>
              <a:schemeClr val="tx1"/>
            </a:solidFill>
            <a:round/>
            <a:headEnd type="none" w="med" len="med"/>
            <a:tailEnd type="triangle" w="med" len="med"/>
          </a:ln>
          <a:effectLst/>
        </p:spPr>
        <p:txBody>
          <a:bodyPr/>
          <a:lstStyle/>
          <a:p>
            <a:pPr fontAlgn="base">
              <a:spcBef>
                <a:spcPct val="0"/>
              </a:spcBef>
              <a:spcAft>
                <a:spcPct val="0"/>
              </a:spcAft>
            </a:pPr>
            <a:endParaRPr lang="en-US">
              <a:solidFill>
                <a:srgbClr val="000000"/>
              </a:solidFill>
            </a:endParaRPr>
          </a:p>
        </p:txBody>
      </p:sp>
      <p:grpSp>
        <p:nvGrpSpPr>
          <p:cNvPr id="32" name="Group 31"/>
          <p:cNvGrpSpPr/>
          <p:nvPr/>
        </p:nvGrpSpPr>
        <p:grpSpPr>
          <a:xfrm>
            <a:off x="2286000" y="990600"/>
            <a:ext cx="5562600" cy="1814512"/>
            <a:chOff x="2286000" y="990600"/>
            <a:chExt cx="5562600" cy="1814512"/>
          </a:xfrm>
        </p:grpSpPr>
        <p:sp>
          <p:nvSpPr>
            <p:cNvPr id="75807" name="Freeform 31"/>
            <p:cNvSpPr>
              <a:spLocks/>
            </p:cNvSpPr>
            <p:nvPr/>
          </p:nvSpPr>
          <p:spPr bwMode="auto">
            <a:xfrm>
              <a:off x="2286000" y="1662112"/>
              <a:ext cx="5562600" cy="1143000"/>
            </a:xfrm>
            <a:custGeom>
              <a:avLst/>
              <a:gdLst/>
              <a:ahLst/>
              <a:cxnLst>
                <a:cxn ang="0">
                  <a:pos x="0" y="1008"/>
                </a:cxn>
                <a:cxn ang="0">
                  <a:pos x="960" y="144"/>
                </a:cxn>
                <a:cxn ang="0">
                  <a:pos x="2784" y="144"/>
                </a:cxn>
                <a:cxn ang="0">
                  <a:pos x="3504" y="768"/>
                </a:cxn>
              </a:cxnLst>
              <a:rect l="0" t="0" r="r" b="b"/>
              <a:pathLst>
                <a:path w="3504" h="1008">
                  <a:moveTo>
                    <a:pt x="0" y="1008"/>
                  </a:moveTo>
                  <a:cubicBezTo>
                    <a:pt x="248" y="648"/>
                    <a:pt x="496" y="288"/>
                    <a:pt x="960" y="144"/>
                  </a:cubicBezTo>
                  <a:cubicBezTo>
                    <a:pt x="1424" y="0"/>
                    <a:pt x="2360" y="40"/>
                    <a:pt x="2784" y="144"/>
                  </a:cubicBezTo>
                  <a:cubicBezTo>
                    <a:pt x="3208" y="248"/>
                    <a:pt x="3356" y="508"/>
                    <a:pt x="3504" y="768"/>
                  </a:cubicBezTo>
                </a:path>
              </a:pathLst>
            </a:custGeom>
            <a:noFill/>
            <a:ln w="76200" cap="flat" cmpd="sng">
              <a:solidFill>
                <a:schemeClr val="accent2"/>
              </a:solidFill>
              <a:prstDash val="sysDot"/>
              <a:round/>
              <a:headEnd/>
              <a:tailEnd type="triangle" w="med" len="med"/>
            </a:ln>
            <a:effectLst/>
          </p:spPr>
          <p:txBody>
            <a:bodyPr/>
            <a:lstStyle/>
            <a:p>
              <a:pPr fontAlgn="base">
                <a:spcBef>
                  <a:spcPct val="0"/>
                </a:spcBef>
                <a:spcAft>
                  <a:spcPct val="0"/>
                </a:spcAft>
              </a:pPr>
              <a:endParaRPr lang="en-US">
                <a:solidFill>
                  <a:srgbClr val="000000"/>
                </a:solidFill>
              </a:endParaRPr>
            </a:p>
          </p:txBody>
        </p:sp>
        <p:sp>
          <p:nvSpPr>
            <p:cNvPr id="75809" name="Text Box 33"/>
            <p:cNvSpPr txBox="1">
              <a:spLocks noChangeArrowheads="1"/>
            </p:cNvSpPr>
            <p:nvPr/>
          </p:nvSpPr>
          <p:spPr bwMode="auto">
            <a:xfrm>
              <a:off x="4724400" y="990600"/>
              <a:ext cx="1295400" cy="519112"/>
            </a:xfrm>
            <a:prstGeom prst="rect">
              <a:avLst/>
            </a:prstGeom>
            <a:noFill/>
            <a:ln w="9525">
              <a:noFill/>
              <a:miter lim="800000"/>
              <a:headEnd/>
              <a:tailEnd/>
            </a:ln>
            <a:effectLst/>
          </p:spPr>
          <p:txBody>
            <a:bodyPr>
              <a:spAutoFit/>
            </a:bodyPr>
            <a:lstStyle/>
            <a:p>
              <a:pPr fontAlgn="base">
                <a:spcBef>
                  <a:spcPct val="50000"/>
                </a:spcBef>
                <a:spcAft>
                  <a:spcPct val="0"/>
                </a:spcAft>
              </a:pPr>
              <a:r>
                <a:rPr lang="en-US" sz="2800" b="1" dirty="0">
                  <a:solidFill>
                    <a:srgbClr val="333399"/>
                  </a:solidFill>
                </a:rPr>
                <a:t>Traffic</a:t>
              </a:r>
            </a:p>
          </p:txBody>
        </p:sp>
      </p:grpSp>
      <p:sp>
        <p:nvSpPr>
          <p:cNvPr id="31" name="TextBox 30"/>
          <p:cNvSpPr txBox="1"/>
          <p:nvPr/>
        </p:nvSpPr>
        <p:spPr>
          <a:xfrm>
            <a:off x="2590800" y="6553200"/>
            <a:ext cx="3389967" cy="338554"/>
          </a:xfrm>
          <a:prstGeom prst="rect">
            <a:avLst/>
          </a:prstGeom>
          <a:noFill/>
        </p:spPr>
        <p:txBody>
          <a:bodyPr wrap="none" rtlCol="0">
            <a:spAutoFit/>
          </a:bodyPr>
          <a:lstStyle/>
          <a:p>
            <a:pPr algn="ctr"/>
            <a:r>
              <a:rPr lang="en-US" sz="1600" dirty="0">
                <a:latin typeface="Arial Narrow" pitchFamily="34" charset="0"/>
              </a:rPr>
              <a:t>Slide credit:  Nick </a:t>
            </a:r>
            <a:r>
              <a:rPr lang="en-US" sz="1600" dirty="0" err="1">
                <a:latin typeface="Arial Narrow" pitchFamily="34" charset="0"/>
              </a:rPr>
              <a:t>Feamster</a:t>
            </a:r>
            <a:r>
              <a:rPr lang="en-US" sz="1600" dirty="0">
                <a:latin typeface="Arial Narrow" pitchFamily="34" charset="0"/>
              </a:rPr>
              <a:t> (Georgia Tech)</a:t>
            </a:r>
          </a:p>
        </p:txBody>
      </p:sp>
      <p:sp>
        <p:nvSpPr>
          <p:cNvPr id="33" name="TextBox 32"/>
          <p:cNvSpPr txBox="1"/>
          <p:nvPr/>
        </p:nvSpPr>
        <p:spPr>
          <a:xfrm>
            <a:off x="0" y="0"/>
            <a:ext cx="9144000" cy="677108"/>
          </a:xfrm>
          <a:prstGeom prst="rect">
            <a:avLst/>
          </a:prstGeom>
          <a:solidFill>
            <a:srgbClr val="F79646">
              <a:lumMod val="75000"/>
            </a:srgbClr>
          </a:solidFill>
        </p:spPr>
        <p:txBody>
          <a:bodyPr wrap="square" rtlCol="0">
            <a:spAutoFit/>
          </a:bodyPr>
          <a:lstStyle/>
          <a:p>
            <a:pPr algn="ctr">
              <a:defRPr/>
            </a:pPr>
            <a:r>
              <a:rPr lang="en-US" sz="3800" b="1" dirty="0">
                <a:ln>
                  <a:solidFill>
                    <a:prstClr val="black"/>
                  </a:solidFill>
                </a:ln>
                <a:solidFill>
                  <a:prstClr val="white"/>
                </a:solidFill>
                <a:latin typeface="Tahoma" pitchFamily="34" charset="0"/>
                <a:cs typeface="Tahoma" pitchFamily="34" charset="0"/>
              </a:rPr>
              <a:t>BGP Path Attribute: AS Path</a:t>
            </a:r>
            <a:endParaRPr lang="th-TH" sz="3800" b="1" dirty="0">
              <a:ln>
                <a:solidFill>
                  <a:prstClr val="black"/>
                </a:solidFill>
              </a:ln>
              <a:solidFill>
                <a:prstClr val="white"/>
              </a:solidFill>
              <a:latin typeface="Tahoma" pitchFamily="34" charset="0"/>
              <a:cs typeface="Tahoma" pitchFamily="34" charset="0"/>
            </a:endParaRPr>
          </a:p>
        </p:txBody>
      </p:sp>
      <p:sp>
        <p:nvSpPr>
          <p:cNvPr id="3" name="Rectangle 2"/>
          <p:cNvSpPr/>
          <p:nvPr/>
        </p:nvSpPr>
        <p:spPr>
          <a:xfrm>
            <a:off x="228600" y="990600"/>
            <a:ext cx="3186928" cy="646331"/>
          </a:xfrm>
          <a:prstGeom prst="rect">
            <a:avLst/>
          </a:prstGeom>
        </p:spPr>
        <p:txBody>
          <a:bodyPr wrap="none">
            <a:spAutoFit/>
          </a:bodyPr>
          <a:lstStyle/>
          <a:p>
            <a:r>
              <a:rPr lang="en-US" dirty="0"/>
              <a:t>AS1-AS2-AS3 is shorter than</a:t>
            </a:r>
          </a:p>
          <a:p>
            <a:r>
              <a:rPr lang="en-US" dirty="0"/>
              <a:t>AS4-AS5-AS6-AS7</a:t>
            </a:r>
          </a:p>
        </p:txBody>
      </p:sp>
    </p:spTree>
    <p:extLst>
      <p:ext uri="{BB962C8B-B14F-4D97-AF65-F5344CB8AC3E}">
        <p14:creationId xmlns:p14="http://schemas.microsoft.com/office/powerpoint/2010/main" val="39737187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a:xfrm>
            <a:off x="457200" y="5181600"/>
            <a:ext cx="8229600" cy="1173162"/>
          </a:xfrm>
        </p:spPr>
        <p:txBody>
          <a:bodyPr>
            <a:normAutofit fontScale="92500" lnSpcReduction="20000"/>
          </a:bodyPr>
          <a:lstStyle/>
          <a:p>
            <a:r>
              <a:rPr lang="en-US" sz="2000" b="1" dirty="0"/>
              <a:t>Control over </a:t>
            </a:r>
            <a:r>
              <a:rPr lang="en-US" sz="2000" b="1" i="1" dirty="0"/>
              <a:t>inbound</a:t>
            </a:r>
            <a:r>
              <a:rPr lang="en-US" sz="2000" b="1" dirty="0"/>
              <a:t> traffic</a:t>
            </a:r>
            <a:endParaRPr lang="en-US" sz="2000" dirty="0"/>
          </a:p>
          <a:p>
            <a:r>
              <a:rPr lang="en-US" sz="2000" dirty="0"/>
              <a:t>Mechanism for AS to control how traffic enters it, given multiple possible entry points</a:t>
            </a:r>
          </a:p>
          <a:p>
            <a:r>
              <a:rPr lang="en-US" sz="2000" dirty="0"/>
              <a:t>Router with </a:t>
            </a:r>
            <a:r>
              <a:rPr lang="en-US" sz="2000" b="1" dirty="0"/>
              <a:t>lower value </a:t>
            </a:r>
            <a:r>
              <a:rPr lang="en-US" sz="2000" dirty="0"/>
              <a:t>is selected as entry point</a:t>
            </a:r>
          </a:p>
        </p:txBody>
      </p:sp>
      <p:grpSp>
        <p:nvGrpSpPr>
          <p:cNvPr id="2" name="Group 5"/>
          <p:cNvGrpSpPr>
            <a:grpSpLocks/>
          </p:cNvGrpSpPr>
          <p:nvPr/>
        </p:nvGrpSpPr>
        <p:grpSpPr bwMode="auto">
          <a:xfrm>
            <a:off x="2679700" y="3182937"/>
            <a:ext cx="3943350" cy="1538288"/>
            <a:chOff x="2052" y="2283"/>
            <a:chExt cx="2484" cy="969"/>
          </a:xfrm>
        </p:grpSpPr>
        <p:sp>
          <p:nvSpPr>
            <p:cNvPr id="80902" name="Freeform 6"/>
            <p:cNvSpPr>
              <a:spLocks noChangeArrowheads="1"/>
            </p:cNvSpPr>
            <p:nvPr/>
          </p:nvSpPr>
          <p:spPr bwMode="auto">
            <a:xfrm>
              <a:off x="2052" y="2283"/>
              <a:ext cx="2485" cy="970"/>
            </a:xfrm>
            <a:custGeom>
              <a:avLst/>
              <a:gdLst/>
              <a:ahLst/>
              <a:cxnLst>
                <a:cxn ang="0">
                  <a:pos x="646" y="1471"/>
                </a:cxn>
                <a:cxn ang="0">
                  <a:pos x="289" y="1609"/>
                </a:cxn>
                <a:cxn ang="0">
                  <a:pos x="63" y="1810"/>
                </a:cxn>
                <a:cxn ang="0">
                  <a:pos x="3" y="2042"/>
                </a:cxn>
                <a:cxn ang="0">
                  <a:pos x="116" y="2269"/>
                </a:cxn>
                <a:cxn ang="0">
                  <a:pos x="387" y="2453"/>
                </a:cxn>
                <a:cxn ang="0">
                  <a:pos x="619" y="2466"/>
                </a:cxn>
                <a:cxn ang="0">
                  <a:pos x="352" y="2652"/>
                </a:cxn>
                <a:cxn ang="0">
                  <a:pos x="242" y="2878"/>
                </a:cxn>
                <a:cxn ang="0">
                  <a:pos x="308" y="3109"/>
                </a:cxn>
                <a:cxn ang="0">
                  <a:pos x="540" y="3307"/>
                </a:cxn>
                <a:cxn ang="0">
                  <a:pos x="900" y="3443"/>
                </a:cxn>
                <a:cxn ang="0">
                  <a:pos x="1329" y="3492"/>
                </a:cxn>
                <a:cxn ang="0">
                  <a:pos x="1996" y="3810"/>
                </a:cxn>
                <a:cxn ang="0">
                  <a:pos x="2742" y="3993"/>
                </a:cxn>
                <a:cxn ang="0">
                  <a:pos x="3563" y="3996"/>
                </a:cxn>
                <a:cxn ang="0">
                  <a:pos x="4526" y="4073"/>
                </a:cxn>
                <a:cxn ang="0">
                  <a:pos x="5149" y="4244"/>
                </a:cxn>
                <a:cxn ang="0">
                  <a:pos x="5851" y="4264"/>
                </a:cxn>
                <a:cxn ang="0">
                  <a:pos x="6508" y="4135"/>
                </a:cxn>
                <a:cxn ang="0">
                  <a:pos x="7013" y="3877"/>
                </a:cxn>
                <a:cxn ang="0">
                  <a:pos x="7616" y="3719"/>
                </a:cxn>
                <a:cxn ang="0">
                  <a:pos x="8207" y="3743"/>
                </a:cxn>
                <a:cxn ang="0">
                  <a:pos x="8768" y="3639"/>
                </a:cxn>
                <a:cxn ang="0">
                  <a:pos x="9206" y="3426"/>
                </a:cxn>
                <a:cxn ang="0">
                  <a:pos x="9448" y="3138"/>
                </a:cxn>
                <a:cxn ang="0">
                  <a:pos x="9672" y="2955"/>
                </a:cxn>
                <a:cxn ang="0">
                  <a:pos x="10290" y="2792"/>
                </a:cxn>
                <a:cxn ang="0">
                  <a:pos x="10739" y="2514"/>
                </a:cxn>
                <a:cxn ang="0">
                  <a:pos x="10947" y="2165"/>
                </a:cxn>
                <a:cxn ang="0">
                  <a:pos x="10878" y="1801"/>
                </a:cxn>
                <a:cxn ang="0">
                  <a:pos x="10543" y="1480"/>
                </a:cxn>
                <a:cxn ang="0">
                  <a:pos x="10655" y="1426"/>
                </a:cxn>
                <a:cxn ang="0">
                  <a:pos x="10691" y="1133"/>
                </a:cxn>
                <a:cxn ang="0">
                  <a:pos x="10504" y="856"/>
                </a:cxn>
                <a:cxn ang="0">
                  <a:pos x="10126" y="642"/>
                </a:cxn>
                <a:cxn ang="0">
                  <a:pos x="9618" y="526"/>
                </a:cxn>
                <a:cxn ang="0">
                  <a:pos x="9519" y="285"/>
                </a:cxn>
                <a:cxn ang="0">
                  <a:pos x="9158" y="102"/>
                </a:cxn>
                <a:cxn ang="0">
                  <a:pos x="8690" y="8"/>
                </a:cxn>
                <a:cxn ang="0">
                  <a:pos x="8191" y="21"/>
                </a:cxn>
                <a:cxn ang="0">
                  <a:pos x="7742" y="139"/>
                </a:cxn>
                <a:cxn ang="0">
                  <a:pos x="7173" y="61"/>
                </a:cxn>
                <a:cxn ang="0">
                  <a:pos x="6738" y="1"/>
                </a:cxn>
                <a:cxn ang="0">
                  <a:pos x="6294" y="38"/>
                </a:cxn>
                <a:cxn ang="0">
                  <a:pos x="5913" y="165"/>
                </a:cxn>
                <a:cxn ang="0">
                  <a:pos x="5363" y="207"/>
                </a:cxn>
                <a:cxn ang="0">
                  <a:pos x="4837" y="131"/>
                </a:cxn>
                <a:cxn ang="0">
                  <a:pos x="4299" y="169"/>
                </a:cxn>
                <a:cxn ang="0">
                  <a:pos x="3832" y="317"/>
                </a:cxn>
                <a:cxn ang="0">
                  <a:pos x="3115" y="420"/>
                </a:cxn>
                <a:cxn ang="0">
                  <a:pos x="2432" y="400"/>
                </a:cxn>
                <a:cxn ang="0">
                  <a:pos x="1790" y="523"/>
                </a:cxn>
                <a:cxn ang="0">
                  <a:pos x="1288" y="771"/>
                </a:cxn>
                <a:cxn ang="0">
                  <a:pos x="1010" y="1101"/>
                </a:cxn>
                <a:cxn ang="0">
                  <a:pos x="999" y="1465"/>
                </a:cxn>
              </a:cxnLst>
              <a:rect l="0" t="0" r="r" b="b"/>
              <a:pathLst>
                <a:path w="10956" h="4276">
                  <a:moveTo>
                    <a:pt x="1019" y="1419"/>
                  </a:moveTo>
                  <a:lnTo>
                    <a:pt x="964" y="1423"/>
                  </a:lnTo>
                  <a:lnTo>
                    <a:pt x="910" y="1427"/>
                  </a:lnTo>
                  <a:lnTo>
                    <a:pt x="855" y="1434"/>
                  </a:lnTo>
                  <a:lnTo>
                    <a:pt x="801" y="1440"/>
                  </a:lnTo>
                  <a:lnTo>
                    <a:pt x="748" y="1450"/>
                  </a:lnTo>
                  <a:lnTo>
                    <a:pt x="696" y="1460"/>
                  </a:lnTo>
                  <a:lnTo>
                    <a:pt x="646" y="1471"/>
                  </a:lnTo>
                  <a:lnTo>
                    <a:pt x="595" y="1484"/>
                  </a:lnTo>
                  <a:lnTo>
                    <a:pt x="547" y="1498"/>
                  </a:lnTo>
                  <a:lnTo>
                    <a:pt x="500" y="1514"/>
                  </a:lnTo>
                  <a:lnTo>
                    <a:pt x="455" y="1530"/>
                  </a:lnTo>
                  <a:lnTo>
                    <a:pt x="411" y="1548"/>
                  </a:lnTo>
                  <a:lnTo>
                    <a:pt x="368" y="1567"/>
                  </a:lnTo>
                  <a:lnTo>
                    <a:pt x="328" y="1587"/>
                  </a:lnTo>
                  <a:lnTo>
                    <a:pt x="289" y="1609"/>
                  </a:lnTo>
                  <a:lnTo>
                    <a:pt x="255" y="1631"/>
                  </a:lnTo>
                  <a:lnTo>
                    <a:pt x="219" y="1654"/>
                  </a:lnTo>
                  <a:lnTo>
                    <a:pt x="188" y="1678"/>
                  </a:lnTo>
                  <a:lnTo>
                    <a:pt x="157" y="1703"/>
                  </a:lnTo>
                  <a:lnTo>
                    <a:pt x="131" y="1729"/>
                  </a:lnTo>
                  <a:lnTo>
                    <a:pt x="105" y="1755"/>
                  </a:lnTo>
                  <a:lnTo>
                    <a:pt x="83" y="1782"/>
                  </a:lnTo>
                  <a:lnTo>
                    <a:pt x="63" y="1810"/>
                  </a:lnTo>
                  <a:lnTo>
                    <a:pt x="45" y="1838"/>
                  </a:lnTo>
                  <a:lnTo>
                    <a:pt x="32" y="1866"/>
                  </a:lnTo>
                  <a:lnTo>
                    <a:pt x="19" y="1895"/>
                  </a:lnTo>
                  <a:lnTo>
                    <a:pt x="11" y="1924"/>
                  </a:lnTo>
                  <a:lnTo>
                    <a:pt x="5" y="1954"/>
                  </a:lnTo>
                  <a:lnTo>
                    <a:pt x="1" y="1983"/>
                  </a:lnTo>
                  <a:lnTo>
                    <a:pt x="0" y="2012"/>
                  </a:lnTo>
                  <a:lnTo>
                    <a:pt x="3" y="2042"/>
                  </a:lnTo>
                  <a:lnTo>
                    <a:pt x="7" y="2071"/>
                  </a:lnTo>
                  <a:lnTo>
                    <a:pt x="15" y="2101"/>
                  </a:lnTo>
                  <a:lnTo>
                    <a:pt x="24" y="2130"/>
                  </a:lnTo>
                  <a:lnTo>
                    <a:pt x="39" y="2159"/>
                  </a:lnTo>
                  <a:lnTo>
                    <a:pt x="53" y="2186"/>
                  </a:lnTo>
                  <a:lnTo>
                    <a:pt x="71" y="2214"/>
                  </a:lnTo>
                  <a:lnTo>
                    <a:pt x="93" y="2242"/>
                  </a:lnTo>
                  <a:lnTo>
                    <a:pt x="116" y="2269"/>
                  </a:lnTo>
                  <a:lnTo>
                    <a:pt x="142" y="2295"/>
                  </a:lnTo>
                  <a:lnTo>
                    <a:pt x="170" y="2321"/>
                  </a:lnTo>
                  <a:lnTo>
                    <a:pt x="201" y="2345"/>
                  </a:lnTo>
                  <a:lnTo>
                    <a:pt x="234" y="2369"/>
                  </a:lnTo>
                  <a:lnTo>
                    <a:pt x="269" y="2391"/>
                  </a:lnTo>
                  <a:lnTo>
                    <a:pt x="307" y="2413"/>
                  </a:lnTo>
                  <a:lnTo>
                    <a:pt x="347" y="2433"/>
                  </a:lnTo>
                  <a:lnTo>
                    <a:pt x="387" y="2453"/>
                  </a:lnTo>
                  <a:lnTo>
                    <a:pt x="430" y="2472"/>
                  </a:lnTo>
                  <a:lnTo>
                    <a:pt x="475" y="2490"/>
                  </a:lnTo>
                  <a:lnTo>
                    <a:pt x="521" y="2505"/>
                  </a:lnTo>
                  <a:lnTo>
                    <a:pt x="569" y="2520"/>
                  </a:lnTo>
                  <a:lnTo>
                    <a:pt x="619" y="2534"/>
                  </a:lnTo>
                  <a:lnTo>
                    <a:pt x="668" y="2547"/>
                  </a:lnTo>
                  <a:lnTo>
                    <a:pt x="661" y="2448"/>
                  </a:lnTo>
                  <a:lnTo>
                    <a:pt x="619" y="2466"/>
                  </a:lnTo>
                  <a:lnTo>
                    <a:pt x="578" y="2486"/>
                  </a:lnTo>
                  <a:lnTo>
                    <a:pt x="539" y="2507"/>
                  </a:lnTo>
                  <a:lnTo>
                    <a:pt x="501" y="2530"/>
                  </a:lnTo>
                  <a:lnTo>
                    <a:pt x="467" y="2552"/>
                  </a:lnTo>
                  <a:lnTo>
                    <a:pt x="435" y="2576"/>
                  </a:lnTo>
                  <a:lnTo>
                    <a:pt x="404" y="2601"/>
                  </a:lnTo>
                  <a:lnTo>
                    <a:pt x="377" y="2626"/>
                  </a:lnTo>
                  <a:lnTo>
                    <a:pt x="352" y="2652"/>
                  </a:lnTo>
                  <a:lnTo>
                    <a:pt x="328" y="2680"/>
                  </a:lnTo>
                  <a:lnTo>
                    <a:pt x="308" y="2706"/>
                  </a:lnTo>
                  <a:lnTo>
                    <a:pt x="289" y="2734"/>
                  </a:lnTo>
                  <a:lnTo>
                    <a:pt x="275" y="2762"/>
                  </a:lnTo>
                  <a:lnTo>
                    <a:pt x="263" y="2790"/>
                  </a:lnTo>
                  <a:lnTo>
                    <a:pt x="253" y="2820"/>
                  </a:lnTo>
                  <a:lnTo>
                    <a:pt x="245" y="2849"/>
                  </a:lnTo>
                  <a:lnTo>
                    <a:pt x="242" y="2878"/>
                  </a:lnTo>
                  <a:lnTo>
                    <a:pt x="241" y="2907"/>
                  </a:lnTo>
                  <a:lnTo>
                    <a:pt x="242" y="2936"/>
                  </a:lnTo>
                  <a:lnTo>
                    <a:pt x="246" y="2965"/>
                  </a:lnTo>
                  <a:lnTo>
                    <a:pt x="253" y="2996"/>
                  </a:lnTo>
                  <a:lnTo>
                    <a:pt x="263" y="3023"/>
                  </a:lnTo>
                  <a:lnTo>
                    <a:pt x="275" y="3052"/>
                  </a:lnTo>
                  <a:lnTo>
                    <a:pt x="289" y="3081"/>
                  </a:lnTo>
                  <a:lnTo>
                    <a:pt x="308" y="3109"/>
                  </a:lnTo>
                  <a:lnTo>
                    <a:pt x="328" y="3136"/>
                  </a:lnTo>
                  <a:lnTo>
                    <a:pt x="352" y="3163"/>
                  </a:lnTo>
                  <a:lnTo>
                    <a:pt x="377" y="3189"/>
                  </a:lnTo>
                  <a:lnTo>
                    <a:pt x="404" y="3215"/>
                  </a:lnTo>
                  <a:lnTo>
                    <a:pt x="435" y="3240"/>
                  </a:lnTo>
                  <a:lnTo>
                    <a:pt x="468" y="3262"/>
                  </a:lnTo>
                  <a:lnTo>
                    <a:pt x="504" y="3285"/>
                  </a:lnTo>
                  <a:lnTo>
                    <a:pt x="540" y="3307"/>
                  </a:lnTo>
                  <a:lnTo>
                    <a:pt x="578" y="3328"/>
                  </a:lnTo>
                  <a:lnTo>
                    <a:pt x="620" y="3348"/>
                  </a:lnTo>
                  <a:lnTo>
                    <a:pt x="661" y="3367"/>
                  </a:lnTo>
                  <a:lnTo>
                    <a:pt x="705" y="3385"/>
                  </a:lnTo>
                  <a:lnTo>
                    <a:pt x="752" y="3401"/>
                  </a:lnTo>
                  <a:lnTo>
                    <a:pt x="800" y="3417"/>
                  </a:lnTo>
                  <a:lnTo>
                    <a:pt x="849" y="3430"/>
                  </a:lnTo>
                  <a:lnTo>
                    <a:pt x="900" y="3443"/>
                  </a:lnTo>
                  <a:lnTo>
                    <a:pt x="951" y="3454"/>
                  </a:lnTo>
                  <a:lnTo>
                    <a:pt x="1003" y="3464"/>
                  </a:lnTo>
                  <a:lnTo>
                    <a:pt x="1056" y="3472"/>
                  </a:lnTo>
                  <a:lnTo>
                    <a:pt x="1111" y="3478"/>
                  </a:lnTo>
                  <a:lnTo>
                    <a:pt x="1164" y="3484"/>
                  </a:lnTo>
                  <a:lnTo>
                    <a:pt x="1219" y="3488"/>
                  </a:lnTo>
                  <a:lnTo>
                    <a:pt x="1275" y="3492"/>
                  </a:lnTo>
                  <a:lnTo>
                    <a:pt x="1329" y="3492"/>
                  </a:lnTo>
                  <a:lnTo>
                    <a:pt x="1385" y="3492"/>
                  </a:lnTo>
                  <a:lnTo>
                    <a:pt x="1440" y="3491"/>
                  </a:lnTo>
                  <a:lnTo>
                    <a:pt x="1626" y="3618"/>
                  </a:lnTo>
                  <a:lnTo>
                    <a:pt x="1692" y="3660"/>
                  </a:lnTo>
                  <a:lnTo>
                    <a:pt x="1762" y="3701"/>
                  </a:lnTo>
                  <a:lnTo>
                    <a:pt x="1836" y="3739"/>
                  </a:lnTo>
                  <a:lnTo>
                    <a:pt x="1914" y="3776"/>
                  </a:lnTo>
                  <a:lnTo>
                    <a:pt x="1996" y="3810"/>
                  </a:lnTo>
                  <a:lnTo>
                    <a:pt x="2079" y="3841"/>
                  </a:lnTo>
                  <a:lnTo>
                    <a:pt x="2167" y="3870"/>
                  </a:lnTo>
                  <a:lnTo>
                    <a:pt x="2257" y="3898"/>
                  </a:lnTo>
                  <a:lnTo>
                    <a:pt x="2350" y="3921"/>
                  </a:lnTo>
                  <a:lnTo>
                    <a:pt x="2444" y="3945"/>
                  </a:lnTo>
                  <a:lnTo>
                    <a:pt x="2543" y="3962"/>
                  </a:lnTo>
                  <a:lnTo>
                    <a:pt x="2641" y="3979"/>
                  </a:lnTo>
                  <a:lnTo>
                    <a:pt x="2742" y="3993"/>
                  </a:lnTo>
                  <a:lnTo>
                    <a:pt x="2843" y="4003"/>
                  </a:lnTo>
                  <a:lnTo>
                    <a:pt x="2945" y="4011"/>
                  </a:lnTo>
                  <a:lnTo>
                    <a:pt x="3049" y="4016"/>
                  </a:lnTo>
                  <a:lnTo>
                    <a:pt x="3152" y="4018"/>
                  </a:lnTo>
                  <a:lnTo>
                    <a:pt x="3256" y="4016"/>
                  </a:lnTo>
                  <a:lnTo>
                    <a:pt x="3357" y="4012"/>
                  </a:lnTo>
                  <a:lnTo>
                    <a:pt x="3462" y="4006"/>
                  </a:lnTo>
                  <a:lnTo>
                    <a:pt x="3563" y="3996"/>
                  </a:lnTo>
                  <a:lnTo>
                    <a:pt x="3663" y="3983"/>
                  </a:lnTo>
                  <a:lnTo>
                    <a:pt x="3763" y="3968"/>
                  </a:lnTo>
                  <a:lnTo>
                    <a:pt x="3861" y="3950"/>
                  </a:lnTo>
                  <a:lnTo>
                    <a:pt x="3958" y="3929"/>
                  </a:lnTo>
                  <a:lnTo>
                    <a:pt x="4333" y="3978"/>
                  </a:lnTo>
                  <a:lnTo>
                    <a:pt x="4394" y="4011"/>
                  </a:lnTo>
                  <a:lnTo>
                    <a:pt x="4458" y="4044"/>
                  </a:lnTo>
                  <a:lnTo>
                    <a:pt x="4526" y="4073"/>
                  </a:lnTo>
                  <a:lnTo>
                    <a:pt x="4595" y="4102"/>
                  </a:lnTo>
                  <a:lnTo>
                    <a:pt x="4668" y="4130"/>
                  </a:lnTo>
                  <a:lnTo>
                    <a:pt x="4744" y="4154"/>
                  </a:lnTo>
                  <a:lnTo>
                    <a:pt x="4820" y="4176"/>
                  </a:lnTo>
                  <a:lnTo>
                    <a:pt x="4901" y="4197"/>
                  </a:lnTo>
                  <a:lnTo>
                    <a:pt x="4982" y="4214"/>
                  </a:lnTo>
                  <a:lnTo>
                    <a:pt x="5065" y="4230"/>
                  </a:lnTo>
                  <a:lnTo>
                    <a:pt x="5149" y="4244"/>
                  </a:lnTo>
                  <a:lnTo>
                    <a:pt x="5235" y="4255"/>
                  </a:lnTo>
                  <a:lnTo>
                    <a:pt x="5323" y="4263"/>
                  </a:lnTo>
                  <a:lnTo>
                    <a:pt x="5409" y="4270"/>
                  </a:lnTo>
                  <a:lnTo>
                    <a:pt x="5499" y="4273"/>
                  </a:lnTo>
                  <a:lnTo>
                    <a:pt x="5588" y="4275"/>
                  </a:lnTo>
                  <a:lnTo>
                    <a:pt x="5675" y="4274"/>
                  </a:lnTo>
                  <a:lnTo>
                    <a:pt x="5763" y="4271"/>
                  </a:lnTo>
                  <a:lnTo>
                    <a:pt x="5851" y="4264"/>
                  </a:lnTo>
                  <a:lnTo>
                    <a:pt x="5938" y="4256"/>
                  </a:lnTo>
                  <a:lnTo>
                    <a:pt x="6024" y="4246"/>
                  </a:lnTo>
                  <a:lnTo>
                    <a:pt x="6108" y="4234"/>
                  </a:lnTo>
                  <a:lnTo>
                    <a:pt x="6191" y="4219"/>
                  </a:lnTo>
                  <a:lnTo>
                    <a:pt x="6273" y="4201"/>
                  </a:lnTo>
                  <a:lnTo>
                    <a:pt x="6354" y="4181"/>
                  </a:lnTo>
                  <a:lnTo>
                    <a:pt x="6432" y="4159"/>
                  </a:lnTo>
                  <a:lnTo>
                    <a:pt x="6508" y="4135"/>
                  </a:lnTo>
                  <a:lnTo>
                    <a:pt x="6581" y="4110"/>
                  </a:lnTo>
                  <a:lnTo>
                    <a:pt x="6652" y="4082"/>
                  </a:lnTo>
                  <a:lnTo>
                    <a:pt x="6720" y="4052"/>
                  </a:lnTo>
                  <a:lnTo>
                    <a:pt x="6784" y="4020"/>
                  </a:lnTo>
                  <a:lnTo>
                    <a:pt x="6846" y="3986"/>
                  </a:lnTo>
                  <a:lnTo>
                    <a:pt x="6906" y="3952"/>
                  </a:lnTo>
                  <a:lnTo>
                    <a:pt x="6962" y="3915"/>
                  </a:lnTo>
                  <a:lnTo>
                    <a:pt x="7013" y="3877"/>
                  </a:lnTo>
                  <a:lnTo>
                    <a:pt x="7059" y="3837"/>
                  </a:lnTo>
                  <a:lnTo>
                    <a:pt x="7104" y="3797"/>
                  </a:lnTo>
                  <a:lnTo>
                    <a:pt x="7144" y="3754"/>
                  </a:lnTo>
                  <a:lnTo>
                    <a:pt x="7180" y="3711"/>
                  </a:lnTo>
                  <a:lnTo>
                    <a:pt x="7405" y="3678"/>
                  </a:lnTo>
                  <a:lnTo>
                    <a:pt x="7473" y="3694"/>
                  </a:lnTo>
                  <a:lnTo>
                    <a:pt x="7544" y="3707"/>
                  </a:lnTo>
                  <a:lnTo>
                    <a:pt x="7616" y="3719"/>
                  </a:lnTo>
                  <a:lnTo>
                    <a:pt x="7687" y="3728"/>
                  </a:lnTo>
                  <a:lnTo>
                    <a:pt x="7761" y="3736"/>
                  </a:lnTo>
                  <a:lnTo>
                    <a:pt x="7835" y="3743"/>
                  </a:lnTo>
                  <a:lnTo>
                    <a:pt x="7908" y="3747"/>
                  </a:lnTo>
                  <a:lnTo>
                    <a:pt x="7984" y="3749"/>
                  </a:lnTo>
                  <a:lnTo>
                    <a:pt x="8058" y="3749"/>
                  </a:lnTo>
                  <a:lnTo>
                    <a:pt x="8133" y="3746"/>
                  </a:lnTo>
                  <a:lnTo>
                    <a:pt x="8207" y="3743"/>
                  </a:lnTo>
                  <a:lnTo>
                    <a:pt x="8280" y="3735"/>
                  </a:lnTo>
                  <a:lnTo>
                    <a:pt x="8354" y="3728"/>
                  </a:lnTo>
                  <a:lnTo>
                    <a:pt x="8426" y="3718"/>
                  </a:lnTo>
                  <a:lnTo>
                    <a:pt x="8498" y="3706"/>
                  </a:lnTo>
                  <a:lnTo>
                    <a:pt x="8568" y="3692"/>
                  </a:lnTo>
                  <a:lnTo>
                    <a:pt x="8636" y="3676"/>
                  </a:lnTo>
                  <a:lnTo>
                    <a:pt x="8703" y="3658"/>
                  </a:lnTo>
                  <a:lnTo>
                    <a:pt x="8768" y="3639"/>
                  </a:lnTo>
                  <a:lnTo>
                    <a:pt x="8832" y="3618"/>
                  </a:lnTo>
                  <a:lnTo>
                    <a:pt x="8892" y="3594"/>
                  </a:lnTo>
                  <a:lnTo>
                    <a:pt x="8951" y="3570"/>
                  </a:lnTo>
                  <a:lnTo>
                    <a:pt x="9008" y="3545"/>
                  </a:lnTo>
                  <a:lnTo>
                    <a:pt x="9060" y="3517"/>
                  </a:lnTo>
                  <a:lnTo>
                    <a:pt x="9112" y="3488"/>
                  </a:lnTo>
                  <a:lnTo>
                    <a:pt x="9161" y="3458"/>
                  </a:lnTo>
                  <a:lnTo>
                    <a:pt x="9206" y="3426"/>
                  </a:lnTo>
                  <a:lnTo>
                    <a:pt x="9248" y="3393"/>
                  </a:lnTo>
                  <a:lnTo>
                    <a:pt x="9286" y="3360"/>
                  </a:lnTo>
                  <a:lnTo>
                    <a:pt x="9322" y="3324"/>
                  </a:lnTo>
                  <a:lnTo>
                    <a:pt x="9355" y="3288"/>
                  </a:lnTo>
                  <a:lnTo>
                    <a:pt x="9383" y="3252"/>
                  </a:lnTo>
                  <a:lnTo>
                    <a:pt x="9408" y="3215"/>
                  </a:lnTo>
                  <a:lnTo>
                    <a:pt x="9431" y="3177"/>
                  </a:lnTo>
                  <a:lnTo>
                    <a:pt x="9448" y="3138"/>
                  </a:lnTo>
                  <a:lnTo>
                    <a:pt x="9463" y="3100"/>
                  </a:lnTo>
                  <a:lnTo>
                    <a:pt x="9472" y="3060"/>
                  </a:lnTo>
                  <a:lnTo>
                    <a:pt x="9480" y="3021"/>
                  </a:lnTo>
                  <a:lnTo>
                    <a:pt x="9482" y="2981"/>
                  </a:lnTo>
                  <a:lnTo>
                    <a:pt x="9417" y="2980"/>
                  </a:lnTo>
                  <a:lnTo>
                    <a:pt x="9504" y="2974"/>
                  </a:lnTo>
                  <a:lnTo>
                    <a:pt x="9588" y="2965"/>
                  </a:lnTo>
                  <a:lnTo>
                    <a:pt x="9672" y="2955"/>
                  </a:lnTo>
                  <a:lnTo>
                    <a:pt x="9755" y="2942"/>
                  </a:lnTo>
                  <a:lnTo>
                    <a:pt x="9839" y="2927"/>
                  </a:lnTo>
                  <a:lnTo>
                    <a:pt x="9918" y="2910"/>
                  </a:lnTo>
                  <a:lnTo>
                    <a:pt x="9998" y="2891"/>
                  </a:lnTo>
                  <a:lnTo>
                    <a:pt x="10074" y="2869"/>
                  </a:lnTo>
                  <a:lnTo>
                    <a:pt x="10150" y="2846"/>
                  </a:lnTo>
                  <a:lnTo>
                    <a:pt x="10221" y="2820"/>
                  </a:lnTo>
                  <a:lnTo>
                    <a:pt x="10290" y="2792"/>
                  </a:lnTo>
                  <a:lnTo>
                    <a:pt x="10359" y="2765"/>
                  </a:lnTo>
                  <a:lnTo>
                    <a:pt x="10423" y="2732"/>
                  </a:lnTo>
                  <a:lnTo>
                    <a:pt x="10484" y="2699"/>
                  </a:lnTo>
                  <a:lnTo>
                    <a:pt x="10542" y="2665"/>
                  </a:lnTo>
                  <a:lnTo>
                    <a:pt x="10596" y="2630"/>
                  </a:lnTo>
                  <a:lnTo>
                    <a:pt x="10648" y="2593"/>
                  </a:lnTo>
                  <a:lnTo>
                    <a:pt x="10696" y="2555"/>
                  </a:lnTo>
                  <a:lnTo>
                    <a:pt x="10739" y="2514"/>
                  </a:lnTo>
                  <a:lnTo>
                    <a:pt x="10780" y="2473"/>
                  </a:lnTo>
                  <a:lnTo>
                    <a:pt x="10815" y="2432"/>
                  </a:lnTo>
                  <a:lnTo>
                    <a:pt x="10848" y="2390"/>
                  </a:lnTo>
                  <a:lnTo>
                    <a:pt x="10876" y="2346"/>
                  </a:lnTo>
                  <a:lnTo>
                    <a:pt x="10899" y="2301"/>
                  </a:lnTo>
                  <a:lnTo>
                    <a:pt x="10919" y="2256"/>
                  </a:lnTo>
                  <a:lnTo>
                    <a:pt x="10936" y="2211"/>
                  </a:lnTo>
                  <a:lnTo>
                    <a:pt x="10947" y="2165"/>
                  </a:lnTo>
                  <a:lnTo>
                    <a:pt x="10952" y="2119"/>
                  </a:lnTo>
                  <a:lnTo>
                    <a:pt x="10955" y="2073"/>
                  </a:lnTo>
                  <a:lnTo>
                    <a:pt x="10952" y="2028"/>
                  </a:lnTo>
                  <a:lnTo>
                    <a:pt x="10947" y="1981"/>
                  </a:lnTo>
                  <a:lnTo>
                    <a:pt x="10936" y="1935"/>
                  </a:lnTo>
                  <a:lnTo>
                    <a:pt x="10920" y="1890"/>
                  </a:lnTo>
                  <a:lnTo>
                    <a:pt x="10900" y="1844"/>
                  </a:lnTo>
                  <a:lnTo>
                    <a:pt x="10878" y="1801"/>
                  </a:lnTo>
                  <a:lnTo>
                    <a:pt x="10849" y="1757"/>
                  </a:lnTo>
                  <a:lnTo>
                    <a:pt x="10817" y="1714"/>
                  </a:lnTo>
                  <a:lnTo>
                    <a:pt x="10782" y="1672"/>
                  </a:lnTo>
                  <a:lnTo>
                    <a:pt x="10740" y="1632"/>
                  </a:lnTo>
                  <a:lnTo>
                    <a:pt x="10697" y="1591"/>
                  </a:lnTo>
                  <a:lnTo>
                    <a:pt x="10650" y="1552"/>
                  </a:lnTo>
                  <a:lnTo>
                    <a:pt x="10599" y="1516"/>
                  </a:lnTo>
                  <a:lnTo>
                    <a:pt x="10543" y="1480"/>
                  </a:lnTo>
                  <a:lnTo>
                    <a:pt x="10486" y="1446"/>
                  </a:lnTo>
                  <a:lnTo>
                    <a:pt x="10426" y="1413"/>
                  </a:lnTo>
                  <a:lnTo>
                    <a:pt x="10520" y="1595"/>
                  </a:lnTo>
                  <a:lnTo>
                    <a:pt x="10553" y="1563"/>
                  </a:lnTo>
                  <a:lnTo>
                    <a:pt x="10584" y="1530"/>
                  </a:lnTo>
                  <a:lnTo>
                    <a:pt x="10612" y="1496"/>
                  </a:lnTo>
                  <a:lnTo>
                    <a:pt x="10635" y="1461"/>
                  </a:lnTo>
                  <a:lnTo>
                    <a:pt x="10655" y="1426"/>
                  </a:lnTo>
                  <a:lnTo>
                    <a:pt x="10672" y="1390"/>
                  </a:lnTo>
                  <a:lnTo>
                    <a:pt x="10686" y="1353"/>
                  </a:lnTo>
                  <a:lnTo>
                    <a:pt x="10695" y="1316"/>
                  </a:lnTo>
                  <a:lnTo>
                    <a:pt x="10702" y="1281"/>
                  </a:lnTo>
                  <a:lnTo>
                    <a:pt x="10704" y="1244"/>
                  </a:lnTo>
                  <a:lnTo>
                    <a:pt x="10703" y="1206"/>
                  </a:lnTo>
                  <a:lnTo>
                    <a:pt x="10700" y="1169"/>
                  </a:lnTo>
                  <a:lnTo>
                    <a:pt x="10691" y="1133"/>
                  </a:lnTo>
                  <a:lnTo>
                    <a:pt x="10680" y="1096"/>
                  </a:lnTo>
                  <a:lnTo>
                    <a:pt x="10666" y="1059"/>
                  </a:lnTo>
                  <a:lnTo>
                    <a:pt x="10647" y="1024"/>
                  </a:lnTo>
                  <a:lnTo>
                    <a:pt x="10625" y="989"/>
                  </a:lnTo>
                  <a:lnTo>
                    <a:pt x="10601" y="953"/>
                  </a:lnTo>
                  <a:lnTo>
                    <a:pt x="10572" y="920"/>
                  </a:lnTo>
                  <a:lnTo>
                    <a:pt x="10539" y="887"/>
                  </a:lnTo>
                  <a:lnTo>
                    <a:pt x="10504" y="856"/>
                  </a:lnTo>
                  <a:lnTo>
                    <a:pt x="10467" y="824"/>
                  </a:lnTo>
                  <a:lnTo>
                    <a:pt x="10427" y="795"/>
                  </a:lnTo>
                  <a:lnTo>
                    <a:pt x="10382" y="766"/>
                  </a:lnTo>
                  <a:lnTo>
                    <a:pt x="10336" y="739"/>
                  </a:lnTo>
                  <a:lnTo>
                    <a:pt x="10287" y="712"/>
                  </a:lnTo>
                  <a:lnTo>
                    <a:pt x="10235" y="687"/>
                  </a:lnTo>
                  <a:lnTo>
                    <a:pt x="10182" y="663"/>
                  </a:lnTo>
                  <a:lnTo>
                    <a:pt x="10126" y="642"/>
                  </a:lnTo>
                  <a:lnTo>
                    <a:pt x="10067" y="621"/>
                  </a:lnTo>
                  <a:lnTo>
                    <a:pt x="10007" y="602"/>
                  </a:lnTo>
                  <a:lnTo>
                    <a:pt x="9946" y="585"/>
                  </a:lnTo>
                  <a:lnTo>
                    <a:pt x="9883" y="570"/>
                  </a:lnTo>
                  <a:lnTo>
                    <a:pt x="9819" y="556"/>
                  </a:lnTo>
                  <a:lnTo>
                    <a:pt x="9753" y="544"/>
                  </a:lnTo>
                  <a:lnTo>
                    <a:pt x="9686" y="535"/>
                  </a:lnTo>
                  <a:lnTo>
                    <a:pt x="9618" y="526"/>
                  </a:lnTo>
                  <a:lnTo>
                    <a:pt x="9696" y="498"/>
                  </a:lnTo>
                  <a:lnTo>
                    <a:pt x="9680" y="465"/>
                  </a:lnTo>
                  <a:lnTo>
                    <a:pt x="9660" y="434"/>
                  </a:lnTo>
                  <a:lnTo>
                    <a:pt x="9638" y="403"/>
                  </a:lnTo>
                  <a:lnTo>
                    <a:pt x="9612" y="372"/>
                  </a:lnTo>
                  <a:lnTo>
                    <a:pt x="9583" y="342"/>
                  </a:lnTo>
                  <a:lnTo>
                    <a:pt x="9554" y="314"/>
                  </a:lnTo>
                  <a:lnTo>
                    <a:pt x="9519" y="285"/>
                  </a:lnTo>
                  <a:lnTo>
                    <a:pt x="9481" y="259"/>
                  </a:lnTo>
                  <a:lnTo>
                    <a:pt x="9443" y="232"/>
                  </a:lnTo>
                  <a:lnTo>
                    <a:pt x="9402" y="207"/>
                  </a:lnTo>
                  <a:lnTo>
                    <a:pt x="9357" y="184"/>
                  </a:lnTo>
                  <a:lnTo>
                    <a:pt x="9310" y="161"/>
                  </a:lnTo>
                  <a:lnTo>
                    <a:pt x="9261" y="140"/>
                  </a:lnTo>
                  <a:lnTo>
                    <a:pt x="9211" y="120"/>
                  </a:lnTo>
                  <a:lnTo>
                    <a:pt x="9158" y="102"/>
                  </a:lnTo>
                  <a:lnTo>
                    <a:pt x="9105" y="83"/>
                  </a:lnTo>
                  <a:lnTo>
                    <a:pt x="9048" y="69"/>
                  </a:lnTo>
                  <a:lnTo>
                    <a:pt x="8992" y="54"/>
                  </a:lnTo>
                  <a:lnTo>
                    <a:pt x="8934" y="41"/>
                  </a:lnTo>
                  <a:lnTo>
                    <a:pt x="8874" y="30"/>
                  </a:lnTo>
                  <a:lnTo>
                    <a:pt x="8814" y="21"/>
                  </a:lnTo>
                  <a:lnTo>
                    <a:pt x="8753" y="13"/>
                  </a:lnTo>
                  <a:lnTo>
                    <a:pt x="8690" y="8"/>
                  </a:lnTo>
                  <a:lnTo>
                    <a:pt x="8628" y="4"/>
                  </a:lnTo>
                  <a:lnTo>
                    <a:pt x="8565" y="1"/>
                  </a:lnTo>
                  <a:lnTo>
                    <a:pt x="8503" y="0"/>
                  </a:lnTo>
                  <a:lnTo>
                    <a:pt x="8439" y="1"/>
                  </a:lnTo>
                  <a:lnTo>
                    <a:pt x="8377" y="4"/>
                  </a:lnTo>
                  <a:lnTo>
                    <a:pt x="8314" y="7"/>
                  </a:lnTo>
                  <a:lnTo>
                    <a:pt x="8252" y="13"/>
                  </a:lnTo>
                  <a:lnTo>
                    <a:pt x="8191" y="21"/>
                  </a:lnTo>
                  <a:lnTo>
                    <a:pt x="8131" y="30"/>
                  </a:lnTo>
                  <a:lnTo>
                    <a:pt x="8070" y="41"/>
                  </a:lnTo>
                  <a:lnTo>
                    <a:pt x="8012" y="54"/>
                  </a:lnTo>
                  <a:lnTo>
                    <a:pt x="7954" y="67"/>
                  </a:lnTo>
                  <a:lnTo>
                    <a:pt x="7899" y="83"/>
                  </a:lnTo>
                  <a:lnTo>
                    <a:pt x="7844" y="100"/>
                  </a:lnTo>
                  <a:lnTo>
                    <a:pt x="7793" y="119"/>
                  </a:lnTo>
                  <a:lnTo>
                    <a:pt x="7742" y="139"/>
                  </a:lnTo>
                  <a:lnTo>
                    <a:pt x="7692" y="160"/>
                  </a:lnTo>
                  <a:lnTo>
                    <a:pt x="7451" y="164"/>
                  </a:lnTo>
                  <a:lnTo>
                    <a:pt x="7408" y="145"/>
                  </a:lnTo>
                  <a:lnTo>
                    <a:pt x="7365" y="125"/>
                  </a:lnTo>
                  <a:lnTo>
                    <a:pt x="7319" y="107"/>
                  </a:lnTo>
                  <a:lnTo>
                    <a:pt x="7272" y="90"/>
                  </a:lnTo>
                  <a:lnTo>
                    <a:pt x="7223" y="75"/>
                  </a:lnTo>
                  <a:lnTo>
                    <a:pt x="7173" y="61"/>
                  </a:lnTo>
                  <a:lnTo>
                    <a:pt x="7123" y="49"/>
                  </a:lnTo>
                  <a:lnTo>
                    <a:pt x="7070" y="37"/>
                  </a:lnTo>
                  <a:lnTo>
                    <a:pt x="7016" y="28"/>
                  </a:lnTo>
                  <a:lnTo>
                    <a:pt x="6962" y="20"/>
                  </a:lnTo>
                  <a:lnTo>
                    <a:pt x="6906" y="12"/>
                  </a:lnTo>
                  <a:lnTo>
                    <a:pt x="6850" y="7"/>
                  </a:lnTo>
                  <a:lnTo>
                    <a:pt x="6795" y="3"/>
                  </a:lnTo>
                  <a:lnTo>
                    <a:pt x="6738" y="1"/>
                  </a:lnTo>
                  <a:lnTo>
                    <a:pt x="6682" y="0"/>
                  </a:lnTo>
                  <a:lnTo>
                    <a:pt x="6624" y="1"/>
                  </a:lnTo>
                  <a:lnTo>
                    <a:pt x="6568" y="3"/>
                  </a:lnTo>
                  <a:lnTo>
                    <a:pt x="6511" y="7"/>
                  </a:lnTo>
                  <a:lnTo>
                    <a:pt x="6456" y="13"/>
                  </a:lnTo>
                  <a:lnTo>
                    <a:pt x="6400" y="20"/>
                  </a:lnTo>
                  <a:lnTo>
                    <a:pt x="6347" y="28"/>
                  </a:lnTo>
                  <a:lnTo>
                    <a:pt x="6294" y="38"/>
                  </a:lnTo>
                  <a:lnTo>
                    <a:pt x="6240" y="49"/>
                  </a:lnTo>
                  <a:lnTo>
                    <a:pt x="6188" y="62"/>
                  </a:lnTo>
                  <a:lnTo>
                    <a:pt x="6139" y="75"/>
                  </a:lnTo>
                  <a:lnTo>
                    <a:pt x="6090" y="91"/>
                  </a:lnTo>
                  <a:lnTo>
                    <a:pt x="6043" y="108"/>
                  </a:lnTo>
                  <a:lnTo>
                    <a:pt x="5997" y="126"/>
                  </a:lnTo>
                  <a:lnTo>
                    <a:pt x="5955" y="145"/>
                  </a:lnTo>
                  <a:lnTo>
                    <a:pt x="5913" y="165"/>
                  </a:lnTo>
                  <a:lnTo>
                    <a:pt x="5874" y="188"/>
                  </a:lnTo>
                  <a:lnTo>
                    <a:pt x="5835" y="210"/>
                  </a:lnTo>
                  <a:lnTo>
                    <a:pt x="5801" y="234"/>
                  </a:lnTo>
                  <a:lnTo>
                    <a:pt x="5767" y="257"/>
                  </a:lnTo>
                  <a:lnTo>
                    <a:pt x="5540" y="264"/>
                  </a:lnTo>
                  <a:lnTo>
                    <a:pt x="5483" y="244"/>
                  </a:lnTo>
                  <a:lnTo>
                    <a:pt x="5423" y="224"/>
                  </a:lnTo>
                  <a:lnTo>
                    <a:pt x="5363" y="207"/>
                  </a:lnTo>
                  <a:lnTo>
                    <a:pt x="5301" y="191"/>
                  </a:lnTo>
                  <a:lnTo>
                    <a:pt x="5239" y="178"/>
                  </a:lnTo>
                  <a:lnTo>
                    <a:pt x="5173" y="164"/>
                  </a:lnTo>
                  <a:lnTo>
                    <a:pt x="5108" y="155"/>
                  </a:lnTo>
                  <a:lnTo>
                    <a:pt x="5041" y="145"/>
                  </a:lnTo>
                  <a:lnTo>
                    <a:pt x="4975" y="139"/>
                  </a:lnTo>
                  <a:lnTo>
                    <a:pt x="4907" y="133"/>
                  </a:lnTo>
                  <a:lnTo>
                    <a:pt x="4837" y="131"/>
                  </a:lnTo>
                  <a:lnTo>
                    <a:pt x="4770" y="128"/>
                  </a:lnTo>
                  <a:lnTo>
                    <a:pt x="4702" y="128"/>
                  </a:lnTo>
                  <a:lnTo>
                    <a:pt x="4634" y="131"/>
                  </a:lnTo>
                  <a:lnTo>
                    <a:pt x="4566" y="135"/>
                  </a:lnTo>
                  <a:lnTo>
                    <a:pt x="4498" y="140"/>
                  </a:lnTo>
                  <a:lnTo>
                    <a:pt x="4430" y="148"/>
                  </a:lnTo>
                  <a:lnTo>
                    <a:pt x="4364" y="157"/>
                  </a:lnTo>
                  <a:lnTo>
                    <a:pt x="4299" y="169"/>
                  </a:lnTo>
                  <a:lnTo>
                    <a:pt x="4235" y="181"/>
                  </a:lnTo>
                  <a:lnTo>
                    <a:pt x="4172" y="197"/>
                  </a:lnTo>
                  <a:lnTo>
                    <a:pt x="4111" y="213"/>
                  </a:lnTo>
                  <a:lnTo>
                    <a:pt x="4052" y="231"/>
                  </a:lnTo>
                  <a:lnTo>
                    <a:pt x="3993" y="249"/>
                  </a:lnTo>
                  <a:lnTo>
                    <a:pt x="3937" y="271"/>
                  </a:lnTo>
                  <a:lnTo>
                    <a:pt x="3884" y="293"/>
                  </a:lnTo>
                  <a:lnTo>
                    <a:pt x="3832" y="317"/>
                  </a:lnTo>
                  <a:lnTo>
                    <a:pt x="3783" y="342"/>
                  </a:lnTo>
                  <a:lnTo>
                    <a:pt x="3737" y="369"/>
                  </a:lnTo>
                  <a:lnTo>
                    <a:pt x="3692" y="397"/>
                  </a:lnTo>
                  <a:lnTo>
                    <a:pt x="3650" y="426"/>
                  </a:lnTo>
                  <a:lnTo>
                    <a:pt x="3359" y="464"/>
                  </a:lnTo>
                  <a:lnTo>
                    <a:pt x="3279" y="448"/>
                  </a:lnTo>
                  <a:lnTo>
                    <a:pt x="3198" y="432"/>
                  </a:lnTo>
                  <a:lnTo>
                    <a:pt x="3115" y="420"/>
                  </a:lnTo>
                  <a:lnTo>
                    <a:pt x="3031" y="409"/>
                  </a:lnTo>
                  <a:lnTo>
                    <a:pt x="2946" y="401"/>
                  </a:lnTo>
                  <a:lnTo>
                    <a:pt x="2861" y="395"/>
                  </a:lnTo>
                  <a:lnTo>
                    <a:pt x="2775" y="391"/>
                  </a:lnTo>
                  <a:lnTo>
                    <a:pt x="2691" y="390"/>
                  </a:lnTo>
                  <a:lnTo>
                    <a:pt x="2604" y="391"/>
                  </a:lnTo>
                  <a:lnTo>
                    <a:pt x="2518" y="395"/>
                  </a:lnTo>
                  <a:lnTo>
                    <a:pt x="2432" y="400"/>
                  </a:lnTo>
                  <a:lnTo>
                    <a:pt x="2347" y="407"/>
                  </a:lnTo>
                  <a:lnTo>
                    <a:pt x="2264" y="417"/>
                  </a:lnTo>
                  <a:lnTo>
                    <a:pt x="2181" y="430"/>
                  </a:lnTo>
                  <a:lnTo>
                    <a:pt x="2100" y="445"/>
                  </a:lnTo>
                  <a:lnTo>
                    <a:pt x="2020" y="461"/>
                  </a:lnTo>
                  <a:lnTo>
                    <a:pt x="1941" y="479"/>
                  </a:lnTo>
                  <a:lnTo>
                    <a:pt x="1864" y="500"/>
                  </a:lnTo>
                  <a:lnTo>
                    <a:pt x="1790" y="523"/>
                  </a:lnTo>
                  <a:lnTo>
                    <a:pt x="1718" y="548"/>
                  </a:lnTo>
                  <a:lnTo>
                    <a:pt x="1648" y="574"/>
                  </a:lnTo>
                  <a:lnTo>
                    <a:pt x="1581" y="603"/>
                  </a:lnTo>
                  <a:lnTo>
                    <a:pt x="1516" y="634"/>
                  </a:lnTo>
                  <a:lnTo>
                    <a:pt x="1456" y="665"/>
                  </a:lnTo>
                  <a:lnTo>
                    <a:pt x="1396" y="698"/>
                  </a:lnTo>
                  <a:lnTo>
                    <a:pt x="1340" y="734"/>
                  </a:lnTo>
                  <a:lnTo>
                    <a:pt x="1288" y="771"/>
                  </a:lnTo>
                  <a:lnTo>
                    <a:pt x="1240" y="808"/>
                  </a:lnTo>
                  <a:lnTo>
                    <a:pt x="1197" y="848"/>
                  </a:lnTo>
                  <a:lnTo>
                    <a:pt x="1156" y="887"/>
                  </a:lnTo>
                  <a:lnTo>
                    <a:pt x="1119" y="929"/>
                  </a:lnTo>
                  <a:lnTo>
                    <a:pt x="1087" y="970"/>
                  </a:lnTo>
                  <a:lnTo>
                    <a:pt x="1056" y="1014"/>
                  </a:lnTo>
                  <a:lnTo>
                    <a:pt x="1031" y="1058"/>
                  </a:lnTo>
                  <a:lnTo>
                    <a:pt x="1010" y="1101"/>
                  </a:lnTo>
                  <a:lnTo>
                    <a:pt x="995" y="1147"/>
                  </a:lnTo>
                  <a:lnTo>
                    <a:pt x="982" y="1192"/>
                  </a:lnTo>
                  <a:lnTo>
                    <a:pt x="974" y="1237"/>
                  </a:lnTo>
                  <a:lnTo>
                    <a:pt x="970" y="1283"/>
                  </a:lnTo>
                  <a:lnTo>
                    <a:pt x="971" y="1329"/>
                  </a:lnTo>
                  <a:lnTo>
                    <a:pt x="976" y="1374"/>
                  </a:lnTo>
                  <a:lnTo>
                    <a:pt x="985" y="1419"/>
                  </a:lnTo>
                  <a:lnTo>
                    <a:pt x="999" y="1465"/>
                  </a:lnTo>
                  <a:lnTo>
                    <a:pt x="1019" y="1419"/>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03" name="Freeform 7"/>
            <p:cNvSpPr>
              <a:spLocks noChangeArrowheads="1"/>
            </p:cNvSpPr>
            <p:nvPr/>
          </p:nvSpPr>
          <p:spPr bwMode="auto">
            <a:xfrm>
              <a:off x="2204" y="2860"/>
              <a:ext cx="113" cy="11"/>
            </a:xfrm>
            <a:custGeom>
              <a:avLst/>
              <a:gdLst/>
              <a:ahLst/>
              <a:cxnLst>
                <a:cxn ang="0">
                  <a:pos x="0" y="0"/>
                </a:cxn>
                <a:cxn ang="0">
                  <a:pos x="32" y="6"/>
                </a:cxn>
                <a:cxn ang="0">
                  <a:pos x="64" y="13"/>
                </a:cxn>
                <a:cxn ang="0">
                  <a:pos x="96" y="18"/>
                </a:cxn>
                <a:cxn ang="0">
                  <a:pos x="128" y="24"/>
                </a:cxn>
                <a:cxn ang="0">
                  <a:pos x="160" y="28"/>
                </a:cxn>
                <a:cxn ang="0">
                  <a:pos x="193" y="33"/>
                </a:cxn>
                <a:cxn ang="0">
                  <a:pos x="227" y="37"/>
                </a:cxn>
                <a:cxn ang="0">
                  <a:pos x="260" y="39"/>
                </a:cxn>
                <a:cxn ang="0">
                  <a:pos x="293" y="42"/>
                </a:cxn>
                <a:cxn ang="0">
                  <a:pos x="327" y="43"/>
                </a:cxn>
                <a:cxn ang="0">
                  <a:pos x="360" y="46"/>
                </a:cxn>
                <a:cxn ang="0">
                  <a:pos x="395" y="47"/>
                </a:cxn>
                <a:cxn ang="0">
                  <a:pos x="429" y="47"/>
                </a:cxn>
                <a:cxn ang="0">
                  <a:pos x="462" y="47"/>
                </a:cxn>
                <a:cxn ang="0">
                  <a:pos x="496" y="46"/>
                </a:cxn>
                <a:cxn ang="0">
                  <a:pos x="0" y="0"/>
                </a:cxn>
              </a:cxnLst>
              <a:rect l="0" t="0" r="r" b="b"/>
              <a:pathLst>
                <a:path w="497" h="48">
                  <a:moveTo>
                    <a:pt x="0" y="0"/>
                  </a:moveTo>
                  <a:lnTo>
                    <a:pt x="32" y="6"/>
                  </a:lnTo>
                  <a:lnTo>
                    <a:pt x="64" y="13"/>
                  </a:lnTo>
                  <a:lnTo>
                    <a:pt x="96" y="18"/>
                  </a:lnTo>
                  <a:lnTo>
                    <a:pt x="128" y="24"/>
                  </a:lnTo>
                  <a:lnTo>
                    <a:pt x="160" y="28"/>
                  </a:lnTo>
                  <a:lnTo>
                    <a:pt x="193" y="33"/>
                  </a:lnTo>
                  <a:lnTo>
                    <a:pt x="227" y="37"/>
                  </a:lnTo>
                  <a:lnTo>
                    <a:pt x="260" y="39"/>
                  </a:lnTo>
                  <a:lnTo>
                    <a:pt x="293" y="42"/>
                  </a:lnTo>
                  <a:lnTo>
                    <a:pt x="327" y="43"/>
                  </a:lnTo>
                  <a:lnTo>
                    <a:pt x="360" y="46"/>
                  </a:lnTo>
                  <a:lnTo>
                    <a:pt x="395" y="47"/>
                  </a:lnTo>
                  <a:lnTo>
                    <a:pt x="429" y="47"/>
                  </a:lnTo>
                  <a:lnTo>
                    <a:pt x="462" y="47"/>
                  </a:lnTo>
                  <a:lnTo>
                    <a:pt x="496" y="46"/>
                  </a:lnTo>
                  <a:lnTo>
                    <a:pt x="0" y="0"/>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04" name="Freeform 8"/>
            <p:cNvSpPr>
              <a:spLocks noChangeArrowheads="1"/>
            </p:cNvSpPr>
            <p:nvPr/>
          </p:nvSpPr>
          <p:spPr bwMode="auto">
            <a:xfrm>
              <a:off x="2379" y="3069"/>
              <a:ext cx="49" cy="5"/>
            </a:xfrm>
            <a:custGeom>
              <a:avLst/>
              <a:gdLst/>
              <a:ahLst/>
              <a:cxnLst>
                <a:cxn ang="0">
                  <a:pos x="0" y="23"/>
                </a:cxn>
                <a:cxn ang="0">
                  <a:pos x="16" y="21"/>
                </a:cxn>
                <a:cxn ang="0">
                  <a:pos x="31" y="20"/>
                </a:cxn>
                <a:cxn ang="0">
                  <a:pos x="45" y="20"/>
                </a:cxn>
                <a:cxn ang="0">
                  <a:pos x="59" y="19"/>
                </a:cxn>
                <a:cxn ang="0">
                  <a:pos x="75" y="17"/>
                </a:cxn>
                <a:cxn ang="0">
                  <a:pos x="88" y="16"/>
                </a:cxn>
                <a:cxn ang="0">
                  <a:pos x="103" y="15"/>
                </a:cxn>
                <a:cxn ang="0">
                  <a:pos x="117" y="13"/>
                </a:cxn>
                <a:cxn ang="0">
                  <a:pos x="133" y="12"/>
                </a:cxn>
                <a:cxn ang="0">
                  <a:pos x="146" y="10"/>
                </a:cxn>
                <a:cxn ang="0">
                  <a:pos x="160" y="9"/>
                </a:cxn>
                <a:cxn ang="0">
                  <a:pos x="176" y="7"/>
                </a:cxn>
                <a:cxn ang="0">
                  <a:pos x="190" y="5"/>
                </a:cxn>
                <a:cxn ang="0">
                  <a:pos x="204" y="2"/>
                </a:cxn>
                <a:cxn ang="0">
                  <a:pos x="217" y="0"/>
                </a:cxn>
                <a:cxn ang="0">
                  <a:pos x="0" y="23"/>
                </a:cxn>
              </a:cxnLst>
              <a:rect l="0" t="0" r="r" b="b"/>
              <a:pathLst>
                <a:path w="218" h="24">
                  <a:moveTo>
                    <a:pt x="0" y="23"/>
                  </a:moveTo>
                  <a:lnTo>
                    <a:pt x="16" y="21"/>
                  </a:lnTo>
                  <a:lnTo>
                    <a:pt x="31" y="20"/>
                  </a:lnTo>
                  <a:lnTo>
                    <a:pt x="45" y="20"/>
                  </a:lnTo>
                  <a:lnTo>
                    <a:pt x="59" y="19"/>
                  </a:lnTo>
                  <a:lnTo>
                    <a:pt x="75" y="17"/>
                  </a:lnTo>
                  <a:lnTo>
                    <a:pt x="88" y="16"/>
                  </a:lnTo>
                  <a:lnTo>
                    <a:pt x="103" y="15"/>
                  </a:lnTo>
                  <a:lnTo>
                    <a:pt x="117" y="13"/>
                  </a:lnTo>
                  <a:lnTo>
                    <a:pt x="133" y="12"/>
                  </a:lnTo>
                  <a:lnTo>
                    <a:pt x="146" y="10"/>
                  </a:lnTo>
                  <a:lnTo>
                    <a:pt x="160" y="9"/>
                  </a:lnTo>
                  <a:lnTo>
                    <a:pt x="176" y="7"/>
                  </a:lnTo>
                  <a:lnTo>
                    <a:pt x="190" y="5"/>
                  </a:lnTo>
                  <a:lnTo>
                    <a:pt x="204" y="2"/>
                  </a:lnTo>
                  <a:lnTo>
                    <a:pt x="217" y="0"/>
                  </a:lnTo>
                  <a:lnTo>
                    <a:pt x="0" y="23"/>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05" name="Freeform 9"/>
            <p:cNvSpPr>
              <a:spLocks noChangeArrowheads="1"/>
            </p:cNvSpPr>
            <p:nvPr/>
          </p:nvSpPr>
          <p:spPr bwMode="auto">
            <a:xfrm>
              <a:off x="2980" y="3143"/>
              <a:ext cx="55" cy="42"/>
            </a:xfrm>
            <a:custGeom>
              <a:avLst/>
              <a:gdLst/>
              <a:ahLst/>
              <a:cxnLst>
                <a:cxn ang="0">
                  <a:pos x="0" y="0"/>
                </a:cxn>
                <a:cxn ang="0">
                  <a:pos x="14" y="15"/>
                </a:cxn>
                <a:cxn ang="0">
                  <a:pos x="27" y="27"/>
                </a:cxn>
                <a:cxn ang="0">
                  <a:pos x="42" y="41"/>
                </a:cxn>
                <a:cxn ang="0">
                  <a:pos x="57" y="52"/>
                </a:cxn>
                <a:cxn ang="0">
                  <a:pos x="71" y="65"/>
                </a:cxn>
                <a:cxn ang="0">
                  <a:pos x="88" y="78"/>
                </a:cxn>
                <a:cxn ang="0">
                  <a:pos x="102" y="90"/>
                </a:cxn>
                <a:cxn ang="0">
                  <a:pos x="119" y="102"/>
                </a:cxn>
                <a:cxn ang="0">
                  <a:pos x="135" y="114"/>
                </a:cxn>
                <a:cxn ang="0">
                  <a:pos x="153" y="126"/>
                </a:cxn>
                <a:cxn ang="0">
                  <a:pos x="169" y="138"/>
                </a:cxn>
                <a:cxn ang="0">
                  <a:pos x="187" y="151"/>
                </a:cxn>
                <a:cxn ang="0">
                  <a:pos x="206" y="160"/>
                </a:cxn>
                <a:cxn ang="0">
                  <a:pos x="225" y="172"/>
                </a:cxn>
                <a:cxn ang="0">
                  <a:pos x="243" y="184"/>
                </a:cxn>
                <a:cxn ang="0">
                  <a:pos x="0" y="0"/>
                </a:cxn>
              </a:cxnLst>
              <a:rect l="0" t="0" r="r" b="b"/>
              <a:pathLst>
                <a:path w="244" h="185">
                  <a:moveTo>
                    <a:pt x="0" y="0"/>
                  </a:moveTo>
                  <a:lnTo>
                    <a:pt x="14" y="15"/>
                  </a:lnTo>
                  <a:lnTo>
                    <a:pt x="27" y="27"/>
                  </a:lnTo>
                  <a:lnTo>
                    <a:pt x="42" y="41"/>
                  </a:lnTo>
                  <a:lnTo>
                    <a:pt x="57" y="52"/>
                  </a:lnTo>
                  <a:lnTo>
                    <a:pt x="71" y="65"/>
                  </a:lnTo>
                  <a:lnTo>
                    <a:pt x="88" y="78"/>
                  </a:lnTo>
                  <a:lnTo>
                    <a:pt x="102" y="90"/>
                  </a:lnTo>
                  <a:lnTo>
                    <a:pt x="119" y="102"/>
                  </a:lnTo>
                  <a:lnTo>
                    <a:pt x="135" y="114"/>
                  </a:lnTo>
                  <a:lnTo>
                    <a:pt x="153" y="126"/>
                  </a:lnTo>
                  <a:lnTo>
                    <a:pt x="169" y="138"/>
                  </a:lnTo>
                  <a:lnTo>
                    <a:pt x="187" y="151"/>
                  </a:lnTo>
                  <a:lnTo>
                    <a:pt x="206" y="160"/>
                  </a:lnTo>
                  <a:lnTo>
                    <a:pt x="225" y="172"/>
                  </a:lnTo>
                  <a:lnTo>
                    <a:pt x="243" y="184"/>
                  </a:lnTo>
                  <a:lnTo>
                    <a:pt x="0" y="0"/>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06" name="Freeform 10"/>
            <p:cNvSpPr>
              <a:spLocks noChangeArrowheads="1"/>
            </p:cNvSpPr>
            <p:nvPr/>
          </p:nvSpPr>
          <p:spPr bwMode="auto">
            <a:xfrm>
              <a:off x="3680" y="3068"/>
              <a:ext cx="27" cy="56"/>
            </a:xfrm>
            <a:custGeom>
              <a:avLst/>
              <a:gdLst/>
              <a:ahLst/>
              <a:cxnLst>
                <a:cxn ang="0">
                  <a:pos x="0" y="247"/>
                </a:cxn>
                <a:cxn ang="0">
                  <a:pos x="12" y="231"/>
                </a:cxn>
                <a:cxn ang="0">
                  <a:pos x="23" y="216"/>
                </a:cxn>
                <a:cxn ang="0">
                  <a:pos x="33" y="200"/>
                </a:cxn>
                <a:cxn ang="0">
                  <a:pos x="43" y="184"/>
                </a:cxn>
                <a:cxn ang="0">
                  <a:pos x="53" y="167"/>
                </a:cxn>
                <a:cxn ang="0">
                  <a:pos x="63" y="152"/>
                </a:cxn>
                <a:cxn ang="0">
                  <a:pos x="72" y="135"/>
                </a:cxn>
                <a:cxn ang="0">
                  <a:pos x="79" y="119"/>
                </a:cxn>
                <a:cxn ang="0">
                  <a:pos x="87" y="102"/>
                </a:cxn>
                <a:cxn ang="0">
                  <a:pos x="94" y="86"/>
                </a:cxn>
                <a:cxn ang="0">
                  <a:pos x="101" y="69"/>
                </a:cxn>
                <a:cxn ang="0">
                  <a:pos x="105" y="52"/>
                </a:cxn>
                <a:cxn ang="0">
                  <a:pos x="111" y="35"/>
                </a:cxn>
                <a:cxn ang="0">
                  <a:pos x="115" y="19"/>
                </a:cxn>
                <a:cxn ang="0">
                  <a:pos x="119" y="0"/>
                </a:cxn>
                <a:cxn ang="0">
                  <a:pos x="0" y="247"/>
                </a:cxn>
              </a:cxnLst>
              <a:rect l="0" t="0" r="r" b="b"/>
              <a:pathLst>
                <a:path w="120" h="248">
                  <a:moveTo>
                    <a:pt x="0" y="247"/>
                  </a:moveTo>
                  <a:lnTo>
                    <a:pt x="12" y="231"/>
                  </a:lnTo>
                  <a:lnTo>
                    <a:pt x="23" y="216"/>
                  </a:lnTo>
                  <a:lnTo>
                    <a:pt x="33" y="200"/>
                  </a:lnTo>
                  <a:lnTo>
                    <a:pt x="43" y="184"/>
                  </a:lnTo>
                  <a:lnTo>
                    <a:pt x="53" y="167"/>
                  </a:lnTo>
                  <a:lnTo>
                    <a:pt x="63" y="152"/>
                  </a:lnTo>
                  <a:lnTo>
                    <a:pt x="72" y="135"/>
                  </a:lnTo>
                  <a:lnTo>
                    <a:pt x="79" y="119"/>
                  </a:lnTo>
                  <a:lnTo>
                    <a:pt x="87" y="102"/>
                  </a:lnTo>
                  <a:lnTo>
                    <a:pt x="94" y="86"/>
                  </a:lnTo>
                  <a:lnTo>
                    <a:pt x="101" y="69"/>
                  </a:lnTo>
                  <a:lnTo>
                    <a:pt x="105" y="52"/>
                  </a:lnTo>
                  <a:lnTo>
                    <a:pt x="111" y="35"/>
                  </a:lnTo>
                  <a:lnTo>
                    <a:pt x="115" y="19"/>
                  </a:lnTo>
                  <a:lnTo>
                    <a:pt x="119" y="0"/>
                  </a:lnTo>
                  <a:lnTo>
                    <a:pt x="0" y="247"/>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07" name="Freeform 11"/>
            <p:cNvSpPr>
              <a:spLocks noChangeArrowheads="1"/>
            </p:cNvSpPr>
            <p:nvPr/>
          </p:nvSpPr>
          <p:spPr bwMode="auto">
            <a:xfrm>
              <a:off x="3982" y="2790"/>
              <a:ext cx="220" cy="169"/>
            </a:xfrm>
            <a:custGeom>
              <a:avLst/>
              <a:gdLst/>
              <a:ahLst/>
              <a:cxnLst>
                <a:cxn ang="0">
                  <a:pos x="970" y="743"/>
                </a:cxn>
                <a:cxn ang="0">
                  <a:pos x="969" y="702"/>
                </a:cxn>
                <a:cxn ang="0">
                  <a:pos x="964" y="663"/>
                </a:cxn>
                <a:cxn ang="0">
                  <a:pos x="956" y="622"/>
                </a:cxn>
                <a:cxn ang="0">
                  <a:pos x="944" y="583"/>
                </a:cxn>
                <a:cxn ang="0">
                  <a:pos x="926" y="544"/>
                </a:cxn>
                <a:cxn ang="0">
                  <a:pos x="907" y="504"/>
                </a:cxn>
                <a:cxn ang="0">
                  <a:pos x="881" y="467"/>
                </a:cxn>
                <a:cxn ang="0">
                  <a:pos x="855" y="429"/>
                </a:cxn>
                <a:cxn ang="0">
                  <a:pos x="823" y="393"/>
                </a:cxn>
                <a:cxn ang="0">
                  <a:pos x="788" y="358"/>
                </a:cxn>
                <a:cxn ang="0">
                  <a:pos x="749" y="323"/>
                </a:cxn>
                <a:cxn ang="0">
                  <a:pos x="708" y="289"/>
                </a:cxn>
                <a:cxn ang="0">
                  <a:pos x="663" y="256"/>
                </a:cxn>
                <a:cxn ang="0">
                  <a:pos x="615" y="226"/>
                </a:cxn>
                <a:cxn ang="0">
                  <a:pos x="566" y="195"/>
                </a:cxn>
                <a:cxn ang="0">
                  <a:pos x="512" y="166"/>
                </a:cxn>
                <a:cxn ang="0">
                  <a:pos x="455" y="141"/>
                </a:cxn>
                <a:cxn ang="0">
                  <a:pos x="396" y="116"/>
                </a:cxn>
                <a:cxn ang="0">
                  <a:pos x="335" y="92"/>
                </a:cxn>
                <a:cxn ang="0">
                  <a:pos x="272" y="70"/>
                </a:cxn>
                <a:cxn ang="0">
                  <a:pos x="207" y="50"/>
                </a:cxn>
                <a:cxn ang="0">
                  <a:pos x="138" y="31"/>
                </a:cxn>
                <a:cxn ang="0">
                  <a:pos x="70" y="14"/>
                </a:cxn>
                <a:cxn ang="0">
                  <a:pos x="0" y="0"/>
                </a:cxn>
                <a:cxn ang="0">
                  <a:pos x="970" y="743"/>
                </a:cxn>
              </a:cxnLst>
              <a:rect l="0" t="0" r="r" b="b"/>
              <a:pathLst>
                <a:path w="971" h="744">
                  <a:moveTo>
                    <a:pt x="970" y="743"/>
                  </a:moveTo>
                  <a:lnTo>
                    <a:pt x="969" y="702"/>
                  </a:lnTo>
                  <a:lnTo>
                    <a:pt x="964" y="663"/>
                  </a:lnTo>
                  <a:lnTo>
                    <a:pt x="956" y="622"/>
                  </a:lnTo>
                  <a:lnTo>
                    <a:pt x="944" y="583"/>
                  </a:lnTo>
                  <a:lnTo>
                    <a:pt x="926" y="544"/>
                  </a:lnTo>
                  <a:lnTo>
                    <a:pt x="907" y="504"/>
                  </a:lnTo>
                  <a:lnTo>
                    <a:pt x="881" y="467"/>
                  </a:lnTo>
                  <a:lnTo>
                    <a:pt x="855" y="429"/>
                  </a:lnTo>
                  <a:lnTo>
                    <a:pt x="823" y="393"/>
                  </a:lnTo>
                  <a:lnTo>
                    <a:pt x="788" y="358"/>
                  </a:lnTo>
                  <a:lnTo>
                    <a:pt x="749" y="323"/>
                  </a:lnTo>
                  <a:lnTo>
                    <a:pt x="708" y="289"/>
                  </a:lnTo>
                  <a:lnTo>
                    <a:pt x="663" y="256"/>
                  </a:lnTo>
                  <a:lnTo>
                    <a:pt x="615" y="226"/>
                  </a:lnTo>
                  <a:lnTo>
                    <a:pt x="566" y="195"/>
                  </a:lnTo>
                  <a:lnTo>
                    <a:pt x="512" y="166"/>
                  </a:lnTo>
                  <a:lnTo>
                    <a:pt x="455" y="141"/>
                  </a:lnTo>
                  <a:lnTo>
                    <a:pt x="396" y="116"/>
                  </a:lnTo>
                  <a:lnTo>
                    <a:pt x="335" y="92"/>
                  </a:lnTo>
                  <a:lnTo>
                    <a:pt x="272" y="70"/>
                  </a:lnTo>
                  <a:lnTo>
                    <a:pt x="207" y="50"/>
                  </a:lnTo>
                  <a:lnTo>
                    <a:pt x="138" y="31"/>
                  </a:lnTo>
                  <a:lnTo>
                    <a:pt x="70" y="14"/>
                  </a:lnTo>
                  <a:lnTo>
                    <a:pt x="0" y="0"/>
                  </a:lnTo>
                  <a:lnTo>
                    <a:pt x="970" y="743"/>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08" name="Freeform 12"/>
            <p:cNvSpPr>
              <a:spLocks noChangeArrowheads="1"/>
            </p:cNvSpPr>
            <p:nvPr/>
          </p:nvSpPr>
          <p:spPr bwMode="auto">
            <a:xfrm>
              <a:off x="4335" y="2644"/>
              <a:ext cx="103" cy="56"/>
            </a:xfrm>
            <a:custGeom>
              <a:avLst/>
              <a:gdLst/>
              <a:ahLst/>
              <a:cxnLst>
                <a:cxn ang="0">
                  <a:pos x="0" y="248"/>
                </a:cxn>
                <a:cxn ang="0">
                  <a:pos x="37" y="236"/>
                </a:cxn>
                <a:cxn ang="0">
                  <a:pos x="74" y="223"/>
                </a:cxn>
                <a:cxn ang="0">
                  <a:pos x="109" y="208"/>
                </a:cxn>
                <a:cxn ang="0">
                  <a:pos x="143" y="195"/>
                </a:cxn>
                <a:cxn ang="0">
                  <a:pos x="176" y="179"/>
                </a:cxn>
                <a:cxn ang="0">
                  <a:pos x="209" y="164"/>
                </a:cxn>
                <a:cxn ang="0">
                  <a:pos x="240" y="148"/>
                </a:cxn>
                <a:cxn ang="0">
                  <a:pos x="271" y="132"/>
                </a:cxn>
                <a:cxn ang="0">
                  <a:pos x="300" y="115"/>
                </a:cxn>
                <a:cxn ang="0">
                  <a:pos x="328" y="96"/>
                </a:cxn>
                <a:cxn ang="0">
                  <a:pos x="356" y="78"/>
                </a:cxn>
                <a:cxn ang="0">
                  <a:pos x="382" y="59"/>
                </a:cxn>
                <a:cxn ang="0">
                  <a:pos x="407" y="40"/>
                </a:cxn>
                <a:cxn ang="0">
                  <a:pos x="431" y="21"/>
                </a:cxn>
                <a:cxn ang="0">
                  <a:pos x="453" y="0"/>
                </a:cxn>
                <a:cxn ang="0">
                  <a:pos x="0" y="248"/>
                </a:cxn>
              </a:cxnLst>
              <a:rect l="0" t="0" r="r" b="b"/>
              <a:pathLst>
                <a:path w="454" h="249">
                  <a:moveTo>
                    <a:pt x="0" y="248"/>
                  </a:moveTo>
                  <a:lnTo>
                    <a:pt x="37" y="236"/>
                  </a:lnTo>
                  <a:lnTo>
                    <a:pt x="74" y="223"/>
                  </a:lnTo>
                  <a:lnTo>
                    <a:pt x="109" y="208"/>
                  </a:lnTo>
                  <a:lnTo>
                    <a:pt x="143" y="195"/>
                  </a:lnTo>
                  <a:lnTo>
                    <a:pt x="176" y="179"/>
                  </a:lnTo>
                  <a:lnTo>
                    <a:pt x="209" y="164"/>
                  </a:lnTo>
                  <a:lnTo>
                    <a:pt x="240" y="148"/>
                  </a:lnTo>
                  <a:lnTo>
                    <a:pt x="271" y="132"/>
                  </a:lnTo>
                  <a:lnTo>
                    <a:pt x="300" y="115"/>
                  </a:lnTo>
                  <a:lnTo>
                    <a:pt x="328" y="96"/>
                  </a:lnTo>
                  <a:lnTo>
                    <a:pt x="356" y="78"/>
                  </a:lnTo>
                  <a:lnTo>
                    <a:pt x="382" y="59"/>
                  </a:lnTo>
                  <a:lnTo>
                    <a:pt x="407" y="40"/>
                  </a:lnTo>
                  <a:lnTo>
                    <a:pt x="431" y="21"/>
                  </a:lnTo>
                  <a:lnTo>
                    <a:pt x="453" y="0"/>
                  </a:lnTo>
                  <a:lnTo>
                    <a:pt x="0" y="248"/>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09" name="Freeform 13"/>
            <p:cNvSpPr>
              <a:spLocks noChangeArrowheads="1"/>
            </p:cNvSpPr>
            <p:nvPr/>
          </p:nvSpPr>
          <p:spPr bwMode="auto">
            <a:xfrm>
              <a:off x="4251" y="2396"/>
              <a:ext cx="8" cy="38"/>
            </a:xfrm>
            <a:custGeom>
              <a:avLst/>
              <a:gdLst/>
              <a:ahLst/>
              <a:cxnLst>
                <a:cxn ang="0">
                  <a:pos x="35" y="166"/>
                </a:cxn>
                <a:cxn ang="0">
                  <a:pos x="35" y="155"/>
                </a:cxn>
                <a:cxn ang="0">
                  <a:pos x="35" y="144"/>
                </a:cxn>
                <a:cxn ang="0">
                  <a:pos x="34" y="133"/>
                </a:cxn>
                <a:cxn ang="0">
                  <a:pos x="34" y="122"/>
                </a:cxn>
                <a:cxn ang="0">
                  <a:pos x="34" y="111"/>
                </a:cxn>
                <a:cxn ang="0">
                  <a:pos x="31" y="99"/>
                </a:cxn>
                <a:cxn ang="0">
                  <a:pos x="30" y="88"/>
                </a:cxn>
                <a:cxn ang="0">
                  <a:pos x="27" y="76"/>
                </a:cxn>
                <a:cxn ang="0">
                  <a:pos x="24" y="66"/>
                </a:cxn>
                <a:cxn ang="0">
                  <a:pos x="21" y="55"/>
                </a:cxn>
                <a:cxn ang="0">
                  <a:pos x="19" y="43"/>
                </a:cxn>
                <a:cxn ang="0">
                  <a:pos x="14" y="33"/>
                </a:cxn>
                <a:cxn ang="0">
                  <a:pos x="9" y="22"/>
                </a:cxn>
                <a:cxn ang="0">
                  <a:pos x="6" y="10"/>
                </a:cxn>
                <a:cxn ang="0">
                  <a:pos x="0" y="0"/>
                </a:cxn>
                <a:cxn ang="0">
                  <a:pos x="35" y="166"/>
                </a:cxn>
              </a:cxnLst>
              <a:rect l="0" t="0" r="r" b="b"/>
              <a:pathLst>
                <a:path w="36" h="167">
                  <a:moveTo>
                    <a:pt x="35" y="166"/>
                  </a:moveTo>
                  <a:lnTo>
                    <a:pt x="35" y="155"/>
                  </a:lnTo>
                  <a:lnTo>
                    <a:pt x="35" y="144"/>
                  </a:lnTo>
                  <a:lnTo>
                    <a:pt x="34" y="133"/>
                  </a:lnTo>
                  <a:lnTo>
                    <a:pt x="34" y="122"/>
                  </a:lnTo>
                  <a:lnTo>
                    <a:pt x="34" y="111"/>
                  </a:lnTo>
                  <a:lnTo>
                    <a:pt x="31" y="99"/>
                  </a:lnTo>
                  <a:lnTo>
                    <a:pt x="30" y="88"/>
                  </a:lnTo>
                  <a:lnTo>
                    <a:pt x="27" y="76"/>
                  </a:lnTo>
                  <a:lnTo>
                    <a:pt x="24" y="66"/>
                  </a:lnTo>
                  <a:lnTo>
                    <a:pt x="21" y="55"/>
                  </a:lnTo>
                  <a:lnTo>
                    <a:pt x="19" y="43"/>
                  </a:lnTo>
                  <a:lnTo>
                    <a:pt x="14" y="33"/>
                  </a:lnTo>
                  <a:lnTo>
                    <a:pt x="9" y="22"/>
                  </a:lnTo>
                  <a:lnTo>
                    <a:pt x="6" y="10"/>
                  </a:lnTo>
                  <a:lnTo>
                    <a:pt x="0" y="0"/>
                  </a:lnTo>
                  <a:lnTo>
                    <a:pt x="35" y="166"/>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10" name="Freeform 14"/>
            <p:cNvSpPr>
              <a:spLocks noChangeArrowheads="1"/>
            </p:cNvSpPr>
            <p:nvPr/>
          </p:nvSpPr>
          <p:spPr bwMode="auto">
            <a:xfrm>
              <a:off x="3740" y="2319"/>
              <a:ext cx="57" cy="36"/>
            </a:xfrm>
            <a:custGeom>
              <a:avLst/>
              <a:gdLst/>
              <a:ahLst/>
              <a:cxnLst>
                <a:cxn ang="0">
                  <a:pos x="249" y="0"/>
                </a:cxn>
                <a:cxn ang="0">
                  <a:pos x="230" y="9"/>
                </a:cxn>
                <a:cxn ang="0">
                  <a:pos x="212" y="18"/>
                </a:cxn>
                <a:cxn ang="0">
                  <a:pos x="192" y="28"/>
                </a:cxn>
                <a:cxn ang="0">
                  <a:pos x="175" y="37"/>
                </a:cxn>
                <a:cxn ang="0">
                  <a:pos x="157" y="47"/>
                </a:cxn>
                <a:cxn ang="0">
                  <a:pos x="139" y="58"/>
                </a:cxn>
                <a:cxn ang="0">
                  <a:pos x="122" y="68"/>
                </a:cxn>
                <a:cxn ang="0">
                  <a:pos x="105" y="79"/>
                </a:cxn>
                <a:cxn ang="0">
                  <a:pos x="88" y="90"/>
                </a:cxn>
                <a:cxn ang="0">
                  <a:pos x="73" y="101"/>
                </a:cxn>
                <a:cxn ang="0">
                  <a:pos x="57" y="112"/>
                </a:cxn>
                <a:cxn ang="0">
                  <a:pos x="42" y="123"/>
                </a:cxn>
                <a:cxn ang="0">
                  <a:pos x="27" y="136"/>
                </a:cxn>
                <a:cxn ang="0">
                  <a:pos x="13" y="146"/>
                </a:cxn>
                <a:cxn ang="0">
                  <a:pos x="0" y="158"/>
                </a:cxn>
                <a:cxn ang="0">
                  <a:pos x="249" y="0"/>
                </a:cxn>
              </a:cxnLst>
              <a:rect l="0" t="0" r="r" b="b"/>
              <a:pathLst>
                <a:path w="250" h="159">
                  <a:moveTo>
                    <a:pt x="249" y="0"/>
                  </a:moveTo>
                  <a:lnTo>
                    <a:pt x="230" y="9"/>
                  </a:lnTo>
                  <a:lnTo>
                    <a:pt x="212" y="18"/>
                  </a:lnTo>
                  <a:lnTo>
                    <a:pt x="192" y="28"/>
                  </a:lnTo>
                  <a:lnTo>
                    <a:pt x="175" y="37"/>
                  </a:lnTo>
                  <a:lnTo>
                    <a:pt x="157" y="47"/>
                  </a:lnTo>
                  <a:lnTo>
                    <a:pt x="139" y="58"/>
                  </a:lnTo>
                  <a:lnTo>
                    <a:pt x="122" y="68"/>
                  </a:lnTo>
                  <a:lnTo>
                    <a:pt x="105" y="79"/>
                  </a:lnTo>
                  <a:lnTo>
                    <a:pt x="88" y="90"/>
                  </a:lnTo>
                  <a:lnTo>
                    <a:pt x="73" y="101"/>
                  </a:lnTo>
                  <a:lnTo>
                    <a:pt x="57" y="112"/>
                  </a:lnTo>
                  <a:lnTo>
                    <a:pt x="42" y="123"/>
                  </a:lnTo>
                  <a:lnTo>
                    <a:pt x="27" y="136"/>
                  </a:lnTo>
                  <a:lnTo>
                    <a:pt x="13" y="146"/>
                  </a:lnTo>
                  <a:lnTo>
                    <a:pt x="0" y="158"/>
                  </a:lnTo>
                  <a:lnTo>
                    <a:pt x="249" y="0"/>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11" name="Freeform 15"/>
            <p:cNvSpPr>
              <a:spLocks noChangeArrowheads="1"/>
            </p:cNvSpPr>
            <p:nvPr/>
          </p:nvSpPr>
          <p:spPr bwMode="auto">
            <a:xfrm>
              <a:off x="3327" y="2341"/>
              <a:ext cx="33" cy="37"/>
            </a:xfrm>
            <a:custGeom>
              <a:avLst/>
              <a:gdLst/>
              <a:ahLst/>
              <a:cxnLst>
                <a:cxn ang="0">
                  <a:pos x="146" y="0"/>
                </a:cxn>
                <a:cxn ang="0">
                  <a:pos x="134" y="11"/>
                </a:cxn>
                <a:cxn ang="0">
                  <a:pos x="122" y="21"/>
                </a:cxn>
                <a:cxn ang="0">
                  <a:pos x="109" y="32"/>
                </a:cxn>
                <a:cxn ang="0">
                  <a:pos x="98" y="41"/>
                </a:cxn>
                <a:cxn ang="0">
                  <a:pos x="87" y="52"/>
                </a:cxn>
                <a:cxn ang="0">
                  <a:pos x="76" y="64"/>
                </a:cxn>
                <a:cxn ang="0">
                  <a:pos x="66" y="73"/>
                </a:cxn>
                <a:cxn ang="0">
                  <a:pos x="56" y="85"/>
                </a:cxn>
                <a:cxn ang="0">
                  <a:pos x="47" y="97"/>
                </a:cxn>
                <a:cxn ang="0">
                  <a:pos x="39" y="107"/>
                </a:cxn>
                <a:cxn ang="0">
                  <a:pos x="31" y="118"/>
                </a:cxn>
                <a:cxn ang="0">
                  <a:pos x="22" y="130"/>
                </a:cxn>
                <a:cxn ang="0">
                  <a:pos x="14" y="141"/>
                </a:cxn>
                <a:cxn ang="0">
                  <a:pos x="6" y="152"/>
                </a:cxn>
                <a:cxn ang="0">
                  <a:pos x="0" y="164"/>
                </a:cxn>
                <a:cxn ang="0">
                  <a:pos x="146" y="0"/>
                </a:cxn>
              </a:cxnLst>
              <a:rect l="0" t="0" r="r" b="b"/>
              <a:pathLst>
                <a:path w="147" h="165">
                  <a:moveTo>
                    <a:pt x="146" y="0"/>
                  </a:moveTo>
                  <a:lnTo>
                    <a:pt x="134" y="11"/>
                  </a:lnTo>
                  <a:lnTo>
                    <a:pt x="122" y="21"/>
                  </a:lnTo>
                  <a:lnTo>
                    <a:pt x="109" y="32"/>
                  </a:lnTo>
                  <a:lnTo>
                    <a:pt x="98" y="41"/>
                  </a:lnTo>
                  <a:lnTo>
                    <a:pt x="87" y="52"/>
                  </a:lnTo>
                  <a:lnTo>
                    <a:pt x="76" y="64"/>
                  </a:lnTo>
                  <a:lnTo>
                    <a:pt x="66" y="73"/>
                  </a:lnTo>
                  <a:lnTo>
                    <a:pt x="56" y="85"/>
                  </a:lnTo>
                  <a:lnTo>
                    <a:pt x="47" y="97"/>
                  </a:lnTo>
                  <a:lnTo>
                    <a:pt x="39" y="107"/>
                  </a:lnTo>
                  <a:lnTo>
                    <a:pt x="31" y="118"/>
                  </a:lnTo>
                  <a:lnTo>
                    <a:pt x="22" y="130"/>
                  </a:lnTo>
                  <a:lnTo>
                    <a:pt x="14" y="141"/>
                  </a:lnTo>
                  <a:lnTo>
                    <a:pt x="6" y="152"/>
                  </a:lnTo>
                  <a:lnTo>
                    <a:pt x="0" y="164"/>
                  </a:lnTo>
                  <a:lnTo>
                    <a:pt x="146" y="0"/>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12" name="Freeform 16"/>
            <p:cNvSpPr>
              <a:spLocks noChangeArrowheads="1"/>
            </p:cNvSpPr>
            <p:nvPr/>
          </p:nvSpPr>
          <p:spPr bwMode="auto">
            <a:xfrm>
              <a:off x="2814" y="2388"/>
              <a:ext cx="73" cy="22"/>
            </a:xfrm>
            <a:custGeom>
              <a:avLst/>
              <a:gdLst/>
              <a:ahLst/>
              <a:cxnLst>
                <a:cxn ang="0">
                  <a:pos x="320" y="96"/>
                </a:cxn>
                <a:cxn ang="0">
                  <a:pos x="299" y="89"/>
                </a:cxn>
                <a:cxn ang="0">
                  <a:pos x="278" y="81"/>
                </a:cxn>
                <a:cxn ang="0">
                  <a:pos x="257" y="75"/>
                </a:cxn>
                <a:cxn ang="0">
                  <a:pos x="238" y="67"/>
                </a:cxn>
                <a:cxn ang="0">
                  <a:pos x="217" y="60"/>
                </a:cxn>
                <a:cxn ang="0">
                  <a:pos x="196" y="52"/>
                </a:cxn>
                <a:cxn ang="0">
                  <a:pos x="175" y="47"/>
                </a:cxn>
                <a:cxn ang="0">
                  <a:pos x="153" y="40"/>
                </a:cxn>
                <a:cxn ang="0">
                  <a:pos x="132" y="34"/>
                </a:cxn>
                <a:cxn ang="0">
                  <a:pos x="110" y="28"/>
                </a:cxn>
                <a:cxn ang="0">
                  <a:pos x="89" y="23"/>
                </a:cxn>
                <a:cxn ang="0">
                  <a:pos x="67" y="17"/>
                </a:cxn>
                <a:cxn ang="0">
                  <a:pos x="44" y="10"/>
                </a:cxn>
                <a:cxn ang="0">
                  <a:pos x="22" y="5"/>
                </a:cxn>
                <a:cxn ang="0">
                  <a:pos x="0" y="0"/>
                </a:cxn>
                <a:cxn ang="0">
                  <a:pos x="320" y="96"/>
                </a:cxn>
              </a:cxnLst>
              <a:rect l="0" t="0" r="r" b="b"/>
              <a:pathLst>
                <a:path w="321" h="97">
                  <a:moveTo>
                    <a:pt x="320" y="96"/>
                  </a:moveTo>
                  <a:lnTo>
                    <a:pt x="299" y="89"/>
                  </a:lnTo>
                  <a:lnTo>
                    <a:pt x="278" y="81"/>
                  </a:lnTo>
                  <a:lnTo>
                    <a:pt x="257" y="75"/>
                  </a:lnTo>
                  <a:lnTo>
                    <a:pt x="238" y="67"/>
                  </a:lnTo>
                  <a:lnTo>
                    <a:pt x="217" y="60"/>
                  </a:lnTo>
                  <a:lnTo>
                    <a:pt x="196" y="52"/>
                  </a:lnTo>
                  <a:lnTo>
                    <a:pt x="175" y="47"/>
                  </a:lnTo>
                  <a:lnTo>
                    <a:pt x="153" y="40"/>
                  </a:lnTo>
                  <a:lnTo>
                    <a:pt x="132" y="34"/>
                  </a:lnTo>
                  <a:lnTo>
                    <a:pt x="110" y="28"/>
                  </a:lnTo>
                  <a:lnTo>
                    <a:pt x="89" y="23"/>
                  </a:lnTo>
                  <a:lnTo>
                    <a:pt x="67" y="17"/>
                  </a:lnTo>
                  <a:lnTo>
                    <a:pt x="44" y="10"/>
                  </a:lnTo>
                  <a:lnTo>
                    <a:pt x="22" y="5"/>
                  </a:lnTo>
                  <a:lnTo>
                    <a:pt x="0" y="0"/>
                  </a:lnTo>
                  <a:lnTo>
                    <a:pt x="320" y="96"/>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13" name="Freeform 17"/>
            <p:cNvSpPr>
              <a:spLocks noChangeArrowheads="1"/>
            </p:cNvSpPr>
            <p:nvPr/>
          </p:nvSpPr>
          <p:spPr bwMode="auto">
            <a:xfrm>
              <a:off x="2279" y="2615"/>
              <a:ext cx="23" cy="41"/>
            </a:xfrm>
            <a:custGeom>
              <a:avLst/>
              <a:gdLst/>
              <a:ahLst/>
              <a:cxnLst>
                <a:cxn ang="0">
                  <a:pos x="0" y="0"/>
                </a:cxn>
                <a:cxn ang="0">
                  <a:pos x="4" y="12"/>
                </a:cxn>
                <a:cxn ang="0">
                  <a:pos x="9" y="25"/>
                </a:cxn>
                <a:cxn ang="0">
                  <a:pos x="14" y="37"/>
                </a:cxn>
                <a:cxn ang="0">
                  <a:pos x="19" y="49"/>
                </a:cxn>
                <a:cxn ang="0">
                  <a:pos x="25" y="62"/>
                </a:cxn>
                <a:cxn ang="0">
                  <a:pos x="30" y="73"/>
                </a:cxn>
                <a:cxn ang="0">
                  <a:pos x="38" y="86"/>
                </a:cxn>
                <a:cxn ang="0">
                  <a:pos x="44" y="97"/>
                </a:cxn>
                <a:cxn ang="0">
                  <a:pos x="51" y="110"/>
                </a:cxn>
                <a:cxn ang="0">
                  <a:pos x="58" y="121"/>
                </a:cxn>
                <a:cxn ang="0">
                  <a:pos x="65" y="134"/>
                </a:cxn>
                <a:cxn ang="0">
                  <a:pos x="74" y="145"/>
                </a:cxn>
                <a:cxn ang="0">
                  <a:pos x="81" y="158"/>
                </a:cxn>
                <a:cxn ang="0">
                  <a:pos x="90" y="170"/>
                </a:cxn>
                <a:cxn ang="0">
                  <a:pos x="101" y="181"/>
                </a:cxn>
                <a:cxn ang="0">
                  <a:pos x="0" y="0"/>
                </a:cxn>
              </a:cxnLst>
              <a:rect l="0" t="0" r="r" b="b"/>
              <a:pathLst>
                <a:path w="102" h="182">
                  <a:moveTo>
                    <a:pt x="0" y="0"/>
                  </a:moveTo>
                  <a:lnTo>
                    <a:pt x="4" y="12"/>
                  </a:lnTo>
                  <a:lnTo>
                    <a:pt x="9" y="25"/>
                  </a:lnTo>
                  <a:lnTo>
                    <a:pt x="14" y="37"/>
                  </a:lnTo>
                  <a:lnTo>
                    <a:pt x="19" y="49"/>
                  </a:lnTo>
                  <a:lnTo>
                    <a:pt x="25" y="62"/>
                  </a:lnTo>
                  <a:lnTo>
                    <a:pt x="30" y="73"/>
                  </a:lnTo>
                  <a:lnTo>
                    <a:pt x="38" y="86"/>
                  </a:lnTo>
                  <a:lnTo>
                    <a:pt x="44" y="97"/>
                  </a:lnTo>
                  <a:lnTo>
                    <a:pt x="51" y="110"/>
                  </a:lnTo>
                  <a:lnTo>
                    <a:pt x="58" y="121"/>
                  </a:lnTo>
                  <a:lnTo>
                    <a:pt x="65" y="134"/>
                  </a:lnTo>
                  <a:lnTo>
                    <a:pt x="74" y="145"/>
                  </a:lnTo>
                  <a:lnTo>
                    <a:pt x="81" y="158"/>
                  </a:lnTo>
                  <a:lnTo>
                    <a:pt x="90" y="170"/>
                  </a:lnTo>
                  <a:lnTo>
                    <a:pt x="101" y="181"/>
                  </a:lnTo>
                  <a:lnTo>
                    <a:pt x="0" y="0"/>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14" name="AutoShape 18"/>
            <p:cNvSpPr>
              <a:spLocks noChangeArrowheads="1"/>
            </p:cNvSpPr>
            <p:nvPr/>
          </p:nvSpPr>
          <p:spPr bwMode="auto">
            <a:xfrm>
              <a:off x="2927" y="2377"/>
              <a:ext cx="822" cy="230"/>
            </a:xfrm>
            <a:prstGeom prst="roundRect">
              <a:avLst>
                <a:gd name="adj" fmla="val 431"/>
              </a:avLst>
            </a:prstGeom>
            <a:noFill/>
            <a:ln w="9525">
              <a:noFill/>
              <a:round/>
              <a:headEnd/>
              <a:tailEnd/>
            </a:ln>
          </p:spPr>
          <p:txBody>
            <a:bodyPr wrap="none" anchor="ctr"/>
            <a:lstStyle/>
            <a:p>
              <a:pPr fontAlgn="base">
                <a:spcBef>
                  <a:spcPct val="0"/>
                </a:spcBef>
                <a:spcAft>
                  <a:spcPct val="0"/>
                </a:spcAft>
              </a:pPr>
              <a:endParaRPr lang="en-US">
                <a:solidFill>
                  <a:srgbClr val="000000"/>
                </a:solidFill>
              </a:endParaRPr>
            </a:p>
          </p:txBody>
        </p:sp>
      </p:grpSp>
      <p:grpSp>
        <p:nvGrpSpPr>
          <p:cNvPr id="3" name="Group 19"/>
          <p:cNvGrpSpPr>
            <a:grpSpLocks/>
          </p:cNvGrpSpPr>
          <p:nvPr/>
        </p:nvGrpSpPr>
        <p:grpSpPr bwMode="auto">
          <a:xfrm>
            <a:off x="2836863" y="1295400"/>
            <a:ext cx="3432175" cy="1479550"/>
            <a:chOff x="2151" y="1094"/>
            <a:chExt cx="2162" cy="932"/>
          </a:xfrm>
        </p:grpSpPr>
        <p:sp>
          <p:nvSpPr>
            <p:cNvPr id="80916" name="Freeform 20"/>
            <p:cNvSpPr>
              <a:spLocks noChangeArrowheads="1"/>
            </p:cNvSpPr>
            <p:nvPr/>
          </p:nvSpPr>
          <p:spPr bwMode="auto">
            <a:xfrm>
              <a:off x="2151" y="1094"/>
              <a:ext cx="2163" cy="933"/>
            </a:xfrm>
            <a:custGeom>
              <a:avLst/>
              <a:gdLst/>
              <a:ahLst/>
              <a:cxnLst>
                <a:cxn ang="0">
                  <a:pos x="563" y="1415"/>
                </a:cxn>
                <a:cxn ang="0">
                  <a:pos x="252" y="1548"/>
                </a:cxn>
                <a:cxn ang="0">
                  <a:pos x="55" y="1742"/>
                </a:cxn>
                <a:cxn ang="0">
                  <a:pos x="3" y="1964"/>
                </a:cxn>
                <a:cxn ang="0">
                  <a:pos x="100" y="2183"/>
                </a:cxn>
                <a:cxn ang="0">
                  <a:pos x="336" y="2359"/>
                </a:cxn>
                <a:cxn ang="0">
                  <a:pos x="539" y="2372"/>
                </a:cxn>
                <a:cxn ang="0">
                  <a:pos x="306" y="2552"/>
                </a:cxn>
                <a:cxn ang="0">
                  <a:pos x="211" y="2768"/>
                </a:cxn>
                <a:cxn ang="0">
                  <a:pos x="268" y="2991"/>
                </a:cxn>
                <a:cxn ang="0">
                  <a:pos x="470" y="3181"/>
                </a:cxn>
                <a:cxn ang="0">
                  <a:pos x="783" y="3311"/>
                </a:cxn>
                <a:cxn ang="0">
                  <a:pos x="1157" y="3359"/>
                </a:cxn>
                <a:cxn ang="0">
                  <a:pos x="1738" y="3665"/>
                </a:cxn>
                <a:cxn ang="0">
                  <a:pos x="2388" y="3841"/>
                </a:cxn>
                <a:cxn ang="0">
                  <a:pos x="3102" y="3843"/>
                </a:cxn>
                <a:cxn ang="0">
                  <a:pos x="3940" y="3918"/>
                </a:cxn>
                <a:cxn ang="0">
                  <a:pos x="4483" y="4082"/>
                </a:cxn>
                <a:cxn ang="0">
                  <a:pos x="5094" y="4102"/>
                </a:cxn>
                <a:cxn ang="0">
                  <a:pos x="5666" y="3978"/>
                </a:cxn>
                <a:cxn ang="0">
                  <a:pos x="6106" y="3728"/>
                </a:cxn>
                <a:cxn ang="0">
                  <a:pos x="6631" y="3577"/>
                </a:cxn>
                <a:cxn ang="0">
                  <a:pos x="7146" y="3600"/>
                </a:cxn>
                <a:cxn ang="0">
                  <a:pos x="7633" y="3500"/>
                </a:cxn>
                <a:cxn ang="0">
                  <a:pos x="8015" y="3295"/>
                </a:cxn>
                <a:cxn ang="0">
                  <a:pos x="8226" y="3019"/>
                </a:cxn>
                <a:cxn ang="0">
                  <a:pos x="8421" y="2843"/>
                </a:cxn>
                <a:cxn ang="0">
                  <a:pos x="8959" y="2685"/>
                </a:cxn>
                <a:cxn ang="0">
                  <a:pos x="9350" y="2419"/>
                </a:cxn>
                <a:cxn ang="0">
                  <a:pos x="9531" y="2082"/>
                </a:cxn>
                <a:cxn ang="0">
                  <a:pos x="9471" y="1733"/>
                </a:cxn>
                <a:cxn ang="0">
                  <a:pos x="9180" y="1424"/>
                </a:cxn>
                <a:cxn ang="0">
                  <a:pos x="9277" y="1372"/>
                </a:cxn>
                <a:cxn ang="0">
                  <a:pos x="9308" y="1089"/>
                </a:cxn>
                <a:cxn ang="0">
                  <a:pos x="9146" y="823"/>
                </a:cxn>
                <a:cxn ang="0">
                  <a:pos x="8816" y="618"/>
                </a:cxn>
                <a:cxn ang="0">
                  <a:pos x="8375" y="506"/>
                </a:cxn>
                <a:cxn ang="0">
                  <a:pos x="8287" y="274"/>
                </a:cxn>
                <a:cxn ang="0">
                  <a:pos x="7974" y="97"/>
                </a:cxn>
                <a:cxn ang="0">
                  <a:pos x="7566" y="8"/>
                </a:cxn>
                <a:cxn ang="0">
                  <a:pos x="7132" y="20"/>
                </a:cxn>
                <a:cxn ang="0">
                  <a:pos x="6741" y="134"/>
                </a:cxn>
                <a:cxn ang="0">
                  <a:pos x="6245" y="59"/>
                </a:cxn>
                <a:cxn ang="0">
                  <a:pos x="5867" y="1"/>
                </a:cxn>
                <a:cxn ang="0">
                  <a:pos x="5480" y="36"/>
                </a:cxn>
                <a:cxn ang="0">
                  <a:pos x="5147" y="159"/>
                </a:cxn>
                <a:cxn ang="0">
                  <a:pos x="4669" y="199"/>
                </a:cxn>
                <a:cxn ang="0">
                  <a:pos x="4211" y="126"/>
                </a:cxn>
                <a:cxn ang="0">
                  <a:pos x="3743" y="162"/>
                </a:cxn>
                <a:cxn ang="0">
                  <a:pos x="3336" y="305"/>
                </a:cxn>
                <a:cxn ang="0">
                  <a:pos x="2712" y="404"/>
                </a:cxn>
                <a:cxn ang="0">
                  <a:pos x="2118" y="384"/>
                </a:cxn>
                <a:cxn ang="0">
                  <a:pos x="1558" y="503"/>
                </a:cxn>
                <a:cxn ang="0">
                  <a:pos x="1121" y="742"/>
                </a:cxn>
                <a:cxn ang="0">
                  <a:pos x="879" y="1059"/>
                </a:cxn>
                <a:cxn ang="0">
                  <a:pos x="870" y="1409"/>
                </a:cxn>
              </a:cxnLst>
              <a:rect l="0" t="0" r="r" b="b"/>
              <a:pathLst>
                <a:path w="9539" h="4113">
                  <a:moveTo>
                    <a:pt x="887" y="1366"/>
                  </a:moveTo>
                  <a:lnTo>
                    <a:pt x="839" y="1368"/>
                  </a:lnTo>
                  <a:lnTo>
                    <a:pt x="792" y="1373"/>
                  </a:lnTo>
                  <a:lnTo>
                    <a:pt x="745" y="1379"/>
                  </a:lnTo>
                  <a:lnTo>
                    <a:pt x="697" y="1386"/>
                  </a:lnTo>
                  <a:lnTo>
                    <a:pt x="651" y="1395"/>
                  </a:lnTo>
                  <a:lnTo>
                    <a:pt x="606" y="1405"/>
                  </a:lnTo>
                  <a:lnTo>
                    <a:pt x="563" y="1415"/>
                  </a:lnTo>
                  <a:lnTo>
                    <a:pt x="518" y="1427"/>
                  </a:lnTo>
                  <a:lnTo>
                    <a:pt x="476" y="1441"/>
                  </a:lnTo>
                  <a:lnTo>
                    <a:pt x="435" y="1456"/>
                  </a:lnTo>
                  <a:lnTo>
                    <a:pt x="397" y="1472"/>
                  </a:lnTo>
                  <a:lnTo>
                    <a:pt x="357" y="1488"/>
                  </a:lnTo>
                  <a:lnTo>
                    <a:pt x="321" y="1508"/>
                  </a:lnTo>
                  <a:lnTo>
                    <a:pt x="285" y="1527"/>
                  </a:lnTo>
                  <a:lnTo>
                    <a:pt x="252" y="1548"/>
                  </a:lnTo>
                  <a:lnTo>
                    <a:pt x="222" y="1569"/>
                  </a:lnTo>
                  <a:lnTo>
                    <a:pt x="191" y="1591"/>
                  </a:lnTo>
                  <a:lnTo>
                    <a:pt x="163" y="1614"/>
                  </a:lnTo>
                  <a:lnTo>
                    <a:pt x="137" y="1638"/>
                  </a:lnTo>
                  <a:lnTo>
                    <a:pt x="114" y="1662"/>
                  </a:lnTo>
                  <a:lnTo>
                    <a:pt x="91" y="1688"/>
                  </a:lnTo>
                  <a:lnTo>
                    <a:pt x="73" y="1714"/>
                  </a:lnTo>
                  <a:lnTo>
                    <a:pt x="55" y="1742"/>
                  </a:lnTo>
                  <a:lnTo>
                    <a:pt x="39" y="1767"/>
                  </a:lnTo>
                  <a:lnTo>
                    <a:pt x="28" y="1795"/>
                  </a:lnTo>
                  <a:lnTo>
                    <a:pt x="17" y="1823"/>
                  </a:lnTo>
                  <a:lnTo>
                    <a:pt x="10" y="1851"/>
                  </a:lnTo>
                  <a:lnTo>
                    <a:pt x="4" y="1879"/>
                  </a:lnTo>
                  <a:lnTo>
                    <a:pt x="1" y="1908"/>
                  </a:lnTo>
                  <a:lnTo>
                    <a:pt x="0" y="1935"/>
                  </a:lnTo>
                  <a:lnTo>
                    <a:pt x="3" y="1964"/>
                  </a:lnTo>
                  <a:lnTo>
                    <a:pt x="6" y="1991"/>
                  </a:lnTo>
                  <a:lnTo>
                    <a:pt x="13" y="2021"/>
                  </a:lnTo>
                  <a:lnTo>
                    <a:pt x="21" y="2049"/>
                  </a:lnTo>
                  <a:lnTo>
                    <a:pt x="34" y="2077"/>
                  </a:lnTo>
                  <a:lnTo>
                    <a:pt x="46" y="2102"/>
                  </a:lnTo>
                  <a:lnTo>
                    <a:pt x="62" y="2130"/>
                  </a:lnTo>
                  <a:lnTo>
                    <a:pt x="80" y="2157"/>
                  </a:lnTo>
                  <a:lnTo>
                    <a:pt x="100" y="2183"/>
                  </a:lnTo>
                  <a:lnTo>
                    <a:pt x="123" y="2208"/>
                  </a:lnTo>
                  <a:lnTo>
                    <a:pt x="149" y="2233"/>
                  </a:lnTo>
                  <a:lnTo>
                    <a:pt x="175" y="2255"/>
                  </a:lnTo>
                  <a:lnTo>
                    <a:pt x="204" y="2278"/>
                  </a:lnTo>
                  <a:lnTo>
                    <a:pt x="234" y="2300"/>
                  </a:lnTo>
                  <a:lnTo>
                    <a:pt x="267" y="2321"/>
                  </a:lnTo>
                  <a:lnTo>
                    <a:pt x="302" y="2340"/>
                  </a:lnTo>
                  <a:lnTo>
                    <a:pt x="336" y="2359"/>
                  </a:lnTo>
                  <a:lnTo>
                    <a:pt x="375" y="2378"/>
                  </a:lnTo>
                  <a:lnTo>
                    <a:pt x="413" y="2396"/>
                  </a:lnTo>
                  <a:lnTo>
                    <a:pt x="454" y="2409"/>
                  </a:lnTo>
                  <a:lnTo>
                    <a:pt x="496" y="2424"/>
                  </a:lnTo>
                  <a:lnTo>
                    <a:pt x="539" y="2438"/>
                  </a:lnTo>
                  <a:lnTo>
                    <a:pt x="582" y="2450"/>
                  </a:lnTo>
                  <a:lnTo>
                    <a:pt x="575" y="2355"/>
                  </a:lnTo>
                  <a:lnTo>
                    <a:pt x="539" y="2372"/>
                  </a:lnTo>
                  <a:lnTo>
                    <a:pt x="503" y="2391"/>
                  </a:lnTo>
                  <a:lnTo>
                    <a:pt x="469" y="2411"/>
                  </a:lnTo>
                  <a:lnTo>
                    <a:pt x="436" y="2433"/>
                  </a:lnTo>
                  <a:lnTo>
                    <a:pt x="407" y="2455"/>
                  </a:lnTo>
                  <a:lnTo>
                    <a:pt x="378" y="2478"/>
                  </a:lnTo>
                  <a:lnTo>
                    <a:pt x="352" y="2501"/>
                  </a:lnTo>
                  <a:lnTo>
                    <a:pt x="328" y="2526"/>
                  </a:lnTo>
                  <a:lnTo>
                    <a:pt x="306" y="2552"/>
                  </a:lnTo>
                  <a:lnTo>
                    <a:pt x="285" y="2577"/>
                  </a:lnTo>
                  <a:lnTo>
                    <a:pt x="268" y="2603"/>
                  </a:lnTo>
                  <a:lnTo>
                    <a:pt x="252" y="2630"/>
                  </a:lnTo>
                  <a:lnTo>
                    <a:pt x="240" y="2657"/>
                  </a:lnTo>
                  <a:lnTo>
                    <a:pt x="229" y="2684"/>
                  </a:lnTo>
                  <a:lnTo>
                    <a:pt x="220" y="2713"/>
                  </a:lnTo>
                  <a:lnTo>
                    <a:pt x="213" y="2740"/>
                  </a:lnTo>
                  <a:lnTo>
                    <a:pt x="211" y="2768"/>
                  </a:lnTo>
                  <a:lnTo>
                    <a:pt x="210" y="2796"/>
                  </a:lnTo>
                  <a:lnTo>
                    <a:pt x="211" y="2825"/>
                  </a:lnTo>
                  <a:lnTo>
                    <a:pt x="214" y="2852"/>
                  </a:lnTo>
                  <a:lnTo>
                    <a:pt x="220" y="2881"/>
                  </a:lnTo>
                  <a:lnTo>
                    <a:pt x="229" y="2908"/>
                  </a:lnTo>
                  <a:lnTo>
                    <a:pt x="240" y="2936"/>
                  </a:lnTo>
                  <a:lnTo>
                    <a:pt x="252" y="2963"/>
                  </a:lnTo>
                  <a:lnTo>
                    <a:pt x="268" y="2991"/>
                  </a:lnTo>
                  <a:lnTo>
                    <a:pt x="285" y="3017"/>
                  </a:lnTo>
                  <a:lnTo>
                    <a:pt x="306" y="3043"/>
                  </a:lnTo>
                  <a:lnTo>
                    <a:pt x="328" y="3068"/>
                  </a:lnTo>
                  <a:lnTo>
                    <a:pt x="352" y="3093"/>
                  </a:lnTo>
                  <a:lnTo>
                    <a:pt x="378" y="3116"/>
                  </a:lnTo>
                  <a:lnTo>
                    <a:pt x="408" y="3137"/>
                  </a:lnTo>
                  <a:lnTo>
                    <a:pt x="439" y="3160"/>
                  </a:lnTo>
                  <a:lnTo>
                    <a:pt x="470" y="3181"/>
                  </a:lnTo>
                  <a:lnTo>
                    <a:pt x="503" y="3201"/>
                  </a:lnTo>
                  <a:lnTo>
                    <a:pt x="540" y="3220"/>
                  </a:lnTo>
                  <a:lnTo>
                    <a:pt x="575" y="3238"/>
                  </a:lnTo>
                  <a:lnTo>
                    <a:pt x="614" y="3256"/>
                  </a:lnTo>
                  <a:lnTo>
                    <a:pt x="655" y="3271"/>
                  </a:lnTo>
                  <a:lnTo>
                    <a:pt x="697" y="3287"/>
                  </a:lnTo>
                  <a:lnTo>
                    <a:pt x="739" y="3299"/>
                  </a:lnTo>
                  <a:lnTo>
                    <a:pt x="783" y="3311"/>
                  </a:lnTo>
                  <a:lnTo>
                    <a:pt x="828" y="3322"/>
                  </a:lnTo>
                  <a:lnTo>
                    <a:pt x="873" y="3331"/>
                  </a:lnTo>
                  <a:lnTo>
                    <a:pt x="920" y="3340"/>
                  </a:lnTo>
                  <a:lnTo>
                    <a:pt x="967" y="3346"/>
                  </a:lnTo>
                  <a:lnTo>
                    <a:pt x="1014" y="3351"/>
                  </a:lnTo>
                  <a:lnTo>
                    <a:pt x="1061" y="3355"/>
                  </a:lnTo>
                  <a:lnTo>
                    <a:pt x="1110" y="3359"/>
                  </a:lnTo>
                  <a:lnTo>
                    <a:pt x="1157" y="3359"/>
                  </a:lnTo>
                  <a:lnTo>
                    <a:pt x="1205" y="3359"/>
                  </a:lnTo>
                  <a:lnTo>
                    <a:pt x="1254" y="3358"/>
                  </a:lnTo>
                  <a:lnTo>
                    <a:pt x="1416" y="3480"/>
                  </a:lnTo>
                  <a:lnTo>
                    <a:pt x="1473" y="3521"/>
                  </a:lnTo>
                  <a:lnTo>
                    <a:pt x="1534" y="3560"/>
                  </a:lnTo>
                  <a:lnTo>
                    <a:pt x="1599" y="3596"/>
                  </a:lnTo>
                  <a:lnTo>
                    <a:pt x="1667" y="3632"/>
                  </a:lnTo>
                  <a:lnTo>
                    <a:pt x="1738" y="3665"/>
                  </a:lnTo>
                  <a:lnTo>
                    <a:pt x="1810" y="3695"/>
                  </a:lnTo>
                  <a:lnTo>
                    <a:pt x="1886" y="3723"/>
                  </a:lnTo>
                  <a:lnTo>
                    <a:pt x="1965" y="3749"/>
                  </a:lnTo>
                  <a:lnTo>
                    <a:pt x="2046" y="3772"/>
                  </a:lnTo>
                  <a:lnTo>
                    <a:pt x="2128" y="3794"/>
                  </a:lnTo>
                  <a:lnTo>
                    <a:pt x="2214" y="3810"/>
                  </a:lnTo>
                  <a:lnTo>
                    <a:pt x="2299" y="3828"/>
                  </a:lnTo>
                  <a:lnTo>
                    <a:pt x="2388" y="3841"/>
                  </a:lnTo>
                  <a:lnTo>
                    <a:pt x="2475" y="3851"/>
                  </a:lnTo>
                  <a:lnTo>
                    <a:pt x="2565" y="3859"/>
                  </a:lnTo>
                  <a:lnTo>
                    <a:pt x="2655" y="3862"/>
                  </a:lnTo>
                  <a:lnTo>
                    <a:pt x="2745" y="3865"/>
                  </a:lnTo>
                  <a:lnTo>
                    <a:pt x="2835" y="3863"/>
                  </a:lnTo>
                  <a:lnTo>
                    <a:pt x="2923" y="3860"/>
                  </a:lnTo>
                  <a:lnTo>
                    <a:pt x="3014" y="3853"/>
                  </a:lnTo>
                  <a:lnTo>
                    <a:pt x="3102" y="3843"/>
                  </a:lnTo>
                  <a:lnTo>
                    <a:pt x="3190" y="3831"/>
                  </a:lnTo>
                  <a:lnTo>
                    <a:pt x="3277" y="3817"/>
                  </a:lnTo>
                  <a:lnTo>
                    <a:pt x="3361" y="3800"/>
                  </a:lnTo>
                  <a:lnTo>
                    <a:pt x="3446" y="3779"/>
                  </a:lnTo>
                  <a:lnTo>
                    <a:pt x="3773" y="3827"/>
                  </a:lnTo>
                  <a:lnTo>
                    <a:pt x="3825" y="3859"/>
                  </a:lnTo>
                  <a:lnTo>
                    <a:pt x="3882" y="3890"/>
                  </a:lnTo>
                  <a:lnTo>
                    <a:pt x="3940" y="3918"/>
                  </a:lnTo>
                  <a:lnTo>
                    <a:pt x="4001" y="3946"/>
                  </a:lnTo>
                  <a:lnTo>
                    <a:pt x="4064" y="3972"/>
                  </a:lnTo>
                  <a:lnTo>
                    <a:pt x="4130" y="3996"/>
                  </a:lnTo>
                  <a:lnTo>
                    <a:pt x="4196" y="4016"/>
                  </a:lnTo>
                  <a:lnTo>
                    <a:pt x="4267" y="4036"/>
                  </a:lnTo>
                  <a:lnTo>
                    <a:pt x="4338" y="4053"/>
                  </a:lnTo>
                  <a:lnTo>
                    <a:pt x="4410" y="4068"/>
                  </a:lnTo>
                  <a:lnTo>
                    <a:pt x="4483" y="4082"/>
                  </a:lnTo>
                  <a:lnTo>
                    <a:pt x="4557" y="4093"/>
                  </a:lnTo>
                  <a:lnTo>
                    <a:pt x="4634" y="4100"/>
                  </a:lnTo>
                  <a:lnTo>
                    <a:pt x="4710" y="4107"/>
                  </a:lnTo>
                  <a:lnTo>
                    <a:pt x="4787" y="4109"/>
                  </a:lnTo>
                  <a:lnTo>
                    <a:pt x="4865" y="4112"/>
                  </a:lnTo>
                  <a:lnTo>
                    <a:pt x="4940" y="4111"/>
                  </a:lnTo>
                  <a:lnTo>
                    <a:pt x="5018" y="4108"/>
                  </a:lnTo>
                  <a:lnTo>
                    <a:pt x="5094" y="4102"/>
                  </a:lnTo>
                  <a:lnTo>
                    <a:pt x="5169" y="4094"/>
                  </a:lnTo>
                  <a:lnTo>
                    <a:pt x="5245" y="4084"/>
                  </a:lnTo>
                  <a:lnTo>
                    <a:pt x="5318" y="4072"/>
                  </a:lnTo>
                  <a:lnTo>
                    <a:pt x="5390" y="4058"/>
                  </a:lnTo>
                  <a:lnTo>
                    <a:pt x="5462" y="4041"/>
                  </a:lnTo>
                  <a:lnTo>
                    <a:pt x="5532" y="4022"/>
                  </a:lnTo>
                  <a:lnTo>
                    <a:pt x="5600" y="4001"/>
                  </a:lnTo>
                  <a:lnTo>
                    <a:pt x="5666" y="3978"/>
                  </a:lnTo>
                  <a:lnTo>
                    <a:pt x="5730" y="3953"/>
                  </a:lnTo>
                  <a:lnTo>
                    <a:pt x="5792" y="3926"/>
                  </a:lnTo>
                  <a:lnTo>
                    <a:pt x="5850" y="3897"/>
                  </a:lnTo>
                  <a:lnTo>
                    <a:pt x="5907" y="3866"/>
                  </a:lnTo>
                  <a:lnTo>
                    <a:pt x="5961" y="3834"/>
                  </a:lnTo>
                  <a:lnTo>
                    <a:pt x="6013" y="3801"/>
                  </a:lnTo>
                  <a:lnTo>
                    <a:pt x="6062" y="3766"/>
                  </a:lnTo>
                  <a:lnTo>
                    <a:pt x="6106" y="3728"/>
                  </a:lnTo>
                  <a:lnTo>
                    <a:pt x="6147" y="3691"/>
                  </a:lnTo>
                  <a:lnTo>
                    <a:pt x="6185" y="3652"/>
                  </a:lnTo>
                  <a:lnTo>
                    <a:pt x="6219" y="3611"/>
                  </a:lnTo>
                  <a:lnTo>
                    <a:pt x="6251" y="3569"/>
                  </a:lnTo>
                  <a:lnTo>
                    <a:pt x="6446" y="3537"/>
                  </a:lnTo>
                  <a:lnTo>
                    <a:pt x="6507" y="3554"/>
                  </a:lnTo>
                  <a:lnTo>
                    <a:pt x="6569" y="3566"/>
                  </a:lnTo>
                  <a:lnTo>
                    <a:pt x="6631" y="3577"/>
                  </a:lnTo>
                  <a:lnTo>
                    <a:pt x="6693" y="3585"/>
                  </a:lnTo>
                  <a:lnTo>
                    <a:pt x="6757" y="3594"/>
                  </a:lnTo>
                  <a:lnTo>
                    <a:pt x="6821" y="3600"/>
                  </a:lnTo>
                  <a:lnTo>
                    <a:pt x="6885" y="3605"/>
                  </a:lnTo>
                  <a:lnTo>
                    <a:pt x="6952" y="3606"/>
                  </a:lnTo>
                  <a:lnTo>
                    <a:pt x="7015" y="3606"/>
                  </a:lnTo>
                  <a:lnTo>
                    <a:pt x="7081" y="3604"/>
                  </a:lnTo>
                  <a:lnTo>
                    <a:pt x="7146" y="3600"/>
                  </a:lnTo>
                  <a:lnTo>
                    <a:pt x="7209" y="3593"/>
                  </a:lnTo>
                  <a:lnTo>
                    <a:pt x="7273" y="3585"/>
                  </a:lnTo>
                  <a:lnTo>
                    <a:pt x="7336" y="3576"/>
                  </a:lnTo>
                  <a:lnTo>
                    <a:pt x="7398" y="3565"/>
                  </a:lnTo>
                  <a:lnTo>
                    <a:pt x="7459" y="3552"/>
                  </a:lnTo>
                  <a:lnTo>
                    <a:pt x="7519" y="3535"/>
                  </a:lnTo>
                  <a:lnTo>
                    <a:pt x="7577" y="3518"/>
                  </a:lnTo>
                  <a:lnTo>
                    <a:pt x="7633" y="3500"/>
                  </a:lnTo>
                  <a:lnTo>
                    <a:pt x="7689" y="3480"/>
                  </a:lnTo>
                  <a:lnTo>
                    <a:pt x="7742" y="3457"/>
                  </a:lnTo>
                  <a:lnTo>
                    <a:pt x="7793" y="3434"/>
                  </a:lnTo>
                  <a:lnTo>
                    <a:pt x="7842" y="3410"/>
                  </a:lnTo>
                  <a:lnTo>
                    <a:pt x="7889" y="3382"/>
                  </a:lnTo>
                  <a:lnTo>
                    <a:pt x="7933" y="3355"/>
                  </a:lnTo>
                  <a:lnTo>
                    <a:pt x="7976" y="3326"/>
                  </a:lnTo>
                  <a:lnTo>
                    <a:pt x="8015" y="3295"/>
                  </a:lnTo>
                  <a:lnTo>
                    <a:pt x="8052" y="3263"/>
                  </a:lnTo>
                  <a:lnTo>
                    <a:pt x="8085" y="3231"/>
                  </a:lnTo>
                  <a:lnTo>
                    <a:pt x="8117" y="3197"/>
                  </a:lnTo>
                  <a:lnTo>
                    <a:pt x="8145" y="3163"/>
                  </a:lnTo>
                  <a:lnTo>
                    <a:pt x="8170" y="3128"/>
                  </a:lnTo>
                  <a:lnTo>
                    <a:pt x="8191" y="3093"/>
                  </a:lnTo>
                  <a:lnTo>
                    <a:pt x="8211" y="3056"/>
                  </a:lnTo>
                  <a:lnTo>
                    <a:pt x="8226" y="3019"/>
                  </a:lnTo>
                  <a:lnTo>
                    <a:pt x="8239" y="2982"/>
                  </a:lnTo>
                  <a:lnTo>
                    <a:pt x="8247" y="2943"/>
                  </a:lnTo>
                  <a:lnTo>
                    <a:pt x="8253" y="2906"/>
                  </a:lnTo>
                  <a:lnTo>
                    <a:pt x="8256" y="2868"/>
                  </a:lnTo>
                  <a:lnTo>
                    <a:pt x="8199" y="2867"/>
                  </a:lnTo>
                  <a:lnTo>
                    <a:pt x="8274" y="2860"/>
                  </a:lnTo>
                  <a:lnTo>
                    <a:pt x="8347" y="2851"/>
                  </a:lnTo>
                  <a:lnTo>
                    <a:pt x="8421" y="2843"/>
                  </a:lnTo>
                  <a:lnTo>
                    <a:pt x="8493" y="2830"/>
                  </a:lnTo>
                  <a:lnTo>
                    <a:pt x="8566" y="2815"/>
                  </a:lnTo>
                  <a:lnTo>
                    <a:pt x="8635" y="2799"/>
                  </a:lnTo>
                  <a:lnTo>
                    <a:pt x="8705" y="2781"/>
                  </a:lnTo>
                  <a:lnTo>
                    <a:pt x="8771" y="2759"/>
                  </a:lnTo>
                  <a:lnTo>
                    <a:pt x="8837" y="2737"/>
                  </a:lnTo>
                  <a:lnTo>
                    <a:pt x="8899" y="2713"/>
                  </a:lnTo>
                  <a:lnTo>
                    <a:pt x="8959" y="2685"/>
                  </a:lnTo>
                  <a:lnTo>
                    <a:pt x="9019" y="2659"/>
                  </a:lnTo>
                  <a:lnTo>
                    <a:pt x="9075" y="2628"/>
                  </a:lnTo>
                  <a:lnTo>
                    <a:pt x="9128" y="2596"/>
                  </a:lnTo>
                  <a:lnTo>
                    <a:pt x="9179" y="2563"/>
                  </a:lnTo>
                  <a:lnTo>
                    <a:pt x="9225" y="2530"/>
                  </a:lnTo>
                  <a:lnTo>
                    <a:pt x="9271" y="2494"/>
                  </a:lnTo>
                  <a:lnTo>
                    <a:pt x="9313" y="2458"/>
                  </a:lnTo>
                  <a:lnTo>
                    <a:pt x="9350" y="2419"/>
                  </a:lnTo>
                  <a:lnTo>
                    <a:pt x="9386" y="2378"/>
                  </a:lnTo>
                  <a:lnTo>
                    <a:pt x="9417" y="2339"/>
                  </a:lnTo>
                  <a:lnTo>
                    <a:pt x="9444" y="2298"/>
                  </a:lnTo>
                  <a:lnTo>
                    <a:pt x="9470" y="2256"/>
                  </a:lnTo>
                  <a:lnTo>
                    <a:pt x="9490" y="2214"/>
                  </a:lnTo>
                  <a:lnTo>
                    <a:pt x="9507" y="2170"/>
                  </a:lnTo>
                  <a:lnTo>
                    <a:pt x="9521" y="2127"/>
                  </a:lnTo>
                  <a:lnTo>
                    <a:pt x="9531" y="2082"/>
                  </a:lnTo>
                  <a:lnTo>
                    <a:pt x="9535" y="2039"/>
                  </a:lnTo>
                  <a:lnTo>
                    <a:pt x="9538" y="1994"/>
                  </a:lnTo>
                  <a:lnTo>
                    <a:pt x="9535" y="1950"/>
                  </a:lnTo>
                  <a:lnTo>
                    <a:pt x="9531" y="1906"/>
                  </a:lnTo>
                  <a:lnTo>
                    <a:pt x="9521" y="1861"/>
                  </a:lnTo>
                  <a:lnTo>
                    <a:pt x="9507" y="1817"/>
                  </a:lnTo>
                  <a:lnTo>
                    <a:pt x="9491" y="1774"/>
                  </a:lnTo>
                  <a:lnTo>
                    <a:pt x="9471" y="1733"/>
                  </a:lnTo>
                  <a:lnTo>
                    <a:pt x="9445" y="1690"/>
                  </a:lnTo>
                  <a:lnTo>
                    <a:pt x="9418" y="1649"/>
                  </a:lnTo>
                  <a:lnTo>
                    <a:pt x="9388" y="1609"/>
                  </a:lnTo>
                  <a:lnTo>
                    <a:pt x="9351" y="1570"/>
                  </a:lnTo>
                  <a:lnTo>
                    <a:pt x="9313" y="1530"/>
                  </a:lnTo>
                  <a:lnTo>
                    <a:pt x="9272" y="1492"/>
                  </a:lnTo>
                  <a:lnTo>
                    <a:pt x="9228" y="1458"/>
                  </a:lnTo>
                  <a:lnTo>
                    <a:pt x="9180" y="1424"/>
                  </a:lnTo>
                  <a:lnTo>
                    <a:pt x="9130" y="1391"/>
                  </a:lnTo>
                  <a:lnTo>
                    <a:pt x="9077" y="1359"/>
                  </a:lnTo>
                  <a:lnTo>
                    <a:pt x="9160" y="1535"/>
                  </a:lnTo>
                  <a:lnTo>
                    <a:pt x="9188" y="1504"/>
                  </a:lnTo>
                  <a:lnTo>
                    <a:pt x="9215" y="1472"/>
                  </a:lnTo>
                  <a:lnTo>
                    <a:pt x="9239" y="1438"/>
                  </a:lnTo>
                  <a:lnTo>
                    <a:pt x="9259" y="1405"/>
                  </a:lnTo>
                  <a:lnTo>
                    <a:pt x="9277" y="1372"/>
                  </a:lnTo>
                  <a:lnTo>
                    <a:pt x="9292" y="1336"/>
                  </a:lnTo>
                  <a:lnTo>
                    <a:pt x="9304" y="1302"/>
                  </a:lnTo>
                  <a:lnTo>
                    <a:pt x="9312" y="1266"/>
                  </a:lnTo>
                  <a:lnTo>
                    <a:pt x="9318" y="1232"/>
                  </a:lnTo>
                  <a:lnTo>
                    <a:pt x="9319" y="1196"/>
                  </a:lnTo>
                  <a:lnTo>
                    <a:pt x="9319" y="1161"/>
                  </a:lnTo>
                  <a:lnTo>
                    <a:pt x="9316" y="1125"/>
                  </a:lnTo>
                  <a:lnTo>
                    <a:pt x="9308" y="1089"/>
                  </a:lnTo>
                  <a:lnTo>
                    <a:pt x="9298" y="1054"/>
                  </a:lnTo>
                  <a:lnTo>
                    <a:pt x="9286" y="1018"/>
                  </a:lnTo>
                  <a:lnTo>
                    <a:pt x="9270" y="985"/>
                  </a:lnTo>
                  <a:lnTo>
                    <a:pt x="9251" y="951"/>
                  </a:lnTo>
                  <a:lnTo>
                    <a:pt x="9229" y="917"/>
                  </a:lnTo>
                  <a:lnTo>
                    <a:pt x="9204" y="885"/>
                  </a:lnTo>
                  <a:lnTo>
                    <a:pt x="9176" y="854"/>
                  </a:lnTo>
                  <a:lnTo>
                    <a:pt x="9146" y="823"/>
                  </a:lnTo>
                  <a:lnTo>
                    <a:pt x="9113" y="793"/>
                  </a:lnTo>
                  <a:lnTo>
                    <a:pt x="9078" y="764"/>
                  </a:lnTo>
                  <a:lnTo>
                    <a:pt x="9039" y="737"/>
                  </a:lnTo>
                  <a:lnTo>
                    <a:pt x="8999" y="711"/>
                  </a:lnTo>
                  <a:lnTo>
                    <a:pt x="8956" y="685"/>
                  </a:lnTo>
                  <a:lnTo>
                    <a:pt x="8911" y="661"/>
                  </a:lnTo>
                  <a:lnTo>
                    <a:pt x="8865" y="639"/>
                  </a:lnTo>
                  <a:lnTo>
                    <a:pt x="8816" y="618"/>
                  </a:lnTo>
                  <a:lnTo>
                    <a:pt x="8765" y="598"/>
                  </a:lnTo>
                  <a:lnTo>
                    <a:pt x="8713" y="579"/>
                  </a:lnTo>
                  <a:lnTo>
                    <a:pt x="8660" y="563"/>
                  </a:lnTo>
                  <a:lnTo>
                    <a:pt x="8604" y="548"/>
                  </a:lnTo>
                  <a:lnTo>
                    <a:pt x="8549" y="535"/>
                  </a:lnTo>
                  <a:lnTo>
                    <a:pt x="8491" y="524"/>
                  </a:lnTo>
                  <a:lnTo>
                    <a:pt x="8433" y="514"/>
                  </a:lnTo>
                  <a:lnTo>
                    <a:pt x="8375" y="506"/>
                  </a:lnTo>
                  <a:lnTo>
                    <a:pt x="8442" y="479"/>
                  </a:lnTo>
                  <a:lnTo>
                    <a:pt x="8428" y="447"/>
                  </a:lnTo>
                  <a:lnTo>
                    <a:pt x="8410" y="417"/>
                  </a:lnTo>
                  <a:lnTo>
                    <a:pt x="8391" y="388"/>
                  </a:lnTo>
                  <a:lnTo>
                    <a:pt x="8368" y="358"/>
                  </a:lnTo>
                  <a:lnTo>
                    <a:pt x="8344" y="329"/>
                  </a:lnTo>
                  <a:lnTo>
                    <a:pt x="8318" y="302"/>
                  </a:lnTo>
                  <a:lnTo>
                    <a:pt x="8287" y="274"/>
                  </a:lnTo>
                  <a:lnTo>
                    <a:pt x="8254" y="249"/>
                  </a:lnTo>
                  <a:lnTo>
                    <a:pt x="8222" y="223"/>
                  </a:lnTo>
                  <a:lnTo>
                    <a:pt x="8186" y="199"/>
                  </a:lnTo>
                  <a:lnTo>
                    <a:pt x="8147" y="178"/>
                  </a:lnTo>
                  <a:lnTo>
                    <a:pt x="8106" y="155"/>
                  </a:lnTo>
                  <a:lnTo>
                    <a:pt x="8063" y="134"/>
                  </a:lnTo>
                  <a:lnTo>
                    <a:pt x="8020" y="116"/>
                  </a:lnTo>
                  <a:lnTo>
                    <a:pt x="7974" y="97"/>
                  </a:lnTo>
                  <a:lnTo>
                    <a:pt x="7927" y="80"/>
                  </a:lnTo>
                  <a:lnTo>
                    <a:pt x="7878" y="66"/>
                  </a:lnTo>
                  <a:lnTo>
                    <a:pt x="7829" y="52"/>
                  </a:lnTo>
                  <a:lnTo>
                    <a:pt x="7778" y="40"/>
                  </a:lnTo>
                  <a:lnTo>
                    <a:pt x="7726" y="28"/>
                  </a:lnTo>
                  <a:lnTo>
                    <a:pt x="7675" y="20"/>
                  </a:lnTo>
                  <a:lnTo>
                    <a:pt x="7621" y="13"/>
                  </a:lnTo>
                  <a:lnTo>
                    <a:pt x="7566" y="8"/>
                  </a:lnTo>
                  <a:lnTo>
                    <a:pt x="7512" y="4"/>
                  </a:lnTo>
                  <a:lnTo>
                    <a:pt x="7458" y="1"/>
                  </a:lnTo>
                  <a:lnTo>
                    <a:pt x="7404" y="0"/>
                  </a:lnTo>
                  <a:lnTo>
                    <a:pt x="7348" y="1"/>
                  </a:lnTo>
                  <a:lnTo>
                    <a:pt x="7293" y="4"/>
                  </a:lnTo>
                  <a:lnTo>
                    <a:pt x="7239" y="7"/>
                  </a:lnTo>
                  <a:lnTo>
                    <a:pt x="7185" y="13"/>
                  </a:lnTo>
                  <a:lnTo>
                    <a:pt x="7132" y="20"/>
                  </a:lnTo>
                  <a:lnTo>
                    <a:pt x="7079" y="28"/>
                  </a:lnTo>
                  <a:lnTo>
                    <a:pt x="7026" y="40"/>
                  </a:lnTo>
                  <a:lnTo>
                    <a:pt x="6975" y="52"/>
                  </a:lnTo>
                  <a:lnTo>
                    <a:pt x="6925" y="65"/>
                  </a:lnTo>
                  <a:lnTo>
                    <a:pt x="6877" y="79"/>
                  </a:lnTo>
                  <a:lnTo>
                    <a:pt x="6829" y="97"/>
                  </a:lnTo>
                  <a:lnTo>
                    <a:pt x="6786" y="115"/>
                  </a:lnTo>
                  <a:lnTo>
                    <a:pt x="6741" y="134"/>
                  </a:lnTo>
                  <a:lnTo>
                    <a:pt x="6697" y="154"/>
                  </a:lnTo>
                  <a:lnTo>
                    <a:pt x="6488" y="159"/>
                  </a:lnTo>
                  <a:lnTo>
                    <a:pt x="6450" y="139"/>
                  </a:lnTo>
                  <a:lnTo>
                    <a:pt x="6412" y="120"/>
                  </a:lnTo>
                  <a:lnTo>
                    <a:pt x="6373" y="103"/>
                  </a:lnTo>
                  <a:lnTo>
                    <a:pt x="6332" y="87"/>
                  </a:lnTo>
                  <a:lnTo>
                    <a:pt x="6289" y="72"/>
                  </a:lnTo>
                  <a:lnTo>
                    <a:pt x="6245" y="59"/>
                  </a:lnTo>
                  <a:lnTo>
                    <a:pt x="6202" y="46"/>
                  </a:lnTo>
                  <a:lnTo>
                    <a:pt x="6156" y="36"/>
                  </a:lnTo>
                  <a:lnTo>
                    <a:pt x="6108" y="27"/>
                  </a:lnTo>
                  <a:lnTo>
                    <a:pt x="6062" y="19"/>
                  </a:lnTo>
                  <a:lnTo>
                    <a:pt x="6013" y="12"/>
                  </a:lnTo>
                  <a:lnTo>
                    <a:pt x="5964" y="6"/>
                  </a:lnTo>
                  <a:lnTo>
                    <a:pt x="5916" y="3"/>
                  </a:lnTo>
                  <a:lnTo>
                    <a:pt x="5867" y="1"/>
                  </a:lnTo>
                  <a:lnTo>
                    <a:pt x="5817" y="0"/>
                  </a:lnTo>
                  <a:lnTo>
                    <a:pt x="5767" y="1"/>
                  </a:lnTo>
                  <a:lnTo>
                    <a:pt x="5718" y="3"/>
                  </a:lnTo>
                  <a:lnTo>
                    <a:pt x="5669" y="7"/>
                  </a:lnTo>
                  <a:lnTo>
                    <a:pt x="5621" y="13"/>
                  </a:lnTo>
                  <a:lnTo>
                    <a:pt x="5572" y="19"/>
                  </a:lnTo>
                  <a:lnTo>
                    <a:pt x="5526" y="27"/>
                  </a:lnTo>
                  <a:lnTo>
                    <a:pt x="5480" y="36"/>
                  </a:lnTo>
                  <a:lnTo>
                    <a:pt x="5433" y="46"/>
                  </a:lnTo>
                  <a:lnTo>
                    <a:pt x="5388" y="59"/>
                  </a:lnTo>
                  <a:lnTo>
                    <a:pt x="5345" y="72"/>
                  </a:lnTo>
                  <a:lnTo>
                    <a:pt x="5302" y="87"/>
                  </a:lnTo>
                  <a:lnTo>
                    <a:pt x="5261" y="104"/>
                  </a:lnTo>
                  <a:lnTo>
                    <a:pt x="5221" y="121"/>
                  </a:lnTo>
                  <a:lnTo>
                    <a:pt x="5185" y="140"/>
                  </a:lnTo>
                  <a:lnTo>
                    <a:pt x="5147" y="159"/>
                  </a:lnTo>
                  <a:lnTo>
                    <a:pt x="5114" y="181"/>
                  </a:lnTo>
                  <a:lnTo>
                    <a:pt x="5080" y="202"/>
                  </a:lnTo>
                  <a:lnTo>
                    <a:pt x="5050" y="225"/>
                  </a:lnTo>
                  <a:lnTo>
                    <a:pt x="5022" y="247"/>
                  </a:lnTo>
                  <a:lnTo>
                    <a:pt x="4823" y="253"/>
                  </a:lnTo>
                  <a:lnTo>
                    <a:pt x="4774" y="234"/>
                  </a:lnTo>
                  <a:lnTo>
                    <a:pt x="4722" y="215"/>
                  </a:lnTo>
                  <a:lnTo>
                    <a:pt x="4669" y="199"/>
                  </a:lnTo>
                  <a:lnTo>
                    <a:pt x="4615" y="184"/>
                  </a:lnTo>
                  <a:lnTo>
                    <a:pt x="4561" y="171"/>
                  </a:lnTo>
                  <a:lnTo>
                    <a:pt x="4504" y="159"/>
                  </a:lnTo>
                  <a:lnTo>
                    <a:pt x="4447" y="149"/>
                  </a:lnTo>
                  <a:lnTo>
                    <a:pt x="4389" y="140"/>
                  </a:lnTo>
                  <a:lnTo>
                    <a:pt x="4331" y="134"/>
                  </a:lnTo>
                  <a:lnTo>
                    <a:pt x="4273" y="128"/>
                  </a:lnTo>
                  <a:lnTo>
                    <a:pt x="4211" y="126"/>
                  </a:lnTo>
                  <a:lnTo>
                    <a:pt x="4154" y="123"/>
                  </a:lnTo>
                  <a:lnTo>
                    <a:pt x="4093" y="123"/>
                  </a:lnTo>
                  <a:lnTo>
                    <a:pt x="4035" y="126"/>
                  </a:lnTo>
                  <a:lnTo>
                    <a:pt x="3975" y="129"/>
                  </a:lnTo>
                  <a:lnTo>
                    <a:pt x="3917" y="134"/>
                  </a:lnTo>
                  <a:lnTo>
                    <a:pt x="3856" y="142"/>
                  </a:lnTo>
                  <a:lnTo>
                    <a:pt x="3800" y="151"/>
                  </a:lnTo>
                  <a:lnTo>
                    <a:pt x="3743" y="162"/>
                  </a:lnTo>
                  <a:lnTo>
                    <a:pt x="3688" y="174"/>
                  </a:lnTo>
                  <a:lnTo>
                    <a:pt x="3633" y="189"/>
                  </a:lnTo>
                  <a:lnTo>
                    <a:pt x="3579" y="205"/>
                  </a:lnTo>
                  <a:lnTo>
                    <a:pt x="3528" y="221"/>
                  </a:lnTo>
                  <a:lnTo>
                    <a:pt x="3476" y="240"/>
                  </a:lnTo>
                  <a:lnTo>
                    <a:pt x="3428" y="261"/>
                  </a:lnTo>
                  <a:lnTo>
                    <a:pt x="3381" y="282"/>
                  </a:lnTo>
                  <a:lnTo>
                    <a:pt x="3336" y="305"/>
                  </a:lnTo>
                  <a:lnTo>
                    <a:pt x="3294" y="329"/>
                  </a:lnTo>
                  <a:lnTo>
                    <a:pt x="3253" y="354"/>
                  </a:lnTo>
                  <a:lnTo>
                    <a:pt x="3215" y="382"/>
                  </a:lnTo>
                  <a:lnTo>
                    <a:pt x="3178" y="409"/>
                  </a:lnTo>
                  <a:lnTo>
                    <a:pt x="2925" y="446"/>
                  </a:lnTo>
                  <a:lnTo>
                    <a:pt x="2855" y="431"/>
                  </a:lnTo>
                  <a:lnTo>
                    <a:pt x="2784" y="415"/>
                  </a:lnTo>
                  <a:lnTo>
                    <a:pt x="2712" y="404"/>
                  </a:lnTo>
                  <a:lnTo>
                    <a:pt x="2639" y="394"/>
                  </a:lnTo>
                  <a:lnTo>
                    <a:pt x="2565" y="385"/>
                  </a:lnTo>
                  <a:lnTo>
                    <a:pt x="2491" y="380"/>
                  </a:lnTo>
                  <a:lnTo>
                    <a:pt x="2416" y="376"/>
                  </a:lnTo>
                  <a:lnTo>
                    <a:pt x="2343" y="375"/>
                  </a:lnTo>
                  <a:lnTo>
                    <a:pt x="2266" y="376"/>
                  </a:lnTo>
                  <a:lnTo>
                    <a:pt x="2193" y="380"/>
                  </a:lnTo>
                  <a:lnTo>
                    <a:pt x="2118" y="384"/>
                  </a:lnTo>
                  <a:lnTo>
                    <a:pt x="2044" y="392"/>
                  </a:lnTo>
                  <a:lnTo>
                    <a:pt x="1971" y="402"/>
                  </a:lnTo>
                  <a:lnTo>
                    <a:pt x="1899" y="414"/>
                  </a:lnTo>
                  <a:lnTo>
                    <a:pt x="1829" y="427"/>
                  </a:lnTo>
                  <a:lnTo>
                    <a:pt x="1759" y="444"/>
                  </a:lnTo>
                  <a:lnTo>
                    <a:pt x="1690" y="461"/>
                  </a:lnTo>
                  <a:lnTo>
                    <a:pt x="1623" y="481"/>
                  </a:lnTo>
                  <a:lnTo>
                    <a:pt x="1558" y="503"/>
                  </a:lnTo>
                  <a:lnTo>
                    <a:pt x="1496" y="527"/>
                  </a:lnTo>
                  <a:lnTo>
                    <a:pt x="1434" y="552"/>
                  </a:lnTo>
                  <a:lnTo>
                    <a:pt x="1377" y="580"/>
                  </a:lnTo>
                  <a:lnTo>
                    <a:pt x="1320" y="609"/>
                  </a:lnTo>
                  <a:lnTo>
                    <a:pt x="1267" y="639"/>
                  </a:lnTo>
                  <a:lnTo>
                    <a:pt x="1215" y="671"/>
                  </a:lnTo>
                  <a:lnTo>
                    <a:pt x="1167" y="706"/>
                  </a:lnTo>
                  <a:lnTo>
                    <a:pt x="1121" y="742"/>
                  </a:lnTo>
                  <a:lnTo>
                    <a:pt x="1079" y="777"/>
                  </a:lnTo>
                  <a:lnTo>
                    <a:pt x="1042" y="815"/>
                  </a:lnTo>
                  <a:lnTo>
                    <a:pt x="1006" y="854"/>
                  </a:lnTo>
                  <a:lnTo>
                    <a:pt x="975" y="894"/>
                  </a:lnTo>
                  <a:lnTo>
                    <a:pt x="946" y="933"/>
                  </a:lnTo>
                  <a:lnTo>
                    <a:pt x="920" y="975"/>
                  </a:lnTo>
                  <a:lnTo>
                    <a:pt x="898" y="1018"/>
                  </a:lnTo>
                  <a:lnTo>
                    <a:pt x="879" y="1059"/>
                  </a:lnTo>
                  <a:lnTo>
                    <a:pt x="866" y="1103"/>
                  </a:lnTo>
                  <a:lnTo>
                    <a:pt x="855" y="1147"/>
                  </a:lnTo>
                  <a:lnTo>
                    <a:pt x="848" y="1190"/>
                  </a:lnTo>
                  <a:lnTo>
                    <a:pt x="844" y="1234"/>
                  </a:lnTo>
                  <a:lnTo>
                    <a:pt x="845" y="1278"/>
                  </a:lnTo>
                  <a:lnTo>
                    <a:pt x="850" y="1322"/>
                  </a:lnTo>
                  <a:lnTo>
                    <a:pt x="857" y="1366"/>
                  </a:lnTo>
                  <a:lnTo>
                    <a:pt x="870" y="1409"/>
                  </a:lnTo>
                  <a:lnTo>
                    <a:pt x="887" y="1366"/>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17" name="Freeform 21"/>
            <p:cNvSpPr>
              <a:spLocks noChangeArrowheads="1"/>
            </p:cNvSpPr>
            <p:nvPr/>
          </p:nvSpPr>
          <p:spPr bwMode="auto">
            <a:xfrm>
              <a:off x="2283" y="1650"/>
              <a:ext cx="98" cy="10"/>
            </a:xfrm>
            <a:custGeom>
              <a:avLst/>
              <a:gdLst/>
              <a:ahLst/>
              <a:cxnLst>
                <a:cxn ang="0">
                  <a:pos x="0" y="0"/>
                </a:cxn>
                <a:cxn ang="0">
                  <a:pos x="27" y="6"/>
                </a:cxn>
                <a:cxn ang="0">
                  <a:pos x="55" y="12"/>
                </a:cxn>
                <a:cxn ang="0">
                  <a:pos x="83" y="17"/>
                </a:cxn>
                <a:cxn ang="0">
                  <a:pos x="111" y="23"/>
                </a:cxn>
                <a:cxn ang="0">
                  <a:pos x="139" y="27"/>
                </a:cxn>
                <a:cxn ang="0">
                  <a:pos x="167" y="32"/>
                </a:cxn>
                <a:cxn ang="0">
                  <a:pos x="197" y="35"/>
                </a:cxn>
                <a:cxn ang="0">
                  <a:pos x="227" y="38"/>
                </a:cxn>
                <a:cxn ang="0">
                  <a:pos x="255" y="40"/>
                </a:cxn>
                <a:cxn ang="0">
                  <a:pos x="284" y="41"/>
                </a:cxn>
                <a:cxn ang="0">
                  <a:pos x="313" y="44"/>
                </a:cxn>
                <a:cxn ang="0">
                  <a:pos x="343" y="45"/>
                </a:cxn>
                <a:cxn ang="0">
                  <a:pos x="373" y="45"/>
                </a:cxn>
                <a:cxn ang="0">
                  <a:pos x="402" y="45"/>
                </a:cxn>
                <a:cxn ang="0">
                  <a:pos x="432" y="44"/>
                </a:cxn>
                <a:cxn ang="0">
                  <a:pos x="0" y="0"/>
                </a:cxn>
              </a:cxnLst>
              <a:rect l="0" t="0" r="r" b="b"/>
              <a:pathLst>
                <a:path w="433" h="46">
                  <a:moveTo>
                    <a:pt x="0" y="0"/>
                  </a:moveTo>
                  <a:lnTo>
                    <a:pt x="27" y="6"/>
                  </a:lnTo>
                  <a:lnTo>
                    <a:pt x="55" y="12"/>
                  </a:lnTo>
                  <a:lnTo>
                    <a:pt x="83" y="17"/>
                  </a:lnTo>
                  <a:lnTo>
                    <a:pt x="111" y="23"/>
                  </a:lnTo>
                  <a:lnTo>
                    <a:pt x="139" y="27"/>
                  </a:lnTo>
                  <a:lnTo>
                    <a:pt x="167" y="32"/>
                  </a:lnTo>
                  <a:lnTo>
                    <a:pt x="197" y="35"/>
                  </a:lnTo>
                  <a:lnTo>
                    <a:pt x="227" y="38"/>
                  </a:lnTo>
                  <a:lnTo>
                    <a:pt x="255" y="40"/>
                  </a:lnTo>
                  <a:lnTo>
                    <a:pt x="284" y="41"/>
                  </a:lnTo>
                  <a:lnTo>
                    <a:pt x="313" y="44"/>
                  </a:lnTo>
                  <a:lnTo>
                    <a:pt x="343" y="45"/>
                  </a:lnTo>
                  <a:lnTo>
                    <a:pt x="373" y="45"/>
                  </a:lnTo>
                  <a:lnTo>
                    <a:pt x="402" y="45"/>
                  </a:lnTo>
                  <a:lnTo>
                    <a:pt x="432" y="44"/>
                  </a:lnTo>
                  <a:lnTo>
                    <a:pt x="0" y="0"/>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18" name="Freeform 22"/>
            <p:cNvSpPr>
              <a:spLocks noChangeArrowheads="1"/>
            </p:cNvSpPr>
            <p:nvPr/>
          </p:nvSpPr>
          <p:spPr bwMode="auto">
            <a:xfrm>
              <a:off x="2435" y="1850"/>
              <a:ext cx="43" cy="5"/>
            </a:xfrm>
            <a:custGeom>
              <a:avLst/>
              <a:gdLst/>
              <a:ahLst/>
              <a:cxnLst>
                <a:cxn ang="0">
                  <a:pos x="0" y="22"/>
                </a:cxn>
                <a:cxn ang="0">
                  <a:pos x="13" y="20"/>
                </a:cxn>
                <a:cxn ang="0">
                  <a:pos x="27" y="19"/>
                </a:cxn>
                <a:cxn ang="0">
                  <a:pos x="39" y="19"/>
                </a:cxn>
                <a:cxn ang="0">
                  <a:pos x="52" y="18"/>
                </a:cxn>
                <a:cxn ang="0">
                  <a:pos x="65" y="16"/>
                </a:cxn>
                <a:cxn ang="0">
                  <a:pos x="76" y="15"/>
                </a:cxn>
                <a:cxn ang="0">
                  <a:pos x="89" y="14"/>
                </a:cxn>
                <a:cxn ang="0">
                  <a:pos x="102" y="13"/>
                </a:cxn>
                <a:cxn ang="0">
                  <a:pos x="115" y="12"/>
                </a:cxn>
                <a:cxn ang="0">
                  <a:pos x="127" y="10"/>
                </a:cxn>
                <a:cxn ang="0">
                  <a:pos x="139" y="8"/>
                </a:cxn>
                <a:cxn ang="0">
                  <a:pos x="153" y="6"/>
                </a:cxn>
                <a:cxn ang="0">
                  <a:pos x="165" y="4"/>
                </a:cxn>
                <a:cxn ang="0">
                  <a:pos x="177" y="2"/>
                </a:cxn>
                <a:cxn ang="0">
                  <a:pos x="188" y="0"/>
                </a:cxn>
                <a:cxn ang="0">
                  <a:pos x="0" y="22"/>
                </a:cxn>
              </a:cxnLst>
              <a:rect l="0" t="0" r="r" b="b"/>
              <a:pathLst>
                <a:path w="189" h="23">
                  <a:moveTo>
                    <a:pt x="0" y="22"/>
                  </a:moveTo>
                  <a:lnTo>
                    <a:pt x="13" y="20"/>
                  </a:lnTo>
                  <a:lnTo>
                    <a:pt x="27" y="19"/>
                  </a:lnTo>
                  <a:lnTo>
                    <a:pt x="39" y="19"/>
                  </a:lnTo>
                  <a:lnTo>
                    <a:pt x="52" y="18"/>
                  </a:lnTo>
                  <a:lnTo>
                    <a:pt x="65" y="16"/>
                  </a:lnTo>
                  <a:lnTo>
                    <a:pt x="76" y="15"/>
                  </a:lnTo>
                  <a:lnTo>
                    <a:pt x="89" y="14"/>
                  </a:lnTo>
                  <a:lnTo>
                    <a:pt x="102" y="13"/>
                  </a:lnTo>
                  <a:lnTo>
                    <a:pt x="115" y="12"/>
                  </a:lnTo>
                  <a:lnTo>
                    <a:pt x="127" y="10"/>
                  </a:lnTo>
                  <a:lnTo>
                    <a:pt x="139" y="8"/>
                  </a:lnTo>
                  <a:lnTo>
                    <a:pt x="153" y="6"/>
                  </a:lnTo>
                  <a:lnTo>
                    <a:pt x="165" y="4"/>
                  </a:lnTo>
                  <a:lnTo>
                    <a:pt x="177" y="2"/>
                  </a:lnTo>
                  <a:lnTo>
                    <a:pt x="188" y="0"/>
                  </a:lnTo>
                  <a:lnTo>
                    <a:pt x="0" y="22"/>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19" name="Freeform 23"/>
            <p:cNvSpPr>
              <a:spLocks noChangeArrowheads="1"/>
            </p:cNvSpPr>
            <p:nvPr/>
          </p:nvSpPr>
          <p:spPr bwMode="auto">
            <a:xfrm>
              <a:off x="2958" y="1921"/>
              <a:ext cx="48" cy="41"/>
            </a:xfrm>
            <a:custGeom>
              <a:avLst/>
              <a:gdLst/>
              <a:ahLst/>
              <a:cxnLst>
                <a:cxn ang="0">
                  <a:pos x="0" y="0"/>
                </a:cxn>
                <a:cxn ang="0">
                  <a:pos x="12" y="15"/>
                </a:cxn>
                <a:cxn ang="0">
                  <a:pos x="24" y="27"/>
                </a:cxn>
                <a:cxn ang="0">
                  <a:pos x="36" y="39"/>
                </a:cxn>
                <a:cxn ang="0">
                  <a:pos x="49" y="50"/>
                </a:cxn>
                <a:cxn ang="0">
                  <a:pos x="62" y="63"/>
                </a:cxn>
                <a:cxn ang="0">
                  <a:pos x="77" y="75"/>
                </a:cxn>
                <a:cxn ang="0">
                  <a:pos x="88" y="87"/>
                </a:cxn>
                <a:cxn ang="0">
                  <a:pos x="104" y="99"/>
                </a:cxn>
                <a:cxn ang="0">
                  <a:pos x="118" y="110"/>
                </a:cxn>
                <a:cxn ang="0">
                  <a:pos x="133" y="121"/>
                </a:cxn>
                <a:cxn ang="0">
                  <a:pos x="148" y="133"/>
                </a:cxn>
                <a:cxn ang="0">
                  <a:pos x="163" y="145"/>
                </a:cxn>
                <a:cxn ang="0">
                  <a:pos x="179" y="154"/>
                </a:cxn>
                <a:cxn ang="0">
                  <a:pos x="196" y="166"/>
                </a:cxn>
                <a:cxn ang="0">
                  <a:pos x="212" y="178"/>
                </a:cxn>
                <a:cxn ang="0">
                  <a:pos x="0" y="0"/>
                </a:cxn>
              </a:cxnLst>
              <a:rect l="0" t="0" r="r" b="b"/>
              <a:pathLst>
                <a:path w="213" h="179">
                  <a:moveTo>
                    <a:pt x="0" y="0"/>
                  </a:moveTo>
                  <a:lnTo>
                    <a:pt x="12" y="15"/>
                  </a:lnTo>
                  <a:lnTo>
                    <a:pt x="24" y="27"/>
                  </a:lnTo>
                  <a:lnTo>
                    <a:pt x="36" y="39"/>
                  </a:lnTo>
                  <a:lnTo>
                    <a:pt x="49" y="50"/>
                  </a:lnTo>
                  <a:lnTo>
                    <a:pt x="62" y="63"/>
                  </a:lnTo>
                  <a:lnTo>
                    <a:pt x="77" y="75"/>
                  </a:lnTo>
                  <a:lnTo>
                    <a:pt x="88" y="87"/>
                  </a:lnTo>
                  <a:lnTo>
                    <a:pt x="104" y="99"/>
                  </a:lnTo>
                  <a:lnTo>
                    <a:pt x="118" y="110"/>
                  </a:lnTo>
                  <a:lnTo>
                    <a:pt x="133" y="121"/>
                  </a:lnTo>
                  <a:lnTo>
                    <a:pt x="148" y="133"/>
                  </a:lnTo>
                  <a:lnTo>
                    <a:pt x="163" y="145"/>
                  </a:lnTo>
                  <a:lnTo>
                    <a:pt x="179" y="154"/>
                  </a:lnTo>
                  <a:lnTo>
                    <a:pt x="196" y="166"/>
                  </a:lnTo>
                  <a:lnTo>
                    <a:pt x="212" y="178"/>
                  </a:lnTo>
                  <a:lnTo>
                    <a:pt x="0" y="0"/>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20" name="Freeform 24"/>
            <p:cNvSpPr>
              <a:spLocks noChangeArrowheads="1"/>
            </p:cNvSpPr>
            <p:nvPr/>
          </p:nvSpPr>
          <p:spPr bwMode="auto">
            <a:xfrm>
              <a:off x="3568" y="1850"/>
              <a:ext cx="24" cy="54"/>
            </a:xfrm>
            <a:custGeom>
              <a:avLst/>
              <a:gdLst/>
              <a:ahLst/>
              <a:cxnLst>
                <a:cxn ang="0">
                  <a:pos x="0" y="237"/>
                </a:cxn>
                <a:cxn ang="0">
                  <a:pos x="10" y="223"/>
                </a:cxn>
                <a:cxn ang="0">
                  <a:pos x="20" y="208"/>
                </a:cxn>
                <a:cxn ang="0">
                  <a:pos x="29" y="192"/>
                </a:cxn>
                <a:cxn ang="0">
                  <a:pos x="38" y="177"/>
                </a:cxn>
                <a:cxn ang="0">
                  <a:pos x="47" y="161"/>
                </a:cxn>
                <a:cxn ang="0">
                  <a:pos x="56" y="146"/>
                </a:cxn>
                <a:cxn ang="0">
                  <a:pos x="62" y="130"/>
                </a:cxn>
                <a:cxn ang="0">
                  <a:pos x="70" y="114"/>
                </a:cxn>
                <a:cxn ang="0">
                  <a:pos x="76" y="98"/>
                </a:cxn>
                <a:cxn ang="0">
                  <a:pos x="82" y="82"/>
                </a:cxn>
                <a:cxn ang="0">
                  <a:pos x="88" y="67"/>
                </a:cxn>
                <a:cxn ang="0">
                  <a:pos x="92" y="49"/>
                </a:cxn>
                <a:cxn ang="0">
                  <a:pos x="97" y="34"/>
                </a:cxn>
                <a:cxn ang="0">
                  <a:pos x="101" y="18"/>
                </a:cxn>
                <a:cxn ang="0">
                  <a:pos x="104" y="0"/>
                </a:cxn>
                <a:cxn ang="0">
                  <a:pos x="0" y="237"/>
                </a:cxn>
              </a:cxnLst>
              <a:rect l="0" t="0" r="r" b="b"/>
              <a:pathLst>
                <a:path w="105" h="238">
                  <a:moveTo>
                    <a:pt x="0" y="237"/>
                  </a:moveTo>
                  <a:lnTo>
                    <a:pt x="10" y="223"/>
                  </a:lnTo>
                  <a:lnTo>
                    <a:pt x="20" y="208"/>
                  </a:lnTo>
                  <a:lnTo>
                    <a:pt x="29" y="192"/>
                  </a:lnTo>
                  <a:lnTo>
                    <a:pt x="38" y="177"/>
                  </a:lnTo>
                  <a:lnTo>
                    <a:pt x="47" y="161"/>
                  </a:lnTo>
                  <a:lnTo>
                    <a:pt x="56" y="146"/>
                  </a:lnTo>
                  <a:lnTo>
                    <a:pt x="62" y="130"/>
                  </a:lnTo>
                  <a:lnTo>
                    <a:pt x="70" y="114"/>
                  </a:lnTo>
                  <a:lnTo>
                    <a:pt x="76" y="98"/>
                  </a:lnTo>
                  <a:lnTo>
                    <a:pt x="82" y="82"/>
                  </a:lnTo>
                  <a:lnTo>
                    <a:pt x="88" y="67"/>
                  </a:lnTo>
                  <a:lnTo>
                    <a:pt x="92" y="49"/>
                  </a:lnTo>
                  <a:lnTo>
                    <a:pt x="97" y="34"/>
                  </a:lnTo>
                  <a:lnTo>
                    <a:pt x="101" y="18"/>
                  </a:lnTo>
                  <a:lnTo>
                    <a:pt x="104" y="0"/>
                  </a:lnTo>
                  <a:lnTo>
                    <a:pt x="0" y="237"/>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21" name="Freeform 25"/>
            <p:cNvSpPr>
              <a:spLocks noChangeArrowheads="1"/>
            </p:cNvSpPr>
            <p:nvPr/>
          </p:nvSpPr>
          <p:spPr bwMode="auto">
            <a:xfrm>
              <a:off x="3831" y="1582"/>
              <a:ext cx="192" cy="162"/>
            </a:xfrm>
            <a:custGeom>
              <a:avLst/>
              <a:gdLst/>
              <a:ahLst/>
              <a:cxnLst>
                <a:cxn ang="0">
                  <a:pos x="846" y="715"/>
                </a:cxn>
                <a:cxn ang="0">
                  <a:pos x="844" y="675"/>
                </a:cxn>
                <a:cxn ang="0">
                  <a:pos x="841" y="637"/>
                </a:cxn>
                <a:cxn ang="0">
                  <a:pos x="833" y="598"/>
                </a:cxn>
                <a:cxn ang="0">
                  <a:pos x="822" y="561"/>
                </a:cxn>
                <a:cxn ang="0">
                  <a:pos x="807" y="523"/>
                </a:cxn>
                <a:cxn ang="0">
                  <a:pos x="791" y="485"/>
                </a:cxn>
                <a:cxn ang="0">
                  <a:pos x="768" y="449"/>
                </a:cxn>
                <a:cxn ang="0">
                  <a:pos x="745" y="412"/>
                </a:cxn>
                <a:cxn ang="0">
                  <a:pos x="718" y="378"/>
                </a:cxn>
                <a:cxn ang="0">
                  <a:pos x="688" y="344"/>
                </a:cxn>
                <a:cxn ang="0">
                  <a:pos x="653" y="310"/>
                </a:cxn>
                <a:cxn ang="0">
                  <a:pos x="618" y="278"/>
                </a:cxn>
                <a:cxn ang="0">
                  <a:pos x="578" y="246"/>
                </a:cxn>
                <a:cxn ang="0">
                  <a:pos x="536" y="217"/>
                </a:cxn>
                <a:cxn ang="0">
                  <a:pos x="493" y="187"/>
                </a:cxn>
                <a:cxn ang="0">
                  <a:pos x="447" y="160"/>
                </a:cxn>
                <a:cxn ang="0">
                  <a:pos x="397" y="135"/>
                </a:cxn>
                <a:cxn ang="0">
                  <a:pos x="346" y="112"/>
                </a:cxn>
                <a:cxn ang="0">
                  <a:pos x="292" y="88"/>
                </a:cxn>
                <a:cxn ang="0">
                  <a:pos x="237" y="67"/>
                </a:cxn>
                <a:cxn ang="0">
                  <a:pos x="181" y="48"/>
                </a:cxn>
                <a:cxn ang="0">
                  <a:pos x="121" y="30"/>
                </a:cxn>
                <a:cxn ang="0">
                  <a:pos x="62" y="13"/>
                </a:cxn>
                <a:cxn ang="0">
                  <a:pos x="0" y="0"/>
                </a:cxn>
                <a:cxn ang="0">
                  <a:pos x="846" y="715"/>
                </a:cxn>
              </a:cxnLst>
              <a:rect l="0" t="0" r="r" b="b"/>
              <a:pathLst>
                <a:path w="847" h="716">
                  <a:moveTo>
                    <a:pt x="846" y="715"/>
                  </a:moveTo>
                  <a:lnTo>
                    <a:pt x="844" y="675"/>
                  </a:lnTo>
                  <a:lnTo>
                    <a:pt x="841" y="637"/>
                  </a:lnTo>
                  <a:lnTo>
                    <a:pt x="833" y="598"/>
                  </a:lnTo>
                  <a:lnTo>
                    <a:pt x="822" y="561"/>
                  </a:lnTo>
                  <a:lnTo>
                    <a:pt x="807" y="523"/>
                  </a:lnTo>
                  <a:lnTo>
                    <a:pt x="791" y="485"/>
                  </a:lnTo>
                  <a:lnTo>
                    <a:pt x="768" y="449"/>
                  </a:lnTo>
                  <a:lnTo>
                    <a:pt x="745" y="412"/>
                  </a:lnTo>
                  <a:lnTo>
                    <a:pt x="718" y="378"/>
                  </a:lnTo>
                  <a:lnTo>
                    <a:pt x="688" y="344"/>
                  </a:lnTo>
                  <a:lnTo>
                    <a:pt x="653" y="310"/>
                  </a:lnTo>
                  <a:lnTo>
                    <a:pt x="618" y="278"/>
                  </a:lnTo>
                  <a:lnTo>
                    <a:pt x="578" y="246"/>
                  </a:lnTo>
                  <a:lnTo>
                    <a:pt x="536" y="217"/>
                  </a:lnTo>
                  <a:lnTo>
                    <a:pt x="493" y="187"/>
                  </a:lnTo>
                  <a:lnTo>
                    <a:pt x="447" y="160"/>
                  </a:lnTo>
                  <a:lnTo>
                    <a:pt x="397" y="135"/>
                  </a:lnTo>
                  <a:lnTo>
                    <a:pt x="346" y="112"/>
                  </a:lnTo>
                  <a:lnTo>
                    <a:pt x="292" y="88"/>
                  </a:lnTo>
                  <a:lnTo>
                    <a:pt x="237" y="67"/>
                  </a:lnTo>
                  <a:lnTo>
                    <a:pt x="181" y="48"/>
                  </a:lnTo>
                  <a:lnTo>
                    <a:pt x="121" y="30"/>
                  </a:lnTo>
                  <a:lnTo>
                    <a:pt x="62" y="13"/>
                  </a:lnTo>
                  <a:lnTo>
                    <a:pt x="0" y="0"/>
                  </a:lnTo>
                  <a:lnTo>
                    <a:pt x="846" y="715"/>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22" name="Freeform 26"/>
            <p:cNvSpPr>
              <a:spLocks noChangeArrowheads="1"/>
            </p:cNvSpPr>
            <p:nvPr/>
          </p:nvSpPr>
          <p:spPr bwMode="auto">
            <a:xfrm>
              <a:off x="4138" y="1442"/>
              <a:ext cx="90" cy="54"/>
            </a:xfrm>
            <a:custGeom>
              <a:avLst/>
              <a:gdLst/>
              <a:ahLst/>
              <a:cxnLst>
                <a:cxn ang="0">
                  <a:pos x="0" y="238"/>
                </a:cxn>
                <a:cxn ang="0">
                  <a:pos x="33" y="226"/>
                </a:cxn>
                <a:cxn ang="0">
                  <a:pos x="64" y="213"/>
                </a:cxn>
                <a:cxn ang="0">
                  <a:pos x="95" y="199"/>
                </a:cxn>
                <a:cxn ang="0">
                  <a:pos x="124" y="187"/>
                </a:cxn>
                <a:cxn ang="0">
                  <a:pos x="153" y="171"/>
                </a:cxn>
                <a:cxn ang="0">
                  <a:pos x="181" y="157"/>
                </a:cxn>
                <a:cxn ang="0">
                  <a:pos x="209" y="142"/>
                </a:cxn>
                <a:cxn ang="0">
                  <a:pos x="235" y="126"/>
                </a:cxn>
                <a:cxn ang="0">
                  <a:pos x="262" y="109"/>
                </a:cxn>
                <a:cxn ang="0">
                  <a:pos x="285" y="92"/>
                </a:cxn>
                <a:cxn ang="0">
                  <a:pos x="310" y="75"/>
                </a:cxn>
                <a:cxn ang="0">
                  <a:pos x="332" y="56"/>
                </a:cxn>
                <a:cxn ang="0">
                  <a:pos x="354" y="38"/>
                </a:cxn>
                <a:cxn ang="0">
                  <a:pos x="375" y="19"/>
                </a:cxn>
                <a:cxn ang="0">
                  <a:pos x="395" y="0"/>
                </a:cxn>
                <a:cxn ang="0">
                  <a:pos x="0" y="238"/>
                </a:cxn>
              </a:cxnLst>
              <a:rect l="0" t="0" r="r" b="b"/>
              <a:pathLst>
                <a:path w="396" h="239">
                  <a:moveTo>
                    <a:pt x="0" y="238"/>
                  </a:moveTo>
                  <a:lnTo>
                    <a:pt x="33" y="226"/>
                  </a:lnTo>
                  <a:lnTo>
                    <a:pt x="64" y="213"/>
                  </a:lnTo>
                  <a:lnTo>
                    <a:pt x="95" y="199"/>
                  </a:lnTo>
                  <a:lnTo>
                    <a:pt x="124" y="187"/>
                  </a:lnTo>
                  <a:lnTo>
                    <a:pt x="153" y="171"/>
                  </a:lnTo>
                  <a:lnTo>
                    <a:pt x="181" y="157"/>
                  </a:lnTo>
                  <a:lnTo>
                    <a:pt x="209" y="142"/>
                  </a:lnTo>
                  <a:lnTo>
                    <a:pt x="235" y="126"/>
                  </a:lnTo>
                  <a:lnTo>
                    <a:pt x="262" y="109"/>
                  </a:lnTo>
                  <a:lnTo>
                    <a:pt x="285" y="92"/>
                  </a:lnTo>
                  <a:lnTo>
                    <a:pt x="310" y="75"/>
                  </a:lnTo>
                  <a:lnTo>
                    <a:pt x="332" y="56"/>
                  </a:lnTo>
                  <a:lnTo>
                    <a:pt x="354" y="38"/>
                  </a:lnTo>
                  <a:lnTo>
                    <a:pt x="375" y="19"/>
                  </a:lnTo>
                  <a:lnTo>
                    <a:pt x="395" y="0"/>
                  </a:lnTo>
                  <a:lnTo>
                    <a:pt x="0" y="238"/>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23" name="Freeform 27"/>
            <p:cNvSpPr>
              <a:spLocks noChangeArrowheads="1"/>
            </p:cNvSpPr>
            <p:nvPr/>
          </p:nvSpPr>
          <p:spPr bwMode="auto">
            <a:xfrm>
              <a:off x="4065" y="1203"/>
              <a:ext cx="7" cy="37"/>
            </a:xfrm>
            <a:custGeom>
              <a:avLst/>
              <a:gdLst/>
              <a:ahLst/>
              <a:cxnLst>
                <a:cxn ang="0">
                  <a:pos x="30" y="160"/>
                </a:cxn>
                <a:cxn ang="0">
                  <a:pos x="30" y="149"/>
                </a:cxn>
                <a:cxn ang="0">
                  <a:pos x="30" y="139"/>
                </a:cxn>
                <a:cxn ang="0">
                  <a:pos x="30" y="129"/>
                </a:cxn>
                <a:cxn ang="0">
                  <a:pos x="30" y="117"/>
                </a:cxn>
                <a:cxn ang="0">
                  <a:pos x="29" y="107"/>
                </a:cxn>
                <a:cxn ang="0">
                  <a:pos x="27" y="96"/>
                </a:cxn>
                <a:cxn ang="0">
                  <a:pos x="26" y="85"/>
                </a:cxn>
                <a:cxn ang="0">
                  <a:pos x="24" y="73"/>
                </a:cxn>
                <a:cxn ang="0">
                  <a:pos x="21" y="64"/>
                </a:cxn>
                <a:cxn ang="0">
                  <a:pos x="17" y="53"/>
                </a:cxn>
                <a:cxn ang="0">
                  <a:pos x="17" y="41"/>
                </a:cxn>
                <a:cxn ang="0">
                  <a:pos x="12" y="32"/>
                </a:cxn>
                <a:cxn ang="0">
                  <a:pos x="8" y="21"/>
                </a:cxn>
                <a:cxn ang="0">
                  <a:pos x="5" y="10"/>
                </a:cxn>
                <a:cxn ang="0">
                  <a:pos x="0" y="0"/>
                </a:cxn>
                <a:cxn ang="0">
                  <a:pos x="30" y="160"/>
                </a:cxn>
              </a:cxnLst>
              <a:rect l="0" t="0" r="r" b="b"/>
              <a:pathLst>
                <a:path w="31" h="161">
                  <a:moveTo>
                    <a:pt x="30" y="160"/>
                  </a:moveTo>
                  <a:lnTo>
                    <a:pt x="30" y="149"/>
                  </a:lnTo>
                  <a:lnTo>
                    <a:pt x="30" y="139"/>
                  </a:lnTo>
                  <a:lnTo>
                    <a:pt x="30" y="129"/>
                  </a:lnTo>
                  <a:lnTo>
                    <a:pt x="30" y="117"/>
                  </a:lnTo>
                  <a:lnTo>
                    <a:pt x="29" y="107"/>
                  </a:lnTo>
                  <a:lnTo>
                    <a:pt x="27" y="96"/>
                  </a:lnTo>
                  <a:lnTo>
                    <a:pt x="26" y="85"/>
                  </a:lnTo>
                  <a:lnTo>
                    <a:pt x="24" y="73"/>
                  </a:lnTo>
                  <a:lnTo>
                    <a:pt x="21" y="64"/>
                  </a:lnTo>
                  <a:lnTo>
                    <a:pt x="17" y="53"/>
                  </a:lnTo>
                  <a:lnTo>
                    <a:pt x="17" y="41"/>
                  </a:lnTo>
                  <a:lnTo>
                    <a:pt x="12" y="32"/>
                  </a:lnTo>
                  <a:lnTo>
                    <a:pt x="8" y="21"/>
                  </a:lnTo>
                  <a:lnTo>
                    <a:pt x="5" y="10"/>
                  </a:lnTo>
                  <a:lnTo>
                    <a:pt x="0" y="0"/>
                  </a:lnTo>
                  <a:lnTo>
                    <a:pt x="30" y="160"/>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24" name="Freeform 28"/>
            <p:cNvSpPr>
              <a:spLocks noChangeArrowheads="1"/>
            </p:cNvSpPr>
            <p:nvPr/>
          </p:nvSpPr>
          <p:spPr bwMode="auto">
            <a:xfrm>
              <a:off x="3620" y="1129"/>
              <a:ext cx="49" cy="35"/>
            </a:xfrm>
            <a:custGeom>
              <a:avLst/>
              <a:gdLst/>
              <a:ahLst/>
              <a:cxnLst>
                <a:cxn ang="0">
                  <a:pos x="217" y="0"/>
                </a:cxn>
                <a:cxn ang="0">
                  <a:pos x="201" y="9"/>
                </a:cxn>
                <a:cxn ang="0">
                  <a:pos x="185" y="17"/>
                </a:cxn>
                <a:cxn ang="0">
                  <a:pos x="167" y="27"/>
                </a:cxn>
                <a:cxn ang="0">
                  <a:pos x="152" y="36"/>
                </a:cxn>
                <a:cxn ang="0">
                  <a:pos x="137" y="45"/>
                </a:cxn>
                <a:cxn ang="0">
                  <a:pos x="121" y="56"/>
                </a:cxn>
                <a:cxn ang="0">
                  <a:pos x="106" y="66"/>
                </a:cxn>
                <a:cxn ang="0">
                  <a:pos x="91" y="76"/>
                </a:cxn>
                <a:cxn ang="0">
                  <a:pos x="77" y="86"/>
                </a:cxn>
                <a:cxn ang="0">
                  <a:pos x="63" y="97"/>
                </a:cxn>
                <a:cxn ang="0">
                  <a:pos x="49" y="107"/>
                </a:cxn>
                <a:cxn ang="0">
                  <a:pos x="37" y="118"/>
                </a:cxn>
                <a:cxn ang="0">
                  <a:pos x="24" y="130"/>
                </a:cxn>
                <a:cxn ang="0">
                  <a:pos x="12" y="140"/>
                </a:cxn>
                <a:cxn ang="0">
                  <a:pos x="0" y="152"/>
                </a:cxn>
                <a:cxn ang="0">
                  <a:pos x="217" y="0"/>
                </a:cxn>
              </a:cxnLst>
              <a:rect l="0" t="0" r="r" b="b"/>
              <a:pathLst>
                <a:path w="218" h="153">
                  <a:moveTo>
                    <a:pt x="217" y="0"/>
                  </a:moveTo>
                  <a:lnTo>
                    <a:pt x="201" y="9"/>
                  </a:lnTo>
                  <a:lnTo>
                    <a:pt x="185" y="17"/>
                  </a:lnTo>
                  <a:lnTo>
                    <a:pt x="167" y="27"/>
                  </a:lnTo>
                  <a:lnTo>
                    <a:pt x="152" y="36"/>
                  </a:lnTo>
                  <a:lnTo>
                    <a:pt x="137" y="45"/>
                  </a:lnTo>
                  <a:lnTo>
                    <a:pt x="121" y="56"/>
                  </a:lnTo>
                  <a:lnTo>
                    <a:pt x="106" y="66"/>
                  </a:lnTo>
                  <a:lnTo>
                    <a:pt x="91" y="76"/>
                  </a:lnTo>
                  <a:lnTo>
                    <a:pt x="77" y="86"/>
                  </a:lnTo>
                  <a:lnTo>
                    <a:pt x="63" y="97"/>
                  </a:lnTo>
                  <a:lnTo>
                    <a:pt x="49" y="107"/>
                  </a:lnTo>
                  <a:lnTo>
                    <a:pt x="37" y="118"/>
                  </a:lnTo>
                  <a:lnTo>
                    <a:pt x="24" y="130"/>
                  </a:lnTo>
                  <a:lnTo>
                    <a:pt x="12" y="140"/>
                  </a:lnTo>
                  <a:lnTo>
                    <a:pt x="0" y="152"/>
                  </a:lnTo>
                  <a:lnTo>
                    <a:pt x="217" y="0"/>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25" name="Freeform 29"/>
            <p:cNvSpPr>
              <a:spLocks noChangeArrowheads="1"/>
            </p:cNvSpPr>
            <p:nvPr/>
          </p:nvSpPr>
          <p:spPr bwMode="auto">
            <a:xfrm>
              <a:off x="3261" y="1150"/>
              <a:ext cx="29" cy="36"/>
            </a:xfrm>
            <a:custGeom>
              <a:avLst/>
              <a:gdLst/>
              <a:ahLst/>
              <a:cxnLst>
                <a:cxn ang="0">
                  <a:pos x="128" y="0"/>
                </a:cxn>
                <a:cxn ang="0">
                  <a:pos x="117" y="11"/>
                </a:cxn>
                <a:cxn ang="0">
                  <a:pos x="107" y="20"/>
                </a:cxn>
                <a:cxn ang="0">
                  <a:pos x="95" y="31"/>
                </a:cxn>
                <a:cxn ang="0">
                  <a:pos x="86" y="40"/>
                </a:cxn>
                <a:cxn ang="0">
                  <a:pos x="76" y="50"/>
                </a:cxn>
                <a:cxn ang="0">
                  <a:pos x="66" y="62"/>
                </a:cxn>
                <a:cxn ang="0">
                  <a:pos x="57" y="71"/>
                </a:cxn>
                <a:cxn ang="0">
                  <a:pos x="49" y="82"/>
                </a:cxn>
                <a:cxn ang="0">
                  <a:pos x="41" y="93"/>
                </a:cxn>
                <a:cxn ang="0">
                  <a:pos x="34" y="103"/>
                </a:cxn>
                <a:cxn ang="0">
                  <a:pos x="26" y="114"/>
                </a:cxn>
                <a:cxn ang="0">
                  <a:pos x="19" y="125"/>
                </a:cxn>
                <a:cxn ang="0">
                  <a:pos x="12" y="137"/>
                </a:cxn>
                <a:cxn ang="0">
                  <a:pos x="5" y="147"/>
                </a:cxn>
                <a:cxn ang="0">
                  <a:pos x="0" y="158"/>
                </a:cxn>
                <a:cxn ang="0">
                  <a:pos x="128" y="0"/>
                </a:cxn>
              </a:cxnLst>
              <a:rect l="0" t="0" r="r" b="b"/>
              <a:pathLst>
                <a:path w="129" h="159">
                  <a:moveTo>
                    <a:pt x="128" y="0"/>
                  </a:moveTo>
                  <a:lnTo>
                    <a:pt x="117" y="11"/>
                  </a:lnTo>
                  <a:lnTo>
                    <a:pt x="107" y="20"/>
                  </a:lnTo>
                  <a:lnTo>
                    <a:pt x="95" y="31"/>
                  </a:lnTo>
                  <a:lnTo>
                    <a:pt x="86" y="40"/>
                  </a:lnTo>
                  <a:lnTo>
                    <a:pt x="76" y="50"/>
                  </a:lnTo>
                  <a:lnTo>
                    <a:pt x="66" y="62"/>
                  </a:lnTo>
                  <a:lnTo>
                    <a:pt x="57" y="71"/>
                  </a:lnTo>
                  <a:lnTo>
                    <a:pt x="49" y="82"/>
                  </a:lnTo>
                  <a:lnTo>
                    <a:pt x="41" y="93"/>
                  </a:lnTo>
                  <a:lnTo>
                    <a:pt x="34" y="103"/>
                  </a:lnTo>
                  <a:lnTo>
                    <a:pt x="26" y="114"/>
                  </a:lnTo>
                  <a:lnTo>
                    <a:pt x="19" y="125"/>
                  </a:lnTo>
                  <a:lnTo>
                    <a:pt x="12" y="137"/>
                  </a:lnTo>
                  <a:lnTo>
                    <a:pt x="5" y="147"/>
                  </a:lnTo>
                  <a:lnTo>
                    <a:pt x="0" y="158"/>
                  </a:lnTo>
                  <a:lnTo>
                    <a:pt x="128" y="0"/>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26" name="Freeform 30"/>
            <p:cNvSpPr>
              <a:spLocks noChangeArrowheads="1"/>
            </p:cNvSpPr>
            <p:nvPr/>
          </p:nvSpPr>
          <p:spPr bwMode="auto">
            <a:xfrm>
              <a:off x="2814" y="1195"/>
              <a:ext cx="63" cy="21"/>
            </a:xfrm>
            <a:custGeom>
              <a:avLst/>
              <a:gdLst/>
              <a:ahLst/>
              <a:cxnLst>
                <a:cxn ang="0">
                  <a:pos x="279" y="93"/>
                </a:cxn>
                <a:cxn ang="0">
                  <a:pos x="259" y="86"/>
                </a:cxn>
                <a:cxn ang="0">
                  <a:pos x="242" y="79"/>
                </a:cxn>
                <a:cxn ang="0">
                  <a:pos x="223" y="72"/>
                </a:cxn>
                <a:cxn ang="0">
                  <a:pos x="207" y="65"/>
                </a:cxn>
                <a:cxn ang="0">
                  <a:pos x="188" y="58"/>
                </a:cxn>
                <a:cxn ang="0">
                  <a:pos x="170" y="50"/>
                </a:cxn>
                <a:cxn ang="0">
                  <a:pos x="152" y="45"/>
                </a:cxn>
                <a:cxn ang="0">
                  <a:pos x="133" y="39"/>
                </a:cxn>
                <a:cxn ang="0">
                  <a:pos x="115" y="33"/>
                </a:cxn>
                <a:cxn ang="0">
                  <a:pos x="95" y="27"/>
                </a:cxn>
                <a:cxn ang="0">
                  <a:pos x="77" y="22"/>
                </a:cxn>
                <a:cxn ang="0">
                  <a:pos x="57" y="17"/>
                </a:cxn>
                <a:cxn ang="0">
                  <a:pos x="38" y="10"/>
                </a:cxn>
                <a:cxn ang="0">
                  <a:pos x="19" y="6"/>
                </a:cxn>
                <a:cxn ang="0">
                  <a:pos x="0" y="0"/>
                </a:cxn>
                <a:cxn ang="0">
                  <a:pos x="279" y="93"/>
                </a:cxn>
              </a:cxnLst>
              <a:rect l="0" t="0" r="r" b="b"/>
              <a:pathLst>
                <a:path w="280" h="94">
                  <a:moveTo>
                    <a:pt x="279" y="93"/>
                  </a:moveTo>
                  <a:lnTo>
                    <a:pt x="259" y="86"/>
                  </a:lnTo>
                  <a:lnTo>
                    <a:pt x="242" y="79"/>
                  </a:lnTo>
                  <a:lnTo>
                    <a:pt x="223" y="72"/>
                  </a:lnTo>
                  <a:lnTo>
                    <a:pt x="207" y="65"/>
                  </a:lnTo>
                  <a:lnTo>
                    <a:pt x="188" y="58"/>
                  </a:lnTo>
                  <a:lnTo>
                    <a:pt x="170" y="50"/>
                  </a:lnTo>
                  <a:lnTo>
                    <a:pt x="152" y="45"/>
                  </a:lnTo>
                  <a:lnTo>
                    <a:pt x="133" y="39"/>
                  </a:lnTo>
                  <a:lnTo>
                    <a:pt x="115" y="33"/>
                  </a:lnTo>
                  <a:lnTo>
                    <a:pt x="95" y="27"/>
                  </a:lnTo>
                  <a:lnTo>
                    <a:pt x="77" y="22"/>
                  </a:lnTo>
                  <a:lnTo>
                    <a:pt x="57" y="17"/>
                  </a:lnTo>
                  <a:lnTo>
                    <a:pt x="38" y="10"/>
                  </a:lnTo>
                  <a:lnTo>
                    <a:pt x="19" y="6"/>
                  </a:lnTo>
                  <a:lnTo>
                    <a:pt x="0" y="0"/>
                  </a:lnTo>
                  <a:lnTo>
                    <a:pt x="279" y="93"/>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27" name="Freeform 31"/>
            <p:cNvSpPr>
              <a:spLocks noChangeArrowheads="1"/>
            </p:cNvSpPr>
            <p:nvPr/>
          </p:nvSpPr>
          <p:spPr bwMode="auto">
            <a:xfrm>
              <a:off x="2348" y="1413"/>
              <a:ext cx="20" cy="40"/>
            </a:xfrm>
            <a:custGeom>
              <a:avLst/>
              <a:gdLst/>
              <a:ahLst/>
              <a:cxnLst>
                <a:cxn ang="0">
                  <a:pos x="0" y="0"/>
                </a:cxn>
                <a:cxn ang="0">
                  <a:pos x="3" y="11"/>
                </a:cxn>
                <a:cxn ang="0">
                  <a:pos x="8" y="24"/>
                </a:cxn>
                <a:cxn ang="0">
                  <a:pos x="12" y="36"/>
                </a:cxn>
                <a:cxn ang="0">
                  <a:pos x="16" y="47"/>
                </a:cxn>
                <a:cxn ang="0">
                  <a:pos x="22" y="59"/>
                </a:cxn>
                <a:cxn ang="0">
                  <a:pos x="26" y="70"/>
                </a:cxn>
                <a:cxn ang="0">
                  <a:pos x="33" y="83"/>
                </a:cxn>
                <a:cxn ang="0">
                  <a:pos x="38" y="94"/>
                </a:cxn>
                <a:cxn ang="0">
                  <a:pos x="44" y="106"/>
                </a:cxn>
                <a:cxn ang="0">
                  <a:pos x="50" y="117"/>
                </a:cxn>
                <a:cxn ang="0">
                  <a:pos x="57" y="129"/>
                </a:cxn>
                <a:cxn ang="0">
                  <a:pos x="64" y="140"/>
                </a:cxn>
                <a:cxn ang="0">
                  <a:pos x="71" y="151"/>
                </a:cxn>
                <a:cxn ang="0">
                  <a:pos x="78" y="164"/>
                </a:cxn>
                <a:cxn ang="0">
                  <a:pos x="87" y="174"/>
                </a:cxn>
                <a:cxn ang="0">
                  <a:pos x="0" y="0"/>
                </a:cxn>
              </a:cxnLst>
              <a:rect l="0" t="0" r="r" b="b"/>
              <a:pathLst>
                <a:path w="88" h="175">
                  <a:moveTo>
                    <a:pt x="0" y="0"/>
                  </a:moveTo>
                  <a:lnTo>
                    <a:pt x="3" y="11"/>
                  </a:lnTo>
                  <a:lnTo>
                    <a:pt x="8" y="24"/>
                  </a:lnTo>
                  <a:lnTo>
                    <a:pt x="12" y="36"/>
                  </a:lnTo>
                  <a:lnTo>
                    <a:pt x="16" y="47"/>
                  </a:lnTo>
                  <a:lnTo>
                    <a:pt x="22" y="59"/>
                  </a:lnTo>
                  <a:lnTo>
                    <a:pt x="26" y="70"/>
                  </a:lnTo>
                  <a:lnTo>
                    <a:pt x="33" y="83"/>
                  </a:lnTo>
                  <a:lnTo>
                    <a:pt x="38" y="94"/>
                  </a:lnTo>
                  <a:lnTo>
                    <a:pt x="44" y="106"/>
                  </a:lnTo>
                  <a:lnTo>
                    <a:pt x="50" y="117"/>
                  </a:lnTo>
                  <a:lnTo>
                    <a:pt x="57" y="129"/>
                  </a:lnTo>
                  <a:lnTo>
                    <a:pt x="64" y="140"/>
                  </a:lnTo>
                  <a:lnTo>
                    <a:pt x="71" y="151"/>
                  </a:lnTo>
                  <a:lnTo>
                    <a:pt x="78" y="164"/>
                  </a:lnTo>
                  <a:lnTo>
                    <a:pt x="87" y="174"/>
                  </a:lnTo>
                  <a:lnTo>
                    <a:pt x="0" y="0"/>
                  </a:lnTo>
                </a:path>
              </a:pathLst>
            </a:custGeom>
            <a:solidFill>
              <a:srgbClr val="BBE0E3"/>
            </a:solidFill>
            <a:ln w="9360">
              <a:solidFill>
                <a:srgbClr val="000000"/>
              </a:solidFill>
              <a:round/>
              <a:headEnd/>
              <a:tailEnd/>
            </a:ln>
            <a:effectLst>
              <a:outerShdw dist="107933" dir="2700000" algn="ctr" rotWithShape="0">
                <a:srgbClr val="808080"/>
              </a:outerShdw>
            </a:effectLst>
          </p:spPr>
          <p:txBody>
            <a:bodyPr wrap="none" anchor="ctr"/>
            <a:lstStyle/>
            <a:p>
              <a:pPr fontAlgn="base">
                <a:spcBef>
                  <a:spcPct val="0"/>
                </a:spcBef>
                <a:spcAft>
                  <a:spcPct val="0"/>
                </a:spcAft>
              </a:pPr>
              <a:endParaRPr lang="en-US">
                <a:solidFill>
                  <a:srgbClr val="000000"/>
                </a:solidFill>
              </a:endParaRPr>
            </a:p>
          </p:txBody>
        </p:sp>
        <p:sp>
          <p:nvSpPr>
            <p:cNvPr id="80928" name="AutoShape 32"/>
            <p:cNvSpPr>
              <a:spLocks noChangeArrowheads="1"/>
            </p:cNvSpPr>
            <p:nvPr/>
          </p:nvSpPr>
          <p:spPr bwMode="auto">
            <a:xfrm>
              <a:off x="2913" y="1185"/>
              <a:ext cx="716" cy="221"/>
            </a:xfrm>
            <a:prstGeom prst="roundRect">
              <a:avLst>
                <a:gd name="adj" fmla="val 454"/>
              </a:avLst>
            </a:prstGeom>
            <a:noFill/>
            <a:ln w="9525">
              <a:noFill/>
              <a:round/>
              <a:headEnd/>
              <a:tailEnd/>
            </a:ln>
          </p:spPr>
          <p:txBody>
            <a:bodyPr wrap="none" anchor="ctr"/>
            <a:lstStyle/>
            <a:p>
              <a:pPr fontAlgn="base">
                <a:spcBef>
                  <a:spcPct val="0"/>
                </a:spcBef>
                <a:spcAft>
                  <a:spcPct val="0"/>
                </a:spcAft>
              </a:pPr>
              <a:endParaRPr lang="en-US">
                <a:solidFill>
                  <a:srgbClr val="000000"/>
                </a:solidFill>
              </a:endParaRPr>
            </a:p>
          </p:txBody>
        </p:sp>
      </p:grpSp>
      <p:sp>
        <p:nvSpPr>
          <p:cNvPr id="80929" name="Oval 33"/>
          <p:cNvSpPr>
            <a:spLocks noChangeArrowheads="1"/>
          </p:cNvSpPr>
          <p:nvPr/>
        </p:nvSpPr>
        <p:spPr bwMode="auto">
          <a:xfrm>
            <a:off x="3127375" y="1757362"/>
            <a:ext cx="534988" cy="511175"/>
          </a:xfrm>
          <a:prstGeom prst="ellipse">
            <a:avLst/>
          </a:prstGeom>
          <a:solidFill>
            <a:srgbClr val="00B8FF"/>
          </a:solidFill>
          <a:ln w="9525">
            <a:solidFill>
              <a:srgbClr val="000000"/>
            </a:solidFill>
            <a:round/>
            <a:headEnd/>
            <a:tailEnd/>
          </a:ln>
        </p:spPr>
        <p:txBody>
          <a:bodyPr wrap="none" anchor="ctr"/>
          <a:lstStyle/>
          <a:p>
            <a:pPr fontAlgn="base">
              <a:spcBef>
                <a:spcPct val="0"/>
              </a:spcBef>
              <a:spcAft>
                <a:spcPct val="0"/>
              </a:spcAft>
            </a:pPr>
            <a:endParaRPr lang="en-US">
              <a:solidFill>
                <a:srgbClr val="000000"/>
              </a:solidFill>
            </a:endParaRPr>
          </a:p>
        </p:txBody>
      </p:sp>
      <p:sp>
        <p:nvSpPr>
          <p:cNvPr id="80930" name="Oval 34"/>
          <p:cNvSpPr>
            <a:spLocks noChangeArrowheads="1"/>
          </p:cNvSpPr>
          <p:nvPr/>
        </p:nvSpPr>
        <p:spPr bwMode="auto">
          <a:xfrm>
            <a:off x="3127375" y="3197225"/>
            <a:ext cx="534988" cy="511175"/>
          </a:xfrm>
          <a:prstGeom prst="ellipse">
            <a:avLst/>
          </a:prstGeom>
          <a:solidFill>
            <a:srgbClr val="00B8FF"/>
          </a:solidFill>
          <a:ln w="9525">
            <a:solidFill>
              <a:srgbClr val="000000"/>
            </a:solidFill>
            <a:round/>
            <a:headEnd/>
            <a:tailEnd/>
          </a:ln>
        </p:spPr>
        <p:txBody>
          <a:bodyPr wrap="none" anchor="ctr"/>
          <a:lstStyle/>
          <a:p>
            <a:pPr fontAlgn="base">
              <a:spcBef>
                <a:spcPct val="0"/>
              </a:spcBef>
              <a:spcAft>
                <a:spcPct val="0"/>
              </a:spcAft>
            </a:pPr>
            <a:endParaRPr lang="en-US">
              <a:solidFill>
                <a:srgbClr val="000000"/>
              </a:solidFill>
            </a:endParaRPr>
          </a:p>
        </p:txBody>
      </p:sp>
      <p:sp>
        <p:nvSpPr>
          <p:cNvPr id="80931" name="Oval 35"/>
          <p:cNvSpPr>
            <a:spLocks noChangeArrowheads="1"/>
          </p:cNvSpPr>
          <p:nvPr/>
        </p:nvSpPr>
        <p:spPr bwMode="auto">
          <a:xfrm>
            <a:off x="5648325" y="3162300"/>
            <a:ext cx="534988" cy="511175"/>
          </a:xfrm>
          <a:prstGeom prst="ellipse">
            <a:avLst/>
          </a:prstGeom>
          <a:solidFill>
            <a:srgbClr val="00B8FF"/>
          </a:solidFill>
          <a:ln w="9525">
            <a:solidFill>
              <a:srgbClr val="000000"/>
            </a:solidFill>
            <a:round/>
            <a:headEnd/>
            <a:tailEnd/>
          </a:ln>
        </p:spPr>
        <p:txBody>
          <a:bodyPr wrap="none" anchor="ctr"/>
          <a:lstStyle/>
          <a:p>
            <a:pPr fontAlgn="base">
              <a:spcBef>
                <a:spcPct val="0"/>
              </a:spcBef>
              <a:spcAft>
                <a:spcPct val="0"/>
              </a:spcAft>
            </a:pPr>
            <a:endParaRPr lang="en-US">
              <a:solidFill>
                <a:srgbClr val="000000"/>
              </a:solidFill>
            </a:endParaRPr>
          </a:p>
        </p:txBody>
      </p:sp>
      <p:sp>
        <p:nvSpPr>
          <p:cNvPr id="80932" name="Oval 36"/>
          <p:cNvSpPr>
            <a:spLocks noChangeArrowheads="1"/>
          </p:cNvSpPr>
          <p:nvPr/>
        </p:nvSpPr>
        <p:spPr bwMode="auto">
          <a:xfrm>
            <a:off x="3884613" y="4197350"/>
            <a:ext cx="534987" cy="527050"/>
          </a:xfrm>
          <a:prstGeom prst="ellipse">
            <a:avLst/>
          </a:prstGeom>
          <a:solidFill>
            <a:srgbClr val="00B8FF"/>
          </a:solidFill>
          <a:ln w="9525">
            <a:solidFill>
              <a:srgbClr val="000000"/>
            </a:solidFill>
            <a:round/>
            <a:headEnd/>
            <a:tailEnd/>
          </a:ln>
        </p:spPr>
        <p:txBody>
          <a:bodyPr lIns="0" tIns="0" rIns="0" bIns="0" anchor="ctr" anchorCtr="1">
            <a:spAutoFit/>
          </a:bodyPr>
          <a:lstStyle/>
          <a:p>
            <a:pPr algn="ctr" fontAlgn="base" hangingPunct="0">
              <a:spcBef>
                <a:spcPct val="0"/>
              </a:spcBef>
              <a:spcAft>
                <a:spcPct val="0"/>
              </a:spcAft>
              <a:buClr>
                <a:srgbClr val="000000"/>
              </a:buClr>
              <a:buSzPct val="45000"/>
              <a:buFont typeface="StarSymbol" charset="0"/>
              <a:buNone/>
            </a:pPr>
            <a:r>
              <a:rPr lang="en-GB" sz="2400">
                <a:solidFill>
                  <a:srgbClr val="000000"/>
                </a:solidFill>
              </a:rPr>
              <a:t>I</a:t>
            </a:r>
          </a:p>
        </p:txBody>
      </p:sp>
      <p:sp>
        <p:nvSpPr>
          <p:cNvPr id="80933" name="Freeform 37"/>
          <p:cNvSpPr>
            <a:spLocks noChangeArrowheads="1"/>
          </p:cNvSpPr>
          <p:nvPr/>
        </p:nvSpPr>
        <p:spPr bwMode="auto">
          <a:xfrm>
            <a:off x="3540125" y="3702050"/>
            <a:ext cx="411163" cy="547687"/>
          </a:xfrm>
          <a:custGeom>
            <a:avLst/>
            <a:gdLst/>
            <a:ahLst/>
            <a:cxnLst>
              <a:cxn ang="0">
                <a:pos x="0" y="0"/>
              </a:cxn>
              <a:cxn ang="0">
                <a:pos x="430" y="773"/>
              </a:cxn>
              <a:cxn ang="0">
                <a:pos x="1025" y="1494"/>
              </a:cxn>
              <a:cxn ang="0">
                <a:pos x="1141" y="1520"/>
              </a:cxn>
            </a:cxnLst>
            <a:rect l="0" t="0" r="r" b="b"/>
            <a:pathLst>
              <a:path w="1142" h="1521">
                <a:moveTo>
                  <a:pt x="0" y="0"/>
                </a:moveTo>
                <a:cubicBezTo>
                  <a:pt x="69" y="344"/>
                  <a:pt x="277" y="532"/>
                  <a:pt x="430" y="773"/>
                </a:cubicBezTo>
                <a:cubicBezTo>
                  <a:pt x="606" y="1050"/>
                  <a:pt x="785" y="1350"/>
                  <a:pt x="1025" y="1494"/>
                </a:cubicBezTo>
                <a:lnTo>
                  <a:pt x="1141" y="1520"/>
                </a:lnTo>
              </a:path>
            </a:pathLst>
          </a:custGeom>
          <a:noFill/>
          <a:ln w="9525">
            <a:solidFill>
              <a:srgbClr val="000000"/>
            </a:solidFill>
            <a:round/>
            <a:headEnd/>
            <a:tailEnd/>
          </a:ln>
        </p:spPr>
        <p:txBody>
          <a:bodyPr/>
          <a:lstStyle/>
          <a:p>
            <a:pPr fontAlgn="base">
              <a:spcBef>
                <a:spcPct val="0"/>
              </a:spcBef>
              <a:spcAft>
                <a:spcPct val="0"/>
              </a:spcAft>
            </a:pPr>
            <a:endParaRPr lang="en-US">
              <a:solidFill>
                <a:srgbClr val="000000"/>
              </a:solidFill>
            </a:endParaRPr>
          </a:p>
        </p:txBody>
      </p:sp>
      <p:sp>
        <p:nvSpPr>
          <p:cNvPr id="80934" name="Freeform 38"/>
          <p:cNvSpPr>
            <a:spLocks noChangeArrowheads="1"/>
          </p:cNvSpPr>
          <p:nvPr/>
        </p:nvSpPr>
        <p:spPr bwMode="auto">
          <a:xfrm>
            <a:off x="4410075" y="3638550"/>
            <a:ext cx="1368425" cy="722312"/>
          </a:xfrm>
          <a:custGeom>
            <a:avLst/>
            <a:gdLst/>
            <a:ahLst/>
            <a:cxnLst>
              <a:cxn ang="0">
                <a:pos x="3802" y="0"/>
              </a:cxn>
              <a:cxn ang="0">
                <a:pos x="2217" y="887"/>
              </a:cxn>
              <a:cxn ang="0">
                <a:pos x="527" y="1873"/>
              </a:cxn>
              <a:cxn ang="0">
                <a:pos x="0" y="2004"/>
              </a:cxn>
            </a:cxnLst>
            <a:rect l="0" t="0" r="r" b="b"/>
            <a:pathLst>
              <a:path w="3803" h="2005">
                <a:moveTo>
                  <a:pt x="3802" y="0"/>
                </a:moveTo>
                <a:cubicBezTo>
                  <a:pt x="3154" y="207"/>
                  <a:pt x="2767" y="609"/>
                  <a:pt x="2217" y="887"/>
                </a:cubicBezTo>
                <a:cubicBezTo>
                  <a:pt x="1618" y="1189"/>
                  <a:pt x="1016" y="1499"/>
                  <a:pt x="527" y="1873"/>
                </a:cubicBezTo>
                <a:lnTo>
                  <a:pt x="0" y="2004"/>
                </a:lnTo>
              </a:path>
            </a:pathLst>
          </a:custGeom>
          <a:noFill/>
          <a:ln w="9525">
            <a:solidFill>
              <a:srgbClr val="000000"/>
            </a:solidFill>
            <a:round/>
            <a:headEnd/>
            <a:tailEnd/>
          </a:ln>
        </p:spPr>
        <p:txBody>
          <a:bodyPr/>
          <a:lstStyle/>
          <a:p>
            <a:pPr fontAlgn="base">
              <a:spcBef>
                <a:spcPct val="0"/>
              </a:spcBef>
              <a:spcAft>
                <a:spcPct val="0"/>
              </a:spcAft>
            </a:pPr>
            <a:endParaRPr lang="en-US">
              <a:solidFill>
                <a:srgbClr val="000000"/>
              </a:solidFill>
            </a:endParaRPr>
          </a:p>
        </p:txBody>
      </p:sp>
      <p:sp>
        <p:nvSpPr>
          <p:cNvPr id="80935" name="Line 39"/>
          <p:cNvSpPr>
            <a:spLocks noChangeShapeType="1"/>
          </p:cNvSpPr>
          <p:nvPr/>
        </p:nvSpPr>
        <p:spPr bwMode="auto">
          <a:xfrm flipV="1">
            <a:off x="3403600" y="2232025"/>
            <a:ext cx="1588" cy="985837"/>
          </a:xfrm>
          <a:prstGeom prst="line">
            <a:avLst/>
          </a:prstGeom>
          <a:noFill/>
          <a:ln w="9525">
            <a:solidFill>
              <a:srgbClr val="000000"/>
            </a:solidFill>
            <a:round/>
            <a:headEnd/>
            <a:tailEnd type="triangle" w="med" len="med"/>
          </a:ln>
        </p:spPr>
        <p:txBody>
          <a:bodyPr/>
          <a:lstStyle/>
          <a:p>
            <a:pPr fontAlgn="base">
              <a:spcBef>
                <a:spcPct val="0"/>
              </a:spcBef>
              <a:spcAft>
                <a:spcPct val="0"/>
              </a:spcAft>
            </a:pPr>
            <a:endParaRPr lang="en-US">
              <a:solidFill>
                <a:srgbClr val="000000"/>
              </a:solidFill>
            </a:endParaRPr>
          </a:p>
        </p:txBody>
      </p:sp>
      <p:sp>
        <p:nvSpPr>
          <p:cNvPr id="80936" name="Oval 40"/>
          <p:cNvSpPr>
            <a:spLocks noChangeArrowheads="1"/>
          </p:cNvSpPr>
          <p:nvPr/>
        </p:nvSpPr>
        <p:spPr bwMode="auto">
          <a:xfrm>
            <a:off x="5611813" y="1720850"/>
            <a:ext cx="534987" cy="511175"/>
          </a:xfrm>
          <a:prstGeom prst="ellipse">
            <a:avLst/>
          </a:prstGeom>
          <a:solidFill>
            <a:srgbClr val="00B8FF"/>
          </a:solidFill>
          <a:ln w="9525">
            <a:solidFill>
              <a:srgbClr val="000000"/>
            </a:solidFill>
            <a:round/>
            <a:headEnd/>
            <a:tailEnd/>
          </a:ln>
        </p:spPr>
        <p:txBody>
          <a:bodyPr wrap="none" anchor="ctr"/>
          <a:lstStyle/>
          <a:p>
            <a:pPr fontAlgn="base">
              <a:spcBef>
                <a:spcPct val="0"/>
              </a:spcBef>
              <a:spcAft>
                <a:spcPct val="0"/>
              </a:spcAft>
            </a:pPr>
            <a:endParaRPr lang="en-US">
              <a:solidFill>
                <a:srgbClr val="000000"/>
              </a:solidFill>
            </a:endParaRPr>
          </a:p>
        </p:txBody>
      </p:sp>
      <p:sp>
        <p:nvSpPr>
          <p:cNvPr id="80937" name="Line 41"/>
          <p:cNvSpPr>
            <a:spLocks noChangeShapeType="1"/>
          </p:cNvSpPr>
          <p:nvPr/>
        </p:nvSpPr>
        <p:spPr bwMode="auto">
          <a:xfrm flipV="1">
            <a:off x="5743575" y="2197100"/>
            <a:ext cx="1588" cy="985837"/>
          </a:xfrm>
          <a:prstGeom prst="line">
            <a:avLst/>
          </a:prstGeom>
          <a:noFill/>
          <a:ln w="9525">
            <a:solidFill>
              <a:srgbClr val="000000"/>
            </a:solidFill>
            <a:round/>
            <a:headEnd/>
            <a:tailEnd type="triangle" w="med" len="med"/>
          </a:ln>
        </p:spPr>
        <p:txBody>
          <a:bodyPr/>
          <a:lstStyle/>
          <a:p>
            <a:pPr fontAlgn="base">
              <a:spcBef>
                <a:spcPct val="0"/>
              </a:spcBef>
              <a:spcAft>
                <a:spcPct val="0"/>
              </a:spcAft>
            </a:pPr>
            <a:endParaRPr lang="en-US">
              <a:solidFill>
                <a:srgbClr val="000000"/>
              </a:solidFill>
            </a:endParaRPr>
          </a:p>
        </p:txBody>
      </p:sp>
      <p:sp>
        <p:nvSpPr>
          <p:cNvPr id="80938" name="Text Box 42"/>
          <p:cNvSpPr txBox="1">
            <a:spLocks noChangeArrowheads="1"/>
          </p:cNvSpPr>
          <p:nvPr/>
        </p:nvSpPr>
        <p:spPr bwMode="auto">
          <a:xfrm>
            <a:off x="1036707" y="1682750"/>
            <a:ext cx="1949450" cy="365125"/>
          </a:xfrm>
          <a:prstGeom prst="rect">
            <a:avLst/>
          </a:prstGeom>
          <a:noFill/>
          <a:ln w="9525">
            <a:noFill/>
            <a:miter lim="800000"/>
            <a:headEnd/>
            <a:tailEnd/>
          </a:ln>
        </p:spPr>
        <p:txBody>
          <a:bodyPr wrap="none" lIns="0" tIns="0" rIns="0" bIns="0">
            <a:spAutoFit/>
          </a:bodyPr>
          <a:lstStyle/>
          <a:p>
            <a:pPr fontAlgn="base" hangingPunct="0">
              <a:spcBef>
                <a:spcPct val="0"/>
              </a:spcBef>
              <a:spcAft>
                <a:spcPct val="0"/>
              </a:spcAft>
              <a:buClr>
                <a:srgbClr val="000000"/>
              </a:buClr>
              <a:buSzPct val="45000"/>
              <a:buFont typeface="StarSymbol" charset="0"/>
              <a:buNone/>
              <a:tabLst>
                <a:tab pos="723900" algn="l"/>
                <a:tab pos="1447800" algn="l"/>
              </a:tabLst>
            </a:pPr>
            <a:r>
              <a:rPr lang="en-GB" sz="2400" dirty="0">
                <a:solidFill>
                  <a:srgbClr val="000000"/>
                </a:solidFill>
              </a:rPr>
              <a:t>San Francisco</a:t>
            </a:r>
          </a:p>
        </p:txBody>
      </p:sp>
      <p:sp>
        <p:nvSpPr>
          <p:cNvPr id="80939" name="Text Box 43"/>
          <p:cNvSpPr txBox="1">
            <a:spLocks noChangeArrowheads="1"/>
          </p:cNvSpPr>
          <p:nvPr/>
        </p:nvSpPr>
        <p:spPr bwMode="auto">
          <a:xfrm>
            <a:off x="6019800" y="2522537"/>
            <a:ext cx="1322388" cy="365125"/>
          </a:xfrm>
          <a:prstGeom prst="rect">
            <a:avLst/>
          </a:prstGeom>
          <a:noFill/>
          <a:ln w="9525">
            <a:noFill/>
            <a:miter lim="800000"/>
            <a:headEnd/>
            <a:tailEnd/>
          </a:ln>
        </p:spPr>
        <p:txBody>
          <a:bodyPr wrap="none" lIns="0" tIns="0" rIns="0" bIns="0">
            <a:spAutoFit/>
          </a:bodyPr>
          <a:lstStyle/>
          <a:p>
            <a:pPr fontAlgn="base" hangingPunct="0">
              <a:spcBef>
                <a:spcPct val="0"/>
              </a:spcBef>
              <a:spcAft>
                <a:spcPct val="0"/>
              </a:spcAft>
              <a:buClr>
                <a:srgbClr val="000000"/>
              </a:buClr>
              <a:buSzPct val="45000"/>
              <a:buFont typeface="StarSymbol" charset="0"/>
              <a:buNone/>
              <a:tabLst>
                <a:tab pos="723900" algn="l"/>
              </a:tabLst>
            </a:pPr>
            <a:r>
              <a:rPr lang="en-GB" sz="2400">
                <a:solidFill>
                  <a:srgbClr val="000000"/>
                </a:solidFill>
              </a:rPr>
              <a:t>New York</a:t>
            </a:r>
          </a:p>
        </p:txBody>
      </p:sp>
      <p:sp>
        <p:nvSpPr>
          <p:cNvPr id="80940" name="Text Box 44"/>
          <p:cNvSpPr txBox="1">
            <a:spLocks noChangeArrowheads="1"/>
          </p:cNvSpPr>
          <p:nvPr/>
        </p:nvSpPr>
        <p:spPr bwMode="auto">
          <a:xfrm>
            <a:off x="3905250" y="4748212"/>
            <a:ext cx="1679575" cy="365125"/>
          </a:xfrm>
          <a:prstGeom prst="rect">
            <a:avLst/>
          </a:prstGeom>
          <a:noFill/>
          <a:ln w="9525">
            <a:noFill/>
            <a:miter lim="800000"/>
            <a:headEnd/>
            <a:tailEnd/>
          </a:ln>
        </p:spPr>
        <p:txBody>
          <a:bodyPr wrap="none" lIns="0" tIns="0" rIns="0" bIns="0">
            <a:spAutoFit/>
          </a:bodyPr>
          <a:lstStyle/>
          <a:p>
            <a:pPr fontAlgn="base" hangingPunct="0">
              <a:spcBef>
                <a:spcPct val="0"/>
              </a:spcBef>
              <a:spcAft>
                <a:spcPct val="0"/>
              </a:spcAft>
              <a:buClr>
                <a:srgbClr val="000000"/>
              </a:buClr>
              <a:buSzPct val="45000"/>
              <a:buFont typeface="StarSymbol" charset="0"/>
              <a:buNone/>
              <a:tabLst>
                <a:tab pos="723900" algn="l"/>
                <a:tab pos="1447800" algn="l"/>
              </a:tabLst>
            </a:pPr>
            <a:r>
              <a:rPr lang="en-GB" sz="2400">
                <a:solidFill>
                  <a:srgbClr val="000000"/>
                </a:solidFill>
              </a:rPr>
              <a:t>Los Angeles</a:t>
            </a:r>
          </a:p>
        </p:txBody>
      </p:sp>
      <p:sp>
        <p:nvSpPr>
          <p:cNvPr id="80941" name="Text Box 45"/>
          <p:cNvSpPr txBox="1">
            <a:spLocks noChangeArrowheads="1"/>
          </p:cNvSpPr>
          <p:nvPr/>
        </p:nvSpPr>
        <p:spPr bwMode="auto">
          <a:xfrm>
            <a:off x="4233863" y="1658937"/>
            <a:ext cx="635000" cy="700088"/>
          </a:xfrm>
          <a:prstGeom prst="rect">
            <a:avLst/>
          </a:prstGeom>
          <a:noFill/>
          <a:ln w="9525">
            <a:noFill/>
            <a:miter lim="800000"/>
            <a:headEnd/>
            <a:tailEnd/>
          </a:ln>
        </p:spPr>
        <p:txBody>
          <a:bodyPr lIns="0" tIns="0" rIns="0" bIns="0">
            <a:spAutoFit/>
          </a:bodyPr>
          <a:lstStyle/>
          <a:p>
            <a:pPr fontAlgn="base" hangingPunct="0">
              <a:spcBef>
                <a:spcPct val="0"/>
              </a:spcBef>
              <a:spcAft>
                <a:spcPct val="0"/>
              </a:spcAft>
              <a:buClr>
                <a:srgbClr val="000000"/>
              </a:buClr>
              <a:buSzPct val="45000"/>
              <a:buFont typeface="StarSymbol" charset="0"/>
              <a:buNone/>
            </a:pPr>
            <a:r>
              <a:rPr lang="en-GB" sz="2200">
                <a:solidFill>
                  <a:srgbClr val="000000"/>
                </a:solidFill>
              </a:rPr>
              <a:t>Dest</a:t>
            </a:r>
            <a:r>
              <a:rPr lang="en-GB" sz="2400">
                <a:solidFill>
                  <a:srgbClr val="000000"/>
                </a:solidFill>
              </a:rPr>
              <a:t>.</a:t>
            </a:r>
          </a:p>
        </p:txBody>
      </p:sp>
      <p:sp>
        <p:nvSpPr>
          <p:cNvPr id="80942" name="Freeform 46"/>
          <p:cNvSpPr>
            <a:spLocks noChangeArrowheads="1"/>
          </p:cNvSpPr>
          <p:nvPr/>
        </p:nvSpPr>
        <p:spPr bwMode="auto">
          <a:xfrm>
            <a:off x="3614738" y="1708150"/>
            <a:ext cx="547687" cy="192087"/>
          </a:xfrm>
          <a:custGeom>
            <a:avLst/>
            <a:gdLst/>
            <a:ahLst/>
            <a:cxnLst>
              <a:cxn ang="0">
                <a:pos x="0" y="489"/>
              </a:cxn>
              <a:cxn ang="0">
                <a:pos x="1244" y="386"/>
              </a:cxn>
              <a:cxn ang="0">
                <a:pos x="1520" y="386"/>
              </a:cxn>
            </a:cxnLst>
            <a:rect l="0" t="0" r="r" b="b"/>
            <a:pathLst>
              <a:path w="1521" h="535">
                <a:moveTo>
                  <a:pt x="0" y="489"/>
                </a:moveTo>
                <a:cubicBezTo>
                  <a:pt x="431" y="534"/>
                  <a:pt x="835" y="0"/>
                  <a:pt x="1244" y="386"/>
                </a:cubicBezTo>
                <a:lnTo>
                  <a:pt x="1520" y="386"/>
                </a:lnTo>
              </a:path>
            </a:pathLst>
          </a:custGeom>
          <a:noFill/>
          <a:ln w="9525">
            <a:solidFill>
              <a:srgbClr val="000000"/>
            </a:solidFill>
            <a:round/>
            <a:headEnd/>
            <a:tailEnd/>
          </a:ln>
        </p:spPr>
        <p:txBody>
          <a:bodyPr/>
          <a:lstStyle/>
          <a:p>
            <a:pPr fontAlgn="base">
              <a:spcBef>
                <a:spcPct val="0"/>
              </a:spcBef>
              <a:spcAft>
                <a:spcPct val="0"/>
              </a:spcAft>
            </a:pPr>
            <a:endParaRPr lang="en-US">
              <a:solidFill>
                <a:srgbClr val="000000"/>
              </a:solidFill>
            </a:endParaRPr>
          </a:p>
        </p:txBody>
      </p:sp>
      <p:sp>
        <p:nvSpPr>
          <p:cNvPr id="80943" name="Freeform 47"/>
          <p:cNvSpPr>
            <a:spLocks noChangeArrowheads="1"/>
          </p:cNvSpPr>
          <p:nvPr/>
        </p:nvSpPr>
        <p:spPr bwMode="auto">
          <a:xfrm>
            <a:off x="4746625" y="1811337"/>
            <a:ext cx="884238" cy="123825"/>
          </a:xfrm>
          <a:custGeom>
            <a:avLst/>
            <a:gdLst/>
            <a:ahLst/>
            <a:cxnLst>
              <a:cxn ang="0">
                <a:pos x="2454" y="344"/>
              </a:cxn>
              <a:cxn ang="0">
                <a:pos x="1348" y="33"/>
              </a:cxn>
              <a:cxn ang="0">
                <a:pos x="242" y="67"/>
              </a:cxn>
              <a:cxn ang="0">
                <a:pos x="0" y="67"/>
              </a:cxn>
            </a:cxnLst>
            <a:rect l="0" t="0" r="r" b="b"/>
            <a:pathLst>
              <a:path w="2455" h="345">
                <a:moveTo>
                  <a:pt x="2454" y="344"/>
                </a:moveTo>
                <a:cubicBezTo>
                  <a:pt x="2148" y="93"/>
                  <a:pt x="1740" y="0"/>
                  <a:pt x="1348" y="33"/>
                </a:cubicBezTo>
                <a:cubicBezTo>
                  <a:pt x="981" y="64"/>
                  <a:pt x="608" y="5"/>
                  <a:pt x="242" y="67"/>
                </a:cubicBezTo>
                <a:lnTo>
                  <a:pt x="0" y="67"/>
                </a:lnTo>
              </a:path>
            </a:pathLst>
          </a:custGeom>
          <a:noFill/>
          <a:ln w="9525">
            <a:solidFill>
              <a:srgbClr val="000000"/>
            </a:solidFill>
            <a:round/>
            <a:headEnd/>
            <a:tailEnd/>
          </a:ln>
        </p:spPr>
        <p:txBody>
          <a:bodyPr/>
          <a:lstStyle/>
          <a:p>
            <a:pPr fontAlgn="base">
              <a:spcBef>
                <a:spcPct val="0"/>
              </a:spcBef>
              <a:spcAft>
                <a:spcPct val="0"/>
              </a:spcAft>
            </a:pPr>
            <a:endParaRPr lang="en-US">
              <a:solidFill>
                <a:srgbClr val="000000"/>
              </a:solidFill>
            </a:endParaRPr>
          </a:p>
        </p:txBody>
      </p:sp>
      <p:grpSp>
        <p:nvGrpSpPr>
          <p:cNvPr id="4" name="Group 48"/>
          <p:cNvGrpSpPr>
            <a:grpSpLocks/>
          </p:cNvGrpSpPr>
          <p:nvPr/>
        </p:nvGrpSpPr>
        <p:grpSpPr bwMode="auto">
          <a:xfrm>
            <a:off x="4605338" y="1974850"/>
            <a:ext cx="1008062" cy="2239962"/>
            <a:chOff x="3265" y="1522"/>
            <a:chExt cx="635" cy="1411"/>
          </a:xfrm>
        </p:grpSpPr>
        <p:sp>
          <p:nvSpPr>
            <p:cNvPr id="80945" name="Freeform 49"/>
            <p:cNvSpPr>
              <a:spLocks/>
            </p:cNvSpPr>
            <p:nvPr/>
          </p:nvSpPr>
          <p:spPr bwMode="auto">
            <a:xfrm>
              <a:off x="3265" y="1522"/>
              <a:ext cx="635" cy="1411"/>
            </a:xfrm>
            <a:custGeom>
              <a:avLst/>
              <a:gdLst/>
              <a:ahLst/>
              <a:cxnLst>
                <a:cxn ang="0">
                  <a:pos x="0" y="6220"/>
                </a:cxn>
                <a:cxn ang="0">
                  <a:pos x="1601" y="5019"/>
                </a:cxn>
                <a:cxn ang="0">
                  <a:pos x="2627" y="3820"/>
                </a:cxn>
                <a:cxn ang="0">
                  <a:pos x="2627" y="2656"/>
                </a:cxn>
                <a:cxn ang="0">
                  <a:pos x="2499" y="1418"/>
                </a:cxn>
                <a:cxn ang="0">
                  <a:pos x="1601" y="254"/>
                </a:cxn>
                <a:cxn ang="0">
                  <a:pos x="898" y="147"/>
                </a:cxn>
                <a:cxn ang="0">
                  <a:pos x="193" y="0"/>
                </a:cxn>
                <a:cxn ang="0">
                  <a:pos x="0" y="0"/>
                </a:cxn>
              </a:cxnLst>
              <a:rect l="0" t="0" r="r" b="b"/>
              <a:pathLst>
                <a:path w="2801" h="6221">
                  <a:moveTo>
                    <a:pt x="0" y="6220"/>
                  </a:moveTo>
                  <a:cubicBezTo>
                    <a:pt x="443" y="5779"/>
                    <a:pt x="1227" y="5478"/>
                    <a:pt x="1601" y="5019"/>
                  </a:cubicBezTo>
                  <a:cubicBezTo>
                    <a:pt x="1936" y="4611"/>
                    <a:pt x="2614" y="4298"/>
                    <a:pt x="2627" y="3820"/>
                  </a:cubicBezTo>
                  <a:cubicBezTo>
                    <a:pt x="2636" y="3432"/>
                    <a:pt x="2488" y="3034"/>
                    <a:pt x="2627" y="2656"/>
                  </a:cubicBezTo>
                  <a:cubicBezTo>
                    <a:pt x="2800" y="2191"/>
                    <a:pt x="2404" y="1894"/>
                    <a:pt x="2499" y="1418"/>
                  </a:cubicBezTo>
                  <a:cubicBezTo>
                    <a:pt x="2584" y="992"/>
                    <a:pt x="2721" y="408"/>
                    <a:pt x="1601" y="254"/>
                  </a:cubicBezTo>
                  <a:lnTo>
                    <a:pt x="898" y="147"/>
                  </a:lnTo>
                  <a:lnTo>
                    <a:pt x="193" y="0"/>
                  </a:lnTo>
                  <a:lnTo>
                    <a:pt x="0" y="0"/>
                  </a:lnTo>
                </a:path>
              </a:pathLst>
            </a:custGeom>
            <a:noFill/>
            <a:ln w="36720">
              <a:solidFill>
                <a:schemeClr val="accent2"/>
              </a:solidFill>
              <a:round/>
              <a:headEnd/>
              <a:tailEnd type="triangle" w="med" len="med"/>
            </a:ln>
          </p:spPr>
          <p:txBody>
            <a:bodyPr/>
            <a:lstStyle/>
            <a:p>
              <a:pPr fontAlgn="base">
                <a:spcBef>
                  <a:spcPct val="0"/>
                </a:spcBef>
                <a:spcAft>
                  <a:spcPct val="0"/>
                </a:spcAft>
              </a:pPr>
              <a:endParaRPr lang="en-US">
                <a:solidFill>
                  <a:srgbClr val="000000"/>
                </a:solidFill>
              </a:endParaRPr>
            </a:p>
          </p:txBody>
        </p:sp>
        <p:sp>
          <p:nvSpPr>
            <p:cNvPr id="80946" name="Text Box 50"/>
            <p:cNvSpPr txBox="1">
              <a:spLocks noChangeArrowheads="1"/>
            </p:cNvSpPr>
            <p:nvPr/>
          </p:nvSpPr>
          <p:spPr bwMode="auto">
            <a:xfrm rot="21600000">
              <a:off x="3265" y="2131"/>
              <a:ext cx="635" cy="192"/>
            </a:xfrm>
            <a:prstGeom prst="rect">
              <a:avLst/>
            </a:prstGeom>
            <a:noFill/>
            <a:ln w="9525">
              <a:noFill/>
              <a:miter lim="800000"/>
              <a:headEnd/>
              <a:tailEnd/>
            </a:ln>
          </p:spPr>
          <p:txBody>
            <a:bodyPr lIns="0" tIns="0" rIns="0" bIns="0" anchor="ctr" anchorCtr="1">
              <a:spAutoFit/>
            </a:bodyPr>
            <a:lstStyle/>
            <a:p>
              <a:pPr algn="ctr" fontAlgn="base" hangingPunct="0">
                <a:spcBef>
                  <a:spcPct val="0"/>
                </a:spcBef>
                <a:spcAft>
                  <a:spcPct val="0"/>
                </a:spcAft>
                <a:buClr>
                  <a:srgbClr val="000000"/>
                </a:buClr>
                <a:buSzPct val="45000"/>
                <a:buFont typeface="StarSymbol" charset="0"/>
                <a:buNone/>
                <a:tabLst>
                  <a:tab pos="723900" algn="l"/>
                </a:tabLst>
              </a:pPr>
              <a:r>
                <a:rPr lang="en-GB" sz="2000" b="1">
                  <a:solidFill>
                    <a:srgbClr val="333399"/>
                  </a:solidFill>
                </a:rPr>
                <a:t>Traffic</a:t>
              </a:r>
            </a:p>
          </p:txBody>
        </p:sp>
      </p:grpSp>
      <p:sp>
        <p:nvSpPr>
          <p:cNvPr id="80947" name="Line 51"/>
          <p:cNvSpPr>
            <a:spLocks noChangeShapeType="1"/>
          </p:cNvSpPr>
          <p:nvPr/>
        </p:nvSpPr>
        <p:spPr bwMode="auto">
          <a:xfrm>
            <a:off x="5854700" y="2084387"/>
            <a:ext cx="1588" cy="1281113"/>
          </a:xfrm>
          <a:prstGeom prst="line">
            <a:avLst/>
          </a:prstGeom>
          <a:noFill/>
          <a:ln w="36720">
            <a:solidFill>
              <a:srgbClr val="FF0000"/>
            </a:solidFill>
            <a:round/>
            <a:headEnd/>
            <a:tailEnd type="triangle" w="med" len="med"/>
          </a:ln>
        </p:spPr>
        <p:txBody>
          <a:bodyPr/>
          <a:lstStyle/>
          <a:p>
            <a:pPr fontAlgn="base">
              <a:spcBef>
                <a:spcPct val="0"/>
              </a:spcBef>
              <a:spcAft>
                <a:spcPct val="0"/>
              </a:spcAft>
            </a:pPr>
            <a:endParaRPr lang="en-US">
              <a:solidFill>
                <a:srgbClr val="000000"/>
              </a:solidFill>
            </a:endParaRPr>
          </a:p>
        </p:txBody>
      </p:sp>
      <p:sp>
        <p:nvSpPr>
          <p:cNvPr id="80948" name="Text Box 52"/>
          <p:cNvSpPr txBox="1">
            <a:spLocks noChangeArrowheads="1"/>
          </p:cNvSpPr>
          <p:nvPr/>
        </p:nvSpPr>
        <p:spPr bwMode="auto">
          <a:xfrm>
            <a:off x="6013450" y="2903537"/>
            <a:ext cx="1001713" cy="304800"/>
          </a:xfrm>
          <a:prstGeom prst="rect">
            <a:avLst/>
          </a:prstGeom>
          <a:noFill/>
          <a:ln w="9525">
            <a:noFill/>
            <a:miter lim="800000"/>
            <a:headEnd/>
            <a:tailEnd/>
          </a:ln>
        </p:spPr>
        <p:txBody>
          <a:bodyPr wrap="none" lIns="0" tIns="0" rIns="0" bIns="0">
            <a:spAutoFit/>
          </a:bodyPr>
          <a:lstStyle/>
          <a:p>
            <a:pPr algn="r" fontAlgn="base" hangingPunct="0">
              <a:spcBef>
                <a:spcPct val="0"/>
              </a:spcBef>
              <a:spcAft>
                <a:spcPct val="0"/>
              </a:spcAft>
              <a:buClr>
                <a:srgbClr val="000000"/>
              </a:buClr>
              <a:buSzPct val="45000"/>
              <a:buFont typeface="StarSymbol" charset="0"/>
              <a:buNone/>
              <a:tabLst>
                <a:tab pos="723900" algn="l"/>
              </a:tabLst>
            </a:pPr>
            <a:r>
              <a:rPr lang="en-GB" sz="2000" b="1">
                <a:solidFill>
                  <a:srgbClr val="FF0000"/>
                </a:solidFill>
              </a:rPr>
              <a:t>MED: 10</a:t>
            </a:r>
          </a:p>
        </p:txBody>
      </p:sp>
      <p:sp>
        <p:nvSpPr>
          <p:cNvPr id="80949" name="Text Box 53"/>
          <p:cNvSpPr txBox="1">
            <a:spLocks noChangeArrowheads="1"/>
          </p:cNvSpPr>
          <p:nvPr/>
        </p:nvSpPr>
        <p:spPr bwMode="auto">
          <a:xfrm>
            <a:off x="1974850" y="2886075"/>
            <a:ext cx="1001713" cy="304800"/>
          </a:xfrm>
          <a:prstGeom prst="rect">
            <a:avLst/>
          </a:prstGeom>
          <a:noFill/>
          <a:ln w="9525">
            <a:noFill/>
            <a:miter lim="800000"/>
            <a:headEnd/>
            <a:tailEnd/>
          </a:ln>
        </p:spPr>
        <p:txBody>
          <a:bodyPr wrap="none" lIns="0" tIns="0" rIns="0" bIns="0">
            <a:spAutoFit/>
          </a:bodyPr>
          <a:lstStyle/>
          <a:p>
            <a:pPr algn="r" fontAlgn="base" hangingPunct="0">
              <a:spcBef>
                <a:spcPct val="0"/>
              </a:spcBef>
              <a:spcAft>
                <a:spcPct val="0"/>
              </a:spcAft>
              <a:buClr>
                <a:srgbClr val="000000"/>
              </a:buClr>
              <a:buSzPct val="45000"/>
              <a:buFont typeface="StarSymbol" charset="0"/>
              <a:buNone/>
              <a:tabLst>
                <a:tab pos="723900" algn="l"/>
              </a:tabLst>
            </a:pPr>
            <a:r>
              <a:rPr lang="en-GB" sz="2000" b="1">
                <a:solidFill>
                  <a:srgbClr val="FF0000"/>
                </a:solidFill>
              </a:rPr>
              <a:t>MED: 20</a:t>
            </a:r>
          </a:p>
        </p:txBody>
      </p:sp>
      <p:sp>
        <p:nvSpPr>
          <p:cNvPr id="80950" name="Line 54"/>
          <p:cNvSpPr>
            <a:spLocks noChangeShapeType="1"/>
          </p:cNvSpPr>
          <p:nvPr/>
        </p:nvSpPr>
        <p:spPr bwMode="auto">
          <a:xfrm>
            <a:off x="3297238" y="2119312"/>
            <a:ext cx="1587" cy="1281113"/>
          </a:xfrm>
          <a:prstGeom prst="line">
            <a:avLst/>
          </a:prstGeom>
          <a:noFill/>
          <a:ln w="36720">
            <a:solidFill>
              <a:srgbClr val="FF0000"/>
            </a:solidFill>
            <a:round/>
            <a:headEnd/>
            <a:tailEnd type="triangle" w="med" len="med"/>
          </a:ln>
        </p:spPr>
        <p:txBody>
          <a:bodyPr/>
          <a:lstStyle/>
          <a:p>
            <a:pPr fontAlgn="base">
              <a:spcBef>
                <a:spcPct val="0"/>
              </a:spcBef>
              <a:spcAft>
                <a:spcPct val="0"/>
              </a:spcAft>
            </a:pPr>
            <a:endParaRPr lang="en-US">
              <a:solidFill>
                <a:srgbClr val="000000"/>
              </a:solidFill>
            </a:endParaRPr>
          </a:p>
        </p:txBody>
      </p:sp>
      <p:sp>
        <p:nvSpPr>
          <p:cNvPr id="55" name="TextBox 54"/>
          <p:cNvSpPr txBox="1"/>
          <p:nvPr/>
        </p:nvSpPr>
        <p:spPr>
          <a:xfrm>
            <a:off x="2895600" y="6553200"/>
            <a:ext cx="3389967" cy="338554"/>
          </a:xfrm>
          <a:prstGeom prst="rect">
            <a:avLst/>
          </a:prstGeom>
          <a:noFill/>
        </p:spPr>
        <p:txBody>
          <a:bodyPr wrap="none" rtlCol="0">
            <a:spAutoFit/>
          </a:bodyPr>
          <a:lstStyle/>
          <a:p>
            <a:pPr algn="ctr"/>
            <a:r>
              <a:rPr lang="en-US" sz="1600" dirty="0">
                <a:latin typeface="Arial Narrow" pitchFamily="34" charset="0"/>
              </a:rPr>
              <a:t>Slide credit:  Nick </a:t>
            </a:r>
            <a:r>
              <a:rPr lang="en-US" sz="1600" dirty="0" err="1">
                <a:latin typeface="Arial Narrow" pitchFamily="34" charset="0"/>
              </a:rPr>
              <a:t>Feamster</a:t>
            </a:r>
            <a:r>
              <a:rPr lang="en-US" sz="1600" dirty="0">
                <a:latin typeface="Arial Narrow" pitchFamily="34" charset="0"/>
              </a:rPr>
              <a:t> (Georgia Tech)</a:t>
            </a:r>
          </a:p>
        </p:txBody>
      </p:sp>
      <p:sp>
        <p:nvSpPr>
          <p:cNvPr id="57" name="TextBox 56"/>
          <p:cNvSpPr txBox="1"/>
          <p:nvPr/>
        </p:nvSpPr>
        <p:spPr>
          <a:xfrm>
            <a:off x="0" y="0"/>
            <a:ext cx="9144000" cy="1107996"/>
          </a:xfrm>
          <a:prstGeom prst="rect">
            <a:avLst/>
          </a:prstGeom>
          <a:solidFill>
            <a:srgbClr val="F79646">
              <a:lumMod val="75000"/>
            </a:srgbClr>
          </a:solidFill>
        </p:spPr>
        <p:txBody>
          <a:bodyPr wrap="square" rtlCol="0">
            <a:spAutoFit/>
          </a:bodyPr>
          <a:lstStyle/>
          <a:p>
            <a:pPr algn="ctr">
              <a:defRPr/>
            </a:pPr>
            <a:r>
              <a:rPr lang="en-US" sz="3800" b="1" dirty="0">
                <a:ln>
                  <a:solidFill>
                    <a:prstClr val="black"/>
                  </a:solidFill>
                </a:ln>
                <a:solidFill>
                  <a:prstClr val="white"/>
                </a:solidFill>
                <a:latin typeface="Tahoma" pitchFamily="34" charset="0"/>
                <a:cs typeface="Tahoma" pitchFamily="34" charset="0"/>
              </a:rPr>
              <a:t>BGP Path Attribute: MED </a:t>
            </a:r>
          </a:p>
          <a:p>
            <a:pPr algn="ctr">
              <a:defRPr/>
            </a:pPr>
            <a:r>
              <a:rPr lang="en-US" sz="2800" b="1" dirty="0">
                <a:ln>
                  <a:solidFill>
                    <a:prstClr val="black"/>
                  </a:solidFill>
                </a:ln>
                <a:solidFill>
                  <a:prstClr val="white"/>
                </a:solidFill>
                <a:latin typeface="Tahoma" pitchFamily="34" charset="0"/>
                <a:cs typeface="Tahoma" pitchFamily="34" charset="0"/>
              </a:rPr>
              <a:t>(multi-exit discriminator)</a:t>
            </a:r>
            <a:endParaRPr lang="th-TH" sz="2800" b="1" dirty="0">
              <a:ln>
                <a:solidFill>
                  <a:prstClr val="black"/>
                </a:solidFill>
              </a:ln>
              <a:solidFill>
                <a:prstClr val="white"/>
              </a:solidFill>
              <a:latin typeface="Tahoma" pitchFamily="34" charset="0"/>
              <a:cs typeface="Tahoma" pitchFamily="34" charset="0"/>
            </a:endParaRPr>
          </a:p>
        </p:txBody>
      </p:sp>
    </p:spTree>
    <p:extLst>
      <p:ext uri="{BB962C8B-B14F-4D97-AF65-F5344CB8AC3E}">
        <p14:creationId xmlns:p14="http://schemas.microsoft.com/office/powerpoint/2010/main" val="1647197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a:ln>
                  <a:solidFill>
                    <a:prstClr val="black"/>
                  </a:solidFill>
                </a:ln>
                <a:solidFill>
                  <a:prstClr val="white"/>
                </a:solidFill>
                <a:latin typeface="Tahoma" pitchFamily="34" charset="0"/>
                <a:cs typeface="Tahoma" pitchFamily="34" charset="0"/>
              </a:rPr>
              <a:t>To learn more: </a:t>
            </a:r>
            <a:endParaRPr lang="th-TH" sz="3600" b="1" dirty="0">
              <a:ln>
                <a:solidFill>
                  <a:prstClr val="black"/>
                </a:solidFill>
              </a:ln>
              <a:solidFill>
                <a:srgbClr val="1F497D"/>
              </a:solidFill>
              <a:latin typeface="Tahoma" pitchFamily="34" charset="0"/>
              <a:cs typeface="Tahoma" pitchFamily="34" charset="0"/>
            </a:endParaRPr>
          </a:p>
        </p:txBody>
      </p:sp>
      <p:pic>
        <p:nvPicPr>
          <p:cNvPr id="1026" name="Picture 2"/>
          <p:cNvPicPr>
            <a:picLocks noChangeAspect="1" noChangeArrowheads="1"/>
          </p:cNvPicPr>
          <p:nvPr/>
        </p:nvPicPr>
        <p:blipFill>
          <a:blip r:embed="rId3" cstate="print"/>
          <a:srcRect t="7778" b="18889"/>
          <a:stretch>
            <a:fillRect/>
          </a:stretch>
        </p:blipFill>
        <p:spPr bwMode="auto">
          <a:xfrm>
            <a:off x="0" y="1219200"/>
            <a:ext cx="9144000" cy="5029200"/>
          </a:xfrm>
          <a:prstGeom prst="rect">
            <a:avLst/>
          </a:prstGeom>
          <a:noFill/>
          <a:ln w="9525">
            <a:noFill/>
            <a:miter lim="800000"/>
            <a:headEnd/>
            <a:tailEnd/>
          </a:ln>
        </p:spPr>
      </p:pic>
      <p:sp>
        <p:nvSpPr>
          <p:cNvPr id="6" name="Rectangle 5"/>
          <p:cNvSpPr/>
          <p:nvPr/>
        </p:nvSpPr>
        <p:spPr>
          <a:xfrm>
            <a:off x="838200" y="685800"/>
            <a:ext cx="7585603" cy="584775"/>
          </a:xfrm>
          <a:prstGeom prst="rect">
            <a:avLst/>
          </a:prstGeom>
        </p:spPr>
        <p:txBody>
          <a:bodyPr wrap="none">
            <a:spAutoFit/>
          </a:bodyPr>
          <a:lstStyle/>
          <a:p>
            <a:r>
              <a:rPr lang="en-US" sz="3200" dirty="0">
                <a:solidFill>
                  <a:prstClr val="white"/>
                </a:solidFill>
              </a:rPr>
              <a:t>http://www.ripe.net/projects/ris/index.html</a:t>
            </a:r>
          </a:p>
        </p:txBody>
      </p:sp>
      <p:sp>
        <p:nvSpPr>
          <p:cNvPr id="9" name="Rectangle 8"/>
          <p:cNvSpPr/>
          <p:nvPr/>
        </p:nvSpPr>
        <p:spPr>
          <a:xfrm>
            <a:off x="3200400" y="6412468"/>
            <a:ext cx="3100913" cy="369332"/>
          </a:xfrm>
          <a:prstGeom prst="rect">
            <a:avLst/>
          </a:prstGeom>
        </p:spPr>
        <p:txBody>
          <a:bodyPr wrap="none">
            <a:spAutoFit/>
          </a:bodyPr>
          <a:lstStyle/>
          <a:p>
            <a:r>
              <a:rPr lang="en-US" dirty="0">
                <a:solidFill>
                  <a:prstClr val="white"/>
                </a:solidFill>
              </a:rPr>
              <a:t>Also, see http://traceroute.org </a:t>
            </a:r>
          </a:p>
        </p:txBody>
      </p:sp>
    </p:spTree>
    <p:extLst>
      <p:ext uri="{BB962C8B-B14F-4D97-AF65-F5344CB8AC3E}">
        <p14:creationId xmlns:p14="http://schemas.microsoft.com/office/powerpoint/2010/main" val="2051368311"/>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447800"/>
            <a:ext cx="9144000" cy="830997"/>
          </a:xfrm>
          <a:prstGeom prst="rect">
            <a:avLst/>
          </a:prstGeom>
          <a:solidFill>
            <a:schemeClr val="accent6">
              <a:lumMod val="75000"/>
            </a:schemeClr>
          </a:solidFill>
        </p:spPr>
        <p:txBody>
          <a:bodyPr wrap="square" rtlCol="0">
            <a:spAutoFit/>
          </a:bodyPr>
          <a:lstStyle/>
          <a:p>
            <a:pPr algn="ctr" rtl="0"/>
            <a:r>
              <a:rPr lang="en-US" sz="4800" b="1" dirty="0">
                <a:ln>
                  <a:solidFill>
                    <a:sysClr val="windowText" lastClr="000000"/>
                  </a:solidFill>
                </a:ln>
                <a:solidFill>
                  <a:schemeClr val="bg1"/>
                </a:solidFill>
                <a:latin typeface="Tahoma" pitchFamily="34" charset="0"/>
                <a:cs typeface="Tahoma" pitchFamily="34" charset="0"/>
              </a:rPr>
              <a:t>Part III </a:t>
            </a:r>
            <a:r>
              <a:rPr lang="en-US" sz="4800" b="1" dirty="0">
                <a:ln>
                  <a:solidFill>
                    <a:prstClr val="white"/>
                  </a:solidFill>
                </a:ln>
                <a:solidFill>
                  <a:prstClr val="black"/>
                </a:solidFill>
                <a:latin typeface="Tahoma" pitchFamily="34" charset="0"/>
                <a:cs typeface="Tahoma" pitchFamily="34" charset="0"/>
              </a:rPr>
              <a:t>- Inter-AS Routing</a:t>
            </a:r>
            <a:endParaRPr lang="th-TH" sz="3600" b="1" kern="1200" dirty="0">
              <a:ln>
                <a:solidFill>
                  <a:prstClr val="black"/>
                </a:solidFill>
              </a:ln>
              <a:solidFill>
                <a:srgbClr val="1F497D"/>
              </a:solidFill>
              <a:latin typeface="Tahoma" pitchFamily="34" charset="0"/>
              <a:ea typeface="+mn-ea"/>
              <a:cs typeface="Tahoma" pitchFamily="34" charset="0"/>
            </a:endParaRPr>
          </a:p>
        </p:txBody>
      </p:sp>
      <p:pic>
        <p:nvPicPr>
          <p:cNvPr id="3" name="Picture 2"/>
          <p:cNvPicPr>
            <a:picLocks noChangeAspect="1" noChangeArrowheads="1"/>
          </p:cNvPicPr>
          <p:nvPr/>
        </p:nvPicPr>
        <p:blipFill>
          <a:blip r:embed="rId3" cstate="print"/>
          <a:srcRect l="2041"/>
          <a:stretch>
            <a:fillRect/>
          </a:stretch>
        </p:blipFill>
        <p:spPr bwMode="auto">
          <a:xfrm>
            <a:off x="3200400" y="2752926"/>
            <a:ext cx="3362126" cy="3800274"/>
          </a:xfrm>
          <a:prstGeom prst="rect">
            <a:avLst/>
          </a:prstGeom>
          <a:noFill/>
          <a:ln w="9525">
            <a:noFill/>
            <a:miter lim="800000"/>
            <a:headEnd/>
            <a:tailEnd/>
          </a:ln>
        </p:spPr>
      </p:pic>
    </p:spTree>
    <p:extLst>
      <p:ext uri="{BB962C8B-B14F-4D97-AF65-F5344CB8AC3E}">
        <p14:creationId xmlns:p14="http://schemas.microsoft.com/office/powerpoint/2010/main" val="1831109786"/>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p:nvGrpSpPr>
        <p:grpSpPr>
          <a:xfrm>
            <a:off x="457200" y="4286071"/>
            <a:ext cx="8229600" cy="2123658"/>
            <a:chOff x="152400" y="1456729"/>
            <a:chExt cx="8229600" cy="2123658"/>
          </a:xfrm>
        </p:grpSpPr>
        <p:sp>
          <p:nvSpPr>
            <p:cNvPr id="8" name="TextBox 7"/>
            <p:cNvSpPr txBox="1"/>
            <p:nvPr/>
          </p:nvSpPr>
          <p:spPr>
            <a:xfrm>
              <a:off x="1905000" y="1456729"/>
              <a:ext cx="6477000" cy="2123658"/>
            </a:xfrm>
            <a:prstGeom prst="rect">
              <a:avLst/>
            </a:prstGeom>
            <a:noFill/>
            <a:ln>
              <a:noFill/>
            </a:ln>
          </p:spPr>
          <p:txBody>
            <a:bodyPr wrap="square" rtlCol="0">
              <a:spAutoFit/>
            </a:bodyPr>
            <a:lstStyle/>
            <a:p>
              <a:r>
                <a:rPr lang="en-US" sz="3600" b="1" dirty="0">
                  <a:solidFill>
                    <a:srgbClr val="C5D1D7">
                      <a:lumMod val="90000"/>
                    </a:srgbClr>
                  </a:solidFill>
                  <a:latin typeface="Gill Sans MT" pitchFamily="34" charset="0"/>
                </a:rPr>
                <a:t>Chapter </a:t>
              </a:r>
              <a:r>
                <a:rPr lang="en-US" sz="3600" b="1" dirty="0">
                  <a:solidFill>
                    <a:srgbClr val="C5D1D7">
                      <a:lumMod val="90000"/>
                    </a:srgbClr>
                  </a:solidFill>
                  <a:latin typeface="Arial" pitchFamily="34" charset="0"/>
                  <a:cs typeface="Arial" pitchFamily="34" charset="0"/>
                </a:rPr>
                <a:t>4</a:t>
              </a:r>
              <a:r>
                <a:rPr lang="en-US" sz="3600" b="1" dirty="0">
                  <a:solidFill>
                    <a:srgbClr val="C5D1D7">
                      <a:lumMod val="90000"/>
                    </a:srgbClr>
                  </a:solidFill>
                  <a:latin typeface="Gill Sans MT" pitchFamily="34" charset="0"/>
                </a:rPr>
                <a:t>:</a:t>
              </a:r>
            </a:p>
            <a:p>
              <a:r>
                <a:rPr lang="en-US" sz="3600" b="1" dirty="0">
                  <a:solidFill>
                    <a:prstClr val="white"/>
                  </a:solidFill>
                  <a:latin typeface="Gill Sans MT" pitchFamily="34" charset="0"/>
                </a:rPr>
                <a:t>Internetworking </a:t>
              </a:r>
              <a:r>
                <a:rPr lang="en-US" sz="3600" b="1" dirty="0">
                  <a:solidFill>
                    <a:srgbClr val="C00000"/>
                  </a:solidFill>
                  <a:latin typeface="Gill Sans MT" pitchFamily="34" charset="0"/>
                </a:rPr>
                <a:t>[</a:t>
              </a:r>
              <a:r>
                <a:rPr lang="en-US" sz="3600" dirty="0">
                  <a:solidFill>
                    <a:srgbClr val="FF6600"/>
                  </a:solidFill>
                  <a:latin typeface="Gill Sans MT" pitchFamily="34" charset="0"/>
                </a:rPr>
                <a:t>P&amp;D</a:t>
              </a:r>
              <a:r>
                <a:rPr lang="en-US" sz="3600" b="1" dirty="0">
                  <a:solidFill>
                    <a:srgbClr val="C00000"/>
                  </a:solidFill>
                  <a:latin typeface="Gill Sans MT" pitchFamily="34" charset="0"/>
                </a:rPr>
                <a:t>]</a:t>
              </a:r>
            </a:p>
            <a:p>
              <a:r>
                <a:rPr lang="en-US" sz="2400" dirty="0">
                  <a:solidFill>
                    <a:srgbClr val="CCB400">
                      <a:lumMod val="60000"/>
                      <a:lumOff val="40000"/>
                    </a:srgbClr>
                  </a:solidFill>
                  <a:latin typeface="Gill Sans MT" pitchFamily="34" charset="0"/>
                  <a:cs typeface="Arial" pitchFamily="34" charset="0"/>
                </a:rPr>
                <a:t>Section 4.2</a:t>
              </a:r>
            </a:p>
            <a:p>
              <a:endParaRPr lang="en-US" sz="3600" b="1" dirty="0">
                <a:solidFill>
                  <a:prstClr val="white"/>
                </a:solidFill>
                <a:latin typeface="Gill Sans MT"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152400" y="1538514"/>
              <a:ext cx="1536905" cy="2032944"/>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grpSp>
      <p:grpSp>
        <p:nvGrpSpPr>
          <p:cNvPr id="3" name="Group 9"/>
          <p:cNvGrpSpPr/>
          <p:nvPr/>
        </p:nvGrpSpPr>
        <p:grpSpPr>
          <a:xfrm>
            <a:off x="485588" y="1466671"/>
            <a:ext cx="8048812" cy="1846022"/>
            <a:chOff x="333188" y="4343400"/>
            <a:chExt cx="8048812" cy="1846022"/>
          </a:xfrm>
        </p:grpSpPr>
        <p:sp>
          <p:nvSpPr>
            <p:cNvPr id="12" name="TextBox 11"/>
            <p:cNvSpPr txBox="1"/>
            <p:nvPr/>
          </p:nvSpPr>
          <p:spPr>
            <a:xfrm>
              <a:off x="2133600" y="4431269"/>
              <a:ext cx="6248400" cy="1569660"/>
            </a:xfrm>
            <a:prstGeom prst="rect">
              <a:avLst/>
            </a:prstGeom>
            <a:noFill/>
            <a:ln>
              <a:noFill/>
            </a:ln>
          </p:spPr>
          <p:txBody>
            <a:bodyPr wrap="square" rtlCol="0">
              <a:spAutoFit/>
            </a:bodyPr>
            <a:lstStyle/>
            <a:p>
              <a:r>
                <a:rPr lang="en-US" sz="3600" b="1" dirty="0">
                  <a:solidFill>
                    <a:srgbClr val="C5D1D7">
                      <a:lumMod val="90000"/>
                    </a:srgbClr>
                  </a:solidFill>
                  <a:latin typeface="Gill Sans MT" pitchFamily="34" charset="0"/>
                </a:rPr>
                <a:t>Chapter </a:t>
              </a:r>
              <a:r>
                <a:rPr lang="en-US" sz="3600" b="1" dirty="0">
                  <a:solidFill>
                    <a:srgbClr val="C5D1D7">
                      <a:lumMod val="90000"/>
                    </a:srgbClr>
                  </a:solidFill>
                  <a:latin typeface="Arial" pitchFamily="34" charset="0"/>
                  <a:cs typeface="Arial" pitchFamily="34" charset="0"/>
                </a:rPr>
                <a:t>4</a:t>
              </a:r>
              <a:r>
                <a:rPr lang="en-US" sz="3600" b="1" dirty="0">
                  <a:solidFill>
                    <a:srgbClr val="C5D1D7">
                      <a:lumMod val="90000"/>
                    </a:srgbClr>
                  </a:solidFill>
                  <a:latin typeface="Gill Sans MT" pitchFamily="34" charset="0"/>
                </a:rPr>
                <a:t>: </a:t>
              </a:r>
            </a:p>
            <a:p>
              <a:r>
                <a:rPr lang="en-US" sz="3600" b="1" dirty="0">
                  <a:solidFill>
                    <a:prstClr val="white"/>
                  </a:solidFill>
                  <a:latin typeface="Gill Sans MT" pitchFamily="34" charset="0"/>
                </a:rPr>
                <a:t>The Network Layer </a:t>
              </a:r>
              <a:r>
                <a:rPr lang="en-US" sz="3600" b="1" dirty="0">
                  <a:solidFill>
                    <a:srgbClr val="C00000"/>
                  </a:solidFill>
                  <a:latin typeface="Gill Sans MT" pitchFamily="34" charset="0"/>
                </a:rPr>
                <a:t>[</a:t>
              </a:r>
              <a:r>
                <a:rPr lang="en-US" sz="3600" dirty="0">
                  <a:solidFill>
                    <a:srgbClr val="FF6600"/>
                  </a:solidFill>
                  <a:latin typeface="Gill Sans MT" pitchFamily="34" charset="0"/>
                </a:rPr>
                <a:t>K&amp;R</a:t>
              </a:r>
              <a:r>
                <a:rPr lang="en-US" sz="3600" b="1" dirty="0">
                  <a:solidFill>
                    <a:srgbClr val="C00000"/>
                  </a:solidFill>
                  <a:latin typeface="Gill Sans MT" pitchFamily="34" charset="0"/>
                </a:rPr>
                <a:t>]</a:t>
              </a:r>
            </a:p>
            <a:p>
              <a:r>
                <a:rPr lang="en-US" sz="2400" dirty="0">
                  <a:solidFill>
                    <a:srgbClr val="CCB400">
                      <a:lumMod val="60000"/>
                      <a:lumOff val="40000"/>
                    </a:srgbClr>
                  </a:solidFill>
                  <a:latin typeface="Gill Sans MT" pitchFamily="34" charset="0"/>
                  <a:cs typeface="Arial" pitchFamily="34" charset="0"/>
                </a:rPr>
                <a:t>Section 4.5 and 4.6 (in particular)</a:t>
              </a:r>
            </a:p>
          </p:txBody>
        </p:sp>
        <p:pic>
          <p:nvPicPr>
            <p:cNvPr id="9" name="Picture 10" descr="0136079679_1"/>
            <p:cNvPicPr>
              <a:picLocks noChangeAspect="1" noChangeArrowheads="1"/>
            </p:cNvPicPr>
            <p:nvPr/>
          </p:nvPicPr>
          <p:blipFill>
            <a:blip r:embed="rId4" cstate="print"/>
            <a:srcRect/>
            <a:stretch>
              <a:fillRect/>
            </a:stretch>
          </p:blipFill>
          <p:spPr bwMode="auto">
            <a:xfrm>
              <a:off x="333188" y="4343400"/>
              <a:ext cx="1495612" cy="1846022"/>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grpSp>
      <p:sp>
        <p:nvSpPr>
          <p:cNvPr id="16" name="TextBox 15"/>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a:ln>
                  <a:solidFill>
                    <a:prstClr val="black"/>
                  </a:solidFill>
                </a:ln>
                <a:solidFill>
                  <a:prstClr val="white"/>
                </a:solidFill>
                <a:latin typeface="Tahoma" pitchFamily="34" charset="0"/>
                <a:cs typeface="Tahoma" pitchFamily="34" charset="0"/>
              </a:rPr>
              <a:t>References</a:t>
            </a:r>
            <a:endParaRPr lang="th-TH" sz="3600" b="1" dirty="0">
              <a:ln>
                <a:solidFill>
                  <a:prstClr val="black"/>
                </a:solidFill>
              </a:ln>
              <a:solidFill>
                <a:srgbClr val="1F497D"/>
              </a:solidFill>
              <a:latin typeface="Tahoma" pitchFamily="34" charset="0"/>
              <a:cs typeface="Tahoma" pitchFamily="34" charset="0"/>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0" y="2337137"/>
            <a:ext cx="9144000" cy="1323439"/>
          </a:xfrm>
          <a:prstGeom prst="rect">
            <a:avLst/>
          </a:prstGeom>
        </p:spPr>
        <p:txBody>
          <a:bodyPr wrap="square">
            <a:spAutoFit/>
          </a:bodyPr>
          <a:lstStyle/>
          <a:p>
            <a:pPr algn="ctr"/>
            <a:r>
              <a:rPr lang="en-US" sz="8000" dirty="0">
                <a:solidFill>
                  <a:srgbClr val="FF0000"/>
                </a:solidFill>
                <a:effectLst>
                  <a:outerShdw dir="5040000" algn="tl">
                    <a:srgbClr val="1F497D">
                      <a:lumMod val="75000"/>
                    </a:srgbClr>
                  </a:outerShdw>
                </a:effectLst>
                <a:latin typeface="Gill Sans MT" pitchFamily="34" charset="0"/>
                <a:cs typeface="Segoe UI" pitchFamily="34" charset="0"/>
              </a:rPr>
              <a:t>[ </a:t>
            </a:r>
            <a:r>
              <a:rPr lang="en-US" sz="6000" dirty="0">
                <a:solidFill>
                  <a:srgbClr val="F79646">
                    <a:lumMod val="75000"/>
                  </a:srgbClr>
                </a:solidFill>
                <a:effectLst>
                  <a:outerShdw dir="5040000" algn="tl">
                    <a:srgbClr val="1F497D">
                      <a:lumMod val="75000"/>
                    </a:srgbClr>
                  </a:outerShdw>
                </a:effectLst>
                <a:latin typeface="Gill Sans MT" pitchFamily="34" charset="0"/>
                <a:cs typeface="Segoe UI" pitchFamily="34" charset="0"/>
              </a:rPr>
              <a:t>End of lecture </a:t>
            </a:r>
            <a:r>
              <a:rPr lang="en-US" sz="8000" dirty="0">
                <a:solidFill>
                  <a:srgbClr val="FF0000"/>
                </a:solidFill>
                <a:effectLst>
                  <a:outerShdw dir="5040000" algn="tl">
                    <a:srgbClr val="1F497D">
                      <a:lumMod val="75000"/>
                    </a:srgbClr>
                  </a:outerShdw>
                </a:effectLst>
                <a:latin typeface="Gill Sans MT" pitchFamily="34" charset="0"/>
                <a:cs typeface="Segoe UI" pitchFamily="34" charset="0"/>
              </a:rPr>
              <a: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a:ln>
                  <a:solidFill>
                    <a:prstClr val="black"/>
                  </a:solidFill>
                </a:ln>
                <a:solidFill>
                  <a:prstClr val="white"/>
                </a:solidFill>
                <a:latin typeface="Tahoma" pitchFamily="34" charset="0"/>
                <a:cs typeface="Tahoma" pitchFamily="34" charset="0"/>
              </a:rPr>
              <a:t>Motivations of AS</a:t>
            </a:r>
            <a:endParaRPr lang="th-TH" sz="4000" b="1" dirty="0">
              <a:ln>
                <a:solidFill>
                  <a:prstClr val="black"/>
                </a:solidFill>
              </a:ln>
              <a:solidFill>
                <a:prstClr val="white"/>
              </a:solidFill>
              <a:latin typeface="Tahoma" pitchFamily="34" charset="0"/>
              <a:cs typeface="Tahoma" pitchFamily="34" charset="0"/>
            </a:endParaRPr>
          </a:p>
        </p:txBody>
      </p:sp>
      <p:pic>
        <p:nvPicPr>
          <p:cNvPr id="9" name="Picture 2"/>
          <p:cNvPicPr>
            <a:picLocks noChangeAspect="1" noChangeArrowheads="1"/>
          </p:cNvPicPr>
          <p:nvPr/>
        </p:nvPicPr>
        <p:blipFill>
          <a:blip r:embed="rId3" cstate="print"/>
          <a:srcRect/>
          <a:stretch>
            <a:fillRect/>
          </a:stretch>
        </p:blipFill>
        <p:spPr bwMode="auto">
          <a:xfrm>
            <a:off x="533400" y="1066800"/>
            <a:ext cx="8025115" cy="3048000"/>
          </a:xfrm>
          <a:prstGeom prst="rect">
            <a:avLst/>
          </a:prstGeom>
          <a:noFill/>
          <a:ln w="9525">
            <a:noFill/>
            <a:miter lim="800000"/>
            <a:headEnd/>
            <a:tailEnd/>
          </a:ln>
        </p:spPr>
      </p:pic>
      <p:sp>
        <p:nvSpPr>
          <p:cNvPr id="10" name="Rectangle 9"/>
          <p:cNvSpPr/>
          <p:nvPr/>
        </p:nvSpPr>
        <p:spPr>
          <a:xfrm>
            <a:off x="152400" y="4632573"/>
            <a:ext cx="8915400" cy="1615827"/>
          </a:xfrm>
          <a:prstGeom prst="rect">
            <a:avLst/>
          </a:prstGeom>
          <a:solidFill>
            <a:schemeClr val="bg1">
              <a:lumMod val="85000"/>
            </a:schemeClr>
          </a:solidFill>
          <a:scene3d>
            <a:camera prst="orthographicFront"/>
            <a:lightRig rig="threePt" dir="t"/>
          </a:scene3d>
          <a:sp3d>
            <a:bevelT w="152400" h="50800" prst="softRound"/>
          </a:sp3d>
        </p:spPr>
        <p:txBody>
          <a:bodyPr wrap="square">
            <a:spAutoFit/>
          </a:bodyPr>
          <a:lstStyle/>
          <a:p>
            <a:pPr marL="801687" indent="-514350" eaLnBrk="0" fontAlgn="base" hangingPunct="0">
              <a:spcBef>
                <a:spcPct val="20000"/>
              </a:spcBef>
              <a:spcAft>
                <a:spcPct val="0"/>
              </a:spcAft>
              <a:buClr>
                <a:schemeClr val="accent6">
                  <a:lumMod val="75000"/>
                </a:schemeClr>
              </a:buClr>
              <a:buSzPct val="100000"/>
            </a:pPr>
            <a:r>
              <a:rPr lang="en-US" sz="2400" b="1" dirty="0">
                <a:ln w="0" cap="rnd" cmpd="thickThin">
                  <a:noFill/>
                  <a:bevel/>
                </a:ln>
                <a:solidFill>
                  <a:schemeClr val="tx2">
                    <a:lumMod val="75000"/>
                  </a:schemeClr>
                </a:solidFill>
                <a:latin typeface="Arial Narrow" pitchFamily="34" charset="0"/>
                <a:cs typeface="Microsoft Sans Serif" pitchFamily="34" charset="0"/>
              </a:rPr>
              <a:t>Autonomy: </a:t>
            </a:r>
            <a:r>
              <a:rPr lang="en-US" sz="2400" dirty="0">
                <a:ln w="0" cap="rnd" cmpd="thickThin">
                  <a:noFill/>
                  <a:bevel/>
                </a:ln>
                <a:latin typeface="Arial Narrow" pitchFamily="34" charset="0"/>
                <a:cs typeface="Microsoft Sans Serif" pitchFamily="34" charset="0"/>
              </a:rPr>
              <a:t>routing policies can be managed autonomously</a:t>
            </a:r>
          </a:p>
          <a:p>
            <a:pPr marL="801687" indent="-514350" eaLnBrk="0" fontAlgn="base" hangingPunct="0">
              <a:spcBef>
                <a:spcPct val="20000"/>
              </a:spcBef>
              <a:spcAft>
                <a:spcPct val="0"/>
              </a:spcAft>
              <a:buClr>
                <a:schemeClr val="accent6">
                  <a:lumMod val="75000"/>
                </a:schemeClr>
              </a:buClr>
              <a:buSzPct val="100000"/>
            </a:pPr>
            <a:endParaRPr lang="en-US" sz="1050" dirty="0">
              <a:ln w="0" cap="rnd" cmpd="thickThin">
                <a:noFill/>
                <a:bevel/>
              </a:ln>
              <a:latin typeface="Arial Narrow" pitchFamily="34" charset="0"/>
              <a:cs typeface="Microsoft Sans Serif" pitchFamily="34" charset="0"/>
            </a:endParaRPr>
          </a:p>
          <a:p>
            <a:pPr marL="284163" eaLnBrk="0" fontAlgn="base" hangingPunct="0">
              <a:spcBef>
                <a:spcPct val="20000"/>
              </a:spcBef>
              <a:spcAft>
                <a:spcPct val="0"/>
              </a:spcAft>
              <a:buClr>
                <a:schemeClr val="accent6">
                  <a:lumMod val="75000"/>
                </a:schemeClr>
              </a:buClr>
              <a:buSzPct val="100000"/>
            </a:pPr>
            <a:r>
              <a:rPr lang="en-US" sz="2400" b="1" dirty="0">
                <a:ln w="0" cap="rnd" cmpd="thickThin">
                  <a:noFill/>
                  <a:bevel/>
                </a:ln>
                <a:solidFill>
                  <a:schemeClr val="tx2">
                    <a:lumMod val="75000"/>
                  </a:schemeClr>
                </a:solidFill>
                <a:latin typeface="Arial Narrow" pitchFamily="34" charset="0"/>
                <a:cs typeface="Microsoft Sans Serif" pitchFamily="34" charset="0"/>
              </a:rPr>
              <a:t>Scalability: </a:t>
            </a:r>
            <a:r>
              <a:rPr lang="en-US" sz="2400" dirty="0">
                <a:ln w="0" cap="rnd" cmpd="thickThin">
                  <a:noFill/>
                  <a:bevel/>
                </a:ln>
                <a:latin typeface="Arial Narrow" pitchFamily="34" charset="0"/>
                <a:cs typeface="Microsoft Sans Serif" pitchFamily="34" charset="0"/>
              </a:rPr>
              <a:t>most of the AS routers do not need to know the complete complexity of the Internet through the use of default (or aggregated) routes</a:t>
            </a:r>
          </a:p>
          <a:p>
            <a:pPr marL="284163" eaLnBrk="0" fontAlgn="base" hangingPunct="0">
              <a:spcBef>
                <a:spcPct val="20000"/>
              </a:spcBef>
              <a:spcAft>
                <a:spcPct val="0"/>
              </a:spcAft>
              <a:buClr>
                <a:schemeClr val="accent6">
                  <a:lumMod val="75000"/>
                </a:schemeClr>
              </a:buClr>
              <a:buSzPct val="100000"/>
            </a:pPr>
            <a:endParaRPr lang="en-US" sz="800" dirty="0">
              <a:ln w="0" cap="rnd" cmpd="thickThin">
                <a:noFill/>
                <a:bevel/>
              </a:ln>
              <a:latin typeface="Arial Narrow" pitchFamily="34" charset="0"/>
              <a:cs typeface="Microsoft Sans Serif" pitchFamily="34" charset="0"/>
            </a:endParaRPr>
          </a:p>
        </p:txBody>
      </p:sp>
    </p:spTree>
    <p:extLst>
      <p:ext uri="{BB962C8B-B14F-4D97-AF65-F5344CB8AC3E}">
        <p14:creationId xmlns:p14="http://schemas.microsoft.com/office/powerpoint/2010/main" val="85052618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500"/>
                                        <p:tgtEl>
                                          <p:spTgt spid="10">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2000"/>
                                        <p:tgtEl>
                                          <p:spTgt spid="1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20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a:ln>
                  <a:solidFill>
                    <a:prstClr val="black"/>
                  </a:solidFill>
                </a:ln>
                <a:solidFill>
                  <a:prstClr val="white"/>
                </a:solidFill>
                <a:latin typeface="Tahoma" pitchFamily="34" charset="0"/>
                <a:cs typeface="Tahoma" pitchFamily="34" charset="0"/>
              </a:rPr>
              <a:t>Classifications of AS </a:t>
            </a:r>
            <a:endParaRPr lang="th-TH" sz="4000" b="1" dirty="0">
              <a:ln>
                <a:solidFill>
                  <a:prstClr val="black"/>
                </a:solidFill>
              </a:ln>
              <a:solidFill>
                <a:prstClr val="white"/>
              </a:solidFill>
              <a:latin typeface="Tahoma" pitchFamily="34" charset="0"/>
              <a:cs typeface="Tahoma"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514814" y="1447800"/>
            <a:ext cx="8648568" cy="4648200"/>
          </a:xfrm>
          <a:prstGeom prst="rect">
            <a:avLst/>
          </a:prstGeom>
          <a:noFill/>
          <a:ln w="9525">
            <a:noFill/>
            <a:miter lim="800000"/>
            <a:headEnd/>
            <a:tailEnd/>
          </a:ln>
        </p:spPr>
      </p:pic>
      <p:sp>
        <p:nvSpPr>
          <p:cNvPr id="6" name="Oval Callout 5"/>
          <p:cNvSpPr/>
          <p:nvPr/>
        </p:nvSpPr>
        <p:spPr>
          <a:xfrm>
            <a:off x="2590800" y="5715000"/>
            <a:ext cx="1371600" cy="685800"/>
          </a:xfrm>
          <a:prstGeom prst="wedgeEllipseCallout">
            <a:avLst>
              <a:gd name="adj1" fmla="val -74642"/>
              <a:gd name="adj2" fmla="val -44357"/>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accent6">
                      <a:lumMod val="75000"/>
                    </a:schemeClr>
                  </a:solidFill>
                </a:ln>
                <a:solidFill>
                  <a:schemeClr val="accent6">
                    <a:lumMod val="75000"/>
                  </a:schemeClr>
                </a:solidFill>
              </a:rPr>
              <a:t>Stub AS</a:t>
            </a:r>
          </a:p>
        </p:txBody>
      </p:sp>
      <p:sp>
        <p:nvSpPr>
          <p:cNvPr id="7" name="Oval Callout 6"/>
          <p:cNvSpPr/>
          <p:nvPr/>
        </p:nvSpPr>
        <p:spPr>
          <a:xfrm>
            <a:off x="5257800" y="5257800"/>
            <a:ext cx="1676400" cy="1066800"/>
          </a:xfrm>
          <a:prstGeom prst="wedgeEllipseCallout">
            <a:avLst>
              <a:gd name="adj1" fmla="val -79977"/>
              <a:gd name="adj2" fmla="val -165747"/>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accent2">
                      <a:lumMod val="75000"/>
                    </a:schemeClr>
                  </a:solidFill>
                </a:ln>
                <a:solidFill>
                  <a:schemeClr val="accent2">
                    <a:lumMod val="75000"/>
                  </a:schemeClr>
                </a:solidFill>
              </a:rPr>
              <a:t>Transit AS</a:t>
            </a:r>
          </a:p>
        </p:txBody>
      </p:sp>
      <p:sp>
        <p:nvSpPr>
          <p:cNvPr id="8" name="Oval Callout 7"/>
          <p:cNvSpPr/>
          <p:nvPr/>
        </p:nvSpPr>
        <p:spPr>
          <a:xfrm>
            <a:off x="609600" y="1219200"/>
            <a:ext cx="1981200" cy="838200"/>
          </a:xfrm>
          <a:prstGeom prst="wedgeEllipseCallout">
            <a:avLst>
              <a:gd name="adj1" fmla="val 82120"/>
              <a:gd name="adj2" fmla="val 3246"/>
            </a:avLst>
          </a:pr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a:solidFill>
                    <a:schemeClr val="accent5">
                      <a:lumMod val="75000"/>
                    </a:schemeClr>
                  </a:solidFill>
                </a:ln>
                <a:solidFill>
                  <a:schemeClr val="accent1">
                    <a:lumMod val="75000"/>
                  </a:schemeClr>
                </a:solidFill>
              </a:rPr>
              <a:t>Multihomed</a:t>
            </a:r>
            <a:r>
              <a:rPr lang="en-US" dirty="0">
                <a:ln>
                  <a:solidFill>
                    <a:schemeClr val="accent5">
                      <a:lumMod val="75000"/>
                    </a:schemeClr>
                  </a:solidFill>
                </a:ln>
                <a:solidFill>
                  <a:schemeClr val="accent1">
                    <a:lumMod val="75000"/>
                  </a:schemeClr>
                </a:solidFill>
              </a:rPr>
              <a:t> AS</a:t>
            </a:r>
          </a:p>
        </p:txBody>
      </p:sp>
    </p:spTree>
    <p:extLst>
      <p:ext uri="{BB962C8B-B14F-4D97-AF65-F5344CB8AC3E}">
        <p14:creationId xmlns:p14="http://schemas.microsoft.com/office/powerpoint/2010/main" val="150966705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l="44986" t="38391" b="19932"/>
          <a:stretch>
            <a:fillRect/>
          </a:stretch>
        </p:blipFill>
        <p:spPr bwMode="auto">
          <a:xfrm>
            <a:off x="304800" y="762000"/>
            <a:ext cx="5486400" cy="5705544"/>
          </a:xfrm>
          <a:prstGeom prst="rect">
            <a:avLst/>
          </a:prstGeom>
          <a:noFill/>
          <a:ln w="9525">
            <a:noFill/>
            <a:miter lim="800000"/>
            <a:headEnd/>
            <a:tailEnd/>
          </a:ln>
        </p:spPr>
      </p:pic>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lvl="0" algn="ctr">
              <a:defRPr/>
            </a:pPr>
            <a:r>
              <a:rPr lang="en-US" sz="4000" b="1" dirty="0">
                <a:ln>
                  <a:solidFill>
                    <a:prstClr val="black"/>
                  </a:solidFill>
                </a:ln>
                <a:solidFill>
                  <a:prstClr val="white"/>
                </a:solidFill>
                <a:latin typeface="Tahoma" pitchFamily="34" charset="0"/>
                <a:cs typeface="Tahoma" pitchFamily="34" charset="0"/>
              </a:rPr>
              <a:t>Practical Example: PTCL AS</a:t>
            </a:r>
            <a:endParaRPr lang="th-TH" sz="4000" b="1" dirty="0">
              <a:ln>
                <a:solidFill>
                  <a:prstClr val="black"/>
                </a:solidFill>
              </a:ln>
              <a:solidFill>
                <a:prstClr val="white"/>
              </a:solidFill>
              <a:latin typeface="Tahoma" pitchFamily="34" charset="0"/>
              <a:cs typeface="Tahoma" pitchFamily="34" charset="0"/>
            </a:endParaRPr>
          </a:p>
        </p:txBody>
      </p:sp>
      <p:sp>
        <p:nvSpPr>
          <p:cNvPr id="5" name="Rectangle 4"/>
          <p:cNvSpPr/>
          <p:nvPr/>
        </p:nvSpPr>
        <p:spPr>
          <a:xfrm>
            <a:off x="5105400" y="6260068"/>
            <a:ext cx="4072205" cy="369332"/>
          </a:xfrm>
          <a:prstGeom prst="rect">
            <a:avLst/>
          </a:prstGeom>
        </p:spPr>
        <p:txBody>
          <a:bodyPr wrap="none">
            <a:spAutoFit/>
          </a:bodyPr>
          <a:lstStyle/>
          <a:p>
            <a:r>
              <a:rPr lang="en-US" dirty="0"/>
              <a:t>http://www.robtex.com/as/as17557.html</a:t>
            </a:r>
          </a:p>
        </p:txBody>
      </p:sp>
      <p:sp>
        <p:nvSpPr>
          <p:cNvPr id="7" name="Rectangle 6"/>
          <p:cNvSpPr/>
          <p:nvPr/>
        </p:nvSpPr>
        <p:spPr>
          <a:xfrm>
            <a:off x="6241555" y="2362200"/>
            <a:ext cx="1988045" cy="1323439"/>
          </a:xfrm>
          <a:prstGeom prst="rect">
            <a:avLst/>
          </a:prstGeom>
        </p:spPr>
        <p:txBody>
          <a:bodyPr wrap="none">
            <a:spAutoFit/>
          </a:bodyPr>
          <a:lstStyle/>
          <a:p>
            <a:pPr algn="ctr"/>
            <a:r>
              <a:rPr lang="en-US" sz="3200" b="1" dirty="0">
                <a:ln w="0" cap="rnd" cmpd="thickThin">
                  <a:solidFill>
                    <a:prstClr val="black"/>
                  </a:solidFill>
                  <a:bevel/>
                </a:ln>
                <a:solidFill>
                  <a:srgbClr val="FF6600"/>
                </a:solidFill>
                <a:latin typeface="Microsoft Sans Serif" pitchFamily="34" charset="0"/>
                <a:cs typeface="Microsoft Sans Serif" pitchFamily="34" charset="0"/>
              </a:rPr>
              <a:t>PTCL</a:t>
            </a:r>
          </a:p>
          <a:p>
            <a:pPr algn="ctr">
              <a:lnSpc>
                <a:spcPct val="150000"/>
              </a:lnSpc>
            </a:pPr>
            <a:r>
              <a:rPr lang="en-US" sz="3200" b="1" dirty="0">
                <a:ln w="0" cap="rnd" cmpd="thickThin">
                  <a:solidFill>
                    <a:prstClr val="black"/>
                  </a:solidFill>
                  <a:bevel/>
                </a:ln>
                <a:solidFill>
                  <a:srgbClr val="C00000"/>
                </a:solidFill>
                <a:latin typeface="Microsoft Sans Serif" pitchFamily="34" charset="0"/>
                <a:cs typeface="Microsoft Sans Serif" pitchFamily="34" charset="0"/>
              </a:rPr>
              <a:t>AS 17557</a:t>
            </a:r>
            <a:endParaRPr lang="en-US" dirty="0">
              <a:solidFill>
                <a:srgbClr val="C00000"/>
              </a:solidFill>
            </a:endParaRPr>
          </a:p>
        </p:txBody>
      </p:sp>
      <p:pic>
        <p:nvPicPr>
          <p:cNvPr id="2" name="Picture 1"/>
          <p:cNvPicPr>
            <a:picLocks noChangeAspect="1"/>
          </p:cNvPicPr>
          <p:nvPr/>
        </p:nvPicPr>
        <p:blipFill rotWithShape="1">
          <a:blip r:embed="rId4" cstate="print"/>
          <a:srcRect l="10986" r="11655"/>
          <a:stretch/>
        </p:blipFill>
        <p:spPr>
          <a:xfrm>
            <a:off x="4569132" y="4114800"/>
            <a:ext cx="4362154" cy="1879600"/>
          </a:xfrm>
          <a:prstGeom prst="rect">
            <a:avLst/>
          </a:prstGeom>
        </p:spPr>
      </p:pic>
    </p:spTree>
    <p:extLst>
      <p:ext uri="{BB962C8B-B14F-4D97-AF65-F5344CB8AC3E}">
        <p14:creationId xmlns:p14="http://schemas.microsoft.com/office/powerpoint/2010/main" val="2005858872"/>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646331"/>
          </a:xfrm>
          <a:prstGeom prst="rect">
            <a:avLst/>
          </a:prstGeom>
          <a:solidFill>
            <a:srgbClr val="F79646">
              <a:lumMod val="75000"/>
            </a:srgbClr>
          </a:solidFill>
        </p:spPr>
        <p:txBody>
          <a:bodyPr wrap="square" rtlCol="0">
            <a:spAutoFit/>
          </a:bodyPr>
          <a:lstStyle/>
          <a:p>
            <a:pPr algn="ctr">
              <a:defRPr/>
            </a:pPr>
            <a:r>
              <a:rPr lang="en-US" sz="3600" b="1" dirty="0">
                <a:ln>
                  <a:solidFill>
                    <a:prstClr val="black"/>
                  </a:solidFill>
                </a:ln>
                <a:solidFill>
                  <a:prstClr val="white"/>
                </a:solidFill>
                <a:latin typeface="Tahoma" pitchFamily="34" charset="0"/>
                <a:cs typeface="Tahoma" pitchFamily="34" charset="0"/>
              </a:rPr>
              <a:t>Challenges in Interdomain Routing (1)</a:t>
            </a:r>
            <a:endParaRPr lang="th-TH" sz="3600" b="1" dirty="0">
              <a:ln>
                <a:solidFill>
                  <a:prstClr val="black"/>
                </a:solidFill>
              </a:ln>
              <a:solidFill>
                <a:prstClr val="white"/>
              </a:solidFill>
              <a:latin typeface="Tahoma" pitchFamily="34" charset="0"/>
              <a:cs typeface="Tahoma" pitchFamily="34" charset="0"/>
            </a:endParaRPr>
          </a:p>
        </p:txBody>
      </p:sp>
      <p:sp>
        <p:nvSpPr>
          <p:cNvPr id="10" name="Rectangle 9"/>
          <p:cNvSpPr/>
          <p:nvPr/>
        </p:nvSpPr>
        <p:spPr>
          <a:xfrm>
            <a:off x="-228600" y="1112389"/>
            <a:ext cx="9144000" cy="3010055"/>
          </a:xfrm>
          <a:prstGeom prst="rect">
            <a:avLst/>
          </a:prstGeom>
          <a:ln>
            <a:noFill/>
          </a:ln>
        </p:spPr>
        <p:txBody>
          <a:bodyPr wrap="square">
            <a:spAutoFit/>
          </a:bodyPr>
          <a:lstStyle/>
          <a:p>
            <a:pPr marL="457200" lvl="0" eaLnBrk="0" fontAlgn="base" hangingPunct="0">
              <a:lnSpc>
                <a:spcPct val="150000"/>
              </a:lnSpc>
              <a:spcBef>
                <a:spcPct val="20000"/>
              </a:spcBef>
              <a:spcAft>
                <a:spcPct val="0"/>
              </a:spcAft>
              <a:buClr>
                <a:srgbClr val="3333CC"/>
              </a:buClr>
              <a:buSzPct val="85000"/>
            </a:pPr>
            <a:r>
              <a:rPr lang="en-US" sz="3200" b="1" dirty="0">
                <a:ln w="0" cap="rnd" cmpd="thickThin">
                  <a:solidFill>
                    <a:prstClr val="black"/>
                  </a:solidFill>
                  <a:bevel/>
                </a:ln>
                <a:solidFill>
                  <a:schemeClr val="tx2"/>
                </a:solidFill>
                <a:latin typeface="Microsoft Sans Serif" pitchFamily="34" charset="0"/>
                <a:cs typeface="Microsoft Sans Serif" pitchFamily="34" charset="0"/>
              </a:rPr>
              <a:t>Matter of scale</a:t>
            </a:r>
          </a:p>
          <a:p>
            <a:pPr marL="457200" lvl="0" eaLnBrk="0" fontAlgn="base" hangingPunct="0">
              <a:spcBef>
                <a:spcPct val="20000"/>
              </a:spcBef>
              <a:spcAft>
                <a:spcPct val="0"/>
              </a:spcAft>
              <a:buClr>
                <a:srgbClr val="3333CC"/>
              </a:buClr>
              <a:buSzPct val="85000"/>
            </a:pPr>
            <a:r>
              <a:rPr lang="en-US" sz="1600" b="1" dirty="0">
                <a:ln w="0" cap="rnd" cmpd="thickThin">
                  <a:solidFill>
                    <a:prstClr val="black"/>
                  </a:solidFill>
                  <a:bevel/>
                </a:ln>
                <a:solidFill>
                  <a:srgbClr val="FF6600"/>
                </a:solidFill>
                <a:latin typeface="Microsoft Sans Serif" pitchFamily="34" charset="0"/>
                <a:cs typeface="Microsoft Sans Serif" pitchFamily="34" charset="0"/>
              </a:rPr>
              <a:t>~</a:t>
            </a:r>
            <a:r>
              <a:rPr lang="en-US" sz="3200" b="1" dirty="0">
                <a:ln w="0" cap="rnd" cmpd="thickThin">
                  <a:solidFill>
                    <a:prstClr val="black"/>
                  </a:solidFill>
                  <a:bevel/>
                </a:ln>
                <a:solidFill>
                  <a:srgbClr val="FF6600"/>
                </a:solidFill>
                <a:latin typeface="Microsoft Sans Serif" pitchFamily="34" charset="0"/>
                <a:cs typeface="Microsoft Sans Serif" pitchFamily="34" charset="0"/>
              </a:rPr>
              <a:t>300,000</a:t>
            </a:r>
            <a:r>
              <a:rPr lang="en-US" sz="2400" b="1" dirty="0">
                <a:ln w="0" cap="rnd" cmpd="thickThin">
                  <a:solidFill>
                    <a:prstClr val="black"/>
                  </a:solidFill>
                  <a:bevel/>
                </a:ln>
                <a:solidFill>
                  <a:srgbClr val="C00000"/>
                </a:solidFill>
                <a:latin typeface="Microsoft Sans Serif" pitchFamily="34" charset="0"/>
                <a:cs typeface="Microsoft Sans Serif" pitchFamily="34" charset="0"/>
              </a:rPr>
              <a:t> routes (</a:t>
            </a:r>
            <a:r>
              <a:rPr lang="en-US" sz="2400" b="1" i="1" dirty="0">
                <a:ln w="0" cap="rnd" cmpd="thickThin">
                  <a:solidFill>
                    <a:prstClr val="black"/>
                  </a:solidFill>
                  <a:bevel/>
                </a:ln>
                <a:solidFill>
                  <a:srgbClr val="C00000"/>
                </a:solidFill>
                <a:latin typeface="Microsoft Sans Serif" pitchFamily="34" charset="0"/>
                <a:cs typeface="Microsoft Sans Serif" pitchFamily="34" charset="0"/>
              </a:rPr>
              <a:t>or network prefixes</a:t>
            </a:r>
            <a:r>
              <a:rPr lang="en-US" sz="2400" b="1" dirty="0">
                <a:ln w="0" cap="rnd" cmpd="thickThin">
                  <a:solidFill>
                    <a:prstClr val="black"/>
                  </a:solidFill>
                  <a:bevel/>
                </a:ln>
                <a:solidFill>
                  <a:srgbClr val="C00000"/>
                </a:solidFill>
                <a:latin typeface="Microsoft Sans Serif" pitchFamily="34" charset="0"/>
                <a:cs typeface="Microsoft Sans Serif" pitchFamily="34" charset="0"/>
              </a:rPr>
              <a:t>) in Internet’s BGP table</a:t>
            </a:r>
          </a:p>
          <a:p>
            <a:pPr marL="457200" lvl="0" eaLnBrk="0" fontAlgn="base" hangingPunct="0">
              <a:lnSpc>
                <a:spcPct val="150000"/>
              </a:lnSpc>
              <a:spcBef>
                <a:spcPct val="20000"/>
              </a:spcBef>
              <a:spcAft>
                <a:spcPct val="0"/>
              </a:spcAft>
              <a:buClr>
                <a:srgbClr val="3333CC"/>
              </a:buClr>
              <a:buSzPct val="85000"/>
            </a:pPr>
            <a:endParaRPr lang="en-US" sz="1200" b="1" dirty="0">
              <a:ln w="0" cap="rnd" cmpd="thickThin">
                <a:solidFill>
                  <a:prstClr val="black"/>
                </a:solidFill>
                <a:bevel/>
              </a:ln>
              <a:latin typeface="Microsoft Sans Serif" pitchFamily="34" charset="0"/>
              <a:cs typeface="Microsoft Sans Serif" pitchFamily="34" charset="0"/>
            </a:endParaRPr>
          </a:p>
          <a:p>
            <a:pPr marL="457200" lvl="0" eaLnBrk="0" fontAlgn="base" hangingPunct="0">
              <a:spcBef>
                <a:spcPct val="20000"/>
              </a:spcBef>
              <a:spcAft>
                <a:spcPct val="0"/>
              </a:spcAft>
              <a:buClr>
                <a:srgbClr val="3333CC"/>
              </a:buClr>
              <a:buSzPct val="85000"/>
            </a:pPr>
            <a:r>
              <a:rPr lang="en-US" sz="2400" b="1" dirty="0">
                <a:ln w="0" cap="rnd" cmpd="thickThin">
                  <a:solidFill>
                    <a:prstClr val="black"/>
                  </a:solidFill>
                  <a:bevel/>
                </a:ln>
                <a:latin typeface="Microsoft Sans Serif" pitchFamily="34" charset="0"/>
                <a:cs typeface="Microsoft Sans Serif" pitchFamily="34" charset="0"/>
              </a:rPr>
              <a:t>The objectives in such large-scale routing is more modest. </a:t>
            </a:r>
          </a:p>
          <a:p>
            <a:pPr marL="457200" lvl="0" eaLnBrk="0" fontAlgn="base" hangingPunct="0">
              <a:lnSpc>
                <a:spcPct val="150000"/>
              </a:lnSpc>
              <a:spcBef>
                <a:spcPct val="20000"/>
              </a:spcBef>
              <a:spcAft>
                <a:spcPct val="0"/>
              </a:spcAft>
              <a:buClr>
                <a:srgbClr val="3333CC"/>
              </a:buClr>
              <a:buSzPct val="85000"/>
            </a:pPr>
            <a:endParaRPr lang="en-US" sz="1200" b="1" dirty="0">
              <a:ln w="0" cap="rnd" cmpd="thickThin">
                <a:solidFill>
                  <a:prstClr val="black"/>
                </a:solidFill>
                <a:bevel/>
              </a:ln>
              <a:solidFill>
                <a:srgbClr val="C00000"/>
              </a:solidFill>
              <a:latin typeface="Microsoft Sans Serif" pitchFamily="34" charset="0"/>
              <a:cs typeface="Microsoft Sans Serif" pitchFamily="34" charset="0"/>
            </a:endParaRPr>
          </a:p>
          <a:p>
            <a:pPr marL="457200" lvl="0" eaLnBrk="0" fontAlgn="base" hangingPunct="0">
              <a:spcBef>
                <a:spcPct val="20000"/>
              </a:spcBef>
              <a:spcAft>
                <a:spcPct val="0"/>
              </a:spcAft>
              <a:buClr>
                <a:srgbClr val="3333CC"/>
              </a:buClr>
              <a:buSzPct val="85000"/>
            </a:pPr>
            <a:r>
              <a:rPr lang="en-US" sz="28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Our goal, more specifically, is:</a:t>
            </a:r>
          </a:p>
        </p:txBody>
      </p:sp>
      <p:sp>
        <p:nvSpPr>
          <p:cNvPr id="14" name="Rectangle 13"/>
          <p:cNvSpPr/>
          <p:nvPr/>
        </p:nvSpPr>
        <p:spPr>
          <a:xfrm>
            <a:off x="304800" y="4306669"/>
            <a:ext cx="7010400" cy="646331"/>
          </a:xfrm>
          <a:prstGeom prst="rect">
            <a:avLst/>
          </a:prstGeom>
          <a:solidFill>
            <a:srgbClr val="FF6600"/>
          </a:solidFill>
        </p:spPr>
        <p:txBody>
          <a:bodyPr wrap="square">
            <a:spAutoFit/>
          </a:bodyPr>
          <a:lstStyle/>
          <a:p>
            <a:pPr marL="114300" lvl="0" eaLnBrk="0" fontAlgn="base" hangingPunct="0">
              <a:lnSpc>
                <a:spcPct val="150000"/>
              </a:lnSpc>
              <a:spcBef>
                <a:spcPct val="20000"/>
              </a:spcBef>
              <a:spcAft>
                <a:spcPct val="0"/>
              </a:spcAft>
              <a:buClr>
                <a:srgbClr val="3333CC"/>
              </a:buClr>
              <a:buSzPct val="85000"/>
            </a:pPr>
            <a:r>
              <a:rPr lang="en-US" sz="2400" b="1" dirty="0">
                <a:ln w="0" cap="rnd" cmpd="thickThin">
                  <a:noFill/>
                  <a:bevel/>
                </a:ln>
                <a:solidFill>
                  <a:schemeClr val="bg1"/>
                </a:solidFill>
                <a:latin typeface="Microsoft Sans Serif" pitchFamily="34" charset="0"/>
                <a:cs typeface="Microsoft Sans Serif" pitchFamily="34" charset="0"/>
              </a:rPr>
              <a:t>To have loop-free routing that is </a:t>
            </a:r>
            <a:r>
              <a:rPr lang="en-US" sz="2400" b="1" dirty="0">
                <a:ln w="0" cap="rnd" cmpd="thickThin">
                  <a:solidFill>
                    <a:schemeClr val="bg1"/>
                  </a:solidFill>
                  <a:bevel/>
                </a:ln>
                <a:solidFill>
                  <a:sysClr val="windowText" lastClr="000000"/>
                </a:solidFill>
                <a:latin typeface="Microsoft Sans Serif" pitchFamily="34" charset="0"/>
                <a:cs typeface="Microsoft Sans Serif" pitchFamily="34" charset="0"/>
              </a:rPr>
              <a:t>policy </a:t>
            </a:r>
            <a:r>
              <a:rPr lang="en-US" sz="2400" b="1" dirty="0">
                <a:ln w="0" cap="rnd" cmpd="thickThin">
                  <a:noFill/>
                  <a:bevel/>
                </a:ln>
                <a:solidFill>
                  <a:schemeClr val="bg1"/>
                </a:solidFill>
                <a:latin typeface="Microsoft Sans Serif" pitchFamily="34" charset="0"/>
                <a:cs typeface="Microsoft Sans Serif" pitchFamily="34" charset="0"/>
              </a:rPr>
              <a:t>compliant</a:t>
            </a:r>
          </a:p>
        </p:txBody>
      </p:sp>
    </p:spTree>
    <p:extLst>
      <p:ext uri="{BB962C8B-B14F-4D97-AF65-F5344CB8AC3E}">
        <p14:creationId xmlns:p14="http://schemas.microsoft.com/office/powerpoint/2010/main" val="3033074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646331"/>
          </a:xfrm>
          <a:prstGeom prst="rect">
            <a:avLst/>
          </a:prstGeom>
          <a:solidFill>
            <a:srgbClr val="F79646">
              <a:lumMod val="75000"/>
            </a:srgbClr>
          </a:solidFill>
        </p:spPr>
        <p:txBody>
          <a:bodyPr wrap="square" rtlCol="0">
            <a:spAutoFit/>
          </a:bodyPr>
          <a:lstStyle/>
          <a:p>
            <a:pPr algn="ctr">
              <a:defRPr/>
            </a:pPr>
            <a:r>
              <a:rPr lang="en-US" sz="3600" b="1" dirty="0">
                <a:ln>
                  <a:solidFill>
                    <a:prstClr val="black"/>
                  </a:solidFill>
                </a:ln>
                <a:solidFill>
                  <a:prstClr val="white"/>
                </a:solidFill>
                <a:latin typeface="Tahoma" pitchFamily="34" charset="0"/>
                <a:cs typeface="Tahoma" pitchFamily="34" charset="0"/>
              </a:rPr>
              <a:t>Challenges in Interdomain Routing (2)</a:t>
            </a:r>
            <a:endParaRPr lang="th-TH" sz="3600" b="1" dirty="0">
              <a:ln>
                <a:solidFill>
                  <a:prstClr val="black"/>
                </a:solidFill>
              </a:ln>
              <a:solidFill>
                <a:prstClr val="white"/>
              </a:solidFill>
              <a:latin typeface="Tahoma" pitchFamily="34" charset="0"/>
              <a:cs typeface="Tahoma" pitchFamily="34" charset="0"/>
            </a:endParaRPr>
          </a:p>
        </p:txBody>
      </p:sp>
      <p:sp>
        <p:nvSpPr>
          <p:cNvPr id="11" name="Rectangle 10"/>
          <p:cNvSpPr/>
          <p:nvPr/>
        </p:nvSpPr>
        <p:spPr>
          <a:xfrm>
            <a:off x="0" y="1066800"/>
            <a:ext cx="8915400" cy="2742289"/>
          </a:xfrm>
          <a:prstGeom prst="rect">
            <a:avLst/>
          </a:prstGeom>
        </p:spPr>
        <p:txBody>
          <a:bodyPr wrap="square">
            <a:spAutoFit/>
          </a:bodyPr>
          <a:lstStyle/>
          <a:p>
            <a:pPr marL="914400" lvl="0" indent="-914400" eaLnBrk="0" fontAlgn="base" hangingPunct="0">
              <a:lnSpc>
                <a:spcPct val="150000"/>
              </a:lnSpc>
              <a:spcBef>
                <a:spcPct val="20000"/>
              </a:spcBef>
              <a:spcAft>
                <a:spcPct val="0"/>
              </a:spcAft>
              <a:buClr>
                <a:srgbClr val="3333CC"/>
              </a:buClr>
              <a:buSzPct val="85000"/>
            </a:pPr>
            <a:r>
              <a:rPr lang="en-US" sz="32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    </a:t>
            </a:r>
            <a:r>
              <a:rPr lang="en-US" sz="3200" b="1" dirty="0">
                <a:ln w="0" cap="rnd" cmpd="thickThin">
                  <a:solidFill>
                    <a:prstClr val="black"/>
                  </a:solidFill>
                  <a:bevel/>
                </a:ln>
                <a:solidFill>
                  <a:schemeClr val="tx2"/>
                </a:solidFill>
                <a:latin typeface="Microsoft Sans Serif" pitchFamily="34" charset="0"/>
                <a:cs typeface="Microsoft Sans Serif" pitchFamily="34" charset="0"/>
              </a:rPr>
              <a:t>Autonomous domains</a:t>
            </a:r>
          </a:p>
          <a:p>
            <a:pPr marL="457200" lvl="0" indent="-57150" eaLnBrk="0" fontAlgn="base" hangingPunct="0">
              <a:lnSpc>
                <a:spcPct val="150000"/>
              </a:lnSpc>
              <a:spcBef>
                <a:spcPct val="20000"/>
              </a:spcBef>
              <a:spcAft>
                <a:spcPct val="0"/>
              </a:spcAft>
              <a:buClr>
                <a:srgbClr val="3333CC"/>
              </a:buClr>
              <a:buSzPct val="85000"/>
            </a:pPr>
            <a:r>
              <a:rPr lang="en-US" sz="2400" b="1" dirty="0">
                <a:ln w="0" cap="rnd" cmpd="thickThin">
                  <a:solidFill>
                    <a:prstClr val="black"/>
                  </a:solidFill>
                  <a:bevel/>
                </a:ln>
                <a:solidFill>
                  <a:srgbClr val="C00000"/>
                </a:solidFill>
                <a:latin typeface="Microsoft Sans Serif" pitchFamily="34" charset="0"/>
                <a:cs typeface="Microsoft Sans Serif" pitchFamily="34" charset="0"/>
              </a:rPr>
              <a:t> Routing metric across AS are meaningless.</a:t>
            </a:r>
          </a:p>
          <a:p>
            <a:pPr marL="457200" lvl="0" indent="-57150" eaLnBrk="0" fontAlgn="base" hangingPunct="0">
              <a:lnSpc>
                <a:spcPct val="150000"/>
              </a:lnSpc>
              <a:spcBef>
                <a:spcPct val="20000"/>
              </a:spcBef>
              <a:spcAft>
                <a:spcPct val="0"/>
              </a:spcAft>
              <a:buClr>
                <a:srgbClr val="3333CC"/>
              </a:buClr>
              <a:buSzPct val="85000"/>
            </a:pPr>
            <a:r>
              <a:rPr lang="en-US" b="1" dirty="0">
                <a:ln w="0" cap="rnd" cmpd="thickThin">
                  <a:solidFill>
                    <a:prstClr val="black"/>
                  </a:solidFill>
                  <a:bevel/>
                </a:ln>
                <a:latin typeface="Microsoft Sans Serif" pitchFamily="34" charset="0"/>
                <a:cs typeface="Microsoft Sans Serif" pitchFamily="34" charset="0"/>
              </a:rPr>
              <a:t> </a:t>
            </a:r>
          </a:p>
          <a:p>
            <a:pPr marL="457200" lvl="0" indent="-57150" eaLnBrk="0" fontAlgn="base" hangingPunct="0">
              <a:spcBef>
                <a:spcPct val="20000"/>
              </a:spcBef>
              <a:spcAft>
                <a:spcPct val="0"/>
              </a:spcAft>
              <a:buClr>
                <a:srgbClr val="3333CC"/>
              </a:buClr>
              <a:buSzPct val="85000"/>
            </a:pPr>
            <a:r>
              <a:rPr lang="en-US" sz="2400" b="1" dirty="0">
                <a:ln w="0" cap="rnd" cmpd="thickThin">
                  <a:solidFill>
                    <a:prstClr val="black"/>
                  </a:solidFill>
                  <a:bevel/>
                </a:ln>
                <a:latin typeface="Microsoft Sans Serif" pitchFamily="34" charset="0"/>
                <a:cs typeface="Microsoft Sans Serif" pitchFamily="34" charset="0"/>
              </a:rPr>
              <a:t> A metric of 100 might have one meaning in one AS and a different meaning </a:t>
            </a:r>
            <a:r>
              <a:rPr lang="en-US" sz="2400" b="1">
                <a:ln w="0" cap="rnd" cmpd="thickThin">
                  <a:solidFill>
                    <a:prstClr val="black"/>
                  </a:solidFill>
                  <a:bevel/>
                </a:ln>
                <a:latin typeface="Microsoft Sans Serif" pitchFamily="34" charset="0"/>
                <a:cs typeface="Microsoft Sans Serif" pitchFamily="34" charset="0"/>
              </a:rPr>
              <a:t>in another </a:t>
            </a:r>
            <a:r>
              <a:rPr lang="en-US" sz="2400" b="1" dirty="0">
                <a:ln w="0" cap="rnd" cmpd="thickThin">
                  <a:solidFill>
                    <a:prstClr val="black"/>
                  </a:solidFill>
                  <a:bevel/>
                </a:ln>
                <a:latin typeface="Microsoft Sans Serif" pitchFamily="34" charset="0"/>
                <a:cs typeface="Microsoft Sans Serif" pitchFamily="34" charset="0"/>
              </a:rPr>
              <a:t>AS</a:t>
            </a:r>
          </a:p>
        </p:txBody>
      </p:sp>
      <p:sp>
        <p:nvSpPr>
          <p:cNvPr id="17" name="Rectangle 16"/>
          <p:cNvSpPr/>
          <p:nvPr/>
        </p:nvSpPr>
        <p:spPr>
          <a:xfrm>
            <a:off x="533400" y="3822626"/>
            <a:ext cx="7848600" cy="1130374"/>
          </a:xfrm>
          <a:prstGeom prst="rect">
            <a:avLst/>
          </a:prstGeom>
          <a:solidFill>
            <a:srgbClr val="FF6600"/>
          </a:solidFill>
        </p:spPr>
        <p:txBody>
          <a:bodyPr wrap="square">
            <a:spAutoFit/>
          </a:bodyPr>
          <a:lstStyle/>
          <a:p>
            <a:pPr marL="114300" lvl="0" algn="ctr" eaLnBrk="0" fontAlgn="base" hangingPunct="0">
              <a:lnSpc>
                <a:spcPct val="150000"/>
              </a:lnSpc>
              <a:spcBef>
                <a:spcPct val="20000"/>
              </a:spcBef>
              <a:spcAft>
                <a:spcPct val="0"/>
              </a:spcAft>
              <a:buClr>
                <a:srgbClr val="3333CC"/>
              </a:buClr>
              <a:buSzPct val="85000"/>
            </a:pPr>
            <a:r>
              <a:rPr lang="en-US" sz="2400" b="1" dirty="0">
                <a:ln w="0" cap="rnd" cmpd="thickThin">
                  <a:noFill/>
                  <a:bevel/>
                </a:ln>
                <a:solidFill>
                  <a:schemeClr val="bg1"/>
                </a:solidFill>
                <a:latin typeface="Microsoft Sans Serif" pitchFamily="34" charset="0"/>
                <a:cs typeface="Microsoft Sans Serif" pitchFamily="34" charset="0"/>
              </a:rPr>
              <a:t>Accordingly, metrics are not advertised across AS and </a:t>
            </a:r>
            <a:r>
              <a:rPr lang="en-US" sz="2400" b="1" dirty="0">
                <a:ln w="0" cap="rnd" cmpd="thickThin">
                  <a:noFill/>
                  <a:bevel/>
                </a:ln>
                <a:latin typeface="Microsoft Sans Serif" pitchFamily="34" charset="0"/>
                <a:cs typeface="Microsoft Sans Serif" pitchFamily="34" charset="0"/>
              </a:rPr>
              <a:t>only reachability is advertised</a:t>
            </a:r>
          </a:p>
        </p:txBody>
      </p:sp>
    </p:spTree>
    <p:extLst>
      <p:ext uri="{BB962C8B-B14F-4D97-AF65-F5344CB8AC3E}">
        <p14:creationId xmlns:p14="http://schemas.microsoft.com/office/powerpoint/2010/main" val="20773329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646331"/>
          </a:xfrm>
          <a:prstGeom prst="rect">
            <a:avLst/>
          </a:prstGeom>
          <a:solidFill>
            <a:srgbClr val="F79646">
              <a:lumMod val="75000"/>
            </a:srgbClr>
          </a:solidFill>
        </p:spPr>
        <p:txBody>
          <a:bodyPr wrap="square" rtlCol="0">
            <a:spAutoFit/>
          </a:bodyPr>
          <a:lstStyle/>
          <a:p>
            <a:pPr algn="ctr">
              <a:defRPr/>
            </a:pPr>
            <a:r>
              <a:rPr lang="en-US" sz="3600" b="1" dirty="0">
                <a:ln>
                  <a:solidFill>
                    <a:prstClr val="black"/>
                  </a:solidFill>
                </a:ln>
                <a:solidFill>
                  <a:prstClr val="white"/>
                </a:solidFill>
                <a:latin typeface="Tahoma" pitchFamily="34" charset="0"/>
                <a:cs typeface="Tahoma" pitchFamily="34" charset="0"/>
              </a:rPr>
              <a:t>Challenges in Interdomain Routing (3)</a:t>
            </a:r>
            <a:endParaRPr lang="th-TH" sz="3600" b="1" dirty="0">
              <a:ln>
                <a:solidFill>
                  <a:prstClr val="black"/>
                </a:solidFill>
              </a:ln>
              <a:solidFill>
                <a:prstClr val="white"/>
              </a:solidFill>
              <a:latin typeface="Tahoma" pitchFamily="34" charset="0"/>
              <a:cs typeface="Tahoma" pitchFamily="34" charset="0"/>
            </a:endParaRPr>
          </a:p>
        </p:txBody>
      </p:sp>
      <p:grpSp>
        <p:nvGrpSpPr>
          <p:cNvPr id="2" name="Group 8"/>
          <p:cNvGrpSpPr/>
          <p:nvPr/>
        </p:nvGrpSpPr>
        <p:grpSpPr>
          <a:xfrm>
            <a:off x="4124958" y="2362200"/>
            <a:ext cx="4485642" cy="4040832"/>
            <a:chOff x="2336798" y="990600"/>
            <a:chExt cx="4485642" cy="4040832"/>
          </a:xfrm>
        </p:grpSpPr>
        <p:pic>
          <p:nvPicPr>
            <p:cNvPr id="2050" name="Picture 2"/>
            <p:cNvPicPr>
              <a:picLocks noChangeAspect="1" noChangeArrowheads="1"/>
            </p:cNvPicPr>
            <p:nvPr/>
          </p:nvPicPr>
          <p:blipFill>
            <a:blip r:embed="rId3" cstate="print"/>
            <a:srcRect/>
            <a:stretch>
              <a:fillRect/>
            </a:stretch>
          </p:blipFill>
          <p:spPr bwMode="auto">
            <a:xfrm>
              <a:off x="3200400" y="2415232"/>
              <a:ext cx="3581400" cy="2387600"/>
            </a:xfrm>
            <a:prstGeom prst="rect">
              <a:avLst/>
            </a:prstGeom>
            <a:noFill/>
            <a:ln w="9525">
              <a:noFill/>
              <a:miter lim="800000"/>
              <a:headEnd/>
              <a:tailEnd/>
            </a:ln>
          </p:spPr>
        </p:pic>
        <p:sp>
          <p:nvSpPr>
            <p:cNvPr id="5" name="Rectangle 4"/>
            <p:cNvSpPr/>
            <p:nvPr/>
          </p:nvSpPr>
          <p:spPr>
            <a:xfrm>
              <a:off x="4457690" y="4800600"/>
              <a:ext cx="2364750" cy="230832"/>
            </a:xfrm>
            <a:prstGeom prst="rect">
              <a:avLst/>
            </a:prstGeom>
          </p:spPr>
          <p:txBody>
            <a:bodyPr wrap="none">
              <a:spAutoFit/>
            </a:bodyPr>
            <a:lstStyle/>
            <a:p>
              <a:r>
                <a:rPr lang="en-US" sz="900" dirty="0">
                  <a:latin typeface="Consolas" pitchFamily="49" charset="0"/>
                  <a:hlinkClick r:id="rId4"/>
                </a:rPr>
                <a:t>http://i25.tinypic.com/jsyr8l.jpg</a:t>
              </a:r>
              <a:endParaRPr lang="en-US" sz="900" dirty="0">
                <a:latin typeface="Consolas" pitchFamily="49" charset="0"/>
              </a:endParaRPr>
            </a:p>
          </p:txBody>
        </p:sp>
        <p:pic>
          <p:nvPicPr>
            <p:cNvPr id="2051" name="Picture 3"/>
            <p:cNvPicPr>
              <a:picLocks noChangeAspect="1" noChangeArrowheads="1"/>
            </p:cNvPicPr>
            <p:nvPr/>
          </p:nvPicPr>
          <p:blipFill>
            <a:blip r:embed="rId5" cstate="print"/>
            <a:srcRect t="4878" b="48781"/>
            <a:stretch>
              <a:fillRect/>
            </a:stretch>
          </p:blipFill>
          <p:spPr bwMode="auto">
            <a:xfrm>
              <a:off x="2336798" y="990600"/>
              <a:ext cx="4445001" cy="1323703"/>
            </a:xfrm>
            <a:prstGeom prst="rect">
              <a:avLst/>
            </a:prstGeom>
            <a:noFill/>
            <a:ln w="9525">
              <a:noFill/>
              <a:miter lim="800000"/>
              <a:headEnd/>
              <a:tailEnd/>
            </a:ln>
          </p:spPr>
        </p:pic>
      </p:grpSp>
      <p:sp>
        <p:nvSpPr>
          <p:cNvPr id="12" name="Rectangle 11"/>
          <p:cNvSpPr/>
          <p:nvPr/>
        </p:nvSpPr>
        <p:spPr>
          <a:xfrm>
            <a:off x="304800" y="685800"/>
            <a:ext cx="8534400" cy="1274195"/>
          </a:xfrm>
          <a:prstGeom prst="rect">
            <a:avLst/>
          </a:prstGeom>
        </p:spPr>
        <p:txBody>
          <a:bodyPr wrap="square">
            <a:spAutoFit/>
          </a:bodyPr>
          <a:lstStyle/>
          <a:p>
            <a:pPr marL="914400" lvl="0" indent="-800100" eaLnBrk="0" fontAlgn="base" hangingPunct="0">
              <a:lnSpc>
                <a:spcPct val="150000"/>
              </a:lnSpc>
              <a:spcBef>
                <a:spcPct val="20000"/>
              </a:spcBef>
              <a:spcAft>
                <a:spcPct val="0"/>
              </a:spcAft>
              <a:buClr>
                <a:srgbClr val="3333CC"/>
              </a:buClr>
              <a:buSzPct val="85000"/>
            </a:pPr>
            <a:r>
              <a:rPr lang="en-US" sz="3200" b="1" dirty="0">
                <a:ln w="0" cap="rnd" cmpd="thickThin">
                  <a:solidFill>
                    <a:prstClr val="black"/>
                  </a:solidFill>
                  <a:bevel/>
                </a:ln>
                <a:solidFill>
                  <a:schemeClr val="tx2"/>
                </a:solidFill>
                <a:latin typeface="Microsoft Sans Serif" pitchFamily="34" charset="0"/>
                <a:cs typeface="Microsoft Sans Serif" pitchFamily="34" charset="0"/>
              </a:rPr>
              <a:t>Matters of trust</a:t>
            </a:r>
          </a:p>
          <a:p>
            <a:pPr marL="114300" lvl="0" eaLnBrk="0" fontAlgn="base" hangingPunct="0">
              <a:spcBef>
                <a:spcPct val="20000"/>
              </a:spcBef>
              <a:spcAft>
                <a:spcPct val="0"/>
              </a:spcAft>
              <a:buClr>
                <a:srgbClr val="3333CC"/>
              </a:buClr>
              <a:buSzPct val="85000"/>
            </a:pPr>
            <a:r>
              <a:rPr lang="en-US" sz="2400" b="1" dirty="0">
                <a:ln w="0" cap="rnd" cmpd="thickThin">
                  <a:solidFill>
                    <a:prstClr val="black"/>
                  </a:solidFill>
                  <a:bevel/>
                </a:ln>
                <a:solidFill>
                  <a:srgbClr val="C00000"/>
                </a:solidFill>
                <a:latin typeface="Microsoft Sans Serif" pitchFamily="34" charset="0"/>
                <a:cs typeface="Microsoft Sans Serif" pitchFamily="34" charset="0"/>
              </a:rPr>
              <a:t>How to ensure routing </a:t>
            </a:r>
            <a:r>
              <a:rPr lang="en-US" sz="2400" b="1" dirty="0" err="1">
                <a:ln w="0" cap="rnd" cmpd="thickThin">
                  <a:solidFill>
                    <a:prstClr val="black"/>
                  </a:solidFill>
                  <a:bevel/>
                </a:ln>
                <a:solidFill>
                  <a:srgbClr val="C00000"/>
                </a:solidFill>
                <a:latin typeface="Microsoft Sans Serif" pitchFamily="34" charset="0"/>
                <a:cs typeface="Microsoft Sans Serif" pitchFamily="34" charset="0"/>
              </a:rPr>
              <a:t>misconfigurations</a:t>
            </a:r>
            <a:r>
              <a:rPr lang="en-US" sz="2400" b="1" dirty="0">
                <a:ln w="0" cap="rnd" cmpd="thickThin">
                  <a:solidFill>
                    <a:prstClr val="black"/>
                  </a:solidFill>
                  <a:bevel/>
                </a:ln>
                <a:solidFill>
                  <a:srgbClr val="C00000"/>
                </a:solidFill>
                <a:latin typeface="Microsoft Sans Serif" pitchFamily="34" charset="0"/>
                <a:cs typeface="Microsoft Sans Serif" pitchFamily="34" charset="0"/>
              </a:rPr>
              <a:t> are non-disruptive?</a:t>
            </a:r>
          </a:p>
        </p:txBody>
      </p:sp>
      <p:sp>
        <p:nvSpPr>
          <p:cNvPr id="13" name="Rounded Rectangle 12"/>
          <p:cNvSpPr/>
          <p:nvPr/>
        </p:nvSpPr>
        <p:spPr>
          <a:xfrm>
            <a:off x="4912360" y="2710543"/>
            <a:ext cx="3698240" cy="487680"/>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6527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a:ln>
                  <a:solidFill>
                    <a:prstClr val="black"/>
                  </a:solidFill>
                </a:ln>
                <a:solidFill>
                  <a:prstClr val="white"/>
                </a:solidFill>
                <a:latin typeface="Tahoma" pitchFamily="34" charset="0"/>
                <a:cs typeface="Tahoma" pitchFamily="34" charset="0"/>
              </a:rPr>
              <a:t>Inter-AS protocols: EGP</a:t>
            </a:r>
            <a:endParaRPr lang="th-TH" sz="4000" b="1" dirty="0">
              <a:ln>
                <a:solidFill>
                  <a:prstClr val="black"/>
                </a:solidFill>
              </a:ln>
              <a:solidFill>
                <a:prstClr val="white"/>
              </a:solidFill>
              <a:latin typeface="Tahoma" pitchFamily="34" charset="0"/>
              <a:cs typeface="Tahoma" pitchFamily="34" charset="0"/>
            </a:endParaRPr>
          </a:p>
        </p:txBody>
      </p:sp>
      <p:sp>
        <p:nvSpPr>
          <p:cNvPr id="4" name="Rectangle 3"/>
          <p:cNvSpPr/>
          <p:nvPr/>
        </p:nvSpPr>
        <p:spPr>
          <a:xfrm>
            <a:off x="0" y="959118"/>
            <a:ext cx="9067800" cy="2546082"/>
          </a:xfrm>
          <a:prstGeom prst="rect">
            <a:avLst/>
          </a:prstGeom>
        </p:spPr>
        <p:txBody>
          <a:bodyPr wrap="square">
            <a:spAutoFit/>
          </a:bodyPr>
          <a:lstStyle/>
          <a:p>
            <a:pPr marL="801687" lvl="0" indent="-514350" eaLnBrk="0" fontAlgn="base" hangingPunct="0">
              <a:spcBef>
                <a:spcPct val="20000"/>
              </a:spcBef>
              <a:spcAft>
                <a:spcPct val="0"/>
              </a:spcAft>
              <a:buClr>
                <a:schemeClr val="accent6">
                  <a:lumMod val="75000"/>
                </a:schemeClr>
              </a:buClr>
              <a:buSzPct val="100000"/>
              <a:buFont typeface="Wingdings" pitchFamily="2" charset="2"/>
              <a:buChar char="§"/>
            </a:pPr>
            <a:r>
              <a:rPr lang="en-US" sz="28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EGP</a:t>
            </a:r>
            <a:r>
              <a:rPr lang="en-US" sz="2800" b="1" dirty="0">
                <a:ln w="0" cap="rnd" cmpd="thickThin">
                  <a:solidFill>
                    <a:prstClr val="black"/>
                  </a:solidFill>
                  <a:bevel/>
                </a:ln>
                <a:solidFill>
                  <a:srgbClr val="C00000"/>
                </a:solidFill>
                <a:latin typeface="Microsoft Sans Serif" pitchFamily="34" charset="0"/>
                <a:cs typeface="Microsoft Sans Serif" pitchFamily="34" charset="0"/>
              </a:rPr>
              <a:t> </a:t>
            </a:r>
            <a:r>
              <a:rPr lang="en-US" sz="2800" b="1" dirty="0">
                <a:ln w="0" cap="rnd" cmpd="thickThin">
                  <a:solidFill>
                    <a:prstClr val="black"/>
                  </a:solidFill>
                  <a:bevel/>
                </a:ln>
                <a:latin typeface="Microsoft Sans Serif" pitchFamily="34" charset="0"/>
                <a:cs typeface="Microsoft Sans Serif" pitchFamily="34" charset="0"/>
              </a:rPr>
              <a:t>(name of protocol) </a:t>
            </a:r>
            <a:r>
              <a:rPr lang="en-US" sz="2800" b="1" dirty="0">
                <a:ln w="0" cap="rnd" cmpd="thickThin">
                  <a:solidFill>
                    <a:prstClr val="black"/>
                  </a:solidFill>
                  <a:bevel/>
                </a:ln>
                <a:solidFill>
                  <a:srgbClr val="C00000"/>
                </a:solidFill>
                <a:latin typeface="Microsoft Sans Serif" pitchFamily="34" charset="0"/>
                <a:cs typeface="Microsoft Sans Serif" pitchFamily="34" charset="0"/>
              </a:rPr>
              <a:t>is an example of an inter-AS routing protocol used in the early Internet</a:t>
            </a:r>
          </a:p>
          <a:p>
            <a:pPr marL="801687" lvl="0" indent="-514350" eaLnBrk="0" fontAlgn="base" hangingPunct="0">
              <a:lnSpc>
                <a:spcPct val="150000"/>
              </a:lnSpc>
              <a:spcBef>
                <a:spcPct val="20000"/>
              </a:spcBef>
              <a:spcAft>
                <a:spcPct val="0"/>
              </a:spcAft>
              <a:buClr>
                <a:schemeClr val="accent6">
                  <a:lumMod val="75000"/>
                </a:schemeClr>
              </a:buClr>
              <a:buSzPct val="100000"/>
              <a:buFont typeface="Wingdings" pitchFamily="2" charset="2"/>
              <a:buChar char="§"/>
            </a:pPr>
            <a:endParaRPr lang="en-US" sz="1050" b="1" dirty="0">
              <a:ln w="0" cap="rnd" cmpd="thickThin">
                <a:solidFill>
                  <a:prstClr val="black"/>
                </a:solidFill>
                <a:bevel/>
              </a:ln>
              <a:solidFill>
                <a:srgbClr val="C00000"/>
              </a:solidFill>
              <a:latin typeface="Microsoft Sans Serif" pitchFamily="34" charset="0"/>
              <a:cs typeface="Microsoft Sans Serif" pitchFamily="34" charset="0"/>
            </a:endParaRPr>
          </a:p>
          <a:p>
            <a:pPr marL="801687" lvl="0" indent="-514350" eaLnBrk="0" fontAlgn="base" hangingPunct="0">
              <a:spcBef>
                <a:spcPct val="20000"/>
              </a:spcBef>
              <a:spcAft>
                <a:spcPct val="0"/>
              </a:spcAft>
              <a:buClr>
                <a:schemeClr val="accent6">
                  <a:lumMod val="75000"/>
                </a:schemeClr>
              </a:buClr>
              <a:buSzPct val="100000"/>
              <a:buFont typeface="Wingdings" pitchFamily="2" charset="2"/>
              <a:buChar char="§"/>
            </a:pPr>
            <a:r>
              <a:rPr lang="en-US" sz="2800" b="1" dirty="0">
                <a:ln w="0" cap="rnd" cmpd="thickThin">
                  <a:solidFill>
                    <a:prstClr val="black"/>
                  </a:solidFill>
                  <a:bevel/>
                </a:ln>
                <a:solidFill>
                  <a:srgbClr val="C00000"/>
                </a:solidFill>
                <a:latin typeface="Microsoft Sans Serif" pitchFamily="34" charset="0"/>
                <a:cs typeface="Microsoft Sans Serif" pitchFamily="34" charset="0"/>
              </a:rPr>
              <a:t>EGP was not scalable since it assumed simple relationships between AS </a:t>
            </a:r>
            <a:r>
              <a:rPr lang="en-US" sz="2400" b="1" dirty="0">
                <a:ln w="0" cap="rnd" cmpd="thickThin">
                  <a:solidFill>
                    <a:prstClr val="black"/>
                  </a:solidFill>
                  <a:bevel/>
                </a:ln>
                <a:latin typeface="Microsoft Sans Serif" pitchFamily="34" charset="0"/>
                <a:cs typeface="Microsoft Sans Serif" pitchFamily="34" charset="0"/>
              </a:rPr>
              <a:t>(parent/ child relationship; tree structure; single-backbone – </a:t>
            </a:r>
            <a:r>
              <a:rPr lang="en-US" sz="24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as shown below</a:t>
            </a:r>
            <a:r>
              <a:rPr lang="en-US" sz="2400" b="1" dirty="0">
                <a:ln w="0" cap="rnd" cmpd="thickThin">
                  <a:solidFill>
                    <a:prstClr val="black"/>
                  </a:solidFill>
                  <a:bevel/>
                </a:ln>
                <a:latin typeface="Microsoft Sans Serif" pitchFamily="34" charset="0"/>
                <a:cs typeface="Microsoft Sans Serif" pitchFamily="34" charset="0"/>
              </a:rPr>
              <a:t>)</a:t>
            </a:r>
          </a:p>
        </p:txBody>
      </p:sp>
      <p:pic>
        <p:nvPicPr>
          <p:cNvPr id="2050" name="Picture 2"/>
          <p:cNvPicPr>
            <a:picLocks noChangeAspect="1" noChangeArrowheads="1"/>
          </p:cNvPicPr>
          <p:nvPr/>
        </p:nvPicPr>
        <p:blipFill>
          <a:blip r:embed="rId3" cstate="print"/>
          <a:srcRect/>
          <a:stretch>
            <a:fillRect/>
          </a:stretch>
        </p:blipFill>
        <p:spPr bwMode="auto">
          <a:xfrm>
            <a:off x="914400" y="3838575"/>
            <a:ext cx="7147368" cy="2714625"/>
          </a:xfrm>
          <a:prstGeom prst="rect">
            <a:avLst/>
          </a:prstGeom>
          <a:noFill/>
          <a:ln w="9525">
            <a:noFill/>
            <a:miter lim="800000"/>
            <a:headEnd/>
            <a:tailEnd/>
          </a:ln>
        </p:spPr>
      </p:pic>
    </p:spTree>
    <p:extLst>
      <p:ext uri="{BB962C8B-B14F-4D97-AF65-F5344CB8AC3E}">
        <p14:creationId xmlns:p14="http://schemas.microsoft.com/office/powerpoint/2010/main" val="35481855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animEffect transition="in" filter="fade">
                                      <p:cBhvr>
                                        <p:cTn id="9"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8620</TotalTime>
  <Words>6203</Words>
  <Application>Microsoft Office PowerPoint</Application>
  <PresentationFormat>On-screen Show (4:3)</PresentationFormat>
  <Paragraphs>303</Paragraphs>
  <Slides>21</Slides>
  <Notes>21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21</vt:i4>
      </vt:variant>
    </vt:vector>
  </HeadingPairs>
  <TitlesOfParts>
    <vt:vector size="34" baseType="lpstr">
      <vt:lpstr>Arial</vt:lpstr>
      <vt:lpstr>Arial Narrow</vt:lpstr>
      <vt:lpstr>Calibri</vt:lpstr>
      <vt:lpstr>Consolas</vt:lpstr>
      <vt:lpstr>Gill Sans MT</vt:lpstr>
      <vt:lpstr>Microsoft Sans Serif</vt:lpstr>
      <vt:lpstr>StarSymbol</vt:lpstr>
      <vt:lpstr>Tahoma</vt:lpstr>
      <vt:lpstr>Wingdings</vt:lpstr>
      <vt:lpstr>Wingdings 2</vt:lpstr>
      <vt:lpstr>3_Office Theme</vt:lpstr>
      <vt:lpstr>1_Default Theme</vt:lpstr>
      <vt:lpstr>4_Office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ahmed mohsin</cp:lastModifiedBy>
  <cp:revision>1675</cp:revision>
  <dcterms:created xsi:type="dcterms:W3CDTF">2009-04-08T07:28:20Z</dcterms:created>
  <dcterms:modified xsi:type="dcterms:W3CDTF">2023-05-17T05:32:34Z</dcterms:modified>
</cp:coreProperties>
</file>