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379" r:id="rId2"/>
    <p:sldId id="481" r:id="rId3"/>
    <p:sldId id="380" r:id="rId4"/>
    <p:sldId id="485" r:id="rId5"/>
    <p:sldId id="486" r:id="rId6"/>
    <p:sldId id="381" r:id="rId7"/>
    <p:sldId id="382" r:id="rId8"/>
    <p:sldId id="383" r:id="rId9"/>
    <p:sldId id="487" r:id="rId10"/>
    <p:sldId id="488" r:id="rId11"/>
    <p:sldId id="547" r:id="rId12"/>
    <p:sldId id="489" r:id="rId13"/>
    <p:sldId id="384" r:id="rId14"/>
    <p:sldId id="490" r:id="rId15"/>
    <p:sldId id="491" r:id="rId16"/>
    <p:sldId id="493" r:id="rId17"/>
    <p:sldId id="494" r:id="rId18"/>
    <p:sldId id="495" r:id="rId19"/>
    <p:sldId id="492" r:id="rId20"/>
    <p:sldId id="496" r:id="rId21"/>
    <p:sldId id="497" r:id="rId22"/>
    <p:sldId id="385" r:id="rId23"/>
    <p:sldId id="386" r:id="rId24"/>
    <p:sldId id="500" r:id="rId25"/>
    <p:sldId id="387" r:id="rId26"/>
    <p:sldId id="388" r:id="rId27"/>
    <p:sldId id="389" r:id="rId28"/>
    <p:sldId id="390" r:id="rId29"/>
    <p:sldId id="391" r:id="rId30"/>
    <p:sldId id="404" r:id="rId31"/>
    <p:sldId id="712" r:id="rId32"/>
    <p:sldId id="713" r:id="rId33"/>
    <p:sldId id="714" r:id="rId34"/>
    <p:sldId id="715" r:id="rId35"/>
    <p:sldId id="716" r:id="rId36"/>
    <p:sldId id="717" r:id="rId37"/>
    <p:sldId id="718" r:id="rId38"/>
    <p:sldId id="719" r:id="rId39"/>
    <p:sldId id="502" r:id="rId40"/>
    <p:sldId id="405" r:id="rId41"/>
    <p:sldId id="406" r:id="rId42"/>
    <p:sldId id="407" r:id="rId4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C88"/>
    <a:srgbClr val="263D86"/>
    <a:srgbClr val="2A4392"/>
    <a:srgbClr val="FFFF66"/>
    <a:srgbClr val="253587"/>
    <a:srgbClr val="FF0000"/>
    <a:srgbClr val="1E3C82"/>
    <a:srgbClr val="1E3C88"/>
    <a:srgbClr val="253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47974" autoAdjust="0"/>
  </p:normalViewPr>
  <p:slideViewPr>
    <p:cSldViewPr>
      <p:cViewPr varScale="1">
        <p:scale>
          <a:sx n="39" d="100"/>
          <a:sy n="39" d="100"/>
        </p:scale>
        <p:origin x="272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a:p>
        </p:txBody>
      </p:sp>
      <p:sp>
        <p:nvSpPr>
          <p:cNvPr id="22528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05D60846-E15E-4954-BEBB-C28D7CB851F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a:ln/>
        </p:spPr>
      </p:sp>
      <p:sp>
        <p:nvSpPr>
          <p:cNvPr id="226307" name="Notes Placeholder 2"/>
          <p:cNvSpPr>
            <a:spLocks noGrp="1"/>
          </p:cNvSpPr>
          <p:nvPr>
            <p:ph type="body" idx="1"/>
          </p:nvPr>
        </p:nvSpPr>
        <p:spPr>
          <a:noFill/>
          <a:ln/>
        </p:spPr>
        <p:txBody>
          <a:bodyPr/>
          <a:lstStyle/>
          <a:p>
            <a:r>
              <a:rPr lang="en-US">
                <a:latin typeface="Times New Roman" charset="0"/>
              </a:rPr>
              <a:t>TRIVIAL: of little worth or importance</a:t>
            </a:r>
          </a:p>
        </p:txBody>
      </p:sp>
      <p:sp>
        <p:nvSpPr>
          <p:cNvPr id="226308" name="Slide Number Placeholder 3"/>
          <p:cNvSpPr>
            <a:spLocks noGrp="1"/>
          </p:cNvSpPr>
          <p:nvPr>
            <p:ph type="sldNum" sz="quarter" idx="5"/>
          </p:nvPr>
        </p:nvSpPr>
        <p:spPr>
          <a:noFill/>
        </p:spPr>
        <p:txBody>
          <a:bodyPr/>
          <a:lstStyle/>
          <a:p>
            <a:fld id="{FAB1A9DC-08F7-4094-B923-3CFA4644BBCB}" type="slidenum">
              <a:rPr lang="en-US" smtClean="0">
                <a:latin typeface="Times New Roman" charset="0"/>
              </a:rPr>
              <a:pPr/>
              <a:t>4</a:t>
            </a:fld>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FF0000"/>
                </a:solidFill>
              </a:rPr>
              <a:t>See </a:t>
            </a:r>
            <a:r>
              <a:rPr lang="en-US" sz="1200" b="1" dirty="0">
                <a:solidFill>
                  <a:srgbClr val="FF0000"/>
                </a:solidFill>
              </a:rPr>
              <a:t>On the reliability of </a:t>
            </a:r>
            <a:r>
              <a:rPr lang="en-US" sz="1200" dirty="0">
                <a:solidFill>
                  <a:srgbClr val="FF0000"/>
                </a:solidFill>
              </a:rPr>
              <a:t> </a:t>
            </a:r>
            <a:r>
              <a:rPr lang="en-US" b="1" dirty="0"/>
              <a:t>ad hoc routing protocols for loss-and-delay sensitive applications</a:t>
            </a:r>
          </a:p>
          <a:p>
            <a:r>
              <a:rPr lang="en-US" sz="1200" dirty="0">
                <a:solidFill>
                  <a:srgbClr val="FF0000"/>
                </a:solidFill>
              </a:rPr>
              <a:t>Dr. Saleem’s paper in </a:t>
            </a:r>
            <a:r>
              <a:rPr lang="en-US" sz="1200" dirty="0" err="1">
                <a:solidFill>
                  <a:srgbClr val="FF0000"/>
                </a:solidFill>
              </a:rPr>
              <a:t>Adhoc</a:t>
            </a:r>
            <a:r>
              <a:rPr lang="en-US" sz="1200" dirty="0">
                <a:solidFill>
                  <a:srgbClr val="FF0000"/>
                </a:solidFill>
              </a:rPr>
              <a:t> Networks Journal.</a:t>
            </a:r>
            <a:r>
              <a:rPr lang="en-US" sz="1200" dirty="0"/>
              <a:t>]</a:t>
            </a:r>
            <a:br>
              <a:rPr lang="en-US" sz="1200" dirty="0"/>
            </a:br>
            <a:br>
              <a:rPr lang="en-US" sz="1200" dirty="0"/>
            </a:br>
            <a:r>
              <a:rPr lang="en-US" sz="1200" dirty="0"/>
              <a:t>The selected text explains how route reply can be sent in a MANET routing protocol called Dynamic Source Routing (DSR). DSR is a reactive protocol that uses source routing, which means the sender specifies the entire route to the destination in the packet header. Route reply is a message sent by the destination node to the source node when it receives a route request from the source node.</a:t>
            </a:r>
          </a:p>
          <a:p>
            <a:endParaRPr lang="en-US" sz="1200" dirty="0"/>
          </a:p>
          <a:p>
            <a:r>
              <a:rPr lang="en-US" sz="1200" dirty="0"/>
              <a:t>The text says that route reply can be sent by reversing the route in route request only if links are guaranteed to be bi-directional, which means that nodes can communicate with each other in both directions. To ensure this, route request should be forwarded only if it received on a link that is known to be bi-directional. The text also poses some questions about the reliability of this approach and its impact on overhead and performance.</a:t>
            </a:r>
          </a:p>
          <a:p>
            <a:endParaRPr lang="en-US" sz="1200" dirty="0"/>
          </a:p>
          <a:p>
            <a:r>
              <a:rPr lang="en-US" sz="1200" dirty="0"/>
              <a:t>According to some web sources, bi-directional links are important for MANET because they can reduce collisions, interference, and power consumption. However, bi-directional links are not always available or reliable in MANET due to mobility, fading, and noise. Therefore, some methods have been proposed to deal with unidirectional links or asymmetric links, such as using feedback messages, neighbor discovery mechanisms, or directional antennas. These methods may have different trade-offs in terms of complexity, overhead, and scalability.</a:t>
            </a:r>
          </a:p>
          <a:p>
            <a:r>
              <a:rPr lang="en-US" sz="1200" dirty="0"/>
              <a:t>Unidirectional links are links that allow communication in only one direction, while asymmetric links are links that have different characteristics or quality in each direction. For example, a satellite link may offer high bandwidth downstream but low or zero bandwidth upstream, which makes it unidirectional and asymmetric. Unidirectional and asymmetric links can pose challenges for MANET routing protocols, because they may cause collisions, interference, power consumption, and routing loops. Therefore, some methods have been proposed to deal with these links, such as using feedback messages, neighbor discovery mechanisms, or directional antennas. These methods may have different trade-offs in terms of complexity, overhead, and scalability²³⁴.</a:t>
            </a:r>
          </a:p>
          <a:p>
            <a:endParaRPr lang="en-US" sz="1200" dirty="0"/>
          </a:p>
          <a:p>
            <a:r>
              <a:rPr lang="en-US" sz="1200" dirty="0"/>
              <a:t>Source: Conversation with Bing, 5/9/2023(1) Unidirectional link routing - </a:t>
            </a:r>
            <a:r>
              <a:rPr lang="en-US" sz="1200" dirty="0" err="1"/>
              <a:t>Inria</a:t>
            </a:r>
            <a:r>
              <a:rPr lang="en-US" sz="1200" dirty="0"/>
              <a:t>. https://www-sop.inria.fr/rodeo/udlr/ Accessed 5/9/2023.</a:t>
            </a:r>
          </a:p>
          <a:p>
            <a:r>
              <a:rPr lang="en-US" sz="1200" dirty="0"/>
              <a:t>(2) Asymmetric Routing - TKK. https://www.netlab.tkk.fi/tutkimus/ipana/paperit/QoSR/S130-QoSR-asymmetric.pdf Accessed 5/9/2023.</a:t>
            </a:r>
          </a:p>
          <a:p>
            <a:r>
              <a:rPr lang="en-US" sz="1200" dirty="0"/>
              <a:t>(3) A bidirectional symmetric routing protocol for MANETs with .... https://www.researchgate.net/publication/261131302_A_bidirectional_symmetric_routing_protocol_for_MANETs_with_unidirectional_links Accessed 5/9/2023.</a:t>
            </a:r>
          </a:p>
          <a:p>
            <a:r>
              <a:rPr lang="en-US" sz="1200" dirty="0"/>
              <a:t>(4) Routing Performance in the Presence of Unidirectional Links in </a:t>
            </a:r>
            <a:r>
              <a:rPr lang="en-US" sz="1200" dirty="0" err="1"/>
              <a:t>Multihop</a:t>
            </a:r>
            <a:r>
              <a:rPr lang="en-US" sz="1200" dirty="0"/>
              <a:t> .... https://homepages.inf.ed.ac.uk/mmarina/papers/mobihoc02.pdf Accessed 5/9/2023.</a:t>
            </a:r>
          </a:p>
          <a:p>
            <a:endParaRPr lang="en-US" sz="1200" dirty="0"/>
          </a:p>
          <a:p>
            <a:r>
              <a:rPr lang="en-US" sz="1200" dirty="0"/>
              <a:t>Source: Conversation with Bing, 5/9/2023(1) Experimental results from a MANET testbed in outdoor bridge ... - Springer. https://link.springer.com/article/10.1007/s00607-012-0225-9 Accessed 5/9/2023.</a:t>
            </a:r>
          </a:p>
          <a:p>
            <a:r>
              <a:rPr lang="en-US" sz="1200" dirty="0"/>
              <a:t>(2) Power optimization in MANET using topology management. https://www.sciencedirect.com/science/article/pii/S2215098619302101 Accessed 5/9/2023.</a:t>
            </a:r>
          </a:p>
          <a:p>
            <a:r>
              <a:rPr lang="en-US" sz="1200" dirty="0"/>
              <a:t>(3) Introduction of Mobile Ad hoc Network (MANET) - </a:t>
            </a:r>
            <a:r>
              <a:rPr lang="en-US" sz="1200" dirty="0" err="1"/>
              <a:t>GeeksforGeeks</a:t>
            </a:r>
            <a:r>
              <a:rPr lang="en-US" sz="1200" dirty="0"/>
              <a:t>. https://www.geeksforgeeks.org/introduction-of-mobile-ad-hoc-network-manet/ Accessed 5/9/2023.</a:t>
            </a:r>
            <a:endParaRPr lang="en-US" dirty="0"/>
          </a:p>
        </p:txBody>
      </p:sp>
      <p:sp>
        <p:nvSpPr>
          <p:cNvPr id="4" name="Slide Number Placeholder 3"/>
          <p:cNvSpPr>
            <a:spLocks noGrp="1"/>
          </p:cNvSpPr>
          <p:nvPr>
            <p:ph type="sldNum" sz="quarter" idx="10"/>
          </p:nvPr>
        </p:nvSpPr>
        <p:spPr/>
        <p:txBody>
          <a:bodyPr/>
          <a:lstStyle/>
          <a:p>
            <a:pPr>
              <a:defRPr/>
            </a:pPr>
            <a:fld id="{05D60846-E15E-4954-BEBB-C28D7CB851F5}" type="slidenum">
              <a:rPr lang="en-US" smtClean="0"/>
              <a:pPr>
                <a:defRPr/>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when a node S is using a source route to send packets to a destination node D, and S detects that a link along the route is broken, S needs to recover the failure by finding an alternative route to D. The selected text is part of a question that asks who should be responsible for recovering the failure: the source node S, the destination node D, or some intermediate node along the route. This question is related to the route maintenance mechanism in DSR, which is one of the two main mechanisms of this reactive routing protocol for MANET. The other mechanism is route discovery, which is used to find a source route to D when S does not know one¹²³.</a:t>
            </a:r>
          </a:p>
          <a:p>
            <a:endParaRPr lang="en-US" dirty="0"/>
          </a:p>
          <a:p>
            <a:r>
              <a:rPr lang="en-US" dirty="0"/>
              <a:t>Source: Conversation with Bing, 5/9/2023(1) Pro-active route maintenance in DSR | ACM SIGMOBILE Mobile Computing .... https://dl.acm.org/doi/10.1145/581291.581302 Accessed 5/9/2023.</a:t>
            </a:r>
          </a:p>
          <a:p>
            <a:r>
              <a:rPr lang="en-US" dirty="0"/>
              <a:t>(2) Dynamic Source Routing protocol (DSR): Algorithm, Example ... - </a:t>
            </a:r>
            <a:r>
              <a:rPr lang="en-US" dirty="0" err="1"/>
              <a:t>BrainKart</a:t>
            </a:r>
            <a:r>
              <a:rPr lang="en-US" dirty="0"/>
              <a:t>. https://www.brainkart.com/article/Dynamic-Source-Routing-protocol-%28DSR%29--Algorithm,-Example,-Advantages,-Disadvantages_9941/ Accessed 5/9/2023.</a:t>
            </a:r>
          </a:p>
          <a:p>
            <a:r>
              <a:rPr lang="en-US" dirty="0"/>
              <a:t>(3) A novel dynamic source routing (DSR) protocol based on minimum .... https://jwcn-eurasipjournals.springeropen.com/articles/10.1186/s13638-020-01802-5 Accessed 5/9/2023.</a:t>
            </a:r>
          </a:p>
          <a:p>
            <a:r>
              <a:rPr lang="en-US" dirty="0"/>
              <a:t>(4) RFC 4728: The Dynamic Source Routing Protocol (DSR) for ... - RFC Editor. https://www.rfc-editor.org/rfc/rfc4728 Accessed 5/9/2023.</a:t>
            </a:r>
          </a:p>
        </p:txBody>
      </p:sp>
      <p:sp>
        <p:nvSpPr>
          <p:cNvPr id="4" name="Slide Number Placeholder 3"/>
          <p:cNvSpPr>
            <a:spLocks noGrp="1"/>
          </p:cNvSpPr>
          <p:nvPr>
            <p:ph type="sldNum" sz="quarter" idx="5"/>
          </p:nvPr>
        </p:nvSpPr>
        <p:spPr/>
        <p:txBody>
          <a:bodyPr/>
          <a:lstStyle/>
          <a:p>
            <a:pPr>
              <a:defRPr/>
            </a:pPr>
            <a:fld id="{05D60846-E15E-4954-BEBB-C28D7CB851F5}" type="slidenum">
              <a:rPr lang="en-US" smtClean="0"/>
              <a:pPr>
                <a:defRPr/>
              </a:pPr>
              <a:t>41</a:t>
            </a:fld>
            <a:endParaRPr lang="en-US"/>
          </a:p>
        </p:txBody>
      </p:sp>
    </p:spTree>
    <p:extLst>
      <p:ext uri="{BB962C8B-B14F-4D97-AF65-F5344CB8AC3E}">
        <p14:creationId xmlns:p14="http://schemas.microsoft.com/office/powerpoint/2010/main" val="131183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is related to the Dynamic Source Routing (DSR) protocol, which is a reactive routing protocol for mobile ad hoc networks. DSR uses source routing, which means that the source node includes the entire route to the destination node in the packet header. When a link failure occurs along the route, the node that detects the failure sends a route error (RERR) message back to the source node. The source node then removes the broken link from its route cache and initiates a new route discovery process if needed¹².</a:t>
            </a:r>
          </a:p>
          <a:p>
            <a:endParaRPr lang="en-US" dirty="0"/>
          </a:p>
          <a:p>
            <a:r>
              <a:rPr lang="en-US" dirty="0"/>
              <a:t>The process of recovering from the failure in DSR can be illustrated by the following example:</a:t>
            </a:r>
          </a:p>
          <a:p>
            <a:endParaRPr lang="en-US" dirty="0"/>
          </a:p>
          <a:p>
            <a:r>
              <a:rPr lang="en-US" dirty="0"/>
              <a:t>- Suppose node S wants to send a packet to node D using the route S-E-F-J-D.</a:t>
            </a:r>
          </a:p>
          <a:p>
            <a:r>
              <a:rPr lang="en-US" dirty="0"/>
              <a:t>- When node J tries to forward the packet to node D, it finds out that the link J-D is broken due to node D's mobility.</a:t>
            </a:r>
          </a:p>
          <a:p>
            <a:r>
              <a:rPr lang="en-US" dirty="0"/>
              <a:t>- Node J sends a RERR message back to node S along the reverse route J-F-E-S, indicating that the link J-D is broken.</a:t>
            </a:r>
          </a:p>
          <a:p>
            <a:r>
              <a:rPr lang="en-US" dirty="0"/>
              <a:t>- Node S receives the RERR message and removes the link J-D from its route cache. It also removes any other routes that contain the link J-D.</a:t>
            </a:r>
          </a:p>
          <a:p>
            <a:r>
              <a:rPr lang="en-US" dirty="0"/>
              <a:t>- If node S still has data to send to node D, it initiates a new route discovery process by broadcasting a route request (RREQ) message.</a:t>
            </a:r>
          </a:p>
          <a:p>
            <a:r>
              <a:rPr lang="en-US" dirty="0"/>
              <a:t>- The RREQ message reaches node D or another node that knows a route to node D. The destination node or intermediate node sends a route reply (RREP) message back to node S with a new route to node D.</a:t>
            </a:r>
          </a:p>
          <a:p>
            <a:r>
              <a:rPr lang="en-US" dirty="0"/>
              <a:t>- Node S receives the RREP message and caches the new route in its route cache. It then resumes sending data packets to node D using the new route.</a:t>
            </a:r>
          </a:p>
          <a:p>
            <a:endParaRPr lang="en-US" dirty="0"/>
          </a:p>
          <a:p>
            <a:r>
              <a:rPr lang="en-US" dirty="0"/>
              <a:t>¹ "Mobile ad hoc network - Wikipedia", https://en.wikipedia.org/wiki/Mobile_ad_hoc_network#Dynamic_source_routing</a:t>
            </a:r>
          </a:p>
          <a:p>
            <a:r>
              <a:rPr lang="en-US" dirty="0"/>
              <a:t>² "The process of recovering from the failure in DSR and AODV", https://www.researchgate.net/figure/The-process-of-recovering-from-the-failure-in-DSR-and-AODV_fig2_220106619</a:t>
            </a:r>
          </a:p>
          <a:p>
            <a:endParaRPr lang="en-US" dirty="0"/>
          </a:p>
          <a:p>
            <a:r>
              <a:rPr lang="en-US" dirty="0"/>
              <a:t>Source: Conversation with Bing, 5/6/2023(1) Components of the Disaster Recovery Plan Checklist. https://www.nakivo.com/blog/components-disaster-recovery-plan-checklist/ Accessed 5/6/2023.</a:t>
            </a:r>
          </a:p>
          <a:p>
            <a:r>
              <a:rPr lang="en-US" dirty="0"/>
              <a:t>(2) Business continuity planning (BCP). https://www.imperva.com/learn/availability/business-continuity-planning/ Accessed 5/6/2023.</a:t>
            </a:r>
          </a:p>
          <a:p>
            <a:r>
              <a:rPr lang="en-US" dirty="0"/>
              <a:t>(3) The process of recovering from the failure in DSR and AODV. https://www.researchgate.net/figure/The-process-of-recovering-from-the-failure-in-DSR-and-AODV_fig2_220106619 Accessed 5/6/2023.</a:t>
            </a:r>
          </a:p>
        </p:txBody>
      </p:sp>
      <p:sp>
        <p:nvSpPr>
          <p:cNvPr id="4" name="Slide Number Placeholder 3"/>
          <p:cNvSpPr>
            <a:spLocks noGrp="1"/>
          </p:cNvSpPr>
          <p:nvPr>
            <p:ph type="sldNum" sz="quarter" idx="5"/>
          </p:nvPr>
        </p:nvSpPr>
        <p:spPr/>
        <p:txBody>
          <a:bodyPr/>
          <a:lstStyle/>
          <a:p>
            <a:pPr>
              <a:defRPr/>
            </a:pPr>
            <a:fld id="{05D60846-E15E-4954-BEBB-C28D7CB851F5}" type="slidenum">
              <a:rPr lang="en-US" smtClean="0"/>
              <a:pPr>
                <a:defRPr/>
              </a:pPr>
              <a:t>42</a:t>
            </a:fld>
            <a:endParaRPr lang="en-US"/>
          </a:p>
        </p:txBody>
      </p:sp>
    </p:spTree>
    <p:extLst>
      <p:ext uri="{BB962C8B-B14F-4D97-AF65-F5344CB8AC3E}">
        <p14:creationId xmlns:p14="http://schemas.microsoft.com/office/powerpoint/2010/main" val="225178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28600" y="1981200"/>
            <a:ext cx="8686800" cy="1470025"/>
          </a:xfrm>
          <a:solidFill>
            <a:srgbClr val="1E3C82"/>
          </a:solidFill>
        </p:spPr>
        <p:txBody>
          <a:bodyPr/>
          <a:lstStyle>
            <a:lvl1pPr algn="ctr">
              <a:defRPr/>
            </a:lvl1pPr>
          </a:lstStyle>
          <a:p>
            <a:r>
              <a:rPr lang="en-US"/>
              <a:t>Click to edit Master title style</a:t>
            </a:r>
          </a:p>
        </p:txBody>
      </p:sp>
      <p:sp>
        <p:nvSpPr>
          <p:cNvPr id="9219" name="Rectangle 3"/>
          <p:cNvSpPr>
            <a:spLocks noGrp="1" noChangeArrowheads="1"/>
          </p:cNvSpPr>
          <p:nvPr>
            <p:ph type="subTitle" idx="1"/>
          </p:nvPr>
        </p:nvSpPr>
        <p:spPr>
          <a:xfrm>
            <a:off x="1524000" y="3505200"/>
            <a:ext cx="6324600" cy="990600"/>
          </a:xfrm>
        </p:spPr>
        <p:txBody>
          <a:bodyPr/>
          <a:lstStyle>
            <a:lvl1pPr marL="0" indent="0" algn="ctr">
              <a:buFont typeface="Wingdings" pitchFamily="2" charset="2"/>
              <a:buNone/>
              <a:defRPr sz="2400" b="1"/>
            </a:lvl1pPr>
          </a:lstStyle>
          <a:p>
            <a:r>
              <a:rPr lang="en-US" dirty="0"/>
              <a:t>Names</a:t>
            </a:r>
          </a:p>
        </p:txBody>
      </p:sp>
      <p:sp>
        <p:nvSpPr>
          <p:cNvPr id="4" name="Rectangle 3"/>
          <p:cNvSpPr>
            <a:spLocks noGrp="1" noChangeArrowheads="1"/>
          </p:cNvSpPr>
          <p:nvPr>
            <p:ph type="sldNum" sz="quarter" idx="10"/>
          </p:nvPr>
        </p:nvSpPr>
        <p:spPr>
          <a:xfrm>
            <a:off x="6553200" y="6245225"/>
            <a:ext cx="2133600" cy="476250"/>
          </a:xfrm>
        </p:spPr>
        <p:txBody>
          <a:bodyPr/>
          <a:lstStyle>
            <a:lvl1pPr>
              <a:defRPr/>
            </a:lvl1pPr>
          </a:lstStyle>
          <a:p>
            <a:pPr>
              <a:defRPr/>
            </a:pPr>
            <a:fld id="{8E6E3067-4991-4045-9F21-25D0C72A4CE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6400800"/>
            <a:ext cx="2438400" cy="457200"/>
          </a:xfrm>
          <a:prstGeom prst="rect">
            <a:avLst/>
          </a:prstGeom>
          <a:noFill/>
          <a:ln w="9525">
            <a:noFill/>
            <a:miter lim="800000"/>
            <a:headEnd/>
            <a:tailEnd/>
          </a:ln>
          <a:effectLst/>
        </p:spPr>
        <p:txBody>
          <a:bodyPr/>
          <a:lstStyle>
            <a:lvl1pPr>
              <a:defRPr sz="1400">
                <a:latin typeface="+mn-lt"/>
              </a:defRPr>
            </a:lvl1pPr>
          </a:lstStyle>
          <a:p>
            <a:pPr>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6400800"/>
            <a:ext cx="2438400" cy="457200"/>
          </a:xfrm>
          <a:prstGeom prst="rect">
            <a:avLst/>
          </a:prstGeom>
          <a:noFill/>
          <a:ln w="9525">
            <a:noFill/>
            <a:miter lim="800000"/>
            <a:headEnd/>
            <a:tailEnd/>
          </a:ln>
          <a:effectLst/>
        </p:spPr>
        <p:txBody>
          <a:bodyPr/>
          <a:lstStyle>
            <a:lvl1pPr>
              <a:defRPr sz="1400">
                <a:latin typeface="+mn-lt"/>
              </a:defRPr>
            </a:lvl1pPr>
          </a:lstStyle>
          <a:p>
            <a:pPr>
              <a:defRPr/>
            </a:pPr>
            <a:endParaRPr lang="en-US" dirty="0"/>
          </a:p>
        </p:txBody>
      </p:sp>
      <p:sp>
        <p:nvSpPr>
          <p:cNvPr id="2" name="Vertical Title 1"/>
          <p:cNvSpPr>
            <a:spLocks noGrp="1"/>
          </p:cNvSpPr>
          <p:nvPr>
            <p:ph type="title" orient="vert"/>
          </p:nvPr>
        </p:nvSpPr>
        <p:spPr>
          <a:xfrm>
            <a:off x="6515100" y="2286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E3C82"/>
          </a:solidFill>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43955-001D-402C-8B64-FD879F83F2B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46FE39E0-FF2E-43A2-87A6-8BF7F4CA837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0" y="0"/>
            <a:ext cx="9144000" cy="533400"/>
          </a:xfrm>
        </p:spPr>
        <p:txBody>
          <a:bodyPr/>
          <a:lstStyle/>
          <a:p>
            <a:r>
              <a:rPr lang="en-US"/>
              <a:t>Click to edit Master title style</a:t>
            </a:r>
          </a:p>
        </p:txBody>
      </p:sp>
      <p:sp>
        <p:nvSpPr>
          <p:cNvPr id="8" name="Rectangle 6"/>
          <p:cNvSpPr>
            <a:spLocks noGrp="1" noChangeArrowheads="1"/>
          </p:cNvSpPr>
          <p:nvPr>
            <p:ph type="sldNum" sz="quarter" idx="10"/>
          </p:nvPr>
        </p:nvSpPr>
        <p:spPr/>
        <p:txBody>
          <a:bodyPr/>
          <a:lstStyle>
            <a:lvl1pPr>
              <a:defRPr/>
            </a:lvl1pPr>
          </a:lstStyle>
          <a:p>
            <a:pPr>
              <a:defRPr/>
            </a:pPr>
            <a:fld id="{E588C976-B525-410C-88BA-FBEA0E6A0E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Rectangle 6"/>
          <p:cNvSpPr>
            <a:spLocks noGrp="1" noChangeArrowheads="1"/>
          </p:cNvSpPr>
          <p:nvPr>
            <p:ph type="sldNum" sz="quarter" idx="10"/>
          </p:nvPr>
        </p:nvSpPr>
        <p:spPr/>
        <p:txBody>
          <a:bodyPr/>
          <a:lstStyle>
            <a:lvl1pPr>
              <a:defRPr/>
            </a:lvl1pPr>
          </a:lstStyle>
          <a:p>
            <a:pPr>
              <a:defRPr/>
            </a:pPr>
            <a:fld id="{FD88F3AC-5238-4E6D-AF40-60CE43D845E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0" y="6400800"/>
            <a:ext cx="2438400" cy="457200"/>
          </a:xfrm>
          <a:prstGeom prst="rect">
            <a:avLst/>
          </a:prstGeom>
          <a:noFill/>
          <a:ln w="9525">
            <a:noFill/>
            <a:miter lim="800000"/>
            <a:headEnd/>
            <a:tailEnd/>
          </a:ln>
          <a:effectLst/>
        </p:spPr>
        <p:txBody>
          <a:bodyPr/>
          <a:lstStyle>
            <a:lvl1pPr>
              <a:defRPr sz="1400">
                <a:latin typeface="+mn-lt"/>
              </a:defRPr>
            </a:lvl1pPr>
          </a:lstStyle>
          <a:p>
            <a:pPr>
              <a:defRPr/>
            </a:pPr>
            <a:endParaRPr lang="en-US" dirty="0"/>
          </a:p>
        </p:txBody>
      </p:sp>
      <p:sp>
        <p:nvSpPr>
          <p:cNvPr id="3" name="Rectangle 6"/>
          <p:cNvSpPr>
            <a:spLocks noGrp="1" noChangeArrowheads="1"/>
          </p:cNvSpPr>
          <p:nvPr>
            <p:ph type="sldNum" sz="quarter" idx="10"/>
          </p:nvPr>
        </p:nvSpPr>
        <p:spPr/>
        <p:txBody>
          <a:bodyPr/>
          <a:lstStyle>
            <a:lvl1pPr>
              <a:defRPr/>
            </a:lvl1pPr>
          </a:lstStyle>
          <a:p>
            <a:pPr>
              <a:defRPr/>
            </a:pPr>
            <a:fld id="{7A385077-A1F1-4D3D-8FD5-4E6E08833DA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0" y="6400800"/>
            <a:ext cx="2438400" cy="457200"/>
          </a:xfrm>
          <a:prstGeom prst="rect">
            <a:avLst/>
          </a:prstGeom>
          <a:noFill/>
          <a:ln w="9525">
            <a:noFill/>
            <a:miter lim="800000"/>
            <a:headEnd/>
            <a:tailEnd/>
          </a:ln>
          <a:effectLst/>
        </p:spPr>
        <p:txBody>
          <a:bodyPr/>
          <a:lstStyle>
            <a:lvl1pPr>
              <a:defRPr sz="1400">
                <a:latin typeface="+mn-lt"/>
              </a:defRPr>
            </a:lvl1pPr>
          </a:lstStyle>
          <a:p>
            <a:pPr>
              <a:defRPr/>
            </a:pPr>
            <a:endParaRPr lang="en-US" dirty="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0" y="6400800"/>
            <a:ext cx="2438400" cy="457200"/>
          </a:xfrm>
          <a:prstGeom prst="rect">
            <a:avLst/>
          </a:prstGeom>
          <a:noFill/>
          <a:ln w="9525">
            <a:noFill/>
            <a:miter lim="800000"/>
            <a:headEnd/>
            <a:tailEnd/>
          </a:ln>
          <a:effectLst/>
        </p:spPr>
        <p:txBody>
          <a:bodyPr/>
          <a:lstStyle>
            <a:lvl1pPr>
              <a:defRPr sz="1400">
                <a:latin typeface="+mn-lt"/>
              </a:defRPr>
            </a:lvl1pPr>
          </a:lstStyle>
          <a:p>
            <a:pPr>
              <a:defRPr/>
            </a:pPr>
            <a:endParaRPr lang="en-US" dirty="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71CA4E85-3C2C-4338-8209-25BA0F394D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0"/>
            <a:ext cx="9144000" cy="533400"/>
          </a:xfrm>
          <a:prstGeom prst="rect">
            <a:avLst/>
          </a:prstGeom>
          <a:solidFill>
            <a:srgbClr val="1E3C82"/>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228600" y="609600"/>
            <a:ext cx="86868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9E0E159-920D-48B5-BB5E-65CC88427D2B}" type="slidenum">
              <a:rPr lang="en-US"/>
              <a:pPr>
                <a:defRPr/>
              </a:pPr>
              <a:t>‹#›</a:t>
            </a:fld>
            <a:endParaRPr lang="en-US"/>
          </a:p>
        </p:txBody>
      </p:sp>
      <p:cxnSp>
        <p:nvCxnSpPr>
          <p:cNvPr id="11" name="Straight Connector 10"/>
          <p:cNvCxnSpPr/>
          <p:nvPr/>
        </p:nvCxnSpPr>
        <p:spPr>
          <a:xfrm>
            <a:off x="0" y="6324600"/>
            <a:ext cx="9144000" cy="1588"/>
          </a:xfrm>
          <a:prstGeom prst="line">
            <a:avLst/>
          </a:prstGeom>
          <a:ln w="25400">
            <a:solidFill>
              <a:srgbClr val="1E3C82"/>
            </a:solidFill>
          </a:ln>
        </p:spPr>
        <p:style>
          <a:lnRef idx="1">
            <a:schemeClr val="accent1"/>
          </a:lnRef>
          <a:fillRef idx="0">
            <a:schemeClr val="accent1"/>
          </a:fillRef>
          <a:effectRef idx="0">
            <a:schemeClr val="accent1"/>
          </a:effectRef>
          <a:fontRef idx="minor">
            <a:schemeClr val="tx1"/>
          </a:fontRef>
        </p:style>
      </p:cxnSp>
      <p:pic>
        <p:nvPicPr>
          <p:cNvPr id="3078" name="Picture 2" descr="C:\Documents and Settings\NUST INSTITUTE\My Documents\My Pictures\nust_logo\02.jpg"/>
          <p:cNvPicPr>
            <a:picLocks noChangeAspect="1" noChangeArrowheads="1"/>
          </p:cNvPicPr>
          <p:nvPr/>
        </p:nvPicPr>
        <p:blipFill>
          <a:blip r:embed="rId13"/>
          <a:srcRect/>
          <a:stretch>
            <a:fillRect/>
          </a:stretch>
        </p:blipFill>
        <p:spPr bwMode="auto">
          <a:xfrm>
            <a:off x="3810000" y="6370638"/>
            <a:ext cx="838200" cy="487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992" r:id="rId1"/>
    <p:sldLayoutId id="2147484990" r:id="rId2"/>
    <p:sldLayoutId id="2147484993" r:id="rId3"/>
    <p:sldLayoutId id="2147484991" r:id="rId4"/>
    <p:sldLayoutId id="2147484994" r:id="rId5"/>
    <p:sldLayoutId id="2147484995" r:id="rId6"/>
    <p:sldLayoutId id="2147484996" r:id="rId7"/>
    <p:sldLayoutId id="2147484997" r:id="rId8"/>
    <p:sldLayoutId id="2147484998" r:id="rId9"/>
    <p:sldLayoutId id="2147484999" r:id="rId10"/>
    <p:sldLayoutId id="2147485000" r:id="rId11"/>
  </p:sldLayoutIdLst>
  <p:hf hdr="0" dt="0"/>
  <p:txStyles>
    <p:titleStyle>
      <a:lvl1pPr algn="l" rtl="0" eaLnBrk="0" fontAlgn="base" hangingPunct="0">
        <a:spcBef>
          <a:spcPct val="0"/>
        </a:spcBef>
        <a:spcAft>
          <a:spcPct val="0"/>
        </a:spcAft>
        <a:defRPr sz="2400" b="1">
          <a:solidFill>
            <a:schemeClr val="bg1"/>
          </a:solidFill>
          <a:latin typeface="Calibri" pitchFamily="34" charset="0"/>
          <a:ea typeface="+mj-ea"/>
          <a:cs typeface="+mj-cs"/>
        </a:defRPr>
      </a:lvl1pPr>
      <a:lvl2pPr algn="l" rtl="0" eaLnBrk="0" fontAlgn="base" hangingPunct="0">
        <a:spcBef>
          <a:spcPct val="0"/>
        </a:spcBef>
        <a:spcAft>
          <a:spcPct val="0"/>
        </a:spcAft>
        <a:defRPr sz="2400" b="1">
          <a:solidFill>
            <a:schemeClr val="bg1"/>
          </a:solidFill>
          <a:latin typeface="Calibri" pitchFamily="34" charset="0"/>
        </a:defRPr>
      </a:lvl2pPr>
      <a:lvl3pPr algn="l" rtl="0" eaLnBrk="0" fontAlgn="base" hangingPunct="0">
        <a:spcBef>
          <a:spcPct val="0"/>
        </a:spcBef>
        <a:spcAft>
          <a:spcPct val="0"/>
        </a:spcAft>
        <a:defRPr sz="2400" b="1">
          <a:solidFill>
            <a:schemeClr val="bg1"/>
          </a:solidFill>
          <a:latin typeface="Calibri" pitchFamily="34" charset="0"/>
        </a:defRPr>
      </a:lvl3pPr>
      <a:lvl4pPr algn="l" rtl="0" eaLnBrk="0" fontAlgn="base" hangingPunct="0">
        <a:spcBef>
          <a:spcPct val="0"/>
        </a:spcBef>
        <a:spcAft>
          <a:spcPct val="0"/>
        </a:spcAft>
        <a:defRPr sz="2400" b="1">
          <a:solidFill>
            <a:schemeClr val="bg1"/>
          </a:solidFill>
          <a:latin typeface="Calibri" pitchFamily="34" charset="0"/>
        </a:defRPr>
      </a:lvl4pPr>
      <a:lvl5pPr algn="l" rtl="0" eaLnBrk="0" fontAlgn="base" hangingPunct="0">
        <a:spcBef>
          <a:spcPct val="0"/>
        </a:spcBef>
        <a:spcAft>
          <a:spcPct val="0"/>
        </a:spcAft>
        <a:defRPr sz="2400" b="1">
          <a:solidFill>
            <a:schemeClr val="bg1"/>
          </a:solidFill>
          <a:latin typeface="Calibri" pitchFamily="34" charset="0"/>
        </a:defRPr>
      </a:lvl5pPr>
      <a:lvl6pPr marL="457200" algn="ctr" rtl="0" fontAlgn="base">
        <a:spcBef>
          <a:spcPct val="0"/>
        </a:spcBef>
        <a:spcAft>
          <a:spcPct val="0"/>
        </a:spcAft>
        <a:defRPr sz="3600" b="1">
          <a:solidFill>
            <a:schemeClr val="tx2"/>
          </a:solidFill>
          <a:latin typeface="Century Gothic" pitchFamily="34" charset="0"/>
        </a:defRPr>
      </a:lvl6pPr>
      <a:lvl7pPr marL="914400" algn="ctr" rtl="0" fontAlgn="base">
        <a:spcBef>
          <a:spcPct val="0"/>
        </a:spcBef>
        <a:spcAft>
          <a:spcPct val="0"/>
        </a:spcAft>
        <a:defRPr sz="3600" b="1">
          <a:solidFill>
            <a:schemeClr val="tx2"/>
          </a:solidFill>
          <a:latin typeface="Century Gothic" pitchFamily="34" charset="0"/>
        </a:defRPr>
      </a:lvl7pPr>
      <a:lvl8pPr marL="1371600" algn="ctr" rtl="0" fontAlgn="base">
        <a:spcBef>
          <a:spcPct val="0"/>
        </a:spcBef>
        <a:spcAft>
          <a:spcPct val="0"/>
        </a:spcAft>
        <a:defRPr sz="3600" b="1">
          <a:solidFill>
            <a:schemeClr val="tx2"/>
          </a:solidFill>
          <a:latin typeface="Century Gothic" pitchFamily="34" charset="0"/>
        </a:defRPr>
      </a:lvl8pPr>
      <a:lvl9pPr marL="1828800" algn="ctr" rtl="0" fontAlgn="base">
        <a:spcBef>
          <a:spcPct val="0"/>
        </a:spcBef>
        <a:spcAft>
          <a:spcPct val="0"/>
        </a:spcAft>
        <a:defRPr sz="3600" b="1">
          <a:solidFill>
            <a:schemeClr val="tx2"/>
          </a:solidFill>
          <a:latin typeface="Century Gothic"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Calibri" pitchFamily="34" charset="0"/>
        </a:defRPr>
      </a:lvl2pPr>
      <a:lvl3pPr marL="1143000" indent="-228600" algn="l" rtl="0" eaLnBrk="0" fontAlgn="base" hangingPunct="0">
        <a:spcBef>
          <a:spcPct val="20000"/>
        </a:spcBef>
        <a:spcAft>
          <a:spcPct val="0"/>
        </a:spcAft>
        <a:buChar char="•"/>
        <a:defRPr sz="1600">
          <a:solidFill>
            <a:schemeClr val="tx1"/>
          </a:solidFill>
          <a:latin typeface="Calibri" pitchFamily="34" charset="0"/>
        </a:defRPr>
      </a:lvl3pPr>
      <a:lvl4pPr marL="1600200" indent="-228600" algn="l" rtl="0" eaLnBrk="0" fontAlgn="base" hangingPunct="0">
        <a:spcBef>
          <a:spcPct val="20000"/>
        </a:spcBef>
        <a:spcAft>
          <a:spcPct val="0"/>
        </a:spcAft>
        <a:buChar char="–"/>
        <a:defRPr sz="1200">
          <a:solidFill>
            <a:schemeClr val="tx1"/>
          </a:solidFill>
          <a:latin typeface="Calibri" pitchFamily="34" charset="0"/>
        </a:defRPr>
      </a:lvl4pPr>
      <a:lvl5pPr marL="2057400" indent="-228600" algn="l" rtl="0" eaLnBrk="0" fontAlgn="base" hangingPunct="0">
        <a:spcBef>
          <a:spcPct val="20000"/>
        </a:spcBef>
        <a:spcAft>
          <a:spcPct val="0"/>
        </a:spcAft>
        <a:buChar char="»"/>
        <a:defRPr sz="11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914400" y="2514600"/>
            <a:ext cx="7848600" cy="2209800"/>
          </a:xfrm>
        </p:spPr>
        <p:txBody>
          <a:bodyPr/>
          <a:lstStyle/>
          <a:p>
            <a:br>
              <a:rPr lang="en-US" sz="2800" dirty="0"/>
            </a:br>
            <a:r>
              <a:rPr lang="en-US" sz="2800" dirty="0"/>
              <a:t>CCN</a:t>
            </a:r>
            <a:br>
              <a:rPr lang="en-US" sz="2800" dirty="0"/>
            </a:br>
            <a:br>
              <a:rPr lang="en-US" dirty="0"/>
            </a:br>
            <a:r>
              <a:rPr lang="en-US" altLang="zh-CN" b="0" dirty="0"/>
              <a:t>Infrastructure less Networks: Network Layer Routing Protocols</a:t>
            </a:r>
            <a:br>
              <a:rPr lang="en-US" altLang="zh-CN" dirty="0"/>
            </a:br>
            <a:endParaRPr lang="zh-CN" altLang="en-US" dirty="0"/>
          </a:p>
        </p:txBody>
      </p:sp>
      <p:sp>
        <p:nvSpPr>
          <p:cNvPr id="13315" name="Footer Placeholder 4"/>
          <p:cNvSpPr txBox="1">
            <a:spLocks/>
          </p:cNvSpPr>
          <p:nvPr/>
        </p:nvSpPr>
        <p:spPr bwMode="auto">
          <a:xfrm>
            <a:off x="0" y="6477000"/>
            <a:ext cx="3048000" cy="381000"/>
          </a:xfrm>
          <a:prstGeom prst="rect">
            <a:avLst/>
          </a:prstGeom>
          <a:noFill/>
          <a:ln w="9525">
            <a:noFill/>
            <a:miter lim="800000"/>
            <a:headEnd/>
            <a:tailEnd/>
          </a:ln>
        </p:spPr>
        <p:txBody>
          <a:bodyPr/>
          <a:lstStyle/>
          <a:p>
            <a:r>
              <a:rPr lang="en-US" altLang="zh-CN" sz="1400" dirty="0"/>
              <a:t>Copyright @ Hassaan</a:t>
            </a:r>
          </a:p>
          <a:p>
            <a:endParaRPr lang="en-US" altLang="zh-CN" sz="1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t>Network Layer Challenges</a:t>
            </a:r>
            <a:endParaRPr lang="en-US"/>
          </a:p>
        </p:txBody>
      </p:sp>
      <p:sp>
        <p:nvSpPr>
          <p:cNvPr id="24579" name="Content Placeholder 2"/>
          <p:cNvSpPr>
            <a:spLocks noGrp="1"/>
          </p:cNvSpPr>
          <p:nvPr>
            <p:ph idx="1"/>
          </p:nvPr>
        </p:nvSpPr>
        <p:spPr/>
        <p:txBody>
          <a:bodyPr/>
          <a:lstStyle/>
          <a:p>
            <a:endParaRPr lang="en-US" dirty="0"/>
          </a:p>
          <a:p>
            <a:r>
              <a:rPr lang="en-US" sz="2400" dirty="0"/>
              <a:t>A fundamental assumption in all infrastructure less network routing protocols is that all nodes are </a:t>
            </a:r>
            <a:r>
              <a:rPr lang="en-US" sz="2400" b="1" dirty="0">
                <a:solidFill>
                  <a:srgbClr val="FF0000"/>
                </a:solidFill>
              </a:rPr>
              <a:t>cooperative</a:t>
            </a:r>
            <a:r>
              <a:rPr lang="en-US" sz="2400" b="1" dirty="0"/>
              <a:t>.</a:t>
            </a:r>
          </a:p>
          <a:p>
            <a:endParaRPr lang="en-US" sz="2400" dirty="0"/>
          </a:p>
          <a:p>
            <a:r>
              <a:rPr lang="en-US" sz="2400" dirty="0"/>
              <a:t>These cooperative nodes route packets for each other.</a:t>
            </a:r>
          </a:p>
          <a:p>
            <a:endParaRPr lang="en-US" sz="2400" dirty="0"/>
          </a:p>
          <a:p>
            <a:r>
              <a:rPr lang="en-US" sz="2400" dirty="0"/>
              <a:t>Thus each MANET node acts as a </a:t>
            </a:r>
            <a:r>
              <a:rPr lang="en-US" sz="2400" dirty="0">
                <a:solidFill>
                  <a:srgbClr val="FF0000"/>
                </a:solidFill>
              </a:rPr>
              <a:t>router.</a:t>
            </a:r>
          </a:p>
          <a:p>
            <a:endParaRPr lang="en-US" sz="2400" dirty="0"/>
          </a:p>
        </p:txBody>
      </p:sp>
      <p:sp>
        <p:nvSpPr>
          <p:cNvPr id="4" name="Slide Number Placeholder 3"/>
          <p:cNvSpPr>
            <a:spLocks noGrp="1"/>
          </p:cNvSpPr>
          <p:nvPr>
            <p:ph type="sldNum" sz="quarter" idx="10"/>
          </p:nvPr>
        </p:nvSpPr>
        <p:spPr/>
        <p:txBody>
          <a:bodyPr/>
          <a:lstStyle/>
          <a:p>
            <a:pPr>
              <a:defRPr/>
            </a:pPr>
            <a:fld id="{33F215CE-9048-492A-B1AA-7628C9AB893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Classification of Routing protocols</a:t>
            </a:r>
          </a:p>
        </p:txBody>
      </p:sp>
      <p:sp>
        <p:nvSpPr>
          <p:cNvPr id="25603" name="Content Placeholder 2"/>
          <p:cNvSpPr>
            <a:spLocks noGrp="1"/>
          </p:cNvSpPr>
          <p:nvPr>
            <p:ph idx="1"/>
          </p:nvPr>
        </p:nvSpPr>
        <p:spPr/>
        <p:txBody>
          <a:bodyPr/>
          <a:lstStyle/>
          <a:p>
            <a:endParaRPr lang="en-US" dirty="0"/>
          </a:p>
          <a:p>
            <a:endParaRPr lang="en-US" dirty="0"/>
          </a:p>
          <a:p>
            <a:r>
              <a:rPr lang="en-US" sz="2400" dirty="0"/>
              <a:t>Can be classified into several types based on different criteria</a:t>
            </a:r>
          </a:p>
          <a:p>
            <a:endParaRPr lang="en-US" sz="2400" dirty="0"/>
          </a:p>
          <a:p>
            <a:r>
              <a:rPr lang="en-US" sz="2400" dirty="0"/>
              <a:t>The classification is not mutually exclusive and some protocols fall in more than one class.</a:t>
            </a:r>
          </a:p>
        </p:txBody>
      </p:sp>
      <p:sp>
        <p:nvSpPr>
          <p:cNvPr id="4" name="Slide Number Placeholder 3"/>
          <p:cNvSpPr>
            <a:spLocks noGrp="1"/>
          </p:cNvSpPr>
          <p:nvPr>
            <p:ph type="sldNum" sz="quarter" idx="10"/>
          </p:nvPr>
        </p:nvSpPr>
        <p:spPr/>
        <p:txBody>
          <a:bodyPr/>
          <a:lstStyle/>
          <a:p>
            <a:pPr>
              <a:defRPr/>
            </a:pPr>
            <a:fld id="{A2E24679-C357-4421-B0C4-6F58F8AAE039}"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Types of MANET</a:t>
            </a:r>
          </a:p>
        </p:txBody>
      </p:sp>
      <p:sp>
        <p:nvSpPr>
          <p:cNvPr id="27651" name="Content Placeholder 2"/>
          <p:cNvSpPr>
            <a:spLocks noGrp="1"/>
          </p:cNvSpPr>
          <p:nvPr>
            <p:ph idx="1"/>
          </p:nvPr>
        </p:nvSpPr>
        <p:spPr/>
        <p:txBody>
          <a:bodyPr/>
          <a:lstStyle/>
          <a:p>
            <a:endParaRPr lang="en-US"/>
          </a:p>
          <a:p>
            <a:endParaRPr lang="en-US"/>
          </a:p>
          <a:p>
            <a:r>
              <a:rPr lang="en-US"/>
              <a:t>In MANET, routing algorithms can be classified into three broad categories:</a:t>
            </a:r>
          </a:p>
          <a:p>
            <a:endParaRPr lang="en-US"/>
          </a:p>
          <a:p>
            <a:pPr lvl="1"/>
            <a:r>
              <a:rPr lang="en-US"/>
              <a:t>Reactive Algorithms</a:t>
            </a:r>
          </a:p>
          <a:p>
            <a:pPr lvl="1"/>
            <a:endParaRPr lang="en-US"/>
          </a:p>
          <a:p>
            <a:pPr lvl="1"/>
            <a:r>
              <a:rPr lang="en-US"/>
              <a:t>Proactive Algorithms</a:t>
            </a:r>
          </a:p>
          <a:p>
            <a:pPr lvl="1"/>
            <a:endParaRPr lang="en-US"/>
          </a:p>
          <a:p>
            <a:pPr lvl="1"/>
            <a:r>
              <a:rPr lang="en-US"/>
              <a:t>Hybrid Algorithms</a:t>
            </a:r>
          </a:p>
          <a:p>
            <a:endParaRPr lang="en-US"/>
          </a:p>
        </p:txBody>
      </p:sp>
      <p:sp>
        <p:nvSpPr>
          <p:cNvPr id="4" name="Slide Number Placeholder 3"/>
          <p:cNvSpPr>
            <a:spLocks noGrp="1"/>
          </p:cNvSpPr>
          <p:nvPr>
            <p:ph type="sldNum" sz="quarter" idx="10"/>
          </p:nvPr>
        </p:nvSpPr>
        <p:spPr/>
        <p:txBody>
          <a:bodyPr/>
          <a:lstStyle/>
          <a:p>
            <a:pPr>
              <a:defRPr/>
            </a:pPr>
            <a:fld id="{99676B11-AECB-473C-A988-879F3D2564D4}"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t>Types of Protocols</a:t>
            </a:r>
          </a:p>
        </p:txBody>
      </p:sp>
      <p:sp>
        <p:nvSpPr>
          <p:cNvPr id="28675" name="Rectangle 3"/>
          <p:cNvSpPr>
            <a:spLocks noGrp="1" noChangeArrowheads="1"/>
          </p:cNvSpPr>
          <p:nvPr>
            <p:ph idx="1"/>
          </p:nvPr>
        </p:nvSpPr>
        <p:spPr>
          <a:xfrm>
            <a:off x="457200" y="838200"/>
            <a:ext cx="8305800" cy="4800600"/>
          </a:xfrm>
        </p:spPr>
        <p:txBody>
          <a:bodyPr/>
          <a:lstStyle/>
          <a:p>
            <a:r>
              <a:rPr lang="en-US" altLang="zh-CN" sz="2400" b="1"/>
              <a:t>On-demand/reactive </a:t>
            </a:r>
          </a:p>
          <a:p>
            <a:pPr lvl="1"/>
            <a:r>
              <a:rPr lang="en-US" altLang="zh-CN" sz="2400">
                <a:ea typeface="宋体" pitchFamily="2" charset="-122"/>
              </a:rPr>
              <a:t>the routes are determined when they are required by the source using a route discovery process;</a:t>
            </a:r>
          </a:p>
          <a:p>
            <a:pPr lvl="1"/>
            <a:endParaRPr lang="en-US" altLang="zh-CN" sz="2400">
              <a:ea typeface="宋体" pitchFamily="2" charset="-122"/>
            </a:endParaRPr>
          </a:p>
          <a:p>
            <a:pPr>
              <a:lnSpc>
                <a:spcPct val="90000"/>
              </a:lnSpc>
            </a:pPr>
            <a:r>
              <a:rPr lang="en-US" sz="2400"/>
              <a:t>In Reactive Protocols, a route is established only when it is needed</a:t>
            </a:r>
          </a:p>
          <a:p>
            <a:pPr lvl="1">
              <a:lnSpc>
                <a:spcPct val="90000"/>
              </a:lnSpc>
            </a:pPr>
            <a:endParaRPr lang="en-US" sz="2400"/>
          </a:p>
          <a:p>
            <a:pPr>
              <a:lnSpc>
                <a:spcPct val="90000"/>
              </a:lnSpc>
            </a:pPr>
            <a:r>
              <a:rPr lang="en-US" sz="2400"/>
              <a:t>That is, </a:t>
            </a:r>
            <a:r>
              <a:rPr lang="en-US" sz="2400">
                <a:solidFill>
                  <a:srgbClr val="FF0000"/>
                </a:solidFill>
              </a:rPr>
              <a:t>a route between two nodes is established in reaction to one of the node’s desire to communicate with the other node</a:t>
            </a:r>
          </a:p>
          <a:p>
            <a:pPr lvl="1">
              <a:lnSpc>
                <a:spcPct val="90000"/>
              </a:lnSpc>
            </a:pPr>
            <a:endParaRPr lang="en-US" sz="2400"/>
          </a:p>
          <a:p>
            <a:pPr>
              <a:lnSpc>
                <a:spcPct val="90000"/>
              </a:lnSpc>
            </a:pPr>
            <a:r>
              <a:rPr lang="en-US" sz="2400"/>
              <a:t>Also referred to as on-demand routing protocols</a:t>
            </a:r>
          </a:p>
          <a:p>
            <a:pPr lvl="1">
              <a:buFontTx/>
              <a:buNone/>
            </a:pPr>
            <a:endParaRPr lang="en-US" altLang="zh-CN">
              <a:ea typeface="宋体" pitchFamily="2" charset="-122"/>
            </a:endParaRPr>
          </a:p>
        </p:txBody>
      </p:sp>
      <p:sp>
        <p:nvSpPr>
          <p:cNvPr id="7" name="Slide Number Placeholder 5"/>
          <p:cNvSpPr>
            <a:spLocks noGrp="1"/>
          </p:cNvSpPr>
          <p:nvPr>
            <p:ph type="sldNum" sz="quarter" idx="10"/>
          </p:nvPr>
        </p:nvSpPr>
        <p:spPr>
          <a:xfrm>
            <a:off x="7924800" y="6356350"/>
            <a:ext cx="762000" cy="365125"/>
          </a:xfrm>
        </p:spPr>
        <p:txBody>
          <a:bodyPr/>
          <a:lstStyle/>
          <a:p>
            <a:pPr>
              <a:defRPr/>
            </a:pPr>
            <a:fld id="{591B9B69-96BA-421A-A721-778B05AEF850}" type="slidenum">
              <a:rPr lang="en-US" altLang="en-US"/>
              <a:pPr>
                <a:defRPr/>
              </a:pPr>
              <a:t>13</a:t>
            </a:fld>
            <a:endParaRPr lang="en-US"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a:t>Types of Protocols</a:t>
            </a:r>
            <a:endParaRPr lang="en-US"/>
          </a:p>
        </p:txBody>
      </p:sp>
      <p:sp>
        <p:nvSpPr>
          <p:cNvPr id="29699" name="Content Placeholder 2"/>
          <p:cNvSpPr>
            <a:spLocks noGrp="1"/>
          </p:cNvSpPr>
          <p:nvPr>
            <p:ph idx="1"/>
          </p:nvPr>
        </p:nvSpPr>
        <p:spPr/>
        <p:txBody>
          <a:bodyPr/>
          <a:lstStyle/>
          <a:p>
            <a:endParaRPr lang="en-US"/>
          </a:p>
          <a:p>
            <a:r>
              <a:rPr lang="en-US" sz="2400"/>
              <a:t>The main advantage of reactive routing protocols is the relatively </a:t>
            </a:r>
            <a:r>
              <a:rPr lang="en-US" sz="2400">
                <a:solidFill>
                  <a:srgbClr val="FF9966"/>
                </a:solidFill>
              </a:rPr>
              <a:t>low overhead</a:t>
            </a:r>
            <a:r>
              <a:rPr lang="en-US" sz="2400"/>
              <a:t> messaging for route establishment</a:t>
            </a:r>
          </a:p>
          <a:p>
            <a:endParaRPr lang="en-US" sz="2400"/>
          </a:p>
          <a:p>
            <a:r>
              <a:rPr lang="en-US" sz="2400"/>
              <a:t>The main disadvantage is the </a:t>
            </a:r>
            <a:r>
              <a:rPr lang="en-US" sz="2400">
                <a:solidFill>
                  <a:srgbClr val="FF9966"/>
                </a:solidFill>
              </a:rPr>
              <a:t>route establishment latency</a:t>
            </a:r>
            <a:r>
              <a:rPr lang="en-US" sz="2400"/>
              <a:t> when a node needs to communicate with another node</a:t>
            </a:r>
          </a:p>
          <a:p>
            <a:endParaRPr lang="en-US"/>
          </a:p>
        </p:txBody>
      </p:sp>
      <p:sp>
        <p:nvSpPr>
          <p:cNvPr id="4" name="Slide Number Placeholder 3"/>
          <p:cNvSpPr>
            <a:spLocks noGrp="1"/>
          </p:cNvSpPr>
          <p:nvPr>
            <p:ph type="sldNum" sz="quarter" idx="10"/>
          </p:nvPr>
        </p:nvSpPr>
        <p:spPr/>
        <p:txBody>
          <a:bodyPr/>
          <a:lstStyle/>
          <a:p>
            <a:pPr>
              <a:defRPr/>
            </a:pPr>
            <a:fld id="{520C39DE-4B3F-483F-BCBB-1DBCF43D9002}"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zh-CN"/>
              <a:t>Types of Protocols</a:t>
            </a:r>
            <a:endParaRPr lang="en-US"/>
          </a:p>
        </p:txBody>
      </p:sp>
      <p:sp>
        <p:nvSpPr>
          <p:cNvPr id="30723" name="Content Placeholder 2"/>
          <p:cNvSpPr>
            <a:spLocks noGrp="1"/>
          </p:cNvSpPr>
          <p:nvPr>
            <p:ph idx="1"/>
          </p:nvPr>
        </p:nvSpPr>
        <p:spPr/>
        <p:txBody>
          <a:bodyPr/>
          <a:lstStyle/>
          <a:p>
            <a:endParaRPr lang="en-US"/>
          </a:p>
          <a:p>
            <a:endParaRPr lang="en-US"/>
          </a:p>
          <a:p>
            <a:r>
              <a:rPr lang="en-US" sz="2400"/>
              <a:t>Reactive/ On demand routing is appropriate for networks with:</a:t>
            </a:r>
          </a:p>
          <a:p>
            <a:endParaRPr lang="en-US"/>
          </a:p>
          <a:p>
            <a:pPr lvl="1"/>
            <a:r>
              <a:rPr lang="en-US"/>
              <a:t>Scalable size</a:t>
            </a:r>
          </a:p>
          <a:p>
            <a:pPr lvl="1"/>
            <a:endParaRPr lang="en-US"/>
          </a:p>
          <a:p>
            <a:pPr lvl="1"/>
            <a:r>
              <a:rPr lang="en-US"/>
              <a:t>High mobility</a:t>
            </a:r>
          </a:p>
          <a:p>
            <a:pPr lvl="1"/>
            <a:endParaRPr lang="en-US"/>
          </a:p>
          <a:p>
            <a:pPr lvl="1"/>
            <a:r>
              <a:rPr lang="en-US"/>
              <a:t>Relatively low communication rates</a:t>
            </a:r>
          </a:p>
          <a:p>
            <a:endParaRPr lang="en-US"/>
          </a:p>
        </p:txBody>
      </p:sp>
      <p:sp>
        <p:nvSpPr>
          <p:cNvPr id="4" name="Slide Number Placeholder 3"/>
          <p:cNvSpPr>
            <a:spLocks noGrp="1"/>
          </p:cNvSpPr>
          <p:nvPr>
            <p:ph type="sldNum" sz="quarter" idx="10"/>
          </p:nvPr>
        </p:nvSpPr>
        <p:spPr/>
        <p:txBody>
          <a:bodyPr/>
          <a:lstStyle/>
          <a:p>
            <a:pPr>
              <a:defRPr/>
            </a:pPr>
            <a:fld id="{3DBD493F-36C8-4672-AB69-E5DD0E337138}"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CN"/>
              <a:t>Types of Protocols</a:t>
            </a:r>
            <a:endParaRPr lang="en-US"/>
          </a:p>
        </p:txBody>
      </p:sp>
      <p:sp>
        <p:nvSpPr>
          <p:cNvPr id="31747" name="Content Placeholder 2"/>
          <p:cNvSpPr>
            <a:spLocks noGrp="1"/>
          </p:cNvSpPr>
          <p:nvPr>
            <p:ph idx="1"/>
          </p:nvPr>
        </p:nvSpPr>
        <p:spPr/>
        <p:txBody>
          <a:bodyPr/>
          <a:lstStyle/>
          <a:p>
            <a:r>
              <a:rPr lang="en-US" altLang="zh-CN" sz="2400" b="1"/>
              <a:t>Global/proactive </a:t>
            </a:r>
          </a:p>
          <a:p>
            <a:pPr lvl="1"/>
            <a:r>
              <a:rPr lang="en-US" altLang="zh-CN">
                <a:ea typeface="宋体" pitchFamily="2" charset="-122"/>
              </a:rPr>
              <a:t>determine routes to all the destinations at the start up </a:t>
            </a:r>
          </a:p>
          <a:p>
            <a:pPr lvl="1"/>
            <a:r>
              <a:rPr lang="en-US" altLang="zh-CN">
                <a:ea typeface="宋体" pitchFamily="2" charset="-122"/>
              </a:rPr>
              <a:t>maintain by using periodic route update process;</a:t>
            </a:r>
          </a:p>
          <a:p>
            <a:endParaRPr lang="en-US"/>
          </a:p>
          <a:p>
            <a:r>
              <a:rPr lang="en-US" sz="2400"/>
              <a:t>In Proactive Algorithms, routes are maintained even when there is no communication between two nodes</a:t>
            </a:r>
          </a:p>
          <a:p>
            <a:pPr>
              <a:buFont typeface="Wingdings" pitchFamily="2" charset="2"/>
              <a:buNone/>
            </a:pPr>
            <a:endParaRPr lang="en-US" sz="2400"/>
          </a:p>
          <a:p>
            <a:r>
              <a:rPr lang="en-US" sz="2400"/>
              <a:t>So a route is always available when two nodes need to communicate</a:t>
            </a:r>
          </a:p>
          <a:p>
            <a:pPr>
              <a:buFont typeface="Wingdings" pitchFamily="2" charset="2"/>
              <a:buNone/>
            </a:pPr>
            <a:endParaRPr lang="en-US" sz="2400"/>
          </a:p>
          <a:p>
            <a:r>
              <a:rPr lang="en-US" sz="2400">
                <a:solidFill>
                  <a:srgbClr val="FF0000"/>
                </a:solidFill>
              </a:rPr>
              <a:t>Distance Vector and Link State Routing Algorithms </a:t>
            </a:r>
            <a:r>
              <a:rPr lang="en-US" sz="2400"/>
              <a:t>are proactive</a:t>
            </a:r>
          </a:p>
          <a:p>
            <a:endParaRPr lang="en-US"/>
          </a:p>
        </p:txBody>
      </p:sp>
      <p:sp>
        <p:nvSpPr>
          <p:cNvPr id="4" name="Slide Number Placeholder 3"/>
          <p:cNvSpPr>
            <a:spLocks noGrp="1"/>
          </p:cNvSpPr>
          <p:nvPr>
            <p:ph type="sldNum" sz="quarter" idx="10"/>
          </p:nvPr>
        </p:nvSpPr>
        <p:spPr/>
        <p:txBody>
          <a:bodyPr/>
          <a:lstStyle/>
          <a:p>
            <a:pPr>
              <a:defRPr/>
            </a:pPr>
            <a:fld id="{E586006B-E96F-456C-B0C3-8C9798FBAE9B}"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CN"/>
              <a:t>Types of Protocols</a:t>
            </a:r>
            <a:endParaRPr lang="en-US"/>
          </a:p>
        </p:txBody>
      </p:sp>
      <p:sp>
        <p:nvSpPr>
          <p:cNvPr id="32771" name="Content Placeholder 2"/>
          <p:cNvSpPr>
            <a:spLocks noGrp="1"/>
          </p:cNvSpPr>
          <p:nvPr>
            <p:ph idx="1"/>
          </p:nvPr>
        </p:nvSpPr>
        <p:spPr/>
        <p:txBody>
          <a:bodyPr/>
          <a:lstStyle/>
          <a:p>
            <a:endParaRPr lang="en-US" sz="2400"/>
          </a:p>
          <a:p>
            <a:endParaRPr lang="en-US" sz="2400"/>
          </a:p>
          <a:p>
            <a:r>
              <a:rPr lang="en-US" sz="2400"/>
              <a:t>The main advantage of Proactive routing is </a:t>
            </a:r>
            <a:r>
              <a:rPr lang="en-US" sz="2400">
                <a:solidFill>
                  <a:srgbClr val="FF9966"/>
                </a:solidFill>
              </a:rPr>
              <a:t>no route setup latency</a:t>
            </a:r>
          </a:p>
          <a:p>
            <a:endParaRPr lang="en-US" sz="2400"/>
          </a:p>
          <a:p>
            <a:r>
              <a:rPr lang="en-US" sz="2400"/>
              <a:t>The main disadvantage is the </a:t>
            </a:r>
            <a:r>
              <a:rPr lang="en-US" sz="2400">
                <a:solidFill>
                  <a:srgbClr val="FF9966"/>
                </a:solidFill>
              </a:rPr>
              <a:t>high maintenance overhead </a:t>
            </a:r>
            <a:r>
              <a:rPr lang="en-US" sz="2400"/>
              <a:t>when many of the routes are never used</a:t>
            </a:r>
          </a:p>
          <a:p>
            <a:endParaRPr lang="en-US" sz="2400"/>
          </a:p>
        </p:txBody>
      </p:sp>
      <p:sp>
        <p:nvSpPr>
          <p:cNvPr id="4" name="Slide Number Placeholder 3"/>
          <p:cNvSpPr>
            <a:spLocks noGrp="1"/>
          </p:cNvSpPr>
          <p:nvPr>
            <p:ph type="sldNum" sz="quarter" idx="10"/>
          </p:nvPr>
        </p:nvSpPr>
        <p:spPr/>
        <p:txBody>
          <a:bodyPr/>
          <a:lstStyle/>
          <a:p>
            <a:pPr>
              <a:defRPr/>
            </a:pPr>
            <a:fld id="{28325E40-AD58-49A7-A55A-CF478E1DA3B2}"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a:t>Types of Protocols</a:t>
            </a:r>
            <a:endParaRPr lang="en-US"/>
          </a:p>
        </p:txBody>
      </p:sp>
      <p:sp>
        <p:nvSpPr>
          <p:cNvPr id="33795" name="Content Placeholder 2"/>
          <p:cNvSpPr>
            <a:spLocks noGrp="1"/>
          </p:cNvSpPr>
          <p:nvPr>
            <p:ph idx="1"/>
          </p:nvPr>
        </p:nvSpPr>
        <p:spPr/>
        <p:txBody>
          <a:bodyPr/>
          <a:lstStyle/>
          <a:p>
            <a:endParaRPr lang="en-US" dirty="0"/>
          </a:p>
          <a:p>
            <a:endParaRPr lang="en-US" dirty="0"/>
          </a:p>
          <a:p>
            <a:r>
              <a:rPr lang="en-US" dirty="0"/>
              <a:t>Proactive routing is appropriate for networks with:</a:t>
            </a:r>
          </a:p>
          <a:p>
            <a:endParaRPr lang="en-US" dirty="0"/>
          </a:p>
          <a:p>
            <a:pPr lvl="1"/>
            <a:r>
              <a:rPr lang="en-US" dirty="0"/>
              <a:t>Small size</a:t>
            </a:r>
          </a:p>
          <a:p>
            <a:pPr lvl="1"/>
            <a:endParaRPr lang="en-US" dirty="0"/>
          </a:p>
          <a:p>
            <a:pPr lvl="1"/>
            <a:r>
              <a:rPr lang="en-US" dirty="0"/>
              <a:t>Low mobility</a:t>
            </a:r>
          </a:p>
          <a:p>
            <a:pPr lvl="1"/>
            <a:endParaRPr lang="en-US" dirty="0"/>
          </a:p>
          <a:p>
            <a:pPr lvl="1"/>
            <a:r>
              <a:rPr lang="en-US" dirty="0"/>
              <a:t>High communication rates</a:t>
            </a:r>
          </a:p>
          <a:p>
            <a:endParaRPr lang="en-US" dirty="0"/>
          </a:p>
        </p:txBody>
      </p:sp>
      <p:sp>
        <p:nvSpPr>
          <p:cNvPr id="4" name="Slide Number Placeholder 3"/>
          <p:cNvSpPr>
            <a:spLocks noGrp="1"/>
          </p:cNvSpPr>
          <p:nvPr>
            <p:ph type="sldNum" sz="quarter" idx="10"/>
          </p:nvPr>
        </p:nvSpPr>
        <p:spPr/>
        <p:txBody>
          <a:bodyPr/>
          <a:lstStyle/>
          <a:p>
            <a:pPr>
              <a:defRPr/>
            </a:pPr>
            <a:fld id="{7B59D0BB-C106-4752-A819-EA3AB3EA793F}"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CN"/>
              <a:t>Types of Protocols</a:t>
            </a:r>
            <a:endParaRPr lang="en-US"/>
          </a:p>
        </p:txBody>
      </p:sp>
      <p:sp>
        <p:nvSpPr>
          <p:cNvPr id="34819" name="Content Placeholder 2"/>
          <p:cNvSpPr>
            <a:spLocks noGrp="1"/>
          </p:cNvSpPr>
          <p:nvPr>
            <p:ph idx="1"/>
          </p:nvPr>
        </p:nvSpPr>
        <p:spPr/>
        <p:txBody>
          <a:bodyPr/>
          <a:lstStyle/>
          <a:p>
            <a:r>
              <a:rPr lang="en-US" altLang="zh-CN" sz="2400" b="1"/>
              <a:t>Hybrid </a:t>
            </a:r>
          </a:p>
          <a:p>
            <a:pPr lvl="1"/>
            <a:r>
              <a:rPr lang="en-US" altLang="zh-CN">
                <a:ea typeface="宋体" pitchFamily="2" charset="-122"/>
              </a:rPr>
              <a:t>combine the basic properties of the first two classes of protocols into one.</a:t>
            </a:r>
          </a:p>
          <a:p>
            <a:pPr lvl="1">
              <a:buFontTx/>
              <a:buNone/>
            </a:pPr>
            <a:endParaRPr lang="en-US" altLang="zh-CN">
              <a:ea typeface="宋体" pitchFamily="2" charset="-122"/>
            </a:endParaRPr>
          </a:p>
          <a:p>
            <a:pPr>
              <a:lnSpc>
                <a:spcPct val="80000"/>
              </a:lnSpc>
            </a:pPr>
            <a:r>
              <a:rPr lang="en-US" sz="2800"/>
              <a:t>Different deployment configurations are possible:</a:t>
            </a:r>
          </a:p>
          <a:p>
            <a:pPr>
              <a:lnSpc>
                <a:spcPct val="80000"/>
              </a:lnSpc>
            </a:pPr>
            <a:endParaRPr lang="en-US" sz="2800"/>
          </a:p>
          <a:p>
            <a:pPr lvl="1">
              <a:lnSpc>
                <a:spcPct val="80000"/>
              </a:lnSpc>
            </a:pPr>
            <a:r>
              <a:rPr lang="en-US" sz="2400">
                <a:solidFill>
                  <a:srgbClr val="FF0000"/>
                </a:solidFill>
              </a:rPr>
              <a:t>The network switches between the two (reactive and proactive) routing techniques.</a:t>
            </a:r>
          </a:p>
          <a:p>
            <a:pPr lvl="1">
              <a:lnSpc>
                <a:spcPct val="80000"/>
              </a:lnSpc>
            </a:pPr>
            <a:r>
              <a:rPr lang="en-US" sz="2400"/>
              <a:t>Parts of the network employ reactive routing, while other parts use proactive routing</a:t>
            </a:r>
          </a:p>
          <a:p>
            <a:pPr lvl="1">
              <a:lnSpc>
                <a:spcPct val="80000"/>
              </a:lnSpc>
            </a:pPr>
            <a:endParaRPr lang="en-US" sz="2400"/>
          </a:p>
          <a:p>
            <a:pPr>
              <a:lnSpc>
                <a:spcPct val="80000"/>
              </a:lnSpc>
            </a:pPr>
            <a:r>
              <a:rPr lang="en-US" sz="2400"/>
              <a:t>Hybrid protocols should dynamically expand/contract the scope of reactive and proactive algorithms </a:t>
            </a:r>
            <a:r>
              <a:rPr lang="en-US" sz="2400">
                <a:solidFill>
                  <a:srgbClr val="00B050"/>
                </a:solidFill>
              </a:rPr>
              <a:t>based on network and traffic characteristics</a:t>
            </a:r>
          </a:p>
          <a:p>
            <a:pPr lvl="1">
              <a:buFontTx/>
              <a:buNone/>
            </a:pPr>
            <a:endParaRPr lang="en-US" altLang="zh-CN">
              <a:ea typeface="宋体" pitchFamily="2" charset="-122"/>
            </a:endParaRPr>
          </a:p>
          <a:p>
            <a:endParaRPr lang="en-US"/>
          </a:p>
        </p:txBody>
      </p:sp>
      <p:sp>
        <p:nvSpPr>
          <p:cNvPr id="4" name="Slide Number Placeholder 3"/>
          <p:cNvSpPr>
            <a:spLocks noGrp="1"/>
          </p:cNvSpPr>
          <p:nvPr>
            <p:ph type="sldNum" sz="quarter" idx="10"/>
          </p:nvPr>
        </p:nvSpPr>
        <p:spPr/>
        <p:txBody>
          <a:bodyPr/>
          <a:lstStyle/>
          <a:p>
            <a:pPr>
              <a:defRPr/>
            </a:pPr>
            <a:fld id="{64194834-50BC-4F24-B415-975C4028B522}"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Credits and Acknowledgement</a:t>
            </a:r>
          </a:p>
        </p:txBody>
      </p:sp>
      <p:sp>
        <p:nvSpPr>
          <p:cNvPr id="14339" name="Content Placeholder 2"/>
          <p:cNvSpPr>
            <a:spLocks noGrp="1"/>
          </p:cNvSpPr>
          <p:nvPr>
            <p:ph idx="1"/>
          </p:nvPr>
        </p:nvSpPr>
        <p:spPr/>
        <p:txBody>
          <a:bodyPr/>
          <a:lstStyle/>
          <a:p>
            <a:endParaRPr lang="en-US"/>
          </a:p>
          <a:p>
            <a:endParaRPr lang="en-US"/>
          </a:p>
          <a:p>
            <a:r>
              <a:rPr lang="en-US" sz="2400"/>
              <a:t>Many of the slides for this lecture series are copied directly from Prof. </a:t>
            </a:r>
            <a:r>
              <a:rPr lang="en-US" altLang="zh-CN" sz="2400"/>
              <a:t>CUI Yong</a:t>
            </a:r>
            <a:r>
              <a:rPr lang="en-US" sz="2400"/>
              <a:t>’s and Dr. Ali Khayam’s lecture slides.</a:t>
            </a:r>
          </a:p>
          <a:p>
            <a:endParaRPr lang="en-US" sz="2400"/>
          </a:p>
          <a:p>
            <a:endParaRPr lang="en-US"/>
          </a:p>
        </p:txBody>
      </p:sp>
      <p:sp>
        <p:nvSpPr>
          <p:cNvPr id="4" name="Slide Number Placeholder 3"/>
          <p:cNvSpPr>
            <a:spLocks noGrp="1"/>
          </p:cNvSpPr>
          <p:nvPr>
            <p:ph type="sldNum" sz="quarter" idx="10"/>
          </p:nvPr>
        </p:nvSpPr>
        <p:spPr/>
        <p:txBody>
          <a:bodyPr/>
          <a:lstStyle/>
          <a:p>
            <a:pPr>
              <a:defRPr/>
            </a:pPr>
            <a:fld id="{EECFE1D4-0611-4A6C-AB9F-B3F865CD1B7A}"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zh-CN"/>
              <a:t>Types of Protocols</a:t>
            </a:r>
            <a:endParaRPr lang="en-US"/>
          </a:p>
        </p:txBody>
      </p:sp>
      <p:sp>
        <p:nvSpPr>
          <p:cNvPr id="35843" name="Content Placeholder 2"/>
          <p:cNvSpPr>
            <a:spLocks noGrp="1"/>
          </p:cNvSpPr>
          <p:nvPr>
            <p:ph idx="1"/>
          </p:nvPr>
        </p:nvSpPr>
        <p:spPr/>
        <p:txBody>
          <a:bodyPr/>
          <a:lstStyle/>
          <a:p>
            <a:pPr>
              <a:lnSpc>
                <a:spcPct val="90000"/>
              </a:lnSpc>
            </a:pPr>
            <a:endParaRPr lang="en-US"/>
          </a:p>
          <a:p>
            <a:pPr>
              <a:lnSpc>
                <a:spcPct val="90000"/>
              </a:lnSpc>
            </a:pPr>
            <a:endParaRPr lang="en-US"/>
          </a:p>
          <a:p>
            <a:pPr>
              <a:lnSpc>
                <a:spcPct val="90000"/>
              </a:lnSpc>
            </a:pPr>
            <a:r>
              <a:rPr lang="en-US" sz="2400"/>
              <a:t>The main advantage of hybrid protocols is the combination of reactive and proactive algorithms</a:t>
            </a:r>
          </a:p>
          <a:p>
            <a:pPr>
              <a:lnSpc>
                <a:spcPct val="90000"/>
              </a:lnSpc>
            </a:pPr>
            <a:endParaRPr lang="en-US" sz="2400"/>
          </a:p>
          <a:p>
            <a:pPr>
              <a:lnSpc>
                <a:spcPct val="90000"/>
              </a:lnSpc>
            </a:pPr>
            <a:r>
              <a:rPr lang="en-US" sz="2400"/>
              <a:t>The </a:t>
            </a:r>
            <a:r>
              <a:rPr lang="en-US" sz="2400">
                <a:solidFill>
                  <a:srgbClr val="FF0000"/>
                </a:solidFill>
              </a:rPr>
              <a:t>disadvantages or challenges</a:t>
            </a:r>
            <a:r>
              <a:rPr lang="en-US" sz="2400"/>
              <a:t> include:</a:t>
            </a:r>
          </a:p>
          <a:p>
            <a:pPr>
              <a:lnSpc>
                <a:spcPct val="90000"/>
              </a:lnSpc>
            </a:pPr>
            <a:endParaRPr lang="en-US"/>
          </a:p>
          <a:p>
            <a:pPr lvl="1">
              <a:lnSpc>
                <a:spcPct val="90000"/>
              </a:lnSpc>
            </a:pPr>
            <a:r>
              <a:rPr lang="en-US"/>
              <a:t>Continuous and real-time measurement of network and traffic characteristics</a:t>
            </a:r>
          </a:p>
          <a:p>
            <a:pPr lvl="1">
              <a:lnSpc>
                <a:spcPct val="90000"/>
              </a:lnSpc>
            </a:pPr>
            <a:endParaRPr lang="en-US"/>
          </a:p>
          <a:p>
            <a:pPr lvl="1">
              <a:lnSpc>
                <a:spcPct val="90000"/>
              </a:lnSpc>
            </a:pPr>
            <a:r>
              <a:rPr lang="en-US"/>
              <a:t>Network reconfiguration in response to changing network and traffic characteristics</a:t>
            </a:r>
          </a:p>
          <a:p>
            <a:endParaRPr lang="en-US"/>
          </a:p>
        </p:txBody>
      </p:sp>
      <p:sp>
        <p:nvSpPr>
          <p:cNvPr id="4" name="Slide Number Placeholder 3"/>
          <p:cNvSpPr>
            <a:spLocks noGrp="1"/>
          </p:cNvSpPr>
          <p:nvPr>
            <p:ph type="sldNum" sz="quarter" idx="10"/>
          </p:nvPr>
        </p:nvSpPr>
        <p:spPr/>
        <p:txBody>
          <a:bodyPr/>
          <a:lstStyle/>
          <a:p>
            <a:pPr>
              <a:defRPr/>
            </a:pPr>
            <a:fld id="{0FD94198-B175-4FDF-9645-61C565A843B1}"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Routing Choice</a:t>
            </a:r>
          </a:p>
        </p:txBody>
      </p:sp>
      <p:sp>
        <p:nvSpPr>
          <p:cNvPr id="36867" name="Content Placeholder 2"/>
          <p:cNvSpPr>
            <a:spLocks noGrp="1"/>
          </p:cNvSpPr>
          <p:nvPr>
            <p:ph idx="1"/>
          </p:nvPr>
        </p:nvSpPr>
        <p:spPr/>
        <p:txBody>
          <a:bodyPr/>
          <a:lstStyle/>
          <a:p>
            <a:endParaRPr lang="en-US" dirty="0"/>
          </a:p>
          <a:p>
            <a:endParaRPr lang="en-US" dirty="0"/>
          </a:p>
          <a:p>
            <a:r>
              <a:rPr lang="en-US" dirty="0"/>
              <a:t>The choice of a routing algorithm should be based on:</a:t>
            </a:r>
          </a:p>
          <a:p>
            <a:endParaRPr lang="en-US" dirty="0"/>
          </a:p>
          <a:p>
            <a:pPr lvl="1"/>
            <a:r>
              <a:rPr lang="en-US" dirty="0"/>
              <a:t>Number and types of nodes in the network </a:t>
            </a:r>
          </a:p>
          <a:p>
            <a:pPr lvl="1"/>
            <a:endParaRPr lang="en-US" dirty="0"/>
          </a:p>
          <a:p>
            <a:pPr lvl="1"/>
            <a:r>
              <a:rPr lang="en-US" dirty="0"/>
              <a:t>Network Topology</a:t>
            </a:r>
          </a:p>
          <a:p>
            <a:pPr lvl="1"/>
            <a:endParaRPr lang="en-US" dirty="0"/>
          </a:p>
          <a:p>
            <a:pPr lvl="1"/>
            <a:r>
              <a:rPr lang="en-US" dirty="0"/>
              <a:t>Mobility Speeds and Patterns</a:t>
            </a:r>
          </a:p>
          <a:p>
            <a:pPr lvl="1"/>
            <a:endParaRPr lang="en-US" dirty="0"/>
          </a:p>
          <a:p>
            <a:pPr lvl="1"/>
            <a:r>
              <a:rPr lang="en-US" dirty="0"/>
              <a:t>Application-specific requirements: </a:t>
            </a:r>
            <a:r>
              <a:rPr lang="en-US" dirty="0" err="1"/>
              <a:t>QoS</a:t>
            </a:r>
            <a:r>
              <a:rPr lang="en-US" dirty="0"/>
              <a:t>, bandwidth, reliability, etc.</a:t>
            </a:r>
          </a:p>
          <a:p>
            <a:endParaRPr lang="en-US" dirty="0"/>
          </a:p>
        </p:txBody>
      </p:sp>
      <p:sp>
        <p:nvSpPr>
          <p:cNvPr id="4" name="Slide Number Placeholder 3"/>
          <p:cNvSpPr>
            <a:spLocks noGrp="1"/>
          </p:cNvSpPr>
          <p:nvPr>
            <p:ph type="sldNum" sz="quarter" idx="10"/>
          </p:nvPr>
        </p:nvSpPr>
        <p:spPr/>
        <p:txBody>
          <a:bodyPr/>
          <a:lstStyle/>
          <a:p>
            <a:pPr>
              <a:defRPr/>
            </a:pPr>
            <a:fld id="{3E397D8E-644D-4AFC-AC9F-8A0E7B34BA4A}"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MANET Routing</a:t>
            </a:r>
            <a:endParaRPr lang="en-US" altLang="zh-CN"/>
          </a:p>
        </p:txBody>
      </p:sp>
      <p:sp>
        <p:nvSpPr>
          <p:cNvPr id="37891" name="Rectangle 3"/>
          <p:cNvSpPr>
            <a:spLocks noGrp="1" noChangeArrowheads="1"/>
          </p:cNvSpPr>
          <p:nvPr>
            <p:ph idx="1"/>
          </p:nvPr>
        </p:nvSpPr>
        <p:spPr>
          <a:xfrm>
            <a:off x="457200" y="1143000"/>
            <a:ext cx="8229600" cy="4987925"/>
          </a:xfrm>
        </p:spPr>
        <p:txBody>
          <a:bodyPr/>
          <a:lstStyle/>
          <a:p>
            <a:r>
              <a:rPr lang="en-US" sz="2800" dirty="0"/>
              <a:t>A large number of routing algorithms have been proposed in the last twenty years</a:t>
            </a:r>
          </a:p>
          <a:p>
            <a:endParaRPr lang="en-US" sz="2800" dirty="0"/>
          </a:p>
          <a:p>
            <a:r>
              <a:rPr lang="en-US" sz="2800" dirty="0"/>
              <a:t>In this part, we will discuss </a:t>
            </a:r>
            <a:r>
              <a:rPr lang="en-US" sz="2800" dirty="0">
                <a:solidFill>
                  <a:srgbClr val="FF0000"/>
                </a:solidFill>
              </a:rPr>
              <a:t>some</a:t>
            </a:r>
            <a:r>
              <a:rPr lang="en-US" sz="2800" dirty="0"/>
              <a:t> examples of these algorithms</a:t>
            </a:r>
          </a:p>
        </p:txBody>
      </p:sp>
      <p:sp>
        <p:nvSpPr>
          <p:cNvPr id="6" name="Slide Number Placeholder 5"/>
          <p:cNvSpPr>
            <a:spLocks noGrp="1"/>
          </p:cNvSpPr>
          <p:nvPr>
            <p:ph type="sldNum" sz="quarter" idx="10"/>
          </p:nvPr>
        </p:nvSpPr>
        <p:spPr>
          <a:xfrm>
            <a:off x="7924800" y="6356350"/>
            <a:ext cx="762000" cy="365125"/>
          </a:xfrm>
        </p:spPr>
        <p:txBody>
          <a:bodyPr/>
          <a:lstStyle/>
          <a:p>
            <a:pPr>
              <a:defRPr/>
            </a:pPr>
            <a:fld id="{A3CA85D5-E1E8-4593-A255-030CEBB52BAD}" type="slidenum">
              <a:rPr lang="en-US" altLang="en-US"/>
              <a:pPr>
                <a:defRPr/>
              </a:pPr>
              <a:t>22</a:t>
            </a:fld>
            <a:endParaRPr lang="en-US"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How to send msg to destination</a:t>
            </a:r>
          </a:p>
        </p:txBody>
      </p:sp>
      <p:sp>
        <p:nvSpPr>
          <p:cNvPr id="843779" name="Rectangle 3"/>
          <p:cNvSpPr>
            <a:spLocks noGrp="1" noChangeArrowheads="1"/>
          </p:cNvSpPr>
          <p:nvPr>
            <p:ph idx="1"/>
          </p:nvPr>
        </p:nvSpPr>
        <p:spPr/>
        <p:txBody>
          <a:bodyPr/>
          <a:lstStyle/>
          <a:p>
            <a:r>
              <a:rPr lang="en-US" altLang="zh-CN"/>
              <a:t>Routing</a:t>
            </a:r>
          </a:p>
          <a:p>
            <a:pPr lvl="1"/>
            <a:r>
              <a:rPr lang="en-US" altLang="zh-CN">
                <a:ea typeface="宋体" pitchFamily="2" charset="-122"/>
              </a:rPr>
              <a:t>Reactive</a:t>
            </a:r>
          </a:p>
          <a:p>
            <a:pPr lvl="1"/>
            <a:r>
              <a:rPr lang="en-US" altLang="zh-CN">
                <a:ea typeface="宋体" pitchFamily="2" charset="-122"/>
              </a:rPr>
              <a:t>Proactive</a:t>
            </a:r>
          </a:p>
          <a:p>
            <a:r>
              <a:rPr lang="en-US" altLang="zh-CN"/>
              <a:t>No routing in advance?</a:t>
            </a:r>
          </a:p>
          <a:p>
            <a:pPr lvl="1"/>
            <a:r>
              <a:rPr lang="en-US" altLang="zh-CN">
                <a:ea typeface="宋体" pitchFamily="2" charset="-122"/>
              </a:rPr>
              <a:t>Any simple solutions?</a:t>
            </a:r>
          </a:p>
        </p:txBody>
      </p:sp>
      <p:sp>
        <p:nvSpPr>
          <p:cNvPr id="6" name="Slide Number Placeholder 5"/>
          <p:cNvSpPr>
            <a:spLocks noGrp="1"/>
          </p:cNvSpPr>
          <p:nvPr>
            <p:ph type="sldNum" sz="quarter" idx="10"/>
          </p:nvPr>
        </p:nvSpPr>
        <p:spPr>
          <a:xfrm>
            <a:off x="7924800" y="6356350"/>
            <a:ext cx="762000" cy="365125"/>
          </a:xfrm>
        </p:spPr>
        <p:txBody>
          <a:bodyPr/>
          <a:lstStyle/>
          <a:p>
            <a:pPr>
              <a:defRPr/>
            </a:pPr>
            <a:fld id="{288B444C-4737-4186-8439-6B5068D95056}" type="slidenum">
              <a:rPr lang="en-US" altLang="en-US"/>
              <a:pPr>
                <a:defRPr/>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43779">
                                            <p:txEl>
                                              <p:pRg st="3" end="3"/>
                                            </p:txEl>
                                          </p:spTgt>
                                        </p:tgtEl>
                                        <p:attrNameLst>
                                          <p:attrName>style.visibility</p:attrName>
                                        </p:attrNameLst>
                                      </p:cBhvr>
                                      <p:to>
                                        <p:strVal val="visible"/>
                                      </p:to>
                                    </p:set>
                                    <p:animEffect transition="in" filter="dissolve">
                                      <p:cBhvr>
                                        <p:cTn id="7" dur="500"/>
                                        <p:tgtEl>
                                          <p:spTgt spid="843779">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43779">
                                            <p:txEl>
                                              <p:pRg st="4" end="4"/>
                                            </p:txEl>
                                          </p:spTgt>
                                        </p:tgtEl>
                                        <p:attrNameLst>
                                          <p:attrName>style.visibility</p:attrName>
                                        </p:attrNameLst>
                                      </p:cBhvr>
                                      <p:to>
                                        <p:strVal val="visible"/>
                                      </p:to>
                                    </p:set>
                                    <p:animEffect transition="in" filter="dissolve">
                                      <p:cBhvr>
                                        <p:cTn id="10" dur="500"/>
                                        <p:tgtEl>
                                          <p:spTgt spid="843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zh-CN"/>
              <a:t>Flooding for Data Delivery</a:t>
            </a:r>
            <a:endParaRPr lang="en-US"/>
          </a:p>
        </p:txBody>
      </p:sp>
      <p:sp>
        <p:nvSpPr>
          <p:cNvPr id="39939" name="Content Placeholder 2"/>
          <p:cNvSpPr>
            <a:spLocks noGrp="1"/>
          </p:cNvSpPr>
          <p:nvPr>
            <p:ph idx="1"/>
          </p:nvPr>
        </p:nvSpPr>
        <p:spPr/>
        <p:txBody>
          <a:bodyPr/>
          <a:lstStyle/>
          <a:p>
            <a:pPr>
              <a:lnSpc>
                <a:spcPct val="90000"/>
              </a:lnSpc>
            </a:pPr>
            <a:endParaRPr lang="en-US" dirty="0"/>
          </a:p>
          <a:p>
            <a:pPr>
              <a:lnSpc>
                <a:spcPct val="90000"/>
              </a:lnSpc>
            </a:pPr>
            <a:r>
              <a:rPr lang="en-US" sz="2400" dirty="0"/>
              <a:t>Sender S broadcasts data packet P to all its neighbors</a:t>
            </a:r>
          </a:p>
          <a:p>
            <a:pPr>
              <a:lnSpc>
                <a:spcPct val="90000"/>
              </a:lnSpc>
            </a:pPr>
            <a:endParaRPr lang="en-US" sz="2400" dirty="0"/>
          </a:p>
          <a:p>
            <a:pPr>
              <a:lnSpc>
                <a:spcPct val="90000"/>
              </a:lnSpc>
            </a:pPr>
            <a:r>
              <a:rPr lang="en-US" sz="2400" dirty="0"/>
              <a:t>Each node receiving P forwards P to its neighbors</a:t>
            </a:r>
          </a:p>
          <a:p>
            <a:pPr>
              <a:lnSpc>
                <a:spcPct val="90000"/>
              </a:lnSpc>
            </a:pPr>
            <a:endParaRPr lang="en-US" sz="2400" dirty="0"/>
          </a:p>
          <a:p>
            <a:pPr>
              <a:lnSpc>
                <a:spcPct val="90000"/>
              </a:lnSpc>
            </a:pPr>
            <a:r>
              <a:rPr lang="en-US" sz="2400" dirty="0"/>
              <a:t>Sequence numbers used to avoid the possibility of forwarding the same packet more than once</a:t>
            </a:r>
          </a:p>
          <a:p>
            <a:pPr>
              <a:lnSpc>
                <a:spcPct val="90000"/>
              </a:lnSpc>
            </a:pPr>
            <a:endParaRPr lang="en-US" sz="2400" dirty="0"/>
          </a:p>
          <a:p>
            <a:pPr>
              <a:lnSpc>
                <a:spcPct val="90000"/>
              </a:lnSpc>
            </a:pPr>
            <a:r>
              <a:rPr lang="en-US" sz="2400" dirty="0"/>
              <a:t>Packet P reaches destination D provided that D is reachable from sender S</a:t>
            </a:r>
          </a:p>
          <a:p>
            <a:pPr>
              <a:lnSpc>
                <a:spcPct val="90000"/>
              </a:lnSpc>
            </a:pPr>
            <a:endParaRPr lang="en-US" sz="2400" dirty="0"/>
          </a:p>
          <a:p>
            <a:pPr>
              <a:lnSpc>
                <a:spcPct val="90000"/>
              </a:lnSpc>
            </a:pPr>
            <a:r>
              <a:rPr lang="en-US" sz="2400" dirty="0"/>
              <a:t>Node D does not forward the packet</a:t>
            </a:r>
          </a:p>
          <a:p>
            <a:endParaRPr lang="en-US" dirty="0"/>
          </a:p>
        </p:txBody>
      </p:sp>
      <p:sp>
        <p:nvSpPr>
          <p:cNvPr id="4" name="Slide Number Placeholder 3"/>
          <p:cNvSpPr>
            <a:spLocks noGrp="1"/>
          </p:cNvSpPr>
          <p:nvPr>
            <p:ph type="sldNum" sz="quarter" idx="10"/>
          </p:nvPr>
        </p:nvSpPr>
        <p:spPr/>
        <p:txBody>
          <a:bodyPr/>
          <a:lstStyle/>
          <a:p>
            <a:pPr>
              <a:defRPr/>
            </a:pPr>
            <a:fld id="{A69D5565-BAAE-456A-83F3-8386E2A04094}"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t>Flooding for Data Delivery</a:t>
            </a:r>
          </a:p>
        </p:txBody>
      </p:sp>
      <p:sp>
        <p:nvSpPr>
          <p:cNvPr id="48" name="Slide Number Placeholder 5"/>
          <p:cNvSpPr>
            <a:spLocks noGrp="1"/>
          </p:cNvSpPr>
          <p:nvPr>
            <p:ph type="sldNum" sz="quarter" idx="10"/>
          </p:nvPr>
        </p:nvSpPr>
        <p:spPr>
          <a:xfrm>
            <a:off x="7924800" y="6356350"/>
            <a:ext cx="762000" cy="365125"/>
          </a:xfrm>
        </p:spPr>
        <p:txBody>
          <a:bodyPr/>
          <a:lstStyle/>
          <a:p>
            <a:pPr>
              <a:defRPr/>
            </a:pPr>
            <a:fld id="{047B7615-F9ED-4724-8101-64DFE6751146}" type="slidenum">
              <a:rPr lang="en-US" altLang="en-US"/>
              <a:pPr>
                <a:defRPr/>
              </a:pPr>
              <a:t>25</a:t>
            </a:fld>
            <a:endParaRPr lang="en-US" altLang="en-US"/>
          </a:p>
        </p:txBody>
      </p:sp>
      <p:sp>
        <p:nvSpPr>
          <p:cNvPr id="40964" name="Oval 3"/>
          <p:cNvSpPr>
            <a:spLocks noChangeArrowheads="1"/>
          </p:cNvSpPr>
          <p:nvPr/>
        </p:nvSpPr>
        <p:spPr bwMode="auto">
          <a:xfrm>
            <a:off x="2209800" y="2895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B</a:t>
            </a:r>
          </a:p>
        </p:txBody>
      </p:sp>
      <p:sp>
        <p:nvSpPr>
          <p:cNvPr id="40965"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A</a:t>
            </a:r>
          </a:p>
        </p:txBody>
      </p:sp>
      <p:sp>
        <p:nvSpPr>
          <p:cNvPr id="40966"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solidFill>
                  <a:srgbClr val="FF0000"/>
                </a:solidFill>
              </a:rPr>
              <a:t>S</a:t>
            </a:r>
          </a:p>
        </p:txBody>
      </p:sp>
      <p:sp>
        <p:nvSpPr>
          <p:cNvPr id="40967" name="Oval 6"/>
          <p:cNvSpPr>
            <a:spLocks noChangeArrowheads="1"/>
          </p:cNvSpPr>
          <p:nvPr/>
        </p:nvSpPr>
        <p:spPr bwMode="auto">
          <a:xfrm>
            <a:off x="4114800" y="2362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E</a:t>
            </a:r>
          </a:p>
        </p:txBody>
      </p:sp>
      <p:sp>
        <p:nvSpPr>
          <p:cNvPr id="40968" name="Oval 7"/>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F</a:t>
            </a:r>
          </a:p>
        </p:txBody>
      </p:sp>
      <p:sp>
        <p:nvSpPr>
          <p:cNvPr id="40969" name="Oval 8"/>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H</a:t>
            </a:r>
          </a:p>
        </p:txBody>
      </p:sp>
      <p:sp>
        <p:nvSpPr>
          <p:cNvPr id="40970"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J</a:t>
            </a:r>
          </a:p>
        </p:txBody>
      </p:sp>
      <p:sp>
        <p:nvSpPr>
          <p:cNvPr id="40971"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solidFill>
                  <a:srgbClr val="FF0000"/>
                </a:solidFill>
              </a:rPr>
              <a:t>D</a:t>
            </a:r>
          </a:p>
        </p:txBody>
      </p:sp>
      <p:sp>
        <p:nvSpPr>
          <p:cNvPr id="40972" name="Oval 11"/>
          <p:cNvSpPr>
            <a:spLocks noChangeArrowheads="1"/>
          </p:cNvSpPr>
          <p:nvPr/>
        </p:nvSpPr>
        <p:spPr bwMode="auto">
          <a:xfrm>
            <a:off x="3505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C</a:t>
            </a:r>
          </a:p>
        </p:txBody>
      </p:sp>
      <p:sp>
        <p:nvSpPr>
          <p:cNvPr id="40973" name="Oval 12"/>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G</a:t>
            </a:r>
          </a:p>
        </p:txBody>
      </p:sp>
      <p:sp>
        <p:nvSpPr>
          <p:cNvPr id="40974"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I</a:t>
            </a:r>
          </a:p>
        </p:txBody>
      </p:sp>
      <p:sp>
        <p:nvSpPr>
          <p:cNvPr id="40975"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K</a:t>
            </a:r>
          </a:p>
        </p:txBody>
      </p:sp>
      <p:sp>
        <p:nvSpPr>
          <p:cNvPr id="40976"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40977"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40978"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40979"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40980"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40981"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40982" name="Line 21"/>
          <p:cNvSpPr>
            <a:spLocks noChangeShapeType="1"/>
          </p:cNvSpPr>
          <p:nvPr/>
        </p:nvSpPr>
        <p:spPr bwMode="auto">
          <a:xfrm>
            <a:off x="4724400" y="2743200"/>
            <a:ext cx="457200" cy="152400"/>
          </a:xfrm>
          <a:prstGeom prst="line">
            <a:avLst/>
          </a:prstGeom>
          <a:noFill/>
          <a:ln w="9525">
            <a:solidFill>
              <a:schemeClr val="tx1"/>
            </a:solidFill>
            <a:round/>
            <a:headEnd/>
            <a:tailEnd/>
          </a:ln>
        </p:spPr>
        <p:txBody>
          <a:bodyPr wrap="none" anchor="ctr"/>
          <a:lstStyle/>
          <a:p>
            <a:endParaRPr lang="en-US"/>
          </a:p>
        </p:txBody>
      </p:sp>
      <p:sp>
        <p:nvSpPr>
          <p:cNvPr id="40983"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40984" name="Line 23"/>
          <p:cNvSpPr>
            <a:spLocks noChangeShapeType="1"/>
          </p:cNvSpPr>
          <p:nvPr/>
        </p:nvSpPr>
        <p:spPr bwMode="auto">
          <a:xfrm flipH="1">
            <a:off x="4191000" y="4114800"/>
            <a:ext cx="457200" cy="381000"/>
          </a:xfrm>
          <a:prstGeom prst="line">
            <a:avLst/>
          </a:prstGeom>
          <a:noFill/>
          <a:ln w="9525">
            <a:solidFill>
              <a:schemeClr val="tx1"/>
            </a:solidFill>
            <a:round/>
            <a:headEnd/>
            <a:tailEnd/>
          </a:ln>
        </p:spPr>
        <p:txBody>
          <a:bodyPr wrap="none" anchor="ctr"/>
          <a:lstStyle/>
          <a:p>
            <a:endParaRPr lang="en-US"/>
          </a:p>
        </p:txBody>
      </p:sp>
      <p:sp>
        <p:nvSpPr>
          <p:cNvPr id="40985"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40986" name="Line 25"/>
          <p:cNvSpPr>
            <a:spLocks noChangeShapeType="1"/>
          </p:cNvSpPr>
          <p:nvPr/>
        </p:nvSpPr>
        <p:spPr bwMode="auto">
          <a:xfrm>
            <a:off x="3200400" y="4343400"/>
            <a:ext cx="533400" cy="228600"/>
          </a:xfrm>
          <a:prstGeom prst="line">
            <a:avLst/>
          </a:prstGeom>
          <a:noFill/>
          <a:ln w="9525">
            <a:solidFill>
              <a:schemeClr val="tx1"/>
            </a:solidFill>
            <a:round/>
            <a:headEnd/>
            <a:tailEnd/>
          </a:ln>
        </p:spPr>
        <p:txBody>
          <a:bodyPr wrap="none" anchor="ctr"/>
          <a:lstStyle/>
          <a:p>
            <a:endParaRPr lang="en-US"/>
          </a:p>
        </p:txBody>
      </p:sp>
      <p:sp>
        <p:nvSpPr>
          <p:cNvPr id="40987" name="Line 26"/>
          <p:cNvSpPr>
            <a:spLocks noChangeShapeType="1"/>
          </p:cNvSpPr>
          <p:nvPr/>
        </p:nvSpPr>
        <p:spPr bwMode="auto">
          <a:xfrm>
            <a:off x="5638800" y="3200400"/>
            <a:ext cx="381000" cy="152400"/>
          </a:xfrm>
          <a:prstGeom prst="line">
            <a:avLst/>
          </a:prstGeom>
          <a:noFill/>
          <a:ln w="9525">
            <a:solidFill>
              <a:schemeClr val="tx1"/>
            </a:solidFill>
            <a:round/>
            <a:headEnd/>
            <a:tailEnd/>
          </a:ln>
        </p:spPr>
        <p:txBody>
          <a:bodyPr wrap="none" anchor="ctr"/>
          <a:lstStyle/>
          <a:p>
            <a:endParaRPr lang="en-US"/>
          </a:p>
        </p:txBody>
      </p:sp>
      <p:sp>
        <p:nvSpPr>
          <p:cNvPr id="40988" name="Line 27"/>
          <p:cNvSpPr>
            <a:spLocks noChangeShapeType="1"/>
          </p:cNvSpPr>
          <p:nvPr/>
        </p:nvSpPr>
        <p:spPr bwMode="auto">
          <a:xfrm>
            <a:off x="5105400" y="4114800"/>
            <a:ext cx="381000" cy="152400"/>
          </a:xfrm>
          <a:prstGeom prst="line">
            <a:avLst/>
          </a:prstGeom>
          <a:noFill/>
          <a:ln w="9525">
            <a:solidFill>
              <a:schemeClr val="tx1"/>
            </a:solidFill>
            <a:round/>
            <a:headEnd/>
            <a:tailEnd/>
          </a:ln>
        </p:spPr>
        <p:txBody>
          <a:bodyPr wrap="none" anchor="ctr"/>
          <a:lstStyle/>
          <a:p>
            <a:endParaRPr lang="en-US"/>
          </a:p>
        </p:txBody>
      </p:sp>
      <p:sp>
        <p:nvSpPr>
          <p:cNvPr id="40989" name="Line 28"/>
          <p:cNvSpPr>
            <a:spLocks noChangeShapeType="1"/>
          </p:cNvSpPr>
          <p:nvPr/>
        </p:nvSpPr>
        <p:spPr bwMode="auto">
          <a:xfrm>
            <a:off x="6477000" y="3733800"/>
            <a:ext cx="304800" cy="228600"/>
          </a:xfrm>
          <a:prstGeom prst="line">
            <a:avLst/>
          </a:prstGeom>
          <a:noFill/>
          <a:ln w="9525">
            <a:solidFill>
              <a:schemeClr val="tx1"/>
            </a:solidFill>
            <a:round/>
            <a:headEnd/>
            <a:tailEnd/>
          </a:ln>
        </p:spPr>
        <p:txBody>
          <a:bodyPr wrap="none" anchor="ctr"/>
          <a:lstStyle/>
          <a:p>
            <a:endParaRPr lang="en-US"/>
          </a:p>
        </p:txBody>
      </p:sp>
      <p:sp>
        <p:nvSpPr>
          <p:cNvPr id="40990" name="Line 29"/>
          <p:cNvSpPr>
            <a:spLocks noChangeShapeType="1"/>
          </p:cNvSpPr>
          <p:nvPr/>
        </p:nvSpPr>
        <p:spPr bwMode="auto">
          <a:xfrm flipH="1">
            <a:off x="6096000" y="4267200"/>
            <a:ext cx="609600" cy="76200"/>
          </a:xfrm>
          <a:prstGeom prst="line">
            <a:avLst/>
          </a:prstGeom>
          <a:noFill/>
          <a:ln w="9525">
            <a:solidFill>
              <a:schemeClr val="tx1"/>
            </a:solidFill>
            <a:round/>
            <a:headEnd/>
            <a:tailEnd/>
          </a:ln>
        </p:spPr>
        <p:txBody>
          <a:bodyPr wrap="none" anchor="ctr"/>
          <a:lstStyle/>
          <a:p>
            <a:endParaRPr lang="en-US"/>
          </a:p>
        </p:txBody>
      </p:sp>
      <p:sp>
        <p:nvSpPr>
          <p:cNvPr id="40991" name="Line 30"/>
          <p:cNvSpPr>
            <a:spLocks noChangeShapeType="1"/>
          </p:cNvSpPr>
          <p:nvPr/>
        </p:nvSpPr>
        <p:spPr bwMode="auto">
          <a:xfrm flipH="1">
            <a:off x="3733800" y="2590800"/>
            <a:ext cx="381000" cy="0"/>
          </a:xfrm>
          <a:prstGeom prst="line">
            <a:avLst/>
          </a:prstGeom>
          <a:noFill/>
          <a:ln w="9525">
            <a:solidFill>
              <a:schemeClr val="tx1"/>
            </a:solidFill>
            <a:round/>
            <a:headEnd/>
            <a:tailEnd/>
          </a:ln>
        </p:spPr>
        <p:txBody>
          <a:bodyPr wrap="none" anchor="ctr"/>
          <a:lstStyle/>
          <a:p>
            <a:endParaRPr lang="en-US"/>
          </a:p>
        </p:txBody>
      </p:sp>
      <p:sp>
        <p:nvSpPr>
          <p:cNvPr id="40992"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40993" name="Line 32"/>
          <p:cNvSpPr>
            <a:spLocks noChangeShapeType="1"/>
          </p:cNvSpPr>
          <p:nvPr/>
        </p:nvSpPr>
        <p:spPr bwMode="auto">
          <a:xfrm>
            <a:off x="762000" y="6096000"/>
            <a:ext cx="685800" cy="0"/>
          </a:xfrm>
          <a:prstGeom prst="line">
            <a:avLst/>
          </a:prstGeom>
          <a:noFill/>
          <a:ln w="9525">
            <a:solidFill>
              <a:schemeClr val="tx1"/>
            </a:solidFill>
            <a:round/>
            <a:headEnd/>
            <a:tailEnd/>
          </a:ln>
        </p:spPr>
        <p:txBody>
          <a:bodyPr wrap="none" anchor="ctr"/>
          <a:lstStyle/>
          <a:p>
            <a:endParaRPr lang="en-US"/>
          </a:p>
        </p:txBody>
      </p:sp>
      <p:sp>
        <p:nvSpPr>
          <p:cNvPr id="40994" name="Text Box 33"/>
          <p:cNvSpPr txBox="1">
            <a:spLocks noChangeArrowheads="1"/>
          </p:cNvSpPr>
          <p:nvPr/>
        </p:nvSpPr>
        <p:spPr bwMode="auto">
          <a:xfrm>
            <a:off x="1600200" y="5638800"/>
            <a:ext cx="6235700" cy="701675"/>
          </a:xfrm>
          <a:prstGeom prst="rect">
            <a:avLst/>
          </a:prstGeom>
          <a:noFill/>
          <a:ln w="9525">
            <a:noFill/>
            <a:miter lim="800000"/>
            <a:headEnd/>
            <a:tailEnd/>
          </a:ln>
        </p:spPr>
        <p:txBody>
          <a:bodyPr wrap="none" anchor="ctr">
            <a:spAutoFit/>
          </a:bodyPr>
          <a:lstStyle/>
          <a:p>
            <a:pPr eaLnBrk="0" hangingPunct="0"/>
            <a:r>
              <a:rPr lang="en-US" altLang="zh-CN" sz="2000"/>
              <a:t>Represents that connected nodes are within each </a:t>
            </a:r>
          </a:p>
          <a:p>
            <a:pPr eaLnBrk="0" hangingPunct="0"/>
            <a:r>
              <a:rPr lang="en-US" altLang="zh-CN" sz="2000"/>
              <a:t>other’s transmission range</a:t>
            </a:r>
          </a:p>
        </p:txBody>
      </p:sp>
      <p:sp>
        <p:nvSpPr>
          <p:cNvPr id="40995" name="Oval 34"/>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40996" name="Oval 35"/>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40997" name="Line 36"/>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40998" name="Oval 37" descr="Water droplets"/>
          <p:cNvSpPr>
            <a:spLocks noChangeArrowheads="1"/>
          </p:cNvSpPr>
          <p:nvPr/>
        </p:nvSpPr>
        <p:spPr bwMode="auto">
          <a:xfrm>
            <a:off x="685800" y="5029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endParaRPr lang="zh-CN" altLang="en-US" sz="2000"/>
          </a:p>
        </p:txBody>
      </p:sp>
      <p:sp>
        <p:nvSpPr>
          <p:cNvPr id="40999" name="Text Box 38"/>
          <p:cNvSpPr txBox="1">
            <a:spLocks noChangeArrowheads="1"/>
          </p:cNvSpPr>
          <p:nvPr/>
        </p:nvSpPr>
        <p:spPr bwMode="auto">
          <a:xfrm>
            <a:off x="1600200" y="5181600"/>
            <a:ext cx="5715000" cy="396875"/>
          </a:xfrm>
          <a:prstGeom prst="rect">
            <a:avLst/>
          </a:prstGeom>
          <a:noFill/>
          <a:ln w="9525">
            <a:noFill/>
            <a:miter lim="800000"/>
            <a:headEnd/>
            <a:tailEnd/>
          </a:ln>
        </p:spPr>
        <p:txBody>
          <a:bodyPr wrap="none" anchor="ctr">
            <a:spAutoFit/>
          </a:bodyPr>
          <a:lstStyle/>
          <a:p>
            <a:pPr eaLnBrk="0" hangingPunct="0"/>
            <a:r>
              <a:rPr lang="en-US" altLang="zh-CN" sz="2000"/>
              <a:t>Represents a node that has received packet P</a:t>
            </a:r>
          </a:p>
        </p:txBody>
      </p:sp>
      <p:sp>
        <p:nvSpPr>
          <p:cNvPr id="41000" name="Oval 39"/>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M</a:t>
            </a:r>
          </a:p>
        </p:txBody>
      </p:sp>
      <p:sp>
        <p:nvSpPr>
          <p:cNvPr id="41001" name="Line 40"/>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41002" name="Oval 41"/>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41003" name="Line 42"/>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41004" name="Oval 43"/>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41005" name="Line 44"/>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
        <p:nvSpPr>
          <p:cNvPr id="41006" name="Text Box 45"/>
          <p:cNvSpPr txBox="1">
            <a:spLocks noChangeArrowheads="1"/>
          </p:cNvSpPr>
          <p:nvPr/>
        </p:nvSpPr>
        <p:spPr bwMode="auto">
          <a:xfrm>
            <a:off x="2286000" y="1752600"/>
            <a:ext cx="4191000" cy="396875"/>
          </a:xfrm>
          <a:prstGeom prst="rect">
            <a:avLst/>
          </a:prstGeom>
          <a:noFill/>
          <a:ln w="9525">
            <a:noFill/>
            <a:miter lim="800000"/>
            <a:headEnd/>
            <a:tailEnd/>
          </a:ln>
        </p:spPr>
        <p:txBody>
          <a:bodyPr anchor="ctr">
            <a:spAutoFit/>
          </a:bodyPr>
          <a:lstStyle/>
          <a:p>
            <a:pPr eaLnBrk="0" hangingPunct="0"/>
            <a:r>
              <a:rPr lang="en-US" altLang="zh-CN" sz="2000">
                <a:solidFill>
                  <a:srgbClr val="FF0000"/>
                </a:solidFill>
              </a:rPr>
              <a:t>Sending a packet from S to 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t>Flooding for Data Delivery</a:t>
            </a:r>
          </a:p>
        </p:txBody>
      </p:sp>
      <p:sp>
        <p:nvSpPr>
          <p:cNvPr id="49" name="Slide Number Placeholder 5"/>
          <p:cNvSpPr>
            <a:spLocks noGrp="1"/>
          </p:cNvSpPr>
          <p:nvPr>
            <p:ph type="sldNum" sz="quarter" idx="10"/>
          </p:nvPr>
        </p:nvSpPr>
        <p:spPr>
          <a:xfrm>
            <a:off x="7924800" y="6356350"/>
            <a:ext cx="762000" cy="365125"/>
          </a:xfrm>
        </p:spPr>
        <p:txBody>
          <a:bodyPr/>
          <a:lstStyle/>
          <a:p>
            <a:pPr>
              <a:defRPr/>
            </a:pPr>
            <a:fld id="{7F41B7A5-5769-4B3B-B58C-32C3FABD31D3}" type="slidenum">
              <a:rPr lang="en-US" altLang="en-US"/>
              <a:pPr>
                <a:defRPr/>
              </a:pPr>
              <a:t>26</a:t>
            </a:fld>
            <a:endParaRPr lang="en-US" altLang="en-US"/>
          </a:p>
        </p:txBody>
      </p:sp>
      <p:sp>
        <p:nvSpPr>
          <p:cNvPr id="41988"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B</a:t>
            </a:r>
          </a:p>
        </p:txBody>
      </p:sp>
      <p:sp>
        <p:nvSpPr>
          <p:cNvPr id="41989"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A</a:t>
            </a:r>
          </a:p>
        </p:txBody>
      </p:sp>
      <p:sp>
        <p:nvSpPr>
          <p:cNvPr id="41990"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41991"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E</a:t>
            </a:r>
          </a:p>
        </p:txBody>
      </p:sp>
      <p:sp>
        <p:nvSpPr>
          <p:cNvPr id="41992" name="Oval 7"/>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F</a:t>
            </a:r>
          </a:p>
        </p:txBody>
      </p:sp>
      <p:sp>
        <p:nvSpPr>
          <p:cNvPr id="41993" name="Oval 8"/>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H</a:t>
            </a:r>
          </a:p>
        </p:txBody>
      </p:sp>
      <p:sp>
        <p:nvSpPr>
          <p:cNvPr id="41994"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J</a:t>
            </a:r>
          </a:p>
        </p:txBody>
      </p:sp>
      <p:sp>
        <p:nvSpPr>
          <p:cNvPr id="41995"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D</a:t>
            </a:r>
          </a:p>
        </p:txBody>
      </p:sp>
      <p:sp>
        <p:nvSpPr>
          <p:cNvPr id="41996"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C</a:t>
            </a:r>
          </a:p>
        </p:txBody>
      </p:sp>
      <p:sp>
        <p:nvSpPr>
          <p:cNvPr id="41997" name="Oval 12"/>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G</a:t>
            </a:r>
          </a:p>
        </p:txBody>
      </p:sp>
      <p:sp>
        <p:nvSpPr>
          <p:cNvPr id="41998"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I</a:t>
            </a:r>
          </a:p>
        </p:txBody>
      </p:sp>
      <p:sp>
        <p:nvSpPr>
          <p:cNvPr id="41999"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K</a:t>
            </a:r>
          </a:p>
        </p:txBody>
      </p:sp>
      <p:sp>
        <p:nvSpPr>
          <p:cNvPr id="42000"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42001" name="Line 16"/>
          <p:cNvSpPr>
            <a:spLocks noChangeShapeType="1"/>
          </p:cNvSpPr>
          <p:nvPr/>
        </p:nvSpPr>
        <p:spPr bwMode="auto">
          <a:xfrm flipV="1">
            <a:off x="2743200" y="2743200"/>
            <a:ext cx="4572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2002"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42003"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42004"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42005"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42006" name="Line 21"/>
          <p:cNvSpPr>
            <a:spLocks noChangeShapeType="1"/>
          </p:cNvSpPr>
          <p:nvPr/>
        </p:nvSpPr>
        <p:spPr bwMode="auto">
          <a:xfrm>
            <a:off x="4724400" y="2743200"/>
            <a:ext cx="457200" cy="152400"/>
          </a:xfrm>
          <a:prstGeom prst="line">
            <a:avLst/>
          </a:prstGeom>
          <a:noFill/>
          <a:ln w="9525">
            <a:solidFill>
              <a:schemeClr val="tx1"/>
            </a:solidFill>
            <a:round/>
            <a:headEnd/>
            <a:tailEnd/>
          </a:ln>
        </p:spPr>
        <p:txBody>
          <a:bodyPr wrap="none" anchor="ctr"/>
          <a:lstStyle/>
          <a:p>
            <a:endParaRPr lang="en-US"/>
          </a:p>
        </p:txBody>
      </p:sp>
      <p:sp>
        <p:nvSpPr>
          <p:cNvPr id="42007"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42008" name="Line 23"/>
          <p:cNvSpPr>
            <a:spLocks noChangeShapeType="1"/>
          </p:cNvSpPr>
          <p:nvPr/>
        </p:nvSpPr>
        <p:spPr bwMode="auto">
          <a:xfrm flipH="1">
            <a:off x="4191000" y="4114800"/>
            <a:ext cx="457200" cy="381000"/>
          </a:xfrm>
          <a:prstGeom prst="line">
            <a:avLst/>
          </a:prstGeom>
          <a:noFill/>
          <a:ln w="9525">
            <a:solidFill>
              <a:schemeClr val="tx1"/>
            </a:solidFill>
            <a:round/>
            <a:headEnd/>
            <a:tailEnd/>
          </a:ln>
        </p:spPr>
        <p:txBody>
          <a:bodyPr wrap="none" anchor="ctr"/>
          <a:lstStyle/>
          <a:p>
            <a:endParaRPr lang="en-US"/>
          </a:p>
        </p:txBody>
      </p:sp>
      <p:sp>
        <p:nvSpPr>
          <p:cNvPr id="42009"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42010" name="Line 25"/>
          <p:cNvSpPr>
            <a:spLocks noChangeShapeType="1"/>
          </p:cNvSpPr>
          <p:nvPr/>
        </p:nvSpPr>
        <p:spPr bwMode="auto">
          <a:xfrm>
            <a:off x="3200400" y="4343400"/>
            <a:ext cx="533400" cy="228600"/>
          </a:xfrm>
          <a:prstGeom prst="line">
            <a:avLst/>
          </a:prstGeom>
          <a:noFill/>
          <a:ln w="9525">
            <a:solidFill>
              <a:schemeClr val="tx1"/>
            </a:solidFill>
            <a:round/>
            <a:headEnd/>
            <a:tailEnd/>
          </a:ln>
        </p:spPr>
        <p:txBody>
          <a:bodyPr wrap="none" anchor="ctr"/>
          <a:lstStyle/>
          <a:p>
            <a:endParaRPr lang="en-US"/>
          </a:p>
        </p:txBody>
      </p:sp>
      <p:sp>
        <p:nvSpPr>
          <p:cNvPr id="42011" name="Line 26"/>
          <p:cNvSpPr>
            <a:spLocks noChangeShapeType="1"/>
          </p:cNvSpPr>
          <p:nvPr/>
        </p:nvSpPr>
        <p:spPr bwMode="auto">
          <a:xfrm>
            <a:off x="5638800" y="3200400"/>
            <a:ext cx="381000" cy="152400"/>
          </a:xfrm>
          <a:prstGeom prst="line">
            <a:avLst/>
          </a:prstGeom>
          <a:noFill/>
          <a:ln w="9525">
            <a:solidFill>
              <a:schemeClr val="tx1"/>
            </a:solidFill>
            <a:round/>
            <a:headEnd/>
            <a:tailEnd/>
          </a:ln>
        </p:spPr>
        <p:txBody>
          <a:bodyPr wrap="none" anchor="ctr"/>
          <a:lstStyle/>
          <a:p>
            <a:endParaRPr lang="en-US"/>
          </a:p>
        </p:txBody>
      </p:sp>
      <p:sp>
        <p:nvSpPr>
          <p:cNvPr id="42012" name="Line 27"/>
          <p:cNvSpPr>
            <a:spLocks noChangeShapeType="1"/>
          </p:cNvSpPr>
          <p:nvPr/>
        </p:nvSpPr>
        <p:spPr bwMode="auto">
          <a:xfrm>
            <a:off x="5105400" y="4114800"/>
            <a:ext cx="381000" cy="152400"/>
          </a:xfrm>
          <a:prstGeom prst="line">
            <a:avLst/>
          </a:prstGeom>
          <a:noFill/>
          <a:ln w="9525">
            <a:solidFill>
              <a:schemeClr val="tx1"/>
            </a:solidFill>
            <a:round/>
            <a:headEnd/>
            <a:tailEnd/>
          </a:ln>
        </p:spPr>
        <p:txBody>
          <a:bodyPr wrap="none" anchor="ctr"/>
          <a:lstStyle/>
          <a:p>
            <a:endParaRPr lang="en-US"/>
          </a:p>
        </p:txBody>
      </p:sp>
      <p:sp>
        <p:nvSpPr>
          <p:cNvPr id="42013" name="Line 28"/>
          <p:cNvSpPr>
            <a:spLocks noChangeShapeType="1"/>
          </p:cNvSpPr>
          <p:nvPr/>
        </p:nvSpPr>
        <p:spPr bwMode="auto">
          <a:xfrm>
            <a:off x="6477000" y="3733800"/>
            <a:ext cx="304800" cy="228600"/>
          </a:xfrm>
          <a:prstGeom prst="line">
            <a:avLst/>
          </a:prstGeom>
          <a:noFill/>
          <a:ln w="9525">
            <a:solidFill>
              <a:schemeClr val="tx1"/>
            </a:solidFill>
            <a:round/>
            <a:headEnd/>
            <a:tailEnd/>
          </a:ln>
        </p:spPr>
        <p:txBody>
          <a:bodyPr wrap="none" anchor="ctr"/>
          <a:lstStyle/>
          <a:p>
            <a:endParaRPr lang="en-US"/>
          </a:p>
        </p:txBody>
      </p:sp>
      <p:sp>
        <p:nvSpPr>
          <p:cNvPr id="42014" name="Line 29"/>
          <p:cNvSpPr>
            <a:spLocks noChangeShapeType="1"/>
          </p:cNvSpPr>
          <p:nvPr/>
        </p:nvSpPr>
        <p:spPr bwMode="auto">
          <a:xfrm flipH="1">
            <a:off x="6096000" y="4267200"/>
            <a:ext cx="609600" cy="76200"/>
          </a:xfrm>
          <a:prstGeom prst="line">
            <a:avLst/>
          </a:prstGeom>
          <a:noFill/>
          <a:ln w="9525">
            <a:solidFill>
              <a:schemeClr val="tx1"/>
            </a:solidFill>
            <a:round/>
            <a:headEnd/>
            <a:tailEnd/>
          </a:ln>
        </p:spPr>
        <p:txBody>
          <a:bodyPr wrap="none" anchor="ctr"/>
          <a:lstStyle/>
          <a:p>
            <a:endParaRPr lang="en-US"/>
          </a:p>
        </p:txBody>
      </p:sp>
      <p:sp>
        <p:nvSpPr>
          <p:cNvPr id="42015" name="Line 30"/>
          <p:cNvSpPr>
            <a:spLocks noChangeShapeType="1"/>
          </p:cNvSpPr>
          <p:nvPr/>
        </p:nvSpPr>
        <p:spPr bwMode="auto">
          <a:xfrm flipH="1">
            <a:off x="3733800" y="2590800"/>
            <a:ext cx="381000" cy="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2016" name="Line 31"/>
          <p:cNvSpPr>
            <a:spLocks noChangeShapeType="1"/>
          </p:cNvSpPr>
          <p:nvPr/>
        </p:nvSpPr>
        <p:spPr bwMode="auto">
          <a:xfrm>
            <a:off x="3505200" y="2895600"/>
            <a:ext cx="1524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2017" name="Line 32"/>
          <p:cNvSpPr>
            <a:spLocks noChangeShapeType="1"/>
          </p:cNvSpPr>
          <p:nvPr/>
        </p:nvSpPr>
        <p:spPr bwMode="auto">
          <a:xfrm>
            <a:off x="762000" y="6096000"/>
            <a:ext cx="685800" cy="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2018" name="Text Box 33"/>
          <p:cNvSpPr txBox="1">
            <a:spLocks noChangeArrowheads="1"/>
          </p:cNvSpPr>
          <p:nvPr/>
        </p:nvSpPr>
        <p:spPr bwMode="auto">
          <a:xfrm>
            <a:off x="1662113" y="5867400"/>
            <a:ext cx="4641850" cy="396875"/>
          </a:xfrm>
          <a:prstGeom prst="rect">
            <a:avLst/>
          </a:prstGeom>
          <a:noFill/>
          <a:ln w="9525">
            <a:noFill/>
            <a:miter lim="800000"/>
            <a:headEnd/>
            <a:tailEnd/>
          </a:ln>
        </p:spPr>
        <p:txBody>
          <a:bodyPr wrap="none" anchor="ctr">
            <a:spAutoFit/>
          </a:bodyPr>
          <a:lstStyle/>
          <a:p>
            <a:pPr eaLnBrk="0" hangingPunct="0"/>
            <a:r>
              <a:rPr lang="en-US" altLang="zh-CN" sz="2000"/>
              <a:t>Represents transmission of packet P</a:t>
            </a:r>
          </a:p>
        </p:txBody>
      </p:sp>
      <p:sp>
        <p:nvSpPr>
          <p:cNvPr id="42019" name="Oval 34" descr="Water droplets"/>
          <p:cNvSpPr>
            <a:spLocks noChangeArrowheads="1"/>
          </p:cNvSpPr>
          <p:nvPr/>
        </p:nvSpPr>
        <p:spPr bwMode="auto">
          <a:xfrm>
            <a:off x="838200" y="5181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endParaRPr lang="zh-CN" altLang="en-US" sz="2000"/>
          </a:p>
        </p:txBody>
      </p:sp>
      <p:sp>
        <p:nvSpPr>
          <p:cNvPr id="42020" name="Text Box 35"/>
          <p:cNvSpPr txBox="1">
            <a:spLocks noChangeArrowheads="1"/>
          </p:cNvSpPr>
          <p:nvPr/>
        </p:nvSpPr>
        <p:spPr bwMode="auto">
          <a:xfrm>
            <a:off x="1676400" y="5181600"/>
            <a:ext cx="5600700" cy="701675"/>
          </a:xfrm>
          <a:prstGeom prst="rect">
            <a:avLst/>
          </a:prstGeom>
          <a:noFill/>
          <a:ln w="9525">
            <a:noFill/>
            <a:miter lim="800000"/>
            <a:headEnd/>
            <a:tailEnd/>
          </a:ln>
        </p:spPr>
        <p:txBody>
          <a:bodyPr wrap="none" anchor="ctr">
            <a:spAutoFit/>
          </a:bodyPr>
          <a:lstStyle/>
          <a:p>
            <a:pPr eaLnBrk="0" hangingPunct="0"/>
            <a:r>
              <a:rPr lang="en-US" altLang="zh-CN" sz="2000"/>
              <a:t>Represents a node that receives packet P for</a:t>
            </a:r>
          </a:p>
          <a:p>
            <a:pPr eaLnBrk="0" hangingPunct="0"/>
            <a:r>
              <a:rPr lang="en-US" altLang="zh-CN" sz="2000"/>
              <a:t>the first time</a:t>
            </a:r>
          </a:p>
        </p:txBody>
      </p:sp>
      <p:sp>
        <p:nvSpPr>
          <p:cNvPr id="42021" name="Oval 36"/>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42022" name="Oval 37"/>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42023" name="Line 38"/>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42024" name="Text Box 39"/>
          <p:cNvSpPr txBox="1">
            <a:spLocks noChangeArrowheads="1"/>
          </p:cNvSpPr>
          <p:nvPr/>
        </p:nvSpPr>
        <p:spPr bwMode="auto">
          <a:xfrm>
            <a:off x="0" y="1447800"/>
            <a:ext cx="3076575" cy="396875"/>
          </a:xfrm>
          <a:prstGeom prst="rect">
            <a:avLst/>
          </a:prstGeom>
          <a:noFill/>
          <a:ln w="9525">
            <a:noFill/>
            <a:miter lim="800000"/>
            <a:headEnd/>
            <a:tailEnd/>
          </a:ln>
        </p:spPr>
        <p:txBody>
          <a:bodyPr wrap="none" anchor="ctr">
            <a:spAutoFit/>
          </a:bodyPr>
          <a:lstStyle/>
          <a:p>
            <a:pPr algn="ctr" eaLnBrk="0" hangingPunct="0"/>
            <a:r>
              <a:rPr lang="en-US" altLang="zh-CN" sz="2000"/>
              <a:t>Broadcast transmission</a:t>
            </a:r>
          </a:p>
        </p:txBody>
      </p:sp>
      <p:sp>
        <p:nvSpPr>
          <p:cNvPr id="42025" name="Freeform 40"/>
          <p:cNvSpPr>
            <a:spLocks/>
          </p:cNvSpPr>
          <p:nvPr/>
        </p:nvSpPr>
        <p:spPr bwMode="auto">
          <a:xfrm>
            <a:off x="1143000" y="1828800"/>
            <a:ext cx="1676400" cy="762000"/>
          </a:xfrm>
          <a:custGeom>
            <a:avLst/>
            <a:gdLst>
              <a:gd name="T0" fmla="*/ 0 w 1056"/>
              <a:gd name="T1" fmla="*/ 0 h 480"/>
              <a:gd name="T2" fmla="*/ 2147483647 w 1056"/>
              <a:gd name="T3" fmla="*/ 2147483647 h 480"/>
              <a:gd name="T4" fmla="*/ 2147483647 w 1056"/>
              <a:gd name="T5" fmla="*/ 2147483647 h 480"/>
              <a:gd name="T6" fmla="*/ 0 60000 65536"/>
              <a:gd name="T7" fmla="*/ 0 60000 65536"/>
              <a:gd name="T8" fmla="*/ 0 60000 65536"/>
              <a:gd name="T9" fmla="*/ 0 w 1056"/>
              <a:gd name="T10" fmla="*/ 0 h 480"/>
              <a:gd name="T11" fmla="*/ 1056 w 1056"/>
              <a:gd name="T12" fmla="*/ 480 h 480"/>
            </a:gdLst>
            <a:ahLst/>
            <a:cxnLst>
              <a:cxn ang="T6">
                <a:pos x="T0" y="T1"/>
              </a:cxn>
              <a:cxn ang="T7">
                <a:pos x="T2" y="T3"/>
              </a:cxn>
              <a:cxn ang="T8">
                <a:pos x="T4" y="T5"/>
              </a:cxn>
            </a:cxnLst>
            <a:rect l="T9" t="T10" r="T11" b="T12"/>
            <a:pathLst>
              <a:path w="1056" h="480">
                <a:moveTo>
                  <a:pt x="0" y="0"/>
                </a:moveTo>
                <a:cubicBezTo>
                  <a:pt x="248" y="56"/>
                  <a:pt x="496" y="112"/>
                  <a:pt x="672" y="192"/>
                </a:cubicBezTo>
                <a:cubicBezTo>
                  <a:pt x="848" y="272"/>
                  <a:pt x="984" y="424"/>
                  <a:pt x="1056" y="480"/>
                </a:cubicBezTo>
              </a:path>
            </a:pathLst>
          </a:custGeom>
          <a:noFill/>
          <a:ln w="9525">
            <a:solidFill>
              <a:schemeClr val="tx1"/>
            </a:solidFill>
            <a:round/>
            <a:headEnd/>
            <a:tailEnd type="triangle" w="med" len="med"/>
          </a:ln>
        </p:spPr>
        <p:txBody>
          <a:bodyPr wrap="none" anchor="ctr"/>
          <a:lstStyle/>
          <a:p>
            <a:endParaRPr lang="en-US"/>
          </a:p>
        </p:txBody>
      </p:sp>
      <p:sp>
        <p:nvSpPr>
          <p:cNvPr id="42026" name="Oval 41"/>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M</a:t>
            </a:r>
          </a:p>
        </p:txBody>
      </p:sp>
      <p:sp>
        <p:nvSpPr>
          <p:cNvPr id="42027" name="Line 42"/>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42028" name="Oval 43"/>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42029" name="Line 44"/>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42030" name="Oval 45"/>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42031" name="Line 46"/>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Flooding for Data Delivery</a:t>
            </a:r>
          </a:p>
        </p:txBody>
      </p:sp>
      <p:sp>
        <p:nvSpPr>
          <p:cNvPr id="45" name="Slide Number Placeholder 5"/>
          <p:cNvSpPr>
            <a:spLocks noGrp="1"/>
          </p:cNvSpPr>
          <p:nvPr>
            <p:ph type="sldNum" sz="quarter" idx="10"/>
          </p:nvPr>
        </p:nvSpPr>
        <p:spPr>
          <a:xfrm>
            <a:off x="7924800" y="6356350"/>
            <a:ext cx="762000" cy="365125"/>
          </a:xfrm>
        </p:spPr>
        <p:txBody>
          <a:bodyPr/>
          <a:lstStyle/>
          <a:p>
            <a:pPr>
              <a:defRPr/>
            </a:pPr>
            <a:fld id="{8760BCAE-D471-48A8-9927-960BEAC1EAEE}" type="slidenum">
              <a:rPr lang="en-US" altLang="en-US"/>
              <a:pPr>
                <a:defRPr/>
              </a:pPr>
              <a:t>27</a:t>
            </a:fld>
            <a:endParaRPr lang="en-US" altLang="en-US"/>
          </a:p>
        </p:txBody>
      </p:sp>
      <p:sp>
        <p:nvSpPr>
          <p:cNvPr id="43012"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43013"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A</a:t>
            </a:r>
          </a:p>
        </p:txBody>
      </p:sp>
      <p:sp>
        <p:nvSpPr>
          <p:cNvPr id="43014"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43015"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43016"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F</a:t>
            </a:r>
          </a:p>
        </p:txBody>
      </p:sp>
      <p:sp>
        <p:nvSpPr>
          <p:cNvPr id="43017"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solidFill>
                  <a:srgbClr val="FF0000"/>
                </a:solidFill>
              </a:rPr>
              <a:t>H</a:t>
            </a:r>
          </a:p>
        </p:txBody>
      </p:sp>
      <p:sp>
        <p:nvSpPr>
          <p:cNvPr id="43018"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J</a:t>
            </a:r>
          </a:p>
        </p:txBody>
      </p:sp>
      <p:sp>
        <p:nvSpPr>
          <p:cNvPr id="43019"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D</a:t>
            </a:r>
          </a:p>
        </p:txBody>
      </p:sp>
      <p:sp>
        <p:nvSpPr>
          <p:cNvPr id="43020"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C</a:t>
            </a:r>
          </a:p>
        </p:txBody>
      </p:sp>
      <p:sp>
        <p:nvSpPr>
          <p:cNvPr id="43021"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G</a:t>
            </a:r>
          </a:p>
        </p:txBody>
      </p:sp>
      <p:sp>
        <p:nvSpPr>
          <p:cNvPr id="43022"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I</a:t>
            </a:r>
          </a:p>
        </p:txBody>
      </p:sp>
      <p:sp>
        <p:nvSpPr>
          <p:cNvPr id="43023"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K</a:t>
            </a:r>
          </a:p>
        </p:txBody>
      </p:sp>
      <p:sp>
        <p:nvSpPr>
          <p:cNvPr id="43024" name="Line 15"/>
          <p:cNvSpPr>
            <a:spLocks noChangeShapeType="1"/>
          </p:cNvSpPr>
          <p:nvPr/>
        </p:nvSpPr>
        <p:spPr bwMode="auto">
          <a:xfrm flipV="1">
            <a:off x="1981200" y="3352800"/>
            <a:ext cx="304800" cy="3048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3025" name="Line 16"/>
          <p:cNvSpPr>
            <a:spLocks noChangeShapeType="1"/>
          </p:cNvSpPr>
          <p:nvPr/>
        </p:nvSpPr>
        <p:spPr bwMode="auto">
          <a:xfrm flipV="1">
            <a:off x="2743200" y="2743200"/>
            <a:ext cx="4572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3026" name="Line 17"/>
          <p:cNvSpPr>
            <a:spLocks noChangeShapeType="1"/>
          </p:cNvSpPr>
          <p:nvPr/>
        </p:nvSpPr>
        <p:spPr bwMode="auto">
          <a:xfrm>
            <a:off x="2057400" y="3962400"/>
            <a:ext cx="685800" cy="76200"/>
          </a:xfrm>
          <a:prstGeom prst="line">
            <a:avLst/>
          </a:prstGeom>
          <a:noFill/>
          <a:ln w="12700">
            <a:solidFill>
              <a:schemeClr val="tx1"/>
            </a:solidFill>
            <a:round/>
            <a:headEnd/>
            <a:tailEnd/>
          </a:ln>
        </p:spPr>
        <p:txBody>
          <a:bodyPr wrap="none" anchor="ctr"/>
          <a:lstStyle/>
          <a:p>
            <a:endParaRPr lang="en-US"/>
          </a:p>
        </p:txBody>
      </p:sp>
      <p:sp>
        <p:nvSpPr>
          <p:cNvPr id="43027" name="Line 18"/>
          <p:cNvSpPr>
            <a:spLocks noChangeShapeType="1"/>
          </p:cNvSpPr>
          <p:nvPr/>
        </p:nvSpPr>
        <p:spPr bwMode="auto">
          <a:xfrm>
            <a:off x="2667000" y="3429000"/>
            <a:ext cx="228600" cy="4572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3028" name="Line 19"/>
          <p:cNvSpPr>
            <a:spLocks noChangeShapeType="1"/>
          </p:cNvSpPr>
          <p:nvPr/>
        </p:nvSpPr>
        <p:spPr bwMode="auto">
          <a:xfrm flipH="1">
            <a:off x="3124200" y="3581400"/>
            <a:ext cx="533400" cy="3810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3029" name="Line 20"/>
          <p:cNvSpPr>
            <a:spLocks noChangeShapeType="1"/>
          </p:cNvSpPr>
          <p:nvPr/>
        </p:nvSpPr>
        <p:spPr bwMode="auto">
          <a:xfrm flipH="1">
            <a:off x="3962400" y="2895600"/>
            <a:ext cx="2286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3030" name="Line 21"/>
          <p:cNvSpPr>
            <a:spLocks noChangeShapeType="1"/>
          </p:cNvSpPr>
          <p:nvPr/>
        </p:nvSpPr>
        <p:spPr bwMode="auto">
          <a:xfrm>
            <a:off x="4724400" y="2743200"/>
            <a:ext cx="457200" cy="1524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3031"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43032" name="Line 23"/>
          <p:cNvSpPr>
            <a:spLocks noChangeShapeType="1"/>
          </p:cNvSpPr>
          <p:nvPr/>
        </p:nvSpPr>
        <p:spPr bwMode="auto">
          <a:xfrm flipH="1">
            <a:off x="4191000" y="4114800"/>
            <a:ext cx="457200" cy="381000"/>
          </a:xfrm>
          <a:prstGeom prst="line">
            <a:avLst/>
          </a:prstGeom>
          <a:noFill/>
          <a:ln w="9525">
            <a:solidFill>
              <a:schemeClr val="tx1"/>
            </a:solidFill>
            <a:round/>
            <a:headEnd/>
            <a:tailEnd/>
          </a:ln>
        </p:spPr>
        <p:txBody>
          <a:bodyPr wrap="none" anchor="ctr"/>
          <a:lstStyle/>
          <a:p>
            <a:endParaRPr lang="en-US"/>
          </a:p>
        </p:txBody>
      </p:sp>
      <p:sp>
        <p:nvSpPr>
          <p:cNvPr id="43033" name="Line 24"/>
          <p:cNvSpPr>
            <a:spLocks noChangeShapeType="1"/>
          </p:cNvSpPr>
          <p:nvPr/>
        </p:nvSpPr>
        <p:spPr bwMode="auto">
          <a:xfrm>
            <a:off x="4114800" y="3505200"/>
            <a:ext cx="4572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3034" name="Line 25"/>
          <p:cNvSpPr>
            <a:spLocks noChangeShapeType="1"/>
          </p:cNvSpPr>
          <p:nvPr/>
        </p:nvSpPr>
        <p:spPr bwMode="auto">
          <a:xfrm>
            <a:off x="3200400" y="4343400"/>
            <a:ext cx="533400" cy="228600"/>
          </a:xfrm>
          <a:prstGeom prst="line">
            <a:avLst/>
          </a:prstGeom>
          <a:noFill/>
          <a:ln w="9525">
            <a:solidFill>
              <a:schemeClr val="tx1"/>
            </a:solidFill>
            <a:round/>
            <a:headEnd/>
            <a:tailEnd/>
          </a:ln>
        </p:spPr>
        <p:txBody>
          <a:bodyPr wrap="none" anchor="ctr"/>
          <a:lstStyle/>
          <a:p>
            <a:endParaRPr lang="en-US"/>
          </a:p>
        </p:txBody>
      </p:sp>
      <p:sp>
        <p:nvSpPr>
          <p:cNvPr id="43035" name="Line 26"/>
          <p:cNvSpPr>
            <a:spLocks noChangeShapeType="1"/>
          </p:cNvSpPr>
          <p:nvPr/>
        </p:nvSpPr>
        <p:spPr bwMode="auto">
          <a:xfrm>
            <a:off x="5638800" y="3200400"/>
            <a:ext cx="381000" cy="152400"/>
          </a:xfrm>
          <a:prstGeom prst="line">
            <a:avLst/>
          </a:prstGeom>
          <a:noFill/>
          <a:ln w="9525">
            <a:solidFill>
              <a:schemeClr val="tx1"/>
            </a:solidFill>
            <a:round/>
            <a:headEnd/>
            <a:tailEnd/>
          </a:ln>
        </p:spPr>
        <p:txBody>
          <a:bodyPr wrap="none" anchor="ctr"/>
          <a:lstStyle/>
          <a:p>
            <a:endParaRPr lang="en-US"/>
          </a:p>
        </p:txBody>
      </p:sp>
      <p:sp>
        <p:nvSpPr>
          <p:cNvPr id="43036" name="Line 27"/>
          <p:cNvSpPr>
            <a:spLocks noChangeShapeType="1"/>
          </p:cNvSpPr>
          <p:nvPr/>
        </p:nvSpPr>
        <p:spPr bwMode="auto">
          <a:xfrm>
            <a:off x="5105400" y="4114800"/>
            <a:ext cx="381000" cy="152400"/>
          </a:xfrm>
          <a:prstGeom prst="line">
            <a:avLst/>
          </a:prstGeom>
          <a:noFill/>
          <a:ln w="9525">
            <a:solidFill>
              <a:schemeClr val="tx1"/>
            </a:solidFill>
            <a:round/>
            <a:headEnd/>
            <a:tailEnd/>
          </a:ln>
        </p:spPr>
        <p:txBody>
          <a:bodyPr wrap="none" anchor="ctr"/>
          <a:lstStyle/>
          <a:p>
            <a:endParaRPr lang="en-US"/>
          </a:p>
        </p:txBody>
      </p:sp>
      <p:sp>
        <p:nvSpPr>
          <p:cNvPr id="43037" name="Line 28"/>
          <p:cNvSpPr>
            <a:spLocks noChangeShapeType="1"/>
          </p:cNvSpPr>
          <p:nvPr/>
        </p:nvSpPr>
        <p:spPr bwMode="auto">
          <a:xfrm>
            <a:off x="6477000" y="3733800"/>
            <a:ext cx="304800" cy="228600"/>
          </a:xfrm>
          <a:prstGeom prst="line">
            <a:avLst/>
          </a:prstGeom>
          <a:noFill/>
          <a:ln w="9525">
            <a:solidFill>
              <a:schemeClr val="tx1"/>
            </a:solidFill>
            <a:round/>
            <a:headEnd/>
            <a:tailEnd/>
          </a:ln>
        </p:spPr>
        <p:txBody>
          <a:bodyPr wrap="none" anchor="ctr"/>
          <a:lstStyle/>
          <a:p>
            <a:endParaRPr lang="en-US"/>
          </a:p>
        </p:txBody>
      </p:sp>
      <p:sp>
        <p:nvSpPr>
          <p:cNvPr id="43038" name="Line 29"/>
          <p:cNvSpPr>
            <a:spLocks noChangeShapeType="1"/>
          </p:cNvSpPr>
          <p:nvPr/>
        </p:nvSpPr>
        <p:spPr bwMode="auto">
          <a:xfrm flipH="1">
            <a:off x="6096000" y="4267200"/>
            <a:ext cx="609600" cy="76200"/>
          </a:xfrm>
          <a:prstGeom prst="line">
            <a:avLst/>
          </a:prstGeom>
          <a:noFill/>
          <a:ln w="9525">
            <a:solidFill>
              <a:schemeClr val="tx1"/>
            </a:solidFill>
            <a:round/>
            <a:headEnd/>
            <a:tailEnd/>
          </a:ln>
        </p:spPr>
        <p:txBody>
          <a:bodyPr wrap="none" anchor="ctr"/>
          <a:lstStyle/>
          <a:p>
            <a:endParaRPr lang="en-US"/>
          </a:p>
        </p:txBody>
      </p:sp>
      <p:sp>
        <p:nvSpPr>
          <p:cNvPr id="43039" name="Line 30"/>
          <p:cNvSpPr>
            <a:spLocks noChangeShapeType="1"/>
          </p:cNvSpPr>
          <p:nvPr/>
        </p:nvSpPr>
        <p:spPr bwMode="auto">
          <a:xfrm flipH="1">
            <a:off x="3733800" y="2590800"/>
            <a:ext cx="381000" cy="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3040" name="Line 31"/>
          <p:cNvSpPr>
            <a:spLocks noChangeShapeType="1"/>
          </p:cNvSpPr>
          <p:nvPr/>
        </p:nvSpPr>
        <p:spPr bwMode="auto">
          <a:xfrm>
            <a:off x="3505200" y="2895600"/>
            <a:ext cx="1524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3041" name="Line 32"/>
          <p:cNvSpPr>
            <a:spLocks noChangeShapeType="1"/>
          </p:cNvSpPr>
          <p:nvPr/>
        </p:nvSpPr>
        <p:spPr bwMode="auto">
          <a:xfrm flipH="1">
            <a:off x="4114800" y="2971800"/>
            <a:ext cx="2286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3042" name="Text Box 33"/>
          <p:cNvSpPr txBox="1">
            <a:spLocks noChangeArrowheads="1"/>
          </p:cNvSpPr>
          <p:nvPr/>
        </p:nvSpPr>
        <p:spPr bwMode="auto">
          <a:xfrm>
            <a:off x="1203325" y="5516563"/>
            <a:ext cx="5956300" cy="701675"/>
          </a:xfrm>
          <a:prstGeom prst="rect">
            <a:avLst/>
          </a:prstGeom>
          <a:noFill/>
          <a:ln w="9525">
            <a:noFill/>
            <a:miter lim="800000"/>
            <a:headEnd/>
            <a:tailEnd/>
          </a:ln>
        </p:spPr>
        <p:txBody>
          <a:bodyPr wrap="none" anchor="ctr">
            <a:spAutoFit/>
          </a:bodyPr>
          <a:lstStyle/>
          <a:p>
            <a:pPr eaLnBrk="0" hangingPunct="0">
              <a:buFontTx/>
              <a:buChar char="•"/>
            </a:pPr>
            <a:r>
              <a:rPr lang="zh-CN" altLang="en-US" sz="2000"/>
              <a:t> </a:t>
            </a:r>
            <a:r>
              <a:rPr lang="en-US" altLang="zh-CN" sz="2000"/>
              <a:t>Node H receives packet P from two neighbors:</a:t>
            </a:r>
          </a:p>
          <a:p>
            <a:pPr eaLnBrk="0" hangingPunct="0"/>
            <a:r>
              <a:rPr lang="en-US" altLang="zh-CN" sz="2000"/>
              <a:t>   </a:t>
            </a:r>
            <a:r>
              <a:rPr lang="en-US" altLang="zh-CN" sz="2000">
                <a:solidFill>
                  <a:srgbClr val="A50021"/>
                </a:solidFill>
              </a:rPr>
              <a:t>potential for collision</a:t>
            </a:r>
            <a:endParaRPr lang="en-US" altLang="zh-CN" sz="2000"/>
          </a:p>
        </p:txBody>
      </p:sp>
      <p:sp>
        <p:nvSpPr>
          <p:cNvPr id="43043" name="Oval 34"/>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43044" name="Oval 35"/>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43045" name="Line 36"/>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43046" name="Oval 37"/>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M</a:t>
            </a:r>
          </a:p>
        </p:txBody>
      </p:sp>
      <p:sp>
        <p:nvSpPr>
          <p:cNvPr id="43047" name="Line 38"/>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43048" name="Oval 39"/>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43049" name="Line 40"/>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43050" name="Oval 41"/>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43051" name="Line 42"/>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t>Flooding for Data Delivery</a:t>
            </a:r>
          </a:p>
        </p:txBody>
      </p:sp>
      <p:sp>
        <p:nvSpPr>
          <p:cNvPr id="46" name="Slide Number Placeholder 5"/>
          <p:cNvSpPr>
            <a:spLocks noGrp="1"/>
          </p:cNvSpPr>
          <p:nvPr>
            <p:ph type="sldNum" sz="quarter" idx="10"/>
          </p:nvPr>
        </p:nvSpPr>
        <p:spPr>
          <a:xfrm>
            <a:off x="7924800" y="6356350"/>
            <a:ext cx="762000" cy="365125"/>
          </a:xfrm>
        </p:spPr>
        <p:txBody>
          <a:bodyPr/>
          <a:lstStyle/>
          <a:p>
            <a:pPr>
              <a:defRPr/>
            </a:pPr>
            <a:fld id="{3A1AC149-F01A-40CC-A227-363E693A6AF7}" type="slidenum">
              <a:rPr lang="en-US" altLang="en-US"/>
              <a:pPr>
                <a:defRPr/>
              </a:pPr>
              <a:t>28</a:t>
            </a:fld>
            <a:endParaRPr lang="en-US" altLang="en-US"/>
          </a:p>
        </p:txBody>
      </p:sp>
      <p:sp>
        <p:nvSpPr>
          <p:cNvPr id="44036"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44037"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A</a:t>
            </a:r>
          </a:p>
        </p:txBody>
      </p:sp>
      <p:sp>
        <p:nvSpPr>
          <p:cNvPr id="44038"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44039"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44040"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F</a:t>
            </a:r>
          </a:p>
        </p:txBody>
      </p:sp>
      <p:sp>
        <p:nvSpPr>
          <p:cNvPr id="44041"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H</a:t>
            </a:r>
          </a:p>
        </p:txBody>
      </p:sp>
      <p:sp>
        <p:nvSpPr>
          <p:cNvPr id="44042"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J</a:t>
            </a:r>
          </a:p>
        </p:txBody>
      </p:sp>
      <p:sp>
        <p:nvSpPr>
          <p:cNvPr id="44043"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D</a:t>
            </a:r>
          </a:p>
        </p:txBody>
      </p:sp>
      <p:sp>
        <p:nvSpPr>
          <p:cNvPr id="44044"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solidFill>
                  <a:srgbClr val="FF0000"/>
                </a:solidFill>
              </a:rPr>
              <a:t>C</a:t>
            </a:r>
          </a:p>
        </p:txBody>
      </p:sp>
      <p:sp>
        <p:nvSpPr>
          <p:cNvPr id="44045"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G</a:t>
            </a:r>
          </a:p>
        </p:txBody>
      </p:sp>
      <p:sp>
        <p:nvSpPr>
          <p:cNvPr id="44046" name="Oval 13"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I</a:t>
            </a:r>
          </a:p>
        </p:txBody>
      </p:sp>
      <p:sp>
        <p:nvSpPr>
          <p:cNvPr id="44047" name="Oval 14" descr="Water droplets"/>
          <p:cNvSpPr>
            <a:spLocks noChangeArrowheads="1"/>
          </p:cNvSpPr>
          <p:nvPr/>
        </p:nvSpPr>
        <p:spPr bwMode="auto">
          <a:xfrm>
            <a:off x="5486400" y="41148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K</a:t>
            </a:r>
          </a:p>
        </p:txBody>
      </p:sp>
      <p:sp>
        <p:nvSpPr>
          <p:cNvPr id="44048" name="Line 15"/>
          <p:cNvSpPr>
            <a:spLocks noChangeShapeType="1"/>
          </p:cNvSpPr>
          <p:nvPr/>
        </p:nvSpPr>
        <p:spPr bwMode="auto">
          <a:xfrm flipV="1">
            <a:off x="1981200" y="3352800"/>
            <a:ext cx="304800" cy="3048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4049"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44050" name="Line 17"/>
          <p:cNvSpPr>
            <a:spLocks noChangeShapeType="1"/>
          </p:cNvSpPr>
          <p:nvPr/>
        </p:nvSpPr>
        <p:spPr bwMode="auto">
          <a:xfrm>
            <a:off x="2057400" y="3962400"/>
            <a:ext cx="685800" cy="762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4051" name="Line 18"/>
          <p:cNvSpPr>
            <a:spLocks noChangeShapeType="1"/>
          </p:cNvSpPr>
          <p:nvPr/>
        </p:nvSpPr>
        <p:spPr bwMode="auto">
          <a:xfrm>
            <a:off x="2667000" y="3429000"/>
            <a:ext cx="228600" cy="4572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4052" name="Line 19"/>
          <p:cNvSpPr>
            <a:spLocks noChangeShapeType="1"/>
          </p:cNvSpPr>
          <p:nvPr/>
        </p:nvSpPr>
        <p:spPr bwMode="auto">
          <a:xfrm flipH="1">
            <a:off x="3124200" y="3581400"/>
            <a:ext cx="533400" cy="3810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4053"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44054" name="Line 21"/>
          <p:cNvSpPr>
            <a:spLocks noChangeShapeType="1"/>
          </p:cNvSpPr>
          <p:nvPr/>
        </p:nvSpPr>
        <p:spPr bwMode="auto">
          <a:xfrm>
            <a:off x="4724400" y="2743200"/>
            <a:ext cx="457200" cy="1524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4055" name="Line 22"/>
          <p:cNvSpPr>
            <a:spLocks noChangeShapeType="1"/>
          </p:cNvSpPr>
          <p:nvPr/>
        </p:nvSpPr>
        <p:spPr bwMode="auto">
          <a:xfrm flipH="1">
            <a:off x="5029200" y="3276600"/>
            <a:ext cx="228600" cy="3810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4056" name="Line 23"/>
          <p:cNvSpPr>
            <a:spLocks noChangeShapeType="1"/>
          </p:cNvSpPr>
          <p:nvPr/>
        </p:nvSpPr>
        <p:spPr bwMode="auto">
          <a:xfrm flipH="1">
            <a:off x="4191000" y="4114800"/>
            <a:ext cx="457200" cy="3810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4057" name="Line 24"/>
          <p:cNvSpPr>
            <a:spLocks noChangeShapeType="1"/>
          </p:cNvSpPr>
          <p:nvPr/>
        </p:nvSpPr>
        <p:spPr bwMode="auto">
          <a:xfrm>
            <a:off x="4114800" y="3505200"/>
            <a:ext cx="4572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4058" name="Line 25"/>
          <p:cNvSpPr>
            <a:spLocks noChangeShapeType="1"/>
          </p:cNvSpPr>
          <p:nvPr/>
        </p:nvSpPr>
        <p:spPr bwMode="auto">
          <a:xfrm>
            <a:off x="3200400" y="4343400"/>
            <a:ext cx="5334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4059" name="Line 26"/>
          <p:cNvSpPr>
            <a:spLocks noChangeShapeType="1"/>
          </p:cNvSpPr>
          <p:nvPr/>
        </p:nvSpPr>
        <p:spPr bwMode="auto">
          <a:xfrm>
            <a:off x="5638800" y="3200400"/>
            <a:ext cx="381000" cy="1524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4060" name="Line 27"/>
          <p:cNvSpPr>
            <a:spLocks noChangeShapeType="1"/>
          </p:cNvSpPr>
          <p:nvPr/>
        </p:nvSpPr>
        <p:spPr bwMode="auto">
          <a:xfrm>
            <a:off x="5105400" y="4114800"/>
            <a:ext cx="381000" cy="1524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4061" name="Line 28"/>
          <p:cNvSpPr>
            <a:spLocks noChangeShapeType="1"/>
          </p:cNvSpPr>
          <p:nvPr/>
        </p:nvSpPr>
        <p:spPr bwMode="auto">
          <a:xfrm>
            <a:off x="6477000" y="3733800"/>
            <a:ext cx="304800" cy="228600"/>
          </a:xfrm>
          <a:prstGeom prst="line">
            <a:avLst/>
          </a:prstGeom>
          <a:noFill/>
          <a:ln w="9525">
            <a:solidFill>
              <a:schemeClr val="tx1"/>
            </a:solidFill>
            <a:round/>
            <a:headEnd/>
            <a:tailEnd/>
          </a:ln>
        </p:spPr>
        <p:txBody>
          <a:bodyPr wrap="none" anchor="ctr"/>
          <a:lstStyle/>
          <a:p>
            <a:endParaRPr lang="en-US"/>
          </a:p>
        </p:txBody>
      </p:sp>
      <p:sp>
        <p:nvSpPr>
          <p:cNvPr id="44062" name="Line 29"/>
          <p:cNvSpPr>
            <a:spLocks noChangeShapeType="1"/>
          </p:cNvSpPr>
          <p:nvPr/>
        </p:nvSpPr>
        <p:spPr bwMode="auto">
          <a:xfrm flipH="1">
            <a:off x="6096000" y="4267200"/>
            <a:ext cx="609600" cy="76200"/>
          </a:xfrm>
          <a:prstGeom prst="line">
            <a:avLst/>
          </a:prstGeom>
          <a:noFill/>
          <a:ln w="9525">
            <a:solidFill>
              <a:schemeClr val="tx1"/>
            </a:solidFill>
            <a:round/>
            <a:headEnd/>
            <a:tailEnd/>
          </a:ln>
        </p:spPr>
        <p:txBody>
          <a:bodyPr wrap="none" anchor="ctr"/>
          <a:lstStyle/>
          <a:p>
            <a:endParaRPr lang="en-US"/>
          </a:p>
        </p:txBody>
      </p:sp>
      <p:sp>
        <p:nvSpPr>
          <p:cNvPr id="44063" name="Line 30"/>
          <p:cNvSpPr>
            <a:spLocks noChangeShapeType="1"/>
          </p:cNvSpPr>
          <p:nvPr/>
        </p:nvSpPr>
        <p:spPr bwMode="auto">
          <a:xfrm flipH="1">
            <a:off x="3733800" y="2590800"/>
            <a:ext cx="381000" cy="0"/>
          </a:xfrm>
          <a:prstGeom prst="line">
            <a:avLst/>
          </a:prstGeom>
          <a:noFill/>
          <a:ln w="9525">
            <a:solidFill>
              <a:schemeClr val="tx1"/>
            </a:solidFill>
            <a:round/>
            <a:headEnd/>
            <a:tailEnd/>
          </a:ln>
        </p:spPr>
        <p:txBody>
          <a:bodyPr wrap="none" anchor="ctr"/>
          <a:lstStyle/>
          <a:p>
            <a:endParaRPr lang="en-US"/>
          </a:p>
        </p:txBody>
      </p:sp>
      <p:sp>
        <p:nvSpPr>
          <p:cNvPr id="44064"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44065" name="Line 32"/>
          <p:cNvSpPr>
            <a:spLocks noChangeShapeType="1"/>
          </p:cNvSpPr>
          <p:nvPr/>
        </p:nvSpPr>
        <p:spPr bwMode="auto">
          <a:xfrm>
            <a:off x="1981200" y="4114800"/>
            <a:ext cx="685800" cy="762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4066" name="Line 33"/>
          <p:cNvSpPr>
            <a:spLocks noChangeShapeType="1"/>
          </p:cNvSpPr>
          <p:nvPr/>
        </p:nvSpPr>
        <p:spPr bwMode="auto">
          <a:xfrm flipH="1">
            <a:off x="5105400" y="3352800"/>
            <a:ext cx="228600" cy="3810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4067" name="Text Box 34"/>
          <p:cNvSpPr txBox="1">
            <a:spLocks noChangeArrowheads="1"/>
          </p:cNvSpPr>
          <p:nvPr/>
        </p:nvSpPr>
        <p:spPr bwMode="auto">
          <a:xfrm>
            <a:off x="762000" y="5410200"/>
            <a:ext cx="7912100" cy="701675"/>
          </a:xfrm>
          <a:prstGeom prst="rect">
            <a:avLst/>
          </a:prstGeom>
          <a:noFill/>
          <a:ln w="9525">
            <a:noFill/>
            <a:miter lim="800000"/>
            <a:headEnd/>
            <a:tailEnd/>
          </a:ln>
        </p:spPr>
        <p:txBody>
          <a:bodyPr wrap="none" anchor="ctr">
            <a:spAutoFit/>
          </a:bodyPr>
          <a:lstStyle/>
          <a:p>
            <a:pPr eaLnBrk="0" hangingPunct="0">
              <a:buFontTx/>
              <a:buChar char="•"/>
            </a:pPr>
            <a:r>
              <a:rPr lang="zh-CN" altLang="en-US" sz="2000"/>
              <a:t> </a:t>
            </a:r>
            <a:r>
              <a:rPr lang="en-US" altLang="zh-CN" sz="2000"/>
              <a:t>Node C receives packet P from G and H, but does not forward</a:t>
            </a:r>
          </a:p>
          <a:p>
            <a:pPr eaLnBrk="0" hangingPunct="0"/>
            <a:r>
              <a:rPr lang="en-US" altLang="zh-CN" sz="2000"/>
              <a:t>   it again, because node C has </a:t>
            </a:r>
            <a:r>
              <a:rPr lang="en-US" altLang="zh-CN" sz="2000">
                <a:solidFill>
                  <a:srgbClr val="FF99CC"/>
                </a:solidFill>
              </a:rPr>
              <a:t>already forwarded packet P</a:t>
            </a:r>
            <a:r>
              <a:rPr lang="en-US" altLang="zh-CN" sz="2000"/>
              <a:t> once</a:t>
            </a:r>
          </a:p>
        </p:txBody>
      </p:sp>
      <p:sp>
        <p:nvSpPr>
          <p:cNvPr id="44068" name="Oval 35"/>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44069" name="Oval 36"/>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44070" name="Line 37"/>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44071" name="Oval 38"/>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M</a:t>
            </a:r>
          </a:p>
        </p:txBody>
      </p:sp>
      <p:sp>
        <p:nvSpPr>
          <p:cNvPr id="44072" name="Line 39"/>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44073" name="Oval 40"/>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44074" name="Line 41"/>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44075" name="Oval 42"/>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44076" name="Line 43"/>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t>Flooding for Data Delivery</a:t>
            </a:r>
          </a:p>
        </p:txBody>
      </p:sp>
      <p:sp>
        <p:nvSpPr>
          <p:cNvPr id="44" name="Slide Number Placeholder 5"/>
          <p:cNvSpPr>
            <a:spLocks noGrp="1"/>
          </p:cNvSpPr>
          <p:nvPr>
            <p:ph type="sldNum" sz="quarter" idx="10"/>
          </p:nvPr>
        </p:nvSpPr>
        <p:spPr>
          <a:xfrm>
            <a:off x="7924800" y="6356350"/>
            <a:ext cx="762000" cy="365125"/>
          </a:xfrm>
        </p:spPr>
        <p:txBody>
          <a:bodyPr/>
          <a:lstStyle/>
          <a:p>
            <a:pPr>
              <a:defRPr/>
            </a:pPr>
            <a:fld id="{A160D7ED-244A-42B1-8DE8-448CC43ED1C7}" type="slidenum">
              <a:rPr lang="en-US" altLang="en-US"/>
              <a:pPr>
                <a:defRPr/>
              </a:pPr>
              <a:t>29</a:t>
            </a:fld>
            <a:endParaRPr lang="en-US" altLang="en-US" dirty="0"/>
          </a:p>
        </p:txBody>
      </p:sp>
      <p:sp>
        <p:nvSpPr>
          <p:cNvPr id="45060"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45061"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A</a:t>
            </a:r>
          </a:p>
        </p:txBody>
      </p:sp>
      <p:sp>
        <p:nvSpPr>
          <p:cNvPr id="45062"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45063"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45064"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F</a:t>
            </a:r>
          </a:p>
        </p:txBody>
      </p:sp>
      <p:sp>
        <p:nvSpPr>
          <p:cNvPr id="45065"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H</a:t>
            </a:r>
          </a:p>
        </p:txBody>
      </p:sp>
      <p:sp>
        <p:nvSpPr>
          <p:cNvPr id="45066"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solidFill>
                  <a:srgbClr val="FF0000"/>
                </a:solidFill>
              </a:rPr>
              <a:t>J</a:t>
            </a:r>
          </a:p>
        </p:txBody>
      </p:sp>
      <p:sp>
        <p:nvSpPr>
          <p:cNvPr id="45067" name="Oval 10" descr="Water droplets"/>
          <p:cNvSpPr>
            <a:spLocks noChangeArrowheads="1"/>
          </p:cNvSpPr>
          <p:nvPr/>
        </p:nvSpPr>
        <p:spPr bwMode="auto">
          <a:xfrm>
            <a:off x="6705600" y="3886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solidFill>
                  <a:srgbClr val="FF0000"/>
                </a:solidFill>
              </a:rPr>
              <a:t>D</a:t>
            </a:r>
          </a:p>
        </p:txBody>
      </p:sp>
      <p:sp>
        <p:nvSpPr>
          <p:cNvPr id="45068"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C</a:t>
            </a:r>
          </a:p>
        </p:txBody>
      </p:sp>
      <p:sp>
        <p:nvSpPr>
          <p:cNvPr id="45069"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G</a:t>
            </a:r>
          </a:p>
        </p:txBody>
      </p:sp>
      <p:sp>
        <p:nvSpPr>
          <p:cNvPr id="45070" name="Oval 13"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I</a:t>
            </a:r>
          </a:p>
        </p:txBody>
      </p:sp>
      <p:sp>
        <p:nvSpPr>
          <p:cNvPr id="45071" name="Oval 14" descr="Water droplets"/>
          <p:cNvSpPr>
            <a:spLocks noChangeArrowheads="1"/>
          </p:cNvSpPr>
          <p:nvPr/>
        </p:nvSpPr>
        <p:spPr bwMode="auto">
          <a:xfrm>
            <a:off x="5486400" y="41148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solidFill>
                  <a:srgbClr val="FF0000"/>
                </a:solidFill>
              </a:rPr>
              <a:t>K</a:t>
            </a:r>
          </a:p>
        </p:txBody>
      </p:sp>
      <p:sp>
        <p:nvSpPr>
          <p:cNvPr id="45072"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45073"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45074"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45075"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45076"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45077"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45078" name="Line 21"/>
          <p:cNvSpPr>
            <a:spLocks noChangeShapeType="1"/>
          </p:cNvSpPr>
          <p:nvPr/>
        </p:nvSpPr>
        <p:spPr bwMode="auto">
          <a:xfrm>
            <a:off x="4724400" y="2743200"/>
            <a:ext cx="457200" cy="152400"/>
          </a:xfrm>
          <a:prstGeom prst="line">
            <a:avLst/>
          </a:prstGeom>
          <a:noFill/>
          <a:ln w="9525">
            <a:solidFill>
              <a:schemeClr val="tx1"/>
            </a:solidFill>
            <a:round/>
            <a:headEnd/>
            <a:tailEnd/>
          </a:ln>
        </p:spPr>
        <p:txBody>
          <a:bodyPr wrap="none" anchor="ctr"/>
          <a:lstStyle/>
          <a:p>
            <a:endParaRPr lang="en-US"/>
          </a:p>
        </p:txBody>
      </p:sp>
      <p:sp>
        <p:nvSpPr>
          <p:cNvPr id="45079"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45080" name="Line 23"/>
          <p:cNvSpPr>
            <a:spLocks noChangeShapeType="1"/>
          </p:cNvSpPr>
          <p:nvPr/>
        </p:nvSpPr>
        <p:spPr bwMode="auto">
          <a:xfrm flipH="1">
            <a:off x="4191000" y="4114800"/>
            <a:ext cx="457200" cy="3810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5081"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45082" name="Line 25"/>
          <p:cNvSpPr>
            <a:spLocks noChangeShapeType="1"/>
          </p:cNvSpPr>
          <p:nvPr/>
        </p:nvSpPr>
        <p:spPr bwMode="auto">
          <a:xfrm>
            <a:off x="3200400" y="4343400"/>
            <a:ext cx="5334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5083" name="Line 26"/>
          <p:cNvSpPr>
            <a:spLocks noChangeShapeType="1"/>
          </p:cNvSpPr>
          <p:nvPr/>
        </p:nvSpPr>
        <p:spPr bwMode="auto">
          <a:xfrm>
            <a:off x="5638800" y="3200400"/>
            <a:ext cx="381000" cy="1524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5084" name="Line 27"/>
          <p:cNvSpPr>
            <a:spLocks noChangeShapeType="1"/>
          </p:cNvSpPr>
          <p:nvPr/>
        </p:nvSpPr>
        <p:spPr bwMode="auto">
          <a:xfrm>
            <a:off x="5105400" y="4114800"/>
            <a:ext cx="381000" cy="1524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5085" name="Line 28"/>
          <p:cNvSpPr>
            <a:spLocks noChangeShapeType="1"/>
          </p:cNvSpPr>
          <p:nvPr/>
        </p:nvSpPr>
        <p:spPr bwMode="auto">
          <a:xfrm>
            <a:off x="6477000" y="3733800"/>
            <a:ext cx="3048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5086" name="Line 29"/>
          <p:cNvSpPr>
            <a:spLocks noChangeShapeType="1"/>
          </p:cNvSpPr>
          <p:nvPr/>
        </p:nvSpPr>
        <p:spPr bwMode="auto">
          <a:xfrm flipH="1">
            <a:off x="6096000" y="4267200"/>
            <a:ext cx="609600" cy="762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45087" name="Line 30"/>
          <p:cNvSpPr>
            <a:spLocks noChangeShapeType="1"/>
          </p:cNvSpPr>
          <p:nvPr/>
        </p:nvSpPr>
        <p:spPr bwMode="auto">
          <a:xfrm flipH="1">
            <a:off x="3733800" y="2590800"/>
            <a:ext cx="381000" cy="0"/>
          </a:xfrm>
          <a:prstGeom prst="line">
            <a:avLst/>
          </a:prstGeom>
          <a:noFill/>
          <a:ln w="9525">
            <a:solidFill>
              <a:schemeClr val="tx1"/>
            </a:solidFill>
            <a:round/>
            <a:headEnd/>
            <a:tailEnd/>
          </a:ln>
        </p:spPr>
        <p:txBody>
          <a:bodyPr wrap="none" anchor="ctr"/>
          <a:lstStyle/>
          <a:p>
            <a:endParaRPr lang="en-US"/>
          </a:p>
        </p:txBody>
      </p:sp>
      <p:sp>
        <p:nvSpPr>
          <p:cNvPr id="45088"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45089" name="Oval 32"/>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45090" name="Oval 33"/>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45091" name="Line 34"/>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45092" name="Oval 35" descr="Water droplets"/>
          <p:cNvSpPr>
            <a:spLocks noChangeArrowheads="1"/>
          </p:cNvSpPr>
          <p:nvPr/>
        </p:nvSpPr>
        <p:spPr bwMode="auto">
          <a:xfrm>
            <a:off x="6934200" y="30480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M</a:t>
            </a:r>
          </a:p>
        </p:txBody>
      </p:sp>
      <p:sp>
        <p:nvSpPr>
          <p:cNvPr id="45093" name="Line 36"/>
          <p:cNvSpPr>
            <a:spLocks noChangeShapeType="1"/>
          </p:cNvSpPr>
          <p:nvPr/>
        </p:nvSpPr>
        <p:spPr bwMode="auto">
          <a:xfrm flipV="1">
            <a:off x="6553200" y="3352800"/>
            <a:ext cx="381000" cy="762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45094" name="Text Box 37"/>
          <p:cNvSpPr txBox="1">
            <a:spLocks noChangeArrowheads="1"/>
          </p:cNvSpPr>
          <p:nvPr/>
        </p:nvSpPr>
        <p:spPr bwMode="auto">
          <a:xfrm>
            <a:off x="0" y="609600"/>
            <a:ext cx="6858000" cy="1616075"/>
          </a:xfrm>
          <a:prstGeom prst="rect">
            <a:avLst/>
          </a:prstGeom>
          <a:noFill/>
          <a:ln w="9525">
            <a:noFill/>
            <a:miter lim="800000"/>
            <a:headEnd/>
            <a:tailEnd/>
          </a:ln>
        </p:spPr>
        <p:txBody>
          <a:bodyPr wrap="none" anchor="ctr">
            <a:spAutoFit/>
          </a:bodyPr>
          <a:lstStyle/>
          <a:p>
            <a:pPr eaLnBrk="0" hangingPunct="0">
              <a:buFontTx/>
              <a:buChar char="•"/>
            </a:pPr>
            <a:r>
              <a:rPr lang="zh-CN" altLang="en-US" sz="2000"/>
              <a:t> </a:t>
            </a:r>
            <a:r>
              <a:rPr lang="en-US" altLang="zh-CN" sz="2000"/>
              <a:t>Nodes J and K both broadcast packet P to node D</a:t>
            </a:r>
          </a:p>
          <a:p>
            <a:pPr eaLnBrk="0" hangingPunct="0">
              <a:buFontTx/>
              <a:buChar char="•"/>
            </a:pPr>
            <a:r>
              <a:rPr lang="en-US" altLang="zh-CN" sz="2000"/>
              <a:t> Since nodes J and K are </a:t>
            </a:r>
            <a:r>
              <a:rPr lang="en-US" altLang="zh-CN" sz="2000">
                <a:solidFill>
                  <a:srgbClr val="0000FF"/>
                </a:solidFill>
              </a:rPr>
              <a:t>hidden </a:t>
            </a:r>
            <a:r>
              <a:rPr lang="en-US" altLang="zh-CN" sz="2000"/>
              <a:t>from each other, their</a:t>
            </a:r>
          </a:p>
          <a:p>
            <a:pPr eaLnBrk="0" hangingPunct="0"/>
            <a:r>
              <a:rPr lang="en-US" altLang="zh-CN" sz="2000"/>
              <a:t>   </a:t>
            </a:r>
            <a:r>
              <a:rPr lang="en-US" altLang="zh-CN" sz="2000">
                <a:solidFill>
                  <a:srgbClr val="A50021"/>
                </a:solidFill>
              </a:rPr>
              <a:t>transmissions may collide</a:t>
            </a:r>
            <a:r>
              <a:rPr lang="en-US" altLang="zh-CN" sz="2000"/>
              <a:t> </a:t>
            </a:r>
          </a:p>
          <a:p>
            <a:pPr eaLnBrk="0" hangingPunct="0"/>
            <a:r>
              <a:rPr lang="en-US" altLang="zh-CN" sz="2000">
                <a:solidFill>
                  <a:srgbClr val="FF0000"/>
                </a:solidFill>
                <a:latin typeface="Symbol" pitchFamily="18" charset="2"/>
              </a:rPr>
              <a:t>         =&gt;</a:t>
            </a:r>
            <a:r>
              <a:rPr lang="en-US" altLang="zh-CN" sz="2000"/>
              <a:t> </a:t>
            </a:r>
            <a:r>
              <a:rPr lang="en-US" altLang="zh-CN" sz="2000">
                <a:solidFill>
                  <a:srgbClr val="FF0000"/>
                </a:solidFill>
              </a:rPr>
              <a:t>Packet P may not be delivered to node D at all, </a:t>
            </a:r>
          </a:p>
          <a:p>
            <a:pPr eaLnBrk="0" hangingPunct="0"/>
            <a:r>
              <a:rPr lang="en-US" altLang="zh-CN" sz="2000">
                <a:solidFill>
                  <a:srgbClr val="FF0000"/>
                </a:solidFill>
              </a:rPr>
              <a:t>             despite the use of flooding</a:t>
            </a:r>
          </a:p>
        </p:txBody>
      </p:sp>
      <p:sp>
        <p:nvSpPr>
          <p:cNvPr id="45095" name="Oval 38"/>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45096" name="Line 39"/>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45097" name="Oval 40"/>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45098" name="Line 41"/>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t>Outline </a:t>
            </a:r>
          </a:p>
        </p:txBody>
      </p:sp>
      <p:sp>
        <p:nvSpPr>
          <p:cNvPr id="15363" name="Rectangle 3"/>
          <p:cNvSpPr>
            <a:spLocks noGrp="1" noChangeArrowheads="1"/>
          </p:cNvSpPr>
          <p:nvPr>
            <p:ph idx="1"/>
          </p:nvPr>
        </p:nvSpPr>
        <p:spPr>
          <a:xfrm>
            <a:off x="457200" y="1066800"/>
            <a:ext cx="8229600" cy="5064125"/>
          </a:xfrm>
        </p:spPr>
        <p:txBody>
          <a:bodyPr/>
          <a:lstStyle/>
          <a:p>
            <a:r>
              <a:rPr lang="en-US" altLang="zh-CN" sz="2600" dirty="0"/>
              <a:t>Introduction </a:t>
            </a:r>
          </a:p>
          <a:p>
            <a:r>
              <a:rPr lang="en-US" altLang="zh-CN" sz="2600" dirty="0">
                <a:solidFill>
                  <a:srgbClr val="FF0000"/>
                </a:solidFill>
              </a:rPr>
              <a:t>MANET Routing Overview and Background</a:t>
            </a:r>
          </a:p>
          <a:p>
            <a:r>
              <a:rPr lang="en-US" altLang="zh-CN" sz="2600" dirty="0"/>
              <a:t>MANET Routing Protocol Design </a:t>
            </a:r>
          </a:p>
          <a:p>
            <a:pPr lvl="1"/>
            <a:r>
              <a:rPr lang="en-US" altLang="zh-CN" sz="2200" dirty="0">
                <a:ea typeface="宋体" pitchFamily="2" charset="-122"/>
              </a:rPr>
              <a:t>Reactive protocols</a:t>
            </a:r>
            <a:endParaRPr lang="en-US" altLang="zh-CN" sz="2000" dirty="0">
              <a:ea typeface="宋体" pitchFamily="2" charset="-122"/>
            </a:endParaRPr>
          </a:p>
          <a:p>
            <a:pPr lvl="1"/>
            <a:r>
              <a:rPr lang="en-US" altLang="zh-CN" sz="2200" dirty="0">
                <a:ea typeface="宋体" pitchFamily="2" charset="-122"/>
              </a:rPr>
              <a:t>Proactive protocols</a:t>
            </a:r>
            <a:endParaRPr lang="en-US" altLang="zh-CN" sz="2000" dirty="0">
              <a:ea typeface="宋体" pitchFamily="2" charset="-122"/>
            </a:endParaRPr>
          </a:p>
          <a:p>
            <a:pPr lvl="1"/>
            <a:r>
              <a:rPr lang="en-US" altLang="zh-CN" sz="2200" dirty="0">
                <a:ea typeface="宋体" pitchFamily="2" charset="-122"/>
              </a:rPr>
              <a:t>Hybrid protocols</a:t>
            </a:r>
            <a:endParaRPr lang="en-US" altLang="zh-CN" sz="2000" dirty="0">
              <a:ea typeface="宋体" pitchFamily="2" charset="-122"/>
            </a:endParaRPr>
          </a:p>
          <a:p>
            <a:r>
              <a:rPr lang="en-US" altLang="zh-CN" sz="2600" dirty="0"/>
              <a:t>Conclusion</a:t>
            </a:r>
          </a:p>
        </p:txBody>
      </p:sp>
      <p:sp>
        <p:nvSpPr>
          <p:cNvPr id="6" name="Slide Number Placeholder 5"/>
          <p:cNvSpPr>
            <a:spLocks noGrp="1"/>
          </p:cNvSpPr>
          <p:nvPr>
            <p:ph type="sldNum" sz="quarter" idx="10"/>
          </p:nvPr>
        </p:nvSpPr>
        <p:spPr>
          <a:xfrm>
            <a:off x="7924800" y="6356350"/>
            <a:ext cx="762000" cy="365125"/>
          </a:xfrm>
        </p:spPr>
        <p:txBody>
          <a:bodyPr/>
          <a:lstStyle/>
          <a:p>
            <a:pPr>
              <a:defRPr/>
            </a:pPr>
            <a:fld id="{E934722D-DB9E-40DB-A78E-A4DECA07D108}" type="slidenum">
              <a:rPr lang="en-US" altLang="en-US"/>
              <a:pPr>
                <a:defRPr/>
              </a:pPr>
              <a:t>3</a:t>
            </a:fld>
            <a:endParaRPr lang="en-US"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0"/>
          </p:nvPr>
        </p:nvSpPr>
        <p:spPr>
          <a:xfrm>
            <a:off x="8610600" y="6324600"/>
            <a:ext cx="533400" cy="385763"/>
          </a:xfrm>
        </p:spPr>
        <p:txBody>
          <a:bodyPr/>
          <a:lstStyle/>
          <a:p>
            <a:pPr>
              <a:defRPr/>
            </a:pPr>
            <a:fld id="{C29FDD82-0515-4DC3-B2A5-9AF1F34D5200}" type="slidenum">
              <a:rPr lang="en-US" altLang="en-US"/>
              <a:pPr>
                <a:defRPr/>
              </a:pPr>
              <a:t>30</a:t>
            </a:fld>
            <a:endParaRPr lang="en-US" altLang="en-US" dirty="0"/>
          </a:p>
        </p:txBody>
      </p:sp>
      <p:sp>
        <p:nvSpPr>
          <p:cNvPr id="60419" name="Rectangle 2"/>
          <p:cNvSpPr>
            <a:spLocks noGrp="1" noChangeArrowheads="1"/>
          </p:cNvSpPr>
          <p:nvPr>
            <p:ph type="title"/>
          </p:nvPr>
        </p:nvSpPr>
        <p:spPr/>
        <p:txBody>
          <a:bodyPr/>
          <a:lstStyle/>
          <a:p>
            <a:r>
              <a:rPr lang="en-US" altLang="zh-CN"/>
              <a:t>Route Reply in DSR</a:t>
            </a:r>
          </a:p>
        </p:txBody>
      </p:sp>
      <p:sp>
        <p:nvSpPr>
          <p:cNvPr id="60420"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60421"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A</a:t>
            </a:r>
          </a:p>
        </p:txBody>
      </p:sp>
      <p:sp>
        <p:nvSpPr>
          <p:cNvPr id="60422"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60423"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60424"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F</a:t>
            </a:r>
          </a:p>
        </p:txBody>
      </p:sp>
      <p:sp>
        <p:nvSpPr>
          <p:cNvPr id="60425"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H</a:t>
            </a:r>
          </a:p>
        </p:txBody>
      </p:sp>
      <p:sp>
        <p:nvSpPr>
          <p:cNvPr id="60426"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J</a:t>
            </a:r>
          </a:p>
        </p:txBody>
      </p:sp>
      <p:sp>
        <p:nvSpPr>
          <p:cNvPr id="60427" name="Oval 10" descr="Water droplets"/>
          <p:cNvSpPr>
            <a:spLocks noChangeArrowheads="1"/>
          </p:cNvSpPr>
          <p:nvPr/>
        </p:nvSpPr>
        <p:spPr bwMode="auto">
          <a:xfrm>
            <a:off x="6705600" y="3886200"/>
            <a:ext cx="609600" cy="609600"/>
          </a:xfrm>
          <a:prstGeom prst="ellipse">
            <a:avLst/>
          </a:prstGeom>
          <a:blipFill dpi="0" rotWithShape="0">
            <a:blip r:embed="rId2"/>
            <a:srcRect/>
            <a:tile tx="0" ty="0" sx="100000" sy="100000" flip="none" algn="tl"/>
          </a:blipFill>
          <a:ln w="12700">
            <a:solidFill>
              <a:schemeClr val="tx1"/>
            </a:solidFill>
            <a:round/>
            <a:headEnd/>
            <a:tailEnd/>
          </a:ln>
        </p:spPr>
        <p:txBody>
          <a:bodyPr wrap="none" anchor="ctr"/>
          <a:lstStyle/>
          <a:p>
            <a:pPr algn="ctr" eaLnBrk="0" hangingPunct="0"/>
            <a:r>
              <a:rPr lang="en-US" altLang="zh-CN" sz="2000"/>
              <a:t>D</a:t>
            </a:r>
          </a:p>
        </p:txBody>
      </p:sp>
      <p:sp>
        <p:nvSpPr>
          <p:cNvPr id="60428"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C</a:t>
            </a:r>
          </a:p>
        </p:txBody>
      </p:sp>
      <p:sp>
        <p:nvSpPr>
          <p:cNvPr id="60429"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G</a:t>
            </a:r>
          </a:p>
        </p:txBody>
      </p:sp>
      <p:sp>
        <p:nvSpPr>
          <p:cNvPr id="60430" name="Oval 13"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I</a:t>
            </a:r>
          </a:p>
        </p:txBody>
      </p:sp>
      <p:sp>
        <p:nvSpPr>
          <p:cNvPr id="60431" name="Oval 14" descr="Water droplets"/>
          <p:cNvSpPr>
            <a:spLocks noChangeArrowheads="1"/>
          </p:cNvSpPr>
          <p:nvPr/>
        </p:nvSpPr>
        <p:spPr bwMode="auto">
          <a:xfrm>
            <a:off x="5486400" y="41148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K</a:t>
            </a:r>
          </a:p>
        </p:txBody>
      </p:sp>
      <p:sp>
        <p:nvSpPr>
          <p:cNvPr id="60432"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60433"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60434"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60435"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60436"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60437"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60438" name="Line 21"/>
          <p:cNvSpPr>
            <a:spLocks noChangeShapeType="1"/>
          </p:cNvSpPr>
          <p:nvPr/>
        </p:nvSpPr>
        <p:spPr bwMode="auto">
          <a:xfrm>
            <a:off x="4724400" y="2743200"/>
            <a:ext cx="457200" cy="152400"/>
          </a:xfrm>
          <a:prstGeom prst="line">
            <a:avLst/>
          </a:prstGeom>
          <a:noFill/>
          <a:ln w="38100">
            <a:solidFill>
              <a:srgbClr val="A50021"/>
            </a:solidFill>
            <a:round/>
            <a:headEnd type="triangle" w="med" len="med"/>
            <a:tailEnd/>
          </a:ln>
        </p:spPr>
        <p:txBody>
          <a:bodyPr wrap="none" anchor="ctr"/>
          <a:lstStyle/>
          <a:p>
            <a:endParaRPr lang="en-US"/>
          </a:p>
        </p:txBody>
      </p:sp>
      <p:sp>
        <p:nvSpPr>
          <p:cNvPr id="60439"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60440" name="Line 23"/>
          <p:cNvSpPr>
            <a:spLocks noChangeShapeType="1"/>
          </p:cNvSpPr>
          <p:nvPr/>
        </p:nvSpPr>
        <p:spPr bwMode="auto">
          <a:xfrm flipH="1">
            <a:off x="4191000" y="4114800"/>
            <a:ext cx="457200" cy="381000"/>
          </a:xfrm>
          <a:prstGeom prst="line">
            <a:avLst/>
          </a:prstGeom>
          <a:noFill/>
          <a:ln w="12700">
            <a:solidFill>
              <a:schemeClr val="tx1"/>
            </a:solidFill>
            <a:round/>
            <a:headEnd/>
            <a:tailEnd/>
          </a:ln>
        </p:spPr>
        <p:txBody>
          <a:bodyPr wrap="none" anchor="ctr"/>
          <a:lstStyle/>
          <a:p>
            <a:endParaRPr lang="en-US"/>
          </a:p>
        </p:txBody>
      </p:sp>
      <p:sp>
        <p:nvSpPr>
          <p:cNvPr id="60441"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60442" name="Line 25"/>
          <p:cNvSpPr>
            <a:spLocks noChangeShapeType="1"/>
          </p:cNvSpPr>
          <p:nvPr/>
        </p:nvSpPr>
        <p:spPr bwMode="auto">
          <a:xfrm>
            <a:off x="3200400" y="4343400"/>
            <a:ext cx="533400" cy="228600"/>
          </a:xfrm>
          <a:prstGeom prst="line">
            <a:avLst/>
          </a:prstGeom>
          <a:noFill/>
          <a:ln w="12700">
            <a:solidFill>
              <a:schemeClr val="tx1"/>
            </a:solidFill>
            <a:round/>
            <a:headEnd/>
            <a:tailEnd/>
          </a:ln>
        </p:spPr>
        <p:txBody>
          <a:bodyPr wrap="none" anchor="ctr"/>
          <a:lstStyle/>
          <a:p>
            <a:endParaRPr lang="en-US"/>
          </a:p>
        </p:txBody>
      </p:sp>
      <p:sp>
        <p:nvSpPr>
          <p:cNvPr id="60443" name="Line 26"/>
          <p:cNvSpPr>
            <a:spLocks noChangeShapeType="1"/>
          </p:cNvSpPr>
          <p:nvPr/>
        </p:nvSpPr>
        <p:spPr bwMode="auto">
          <a:xfrm>
            <a:off x="5638800" y="3200400"/>
            <a:ext cx="381000" cy="152400"/>
          </a:xfrm>
          <a:prstGeom prst="line">
            <a:avLst/>
          </a:prstGeom>
          <a:noFill/>
          <a:ln w="38100">
            <a:solidFill>
              <a:srgbClr val="A50021"/>
            </a:solidFill>
            <a:round/>
            <a:headEnd type="triangle" w="med" len="med"/>
            <a:tailEnd/>
          </a:ln>
        </p:spPr>
        <p:txBody>
          <a:bodyPr wrap="none" anchor="ctr"/>
          <a:lstStyle/>
          <a:p>
            <a:endParaRPr lang="en-US"/>
          </a:p>
        </p:txBody>
      </p:sp>
      <p:sp>
        <p:nvSpPr>
          <p:cNvPr id="60444" name="Line 27"/>
          <p:cNvSpPr>
            <a:spLocks noChangeShapeType="1"/>
          </p:cNvSpPr>
          <p:nvPr/>
        </p:nvSpPr>
        <p:spPr bwMode="auto">
          <a:xfrm>
            <a:off x="5105400" y="4114800"/>
            <a:ext cx="381000" cy="152400"/>
          </a:xfrm>
          <a:prstGeom prst="line">
            <a:avLst/>
          </a:prstGeom>
          <a:noFill/>
          <a:ln w="12700">
            <a:solidFill>
              <a:schemeClr val="tx1"/>
            </a:solidFill>
            <a:round/>
            <a:headEnd/>
            <a:tailEnd/>
          </a:ln>
        </p:spPr>
        <p:txBody>
          <a:bodyPr wrap="none" anchor="ctr"/>
          <a:lstStyle/>
          <a:p>
            <a:endParaRPr lang="en-US"/>
          </a:p>
        </p:txBody>
      </p:sp>
      <p:sp>
        <p:nvSpPr>
          <p:cNvPr id="60445" name="Line 28"/>
          <p:cNvSpPr>
            <a:spLocks noChangeShapeType="1"/>
          </p:cNvSpPr>
          <p:nvPr/>
        </p:nvSpPr>
        <p:spPr bwMode="auto">
          <a:xfrm>
            <a:off x="6477000" y="3733800"/>
            <a:ext cx="304800" cy="228600"/>
          </a:xfrm>
          <a:prstGeom prst="line">
            <a:avLst/>
          </a:prstGeom>
          <a:noFill/>
          <a:ln w="38100">
            <a:solidFill>
              <a:srgbClr val="A50021"/>
            </a:solidFill>
            <a:round/>
            <a:headEnd type="triangle" w="med" len="med"/>
            <a:tailEnd/>
          </a:ln>
        </p:spPr>
        <p:txBody>
          <a:bodyPr wrap="none" anchor="ctr"/>
          <a:lstStyle/>
          <a:p>
            <a:endParaRPr lang="en-US"/>
          </a:p>
        </p:txBody>
      </p:sp>
      <p:sp>
        <p:nvSpPr>
          <p:cNvPr id="60446" name="Line 29"/>
          <p:cNvSpPr>
            <a:spLocks noChangeShapeType="1"/>
          </p:cNvSpPr>
          <p:nvPr/>
        </p:nvSpPr>
        <p:spPr bwMode="auto">
          <a:xfrm flipH="1">
            <a:off x="6096000" y="4267200"/>
            <a:ext cx="609600" cy="76200"/>
          </a:xfrm>
          <a:prstGeom prst="line">
            <a:avLst/>
          </a:prstGeom>
          <a:noFill/>
          <a:ln w="12700">
            <a:solidFill>
              <a:schemeClr val="tx1"/>
            </a:solidFill>
            <a:round/>
            <a:headEnd/>
            <a:tailEnd/>
          </a:ln>
        </p:spPr>
        <p:txBody>
          <a:bodyPr wrap="none" anchor="ctr"/>
          <a:lstStyle/>
          <a:p>
            <a:endParaRPr lang="en-US"/>
          </a:p>
        </p:txBody>
      </p:sp>
      <p:sp>
        <p:nvSpPr>
          <p:cNvPr id="60447" name="Line 30"/>
          <p:cNvSpPr>
            <a:spLocks noChangeShapeType="1"/>
          </p:cNvSpPr>
          <p:nvPr/>
        </p:nvSpPr>
        <p:spPr bwMode="auto">
          <a:xfrm flipH="1">
            <a:off x="3733800" y="2590800"/>
            <a:ext cx="381000" cy="0"/>
          </a:xfrm>
          <a:prstGeom prst="line">
            <a:avLst/>
          </a:prstGeom>
          <a:noFill/>
          <a:ln w="38100">
            <a:solidFill>
              <a:srgbClr val="A50021"/>
            </a:solidFill>
            <a:round/>
            <a:headEnd/>
            <a:tailEnd type="triangle" w="med" len="med"/>
          </a:ln>
        </p:spPr>
        <p:txBody>
          <a:bodyPr wrap="none" anchor="ctr"/>
          <a:lstStyle/>
          <a:p>
            <a:endParaRPr lang="en-US"/>
          </a:p>
        </p:txBody>
      </p:sp>
      <p:sp>
        <p:nvSpPr>
          <p:cNvPr id="60448"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60449" name="Oval 32"/>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60450" name="Oval 33"/>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60451" name="Line 34"/>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60452" name="Oval 35" descr="Water droplets"/>
          <p:cNvSpPr>
            <a:spLocks noChangeArrowheads="1"/>
          </p:cNvSpPr>
          <p:nvPr/>
        </p:nvSpPr>
        <p:spPr bwMode="auto">
          <a:xfrm>
            <a:off x="6934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M</a:t>
            </a:r>
          </a:p>
        </p:txBody>
      </p:sp>
      <p:sp>
        <p:nvSpPr>
          <p:cNvPr id="60453" name="Oval 36"/>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60454" name="Line 37"/>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60455" name="Oval 38" descr="Water droplets"/>
          <p:cNvSpPr>
            <a:spLocks noChangeArrowheads="1"/>
          </p:cNvSpPr>
          <p:nvPr/>
        </p:nvSpPr>
        <p:spPr bwMode="auto">
          <a:xfrm>
            <a:off x="7848600" y="3048000"/>
            <a:ext cx="609600" cy="609600"/>
          </a:xfrm>
          <a:prstGeom prst="ellipse">
            <a:avLst/>
          </a:prstGeom>
          <a:blipFill dpi="0" rotWithShape="0">
            <a:blip r:embed="rId2"/>
            <a:srcRect/>
            <a:tile tx="0" ty="0" sx="100000" sy="100000" flip="none" algn="tl"/>
          </a:blipFill>
          <a:ln w="12700">
            <a:solidFill>
              <a:schemeClr val="tx1"/>
            </a:solidFill>
            <a:round/>
            <a:headEnd/>
            <a:tailEnd/>
          </a:ln>
        </p:spPr>
        <p:txBody>
          <a:bodyPr wrap="none" anchor="ctr"/>
          <a:lstStyle/>
          <a:p>
            <a:pPr algn="ctr" eaLnBrk="0" hangingPunct="0"/>
            <a:r>
              <a:rPr lang="en-US" altLang="zh-CN" sz="2000"/>
              <a:t>L</a:t>
            </a:r>
          </a:p>
        </p:txBody>
      </p:sp>
      <p:sp>
        <p:nvSpPr>
          <p:cNvPr id="60456" name="Line 39"/>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60457" name="Line 40"/>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
        <p:nvSpPr>
          <p:cNvPr id="60458" name="Text Box 41"/>
          <p:cNvSpPr txBox="1">
            <a:spLocks noChangeArrowheads="1"/>
          </p:cNvSpPr>
          <p:nvPr/>
        </p:nvSpPr>
        <p:spPr bwMode="auto">
          <a:xfrm>
            <a:off x="4800600" y="2286000"/>
            <a:ext cx="2230438" cy="396875"/>
          </a:xfrm>
          <a:prstGeom prst="rect">
            <a:avLst/>
          </a:prstGeom>
          <a:noFill/>
          <a:ln w="9525">
            <a:noFill/>
            <a:miter lim="800000"/>
            <a:headEnd/>
            <a:tailEnd/>
          </a:ln>
        </p:spPr>
        <p:txBody>
          <a:bodyPr wrap="none" anchor="ctr">
            <a:spAutoFit/>
          </a:bodyPr>
          <a:lstStyle/>
          <a:p>
            <a:pPr algn="ctr" eaLnBrk="0" hangingPunct="0"/>
            <a:r>
              <a:rPr lang="en-US" altLang="zh-CN" sz="2000">
                <a:solidFill>
                  <a:srgbClr val="A50021"/>
                </a:solidFill>
              </a:rPr>
              <a:t>RREP [S,E,F,J,D]</a:t>
            </a:r>
            <a:endParaRPr lang="en-US" altLang="zh-CN" sz="2000"/>
          </a:p>
        </p:txBody>
      </p:sp>
      <p:sp>
        <p:nvSpPr>
          <p:cNvPr id="60459" name="Line 42"/>
          <p:cNvSpPr>
            <a:spLocks noChangeShapeType="1"/>
          </p:cNvSpPr>
          <p:nvPr/>
        </p:nvSpPr>
        <p:spPr bwMode="auto">
          <a:xfrm flipH="1">
            <a:off x="1143000" y="6019800"/>
            <a:ext cx="381000" cy="0"/>
          </a:xfrm>
          <a:prstGeom prst="line">
            <a:avLst/>
          </a:prstGeom>
          <a:noFill/>
          <a:ln w="38100">
            <a:solidFill>
              <a:srgbClr val="A50021"/>
            </a:solidFill>
            <a:round/>
            <a:headEnd/>
            <a:tailEnd type="triangle" w="med" len="med"/>
          </a:ln>
        </p:spPr>
        <p:txBody>
          <a:bodyPr wrap="none" anchor="ctr"/>
          <a:lstStyle/>
          <a:p>
            <a:endParaRPr lang="en-US"/>
          </a:p>
        </p:txBody>
      </p:sp>
      <p:sp>
        <p:nvSpPr>
          <p:cNvPr id="60460" name="Text Box 43"/>
          <p:cNvSpPr txBox="1">
            <a:spLocks noChangeArrowheads="1"/>
          </p:cNvSpPr>
          <p:nvPr/>
        </p:nvSpPr>
        <p:spPr bwMode="auto">
          <a:xfrm>
            <a:off x="1676400" y="5791200"/>
            <a:ext cx="4433888" cy="396875"/>
          </a:xfrm>
          <a:prstGeom prst="rect">
            <a:avLst/>
          </a:prstGeom>
          <a:noFill/>
          <a:ln w="9525">
            <a:noFill/>
            <a:miter lim="800000"/>
            <a:headEnd/>
            <a:tailEnd/>
          </a:ln>
        </p:spPr>
        <p:txBody>
          <a:bodyPr wrap="none" anchor="ctr">
            <a:spAutoFit/>
          </a:bodyPr>
          <a:lstStyle/>
          <a:p>
            <a:pPr eaLnBrk="0" hangingPunct="0"/>
            <a:r>
              <a:rPr lang="en-US" altLang="zh-CN" sz="2000"/>
              <a:t>Represents RREP control message</a:t>
            </a:r>
          </a:p>
        </p:txBody>
      </p:sp>
      <p:sp>
        <p:nvSpPr>
          <p:cNvPr id="667692" name="Rectangle 44"/>
          <p:cNvSpPr>
            <a:spLocks noChangeArrowheads="1"/>
          </p:cNvSpPr>
          <p:nvPr/>
        </p:nvSpPr>
        <p:spPr bwMode="auto">
          <a:xfrm>
            <a:off x="228600" y="762000"/>
            <a:ext cx="6629400" cy="830997"/>
          </a:xfrm>
          <a:prstGeom prst="rect">
            <a:avLst/>
          </a:prstGeom>
          <a:noFill/>
          <a:ln w="9525">
            <a:noFill/>
            <a:miter lim="800000"/>
            <a:headEnd/>
            <a:tailEnd/>
          </a:ln>
        </p:spPr>
        <p:txBody>
          <a:bodyPr>
            <a:spAutoFit/>
          </a:bodyPr>
          <a:lstStyle/>
          <a:p>
            <a:r>
              <a:rPr lang="en-US" altLang="zh-CN" dirty="0">
                <a:solidFill>
                  <a:srgbClr val="FF0000"/>
                </a:solidFill>
              </a:rPr>
              <a:t>How to do on unidirectional (asymmetric) links? Try to find in group of two. </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7692"/>
                                        </p:tgtEl>
                                        <p:attrNameLst>
                                          <p:attrName>style.visibility</p:attrName>
                                        </p:attrNameLst>
                                      </p:cBhvr>
                                      <p:to>
                                        <p:strVal val="visible"/>
                                      </p:to>
                                    </p:set>
                                    <p:animEffect transition="in" filter="dissolve">
                                      <p:cBhvr>
                                        <p:cTn id="7" dur="500"/>
                                        <p:tgtEl>
                                          <p:spTgt spid="667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dirty="0"/>
              <a:t>Dynamic Source Routing (DSR) </a:t>
            </a:r>
            <a:r>
              <a:rPr lang="en-US" altLang="zh-CN" sz="2000" dirty="0">
                <a:solidFill>
                  <a:schemeClr val="hlink"/>
                </a:solidFill>
              </a:rPr>
              <a:t>[</a:t>
            </a:r>
            <a:r>
              <a:rPr lang="en-US" altLang="zh-CN" sz="2000" dirty="0">
                <a:solidFill>
                  <a:srgbClr val="FF0000"/>
                </a:solidFill>
              </a:rPr>
              <a:t>Johnson</a:t>
            </a:r>
            <a:r>
              <a:rPr lang="en-US" altLang="zh-CN" sz="2000" dirty="0">
                <a:solidFill>
                  <a:schemeClr val="tx1"/>
                </a:solidFill>
              </a:rPr>
              <a:t>]</a:t>
            </a:r>
            <a:r>
              <a:rPr lang="en-US" altLang="zh-CN" sz="2000" dirty="0">
                <a:solidFill>
                  <a:srgbClr val="FF0000"/>
                </a:solidFill>
              </a:rPr>
              <a:t>@Mobile Computing</a:t>
            </a:r>
          </a:p>
        </p:txBody>
      </p:sp>
      <p:sp>
        <p:nvSpPr>
          <p:cNvPr id="52227" name="Rectangle 3"/>
          <p:cNvSpPr>
            <a:spLocks noGrp="1" noChangeArrowheads="1"/>
          </p:cNvSpPr>
          <p:nvPr>
            <p:ph idx="1"/>
          </p:nvPr>
        </p:nvSpPr>
        <p:spPr/>
        <p:txBody>
          <a:bodyPr/>
          <a:lstStyle/>
          <a:p>
            <a:endParaRPr lang="en-US" altLang="zh-CN" sz="2600" dirty="0"/>
          </a:p>
          <a:p>
            <a:r>
              <a:rPr lang="en-US" altLang="zh-CN" sz="2600" dirty="0"/>
              <a:t>Three steps in DSR</a:t>
            </a:r>
          </a:p>
          <a:p>
            <a:pPr lvl="1"/>
            <a:r>
              <a:rPr lang="en-US" altLang="zh-CN" sz="2200" dirty="0">
                <a:solidFill>
                  <a:srgbClr val="FF0000"/>
                </a:solidFill>
                <a:ea typeface="宋体" pitchFamily="2" charset="-122"/>
              </a:rPr>
              <a:t>Route Discovery</a:t>
            </a:r>
          </a:p>
          <a:p>
            <a:pPr lvl="1"/>
            <a:r>
              <a:rPr lang="en-US" altLang="zh-CN" sz="2200" dirty="0">
                <a:ea typeface="宋体" pitchFamily="2" charset="-122"/>
              </a:rPr>
              <a:t>Data Delivery </a:t>
            </a:r>
          </a:p>
          <a:p>
            <a:pPr lvl="1"/>
            <a:r>
              <a:rPr lang="en-US" altLang="zh-CN" sz="2200" dirty="0">
                <a:ea typeface="宋体" pitchFamily="2" charset="-122"/>
              </a:rPr>
              <a:t>Route maintenance</a:t>
            </a:r>
          </a:p>
          <a:p>
            <a:r>
              <a:rPr lang="en-US" altLang="zh-CN" sz="2600" dirty="0"/>
              <a:t>Route Discovery </a:t>
            </a:r>
          </a:p>
          <a:p>
            <a:pPr lvl="1"/>
            <a:r>
              <a:rPr lang="en-US" altLang="zh-CN" sz="2200" dirty="0">
                <a:ea typeface="宋体" pitchFamily="2" charset="-122"/>
              </a:rPr>
              <a:t>When node S wants to send a packet to node D, but does not know a route to D, node S initiates a </a:t>
            </a:r>
            <a:r>
              <a:rPr lang="en-US" altLang="zh-CN" sz="2200" dirty="0">
                <a:solidFill>
                  <a:srgbClr val="FF99CC"/>
                </a:solidFill>
                <a:ea typeface="宋体" pitchFamily="2" charset="-122"/>
              </a:rPr>
              <a:t>route discovery</a:t>
            </a:r>
          </a:p>
          <a:p>
            <a:pPr lvl="1"/>
            <a:endParaRPr lang="en-US" altLang="zh-CN" sz="2200" dirty="0">
              <a:solidFill>
                <a:srgbClr val="FF99CC"/>
              </a:solidFill>
              <a:ea typeface="宋体" pitchFamily="2" charset="-122"/>
            </a:endParaRPr>
          </a:p>
          <a:p>
            <a:pPr lvl="1"/>
            <a:r>
              <a:rPr lang="en-US" altLang="zh-CN" sz="2200" dirty="0">
                <a:ea typeface="宋体" pitchFamily="2" charset="-122"/>
              </a:rPr>
              <a:t>Source node S floods </a:t>
            </a:r>
            <a:r>
              <a:rPr lang="en-US" altLang="zh-CN" sz="2200" dirty="0">
                <a:solidFill>
                  <a:srgbClr val="A50021"/>
                </a:solidFill>
                <a:ea typeface="宋体" pitchFamily="2" charset="-122"/>
              </a:rPr>
              <a:t>Route Request (RREQ)</a:t>
            </a:r>
            <a:r>
              <a:rPr lang="en-US" altLang="zh-CN" sz="2200" dirty="0">
                <a:ea typeface="宋体" pitchFamily="2" charset="-122"/>
              </a:rPr>
              <a:t> </a:t>
            </a:r>
          </a:p>
          <a:p>
            <a:pPr lvl="1"/>
            <a:endParaRPr lang="en-US" altLang="zh-CN" sz="2200" dirty="0">
              <a:ea typeface="宋体" pitchFamily="2" charset="-122"/>
            </a:endParaRPr>
          </a:p>
          <a:p>
            <a:pPr lvl="1"/>
            <a:r>
              <a:rPr lang="en-US" altLang="zh-CN" sz="2200" dirty="0">
                <a:ea typeface="宋体" pitchFamily="2" charset="-122"/>
              </a:rPr>
              <a:t>Each node </a:t>
            </a:r>
            <a:r>
              <a:rPr lang="en-US" altLang="zh-CN" sz="2200" dirty="0">
                <a:solidFill>
                  <a:srgbClr val="FF0000"/>
                </a:solidFill>
                <a:ea typeface="宋体" pitchFamily="2" charset="-122"/>
              </a:rPr>
              <a:t>appends own identifier</a:t>
            </a:r>
            <a:r>
              <a:rPr lang="en-US" altLang="zh-CN" sz="2200" dirty="0">
                <a:ea typeface="宋体" pitchFamily="2" charset="-122"/>
              </a:rPr>
              <a:t> when forwarding RREQ</a:t>
            </a:r>
          </a:p>
        </p:txBody>
      </p:sp>
      <p:sp>
        <p:nvSpPr>
          <p:cNvPr id="6" name="Slide Number Placeholder 5"/>
          <p:cNvSpPr>
            <a:spLocks noGrp="1"/>
          </p:cNvSpPr>
          <p:nvPr>
            <p:ph type="sldNum" sz="quarter" idx="10"/>
          </p:nvPr>
        </p:nvSpPr>
        <p:spPr>
          <a:xfrm>
            <a:off x="7924800" y="6356350"/>
            <a:ext cx="762000" cy="365125"/>
          </a:xfrm>
        </p:spPr>
        <p:txBody>
          <a:bodyPr/>
          <a:lstStyle/>
          <a:p>
            <a:pPr>
              <a:defRPr/>
            </a:pPr>
            <a:fld id="{6FDFAA66-F48A-48A8-9C15-F94C7CAC1B8D}" type="slidenum">
              <a:rPr lang="en-US" altLang="en-US"/>
              <a:pPr>
                <a:defRPr/>
              </a:pPr>
              <a:t>31</a:t>
            </a:fld>
            <a:endParaRPr lang="en-US" altLang="en-US"/>
          </a:p>
        </p:txBody>
      </p:sp>
    </p:spTree>
    <p:extLst>
      <p:ext uri="{BB962C8B-B14F-4D97-AF65-F5344CB8AC3E}">
        <p14:creationId xmlns:p14="http://schemas.microsoft.com/office/powerpoint/2010/main" val="162379590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t>Route Discovery in DSR</a:t>
            </a:r>
          </a:p>
        </p:txBody>
      </p:sp>
      <p:sp>
        <p:nvSpPr>
          <p:cNvPr id="45" name="Slide Number Placeholder 5"/>
          <p:cNvSpPr>
            <a:spLocks noGrp="1"/>
          </p:cNvSpPr>
          <p:nvPr>
            <p:ph type="sldNum" sz="quarter" idx="10"/>
          </p:nvPr>
        </p:nvSpPr>
        <p:spPr>
          <a:xfrm>
            <a:off x="7924800" y="6356350"/>
            <a:ext cx="762000" cy="365125"/>
          </a:xfrm>
        </p:spPr>
        <p:txBody>
          <a:bodyPr/>
          <a:lstStyle/>
          <a:p>
            <a:pPr>
              <a:defRPr/>
            </a:pPr>
            <a:fld id="{0BC21A23-5F45-4C11-BB8F-C7C187B3C2A8}" type="slidenum">
              <a:rPr lang="en-US" altLang="en-US"/>
              <a:pPr>
                <a:defRPr/>
              </a:pPr>
              <a:t>32</a:t>
            </a:fld>
            <a:endParaRPr lang="en-US" altLang="en-US"/>
          </a:p>
        </p:txBody>
      </p:sp>
      <p:sp>
        <p:nvSpPr>
          <p:cNvPr id="53281" name="Oval 32"/>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53282" name="Oval 33"/>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53283" name="Line 34"/>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53284" name="Oval 35" descr="Water droplets"/>
          <p:cNvSpPr>
            <a:spLocks noChangeArrowheads="1"/>
          </p:cNvSpPr>
          <p:nvPr/>
        </p:nvSpPr>
        <p:spPr bwMode="auto">
          <a:xfrm>
            <a:off x="609600" y="5562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endParaRPr lang="zh-CN" altLang="en-US" sz="2000"/>
          </a:p>
        </p:txBody>
      </p:sp>
      <p:sp>
        <p:nvSpPr>
          <p:cNvPr id="53285" name="Text Box 36"/>
          <p:cNvSpPr txBox="1">
            <a:spLocks noChangeArrowheads="1"/>
          </p:cNvSpPr>
          <p:nvPr/>
        </p:nvSpPr>
        <p:spPr bwMode="auto">
          <a:xfrm>
            <a:off x="1447800" y="5715000"/>
            <a:ext cx="6940550" cy="396875"/>
          </a:xfrm>
          <a:prstGeom prst="rect">
            <a:avLst/>
          </a:prstGeom>
          <a:noFill/>
          <a:ln w="9525">
            <a:noFill/>
            <a:miter lim="800000"/>
            <a:headEnd/>
            <a:tailEnd/>
          </a:ln>
        </p:spPr>
        <p:txBody>
          <a:bodyPr wrap="none" anchor="ctr">
            <a:spAutoFit/>
          </a:bodyPr>
          <a:lstStyle/>
          <a:p>
            <a:pPr eaLnBrk="0" hangingPunct="0"/>
            <a:r>
              <a:rPr lang="en-US" altLang="zh-CN" sz="2000"/>
              <a:t>Represents a node that has received RREQ for D from S</a:t>
            </a:r>
          </a:p>
        </p:txBody>
      </p:sp>
      <p:grpSp>
        <p:nvGrpSpPr>
          <p:cNvPr id="44" name="Group 43"/>
          <p:cNvGrpSpPr/>
          <p:nvPr/>
        </p:nvGrpSpPr>
        <p:grpSpPr>
          <a:xfrm>
            <a:off x="1447800" y="2286000"/>
            <a:ext cx="7010400" cy="2743200"/>
            <a:chOff x="1447800" y="2286000"/>
            <a:chExt cx="7010400" cy="2743200"/>
          </a:xfrm>
        </p:grpSpPr>
        <p:sp>
          <p:nvSpPr>
            <p:cNvPr id="53252" name="Oval 3"/>
            <p:cNvSpPr>
              <a:spLocks noChangeArrowheads="1"/>
            </p:cNvSpPr>
            <p:nvPr/>
          </p:nvSpPr>
          <p:spPr bwMode="auto">
            <a:xfrm>
              <a:off x="2209800" y="2895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B</a:t>
              </a:r>
            </a:p>
          </p:txBody>
        </p:sp>
        <p:sp>
          <p:nvSpPr>
            <p:cNvPr id="53253"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A</a:t>
              </a:r>
            </a:p>
          </p:txBody>
        </p:sp>
        <p:sp>
          <p:nvSpPr>
            <p:cNvPr id="53254"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53255" name="Oval 6"/>
            <p:cNvSpPr>
              <a:spLocks noChangeArrowheads="1"/>
            </p:cNvSpPr>
            <p:nvPr/>
          </p:nvSpPr>
          <p:spPr bwMode="auto">
            <a:xfrm>
              <a:off x="4114800" y="2362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E</a:t>
              </a:r>
            </a:p>
          </p:txBody>
        </p:sp>
        <p:sp>
          <p:nvSpPr>
            <p:cNvPr id="53256" name="Oval 7"/>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F</a:t>
              </a:r>
            </a:p>
          </p:txBody>
        </p:sp>
        <p:sp>
          <p:nvSpPr>
            <p:cNvPr id="53257" name="Oval 8"/>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H</a:t>
              </a:r>
            </a:p>
          </p:txBody>
        </p:sp>
        <p:sp>
          <p:nvSpPr>
            <p:cNvPr id="53258"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J</a:t>
              </a:r>
            </a:p>
          </p:txBody>
        </p:sp>
        <p:sp>
          <p:nvSpPr>
            <p:cNvPr id="53259"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D</a:t>
              </a:r>
            </a:p>
          </p:txBody>
        </p:sp>
        <p:sp>
          <p:nvSpPr>
            <p:cNvPr id="53260" name="Oval 11"/>
            <p:cNvSpPr>
              <a:spLocks noChangeArrowheads="1"/>
            </p:cNvSpPr>
            <p:nvPr/>
          </p:nvSpPr>
          <p:spPr bwMode="auto">
            <a:xfrm>
              <a:off x="3505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C</a:t>
              </a:r>
            </a:p>
          </p:txBody>
        </p:sp>
        <p:sp>
          <p:nvSpPr>
            <p:cNvPr id="53261" name="Oval 12"/>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G</a:t>
              </a:r>
            </a:p>
          </p:txBody>
        </p:sp>
        <p:sp>
          <p:nvSpPr>
            <p:cNvPr id="53262"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I</a:t>
              </a:r>
            </a:p>
          </p:txBody>
        </p:sp>
        <p:sp>
          <p:nvSpPr>
            <p:cNvPr id="53263"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K</a:t>
              </a:r>
            </a:p>
          </p:txBody>
        </p:sp>
        <p:sp>
          <p:nvSpPr>
            <p:cNvPr id="53264"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53265"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53266"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53267"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53268"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53269"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53270" name="Line 21"/>
            <p:cNvSpPr>
              <a:spLocks noChangeShapeType="1"/>
            </p:cNvSpPr>
            <p:nvPr/>
          </p:nvSpPr>
          <p:spPr bwMode="auto">
            <a:xfrm>
              <a:off x="4724400" y="2743200"/>
              <a:ext cx="457200" cy="152400"/>
            </a:xfrm>
            <a:prstGeom prst="line">
              <a:avLst/>
            </a:prstGeom>
            <a:noFill/>
            <a:ln w="9525">
              <a:solidFill>
                <a:schemeClr val="tx1"/>
              </a:solidFill>
              <a:round/>
              <a:headEnd/>
              <a:tailEnd/>
            </a:ln>
          </p:spPr>
          <p:txBody>
            <a:bodyPr wrap="none" anchor="ctr"/>
            <a:lstStyle/>
            <a:p>
              <a:endParaRPr lang="en-US"/>
            </a:p>
          </p:txBody>
        </p:sp>
        <p:sp>
          <p:nvSpPr>
            <p:cNvPr id="53271"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53272" name="Line 23"/>
            <p:cNvSpPr>
              <a:spLocks noChangeShapeType="1"/>
            </p:cNvSpPr>
            <p:nvPr/>
          </p:nvSpPr>
          <p:spPr bwMode="auto">
            <a:xfrm flipH="1">
              <a:off x="4191000" y="4114800"/>
              <a:ext cx="457200" cy="381000"/>
            </a:xfrm>
            <a:prstGeom prst="line">
              <a:avLst/>
            </a:prstGeom>
            <a:noFill/>
            <a:ln w="9525">
              <a:solidFill>
                <a:schemeClr val="tx1"/>
              </a:solidFill>
              <a:round/>
              <a:headEnd/>
              <a:tailEnd/>
            </a:ln>
          </p:spPr>
          <p:txBody>
            <a:bodyPr wrap="none" anchor="ctr"/>
            <a:lstStyle/>
            <a:p>
              <a:endParaRPr lang="en-US"/>
            </a:p>
          </p:txBody>
        </p:sp>
        <p:sp>
          <p:nvSpPr>
            <p:cNvPr id="53273"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53274" name="Line 25"/>
            <p:cNvSpPr>
              <a:spLocks noChangeShapeType="1"/>
            </p:cNvSpPr>
            <p:nvPr/>
          </p:nvSpPr>
          <p:spPr bwMode="auto">
            <a:xfrm>
              <a:off x="3200400" y="4343400"/>
              <a:ext cx="533400" cy="228600"/>
            </a:xfrm>
            <a:prstGeom prst="line">
              <a:avLst/>
            </a:prstGeom>
            <a:noFill/>
            <a:ln w="9525">
              <a:solidFill>
                <a:schemeClr val="tx1"/>
              </a:solidFill>
              <a:round/>
              <a:headEnd/>
              <a:tailEnd/>
            </a:ln>
          </p:spPr>
          <p:txBody>
            <a:bodyPr wrap="none" anchor="ctr"/>
            <a:lstStyle/>
            <a:p>
              <a:endParaRPr lang="en-US"/>
            </a:p>
          </p:txBody>
        </p:sp>
        <p:sp>
          <p:nvSpPr>
            <p:cNvPr id="53275" name="Line 26"/>
            <p:cNvSpPr>
              <a:spLocks noChangeShapeType="1"/>
            </p:cNvSpPr>
            <p:nvPr/>
          </p:nvSpPr>
          <p:spPr bwMode="auto">
            <a:xfrm>
              <a:off x="5638800" y="3200400"/>
              <a:ext cx="381000" cy="152400"/>
            </a:xfrm>
            <a:prstGeom prst="line">
              <a:avLst/>
            </a:prstGeom>
            <a:noFill/>
            <a:ln w="9525">
              <a:solidFill>
                <a:schemeClr val="tx1"/>
              </a:solidFill>
              <a:round/>
              <a:headEnd/>
              <a:tailEnd/>
            </a:ln>
          </p:spPr>
          <p:txBody>
            <a:bodyPr wrap="none" anchor="ctr"/>
            <a:lstStyle/>
            <a:p>
              <a:endParaRPr lang="en-US"/>
            </a:p>
          </p:txBody>
        </p:sp>
        <p:sp>
          <p:nvSpPr>
            <p:cNvPr id="53276" name="Line 27"/>
            <p:cNvSpPr>
              <a:spLocks noChangeShapeType="1"/>
            </p:cNvSpPr>
            <p:nvPr/>
          </p:nvSpPr>
          <p:spPr bwMode="auto">
            <a:xfrm>
              <a:off x="5105400" y="4114800"/>
              <a:ext cx="381000" cy="152400"/>
            </a:xfrm>
            <a:prstGeom prst="line">
              <a:avLst/>
            </a:prstGeom>
            <a:noFill/>
            <a:ln w="9525">
              <a:solidFill>
                <a:schemeClr val="tx1"/>
              </a:solidFill>
              <a:round/>
              <a:headEnd/>
              <a:tailEnd/>
            </a:ln>
          </p:spPr>
          <p:txBody>
            <a:bodyPr wrap="none" anchor="ctr"/>
            <a:lstStyle/>
            <a:p>
              <a:endParaRPr lang="en-US"/>
            </a:p>
          </p:txBody>
        </p:sp>
        <p:sp>
          <p:nvSpPr>
            <p:cNvPr id="53277" name="Line 28"/>
            <p:cNvSpPr>
              <a:spLocks noChangeShapeType="1"/>
            </p:cNvSpPr>
            <p:nvPr/>
          </p:nvSpPr>
          <p:spPr bwMode="auto">
            <a:xfrm>
              <a:off x="6477000" y="3733800"/>
              <a:ext cx="304800" cy="228600"/>
            </a:xfrm>
            <a:prstGeom prst="line">
              <a:avLst/>
            </a:prstGeom>
            <a:noFill/>
            <a:ln w="9525">
              <a:solidFill>
                <a:schemeClr val="tx1"/>
              </a:solidFill>
              <a:round/>
              <a:headEnd/>
              <a:tailEnd/>
            </a:ln>
          </p:spPr>
          <p:txBody>
            <a:bodyPr wrap="none" anchor="ctr"/>
            <a:lstStyle/>
            <a:p>
              <a:endParaRPr lang="en-US"/>
            </a:p>
          </p:txBody>
        </p:sp>
        <p:sp>
          <p:nvSpPr>
            <p:cNvPr id="53278" name="Line 29"/>
            <p:cNvSpPr>
              <a:spLocks noChangeShapeType="1"/>
            </p:cNvSpPr>
            <p:nvPr/>
          </p:nvSpPr>
          <p:spPr bwMode="auto">
            <a:xfrm flipH="1">
              <a:off x="6096000" y="4267200"/>
              <a:ext cx="609600" cy="76200"/>
            </a:xfrm>
            <a:prstGeom prst="line">
              <a:avLst/>
            </a:prstGeom>
            <a:noFill/>
            <a:ln w="9525">
              <a:solidFill>
                <a:schemeClr val="tx1"/>
              </a:solidFill>
              <a:round/>
              <a:headEnd/>
              <a:tailEnd/>
            </a:ln>
          </p:spPr>
          <p:txBody>
            <a:bodyPr wrap="none" anchor="ctr"/>
            <a:lstStyle/>
            <a:p>
              <a:endParaRPr lang="en-US"/>
            </a:p>
          </p:txBody>
        </p:sp>
        <p:sp>
          <p:nvSpPr>
            <p:cNvPr id="53279" name="Line 30"/>
            <p:cNvSpPr>
              <a:spLocks noChangeShapeType="1"/>
            </p:cNvSpPr>
            <p:nvPr/>
          </p:nvSpPr>
          <p:spPr bwMode="auto">
            <a:xfrm flipH="1">
              <a:off x="3733800" y="2590800"/>
              <a:ext cx="381000" cy="0"/>
            </a:xfrm>
            <a:prstGeom prst="line">
              <a:avLst/>
            </a:prstGeom>
            <a:noFill/>
            <a:ln w="9525">
              <a:solidFill>
                <a:schemeClr val="tx1"/>
              </a:solidFill>
              <a:round/>
              <a:headEnd/>
              <a:tailEnd/>
            </a:ln>
          </p:spPr>
          <p:txBody>
            <a:bodyPr wrap="none" anchor="ctr"/>
            <a:lstStyle/>
            <a:p>
              <a:endParaRPr lang="en-US"/>
            </a:p>
          </p:txBody>
        </p:sp>
        <p:sp>
          <p:nvSpPr>
            <p:cNvPr id="53280"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53286" name="Oval 37"/>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M</a:t>
              </a:r>
            </a:p>
          </p:txBody>
        </p:sp>
        <p:sp>
          <p:nvSpPr>
            <p:cNvPr id="53287" name="Line 38"/>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53288" name="Oval 39"/>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53289" name="Line 40"/>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53290" name="Oval 41"/>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53291" name="Line 42"/>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150610157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t>Route Discovery in DSR</a:t>
            </a:r>
          </a:p>
        </p:txBody>
      </p:sp>
      <p:sp>
        <p:nvSpPr>
          <p:cNvPr id="50" name="Slide Number Placeholder 5"/>
          <p:cNvSpPr>
            <a:spLocks noGrp="1"/>
          </p:cNvSpPr>
          <p:nvPr>
            <p:ph type="sldNum" sz="quarter" idx="10"/>
          </p:nvPr>
        </p:nvSpPr>
        <p:spPr>
          <a:xfrm>
            <a:off x="7924800" y="6356350"/>
            <a:ext cx="762000" cy="365125"/>
          </a:xfrm>
        </p:spPr>
        <p:txBody>
          <a:bodyPr/>
          <a:lstStyle/>
          <a:p>
            <a:pPr>
              <a:defRPr/>
            </a:pPr>
            <a:fld id="{8813A8A2-2E02-4E14-8C2F-9F6611C5C80A}" type="slidenum">
              <a:rPr lang="en-US" altLang="en-US"/>
              <a:pPr>
                <a:defRPr/>
              </a:pPr>
              <a:t>33</a:t>
            </a:fld>
            <a:endParaRPr lang="en-US" altLang="en-US"/>
          </a:p>
        </p:txBody>
      </p:sp>
      <p:sp>
        <p:nvSpPr>
          <p:cNvPr id="54276"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B</a:t>
            </a:r>
          </a:p>
        </p:txBody>
      </p:sp>
      <p:sp>
        <p:nvSpPr>
          <p:cNvPr id="54277"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A</a:t>
            </a:r>
          </a:p>
        </p:txBody>
      </p:sp>
      <p:sp>
        <p:nvSpPr>
          <p:cNvPr id="54278"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54279"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E</a:t>
            </a:r>
          </a:p>
        </p:txBody>
      </p:sp>
      <p:sp>
        <p:nvSpPr>
          <p:cNvPr id="54280" name="Oval 7"/>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F</a:t>
            </a:r>
          </a:p>
        </p:txBody>
      </p:sp>
      <p:sp>
        <p:nvSpPr>
          <p:cNvPr id="54281" name="Oval 8"/>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H</a:t>
            </a:r>
          </a:p>
        </p:txBody>
      </p:sp>
      <p:sp>
        <p:nvSpPr>
          <p:cNvPr id="54282"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J</a:t>
            </a:r>
          </a:p>
        </p:txBody>
      </p:sp>
      <p:sp>
        <p:nvSpPr>
          <p:cNvPr id="54283"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D</a:t>
            </a:r>
          </a:p>
        </p:txBody>
      </p:sp>
      <p:sp>
        <p:nvSpPr>
          <p:cNvPr id="54284"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C</a:t>
            </a:r>
          </a:p>
        </p:txBody>
      </p:sp>
      <p:sp>
        <p:nvSpPr>
          <p:cNvPr id="54285" name="Oval 12"/>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G</a:t>
            </a:r>
          </a:p>
        </p:txBody>
      </p:sp>
      <p:sp>
        <p:nvSpPr>
          <p:cNvPr id="54286"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I</a:t>
            </a:r>
          </a:p>
        </p:txBody>
      </p:sp>
      <p:sp>
        <p:nvSpPr>
          <p:cNvPr id="54287"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K</a:t>
            </a:r>
          </a:p>
        </p:txBody>
      </p:sp>
      <p:sp>
        <p:nvSpPr>
          <p:cNvPr id="54288"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54289" name="Line 16"/>
          <p:cNvSpPr>
            <a:spLocks noChangeShapeType="1"/>
          </p:cNvSpPr>
          <p:nvPr/>
        </p:nvSpPr>
        <p:spPr bwMode="auto">
          <a:xfrm flipV="1">
            <a:off x="2743200" y="2743200"/>
            <a:ext cx="4572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4290"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54291"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54292"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54293"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54294" name="Line 21"/>
          <p:cNvSpPr>
            <a:spLocks noChangeShapeType="1"/>
          </p:cNvSpPr>
          <p:nvPr/>
        </p:nvSpPr>
        <p:spPr bwMode="auto">
          <a:xfrm>
            <a:off x="4724400" y="2743200"/>
            <a:ext cx="457200" cy="152400"/>
          </a:xfrm>
          <a:prstGeom prst="line">
            <a:avLst/>
          </a:prstGeom>
          <a:noFill/>
          <a:ln w="9525">
            <a:solidFill>
              <a:schemeClr val="tx1"/>
            </a:solidFill>
            <a:round/>
            <a:headEnd/>
            <a:tailEnd/>
          </a:ln>
        </p:spPr>
        <p:txBody>
          <a:bodyPr wrap="none" anchor="ctr"/>
          <a:lstStyle/>
          <a:p>
            <a:endParaRPr lang="en-US"/>
          </a:p>
        </p:txBody>
      </p:sp>
      <p:sp>
        <p:nvSpPr>
          <p:cNvPr id="54295"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54296" name="Line 23"/>
          <p:cNvSpPr>
            <a:spLocks noChangeShapeType="1"/>
          </p:cNvSpPr>
          <p:nvPr/>
        </p:nvSpPr>
        <p:spPr bwMode="auto">
          <a:xfrm flipH="1">
            <a:off x="4191000" y="4114800"/>
            <a:ext cx="457200" cy="381000"/>
          </a:xfrm>
          <a:prstGeom prst="line">
            <a:avLst/>
          </a:prstGeom>
          <a:noFill/>
          <a:ln w="9525">
            <a:solidFill>
              <a:schemeClr val="tx1"/>
            </a:solidFill>
            <a:round/>
            <a:headEnd/>
            <a:tailEnd/>
          </a:ln>
        </p:spPr>
        <p:txBody>
          <a:bodyPr wrap="none" anchor="ctr"/>
          <a:lstStyle/>
          <a:p>
            <a:endParaRPr lang="en-US"/>
          </a:p>
        </p:txBody>
      </p:sp>
      <p:sp>
        <p:nvSpPr>
          <p:cNvPr id="54297"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54298" name="Line 25"/>
          <p:cNvSpPr>
            <a:spLocks noChangeShapeType="1"/>
          </p:cNvSpPr>
          <p:nvPr/>
        </p:nvSpPr>
        <p:spPr bwMode="auto">
          <a:xfrm>
            <a:off x="3200400" y="4343400"/>
            <a:ext cx="533400" cy="228600"/>
          </a:xfrm>
          <a:prstGeom prst="line">
            <a:avLst/>
          </a:prstGeom>
          <a:noFill/>
          <a:ln w="9525">
            <a:solidFill>
              <a:schemeClr val="tx1"/>
            </a:solidFill>
            <a:round/>
            <a:headEnd/>
            <a:tailEnd/>
          </a:ln>
        </p:spPr>
        <p:txBody>
          <a:bodyPr wrap="none" anchor="ctr"/>
          <a:lstStyle/>
          <a:p>
            <a:endParaRPr lang="en-US"/>
          </a:p>
        </p:txBody>
      </p:sp>
      <p:sp>
        <p:nvSpPr>
          <p:cNvPr id="54299" name="Line 26"/>
          <p:cNvSpPr>
            <a:spLocks noChangeShapeType="1"/>
          </p:cNvSpPr>
          <p:nvPr/>
        </p:nvSpPr>
        <p:spPr bwMode="auto">
          <a:xfrm>
            <a:off x="5638800" y="3200400"/>
            <a:ext cx="381000" cy="152400"/>
          </a:xfrm>
          <a:prstGeom prst="line">
            <a:avLst/>
          </a:prstGeom>
          <a:noFill/>
          <a:ln w="9525">
            <a:solidFill>
              <a:schemeClr val="tx1"/>
            </a:solidFill>
            <a:round/>
            <a:headEnd/>
            <a:tailEnd/>
          </a:ln>
        </p:spPr>
        <p:txBody>
          <a:bodyPr wrap="none" anchor="ctr"/>
          <a:lstStyle/>
          <a:p>
            <a:endParaRPr lang="en-US"/>
          </a:p>
        </p:txBody>
      </p:sp>
      <p:sp>
        <p:nvSpPr>
          <p:cNvPr id="54300" name="Line 27"/>
          <p:cNvSpPr>
            <a:spLocks noChangeShapeType="1"/>
          </p:cNvSpPr>
          <p:nvPr/>
        </p:nvSpPr>
        <p:spPr bwMode="auto">
          <a:xfrm>
            <a:off x="5105400" y="4114800"/>
            <a:ext cx="381000" cy="152400"/>
          </a:xfrm>
          <a:prstGeom prst="line">
            <a:avLst/>
          </a:prstGeom>
          <a:noFill/>
          <a:ln w="9525">
            <a:solidFill>
              <a:schemeClr val="tx1"/>
            </a:solidFill>
            <a:round/>
            <a:headEnd/>
            <a:tailEnd/>
          </a:ln>
        </p:spPr>
        <p:txBody>
          <a:bodyPr wrap="none" anchor="ctr"/>
          <a:lstStyle/>
          <a:p>
            <a:endParaRPr lang="en-US"/>
          </a:p>
        </p:txBody>
      </p:sp>
      <p:sp>
        <p:nvSpPr>
          <p:cNvPr id="54301" name="Line 28"/>
          <p:cNvSpPr>
            <a:spLocks noChangeShapeType="1"/>
          </p:cNvSpPr>
          <p:nvPr/>
        </p:nvSpPr>
        <p:spPr bwMode="auto">
          <a:xfrm>
            <a:off x="6477000" y="3733800"/>
            <a:ext cx="304800" cy="228600"/>
          </a:xfrm>
          <a:prstGeom prst="line">
            <a:avLst/>
          </a:prstGeom>
          <a:noFill/>
          <a:ln w="9525">
            <a:solidFill>
              <a:schemeClr val="tx1"/>
            </a:solidFill>
            <a:round/>
            <a:headEnd/>
            <a:tailEnd/>
          </a:ln>
        </p:spPr>
        <p:txBody>
          <a:bodyPr wrap="none" anchor="ctr"/>
          <a:lstStyle/>
          <a:p>
            <a:endParaRPr lang="en-US"/>
          </a:p>
        </p:txBody>
      </p:sp>
      <p:sp>
        <p:nvSpPr>
          <p:cNvPr id="54302" name="Line 29"/>
          <p:cNvSpPr>
            <a:spLocks noChangeShapeType="1"/>
          </p:cNvSpPr>
          <p:nvPr/>
        </p:nvSpPr>
        <p:spPr bwMode="auto">
          <a:xfrm flipH="1">
            <a:off x="6096000" y="4267200"/>
            <a:ext cx="609600" cy="76200"/>
          </a:xfrm>
          <a:prstGeom prst="line">
            <a:avLst/>
          </a:prstGeom>
          <a:noFill/>
          <a:ln w="9525">
            <a:solidFill>
              <a:schemeClr val="tx1"/>
            </a:solidFill>
            <a:round/>
            <a:headEnd/>
            <a:tailEnd/>
          </a:ln>
        </p:spPr>
        <p:txBody>
          <a:bodyPr wrap="none" anchor="ctr"/>
          <a:lstStyle/>
          <a:p>
            <a:endParaRPr lang="en-US"/>
          </a:p>
        </p:txBody>
      </p:sp>
      <p:sp>
        <p:nvSpPr>
          <p:cNvPr id="54303" name="Line 30"/>
          <p:cNvSpPr>
            <a:spLocks noChangeShapeType="1"/>
          </p:cNvSpPr>
          <p:nvPr/>
        </p:nvSpPr>
        <p:spPr bwMode="auto">
          <a:xfrm flipH="1">
            <a:off x="3733800" y="2590800"/>
            <a:ext cx="381000" cy="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4304" name="Line 31"/>
          <p:cNvSpPr>
            <a:spLocks noChangeShapeType="1"/>
          </p:cNvSpPr>
          <p:nvPr/>
        </p:nvSpPr>
        <p:spPr bwMode="auto">
          <a:xfrm>
            <a:off x="3505200" y="2895600"/>
            <a:ext cx="1524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4305" name="Line 32"/>
          <p:cNvSpPr>
            <a:spLocks noChangeShapeType="1"/>
          </p:cNvSpPr>
          <p:nvPr/>
        </p:nvSpPr>
        <p:spPr bwMode="auto">
          <a:xfrm>
            <a:off x="990600" y="5715000"/>
            <a:ext cx="685800" cy="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4306" name="Text Box 33"/>
          <p:cNvSpPr txBox="1">
            <a:spLocks noChangeArrowheads="1"/>
          </p:cNvSpPr>
          <p:nvPr/>
        </p:nvSpPr>
        <p:spPr bwMode="auto">
          <a:xfrm>
            <a:off x="1752600" y="5486400"/>
            <a:ext cx="4332288" cy="396875"/>
          </a:xfrm>
          <a:prstGeom prst="rect">
            <a:avLst/>
          </a:prstGeom>
          <a:noFill/>
          <a:ln w="9525">
            <a:noFill/>
            <a:miter lim="800000"/>
            <a:headEnd/>
            <a:tailEnd/>
          </a:ln>
        </p:spPr>
        <p:txBody>
          <a:bodyPr wrap="none" anchor="ctr">
            <a:spAutoFit/>
          </a:bodyPr>
          <a:lstStyle/>
          <a:p>
            <a:pPr eaLnBrk="0" hangingPunct="0"/>
            <a:r>
              <a:rPr lang="en-US" altLang="zh-CN" sz="2000"/>
              <a:t>Represents transmission of RREQ</a:t>
            </a:r>
          </a:p>
        </p:txBody>
      </p:sp>
      <p:sp>
        <p:nvSpPr>
          <p:cNvPr id="54307" name="Oval 34"/>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54308" name="Oval 35"/>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54309" name="Line 36"/>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54310" name="Text Box 37"/>
          <p:cNvSpPr txBox="1">
            <a:spLocks noChangeArrowheads="1"/>
          </p:cNvSpPr>
          <p:nvPr/>
        </p:nvSpPr>
        <p:spPr bwMode="auto">
          <a:xfrm>
            <a:off x="0" y="1447800"/>
            <a:ext cx="3076575" cy="396875"/>
          </a:xfrm>
          <a:prstGeom prst="rect">
            <a:avLst/>
          </a:prstGeom>
          <a:noFill/>
          <a:ln w="9525">
            <a:noFill/>
            <a:miter lim="800000"/>
            <a:headEnd/>
            <a:tailEnd/>
          </a:ln>
        </p:spPr>
        <p:txBody>
          <a:bodyPr wrap="none" anchor="ctr">
            <a:spAutoFit/>
          </a:bodyPr>
          <a:lstStyle/>
          <a:p>
            <a:pPr algn="ctr" eaLnBrk="0" hangingPunct="0"/>
            <a:r>
              <a:rPr lang="en-US" altLang="zh-CN" sz="2000"/>
              <a:t>Broadcast transmission</a:t>
            </a:r>
          </a:p>
        </p:txBody>
      </p:sp>
      <p:sp>
        <p:nvSpPr>
          <p:cNvPr id="54311" name="Freeform 38"/>
          <p:cNvSpPr>
            <a:spLocks/>
          </p:cNvSpPr>
          <p:nvPr/>
        </p:nvSpPr>
        <p:spPr bwMode="auto">
          <a:xfrm>
            <a:off x="1143000" y="1828800"/>
            <a:ext cx="1676400" cy="762000"/>
          </a:xfrm>
          <a:custGeom>
            <a:avLst/>
            <a:gdLst>
              <a:gd name="T0" fmla="*/ 0 w 1056"/>
              <a:gd name="T1" fmla="*/ 0 h 480"/>
              <a:gd name="T2" fmla="*/ 2147483647 w 1056"/>
              <a:gd name="T3" fmla="*/ 2147483647 h 480"/>
              <a:gd name="T4" fmla="*/ 2147483647 w 1056"/>
              <a:gd name="T5" fmla="*/ 2147483647 h 480"/>
              <a:gd name="T6" fmla="*/ 0 60000 65536"/>
              <a:gd name="T7" fmla="*/ 0 60000 65536"/>
              <a:gd name="T8" fmla="*/ 0 60000 65536"/>
              <a:gd name="T9" fmla="*/ 0 w 1056"/>
              <a:gd name="T10" fmla="*/ 0 h 480"/>
              <a:gd name="T11" fmla="*/ 1056 w 1056"/>
              <a:gd name="T12" fmla="*/ 480 h 480"/>
            </a:gdLst>
            <a:ahLst/>
            <a:cxnLst>
              <a:cxn ang="T6">
                <a:pos x="T0" y="T1"/>
              </a:cxn>
              <a:cxn ang="T7">
                <a:pos x="T2" y="T3"/>
              </a:cxn>
              <a:cxn ang="T8">
                <a:pos x="T4" y="T5"/>
              </a:cxn>
            </a:cxnLst>
            <a:rect l="T9" t="T10" r="T11" b="T12"/>
            <a:pathLst>
              <a:path w="1056" h="480">
                <a:moveTo>
                  <a:pt x="0" y="0"/>
                </a:moveTo>
                <a:cubicBezTo>
                  <a:pt x="248" y="56"/>
                  <a:pt x="496" y="112"/>
                  <a:pt x="672" y="192"/>
                </a:cubicBezTo>
                <a:cubicBezTo>
                  <a:pt x="848" y="272"/>
                  <a:pt x="984" y="424"/>
                  <a:pt x="1056" y="480"/>
                </a:cubicBezTo>
              </a:path>
            </a:pathLst>
          </a:custGeom>
          <a:noFill/>
          <a:ln w="9525">
            <a:solidFill>
              <a:schemeClr val="tx1"/>
            </a:solidFill>
            <a:round/>
            <a:headEnd/>
            <a:tailEnd type="triangle" w="med" len="med"/>
          </a:ln>
        </p:spPr>
        <p:txBody>
          <a:bodyPr wrap="none" anchor="ctr"/>
          <a:lstStyle/>
          <a:p>
            <a:endParaRPr lang="en-US"/>
          </a:p>
        </p:txBody>
      </p:sp>
      <p:sp>
        <p:nvSpPr>
          <p:cNvPr id="54312" name="Oval 39"/>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M</a:t>
            </a:r>
          </a:p>
        </p:txBody>
      </p:sp>
      <p:sp>
        <p:nvSpPr>
          <p:cNvPr id="54313" name="Line 40"/>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54314" name="Oval 41"/>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54315" name="Line 42"/>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54316" name="Oval 43"/>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54317" name="Line 44"/>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
        <p:nvSpPr>
          <p:cNvPr id="54318" name="Text Box 45"/>
          <p:cNvSpPr txBox="1">
            <a:spLocks noChangeArrowheads="1"/>
          </p:cNvSpPr>
          <p:nvPr/>
        </p:nvSpPr>
        <p:spPr bwMode="auto">
          <a:xfrm>
            <a:off x="4251325" y="1935163"/>
            <a:ext cx="184150" cy="396875"/>
          </a:xfrm>
          <a:prstGeom prst="rect">
            <a:avLst/>
          </a:prstGeom>
          <a:noFill/>
          <a:ln w="9525">
            <a:noFill/>
            <a:miter lim="800000"/>
            <a:headEnd/>
            <a:tailEnd/>
          </a:ln>
        </p:spPr>
        <p:txBody>
          <a:bodyPr wrap="none" anchor="ctr">
            <a:spAutoFit/>
          </a:bodyPr>
          <a:lstStyle/>
          <a:p>
            <a:pPr algn="ctr" eaLnBrk="0" hangingPunct="0"/>
            <a:endParaRPr lang="zh-CN" altLang="en-US" sz="2000"/>
          </a:p>
        </p:txBody>
      </p:sp>
      <p:sp>
        <p:nvSpPr>
          <p:cNvPr id="54319" name="Text Box 46"/>
          <p:cNvSpPr txBox="1">
            <a:spLocks noChangeArrowheads="1"/>
          </p:cNvSpPr>
          <p:nvPr/>
        </p:nvSpPr>
        <p:spPr bwMode="auto">
          <a:xfrm>
            <a:off x="3657600" y="1981200"/>
            <a:ext cx="522288" cy="396875"/>
          </a:xfrm>
          <a:prstGeom prst="rect">
            <a:avLst/>
          </a:prstGeom>
          <a:noFill/>
          <a:ln w="9525">
            <a:noFill/>
            <a:miter lim="800000"/>
            <a:headEnd/>
            <a:tailEnd/>
          </a:ln>
        </p:spPr>
        <p:txBody>
          <a:bodyPr wrap="none" anchor="ctr">
            <a:spAutoFit/>
          </a:bodyPr>
          <a:lstStyle/>
          <a:p>
            <a:pPr algn="ctr" eaLnBrk="0" hangingPunct="0"/>
            <a:r>
              <a:rPr lang="en-US" altLang="zh-CN" sz="2000"/>
              <a:t>[S]</a:t>
            </a:r>
          </a:p>
        </p:txBody>
      </p:sp>
      <p:sp>
        <p:nvSpPr>
          <p:cNvPr id="54320" name="Text Box 47"/>
          <p:cNvSpPr txBox="1">
            <a:spLocks noChangeArrowheads="1"/>
          </p:cNvSpPr>
          <p:nvPr/>
        </p:nvSpPr>
        <p:spPr bwMode="auto">
          <a:xfrm>
            <a:off x="838200" y="5791200"/>
            <a:ext cx="6907213" cy="396875"/>
          </a:xfrm>
          <a:prstGeom prst="rect">
            <a:avLst/>
          </a:prstGeom>
          <a:noFill/>
          <a:ln w="9525">
            <a:noFill/>
            <a:miter lim="800000"/>
            <a:headEnd/>
            <a:tailEnd/>
          </a:ln>
        </p:spPr>
        <p:txBody>
          <a:bodyPr wrap="none" anchor="ctr">
            <a:spAutoFit/>
          </a:bodyPr>
          <a:lstStyle/>
          <a:p>
            <a:pPr eaLnBrk="0" hangingPunct="0"/>
            <a:r>
              <a:rPr lang="en-US" altLang="zh-CN" sz="2000">
                <a:solidFill>
                  <a:srgbClr val="0000FF"/>
                </a:solidFill>
              </a:rPr>
              <a:t>[X,Y]     Represents list of identifiers appended to RREQ</a:t>
            </a:r>
          </a:p>
        </p:txBody>
      </p:sp>
    </p:spTree>
    <p:extLst>
      <p:ext uri="{BB962C8B-B14F-4D97-AF65-F5344CB8AC3E}">
        <p14:creationId xmlns:p14="http://schemas.microsoft.com/office/powerpoint/2010/main" val="336904038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Route Discovery in DSR</a:t>
            </a:r>
          </a:p>
        </p:txBody>
      </p:sp>
      <p:sp>
        <p:nvSpPr>
          <p:cNvPr id="47" name="Slide Number Placeholder 5"/>
          <p:cNvSpPr>
            <a:spLocks noGrp="1"/>
          </p:cNvSpPr>
          <p:nvPr>
            <p:ph type="sldNum" sz="quarter" idx="10"/>
          </p:nvPr>
        </p:nvSpPr>
        <p:spPr>
          <a:xfrm>
            <a:off x="7924800" y="6356350"/>
            <a:ext cx="762000" cy="365125"/>
          </a:xfrm>
        </p:spPr>
        <p:txBody>
          <a:bodyPr/>
          <a:lstStyle/>
          <a:p>
            <a:pPr>
              <a:defRPr/>
            </a:pPr>
            <a:fld id="{0ADC1C44-DA7D-484C-8209-B9C378DBF499}" type="slidenum">
              <a:rPr lang="en-US" altLang="en-US"/>
              <a:pPr>
                <a:defRPr/>
              </a:pPr>
              <a:t>34</a:t>
            </a:fld>
            <a:endParaRPr lang="en-US" altLang="en-US" dirty="0"/>
          </a:p>
        </p:txBody>
      </p:sp>
      <p:sp>
        <p:nvSpPr>
          <p:cNvPr id="55300"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55301"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A</a:t>
            </a:r>
          </a:p>
        </p:txBody>
      </p:sp>
      <p:sp>
        <p:nvSpPr>
          <p:cNvPr id="55302"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55303"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55304"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F</a:t>
            </a:r>
          </a:p>
        </p:txBody>
      </p:sp>
      <p:sp>
        <p:nvSpPr>
          <p:cNvPr id="55305"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solidFill>
                  <a:srgbClr val="FF0000"/>
                </a:solidFill>
              </a:rPr>
              <a:t>H</a:t>
            </a:r>
          </a:p>
        </p:txBody>
      </p:sp>
      <p:sp>
        <p:nvSpPr>
          <p:cNvPr id="55306"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J</a:t>
            </a:r>
          </a:p>
        </p:txBody>
      </p:sp>
      <p:sp>
        <p:nvSpPr>
          <p:cNvPr id="55307"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D</a:t>
            </a:r>
          </a:p>
        </p:txBody>
      </p:sp>
      <p:sp>
        <p:nvSpPr>
          <p:cNvPr id="55308"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C</a:t>
            </a:r>
          </a:p>
        </p:txBody>
      </p:sp>
      <p:sp>
        <p:nvSpPr>
          <p:cNvPr id="55309"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G</a:t>
            </a:r>
          </a:p>
        </p:txBody>
      </p:sp>
      <p:sp>
        <p:nvSpPr>
          <p:cNvPr id="55310"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I</a:t>
            </a:r>
          </a:p>
        </p:txBody>
      </p:sp>
      <p:sp>
        <p:nvSpPr>
          <p:cNvPr id="55311"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K</a:t>
            </a:r>
          </a:p>
        </p:txBody>
      </p:sp>
      <p:sp>
        <p:nvSpPr>
          <p:cNvPr id="55312" name="Line 15"/>
          <p:cNvSpPr>
            <a:spLocks noChangeShapeType="1"/>
          </p:cNvSpPr>
          <p:nvPr/>
        </p:nvSpPr>
        <p:spPr bwMode="auto">
          <a:xfrm flipV="1">
            <a:off x="1981200" y="3352800"/>
            <a:ext cx="304800" cy="3048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5313" name="Line 16"/>
          <p:cNvSpPr>
            <a:spLocks noChangeShapeType="1"/>
          </p:cNvSpPr>
          <p:nvPr/>
        </p:nvSpPr>
        <p:spPr bwMode="auto">
          <a:xfrm flipV="1">
            <a:off x="2743200" y="2743200"/>
            <a:ext cx="4572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5314" name="Line 17"/>
          <p:cNvSpPr>
            <a:spLocks noChangeShapeType="1"/>
          </p:cNvSpPr>
          <p:nvPr/>
        </p:nvSpPr>
        <p:spPr bwMode="auto">
          <a:xfrm>
            <a:off x="2057400" y="3962400"/>
            <a:ext cx="685800" cy="76200"/>
          </a:xfrm>
          <a:prstGeom prst="line">
            <a:avLst/>
          </a:prstGeom>
          <a:noFill/>
          <a:ln w="12700">
            <a:solidFill>
              <a:schemeClr val="tx1"/>
            </a:solidFill>
            <a:round/>
            <a:headEnd/>
            <a:tailEnd/>
          </a:ln>
        </p:spPr>
        <p:txBody>
          <a:bodyPr wrap="none" anchor="ctr"/>
          <a:lstStyle/>
          <a:p>
            <a:endParaRPr lang="en-US"/>
          </a:p>
        </p:txBody>
      </p:sp>
      <p:sp>
        <p:nvSpPr>
          <p:cNvPr id="55315" name="Line 18"/>
          <p:cNvSpPr>
            <a:spLocks noChangeShapeType="1"/>
          </p:cNvSpPr>
          <p:nvPr/>
        </p:nvSpPr>
        <p:spPr bwMode="auto">
          <a:xfrm>
            <a:off x="2667000" y="3429000"/>
            <a:ext cx="228600" cy="4572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5316" name="Line 19"/>
          <p:cNvSpPr>
            <a:spLocks noChangeShapeType="1"/>
          </p:cNvSpPr>
          <p:nvPr/>
        </p:nvSpPr>
        <p:spPr bwMode="auto">
          <a:xfrm flipH="1">
            <a:off x="3124200" y="3581400"/>
            <a:ext cx="533400" cy="3810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5317" name="Line 20"/>
          <p:cNvSpPr>
            <a:spLocks noChangeShapeType="1"/>
          </p:cNvSpPr>
          <p:nvPr/>
        </p:nvSpPr>
        <p:spPr bwMode="auto">
          <a:xfrm flipH="1">
            <a:off x="3962400" y="2895600"/>
            <a:ext cx="2286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5318" name="Line 21"/>
          <p:cNvSpPr>
            <a:spLocks noChangeShapeType="1"/>
          </p:cNvSpPr>
          <p:nvPr/>
        </p:nvSpPr>
        <p:spPr bwMode="auto">
          <a:xfrm>
            <a:off x="4724400" y="2743200"/>
            <a:ext cx="457200" cy="1524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5319"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55320" name="Line 23"/>
          <p:cNvSpPr>
            <a:spLocks noChangeShapeType="1"/>
          </p:cNvSpPr>
          <p:nvPr/>
        </p:nvSpPr>
        <p:spPr bwMode="auto">
          <a:xfrm flipH="1">
            <a:off x="4191000" y="4114800"/>
            <a:ext cx="457200" cy="381000"/>
          </a:xfrm>
          <a:prstGeom prst="line">
            <a:avLst/>
          </a:prstGeom>
          <a:noFill/>
          <a:ln w="9525">
            <a:solidFill>
              <a:schemeClr val="tx1"/>
            </a:solidFill>
            <a:round/>
            <a:headEnd/>
            <a:tailEnd/>
          </a:ln>
        </p:spPr>
        <p:txBody>
          <a:bodyPr wrap="none" anchor="ctr"/>
          <a:lstStyle/>
          <a:p>
            <a:endParaRPr lang="en-US"/>
          </a:p>
        </p:txBody>
      </p:sp>
      <p:sp>
        <p:nvSpPr>
          <p:cNvPr id="55321" name="Line 24"/>
          <p:cNvSpPr>
            <a:spLocks noChangeShapeType="1"/>
          </p:cNvSpPr>
          <p:nvPr/>
        </p:nvSpPr>
        <p:spPr bwMode="auto">
          <a:xfrm>
            <a:off x="4114800" y="3505200"/>
            <a:ext cx="4572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5322" name="Line 25"/>
          <p:cNvSpPr>
            <a:spLocks noChangeShapeType="1"/>
          </p:cNvSpPr>
          <p:nvPr/>
        </p:nvSpPr>
        <p:spPr bwMode="auto">
          <a:xfrm>
            <a:off x="3200400" y="4343400"/>
            <a:ext cx="533400" cy="228600"/>
          </a:xfrm>
          <a:prstGeom prst="line">
            <a:avLst/>
          </a:prstGeom>
          <a:noFill/>
          <a:ln w="9525">
            <a:solidFill>
              <a:schemeClr val="tx1"/>
            </a:solidFill>
            <a:round/>
            <a:headEnd/>
            <a:tailEnd/>
          </a:ln>
        </p:spPr>
        <p:txBody>
          <a:bodyPr wrap="none" anchor="ctr"/>
          <a:lstStyle/>
          <a:p>
            <a:endParaRPr lang="en-US"/>
          </a:p>
        </p:txBody>
      </p:sp>
      <p:sp>
        <p:nvSpPr>
          <p:cNvPr id="55323" name="Line 26"/>
          <p:cNvSpPr>
            <a:spLocks noChangeShapeType="1"/>
          </p:cNvSpPr>
          <p:nvPr/>
        </p:nvSpPr>
        <p:spPr bwMode="auto">
          <a:xfrm>
            <a:off x="5638800" y="3200400"/>
            <a:ext cx="381000" cy="152400"/>
          </a:xfrm>
          <a:prstGeom prst="line">
            <a:avLst/>
          </a:prstGeom>
          <a:noFill/>
          <a:ln w="9525">
            <a:solidFill>
              <a:schemeClr val="tx1"/>
            </a:solidFill>
            <a:round/>
            <a:headEnd/>
            <a:tailEnd/>
          </a:ln>
        </p:spPr>
        <p:txBody>
          <a:bodyPr wrap="none" anchor="ctr"/>
          <a:lstStyle/>
          <a:p>
            <a:endParaRPr lang="en-US"/>
          </a:p>
        </p:txBody>
      </p:sp>
      <p:sp>
        <p:nvSpPr>
          <p:cNvPr id="55324" name="Line 27"/>
          <p:cNvSpPr>
            <a:spLocks noChangeShapeType="1"/>
          </p:cNvSpPr>
          <p:nvPr/>
        </p:nvSpPr>
        <p:spPr bwMode="auto">
          <a:xfrm>
            <a:off x="5105400" y="4114800"/>
            <a:ext cx="381000" cy="152400"/>
          </a:xfrm>
          <a:prstGeom prst="line">
            <a:avLst/>
          </a:prstGeom>
          <a:noFill/>
          <a:ln w="9525">
            <a:solidFill>
              <a:schemeClr val="tx1"/>
            </a:solidFill>
            <a:round/>
            <a:headEnd/>
            <a:tailEnd/>
          </a:ln>
        </p:spPr>
        <p:txBody>
          <a:bodyPr wrap="none" anchor="ctr"/>
          <a:lstStyle/>
          <a:p>
            <a:endParaRPr lang="en-US"/>
          </a:p>
        </p:txBody>
      </p:sp>
      <p:sp>
        <p:nvSpPr>
          <p:cNvPr id="55325" name="Line 28"/>
          <p:cNvSpPr>
            <a:spLocks noChangeShapeType="1"/>
          </p:cNvSpPr>
          <p:nvPr/>
        </p:nvSpPr>
        <p:spPr bwMode="auto">
          <a:xfrm>
            <a:off x="6477000" y="3733800"/>
            <a:ext cx="304800" cy="228600"/>
          </a:xfrm>
          <a:prstGeom prst="line">
            <a:avLst/>
          </a:prstGeom>
          <a:noFill/>
          <a:ln w="9525">
            <a:solidFill>
              <a:schemeClr val="tx1"/>
            </a:solidFill>
            <a:round/>
            <a:headEnd/>
            <a:tailEnd/>
          </a:ln>
        </p:spPr>
        <p:txBody>
          <a:bodyPr wrap="none" anchor="ctr"/>
          <a:lstStyle/>
          <a:p>
            <a:endParaRPr lang="en-US"/>
          </a:p>
        </p:txBody>
      </p:sp>
      <p:sp>
        <p:nvSpPr>
          <p:cNvPr id="55326" name="Line 29"/>
          <p:cNvSpPr>
            <a:spLocks noChangeShapeType="1"/>
          </p:cNvSpPr>
          <p:nvPr/>
        </p:nvSpPr>
        <p:spPr bwMode="auto">
          <a:xfrm flipH="1">
            <a:off x="6096000" y="4267200"/>
            <a:ext cx="609600" cy="76200"/>
          </a:xfrm>
          <a:prstGeom prst="line">
            <a:avLst/>
          </a:prstGeom>
          <a:noFill/>
          <a:ln w="9525">
            <a:solidFill>
              <a:schemeClr val="tx1"/>
            </a:solidFill>
            <a:round/>
            <a:headEnd/>
            <a:tailEnd/>
          </a:ln>
        </p:spPr>
        <p:txBody>
          <a:bodyPr wrap="none" anchor="ctr"/>
          <a:lstStyle/>
          <a:p>
            <a:endParaRPr lang="en-US"/>
          </a:p>
        </p:txBody>
      </p:sp>
      <p:sp>
        <p:nvSpPr>
          <p:cNvPr id="55327" name="Line 30"/>
          <p:cNvSpPr>
            <a:spLocks noChangeShapeType="1"/>
          </p:cNvSpPr>
          <p:nvPr/>
        </p:nvSpPr>
        <p:spPr bwMode="auto">
          <a:xfrm flipH="1">
            <a:off x="3733800" y="2590800"/>
            <a:ext cx="381000" cy="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5328" name="Line 31"/>
          <p:cNvSpPr>
            <a:spLocks noChangeShapeType="1"/>
          </p:cNvSpPr>
          <p:nvPr/>
        </p:nvSpPr>
        <p:spPr bwMode="auto">
          <a:xfrm>
            <a:off x="3505200" y="2895600"/>
            <a:ext cx="1524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5329" name="Line 32"/>
          <p:cNvSpPr>
            <a:spLocks noChangeShapeType="1"/>
          </p:cNvSpPr>
          <p:nvPr/>
        </p:nvSpPr>
        <p:spPr bwMode="auto">
          <a:xfrm flipH="1">
            <a:off x="4114800" y="2971800"/>
            <a:ext cx="2286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5330" name="Text Box 33"/>
          <p:cNvSpPr txBox="1">
            <a:spLocks noChangeArrowheads="1"/>
          </p:cNvSpPr>
          <p:nvPr/>
        </p:nvSpPr>
        <p:spPr bwMode="auto">
          <a:xfrm>
            <a:off x="1203325" y="5516563"/>
            <a:ext cx="6521450" cy="701675"/>
          </a:xfrm>
          <a:prstGeom prst="rect">
            <a:avLst/>
          </a:prstGeom>
          <a:noFill/>
          <a:ln w="9525">
            <a:noFill/>
            <a:miter lim="800000"/>
            <a:headEnd/>
            <a:tailEnd/>
          </a:ln>
        </p:spPr>
        <p:txBody>
          <a:bodyPr wrap="none" anchor="ctr">
            <a:spAutoFit/>
          </a:bodyPr>
          <a:lstStyle/>
          <a:p>
            <a:pPr eaLnBrk="0" hangingPunct="0">
              <a:buFontTx/>
              <a:buChar char="•"/>
            </a:pPr>
            <a:r>
              <a:rPr lang="zh-CN" altLang="en-US" sz="2000"/>
              <a:t> </a:t>
            </a:r>
            <a:r>
              <a:rPr lang="en-US" altLang="zh-CN" sz="2000"/>
              <a:t>Node H receives packet RREQ from two neighbors:</a:t>
            </a:r>
          </a:p>
          <a:p>
            <a:pPr eaLnBrk="0" hangingPunct="0"/>
            <a:r>
              <a:rPr lang="en-US" altLang="zh-CN" sz="2000"/>
              <a:t>   </a:t>
            </a:r>
            <a:r>
              <a:rPr lang="en-US" altLang="zh-CN" sz="2000">
                <a:solidFill>
                  <a:srgbClr val="A50021"/>
                </a:solidFill>
              </a:rPr>
              <a:t>potential for collision</a:t>
            </a:r>
            <a:endParaRPr lang="en-US" altLang="zh-CN" sz="2000"/>
          </a:p>
        </p:txBody>
      </p:sp>
      <p:sp>
        <p:nvSpPr>
          <p:cNvPr id="55331" name="Oval 34"/>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55332" name="Oval 35"/>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55333" name="Line 36"/>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55334" name="Oval 37"/>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M</a:t>
            </a:r>
          </a:p>
        </p:txBody>
      </p:sp>
      <p:sp>
        <p:nvSpPr>
          <p:cNvPr id="55335" name="Line 38"/>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55336" name="Oval 39"/>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55337" name="Line 40"/>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55338" name="Oval 41"/>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55339" name="Line 42"/>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
        <p:nvSpPr>
          <p:cNvPr id="55340" name="Text Box 43"/>
          <p:cNvSpPr txBox="1">
            <a:spLocks noChangeArrowheads="1"/>
          </p:cNvSpPr>
          <p:nvPr/>
        </p:nvSpPr>
        <p:spPr bwMode="auto">
          <a:xfrm>
            <a:off x="4724400" y="2286000"/>
            <a:ext cx="762000" cy="396875"/>
          </a:xfrm>
          <a:prstGeom prst="rect">
            <a:avLst/>
          </a:prstGeom>
          <a:noFill/>
          <a:ln w="9525">
            <a:noFill/>
            <a:miter lim="800000"/>
            <a:headEnd/>
            <a:tailEnd/>
          </a:ln>
        </p:spPr>
        <p:txBody>
          <a:bodyPr wrap="none" anchor="ctr">
            <a:spAutoFit/>
          </a:bodyPr>
          <a:lstStyle/>
          <a:p>
            <a:pPr algn="ctr" eaLnBrk="0" hangingPunct="0"/>
            <a:r>
              <a:rPr lang="en-US" altLang="zh-CN" sz="2000">
                <a:solidFill>
                  <a:srgbClr val="FF0000"/>
                </a:solidFill>
              </a:rPr>
              <a:t>[S,E]</a:t>
            </a:r>
          </a:p>
        </p:txBody>
      </p:sp>
      <p:sp>
        <p:nvSpPr>
          <p:cNvPr id="55341" name="Text Box 44"/>
          <p:cNvSpPr txBox="1">
            <a:spLocks noChangeArrowheads="1"/>
          </p:cNvSpPr>
          <p:nvPr/>
        </p:nvSpPr>
        <p:spPr bwMode="auto">
          <a:xfrm>
            <a:off x="3652838" y="3687763"/>
            <a:ext cx="776287" cy="396875"/>
          </a:xfrm>
          <a:prstGeom prst="rect">
            <a:avLst/>
          </a:prstGeom>
          <a:noFill/>
          <a:ln w="9525">
            <a:noFill/>
            <a:miter lim="800000"/>
            <a:headEnd/>
            <a:tailEnd/>
          </a:ln>
        </p:spPr>
        <p:txBody>
          <a:bodyPr wrap="none" anchor="ctr">
            <a:spAutoFit/>
          </a:bodyPr>
          <a:lstStyle/>
          <a:p>
            <a:pPr algn="ctr" eaLnBrk="0" hangingPunct="0"/>
            <a:r>
              <a:rPr lang="en-US" altLang="zh-CN" sz="2000">
                <a:solidFill>
                  <a:srgbClr val="FF0000"/>
                </a:solidFill>
              </a:rPr>
              <a:t>[S,C]</a:t>
            </a:r>
          </a:p>
        </p:txBody>
      </p:sp>
    </p:spTree>
    <p:extLst>
      <p:ext uri="{BB962C8B-B14F-4D97-AF65-F5344CB8AC3E}">
        <p14:creationId xmlns:p14="http://schemas.microsoft.com/office/powerpoint/2010/main" val="336561311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t>Route Discovery in DSR</a:t>
            </a:r>
          </a:p>
        </p:txBody>
      </p:sp>
      <p:sp>
        <p:nvSpPr>
          <p:cNvPr id="48" name="Slide Number Placeholder 5"/>
          <p:cNvSpPr>
            <a:spLocks noGrp="1"/>
          </p:cNvSpPr>
          <p:nvPr>
            <p:ph type="sldNum" sz="quarter" idx="10"/>
          </p:nvPr>
        </p:nvSpPr>
        <p:spPr>
          <a:xfrm>
            <a:off x="7924800" y="6356350"/>
            <a:ext cx="762000" cy="365125"/>
          </a:xfrm>
        </p:spPr>
        <p:txBody>
          <a:bodyPr/>
          <a:lstStyle/>
          <a:p>
            <a:pPr>
              <a:defRPr/>
            </a:pPr>
            <a:fld id="{7A8BC1E6-3782-42BE-9348-62F4096F6E81}" type="slidenum">
              <a:rPr lang="en-US" altLang="en-US"/>
              <a:pPr>
                <a:defRPr/>
              </a:pPr>
              <a:t>35</a:t>
            </a:fld>
            <a:endParaRPr lang="en-US" altLang="en-US"/>
          </a:p>
        </p:txBody>
      </p:sp>
      <p:sp>
        <p:nvSpPr>
          <p:cNvPr id="56324"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56325"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A</a:t>
            </a:r>
          </a:p>
        </p:txBody>
      </p:sp>
      <p:sp>
        <p:nvSpPr>
          <p:cNvPr id="56326"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56327"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56328"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F</a:t>
            </a:r>
          </a:p>
        </p:txBody>
      </p:sp>
      <p:sp>
        <p:nvSpPr>
          <p:cNvPr id="56329"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H</a:t>
            </a:r>
          </a:p>
        </p:txBody>
      </p:sp>
      <p:sp>
        <p:nvSpPr>
          <p:cNvPr id="56330"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J</a:t>
            </a:r>
          </a:p>
        </p:txBody>
      </p:sp>
      <p:sp>
        <p:nvSpPr>
          <p:cNvPr id="56331"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D</a:t>
            </a:r>
          </a:p>
        </p:txBody>
      </p:sp>
      <p:sp>
        <p:nvSpPr>
          <p:cNvPr id="56332"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solidFill>
                  <a:srgbClr val="FF0000"/>
                </a:solidFill>
              </a:rPr>
              <a:t>C</a:t>
            </a:r>
          </a:p>
        </p:txBody>
      </p:sp>
      <p:sp>
        <p:nvSpPr>
          <p:cNvPr id="56333"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G</a:t>
            </a:r>
          </a:p>
        </p:txBody>
      </p:sp>
      <p:sp>
        <p:nvSpPr>
          <p:cNvPr id="56334" name="Oval 13"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I</a:t>
            </a:r>
          </a:p>
        </p:txBody>
      </p:sp>
      <p:sp>
        <p:nvSpPr>
          <p:cNvPr id="56335" name="Oval 14" descr="Water droplets"/>
          <p:cNvSpPr>
            <a:spLocks noChangeArrowheads="1"/>
          </p:cNvSpPr>
          <p:nvPr/>
        </p:nvSpPr>
        <p:spPr bwMode="auto">
          <a:xfrm>
            <a:off x="5486400" y="41148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K</a:t>
            </a:r>
          </a:p>
        </p:txBody>
      </p:sp>
      <p:sp>
        <p:nvSpPr>
          <p:cNvPr id="56336" name="Line 15"/>
          <p:cNvSpPr>
            <a:spLocks noChangeShapeType="1"/>
          </p:cNvSpPr>
          <p:nvPr/>
        </p:nvSpPr>
        <p:spPr bwMode="auto">
          <a:xfrm flipV="1">
            <a:off x="1981200" y="3352800"/>
            <a:ext cx="304800" cy="3048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6337"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56338" name="Line 17"/>
          <p:cNvSpPr>
            <a:spLocks noChangeShapeType="1"/>
          </p:cNvSpPr>
          <p:nvPr/>
        </p:nvSpPr>
        <p:spPr bwMode="auto">
          <a:xfrm>
            <a:off x="2057400" y="3962400"/>
            <a:ext cx="685800" cy="762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6339" name="Line 18"/>
          <p:cNvSpPr>
            <a:spLocks noChangeShapeType="1"/>
          </p:cNvSpPr>
          <p:nvPr/>
        </p:nvSpPr>
        <p:spPr bwMode="auto">
          <a:xfrm>
            <a:off x="2667000" y="3429000"/>
            <a:ext cx="228600" cy="4572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6340" name="Line 19"/>
          <p:cNvSpPr>
            <a:spLocks noChangeShapeType="1"/>
          </p:cNvSpPr>
          <p:nvPr/>
        </p:nvSpPr>
        <p:spPr bwMode="auto">
          <a:xfrm flipH="1">
            <a:off x="3124200" y="3581400"/>
            <a:ext cx="533400" cy="3810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6341"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56342" name="Line 21"/>
          <p:cNvSpPr>
            <a:spLocks noChangeShapeType="1"/>
          </p:cNvSpPr>
          <p:nvPr/>
        </p:nvSpPr>
        <p:spPr bwMode="auto">
          <a:xfrm>
            <a:off x="4724400" y="2743200"/>
            <a:ext cx="457200" cy="1524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6343" name="Line 22"/>
          <p:cNvSpPr>
            <a:spLocks noChangeShapeType="1"/>
          </p:cNvSpPr>
          <p:nvPr/>
        </p:nvSpPr>
        <p:spPr bwMode="auto">
          <a:xfrm flipH="1">
            <a:off x="5029200" y="3276600"/>
            <a:ext cx="228600" cy="3810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6344" name="Line 23"/>
          <p:cNvSpPr>
            <a:spLocks noChangeShapeType="1"/>
          </p:cNvSpPr>
          <p:nvPr/>
        </p:nvSpPr>
        <p:spPr bwMode="auto">
          <a:xfrm flipH="1">
            <a:off x="4191000" y="4114800"/>
            <a:ext cx="457200" cy="3810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6345" name="Line 24"/>
          <p:cNvSpPr>
            <a:spLocks noChangeShapeType="1"/>
          </p:cNvSpPr>
          <p:nvPr/>
        </p:nvSpPr>
        <p:spPr bwMode="auto">
          <a:xfrm>
            <a:off x="4114800" y="3505200"/>
            <a:ext cx="4572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6346" name="Line 25"/>
          <p:cNvSpPr>
            <a:spLocks noChangeShapeType="1"/>
          </p:cNvSpPr>
          <p:nvPr/>
        </p:nvSpPr>
        <p:spPr bwMode="auto">
          <a:xfrm>
            <a:off x="3200400" y="4343400"/>
            <a:ext cx="5334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6347" name="Line 26"/>
          <p:cNvSpPr>
            <a:spLocks noChangeShapeType="1"/>
          </p:cNvSpPr>
          <p:nvPr/>
        </p:nvSpPr>
        <p:spPr bwMode="auto">
          <a:xfrm>
            <a:off x="5638800" y="3200400"/>
            <a:ext cx="381000" cy="1524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6348" name="Line 27"/>
          <p:cNvSpPr>
            <a:spLocks noChangeShapeType="1"/>
          </p:cNvSpPr>
          <p:nvPr/>
        </p:nvSpPr>
        <p:spPr bwMode="auto">
          <a:xfrm>
            <a:off x="5105400" y="4114800"/>
            <a:ext cx="381000" cy="1524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6349" name="Line 28"/>
          <p:cNvSpPr>
            <a:spLocks noChangeShapeType="1"/>
          </p:cNvSpPr>
          <p:nvPr/>
        </p:nvSpPr>
        <p:spPr bwMode="auto">
          <a:xfrm>
            <a:off x="6477000" y="3733800"/>
            <a:ext cx="304800" cy="228600"/>
          </a:xfrm>
          <a:prstGeom prst="line">
            <a:avLst/>
          </a:prstGeom>
          <a:noFill/>
          <a:ln w="9525">
            <a:solidFill>
              <a:schemeClr val="tx1"/>
            </a:solidFill>
            <a:round/>
            <a:headEnd/>
            <a:tailEnd/>
          </a:ln>
        </p:spPr>
        <p:txBody>
          <a:bodyPr wrap="none" anchor="ctr"/>
          <a:lstStyle/>
          <a:p>
            <a:endParaRPr lang="en-US"/>
          </a:p>
        </p:txBody>
      </p:sp>
      <p:sp>
        <p:nvSpPr>
          <p:cNvPr id="56350" name="Line 29"/>
          <p:cNvSpPr>
            <a:spLocks noChangeShapeType="1"/>
          </p:cNvSpPr>
          <p:nvPr/>
        </p:nvSpPr>
        <p:spPr bwMode="auto">
          <a:xfrm flipH="1">
            <a:off x="6096000" y="4267200"/>
            <a:ext cx="609600" cy="76200"/>
          </a:xfrm>
          <a:prstGeom prst="line">
            <a:avLst/>
          </a:prstGeom>
          <a:noFill/>
          <a:ln w="9525">
            <a:solidFill>
              <a:schemeClr val="tx1"/>
            </a:solidFill>
            <a:round/>
            <a:headEnd/>
            <a:tailEnd/>
          </a:ln>
        </p:spPr>
        <p:txBody>
          <a:bodyPr wrap="none" anchor="ctr"/>
          <a:lstStyle/>
          <a:p>
            <a:endParaRPr lang="en-US"/>
          </a:p>
        </p:txBody>
      </p:sp>
      <p:sp>
        <p:nvSpPr>
          <p:cNvPr id="56351" name="Line 30"/>
          <p:cNvSpPr>
            <a:spLocks noChangeShapeType="1"/>
          </p:cNvSpPr>
          <p:nvPr/>
        </p:nvSpPr>
        <p:spPr bwMode="auto">
          <a:xfrm flipH="1">
            <a:off x="3733800" y="2590800"/>
            <a:ext cx="381000" cy="0"/>
          </a:xfrm>
          <a:prstGeom prst="line">
            <a:avLst/>
          </a:prstGeom>
          <a:noFill/>
          <a:ln w="9525">
            <a:solidFill>
              <a:schemeClr val="tx1"/>
            </a:solidFill>
            <a:round/>
            <a:headEnd/>
            <a:tailEnd/>
          </a:ln>
        </p:spPr>
        <p:txBody>
          <a:bodyPr wrap="none" anchor="ctr"/>
          <a:lstStyle/>
          <a:p>
            <a:endParaRPr lang="en-US"/>
          </a:p>
        </p:txBody>
      </p:sp>
      <p:sp>
        <p:nvSpPr>
          <p:cNvPr id="56352"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56353" name="Line 32"/>
          <p:cNvSpPr>
            <a:spLocks noChangeShapeType="1"/>
          </p:cNvSpPr>
          <p:nvPr/>
        </p:nvSpPr>
        <p:spPr bwMode="auto">
          <a:xfrm>
            <a:off x="1981200" y="4114800"/>
            <a:ext cx="685800" cy="762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6354" name="Line 33"/>
          <p:cNvSpPr>
            <a:spLocks noChangeShapeType="1"/>
          </p:cNvSpPr>
          <p:nvPr/>
        </p:nvSpPr>
        <p:spPr bwMode="auto">
          <a:xfrm flipH="1">
            <a:off x="5105400" y="3352800"/>
            <a:ext cx="228600" cy="3810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6355" name="Text Box 34"/>
          <p:cNvSpPr txBox="1">
            <a:spLocks noChangeArrowheads="1"/>
          </p:cNvSpPr>
          <p:nvPr/>
        </p:nvSpPr>
        <p:spPr bwMode="auto">
          <a:xfrm>
            <a:off x="762000" y="5410200"/>
            <a:ext cx="7602538" cy="701675"/>
          </a:xfrm>
          <a:prstGeom prst="rect">
            <a:avLst/>
          </a:prstGeom>
          <a:noFill/>
          <a:ln w="9525">
            <a:noFill/>
            <a:miter lim="800000"/>
            <a:headEnd/>
            <a:tailEnd/>
          </a:ln>
        </p:spPr>
        <p:txBody>
          <a:bodyPr wrap="none" anchor="ctr">
            <a:spAutoFit/>
          </a:bodyPr>
          <a:lstStyle/>
          <a:p>
            <a:pPr eaLnBrk="0" hangingPunct="0">
              <a:buFontTx/>
              <a:buChar char="•"/>
            </a:pPr>
            <a:r>
              <a:rPr lang="zh-CN" altLang="en-US" sz="2000"/>
              <a:t> </a:t>
            </a:r>
            <a:r>
              <a:rPr lang="en-US" altLang="zh-CN" sz="2000"/>
              <a:t>Node C receives RREQ from G and H, but does not forward</a:t>
            </a:r>
          </a:p>
          <a:p>
            <a:pPr eaLnBrk="0" hangingPunct="0"/>
            <a:r>
              <a:rPr lang="en-US" altLang="zh-CN" sz="2000"/>
              <a:t>   it again, because node C has </a:t>
            </a:r>
            <a:r>
              <a:rPr lang="en-US" altLang="zh-CN" sz="2000">
                <a:solidFill>
                  <a:srgbClr val="FF99CC"/>
                </a:solidFill>
              </a:rPr>
              <a:t>already forwarded RREQ</a:t>
            </a:r>
            <a:r>
              <a:rPr lang="en-US" altLang="zh-CN" sz="2000"/>
              <a:t> once</a:t>
            </a:r>
          </a:p>
        </p:txBody>
      </p:sp>
      <p:sp>
        <p:nvSpPr>
          <p:cNvPr id="56356" name="Oval 35"/>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56357" name="Oval 36"/>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56358" name="Line 37"/>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56359" name="Oval 38"/>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M</a:t>
            </a:r>
          </a:p>
        </p:txBody>
      </p:sp>
      <p:sp>
        <p:nvSpPr>
          <p:cNvPr id="56360" name="Line 39"/>
          <p:cNvSpPr>
            <a:spLocks noChangeShapeType="1"/>
          </p:cNvSpPr>
          <p:nvPr/>
        </p:nvSpPr>
        <p:spPr bwMode="auto">
          <a:xfrm flipV="1">
            <a:off x="6553200" y="3352800"/>
            <a:ext cx="381000" cy="76200"/>
          </a:xfrm>
          <a:prstGeom prst="line">
            <a:avLst/>
          </a:prstGeom>
          <a:noFill/>
          <a:ln w="9525">
            <a:solidFill>
              <a:schemeClr val="tx1"/>
            </a:solidFill>
            <a:round/>
            <a:headEnd/>
            <a:tailEnd/>
          </a:ln>
        </p:spPr>
        <p:txBody>
          <a:bodyPr wrap="none" anchor="ctr"/>
          <a:lstStyle/>
          <a:p>
            <a:endParaRPr lang="en-US"/>
          </a:p>
        </p:txBody>
      </p:sp>
      <p:sp>
        <p:nvSpPr>
          <p:cNvPr id="56361" name="Oval 40"/>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56362" name="Line 41"/>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56363" name="Oval 42"/>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56364" name="Line 43"/>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
        <p:nvSpPr>
          <p:cNvPr id="56365" name="Text Box 44"/>
          <p:cNvSpPr txBox="1">
            <a:spLocks noChangeArrowheads="1"/>
          </p:cNvSpPr>
          <p:nvPr/>
        </p:nvSpPr>
        <p:spPr bwMode="auto">
          <a:xfrm>
            <a:off x="4495800" y="4343400"/>
            <a:ext cx="1042988" cy="396875"/>
          </a:xfrm>
          <a:prstGeom prst="rect">
            <a:avLst/>
          </a:prstGeom>
          <a:noFill/>
          <a:ln w="9525">
            <a:noFill/>
            <a:miter lim="800000"/>
            <a:headEnd/>
            <a:tailEnd/>
          </a:ln>
        </p:spPr>
        <p:txBody>
          <a:bodyPr wrap="none" anchor="ctr">
            <a:spAutoFit/>
          </a:bodyPr>
          <a:lstStyle/>
          <a:p>
            <a:pPr eaLnBrk="0" hangingPunct="0"/>
            <a:r>
              <a:rPr lang="en-US" altLang="zh-CN" sz="2000">
                <a:solidFill>
                  <a:srgbClr val="FF0000"/>
                </a:solidFill>
              </a:rPr>
              <a:t>[S,C,G]</a:t>
            </a:r>
          </a:p>
        </p:txBody>
      </p:sp>
      <p:sp>
        <p:nvSpPr>
          <p:cNvPr id="56366" name="Text Box 45"/>
          <p:cNvSpPr txBox="1">
            <a:spLocks noChangeArrowheads="1"/>
          </p:cNvSpPr>
          <p:nvPr/>
        </p:nvSpPr>
        <p:spPr bwMode="auto">
          <a:xfrm>
            <a:off x="5699125" y="2849563"/>
            <a:ext cx="987425" cy="396875"/>
          </a:xfrm>
          <a:prstGeom prst="rect">
            <a:avLst/>
          </a:prstGeom>
          <a:noFill/>
          <a:ln w="9525">
            <a:noFill/>
            <a:miter lim="800000"/>
            <a:headEnd/>
            <a:tailEnd/>
          </a:ln>
        </p:spPr>
        <p:txBody>
          <a:bodyPr wrap="none" anchor="ctr">
            <a:spAutoFit/>
          </a:bodyPr>
          <a:lstStyle/>
          <a:p>
            <a:pPr eaLnBrk="0" hangingPunct="0"/>
            <a:r>
              <a:rPr lang="en-US" altLang="zh-CN" sz="2000">
                <a:solidFill>
                  <a:srgbClr val="FF0000"/>
                </a:solidFill>
              </a:rPr>
              <a:t>[S,E,F]</a:t>
            </a:r>
          </a:p>
        </p:txBody>
      </p:sp>
    </p:spTree>
    <p:extLst>
      <p:ext uri="{BB962C8B-B14F-4D97-AF65-F5344CB8AC3E}">
        <p14:creationId xmlns:p14="http://schemas.microsoft.com/office/powerpoint/2010/main" val="75896867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t>Route Discovery in DSR</a:t>
            </a:r>
          </a:p>
        </p:txBody>
      </p:sp>
      <p:sp>
        <p:nvSpPr>
          <p:cNvPr id="46" name="Slide Number Placeholder 5"/>
          <p:cNvSpPr>
            <a:spLocks noGrp="1"/>
          </p:cNvSpPr>
          <p:nvPr>
            <p:ph type="sldNum" sz="quarter" idx="10"/>
          </p:nvPr>
        </p:nvSpPr>
        <p:spPr>
          <a:xfrm>
            <a:off x="7924800" y="6356350"/>
            <a:ext cx="762000" cy="365125"/>
          </a:xfrm>
        </p:spPr>
        <p:txBody>
          <a:bodyPr/>
          <a:lstStyle/>
          <a:p>
            <a:pPr>
              <a:defRPr/>
            </a:pPr>
            <a:fld id="{C0874E57-BEAA-4E36-96D0-2246B85D246D}" type="slidenum">
              <a:rPr lang="en-US" altLang="en-US"/>
              <a:pPr>
                <a:defRPr/>
              </a:pPr>
              <a:t>36</a:t>
            </a:fld>
            <a:endParaRPr lang="en-US" altLang="en-US"/>
          </a:p>
        </p:txBody>
      </p:sp>
      <p:sp>
        <p:nvSpPr>
          <p:cNvPr id="57348"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57349"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A</a:t>
            </a:r>
          </a:p>
        </p:txBody>
      </p:sp>
      <p:sp>
        <p:nvSpPr>
          <p:cNvPr id="57350"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57351"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57352"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F</a:t>
            </a:r>
          </a:p>
        </p:txBody>
      </p:sp>
      <p:sp>
        <p:nvSpPr>
          <p:cNvPr id="57353"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H</a:t>
            </a:r>
          </a:p>
        </p:txBody>
      </p:sp>
      <p:sp>
        <p:nvSpPr>
          <p:cNvPr id="57354"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J</a:t>
            </a:r>
          </a:p>
        </p:txBody>
      </p:sp>
      <p:sp>
        <p:nvSpPr>
          <p:cNvPr id="57355" name="Oval 10" descr="Water droplets"/>
          <p:cNvSpPr>
            <a:spLocks noChangeArrowheads="1"/>
          </p:cNvSpPr>
          <p:nvPr/>
        </p:nvSpPr>
        <p:spPr bwMode="auto">
          <a:xfrm>
            <a:off x="6705600" y="3886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solidFill>
                  <a:srgbClr val="FF0000"/>
                </a:solidFill>
              </a:rPr>
              <a:t>D</a:t>
            </a:r>
          </a:p>
        </p:txBody>
      </p:sp>
      <p:sp>
        <p:nvSpPr>
          <p:cNvPr id="57356"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C</a:t>
            </a:r>
          </a:p>
        </p:txBody>
      </p:sp>
      <p:sp>
        <p:nvSpPr>
          <p:cNvPr id="57357"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G</a:t>
            </a:r>
          </a:p>
        </p:txBody>
      </p:sp>
      <p:sp>
        <p:nvSpPr>
          <p:cNvPr id="57358" name="Oval 13"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I</a:t>
            </a:r>
          </a:p>
        </p:txBody>
      </p:sp>
      <p:sp>
        <p:nvSpPr>
          <p:cNvPr id="57359" name="Oval 14" descr="Water droplets"/>
          <p:cNvSpPr>
            <a:spLocks noChangeArrowheads="1"/>
          </p:cNvSpPr>
          <p:nvPr/>
        </p:nvSpPr>
        <p:spPr bwMode="auto">
          <a:xfrm>
            <a:off x="5486400" y="41148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K</a:t>
            </a:r>
          </a:p>
        </p:txBody>
      </p:sp>
      <p:sp>
        <p:nvSpPr>
          <p:cNvPr id="57360"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57361"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57362"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57363"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57364"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57365"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57366" name="Line 21"/>
          <p:cNvSpPr>
            <a:spLocks noChangeShapeType="1"/>
          </p:cNvSpPr>
          <p:nvPr/>
        </p:nvSpPr>
        <p:spPr bwMode="auto">
          <a:xfrm>
            <a:off x="4724400" y="2743200"/>
            <a:ext cx="457200" cy="152400"/>
          </a:xfrm>
          <a:prstGeom prst="line">
            <a:avLst/>
          </a:prstGeom>
          <a:noFill/>
          <a:ln w="9525">
            <a:solidFill>
              <a:schemeClr val="tx1"/>
            </a:solidFill>
            <a:round/>
            <a:headEnd/>
            <a:tailEnd/>
          </a:ln>
        </p:spPr>
        <p:txBody>
          <a:bodyPr wrap="none" anchor="ctr"/>
          <a:lstStyle/>
          <a:p>
            <a:endParaRPr lang="en-US"/>
          </a:p>
        </p:txBody>
      </p:sp>
      <p:sp>
        <p:nvSpPr>
          <p:cNvPr id="57367"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57368" name="Line 23"/>
          <p:cNvSpPr>
            <a:spLocks noChangeShapeType="1"/>
          </p:cNvSpPr>
          <p:nvPr/>
        </p:nvSpPr>
        <p:spPr bwMode="auto">
          <a:xfrm flipH="1">
            <a:off x="4191000" y="4114800"/>
            <a:ext cx="457200" cy="3810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7369"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57370" name="Line 25"/>
          <p:cNvSpPr>
            <a:spLocks noChangeShapeType="1"/>
          </p:cNvSpPr>
          <p:nvPr/>
        </p:nvSpPr>
        <p:spPr bwMode="auto">
          <a:xfrm>
            <a:off x="3200400" y="4343400"/>
            <a:ext cx="533400" cy="2286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7371" name="Line 26"/>
          <p:cNvSpPr>
            <a:spLocks noChangeShapeType="1"/>
          </p:cNvSpPr>
          <p:nvPr/>
        </p:nvSpPr>
        <p:spPr bwMode="auto">
          <a:xfrm>
            <a:off x="5638800" y="3200400"/>
            <a:ext cx="381000" cy="1524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7372" name="Line 27"/>
          <p:cNvSpPr>
            <a:spLocks noChangeShapeType="1"/>
          </p:cNvSpPr>
          <p:nvPr/>
        </p:nvSpPr>
        <p:spPr bwMode="auto">
          <a:xfrm>
            <a:off x="5105400" y="4114800"/>
            <a:ext cx="381000" cy="1524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7373" name="Line 28"/>
          <p:cNvSpPr>
            <a:spLocks noChangeShapeType="1"/>
          </p:cNvSpPr>
          <p:nvPr/>
        </p:nvSpPr>
        <p:spPr bwMode="auto">
          <a:xfrm>
            <a:off x="6477000" y="3733800"/>
            <a:ext cx="304800" cy="2286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7374" name="Line 29"/>
          <p:cNvSpPr>
            <a:spLocks noChangeShapeType="1"/>
          </p:cNvSpPr>
          <p:nvPr/>
        </p:nvSpPr>
        <p:spPr bwMode="auto">
          <a:xfrm flipH="1">
            <a:off x="6096000" y="4267200"/>
            <a:ext cx="609600" cy="762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7375" name="Line 30"/>
          <p:cNvSpPr>
            <a:spLocks noChangeShapeType="1"/>
          </p:cNvSpPr>
          <p:nvPr/>
        </p:nvSpPr>
        <p:spPr bwMode="auto">
          <a:xfrm flipH="1">
            <a:off x="3733800" y="2590800"/>
            <a:ext cx="381000" cy="0"/>
          </a:xfrm>
          <a:prstGeom prst="line">
            <a:avLst/>
          </a:prstGeom>
          <a:noFill/>
          <a:ln w="9525">
            <a:solidFill>
              <a:schemeClr val="tx1"/>
            </a:solidFill>
            <a:round/>
            <a:headEnd/>
            <a:tailEnd/>
          </a:ln>
        </p:spPr>
        <p:txBody>
          <a:bodyPr wrap="none" anchor="ctr"/>
          <a:lstStyle/>
          <a:p>
            <a:endParaRPr lang="en-US"/>
          </a:p>
        </p:txBody>
      </p:sp>
      <p:sp>
        <p:nvSpPr>
          <p:cNvPr id="57376"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57377" name="Oval 32"/>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57378" name="Oval 33"/>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57379" name="Line 34"/>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57380" name="Oval 35" descr="Water droplets"/>
          <p:cNvSpPr>
            <a:spLocks noChangeArrowheads="1"/>
          </p:cNvSpPr>
          <p:nvPr/>
        </p:nvSpPr>
        <p:spPr bwMode="auto">
          <a:xfrm>
            <a:off x="6934200" y="30480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M</a:t>
            </a:r>
          </a:p>
        </p:txBody>
      </p:sp>
      <p:sp>
        <p:nvSpPr>
          <p:cNvPr id="57381" name="Line 36"/>
          <p:cNvSpPr>
            <a:spLocks noChangeShapeType="1"/>
          </p:cNvSpPr>
          <p:nvPr/>
        </p:nvSpPr>
        <p:spPr bwMode="auto">
          <a:xfrm flipV="1">
            <a:off x="6553200" y="3352800"/>
            <a:ext cx="381000" cy="762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7382" name="Text Box 37"/>
          <p:cNvSpPr txBox="1">
            <a:spLocks noChangeArrowheads="1"/>
          </p:cNvSpPr>
          <p:nvPr/>
        </p:nvSpPr>
        <p:spPr bwMode="auto">
          <a:xfrm>
            <a:off x="609600" y="5257800"/>
            <a:ext cx="6858000" cy="1006475"/>
          </a:xfrm>
          <a:prstGeom prst="rect">
            <a:avLst/>
          </a:prstGeom>
          <a:noFill/>
          <a:ln w="9525">
            <a:noFill/>
            <a:miter lim="800000"/>
            <a:headEnd/>
            <a:tailEnd/>
          </a:ln>
        </p:spPr>
        <p:txBody>
          <a:bodyPr wrap="none" anchor="ctr">
            <a:spAutoFit/>
          </a:bodyPr>
          <a:lstStyle/>
          <a:p>
            <a:pPr eaLnBrk="0" hangingPunct="0">
              <a:buFontTx/>
              <a:buChar char="•"/>
            </a:pPr>
            <a:r>
              <a:rPr lang="zh-CN" altLang="en-US" sz="2000"/>
              <a:t> </a:t>
            </a:r>
            <a:r>
              <a:rPr lang="en-US" altLang="zh-CN" sz="2000"/>
              <a:t>Nodes J and K both broadcast RREQ to node D</a:t>
            </a:r>
          </a:p>
          <a:p>
            <a:pPr eaLnBrk="0" hangingPunct="0">
              <a:buFontTx/>
              <a:buChar char="•"/>
            </a:pPr>
            <a:r>
              <a:rPr lang="en-US" altLang="zh-CN" sz="2000"/>
              <a:t> Since nodes J and K are </a:t>
            </a:r>
            <a:r>
              <a:rPr lang="en-US" altLang="zh-CN" sz="2000">
                <a:solidFill>
                  <a:srgbClr val="0000FF"/>
                </a:solidFill>
              </a:rPr>
              <a:t>hidden </a:t>
            </a:r>
            <a:r>
              <a:rPr lang="en-US" altLang="zh-CN" sz="2000"/>
              <a:t>from each other, their</a:t>
            </a:r>
          </a:p>
          <a:p>
            <a:pPr eaLnBrk="0" hangingPunct="0"/>
            <a:r>
              <a:rPr lang="en-US" altLang="zh-CN" sz="2000"/>
              <a:t>   </a:t>
            </a:r>
            <a:r>
              <a:rPr lang="en-US" altLang="zh-CN" sz="2000">
                <a:solidFill>
                  <a:srgbClr val="A50021"/>
                </a:solidFill>
              </a:rPr>
              <a:t>transmissions may collide</a:t>
            </a:r>
            <a:r>
              <a:rPr lang="en-US" altLang="zh-CN" sz="2000"/>
              <a:t> </a:t>
            </a:r>
            <a:endParaRPr lang="en-US" altLang="zh-CN" sz="2000">
              <a:solidFill>
                <a:srgbClr val="FF0000"/>
              </a:solidFill>
            </a:endParaRPr>
          </a:p>
        </p:txBody>
      </p:sp>
      <p:sp>
        <p:nvSpPr>
          <p:cNvPr id="57383" name="Oval 38"/>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57384" name="Line 39"/>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57385" name="Oval 40"/>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L</a:t>
            </a:r>
          </a:p>
        </p:txBody>
      </p:sp>
      <p:sp>
        <p:nvSpPr>
          <p:cNvPr id="57386" name="Line 41"/>
          <p:cNvSpPr>
            <a:spLocks noChangeShapeType="1"/>
          </p:cNvSpPr>
          <p:nvPr/>
        </p:nvSpPr>
        <p:spPr bwMode="auto">
          <a:xfrm>
            <a:off x="7543800" y="3352800"/>
            <a:ext cx="304800" cy="0"/>
          </a:xfrm>
          <a:prstGeom prst="line">
            <a:avLst/>
          </a:prstGeom>
          <a:noFill/>
          <a:ln w="9525">
            <a:solidFill>
              <a:schemeClr val="tx1"/>
            </a:solidFill>
            <a:round/>
            <a:headEnd/>
            <a:tailEnd/>
          </a:ln>
        </p:spPr>
        <p:txBody>
          <a:bodyPr wrap="none" anchor="ctr"/>
          <a:lstStyle/>
          <a:p>
            <a:endParaRPr lang="en-US"/>
          </a:p>
        </p:txBody>
      </p:sp>
      <p:sp>
        <p:nvSpPr>
          <p:cNvPr id="57387" name="Text Box 42"/>
          <p:cNvSpPr txBox="1">
            <a:spLocks noChangeArrowheads="1"/>
          </p:cNvSpPr>
          <p:nvPr/>
        </p:nvSpPr>
        <p:spPr bwMode="auto">
          <a:xfrm>
            <a:off x="6019800" y="4495800"/>
            <a:ext cx="1296988" cy="396875"/>
          </a:xfrm>
          <a:prstGeom prst="rect">
            <a:avLst/>
          </a:prstGeom>
          <a:noFill/>
          <a:ln w="9525">
            <a:noFill/>
            <a:miter lim="800000"/>
            <a:headEnd/>
            <a:tailEnd/>
          </a:ln>
        </p:spPr>
        <p:txBody>
          <a:bodyPr wrap="none" anchor="ctr">
            <a:spAutoFit/>
          </a:bodyPr>
          <a:lstStyle/>
          <a:p>
            <a:pPr eaLnBrk="0" hangingPunct="0"/>
            <a:r>
              <a:rPr lang="en-US" altLang="zh-CN" sz="2000"/>
              <a:t>[S,C,G,K]</a:t>
            </a:r>
          </a:p>
        </p:txBody>
      </p:sp>
      <p:sp>
        <p:nvSpPr>
          <p:cNvPr id="57388" name="Text Box 43"/>
          <p:cNvSpPr txBox="1">
            <a:spLocks noChangeArrowheads="1"/>
          </p:cNvSpPr>
          <p:nvPr/>
        </p:nvSpPr>
        <p:spPr bwMode="auto">
          <a:xfrm>
            <a:off x="5867400" y="2819400"/>
            <a:ext cx="1198563" cy="396875"/>
          </a:xfrm>
          <a:prstGeom prst="rect">
            <a:avLst/>
          </a:prstGeom>
          <a:noFill/>
          <a:ln w="9525">
            <a:noFill/>
            <a:miter lim="800000"/>
            <a:headEnd/>
            <a:tailEnd/>
          </a:ln>
        </p:spPr>
        <p:txBody>
          <a:bodyPr wrap="none" anchor="ctr">
            <a:spAutoFit/>
          </a:bodyPr>
          <a:lstStyle/>
          <a:p>
            <a:pPr algn="ctr" eaLnBrk="0" hangingPunct="0"/>
            <a:r>
              <a:rPr lang="en-US" altLang="zh-CN" sz="2000"/>
              <a:t>[S,E,F,J]</a:t>
            </a:r>
          </a:p>
        </p:txBody>
      </p:sp>
    </p:spTree>
    <p:extLst>
      <p:ext uri="{BB962C8B-B14F-4D97-AF65-F5344CB8AC3E}">
        <p14:creationId xmlns:p14="http://schemas.microsoft.com/office/powerpoint/2010/main" val="41082159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0"/>
          </p:nvPr>
        </p:nvSpPr>
        <p:spPr>
          <a:xfrm>
            <a:off x="6553200" y="6243638"/>
            <a:ext cx="2133600" cy="457200"/>
          </a:xfrm>
        </p:spPr>
        <p:txBody>
          <a:bodyPr/>
          <a:lstStyle/>
          <a:p>
            <a:pPr>
              <a:defRPr/>
            </a:pPr>
            <a:fld id="{2DBC6EE2-D58E-40FC-B116-D25C0D070ABA}" type="slidenum">
              <a:rPr lang="en-US" altLang="en-US"/>
              <a:pPr>
                <a:defRPr/>
              </a:pPr>
              <a:t>37</a:t>
            </a:fld>
            <a:endParaRPr lang="en-US" altLang="en-US" dirty="0"/>
          </a:p>
        </p:txBody>
      </p:sp>
      <p:sp>
        <p:nvSpPr>
          <p:cNvPr id="58371" name="Rectangle 2"/>
          <p:cNvSpPr>
            <a:spLocks noGrp="1" noChangeArrowheads="1"/>
          </p:cNvSpPr>
          <p:nvPr>
            <p:ph type="title"/>
          </p:nvPr>
        </p:nvSpPr>
        <p:spPr/>
        <p:txBody>
          <a:bodyPr/>
          <a:lstStyle/>
          <a:p>
            <a:r>
              <a:rPr lang="en-US" altLang="zh-CN"/>
              <a:t>Route Discovery in DSR</a:t>
            </a:r>
          </a:p>
        </p:txBody>
      </p:sp>
      <p:sp>
        <p:nvSpPr>
          <p:cNvPr id="58372"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58373"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A</a:t>
            </a:r>
          </a:p>
        </p:txBody>
      </p:sp>
      <p:sp>
        <p:nvSpPr>
          <p:cNvPr id="58374"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58375"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58376"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F</a:t>
            </a:r>
          </a:p>
        </p:txBody>
      </p:sp>
      <p:sp>
        <p:nvSpPr>
          <p:cNvPr id="58377"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H</a:t>
            </a:r>
          </a:p>
        </p:txBody>
      </p:sp>
      <p:sp>
        <p:nvSpPr>
          <p:cNvPr id="58378"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J</a:t>
            </a:r>
          </a:p>
        </p:txBody>
      </p:sp>
      <p:sp>
        <p:nvSpPr>
          <p:cNvPr id="58379" name="Oval 10" descr="Water droplets"/>
          <p:cNvSpPr>
            <a:spLocks noChangeArrowheads="1"/>
          </p:cNvSpPr>
          <p:nvPr/>
        </p:nvSpPr>
        <p:spPr bwMode="auto">
          <a:xfrm>
            <a:off x="6705600" y="3886200"/>
            <a:ext cx="609600" cy="609600"/>
          </a:xfrm>
          <a:prstGeom prst="ellipse">
            <a:avLst/>
          </a:prstGeom>
          <a:blipFill dpi="0" rotWithShape="0">
            <a:blip r:embed="rId2"/>
            <a:srcRect/>
            <a:tile tx="0" ty="0" sx="100000" sy="100000" flip="none" algn="tl"/>
          </a:blipFill>
          <a:ln w="12700">
            <a:solidFill>
              <a:schemeClr val="tx1"/>
            </a:solidFill>
            <a:round/>
            <a:headEnd/>
            <a:tailEnd/>
          </a:ln>
        </p:spPr>
        <p:txBody>
          <a:bodyPr wrap="none" anchor="ctr"/>
          <a:lstStyle/>
          <a:p>
            <a:pPr algn="ctr" eaLnBrk="0" hangingPunct="0"/>
            <a:r>
              <a:rPr lang="en-US" altLang="zh-CN" sz="2000"/>
              <a:t>D</a:t>
            </a:r>
          </a:p>
        </p:txBody>
      </p:sp>
      <p:sp>
        <p:nvSpPr>
          <p:cNvPr id="58380"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C</a:t>
            </a:r>
          </a:p>
        </p:txBody>
      </p:sp>
      <p:sp>
        <p:nvSpPr>
          <p:cNvPr id="58381"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G</a:t>
            </a:r>
          </a:p>
        </p:txBody>
      </p:sp>
      <p:sp>
        <p:nvSpPr>
          <p:cNvPr id="58382" name="Oval 13"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I</a:t>
            </a:r>
          </a:p>
        </p:txBody>
      </p:sp>
      <p:sp>
        <p:nvSpPr>
          <p:cNvPr id="58383" name="Oval 14" descr="Water droplets"/>
          <p:cNvSpPr>
            <a:spLocks noChangeArrowheads="1"/>
          </p:cNvSpPr>
          <p:nvPr/>
        </p:nvSpPr>
        <p:spPr bwMode="auto">
          <a:xfrm>
            <a:off x="5486400" y="41148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K</a:t>
            </a:r>
          </a:p>
        </p:txBody>
      </p:sp>
      <p:sp>
        <p:nvSpPr>
          <p:cNvPr id="58384"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58385"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58386"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58387"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58388"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58389"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58390" name="Line 21"/>
          <p:cNvSpPr>
            <a:spLocks noChangeShapeType="1"/>
          </p:cNvSpPr>
          <p:nvPr/>
        </p:nvSpPr>
        <p:spPr bwMode="auto">
          <a:xfrm>
            <a:off x="4724400" y="2743200"/>
            <a:ext cx="457200" cy="152400"/>
          </a:xfrm>
          <a:prstGeom prst="line">
            <a:avLst/>
          </a:prstGeom>
          <a:noFill/>
          <a:ln w="9525">
            <a:solidFill>
              <a:schemeClr val="tx1"/>
            </a:solidFill>
            <a:round/>
            <a:headEnd/>
            <a:tailEnd/>
          </a:ln>
        </p:spPr>
        <p:txBody>
          <a:bodyPr wrap="none" anchor="ctr"/>
          <a:lstStyle/>
          <a:p>
            <a:endParaRPr lang="en-US"/>
          </a:p>
        </p:txBody>
      </p:sp>
      <p:sp>
        <p:nvSpPr>
          <p:cNvPr id="58391"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58392" name="Line 23"/>
          <p:cNvSpPr>
            <a:spLocks noChangeShapeType="1"/>
          </p:cNvSpPr>
          <p:nvPr/>
        </p:nvSpPr>
        <p:spPr bwMode="auto">
          <a:xfrm flipH="1">
            <a:off x="4191000" y="4114800"/>
            <a:ext cx="457200" cy="381000"/>
          </a:xfrm>
          <a:prstGeom prst="line">
            <a:avLst/>
          </a:prstGeom>
          <a:noFill/>
          <a:ln w="12700">
            <a:solidFill>
              <a:schemeClr val="tx1"/>
            </a:solidFill>
            <a:round/>
            <a:headEnd/>
            <a:tailEnd/>
          </a:ln>
        </p:spPr>
        <p:txBody>
          <a:bodyPr wrap="none" anchor="ctr"/>
          <a:lstStyle/>
          <a:p>
            <a:endParaRPr lang="en-US"/>
          </a:p>
        </p:txBody>
      </p:sp>
      <p:sp>
        <p:nvSpPr>
          <p:cNvPr id="58393"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58394" name="Line 25"/>
          <p:cNvSpPr>
            <a:spLocks noChangeShapeType="1"/>
          </p:cNvSpPr>
          <p:nvPr/>
        </p:nvSpPr>
        <p:spPr bwMode="auto">
          <a:xfrm>
            <a:off x="3200400" y="4343400"/>
            <a:ext cx="533400" cy="228600"/>
          </a:xfrm>
          <a:prstGeom prst="line">
            <a:avLst/>
          </a:prstGeom>
          <a:noFill/>
          <a:ln w="12700">
            <a:solidFill>
              <a:schemeClr val="tx1"/>
            </a:solidFill>
            <a:round/>
            <a:headEnd/>
            <a:tailEnd/>
          </a:ln>
        </p:spPr>
        <p:txBody>
          <a:bodyPr wrap="none" anchor="ctr"/>
          <a:lstStyle/>
          <a:p>
            <a:endParaRPr lang="en-US"/>
          </a:p>
        </p:txBody>
      </p:sp>
      <p:sp>
        <p:nvSpPr>
          <p:cNvPr id="58395" name="Line 26"/>
          <p:cNvSpPr>
            <a:spLocks noChangeShapeType="1"/>
          </p:cNvSpPr>
          <p:nvPr/>
        </p:nvSpPr>
        <p:spPr bwMode="auto">
          <a:xfrm>
            <a:off x="5638800" y="3200400"/>
            <a:ext cx="381000" cy="152400"/>
          </a:xfrm>
          <a:prstGeom prst="line">
            <a:avLst/>
          </a:prstGeom>
          <a:noFill/>
          <a:ln w="12700">
            <a:solidFill>
              <a:schemeClr val="tx1"/>
            </a:solidFill>
            <a:round/>
            <a:headEnd/>
            <a:tailEnd/>
          </a:ln>
        </p:spPr>
        <p:txBody>
          <a:bodyPr wrap="none" anchor="ctr"/>
          <a:lstStyle/>
          <a:p>
            <a:endParaRPr lang="en-US"/>
          </a:p>
        </p:txBody>
      </p:sp>
      <p:sp>
        <p:nvSpPr>
          <p:cNvPr id="58396" name="Line 27"/>
          <p:cNvSpPr>
            <a:spLocks noChangeShapeType="1"/>
          </p:cNvSpPr>
          <p:nvPr/>
        </p:nvSpPr>
        <p:spPr bwMode="auto">
          <a:xfrm>
            <a:off x="5105400" y="4114800"/>
            <a:ext cx="381000" cy="152400"/>
          </a:xfrm>
          <a:prstGeom prst="line">
            <a:avLst/>
          </a:prstGeom>
          <a:noFill/>
          <a:ln w="12700">
            <a:solidFill>
              <a:schemeClr val="tx1"/>
            </a:solidFill>
            <a:round/>
            <a:headEnd/>
            <a:tailEnd/>
          </a:ln>
        </p:spPr>
        <p:txBody>
          <a:bodyPr wrap="none" anchor="ctr"/>
          <a:lstStyle/>
          <a:p>
            <a:endParaRPr lang="en-US"/>
          </a:p>
        </p:txBody>
      </p:sp>
      <p:sp>
        <p:nvSpPr>
          <p:cNvPr id="58397" name="Line 28"/>
          <p:cNvSpPr>
            <a:spLocks noChangeShapeType="1"/>
          </p:cNvSpPr>
          <p:nvPr/>
        </p:nvSpPr>
        <p:spPr bwMode="auto">
          <a:xfrm>
            <a:off x="6477000" y="3733800"/>
            <a:ext cx="304800" cy="228600"/>
          </a:xfrm>
          <a:prstGeom prst="line">
            <a:avLst/>
          </a:prstGeom>
          <a:noFill/>
          <a:ln w="12700">
            <a:solidFill>
              <a:schemeClr val="tx1"/>
            </a:solidFill>
            <a:round/>
            <a:headEnd/>
            <a:tailEnd/>
          </a:ln>
        </p:spPr>
        <p:txBody>
          <a:bodyPr wrap="none" anchor="ctr"/>
          <a:lstStyle/>
          <a:p>
            <a:endParaRPr lang="en-US"/>
          </a:p>
        </p:txBody>
      </p:sp>
      <p:sp>
        <p:nvSpPr>
          <p:cNvPr id="58398" name="Line 29"/>
          <p:cNvSpPr>
            <a:spLocks noChangeShapeType="1"/>
          </p:cNvSpPr>
          <p:nvPr/>
        </p:nvSpPr>
        <p:spPr bwMode="auto">
          <a:xfrm flipH="1">
            <a:off x="6096000" y="4267200"/>
            <a:ext cx="609600" cy="76200"/>
          </a:xfrm>
          <a:prstGeom prst="line">
            <a:avLst/>
          </a:prstGeom>
          <a:noFill/>
          <a:ln w="12700">
            <a:solidFill>
              <a:schemeClr val="tx1"/>
            </a:solidFill>
            <a:round/>
            <a:headEnd/>
            <a:tailEnd/>
          </a:ln>
        </p:spPr>
        <p:txBody>
          <a:bodyPr wrap="none" anchor="ctr"/>
          <a:lstStyle/>
          <a:p>
            <a:endParaRPr lang="en-US"/>
          </a:p>
        </p:txBody>
      </p:sp>
      <p:sp>
        <p:nvSpPr>
          <p:cNvPr id="58399" name="Line 30"/>
          <p:cNvSpPr>
            <a:spLocks noChangeShapeType="1"/>
          </p:cNvSpPr>
          <p:nvPr/>
        </p:nvSpPr>
        <p:spPr bwMode="auto">
          <a:xfrm flipH="1">
            <a:off x="3733800" y="2590800"/>
            <a:ext cx="381000" cy="0"/>
          </a:xfrm>
          <a:prstGeom prst="line">
            <a:avLst/>
          </a:prstGeom>
          <a:noFill/>
          <a:ln w="9525">
            <a:solidFill>
              <a:schemeClr val="tx1"/>
            </a:solidFill>
            <a:round/>
            <a:headEnd/>
            <a:tailEnd/>
          </a:ln>
        </p:spPr>
        <p:txBody>
          <a:bodyPr wrap="none" anchor="ctr"/>
          <a:lstStyle/>
          <a:p>
            <a:endParaRPr lang="en-US"/>
          </a:p>
        </p:txBody>
      </p:sp>
      <p:sp>
        <p:nvSpPr>
          <p:cNvPr id="58400"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58401" name="Oval 32"/>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58402" name="Oval 33"/>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58403" name="Line 34"/>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58404" name="Text Box 35"/>
          <p:cNvSpPr txBox="1">
            <a:spLocks noChangeArrowheads="1"/>
          </p:cNvSpPr>
          <p:nvPr/>
        </p:nvSpPr>
        <p:spPr bwMode="auto">
          <a:xfrm>
            <a:off x="1066800" y="5334000"/>
            <a:ext cx="6256338" cy="701675"/>
          </a:xfrm>
          <a:prstGeom prst="rect">
            <a:avLst/>
          </a:prstGeom>
          <a:noFill/>
          <a:ln w="9525">
            <a:noFill/>
            <a:miter lim="800000"/>
            <a:headEnd/>
            <a:tailEnd/>
          </a:ln>
        </p:spPr>
        <p:txBody>
          <a:bodyPr wrap="none" anchor="ctr">
            <a:spAutoFit/>
          </a:bodyPr>
          <a:lstStyle/>
          <a:p>
            <a:pPr eaLnBrk="0" hangingPunct="0">
              <a:buFontTx/>
              <a:buChar char="•"/>
            </a:pPr>
            <a:r>
              <a:rPr lang="zh-CN" altLang="en-US" sz="2000"/>
              <a:t> </a:t>
            </a:r>
            <a:r>
              <a:rPr lang="en-US" altLang="zh-CN" sz="2000"/>
              <a:t>Node D </a:t>
            </a:r>
            <a:r>
              <a:rPr lang="en-US" altLang="zh-CN" sz="2000">
                <a:solidFill>
                  <a:srgbClr val="A50021"/>
                </a:solidFill>
              </a:rPr>
              <a:t>does not forward</a:t>
            </a:r>
            <a:r>
              <a:rPr lang="en-US" altLang="zh-CN" sz="2000"/>
              <a:t> RREQ, because node D</a:t>
            </a:r>
          </a:p>
          <a:p>
            <a:pPr eaLnBrk="0" hangingPunct="0"/>
            <a:r>
              <a:rPr lang="en-US" altLang="zh-CN" sz="2000"/>
              <a:t>   is the </a:t>
            </a:r>
            <a:r>
              <a:rPr lang="en-US" altLang="zh-CN" sz="2000">
                <a:solidFill>
                  <a:srgbClr val="FF99CC"/>
                </a:solidFill>
              </a:rPr>
              <a:t>intended target</a:t>
            </a:r>
            <a:r>
              <a:rPr lang="en-US" altLang="zh-CN" sz="2000">
                <a:solidFill>
                  <a:schemeClr val="accent1"/>
                </a:solidFill>
              </a:rPr>
              <a:t> </a:t>
            </a:r>
            <a:r>
              <a:rPr lang="en-US" altLang="zh-CN" sz="2000"/>
              <a:t>of the route discovery</a:t>
            </a:r>
          </a:p>
        </p:txBody>
      </p:sp>
      <p:sp>
        <p:nvSpPr>
          <p:cNvPr id="58405" name="Oval 36" descr="Water droplets"/>
          <p:cNvSpPr>
            <a:spLocks noChangeArrowheads="1"/>
          </p:cNvSpPr>
          <p:nvPr/>
        </p:nvSpPr>
        <p:spPr bwMode="auto">
          <a:xfrm>
            <a:off x="6934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pPr algn="ctr" eaLnBrk="0" hangingPunct="0"/>
            <a:r>
              <a:rPr lang="en-US" altLang="zh-CN" sz="2000"/>
              <a:t>M</a:t>
            </a:r>
          </a:p>
        </p:txBody>
      </p:sp>
      <p:sp>
        <p:nvSpPr>
          <p:cNvPr id="58406" name="Line 37"/>
          <p:cNvSpPr>
            <a:spLocks noChangeShapeType="1"/>
          </p:cNvSpPr>
          <p:nvPr/>
        </p:nvSpPr>
        <p:spPr bwMode="auto">
          <a:xfrm flipV="1">
            <a:off x="6553200" y="3352800"/>
            <a:ext cx="381000" cy="76200"/>
          </a:xfrm>
          <a:prstGeom prst="line">
            <a:avLst/>
          </a:prstGeom>
          <a:noFill/>
          <a:ln w="38100">
            <a:solidFill>
              <a:srgbClr val="FF0000"/>
            </a:solidFill>
            <a:prstDash val="sysDot"/>
            <a:round/>
            <a:headEnd type="triangle" w="med" len="med"/>
            <a:tailEnd/>
          </a:ln>
        </p:spPr>
        <p:txBody>
          <a:bodyPr wrap="none" anchor="ctr"/>
          <a:lstStyle/>
          <a:p>
            <a:endParaRPr lang="en-US"/>
          </a:p>
        </p:txBody>
      </p:sp>
      <p:sp>
        <p:nvSpPr>
          <p:cNvPr id="58407" name="Oval 38"/>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58408" name="Line 39"/>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58409" name="Oval 40" descr="Water droplets"/>
          <p:cNvSpPr>
            <a:spLocks noChangeArrowheads="1"/>
          </p:cNvSpPr>
          <p:nvPr/>
        </p:nvSpPr>
        <p:spPr bwMode="auto">
          <a:xfrm>
            <a:off x="7848600" y="30480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p>
            <a:pPr algn="ctr" eaLnBrk="0" hangingPunct="0"/>
            <a:r>
              <a:rPr lang="en-US" altLang="zh-CN" sz="2000"/>
              <a:t>L</a:t>
            </a:r>
          </a:p>
        </p:txBody>
      </p:sp>
      <p:sp>
        <p:nvSpPr>
          <p:cNvPr id="58410" name="Line 41"/>
          <p:cNvSpPr>
            <a:spLocks noChangeShapeType="1"/>
          </p:cNvSpPr>
          <p:nvPr/>
        </p:nvSpPr>
        <p:spPr bwMode="auto">
          <a:xfrm>
            <a:off x="7543800" y="3352800"/>
            <a:ext cx="304800" cy="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58411" name="Text Box 42"/>
          <p:cNvSpPr txBox="1">
            <a:spLocks noChangeArrowheads="1"/>
          </p:cNvSpPr>
          <p:nvPr/>
        </p:nvSpPr>
        <p:spPr bwMode="auto">
          <a:xfrm>
            <a:off x="6705600" y="2667000"/>
            <a:ext cx="1479550" cy="396875"/>
          </a:xfrm>
          <a:prstGeom prst="rect">
            <a:avLst/>
          </a:prstGeom>
          <a:noFill/>
          <a:ln w="9525">
            <a:noFill/>
            <a:miter lim="800000"/>
            <a:headEnd/>
            <a:tailEnd/>
          </a:ln>
        </p:spPr>
        <p:txBody>
          <a:bodyPr wrap="none" anchor="ctr">
            <a:spAutoFit/>
          </a:bodyPr>
          <a:lstStyle/>
          <a:p>
            <a:pPr algn="ctr" eaLnBrk="0" hangingPunct="0"/>
            <a:r>
              <a:rPr lang="en-US" altLang="zh-CN" sz="2000"/>
              <a:t>[S,E,F,J,M]</a:t>
            </a:r>
          </a:p>
        </p:txBody>
      </p:sp>
    </p:spTree>
    <p:extLst>
      <p:ext uri="{BB962C8B-B14F-4D97-AF65-F5344CB8AC3E}">
        <p14:creationId xmlns:p14="http://schemas.microsoft.com/office/powerpoint/2010/main" val="358801103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553200" y="6243638"/>
            <a:ext cx="2133600" cy="457200"/>
          </a:xfrm>
        </p:spPr>
        <p:txBody>
          <a:bodyPr/>
          <a:lstStyle/>
          <a:p>
            <a:pPr>
              <a:defRPr/>
            </a:pPr>
            <a:fld id="{7A4E7AD1-4DEA-4EE1-81E8-EB3FDC9FA107}" type="slidenum">
              <a:rPr lang="en-US" altLang="en-US"/>
              <a:pPr>
                <a:defRPr/>
              </a:pPr>
              <a:t>38</a:t>
            </a:fld>
            <a:endParaRPr lang="en-US" altLang="en-US"/>
          </a:p>
        </p:txBody>
      </p:sp>
      <p:sp>
        <p:nvSpPr>
          <p:cNvPr id="59395" name="Rectangle 2"/>
          <p:cNvSpPr>
            <a:spLocks noGrp="1" noChangeArrowheads="1"/>
          </p:cNvSpPr>
          <p:nvPr>
            <p:ph type="title"/>
          </p:nvPr>
        </p:nvSpPr>
        <p:spPr/>
        <p:txBody>
          <a:bodyPr/>
          <a:lstStyle/>
          <a:p>
            <a:r>
              <a:rPr lang="en-US" altLang="zh-CN"/>
              <a:t>Route Discovery in DSR</a:t>
            </a:r>
          </a:p>
        </p:txBody>
      </p:sp>
      <p:sp>
        <p:nvSpPr>
          <p:cNvPr id="59396" name="Rectangle 3"/>
          <p:cNvSpPr>
            <a:spLocks noGrp="1" noChangeArrowheads="1"/>
          </p:cNvSpPr>
          <p:nvPr>
            <p:ph type="body" idx="1"/>
          </p:nvPr>
        </p:nvSpPr>
        <p:spPr/>
        <p:txBody>
          <a:bodyPr/>
          <a:lstStyle/>
          <a:p>
            <a:r>
              <a:rPr lang="en-US" altLang="zh-CN">
                <a:solidFill>
                  <a:srgbClr val="339933"/>
                </a:solidFill>
              </a:rPr>
              <a:t>Route Reply</a:t>
            </a:r>
          </a:p>
          <a:p>
            <a:pPr lvl="1"/>
            <a:r>
              <a:rPr lang="en-US" altLang="zh-CN">
                <a:ea typeface="宋体" pitchFamily="2" charset="-122"/>
              </a:rPr>
              <a:t>Destination D on receiving the first RREQ, sends a </a:t>
            </a:r>
            <a:r>
              <a:rPr lang="en-US" altLang="zh-CN">
                <a:solidFill>
                  <a:srgbClr val="339933"/>
                </a:solidFill>
                <a:ea typeface="宋体" pitchFamily="2" charset="-122"/>
              </a:rPr>
              <a:t>Route Reply (RREP)</a:t>
            </a:r>
          </a:p>
          <a:p>
            <a:pPr lvl="1"/>
            <a:endParaRPr lang="en-US" altLang="zh-CN">
              <a:solidFill>
                <a:srgbClr val="339933"/>
              </a:solidFill>
              <a:ea typeface="宋体" pitchFamily="2" charset="-122"/>
            </a:endParaRPr>
          </a:p>
          <a:p>
            <a:pPr lvl="1"/>
            <a:r>
              <a:rPr lang="en-US" altLang="zh-CN">
                <a:ea typeface="宋体" pitchFamily="2" charset="-122"/>
              </a:rPr>
              <a:t>RREP is sent on a route obtained by </a:t>
            </a:r>
            <a:r>
              <a:rPr lang="en-US" altLang="zh-CN">
                <a:solidFill>
                  <a:srgbClr val="FF0000"/>
                </a:solidFill>
                <a:ea typeface="宋体" pitchFamily="2" charset="-122"/>
              </a:rPr>
              <a:t>reversing</a:t>
            </a:r>
            <a:r>
              <a:rPr lang="en-US" altLang="zh-CN">
                <a:ea typeface="宋体" pitchFamily="2" charset="-122"/>
              </a:rPr>
              <a:t> the route appended to received RREQ</a:t>
            </a:r>
          </a:p>
          <a:p>
            <a:pPr lvl="1"/>
            <a:endParaRPr lang="en-US" altLang="zh-CN">
              <a:ea typeface="宋体" pitchFamily="2" charset="-122"/>
            </a:endParaRPr>
          </a:p>
          <a:p>
            <a:pPr lvl="1"/>
            <a:r>
              <a:rPr lang="en-US" altLang="zh-CN">
                <a:ea typeface="宋体" pitchFamily="2" charset="-122"/>
              </a:rPr>
              <a:t>RREP </a:t>
            </a:r>
            <a:r>
              <a:rPr lang="en-US" altLang="zh-CN">
                <a:solidFill>
                  <a:srgbClr val="0000FF"/>
                </a:solidFill>
                <a:ea typeface="宋体" pitchFamily="2" charset="-122"/>
              </a:rPr>
              <a:t>includes the route</a:t>
            </a:r>
            <a:r>
              <a:rPr lang="en-US" altLang="zh-CN">
                <a:ea typeface="宋体" pitchFamily="2" charset="-122"/>
              </a:rPr>
              <a:t> from S to D on which RREQ was received by node D</a:t>
            </a:r>
          </a:p>
        </p:txBody>
      </p:sp>
    </p:spTree>
    <p:extLst>
      <p:ext uri="{BB962C8B-B14F-4D97-AF65-F5344CB8AC3E}">
        <p14:creationId xmlns:p14="http://schemas.microsoft.com/office/powerpoint/2010/main" val="341630510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zh-CN"/>
              <a:t>Route Reply in DSR</a:t>
            </a:r>
            <a:endParaRPr lang="en-US"/>
          </a:p>
        </p:txBody>
      </p:sp>
      <p:sp>
        <p:nvSpPr>
          <p:cNvPr id="61443" name="Content Placeholder 2"/>
          <p:cNvSpPr>
            <a:spLocks noGrp="1"/>
          </p:cNvSpPr>
          <p:nvPr>
            <p:ph idx="1"/>
          </p:nvPr>
        </p:nvSpPr>
        <p:spPr/>
        <p:txBody>
          <a:bodyPr/>
          <a:lstStyle/>
          <a:p>
            <a:pPr>
              <a:lnSpc>
                <a:spcPct val="80000"/>
              </a:lnSpc>
            </a:pPr>
            <a:endParaRPr lang="en-US" sz="2400" dirty="0"/>
          </a:p>
          <a:p>
            <a:pPr>
              <a:lnSpc>
                <a:spcPct val="80000"/>
              </a:lnSpc>
            </a:pPr>
            <a:r>
              <a:rPr lang="en-US" sz="2400" dirty="0"/>
              <a:t>Route Reply can be sent by reversing the route in Route Request (RREQ) only if links are guaranteed to be bi-directional</a:t>
            </a:r>
          </a:p>
          <a:p>
            <a:pPr lvl="1">
              <a:lnSpc>
                <a:spcPct val="80000"/>
              </a:lnSpc>
            </a:pPr>
            <a:r>
              <a:rPr lang="en-US" sz="2000" dirty="0"/>
              <a:t>To ensure this, RREQ should be forwarded only if it received on a link that is known to be bi-directional  [ </a:t>
            </a:r>
            <a:r>
              <a:rPr lang="en-US" sz="2000" dirty="0">
                <a:solidFill>
                  <a:srgbClr val="FF0000"/>
                </a:solidFill>
              </a:rPr>
              <a:t>If this is reliable?? If the path maintained is node/edge disjoint??? How can we make it reliable?? Does the reliability have any impact on overhead?? </a:t>
            </a:r>
            <a:r>
              <a:rPr lang="en-US" sz="2000" dirty="0">
                <a:solidFill>
                  <a:srgbClr val="002060"/>
                </a:solidFill>
              </a:rPr>
              <a:t>What happens to reliability if we, instead of node-disjoint, we discover partially-disjoint paths?</a:t>
            </a:r>
            <a:endParaRPr lang="en-US" sz="2000" dirty="0"/>
          </a:p>
          <a:p>
            <a:pPr lvl="1">
              <a:lnSpc>
                <a:spcPct val="80000"/>
              </a:lnSpc>
            </a:pPr>
            <a:endParaRPr lang="en-US" sz="2000" dirty="0"/>
          </a:p>
          <a:p>
            <a:pPr>
              <a:lnSpc>
                <a:spcPct val="80000"/>
              </a:lnSpc>
            </a:pPr>
            <a:r>
              <a:rPr lang="en-US" sz="2400" dirty="0"/>
              <a:t>If unidirectional (asymmetric) links are allowed, then RREP may need a </a:t>
            </a:r>
            <a:r>
              <a:rPr lang="en-US" sz="2400" dirty="0">
                <a:solidFill>
                  <a:srgbClr val="00B0F0"/>
                </a:solidFill>
              </a:rPr>
              <a:t>route discovery for S from node D </a:t>
            </a:r>
          </a:p>
          <a:p>
            <a:pPr lvl="1">
              <a:lnSpc>
                <a:spcPct val="80000"/>
              </a:lnSpc>
            </a:pPr>
            <a:r>
              <a:rPr lang="en-US" sz="2000" dirty="0"/>
              <a:t>Unless node D already knows a route to node S</a:t>
            </a:r>
          </a:p>
          <a:p>
            <a:pPr lvl="1">
              <a:lnSpc>
                <a:spcPct val="80000"/>
              </a:lnSpc>
            </a:pPr>
            <a:r>
              <a:rPr lang="en-US" sz="2000" dirty="0"/>
              <a:t>If a route discovery is initiated by D for a route to S, then the Route Reply is piggybacked on the Route Request from D.</a:t>
            </a:r>
          </a:p>
          <a:p>
            <a:pPr lvl="1">
              <a:lnSpc>
                <a:spcPct val="80000"/>
              </a:lnSpc>
            </a:pPr>
            <a:endParaRPr lang="en-US" sz="2000" dirty="0"/>
          </a:p>
          <a:p>
            <a:pPr>
              <a:lnSpc>
                <a:spcPct val="80000"/>
              </a:lnSpc>
            </a:pPr>
            <a:r>
              <a:rPr lang="en-US" sz="2400" dirty="0"/>
              <a:t>If IEEE 802.11 MAC is used to send data, then links have to be bi-directional (since ACK is used)</a:t>
            </a:r>
          </a:p>
          <a:p>
            <a:endParaRPr lang="en-US" dirty="0"/>
          </a:p>
        </p:txBody>
      </p:sp>
      <p:sp>
        <p:nvSpPr>
          <p:cNvPr id="4" name="Slide Number Placeholder 3"/>
          <p:cNvSpPr>
            <a:spLocks noGrp="1"/>
          </p:cNvSpPr>
          <p:nvPr>
            <p:ph type="sldNum" sz="quarter" idx="10"/>
          </p:nvPr>
        </p:nvSpPr>
        <p:spPr/>
        <p:txBody>
          <a:bodyPr/>
          <a:lstStyle/>
          <a:p>
            <a:pPr>
              <a:defRPr/>
            </a:pPr>
            <a:fld id="{D161FB1E-3BB1-4BA9-AD85-C252BE0BC83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Network Layer in Infrastructure Wireless LANs</a:t>
            </a:r>
          </a:p>
        </p:txBody>
      </p:sp>
      <p:sp>
        <p:nvSpPr>
          <p:cNvPr id="18435" name="Content Placeholder 2"/>
          <p:cNvSpPr>
            <a:spLocks noGrp="1"/>
          </p:cNvSpPr>
          <p:nvPr>
            <p:ph idx="1"/>
          </p:nvPr>
        </p:nvSpPr>
        <p:spPr/>
        <p:txBody>
          <a:bodyPr/>
          <a:lstStyle/>
          <a:p>
            <a:endParaRPr lang="en-US" dirty="0"/>
          </a:p>
          <a:p>
            <a:r>
              <a:rPr lang="en-US" sz="2400" dirty="0"/>
              <a:t>In an infrastructure wireless LAN, all packets are routed through the access point</a:t>
            </a:r>
          </a:p>
          <a:p>
            <a:endParaRPr lang="en-US" sz="2400" dirty="0"/>
          </a:p>
          <a:p>
            <a:r>
              <a:rPr lang="en-US" sz="2400" dirty="0"/>
              <a:t>Consequently, routing is trivial and the Internet Protocol (IP) is generally used by infrastructure clients</a:t>
            </a:r>
          </a:p>
          <a:p>
            <a:endParaRPr lang="en-US" dirty="0"/>
          </a:p>
        </p:txBody>
      </p:sp>
      <p:sp>
        <p:nvSpPr>
          <p:cNvPr id="4" name="Slide Number Placeholder 3"/>
          <p:cNvSpPr>
            <a:spLocks noGrp="1"/>
          </p:cNvSpPr>
          <p:nvPr>
            <p:ph type="sldNum" sz="quarter" idx="10"/>
          </p:nvPr>
        </p:nvSpPr>
        <p:spPr/>
        <p:txBody>
          <a:bodyPr/>
          <a:lstStyle/>
          <a:p>
            <a:pPr>
              <a:defRPr/>
            </a:pPr>
            <a:fld id="{1AFE7F09-0079-47B5-AE6A-C2C1A8977876}"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553200" y="6243638"/>
            <a:ext cx="2133600" cy="457200"/>
          </a:xfrm>
        </p:spPr>
        <p:txBody>
          <a:bodyPr/>
          <a:lstStyle/>
          <a:p>
            <a:pPr>
              <a:defRPr/>
            </a:pPr>
            <a:fld id="{B03C67C0-916D-40A5-8129-6C8090F0EE0C}" type="slidenum">
              <a:rPr lang="en-US" altLang="en-US"/>
              <a:pPr>
                <a:defRPr/>
              </a:pPr>
              <a:t>40</a:t>
            </a:fld>
            <a:endParaRPr lang="en-US" altLang="en-US"/>
          </a:p>
        </p:txBody>
      </p:sp>
      <p:sp>
        <p:nvSpPr>
          <p:cNvPr id="62467" name="Rectangle 2"/>
          <p:cNvSpPr>
            <a:spLocks noGrp="1" noChangeArrowheads="1"/>
          </p:cNvSpPr>
          <p:nvPr>
            <p:ph type="title"/>
          </p:nvPr>
        </p:nvSpPr>
        <p:spPr/>
        <p:txBody>
          <a:bodyPr/>
          <a:lstStyle/>
          <a:p>
            <a:r>
              <a:rPr lang="en-US" altLang="zh-CN"/>
              <a:t>Dynamic Source Routing (DSR)</a:t>
            </a:r>
          </a:p>
        </p:txBody>
      </p:sp>
      <p:sp>
        <p:nvSpPr>
          <p:cNvPr id="62468" name="Rectangle 3"/>
          <p:cNvSpPr>
            <a:spLocks noGrp="1" noChangeArrowheads="1"/>
          </p:cNvSpPr>
          <p:nvPr>
            <p:ph type="body" idx="1"/>
          </p:nvPr>
        </p:nvSpPr>
        <p:spPr/>
        <p:txBody>
          <a:bodyPr/>
          <a:lstStyle/>
          <a:p>
            <a:pPr>
              <a:lnSpc>
                <a:spcPct val="90000"/>
              </a:lnSpc>
            </a:pPr>
            <a:r>
              <a:rPr lang="en-US" altLang="zh-CN" sz="2600" dirty="0"/>
              <a:t>Three steps in DSR</a:t>
            </a:r>
          </a:p>
          <a:p>
            <a:pPr lvl="1">
              <a:lnSpc>
                <a:spcPct val="90000"/>
              </a:lnSpc>
            </a:pPr>
            <a:r>
              <a:rPr lang="en-US" altLang="zh-CN" sz="2200" dirty="0">
                <a:ea typeface="宋体" pitchFamily="2" charset="-122"/>
              </a:rPr>
              <a:t>Route Discovery</a:t>
            </a:r>
          </a:p>
          <a:p>
            <a:pPr lvl="1">
              <a:lnSpc>
                <a:spcPct val="90000"/>
              </a:lnSpc>
            </a:pPr>
            <a:r>
              <a:rPr lang="en-US" altLang="zh-CN" sz="2200" dirty="0">
                <a:solidFill>
                  <a:srgbClr val="FF0000"/>
                </a:solidFill>
                <a:ea typeface="宋体" pitchFamily="2" charset="-122"/>
              </a:rPr>
              <a:t>Data Delivery</a:t>
            </a:r>
            <a:r>
              <a:rPr lang="en-US" altLang="zh-CN" sz="2200" dirty="0">
                <a:ea typeface="宋体" pitchFamily="2" charset="-122"/>
              </a:rPr>
              <a:t> </a:t>
            </a:r>
          </a:p>
          <a:p>
            <a:pPr lvl="1">
              <a:lnSpc>
                <a:spcPct val="90000"/>
              </a:lnSpc>
            </a:pPr>
            <a:r>
              <a:rPr lang="en-US" altLang="zh-CN" sz="2200" dirty="0">
                <a:solidFill>
                  <a:srgbClr val="FF0000"/>
                </a:solidFill>
                <a:ea typeface="宋体" pitchFamily="2" charset="-122"/>
              </a:rPr>
              <a:t>Route maintenance</a:t>
            </a:r>
          </a:p>
          <a:p>
            <a:pPr>
              <a:lnSpc>
                <a:spcPct val="90000"/>
              </a:lnSpc>
            </a:pPr>
            <a:r>
              <a:rPr lang="en-US" altLang="zh-CN" sz="2600" dirty="0"/>
              <a:t>Data delivery</a:t>
            </a:r>
          </a:p>
          <a:p>
            <a:pPr lvl="1">
              <a:lnSpc>
                <a:spcPct val="90000"/>
              </a:lnSpc>
            </a:pPr>
            <a:r>
              <a:rPr lang="en-US" altLang="zh-CN" sz="2200" dirty="0">
                <a:ea typeface="宋体" pitchFamily="2" charset="-122"/>
              </a:rPr>
              <a:t>Node S on receiving RREP, caches the route included in the RREP</a:t>
            </a:r>
          </a:p>
          <a:p>
            <a:pPr lvl="1">
              <a:lnSpc>
                <a:spcPct val="90000"/>
              </a:lnSpc>
            </a:pPr>
            <a:endParaRPr lang="en-US" altLang="zh-CN" sz="2200" dirty="0">
              <a:ea typeface="宋体" pitchFamily="2" charset="-122"/>
            </a:endParaRPr>
          </a:p>
          <a:p>
            <a:pPr lvl="1">
              <a:lnSpc>
                <a:spcPct val="90000"/>
              </a:lnSpc>
            </a:pPr>
            <a:r>
              <a:rPr lang="en-US" altLang="zh-CN" sz="2200" dirty="0">
                <a:ea typeface="宋体" pitchFamily="2" charset="-122"/>
              </a:rPr>
              <a:t>When node S sends a data packet to D, the entire route is included in the packet header</a:t>
            </a:r>
          </a:p>
          <a:p>
            <a:pPr lvl="2">
              <a:lnSpc>
                <a:spcPct val="90000"/>
              </a:lnSpc>
            </a:pPr>
            <a:r>
              <a:rPr lang="en-US" altLang="zh-CN" sz="2000" dirty="0">
                <a:ea typeface="宋体" pitchFamily="2" charset="-122"/>
              </a:rPr>
              <a:t>hence the name </a:t>
            </a:r>
            <a:r>
              <a:rPr lang="en-US" altLang="zh-CN" sz="2800" dirty="0">
                <a:solidFill>
                  <a:srgbClr val="339933"/>
                </a:solidFill>
                <a:ea typeface="宋体" pitchFamily="2" charset="-122"/>
              </a:rPr>
              <a:t>source routing</a:t>
            </a:r>
          </a:p>
          <a:p>
            <a:pPr lvl="1">
              <a:lnSpc>
                <a:spcPct val="90000"/>
              </a:lnSpc>
            </a:pPr>
            <a:endParaRPr lang="en-US" altLang="zh-CN" sz="2200" dirty="0">
              <a:ea typeface="宋体" pitchFamily="2" charset="-122"/>
            </a:endParaRPr>
          </a:p>
          <a:p>
            <a:pPr lvl="1">
              <a:lnSpc>
                <a:spcPct val="90000"/>
              </a:lnSpc>
            </a:pPr>
            <a:r>
              <a:rPr lang="en-US" altLang="zh-CN" sz="2200" dirty="0">
                <a:ea typeface="宋体" pitchFamily="2" charset="-122"/>
              </a:rPr>
              <a:t>Intermediate nodes use the </a:t>
            </a:r>
            <a:r>
              <a:rPr lang="en-US" altLang="zh-CN" sz="2600" dirty="0">
                <a:solidFill>
                  <a:srgbClr val="002060"/>
                </a:solidFill>
                <a:ea typeface="宋体" pitchFamily="2" charset="-122"/>
              </a:rPr>
              <a:t>source route</a:t>
            </a:r>
            <a:r>
              <a:rPr lang="en-US" altLang="zh-CN" sz="2200" dirty="0">
                <a:solidFill>
                  <a:srgbClr val="002060"/>
                </a:solidFill>
                <a:ea typeface="宋体" pitchFamily="2" charset="-122"/>
              </a:rPr>
              <a:t> </a:t>
            </a:r>
            <a:r>
              <a:rPr lang="en-US" altLang="zh-CN" sz="2200" dirty="0">
                <a:ea typeface="宋体" pitchFamily="2" charset="-122"/>
              </a:rPr>
              <a:t>included in a packet to determine to whom a packet should be forwarded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0"/>
          </p:nvPr>
        </p:nvSpPr>
        <p:spPr>
          <a:xfrm>
            <a:off x="6553200" y="6243638"/>
            <a:ext cx="2133600" cy="457200"/>
          </a:xfrm>
        </p:spPr>
        <p:txBody>
          <a:bodyPr/>
          <a:lstStyle/>
          <a:p>
            <a:pPr>
              <a:defRPr/>
            </a:pPr>
            <a:fld id="{F16969B9-B06E-4B0F-9F0D-F563562EFE93}" type="slidenum">
              <a:rPr lang="en-US" altLang="en-US"/>
              <a:pPr>
                <a:defRPr/>
              </a:pPr>
              <a:t>41</a:t>
            </a:fld>
            <a:endParaRPr lang="en-US" altLang="en-US"/>
          </a:p>
        </p:txBody>
      </p:sp>
      <p:sp>
        <p:nvSpPr>
          <p:cNvPr id="63491" name="Rectangle 2"/>
          <p:cNvSpPr>
            <a:spLocks noGrp="1" noChangeArrowheads="1"/>
          </p:cNvSpPr>
          <p:nvPr>
            <p:ph type="title"/>
          </p:nvPr>
        </p:nvSpPr>
        <p:spPr/>
        <p:txBody>
          <a:bodyPr/>
          <a:lstStyle/>
          <a:p>
            <a:r>
              <a:rPr lang="en-US" altLang="zh-CN"/>
              <a:t>Data Delivery in DSR</a:t>
            </a:r>
          </a:p>
        </p:txBody>
      </p:sp>
      <p:sp>
        <p:nvSpPr>
          <p:cNvPr id="63492" name="Oval 3" descr="Water droplets"/>
          <p:cNvSpPr>
            <a:spLocks noChangeArrowheads="1"/>
          </p:cNvSpPr>
          <p:nvPr/>
        </p:nvSpPr>
        <p:spPr bwMode="auto">
          <a:xfrm>
            <a:off x="2209800" y="23622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63493" name="Oval 4" descr="Water droplets"/>
          <p:cNvSpPr>
            <a:spLocks noChangeArrowheads="1"/>
          </p:cNvSpPr>
          <p:nvPr/>
        </p:nvSpPr>
        <p:spPr bwMode="auto">
          <a:xfrm>
            <a:off x="1447800" y="30480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A</a:t>
            </a:r>
          </a:p>
        </p:txBody>
      </p:sp>
      <p:sp>
        <p:nvSpPr>
          <p:cNvPr id="63494" name="Oval 5" descr="Water droplets"/>
          <p:cNvSpPr>
            <a:spLocks noChangeArrowheads="1"/>
          </p:cNvSpPr>
          <p:nvPr/>
        </p:nvSpPr>
        <p:spPr bwMode="auto">
          <a:xfrm>
            <a:off x="3124200" y="17526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63495" name="Oval 6" descr="Water droplets"/>
          <p:cNvSpPr>
            <a:spLocks noChangeArrowheads="1"/>
          </p:cNvSpPr>
          <p:nvPr/>
        </p:nvSpPr>
        <p:spPr bwMode="auto">
          <a:xfrm>
            <a:off x="4114800" y="1828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63496" name="Oval 7" descr="Water droplets"/>
          <p:cNvSpPr>
            <a:spLocks noChangeArrowheads="1"/>
          </p:cNvSpPr>
          <p:nvPr/>
        </p:nvSpPr>
        <p:spPr bwMode="auto">
          <a:xfrm>
            <a:off x="5105400" y="2209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F</a:t>
            </a:r>
          </a:p>
        </p:txBody>
      </p:sp>
      <p:sp>
        <p:nvSpPr>
          <p:cNvPr id="63497" name="Oval 8" descr="Water droplets"/>
          <p:cNvSpPr>
            <a:spLocks noChangeArrowheads="1"/>
          </p:cNvSpPr>
          <p:nvPr/>
        </p:nvSpPr>
        <p:spPr bwMode="auto">
          <a:xfrm>
            <a:off x="2667000" y="3352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H</a:t>
            </a:r>
          </a:p>
        </p:txBody>
      </p:sp>
      <p:sp>
        <p:nvSpPr>
          <p:cNvPr id="63498" name="Oval 9" descr="Water droplets"/>
          <p:cNvSpPr>
            <a:spLocks noChangeArrowheads="1"/>
          </p:cNvSpPr>
          <p:nvPr/>
        </p:nvSpPr>
        <p:spPr bwMode="auto">
          <a:xfrm>
            <a:off x="5943600" y="27432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J</a:t>
            </a:r>
          </a:p>
        </p:txBody>
      </p:sp>
      <p:sp>
        <p:nvSpPr>
          <p:cNvPr id="63499" name="Oval 10" descr="Water droplets"/>
          <p:cNvSpPr>
            <a:spLocks noChangeArrowheads="1"/>
          </p:cNvSpPr>
          <p:nvPr/>
        </p:nvSpPr>
        <p:spPr bwMode="auto">
          <a:xfrm>
            <a:off x="6705600" y="3352800"/>
            <a:ext cx="609600" cy="609600"/>
          </a:xfrm>
          <a:prstGeom prst="ellipse">
            <a:avLst/>
          </a:prstGeom>
          <a:blipFill dpi="0" rotWithShape="0">
            <a:blip r:embed="rId3"/>
            <a:srcRect/>
            <a:tile tx="0" ty="0" sx="100000" sy="100000" flip="none" algn="tl"/>
          </a:blipFill>
          <a:ln w="12700">
            <a:solidFill>
              <a:schemeClr val="tx1"/>
            </a:solidFill>
            <a:round/>
            <a:headEnd/>
            <a:tailEnd/>
          </a:ln>
        </p:spPr>
        <p:txBody>
          <a:bodyPr wrap="none" anchor="ctr"/>
          <a:lstStyle/>
          <a:p>
            <a:pPr algn="ctr" eaLnBrk="0" hangingPunct="0"/>
            <a:r>
              <a:rPr lang="en-US" altLang="zh-CN" sz="2000"/>
              <a:t>D</a:t>
            </a:r>
          </a:p>
        </p:txBody>
      </p:sp>
      <p:sp>
        <p:nvSpPr>
          <p:cNvPr id="63500" name="Oval 11" descr="Water droplets"/>
          <p:cNvSpPr>
            <a:spLocks noChangeArrowheads="1"/>
          </p:cNvSpPr>
          <p:nvPr/>
        </p:nvSpPr>
        <p:spPr bwMode="auto">
          <a:xfrm>
            <a:off x="3505200" y="25146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C</a:t>
            </a:r>
          </a:p>
        </p:txBody>
      </p:sp>
      <p:sp>
        <p:nvSpPr>
          <p:cNvPr id="63501" name="Oval 12" descr="Water droplets"/>
          <p:cNvSpPr>
            <a:spLocks noChangeArrowheads="1"/>
          </p:cNvSpPr>
          <p:nvPr/>
        </p:nvSpPr>
        <p:spPr bwMode="auto">
          <a:xfrm>
            <a:off x="4572000" y="30480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G</a:t>
            </a:r>
          </a:p>
        </p:txBody>
      </p:sp>
      <p:sp>
        <p:nvSpPr>
          <p:cNvPr id="63502" name="Oval 13" descr="Water droplets"/>
          <p:cNvSpPr>
            <a:spLocks noChangeArrowheads="1"/>
          </p:cNvSpPr>
          <p:nvPr/>
        </p:nvSpPr>
        <p:spPr bwMode="auto">
          <a:xfrm>
            <a:off x="3733800" y="38862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I</a:t>
            </a:r>
          </a:p>
        </p:txBody>
      </p:sp>
      <p:sp>
        <p:nvSpPr>
          <p:cNvPr id="63503" name="Oval 14" descr="Water droplets"/>
          <p:cNvSpPr>
            <a:spLocks noChangeArrowheads="1"/>
          </p:cNvSpPr>
          <p:nvPr/>
        </p:nvSpPr>
        <p:spPr bwMode="auto">
          <a:xfrm>
            <a:off x="5486400" y="35814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K</a:t>
            </a:r>
          </a:p>
        </p:txBody>
      </p:sp>
      <p:sp>
        <p:nvSpPr>
          <p:cNvPr id="63504" name="Line 15"/>
          <p:cNvSpPr>
            <a:spLocks noChangeShapeType="1"/>
          </p:cNvSpPr>
          <p:nvPr/>
        </p:nvSpPr>
        <p:spPr bwMode="auto">
          <a:xfrm flipV="1">
            <a:off x="1981200" y="2819400"/>
            <a:ext cx="304800" cy="304800"/>
          </a:xfrm>
          <a:prstGeom prst="line">
            <a:avLst/>
          </a:prstGeom>
          <a:noFill/>
          <a:ln w="9525">
            <a:solidFill>
              <a:schemeClr val="tx1"/>
            </a:solidFill>
            <a:round/>
            <a:headEnd/>
            <a:tailEnd/>
          </a:ln>
        </p:spPr>
        <p:txBody>
          <a:bodyPr wrap="none" anchor="ctr"/>
          <a:lstStyle/>
          <a:p>
            <a:endParaRPr lang="en-US"/>
          </a:p>
        </p:txBody>
      </p:sp>
      <p:sp>
        <p:nvSpPr>
          <p:cNvPr id="63505" name="Line 16"/>
          <p:cNvSpPr>
            <a:spLocks noChangeShapeType="1"/>
          </p:cNvSpPr>
          <p:nvPr/>
        </p:nvSpPr>
        <p:spPr bwMode="auto">
          <a:xfrm flipV="1">
            <a:off x="2743200" y="2209800"/>
            <a:ext cx="457200" cy="228600"/>
          </a:xfrm>
          <a:prstGeom prst="line">
            <a:avLst/>
          </a:prstGeom>
          <a:noFill/>
          <a:ln w="9525">
            <a:solidFill>
              <a:schemeClr val="tx1"/>
            </a:solidFill>
            <a:round/>
            <a:headEnd/>
            <a:tailEnd/>
          </a:ln>
        </p:spPr>
        <p:txBody>
          <a:bodyPr wrap="none" anchor="ctr"/>
          <a:lstStyle/>
          <a:p>
            <a:endParaRPr lang="en-US"/>
          </a:p>
        </p:txBody>
      </p:sp>
      <p:sp>
        <p:nvSpPr>
          <p:cNvPr id="63506" name="Line 17"/>
          <p:cNvSpPr>
            <a:spLocks noChangeShapeType="1"/>
          </p:cNvSpPr>
          <p:nvPr/>
        </p:nvSpPr>
        <p:spPr bwMode="auto">
          <a:xfrm>
            <a:off x="2057400" y="3429000"/>
            <a:ext cx="685800" cy="76200"/>
          </a:xfrm>
          <a:prstGeom prst="line">
            <a:avLst/>
          </a:prstGeom>
          <a:noFill/>
          <a:ln w="9525">
            <a:solidFill>
              <a:schemeClr val="tx1"/>
            </a:solidFill>
            <a:round/>
            <a:headEnd/>
            <a:tailEnd/>
          </a:ln>
        </p:spPr>
        <p:txBody>
          <a:bodyPr wrap="none" anchor="ctr"/>
          <a:lstStyle/>
          <a:p>
            <a:endParaRPr lang="en-US"/>
          </a:p>
        </p:txBody>
      </p:sp>
      <p:sp>
        <p:nvSpPr>
          <p:cNvPr id="63507" name="Line 18"/>
          <p:cNvSpPr>
            <a:spLocks noChangeShapeType="1"/>
          </p:cNvSpPr>
          <p:nvPr/>
        </p:nvSpPr>
        <p:spPr bwMode="auto">
          <a:xfrm>
            <a:off x="2667000" y="2895600"/>
            <a:ext cx="228600" cy="457200"/>
          </a:xfrm>
          <a:prstGeom prst="line">
            <a:avLst/>
          </a:prstGeom>
          <a:noFill/>
          <a:ln w="9525">
            <a:solidFill>
              <a:schemeClr val="tx1"/>
            </a:solidFill>
            <a:round/>
            <a:headEnd/>
            <a:tailEnd/>
          </a:ln>
        </p:spPr>
        <p:txBody>
          <a:bodyPr wrap="none" anchor="ctr"/>
          <a:lstStyle/>
          <a:p>
            <a:endParaRPr lang="en-US"/>
          </a:p>
        </p:txBody>
      </p:sp>
      <p:sp>
        <p:nvSpPr>
          <p:cNvPr id="63508" name="Line 19"/>
          <p:cNvSpPr>
            <a:spLocks noChangeShapeType="1"/>
          </p:cNvSpPr>
          <p:nvPr/>
        </p:nvSpPr>
        <p:spPr bwMode="auto">
          <a:xfrm flipH="1">
            <a:off x="3124200" y="3048000"/>
            <a:ext cx="533400" cy="381000"/>
          </a:xfrm>
          <a:prstGeom prst="line">
            <a:avLst/>
          </a:prstGeom>
          <a:noFill/>
          <a:ln w="9525">
            <a:solidFill>
              <a:schemeClr val="tx1"/>
            </a:solidFill>
            <a:round/>
            <a:headEnd/>
            <a:tailEnd/>
          </a:ln>
        </p:spPr>
        <p:txBody>
          <a:bodyPr wrap="none" anchor="ctr"/>
          <a:lstStyle/>
          <a:p>
            <a:endParaRPr lang="en-US"/>
          </a:p>
        </p:txBody>
      </p:sp>
      <p:sp>
        <p:nvSpPr>
          <p:cNvPr id="63509" name="Line 20"/>
          <p:cNvSpPr>
            <a:spLocks noChangeShapeType="1"/>
          </p:cNvSpPr>
          <p:nvPr/>
        </p:nvSpPr>
        <p:spPr bwMode="auto">
          <a:xfrm flipH="1">
            <a:off x="3962400" y="2362200"/>
            <a:ext cx="228600" cy="228600"/>
          </a:xfrm>
          <a:prstGeom prst="line">
            <a:avLst/>
          </a:prstGeom>
          <a:noFill/>
          <a:ln w="9525">
            <a:solidFill>
              <a:schemeClr val="tx1"/>
            </a:solidFill>
            <a:round/>
            <a:headEnd/>
            <a:tailEnd/>
          </a:ln>
        </p:spPr>
        <p:txBody>
          <a:bodyPr wrap="none" anchor="ctr"/>
          <a:lstStyle/>
          <a:p>
            <a:endParaRPr lang="en-US"/>
          </a:p>
        </p:txBody>
      </p:sp>
      <p:sp>
        <p:nvSpPr>
          <p:cNvPr id="63510" name="Line 21"/>
          <p:cNvSpPr>
            <a:spLocks noChangeShapeType="1"/>
          </p:cNvSpPr>
          <p:nvPr/>
        </p:nvSpPr>
        <p:spPr bwMode="auto">
          <a:xfrm>
            <a:off x="4724400" y="2209800"/>
            <a:ext cx="457200" cy="152400"/>
          </a:xfrm>
          <a:prstGeom prst="line">
            <a:avLst/>
          </a:prstGeom>
          <a:noFill/>
          <a:ln w="38100">
            <a:solidFill>
              <a:srgbClr val="FF00FF"/>
            </a:solidFill>
            <a:round/>
            <a:headEnd/>
            <a:tailEnd type="triangle" w="med" len="med"/>
          </a:ln>
        </p:spPr>
        <p:txBody>
          <a:bodyPr wrap="none" anchor="ctr"/>
          <a:lstStyle/>
          <a:p>
            <a:endParaRPr lang="en-US"/>
          </a:p>
        </p:txBody>
      </p:sp>
      <p:sp>
        <p:nvSpPr>
          <p:cNvPr id="63511" name="Line 22"/>
          <p:cNvSpPr>
            <a:spLocks noChangeShapeType="1"/>
          </p:cNvSpPr>
          <p:nvPr/>
        </p:nvSpPr>
        <p:spPr bwMode="auto">
          <a:xfrm flipH="1">
            <a:off x="5029200" y="2743200"/>
            <a:ext cx="228600" cy="381000"/>
          </a:xfrm>
          <a:prstGeom prst="line">
            <a:avLst/>
          </a:prstGeom>
          <a:noFill/>
          <a:ln w="9525">
            <a:solidFill>
              <a:schemeClr val="tx1"/>
            </a:solidFill>
            <a:round/>
            <a:headEnd/>
            <a:tailEnd/>
          </a:ln>
        </p:spPr>
        <p:txBody>
          <a:bodyPr wrap="none" anchor="ctr"/>
          <a:lstStyle/>
          <a:p>
            <a:endParaRPr lang="en-US"/>
          </a:p>
        </p:txBody>
      </p:sp>
      <p:sp>
        <p:nvSpPr>
          <p:cNvPr id="63512" name="Line 23"/>
          <p:cNvSpPr>
            <a:spLocks noChangeShapeType="1"/>
          </p:cNvSpPr>
          <p:nvPr/>
        </p:nvSpPr>
        <p:spPr bwMode="auto">
          <a:xfrm flipH="1">
            <a:off x="4191000" y="3581400"/>
            <a:ext cx="457200" cy="381000"/>
          </a:xfrm>
          <a:prstGeom prst="line">
            <a:avLst/>
          </a:prstGeom>
          <a:noFill/>
          <a:ln w="12700">
            <a:solidFill>
              <a:schemeClr val="tx1"/>
            </a:solidFill>
            <a:round/>
            <a:headEnd/>
            <a:tailEnd/>
          </a:ln>
        </p:spPr>
        <p:txBody>
          <a:bodyPr wrap="none" anchor="ctr"/>
          <a:lstStyle/>
          <a:p>
            <a:endParaRPr lang="en-US"/>
          </a:p>
        </p:txBody>
      </p:sp>
      <p:sp>
        <p:nvSpPr>
          <p:cNvPr id="63513" name="Line 24"/>
          <p:cNvSpPr>
            <a:spLocks noChangeShapeType="1"/>
          </p:cNvSpPr>
          <p:nvPr/>
        </p:nvSpPr>
        <p:spPr bwMode="auto">
          <a:xfrm>
            <a:off x="4114800" y="2971800"/>
            <a:ext cx="457200" cy="228600"/>
          </a:xfrm>
          <a:prstGeom prst="line">
            <a:avLst/>
          </a:prstGeom>
          <a:noFill/>
          <a:ln w="9525">
            <a:solidFill>
              <a:schemeClr val="tx1"/>
            </a:solidFill>
            <a:round/>
            <a:headEnd/>
            <a:tailEnd/>
          </a:ln>
        </p:spPr>
        <p:txBody>
          <a:bodyPr wrap="none" anchor="ctr"/>
          <a:lstStyle/>
          <a:p>
            <a:endParaRPr lang="en-US"/>
          </a:p>
        </p:txBody>
      </p:sp>
      <p:sp>
        <p:nvSpPr>
          <p:cNvPr id="63514" name="Line 25"/>
          <p:cNvSpPr>
            <a:spLocks noChangeShapeType="1"/>
          </p:cNvSpPr>
          <p:nvPr/>
        </p:nvSpPr>
        <p:spPr bwMode="auto">
          <a:xfrm>
            <a:off x="3200400" y="3810000"/>
            <a:ext cx="533400" cy="228600"/>
          </a:xfrm>
          <a:prstGeom prst="line">
            <a:avLst/>
          </a:prstGeom>
          <a:noFill/>
          <a:ln w="12700">
            <a:solidFill>
              <a:schemeClr val="tx1"/>
            </a:solidFill>
            <a:round/>
            <a:headEnd/>
            <a:tailEnd/>
          </a:ln>
        </p:spPr>
        <p:txBody>
          <a:bodyPr wrap="none" anchor="ctr"/>
          <a:lstStyle/>
          <a:p>
            <a:endParaRPr lang="en-US"/>
          </a:p>
        </p:txBody>
      </p:sp>
      <p:sp>
        <p:nvSpPr>
          <p:cNvPr id="63515" name="Line 26"/>
          <p:cNvSpPr>
            <a:spLocks noChangeShapeType="1"/>
          </p:cNvSpPr>
          <p:nvPr/>
        </p:nvSpPr>
        <p:spPr bwMode="auto">
          <a:xfrm>
            <a:off x="5638800" y="2667000"/>
            <a:ext cx="381000" cy="152400"/>
          </a:xfrm>
          <a:prstGeom prst="line">
            <a:avLst/>
          </a:prstGeom>
          <a:noFill/>
          <a:ln w="38100">
            <a:solidFill>
              <a:srgbClr val="FF00FF"/>
            </a:solidFill>
            <a:round/>
            <a:headEnd/>
            <a:tailEnd type="triangle" w="med" len="med"/>
          </a:ln>
        </p:spPr>
        <p:txBody>
          <a:bodyPr wrap="none" anchor="ctr"/>
          <a:lstStyle/>
          <a:p>
            <a:endParaRPr lang="en-US"/>
          </a:p>
        </p:txBody>
      </p:sp>
      <p:sp>
        <p:nvSpPr>
          <p:cNvPr id="63516" name="Line 27"/>
          <p:cNvSpPr>
            <a:spLocks noChangeShapeType="1"/>
          </p:cNvSpPr>
          <p:nvPr/>
        </p:nvSpPr>
        <p:spPr bwMode="auto">
          <a:xfrm>
            <a:off x="5105400" y="3581400"/>
            <a:ext cx="381000" cy="152400"/>
          </a:xfrm>
          <a:prstGeom prst="line">
            <a:avLst/>
          </a:prstGeom>
          <a:noFill/>
          <a:ln w="12700">
            <a:solidFill>
              <a:schemeClr val="tx1"/>
            </a:solidFill>
            <a:round/>
            <a:headEnd/>
            <a:tailEnd/>
          </a:ln>
        </p:spPr>
        <p:txBody>
          <a:bodyPr wrap="none" anchor="ctr"/>
          <a:lstStyle/>
          <a:p>
            <a:endParaRPr lang="en-US"/>
          </a:p>
        </p:txBody>
      </p:sp>
      <p:sp>
        <p:nvSpPr>
          <p:cNvPr id="63517" name="Line 28"/>
          <p:cNvSpPr>
            <a:spLocks noChangeShapeType="1"/>
          </p:cNvSpPr>
          <p:nvPr/>
        </p:nvSpPr>
        <p:spPr bwMode="auto">
          <a:xfrm>
            <a:off x="6477000" y="3200400"/>
            <a:ext cx="304800" cy="228600"/>
          </a:xfrm>
          <a:prstGeom prst="line">
            <a:avLst/>
          </a:prstGeom>
          <a:noFill/>
          <a:ln w="38100">
            <a:solidFill>
              <a:srgbClr val="FF00FF"/>
            </a:solidFill>
            <a:round/>
            <a:headEnd/>
            <a:tailEnd type="triangle" w="med" len="med"/>
          </a:ln>
        </p:spPr>
        <p:txBody>
          <a:bodyPr wrap="none" anchor="ctr"/>
          <a:lstStyle/>
          <a:p>
            <a:endParaRPr lang="en-US"/>
          </a:p>
        </p:txBody>
      </p:sp>
      <p:sp>
        <p:nvSpPr>
          <p:cNvPr id="63518" name="Line 29"/>
          <p:cNvSpPr>
            <a:spLocks noChangeShapeType="1"/>
          </p:cNvSpPr>
          <p:nvPr/>
        </p:nvSpPr>
        <p:spPr bwMode="auto">
          <a:xfrm flipH="1">
            <a:off x="6096000" y="3733800"/>
            <a:ext cx="609600" cy="76200"/>
          </a:xfrm>
          <a:prstGeom prst="line">
            <a:avLst/>
          </a:prstGeom>
          <a:noFill/>
          <a:ln w="12700">
            <a:solidFill>
              <a:schemeClr val="tx1"/>
            </a:solidFill>
            <a:round/>
            <a:headEnd/>
            <a:tailEnd/>
          </a:ln>
        </p:spPr>
        <p:txBody>
          <a:bodyPr wrap="none" anchor="ctr"/>
          <a:lstStyle/>
          <a:p>
            <a:endParaRPr lang="en-US"/>
          </a:p>
        </p:txBody>
      </p:sp>
      <p:sp>
        <p:nvSpPr>
          <p:cNvPr id="63519" name="Line 30"/>
          <p:cNvSpPr>
            <a:spLocks noChangeShapeType="1"/>
          </p:cNvSpPr>
          <p:nvPr/>
        </p:nvSpPr>
        <p:spPr bwMode="auto">
          <a:xfrm flipH="1">
            <a:off x="3733800" y="2057400"/>
            <a:ext cx="381000" cy="0"/>
          </a:xfrm>
          <a:prstGeom prst="line">
            <a:avLst/>
          </a:prstGeom>
          <a:noFill/>
          <a:ln w="38100">
            <a:solidFill>
              <a:srgbClr val="FF00FF"/>
            </a:solidFill>
            <a:round/>
            <a:headEnd type="triangle" w="med" len="med"/>
            <a:tailEnd/>
          </a:ln>
        </p:spPr>
        <p:txBody>
          <a:bodyPr wrap="none" anchor="ctr"/>
          <a:lstStyle/>
          <a:p>
            <a:endParaRPr lang="en-US"/>
          </a:p>
        </p:txBody>
      </p:sp>
      <p:sp>
        <p:nvSpPr>
          <p:cNvPr id="63520" name="Line 31"/>
          <p:cNvSpPr>
            <a:spLocks noChangeShapeType="1"/>
          </p:cNvSpPr>
          <p:nvPr/>
        </p:nvSpPr>
        <p:spPr bwMode="auto">
          <a:xfrm>
            <a:off x="3505200" y="2362200"/>
            <a:ext cx="152400" cy="228600"/>
          </a:xfrm>
          <a:prstGeom prst="line">
            <a:avLst/>
          </a:prstGeom>
          <a:noFill/>
          <a:ln w="9525">
            <a:solidFill>
              <a:schemeClr val="tx1"/>
            </a:solidFill>
            <a:round/>
            <a:headEnd/>
            <a:tailEnd/>
          </a:ln>
        </p:spPr>
        <p:txBody>
          <a:bodyPr wrap="none" anchor="ctr"/>
          <a:lstStyle/>
          <a:p>
            <a:endParaRPr lang="en-US"/>
          </a:p>
        </p:txBody>
      </p:sp>
      <p:sp>
        <p:nvSpPr>
          <p:cNvPr id="63521" name="Oval 32"/>
          <p:cNvSpPr>
            <a:spLocks noChangeArrowheads="1"/>
          </p:cNvSpPr>
          <p:nvPr/>
        </p:nvSpPr>
        <p:spPr bwMode="auto">
          <a:xfrm>
            <a:off x="7162800" y="1371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63522" name="Oval 33"/>
          <p:cNvSpPr>
            <a:spLocks noChangeArrowheads="1"/>
          </p:cNvSpPr>
          <p:nvPr/>
        </p:nvSpPr>
        <p:spPr bwMode="auto">
          <a:xfrm>
            <a:off x="7467600" y="60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63523" name="Line 34"/>
          <p:cNvSpPr>
            <a:spLocks noChangeShapeType="1"/>
          </p:cNvSpPr>
          <p:nvPr/>
        </p:nvSpPr>
        <p:spPr bwMode="auto">
          <a:xfrm flipH="1">
            <a:off x="7543800" y="1219200"/>
            <a:ext cx="152400" cy="152400"/>
          </a:xfrm>
          <a:prstGeom prst="line">
            <a:avLst/>
          </a:prstGeom>
          <a:noFill/>
          <a:ln w="9525">
            <a:solidFill>
              <a:schemeClr val="tx1"/>
            </a:solidFill>
            <a:round/>
            <a:headEnd/>
            <a:tailEnd/>
          </a:ln>
        </p:spPr>
        <p:txBody>
          <a:bodyPr wrap="none" anchor="ctr"/>
          <a:lstStyle/>
          <a:p>
            <a:endParaRPr lang="en-US"/>
          </a:p>
        </p:txBody>
      </p:sp>
      <p:sp>
        <p:nvSpPr>
          <p:cNvPr id="63524" name="Oval 35" descr="Water droplets"/>
          <p:cNvSpPr>
            <a:spLocks noChangeArrowheads="1"/>
          </p:cNvSpPr>
          <p:nvPr/>
        </p:nvSpPr>
        <p:spPr bwMode="auto">
          <a:xfrm>
            <a:off x="6934200" y="25146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M</a:t>
            </a:r>
          </a:p>
        </p:txBody>
      </p:sp>
      <p:sp>
        <p:nvSpPr>
          <p:cNvPr id="63525" name="Line 36"/>
          <p:cNvSpPr>
            <a:spLocks noChangeShapeType="1"/>
          </p:cNvSpPr>
          <p:nvPr/>
        </p:nvSpPr>
        <p:spPr bwMode="auto">
          <a:xfrm flipV="1">
            <a:off x="6553200" y="2819400"/>
            <a:ext cx="381000" cy="76200"/>
          </a:xfrm>
          <a:prstGeom prst="line">
            <a:avLst/>
          </a:prstGeom>
          <a:noFill/>
          <a:ln w="12700">
            <a:solidFill>
              <a:schemeClr val="tx1"/>
            </a:solidFill>
            <a:round/>
            <a:headEnd/>
            <a:tailEnd/>
          </a:ln>
        </p:spPr>
        <p:txBody>
          <a:bodyPr wrap="none" anchor="ctr"/>
          <a:lstStyle/>
          <a:p>
            <a:endParaRPr lang="en-US"/>
          </a:p>
        </p:txBody>
      </p:sp>
      <p:sp>
        <p:nvSpPr>
          <p:cNvPr id="63526" name="Oval 37"/>
          <p:cNvSpPr>
            <a:spLocks noChangeArrowheads="1"/>
          </p:cNvSpPr>
          <p:nvPr/>
        </p:nvSpPr>
        <p:spPr bwMode="auto">
          <a:xfrm>
            <a:off x="7391400" y="38862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63527" name="Line 38"/>
          <p:cNvSpPr>
            <a:spLocks noChangeShapeType="1"/>
          </p:cNvSpPr>
          <p:nvPr/>
        </p:nvSpPr>
        <p:spPr bwMode="auto">
          <a:xfrm>
            <a:off x="7239000" y="3886200"/>
            <a:ext cx="228600" cy="76200"/>
          </a:xfrm>
          <a:prstGeom prst="line">
            <a:avLst/>
          </a:prstGeom>
          <a:noFill/>
          <a:ln w="9525">
            <a:solidFill>
              <a:schemeClr val="tx1"/>
            </a:solidFill>
            <a:round/>
            <a:headEnd/>
            <a:tailEnd/>
          </a:ln>
        </p:spPr>
        <p:txBody>
          <a:bodyPr wrap="none" anchor="ctr"/>
          <a:lstStyle/>
          <a:p>
            <a:endParaRPr lang="en-US"/>
          </a:p>
        </p:txBody>
      </p:sp>
      <p:sp>
        <p:nvSpPr>
          <p:cNvPr id="63528" name="Oval 39" descr="Water droplets"/>
          <p:cNvSpPr>
            <a:spLocks noChangeArrowheads="1"/>
          </p:cNvSpPr>
          <p:nvPr/>
        </p:nvSpPr>
        <p:spPr bwMode="auto">
          <a:xfrm>
            <a:off x="7848600" y="2514600"/>
            <a:ext cx="609600" cy="609600"/>
          </a:xfrm>
          <a:prstGeom prst="ellipse">
            <a:avLst/>
          </a:prstGeom>
          <a:blipFill dpi="0" rotWithShape="0">
            <a:blip r:embed="rId3"/>
            <a:srcRect/>
            <a:tile tx="0" ty="0" sx="100000" sy="100000" flip="none" algn="tl"/>
          </a:blipFill>
          <a:ln w="12700">
            <a:solidFill>
              <a:schemeClr val="tx1"/>
            </a:solidFill>
            <a:round/>
            <a:headEnd/>
            <a:tailEnd/>
          </a:ln>
        </p:spPr>
        <p:txBody>
          <a:bodyPr wrap="none" anchor="ctr"/>
          <a:lstStyle/>
          <a:p>
            <a:pPr algn="ctr" eaLnBrk="0" hangingPunct="0"/>
            <a:r>
              <a:rPr lang="en-US" altLang="zh-CN" sz="2000"/>
              <a:t>L</a:t>
            </a:r>
          </a:p>
        </p:txBody>
      </p:sp>
      <p:sp>
        <p:nvSpPr>
          <p:cNvPr id="63529" name="Line 40"/>
          <p:cNvSpPr>
            <a:spLocks noChangeShapeType="1"/>
          </p:cNvSpPr>
          <p:nvPr/>
        </p:nvSpPr>
        <p:spPr bwMode="auto">
          <a:xfrm>
            <a:off x="7543800" y="2819400"/>
            <a:ext cx="304800" cy="0"/>
          </a:xfrm>
          <a:prstGeom prst="line">
            <a:avLst/>
          </a:prstGeom>
          <a:noFill/>
          <a:ln w="12700">
            <a:solidFill>
              <a:schemeClr val="tx1"/>
            </a:solidFill>
            <a:round/>
            <a:headEnd/>
            <a:tailEnd/>
          </a:ln>
        </p:spPr>
        <p:txBody>
          <a:bodyPr wrap="none" anchor="ctr"/>
          <a:lstStyle/>
          <a:p>
            <a:endParaRPr lang="en-US"/>
          </a:p>
        </p:txBody>
      </p:sp>
      <p:sp>
        <p:nvSpPr>
          <p:cNvPr id="63530" name="Text Box 41"/>
          <p:cNvSpPr txBox="1">
            <a:spLocks noChangeArrowheads="1"/>
          </p:cNvSpPr>
          <p:nvPr/>
        </p:nvSpPr>
        <p:spPr bwMode="auto">
          <a:xfrm>
            <a:off x="3641725" y="1477963"/>
            <a:ext cx="2230438" cy="396875"/>
          </a:xfrm>
          <a:prstGeom prst="rect">
            <a:avLst/>
          </a:prstGeom>
          <a:noFill/>
          <a:ln w="9525">
            <a:noFill/>
            <a:miter lim="800000"/>
            <a:headEnd/>
            <a:tailEnd/>
          </a:ln>
        </p:spPr>
        <p:txBody>
          <a:bodyPr wrap="none" anchor="ctr">
            <a:spAutoFit/>
          </a:bodyPr>
          <a:lstStyle/>
          <a:p>
            <a:pPr eaLnBrk="0" hangingPunct="0"/>
            <a:r>
              <a:rPr lang="en-US" altLang="zh-CN" sz="2000">
                <a:solidFill>
                  <a:srgbClr val="FF00FF"/>
                </a:solidFill>
              </a:rPr>
              <a:t>DATA [S,E,F,J,D]</a:t>
            </a:r>
          </a:p>
        </p:txBody>
      </p:sp>
      <p:sp>
        <p:nvSpPr>
          <p:cNvPr id="670763" name="Rectangle 43"/>
          <p:cNvSpPr>
            <a:spLocks noGrp="1" noChangeArrowheads="1"/>
          </p:cNvSpPr>
          <p:nvPr>
            <p:ph type="body" idx="1"/>
          </p:nvPr>
        </p:nvSpPr>
        <p:spPr>
          <a:xfrm>
            <a:off x="457200" y="4572000"/>
            <a:ext cx="8001000" cy="1676400"/>
          </a:xfrm>
          <a:noFill/>
        </p:spPr>
        <p:txBody>
          <a:bodyPr/>
          <a:lstStyle/>
          <a:p>
            <a:r>
              <a:rPr lang="en-US" altLang="zh-CN" b="1">
                <a:solidFill>
                  <a:srgbClr val="FF0000"/>
                </a:solidFill>
              </a:rPr>
              <a:t>Any problem?</a:t>
            </a:r>
          </a:p>
          <a:p>
            <a:pPr lvl="1"/>
            <a:r>
              <a:rPr lang="en-US" altLang="zh-CN" b="1">
                <a:ea typeface="宋体" pitchFamily="2" charset="-122"/>
              </a:rPr>
              <a:t>Packet header size grows with route length</a:t>
            </a:r>
          </a:p>
          <a:p>
            <a:pPr lvl="1"/>
            <a:r>
              <a:rPr lang="en-US" altLang="zh-CN" b="1">
                <a:ea typeface="宋体" pitchFamily="2" charset="-122"/>
              </a:rPr>
              <a:t>Route failure may occur</a:t>
            </a:r>
          </a:p>
          <a:p>
            <a:pPr lvl="2"/>
            <a:r>
              <a:rPr lang="en-US" altLang="zh-CN" b="1">
                <a:ea typeface="宋体" pitchFamily="2" charset="-122"/>
              </a:rPr>
              <a:t>Who should recover the failure?</a:t>
            </a:r>
            <a:endParaRPr lang="en-US" altLang="zh-CN" sz="2600">
              <a:ea typeface="宋体" pitchFamily="2" charset="-122"/>
            </a:endParaRPr>
          </a:p>
        </p:txBody>
      </p:sp>
      <p:sp>
        <p:nvSpPr>
          <p:cNvPr id="670764" name="Line 44"/>
          <p:cNvSpPr>
            <a:spLocks noChangeShapeType="1"/>
          </p:cNvSpPr>
          <p:nvPr/>
        </p:nvSpPr>
        <p:spPr bwMode="auto">
          <a:xfrm flipH="1">
            <a:off x="6553200" y="3124200"/>
            <a:ext cx="152400" cy="457200"/>
          </a:xfrm>
          <a:prstGeom prst="line">
            <a:avLst/>
          </a:prstGeom>
          <a:noFill/>
          <a:ln w="38100">
            <a:solidFill>
              <a:schemeClr val="tx1"/>
            </a:solidFill>
            <a:round/>
            <a:headEnd/>
            <a:tailEnd/>
          </a:ln>
        </p:spPr>
        <p:txBody>
          <a:bodyPr wrap="none" anchor="ctr"/>
          <a:lstStyle/>
          <a:p>
            <a:endParaRPr lang="en-US"/>
          </a:p>
        </p:txBody>
      </p:sp>
      <p:sp>
        <p:nvSpPr>
          <p:cNvPr id="670765" name="Line 45"/>
          <p:cNvSpPr>
            <a:spLocks noChangeShapeType="1"/>
          </p:cNvSpPr>
          <p:nvPr/>
        </p:nvSpPr>
        <p:spPr bwMode="auto">
          <a:xfrm flipH="1">
            <a:off x="6477000" y="3200400"/>
            <a:ext cx="457200" cy="152400"/>
          </a:xfrm>
          <a:prstGeom prst="line">
            <a:avLst/>
          </a:prstGeom>
          <a:noFill/>
          <a:ln w="38100">
            <a:solidFill>
              <a:schemeClr val="tx1"/>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70763">
                                            <p:txEl>
                                              <p:pRg st="0" end="0"/>
                                            </p:txEl>
                                          </p:spTgt>
                                        </p:tgtEl>
                                        <p:attrNameLst>
                                          <p:attrName>style.visibility</p:attrName>
                                        </p:attrNameLst>
                                      </p:cBhvr>
                                      <p:to>
                                        <p:strVal val="visible"/>
                                      </p:to>
                                    </p:set>
                                    <p:animEffect transition="in" filter="dissolve">
                                      <p:cBhvr>
                                        <p:cTn id="7" dur="500"/>
                                        <p:tgtEl>
                                          <p:spTgt spid="670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0763">
                                            <p:txEl>
                                              <p:pRg st="1" end="1"/>
                                            </p:txEl>
                                          </p:spTgt>
                                        </p:tgtEl>
                                        <p:attrNameLst>
                                          <p:attrName>style.visibility</p:attrName>
                                        </p:attrNameLst>
                                      </p:cBhvr>
                                      <p:to>
                                        <p:strVal val="visible"/>
                                      </p:to>
                                    </p:set>
                                    <p:animEffect transition="in" filter="dissolve">
                                      <p:cBhvr>
                                        <p:cTn id="12" dur="500"/>
                                        <p:tgtEl>
                                          <p:spTgt spid="670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70763">
                                            <p:txEl>
                                              <p:pRg st="2" end="2"/>
                                            </p:txEl>
                                          </p:spTgt>
                                        </p:tgtEl>
                                        <p:attrNameLst>
                                          <p:attrName>style.visibility</p:attrName>
                                        </p:attrNameLst>
                                      </p:cBhvr>
                                      <p:to>
                                        <p:strVal val="visible"/>
                                      </p:to>
                                    </p:set>
                                    <p:animEffect transition="in" filter="dissolve">
                                      <p:cBhvr>
                                        <p:cTn id="17" dur="500"/>
                                        <p:tgtEl>
                                          <p:spTgt spid="670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70763">
                                            <p:txEl>
                                              <p:pRg st="3" end="3"/>
                                            </p:txEl>
                                          </p:spTgt>
                                        </p:tgtEl>
                                        <p:attrNameLst>
                                          <p:attrName>style.visibility</p:attrName>
                                        </p:attrNameLst>
                                      </p:cBhvr>
                                      <p:to>
                                        <p:strVal val="visible"/>
                                      </p:to>
                                    </p:set>
                                    <p:animEffect transition="in" filter="dissolve">
                                      <p:cBhvr>
                                        <p:cTn id="22" dur="500"/>
                                        <p:tgtEl>
                                          <p:spTgt spid="670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0764"/>
                                        </p:tgtEl>
                                        <p:attrNameLst>
                                          <p:attrName>style.visibility</p:attrName>
                                        </p:attrNameLst>
                                      </p:cBhvr>
                                      <p:to>
                                        <p:strVal val="visible"/>
                                      </p:to>
                                    </p:set>
                                    <p:animEffect transition="in" filter="blinds(horizontal)">
                                      <p:cBhvr>
                                        <p:cTn id="27" dur="500"/>
                                        <p:tgtEl>
                                          <p:spTgt spid="67076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70765"/>
                                        </p:tgtEl>
                                        <p:attrNameLst>
                                          <p:attrName>style.visibility</p:attrName>
                                        </p:attrNameLst>
                                      </p:cBhvr>
                                      <p:to>
                                        <p:strVal val="visible"/>
                                      </p:to>
                                    </p:set>
                                    <p:animEffect transition="in" filter="blinds(horizontal)">
                                      <p:cBhvr>
                                        <p:cTn id="30" dur="500"/>
                                        <p:tgtEl>
                                          <p:spTgt spid="670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64" grpId="0" animBg="1"/>
      <p:bldP spid="67076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0"/>
          </p:nvPr>
        </p:nvSpPr>
        <p:spPr>
          <a:xfrm>
            <a:off x="6553200" y="6243638"/>
            <a:ext cx="2133600" cy="457200"/>
          </a:xfrm>
        </p:spPr>
        <p:txBody>
          <a:bodyPr/>
          <a:lstStyle/>
          <a:p>
            <a:pPr>
              <a:defRPr/>
            </a:pPr>
            <a:fld id="{C02CE302-17CC-42E2-8E6D-A0BED98632DF}" type="slidenum">
              <a:rPr lang="en-US" altLang="en-US"/>
              <a:pPr>
                <a:defRPr/>
              </a:pPr>
              <a:t>42</a:t>
            </a:fld>
            <a:endParaRPr lang="en-US" altLang="en-US"/>
          </a:p>
        </p:txBody>
      </p:sp>
      <p:sp>
        <p:nvSpPr>
          <p:cNvPr id="64515" name="Rectangle 2"/>
          <p:cNvSpPr>
            <a:spLocks noGrp="1" noChangeArrowheads="1"/>
          </p:cNvSpPr>
          <p:nvPr>
            <p:ph type="title"/>
          </p:nvPr>
        </p:nvSpPr>
        <p:spPr>
          <a:noFill/>
        </p:spPr>
        <p:txBody>
          <a:bodyPr/>
          <a:lstStyle/>
          <a:p>
            <a:r>
              <a:rPr lang="en-US" altLang="zh-CN"/>
              <a:t>Route Maintenance</a:t>
            </a:r>
          </a:p>
        </p:txBody>
      </p:sp>
      <p:sp>
        <p:nvSpPr>
          <p:cNvPr id="64516" name="Oval 3" descr="Water droplets"/>
          <p:cNvSpPr>
            <a:spLocks noChangeArrowheads="1"/>
          </p:cNvSpPr>
          <p:nvPr/>
        </p:nvSpPr>
        <p:spPr bwMode="auto">
          <a:xfrm>
            <a:off x="2209800" y="28956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B</a:t>
            </a:r>
          </a:p>
        </p:txBody>
      </p:sp>
      <p:sp>
        <p:nvSpPr>
          <p:cNvPr id="64517" name="Oval 4" descr="Water droplets"/>
          <p:cNvSpPr>
            <a:spLocks noChangeArrowheads="1"/>
          </p:cNvSpPr>
          <p:nvPr/>
        </p:nvSpPr>
        <p:spPr bwMode="auto">
          <a:xfrm>
            <a:off x="1447800" y="35814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A</a:t>
            </a:r>
          </a:p>
        </p:txBody>
      </p:sp>
      <p:sp>
        <p:nvSpPr>
          <p:cNvPr id="64518" name="Oval 5"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S</a:t>
            </a:r>
          </a:p>
        </p:txBody>
      </p:sp>
      <p:sp>
        <p:nvSpPr>
          <p:cNvPr id="64519" name="Oval 6" descr="Water droplets"/>
          <p:cNvSpPr>
            <a:spLocks noChangeArrowheads="1"/>
          </p:cNvSpPr>
          <p:nvPr/>
        </p:nvSpPr>
        <p:spPr bwMode="auto">
          <a:xfrm>
            <a:off x="4114800" y="23622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E</a:t>
            </a:r>
          </a:p>
        </p:txBody>
      </p:sp>
      <p:sp>
        <p:nvSpPr>
          <p:cNvPr id="64520" name="Oval 7" descr="Water droplets"/>
          <p:cNvSpPr>
            <a:spLocks noChangeArrowheads="1"/>
          </p:cNvSpPr>
          <p:nvPr/>
        </p:nvSpPr>
        <p:spPr bwMode="auto">
          <a:xfrm>
            <a:off x="5105400" y="27432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F</a:t>
            </a:r>
          </a:p>
        </p:txBody>
      </p:sp>
      <p:sp>
        <p:nvSpPr>
          <p:cNvPr id="64521" name="Oval 8" descr="Water droplets"/>
          <p:cNvSpPr>
            <a:spLocks noChangeArrowheads="1"/>
          </p:cNvSpPr>
          <p:nvPr/>
        </p:nvSpPr>
        <p:spPr bwMode="auto">
          <a:xfrm>
            <a:off x="2667000" y="38862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H</a:t>
            </a:r>
          </a:p>
        </p:txBody>
      </p:sp>
      <p:sp>
        <p:nvSpPr>
          <p:cNvPr id="64522" name="Oval 9" descr="Water droplets"/>
          <p:cNvSpPr>
            <a:spLocks noChangeArrowheads="1"/>
          </p:cNvSpPr>
          <p:nvPr/>
        </p:nvSpPr>
        <p:spPr bwMode="auto">
          <a:xfrm>
            <a:off x="5943600" y="32766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J</a:t>
            </a:r>
          </a:p>
        </p:txBody>
      </p:sp>
      <p:sp>
        <p:nvSpPr>
          <p:cNvPr id="64523" name="Oval 10" descr="Water droplets"/>
          <p:cNvSpPr>
            <a:spLocks noChangeArrowheads="1"/>
          </p:cNvSpPr>
          <p:nvPr/>
        </p:nvSpPr>
        <p:spPr bwMode="auto">
          <a:xfrm>
            <a:off x="6705600" y="3886200"/>
            <a:ext cx="609600" cy="609600"/>
          </a:xfrm>
          <a:prstGeom prst="ellipse">
            <a:avLst/>
          </a:prstGeom>
          <a:blipFill dpi="0" rotWithShape="0">
            <a:blip r:embed="rId3"/>
            <a:srcRect/>
            <a:tile tx="0" ty="0" sx="100000" sy="100000" flip="none" algn="tl"/>
          </a:blipFill>
          <a:ln w="12700">
            <a:solidFill>
              <a:schemeClr val="tx1"/>
            </a:solidFill>
            <a:round/>
            <a:headEnd/>
            <a:tailEnd/>
          </a:ln>
        </p:spPr>
        <p:txBody>
          <a:bodyPr wrap="none" anchor="ctr"/>
          <a:lstStyle/>
          <a:p>
            <a:pPr algn="ctr" eaLnBrk="0" hangingPunct="0"/>
            <a:r>
              <a:rPr lang="en-US" altLang="zh-CN" sz="2000"/>
              <a:t>D</a:t>
            </a:r>
          </a:p>
        </p:txBody>
      </p:sp>
      <p:sp>
        <p:nvSpPr>
          <p:cNvPr id="64524" name="Oval 11" descr="Water droplets"/>
          <p:cNvSpPr>
            <a:spLocks noChangeArrowheads="1"/>
          </p:cNvSpPr>
          <p:nvPr/>
        </p:nvSpPr>
        <p:spPr bwMode="auto">
          <a:xfrm>
            <a:off x="3505200" y="30480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C</a:t>
            </a:r>
          </a:p>
        </p:txBody>
      </p:sp>
      <p:sp>
        <p:nvSpPr>
          <p:cNvPr id="64525" name="Oval 12" descr="Water droplets"/>
          <p:cNvSpPr>
            <a:spLocks noChangeArrowheads="1"/>
          </p:cNvSpPr>
          <p:nvPr/>
        </p:nvSpPr>
        <p:spPr bwMode="auto">
          <a:xfrm>
            <a:off x="4572000" y="35814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G</a:t>
            </a:r>
          </a:p>
        </p:txBody>
      </p:sp>
      <p:sp>
        <p:nvSpPr>
          <p:cNvPr id="64526" name="Oval 13" descr="Water droplets"/>
          <p:cNvSpPr>
            <a:spLocks noChangeArrowheads="1"/>
          </p:cNvSpPr>
          <p:nvPr/>
        </p:nvSpPr>
        <p:spPr bwMode="auto">
          <a:xfrm>
            <a:off x="3733800" y="44196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I</a:t>
            </a:r>
          </a:p>
        </p:txBody>
      </p:sp>
      <p:sp>
        <p:nvSpPr>
          <p:cNvPr id="64527" name="Oval 14" descr="Water droplets"/>
          <p:cNvSpPr>
            <a:spLocks noChangeArrowheads="1"/>
          </p:cNvSpPr>
          <p:nvPr/>
        </p:nvSpPr>
        <p:spPr bwMode="auto">
          <a:xfrm>
            <a:off x="5486400" y="4114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K</a:t>
            </a:r>
          </a:p>
        </p:txBody>
      </p:sp>
      <p:sp>
        <p:nvSpPr>
          <p:cNvPr id="64528" name="Line 15"/>
          <p:cNvSpPr>
            <a:spLocks noChangeShapeType="1"/>
          </p:cNvSpPr>
          <p:nvPr/>
        </p:nvSpPr>
        <p:spPr bwMode="auto">
          <a:xfrm flipV="1">
            <a:off x="1981200" y="3352800"/>
            <a:ext cx="304800" cy="304800"/>
          </a:xfrm>
          <a:prstGeom prst="line">
            <a:avLst/>
          </a:prstGeom>
          <a:noFill/>
          <a:ln w="9525">
            <a:solidFill>
              <a:schemeClr val="tx1"/>
            </a:solidFill>
            <a:round/>
            <a:headEnd/>
            <a:tailEnd/>
          </a:ln>
        </p:spPr>
        <p:txBody>
          <a:bodyPr wrap="none" anchor="ctr"/>
          <a:lstStyle/>
          <a:p>
            <a:endParaRPr lang="en-US"/>
          </a:p>
        </p:txBody>
      </p:sp>
      <p:sp>
        <p:nvSpPr>
          <p:cNvPr id="64529" name="Line 16"/>
          <p:cNvSpPr>
            <a:spLocks noChangeShapeType="1"/>
          </p:cNvSpPr>
          <p:nvPr/>
        </p:nvSpPr>
        <p:spPr bwMode="auto">
          <a:xfrm flipV="1">
            <a:off x="2743200" y="2743200"/>
            <a:ext cx="457200" cy="228600"/>
          </a:xfrm>
          <a:prstGeom prst="line">
            <a:avLst/>
          </a:prstGeom>
          <a:noFill/>
          <a:ln w="9525">
            <a:solidFill>
              <a:schemeClr val="tx1"/>
            </a:solidFill>
            <a:round/>
            <a:headEnd/>
            <a:tailEnd/>
          </a:ln>
        </p:spPr>
        <p:txBody>
          <a:bodyPr wrap="none" anchor="ctr"/>
          <a:lstStyle/>
          <a:p>
            <a:endParaRPr lang="en-US"/>
          </a:p>
        </p:txBody>
      </p:sp>
      <p:sp>
        <p:nvSpPr>
          <p:cNvPr id="64530" name="Line 17"/>
          <p:cNvSpPr>
            <a:spLocks noChangeShapeType="1"/>
          </p:cNvSpPr>
          <p:nvPr/>
        </p:nvSpPr>
        <p:spPr bwMode="auto">
          <a:xfrm>
            <a:off x="2057400" y="3962400"/>
            <a:ext cx="685800" cy="76200"/>
          </a:xfrm>
          <a:prstGeom prst="line">
            <a:avLst/>
          </a:prstGeom>
          <a:noFill/>
          <a:ln w="9525">
            <a:solidFill>
              <a:schemeClr val="tx1"/>
            </a:solidFill>
            <a:round/>
            <a:headEnd/>
            <a:tailEnd/>
          </a:ln>
        </p:spPr>
        <p:txBody>
          <a:bodyPr wrap="none" anchor="ctr"/>
          <a:lstStyle/>
          <a:p>
            <a:endParaRPr lang="en-US"/>
          </a:p>
        </p:txBody>
      </p:sp>
      <p:sp>
        <p:nvSpPr>
          <p:cNvPr id="64531" name="Line 18"/>
          <p:cNvSpPr>
            <a:spLocks noChangeShapeType="1"/>
          </p:cNvSpPr>
          <p:nvPr/>
        </p:nvSpPr>
        <p:spPr bwMode="auto">
          <a:xfrm>
            <a:off x="2667000" y="3429000"/>
            <a:ext cx="228600" cy="457200"/>
          </a:xfrm>
          <a:prstGeom prst="line">
            <a:avLst/>
          </a:prstGeom>
          <a:noFill/>
          <a:ln w="9525">
            <a:solidFill>
              <a:schemeClr val="tx1"/>
            </a:solidFill>
            <a:round/>
            <a:headEnd/>
            <a:tailEnd/>
          </a:ln>
        </p:spPr>
        <p:txBody>
          <a:bodyPr wrap="none" anchor="ctr"/>
          <a:lstStyle/>
          <a:p>
            <a:endParaRPr lang="en-US"/>
          </a:p>
        </p:txBody>
      </p:sp>
      <p:sp>
        <p:nvSpPr>
          <p:cNvPr id="64532" name="Line 19"/>
          <p:cNvSpPr>
            <a:spLocks noChangeShapeType="1"/>
          </p:cNvSpPr>
          <p:nvPr/>
        </p:nvSpPr>
        <p:spPr bwMode="auto">
          <a:xfrm flipH="1">
            <a:off x="3124200" y="3581400"/>
            <a:ext cx="533400" cy="381000"/>
          </a:xfrm>
          <a:prstGeom prst="line">
            <a:avLst/>
          </a:prstGeom>
          <a:noFill/>
          <a:ln w="9525">
            <a:solidFill>
              <a:schemeClr val="tx1"/>
            </a:solidFill>
            <a:round/>
            <a:headEnd/>
            <a:tailEnd/>
          </a:ln>
        </p:spPr>
        <p:txBody>
          <a:bodyPr wrap="none" anchor="ctr"/>
          <a:lstStyle/>
          <a:p>
            <a:endParaRPr lang="en-US"/>
          </a:p>
        </p:txBody>
      </p:sp>
      <p:sp>
        <p:nvSpPr>
          <p:cNvPr id="64533" name="Line 20"/>
          <p:cNvSpPr>
            <a:spLocks noChangeShapeType="1"/>
          </p:cNvSpPr>
          <p:nvPr/>
        </p:nvSpPr>
        <p:spPr bwMode="auto">
          <a:xfrm flipH="1">
            <a:off x="3962400" y="2895600"/>
            <a:ext cx="228600" cy="228600"/>
          </a:xfrm>
          <a:prstGeom prst="line">
            <a:avLst/>
          </a:prstGeom>
          <a:noFill/>
          <a:ln w="9525">
            <a:solidFill>
              <a:schemeClr val="tx1"/>
            </a:solidFill>
            <a:round/>
            <a:headEnd/>
            <a:tailEnd/>
          </a:ln>
        </p:spPr>
        <p:txBody>
          <a:bodyPr wrap="none" anchor="ctr"/>
          <a:lstStyle/>
          <a:p>
            <a:endParaRPr lang="en-US"/>
          </a:p>
        </p:txBody>
      </p:sp>
      <p:sp>
        <p:nvSpPr>
          <p:cNvPr id="64534" name="Line 21"/>
          <p:cNvSpPr>
            <a:spLocks noChangeShapeType="1"/>
          </p:cNvSpPr>
          <p:nvPr/>
        </p:nvSpPr>
        <p:spPr bwMode="auto">
          <a:xfrm>
            <a:off x="4724400" y="2743200"/>
            <a:ext cx="457200" cy="152400"/>
          </a:xfrm>
          <a:prstGeom prst="line">
            <a:avLst/>
          </a:prstGeom>
          <a:noFill/>
          <a:ln w="38100" cap="rnd">
            <a:solidFill>
              <a:srgbClr val="FF0000"/>
            </a:solidFill>
            <a:prstDash val="sysDot"/>
            <a:round/>
            <a:headEnd type="triangle" w="med" len="med"/>
            <a:tailEnd/>
          </a:ln>
        </p:spPr>
        <p:txBody>
          <a:bodyPr wrap="none" anchor="ctr"/>
          <a:lstStyle/>
          <a:p>
            <a:endParaRPr lang="en-US"/>
          </a:p>
        </p:txBody>
      </p:sp>
      <p:sp>
        <p:nvSpPr>
          <p:cNvPr id="64535" name="Line 22"/>
          <p:cNvSpPr>
            <a:spLocks noChangeShapeType="1"/>
          </p:cNvSpPr>
          <p:nvPr/>
        </p:nvSpPr>
        <p:spPr bwMode="auto">
          <a:xfrm flipH="1">
            <a:off x="5029200" y="3276600"/>
            <a:ext cx="228600" cy="381000"/>
          </a:xfrm>
          <a:prstGeom prst="line">
            <a:avLst/>
          </a:prstGeom>
          <a:noFill/>
          <a:ln w="9525">
            <a:solidFill>
              <a:schemeClr val="tx1"/>
            </a:solidFill>
            <a:round/>
            <a:headEnd/>
            <a:tailEnd/>
          </a:ln>
        </p:spPr>
        <p:txBody>
          <a:bodyPr wrap="none" anchor="ctr"/>
          <a:lstStyle/>
          <a:p>
            <a:endParaRPr lang="en-US"/>
          </a:p>
        </p:txBody>
      </p:sp>
      <p:sp>
        <p:nvSpPr>
          <p:cNvPr id="64536" name="Line 23"/>
          <p:cNvSpPr>
            <a:spLocks noChangeShapeType="1"/>
          </p:cNvSpPr>
          <p:nvPr/>
        </p:nvSpPr>
        <p:spPr bwMode="auto">
          <a:xfrm flipH="1">
            <a:off x="4191000" y="4114800"/>
            <a:ext cx="457200" cy="381000"/>
          </a:xfrm>
          <a:prstGeom prst="line">
            <a:avLst/>
          </a:prstGeom>
          <a:noFill/>
          <a:ln w="12700">
            <a:solidFill>
              <a:schemeClr val="tx1"/>
            </a:solidFill>
            <a:round/>
            <a:headEnd/>
            <a:tailEnd/>
          </a:ln>
        </p:spPr>
        <p:txBody>
          <a:bodyPr wrap="none" anchor="ctr"/>
          <a:lstStyle/>
          <a:p>
            <a:endParaRPr lang="en-US"/>
          </a:p>
        </p:txBody>
      </p:sp>
      <p:sp>
        <p:nvSpPr>
          <p:cNvPr id="64537" name="Line 24"/>
          <p:cNvSpPr>
            <a:spLocks noChangeShapeType="1"/>
          </p:cNvSpPr>
          <p:nvPr/>
        </p:nvSpPr>
        <p:spPr bwMode="auto">
          <a:xfrm>
            <a:off x="4114800" y="3505200"/>
            <a:ext cx="457200" cy="228600"/>
          </a:xfrm>
          <a:prstGeom prst="line">
            <a:avLst/>
          </a:prstGeom>
          <a:noFill/>
          <a:ln w="9525">
            <a:solidFill>
              <a:schemeClr val="tx1"/>
            </a:solidFill>
            <a:round/>
            <a:headEnd/>
            <a:tailEnd/>
          </a:ln>
        </p:spPr>
        <p:txBody>
          <a:bodyPr wrap="none" anchor="ctr"/>
          <a:lstStyle/>
          <a:p>
            <a:endParaRPr lang="en-US"/>
          </a:p>
        </p:txBody>
      </p:sp>
      <p:sp>
        <p:nvSpPr>
          <p:cNvPr id="64538" name="Line 25"/>
          <p:cNvSpPr>
            <a:spLocks noChangeShapeType="1"/>
          </p:cNvSpPr>
          <p:nvPr/>
        </p:nvSpPr>
        <p:spPr bwMode="auto">
          <a:xfrm>
            <a:off x="3200400" y="4343400"/>
            <a:ext cx="533400" cy="228600"/>
          </a:xfrm>
          <a:prstGeom prst="line">
            <a:avLst/>
          </a:prstGeom>
          <a:noFill/>
          <a:ln w="12700">
            <a:solidFill>
              <a:schemeClr val="tx1"/>
            </a:solidFill>
            <a:round/>
            <a:headEnd/>
            <a:tailEnd/>
          </a:ln>
        </p:spPr>
        <p:txBody>
          <a:bodyPr wrap="none" anchor="ctr"/>
          <a:lstStyle/>
          <a:p>
            <a:endParaRPr lang="en-US"/>
          </a:p>
        </p:txBody>
      </p:sp>
      <p:sp>
        <p:nvSpPr>
          <p:cNvPr id="64539" name="Line 26"/>
          <p:cNvSpPr>
            <a:spLocks noChangeShapeType="1"/>
          </p:cNvSpPr>
          <p:nvPr/>
        </p:nvSpPr>
        <p:spPr bwMode="auto">
          <a:xfrm>
            <a:off x="5638800" y="3200400"/>
            <a:ext cx="381000" cy="152400"/>
          </a:xfrm>
          <a:prstGeom prst="line">
            <a:avLst/>
          </a:prstGeom>
          <a:noFill/>
          <a:ln w="38100" cap="rnd">
            <a:solidFill>
              <a:srgbClr val="FF0000"/>
            </a:solidFill>
            <a:prstDash val="sysDot"/>
            <a:round/>
            <a:headEnd type="triangle" w="med" len="med"/>
            <a:tailEnd/>
          </a:ln>
        </p:spPr>
        <p:txBody>
          <a:bodyPr wrap="none" anchor="ctr"/>
          <a:lstStyle/>
          <a:p>
            <a:endParaRPr lang="en-US"/>
          </a:p>
        </p:txBody>
      </p:sp>
      <p:sp>
        <p:nvSpPr>
          <p:cNvPr id="64540" name="Line 27"/>
          <p:cNvSpPr>
            <a:spLocks noChangeShapeType="1"/>
          </p:cNvSpPr>
          <p:nvPr/>
        </p:nvSpPr>
        <p:spPr bwMode="auto">
          <a:xfrm>
            <a:off x="5105400" y="4114800"/>
            <a:ext cx="381000" cy="152400"/>
          </a:xfrm>
          <a:prstGeom prst="line">
            <a:avLst/>
          </a:prstGeom>
          <a:noFill/>
          <a:ln w="12700">
            <a:solidFill>
              <a:schemeClr val="tx1"/>
            </a:solidFill>
            <a:round/>
            <a:headEnd/>
            <a:tailEnd/>
          </a:ln>
        </p:spPr>
        <p:txBody>
          <a:bodyPr wrap="none" anchor="ctr"/>
          <a:lstStyle/>
          <a:p>
            <a:endParaRPr lang="en-US"/>
          </a:p>
        </p:txBody>
      </p:sp>
      <p:sp>
        <p:nvSpPr>
          <p:cNvPr id="64541" name="Line 28"/>
          <p:cNvSpPr>
            <a:spLocks noChangeShapeType="1"/>
          </p:cNvSpPr>
          <p:nvPr/>
        </p:nvSpPr>
        <p:spPr bwMode="auto">
          <a:xfrm>
            <a:off x="6477000" y="3733800"/>
            <a:ext cx="304800" cy="228600"/>
          </a:xfrm>
          <a:prstGeom prst="line">
            <a:avLst/>
          </a:prstGeom>
          <a:noFill/>
          <a:ln w="38100">
            <a:solidFill>
              <a:srgbClr val="FF00FF"/>
            </a:solidFill>
            <a:round/>
            <a:headEnd/>
            <a:tailEnd type="triangle" w="med" len="med"/>
          </a:ln>
        </p:spPr>
        <p:txBody>
          <a:bodyPr wrap="none" anchor="ctr"/>
          <a:lstStyle/>
          <a:p>
            <a:endParaRPr lang="en-US"/>
          </a:p>
        </p:txBody>
      </p:sp>
      <p:sp>
        <p:nvSpPr>
          <p:cNvPr id="64542" name="Line 29"/>
          <p:cNvSpPr>
            <a:spLocks noChangeShapeType="1"/>
          </p:cNvSpPr>
          <p:nvPr/>
        </p:nvSpPr>
        <p:spPr bwMode="auto">
          <a:xfrm flipH="1">
            <a:off x="6096000" y="4267200"/>
            <a:ext cx="609600" cy="76200"/>
          </a:xfrm>
          <a:prstGeom prst="line">
            <a:avLst/>
          </a:prstGeom>
          <a:noFill/>
          <a:ln w="12700">
            <a:solidFill>
              <a:schemeClr val="tx1"/>
            </a:solidFill>
            <a:round/>
            <a:headEnd/>
            <a:tailEnd/>
          </a:ln>
        </p:spPr>
        <p:txBody>
          <a:bodyPr wrap="none" anchor="ctr"/>
          <a:lstStyle/>
          <a:p>
            <a:endParaRPr lang="en-US"/>
          </a:p>
        </p:txBody>
      </p:sp>
      <p:sp>
        <p:nvSpPr>
          <p:cNvPr id="64543" name="Line 30"/>
          <p:cNvSpPr>
            <a:spLocks noChangeShapeType="1"/>
          </p:cNvSpPr>
          <p:nvPr/>
        </p:nvSpPr>
        <p:spPr bwMode="auto">
          <a:xfrm flipH="1">
            <a:off x="3733800" y="2590800"/>
            <a:ext cx="381000" cy="0"/>
          </a:xfrm>
          <a:prstGeom prst="line">
            <a:avLst/>
          </a:prstGeom>
          <a:noFill/>
          <a:ln w="38100" cap="rnd">
            <a:solidFill>
              <a:srgbClr val="FF0000"/>
            </a:solidFill>
            <a:prstDash val="sysDot"/>
            <a:round/>
            <a:headEnd/>
            <a:tailEnd type="triangle" w="med" len="med"/>
          </a:ln>
        </p:spPr>
        <p:txBody>
          <a:bodyPr wrap="none" anchor="ctr"/>
          <a:lstStyle/>
          <a:p>
            <a:endParaRPr lang="en-US"/>
          </a:p>
        </p:txBody>
      </p:sp>
      <p:sp>
        <p:nvSpPr>
          <p:cNvPr id="64544" name="Line 31"/>
          <p:cNvSpPr>
            <a:spLocks noChangeShapeType="1"/>
          </p:cNvSpPr>
          <p:nvPr/>
        </p:nvSpPr>
        <p:spPr bwMode="auto">
          <a:xfrm>
            <a:off x="3505200" y="2895600"/>
            <a:ext cx="152400" cy="228600"/>
          </a:xfrm>
          <a:prstGeom prst="line">
            <a:avLst/>
          </a:prstGeom>
          <a:noFill/>
          <a:ln w="9525">
            <a:solidFill>
              <a:schemeClr val="tx1"/>
            </a:solidFill>
            <a:round/>
            <a:headEnd/>
            <a:tailEnd/>
          </a:ln>
        </p:spPr>
        <p:txBody>
          <a:bodyPr wrap="none" anchor="ctr"/>
          <a:lstStyle/>
          <a:p>
            <a:endParaRPr lang="en-US"/>
          </a:p>
        </p:txBody>
      </p:sp>
      <p:sp>
        <p:nvSpPr>
          <p:cNvPr id="64545" name="Oval 32"/>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Z</a:t>
            </a:r>
          </a:p>
        </p:txBody>
      </p:sp>
      <p:sp>
        <p:nvSpPr>
          <p:cNvPr id="64546" name="Oval 33"/>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Y</a:t>
            </a:r>
          </a:p>
        </p:txBody>
      </p:sp>
      <p:sp>
        <p:nvSpPr>
          <p:cNvPr id="64547" name="Line 34"/>
          <p:cNvSpPr>
            <a:spLocks noChangeShapeType="1"/>
          </p:cNvSpPr>
          <p:nvPr/>
        </p:nvSpPr>
        <p:spPr bwMode="auto">
          <a:xfrm flipH="1">
            <a:off x="7543800" y="1752600"/>
            <a:ext cx="152400" cy="152400"/>
          </a:xfrm>
          <a:prstGeom prst="line">
            <a:avLst/>
          </a:prstGeom>
          <a:noFill/>
          <a:ln w="9525">
            <a:solidFill>
              <a:schemeClr val="tx1"/>
            </a:solidFill>
            <a:round/>
            <a:headEnd/>
            <a:tailEnd/>
          </a:ln>
        </p:spPr>
        <p:txBody>
          <a:bodyPr wrap="none" anchor="ctr"/>
          <a:lstStyle/>
          <a:p>
            <a:endParaRPr lang="en-US"/>
          </a:p>
        </p:txBody>
      </p:sp>
      <p:sp>
        <p:nvSpPr>
          <p:cNvPr id="64548" name="Oval 35" descr="Water droplets"/>
          <p:cNvSpPr>
            <a:spLocks noChangeArrowheads="1"/>
          </p:cNvSpPr>
          <p:nvPr/>
        </p:nvSpPr>
        <p:spPr bwMode="auto">
          <a:xfrm>
            <a:off x="6934200" y="30480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pPr algn="ctr" eaLnBrk="0" hangingPunct="0"/>
            <a:r>
              <a:rPr lang="en-US" altLang="zh-CN" sz="2000"/>
              <a:t>M</a:t>
            </a:r>
          </a:p>
        </p:txBody>
      </p:sp>
      <p:sp>
        <p:nvSpPr>
          <p:cNvPr id="64549" name="Line 36"/>
          <p:cNvSpPr>
            <a:spLocks noChangeShapeType="1"/>
          </p:cNvSpPr>
          <p:nvPr/>
        </p:nvSpPr>
        <p:spPr bwMode="auto">
          <a:xfrm flipV="1">
            <a:off x="6553200" y="3352800"/>
            <a:ext cx="381000" cy="76200"/>
          </a:xfrm>
          <a:prstGeom prst="line">
            <a:avLst/>
          </a:prstGeom>
          <a:noFill/>
          <a:ln w="12700">
            <a:solidFill>
              <a:schemeClr val="tx1"/>
            </a:solidFill>
            <a:round/>
            <a:headEnd/>
            <a:tailEnd/>
          </a:ln>
        </p:spPr>
        <p:txBody>
          <a:bodyPr wrap="none" anchor="ctr"/>
          <a:lstStyle/>
          <a:p>
            <a:endParaRPr lang="en-US"/>
          </a:p>
        </p:txBody>
      </p:sp>
      <p:sp>
        <p:nvSpPr>
          <p:cNvPr id="64550" name="Oval 37"/>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2000"/>
              <a:t>N</a:t>
            </a:r>
          </a:p>
        </p:txBody>
      </p:sp>
      <p:sp>
        <p:nvSpPr>
          <p:cNvPr id="64551" name="Line 38"/>
          <p:cNvSpPr>
            <a:spLocks noChangeShapeType="1"/>
          </p:cNvSpPr>
          <p:nvPr/>
        </p:nvSpPr>
        <p:spPr bwMode="auto">
          <a:xfrm>
            <a:off x="7239000" y="4419600"/>
            <a:ext cx="228600" cy="76200"/>
          </a:xfrm>
          <a:prstGeom prst="line">
            <a:avLst/>
          </a:prstGeom>
          <a:noFill/>
          <a:ln w="9525">
            <a:solidFill>
              <a:schemeClr val="tx1"/>
            </a:solidFill>
            <a:round/>
            <a:headEnd/>
            <a:tailEnd/>
          </a:ln>
        </p:spPr>
        <p:txBody>
          <a:bodyPr wrap="none" anchor="ctr"/>
          <a:lstStyle/>
          <a:p>
            <a:endParaRPr lang="en-US"/>
          </a:p>
        </p:txBody>
      </p:sp>
      <p:sp>
        <p:nvSpPr>
          <p:cNvPr id="64552" name="Oval 39" descr="Water droplets"/>
          <p:cNvSpPr>
            <a:spLocks noChangeArrowheads="1"/>
          </p:cNvSpPr>
          <p:nvPr/>
        </p:nvSpPr>
        <p:spPr bwMode="auto">
          <a:xfrm>
            <a:off x="7848600" y="3048000"/>
            <a:ext cx="609600" cy="609600"/>
          </a:xfrm>
          <a:prstGeom prst="ellipse">
            <a:avLst/>
          </a:prstGeom>
          <a:blipFill dpi="0" rotWithShape="0">
            <a:blip r:embed="rId3"/>
            <a:srcRect/>
            <a:tile tx="0" ty="0" sx="100000" sy="100000" flip="none" algn="tl"/>
          </a:blipFill>
          <a:ln w="12700">
            <a:solidFill>
              <a:schemeClr val="tx1"/>
            </a:solidFill>
            <a:round/>
            <a:headEnd/>
            <a:tailEnd/>
          </a:ln>
        </p:spPr>
        <p:txBody>
          <a:bodyPr wrap="none" anchor="ctr"/>
          <a:lstStyle/>
          <a:p>
            <a:pPr algn="ctr" eaLnBrk="0" hangingPunct="0"/>
            <a:r>
              <a:rPr lang="en-US" altLang="zh-CN" sz="2000"/>
              <a:t>L</a:t>
            </a:r>
          </a:p>
        </p:txBody>
      </p:sp>
      <p:sp>
        <p:nvSpPr>
          <p:cNvPr id="64553" name="Line 40"/>
          <p:cNvSpPr>
            <a:spLocks noChangeShapeType="1"/>
          </p:cNvSpPr>
          <p:nvPr/>
        </p:nvSpPr>
        <p:spPr bwMode="auto">
          <a:xfrm>
            <a:off x="7543800" y="3352800"/>
            <a:ext cx="304800" cy="0"/>
          </a:xfrm>
          <a:prstGeom prst="line">
            <a:avLst/>
          </a:prstGeom>
          <a:noFill/>
          <a:ln w="12700">
            <a:solidFill>
              <a:schemeClr val="tx1"/>
            </a:solidFill>
            <a:round/>
            <a:headEnd/>
            <a:tailEnd/>
          </a:ln>
        </p:spPr>
        <p:txBody>
          <a:bodyPr wrap="none" anchor="ctr"/>
          <a:lstStyle/>
          <a:p>
            <a:endParaRPr lang="en-US"/>
          </a:p>
        </p:txBody>
      </p:sp>
      <p:sp>
        <p:nvSpPr>
          <p:cNvPr id="64554" name="Text Box 41"/>
          <p:cNvSpPr txBox="1">
            <a:spLocks noChangeArrowheads="1"/>
          </p:cNvSpPr>
          <p:nvPr/>
        </p:nvSpPr>
        <p:spPr bwMode="auto">
          <a:xfrm>
            <a:off x="4572000" y="1965325"/>
            <a:ext cx="1554163" cy="396875"/>
          </a:xfrm>
          <a:prstGeom prst="rect">
            <a:avLst/>
          </a:prstGeom>
          <a:noFill/>
          <a:ln w="9525">
            <a:noFill/>
            <a:miter lim="800000"/>
            <a:headEnd/>
            <a:tailEnd/>
          </a:ln>
        </p:spPr>
        <p:txBody>
          <a:bodyPr wrap="none" anchor="ctr">
            <a:spAutoFit/>
          </a:bodyPr>
          <a:lstStyle/>
          <a:p>
            <a:pPr eaLnBrk="0" hangingPunct="0"/>
            <a:r>
              <a:rPr lang="en-US" altLang="zh-CN" sz="2000">
                <a:solidFill>
                  <a:srgbClr val="FF0000"/>
                </a:solidFill>
              </a:rPr>
              <a:t>RERR [J-D]</a:t>
            </a:r>
            <a:endParaRPr lang="en-US" altLang="zh-CN" sz="2000">
              <a:solidFill>
                <a:schemeClr val="accent1"/>
              </a:solidFill>
            </a:endParaRPr>
          </a:p>
        </p:txBody>
      </p:sp>
      <p:sp>
        <p:nvSpPr>
          <p:cNvPr id="64555" name="Text Box 42"/>
          <p:cNvSpPr txBox="1">
            <a:spLocks noChangeArrowheads="1"/>
          </p:cNvSpPr>
          <p:nvPr/>
        </p:nvSpPr>
        <p:spPr bwMode="auto">
          <a:xfrm>
            <a:off x="304800" y="5334000"/>
            <a:ext cx="8458200" cy="701675"/>
          </a:xfrm>
          <a:prstGeom prst="rect">
            <a:avLst/>
          </a:prstGeom>
          <a:noFill/>
          <a:ln w="9525">
            <a:noFill/>
            <a:miter lim="800000"/>
            <a:headEnd/>
            <a:tailEnd/>
          </a:ln>
        </p:spPr>
        <p:txBody>
          <a:bodyPr anchor="ctr">
            <a:spAutoFit/>
          </a:bodyPr>
          <a:lstStyle/>
          <a:p>
            <a:pPr eaLnBrk="0" hangingPunct="0"/>
            <a:r>
              <a:rPr lang="en-US" altLang="zh-CN" sz="2000"/>
              <a:t>J sends a route error to S along route J-F-E-S when its attempt to forward the data packet S (with route SEFJD) on J-D fails</a:t>
            </a:r>
          </a:p>
        </p:txBody>
      </p:sp>
      <p:sp>
        <p:nvSpPr>
          <p:cNvPr id="64556" name="Line 43"/>
          <p:cNvSpPr>
            <a:spLocks noChangeShapeType="1"/>
          </p:cNvSpPr>
          <p:nvPr/>
        </p:nvSpPr>
        <p:spPr bwMode="auto">
          <a:xfrm flipH="1">
            <a:off x="6553200" y="3657600"/>
            <a:ext cx="152400" cy="457200"/>
          </a:xfrm>
          <a:prstGeom prst="line">
            <a:avLst/>
          </a:prstGeom>
          <a:noFill/>
          <a:ln w="38100">
            <a:solidFill>
              <a:schemeClr val="tx1"/>
            </a:solidFill>
            <a:round/>
            <a:headEnd/>
            <a:tailEnd/>
          </a:ln>
        </p:spPr>
        <p:txBody>
          <a:bodyPr wrap="none" anchor="ctr"/>
          <a:lstStyle/>
          <a:p>
            <a:endParaRPr lang="en-US"/>
          </a:p>
        </p:txBody>
      </p:sp>
      <p:sp>
        <p:nvSpPr>
          <p:cNvPr id="64557" name="Line 44"/>
          <p:cNvSpPr>
            <a:spLocks noChangeShapeType="1"/>
          </p:cNvSpPr>
          <p:nvPr/>
        </p:nvSpPr>
        <p:spPr bwMode="auto">
          <a:xfrm flipH="1">
            <a:off x="6477000" y="3733800"/>
            <a:ext cx="457200" cy="152400"/>
          </a:xfrm>
          <a:prstGeom prst="line">
            <a:avLst/>
          </a:prstGeom>
          <a:noFill/>
          <a:ln w="38100">
            <a:solidFill>
              <a:schemeClr val="tx1"/>
            </a:solidFill>
            <a:round/>
            <a:headEnd/>
            <a:tailEnd/>
          </a:ln>
        </p:spPr>
        <p:txBody>
          <a:bodyPr wrap="none" anchor="ctr"/>
          <a:lstStyle/>
          <a:p>
            <a:endParaRPr lang="en-US"/>
          </a:p>
        </p:txBody>
      </p:sp>
      <p:sp>
        <p:nvSpPr>
          <p:cNvPr id="64558" name="Text Box 45"/>
          <p:cNvSpPr txBox="1">
            <a:spLocks noChangeArrowheads="1"/>
          </p:cNvSpPr>
          <p:nvPr/>
        </p:nvSpPr>
        <p:spPr bwMode="auto">
          <a:xfrm>
            <a:off x="457200" y="1600200"/>
            <a:ext cx="3048000" cy="457200"/>
          </a:xfrm>
          <a:prstGeom prst="rect">
            <a:avLst/>
          </a:prstGeom>
          <a:noFill/>
          <a:ln w="9525">
            <a:noFill/>
            <a:miter lim="800000"/>
            <a:headEnd/>
            <a:tailEnd/>
          </a:ln>
        </p:spPr>
        <p:txBody>
          <a:bodyPr>
            <a:spAutoFit/>
          </a:bodyPr>
          <a:lstStyle/>
          <a:p>
            <a:r>
              <a:rPr lang="en-US" altLang="zh-CN">
                <a:solidFill>
                  <a:schemeClr val="tx2"/>
                </a:solidFill>
              </a:rPr>
              <a:t>Route Error (RERR)</a:t>
            </a:r>
            <a:endParaRPr lang="zh-CN" altLang="en-US">
              <a:solidFill>
                <a:schemeClr val="tx2"/>
              </a:solidFill>
            </a:endParaRPr>
          </a:p>
        </p:txBody>
      </p:sp>
      <p:sp>
        <p:nvSpPr>
          <p:cNvPr id="47" name="Rectangle 2"/>
          <p:cNvSpPr txBox="1">
            <a:spLocks noChangeArrowheads="1"/>
          </p:cNvSpPr>
          <p:nvPr/>
        </p:nvSpPr>
        <p:spPr bwMode="auto">
          <a:xfrm>
            <a:off x="0" y="0"/>
            <a:ext cx="9144000" cy="533400"/>
          </a:xfrm>
          <a:prstGeom prst="rect">
            <a:avLst/>
          </a:prstGeom>
          <a:solidFill>
            <a:srgbClr val="1E3C82"/>
          </a:solidFill>
          <a:ln w="9525">
            <a:noFill/>
            <a:miter lim="800000"/>
            <a:headEnd/>
            <a:tailEnd/>
          </a:ln>
        </p:spPr>
        <p:txBody>
          <a:bodyPr anchor="ctr"/>
          <a:lstStyle/>
          <a:p>
            <a:pPr eaLnBrk="0" hangingPunct="0">
              <a:defRPr/>
            </a:pPr>
            <a:r>
              <a:rPr lang="en-US" altLang="zh-CN" b="1" kern="0">
                <a:solidFill>
                  <a:schemeClr val="bg1"/>
                </a:solidFill>
                <a:latin typeface="Calibri" pitchFamily="34" charset="0"/>
                <a:ea typeface="+mj-ea"/>
                <a:cs typeface="+mj-cs"/>
              </a:rPr>
              <a:t>Data Delivery in DSR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Network Layer in Infrastructure Wireless LANs</a:t>
            </a:r>
          </a:p>
        </p:txBody>
      </p:sp>
      <p:sp>
        <p:nvSpPr>
          <p:cNvPr id="4" name="Slide Number Placeholder 3"/>
          <p:cNvSpPr>
            <a:spLocks noGrp="1"/>
          </p:cNvSpPr>
          <p:nvPr>
            <p:ph type="sldNum" sz="quarter" idx="10"/>
          </p:nvPr>
        </p:nvSpPr>
        <p:spPr/>
        <p:txBody>
          <a:bodyPr/>
          <a:lstStyle/>
          <a:p>
            <a:pPr>
              <a:defRPr/>
            </a:pPr>
            <a:fld id="{816D19B6-21DE-4118-9DCF-4AA93EB67DBE}" type="slidenum">
              <a:rPr lang="en-US" smtClean="0"/>
              <a:pPr>
                <a:defRPr/>
              </a:pPr>
              <a:t>5</a:t>
            </a:fld>
            <a:endParaRPr lang="en-US"/>
          </a:p>
        </p:txBody>
      </p:sp>
      <p:grpSp>
        <p:nvGrpSpPr>
          <p:cNvPr id="19460" name="Group 4"/>
          <p:cNvGrpSpPr>
            <a:grpSpLocks/>
          </p:cNvGrpSpPr>
          <p:nvPr/>
        </p:nvGrpSpPr>
        <p:grpSpPr bwMode="auto">
          <a:xfrm>
            <a:off x="6480175" y="3187700"/>
            <a:ext cx="622300" cy="1079500"/>
            <a:chOff x="1056" y="1728"/>
            <a:chExt cx="666" cy="1008"/>
          </a:xfrm>
        </p:grpSpPr>
        <p:sp>
          <p:nvSpPr>
            <p:cNvPr id="19472" name="AutoShape 5"/>
            <p:cNvSpPr>
              <a:spLocks noChangeArrowheads="1"/>
            </p:cNvSpPr>
            <p:nvPr/>
          </p:nvSpPr>
          <p:spPr bwMode="auto">
            <a:xfrm>
              <a:off x="1056" y="1920"/>
              <a:ext cx="666" cy="816"/>
            </a:xfrm>
            <a:prstGeom prst="triangle">
              <a:avLst>
                <a:gd name="adj" fmla="val 50000"/>
              </a:avLst>
            </a:prstGeom>
            <a:solidFill>
              <a:srgbClr val="FFCC99"/>
            </a:solidFill>
            <a:ln w="9525">
              <a:solidFill>
                <a:schemeClr val="tx1"/>
              </a:solidFill>
              <a:miter lim="800000"/>
              <a:headEnd/>
              <a:tailEnd/>
            </a:ln>
          </p:spPr>
          <p:txBody>
            <a:bodyPr wrap="none" anchor="ctr"/>
            <a:lstStyle/>
            <a:p>
              <a:pPr algn="ctr"/>
              <a:r>
                <a:rPr lang="en-US"/>
                <a:t>AP</a:t>
              </a:r>
            </a:p>
          </p:txBody>
        </p:sp>
        <p:sp>
          <p:nvSpPr>
            <p:cNvPr id="19473" name="Oval 6"/>
            <p:cNvSpPr>
              <a:spLocks noChangeArrowheads="1"/>
            </p:cNvSpPr>
            <p:nvPr/>
          </p:nvSpPr>
          <p:spPr bwMode="auto">
            <a:xfrm>
              <a:off x="1296" y="1728"/>
              <a:ext cx="192" cy="192"/>
            </a:xfrm>
            <a:prstGeom prst="ellipse">
              <a:avLst/>
            </a:prstGeom>
            <a:solidFill>
              <a:srgbClr val="FFCC99"/>
            </a:solidFill>
            <a:ln w="9525">
              <a:solidFill>
                <a:schemeClr val="tx1"/>
              </a:solidFill>
              <a:round/>
              <a:headEnd/>
              <a:tailEnd/>
            </a:ln>
          </p:spPr>
          <p:txBody>
            <a:bodyPr wrap="none" anchor="ctr"/>
            <a:lstStyle/>
            <a:p>
              <a:endParaRPr lang="en-US"/>
            </a:p>
          </p:txBody>
        </p:sp>
      </p:grpSp>
      <p:grpSp>
        <p:nvGrpSpPr>
          <p:cNvPr id="19461" name="Group 9"/>
          <p:cNvGrpSpPr>
            <a:grpSpLocks/>
          </p:cNvGrpSpPr>
          <p:nvPr/>
        </p:nvGrpSpPr>
        <p:grpSpPr bwMode="auto">
          <a:xfrm>
            <a:off x="6937375" y="3429000"/>
            <a:ext cx="1839913" cy="669925"/>
            <a:chOff x="4032" y="2327"/>
            <a:chExt cx="1258" cy="446"/>
          </a:xfrm>
        </p:grpSpPr>
        <p:sp>
          <p:nvSpPr>
            <p:cNvPr id="19470" name="Line 7"/>
            <p:cNvSpPr>
              <a:spLocks noChangeShapeType="1"/>
            </p:cNvSpPr>
            <p:nvPr/>
          </p:nvSpPr>
          <p:spPr bwMode="auto">
            <a:xfrm>
              <a:off x="4032" y="2544"/>
              <a:ext cx="1152" cy="0"/>
            </a:xfrm>
            <a:prstGeom prst="line">
              <a:avLst/>
            </a:prstGeom>
            <a:noFill/>
            <a:ln w="38100">
              <a:solidFill>
                <a:schemeClr val="tx1"/>
              </a:solidFill>
              <a:round/>
              <a:headEnd/>
              <a:tailEnd/>
            </a:ln>
          </p:spPr>
          <p:txBody>
            <a:bodyPr/>
            <a:lstStyle/>
            <a:p>
              <a:endParaRPr lang="en-US"/>
            </a:p>
          </p:txBody>
        </p:sp>
        <p:sp>
          <p:nvSpPr>
            <p:cNvPr id="19471" name="Text Box 8"/>
            <p:cNvSpPr txBox="1">
              <a:spLocks noChangeArrowheads="1"/>
            </p:cNvSpPr>
            <p:nvPr/>
          </p:nvSpPr>
          <p:spPr bwMode="auto">
            <a:xfrm>
              <a:off x="4186" y="2327"/>
              <a:ext cx="1104" cy="446"/>
            </a:xfrm>
            <a:prstGeom prst="rect">
              <a:avLst/>
            </a:prstGeom>
            <a:noFill/>
            <a:ln w="9525">
              <a:noFill/>
              <a:miter lim="800000"/>
              <a:headEnd/>
              <a:tailEnd/>
            </a:ln>
          </p:spPr>
          <p:txBody>
            <a:bodyPr>
              <a:spAutoFit/>
            </a:bodyPr>
            <a:lstStyle/>
            <a:p>
              <a:pPr>
                <a:spcBef>
                  <a:spcPct val="50000"/>
                </a:spcBef>
              </a:pPr>
              <a:r>
                <a:rPr lang="en-US" sz="2000"/>
                <a:t>Internet (IP) Network</a:t>
              </a:r>
            </a:p>
          </p:txBody>
        </p:sp>
      </p:grpSp>
      <p:grpSp>
        <p:nvGrpSpPr>
          <p:cNvPr id="5" name="Group 18"/>
          <p:cNvGrpSpPr>
            <a:grpSpLocks/>
          </p:cNvGrpSpPr>
          <p:nvPr/>
        </p:nvGrpSpPr>
        <p:grpSpPr bwMode="auto">
          <a:xfrm>
            <a:off x="3790950" y="1143000"/>
            <a:ext cx="2536825" cy="4179888"/>
            <a:chOff x="2050" y="759"/>
            <a:chExt cx="1734" cy="2786"/>
          </a:xfrm>
        </p:grpSpPr>
        <p:sp>
          <p:nvSpPr>
            <p:cNvPr id="19467" name="Freeform 10"/>
            <p:cNvSpPr>
              <a:spLocks/>
            </p:cNvSpPr>
            <p:nvPr/>
          </p:nvSpPr>
          <p:spPr bwMode="auto">
            <a:xfrm rot="-8973272">
              <a:off x="2050" y="846"/>
              <a:ext cx="632" cy="1488"/>
            </a:xfrm>
            <a:custGeom>
              <a:avLst/>
              <a:gdLst>
                <a:gd name="T0" fmla="*/ 632 w 632"/>
                <a:gd name="T1" fmla="*/ 0 h 1488"/>
                <a:gd name="T2" fmla="*/ 8 w 632"/>
                <a:gd name="T3" fmla="*/ 720 h 1488"/>
                <a:gd name="T4" fmla="*/ 584 w 632"/>
                <a:gd name="T5" fmla="*/ 1488 h 1488"/>
                <a:gd name="T6" fmla="*/ 0 60000 65536"/>
                <a:gd name="T7" fmla="*/ 0 60000 65536"/>
                <a:gd name="T8" fmla="*/ 0 60000 65536"/>
                <a:gd name="T9" fmla="*/ 0 w 632"/>
                <a:gd name="T10" fmla="*/ 0 h 1488"/>
                <a:gd name="T11" fmla="*/ 632 w 632"/>
                <a:gd name="T12" fmla="*/ 1488 h 1488"/>
              </a:gdLst>
              <a:ahLst/>
              <a:cxnLst>
                <a:cxn ang="T6">
                  <a:pos x="T0" y="T1"/>
                </a:cxn>
                <a:cxn ang="T7">
                  <a:pos x="T2" y="T3"/>
                </a:cxn>
                <a:cxn ang="T8">
                  <a:pos x="T4" y="T5"/>
                </a:cxn>
              </a:cxnLst>
              <a:rect l="T9" t="T10" r="T11" b="T12"/>
              <a:pathLst>
                <a:path w="632" h="1488">
                  <a:moveTo>
                    <a:pt x="632" y="0"/>
                  </a:moveTo>
                  <a:cubicBezTo>
                    <a:pt x="324" y="236"/>
                    <a:pt x="16" y="472"/>
                    <a:pt x="8" y="720"/>
                  </a:cubicBezTo>
                  <a:cubicBezTo>
                    <a:pt x="0" y="968"/>
                    <a:pt x="292" y="1228"/>
                    <a:pt x="584" y="1488"/>
                  </a:cubicBezTo>
                </a:path>
              </a:pathLst>
            </a:custGeom>
            <a:noFill/>
            <a:ln w="9525">
              <a:solidFill>
                <a:schemeClr val="tx1"/>
              </a:solidFill>
              <a:round/>
              <a:headEnd/>
              <a:tailEnd/>
            </a:ln>
          </p:spPr>
          <p:txBody>
            <a:bodyPr/>
            <a:lstStyle/>
            <a:p>
              <a:endParaRPr lang="en-US"/>
            </a:p>
          </p:txBody>
        </p:sp>
        <p:sp>
          <p:nvSpPr>
            <p:cNvPr id="19468" name="Freeform 11"/>
            <p:cNvSpPr>
              <a:spLocks/>
            </p:cNvSpPr>
            <p:nvPr/>
          </p:nvSpPr>
          <p:spPr bwMode="auto">
            <a:xfrm rot="-8973272">
              <a:off x="2175" y="759"/>
              <a:ext cx="1056" cy="2112"/>
            </a:xfrm>
            <a:custGeom>
              <a:avLst/>
              <a:gdLst>
                <a:gd name="T0" fmla="*/ 395471366 w 632"/>
                <a:gd name="T1" fmla="*/ 0 h 1488"/>
                <a:gd name="T2" fmla="*/ 5007949 w 632"/>
                <a:gd name="T3" fmla="*/ 6480383 h 1488"/>
                <a:gd name="T4" fmla="*/ 365723938 w 632"/>
                <a:gd name="T5" fmla="*/ 13394419 h 1488"/>
                <a:gd name="T6" fmla="*/ 0 60000 65536"/>
                <a:gd name="T7" fmla="*/ 0 60000 65536"/>
                <a:gd name="T8" fmla="*/ 0 60000 65536"/>
                <a:gd name="T9" fmla="*/ 0 w 632"/>
                <a:gd name="T10" fmla="*/ 0 h 1488"/>
                <a:gd name="T11" fmla="*/ 632 w 632"/>
                <a:gd name="T12" fmla="*/ 1488 h 1488"/>
              </a:gdLst>
              <a:ahLst/>
              <a:cxnLst>
                <a:cxn ang="T6">
                  <a:pos x="T0" y="T1"/>
                </a:cxn>
                <a:cxn ang="T7">
                  <a:pos x="T2" y="T3"/>
                </a:cxn>
                <a:cxn ang="T8">
                  <a:pos x="T4" y="T5"/>
                </a:cxn>
              </a:cxnLst>
              <a:rect l="T9" t="T10" r="T11" b="T12"/>
              <a:pathLst>
                <a:path w="632" h="1488">
                  <a:moveTo>
                    <a:pt x="632" y="0"/>
                  </a:moveTo>
                  <a:cubicBezTo>
                    <a:pt x="324" y="236"/>
                    <a:pt x="16" y="472"/>
                    <a:pt x="8" y="720"/>
                  </a:cubicBezTo>
                  <a:cubicBezTo>
                    <a:pt x="0" y="968"/>
                    <a:pt x="292" y="1228"/>
                    <a:pt x="584" y="1488"/>
                  </a:cubicBezTo>
                </a:path>
              </a:pathLst>
            </a:custGeom>
            <a:noFill/>
            <a:ln w="9525">
              <a:solidFill>
                <a:schemeClr val="tx1"/>
              </a:solidFill>
              <a:round/>
              <a:headEnd/>
              <a:tailEnd/>
            </a:ln>
          </p:spPr>
          <p:txBody>
            <a:bodyPr/>
            <a:lstStyle/>
            <a:p>
              <a:endParaRPr lang="en-US"/>
            </a:p>
          </p:txBody>
        </p:sp>
        <p:sp>
          <p:nvSpPr>
            <p:cNvPr id="19469" name="Freeform 12"/>
            <p:cNvSpPr>
              <a:spLocks/>
            </p:cNvSpPr>
            <p:nvPr/>
          </p:nvSpPr>
          <p:spPr bwMode="auto">
            <a:xfrm rot="-8973272">
              <a:off x="2392" y="761"/>
              <a:ext cx="1392" cy="2784"/>
            </a:xfrm>
            <a:custGeom>
              <a:avLst/>
              <a:gdLst>
                <a:gd name="T0" fmla="*/ 2147483647 w 632"/>
                <a:gd name="T1" fmla="*/ 0 h 1488"/>
                <a:gd name="T2" fmla="*/ 2147483647 w 632"/>
                <a:gd name="T3" fmla="*/ 2147483647 h 1488"/>
                <a:gd name="T4" fmla="*/ 2147483647 w 632"/>
                <a:gd name="T5" fmla="*/ 2147483647 h 1488"/>
                <a:gd name="T6" fmla="*/ 0 60000 65536"/>
                <a:gd name="T7" fmla="*/ 0 60000 65536"/>
                <a:gd name="T8" fmla="*/ 0 60000 65536"/>
                <a:gd name="T9" fmla="*/ 0 w 632"/>
                <a:gd name="T10" fmla="*/ 0 h 1488"/>
                <a:gd name="T11" fmla="*/ 632 w 632"/>
                <a:gd name="T12" fmla="*/ 1488 h 1488"/>
              </a:gdLst>
              <a:ahLst/>
              <a:cxnLst>
                <a:cxn ang="T6">
                  <a:pos x="T0" y="T1"/>
                </a:cxn>
                <a:cxn ang="T7">
                  <a:pos x="T2" y="T3"/>
                </a:cxn>
                <a:cxn ang="T8">
                  <a:pos x="T4" y="T5"/>
                </a:cxn>
              </a:cxnLst>
              <a:rect l="T9" t="T10" r="T11" b="T12"/>
              <a:pathLst>
                <a:path w="632" h="1488">
                  <a:moveTo>
                    <a:pt x="632" y="0"/>
                  </a:moveTo>
                  <a:cubicBezTo>
                    <a:pt x="324" y="236"/>
                    <a:pt x="16" y="472"/>
                    <a:pt x="8" y="720"/>
                  </a:cubicBezTo>
                  <a:cubicBezTo>
                    <a:pt x="0" y="968"/>
                    <a:pt x="292" y="1228"/>
                    <a:pt x="584" y="1488"/>
                  </a:cubicBezTo>
                </a:path>
              </a:pathLst>
            </a:custGeom>
            <a:noFill/>
            <a:ln w="9525">
              <a:solidFill>
                <a:schemeClr val="tx1"/>
              </a:solidFill>
              <a:round/>
              <a:headEnd/>
              <a:tailEnd/>
            </a:ln>
          </p:spPr>
          <p:txBody>
            <a:bodyPr/>
            <a:lstStyle/>
            <a:p>
              <a:endParaRPr lang="en-US"/>
            </a:p>
          </p:txBody>
        </p:sp>
      </p:grpSp>
      <p:sp>
        <p:nvSpPr>
          <p:cNvPr id="19463" name="Oval 25"/>
          <p:cNvSpPr>
            <a:spLocks noChangeArrowheads="1"/>
          </p:cNvSpPr>
          <p:nvPr/>
        </p:nvSpPr>
        <p:spPr bwMode="auto">
          <a:xfrm>
            <a:off x="4194175" y="2078038"/>
            <a:ext cx="350838" cy="360362"/>
          </a:xfrm>
          <a:prstGeom prst="ellipse">
            <a:avLst/>
          </a:prstGeom>
          <a:solidFill>
            <a:srgbClr val="33CC33"/>
          </a:solidFill>
          <a:ln w="9525">
            <a:solidFill>
              <a:schemeClr val="tx1"/>
            </a:solidFill>
            <a:round/>
            <a:headEnd/>
            <a:tailEnd/>
          </a:ln>
        </p:spPr>
        <p:txBody>
          <a:bodyPr wrap="none" anchor="ctr"/>
          <a:lstStyle/>
          <a:p>
            <a:pPr algn="ctr"/>
            <a:r>
              <a:rPr lang="en-US"/>
              <a:t>X</a:t>
            </a:r>
          </a:p>
        </p:txBody>
      </p:sp>
      <p:sp>
        <p:nvSpPr>
          <p:cNvPr id="19464" name="Oval 26"/>
          <p:cNvSpPr>
            <a:spLocks noChangeArrowheads="1"/>
          </p:cNvSpPr>
          <p:nvPr/>
        </p:nvSpPr>
        <p:spPr bwMode="auto">
          <a:xfrm>
            <a:off x="4651375" y="3602038"/>
            <a:ext cx="350838" cy="360362"/>
          </a:xfrm>
          <a:prstGeom prst="ellipse">
            <a:avLst/>
          </a:prstGeom>
          <a:solidFill>
            <a:srgbClr val="33CC33"/>
          </a:solidFill>
          <a:ln w="9525">
            <a:solidFill>
              <a:schemeClr val="tx1"/>
            </a:solidFill>
            <a:round/>
            <a:headEnd/>
            <a:tailEnd/>
          </a:ln>
        </p:spPr>
        <p:txBody>
          <a:bodyPr wrap="none" anchor="ctr"/>
          <a:lstStyle/>
          <a:p>
            <a:pPr algn="ctr"/>
            <a:r>
              <a:rPr lang="en-US"/>
              <a:t>Y</a:t>
            </a:r>
          </a:p>
        </p:txBody>
      </p:sp>
      <p:sp>
        <p:nvSpPr>
          <p:cNvPr id="19465" name="Oval 27"/>
          <p:cNvSpPr>
            <a:spLocks noChangeArrowheads="1"/>
          </p:cNvSpPr>
          <p:nvPr/>
        </p:nvSpPr>
        <p:spPr bwMode="auto">
          <a:xfrm>
            <a:off x="5641975" y="4897438"/>
            <a:ext cx="350838" cy="360362"/>
          </a:xfrm>
          <a:prstGeom prst="ellipse">
            <a:avLst/>
          </a:prstGeom>
          <a:solidFill>
            <a:srgbClr val="33CC33"/>
          </a:solidFill>
          <a:ln w="9525">
            <a:solidFill>
              <a:schemeClr val="tx1"/>
            </a:solidFill>
            <a:round/>
            <a:headEnd/>
            <a:tailEnd/>
          </a:ln>
        </p:spPr>
        <p:txBody>
          <a:bodyPr wrap="none" anchor="ctr"/>
          <a:lstStyle/>
          <a:p>
            <a:pPr algn="ctr"/>
            <a:r>
              <a:rPr lang="en-US"/>
              <a:t>Z</a:t>
            </a:r>
          </a:p>
        </p:txBody>
      </p:sp>
      <p:sp>
        <p:nvSpPr>
          <p:cNvPr id="18" name="Text Box 24"/>
          <p:cNvSpPr txBox="1">
            <a:spLocks noChangeArrowheads="1"/>
          </p:cNvSpPr>
          <p:nvPr/>
        </p:nvSpPr>
        <p:spPr bwMode="auto">
          <a:xfrm>
            <a:off x="152400" y="762000"/>
            <a:ext cx="4114800" cy="3232150"/>
          </a:xfrm>
          <a:prstGeom prst="rect">
            <a:avLst/>
          </a:prstGeom>
          <a:noFill/>
          <a:ln w="9525">
            <a:noFill/>
            <a:miter lim="800000"/>
            <a:headEnd/>
            <a:tailEnd/>
          </a:ln>
        </p:spPr>
        <p:txBody>
          <a:bodyPr>
            <a:spAutoFit/>
          </a:bodyPr>
          <a:lstStyle/>
          <a:p>
            <a:pPr>
              <a:spcBef>
                <a:spcPct val="50000"/>
              </a:spcBef>
            </a:pPr>
            <a:r>
              <a:rPr lang="en-US" u="sng"/>
              <a:t>For a Single Basic Service Set</a:t>
            </a:r>
          </a:p>
          <a:p>
            <a:pPr>
              <a:spcBef>
                <a:spcPct val="50000"/>
              </a:spcBef>
            </a:pPr>
            <a:r>
              <a:rPr lang="en-US"/>
              <a:t>X wants to talk to Z</a:t>
            </a:r>
          </a:p>
          <a:p>
            <a:pPr>
              <a:spcBef>
                <a:spcPct val="50000"/>
              </a:spcBef>
            </a:pPr>
            <a:r>
              <a:rPr lang="en-US"/>
              <a:t>X sends its data to the AP</a:t>
            </a:r>
          </a:p>
          <a:p>
            <a:pPr>
              <a:spcBef>
                <a:spcPct val="50000"/>
              </a:spcBef>
            </a:pPr>
            <a:r>
              <a:rPr lang="en-US"/>
              <a:t>AP sends it to Z</a:t>
            </a:r>
          </a:p>
          <a:p>
            <a:pPr>
              <a:spcBef>
                <a:spcPct val="50000"/>
              </a:spcBef>
            </a:pPr>
            <a:r>
              <a:rPr lang="en-US"/>
              <a:t>Only MAC layer operations</a:t>
            </a:r>
          </a:p>
          <a:p>
            <a:pPr>
              <a:spcBef>
                <a:spcPct val="50000"/>
              </a:spcBef>
            </a:pPr>
            <a:r>
              <a:rPr lang="en-US">
                <a:solidFill>
                  <a:srgbClr val="FF0000"/>
                </a:solidFill>
              </a:rPr>
              <a:t>No routing needed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t>Network Layer Challenges</a:t>
            </a:r>
          </a:p>
        </p:txBody>
      </p:sp>
      <p:sp>
        <p:nvSpPr>
          <p:cNvPr id="20483" name="Rectangle 3"/>
          <p:cNvSpPr>
            <a:spLocks noGrp="1" noChangeArrowheads="1"/>
          </p:cNvSpPr>
          <p:nvPr>
            <p:ph idx="1"/>
          </p:nvPr>
        </p:nvSpPr>
        <p:spPr>
          <a:xfrm>
            <a:off x="381000" y="1524000"/>
            <a:ext cx="8229600" cy="673100"/>
          </a:xfrm>
        </p:spPr>
        <p:txBody>
          <a:bodyPr/>
          <a:lstStyle/>
          <a:p>
            <a:r>
              <a:rPr lang="en-US" altLang="zh-CN" sz="2400"/>
              <a:t>Traverse multiple links to reach a destination</a:t>
            </a:r>
          </a:p>
        </p:txBody>
      </p:sp>
      <p:sp>
        <p:nvSpPr>
          <p:cNvPr id="22" name="Slide Number Placeholder 5"/>
          <p:cNvSpPr>
            <a:spLocks noGrp="1"/>
          </p:cNvSpPr>
          <p:nvPr>
            <p:ph type="sldNum" sz="quarter" idx="10"/>
          </p:nvPr>
        </p:nvSpPr>
        <p:spPr>
          <a:xfrm>
            <a:off x="7924800" y="6356350"/>
            <a:ext cx="762000" cy="365125"/>
          </a:xfrm>
        </p:spPr>
        <p:txBody>
          <a:bodyPr/>
          <a:lstStyle/>
          <a:p>
            <a:pPr>
              <a:defRPr/>
            </a:pPr>
            <a:fld id="{D35A130C-5F3C-462F-9D88-ED435D33E537}" type="slidenum">
              <a:rPr lang="en-US" altLang="en-US"/>
              <a:pPr>
                <a:defRPr/>
              </a:pPr>
              <a:t>6</a:t>
            </a:fld>
            <a:endParaRPr lang="en-US" altLang="en-US"/>
          </a:p>
        </p:txBody>
      </p:sp>
      <p:sp>
        <p:nvSpPr>
          <p:cNvPr id="20485" name="Oval 4"/>
          <p:cNvSpPr>
            <a:spLocks noChangeArrowheads="1"/>
          </p:cNvSpPr>
          <p:nvPr/>
        </p:nvSpPr>
        <p:spPr bwMode="auto">
          <a:xfrm>
            <a:off x="1676400" y="2667000"/>
            <a:ext cx="2209800" cy="21336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486" name="Oval 5"/>
          <p:cNvSpPr>
            <a:spLocks noChangeArrowheads="1"/>
          </p:cNvSpPr>
          <p:nvPr/>
        </p:nvSpPr>
        <p:spPr bwMode="auto">
          <a:xfrm>
            <a:off x="2438400" y="3200400"/>
            <a:ext cx="2209800" cy="2133600"/>
          </a:xfrm>
          <a:prstGeom prst="ellipse">
            <a:avLst/>
          </a:prstGeom>
          <a:noFill/>
          <a:ln w="9525">
            <a:solidFill>
              <a:schemeClr val="tx1"/>
            </a:solidFill>
            <a:round/>
            <a:headEnd/>
            <a:tailEnd/>
          </a:ln>
        </p:spPr>
        <p:txBody>
          <a:bodyPr wrap="none" anchor="ctr"/>
          <a:lstStyle/>
          <a:p>
            <a:endParaRPr lang="en-US"/>
          </a:p>
        </p:txBody>
      </p:sp>
      <p:sp>
        <p:nvSpPr>
          <p:cNvPr id="20487" name="Oval 6"/>
          <p:cNvSpPr>
            <a:spLocks noChangeArrowheads="1"/>
          </p:cNvSpPr>
          <p:nvPr/>
        </p:nvSpPr>
        <p:spPr bwMode="auto">
          <a:xfrm>
            <a:off x="2667000" y="3657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488" name="Oval 7"/>
          <p:cNvSpPr>
            <a:spLocks noChangeArrowheads="1"/>
          </p:cNvSpPr>
          <p:nvPr/>
        </p:nvSpPr>
        <p:spPr bwMode="auto">
          <a:xfrm>
            <a:off x="3429000" y="4114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489" name="Oval 8"/>
          <p:cNvSpPr>
            <a:spLocks noChangeArrowheads="1"/>
          </p:cNvSpPr>
          <p:nvPr/>
        </p:nvSpPr>
        <p:spPr bwMode="auto">
          <a:xfrm>
            <a:off x="3505200" y="3352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490" name="Oval 9"/>
          <p:cNvSpPr>
            <a:spLocks noChangeArrowheads="1"/>
          </p:cNvSpPr>
          <p:nvPr/>
        </p:nvSpPr>
        <p:spPr bwMode="auto">
          <a:xfrm>
            <a:off x="2514600" y="2362200"/>
            <a:ext cx="2209800" cy="2133600"/>
          </a:xfrm>
          <a:prstGeom prst="ellipse">
            <a:avLst/>
          </a:prstGeom>
          <a:noFill/>
          <a:ln w="9525">
            <a:solidFill>
              <a:schemeClr val="tx1"/>
            </a:solidFill>
            <a:round/>
            <a:headEnd/>
            <a:tailEnd/>
          </a:ln>
        </p:spPr>
        <p:txBody>
          <a:bodyPr wrap="none" anchor="ctr"/>
          <a:lstStyle/>
          <a:p>
            <a:endParaRPr lang="en-US"/>
          </a:p>
        </p:txBody>
      </p:sp>
      <p:sp>
        <p:nvSpPr>
          <p:cNvPr id="20491" name="Oval 10"/>
          <p:cNvSpPr>
            <a:spLocks noChangeArrowheads="1"/>
          </p:cNvSpPr>
          <p:nvPr/>
        </p:nvSpPr>
        <p:spPr bwMode="auto">
          <a:xfrm>
            <a:off x="6172200" y="3733800"/>
            <a:ext cx="152400" cy="152400"/>
          </a:xfrm>
          <a:prstGeom prst="ellipse">
            <a:avLst/>
          </a:prstGeom>
          <a:solidFill>
            <a:schemeClr val="accent1"/>
          </a:solidFill>
          <a:ln w="9525">
            <a:solidFill>
              <a:schemeClr val="tx1"/>
            </a:solidFill>
            <a:round/>
            <a:headEnd/>
            <a:tailEnd/>
          </a:ln>
        </p:spPr>
        <p:txBody>
          <a:bodyPr wrap="none" anchor="ctr"/>
          <a:lstStyle/>
          <a:p>
            <a:pPr algn="ctr" eaLnBrk="0" hangingPunct="0"/>
            <a:endParaRPr lang="zh-CN" altLang="en-US">
              <a:latin typeface="Arial Black" pitchFamily="34" charset="0"/>
            </a:endParaRPr>
          </a:p>
        </p:txBody>
      </p:sp>
      <p:sp>
        <p:nvSpPr>
          <p:cNvPr id="20492" name="Oval 11"/>
          <p:cNvSpPr>
            <a:spLocks noChangeArrowheads="1"/>
          </p:cNvSpPr>
          <p:nvPr/>
        </p:nvSpPr>
        <p:spPr bwMode="auto">
          <a:xfrm>
            <a:off x="6858000" y="4267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493" name="Oval 12"/>
          <p:cNvSpPr>
            <a:spLocks noChangeArrowheads="1"/>
          </p:cNvSpPr>
          <p:nvPr/>
        </p:nvSpPr>
        <p:spPr bwMode="auto">
          <a:xfrm>
            <a:off x="6934200" y="3505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494" name="Line 13"/>
          <p:cNvSpPr>
            <a:spLocks noChangeShapeType="1"/>
          </p:cNvSpPr>
          <p:nvPr/>
        </p:nvSpPr>
        <p:spPr bwMode="auto">
          <a:xfrm flipV="1">
            <a:off x="6324600" y="3581400"/>
            <a:ext cx="685800" cy="228600"/>
          </a:xfrm>
          <a:prstGeom prst="line">
            <a:avLst/>
          </a:prstGeom>
          <a:noFill/>
          <a:ln w="9525">
            <a:solidFill>
              <a:schemeClr val="tx1"/>
            </a:solidFill>
            <a:round/>
            <a:headEnd/>
            <a:tailEnd/>
          </a:ln>
        </p:spPr>
        <p:txBody>
          <a:bodyPr wrap="none" anchor="ctr"/>
          <a:lstStyle/>
          <a:p>
            <a:endParaRPr lang="en-US"/>
          </a:p>
        </p:txBody>
      </p:sp>
      <p:sp>
        <p:nvSpPr>
          <p:cNvPr id="20495" name="Line 14"/>
          <p:cNvSpPr>
            <a:spLocks noChangeShapeType="1"/>
          </p:cNvSpPr>
          <p:nvPr/>
        </p:nvSpPr>
        <p:spPr bwMode="auto">
          <a:xfrm flipV="1">
            <a:off x="6934200" y="3657600"/>
            <a:ext cx="76200" cy="609600"/>
          </a:xfrm>
          <a:prstGeom prst="line">
            <a:avLst/>
          </a:prstGeom>
          <a:noFill/>
          <a:ln w="9525">
            <a:solidFill>
              <a:schemeClr val="tx1"/>
            </a:solidFill>
            <a:round/>
            <a:headEnd/>
            <a:tailEnd/>
          </a:ln>
        </p:spPr>
        <p:txBody>
          <a:bodyPr wrap="none" anchor="ctr"/>
          <a:lstStyle/>
          <a:p>
            <a:endParaRPr lang="en-US"/>
          </a:p>
        </p:txBody>
      </p:sp>
      <p:sp>
        <p:nvSpPr>
          <p:cNvPr id="20496" name="Line 15"/>
          <p:cNvSpPr>
            <a:spLocks noChangeShapeType="1"/>
          </p:cNvSpPr>
          <p:nvPr/>
        </p:nvSpPr>
        <p:spPr bwMode="auto">
          <a:xfrm>
            <a:off x="6248400" y="3886200"/>
            <a:ext cx="609600" cy="457200"/>
          </a:xfrm>
          <a:prstGeom prst="line">
            <a:avLst/>
          </a:prstGeom>
          <a:noFill/>
          <a:ln w="9525">
            <a:solidFill>
              <a:srgbClr val="FF0000"/>
            </a:solidFill>
            <a:round/>
            <a:headEnd/>
            <a:tailEnd/>
          </a:ln>
        </p:spPr>
        <p:txBody>
          <a:bodyPr wrap="none" anchor="ctr"/>
          <a:lstStyle/>
          <a:p>
            <a:endParaRPr lang="en-US"/>
          </a:p>
        </p:txBody>
      </p:sp>
      <p:sp>
        <p:nvSpPr>
          <p:cNvPr id="20497" name="Oval 16"/>
          <p:cNvSpPr>
            <a:spLocks noChangeArrowheads="1"/>
          </p:cNvSpPr>
          <p:nvPr/>
        </p:nvSpPr>
        <p:spPr bwMode="auto">
          <a:xfrm>
            <a:off x="2743200" y="3962400"/>
            <a:ext cx="2209800" cy="2133600"/>
          </a:xfrm>
          <a:prstGeom prst="ellipse">
            <a:avLst/>
          </a:prstGeom>
          <a:noFill/>
          <a:ln w="9525">
            <a:solidFill>
              <a:schemeClr val="tx1"/>
            </a:solidFill>
            <a:round/>
            <a:headEnd/>
            <a:tailEnd/>
          </a:ln>
        </p:spPr>
        <p:txBody>
          <a:bodyPr wrap="none" anchor="ctr"/>
          <a:lstStyle/>
          <a:p>
            <a:endParaRPr lang="en-US"/>
          </a:p>
        </p:txBody>
      </p:sp>
      <p:sp>
        <p:nvSpPr>
          <p:cNvPr id="20498" name="Oval 17"/>
          <p:cNvSpPr>
            <a:spLocks noChangeArrowheads="1"/>
          </p:cNvSpPr>
          <p:nvPr/>
        </p:nvSpPr>
        <p:spPr bwMode="auto">
          <a:xfrm>
            <a:off x="3810000" y="5029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499" name="Oval 18"/>
          <p:cNvSpPr>
            <a:spLocks noChangeArrowheads="1"/>
          </p:cNvSpPr>
          <p:nvPr/>
        </p:nvSpPr>
        <p:spPr bwMode="auto">
          <a:xfrm>
            <a:off x="7391400" y="4953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500" name="Line 19"/>
          <p:cNvSpPr>
            <a:spLocks noChangeShapeType="1"/>
          </p:cNvSpPr>
          <p:nvPr/>
        </p:nvSpPr>
        <p:spPr bwMode="auto">
          <a:xfrm>
            <a:off x="7010400" y="4419600"/>
            <a:ext cx="457200" cy="533400"/>
          </a:xfrm>
          <a:prstGeom prst="line">
            <a:avLst/>
          </a:prstGeom>
          <a:noFill/>
          <a:ln w="9525">
            <a:solidFill>
              <a:srgbClr val="FF0000"/>
            </a:solidFill>
            <a:round/>
            <a:headEnd/>
            <a:tailEnd/>
          </a:ln>
        </p:spPr>
        <p:txBody>
          <a:bodyPr wrap="none" anchor="ct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Network Layer Challenges</a:t>
            </a:r>
          </a:p>
        </p:txBody>
      </p:sp>
      <p:sp>
        <p:nvSpPr>
          <p:cNvPr id="21507" name="Rectangle 3"/>
          <p:cNvSpPr>
            <a:spLocks noGrp="1" noChangeArrowheads="1"/>
          </p:cNvSpPr>
          <p:nvPr>
            <p:ph idx="1"/>
          </p:nvPr>
        </p:nvSpPr>
        <p:spPr>
          <a:xfrm>
            <a:off x="457200" y="1600200"/>
            <a:ext cx="8229600" cy="673100"/>
          </a:xfrm>
        </p:spPr>
        <p:txBody>
          <a:bodyPr/>
          <a:lstStyle/>
          <a:p>
            <a:r>
              <a:rPr lang="en-US" altLang="zh-CN" sz="3000" dirty="0"/>
              <a:t>Mobility causes route changes</a:t>
            </a:r>
          </a:p>
        </p:txBody>
      </p:sp>
      <p:sp>
        <p:nvSpPr>
          <p:cNvPr id="21" name="Slide Number Placeholder 5"/>
          <p:cNvSpPr>
            <a:spLocks noGrp="1"/>
          </p:cNvSpPr>
          <p:nvPr>
            <p:ph type="sldNum" sz="quarter" idx="10"/>
          </p:nvPr>
        </p:nvSpPr>
        <p:spPr>
          <a:xfrm>
            <a:off x="7924800" y="6356350"/>
            <a:ext cx="762000" cy="365125"/>
          </a:xfrm>
        </p:spPr>
        <p:txBody>
          <a:bodyPr/>
          <a:lstStyle/>
          <a:p>
            <a:pPr>
              <a:defRPr/>
            </a:pPr>
            <a:fld id="{86E4B221-9ED5-4FDB-9BBA-475263D8019C}" type="slidenum">
              <a:rPr lang="en-US" altLang="en-US"/>
              <a:pPr>
                <a:defRPr/>
              </a:pPr>
              <a:t>7</a:t>
            </a:fld>
            <a:endParaRPr lang="en-US" altLang="en-US"/>
          </a:p>
        </p:txBody>
      </p:sp>
      <p:sp>
        <p:nvSpPr>
          <p:cNvPr id="21509" name="Oval 4"/>
          <p:cNvSpPr>
            <a:spLocks noChangeArrowheads="1"/>
          </p:cNvSpPr>
          <p:nvPr/>
        </p:nvSpPr>
        <p:spPr bwMode="auto">
          <a:xfrm>
            <a:off x="1371600" y="2438400"/>
            <a:ext cx="2209800" cy="2133600"/>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0" name="Oval 5"/>
          <p:cNvSpPr>
            <a:spLocks noChangeArrowheads="1"/>
          </p:cNvSpPr>
          <p:nvPr/>
        </p:nvSpPr>
        <p:spPr bwMode="auto">
          <a:xfrm>
            <a:off x="2133600" y="2971800"/>
            <a:ext cx="2209800" cy="2133600"/>
          </a:xfrm>
          <a:prstGeom prst="ellipse">
            <a:avLst/>
          </a:prstGeom>
          <a:noFill/>
          <a:ln w="9525">
            <a:solidFill>
              <a:schemeClr val="tx1"/>
            </a:solidFill>
            <a:round/>
            <a:headEnd/>
            <a:tailEnd/>
          </a:ln>
        </p:spPr>
        <p:txBody>
          <a:bodyPr wrap="none" anchor="ctr"/>
          <a:lstStyle/>
          <a:p>
            <a:endParaRPr lang="en-US"/>
          </a:p>
        </p:txBody>
      </p:sp>
      <p:sp>
        <p:nvSpPr>
          <p:cNvPr id="21511" name="Oval 6"/>
          <p:cNvSpPr>
            <a:spLocks noChangeArrowheads="1"/>
          </p:cNvSpPr>
          <p:nvPr/>
        </p:nvSpPr>
        <p:spPr bwMode="auto">
          <a:xfrm>
            <a:off x="2362200" y="3429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12" name="Oval 7"/>
          <p:cNvSpPr>
            <a:spLocks noChangeArrowheads="1"/>
          </p:cNvSpPr>
          <p:nvPr/>
        </p:nvSpPr>
        <p:spPr bwMode="auto">
          <a:xfrm>
            <a:off x="3124200" y="3886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13" name="Oval 8"/>
          <p:cNvSpPr>
            <a:spLocks noChangeArrowheads="1"/>
          </p:cNvSpPr>
          <p:nvPr/>
        </p:nvSpPr>
        <p:spPr bwMode="auto">
          <a:xfrm>
            <a:off x="39624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14" name="Oval 9"/>
          <p:cNvSpPr>
            <a:spLocks noChangeArrowheads="1"/>
          </p:cNvSpPr>
          <p:nvPr/>
        </p:nvSpPr>
        <p:spPr bwMode="auto">
          <a:xfrm>
            <a:off x="2971800" y="2743200"/>
            <a:ext cx="2209800" cy="2133600"/>
          </a:xfrm>
          <a:prstGeom prst="ellipse">
            <a:avLst/>
          </a:prstGeom>
          <a:noFill/>
          <a:ln w="9525">
            <a:solidFill>
              <a:schemeClr val="tx1"/>
            </a:solidFill>
            <a:round/>
            <a:headEnd/>
            <a:tailEnd/>
          </a:ln>
        </p:spPr>
        <p:txBody>
          <a:bodyPr wrap="none" anchor="ctr"/>
          <a:lstStyle/>
          <a:p>
            <a:endParaRPr lang="en-US"/>
          </a:p>
        </p:txBody>
      </p:sp>
      <p:sp>
        <p:nvSpPr>
          <p:cNvPr id="21515" name="Oval 10"/>
          <p:cNvSpPr>
            <a:spLocks noChangeArrowheads="1"/>
          </p:cNvSpPr>
          <p:nvPr/>
        </p:nvSpPr>
        <p:spPr bwMode="auto">
          <a:xfrm>
            <a:off x="5867400" y="3581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16" name="Oval 11"/>
          <p:cNvSpPr>
            <a:spLocks noChangeArrowheads="1"/>
          </p:cNvSpPr>
          <p:nvPr/>
        </p:nvSpPr>
        <p:spPr bwMode="auto">
          <a:xfrm>
            <a:off x="66294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17" name="Oval 12"/>
          <p:cNvSpPr>
            <a:spLocks noChangeArrowheads="1"/>
          </p:cNvSpPr>
          <p:nvPr/>
        </p:nvSpPr>
        <p:spPr bwMode="auto">
          <a:xfrm>
            <a:off x="7467600" y="3886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18" name="Line 13"/>
          <p:cNvSpPr>
            <a:spLocks noChangeShapeType="1"/>
          </p:cNvSpPr>
          <p:nvPr/>
        </p:nvSpPr>
        <p:spPr bwMode="auto">
          <a:xfrm>
            <a:off x="6019800" y="3733800"/>
            <a:ext cx="609600" cy="381000"/>
          </a:xfrm>
          <a:prstGeom prst="line">
            <a:avLst/>
          </a:prstGeom>
          <a:noFill/>
          <a:ln w="9525">
            <a:solidFill>
              <a:srgbClr val="FF0000"/>
            </a:solidFill>
            <a:round/>
            <a:headEnd/>
            <a:tailEnd/>
          </a:ln>
        </p:spPr>
        <p:txBody>
          <a:bodyPr wrap="none" anchor="ctr"/>
          <a:lstStyle/>
          <a:p>
            <a:endParaRPr lang="en-US"/>
          </a:p>
        </p:txBody>
      </p:sp>
      <p:sp>
        <p:nvSpPr>
          <p:cNvPr id="21519" name="Line 14"/>
          <p:cNvSpPr>
            <a:spLocks noChangeShapeType="1"/>
          </p:cNvSpPr>
          <p:nvPr/>
        </p:nvSpPr>
        <p:spPr bwMode="auto">
          <a:xfrm flipV="1">
            <a:off x="6781800" y="3962400"/>
            <a:ext cx="685800" cy="152400"/>
          </a:xfrm>
          <a:prstGeom prst="line">
            <a:avLst/>
          </a:prstGeom>
          <a:noFill/>
          <a:ln w="9525">
            <a:solidFill>
              <a:srgbClr val="FF0000"/>
            </a:solidFill>
            <a:round/>
            <a:headEnd/>
            <a:tailEnd/>
          </a:ln>
        </p:spPr>
        <p:txBody>
          <a:bodyPr wrap="none" anchor="ctr"/>
          <a:lstStyle/>
          <a:p>
            <a:endParaRPr lang="en-US"/>
          </a:p>
        </p:txBody>
      </p:sp>
      <p:sp>
        <p:nvSpPr>
          <p:cNvPr id="21520" name="Oval 15"/>
          <p:cNvSpPr>
            <a:spLocks noChangeArrowheads="1"/>
          </p:cNvSpPr>
          <p:nvPr/>
        </p:nvSpPr>
        <p:spPr bwMode="auto">
          <a:xfrm>
            <a:off x="3505200" y="3429000"/>
            <a:ext cx="2209800" cy="2133600"/>
          </a:xfrm>
          <a:prstGeom prst="ellipse">
            <a:avLst/>
          </a:prstGeom>
          <a:noFill/>
          <a:ln w="9525">
            <a:solidFill>
              <a:schemeClr val="tx1"/>
            </a:solidFill>
            <a:round/>
            <a:headEnd/>
            <a:tailEnd/>
          </a:ln>
        </p:spPr>
        <p:txBody>
          <a:bodyPr wrap="none" anchor="ctr"/>
          <a:lstStyle/>
          <a:p>
            <a:endParaRPr lang="en-US"/>
          </a:p>
        </p:txBody>
      </p:sp>
      <p:sp>
        <p:nvSpPr>
          <p:cNvPr id="21521" name="Oval 16"/>
          <p:cNvSpPr>
            <a:spLocks noChangeArrowheads="1"/>
          </p:cNvSpPr>
          <p:nvPr/>
        </p:nvSpPr>
        <p:spPr bwMode="auto">
          <a:xfrm>
            <a:off x="4572000" y="4419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22" name="Oval 17"/>
          <p:cNvSpPr>
            <a:spLocks noChangeArrowheads="1"/>
          </p:cNvSpPr>
          <p:nvPr/>
        </p:nvSpPr>
        <p:spPr bwMode="auto">
          <a:xfrm>
            <a:off x="8001000" y="4343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23" name="Line 18"/>
          <p:cNvSpPr>
            <a:spLocks noChangeShapeType="1"/>
          </p:cNvSpPr>
          <p:nvPr/>
        </p:nvSpPr>
        <p:spPr bwMode="auto">
          <a:xfrm>
            <a:off x="7620000" y="4038600"/>
            <a:ext cx="457200" cy="304800"/>
          </a:xfrm>
          <a:prstGeom prst="line">
            <a:avLst/>
          </a:prstGeom>
          <a:noFill/>
          <a:ln w="9525">
            <a:solidFill>
              <a:srgbClr val="FF0000"/>
            </a:solidFill>
            <a:round/>
            <a:headEnd/>
            <a:tailEnd/>
          </a:ln>
        </p:spPr>
        <p:txBody>
          <a:bodyPr wrap="none" anchor="ct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t>Network Layer Challenges</a:t>
            </a:r>
          </a:p>
        </p:txBody>
      </p:sp>
      <p:sp>
        <p:nvSpPr>
          <p:cNvPr id="22531" name="Rectangle 3"/>
          <p:cNvSpPr>
            <a:spLocks noGrp="1" noChangeArrowheads="1"/>
          </p:cNvSpPr>
          <p:nvPr>
            <p:ph idx="1"/>
          </p:nvPr>
        </p:nvSpPr>
        <p:spPr>
          <a:xfrm>
            <a:off x="455613" y="762000"/>
            <a:ext cx="8688387" cy="5334000"/>
          </a:xfrm>
        </p:spPr>
        <p:txBody>
          <a:bodyPr/>
          <a:lstStyle/>
          <a:p>
            <a:pPr>
              <a:lnSpc>
                <a:spcPct val="80000"/>
              </a:lnSpc>
            </a:pPr>
            <a:endParaRPr lang="en-US" altLang="zh-CN" sz="2400"/>
          </a:p>
          <a:p>
            <a:pPr>
              <a:lnSpc>
                <a:spcPct val="80000"/>
              </a:lnSpc>
            </a:pPr>
            <a:r>
              <a:rPr lang="en-US" altLang="zh-CN" sz="2400" b="1"/>
              <a:t>Host mobility</a:t>
            </a:r>
          </a:p>
          <a:p>
            <a:pPr lvl="1">
              <a:lnSpc>
                <a:spcPct val="80000"/>
              </a:lnSpc>
            </a:pPr>
            <a:r>
              <a:rPr lang="en-US" altLang="zh-CN" sz="2400">
                <a:ea typeface="宋体" pitchFamily="2" charset="-122"/>
              </a:rPr>
              <a:t>link failure/repair due to mobility may have different characteristics than those due to other causes</a:t>
            </a:r>
          </a:p>
          <a:p>
            <a:pPr lvl="1">
              <a:lnSpc>
                <a:spcPct val="80000"/>
              </a:lnSpc>
            </a:pPr>
            <a:endParaRPr lang="en-US" altLang="zh-CN" sz="2400">
              <a:ea typeface="宋体" pitchFamily="2" charset="-122"/>
            </a:endParaRPr>
          </a:p>
          <a:p>
            <a:pPr>
              <a:lnSpc>
                <a:spcPct val="80000"/>
              </a:lnSpc>
            </a:pPr>
            <a:r>
              <a:rPr lang="en-US" altLang="zh-CN" sz="2400" b="1"/>
              <a:t>Instability </a:t>
            </a:r>
          </a:p>
          <a:p>
            <a:pPr lvl="1">
              <a:lnSpc>
                <a:spcPct val="80000"/>
              </a:lnSpc>
            </a:pPr>
            <a:r>
              <a:rPr lang="en-US" altLang="zh-CN" sz="2400">
                <a:ea typeface="宋体" pitchFamily="2" charset="-122"/>
              </a:rPr>
              <a:t>Rate of link failure/repair may be high when nodes move fast</a:t>
            </a:r>
          </a:p>
          <a:p>
            <a:pPr>
              <a:lnSpc>
                <a:spcPct val="80000"/>
              </a:lnSpc>
            </a:pPr>
            <a:endParaRPr lang="en-US" altLang="zh-CN" sz="2400"/>
          </a:p>
          <a:p>
            <a:pPr>
              <a:lnSpc>
                <a:spcPct val="80000"/>
              </a:lnSpc>
            </a:pPr>
            <a:r>
              <a:rPr lang="en-US" altLang="zh-CN" sz="2400" b="1"/>
              <a:t>New performance criteria needed </a:t>
            </a:r>
          </a:p>
          <a:p>
            <a:pPr lvl="1">
              <a:lnSpc>
                <a:spcPct val="80000"/>
              </a:lnSpc>
            </a:pPr>
            <a:endParaRPr lang="en-US" altLang="zh-CN" sz="2400">
              <a:ea typeface="宋体" pitchFamily="2" charset="-122"/>
            </a:endParaRPr>
          </a:p>
          <a:p>
            <a:pPr lvl="1">
              <a:lnSpc>
                <a:spcPct val="80000"/>
              </a:lnSpc>
            </a:pPr>
            <a:r>
              <a:rPr lang="en-US" altLang="zh-CN" sz="2400">
                <a:ea typeface="宋体" pitchFamily="2" charset="-122"/>
              </a:rPr>
              <a:t>route stability despite mobility (</a:t>
            </a:r>
            <a:r>
              <a:rPr lang="en-US" sz="2400"/>
              <a:t>Routes have to be discovered without any centralized control</a:t>
            </a:r>
            <a:r>
              <a:rPr lang="en-US" altLang="zh-CN" sz="2400">
                <a:ea typeface="宋体" pitchFamily="2" charset="-122"/>
              </a:rPr>
              <a:t>)</a:t>
            </a:r>
          </a:p>
          <a:p>
            <a:pPr lvl="1">
              <a:lnSpc>
                <a:spcPct val="80000"/>
              </a:lnSpc>
            </a:pPr>
            <a:r>
              <a:rPr lang="en-US" altLang="zh-CN" sz="2400">
                <a:ea typeface="宋体" pitchFamily="2" charset="-122"/>
              </a:rPr>
              <a:t>energy consumption (energy limitations)</a:t>
            </a:r>
          </a:p>
        </p:txBody>
      </p:sp>
      <p:sp>
        <p:nvSpPr>
          <p:cNvPr id="6" name="Slide Number Placeholder 5"/>
          <p:cNvSpPr>
            <a:spLocks noGrp="1"/>
          </p:cNvSpPr>
          <p:nvPr>
            <p:ph type="sldNum" sz="quarter" idx="10"/>
          </p:nvPr>
        </p:nvSpPr>
        <p:spPr>
          <a:xfrm>
            <a:off x="7924800" y="6356350"/>
            <a:ext cx="762000" cy="365125"/>
          </a:xfrm>
        </p:spPr>
        <p:txBody>
          <a:bodyPr/>
          <a:lstStyle/>
          <a:p>
            <a:pPr>
              <a:defRPr/>
            </a:pPr>
            <a:fld id="{2B2A7234-5080-404F-852F-B745465C312D}" type="slidenum">
              <a:rPr lang="en-US" altLang="en-US"/>
              <a:pPr>
                <a:defRPr/>
              </a:pPr>
              <a:t>8</a:t>
            </a:fld>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a:t>Network Layer Challenges</a:t>
            </a:r>
            <a:endParaRPr lang="en-US"/>
          </a:p>
        </p:txBody>
      </p:sp>
      <p:sp>
        <p:nvSpPr>
          <p:cNvPr id="3" name="Content Placeholder 2"/>
          <p:cNvSpPr>
            <a:spLocks noGrp="1"/>
          </p:cNvSpPr>
          <p:nvPr>
            <p:ph idx="1"/>
          </p:nvPr>
        </p:nvSpPr>
        <p:spPr/>
        <p:txBody>
          <a:bodyPr/>
          <a:lstStyle/>
          <a:p>
            <a:pPr>
              <a:lnSpc>
                <a:spcPct val="80000"/>
              </a:lnSpc>
              <a:defRPr/>
            </a:pPr>
            <a:endParaRPr lang="en-US" altLang="zh-CN" sz="2600" dirty="0"/>
          </a:p>
          <a:p>
            <a:pPr>
              <a:lnSpc>
                <a:spcPct val="80000"/>
              </a:lnSpc>
              <a:defRPr/>
            </a:pPr>
            <a:r>
              <a:rPr lang="en-US" altLang="zh-CN" sz="2600" b="1" dirty="0"/>
              <a:t>Proposed protocols</a:t>
            </a:r>
          </a:p>
          <a:p>
            <a:pPr lvl="1">
              <a:lnSpc>
                <a:spcPct val="80000"/>
              </a:lnSpc>
              <a:defRPr/>
            </a:pPr>
            <a:r>
              <a:rPr lang="en-US" altLang="zh-CN" sz="2200" dirty="0">
                <a:ea typeface="宋体" pitchFamily="2" charset="-122"/>
              </a:rPr>
              <a:t>Some have been invented specifically for MANET</a:t>
            </a:r>
          </a:p>
          <a:p>
            <a:pPr lvl="1">
              <a:lnSpc>
                <a:spcPct val="80000"/>
              </a:lnSpc>
              <a:defRPr/>
            </a:pPr>
            <a:r>
              <a:rPr lang="en-US" altLang="zh-CN" sz="2200" dirty="0">
                <a:ea typeface="宋体" pitchFamily="2" charset="-122"/>
              </a:rPr>
              <a:t>Others are adapted from older protocols for wired networks</a:t>
            </a:r>
          </a:p>
          <a:p>
            <a:pPr>
              <a:lnSpc>
                <a:spcPct val="80000"/>
              </a:lnSpc>
              <a:defRPr/>
            </a:pPr>
            <a:endParaRPr lang="en-US" altLang="zh-CN" sz="2600" dirty="0"/>
          </a:p>
          <a:p>
            <a:pPr>
              <a:lnSpc>
                <a:spcPct val="80000"/>
              </a:lnSpc>
              <a:defRPr/>
            </a:pPr>
            <a:r>
              <a:rPr lang="en-US" altLang="zh-CN" sz="2600" b="1" dirty="0">
                <a:solidFill>
                  <a:srgbClr val="FF0000"/>
                </a:solidFill>
              </a:rPr>
              <a:t>No single protocol works well</a:t>
            </a:r>
          </a:p>
          <a:p>
            <a:pPr lvl="1">
              <a:lnSpc>
                <a:spcPct val="80000"/>
              </a:lnSpc>
              <a:defRPr/>
            </a:pPr>
            <a:r>
              <a:rPr lang="en-US" altLang="zh-CN" sz="2200" dirty="0">
                <a:ea typeface="宋体" pitchFamily="2" charset="-122"/>
              </a:rPr>
              <a:t>some attempts made to develop adaptive protocols</a:t>
            </a:r>
          </a:p>
          <a:p>
            <a:pPr lvl="1">
              <a:lnSpc>
                <a:spcPct val="80000"/>
              </a:lnSpc>
              <a:buFontTx/>
              <a:buNone/>
              <a:defRPr/>
            </a:pPr>
            <a:endParaRPr lang="en-US" altLang="zh-CN" sz="2200" dirty="0">
              <a:ea typeface="宋体" pitchFamily="2" charset="-122"/>
            </a:endParaRPr>
          </a:p>
          <a:p>
            <a:pPr marL="342900" lvl="1" indent="-342900">
              <a:buFont typeface="Wingdings" pitchFamily="2" charset="2"/>
              <a:buChar char="§"/>
              <a:defRPr/>
            </a:pPr>
            <a:r>
              <a:rPr lang="en-US" sz="2600" b="1" dirty="0"/>
              <a:t>Bandwidth Limitations</a:t>
            </a:r>
            <a:r>
              <a:rPr lang="en-US" sz="2000" b="1" dirty="0"/>
              <a:t>: </a:t>
            </a:r>
          </a:p>
          <a:p>
            <a:pPr marL="342900" lvl="1" indent="-342900">
              <a:buFontTx/>
              <a:buNone/>
              <a:defRPr/>
            </a:pPr>
            <a:r>
              <a:rPr lang="en-US" sz="2000" b="1" dirty="0"/>
              <a:t>        --  </a:t>
            </a:r>
            <a:r>
              <a:rPr lang="en-US" sz="2200" dirty="0"/>
              <a:t>Wireless bandwidth is scarce</a:t>
            </a:r>
          </a:p>
          <a:p>
            <a:pPr marL="342900" lvl="1" indent="-342900">
              <a:buFontTx/>
              <a:buNone/>
              <a:defRPr/>
            </a:pPr>
            <a:r>
              <a:rPr lang="en-US" sz="2000" dirty="0"/>
              <a:t>                   </a:t>
            </a:r>
          </a:p>
          <a:p>
            <a:pPr marL="342900" lvl="1" indent="-342900">
              <a:buFont typeface="Wingdings" pitchFamily="2" charset="2"/>
              <a:buChar char="§"/>
              <a:defRPr/>
            </a:pPr>
            <a:r>
              <a:rPr lang="en-US" sz="2600" b="1" dirty="0"/>
              <a:t>Shared Medium</a:t>
            </a:r>
            <a:r>
              <a:rPr lang="en-US" sz="2000" b="1" dirty="0"/>
              <a:t>: </a:t>
            </a:r>
          </a:p>
          <a:p>
            <a:pPr marL="342900" lvl="1" indent="-342900">
              <a:buFontTx/>
              <a:buNone/>
              <a:defRPr/>
            </a:pPr>
            <a:r>
              <a:rPr lang="en-US" sz="2000" b="1" dirty="0"/>
              <a:t>        --   </a:t>
            </a:r>
            <a:r>
              <a:rPr lang="en-US" sz="2200" dirty="0"/>
              <a:t>Channel contention and collisions can introduce significant delays</a:t>
            </a:r>
          </a:p>
          <a:p>
            <a:pPr marL="342900" lvl="1" indent="-342900">
              <a:buFontTx/>
              <a:buNone/>
              <a:defRPr/>
            </a:pPr>
            <a:endParaRPr lang="en-US" sz="2000" dirty="0"/>
          </a:p>
        </p:txBody>
      </p:sp>
      <p:sp>
        <p:nvSpPr>
          <p:cNvPr id="4" name="Slide Number Placeholder 3"/>
          <p:cNvSpPr>
            <a:spLocks noGrp="1"/>
          </p:cNvSpPr>
          <p:nvPr>
            <p:ph type="sldNum" sz="quarter" idx="10"/>
          </p:nvPr>
        </p:nvSpPr>
        <p:spPr/>
        <p:txBody>
          <a:bodyPr/>
          <a:lstStyle/>
          <a:p>
            <a:pPr>
              <a:defRPr/>
            </a:pPr>
            <a:fld id="{6C251F13-57B8-4E80-A680-F115CD967A2D}"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a:lstStyle>
        <a:defPPr>
          <a:defRPr sz="1400" dirty="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13821</TotalTime>
  <Words>3364</Words>
  <Application>Microsoft Office PowerPoint</Application>
  <PresentationFormat>On-screen Show (4:3)</PresentationFormat>
  <Paragraphs>616</Paragraphs>
  <Slides>42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 Black</vt:lpstr>
      <vt:lpstr>Calibri</vt:lpstr>
      <vt:lpstr>Century Gothic</vt:lpstr>
      <vt:lpstr>Symbol</vt:lpstr>
      <vt:lpstr>Times New Roman</vt:lpstr>
      <vt:lpstr>Wingdings</vt:lpstr>
      <vt:lpstr>Default Design</vt:lpstr>
      <vt:lpstr> CCN  Infrastructure less Networks: Network Layer Routing Protocols </vt:lpstr>
      <vt:lpstr>Credits and Acknowledgement</vt:lpstr>
      <vt:lpstr>Outline </vt:lpstr>
      <vt:lpstr>Network Layer in Infrastructure Wireless LANs</vt:lpstr>
      <vt:lpstr>Network Layer in Infrastructure Wireless LANs</vt:lpstr>
      <vt:lpstr>Network Layer Challenges</vt:lpstr>
      <vt:lpstr>Network Layer Challenges</vt:lpstr>
      <vt:lpstr>Network Layer Challenges</vt:lpstr>
      <vt:lpstr>Network Layer Challenges</vt:lpstr>
      <vt:lpstr>Network Layer Challenges</vt:lpstr>
      <vt:lpstr>Classification of Routing protocols</vt:lpstr>
      <vt:lpstr>Types of MANET</vt:lpstr>
      <vt:lpstr>Types of Protocols</vt:lpstr>
      <vt:lpstr>Types of Protocols</vt:lpstr>
      <vt:lpstr>Types of Protocols</vt:lpstr>
      <vt:lpstr>Types of Protocols</vt:lpstr>
      <vt:lpstr>Types of Protocols</vt:lpstr>
      <vt:lpstr>Types of Protocols</vt:lpstr>
      <vt:lpstr>Types of Protocols</vt:lpstr>
      <vt:lpstr>Types of Protocols</vt:lpstr>
      <vt:lpstr>Routing Choice</vt:lpstr>
      <vt:lpstr>MANET Routing</vt:lpstr>
      <vt:lpstr>How to send msg to destination</vt:lpstr>
      <vt:lpstr>Flooding for Data Delivery</vt:lpstr>
      <vt:lpstr>Flooding for Data Delivery</vt:lpstr>
      <vt:lpstr>Flooding for Data Delivery</vt:lpstr>
      <vt:lpstr>Flooding for Data Delivery</vt:lpstr>
      <vt:lpstr>Flooding for Data Delivery</vt:lpstr>
      <vt:lpstr>Flooding for Data Delivery</vt:lpstr>
      <vt:lpstr>Route Reply in DSR</vt:lpstr>
      <vt:lpstr>Dynamic Source Routing (DSR) [Johnson]@Mobile Computing</vt:lpstr>
      <vt:lpstr>Route Discovery in DSR</vt:lpstr>
      <vt:lpstr>Route Discovery in DSR</vt:lpstr>
      <vt:lpstr>Route Discovery in DSR</vt:lpstr>
      <vt:lpstr>Route Discovery in DSR</vt:lpstr>
      <vt:lpstr>Route Discovery in DSR</vt:lpstr>
      <vt:lpstr>Route Discovery in DSR</vt:lpstr>
      <vt:lpstr>Route Discovery in DSR</vt:lpstr>
      <vt:lpstr>Route Reply in DSR</vt:lpstr>
      <vt:lpstr>Dynamic Source Routing (DSR)</vt:lpstr>
      <vt:lpstr>Data Delivery in DSR</vt:lpstr>
      <vt:lpstr>Route 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ahmed mohsin</cp:lastModifiedBy>
  <cp:revision>1920</cp:revision>
  <dcterms:created xsi:type="dcterms:W3CDTF">1601-01-01T00:00:00Z</dcterms:created>
  <dcterms:modified xsi:type="dcterms:W3CDTF">2023-05-09T17:21:52Z</dcterms:modified>
</cp:coreProperties>
</file>