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01" r:id="rId3"/>
    <p:sldMasterId id="2147483713" r:id="rId4"/>
  </p:sldMasterIdLst>
  <p:notesMasterIdLst>
    <p:notesMasterId r:id="rId32"/>
  </p:notesMasterIdLst>
  <p:sldIdLst>
    <p:sldId id="395" r:id="rId5"/>
    <p:sldId id="373" r:id="rId6"/>
    <p:sldId id="427" r:id="rId7"/>
    <p:sldId id="415" r:id="rId8"/>
    <p:sldId id="374" r:id="rId9"/>
    <p:sldId id="424" r:id="rId10"/>
    <p:sldId id="396" r:id="rId11"/>
    <p:sldId id="367" r:id="rId12"/>
    <p:sldId id="419" r:id="rId13"/>
    <p:sldId id="426"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3" r:id="rId27"/>
    <p:sldId id="440" r:id="rId28"/>
    <p:sldId id="441" r:id="rId29"/>
    <p:sldId id="442" r:id="rId30"/>
    <p:sldId id="42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ECD9"/>
    <a:srgbClr val="FFCC99"/>
    <a:srgbClr val="E6F9FA"/>
    <a:srgbClr val="F6F9FC"/>
    <a:srgbClr val="E8F0F8"/>
    <a:srgbClr val="F0F5FA"/>
    <a:srgbClr val="E3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7" autoAdjust="0"/>
    <p:restoredTop sz="60523" autoAdjust="0"/>
  </p:normalViewPr>
  <p:slideViewPr>
    <p:cSldViewPr>
      <p:cViewPr varScale="1">
        <p:scale>
          <a:sx n="50" d="100"/>
          <a:sy n="50" d="100"/>
        </p:scale>
        <p:origin x="2040" y="3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5/19/2023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extLst>
      <p:ext uri="{BB962C8B-B14F-4D97-AF65-F5344CB8AC3E}">
        <p14:creationId xmlns:p14="http://schemas.microsoft.com/office/powerpoint/2010/main" val="6547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IPv4"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http://highered.mheducation.com/sites/0072515848/student_view0/chapter22/index.html</a:t>
            </a:r>
          </a:p>
          <a:p>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We’d also be seeing two common TCP/ IP end-to-end transport protocols that provide contrasting services: the first (UDP) provides a simple </a:t>
            </a:r>
            <a:r>
              <a:rPr lang="en-US" baseline="0" dirty="0" err="1"/>
              <a:t>demultiplexing</a:t>
            </a:r>
            <a:r>
              <a:rPr lang="en-US" baseline="0" dirty="0"/>
              <a:t> service and the other (TCP) provides a reliable byte stream service.</a:t>
            </a:r>
          </a:p>
          <a:p>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a:t>Credit: </a:t>
            </a:r>
            <a:r>
              <a:rPr lang="en-US" i="1" baseline="0" dirty="0" err="1"/>
              <a:t>Forouzan</a:t>
            </a:r>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12679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Acknowledgment,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AdvertisedWindow</a:t>
            </a:r>
            <a:r>
              <a:rPr lang="en-US" sz="1200" kern="1200" baseline="0" dirty="0">
                <a:solidFill>
                  <a:schemeClr val="tx1"/>
                </a:solidFill>
                <a:latin typeface="+mn-lt"/>
                <a:ea typeface="+mn-ea"/>
                <a:cs typeface="+mn-cs"/>
              </a:rPr>
              <a:t> fields are all involved in TCP’s sliding window algorithm. Because TCP is a byte-oriented protocol, each byte of data has a sequence number; the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field contains the sequence number for the first byte of data carried in that segment. The Acknowledgment and </a:t>
            </a:r>
            <a:r>
              <a:rPr lang="en-US" sz="1200" kern="1200" baseline="0" dirty="0" err="1">
                <a:solidFill>
                  <a:schemeClr val="tx1"/>
                </a:solidFill>
                <a:latin typeface="+mn-lt"/>
                <a:ea typeface="+mn-ea"/>
                <a:cs typeface="+mn-cs"/>
              </a:rPr>
              <a:t>AdvertisedWindow</a:t>
            </a:r>
            <a:r>
              <a:rPr lang="en-US" sz="1200" kern="1200" baseline="0" dirty="0">
                <a:solidFill>
                  <a:schemeClr val="tx1"/>
                </a:solidFill>
                <a:latin typeface="+mn-lt"/>
                <a:ea typeface="+mn-ea"/>
                <a:cs typeface="+mn-cs"/>
              </a:rPr>
              <a:t> fields carry information about the flow of data going in the other direction.</a:t>
            </a:r>
          </a:p>
          <a:p>
            <a:endParaRPr lang="en-US" b="0" i="0" baseline="0" dirty="0"/>
          </a:p>
          <a:p>
            <a:r>
              <a:rPr lang="en-US" sz="1200" kern="1200" baseline="0" dirty="0">
                <a:solidFill>
                  <a:schemeClr val="tx1"/>
                </a:solidFill>
                <a:latin typeface="+mn-lt"/>
                <a:ea typeface="+mn-ea"/>
                <a:cs typeface="+mn-cs"/>
              </a:rPr>
              <a:t>The 6-bit Flags field is used to relay control information between TCP peers. The possible flags include SYN, FIN, RESET, PUSH, URG, and ACK. The SYN and FIN flags are used when establishing and terminating a TCP connection, respectively. The ACK flag is set any time the Acknowledgment field is valid, implying that the receiver should pay attention to it. The URG flag signifies that this segment contains urgent data. When this flag is set, the </a:t>
            </a:r>
            <a:r>
              <a:rPr lang="en-US" sz="1200" kern="1200" baseline="0" dirty="0" err="1">
                <a:solidFill>
                  <a:schemeClr val="tx1"/>
                </a:solidFill>
                <a:latin typeface="+mn-lt"/>
                <a:ea typeface="+mn-ea"/>
                <a:cs typeface="+mn-cs"/>
              </a:rPr>
              <a:t>UrgPtr</a:t>
            </a:r>
            <a:r>
              <a:rPr lang="en-US" sz="1200" kern="1200" baseline="0" dirty="0">
                <a:solidFill>
                  <a:schemeClr val="tx1"/>
                </a:solidFill>
                <a:latin typeface="+mn-lt"/>
                <a:ea typeface="+mn-ea"/>
                <a:cs typeface="+mn-cs"/>
              </a:rPr>
              <a:t> field indicates where the </a:t>
            </a:r>
            <a:r>
              <a:rPr lang="en-US" sz="1200" kern="1200" baseline="0" dirty="0" err="1">
                <a:solidFill>
                  <a:schemeClr val="tx1"/>
                </a:solidFill>
                <a:latin typeface="+mn-lt"/>
                <a:ea typeface="+mn-ea"/>
                <a:cs typeface="+mn-cs"/>
              </a:rPr>
              <a:t>nonurgent</a:t>
            </a:r>
            <a:r>
              <a:rPr lang="en-US" sz="1200" kern="1200" baseline="0" dirty="0">
                <a:solidFill>
                  <a:schemeClr val="tx1"/>
                </a:solidFill>
                <a:latin typeface="+mn-lt"/>
                <a:ea typeface="+mn-ea"/>
                <a:cs typeface="+mn-cs"/>
              </a:rPr>
              <a:t> data contained in this segment begins. The urgent data is contained at the front of the segment body, up to and including a value of </a:t>
            </a:r>
            <a:r>
              <a:rPr lang="en-US" sz="1200" kern="1200" baseline="0" dirty="0" err="1">
                <a:solidFill>
                  <a:schemeClr val="tx1"/>
                </a:solidFill>
                <a:latin typeface="+mn-lt"/>
                <a:ea typeface="+mn-ea"/>
                <a:cs typeface="+mn-cs"/>
              </a:rPr>
              <a:t>UrgPtr</a:t>
            </a:r>
            <a:r>
              <a:rPr lang="en-US" sz="1200" kern="1200" baseline="0" dirty="0">
                <a:solidFill>
                  <a:schemeClr val="tx1"/>
                </a:solidFill>
                <a:latin typeface="+mn-lt"/>
                <a:ea typeface="+mn-ea"/>
                <a:cs typeface="+mn-cs"/>
              </a:rPr>
              <a:t> bytes into the segment.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92385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a:t>Push Flag:</a:t>
            </a:r>
          </a:p>
          <a:p>
            <a:r>
              <a:rPr lang="en-GB" dirty="0"/>
              <a:t>The sending application informs TCP that data should be sent immediately.</a:t>
            </a:r>
          </a:p>
          <a:p>
            <a:r>
              <a:rPr lang="en-GB" dirty="0"/>
              <a:t>The PSH flag in the TCP header informs the receiving host that the data should be pushed up to the receiving application immediately.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212841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Acknowledgment,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AdvertisedWindow</a:t>
            </a:r>
            <a:r>
              <a:rPr lang="en-US" sz="1200" kern="1200" baseline="0" dirty="0">
                <a:solidFill>
                  <a:schemeClr val="tx1"/>
                </a:solidFill>
                <a:latin typeface="+mn-lt"/>
                <a:ea typeface="+mn-ea"/>
                <a:cs typeface="+mn-cs"/>
              </a:rPr>
              <a:t> fields are all involved in TCP’s sliding window algorithm. Because TCP is a byte-oriented protocol, each byte of data has a sequence number; the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field contains the sequence number for the first byte of data carried in that segment. The Acknowledgment and </a:t>
            </a:r>
            <a:r>
              <a:rPr lang="en-US" sz="1200" kern="1200" baseline="0" dirty="0" err="1">
                <a:solidFill>
                  <a:schemeClr val="tx1"/>
                </a:solidFill>
                <a:latin typeface="+mn-lt"/>
                <a:ea typeface="+mn-ea"/>
                <a:cs typeface="+mn-cs"/>
              </a:rPr>
              <a:t>AdvertisedWindow</a:t>
            </a:r>
            <a:r>
              <a:rPr lang="en-US" sz="1200" kern="1200" baseline="0" dirty="0">
                <a:solidFill>
                  <a:schemeClr val="tx1"/>
                </a:solidFill>
                <a:latin typeface="+mn-lt"/>
                <a:ea typeface="+mn-ea"/>
                <a:cs typeface="+mn-cs"/>
              </a:rPr>
              <a:t> fields carry information about the flow of data going in the other direction.</a:t>
            </a:r>
          </a:p>
          <a:p>
            <a:endParaRPr lang="en-US" b="0" i="0" baseline="0" dirty="0"/>
          </a:p>
          <a:p>
            <a:r>
              <a:rPr lang="en-US" sz="1200" kern="1200" baseline="0" dirty="0">
                <a:solidFill>
                  <a:schemeClr val="tx1"/>
                </a:solidFill>
                <a:latin typeface="+mn-lt"/>
                <a:ea typeface="+mn-ea"/>
                <a:cs typeface="+mn-cs"/>
              </a:rPr>
              <a:t>The 6-bit Flags field is used to relay control information between TCP peers. The possible flags include SYN, FIN, RESET, PUSH, URG, and ACK. The SYN and FIN flags are used when establishing and terminating a TCP connection, respectively. The ACK flag is set any time the Acknowledgment field is valid, implying that the receiver should pay attention to it. The URG flag signifies that this segment contains urgent data. When this flag is set, the </a:t>
            </a:r>
            <a:r>
              <a:rPr lang="en-US" sz="1200" kern="1200" baseline="0" dirty="0" err="1">
                <a:solidFill>
                  <a:schemeClr val="tx1"/>
                </a:solidFill>
                <a:latin typeface="+mn-lt"/>
                <a:ea typeface="+mn-ea"/>
                <a:cs typeface="+mn-cs"/>
              </a:rPr>
              <a:t>UrgPtr</a:t>
            </a:r>
            <a:r>
              <a:rPr lang="en-US" sz="1200" kern="1200" baseline="0" dirty="0">
                <a:solidFill>
                  <a:schemeClr val="tx1"/>
                </a:solidFill>
                <a:latin typeface="+mn-lt"/>
                <a:ea typeface="+mn-ea"/>
                <a:cs typeface="+mn-cs"/>
              </a:rPr>
              <a:t> field indicates where the </a:t>
            </a:r>
            <a:r>
              <a:rPr lang="en-US" sz="1200" kern="1200" baseline="0" dirty="0" err="1">
                <a:solidFill>
                  <a:schemeClr val="tx1"/>
                </a:solidFill>
                <a:latin typeface="+mn-lt"/>
                <a:ea typeface="+mn-ea"/>
                <a:cs typeface="+mn-cs"/>
              </a:rPr>
              <a:t>nonurgent</a:t>
            </a:r>
            <a:r>
              <a:rPr lang="en-US" sz="1200" kern="1200" baseline="0" dirty="0">
                <a:solidFill>
                  <a:schemeClr val="tx1"/>
                </a:solidFill>
                <a:latin typeface="+mn-lt"/>
                <a:ea typeface="+mn-ea"/>
                <a:cs typeface="+mn-cs"/>
              </a:rPr>
              <a:t> data contained in this segment begins. The urgent data is contained at the front of the segment body, up to and including a value of </a:t>
            </a:r>
            <a:r>
              <a:rPr lang="en-US" sz="1200" kern="1200" baseline="0" dirty="0" err="1">
                <a:solidFill>
                  <a:schemeClr val="tx1"/>
                </a:solidFill>
                <a:latin typeface="+mn-lt"/>
                <a:ea typeface="+mn-ea"/>
                <a:cs typeface="+mn-cs"/>
              </a:rPr>
              <a:t>UrgPtr</a:t>
            </a:r>
            <a:r>
              <a:rPr lang="en-US" sz="1200" kern="1200" baseline="0" dirty="0">
                <a:solidFill>
                  <a:schemeClr val="tx1"/>
                </a:solidFill>
                <a:latin typeface="+mn-lt"/>
                <a:ea typeface="+mn-ea"/>
                <a:cs typeface="+mn-cs"/>
              </a:rPr>
              <a:t> bytes into the segment.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014836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Acknowledgment,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AdvertisedWindow</a:t>
            </a:r>
            <a:r>
              <a:rPr lang="en-US" sz="1200" kern="1200" baseline="0" dirty="0">
                <a:solidFill>
                  <a:schemeClr val="tx1"/>
                </a:solidFill>
                <a:latin typeface="+mn-lt"/>
                <a:ea typeface="+mn-ea"/>
                <a:cs typeface="+mn-cs"/>
              </a:rPr>
              <a:t> fields are all involved in TCP’s sliding window algorithm. Because TCP is a byte-oriented protocol, each byte of data has a sequence number; the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field contains the sequence number for the first byte of data carried in that segment. The Acknowledgment and </a:t>
            </a:r>
            <a:r>
              <a:rPr lang="en-US" sz="1200" kern="1200" baseline="0" dirty="0" err="1">
                <a:solidFill>
                  <a:schemeClr val="tx1"/>
                </a:solidFill>
                <a:latin typeface="+mn-lt"/>
                <a:ea typeface="+mn-ea"/>
                <a:cs typeface="+mn-cs"/>
              </a:rPr>
              <a:t>AdvertisedWindow</a:t>
            </a:r>
            <a:r>
              <a:rPr lang="en-US" sz="1200" kern="1200" baseline="0" dirty="0">
                <a:solidFill>
                  <a:schemeClr val="tx1"/>
                </a:solidFill>
                <a:latin typeface="+mn-lt"/>
                <a:ea typeface="+mn-ea"/>
                <a:cs typeface="+mn-cs"/>
              </a:rPr>
              <a:t> fields carry information about the flow of data going in the other direction.</a:t>
            </a:r>
          </a:p>
          <a:p>
            <a:endParaRPr lang="en-US" b="0" i="0" baseline="0" dirty="0"/>
          </a:p>
          <a:p>
            <a:r>
              <a:rPr lang="en-US" sz="1200" kern="1200" baseline="0" dirty="0">
                <a:solidFill>
                  <a:schemeClr val="tx1"/>
                </a:solidFill>
                <a:latin typeface="+mn-lt"/>
                <a:ea typeface="+mn-ea"/>
                <a:cs typeface="+mn-cs"/>
              </a:rPr>
              <a:t>The 6-bit Flags field is used to relay control information between TCP peers. The possible flags include SYN, FIN, RESET, PUSH, URG, and ACK. The SYN and FIN flags are used when establishing and terminating a TCP connection, respectively. The ACK flag is set any time the Acknowledgment field is valid, implying that the receiver should pay attention to it. The URG flag signifies that this segment contains urgent data. When this flag is set, the </a:t>
            </a:r>
            <a:r>
              <a:rPr lang="en-US" sz="1200" kern="1200" baseline="0" dirty="0" err="1">
                <a:solidFill>
                  <a:schemeClr val="tx1"/>
                </a:solidFill>
                <a:latin typeface="+mn-lt"/>
                <a:ea typeface="+mn-ea"/>
                <a:cs typeface="+mn-cs"/>
              </a:rPr>
              <a:t>UrgPtr</a:t>
            </a:r>
            <a:r>
              <a:rPr lang="en-US" sz="1200" kern="1200" baseline="0" dirty="0">
                <a:solidFill>
                  <a:schemeClr val="tx1"/>
                </a:solidFill>
                <a:latin typeface="+mn-lt"/>
                <a:ea typeface="+mn-ea"/>
                <a:cs typeface="+mn-cs"/>
              </a:rPr>
              <a:t> field indicates where the </a:t>
            </a:r>
            <a:r>
              <a:rPr lang="en-US" sz="1200" kern="1200" baseline="0" dirty="0" err="1">
                <a:solidFill>
                  <a:schemeClr val="tx1"/>
                </a:solidFill>
                <a:latin typeface="+mn-lt"/>
                <a:ea typeface="+mn-ea"/>
                <a:cs typeface="+mn-cs"/>
              </a:rPr>
              <a:t>nonurgent</a:t>
            </a:r>
            <a:r>
              <a:rPr lang="en-US" sz="1200" kern="1200" baseline="0" dirty="0">
                <a:solidFill>
                  <a:schemeClr val="tx1"/>
                </a:solidFill>
                <a:latin typeface="+mn-lt"/>
                <a:ea typeface="+mn-ea"/>
                <a:cs typeface="+mn-cs"/>
              </a:rPr>
              <a:t> data contained in this segment begins. The urgent data is contained at the front of the segment body, up to and including a value of </a:t>
            </a:r>
            <a:r>
              <a:rPr lang="en-US" sz="1200" kern="1200" baseline="0" dirty="0" err="1">
                <a:solidFill>
                  <a:schemeClr val="tx1"/>
                </a:solidFill>
                <a:latin typeface="+mn-lt"/>
                <a:ea typeface="+mn-ea"/>
                <a:cs typeface="+mn-cs"/>
              </a:rPr>
              <a:t>UrgPtr</a:t>
            </a:r>
            <a:r>
              <a:rPr lang="en-US" sz="1200" kern="1200" baseline="0" dirty="0">
                <a:solidFill>
                  <a:schemeClr val="tx1"/>
                </a:solidFill>
                <a:latin typeface="+mn-lt"/>
                <a:ea typeface="+mn-ea"/>
                <a:cs typeface="+mn-cs"/>
              </a:rPr>
              <a:t> bytes into the segment.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07074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The maximum size of a TCP packet is 64K (65535 bytes). Generally, the packet size gets restricted by the </a:t>
            </a:r>
            <a:r>
              <a:rPr lang="en-US" b="0" i="0" dirty="0">
                <a:solidFill>
                  <a:srgbClr val="E2EEFF"/>
                </a:solidFill>
                <a:effectLst/>
                <a:latin typeface="Google Sans"/>
              </a:rPr>
              <a:t>Maximum Transmission Unit (MTU) of network resources</a:t>
            </a:r>
            <a:r>
              <a:rPr lang="en-US" b="0" i="0" dirty="0">
                <a:solidFill>
                  <a:srgbClr val="E8EAED"/>
                </a:solidFill>
                <a:effectLst/>
                <a:latin typeface="Google Sans"/>
              </a:rPr>
              <a:t>. MTU is the maximum size of the data transfer limit set by hardware in a network. The packet size should never exceed MTU.</a:t>
            </a:r>
            <a:endParaRPr lang="en-US" dirty="0"/>
          </a:p>
        </p:txBody>
      </p:sp>
      <p:sp>
        <p:nvSpPr>
          <p:cNvPr id="4" name="Slide Number Placeholder 3"/>
          <p:cNvSpPr>
            <a:spLocks noGrp="1"/>
          </p:cNvSpPr>
          <p:nvPr>
            <p:ph type="sldNum" sz="quarter" idx="5"/>
          </p:nvPr>
        </p:nvSpPr>
        <p:spPr/>
        <p:txBody>
          <a:bodyPr/>
          <a:lstStyle/>
          <a:p>
            <a:fld id="{E31AF51A-8A5D-4A78-A5EF-2EF45F5AD258}" type="slidenum">
              <a:rPr lang="en-US" smtClean="0"/>
              <a:pPr/>
              <a:t>16</a:t>
            </a:fld>
            <a:endParaRPr lang="en-US"/>
          </a:p>
        </p:txBody>
      </p:sp>
    </p:spTree>
    <p:extLst>
      <p:ext uri="{BB962C8B-B14F-4D97-AF65-F5344CB8AC3E}">
        <p14:creationId xmlns:p14="http://schemas.microsoft.com/office/powerpoint/2010/main" val="1427182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algorithm used by TCP to establish and terminate a connection is called a </a:t>
            </a:r>
            <a:r>
              <a:rPr lang="en-US" sz="1200" i="1" kern="1200" baseline="0" dirty="0">
                <a:solidFill>
                  <a:schemeClr val="tx1"/>
                </a:solidFill>
                <a:latin typeface="+mn-lt"/>
                <a:ea typeface="+mn-ea"/>
                <a:cs typeface="+mn-cs"/>
              </a:rPr>
              <a:t>three-way handshake. We first describe the basic algorithm and then show how it is used by </a:t>
            </a:r>
            <a:r>
              <a:rPr lang="en-US" sz="1200" kern="1200" baseline="0" dirty="0">
                <a:solidFill>
                  <a:schemeClr val="tx1"/>
                </a:solidFill>
                <a:latin typeface="+mn-lt"/>
                <a:ea typeface="+mn-ea"/>
                <a:cs typeface="+mn-cs"/>
              </a:rPr>
              <a:t>TCP. The three-way handshake involves the exchange of three messages between the client and the server, as illustrated in the figure above.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idea is that two parties want to agree on a set of parameters, which, in the case of opening a TCP connection, are the starting sequence numbers the two sides plan to use for their respective byte streams. In general, the parameters might be any facts that each side wants the other to know about. First, the client (the active participant) sends a segment to the server (the passive participant) stating the initial sequence number it plans to use (Flags = SYN,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 </a:t>
            </a:r>
            <a:r>
              <a:rPr lang="en-US" sz="1200" i="1" kern="1200" baseline="0" dirty="0">
                <a:solidFill>
                  <a:schemeClr val="tx1"/>
                </a:solidFill>
                <a:latin typeface="+mn-lt"/>
                <a:ea typeface="+mn-ea"/>
                <a:cs typeface="+mn-cs"/>
              </a:rPr>
              <a:t>x). The server then responds </a:t>
            </a:r>
            <a:r>
              <a:rPr lang="en-US" sz="1200" kern="1200" baseline="0" dirty="0">
                <a:solidFill>
                  <a:schemeClr val="tx1"/>
                </a:solidFill>
                <a:latin typeface="+mn-lt"/>
                <a:ea typeface="+mn-ea"/>
                <a:cs typeface="+mn-cs"/>
              </a:rPr>
              <a:t>with a single segment that both acknowledges the client’s sequence number (Flags = ACK, </a:t>
            </a:r>
            <a:r>
              <a:rPr lang="en-US" sz="1200" kern="1200" baseline="0" dirty="0" err="1">
                <a:solidFill>
                  <a:schemeClr val="tx1"/>
                </a:solidFill>
                <a:latin typeface="+mn-lt"/>
                <a:ea typeface="+mn-ea"/>
                <a:cs typeface="+mn-cs"/>
              </a:rPr>
              <a:t>Ack</a:t>
            </a:r>
            <a:r>
              <a:rPr lang="en-US" sz="1200" kern="1200" baseline="0" dirty="0">
                <a:solidFill>
                  <a:schemeClr val="tx1"/>
                </a:solidFill>
                <a:latin typeface="+mn-lt"/>
                <a:ea typeface="+mn-ea"/>
                <a:cs typeface="+mn-cs"/>
              </a:rPr>
              <a:t> = </a:t>
            </a:r>
            <a:r>
              <a:rPr lang="en-US" sz="1200" i="1" kern="1200" baseline="0" dirty="0">
                <a:solidFill>
                  <a:schemeClr val="tx1"/>
                </a:solidFill>
                <a:latin typeface="+mn-lt"/>
                <a:ea typeface="+mn-ea"/>
                <a:cs typeface="+mn-cs"/>
              </a:rPr>
              <a:t>x + 1) and states its own beginning sequence number (Flags = SYN,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 </a:t>
            </a:r>
            <a:r>
              <a:rPr lang="en-US" sz="1200" i="1" kern="1200" baseline="0" dirty="0">
                <a:solidFill>
                  <a:schemeClr val="tx1"/>
                </a:solidFill>
                <a:latin typeface="+mn-lt"/>
                <a:ea typeface="+mn-ea"/>
                <a:cs typeface="+mn-cs"/>
              </a:rPr>
              <a:t>y). That is, both the SYN and ACK bits are set in the Flags field of this </a:t>
            </a:r>
            <a:r>
              <a:rPr lang="en-US" sz="1200" kern="1200" baseline="0" dirty="0">
                <a:solidFill>
                  <a:schemeClr val="tx1"/>
                </a:solidFill>
                <a:latin typeface="+mn-lt"/>
                <a:ea typeface="+mn-ea"/>
                <a:cs typeface="+mn-cs"/>
              </a:rPr>
              <a:t>second message. Finally, the client responds with a third segment that acknowledges the server’s sequence number (Flags = ACK, </a:t>
            </a:r>
            <a:r>
              <a:rPr lang="en-US" sz="1200" kern="1200" baseline="0" dirty="0" err="1">
                <a:solidFill>
                  <a:schemeClr val="tx1"/>
                </a:solidFill>
                <a:latin typeface="+mn-lt"/>
                <a:ea typeface="+mn-ea"/>
                <a:cs typeface="+mn-cs"/>
              </a:rPr>
              <a:t>Ack</a:t>
            </a:r>
            <a:r>
              <a:rPr lang="en-US" sz="1200" kern="1200" baseline="0" dirty="0">
                <a:solidFill>
                  <a:schemeClr val="tx1"/>
                </a:solidFill>
                <a:latin typeface="+mn-lt"/>
                <a:ea typeface="+mn-ea"/>
                <a:cs typeface="+mn-cs"/>
              </a:rPr>
              <a:t> = </a:t>
            </a:r>
            <a:r>
              <a:rPr lang="en-US" sz="1200" i="1" kern="1200" baseline="0" dirty="0">
                <a:solidFill>
                  <a:schemeClr val="tx1"/>
                </a:solidFill>
                <a:latin typeface="+mn-lt"/>
                <a:ea typeface="+mn-ea"/>
                <a:cs typeface="+mn-cs"/>
              </a:rPr>
              <a:t>y + 1). The reason that each </a:t>
            </a:r>
            <a:r>
              <a:rPr lang="en-US" sz="1200" kern="1200" baseline="0" dirty="0">
                <a:solidFill>
                  <a:schemeClr val="tx1"/>
                </a:solidFill>
                <a:latin typeface="+mn-lt"/>
                <a:ea typeface="+mn-ea"/>
                <a:cs typeface="+mn-cs"/>
              </a:rPr>
              <a:t>side acknowledges a sequence number that is one larger than the one sent is that the Acknowledgment field actually identifies the “next sequence number expected,” thereby implicitly acknowledging all earlier sequence numbers. Although not shown in this timeline, a timer is scheduled for each of the first two segments, and if the expected response is not received, the segment is retransmitted. </a:t>
            </a:r>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99784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algorithm used by TCP to establish and terminate a connection is called a </a:t>
            </a:r>
            <a:r>
              <a:rPr lang="en-US" sz="1200" i="1" kern="1200" baseline="0" dirty="0">
                <a:solidFill>
                  <a:schemeClr val="tx1"/>
                </a:solidFill>
                <a:latin typeface="+mn-lt"/>
                <a:ea typeface="+mn-ea"/>
                <a:cs typeface="+mn-cs"/>
              </a:rPr>
              <a:t>three-way handshake. We first describe the basic algorithm and then show how it is used by </a:t>
            </a:r>
            <a:r>
              <a:rPr lang="en-US" sz="1200" kern="1200" baseline="0" dirty="0">
                <a:solidFill>
                  <a:schemeClr val="tx1"/>
                </a:solidFill>
                <a:latin typeface="+mn-lt"/>
                <a:ea typeface="+mn-ea"/>
                <a:cs typeface="+mn-cs"/>
              </a:rPr>
              <a:t>TCP. The three-way handshake involves the exchange of three messages between the client and the server, as illustrated in the figure above.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idea is that two parties want to agree on a set of parameters, which, in the case of opening a TCP connection, are the starting sequence numbers the two sides plan to use for their respective byte streams. In general, the parameters might be any facts that each side wants the other to know about. First, the client (the active participant) sends a segment to the server (the passive participant) stating the initial sequence number it plans to use (Flags = SYN,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 </a:t>
            </a:r>
            <a:r>
              <a:rPr lang="en-US" sz="1200" i="1" kern="1200" baseline="0" dirty="0">
                <a:solidFill>
                  <a:schemeClr val="tx1"/>
                </a:solidFill>
                <a:latin typeface="+mn-lt"/>
                <a:ea typeface="+mn-ea"/>
                <a:cs typeface="+mn-cs"/>
              </a:rPr>
              <a:t>x). The server then responds </a:t>
            </a:r>
            <a:r>
              <a:rPr lang="en-US" sz="1200" kern="1200" baseline="0" dirty="0">
                <a:solidFill>
                  <a:schemeClr val="tx1"/>
                </a:solidFill>
                <a:latin typeface="+mn-lt"/>
                <a:ea typeface="+mn-ea"/>
                <a:cs typeface="+mn-cs"/>
              </a:rPr>
              <a:t>with a single segment that both acknowledges the client’s sequence number (Flags = ACK, </a:t>
            </a:r>
            <a:r>
              <a:rPr lang="en-US" sz="1200" kern="1200" baseline="0" dirty="0" err="1">
                <a:solidFill>
                  <a:schemeClr val="tx1"/>
                </a:solidFill>
                <a:latin typeface="+mn-lt"/>
                <a:ea typeface="+mn-ea"/>
                <a:cs typeface="+mn-cs"/>
              </a:rPr>
              <a:t>Ack</a:t>
            </a:r>
            <a:r>
              <a:rPr lang="en-US" sz="1200" kern="1200" baseline="0" dirty="0">
                <a:solidFill>
                  <a:schemeClr val="tx1"/>
                </a:solidFill>
                <a:latin typeface="+mn-lt"/>
                <a:ea typeface="+mn-ea"/>
                <a:cs typeface="+mn-cs"/>
              </a:rPr>
              <a:t> = </a:t>
            </a:r>
            <a:r>
              <a:rPr lang="en-US" sz="1200" i="1" kern="1200" baseline="0" dirty="0">
                <a:solidFill>
                  <a:schemeClr val="tx1"/>
                </a:solidFill>
                <a:latin typeface="+mn-lt"/>
                <a:ea typeface="+mn-ea"/>
                <a:cs typeface="+mn-cs"/>
              </a:rPr>
              <a:t>x + 1) and states its own beginning sequence number (Flags = SYN, </a:t>
            </a:r>
            <a:r>
              <a:rPr lang="en-US" sz="1200" kern="1200" baseline="0" dirty="0" err="1">
                <a:solidFill>
                  <a:schemeClr val="tx1"/>
                </a:solidFill>
                <a:latin typeface="+mn-lt"/>
                <a:ea typeface="+mn-ea"/>
                <a:cs typeface="+mn-cs"/>
              </a:rPr>
              <a:t>SequenceNum</a:t>
            </a:r>
            <a:r>
              <a:rPr lang="en-US" sz="1200" kern="1200" baseline="0" dirty="0">
                <a:solidFill>
                  <a:schemeClr val="tx1"/>
                </a:solidFill>
                <a:latin typeface="+mn-lt"/>
                <a:ea typeface="+mn-ea"/>
                <a:cs typeface="+mn-cs"/>
              </a:rPr>
              <a:t> = </a:t>
            </a:r>
            <a:r>
              <a:rPr lang="en-US" sz="1200" i="1" kern="1200" baseline="0" dirty="0">
                <a:solidFill>
                  <a:schemeClr val="tx1"/>
                </a:solidFill>
                <a:latin typeface="+mn-lt"/>
                <a:ea typeface="+mn-ea"/>
                <a:cs typeface="+mn-cs"/>
              </a:rPr>
              <a:t>y). That is, both the SYN and ACK bits are set in the Flags field of this </a:t>
            </a:r>
            <a:r>
              <a:rPr lang="en-US" sz="1200" kern="1200" baseline="0" dirty="0">
                <a:solidFill>
                  <a:schemeClr val="tx1"/>
                </a:solidFill>
                <a:latin typeface="+mn-lt"/>
                <a:ea typeface="+mn-ea"/>
                <a:cs typeface="+mn-cs"/>
              </a:rPr>
              <a:t>second message. Finally, the client responds with a third segment that acknowledges the server’s sequence number (Flags = ACK, </a:t>
            </a:r>
            <a:r>
              <a:rPr lang="en-US" sz="1200" kern="1200" baseline="0" dirty="0" err="1">
                <a:solidFill>
                  <a:schemeClr val="tx1"/>
                </a:solidFill>
                <a:latin typeface="+mn-lt"/>
                <a:ea typeface="+mn-ea"/>
                <a:cs typeface="+mn-cs"/>
              </a:rPr>
              <a:t>Ack</a:t>
            </a:r>
            <a:r>
              <a:rPr lang="en-US" sz="1200" kern="1200" baseline="0" dirty="0">
                <a:solidFill>
                  <a:schemeClr val="tx1"/>
                </a:solidFill>
                <a:latin typeface="+mn-lt"/>
                <a:ea typeface="+mn-ea"/>
                <a:cs typeface="+mn-cs"/>
              </a:rPr>
              <a:t> = </a:t>
            </a:r>
            <a:r>
              <a:rPr lang="en-US" sz="1200" i="1" kern="1200" baseline="0" dirty="0">
                <a:solidFill>
                  <a:schemeClr val="tx1"/>
                </a:solidFill>
                <a:latin typeface="+mn-lt"/>
                <a:ea typeface="+mn-ea"/>
                <a:cs typeface="+mn-cs"/>
              </a:rPr>
              <a:t>y + 1). The reason that each </a:t>
            </a:r>
            <a:r>
              <a:rPr lang="en-US" sz="1200" kern="1200" baseline="0" dirty="0">
                <a:solidFill>
                  <a:schemeClr val="tx1"/>
                </a:solidFill>
                <a:latin typeface="+mn-lt"/>
                <a:ea typeface="+mn-ea"/>
                <a:cs typeface="+mn-cs"/>
              </a:rPr>
              <a:t>side acknowledges a sequence number that is one larger than the one sent is that the Acknowledgment field actually identifies the “next sequence number expected,” thereby implicitly acknowledging all earlier sequence numbers. Although not shown in this timeline, a timer is scheduled for each of the first two segments, and if the expected response is not received, the segment is retransmitted. </a:t>
            </a:r>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449247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TCP connection is normally terminating using a special procedure where each side independently closes its end of the link. It normally begins with one of the application processes </a:t>
            </a:r>
            <a:r>
              <a:rPr lang="en-US" dirty="0" err="1"/>
              <a:t>signalling</a:t>
            </a:r>
            <a:r>
              <a:rPr lang="en-US" dirty="0"/>
              <a:t> to its TCP layer that the session is no longer needed. That device sends a </a:t>
            </a:r>
            <a:r>
              <a:rPr lang="en-US" i="1" dirty="0"/>
              <a:t>FIN</a:t>
            </a:r>
            <a:r>
              <a:rPr lang="en-US" dirty="0"/>
              <a:t> message to tell the other device that it wants to end the connection, which is acknowledged. When the responding device is ready, it too sends a </a:t>
            </a:r>
            <a:r>
              <a:rPr lang="en-US" i="1" dirty="0"/>
              <a:t>FIN</a:t>
            </a:r>
            <a:r>
              <a:rPr lang="en-US" dirty="0"/>
              <a:t> that is acknowledged; after waiting a period of time for the </a:t>
            </a:r>
            <a:r>
              <a:rPr lang="en-US" i="1" dirty="0"/>
              <a:t>ACK</a:t>
            </a:r>
            <a:r>
              <a:rPr lang="en-US" dirty="0"/>
              <a:t> to be received, the session is closed.</a:t>
            </a:r>
            <a:endParaRPr lang="en-US" b="0" i="0" baseline="0" dirty="0"/>
          </a:p>
          <a:p>
            <a:endParaRPr lang="en-US" b="0" i="0" baseline="0" dirty="0"/>
          </a:p>
          <a:p>
            <a:r>
              <a:rPr lang="en-US" b="0" i="0" baseline="0" dirty="0"/>
              <a:t>Why have a four way exchange rather than a three-way exchange?</a:t>
            </a:r>
          </a:p>
          <a:p>
            <a:endParaRPr lang="en-US" b="0" i="0" baseline="0" dirty="0"/>
          </a:p>
          <a:p>
            <a:r>
              <a:rPr lang="en-US" dirty="0"/>
              <a:t>The reason is that TCP supports half-closed connections. If A decides it has finished it will send a FIN to B. But B might still have data to send. If it has it will ACK the FIN but won't send a FIN until it has actually finished. Finally, A will send an ACK to B.</a:t>
            </a:r>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902118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TCP connection is normally terminating using a special procedure where each side independently closes its end of the link. It normally begins with one of the application processes </a:t>
            </a:r>
            <a:r>
              <a:rPr lang="en-US" dirty="0" err="1"/>
              <a:t>signalling</a:t>
            </a:r>
            <a:r>
              <a:rPr lang="en-US" dirty="0"/>
              <a:t> to its TCP layer that the session is no longer needed. That device sends a </a:t>
            </a:r>
            <a:r>
              <a:rPr lang="en-US" i="1" dirty="0"/>
              <a:t>FIN</a:t>
            </a:r>
            <a:r>
              <a:rPr lang="en-US" dirty="0"/>
              <a:t> message to tell the other device that it wants to end the connection, which is acknowledged. When the responding device is ready, it too sends a </a:t>
            </a:r>
            <a:r>
              <a:rPr lang="en-US" i="1" dirty="0"/>
              <a:t>FIN</a:t>
            </a:r>
            <a:r>
              <a:rPr lang="en-US" dirty="0"/>
              <a:t> that is acknowledged; after waiting a period of time for the </a:t>
            </a:r>
            <a:r>
              <a:rPr lang="en-US" i="1" dirty="0"/>
              <a:t>ACK</a:t>
            </a:r>
            <a:r>
              <a:rPr lang="en-US" dirty="0"/>
              <a:t> to be received, the session is closed.</a:t>
            </a:r>
            <a:endParaRPr lang="en-US" b="0" i="0" baseline="0" dirty="0"/>
          </a:p>
          <a:p>
            <a:endParaRPr lang="en-US" b="0" i="0" baseline="0" dirty="0"/>
          </a:p>
          <a:p>
            <a:r>
              <a:rPr lang="en-US" b="0" i="0" baseline="0" dirty="0"/>
              <a:t>Why have a four way exchange rather than a three-way exchange?</a:t>
            </a:r>
          </a:p>
          <a:p>
            <a:endParaRPr lang="en-US" b="0" i="0" baseline="0" dirty="0"/>
          </a:p>
          <a:p>
            <a:r>
              <a:rPr lang="en-US" dirty="0"/>
              <a:t>The reason is that TCP supports half-closed connections. If A decides it has finished it will send a FIN to B. But B might still have data to send. If it has it will ACK the FIN but won't send a FIN until it has actually finished. Finally, A will send an ACK to B.</a:t>
            </a:r>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32022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fld id="{AD69D6AA-08FC-8A45-9A32-11C91C59CA20}" type="slidenum">
              <a:rPr lang="en-US"/>
              <a:pPr/>
              <a:t>21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017452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fld id="{39E1B3AE-566C-9F47-B7B7-43AB1ED022B1}" type="slidenum">
              <a:rPr lang="en-US"/>
              <a:pPr/>
              <a:t>22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797712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fld id="{A94A5E42-0FD7-314E-9DB2-30A5EEAC2BAB}" type="slidenum">
              <a:rPr lang="en-US"/>
              <a:pPr/>
              <a:t>24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latin typeface="Times New Roman" charset="0"/>
              </a:rPr>
              <a:t>DR=Disconnection Request</a:t>
            </a:r>
          </a:p>
        </p:txBody>
      </p:sp>
    </p:spTree>
    <p:extLst>
      <p:ext uri="{BB962C8B-B14F-4D97-AF65-F5344CB8AC3E}">
        <p14:creationId xmlns:p14="http://schemas.microsoft.com/office/powerpoint/2010/main" val="3660463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fld id="{58BAB3F5-A41F-0A4E-9834-BE61A47EA31B}" type="slidenum">
              <a:rPr lang="en-US"/>
              <a:pPr/>
              <a:t>25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735190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eaLnBrk="0" hangingPunct="0">
              <a:defRPr>
                <a:solidFill>
                  <a:schemeClr val="tx1"/>
                </a:solidFill>
                <a:latin typeface="Arial" charset="0"/>
                <a:ea typeface="ＭＳ Ｐゴシック" charset="0"/>
              </a:defRPr>
            </a:lvl1pPr>
            <a:lvl2pPr marL="702756" indent="-270291" defTabSz="914485" eaLnBrk="0" hangingPunct="0">
              <a:defRPr>
                <a:solidFill>
                  <a:schemeClr val="tx1"/>
                </a:solidFill>
                <a:latin typeface="Arial" charset="0"/>
                <a:ea typeface="ＭＳ Ｐゴシック" charset="0"/>
              </a:defRPr>
            </a:lvl2pPr>
            <a:lvl3pPr marL="1081164" indent="-216233" defTabSz="914485" eaLnBrk="0" hangingPunct="0">
              <a:defRPr>
                <a:solidFill>
                  <a:schemeClr val="tx1"/>
                </a:solidFill>
                <a:latin typeface="Arial" charset="0"/>
                <a:ea typeface="ＭＳ Ｐゴシック" charset="0"/>
              </a:defRPr>
            </a:lvl3pPr>
            <a:lvl4pPr marL="1513629" indent="-216233" defTabSz="914485" eaLnBrk="0" hangingPunct="0">
              <a:defRPr>
                <a:solidFill>
                  <a:schemeClr val="tx1"/>
                </a:solidFill>
                <a:latin typeface="Arial" charset="0"/>
                <a:ea typeface="ＭＳ Ｐゴシック" charset="0"/>
              </a:defRPr>
            </a:lvl4pPr>
            <a:lvl5pPr marL="1946095" indent="-216233" defTabSz="914485" eaLnBrk="0" hangingPunct="0">
              <a:defRPr>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a:solidFill>
                  <a:schemeClr val="tx1"/>
                </a:solidFill>
                <a:latin typeface="Arial" charset="0"/>
                <a:ea typeface="ＭＳ Ｐゴシック" charset="0"/>
              </a:defRPr>
            </a:lvl9pPr>
          </a:lstStyle>
          <a:p>
            <a:fld id="{58BAB3F5-A41F-0A4E-9834-BE61A47EA31B}" type="slidenum">
              <a:rPr lang="en-US"/>
              <a:pPr/>
              <a:t>26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078700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27</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9916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now revisit</a:t>
            </a:r>
            <a:r>
              <a:rPr lang="en-US" baseline="0" dirty="0"/>
              <a:t> one of the examples we’ve seen in our class previously.</a:t>
            </a:r>
          </a:p>
          <a:p>
            <a:endParaRPr lang="en-US" baseline="0" dirty="0"/>
          </a:p>
          <a:p>
            <a:r>
              <a:rPr lang="en-GB" dirty="0"/>
              <a:t>a </a:t>
            </a:r>
            <a:r>
              <a:rPr lang="en-GB" b="1" dirty="0"/>
              <a:t>port</a:t>
            </a:r>
            <a:r>
              <a:rPr lang="en-GB" dirty="0"/>
              <a:t> is an endpoint to a logical connection and the way a client program specifies a specific server program on a computer in a network</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Two forces shape the end-to-end protocol. From above, the application-level processes that use its services have certain requirements. The following list itemizes some of the common properties that a transport protocol can be expected to provide:</a:t>
            </a:r>
          </a:p>
          <a:p>
            <a:r>
              <a:rPr lang="en-US" sz="1200" kern="1200" baseline="0" dirty="0">
                <a:solidFill>
                  <a:schemeClr val="tx1"/>
                </a:solidFill>
                <a:latin typeface="+mn-lt"/>
                <a:ea typeface="+mn-ea"/>
                <a:cs typeface="+mn-cs"/>
              </a:rPr>
              <a:t>■ guarantees message delivery</a:t>
            </a:r>
          </a:p>
          <a:p>
            <a:r>
              <a:rPr lang="en-US" sz="1200" kern="1200" baseline="0" dirty="0">
                <a:solidFill>
                  <a:schemeClr val="tx1"/>
                </a:solidFill>
                <a:latin typeface="+mn-lt"/>
                <a:ea typeface="+mn-ea"/>
                <a:cs typeface="+mn-cs"/>
              </a:rPr>
              <a:t>■ delivers messages in the same order they are sent</a:t>
            </a:r>
          </a:p>
          <a:p>
            <a:r>
              <a:rPr lang="en-US" sz="1200" kern="1200" baseline="0" dirty="0">
                <a:solidFill>
                  <a:schemeClr val="tx1"/>
                </a:solidFill>
                <a:latin typeface="+mn-lt"/>
                <a:ea typeface="+mn-ea"/>
                <a:cs typeface="+mn-cs"/>
              </a:rPr>
              <a:t>■ delivers at most one copy of each message</a:t>
            </a:r>
          </a:p>
          <a:p>
            <a:r>
              <a:rPr lang="en-US" sz="1200" kern="1200" baseline="0" dirty="0">
                <a:solidFill>
                  <a:schemeClr val="tx1"/>
                </a:solidFill>
                <a:latin typeface="+mn-lt"/>
                <a:ea typeface="+mn-ea"/>
                <a:cs typeface="+mn-cs"/>
              </a:rPr>
              <a:t>■ supports arbitrarily large messages</a:t>
            </a:r>
          </a:p>
          <a:p>
            <a:r>
              <a:rPr lang="en-US" sz="1200" kern="1200" baseline="0" dirty="0">
                <a:solidFill>
                  <a:schemeClr val="tx1"/>
                </a:solidFill>
                <a:latin typeface="+mn-lt"/>
                <a:ea typeface="+mn-ea"/>
                <a:cs typeface="+mn-cs"/>
              </a:rPr>
              <a:t>■ supports synchronization between the sender and the receiver</a:t>
            </a:r>
          </a:p>
          <a:p>
            <a:r>
              <a:rPr lang="en-US" sz="1200" kern="1200" baseline="0" dirty="0">
                <a:solidFill>
                  <a:schemeClr val="tx1"/>
                </a:solidFill>
                <a:latin typeface="+mn-lt"/>
                <a:ea typeface="+mn-ea"/>
                <a:cs typeface="+mn-cs"/>
              </a:rPr>
              <a:t>■ allows the receiver to apply flow control to the sender</a:t>
            </a:r>
          </a:p>
          <a:p>
            <a:r>
              <a:rPr lang="en-US" sz="1200" kern="1200" baseline="0" dirty="0">
                <a:solidFill>
                  <a:schemeClr val="tx1"/>
                </a:solidFill>
                <a:latin typeface="+mn-lt"/>
                <a:ea typeface="+mn-ea"/>
                <a:cs typeface="+mn-cs"/>
              </a:rPr>
              <a:t>■ supports multiple application processes on each host</a:t>
            </a:r>
          </a:p>
          <a:p>
            <a:endParaRPr lang="en-US" i="1" dirty="0"/>
          </a:p>
          <a:p>
            <a:r>
              <a:rPr lang="en-US" sz="1200" i="1" kern="1200" baseline="0" dirty="0">
                <a:solidFill>
                  <a:schemeClr val="tx1"/>
                </a:solidFill>
                <a:latin typeface="+mn-lt"/>
                <a:ea typeface="+mn-ea"/>
                <a:cs typeface="+mn-cs"/>
              </a:rPr>
              <a:t>Note that this list does not include all the functionality that application processes might want from the network. For example, it does not include security, which is typically provided by protocols that sit above the transport level.</a:t>
            </a:r>
          </a:p>
          <a:p>
            <a:endParaRPr lang="en-US" dirty="0"/>
          </a:p>
          <a:p>
            <a:r>
              <a:rPr lang="en-US" sz="1200" kern="1200" baseline="0" dirty="0">
                <a:solidFill>
                  <a:schemeClr val="tx1"/>
                </a:solidFill>
                <a:latin typeface="+mn-lt"/>
                <a:ea typeface="+mn-ea"/>
                <a:cs typeface="+mn-cs"/>
              </a:rPr>
              <a:t>The underlying best-effort network has on the other hand certain limitations in the level of service it can provide. Some of the more typical limitations of the network are that it may </a:t>
            </a:r>
          </a:p>
          <a:p>
            <a:r>
              <a:rPr lang="en-US" sz="1200" kern="1200" baseline="0" dirty="0">
                <a:solidFill>
                  <a:schemeClr val="tx1"/>
                </a:solidFill>
                <a:latin typeface="+mn-lt"/>
                <a:ea typeface="+mn-ea"/>
                <a:cs typeface="+mn-cs"/>
              </a:rPr>
              <a:t>■ drop messages</a:t>
            </a:r>
          </a:p>
          <a:p>
            <a:r>
              <a:rPr lang="en-US" sz="1200" kern="1200" baseline="0" dirty="0">
                <a:solidFill>
                  <a:schemeClr val="tx1"/>
                </a:solidFill>
                <a:latin typeface="+mn-lt"/>
                <a:ea typeface="+mn-ea"/>
                <a:cs typeface="+mn-cs"/>
              </a:rPr>
              <a:t>■ reorder messages</a:t>
            </a:r>
          </a:p>
          <a:p>
            <a:r>
              <a:rPr lang="en-US" sz="1200" kern="1200" baseline="0" dirty="0">
                <a:solidFill>
                  <a:schemeClr val="tx1"/>
                </a:solidFill>
                <a:latin typeface="+mn-lt"/>
                <a:ea typeface="+mn-ea"/>
                <a:cs typeface="+mn-cs"/>
              </a:rPr>
              <a:t>■ deliver duplicate copies of a given message</a:t>
            </a:r>
          </a:p>
          <a:p>
            <a:r>
              <a:rPr lang="en-US" sz="1200" kern="1200" baseline="0" dirty="0">
                <a:solidFill>
                  <a:schemeClr val="tx1"/>
                </a:solidFill>
                <a:latin typeface="+mn-lt"/>
                <a:ea typeface="+mn-ea"/>
                <a:cs typeface="+mn-cs"/>
              </a:rPr>
              <a:t>■ limit messages to some finite size</a:t>
            </a:r>
          </a:p>
          <a:p>
            <a:r>
              <a:rPr lang="en-US" sz="1200" kern="1200" baseline="0" dirty="0">
                <a:solidFill>
                  <a:schemeClr val="tx1"/>
                </a:solidFill>
                <a:latin typeface="+mn-lt"/>
                <a:ea typeface="+mn-ea"/>
                <a:cs typeface="+mn-cs"/>
              </a:rPr>
              <a:t>■ deliver messages after an arbitrarily long delay</a:t>
            </a:r>
          </a:p>
          <a:p>
            <a:endParaRPr lang="en-US" i="1" dirty="0"/>
          </a:p>
          <a:p>
            <a:r>
              <a:rPr lang="en-US" i="1" dirty="0"/>
              <a:t>Therefore,</a:t>
            </a:r>
            <a:r>
              <a:rPr lang="en-US" i="1" baseline="0" dirty="0"/>
              <a:t> the job of the transport layer protocol is to mask these imperfections of the underlying network.</a:t>
            </a:r>
            <a:endParaRPr lang="en-US" i="1"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n w="0" cap="rnd" cmpd="thickThin">
                  <a:solidFill>
                    <a:prstClr val="black"/>
                  </a:solidFill>
                  <a:bevel/>
                </a:ln>
                <a:solidFill>
                  <a:srgbClr val="FF0000"/>
                </a:solidFill>
                <a:latin typeface="Microsoft Sans Serif" pitchFamily="34" charset="0"/>
                <a:cs typeface="Microsoft Sans Serif" pitchFamily="34" charset="0"/>
              </a:rPr>
              <a:t>Q: what happens in TCP? </a:t>
            </a:r>
          </a:p>
          <a:p>
            <a:r>
              <a:rPr lang="en-US" b="0" i="0" baseline="0" dirty="0">
                <a:ln w="0" cap="rnd" cmpd="thickThin">
                  <a:solidFill>
                    <a:prstClr val="black"/>
                  </a:solidFill>
                  <a:bevel/>
                </a:ln>
                <a:solidFill>
                  <a:srgbClr val="FF0000"/>
                </a:solidFill>
                <a:latin typeface="Microsoft Sans Serif" pitchFamily="34" charset="0"/>
                <a:cs typeface="Microsoft Sans Serif" pitchFamily="34" charset="0"/>
              </a:rPr>
              <a:t>No data is sent if there is congestion</a:t>
            </a:r>
          </a:p>
          <a:p>
            <a:r>
              <a:rPr lang="en-US" b="0" i="0" baseline="0" dirty="0">
                <a:ln w="0" cap="rnd" cmpd="thickThin">
                  <a:solidFill>
                    <a:prstClr val="black"/>
                  </a:solidFill>
                  <a:bevel/>
                </a:ln>
                <a:solidFill>
                  <a:srgbClr val="FF0000"/>
                </a:solidFill>
                <a:latin typeface="Microsoft Sans Serif" pitchFamily="34" charset="0"/>
                <a:cs typeface="Microsoft Sans Serif" pitchFamily="34" charset="0"/>
              </a:rPr>
              <a:t>TCP will re-transmit until successful delivery</a:t>
            </a:r>
          </a:p>
          <a:p>
            <a:endParaRPr lang="en-US" b="0" i="0" baseline="0" dirty="0">
              <a:ln w="0" cap="rnd" cmpd="thickThin">
                <a:solidFill>
                  <a:prstClr val="black"/>
                </a:solidFill>
                <a:bevel/>
              </a:ln>
              <a:solidFill>
                <a:srgbClr val="FF0000"/>
              </a:solidFill>
              <a:latin typeface="Microsoft Sans Serif" pitchFamily="34" charset="0"/>
              <a:cs typeface="Microsoft Sans Serif" pitchFamily="34" charset="0"/>
            </a:endParaRP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7</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tooltip="IPv4"/>
              </a:rPr>
              <a:t>IPv4</a:t>
            </a:r>
            <a:r>
              <a:rPr lang="en-US" dirty="0"/>
              <a:t> protocol is 65,507 bytes (65,535 [8 byte UDP header + 20 byte IP header])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IPv6 </a:t>
            </a:r>
            <a:r>
              <a:rPr lang="en-US" sz="1200" kern="1200" baseline="0" dirty="0" err="1">
                <a:solidFill>
                  <a:schemeClr val="tx1"/>
                </a:solidFill>
                <a:latin typeface="+mn-lt"/>
                <a:ea typeface="+mn-ea"/>
                <a:cs typeface="+mn-cs"/>
              </a:rPr>
              <a:t>jumbograms</a:t>
            </a:r>
            <a:r>
              <a:rPr lang="en-US" sz="1200" kern="1200" baseline="0" dirty="0">
                <a:solidFill>
                  <a:schemeClr val="tx1"/>
                </a:solidFill>
                <a:latin typeface="+mn-lt"/>
                <a:ea typeface="+mn-ea"/>
                <a:cs typeface="+mn-cs"/>
              </a:rPr>
              <a:t> allow for more than 65,535 bytes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only interesting issue in such a protocol is the form of the address used to identify the target process. Although it is possible for processes to </a:t>
            </a:r>
            <a:r>
              <a:rPr lang="en-US" sz="1200" i="1" kern="1200" baseline="0" dirty="0">
                <a:solidFill>
                  <a:schemeClr val="tx1"/>
                </a:solidFill>
                <a:latin typeface="+mn-lt"/>
                <a:ea typeface="+mn-ea"/>
                <a:cs typeface="+mn-cs"/>
              </a:rPr>
              <a:t>directly identify </a:t>
            </a:r>
            <a:r>
              <a:rPr lang="en-US" sz="1200" kern="1200" baseline="0" dirty="0">
                <a:solidFill>
                  <a:schemeClr val="tx1"/>
                </a:solidFill>
                <a:latin typeface="+mn-lt"/>
                <a:ea typeface="+mn-ea"/>
                <a:cs typeface="+mn-cs"/>
              </a:rPr>
              <a:t>each other with an OS-assigned process id (</a:t>
            </a:r>
            <a:r>
              <a:rPr lang="en-US" sz="1200" kern="1200" baseline="0" dirty="0" err="1">
                <a:solidFill>
                  <a:schemeClr val="tx1"/>
                </a:solidFill>
                <a:latin typeface="+mn-lt"/>
                <a:ea typeface="+mn-ea"/>
                <a:cs typeface="+mn-cs"/>
              </a:rPr>
              <a:t>pid</a:t>
            </a:r>
            <a:r>
              <a:rPr lang="en-US" sz="1200" kern="1200" baseline="0" dirty="0">
                <a:solidFill>
                  <a:schemeClr val="tx1"/>
                </a:solidFill>
                <a:latin typeface="+mn-lt"/>
                <a:ea typeface="+mn-ea"/>
                <a:cs typeface="+mn-cs"/>
              </a:rPr>
              <a:t>), such an approach is only practical in a closed distributed system in which a single OS runs on all hosts and assigns each process a unique id. A more common approach, and the one used  by UDP, is for processes to </a:t>
            </a:r>
            <a:r>
              <a:rPr lang="en-US" sz="1200" i="1" kern="1200" baseline="0" dirty="0">
                <a:solidFill>
                  <a:schemeClr val="tx1"/>
                </a:solidFill>
                <a:latin typeface="+mn-lt"/>
                <a:ea typeface="+mn-ea"/>
                <a:cs typeface="+mn-cs"/>
              </a:rPr>
              <a:t>indirectly identify each other using an abstract locator, often called a port</a:t>
            </a:r>
          </a:p>
          <a:p>
            <a:r>
              <a:rPr lang="en-US" sz="1200" kern="1200" baseline="0" dirty="0">
                <a:solidFill>
                  <a:schemeClr val="tx1"/>
                </a:solidFill>
                <a:latin typeface="+mn-lt"/>
                <a:ea typeface="+mn-ea"/>
                <a:cs typeface="+mn-cs"/>
              </a:rPr>
              <a:t>or </a:t>
            </a:r>
            <a:r>
              <a:rPr lang="en-US" sz="1200" i="1" kern="1200" baseline="0" dirty="0">
                <a:solidFill>
                  <a:schemeClr val="tx1"/>
                </a:solidFill>
                <a:latin typeface="+mn-lt"/>
                <a:ea typeface="+mn-ea"/>
                <a:cs typeface="+mn-cs"/>
              </a:rPr>
              <a:t>mailbox. </a:t>
            </a:r>
          </a:p>
          <a:p>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The basic idea is for a source process to send a message to a port and for </a:t>
            </a:r>
            <a:r>
              <a:rPr lang="en-US" sz="1200" kern="1200" baseline="0" dirty="0">
                <a:solidFill>
                  <a:schemeClr val="tx1"/>
                </a:solidFill>
                <a:latin typeface="+mn-lt"/>
                <a:ea typeface="+mn-ea"/>
                <a:cs typeface="+mn-cs"/>
              </a:rPr>
              <a:t>the destination process to receive the message from a port. The header for an end-to-end protocol that implements this </a:t>
            </a:r>
            <a:r>
              <a:rPr lang="en-US" sz="1200" kern="1200" baseline="0" dirty="0" err="1">
                <a:solidFill>
                  <a:schemeClr val="tx1"/>
                </a:solidFill>
                <a:latin typeface="+mn-lt"/>
                <a:ea typeface="+mn-ea"/>
                <a:cs typeface="+mn-cs"/>
              </a:rPr>
              <a:t>demultiplexing</a:t>
            </a:r>
            <a:r>
              <a:rPr lang="en-US" sz="1200" kern="1200" baseline="0" dirty="0">
                <a:solidFill>
                  <a:schemeClr val="tx1"/>
                </a:solidFill>
                <a:latin typeface="+mn-lt"/>
                <a:ea typeface="+mn-ea"/>
                <a:cs typeface="+mn-cs"/>
              </a:rPr>
              <a:t> function typically contains an identifier (port) for both the sender (source) and the receiver (destination) of the message. For example, the UDP header is given in the figure above on the RHS. Notice that the UDP port field is only 16 bits long. This means that there are up to 64K possible ports, clearly not enough to identify all the processes on all the hosts in the Internet. Fortunately, ports are not interpreted across the entire Internet, but only on a single host. That is, a process is really identified by a port on some particular host—a port, host pair. In fact, this pair constitutes the </a:t>
            </a:r>
            <a:r>
              <a:rPr lang="en-US" sz="1200" kern="1200" baseline="0" dirty="0" err="1">
                <a:solidFill>
                  <a:schemeClr val="tx1"/>
                </a:solidFill>
                <a:latin typeface="+mn-lt"/>
                <a:ea typeface="+mn-ea"/>
                <a:cs typeface="+mn-cs"/>
              </a:rPr>
              <a:t>demultiplexing</a:t>
            </a:r>
            <a:r>
              <a:rPr lang="en-US" sz="1200" kern="1200" baseline="0" dirty="0">
                <a:solidFill>
                  <a:schemeClr val="tx1"/>
                </a:solidFill>
                <a:latin typeface="+mn-lt"/>
                <a:ea typeface="+mn-ea"/>
                <a:cs typeface="+mn-cs"/>
              </a:rPr>
              <a:t> key for the UDP protocol. </a:t>
            </a:r>
          </a:p>
          <a:p>
            <a:endParaRPr lang="en-US" sz="1200" b="0" i="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The next issue</a:t>
            </a:r>
            <a:r>
              <a:rPr lang="en-US" sz="1200" kern="1200" baseline="0" dirty="0">
                <a:solidFill>
                  <a:schemeClr val="tx1"/>
                </a:solidFill>
                <a:latin typeface="+mn-lt"/>
                <a:ea typeface="+mn-ea"/>
                <a:cs typeface="+mn-cs"/>
              </a:rPr>
              <a:t> is how a process learns the port for the process to which it wants to send a message. Typically, a client process initiates a message exchange with a server process. Once a client has contacted a server, the server knows the client’s port (it was contained in the message header) and can reply to it. The real problem, therefore, is how the client learns the server’s port in the first place. A common approach is for the server to accept messages at a </a:t>
            </a:r>
            <a:r>
              <a:rPr lang="en-US" sz="1200" i="1" kern="1200" baseline="0" dirty="0">
                <a:solidFill>
                  <a:schemeClr val="tx1"/>
                </a:solidFill>
                <a:latin typeface="+mn-lt"/>
                <a:ea typeface="+mn-ea"/>
                <a:cs typeface="+mn-cs"/>
              </a:rPr>
              <a:t>well-known port. That is, each server receives its messages at </a:t>
            </a:r>
            <a:r>
              <a:rPr lang="en-US" sz="1200" kern="1200" baseline="0" dirty="0">
                <a:solidFill>
                  <a:schemeClr val="tx1"/>
                </a:solidFill>
                <a:latin typeface="+mn-lt"/>
                <a:ea typeface="+mn-ea"/>
                <a:cs typeface="+mn-cs"/>
              </a:rPr>
              <a:t>some fixed port that is widely published, much like the emergency telephone service available at the well-known phone number 911. In the Internet, for example, the</a:t>
            </a:r>
          </a:p>
          <a:p>
            <a:r>
              <a:rPr lang="en-US" sz="1200" kern="1200" baseline="0" dirty="0">
                <a:solidFill>
                  <a:schemeClr val="tx1"/>
                </a:solidFill>
                <a:latin typeface="+mn-lt"/>
                <a:ea typeface="+mn-ea"/>
                <a:cs typeface="+mn-cs"/>
              </a:rPr>
              <a:t>Domain Name Server (DNS) receives messages at well-known port 53 on each host, the mail service listens for messages at port 25, and the Unix talk program accepts messages at well-known port 517, and so on. This mapping is published periodically in an RFC and is available on most Unix systems in file /etc/services. Sometimes a well-known port is just the starting point for communication: The client and server use the well-known port to agree on some other port that they will use for subsequent communication, leaving the well-known port free for other clients.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Finally, although UDP does not implement flow control or reliable/ordered delivery, it does a little more work than to simply </a:t>
            </a:r>
            <a:r>
              <a:rPr lang="en-US" sz="1200" kern="1200" baseline="0" dirty="0" err="1">
                <a:solidFill>
                  <a:schemeClr val="tx1"/>
                </a:solidFill>
                <a:latin typeface="+mn-lt"/>
                <a:ea typeface="+mn-ea"/>
                <a:cs typeface="+mn-cs"/>
              </a:rPr>
              <a:t>demultiplex</a:t>
            </a:r>
            <a:r>
              <a:rPr lang="en-US" sz="1200" kern="1200" baseline="0" dirty="0">
                <a:solidFill>
                  <a:schemeClr val="tx1"/>
                </a:solidFill>
                <a:latin typeface="+mn-lt"/>
                <a:ea typeface="+mn-ea"/>
                <a:cs typeface="+mn-cs"/>
              </a:rPr>
              <a:t> messages to some application process—it also ensures the correctness of the message by the use of a checksum. (The UDP checksum is optional in the current Internet, but it will become mandatory with IPv6.) UDP computes its checksum over the UDP header, the contents of the message body, and something called the </a:t>
            </a:r>
            <a:r>
              <a:rPr lang="en-US" sz="1200" i="1" kern="1200" baseline="0" dirty="0" err="1">
                <a:solidFill>
                  <a:schemeClr val="tx1"/>
                </a:solidFill>
                <a:latin typeface="+mn-lt"/>
                <a:ea typeface="+mn-ea"/>
                <a:cs typeface="+mn-cs"/>
              </a:rPr>
              <a:t>pseudoheader</a:t>
            </a:r>
            <a:r>
              <a:rPr lang="en-US" sz="1200" i="1" kern="1200" baseline="0" dirty="0">
                <a:solidFill>
                  <a:schemeClr val="tx1"/>
                </a:solidFill>
                <a:latin typeface="+mn-lt"/>
                <a:ea typeface="+mn-ea"/>
                <a:cs typeface="+mn-cs"/>
              </a:rPr>
              <a:t>. The </a:t>
            </a:r>
            <a:r>
              <a:rPr lang="en-US" sz="1200" i="1" kern="1200" baseline="0" dirty="0" err="1">
                <a:solidFill>
                  <a:schemeClr val="tx1"/>
                </a:solidFill>
                <a:latin typeface="+mn-lt"/>
                <a:ea typeface="+mn-ea"/>
                <a:cs typeface="+mn-cs"/>
              </a:rPr>
              <a:t>pseudoheader</a:t>
            </a:r>
            <a:r>
              <a:rPr lang="en-US" sz="1200" i="1" kern="1200" baseline="0" dirty="0">
                <a:solidFill>
                  <a:schemeClr val="tx1"/>
                </a:solidFill>
                <a:latin typeface="+mn-lt"/>
                <a:ea typeface="+mn-ea"/>
                <a:cs typeface="+mn-cs"/>
              </a:rPr>
              <a:t> consists of three fields </a:t>
            </a:r>
            <a:r>
              <a:rPr lang="en-US" sz="1200" kern="1200" baseline="0" dirty="0">
                <a:solidFill>
                  <a:schemeClr val="tx1"/>
                </a:solidFill>
                <a:latin typeface="+mn-lt"/>
                <a:ea typeface="+mn-ea"/>
                <a:cs typeface="+mn-cs"/>
              </a:rPr>
              <a:t>from the IP header—protocol number, source IP address, and destination IP address—plus the UDP length field. (Yes, the UDP length field is included twice in the checksum calculation.) UDP uses the same checksum algorithm as IP </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length is 8 bytes because that is the length of the header. The field size sets a theoretical limit of 65,535 bytes (8 byte header + 65,527 bytes of data) for a UDP datagram. However the actual limit for the data length, which is imposed by the underlying IPv4 protocol, is 65,507 bytes (65,535 − 8 byte UDP header − 20 byte IP header</a:t>
            </a:r>
          </a:p>
        </p:txBody>
      </p:sp>
      <p:sp>
        <p:nvSpPr>
          <p:cNvPr id="4" name="Slide Number Placeholder 3"/>
          <p:cNvSpPr>
            <a:spLocks noGrp="1"/>
          </p:cNvSpPr>
          <p:nvPr>
            <p:ph type="sldNum" sz="quarter" idx="10"/>
          </p:nvPr>
        </p:nvSpPr>
        <p:spPr/>
        <p:txBody>
          <a:bodyPr/>
          <a:lstStyle/>
          <a:p>
            <a:fld id="{E31AF51A-8A5D-4A78-A5EF-2EF45F5AD258}" type="slidenum">
              <a:rPr lang="en-US" smtClean="0"/>
              <a:pPr/>
              <a:t>10</a:t>
            </a:fld>
            <a:endParaRPr lang="en-US"/>
          </a:p>
        </p:txBody>
      </p:sp>
    </p:spTree>
    <p:extLst>
      <p:ext uri="{BB962C8B-B14F-4D97-AF65-F5344CB8AC3E}">
        <p14:creationId xmlns:p14="http://schemas.microsoft.com/office/powerpoint/2010/main" val="315162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5/19/2023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5/19/2023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5/19/2023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5/19/2023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5/19/2023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5/19/2023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5/19/2023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5/19/2023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5/19/2023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5/19/2023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5/19/2023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B3C0AEA-CD41-4F3C-B390-ED135E50998F}" type="datetimeFigureOut">
              <a:rPr lang="en-US">
                <a:solidFill>
                  <a:srgbClr val="C9C2D1">
                    <a:shade val="90000"/>
                  </a:srgbClr>
                </a:solidFill>
              </a:rPr>
              <a:pPr/>
              <a:t>5/19/2023</a:t>
            </a:fld>
            <a:endParaRPr lang="en-US">
              <a:solidFill>
                <a:srgbClr val="C9C2D1">
                  <a:shade val="90000"/>
                </a:srgbClr>
              </a:solidFill>
            </a:endParaRPr>
          </a:p>
        </p:txBody>
      </p:sp>
      <p:sp>
        <p:nvSpPr>
          <p:cNvPr id="19" name="Footer Placeholder 18"/>
          <p:cNvSpPr>
            <a:spLocks noGrp="1"/>
          </p:cNvSpPr>
          <p:nvPr>
            <p:ph type="ftr" sz="quarter" idx="11"/>
          </p:nvPr>
        </p:nvSpPr>
        <p:spPr/>
        <p:txBody>
          <a:bodyPr/>
          <a:lstStyle/>
          <a:p>
            <a:endParaRPr lang="en-US">
              <a:solidFill>
                <a:srgbClr val="C9C2D1">
                  <a:shade val="90000"/>
                </a:srgbClr>
              </a:solidFill>
            </a:endParaRPr>
          </a:p>
        </p:txBody>
      </p:sp>
      <p:sp>
        <p:nvSpPr>
          <p:cNvPr id="27" name="Slide Number Placeholder 26"/>
          <p:cNvSpPr>
            <a:spLocks noGrp="1"/>
          </p:cNvSpPr>
          <p:nvPr>
            <p:ph type="sldNum" sz="quarter" idx="12"/>
          </p:nvPr>
        </p:nvSpPr>
        <p:spPr/>
        <p:txBody>
          <a:bodyPr/>
          <a:lstStyle/>
          <a:p>
            <a:fld id="{206E2B85-19E5-46B6-96E8-D48D86305B43}" type="slidenum">
              <a:rPr lang="en-US">
                <a:solidFill>
                  <a:srgbClr val="C9C2D1">
                    <a:shade val="90000"/>
                  </a:srgbClr>
                </a:solidFill>
              </a:rPr>
              <a:pPr/>
              <a:t>‹#›</a:t>
            </a:fld>
            <a:endParaRPr lang="en-US">
              <a:solidFill>
                <a:srgbClr val="C9C2D1">
                  <a:shade val="90000"/>
                </a:srgbClr>
              </a:solidFill>
            </a:endParaRPr>
          </a:p>
        </p:txBody>
      </p:sp>
    </p:spTree>
    <p:extLst>
      <p:ext uri="{BB962C8B-B14F-4D97-AF65-F5344CB8AC3E}">
        <p14:creationId xmlns:p14="http://schemas.microsoft.com/office/powerpoint/2010/main" val="1749279049"/>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extLst>
      <p:ext uri="{BB962C8B-B14F-4D97-AF65-F5344CB8AC3E}">
        <p14:creationId xmlns:p14="http://schemas.microsoft.com/office/powerpoint/2010/main" val="224368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3C0AEA-CD41-4F3C-B390-ED135E50998F}" type="datetimeFigureOut">
              <a:rPr lang="en-US">
                <a:solidFill>
                  <a:srgbClr val="C9C2D1">
                    <a:shade val="90000"/>
                  </a:srgbClr>
                </a:solidFill>
              </a:rPr>
              <a:pPr/>
              <a:t>5/19/2023</a:t>
            </a:fld>
            <a:endParaRPr lang="en-US">
              <a:solidFill>
                <a:srgbClr val="C9C2D1">
                  <a:shade val="90000"/>
                </a:srgbClr>
              </a:solidFill>
            </a:endParaRPr>
          </a:p>
        </p:txBody>
      </p:sp>
      <p:sp>
        <p:nvSpPr>
          <p:cNvPr id="5" name="Footer Placeholder 4"/>
          <p:cNvSpPr>
            <a:spLocks noGrp="1"/>
          </p:cNvSpPr>
          <p:nvPr>
            <p:ph type="ftr" sz="quarter" idx="11"/>
          </p:nvPr>
        </p:nvSpPr>
        <p:spPr/>
        <p:txBody>
          <a:bodyPr/>
          <a:lstStyle/>
          <a:p>
            <a:endParaRPr lang="en-US">
              <a:solidFill>
                <a:srgbClr val="C9C2D1">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C9C2D1">
                    <a:shade val="90000"/>
                  </a:srgbClr>
                </a:solidFill>
              </a:rPr>
              <a:pPr/>
              <a:t>‹#›</a:t>
            </a:fld>
            <a:endParaRPr lang="en-US">
              <a:solidFill>
                <a:srgbClr val="C9C2D1">
                  <a:shade val="90000"/>
                </a:srgbClr>
              </a:solidFill>
            </a:endParaRPr>
          </a:p>
        </p:txBody>
      </p:sp>
    </p:spTree>
    <p:extLst>
      <p:ext uri="{BB962C8B-B14F-4D97-AF65-F5344CB8AC3E}">
        <p14:creationId xmlns:p14="http://schemas.microsoft.com/office/powerpoint/2010/main" val="2639142177"/>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extLst>
      <p:ext uri="{BB962C8B-B14F-4D97-AF65-F5344CB8AC3E}">
        <p14:creationId xmlns:p14="http://schemas.microsoft.com/office/powerpoint/2010/main" val="11005337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8" name="Footer Placeholder 7"/>
          <p:cNvSpPr>
            <a:spLocks noGrp="1"/>
          </p:cNvSpPr>
          <p:nvPr>
            <p:ph type="ftr" sz="quarter" idx="11"/>
          </p:nvPr>
        </p:nvSpPr>
        <p:spPr/>
        <p:txBody>
          <a:bodyPr/>
          <a:lstStyle/>
          <a:p>
            <a:endParaRPr lang="en-US">
              <a:solidFill>
                <a:srgbClr val="69676D">
                  <a:shade val="90000"/>
                </a:srgbClr>
              </a:solidFill>
            </a:endParaRPr>
          </a:p>
        </p:txBody>
      </p:sp>
      <p:sp>
        <p:nvSpPr>
          <p:cNvPr id="9" name="Slide Number Placeholder 8"/>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extLst>
      <p:ext uri="{BB962C8B-B14F-4D97-AF65-F5344CB8AC3E}">
        <p14:creationId xmlns:p14="http://schemas.microsoft.com/office/powerpoint/2010/main" val="32814911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4" name="Footer Placeholder 3"/>
          <p:cNvSpPr>
            <a:spLocks noGrp="1"/>
          </p:cNvSpPr>
          <p:nvPr>
            <p:ph type="ftr" sz="quarter" idx="11"/>
          </p:nvPr>
        </p:nvSpPr>
        <p:spPr/>
        <p:txBody>
          <a:bodyPr/>
          <a:lstStyle/>
          <a:p>
            <a:endParaRPr lang="en-US">
              <a:solidFill>
                <a:srgbClr val="69676D">
                  <a:shade val="90000"/>
                </a:srgbClr>
              </a:solidFill>
            </a:endParaRPr>
          </a:p>
        </p:txBody>
      </p:sp>
      <p:sp>
        <p:nvSpPr>
          <p:cNvPr id="5" name="Slide Number Placeholder 4"/>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extLst>
      <p:ext uri="{BB962C8B-B14F-4D97-AF65-F5344CB8AC3E}">
        <p14:creationId xmlns:p14="http://schemas.microsoft.com/office/powerpoint/2010/main" val="42574238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3" name="Footer Placeholder 2"/>
          <p:cNvSpPr>
            <a:spLocks noGrp="1"/>
          </p:cNvSpPr>
          <p:nvPr>
            <p:ph type="ftr" sz="quarter" idx="11"/>
          </p:nvPr>
        </p:nvSpPr>
        <p:spPr/>
        <p:txBody>
          <a:bodyPr/>
          <a:lstStyle/>
          <a:p>
            <a:endParaRPr lang="en-US">
              <a:solidFill>
                <a:srgbClr val="69676D">
                  <a:shade val="90000"/>
                </a:srgbClr>
              </a:solidFill>
            </a:endParaRPr>
          </a:p>
        </p:txBody>
      </p:sp>
      <p:sp>
        <p:nvSpPr>
          <p:cNvPr id="4" name="Slide Number Placeholder 3"/>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extLst>
      <p:ext uri="{BB962C8B-B14F-4D97-AF65-F5344CB8AC3E}">
        <p14:creationId xmlns:p14="http://schemas.microsoft.com/office/powerpoint/2010/main" val="11260560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extLst>
      <p:ext uri="{BB962C8B-B14F-4D97-AF65-F5344CB8AC3E}">
        <p14:creationId xmlns:p14="http://schemas.microsoft.com/office/powerpoint/2010/main" val="32025987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1581979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extLst>
      <p:ext uri="{BB962C8B-B14F-4D97-AF65-F5344CB8AC3E}">
        <p14:creationId xmlns:p14="http://schemas.microsoft.com/office/powerpoint/2010/main" val="28053714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rPr>
              <a:pPr/>
              <a:t>5/19/2023</a:t>
            </a:fld>
            <a:endParaRPr lang="en-US">
              <a:solidFill>
                <a:srgbClr val="69676D">
                  <a:shade val="90000"/>
                </a:srgbClr>
              </a:solidFill>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rPr>
              <a:pPr/>
              <a:t>‹#›</a:t>
            </a:fld>
            <a:endParaRPr lang="en-US">
              <a:solidFill>
                <a:srgbClr val="69676D">
                  <a:shade val="90000"/>
                </a:srgbClr>
              </a:solidFill>
            </a:endParaRPr>
          </a:p>
        </p:txBody>
      </p:sp>
    </p:spTree>
    <p:extLst>
      <p:ext uri="{BB962C8B-B14F-4D97-AF65-F5344CB8AC3E}">
        <p14:creationId xmlns:p14="http://schemas.microsoft.com/office/powerpoint/2010/main" val="5532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5/19/2023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5/19/2023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5/19/2023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3C0AEA-CD41-4F3C-B390-ED135E50998F}" type="datetimeFigureOut">
              <a:rPr lang="en-US" smtClean="0">
                <a:solidFill>
                  <a:srgbClr val="69676D">
                    <a:shade val="90000"/>
                  </a:srgbClr>
                </a:solidFill>
              </a:rPr>
              <a:pPr/>
              <a:t>5/19/2023</a:t>
            </a:fld>
            <a:endParaRPr lang="en-US" dirty="0">
              <a:solidFill>
                <a:srgbClr val="69676D">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69676D">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6E2B85-19E5-46B6-96E8-D48D86305B43}" type="slidenum">
              <a:rPr lang="en-US" smtClean="0">
                <a:solidFill>
                  <a:srgbClr val="69676D">
                    <a:shade val="90000"/>
                  </a:srgbClr>
                </a:solidFill>
              </a:rPr>
              <a:pPr/>
              <a:t>‹#›</a:t>
            </a:fld>
            <a:endParaRPr lang="en-US" dirty="0">
              <a:solidFill>
                <a:srgbClr val="69676D">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72352518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ana.org/assignments/service-names-port-numbers/service-names-port-numbers.xml" TargetMode="External"/><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410361"/>
            <a:ext cx="9144000" cy="1323439"/>
          </a:xfrm>
          <a:prstGeom prst="rect">
            <a:avLst/>
          </a:prstGeom>
          <a:solidFill>
            <a:schemeClr val="accent6">
              <a:lumMod val="75000"/>
            </a:schemeClr>
          </a:solidFill>
        </p:spPr>
        <p:txBody>
          <a:bodyPr wrap="square" rtlCol="0">
            <a:spAutoFit/>
          </a:bodyPr>
          <a:lstStyle/>
          <a:p>
            <a:pPr algn="ctr"/>
            <a:r>
              <a:rPr lang="en-US" sz="4000" b="1" dirty="0">
                <a:ln>
                  <a:solidFill>
                    <a:prstClr val="white"/>
                  </a:solidFill>
                </a:ln>
                <a:solidFill>
                  <a:prstClr val="black"/>
                </a:solidFill>
                <a:latin typeface="Tahoma" pitchFamily="34" charset="0"/>
                <a:cs typeface="Tahoma" pitchFamily="34" charset="0"/>
              </a:rPr>
              <a:t>     Introduction to transport </a:t>
            </a:r>
          </a:p>
          <a:p>
            <a:pPr algn="ctr"/>
            <a:r>
              <a:rPr lang="en-US" sz="4000" b="1" dirty="0">
                <a:ln>
                  <a:solidFill>
                    <a:prstClr val="white"/>
                  </a:solidFill>
                </a:ln>
                <a:solidFill>
                  <a:prstClr val="black"/>
                </a:solidFill>
                <a:latin typeface="Tahoma" pitchFamily="34" charset="0"/>
                <a:cs typeface="Tahoma" pitchFamily="34" charset="0"/>
              </a:rPr>
              <a:t>    protocol functionality</a:t>
            </a:r>
            <a:endParaRPr lang="th-TH" sz="2800" b="1" dirty="0">
              <a:ln>
                <a:solidFill>
                  <a:prstClr val="black"/>
                </a:solidFill>
              </a:ln>
              <a:solidFill>
                <a:srgbClr val="1F497D"/>
              </a:solidFill>
              <a:latin typeface="Tahoma" pitchFamily="34" charset="0"/>
              <a:cs typeface="Tahoma" pitchFamily="34" charset="0"/>
            </a:endParaRPr>
          </a:p>
        </p:txBody>
      </p:sp>
      <p:sp>
        <p:nvSpPr>
          <p:cNvPr id="3" name="Oval 2"/>
          <p:cNvSpPr/>
          <p:nvPr/>
        </p:nvSpPr>
        <p:spPr>
          <a:xfrm>
            <a:off x="304800" y="2438400"/>
            <a:ext cx="1066800" cy="1143000"/>
          </a:xfrm>
          <a:prstGeom prst="ellipse">
            <a:avLst/>
          </a:prstGeom>
          <a:solidFill>
            <a:srgbClr val="C0000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Playbill" pitchFamily="82" charset="0"/>
              </a:rPr>
              <a:t>1</a:t>
            </a:r>
          </a:p>
        </p:txBody>
      </p:sp>
      <p:sp>
        <p:nvSpPr>
          <p:cNvPr id="4" name="Rectangle 3"/>
          <p:cNvSpPr/>
          <p:nvPr/>
        </p:nvSpPr>
        <p:spPr>
          <a:xfrm>
            <a:off x="1143000" y="4343400"/>
            <a:ext cx="6781800" cy="923330"/>
          </a:xfrm>
          <a:prstGeom prst="rect">
            <a:avLst/>
          </a:prstGeom>
        </p:spPr>
        <p:txBody>
          <a:bodyPr wrap="square">
            <a:spAutoFit/>
          </a:bodyPr>
          <a:lstStyle/>
          <a:p>
            <a:r>
              <a:rPr lang="en-US" dirty="0"/>
              <a:t>A list of well-known transport layer ports</a:t>
            </a:r>
          </a:p>
          <a:p>
            <a:r>
              <a:rPr lang="en-US" dirty="0">
                <a:hlinkClick r:id="rId3"/>
              </a:rPr>
              <a:t>http://www.iana.org/assignments/service-names-port-numbers/service-names-port-numbers.xml</a:t>
            </a:r>
            <a:r>
              <a:rPr lang="en-US" dirty="0"/>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229101"/>
            <a:ext cx="8050602" cy="830997"/>
          </a:xfrm>
          <a:prstGeom prst="rect">
            <a:avLst/>
          </a:prstGeom>
        </p:spPr>
        <p:txBody>
          <a:bodyPr wrap="none">
            <a:spAutoFit/>
          </a:bodyPr>
          <a:lstStyle/>
          <a:p>
            <a:r>
              <a:rPr lang="en-US" sz="2400" dirty="0">
                <a:ln w="0" cap="rnd" cmpd="thickThin">
                  <a:solidFill>
                    <a:prstClr val="black"/>
                  </a:solidFill>
                  <a:bevel/>
                </a:ln>
                <a:solidFill>
                  <a:srgbClr val="000000"/>
                </a:solidFill>
                <a:latin typeface="Microsoft Sans Serif" pitchFamily="34" charset="0"/>
                <a:cs typeface="Microsoft Sans Serif" pitchFamily="34" charset="0"/>
              </a:rPr>
              <a:t>What should be the maximum length of a UDP datagram?</a:t>
            </a:r>
          </a:p>
          <a:p>
            <a:r>
              <a:rPr lang="en-GB" sz="2400" dirty="0"/>
              <a:t>8 byte header + 65,527 bytes of data</a:t>
            </a:r>
            <a:endParaRPr lang="en-US" sz="2400" dirty="0"/>
          </a:p>
        </p:txBody>
      </p:sp>
    </p:spTree>
    <p:extLst>
      <p:ext uri="{BB962C8B-B14F-4D97-AF65-F5344CB8AC3E}">
        <p14:creationId xmlns:p14="http://schemas.microsoft.com/office/powerpoint/2010/main" val="42255322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457200"/>
            <a:ext cx="9144000" cy="707886"/>
          </a:xfrm>
          <a:prstGeom prst="rect">
            <a:avLst/>
          </a:prstGeom>
          <a:solidFill>
            <a:schemeClr val="bg1">
              <a:lumMod val="50000"/>
            </a:schemeClr>
          </a:solidFill>
          <a:effectLst/>
          <a:scene3d>
            <a:camera prst="orthographicFront"/>
            <a:lightRig rig="threePt" dir="t"/>
          </a:scene3d>
          <a:sp3d>
            <a:bevelT prst="angle"/>
          </a:sp3d>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Flow </a:t>
            </a:r>
            <a:r>
              <a:rPr lang="en-US" sz="4000" b="1" dirty="0" err="1">
                <a:ln>
                  <a:solidFill>
                    <a:prstClr val="black"/>
                  </a:solidFill>
                </a:ln>
                <a:solidFill>
                  <a:prstClr val="white"/>
                </a:solidFill>
                <a:latin typeface="Tahoma" pitchFamily="34" charset="0"/>
                <a:cs typeface="Tahoma" pitchFamily="34" charset="0"/>
              </a:rPr>
              <a:t>vs</a:t>
            </a:r>
            <a:r>
              <a:rPr lang="en-US" sz="4000" b="1" dirty="0">
                <a:ln>
                  <a:solidFill>
                    <a:prstClr val="black"/>
                  </a:solidFill>
                </a:ln>
                <a:solidFill>
                  <a:prstClr val="white"/>
                </a:solidFill>
                <a:latin typeface="Tahoma" pitchFamily="34" charset="0"/>
                <a:cs typeface="Tahoma" pitchFamily="34" charset="0"/>
              </a:rPr>
              <a:t> Congestion Control</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5" descr="6-36"/>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5">
                <a:tint val="45000"/>
                <a:satMod val="400000"/>
              </a:schemeClr>
            </a:duotone>
            <a:lum contrast="40000"/>
          </a:blip>
          <a:srcRect b="5302"/>
          <a:stretch>
            <a:fillRect/>
          </a:stretch>
        </p:blipFill>
        <p:spPr bwMode="auto">
          <a:xfrm>
            <a:off x="762000" y="1600840"/>
            <a:ext cx="7315200" cy="5180960"/>
          </a:xfrm>
          <a:prstGeom prst="rect">
            <a:avLst/>
          </a:prstGeom>
          <a:noFill/>
        </p:spPr>
      </p:pic>
      <p:sp>
        <p:nvSpPr>
          <p:cNvPr id="6" name="TextBox 5"/>
          <p:cNvSpPr txBox="1"/>
          <p:nvPr/>
        </p:nvSpPr>
        <p:spPr>
          <a:xfrm>
            <a:off x="1828800" y="2438400"/>
            <a:ext cx="1828800" cy="369332"/>
          </a:xfrm>
          <a:prstGeom prst="rect">
            <a:avLst/>
          </a:prstGeom>
          <a:noFill/>
        </p:spPr>
        <p:txBody>
          <a:bodyPr wrap="square" rtlCol="0">
            <a:spAutoFit/>
          </a:bodyPr>
          <a:lstStyle/>
          <a:p>
            <a:pPr algn="ctr"/>
            <a:r>
              <a:rPr lang="en-US" b="1" dirty="0">
                <a:ln>
                  <a:solidFill>
                    <a:prstClr val="black"/>
                  </a:solidFill>
                </a:ln>
                <a:solidFill>
                  <a:srgbClr val="FF0000"/>
                </a:solidFill>
                <a:latin typeface="Arial" pitchFamily="34" charset="0"/>
                <a:cs typeface="Arial" pitchFamily="34" charset="0"/>
              </a:rPr>
              <a:t>Flow Control</a:t>
            </a:r>
          </a:p>
        </p:txBody>
      </p:sp>
      <p:sp>
        <p:nvSpPr>
          <p:cNvPr id="7" name="TextBox 6"/>
          <p:cNvSpPr txBox="1"/>
          <p:nvPr/>
        </p:nvSpPr>
        <p:spPr>
          <a:xfrm>
            <a:off x="5334000" y="2450068"/>
            <a:ext cx="2819400" cy="369332"/>
          </a:xfrm>
          <a:prstGeom prst="rect">
            <a:avLst/>
          </a:prstGeom>
          <a:noFill/>
        </p:spPr>
        <p:txBody>
          <a:bodyPr wrap="square" rtlCol="0">
            <a:spAutoFit/>
          </a:bodyPr>
          <a:lstStyle/>
          <a:p>
            <a:pPr algn="ctr"/>
            <a:r>
              <a:rPr lang="en-US" b="1" dirty="0">
                <a:ln>
                  <a:solidFill>
                    <a:prstClr val="black"/>
                  </a:solidFill>
                </a:ln>
                <a:solidFill>
                  <a:srgbClr val="FF0000"/>
                </a:solidFill>
                <a:latin typeface="Arial" pitchFamily="34" charset="0"/>
                <a:cs typeface="Arial" pitchFamily="34" charset="0"/>
              </a:rPr>
              <a:t>Congestion Control</a:t>
            </a:r>
          </a:p>
        </p:txBody>
      </p:sp>
    </p:spTree>
    <p:extLst>
      <p:ext uri="{BB962C8B-B14F-4D97-AF65-F5344CB8AC3E}">
        <p14:creationId xmlns:p14="http://schemas.microsoft.com/office/powerpoint/2010/main" val="2549965142"/>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667674" y="914400"/>
            <a:ext cx="5723726" cy="4572000"/>
          </a:xfrm>
          <a:prstGeom prst="rect">
            <a:avLst/>
          </a:prstGeom>
          <a:noFill/>
          <a:ln w="9525">
            <a:noFill/>
            <a:miter lim="800000"/>
            <a:headEnd/>
            <a:tailEnd/>
          </a:ln>
        </p:spPr>
      </p:pic>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TCP Segment Format</a:t>
            </a:r>
            <a:endParaRPr lang="th-TH" sz="4400" b="1" dirty="0">
              <a:ln>
                <a:solidFill>
                  <a:prstClr val="black"/>
                </a:solidFill>
              </a:ln>
              <a:solidFill>
                <a:prstClr val="white"/>
              </a:solidFill>
              <a:latin typeface="Tahoma" pitchFamily="34" charset="0"/>
              <a:cs typeface="Tahoma" pitchFamily="34" charset="0"/>
            </a:endParaRPr>
          </a:p>
        </p:txBody>
      </p:sp>
      <p:grpSp>
        <p:nvGrpSpPr>
          <p:cNvPr id="2" name="Group 12"/>
          <p:cNvGrpSpPr/>
          <p:nvPr/>
        </p:nvGrpSpPr>
        <p:grpSpPr>
          <a:xfrm>
            <a:off x="685800" y="2852928"/>
            <a:ext cx="7620000" cy="3855797"/>
            <a:chOff x="685800" y="2852928"/>
            <a:chExt cx="7620000" cy="3855797"/>
          </a:xfrm>
        </p:grpSpPr>
        <p:pic>
          <p:nvPicPr>
            <p:cNvPr id="5" name="Picture 10"/>
            <p:cNvPicPr>
              <a:picLocks noChangeAspect="1" noChangeArrowheads="1"/>
            </p:cNvPicPr>
            <p:nvPr/>
          </p:nvPicPr>
          <p:blipFill>
            <a:blip r:embed="rId4" cstate="print">
              <a:duotone>
                <a:schemeClr val="accent2">
                  <a:shade val="45000"/>
                  <a:satMod val="135000"/>
                </a:schemeClr>
                <a:prstClr val="white"/>
              </a:duotone>
            </a:blip>
            <a:srcRect l="4330" r="4330" b="53290"/>
            <a:stretch>
              <a:fillRect/>
            </a:stretch>
          </p:blipFill>
          <p:spPr bwMode="auto">
            <a:xfrm>
              <a:off x="685800" y="5715000"/>
              <a:ext cx="7589520" cy="993725"/>
            </a:xfrm>
            <a:prstGeom prst="rect">
              <a:avLst/>
            </a:prstGeom>
            <a:noFill/>
            <a:ln w="57150">
              <a:solidFill>
                <a:srgbClr val="C00000"/>
              </a:solidFill>
              <a:miter lim="800000"/>
              <a:headEnd/>
              <a:tailEnd/>
            </a:ln>
            <a:effectLst/>
          </p:spPr>
        </p:pic>
        <p:cxnSp>
          <p:nvCxnSpPr>
            <p:cNvPr id="8" name="Straight Connector 7"/>
            <p:cNvCxnSpPr/>
            <p:nvPr/>
          </p:nvCxnSpPr>
          <p:spPr>
            <a:xfrm rot="10800000" flipV="1">
              <a:off x="685800" y="3505200"/>
              <a:ext cx="2819400" cy="2133600"/>
            </a:xfrm>
            <a:prstGeom prst="line">
              <a:avLst/>
            </a:prstGeom>
            <a:ln w="571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0" y="3429000"/>
              <a:ext cx="3733800" cy="2286000"/>
            </a:xfrm>
            <a:prstGeom prst="line">
              <a:avLst/>
            </a:prstGeom>
            <a:ln w="571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66160" y="2852928"/>
              <a:ext cx="914400" cy="57607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1752600" y="1850136"/>
            <a:ext cx="5562600" cy="51206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52600" y="2362200"/>
            <a:ext cx="5562600" cy="51206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33900" y="2895600"/>
            <a:ext cx="2781300" cy="5334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41510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Sequence Number</a:t>
            </a:r>
            <a:endParaRPr lang="th-TH" sz="4400" b="1" dirty="0">
              <a:ln>
                <a:solidFill>
                  <a:prstClr val="black"/>
                </a:solidFill>
              </a:ln>
              <a:solidFill>
                <a:prstClr val="white"/>
              </a:solidFill>
              <a:latin typeface="Tahoma" pitchFamily="34" charset="0"/>
              <a:cs typeface="Tahoma" pitchFamily="34" charset="0"/>
            </a:endParaRPr>
          </a:p>
        </p:txBody>
      </p:sp>
      <p:sp>
        <p:nvSpPr>
          <p:cNvPr id="14" name="Rectangle 13"/>
          <p:cNvSpPr/>
          <p:nvPr/>
        </p:nvSpPr>
        <p:spPr>
          <a:xfrm>
            <a:off x="381000" y="1524000"/>
            <a:ext cx="8382000" cy="4770537"/>
          </a:xfrm>
          <a:prstGeom prst="rect">
            <a:avLst/>
          </a:prstGeom>
        </p:spPr>
        <p:txBody>
          <a:bodyPr wrap="square">
            <a:spAutoFit/>
          </a:bodyPr>
          <a:lstStyle/>
          <a:p>
            <a:pPr marL="342900" indent="-342900">
              <a:buClr>
                <a:srgbClr val="C00000"/>
              </a:buClr>
              <a:buFont typeface="Arial"/>
              <a:buChar char="•"/>
            </a:pPr>
            <a:r>
              <a:rPr lang="en-US" sz="2800" dirty="0">
                <a:ln>
                  <a:solidFill>
                    <a:srgbClr val="000000"/>
                  </a:solidFill>
                </a:ln>
                <a:solidFill>
                  <a:schemeClr val="accent2"/>
                </a:solidFill>
                <a:latin typeface="Sabon-Roman"/>
              </a:rPr>
              <a:t>Maintained for each TCP session</a:t>
            </a:r>
          </a:p>
          <a:p>
            <a:pPr marL="342900" indent="-342900">
              <a:buClr>
                <a:srgbClr val="C00000"/>
              </a:buClr>
              <a:buFont typeface="Arial"/>
              <a:buChar char="•"/>
            </a:pPr>
            <a:endParaRPr lang="en-US" sz="2800" dirty="0">
              <a:ln>
                <a:solidFill>
                  <a:srgbClr val="000000"/>
                </a:solidFill>
              </a:ln>
              <a:solidFill>
                <a:schemeClr val="accent2"/>
              </a:solidFill>
              <a:latin typeface="Sabon-Roman"/>
            </a:endParaRPr>
          </a:p>
          <a:p>
            <a:pPr marL="342900" indent="-342900">
              <a:buClr>
                <a:srgbClr val="C00000"/>
              </a:buClr>
              <a:buFont typeface="Arial"/>
              <a:buChar char="•"/>
            </a:pPr>
            <a:r>
              <a:rPr lang="en-US" sz="2800" dirty="0">
                <a:ln>
                  <a:solidFill>
                    <a:srgbClr val="000000"/>
                  </a:solidFill>
                </a:ln>
                <a:solidFill>
                  <a:schemeClr val="accent2"/>
                </a:solidFill>
                <a:latin typeface="Sabon-Roman"/>
              </a:rPr>
              <a:t>Increases reliability of service along with ACK</a:t>
            </a:r>
          </a:p>
          <a:p>
            <a:pPr marL="342900" indent="-342900">
              <a:buClr>
                <a:srgbClr val="C00000"/>
              </a:buClr>
              <a:buFont typeface="Arial"/>
              <a:buChar char="•"/>
            </a:pPr>
            <a:endParaRPr lang="en-US" sz="2800" dirty="0">
              <a:ln>
                <a:solidFill>
                  <a:srgbClr val="000000"/>
                </a:solidFill>
              </a:ln>
              <a:solidFill>
                <a:schemeClr val="accent2"/>
              </a:solidFill>
              <a:latin typeface="Sabon-Roman"/>
            </a:endParaRPr>
          </a:p>
          <a:p>
            <a:pPr marL="342900" indent="-342900">
              <a:buClr>
                <a:srgbClr val="C00000"/>
              </a:buClr>
              <a:buFont typeface="Arial"/>
              <a:buChar char="•"/>
            </a:pPr>
            <a:r>
              <a:rPr lang="en-US" sz="3600" dirty="0">
                <a:ln>
                  <a:solidFill>
                    <a:srgbClr val="000000"/>
                  </a:solidFill>
                </a:ln>
                <a:solidFill>
                  <a:srgbClr val="FF0000"/>
                </a:solidFill>
                <a:latin typeface="Sabon-Roman"/>
              </a:rPr>
              <a:t>SYN Flag signifies start of a TCP session therefore sequence number starts at SYN</a:t>
            </a:r>
          </a:p>
          <a:p>
            <a:pPr marL="342900" indent="-342900">
              <a:buClr>
                <a:srgbClr val="C00000"/>
              </a:buClr>
              <a:buFont typeface="Arial"/>
              <a:buChar char="•"/>
            </a:pPr>
            <a:endParaRPr lang="en-US" sz="2800" dirty="0">
              <a:ln>
                <a:solidFill>
                  <a:srgbClr val="000000"/>
                </a:solidFill>
              </a:ln>
              <a:solidFill>
                <a:schemeClr val="accent2"/>
              </a:solidFill>
              <a:latin typeface="Sabon-Roman"/>
            </a:endParaRPr>
          </a:p>
          <a:p>
            <a:pPr marL="342900" indent="-342900">
              <a:buClr>
                <a:srgbClr val="C00000"/>
              </a:buClr>
              <a:buFont typeface="Arial"/>
              <a:buChar char="•"/>
            </a:pPr>
            <a:r>
              <a:rPr lang="en-US" sz="2800" dirty="0">
                <a:ln>
                  <a:solidFill>
                    <a:srgbClr val="000000"/>
                  </a:solidFill>
                </a:ln>
                <a:solidFill>
                  <a:schemeClr val="accent2"/>
                </a:solidFill>
                <a:latin typeface="Sabon-Roman"/>
              </a:rPr>
              <a:t>During a communication, sequence number keeps track of bytes transmitted</a:t>
            </a:r>
            <a:endParaRPr lang="en-US" sz="2800" dirty="0">
              <a:ln>
                <a:solidFill>
                  <a:srgbClr val="000000"/>
                </a:solidFill>
              </a:ln>
              <a:solidFill>
                <a:srgbClr val="C00000"/>
              </a:solidFill>
              <a:latin typeface="Sabon-Roman"/>
            </a:endParaRPr>
          </a:p>
        </p:txBody>
      </p:sp>
    </p:spTree>
    <p:extLst>
      <p:ext uri="{BB962C8B-B14F-4D97-AF65-F5344CB8AC3E}">
        <p14:creationId xmlns:p14="http://schemas.microsoft.com/office/powerpoint/2010/main" val="111647763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Acknowledgement</a:t>
            </a:r>
            <a:endParaRPr lang="th-TH" sz="4400" b="1" dirty="0">
              <a:ln>
                <a:solidFill>
                  <a:prstClr val="black"/>
                </a:solidFill>
              </a:ln>
              <a:solidFill>
                <a:prstClr val="white"/>
              </a:solidFill>
              <a:latin typeface="Tahoma" pitchFamily="34" charset="0"/>
              <a:cs typeface="Tahoma" pitchFamily="34" charset="0"/>
            </a:endParaRPr>
          </a:p>
        </p:txBody>
      </p:sp>
      <p:sp>
        <p:nvSpPr>
          <p:cNvPr id="14" name="Rectangle 13"/>
          <p:cNvSpPr/>
          <p:nvPr/>
        </p:nvSpPr>
        <p:spPr>
          <a:xfrm>
            <a:off x="381000" y="1600200"/>
            <a:ext cx="8382000" cy="3354765"/>
          </a:xfrm>
          <a:prstGeom prst="rect">
            <a:avLst/>
          </a:prstGeom>
        </p:spPr>
        <p:txBody>
          <a:bodyPr wrap="square">
            <a:spAutoFit/>
          </a:bodyPr>
          <a:lstStyle/>
          <a:p>
            <a:pPr marL="342900" indent="-342900">
              <a:buClr>
                <a:srgbClr val="C00000"/>
              </a:buClr>
              <a:buFont typeface="Arial"/>
              <a:buChar char="•"/>
            </a:pPr>
            <a:r>
              <a:rPr lang="en-US" sz="2800" dirty="0">
                <a:ln>
                  <a:solidFill>
                    <a:srgbClr val="000000"/>
                  </a:solidFill>
                </a:ln>
                <a:solidFill>
                  <a:schemeClr val="accent2"/>
                </a:solidFill>
                <a:latin typeface="Sabon-Roman"/>
              </a:rPr>
              <a:t>Each transmitted byte is acknowledged</a:t>
            </a:r>
          </a:p>
          <a:p>
            <a:pPr marL="342900" indent="-342900">
              <a:buClr>
                <a:srgbClr val="C00000"/>
              </a:buClr>
              <a:buFont typeface="Arial"/>
              <a:buChar char="•"/>
            </a:pPr>
            <a:endParaRPr lang="en-US" sz="2800" dirty="0">
              <a:ln>
                <a:solidFill>
                  <a:srgbClr val="000000"/>
                </a:solidFill>
              </a:ln>
              <a:solidFill>
                <a:schemeClr val="accent2"/>
              </a:solidFill>
              <a:latin typeface="Sabon-Roman"/>
            </a:endParaRPr>
          </a:p>
          <a:p>
            <a:pPr marL="342900" indent="-342900">
              <a:buClr>
                <a:srgbClr val="C00000"/>
              </a:buClr>
              <a:buFont typeface="Arial"/>
              <a:buChar char="•"/>
            </a:pPr>
            <a:r>
              <a:rPr lang="en-US" sz="2800" dirty="0">
                <a:ln>
                  <a:solidFill>
                    <a:srgbClr val="000000"/>
                  </a:solidFill>
                </a:ln>
                <a:solidFill>
                  <a:schemeClr val="accent2"/>
                </a:solidFill>
                <a:latin typeface="Sabon-Roman"/>
              </a:rPr>
              <a:t>Sender knows of successful transmission after receiving ACK from the receiver</a:t>
            </a:r>
          </a:p>
          <a:p>
            <a:pPr marL="342900" indent="-342900">
              <a:buClr>
                <a:srgbClr val="C00000"/>
              </a:buClr>
              <a:buFont typeface="Arial"/>
              <a:buChar char="•"/>
            </a:pPr>
            <a:endParaRPr lang="en-US" sz="2800" dirty="0">
              <a:ln>
                <a:solidFill>
                  <a:srgbClr val="000000"/>
                </a:solidFill>
              </a:ln>
              <a:solidFill>
                <a:schemeClr val="accent2"/>
              </a:solidFill>
              <a:latin typeface="Sabon-Roman"/>
            </a:endParaRPr>
          </a:p>
          <a:p>
            <a:pPr marL="342900" indent="-342900">
              <a:buClr>
                <a:srgbClr val="C00000"/>
              </a:buClr>
              <a:buFont typeface="Arial"/>
              <a:buChar char="•"/>
            </a:pPr>
            <a:r>
              <a:rPr lang="en-US" sz="2800" dirty="0">
                <a:ln>
                  <a:solidFill>
                    <a:srgbClr val="000000"/>
                  </a:solidFill>
                </a:ln>
                <a:solidFill>
                  <a:srgbClr val="FF0000"/>
                </a:solidFill>
                <a:latin typeface="Sabon-Roman"/>
              </a:rPr>
              <a:t>If </a:t>
            </a:r>
            <a:r>
              <a:rPr lang="en-US" sz="3600" dirty="0">
                <a:ln>
                  <a:solidFill>
                    <a:srgbClr val="000000"/>
                  </a:solidFill>
                </a:ln>
                <a:solidFill>
                  <a:srgbClr val="FF0000"/>
                </a:solidFill>
                <a:latin typeface="Sabon-Roman"/>
              </a:rPr>
              <a:t>no ACK is received, re-transmission mechanisms may be invoked</a:t>
            </a:r>
          </a:p>
        </p:txBody>
      </p:sp>
    </p:spTree>
    <p:extLst>
      <p:ext uri="{BB962C8B-B14F-4D97-AF65-F5344CB8AC3E}">
        <p14:creationId xmlns:p14="http://schemas.microsoft.com/office/powerpoint/2010/main" val="190303175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Receive Window</a:t>
            </a:r>
            <a:endParaRPr lang="th-TH" sz="4400" b="1" dirty="0">
              <a:ln>
                <a:solidFill>
                  <a:prstClr val="black"/>
                </a:solidFill>
              </a:ln>
              <a:solidFill>
                <a:prstClr val="white"/>
              </a:solidFill>
              <a:latin typeface="Tahoma" pitchFamily="34" charset="0"/>
              <a:cs typeface="Tahoma" pitchFamily="34" charset="0"/>
            </a:endParaRPr>
          </a:p>
        </p:txBody>
      </p:sp>
      <p:sp>
        <p:nvSpPr>
          <p:cNvPr id="14" name="Rectangle 13"/>
          <p:cNvSpPr/>
          <p:nvPr/>
        </p:nvSpPr>
        <p:spPr>
          <a:xfrm>
            <a:off x="304800" y="1295400"/>
            <a:ext cx="8382000" cy="5139869"/>
          </a:xfrm>
          <a:prstGeom prst="rect">
            <a:avLst/>
          </a:prstGeom>
        </p:spPr>
        <p:txBody>
          <a:bodyPr wrap="square">
            <a:spAutoFit/>
          </a:bodyPr>
          <a:lstStyle/>
          <a:p>
            <a:pPr marL="342900" indent="-342900" algn="just">
              <a:buClr>
                <a:srgbClr val="C00000"/>
              </a:buClr>
              <a:buFont typeface="Arial"/>
              <a:buChar char="•"/>
            </a:pPr>
            <a:r>
              <a:rPr lang="en-US" sz="3600" dirty="0">
                <a:ln>
                  <a:solidFill>
                    <a:srgbClr val="000000"/>
                  </a:solidFill>
                </a:ln>
                <a:solidFill>
                  <a:schemeClr val="accent2"/>
                </a:solidFill>
                <a:latin typeface="Sabon-Roman"/>
              </a:rPr>
              <a:t>Receiver controls flow of information by changing window size during the session</a:t>
            </a:r>
          </a:p>
          <a:p>
            <a:pPr marL="342900" indent="-342900" algn="just">
              <a:buClr>
                <a:srgbClr val="C00000"/>
              </a:buClr>
              <a:buFont typeface="Arial"/>
              <a:buChar char="•"/>
            </a:pPr>
            <a:endParaRPr lang="en-US" sz="2800" dirty="0">
              <a:ln>
                <a:solidFill>
                  <a:srgbClr val="000000"/>
                </a:solidFill>
              </a:ln>
              <a:solidFill>
                <a:schemeClr val="accent2"/>
              </a:solidFill>
              <a:latin typeface="Sabon-Roman"/>
            </a:endParaRPr>
          </a:p>
          <a:p>
            <a:pPr marL="342900" indent="-342900" algn="just">
              <a:buClr>
                <a:srgbClr val="C00000"/>
              </a:buClr>
              <a:buFont typeface="Arial"/>
              <a:buChar char="•"/>
            </a:pPr>
            <a:r>
              <a:rPr lang="en-US" sz="2800" dirty="0">
                <a:ln>
                  <a:solidFill>
                    <a:srgbClr val="000000"/>
                  </a:solidFill>
                </a:ln>
                <a:solidFill>
                  <a:schemeClr val="accent2"/>
                </a:solidFill>
                <a:latin typeface="Sabon-Roman"/>
              </a:rPr>
              <a:t>Window size specifies the number of bytes it is willing to receive</a:t>
            </a:r>
          </a:p>
          <a:p>
            <a:pPr marL="342900" indent="-342900">
              <a:buClr>
                <a:srgbClr val="C00000"/>
              </a:buClr>
              <a:buFont typeface="Arial"/>
              <a:buChar char="•"/>
            </a:pPr>
            <a:endParaRPr lang="en-US" sz="2800" dirty="0">
              <a:ln>
                <a:solidFill>
                  <a:srgbClr val="000000"/>
                </a:solidFill>
              </a:ln>
              <a:solidFill>
                <a:schemeClr val="accent2"/>
              </a:solidFill>
              <a:latin typeface="Sabon-Roman"/>
            </a:endParaRPr>
          </a:p>
          <a:p>
            <a:pPr marL="342900" indent="-342900" algn="just">
              <a:buClr>
                <a:srgbClr val="C00000"/>
              </a:buClr>
              <a:buFont typeface="Arial"/>
              <a:buChar char="•"/>
            </a:pPr>
            <a:r>
              <a:rPr lang="en-US" sz="2800" dirty="0">
                <a:ln>
                  <a:solidFill>
                    <a:srgbClr val="000000"/>
                  </a:solidFill>
                </a:ln>
                <a:solidFill>
                  <a:schemeClr val="accent2"/>
                </a:solidFill>
                <a:latin typeface="Sabon-Roman"/>
              </a:rPr>
              <a:t>The </a:t>
            </a:r>
            <a:r>
              <a:rPr lang="en-US" sz="3600" dirty="0">
                <a:ln>
                  <a:solidFill>
                    <a:srgbClr val="000000"/>
                  </a:solidFill>
                </a:ln>
                <a:solidFill>
                  <a:schemeClr val="accent2"/>
                </a:solidFill>
                <a:latin typeface="Sabon-Roman"/>
              </a:rPr>
              <a:t>sender must transmit the number of bytes less then or equal to the window size provided by the receiver</a:t>
            </a:r>
            <a:endParaRPr lang="en-US" sz="3600" dirty="0">
              <a:ln>
                <a:solidFill>
                  <a:srgbClr val="000000"/>
                </a:solidFill>
              </a:ln>
              <a:solidFill>
                <a:srgbClr val="C00000"/>
              </a:solidFill>
              <a:latin typeface="Sabon-Roman"/>
            </a:endParaRPr>
          </a:p>
        </p:txBody>
      </p:sp>
    </p:spTree>
    <p:extLst>
      <p:ext uri="{BB962C8B-B14F-4D97-AF65-F5344CB8AC3E}">
        <p14:creationId xmlns:p14="http://schemas.microsoft.com/office/powerpoint/2010/main" val="12767379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TCP Segments</a:t>
            </a:r>
            <a:endParaRPr lang="th-TH" sz="4400" b="1" dirty="0">
              <a:ln>
                <a:solidFill>
                  <a:prstClr val="black"/>
                </a:solidFill>
              </a:ln>
              <a:solidFill>
                <a:prstClr val="white"/>
              </a:solidFill>
              <a:latin typeface="Tahoma" pitchFamily="34" charset="0"/>
              <a:cs typeface="Tahoma" pitchFamily="34" charset="0"/>
            </a:endParaRPr>
          </a:p>
        </p:txBody>
      </p:sp>
      <p:sp>
        <p:nvSpPr>
          <p:cNvPr id="3" name="Rectangle 2"/>
          <p:cNvSpPr/>
          <p:nvPr/>
        </p:nvSpPr>
        <p:spPr>
          <a:xfrm>
            <a:off x="1143000" y="4876800"/>
            <a:ext cx="685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a:t>
            </a:r>
          </a:p>
        </p:txBody>
      </p:sp>
      <p:sp>
        <p:nvSpPr>
          <p:cNvPr id="5" name="Rectangle 4"/>
          <p:cNvSpPr/>
          <p:nvPr/>
        </p:nvSpPr>
        <p:spPr>
          <a:xfrm>
            <a:off x="1828800" y="4876800"/>
            <a:ext cx="685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p>
        </p:txBody>
      </p:sp>
      <p:sp>
        <p:nvSpPr>
          <p:cNvPr id="8" name="Flowchart: Document 7"/>
          <p:cNvSpPr/>
          <p:nvPr/>
        </p:nvSpPr>
        <p:spPr>
          <a:xfrm rot="16200000">
            <a:off x="2552700" y="4838700"/>
            <a:ext cx="381000" cy="457200"/>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ocument 8"/>
          <p:cNvSpPr/>
          <p:nvPr/>
        </p:nvSpPr>
        <p:spPr>
          <a:xfrm rot="5400000">
            <a:off x="3009900" y="4838700"/>
            <a:ext cx="381000" cy="457200"/>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29000" y="4876800"/>
            <a:ext cx="685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1,000</a:t>
            </a:r>
          </a:p>
        </p:txBody>
      </p:sp>
      <p:sp>
        <p:nvSpPr>
          <p:cNvPr id="11" name="Flowchart: Document 10"/>
          <p:cNvSpPr/>
          <p:nvPr/>
        </p:nvSpPr>
        <p:spPr>
          <a:xfrm rot="16200000">
            <a:off x="4152900" y="4838700"/>
            <a:ext cx="381000" cy="457200"/>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rot="5400000">
            <a:off x="4610100" y="4838700"/>
            <a:ext cx="381000" cy="457200"/>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29200" y="4876800"/>
            <a:ext cx="685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1,999</a:t>
            </a:r>
          </a:p>
        </p:txBody>
      </p:sp>
      <p:sp>
        <p:nvSpPr>
          <p:cNvPr id="14" name="Flowchart: Document 13"/>
          <p:cNvSpPr/>
          <p:nvPr/>
        </p:nvSpPr>
        <p:spPr>
          <a:xfrm rot="16200000">
            <a:off x="5753100" y="4838700"/>
            <a:ext cx="381000" cy="457200"/>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14"/>
          <p:cNvSpPr/>
          <p:nvPr/>
        </p:nvSpPr>
        <p:spPr>
          <a:xfrm rot="5400000">
            <a:off x="6210300" y="4838700"/>
            <a:ext cx="381000" cy="457200"/>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29400" y="4876800"/>
            <a:ext cx="7620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499,999</a:t>
            </a:r>
          </a:p>
        </p:txBody>
      </p:sp>
      <p:cxnSp>
        <p:nvCxnSpPr>
          <p:cNvPr id="18" name="Straight Connector 17"/>
          <p:cNvCxnSpPr/>
          <p:nvPr/>
        </p:nvCxnSpPr>
        <p:spPr>
          <a:xfrm>
            <a:off x="1143000" y="46482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9000" y="44958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43000" y="4038600"/>
            <a:ext cx="63246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191000" y="3657600"/>
            <a:ext cx="646331" cy="369332"/>
          </a:xfrm>
          <a:prstGeom prst="rect">
            <a:avLst/>
          </a:prstGeom>
        </p:spPr>
        <p:txBody>
          <a:bodyPr wrap="none">
            <a:spAutoFit/>
          </a:bodyPr>
          <a:lstStyle/>
          <a:p>
            <a:r>
              <a:rPr lang="en-US" dirty="0">
                <a:ln>
                  <a:solidFill>
                    <a:srgbClr val="000000"/>
                  </a:solidFill>
                </a:ln>
                <a:solidFill>
                  <a:schemeClr val="accent2"/>
                </a:solidFill>
                <a:latin typeface="Sabon-Roman"/>
              </a:rPr>
              <a:t>File</a:t>
            </a:r>
            <a:endParaRPr lang="en-US" dirty="0"/>
          </a:p>
        </p:txBody>
      </p:sp>
      <p:sp>
        <p:nvSpPr>
          <p:cNvPr id="23" name="Rectangle 22"/>
          <p:cNvSpPr/>
          <p:nvPr/>
        </p:nvSpPr>
        <p:spPr>
          <a:xfrm>
            <a:off x="1295400" y="4416623"/>
            <a:ext cx="1919115" cy="307777"/>
          </a:xfrm>
          <a:prstGeom prst="rect">
            <a:avLst/>
          </a:prstGeom>
        </p:spPr>
        <p:txBody>
          <a:bodyPr wrap="none">
            <a:spAutoFit/>
          </a:bodyPr>
          <a:lstStyle/>
          <a:p>
            <a:r>
              <a:rPr lang="en-US" sz="1400" dirty="0">
                <a:ln>
                  <a:solidFill>
                    <a:srgbClr val="000000"/>
                  </a:solidFill>
                </a:ln>
                <a:solidFill>
                  <a:schemeClr val="accent2"/>
                </a:solidFill>
                <a:latin typeface="Sabon-Roman"/>
              </a:rPr>
              <a:t>Data for 1</a:t>
            </a:r>
            <a:r>
              <a:rPr lang="en-US" sz="1400" baseline="30000" dirty="0">
                <a:ln>
                  <a:solidFill>
                    <a:srgbClr val="000000"/>
                  </a:solidFill>
                </a:ln>
                <a:solidFill>
                  <a:schemeClr val="accent2"/>
                </a:solidFill>
                <a:latin typeface="Sabon-Roman"/>
              </a:rPr>
              <a:t>st</a:t>
            </a:r>
            <a:r>
              <a:rPr lang="en-US" sz="1400" dirty="0">
                <a:ln>
                  <a:solidFill>
                    <a:srgbClr val="000000"/>
                  </a:solidFill>
                </a:ln>
                <a:solidFill>
                  <a:schemeClr val="accent2"/>
                </a:solidFill>
                <a:latin typeface="Sabon-Roman"/>
              </a:rPr>
              <a:t> Segment</a:t>
            </a:r>
            <a:endParaRPr lang="en-US" sz="1400" dirty="0"/>
          </a:p>
        </p:txBody>
      </p:sp>
      <p:sp>
        <p:nvSpPr>
          <p:cNvPr id="24" name="Rectangle 23"/>
          <p:cNvSpPr/>
          <p:nvPr/>
        </p:nvSpPr>
        <p:spPr>
          <a:xfrm>
            <a:off x="3505200" y="4191000"/>
            <a:ext cx="1919115" cy="307777"/>
          </a:xfrm>
          <a:prstGeom prst="rect">
            <a:avLst/>
          </a:prstGeom>
        </p:spPr>
        <p:txBody>
          <a:bodyPr wrap="none">
            <a:spAutoFit/>
          </a:bodyPr>
          <a:lstStyle/>
          <a:p>
            <a:r>
              <a:rPr lang="en-US" sz="1400" dirty="0">
                <a:ln>
                  <a:solidFill>
                    <a:srgbClr val="000000"/>
                  </a:solidFill>
                </a:ln>
                <a:solidFill>
                  <a:schemeClr val="accent2"/>
                </a:solidFill>
                <a:latin typeface="Sabon-Roman"/>
              </a:rPr>
              <a:t>Data for 2</a:t>
            </a:r>
            <a:r>
              <a:rPr lang="en-US" sz="1400" baseline="30000" dirty="0">
                <a:ln>
                  <a:solidFill>
                    <a:srgbClr val="000000"/>
                  </a:solidFill>
                </a:ln>
                <a:solidFill>
                  <a:schemeClr val="accent2"/>
                </a:solidFill>
                <a:latin typeface="Sabon-Roman"/>
              </a:rPr>
              <a:t>nd</a:t>
            </a:r>
            <a:r>
              <a:rPr lang="en-US" sz="1400" dirty="0">
                <a:ln>
                  <a:solidFill>
                    <a:srgbClr val="000000"/>
                  </a:solidFill>
                </a:ln>
                <a:solidFill>
                  <a:schemeClr val="accent2"/>
                </a:solidFill>
                <a:latin typeface="Sabon-Roman"/>
              </a:rPr>
              <a:t> Segment</a:t>
            </a:r>
            <a:endParaRPr lang="en-US" sz="1400" dirty="0"/>
          </a:p>
        </p:txBody>
      </p:sp>
      <p:cxnSp>
        <p:nvCxnSpPr>
          <p:cNvPr id="25" name="Straight Connector 24"/>
          <p:cNvCxnSpPr/>
          <p:nvPr/>
        </p:nvCxnSpPr>
        <p:spPr>
          <a:xfrm>
            <a:off x="3429000" y="46482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43000" y="46482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29000" y="44958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15000" y="4495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467600" y="4038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143000" y="40386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2455" y="1053525"/>
            <a:ext cx="8379089" cy="1938992"/>
          </a:xfrm>
          <a:prstGeom prst="rect">
            <a:avLst/>
          </a:prstGeom>
        </p:spPr>
        <p:txBody>
          <a:bodyPr wrap="none">
            <a:spAutoFit/>
          </a:bodyPr>
          <a:lstStyle/>
          <a:p>
            <a:r>
              <a:rPr lang="en-US" sz="2400" dirty="0">
                <a:ln>
                  <a:solidFill>
                    <a:srgbClr val="000000"/>
                  </a:solidFill>
                </a:ln>
                <a:solidFill>
                  <a:schemeClr val="accent2"/>
                </a:solidFill>
                <a:latin typeface="Sabon-Roman"/>
              </a:rPr>
              <a:t>A data file is divided into appropriate number of smaller TCP</a:t>
            </a:r>
          </a:p>
          <a:p>
            <a:r>
              <a:rPr lang="en-US" sz="2400" dirty="0">
                <a:ln>
                  <a:solidFill>
                    <a:srgbClr val="000000"/>
                  </a:solidFill>
                </a:ln>
                <a:solidFill>
                  <a:schemeClr val="accent2"/>
                </a:solidFill>
                <a:latin typeface="Sabon-Roman"/>
              </a:rPr>
              <a:t>segments, each carrying a part of the file.</a:t>
            </a:r>
          </a:p>
          <a:p>
            <a:endParaRPr lang="en-US" sz="2400" dirty="0">
              <a:ln>
                <a:solidFill>
                  <a:srgbClr val="000000"/>
                </a:solidFill>
              </a:ln>
              <a:solidFill>
                <a:schemeClr val="accent2"/>
              </a:solidFill>
              <a:latin typeface="Sabon-Roman"/>
            </a:endParaRPr>
          </a:p>
          <a:p>
            <a:r>
              <a:rPr lang="en-US" sz="2400" dirty="0">
                <a:ln>
                  <a:solidFill>
                    <a:srgbClr val="000000"/>
                  </a:solidFill>
                </a:ln>
                <a:solidFill>
                  <a:schemeClr val="accent2"/>
                </a:solidFill>
                <a:latin typeface="Sabon-Roman"/>
              </a:rPr>
              <a:t>What restricts the maximum payload each TCP packet can </a:t>
            </a:r>
          </a:p>
          <a:p>
            <a:r>
              <a:rPr lang="en-US" sz="2400" dirty="0">
                <a:ln>
                  <a:solidFill>
                    <a:srgbClr val="000000"/>
                  </a:solidFill>
                </a:ln>
                <a:solidFill>
                  <a:schemeClr val="accent2"/>
                </a:solidFill>
                <a:latin typeface="Sabon-Roman"/>
              </a:rPr>
              <a:t>transport?</a:t>
            </a:r>
            <a:endParaRPr lang="en-US" sz="2400" dirty="0"/>
          </a:p>
        </p:txBody>
      </p:sp>
    </p:spTree>
    <p:extLst>
      <p:ext uri="{BB962C8B-B14F-4D97-AF65-F5344CB8AC3E}">
        <p14:creationId xmlns:p14="http://schemas.microsoft.com/office/powerpoint/2010/main" val="39989125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TCP connection establishment</a:t>
            </a:r>
            <a:endParaRPr lang="th-TH" sz="4400" b="1" dirty="0">
              <a:ln>
                <a:solidFill>
                  <a:prstClr val="black"/>
                </a:solidFill>
              </a:ln>
              <a:solidFill>
                <a:prstClr val="white"/>
              </a:solidFill>
              <a:latin typeface="Tahoma" pitchFamily="34" charset="0"/>
              <a:cs typeface="Tahoma" pitchFamily="34" charset="0"/>
            </a:endParaRPr>
          </a:p>
        </p:txBody>
      </p:sp>
      <p:pic>
        <p:nvPicPr>
          <p:cNvPr id="8" name="Picture 10"/>
          <p:cNvPicPr>
            <a:picLocks noChangeAspect="1" noChangeArrowheads="1"/>
          </p:cNvPicPr>
          <p:nvPr/>
        </p:nvPicPr>
        <p:blipFill>
          <a:blip r:embed="rId3" cstate="print"/>
          <a:srcRect/>
          <a:stretch>
            <a:fillRect/>
          </a:stretch>
        </p:blipFill>
        <p:spPr bwMode="auto">
          <a:xfrm>
            <a:off x="609600" y="1447800"/>
            <a:ext cx="7872598" cy="4343400"/>
          </a:xfrm>
          <a:prstGeom prst="rect">
            <a:avLst/>
          </a:prstGeom>
          <a:noFill/>
          <a:ln w="9525">
            <a:noFill/>
            <a:miter lim="800000"/>
            <a:headEnd/>
            <a:tailEnd/>
          </a:ln>
          <a:effectLst/>
        </p:spPr>
      </p:pic>
      <p:sp>
        <p:nvSpPr>
          <p:cNvPr id="4" name="Rectangle 3"/>
          <p:cNvSpPr/>
          <p:nvPr/>
        </p:nvSpPr>
        <p:spPr>
          <a:xfrm>
            <a:off x="76200" y="1885890"/>
            <a:ext cx="8839200" cy="400110"/>
          </a:xfrm>
          <a:prstGeom prst="rect">
            <a:avLst/>
          </a:prstGeom>
        </p:spPr>
        <p:txBody>
          <a:bodyPr wrap="square">
            <a:spAutoFit/>
          </a:bodyPr>
          <a:lstStyle/>
          <a:p>
            <a:pPr algn="ctr"/>
            <a:r>
              <a:rPr lang="en-US" sz="2000" dirty="0">
                <a:ln>
                  <a:solidFill>
                    <a:prstClr val="black"/>
                  </a:solidFill>
                </a:ln>
                <a:solidFill>
                  <a:srgbClr val="FF6600"/>
                </a:solidFill>
                <a:latin typeface="Sabon-Roman"/>
              </a:rPr>
              <a:t>Three-way </a:t>
            </a:r>
            <a:r>
              <a:rPr lang="en-US" sz="2000" dirty="0">
                <a:ln>
                  <a:solidFill>
                    <a:prstClr val="black"/>
                  </a:solidFill>
                </a:ln>
                <a:solidFill>
                  <a:prstClr val="black"/>
                </a:solidFill>
                <a:latin typeface="Sabon-Roman"/>
              </a:rPr>
              <a:t>handshake</a:t>
            </a:r>
          </a:p>
        </p:txBody>
      </p:sp>
      <p:sp>
        <p:nvSpPr>
          <p:cNvPr id="5" name="Rectangle 4"/>
          <p:cNvSpPr/>
          <p:nvPr/>
        </p:nvSpPr>
        <p:spPr>
          <a:xfrm>
            <a:off x="1161288" y="3352800"/>
            <a:ext cx="658368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1143000" y="4267200"/>
            <a:ext cx="658368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9706798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TCP connection establishment</a:t>
            </a:r>
            <a:endParaRPr lang="th-TH" sz="4400" b="1" dirty="0">
              <a:ln>
                <a:solidFill>
                  <a:prstClr val="black"/>
                </a:solidFill>
              </a:ln>
              <a:solidFill>
                <a:prstClr val="white"/>
              </a:solidFill>
              <a:latin typeface="Tahoma" pitchFamily="34" charset="0"/>
              <a:cs typeface="Tahoma" pitchFamily="34" charset="0"/>
            </a:endParaRPr>
          </a:p>
        </p:txBody>
      </p:sp>
      <p:pic>
        <p:nvPicPr>
          <p:cNvPr id="8" name="Picture 10"/>
          <p:cNvPicPr>
            <a:picLocks noChangeAspect="1" noChangeArrowheads="1"/>
          </p:cNvPicPr>
          <p:nvPr/>
        </p:nvPicPr>
        <p:blipFill>
          <a:blip r:embed="rId3" cstate="print"/>
          <a:srcRect/>
          <a:stretch>
            <a:fillRect/>
          </a:stretch>
        </p:blipFill>
        <p:spPr bwMode="auto">
          <a:xfrm>
            <a:off x="609600" y="1524000"/>
            <a:ext cx="7872598" cy="4343400"/>
          </a:xfrm>
          <a:prstGeom prst="rect">
            <a:avLst/>
          </a:prstGeom>
          <a:noFill/>
          <a:ln w="9525">
            <a:noFill/>
            <a:miter lim="800000"/>
            <a:headEnd/>
            <a:tailEnd/>
          </a:ln>
          <a:effectLst/>
        </p:spPr>
      </p:pic>
      <p:sp>
        <p:nvSpPr>
          <p:cNvPr id="4" name="Rectangle 3"/>
          <p:cNvSpPr/>
          <p:nvPr/>
        </p:nvSpPr>
        <p:spPr>
          <a:xfrm>
            <a:off x="76200" y="1885890"/>
            <a:ext cx="8839200" cy="400110"/>
          </a:xfrm>
          <a:prstGeom prst="rect">
            <a:avLst/>
          </a:prstGeom>
        </p:spPr>
        <p:txBody>
          <a:bodyPr wrap="square">
            <a:spAutoFit/>
          </a:bodyPr>
          <a:lstStyle/>
          <a:p>
            <a:pPr algn="ctr"/>
            <a:r>
              <a:rPr lang="en-US" sz="2000" dirty="0">
                <a:ln>
                  <a:solidFill>
                    <a:prstClr val="black"/>
                  </a:solidFill>
                </a:ln>
                <a:solidFill>
                  <a:srgbClr val="FF6600"/>
                </a:solidFill>
                <a:latin typeface="Sabon-Roman"/>
              </a:rPr>
              <a:t>Three-way </a:t>
            </a:r>
            <a:r>
              <a:rPr lang="en-US" sz="2000" dirty="0">
                <a:ln>
                  <a:solidFill>
                    <a:prstClr val="black"/>
                  </a:solidFill>
                </a:ln>
                <a:solidFill>
                  <a:prstClr val="black"/>
                </a:solidFill>
                <a:latin typeface="Sabon-Roman"/>
              </a:rPr>
              <a:t>handshake</a:t>
            </a:r>
          </a:p>
        </p:txBody>
      </p:sp>
    </p:spTree>
    <p:extLst>
      <p:ext uri="{BB962C8B-B14F-4D97-AF65-F5344CB8AC3E}">
        <p14:creationId xmlns:p14="http://schemas.microsoft.com/office/powerpoint/2010/main" val="21944437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TCP connection termination</a:t>
            </a:r>
            <a:endParaRPr lang="th-TH" sz="44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cstate="print"/>
          <a:srcRect/>
          <a:stretch>
            <a:fillRect/>
          </a:stretch>
        </p:blipFill>
        <p:spPr bwMode="auto">
          <a:xfrm>
            <a:off x="949325" y="1242227"/>
            <a:ext cx="7280275" cy="4777573"/>
          </a:xfrm>
          <a:prstGeom prst="rect">
            <a:avLst/>
          </a:prstGeom>
          <a:noFill/>
          <a:ln w="9525">
            <a:noFill/>
            <a:miter lim="800000"/>
            <a:headEnd/>
            <a:tailEnd/>
          </a:ln>
          <a:effectLst/>
        </p:spPr>
      </p:pic>
      <p:sp>
        <p:nvSpPr>
          <p:cNvPr id="5" name="Rectangle 4"/>
          <p:cNvSpPr/>
          <p:nvPr/>
        </p:nvSpPr>
        <p:spPr>
          <a:xfrm>
            <a:off x="457200" y="1581090"/>
            <a:ext cx="8229600" cy="400110"/>
          </a:xfrm>
          <a:prstGeom prst="rect">
            <a:avLst/>
          </a:prstGeom>
        </p:spPr>
        <p:txBody>
          <a:bodyPr wrap="square">
            <a:spAutoFit/>
          </a:bodyPr>
          <a:lstStyle/>
          <a:p>
            <a:pPr algn="ctr"/>
            <a:r>
              <a:rPr lang="en-US" sz="2000" dirty="0">
                <a:ln>
                  <a:solidFill>
                    <a:prstClr val="black"/>
                  </a:solidFill>
                </a:ln>
                <a:solidFill>
                  <a:srgbClr val="C00000"/>
                </a:solidFill>
                <a:latin typeface="Sabon-Roman"/>
              </a:rPr>
              <a:t>Pair</a:t>
            </a:r>
            <a:r>
              <a:rPr lang="en-US" sz="2000" dirty="0">
                <a:ln>
                  <a:solidFill>
                    <a:prstClr val="black"/>
                  </a:solidFill>
                </a:ln>
                <a:solidFill>
                  <a:prstClr val="black"/>
                </a:solidFill>
                <a:latin typeface="Sabon-Roman"/>
              </a:rPr>
              <a:t> of </a:t>
            </a:r>
            <a:r>
              <a:rPr lang="en-US" sz="2000" dirty="0">
                <a:ln>
                  <a:solidFill>
                    <a:prstClr val="black"/>
                  </a:solidFill>
                </a:ln>
                <a:solidFill>
                  <a:srgbClr val="FF6600"/>
                </a:solidFill>
                <a:latin typeface="Sabon-Roman"/>
              </a:rPr>
              <a:t>two-way</a:t>
            </a:r>
            <a:r>
              <a:rPr lang="en-US" sz="2000" dirty="0">
                <a:ln>
                  <a:solidFill>
                    <a:prstClr val="black"/>
                  </a:solidFill>
                </a:ln>
                <a:solidFill>
                  <a:prstClr val="black"/>
                </a:solidFill>
                <a:latin typeface="Sabon-Roman"/>
              </a:rPr>
              <a:t> handshakes</a:t>
            </a:r>
          </a:p>
        </p:txBody>
      </p:sp>
      <p:sp>
        <p:nvSpPr>
          <p:cNvPr id="6" name="Rectangle 5"/>
          <p:cNvSpPr/>
          <p:nvPr/>
        </p:nvSpPr>
        <p:spPr>
          <a:xfrm>
            <a:off x="1463040" y="3048000"/>
            <a:ext cx="6099048" cy="731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447800" y="3810000"/>
            <a:ext cx="6099048" cy="731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1447800" y="4602480"/>
            <a:ext cx="6099048" cy="731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65589745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4"/>
          <p:cNvPicPr>
            <a:picLocks noChangeArrowheads="1"/>
          </p:cNvPicPr>
          <p:nvPr/>
        </p:nvPicPr>
        <p:blipFill>
          <a:blip r:embed="rId3" cstate="print"/>
          <a:srcRect/>
          <a:stretch>
            <a:fillRect/>
          </a:stretch>
        </p:blipFill>
        <p:spPr bwMode="auto">
          <a:xfrm>
            <a:off x="228600" y="2133601"/>
            <a:ext cx="1347787" cy="1689100"/>
          </a:xfrm>
          <a:prstGeom prst="rect">
            <a:avLst/>
          </a:prstGeom>
          <a:noFill/>
          <a:ln w="9525">
            <a:noFill/>
            <a:miter lim="800000"/>
            <a:headEnd/>
            <a:tailEnd/>
          </a:ln>
          <a:effectLst/>
        </p:spPr>
      </p:pic>
      <p:sp>
        <p:nvSpPr>
          <p:cNvPr id="15" name="TextBox 14"/>
          <p:cNvSpPr txBox="1"/>
          <p:nvPr/>
        </p:nvSpPr>
        <p:spPr>
          <a:xfrm>
            <a:off x="0" y="0"/>
            <a:ext cx="9144000" cy="738664"/>
          </a:xfrm>
          <a:prstGeom prst="rect">
            <a:avLst/>
          </a:prstGeom>
          <a:solidFill>
            <a:srgbClr val="F79646">
              <a:lumMod val="75000"/>
            </a:srgbClr>
          </a:solidFill>
        </p:spPr>
        <p:txBody>
          <a:bodyPr wrap="square" rtlCol="0">
            <a:spAutoFit/>
          </a:bodyPr>
          <a:lstStyle/>
          <a:p>
            <a:pPr algn="ctr">
              <a:defRPr/>
            </a:pPr>
            <a:r>
              <a:rPr lang="en-US" sz="4200" b="1" dirty="0">
                <a:ln>
                  <a:solidFill>
                    <a:prstClr val="black"/>
                  </a:solidFill>
                </a:ln>
                <a:solidFill>
                  <a:prstClr val="white"/>
                </a:solidFill>
                <a:latin typeface="Tahoma" pitchFamily="34" charset="0"/>
                <a:cs typeface="Tahoma" pitchFamily="34" charset="0"/>
              </a:rPr>
              <a:t>           </a:t>
            </a:r>
            <a:r>
              <a:rPr lang="en-US" sz="4000" b="1" dirty="0">
                <a:ln>
                  <a:solidFill>
                    <a:prstClr val="black"/>
                  </a:solidFill>
                </a:ln>
                <a:solidFill>
                  <a:prstClr val="white"/>
                </a:solidFill>
                <a:latin typeface="Tahoma" pitchFamily="34" charset="0"/>
                <a:cs typeface="Tahoma" pitchFamily="34" charset="0"/>
              </a:rPr>
              <a:t>Process-to-Process Comm.</a:t>
            </a:r>
            <a:endParaRPr lang="th-TH" sz="4000" b="1" dirty="0">
              <a:ln>
                <a:solidFill>
                  <a:prstClr val="black"/>
                </a:solidFill>
              </a:ln>
              <a:solidFill>
                <a:prstClr val="white"/>
              </a:solidFill>
              <a:latin typeface="Tahoma" pitchFamily="34" charset="0"/>
              <a:cs typeface="Tahoma" pitchFamily="34" charset="0"/>
            </a:endParaRPr>
          </a:p>
        </p:txBody>
      </p:sp>
      <p:pic>
        <p:nvPicPr>
          <p:cNvPr id="72"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 y="2438400"/>
            <a:ext cx="685800" cy="603250"/>
          </a:xfrm>
          <a:prstGeom prst="rect">
            <a:avLst/>
          </a:prstGeom>
          <a:noFill/>
          <a:ln w="9525">
            <a:noFill/>
            <a:miter lim="800000"/>
            <a:headEnd/>
            <a:tailEnd/>
          </a:ln>
          <a:effectLst/>
        </p:spPr>
      </p:pic>
      <p:sp>
        <p:nvSpPr>
          <p:cNvPr id="74" name="Curved Down Arrow 73"/>
          <p:cNvSpPr/>
          <p:nvPr/>
        </p:nvSpPr>
        <p:spPr>
          <a:xfrm>
            <a:off x="1676400" y="3048000"/>
            <a:ext cx="5867400" cy="838200"/>
          </a:xfrm>
          <a:prstGeom prst="curvedDownArrow">
            <a:avLst/>
          </a:prstGeom>
          <a:solidFill>
            <a:srgbClr val="F79646"/>
          </a:solidFill>
          <a:ln w="12700" cap="flat" cmpd="sng" algn="ctr">
            <a:solidFill>
              <a:srgbClr val="4F81BD">
                <a:shade val="50000"/>
              </a:srgbClr>
            </a:solidFill>
            <a:prstDash val="solid"/>
          </a:ln>
          <a:effectLst/>
        </p:spPr>
        <p:txBody>
          <a:bodyPr rtlCol="0" anchor="ctr"/>
          <a:lstStyle/>
          <a:p>
            <a:pPr lvl="0" algn="ctr">
              <a:defRPr/>
            </a:pPr>
            <a:r>
              <a:rPr lang="en-US" sz="2400" b="1" kern="0" dirty="0">
                <a:ln>
                  <a:solidFill>
                    <a:schemeClr val="tx1"/>
                  </a:solidFill>
                </a:ln>
                <a:solidFill>
                  <a:srgbClr val="FF6600"/>
                </a:solidFill>
                <a:latin typeface="Calibri"/>
              </a:rPr>
              <a:t>HTTP Request</a:t>
            </a:r>
          </a:p>
        </p:txBody>
      </p:sp>
      <p:sp>
        <p:nvSpPr>
          <p:cNvPr id="78" name="Rectangle 77"/>
          <p:cNvSpPr/>
          <p:nvPr/>
        </p:nvSpPr>
        <p:spPr>
          <a:xfrm>
            <a:off x="838200" y="3896380"/>
            <a:ext cx="1447799" cy="461665"/>
          </a:xfrm>
          <a:prstGeom prst="rect">
            <a:avLst/>
          </a:prstGeom>
          <a:noFill/>
          <a:ln w="12700" cap="flat" cmpd="sng" algn="ctr">
            <a:noFill/>
            <a:prstDash val="solid"/>
          </a:ln>
          <a:effectLst/>
        </p:spPr>
        <p:txBody>
          <a:bodyPr wrap="square">
            <a:spAutoFit/>
          </a:bodyPr>
          <a:lstStyle/>
          <a:p>
            <a:pPr algn="ctr"/>
            <a:r>
              <a:rPr lang="en-US" sz="2400" b="1" dirty="0">
                <a:ln>
                  <a:solidFill>
                    <a:schemeClr val="tx1"/>
                  </a:solidFill>
                </a:ln>
                <a:solidFill>
                  <a:srgbClr val="FF6600"/>
                </a:solidFill>
                <a:latin typeface="Calibri"/>
              </a:rPr>
              <a:t>Browser</a:t>
            </a:r>
          </a:p>
        </p:txBody>
      </p:sp>
      <p:grpSp>
        <p:nvGrpSpPr>
          <p:cNvPr id="59" name="Group 58"/>
          <p:cNvGrpSpPr/>
          <p:nvPr/>
        </p:nvGrpSpPr>
        <p:grpSpPr>
          <a:xfrm>
            <a:off x="2286000" y="2400947"/>
            <a:ext cx="4876800" cy="532106"/>
            <a:chOff x="2895600" y="2096147"/>
            <a:chExt cx="5006694" cy="532106"/>
          </a:xfrm>
        </p:grpSpPr>
        <p:grpSp>
          <p:nvGrpSpPr>
            <p:cNvPr id="47" name="Group 46"/>
            <p:cNvGrpSpPr/>
            <p:nvPr/>
          </p:nvGrpSpPr>
          <p:grpSpPr>
            <a:xfrm>
              <a:off x="2895600" y="2096147"/>
              <a:ext cx="2111094" cy="494653"/>
              <a:chOff x="2895600" y="2096147"/>
              <a:chExt cx="2111094" cy="494653"/>
            </a:xfrm>
          </p:grpSpPr>
          <p:pic>
            <p:nvPicPr>
              <p:cNvPr id="13" name="Picture 4"/>
              <p:cNvPicPr>
                <a:picLocks noChangeAspect="1" noChangeArrowheads="1"/>
              </p:cNvPicPr>
              <p:nvPr/>
            </p:nvPicPr>
            <p:blipFill>
              <a:blip r:embed="rId5" cstate="print">
                <a:clrChange>
                  <a:clrFrom>
                    <a:srgbClr val="000000"/>
                  </a:clrFrom>
                  <a:clrTo>
                    <a:srgbClr val="000000">
                      <a:alpha val="0"/>
                    </a:srgbClr>
                  </a:clrTo>
                </a:clrChange>
              </a:blip>
              <a:srcRect/>
              <a:stretch>
                <a:fillRect/>
              </a:stretch>
            </p:blipFill>
            <p:spPr bwMode="auto">
              <a:xfrm>
                <a:off x="2895600" y="2096147"/>
                <a:ext cx="663294" cy="494653"/>
              </a:xfrm>
              <a:prstGeom prst="rect">
                <a:avLst/>
              </a:prstGeom>
              <a:noFill/>
              <a:ln w="9525">
                <a:noFill/>
                <a:miter lim="800000"/>
                <a:headEnd/>
                <a:tailEnd/>
              </a:ln>
            </p:spPr>
          </p:pic>
          <p:grpSp>
            <p:nvGrpSpPr>
              <p:cNvPr id="28" name="Group 27"/>
              <p:cNvGrpSpPr/>
              <p:nvPr/>
            </p:nvGrpSpPr>
            <p:grpSpPr>
              <a:xfrm>
                <a:off x="3505200" y="2189240"/>
                <a:ext cx="838200" cy="249160"/>
                <a:chOff x="2057400" y="2162940"/>
                <a:chExt cx="838200" cy="249160"/>
              </a:xfrm>
            </p:grpSpPr>
            <p:cxnSp>
              <p:nvCxnSpPr>
                <p:cNvPr id="29" name="Straight Connector 28"/>
                <p:cNvCxnSpPr/>
                <p:nvPr/>
              </p:nvCxnSpPr>
              <p:spPr>
                <a:xfrm rot="10800000">
                  <a:off x="2444956" y="2162940"/>
                  <a:ext cx="450644" cy="1805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365119" y="2220963"/>
                  <a:ext cx="228481" cy="1135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a:off x="2057400" y="2286000"/>
                  <a:ext cx="494198" cy="1261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2" name="Picture 4"/>
              <p:cNvPicPr>
                <a:picLocks noChangeAspect="1" noChangeArrowheads="1"/>
              </p:cNvPicPr>
              <p:nvPr/>
            </p:nvPicPr>
            <p:blipFill>
              <a:blip r:embed="rId5" cstate="print">
                <a:clrChange>
                  <a:clrFrom>
                    <a:srgbClr val="000000"/>
                  </a:clrFrom>
                  <a:clrTo>
                    <a:srgbClr val="000000">
                      <a:alpha val="0"/>
                    </a:srgbClr>
                  </a:clrTo>
                </a:clrChange>
              </a:blip>
              <a:srcRect/>
              <a:stretch>
                <a:fillRect/>
              </a:stretch>
            </p:blipFill>
            <p:spPr bwMode="auto">
              <a:xfrm>
                <a:off x="4343400" y="2096147"/>
                <a:ext cx="663294" cy="494653"/>
              </a:xfrm>
              <a:prstGeom prst="rect">
                <a:avLst/>
              </a:prstGeom>
              <a:noFill/>
              <a:ln w="9525">
                <a:noFill/>
                <a:miter lim="800000"/>
                <a:headEnd/>
                <a:tailEnd/>
              </a:ln>
            </p:spPr>
          </p:pic>
        </p:grpSp>
        <p:grpSp>
          <p:nvGrpSpPr>
            <p:cNvPr id="48" name="Group 47"/>
            <p:cNvGrpSpPr/>
            <p:nvPr/>
          </p:nvGrpSpPr>
          <p:grpSpPr>
            <a:xfrm>
              <a:off x="4953000" y="2133600"/>
              <a:ext cx="2949294" cy="494653"/>
              <a:chOff x="2057400" y="2096147"/>
              <a:chExt cx="2949294" cy="494653"/>
            </a:xfrm>
          </p:grpSpPr>
          <p:pic>
            <p:nvPicPr>
              <p:cNvPr id="49" name="Picture 4"/>
              <p:cNvPicPr>
                <a:picLocks noChangeAspect="1" noChangeArrowheads="1"/>
              </p:cNvPicPr>
              <p:nvPr/>
            </p:nvPicPr>
            <p:blipFill>
              <a:blip r:embed="rId5" cstate="print">
                <a:clrChange>
                  <a:clrFrom>
                    <a:srgbClr val="000000"/>
                  </a:clrFrom>
                  <a:clrTo>
                    <a:srgbClr val="000000">
                      <a:alpha val="0"/>
                    </a:srgbClr>
                  </a:clrTo>
                </a:clrChange>
              </a:blip>
              <a:srcRect/>
              <a:stretch>
                <a:fillRect/>
              </a:stretch>
            </p:blipFill>
            <p:spPr bwMode="auto">
              <a:xfrm>
                <a:off x="2895600" y="2096147"/>
                <a:ext cx="663294" cy="494653"/>
              </a:xfrm>
              <a:prstGeom prst="rect">
                <a:avLst/>
              </a:prstGeom>
              <a:noFill/>
              <a:ln w="9525">
                <a:noFill/>
                <a:miter lim="800000"/>
                <a:headEnd/>
                <a:tailEnd/>
              </a:ln>
            </p:spPr>
          </p:pic>
          <p:grpSp>
            <p:nvGrpSpPr>
              <p:cNvPr id="50" name="Group 20"/>
              <p:cNvGrpSpPr/>
              <p:nvPr/>
            </p:nvGrpSpPr>
            <p:grpSpPr>
              <a:xfrm>
                <a:off x="2057400" y="2162940"/>
                <a:ext cx="838200" cy="249160"/>
                <a:chOff x="2057400" y="2162940"/>
                <a:chExt cx="838200" cy="249160"/>
              </a:xfrm>
            </p:grpSpPr>
            <p:cxnSp>
              <p:nvCxnSpPr>
                <p:cNvPr id="56" name="Straight Connector 55"/>
                <p:cNvCxnSpPr>
                  <a:stCxn id="49" idx="1"/>
                </p:cNvCxnSpPr>
                <p:nvPr/>
              </p:nvCxnSpPr>
              <p:spPr>
                <a:xfrm rot="10800000">
                  <a:off x="2444956" y="2162940"/>
                  <a:ext cx="450644" cy="1805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365119" y="2220963"/>
                  <a:ext cx="228481" cy="1135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0800000">
                  <a:off x="2057400" y="2286000"/>
                  <a:ext cx="494198" cy="1261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Group 27"/>
              <p:cNvGrpSpPr/>
              <p:nvPr/>
            </p:nvGrpSpPr>
            <p:grpSpPr>
              <a:xfrm>
                <a:off x="3505200" y="2189240"/>
                <a:ext cx="838200" cy="249160"/>
                <a:chOff x="2057400" y="2162940"/>
                <a:chExt cx="838200" cy="249160"/>
              </a:xfrm>
            </p:grpSpPr>
            <p:cxnSp>
              <p:nvCxnSpPr>
                <p:cNvPr id="53" name="Straight Connector 52"/>
                <p:cNvCxnSpPr/>
                <p:nvPr/>
              </p:nvCxnSpPr>
              <p:spPr>
                <a:xfrm rot="10800000">
                  <a:off x="2444956" y="2162940"/>
                  <a:ext cx="450644" cy="1805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365119" y="2220963"/>
                  <a:ext cx="228481" cy="1135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0800000">
                  <a:off x="2057400" y="2286000"/>
                  <a:ext cx="494198" cy="1261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2" name="Picture 4"/>
              <p:cNvPicPr>
                <a:picLocks noChangeAspect="1" noChangeArrowheads="1"/>
              </p:cNvPicPr>
              <p:nvPr/>
            </p:nvPicPr>
            <p:blipFill>
              <a:blip r:embed="rId5" cstate="print">
                <a:clrChange>
                  <a:clrFrom>
                    <a:srgbClr val="000000"/>
                  </a:clrFrom>
                  <a:clrTo>
                    <a:srgbClr val="000000">
                      <a:alpha val="0"/>
                    </a:srgbClr>
                  </a:clrTo>
                </a:clrChange>
              </a:blip>
              <a:srcRect/>
              <a:stretch>
                <a:fillRect/>
              </a:stretch>
            </p:blipFill>
            <p:spPr bwMode="auto">
              <a:xfrm>
                <a:off x="4343400" y="2096147"/>
                <a:ext cx="663294" cy="494653"/>
              </a:xfrm>
              <a:prstGeom prst="rect">
                <a:avLst/>
              </a:prstGeom>
              <a:noFill/>
              <a:ln w="9525">
                <a:noFill/>
                <a:miter lim="800000"/>
                <a:headEnd/>
                <a:tailEnd/>
              </a:ln>
            </p:spPr>
          </p:pic>
        </p:grpSp>
      </p:grpSp>
      <p:grpSp>
        <p:nvGrpSpPr>
          <p:cNvPr id="35" name="Group 34"/>
          <p:cNvGrpSpPr/>
          <p:nvPr/>
        </p:nvGrpSpPr>
        <p:grpSpPr>
          <a:xfrm>
            <a:off x="1295400" y="2209800"/>
            <a:ext cx="1066800" cy="1143000"/>
            <a:chOff x="1295400" y="1905000"/>
            <a:chExt cx="1066800" cy="1143000"/>
          </a:xfrm>
        </p:grpSpPr>
        <p:cxnSp>
          <p:nvCxnSpPr>
            <p:cNvPr id="68" name="Straight Connector 67"/>
            <p:cNvCxnSpPr/>
            <p:nvPr/>
          </p:nvCxnSpPr>
          <p:spPr>
            <a:xfrm rot="10800000">
              <a:off x="1828800" y="23622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rot="5400000">
              <a:off x="991394" y="2209006"/>
              <a:ext cx="1143000" cy="534988"/>
              <a:chOff x="1752598" y="2894014"/>
              <a:chExt cx="1143000" cy="534988"/>
            </a:xfrm>
          </p:grpSpPr>
          <p:cxnSp>
            <p:nvCxnSpPr>
              <p:cNvPr id="63" name="Straight Connector 62"/>
              <p:cNvCxnSpPr/>
              <p:nvPr/>
            </p:nvCxnSpPr>
            <p:spPr>
              <a:xfrm rot="5400000">
                <a:off x="2018504" y="3161508"/>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752598" y="2894014"/>
                <a:ext cx="1143000" cy="158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p:cNvGrpSpPr/>
          <p:nvPr/>
        </p:nvGrpSpPr>
        <p:grpSpPr>
          <a:xfrm>
            <a:off x="7086600" y="2133600"/>
            <a:ext cx="1066800" cy="1143000"/>
            <a:chOff x="1295400" y="1905000"/>
            <a:chExt cx="1066800" cy="1143000"/>
          </a:xfrm>
        </p:grpSpPr>
        <p:cxnSp>
          <p:nvCxnSpPr>
            <p:cNvPr id="37" name="Straight Connector 36"/>
            <p:cNvCxnSpPr/>
            <p:nvPr/>
          </p:nvCxnSpPr>
          <p:spPr>
            <a:xfrm rot="10800000">
              <a:off x="1828800" y="23622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66"/>
            <p:cNvGrpSpPr/>
            <p:nvPr/>
          </p:nvGrpSpPr>
          <p:grpSpPr>
            <a:xfrm rot="5400000">
              <a:off x="991394" y="2209006"/>
              <a:ext cx="1143000" cy="534988"/>
              <a:chOff x="1752598" y="2894014"/>
              <a:chExt cx="1143000" cy="534988"/>
            </a:xfrm>
          </p:grpSpPr>
          <p:cxnSp>
            <p:nvCxnSpPr>
              <p:cNvPr id="39" name="Straight Connector 38"/>
              <p:cNvCxnSpPr/>
              <p:nvPr/>
            </p:nvCxnSpPr>
            <p:spPr>
              <a:xfrm rot="5400000">
                <a:off x="2018504" y="3161508"/>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752598" y="2894014"/>
                <a:ext cx="1143000" cy="158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71" name="Picture 2"/>
          <p:cNvPicPr>
            <a:picLocks noChangeAspect="1" noChangeArrowheads="1"/>
          </p:cNvPicPr>
          <p:nvPr/>
        </p:nvPicPr>
        <p:blipFill>
          <a:blip r:embed="rId6" cstate="print">
            <a:clrChange>
              <a:clrFrom>
                <a:srgbClr val="000000"/>
              </a:clrFrom>
              <a:clrTo>
                <a:srgbClr val="000000">
                  <a:alpha val="0"/>
                </a:srgbClr>
              </a:clrTo>
            </a:clrChange>
          </a:blip>
          <a:srcRect/>
          <a:stretch>
            <a:fillRect/>
          </a:stretch>
        </p:blipFill>
        <p:spPr bwMode="auto">
          <a:xfrm>
            <a:off x="7772400" y="2209800"/>
            <a:ext cx="1234440" cy="1219200"/>
          </a:xfrm>
          <a:prstGeom prst="rect">
            <a:avLst/>
          </a:prstGeom>
          <a:noFill/>
          <a:ln w="9525">
            <a:noFill/>
            <a:miter lim="800000"/>
            <a:headEnd/>
            <a:tailEnd/>
          </a:ln>
          <a:effectLst/>
        </p:spPr>
      </p:pic>
      <p:grpSp>
        <p:nvGrpSpPr>
          <p:cNvPr id="80" name="Group 79"/>
          <p:cNvGrpSpPr/>
          <p:nvPr/>
        </p:nvGrpSpPr>
        <p:grpSpPr>
          <a:xfrm>
            <a:off x="6324600" y="3896380"/>
            <a:ext cx="2666999" cy="904220"/>
            <a:chOff x="6477000" y="2905780"/>
            <a:chExt cx="2666999" cy="904220"/>
          </a:xfrm>
        </p:grpSpPr>
        <p:sp>
          <p:nvSpPr>
            <p:cNvPr id="73" name="Rectangle 72"/>
            <p:cNvSpPr/>
            <p:nvPr/>
          </p:nvSpPr>
          <p:spPr>
            <a:xfrm>
              <a:off x="6477000" y="2905780"/>
              <a:ext cx="2666999" cy="461665"/>
            </a:xfrm>
            <a:prstGeom prst="rect">
              <a:avLst/>
            </a:prstGeom>
            <a:noFill/>
            <a:ln w="12700" cap="flat" cmpd="sng" algn="ctr">
              <a:noFill/>
              <a:prstDash val="solid"/>
            </a:ln>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solidFill>
                      <a:schemeClr val="tx1"/>
                    </a:solidFill>
                  </a:ln>
                  <a:solidFill>
                    <a:srgbClr val="FF6600"/>
                  </a:solidFill>
                  <a:effectLst/>
                  <a:uLnTx/>
                  <a:uFillTx/>
                  <a:latin typeface="Calibri"/>
                  <a:ea typeface="+mn-ea"/>
                  <a:cs typeface="+mn-cs"/>
                </a:rPr>
                <a:t>SEECS</a:t>
              </a:r>
              <a:r>
                <a:rPr kumimoji="0" lang="en-US" sz="2400" b="1" i="0" u="none" strike="noStrike" kern="1200" cap="none" spc="0" normalizeH="0" noProof="0" dirty="0">
                  <a:ln>
                    <a:solidFill>
                      <a:schemeClr val="tx1"/>
                    </a:solidFill>
                  </a:ln>
                  <a:solidFill>
                    <a:srgbClr val="FF6600"/>
                  </a:solidFill>
                  <a:effectLst/>
                  <a:uLnTx/>
                  <a:uFillTx/>
                  <a:latin typeface="Calibri"/>
                  <a:ea typeface="+mn-ea"/>
                  <a:cs typeface="+mn-cs"/>
                </a:rPr>
                <a:t> </a:t>
              </a:r>
              <a:r>
                <a:rPr kumimoji="0" lang="en-US" sz="2400" b="1" i="0" u="none" strike="noStrike" kern="1200" cap="none" spc="0" normalizeH="0" baseline="0" noProof="0" dirty="0" err="1">
                  <a:ln>
                    <a:solidFill>
                      <a:schemeClr val="tx1"/>
                    </a:solidFill>
                  </a:ln>
                  <a:solidFill>
                    <a:srgbClr val="FF6600"/>
                  </a:solidFill>
                  <a:effectLst/>
                  <a:uLnTx/>
                  <a:uFillTx/>
                  <a:latin typeface="Calibri"/>
                  <a:ea typeface="+mn-ea"/>
                  <a:cs typeface="+mn-cs"/>
                </a:rPr>
                <a:t>Webserver</a:t>
              </a:r>
              <a:endParaRPr kumimoji="0" lang="en-US" sz="2400" b="1" i="0" u="none" strike="noStrike" kern="1200" cap="none" spc="0" normalizeH="0" baseline="0" noProof="0" dirty="0">
                <a:ln>
                  <a:solidFill>
                    <a:schemeClr val="tx1"/>
                  </a:solidFill>
                </a:ln>
                <a:solidFill>
                  <a:srgbClr val="FF6600"/>
                </a:solidFill>
                <a:effectLst/>
                <a:uLnTx/>
                <a:uFillTx/>
                <a:latin typeface="Calibri"/>
                <a:ea typeface="+mn-ea"/>
                <a:cs typeface="+mn-cs"/>
              </a:endParaRPr>
            </a:p>
          </p:txBody>
        </p:sp>
        <p:sp>
          <p:nvSpPr>
            <p:cNvPr id="42" name="Rectangle 41"/>
            <p:cNvSpPr/>
            <p:nvPr/>
          </p:nvSpPr>
          <p:spPr>
            <a:xfrm>
              <a:off x="6553200" y="3348335"/>
              <a:ext cx="2536272" cy="461665"/>
            </a:xfrm>
            <a:prstGeom prst="rect">
              <a:avLst/>
            </a:prstGeom>
          </p:spPr>
          <p:txBody>
            <a:bodyPr wrap="none">
              <a:spAutoFit/>
            </a:bodyPr>
            <a:lstStyle/>
            <a:p>
              <a:r>
                <a:rPr lang="en-US" sz="2400" b="1" dirty="0">
                  <a:solidFill>
                    <a:srgbClr val="FF0000"/>
                  </a:solidFill>
                  <a:latin typeface="Calibri"/>
                </a:rPr>
                <a:t>115.186.131.71</a:t>
              </a:r>
              <a:r>
                <a:rPr lang="en-US" sz="2400" b="1" dirty="0">
                  <a:ln>
                    <a:solidFill>
                      <a:sysClr val="windowText" lastClr="000000"/>
                    </a:solidFill>
                  </a:ln>
                  <a:solidFill>
                    <a:srgbClr val="FF6600"/>
                  </a:solidFill>
                  <a:latin typeface="Calibri"/>
                </a:rPr>
                <a:t>:</a:t>
              </a:r>
              <a:r>
                <a:rPr lang="en-US" sz="2400" b="1" dirty="0">
                  <a:latin typeface="Calibri"/>
                </a:rPr>
                <a:t>80</a:t>
              </a:r>
              <a:endParaRPr lang="en-US" sz="2400" dirty="0"/>
            </a:p>
          </p:txBody>
        </p:sp>
      </p:grpSp>
      <p:sp>
        <p:nvSpPr>
          <p:cNvPr id="43" name="Rectangle 42"/>
          <p:cNvSpPr/>
          <p:nvPr/>
        </p:nvSpPr>
        <p:spPr>
          <a:xfrm>
            <a:off x="121455" y="4338935"/>
            <a:ext cx="3002745" cy="461665"/>
          </a:xfrm>
          <a:prstGeom prst="rect">
            <a:avLst/>
          </a:prstGeom>
        </p:spPr>
        <p:txBody>
          <a:bodyPr wrap="none">
            <a:spAutoFit/>
          </a:bodyPr>
          <a:lstStyle/>
          <a:p>
            <a:r>
              <a:rPr lang="en-US" sz="2400" b="1" dirty="0">
                <a:solidFill>
                  <a:srgbClr val="FF0000"/>
                </a:solidFill>
                <a:latin typeface="Calibri"/>
              </a:rPr>
              <a:t>202.125.157.150</a:t>
            </a:r>
            <a:r>
              <a:rPr lang="en-US" sz="2400" b="1" dirty="0">
                <a:ln>
                  <a:solidFill>
                    <a:sysClr val="windowText" lastClr="000000"/>
                  </a:solidFill>
                </a:ln>
                <a:solidFill>
                  <a:srgbClr val="FF6600"/>
                </a:solidFill>
                <a:latin typeface="Calibri"/>
              </a:rPr>
              <a:t>:</a:t>
            </a:r>
            <a:r>
              <a:rPr lang="en-US" sz="2400" b="1" dirty="0">
                <a:latin typeface="Calibri"/>
              </a:rPr>
              <a:t>2123</a:t>
            </a:r>
            <a:endParaRPr lang="en-US" sz="2400" dirty="0"/>
          </a:p>
        </p:txBody>
      </p:sp>
      <p:grpSp>
        <p:nvGrpSpPr>
          <p:cNvPr id="46" name="Group 45"/>
          <p:cNvGrpSpPr/>
          <p:nvPr/>
        </p:nvGrpSpPr>
        <p:grpSpPr>
          <a:xfrm>
            <a:off x="609600" y="4877037"/>
            <a:ext cx="6995588" cy="1371363"/>
            <a:chOff x="609600" y="4419599"/>
            <a:chExt cx="6995588" cy="1371363"/>
          </a:xfrm>
        </p:grpSpPr>
        <p:sp>
          <p:nvSpPr>
            <p:cNvPr id="77" name="Curved Down Arrow 76"/>
            <p:cNvSpPr/>
            <p:nvPr/>
          </p:nvSpPr>
          <p:spPr>
            <a:xfrm rot="10800000">
              <a:off x="609600" y="4419599"/>
              <a:ext cx="6995588" cy="1371363"/>
            </a:xfrm>
            <a:prstGeom prst="curvedDownArrow">
              <a:avLst/>
            </a:prstGeom>
            <a:solidFill>
              <a:srgbClr val="F79646"/>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 name="Rectangle 44"/>
            <p:cNvSpPr/>
            <p:nvPr/>
          </p:nvSpPr>
          <p:spPr>
            <a:xfrm>
              <a:off x="3429000" y="5253097"/>
              <a:ext cx="1630575" cy="461665"/>
            </a:xfrm>
            <a:prstGeom prst="rect">
              <a:avLst/>
            </a:prstGeom>
          </p:spPr>
          <p:txBody>
            <a:bodyPr wrap="none">
              <a:spAutoFit/>
            </a:bodyPr>
            <a:lstStyle/>
            <a:p>
              <a:pPr lvl="0" algn="ctr">
                <a:defRPr/>
              </a:pPr>
              <a:r>
                <a:rPr lang="en-US" sz="2400" b="1" kern="0" dirty="0">
                  <a:ln>
                    <a:solidFill>
                      <a:schemeClr val="tx1"/>
                    </a:solidFill>
                  </a:ln>
                  <a:solidFill>
                    <a:srgbClr val="FF6600"/>
                  </a:solidFill>
                  <a:latin typeface="Calibri"/>
                </a:rPr>
                <a:t>HTTP</a:t>
              </a:r>
              <a:r>
                <a:rPr lang="en-US" sz="2400" b="1" kern="0" dirty="0">
                  <a:solidFill>
                    <a:srgbClr val="000000"/>
                  </a:solidFill>
                  <a:latin typeface="Calibri"/>
                </a:rPr>
                <a:t> </a:t>
              </a:r>
              <a:r>
                <a:rPr lang="en-US" sz="2400" b="1" kern="0" dirty="0">
                  <a:ln>
                    <a:solidFill>
                      <a:schemeClr val="tx1"/>
                    </a:solidFill>
                  </a:ln>
                  <a:solidFill>
                    <a:srgbClr val="FF6600"/>
                  </a:solidFill>
                  <a:latin typeface="Calibri"/>
                </a:rPr>
                <a:t>Reply</a:t>
              </a:r>
            </a:p>
          </p:txBody>
        </p:sp>
      </p:grpSp>
      <p:grpSp>
        <p:nvGrpSpPr>
          <p:cNvPr id="82" name="Group 81"/>
          <p:cNvGrpSpPr/>
          <p:nvPr/>
        </p:nvGrpSpPr>
        <p:grpSpPr>
          <a:xfrm>
            <a:off x="152399" y="3886195"/>
            <a:ext cx="8915401" cy="999974"/>
            <a:chOff x="152399" y="3047995"/>
            <a:chExt cx="8915401" cy="999974"/>
          </a:xfrm>
        </p:grpSpPr>
        <p:sp>
          <p:nvSpPr>
            <p:cNvPr id="70" name="Freeform 69"/>
            <p:cNvSpPr/>
            <p:nvPr/>
          </p:nvSpPr>
          <p:spPr bwMode="auto">
            <a:xfrm>
              <a:off x="152399" y="3048000"/>
              <a:ext cx="3002837" cy="999969"/>
            </a:xfrm>
            <a:custGeom>
              <a:avLst/>
              <a:gdLst>
                <a:gd name="connsiteX0" fmla="*/ 0 w 3048000"/>
                <a:gd name="connsiteY0" fmla="*/ 127003 h 762000"/>
                <a:gd name="connsiteX1" fmla="*/ 37198 w 3048000"/>
                <a:gd name="connsiteY1" fmla="*/ 37198 h 762000"/>
                <a:gd name="connsiteX2" fmla="*/ 127003 w 3048000"/>
                <a:gd name="connsiteY2" fmla="*/ 0 h 762000"/>
                <a:gd name="connsiteX3" fmla="*/ 2920997 w 3048000"/>
                <a:gd name="connsiteY3" fmla="*/ 0 h 762000"/>
                <a:gd name="connsiteX4" fmla="*/ 3010802 w 3048000"/>
                <a:gd name="connsiteY4" fmla="*/ 37198 h 762000"/>
                <a:gd name="connsiteX5" fmla="*/ 3048000 w 3048000"/>
                <a:gd name="connsiteY5" fmla="*/ 127003 h 762000"/>
                <a:gd name="connsiteX6" fmla="*/ 3048000 w 3048000"/>
                <a:gd name="connsiteY6" fmla="*/ 634997 h 762000"/>
                <a:gd name="connsiteX7" fmla="*/ 3010802 w 3048000"/>
                <a:gd name="connsiteY7" fmla="*/ 724802 h 762000"/>
                <a:gd name="connsiteX8" fmla="*/ 2920997 w 3048000"/>
                <a:gd name="connsiteY8" fmla="*/ 762000 h 762000"/>
                <a:gd name="connsiteX9" fmla="*/ 127003 w 3048000"/>
                <a:gd name="connsiteY9" fmla="*/ 762000 h 762000"/>
                <a:gd name="connsiteX10" fmla="*/ 37198 w 3048000"/>
                <a:gd name="connsiteY10" fmla="*/ 724802 h 762000"/>
                <a:gd name="connsiteX11" fmla="*/ 0 w 3048000"/>
                <a:gd name="connsiteY11" fmla="*/ 634997 h 762000"/>
                <a:gd name="connsiteX12" fmla="*/ 0 w 3048000"/>
                <a:gd name="connsiteY12" fmla="*/ 127003 h 762000"/>
                <a:gd name="connsiteX0" fmla="*/ 0 w 3335383"/>
                <a:gd name="connsiteY0" fmla="*/ 127003 h 762000"/>
                <a:gd name="connsiteX1" fmla="*/ 37198 w 3335383"/>
                <a:gd name="connsiteY1" fmla="*/ 37198 h 762000"/>
                <a:gd name="connsiteX2" fmla="*/ 127003 w 3335383"/>
                <a:gd name="connsiteY2" fmla="*/ 0 h 762000"/>
                <a:gd name="connsiteX3" fmla="*/ 2920997 w 3335383"/>
                <a:gd name="connsiteY3" fmla="*/ 0 h 762000"/>
                <a:gd name="connsiteX4" fmla="*/ 3010802 w 3335383"/>
                <a:gd name="connsiteY4" fmla="*/ 37198 h 762000"/>
                <a:gd name="connsiteX5" fmla="*/ 3048000 w 3335383"/>
                <a:gd name="connsiteY5" fmla="*/ 127003 h 762000"/>
                <a:gd name="connsiteX6" fmla="*/ 3335383 w 3335383"/>
                <a:gd name="connsiteY6" fmla="*/ 376646 h 762000"/>
                <a:gd name="connsiteX7" fmla="*/ 3048000 w 3335383"/>
                <a:gd name="connsiteY7" fmla="*/ 634997 h 762000"/>
                <a:gd name="connsiteX8" fmla="*/ 3010802 w 3335383"/>
                <a:gd name="connsiteY8" fmla="*/ 724802 h 762000"/>
                <a:gd name="connsiteX9" fmla="*/ 2920997 w 3335383"/>
                <a:gd name="connsiteY9" fmla="*/ 762000 h 762000"/>
                <a:gd name="connsiteX10" fmla="*/ 127003 w 3335383"/>
                <a:gd name="connsiteY10" fmla="*/ 762000 h 762000"/>
                <a:gd name="connsiteX11" fmla="*/ 37198 w 3335383"/>
                <a:gd name="connsiteY11" fmla="*/ 724802 h 762000"/>
                <a:gd name="connsiteX12" fmla="*/ 0 w 3335383"/>
                <a:gd name="connsiteY12" fmla="*/ 634997 h 762000"/>
                <a:gd name="connsiteX13" fmla="*/ 0 w 3335383"/>
                <a:gd name="connsiteY13" fmla="*/ 127003 h 762000"/>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335383 w 3335383"/>
                <a:gd name="connsiteY6" fmla="*/ 376646 h 771369"/>
                <a:gd name="connsiteX7" fmla="*/ 3048000 w 3335383"/>
                <a:gd name="connsiteY7" fmla="*/ 482597 h 771369"/>
                <a:gd name="connsiteX8" fmla="*/ 3010802 w 3335383"/>
                <a:gd name="connsiteY8" fmla="*/ 724802 h 771369"/>
                <a:gd name="connsiteX9" fmla="*/ 2920997 w 3335383"/>
                <a:gd name="connsiteY9" fmla="*/ 762000 h 771369"/>
                <a:gd name="connsiteX10" fmla="*/ 127003 w 3335383"/>
                <a:gd name="connsiteY10" fmla="*/ 762000 h 771369"/>
                <a:gd name="connsiteX11" fmla="*/ 37198 w 3335383"/>
                <a:gd name="connsiteY11" fmla="*/ 724802 h 771369"/>
                <a:gd name="connsiteX12" fmla="*/ 0 w 3335383"/>
                <a:gd name="connsiteY12" fmla="*/ 634997 h 771369"/>
                <a:gd name="connsiteX13" fmla="*/ 0 w 3335383"/>
                <a:gd name="connsiteY13" fmla="*/ 127003 h 771369"/>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056709 w 3335383"/>
                <a:gd name="connsiteY6" fmla="*/ 293914 h 771369"/>
                <a:gd name="connsiteX7" fmla="*/ 3335383 w 3335383"/>
                <a:gd name="connsiteY7" fmla="*/ 376646 h 771369"/>
                <a:gd name="connsiteX8" fmla="*/ 3048000 w 3335383"/>
                <a:gd name="connsiteY8" fmla="*/ 482597 h 771369"/>
                <a:gd name="connsiteX9" fmla="*/ 3010802 w 3335383"/>
                <a:gd name="connsiteY9" fmla="*/ 724802 h 771369"/>
                <a:gd name="connsiteX10" fmla="*/ 2920997 w 3335383"/>
                <a:gd name="connsiteY10" fmla="*/ 762000 h 771369"/>
                <a:gd name="connsiteX11" fmla="*/ 127003 w 3335383"/>
                <a:gd name="connsiteY11" fmla="*/ 762000 h 771369"/>
                <a:gd name="connsiteX12" fmla="*/ 37198 w 3335383"/>
                <a:gd name="connsiteY12" fmla="*/ 724802 h 771369"/>
                <a:gd name="connsiteX13" fmla="*/ 0 w 3335383"/>
                <a:gd name="connsiteY13" fmla="*/ 634997 h 771369"/>
                <a:gd name="connsiteX14" fmla="*/ 0 w 3335383"/>
                <a:gd name="connsiteY14" fmla="*/ 127003 h 771369"/>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056709 w 3335383"/>
                <a:gd name="connsiteY6" fmla="*/ 293914 h 771369"/>
                <a:gd name="connsiteX7" fmla="*/ 3335383 w 3335383"/>
                <a:gd name="connsiteY7" fmla="*/ 376646 h 771369"/>
                <a:gd name="connsiteX8" fmla="*/ 3048000 w 3335383"/>
                <a:gd name="connsiteY8" fmla="*/ 482597 h 771369"/>
                <a:gd name="connsiteX9" fmla="*/ 3010802 w 3335383"/>
                <a:gd name="connsiteY9" fmla="*/ 724802 h 771369"/>
                <a:gd name="connsiteX10" fmla="*/ 2920997 w 3335383"/>
                <a:gd name="connsiteY10" fmla="*/ 762000 h 771369"/>
                <a:gd name="connsiteX11" fmla="*/ 127003 w 3335383"/>
                <a:gd name="connsiteY11" fmla="*/ 762000 h 771369"/>
                <a:gd name="connsiteX12" fmla="*/ 37198 w 3335383"/>
                <a:gd name="connsiteY12" fmla="*/ 724802 h 771369"/>
                <a:gd name="connsiteX13" fmla="*/ 0 w 3335383"/>
                <a:gd name="connsiteY13" fmla="*/ 634997 h 771369"/>
                <a:gd name="connsiteX14" fmla="*/ 0 w 3335383"/>
                <a:gd name="connsiteY14" fmla="*/ 127003 h 771369"/>
                <a:gd name="connsiteX0" fmla="*/ 0 w 3056709"/>
                <a:gd name="connsiteY0" fmla="*/ 127003 h 771369"/>
                <a:gd name="connsiteX1" fmla="*/ 37198 w 3056709"/>
                <a:gd name="connsiteY1" fmla="*/ 37198 h 771369"/>
                <a:gd name="connsiteX2" fmla="*/ 127003 w 3056709"/>
                <a:gd name="connsiteY2" fmla="*/ 0 h 771369"/>
                <a:gd name="connsiteX3" fmla="*/ 2920997 w 3056709"/>
                <a:gd name="connsiteY3" fmla="*/ 0 h 771369"/>
                <a:gd name="connsiteX4" fmla="*/ 3010802 w 3056709"/>
                <a:gd name="connsiteY4" fmla="*/ 37198 h 771369"/>
                <a:gd name="connsiteX5" fmla="*/ 3048000 w 3056709"/>
                <a:gd name="connsiteY5" fmla="*/ 127003 h 771369"/>
                <a:gd name="connsiteX6" fmla="*/ 3056709 w 3056709"/>
                <a:gd name="connsiteY6" fmla="*/ 293914 h 771369"/>
                <a:gd name="connsiteX7" fmla="*/ 3048000 w 3056709"/>
                <a:gd name="connsiteY7" fmla="*/ 482597 h 771369"/>
                <a:gd name="connsiteX8" fmla="*/ 3010802 w 3056709"/>
                <a:gd name="connsiteY8" fmla="*/ 724802 h 771369"/>
                <a:gd name="connsiteX9" fmla="*/ 2920997 w 3056709"/>
                <a:gd name="connsiteY9" fmla="*/ 762000 h 771369"/>
                <a:gd name="connsiteX10" fmla="*/ 127003 w 3056709"/>
                <a:gd name="connsiteY10" fmla="*/ 762000 h 771369"/>
                <a:gd name="connsiteX11" fmla="*/ 37198 w 3056709"/>
                <a:gd name="connsiteY11" fmla="*/ 724802 h 771369"/>
                <a:gd name="connsiteX12" fmla="*/ 0 w 3056709"/>
                <a:gd name="connsiteY12" fmla="*/ 634997 h 771369"/>
                <a:gd name="connsiteX13" fmla="*/ 0 w 3056709"/>
                <a:gd name="connsiteY13" fmla="*/ 127003 h 7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6709" h="771369">
                  <a:moveTo>
                    <a:pt x="0" y="127003"/>
                  </a:moveTo>
                  <a:cubicBezTo>
                    <a:pt x="0" y="93320"/>
                    <a:pt x="13381" y="61016"/>
                    <a:pt x="37198" y="37198"/>
                  </a:cubicBezTo>
                  <a:cubicBezTo>
                    <a:pt x="61016" y="13380"/>
                    <a:pt x="93319" y="0"/>
                    <a:pt x="127003" y="0"/>
                  </a:cubicBezTo>
                  <a:lnTo>
                    <a:pt x="2920997" y="0"/>
                  </a:lnTo>
                  <a:cubicBezTo>
                    <a:pt x="2954680" y="0"/>
                    <a:pt x="2986984" y="13381"/>
                    <a:pt x="3010802" y="37198"/>
                  </a:cubicBezTo>
                  <a:cubicBezTo>
                    <a:pt x="3034620" y="61016"/>
                    <a:pt x="3040349" y="109617"/>
                    <a:pt x="3048000" y="127003"/>
                  </a:cubicBezTo>
                  <a:lnTo>
                    <a:pt x="3056709" y="293914"/>
                  </a:lnTo>
                  <a:lnTo>
                    <a:pt x="3048000" y="482597"/>
                  </a:lnTo>
                  <a:cubicBezTo>
                    <a:pt x="3048000" y="516280"/>
                    <a:pt x="3031969" y="678235"/>
                    <a:pt x="3010802" y="724802"/>
                  </a:cubicBezTo>
                  <a:cubicBezTo>
                    <a:pt x="2989635" y="771369"/>
                    <a:pt x="2954681" y="762000"/>
                    <a:pt x="2920997" y="762000"/>
                  </a:cubicBezTo>
                  <a:lnTo>
                    <a:pt x="127003" y="762000"/>
                  </a:lnTo>
                  <a:cubicBezTo>
                    <a:pt x="93320" y="762000"/>
                    <a:pt x="61016" y="748619"/>
                    <a:pt x="37198" y="724802"/>
                  </a:cubicBezTo>
                  <a:cubicBezTo>
                    <a:pt x="13380" y="700984"/>
                    <a:pt x="0" y="668681"/>
                    <a:pt x="0" y="634997"/>
                  </a:cubicBezTo>
                  <a:lnTo>
                    <a:pt x="0" y="127003"/>
                  </a:lnTo>
                  <a:close/>
                </a:path>
              </a:pathLst>
            </a:cu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79" name="Rectangle 78"/>
            <p:cNvSpPr/>
            <p:nvPr/>
          </p:nvSpPr>
          <p:spPr>
            <a:xfrm>
              <a:off x="3352800" y="3124200"/>
              <a:ext cx="2743200" cy="830997"/>
            </a:xfrm>
            <a:prstGeom prst="rect">
              <a:avLst/>
            </a:prstGeom>
          </p:spPr>
          <p:txBody>
            <a:bodyPr wrap="square">
              <a:spAutoFit/>
            </a:bodyPr>
            <a:lstStyle/>
            <a:p>
              <a:pPr lvl="0" algn="ctr">
                <a:defRPr/>
              </a:pPr>
              <a:r>
                <a:rPr lang="en-US" sz="2400" b="1" dirty="0">
                  <a:ln>
                    <a:solidFill>
                      <a:schemeClr val="tx1"/>
                    </a:solidFill>
                  </a:ln>
                  <a:solidFill>
                    <a:srgbClr val="C00000"/>
                  </a:solidFill>
                  <a:latin typeface="Calibri"/>
                </a:rPr>
                <a:t>Communicating  </a:t>
              </a:r>
            </a:p>
            <a:p>
              <a:pPr lvl="0" algn="ctr">
                <a:defRPr/>
              </a:pPr>
              <a:r>
                <a:rPr lang="en-US" sz="2400" b="1" dirty="0">
                  <a:ln>
                    <a:solidFill>
                      <a:schemeClr val="tx1"/>
                    </a:solidFill>
                  </a:ln>
                  <a:solidFill>
                    <a:srgbClr val="C00000"/>
                  </a:solidFill>
                  <a:latin typeface="Calibri"/>
                </a:rPr>
                <a:t>App Processes</a:t>
              </a:r>
            </a:p>
          </p:txBody>
        </p:sp>
        <p:sp>
          <p:nvSpPr>
            <p:cNvPr id="81" name="Freeform 80"/>
            <p:cNvSpPr/>
            <p:nvPr/>
          </p:nvSpPr>
          <p:spPr bwMode="auto">
            <a:xfrm rot="10800000">
              <a:off x="6274463" y="3047995"/>
              <a:ext cx="2793337" cy="999969"/>
            </a:xfrm>
            <a:custGeom>
              <a:avLst/>
              <a:gdLst>
                <a:gd name="connsiteX0" fmla="*/ 0 w 3048000"/>
                <a:gd name="connsiteY0" fmla="*/ 127003 h 762000"/>
                <a:gd name="connsiteX1" fmla="*/ 37198 w 3048000"/>
                <a:gd name="connsiteY1" fmla="*/ 37198 h 762000"/>
                <a:gd name="connsiteX2" fmla="*/ 127003 w 3048000"/>
                <a:gd name="connsiteY2" fmla="*/ 0 h 762000"/>
                <a:gd name="connsiteX3" fmla="*/ 2920997 w 3048000"/>
                <a:gd name="connsiteY3" fmla="*/ 0 h 762000"/>
                <a:gd name="connsiteX4" fmla="*/ 3010802 w 3048000"/>
                <a:gd name="connsiteY4" fmla="*/ 37198 h 762000"/>
                <a:gd name="connsiteX5" fmla="*/ 3048000 w 3048000"/>
                <a:gd name="connsiteY5" fmla="*/ 127003 h 762000"/>
                <a:gd name="connsiteX6" fmla="*/ 3048000 w 3048000"/>
                <a:gd name="connsiteY6" fmla="*/ 634997 h 762000"/>
                <a:gd name="connsiteX7" fmla="*/ 3010802 w 3048000"/>
                <a:gd name="connsiteY7" fmla="*/ 724802 h 762000"/>
                <a:gd name="connsiteX8" fmla="*/ 2920997 w 3048000"/>
                <a:gd name="connsiteY8" fmla="*/ 762000 h 762000"/>
                <a:gd name="connsiteX9" fmla="*/ 127003 w 3048000"/>
                <a:gd name="connsiteY9" fmla="*/ 762000 h 762000"/>
                <a:gd name="connsiteX10" fmla="*/ 37198 w 3048000"/>
                <a:gd name="connsiteY10" fmla="*/ 724802 h 762000"/>
                <a:gd name="connsiteX11" fmla="*/ 0 w 3048000"/>
                <a:gd name="connsiteY11" fmla="*/ 634997 h 762000"/>
                <a:gd name="connsiteX12" fmla="*/ 0 w 3048000"/>
                <a:gd name="connsiteY12" fmla="*/ 127003 h 762000"/>
                <a:gd name="connsiteX0" fmla="*/ 0 w 3335383"/>
                <a:gd name="connsiteY0" fmla="*/ 127003 h 762000"/>
                <a:gd name="connsiteX1" fmla="*/ 37198 w 3335383"/>
                <a:gd name="connsiteY1" fmla="*/ 37198 h 762000"/>
                <a:gd name="connsiteX2" fmla="*/ 127003 w 3335383"/>
                <a:gd name="connsiteY2" fmla="*/ 0 h 762000"/>
                <a:gd name="connsiteX3" fmla="*/ 2920997 w 3335383"/>
                <a:gd name="connsiteY3" fmla="*/ 0 h 762000"/>
                <a:gd name="connsiteX4" fmla="*/ 3010802 w 3335383"/>
                <a:gd name="connsiteY4" fmla="*/ 37198 h 762000"/>
                <a:gd name="connsiteX5" fmla="*/ 3048000 w 3335383"/>
                <a:gd name="connsiteY5" fmla="*/ 127003 h 762000"/>
                <a:gd name="connsiteX6" fmla="*/ 3335383 w 3335383"/>
                <a:gd name="connsiteY6" fmla="*/ 376646 h 762000"/>
                <a:gd name="connsiteX7" fmla="*/ 3048000 w 3335383"/>
                <a:gd name="connsiteY7" fmla="*/ 634997 h 762000"/>
                <a:gd name="connsiteX8" fmla="*/ 3010802 w 3335383"/>
                <a:gd name="connsiteY8" fmla="*/ 724802 h 762000"/>
                <a:gd name="connsiteX9" fmla="*/ 2920997 w 3335383"/>
                <a:gd name="connsiteY9" fmla="*/ 762000 h 762000"/>
                <a:gd name="connsiteX10" fmla="*/ 127003 w 3335383"/>
                <a:gd name="connsiteY10" fmla="*/ 762000 h 762000"/>
                <a:gd name="connsiteX11" fmla="*/ 37198 w 3335383"/>
                <a:gd name="connsiteY11" fmla="*/ 724802 h 762000"/>
                <a:gd name="connsiteX12" fmla="*/ 0 w 3335383"/>
                <a:gd name="connsiteY12" fmla="*/ 634997 h 762000"/>
                <a:gd name="connsiteX13" fmla="*/ 0 w 3335383"/>
                <a:gd name="connsiteY13" fmla="*/ 127003 h 762000"/>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335383 w 3335383"/>
                <a:gd name="connsiteY6" fmla="*/ 376646 h 771369"/>
                <a:gd name="connsiteX7" fmla="*/ 3048000 w 3335383"/>
                <a:gd name="connsiteY7" fmla="*/ 482597 h 771369"/>
                <a:gd name="connsiteX8" fmla="*/ 3010802 w 3335383"/>
                <a:gd name="connsiteY8" fmla="*/ 724802 h 771369"/>
                <a:gd name="connsiteX9" fmla="*/ 2920997 w 3335383"/>
                <a:gd name="connsiteY9" fmla="*/ 762000 h 771369"/>
                <a:gd name="connsiteX10" fmla="*/ 127003 w 3335383"/>
                <a:gd name="connsiteY10" fmla="*/ 762000 h 771369"/>
                <a:gd name="connsiteX11" fmla="*/ 37198 w 3335383"/>
                <a:gd name="connsiteY11" fmla="*/ 724802 h 771369"/>
                <a:gd name="connsiteX12" fmla="*/ 0 w 3335383"/>
                <a:gd name="connsiteY12" fmla="*/ 634997 h 771369"/>
                <a:gd name="connsiteX13" fmla="*/ 0 w 3335383"/>
                <a:gd name="connsiteY13" fmla="*/ 127003 h 771369"/>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056709 w 3335383"/>
                <a:gd name="connsiteY6" fmla="*/ 293914 h 771369"/>
                <a:gd name="connsiteX7" fmla="*/ 3335383 w 3335383"/>
                <a:gd name="connsiteY7" fmla="*/ 376646 h 771369"/>
                <a:gd name="connsiteX8" fmla="*/ 3048000 w 3335383"/>
                <a:gd name="connsiteY8" fmla="*/ 482597 h 771369"/>
                <a:gd name="connsiteX9" fmla="*/ 3010802 w 3335383"/>
                <a:gd name="connsiteY9" fmla="*/ 724802 h 771369"/>
                <a:gd name="connsiteX10" fmla="*/ 2920997 w 3335383"/>
                <a:gd name="connsiteY10" fmla="*/ 762000 h 771369"/>
                <a:gd name="connsiteX11" fmla="*/ 127003 w 3335383"/>
                <a:gd name="connsiteY11" fmla="*/ 762000 h 771369"/>
                <a:gd name="connsiteX12" fmla="*/ 37198 w 3335383"/>
                <a:gd name="connsiteY12" fmla="*/ 724802 h 771369"/>
                <a:gd name="connsiteX13" fmla="*/ 0 w 3335383"/>
                <a:gd name="connsiteY13" fmla="*/ 634997 h 771369"/>
                <a:gd name="connsiteX14" fmla="*/ 0 w 3335383"/>
                <a:gd name="connsiteY14" fmla="*/ 127003 h 771369"/>
                <a:gd name="connsiteX0" fmla="*/ 0 w 3056709"/>
                <a:gd name="connsiteY0" fmla="*/ 127003 h 771369"/>
                <a:gd name="connsiteX1" fmla="*/ 37198 w 3056709"/>
                <a:gd name="connsiteY1" fmla="*/ 37198 h 771369"/>
                <a:gd name="connsiteX2" fmla="*/ 127003 w 3056709"/>
                <a:gd name="connsiteY2" fmla="*/ 0 h 771369"/>
                <a:gd name="connsiteX3" fmla="*/ 2920997 w 3056709"/>
                <a:gd name="connsiteY3" fmla="*/ 0 h 771369"/>
                <a:gd name="connsiteX4" fmla="*/ 3010802 w 3056709"/>
                <a:gd name="connsiteY4" fmla="*/ 37198 h 771369"/>
                <a:gd name="connsiteX5" fmla="*/ 3048000 w 3056709"/>
                <a:gd name="connsiteY5" fmla="*/ 127003 h 771369"/>
                <a:gd name="connsiteX6" fmla="*/ 3056709 w 3056709"/>
                <a:gd name="connsiteY6" fmla="*/ 293914 h 771369"/>
                <a:gd name="connsiteX7" fmla="*/ 3048000 w 3056709"/>
                <a:gd name="connsiteY7" fmla="*/ 482597 h 771369"/>
                <a:gd name="connsiteX8" fmla="*/ 3010802 w 3056709"/>
                <a:gd name="connsiteY8" fmla="*/ 724802 h 771369"/>
                <a:gd name="connsiteX9" fmla="*/ 2920997 w 3056709"/>
                <a:gd name="connsiteY9" fmla="*/ 762000 h 771369"/>
                <a:gd name="connsiteX10" fmla="*/ 127003 w 3056709"/>
                <a:gd name="connsiteY10" fmla="*/ 762000 h 771369"/>
                <a:gd name="connsiteX11" fmla="*/ 37198 w 3056709"/>
                <a:gd name="connsiteY11" fmla="*/ 724802 h 771369"/>
                <a:gd name="connsiteX12" fmla="*/ 0 w 3056709"/>
                <a:gd name="connsiteY12" fmla="*/ 634997 h 771369"/>
                <a:gd name="connsiteX13" fmla="*/ 0 w 3056709"/>
                <a:gd name="connsiteY13" fmla="*/ 127003 h 7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6709" h="771369">
                  <a:moveTo>
                    <a:pt x="0" y="127003"/>
                  </a:moveTo>
                  <a:cubicBezTo>
                    <a:pt x="0" y="93320"/>
                    <a:pt x="13381" y="61016"/>
                    <a:pt x="37198" y="37198"/>
                  </a:cubicBezTo>
                  <a:cubicBezTo>
                    <a:pt x="61016" y="13380"/>
                    <a:pt x="93319" y="0"/>
                    <a:pt x="127003" y="0"/>
                  </a:cubicBezTo>
                  <a:lnTo>
                    <a:pt x="2920997" y="0"/>
                  </a:lnTo>
                  <a:cubicBezTo>
                    <a:pt x="2954680" y="0"/>
                    <a:pt x="2986984" y="13381"/>
                    <a:pt x="3010802" y="37198"/>
                  </a:cubicBezTo>
                  <a:cubicBezTo>
                    <a:pt x="3034620" y="61016"/>
                    <a:pt x="3040349" y="109617"/>
                    <a:pt x="3048000" y="127003"/>
                  </a:cubicBezTo>
                  <a:lnTo>
                    <a:pt x="3056709" y="293914"/>
                  </a:lnTo>
                  <a:lnTo>
                    <a:pt x="3048000" y="482597"/>
                  </a:lnTo>
                  <a:cubicBezTo>
                    <a:pt x="3048000" y="516280"/>
                    <a:pt x="3031969" y="678235"/>
                    <a:pt x="3010802" y="724802"/>
                  </a:cubicBezTo>
                  <a:cubicBezTo>
                    <a:pt x="2989635" y="771369"/>
                    <a:pt x="2954681" y="762000"/>
                    <a:pt x="2920997" y="762000"/>
                  </a:cubicBezTo>
                  <a:lnTo>
                    <a:pt x="127003" y="762000"/>
                  </a:lnTo>
                  <a:cubicBezTo>
                    <a:pt x="93320" y="762000"/>
                    <a:pt x="61016" y="748619"/>
                    <a:pt x="37198" y="724802"/>
                  </a:cubicBezTo>
                  <a:cubicBezTo>
                    <a:pt x="13380" y="700984"/>
                    <a:pt x="0" y="668681"/>
                    <a:pt x="0" y="634997"/>
                  </a:cubicBezTo>
                  <a:lnTo>
                    <a:pt x="0" y="127003"/>
                  </a:lnTo>
                  <a:close/>
                </a:path>
              </a:pathLst>
            </a:cu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grpSp>
      <p:sp>
        <p:nvSpPr>
          <p:cNvPr id="60" name="Rectangle 59"/>
          <p:cNvSpPr/>
          <p:nvPr/>
        </p:nvSpPr>
        <p:spPr>
          <a:xfrm rot="20760391">
            <a:off x="181641" y="184797"/>
            <a:ext cx="1600200" cy="584775"/>
          </a:xfrm>
          <a:prstGeom prst="rect">
            <a:avLst/>
          </a:prstGeom>
          <a:solidFill>
            <a:srgbClr val="FFFF00"/>
          </a:solidFill>
          <a:scene3d>
            <a:camera prst="orthographicFront"/>
            <a:lightRig rig="threePt" dir="t"/>
          </a:scene3d>
          <a:sp3d>
            <a:bevelT/>
          </a:sp3d>
        </p:spPr>
        <p:txBody>
          <a:bodyPr wrap="square">
            <a:spAutoFit/>
          </a:bodyPr>
          <a:lstStyle/>
          <a:p>
            <a:pPr lvl="0" algn="ctr" eaLnBrk="0" fontAlgn="base" hangingPunct="0">
              <a:spcBef>
                <a:spcPct val="20000"/>
              </a:spcBef>
              <a:spcAft>
                <a:spcPct val="0"/>
              </a:spcAft>
              <a:buClr>
                <a:srgbClr val="3333CC"/>
              </a:buClr>
              <a:buSzPct val="85000"/>
            </a:pPr>
            <a:r>
              <a:rPr lang="en-US" sz="3200" dirty="0">
                <a:ln w="0" cap="rnd" cmpd="thickThin">
                  <a:solidFill>
                    <a:prstClr val="black"/>
                  </a:solidFill>
                  <a:bevel/>
                </a:ln>
                <a:solidFill>
                  <a:srgbClr val="C00000"/>
                </a:solidFill>
                <a:latin typeface="Tahoma" pitchFamily="34" charset="0"/>
                <a:cs typeface="Tahoma" pitchFamily="34" charset="0"/>
              </a:rPr>
              <a:t>Recap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TCP connection termination</a:t>
            </a:r>
            <a:endParaRPr lang="th-TH" sz="44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cstate="print"/>
          <a:srcRect/>
          <a:stretch>
            <a:fillRect/>
          </a:stretch>
        </p:blipFill>
        <p:spPr bwMode="auto">
          <a:xfrm>
            <a:off x="949325" y="1242227"/>
            <a:ext cx="7280275" cy="4777573"/>
          </a:xfrm>
          <a:prstGeom prst="rect">
            <a:avLst/>
          </a:prstGeom>
          <a:noFill/>
          <a:ln w="9525">
            <a:noFill/>
            <a:miter lim="800000"/>
            <a:headEnd/>
            <a:tailEnd/>
          </a:ln>
          <a:effectLst/>
        </p:spPr>
      </p:pic>
      <p:sp>
        <p:nvSpPr>
          <p:cNvPr id="5" name="Rectangle 4"/>
          <p:cNvSpPr/>
          <p:nvPr/>
        </p:nvSpPr>
        <p:spPr>
          <a:xfrm>
            <a:off x="457200" y="1581090"/>
            <a:ext cx="8229600" cy="400110"/>
          </a:xfrm>
          <a:prstGeom prst="rect">
            <a:avLst/>
          </a:prstGeom>
        </p:spPr>
        <p:txBody>
          <a:bodyPr wrap="square">
            <a:spAutoFit/>
          </a:bodyPr>
          <a:lstStyle/>
          <a:p>
            <a:pPr algn="ctr"/>
            <a:r>
              <a:rPr lang="en-US" sz="2000" dirty="0">
                <a:ln>
                  <a:solidFill>
                    <a:prstClr val="black"/>
                  </a:solidFill>
                </a:ln>
                <a:solidFill>
                  <a:srgbClr val="C00000"/>
                </a:solidFill>
                <a:latin typeface="Sabon-Roman"/>
              </a:rPr>
              <a:t>Closing a TCP connection</a:t>
            </a:r>
            <a:endParaRPr lang="en-US" sz="2000" dirty="0">
              <a:ln>
                <a:solidFill>
                  <a:prstClr val="black"/>
                </a:solidFill>
              </a:ln>
              <a:solidFill>
                <a:prstClr val="black"/>
              </a:solidFill>
              <a:latin typeface="Sabon-Roman"/>
            </a:endParaRPr>
          </a:p>
        </p:txBody>
      </p:sp>
    </p:spTree>
    <p:extLst>
      <p:ext uri="{BB962C8B-B14F-4D97-AF65-F5344CB8AC3E}">
        <p14:creationId xmlns:p14="http://schemas.microsoft.com/office/powerpoint/2010/main" val="33798980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atin typeface="Calibri" charset="0"/>
              </a:rPr>
              <a:t>Connection Release</a:t>
            </a:r>
          </a:p>
        </p:txBody>
      </p:sp>
      <p:sp>
        <p:nvSpPr>
          <p:cNvPr id="29699" name="Rectangle 3"/>
          <p:cNvSpPr>
            <a:spLocks noGrp="1" noChangeArrowheads="1"/>
          </p:cNvSpPr>
          <p:nvPr>
            <p:ph idx="1"/>
          </p:nvPr>
        </p:nvSpPr>
        <p:spPr/>
        <p:txBody>
          <a:bodyPr/>
          <a:lstStyle/>
          <a:p>
            <a:pPr eaLnBrk="1" hangingPunct="1"/>
            <a:r>
              <a:rPr lang="en-US">
                <a:latin typeface="Calibri" charset="0"/>
              </a:rPr>
              <a:t>Two-Army Problem</a:t>
            </a:r>
          </a:p>
        </p:txBody>
      </p:sp>
      <p:sp>
        <p:nvSpPr>
          <p:cNvPr id="32771"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4C775A9-09C8-6344-B1A7-501840950D95}" type="slidenum">
              <a:rPr lang="en-US">
                <a:solidFill>
                  <a:srgbClr val="898989"/>
                </a:solidFill>
              </a:rPr>
              <a:pPr eaLnBrk="1" hangingPunct="1"/>
              <a:t>21</a:t>
            </a:fld>
            <a:endParaRPr lang="en-US">
              <a:solidFill>
                <a:srgbClr val="898989"/>
              </a:solidFill>
            </a:endParaRPr>
          </a:p>
        </p:txBody>
      </p:sp>
      <p:pic>
        <p:nvPicPr>
          <p:cNvPr id="29702" name="Picture 4" descr="6-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14600"/>
            <a:ext cx="6680200" cy="2320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2373" name="Rectangle 5"/>
          <p:cNvSpPr>
            <a:spLocks noChangeArrowheads="1"/>
          </p:cNvSpPr>
          <p:nvPr/>
        </p:nvSpPr>
        <p:spPr bwMode="auto">
          <a:xfrm>
            <a:off x="609600" y="49530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charset="0"/>
              <a:buChar char="l"/>
            </a:pPr>
            <a:r>
              <a:rPr lang="en-US" sz="2600" dirty="0"/>
              <a:t>Can we devise a solution to release a connection such that the two parties will </a:t>
            </a:r>
            <a:r>
              <a:rPr lang="en-US" sz="2600" i="1" dirty="0"/>
              <a:t>always </a:t>
            </a:r>
            <a:r>
              <a:rPr lang="en-US" sz="2600" dirty="0"/>
              <a:t>agree with certainty?</a:t>
            </a:r>
          </a:p>
          <a:p>
            <a:pPr marL="692150" lvl="1" indent="-347663">
              <a:spcBef>
                <a:spcPct val="20000"/>
              </a:spcBef>
              <a:buClr>
                <a:schemeClr val="accent2"/>
              </a:buClr>
              <a:buSzPct val="70000"/>
              <a:buFont typeface="Wingdings" charset="0"/>
              <a:buChar char="l"/>
            </a:pPr>
            <a:r>
              <a:rPr lang="en-US" sz="2200" dirty="0"/>
              <a:t>The answer is simple: </a:t>
            </a:r>
            <a:r>
              <a:rPr lang="en-US" sz="2200" b="1" dirty="0"/>
              <a:t>NO</a:t>
            </a:r>
            <a:endParaRPr lang="en-US" sz="2200" dirty="0"/>
          </a:p>
        </p:txBody>
      </p:sp>
    </p:spTree>
    <p:extLst>
      <p:ext uri="{BB962C8B-B14F-4D97-AF65-F5344CB8AC3E}">
        <p14:creationId xmlns:p14="http://schemas.microsoft.com/office/powerpoint/2010/main" val="480574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2373"/>
                                        </p:tgtEl>
                                        <p:attrNameLst>
                                          <p:attrName>style.visibility</p:attrName>
                                        </p:attrNameLst>
                                      </p:cBhvr>
                                      <p:to>
                                        <p:strVal val="visible"/>
                                      </p:to>
                                    </p:set>
                                    <p:anim calcmode="lin" valueType="num">
                                      <p:cBhvr additive="base">
                                        <p:cTn id="7" dur="500" fill="hold"/>
                                        <p:tgtEl>
                                          <p:spTgt spid="1082373"/>
                                        </p:tgtEl>
                                        <p:attrNameLst>
                                          <p:attrName>ppt_x</p:attrName>
                                        </p:attrNameLst>
                                      </p:cBhvr>
                                      <p:tavLst>
                                        <p:tav tm="0">
                                          <p:val>
                                            <p:strVal val="#ppt_x"/>
                                          </p:val>
                                        </p:tav>
                                        <p:tav tm="100000">
                                          <p:val>
                                            <p:strVal val="#ppt_x"/>
                                          </p:val>
                                        </p:tav>
                                      </p:tavLst>
                                    </p:anim>
                                    <p:anim calcmode="lin" valueType="num">
                                      <p:cBhvr additive="base">
                                        <p:cTn id="8" dur="500" fill="hold"/>
                                        <p:tgtEl>
                                          <p:spTgt spid="10823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23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atin typeface="Calibri" charset="0"/>
              </a:rPr>
              <a:t>Connection Release</a:t>
            </a:r>
          </a:p>
        </p:txBody>
      </p:sp>
      <p:sp>
        <p:nvSpPr>
          <p:cNvPr id="30723" name="Rectangle 3"/>
          <p:cNvSpPr>
            <a:spLocks noGrp="1" noChangeArrowheads="1"/>
          </p:cNvSpPr>
          <p:nvPr>
            <p:ph idx="1"/>
          </p:nvPr>
        </p:nvSpPr>
        <p:spPr/>
        <p:txBody>
          <a:bodyPr/>
          <a:lstStyle/>
          <a:p>
            <a:pPr eaLnBrk="1" hangingPunct="1"/>
            <a:r>
              <a:rPr lang="en-US" dirty="0">
                <a:solidFill>
                  <a:srgbClr val="FF0000"/>
                </a:solidFill>
                <a:latin typeface="Calibri" charset="0"/>
              </a:rPr>
              <a:t>How does one side know that the other side has seen its disconnect message?</a:t>
            </a:r>
          </a:p>
          <a:p>
            <a:pPr lvl="1" eaLnBrk="1" hangingPunct="1"/>
            <a:r>
              <a:rPr lang="en-US" dirty="0">
                <a:latin typeface="Calibri" charset="0"/>
              </a:rPr>
              <a:t>To be ABSOLUTELY sure is impossible</a:t>
            </a:r>
          </a:p>
          <a:p>
            <a:pPr lvl="1" eaLnBrk="1" hangingPunct="1"/>
            <a:r>
              <a:rPr lang="en-US" b="1" dirty="0">
                <a:latin typeface="Calibri" charset="0"/>
              </a:rPr>
              <a:t>Pragmatic solution: </a:t>
            </a:r>
            <a:r>
              <a:rPr lang="en-US" dirty="0">
                <a:latin typeface="Calibri" charset="0"/>
              </a:rPr>
              <a:t>Use </a:t>
            </a:r>
            <a:r>
              <a:rPr lang="en-US" dirty="0">
                <a:solidFill>
                  <a:srgbClr val="FF0000"/>
                </a:solidFill>
                <a:latin typeface="Calibri" charset="0"/>
              </a:rPr>
              <a:t>timeout mechanisms</a:t>
            </a:r>
          </a:p>
          <a:p>
            <a:pPr lvl="2" eaLnBrk="1" hangingPunct="1"/>
            <a:r>
              <a:rPr lang="en-US" dirty="0">
                <a:latin typeface="Calibri" charset="0"/>
              </a:rPr>
              <a:t>This will catch most cases, but it is never a fool-proof solution</a:t>
            </a:r>
          </a:p>
          <a:p>
            <a:pPr lvl="2" eaLnBrk="1" hangingPunct="1"/>
            <a:r>
              <a:rPr lang="en-US" dirty="0">
                <a:latin typeface="Calibri" charset="0"/>
              </a:rPr>
              <a:t>The initial DR and all retransmissions may still be lost, resulting in a </a:t>
            </a:r>
            <a:r>
              <a:rPr lang="en-US" b="1" dirty="0">
                <a:latin typeface="Calibri" charset="0"/>
              </a:rPr>
              <a:t>half-open connection</a:t>
            </a:r>
            <a:endParaRPr lang="en-US" dirty="0">
              <a:latin typeface="Calibri" charset="0"/>
            </a:endParaRPr>
          </a:p>
          <a:p>
            <a:pPr lvl="1" eaLnBrk="1" hangingPunct="1"/>
            <a:endParaRPr lang="en-US" dirty="0">
              <a:latin typeface="Calibri" charset="0"/>
            </a:endParaRPr>
          </a:p>
        </p:txBody>
      </p:sp>
      <p:sp>
        <p:nvSpPr>
          <p:cNvPr id="33795"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08135E7-0614-9049-88D8-601AD23C8CC9}" type="slidenum">
              <a:rPr lang="en-US">
                <a:solidFill>
                  <a:srgbClr val="898989"/>
                </a:solidFill>
              </a:rPr>
              <a:pPr eaLnBrk="1" hangingPunct="1"/>
              <a:t>22</a:t>
            </a:fld>
            <a:endParaRPr lang="en-US">
              <a:solidFill>
                <a:srgbClr val="898989"/>
              </a:solidFill>
            </a:endParaRPr>
          </a:p>
        </p:txBody>
      </p:sp>
    </p:spTree>
    <p:extLst>
      <p:ext uri="{BB962C8B-B14F-4D97-AF65-F5344CB8AC3E}">
        <p14:creationId xmlns:p14="http://schemas.microsoft.com/office/powerpoint/2010/main" val="8267599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68EF25-1675-4979-FC4C-EB9FBBDAB24B}"/>
              </a:ext>
            </a:extLst>
          </p:cNvPr>
          <p:cNvPicPr>
            <a:picLocks noChangeAspect="1"/>
          </p:cNvPicPr>
          <p:nvPr/>
        </p:nvPicPr>
        <p:blipFill>
          <a:blip r:embed="rId2"/>
          <a:stretch>
            <a:fillRect/>
          </a:stretch>
        </p:blipFill>
        <p:spPr>
          <a:xfrm>
            <a:off x="948376" y="1146612"/>
            <a:ext cx="7247248" cy="4564776"/>
          </a:xfrm>
          <a:prstGeom prst="rect">
            <a:avLst/>
          </a:prstGeom>
        </p:spPr>
      </p:pic>
    </p:spTree>
    <p:extLst>
      <p:ext uri="{BB962C8B-B14F-4D97-AF65-F5344CB8AC3E}">
        <p14:creationId xmlns:p14="http://schemas.microsoft.com/office/powerpoint/2010/main" val="13433843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idx="1"/>
          </p:nvPr>
        </p:nvSpPr>
        <p:spPr>
          <a:xfrm>
            <a:off x="304800" y="5029200"/>
            <a:ext cx="8610600" cy="838200"/>
          </a:xfrm>
        </p:spPr>
        <p:txBody>
          <a:bodyPr rtlCol="0">
            <a:normAutofit fontScale="92500" lnSpcReduction="10000"/>
          </a:bodyPr>
          <a:lstStyle/>
          <a:p>
            <a:pPr marL="571500" indent="-571500" eaLnBrk="1" fontAlgn="auto" hangingPunct="1">
              <a:spcAft>
                <a:spcPts val="0"/>
              </a:spcAft>
              <a:buFont typeface="Wingdings" pitchFamily="2" charset="2"/>
              <a:buAutoNum type="alphaLcParenBoth"/>
              <a:defRPr/>
            </a:pPr>
            <a:r>
              <a:rPr lang="en-US" sz="2600">
                <a:ea typeface="+mn-ea"/>
              </a:rPr>
              <a:t>Normal case of a three-way handshake </a:t>
            </a:r>
          </a:p>
          <a:p>
            <a:pPr marL="571500" indent="-571500" eaLnBrk="1" fontAlgn="auto" hangingPunct="1">
              <a:spcAft>
                <a:spcPts val="0"/>
              </a:spcAft>
              <a:buFont typeface="Wingdings" pitchFamily="2" charset="2"/>
              <a:buAutoNum type="alphaLcParenBoth"/>
              <a:defRPr/>
            </a:pPr>
            <a:r>
              <a:rPr lang="en-US" sz="2600">
                <a:ea typeface="+mn-ea"/>
              </a:rPr>
              <a:t>Final ACK lost</a:t>
            </a:r>
          </a:p>
        </p:txBody>
      </p:sp>
      <p:sp>
        <p:nvSpPr>
          <p:cNvPr id="34819"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44D2EB-95E2-6045-99E7-9245459BA8BB}" type="slidenum">
              <a:rPr lang="en-US">
                <a:solidFill>
                  <a:srgbClr val="898989"/>
                </a:solidFill>
              </a:rPr>
              <a:pPr eaLnBrk="1" hangingPunct="1"/>
              <a:t>24</a:t>
            </a:fld>
            <a:endParaRPr lang="en-US">
              <a:solidFill>
                <a:srgbClr val="898989"/>
              </a:solidFill>
            </a:endParaRPr>
          </a:p>
        </p:txBody>
      </p:sp>
      <p:pic>
        <p:nvPicPr>
          <p:cNvPr id="31749" name="Picture 4" descr="6-14"/>
          <p:cNvPicPr>
            <a:picLocks noChangeAspect="1" noChangeArrowheads="1"/>
          </p:cNvPicPr>
          <p:nvPr/>
        </p:nvPicPr>
        <p:blipFill>
          <a:blip r:embed="rId3">
            <a:extLst>
              <a:ext uri="{28A0092B-C50C-407E-A947-70E740481C1C}">
                <a14:useLocalDpi xmlns:a14="http://schemas.microsoft.com/office/drawing/2010/main" val="0"/>
              </a:ext>
            </a:extLst>
          </a:blip>
          <a:srcRect b="51152"/>
          <a:stretch>
            <a:fillRect/>
          </a:stretch>
        </p:blipFill>
        <p:spPr bwMode="auto">
          <a:xfrm>
            <a:off x="633413" y="914400"/>
            <a:ext cx="7748587" cy="407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5264152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379D5AC-3B9B-4A44-9F3F-0169D903102D}" type="slidenum">
              <a:rPr lang="en-US">
                <a:solidFill>
                  <a:srgbClr val="898989"/>
                </a:solidFill>
              </a:rPr>
              <a:pPr eaLnBrk="1" hangingPunct="1"/>
              <a:t>25</a:t>
            </a:fld>
            <a:endParaRPr lang="en-US">
              <a:solidFill>
                <a:srgbClr val="898989"/>
              </a:solidFill>
            </a:endParaRPr>
          </a:p>
        </p:txBody>
      </p:sp>
      <p:sp>
        <p:nvSpPr>
          <p:cNvPr id="32772" name="Rectangle 4"/>
          <p:cNvSpPr>
            <a:spLocks noChangeArrowheads="1"/>
          </p:cNvSpPr>
          <p:nvPr/>
        </p:nvSpPr>
        <p:spPr bwMode="auto">
          <a:xfrm>
            <a:off x="304800" y="5334000"/>
            <a:ext cx="8489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tx2"/>
              </a:buClr>
              <a:buSzPct val="70000"/>
              <a:buFont typeface="Wingdings" charset="0"/>
              <a:buNone/>
            </a:pPr>
            <a:r>
              <a:rPr lang="en-US" sz="2000">
                <a:solidFill>
                  <a:schemeClr val="accent2"/>
                </a:solidFill>
              </a:rPr>
              <a:t>(c)</a:t>
            </a:r>
            <a:r>
              <a:rPr lang="en-US" sz="2000"/>
              <a:t> Response lost  	     (</a:t>
            </a:r>
            <a:r>
              <a:rPr lang="en-US" sz="2000">
                <a:solidFill>
                  <a:schemeClr val="accent2"/>
                </a:solidFill>
              </a:rPr>
              <a:t>d)</a:t>
            </a:r>
            <a:r>
              <a:rPr lang="en-US" sz="2000"/>
              <a:t>  Response lost and subsequent DRs lost</a:t>
            </a:r>
          </a:p>
        </p:txBody>
      </p:sp>
      <p:pic>
        <p:nvPicPr>
          <p:cNvPr id="32773" name="Picture 5" descr="6-14"/>
          <p:cNvPicPr>
            <a:picLocks noChangeAspect="1" noChangeArrowheads="1"/>
          </p:cNvPicPr>
          <p:nvPr/>
        </p:nvPicPr>
        <p:blipFill>
          <a:blip r:embed="rId3">
            <a:extLst>
              <a:ext uri="{28A0092B-C50C-407E-A947-70E740481C1C}">
                <a14:useLocalDpi xmlns:a14="http://schemas.microsoft.com/office/drawing/2010/main" val="0"/>
              </a:ext>
            </a:extLst>
          </a:blip>
          <a:srcRect t="50192"/>
          <a:stretch>
            <a:fillRect/>
          </a:stretch>
        </p:blipFill>
        <p:spPr bwMode="auto">
          <a:xfrm>
            <a:off x="490538" y="534988"/>
            <a:ext cx="7967662" cy="4265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115477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379D5AC-3B9B-4A44-9F3F-0169D903102D}" type="slidenum">
              <a:rPr lang="en-US">
                <a:solidFill>
                  <a:srgbClr val="898989"/>
                </a:solidFill>
              </a:rPr>
              <a:pPr eaLnBrk="1" hangingPunct="1"/>
              <a:t>26</a:t>
            </a:fld>
            <a:endParaRPr lang="en-US">
              <a:solidFill>
                <a:srgbClr val="898989"/>
              </a:solidFill>
            </a:endParaRPr>
          </a:p>
        </p:txBody>
      </p:sp>
      <p:sp>
        <p:nvSpPr>
          <p:cNvPr id="5" name="Rectangle 4"/>
          <p:cNvSpPr/>
          <p:nvPr/>
        </p:nvSpPr>
        <p:spPr>
          <a:xfrm>
            <a:off x="430306" y="228600"/>
            <a:ext cx="8229600" cy="6740307"/>
          </a:xfrm>
          <a:prstGeom prst="rect">
            <a:avLst/>
          </a:prstGeom>
        </p:spPr>
        <p:txBody>
          <a:bodyPr wrap="square">
            <a:spAutoFit/>
          </a:bodyPr>
          <a:lstStyle/>
          <a:p>
            <a:r>
              <a:rPr lang="en-US" b="1" dirty="0"/>
              <a:t>Connection Release (Problem)</a:t>
            </a:r>
          </a:p>
          <a:p>
            <a:endParaRPr lang="en-US" b="1" dirty="0"/>
          </a:p>
          <a:p>
            <a:pPr algn="just"/>
            <a:r>
              <a:rPr lang="en-US" sz="2400" dirty="0"/>
              <a:t>The two-army problem </a:t>
            </a:r>
            <a:br>
              <a:rPr lang="en-US" sz="2400" dirty="0"/>
            </a:br>
            <a:r>
              <a:rPr lang="en-US" sz="2400" dirty="0"/>
              <a:t>• For blue army to win, both troops(1&amp;2)must attack white army at same time</a:t>
            </a:r>
          </a:p>
          <a:p>
            <a:pPr algn="just"/>
            <a:br>
              <a:rPr lang="en-US" sz="2400" dirty="0"/>
            </a:br>
            <a:r>
              <a:rPr lang="en-US" sz="2400" dirty="0"/>
              <a:t>• For sync., #1 sends msg. to #2 and waits for ACK. Even though #1 receives ACK, attack is not possible as #2 doesn’t know whether #1 has received its ACK or not </a:t>
            </a:r>
          </a:p>
          <a:p>
            <a:pPr algn="just"/>
            <a:br>
              <a:rPr lang="en-US" sz="2400" dirty="0"/>
            </a:br>
            <a:r>
              <a:rPr lang="en-US" sz="2400" dirty="0"/>
              <a:t>• Even, 3-way handshaking (#1 again sending ACK) will not guarantee successful attack as now #1 is not sure if #2 has received its ACK </a:t>
            </a:r>
          </a:p>
          <a:p>
            <a:pPr algn="just"/>
            <a:br>
              <a:rPr lang="en-US" dirty="0"/>
            </a:br>
            <a:r>
              <a:rPr lang="en-US" dirty="0"/>
              <a:t>• </a:t>
            </a:r>
            <a:r>
              <a:rPr lang="en-US" sz="2400" b="1" dirty="0">
                <a:solidFill>
                  <a:srgbClr val="FF0000"/>
                </a:solidFill>
              </a:rPr>
              <a:t>It can be proved that no protocol exists that works, but little risk can be taken while releasing the connection. </a:t>
            </a:r>
          </a:p>
          <a:p>
            <a:pPr algn="just"/>
            <a:br>
              <a:rPr lang="en-US" dirty="0"/>
            </a:br>
            <a:r>
              <a:rPr lang="en-US" dirty="0"/>
              <a:t>• </a:t>
            </a:r>
            <a:r>
              <a:rPr lang="en-US" sz="2400" dirty="0"/>
              <a:t>Although 3-way handshaking is not infallible, it is usually adequate.</a:t>
            </a:r>
          </a:p>
        </p:txBody>
      </p:sp>
    </p:spTree>
    <p:extLst>
      <p:ext uri="{BB962C8B-B14F-4D97-AF65-F5344CB8AC3E}">
        <p14:creationId xmlns:p14="http://schemas.microsoft.com/office/powerpoint/2010/main" val="96955378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
        <p:nvSpPr>
          <p:cNvPr id="3" name="Rectangle 2"/>
          <p:cNvSpPr/>
          <p:nvPr/>
        </p:nvSpPr>
        <p:spPr>
          <a:xfrm>
            <a:off x="1981200" y="5562600"/>
            <a:ext cx="5105400" cy="861774"/>
          </a:xfrm>
          <a:prstGeom prst="rect">
            <a:avLst/>
          </a:prstGeom>
        </p:spPr>
        <p:txBody>
          <a:bodyPr wrap="square">
            <a:spAutoFit/>
          </a:bodyPr>
          <a:lstStyle/>
          <a:p>
            <a:pPr algn="ctr"/>
            <a:r>
              <a:rPr lang="en-US" u="sng" dirty="0">
                <a:solidFill>
                  <a:prstClr val="white"/>
                </a:solidFill>
              </a:rPr>
              <a:t>Images are copyrights of their respective owners</a:t>
            </a:r>
          </a:p>
          <a:p>
            <a:pPr algn="ctr"/>
            <a:r>
              <a:rPr lang="en-US" dirty="0">
                <a:solidFill>
                  <a:prstClr val="white"/>
                </a:solidFill>
              </a:rPr>
              <a:t>Some material in this lecture is taken from:</a:t>
            </a:r>
          </a:p>
          <a:p>
            <a:pPr algn="ctr"/>
            <a:r>
              <a:rPr lang="en-US" sz="1400" dirty="0" err="1">
                <a:solidFill>
                  <a:prstClr val="white"/>
                </a:solidFill>
              </a:rPr>
              <a:t>Dr</a:t>
            </a:r>
            <a:r>
              <a:rPr lang="en-US" sz="1400" dirty="0">
                <a:solidFill>
                  <a:prstClr val="white"/>
                </a:solidFill>
              </a:rPr>
              <a:t> </a:t>
            </a:r>
            <a:r>
              <a:rPr lang="en-US" sz="1400" dirty="0" err="1">
                <a:solidFill>
                  <a:prstClr val="white"/>
                </a:solidFill>
              </a:rPr>
              <a:t>Junaid</a:t>
            </a:r>
            <a:r>
              <a:rPr lang="en-US" sz="1400" dirty="0">
                <a:solidFill>
                  <a:prstClr val="white"/>
                </a:solidFill>
              </a:rPr>
              <a:t> </a:t>
            </a:r>
            <a:r>
              <a:rPr lang="en-US" sz="1400" dirty="0" err="1">
                <a:solidFill>
                  <a:prstClr val="white"/>
                </a:solidFill>
              </a:rPr>
              <a:t>Qadir</a:t>
            </a:r>
            <a:r>
              <a:rPr lang="en-US" sz="1400" dirty="0">
                <a:solidFill>
                  <a:prstClr val="white"/>
                </a:solidFill>
              </a:rPr>
              <a:t>, NUST-SEECS</a:t>
            </a:r>
          </a:p>
        </p:txBody>
      </p:sp>
    </p:spTree>
    <p:extLst>
      <p:ext uri="{BB962C8B-B14F-4D97-AF65-F5344CB8AC3E}">
        <p14:creationId xmlns:p14="http://schemas.microsoft.com/office/powerpoint/2010/main" val="158040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83820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TCP Protocol Basics</a:t>
            </a:r>
            <a:endParaRPr lang="en-US" sz="4400" b="1" dirty="0">
              <a:ln>
                <a:solidFill>
                  <a:prstClr val="black"/>
                </a:solidFill>
              </a:ln>
              <a:solidFill>
                <a:prstClr val="white"/>
              </a:solidFill>
              <a:latin typeface="Tahoma" pitchFamily="34" charset="0"/>
              <a:cs typeface="Tahoma" pitchFamily="34" charset="0"/>
            </a:endParaRPr>
          </a:p>
        </p:txBody>
      </p:sp>
      <p:sp>
        <p:nvSpPr>
          <p:cNvPr id="3" name="Oval 2"/>
          <p:cNvSpPr/>
          <p:nvPr/>
        </p:nvSpPr>
        <p:spPr>
          <a:xfrm>
            <a:off x="533400" y="533400"/>
            <a:ext cx="1066800" cy="1143000"/>
          </a:xfrm>
          <a:prstGeom prst="ellipse">
            <a:avLst/>
          </a:prstGeom>
          <a:solidFill>
            <a:srgbClr val="C0000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prstClr val="white"/>
                </a:solidFill>
                <a:latin typeface="Playbill" pitchFamily="82" charset="0"/>
              </a:rPr>
              <a:t>1</a:t>
            </a:r>
          </a:p>
        </p:txBody>
      </p:sp>
      <p:pic>
        <p:nvPicPr>
          <p:cNvPr id="4" name="Picture 10"/>
          <p:cNvPicPr>
            <a:picLocks noChangeAspect="1" noChangeArrowheads="1"/>
          </p:cNvPicPr>
          <p:nvPr/>
        </p:nvPicPr>
        <p:blipFill>
          <a:blip r:embed="rId3" cstate="print">
            <a:clrChange>
              <a:clrFrom>
                <a:srgbClr val="FFFFFF"/>
              </a:clrFrom>
              <a:clrTo>
                <a:srgbClr val="FFFFFF">
                  <a:alpha val="0"/>
                </a:srgbClr>
              </a:clrTo>
            </a:clrChange>
            <a:duotone>
              <a:schemeClr val="accent2">
                <a:shade val="45000"/>
                <a:satMod val="135000"/>
              </a:schemeClr>
              <a:prstClr val="white"/>
            </a:duotone>
          </a:blip>
          <a:srcRect/>
          <a:stretch>
            <a:fillRect/>
          </a:stretch>
        </p:blipFill>
        <p:spPr bwMode="auto">
          <a:xfrm>
            <a:off x="2171601" y="2182973"/>
            <a:ext cx="4876801" cy="2718983"/>
          </a:xfrm>
          <a:prstGeom prst="rect">
            <a:avLst/>
          </a:prstGeom>
          <a:noFill/>
          <a:ln w="9525">
            <a:noFill/>
            <a:miter lim="800000"/>
            <a:headEnd/>
            <a:tailEnd/>
          </a:ln>
          <a:effectLst/>
        </p:spPr>
      </p:pic>
      <p:sp>
        <p:nvSpPr>
          <p:cNvPr id="6" name="Rectangle 5"/>
          <p:cNvSpPr/>
          <p:nvPr/>
        </p:nvSpPr>
        <p:spPr>
          <a:xfrm>
            <a:off x="2983467" y="1676400"/>
            <a:ext cx="3253070" cy="369332"/>
          </a:xfrm>
          <a:prstGeom prst="rect">
            <a:avLst/>
          </a:prstGeom>
        </p:spPr>
        <p:txBody>
          <a:bodyPr wrap="none">
            <a:spAutoFit/>
          </a:bodyPr>
          <a:lstStyle/>
          <a:p>
            <a:pPr algn="ctr"/>
            <a:r>
              <a:rPr lang="en-US" dirty="0">
                <a:ln>
                  <a:solidFill>
                    <a:prstClr val="black"/>
                  </a:solidFill>
                </a:ln>
                <a:solidFill>
                  <a:prstClr val="black">
                    <a:lumMod val="50000"/>
                    <a:lumOff val="50000"/>
                  </a:prstClr>
                </a:solidFill>
                <a:latin typeface="Tahoma" pitchFamily="34" charset="0"/>
                <a:cs typeface="Tahoma" pitchFamily="34" charset="0"/>
              </a:rPr>
              <a:t>Segment format; Flow Control</a:t>
            </a:r>
            <a:endParaRPr lang="en-US" sz="2000" dirty="0">
              <a:ln>
                <a:solidFill>
                  <a:prstClr val="black"/>
                </a:solidFill>
              </a:ln>
              <a:solidFill>
                <a:prstClr val="black">
                  <a:lumMod val="50000"/>
                  <a:lumOff val="50000"/>
                </a:prstClr>
              </a:solidFill>
              <a:latin typeface="Tahoma" pitchFamily="34" charset="0"/>
              <a:cs typeface="Tahoma" pitchFamily="34" charset="0"/>
            </a:endParaRPr>
          </a:p>
        </p:txBody>
      </p:sp>
      <p:sp>
        <p:nvSpPr>
          <p:cNvPr id="2" name="Rectangle 1"/>
          <p:cNvSpPr/>
          <p:nvPr/>
        </p:nvSpPr>
        <p:spPr>
          <a:xfrm>
            <a:off x="38001" y="5334000"/>
            <a:ext cx="9144000" cy="1200329"/>
          </a:xfrm>
          <a:prstGeom prst="rect">
            <a:avLst/>
          </a:prstGeom>
        </p:spPr>
        <p:txBody>
          <a:bodyPr wrap="square">
            <a:spAutoFit/>
          </a:bodyPr>
          <a:lstStyle/>
          <a:p>
            <a:pPr algn="just"/>
            <a:r>
              <a:rPr lang="en-GB" dirty="0"/>
              <a:t>A port number is a way </a:t>
            </a:r>
            <a:r>
              <a:rPr lang="en-GB" dirty="0">
                <a:solidFill>
                  <a:srgbClr val="FF0000"/>
                </a:solidFill>
              </a:rPr>
              <a:t>to identify a specific </a:t>
            </a:r>
            <a:r>
              <a:rPr lang="en-GB" b="1" dirty="0">
                <a:solidFill>
                  <a:srgbClr val="FF0000"/>
                </a:solidFill>
              </a:rPr>
              <a:t>process</a:t>
            </a:r>
            <a:r>
              <a:rPr lang="en-GB" dirty="0">
                <a:solidFill>
                  <a:srgbClr val="FF0000"/>
                </a:solidFill>
              </a:rPr>
              <a:t> to which an Internet or other network message is to be forwarded when it arrives at a server</a:t>
            </a:r>
            <a:r>
              <a:rPr lang="en-GB" dirty="0"/>
              <a:t>. For the Transmission Control Protocol and the User Datagram Protocol, a port number is a 16-bit integer that is put in the header appended to a message unit.</a:t>
            </a:r>
          </a:p>
        </p:txBody>
      </p:sp>
    </p:spTree>
    <p:extLst>
      <p:ext uri="{BB962C8B-B14F-4D97-AF65-F5344CB8AC3E}">
        <p14:creationId xmlns:p14="http://schemas.microsoft.com/office/powerpoint/2010/main" val="224867463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           How Encapsulation Works?</a:t>
            </a:r>
            <a:endParaRPr lang="th-TH" sz="4000" b="1" dirty="0">
              <a:ln>
                <a:solidFill>
                  <a:prstClr val="black"/>
                </a:solidFill>
              </a:ln>
              <a:solidFill>
                <a:prstClr val="white"/>
              </a:solidFill>
              <a:latin typeface="Tahoma" pitchFamily="34" charset="0"/>
              <a:cs typeface="Tahoma" pitchFamily="34" charset="0"/>
            </a:endParaRPr>
          </a:p>
        </p:txBody>
      </p:sp>
      <p:sp>
        <p:nvSpPr>
          <p:cNvPr id="35" name="TextBox 34"/>
          <p:cNvSpPr txBox="1"/>
          <p:nvPr/>
        </p:nvSpPr>
        <p:spPr>
          <a:xfrm>
            <a:off x="6477000" y="1880175"/>
            <a:ext cx="1828800" cy="369332"/>
          </a:xfrm>
          <a:prstGeom prst="rect">
            <a:avLst/>
          </a:prstGeom>
          <a:solidFill>
            <a:srgbClr val="EEECE1">
              <a:lumMod val="9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GET / HTML/1.1</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TextBox 35"/>
          <p:cNvSpPr txBox="1"/>
          <p:nvPr/>
        </p:nvSpPr>
        <p:spPr>
          <a:xfrm>
            <a:off x="685800" y="5690175"/>
            <a:ext cx="4876800" cy="646331"/>
          </a:xfrm>
          <a:prstGeom prst="rect">
            <a:avLst/>
          </a:prstGeom>
          <a:solidFill>
            <a:srgbClr val="1F497D">
              <a:lumMod val="40000"/>
              <a:lumOff val="6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Source MAC address | Destination MAC address </a:t>
            </a:r>
            <a:r>
              <a:rPr kumimoji="0" lang="en-US" sz="1800" b="0" i="0" u="none" strike="noStrike" kern="1200" cap="none" spc="0" normalizeH="0" baseline="0" noProof="0" dirty="0">
                <a:ln>
                  <a:noFill/>
                </a:ln>
                <a:solidFill>
                  <a:prstClr val="black"/>
                </a:solidFill>
                <a:effectLst/>
                <a:uLnTx/>
                <a:uFillTx/>
                <a:latin typeface="Calibri"/>
                <a:ea typeface="+mn-ea"/>
                <a:cs typeface="+mn-cs"/>
              </a:rPr>
              <a:t>23:34:aa:bb:cc:dd      |       12:34:aa:bb:cc:dd  </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37" name="TextBox 36"/>
          <p:cNvSpPr txBox="1"/>
          <p:nvPr/>
        </p:nvSpPr>
        <p:spPr>
          <a:xfrm>
            <a:off x="7239000" y="5690175"/>
            <a:ext cx="990600" cy="646331"/>
          </a:xfrm>
          <a:prstGeom prst="rect">
            <a:avLst/>
          </a:prstGeom>
          <a:solidFill>
            <a:srgbClr val="1F497D">
              <a:lumMod val="40000"/>
              <a:lumOff val="6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FCS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TextBox 37"/>
          <p:cNvSpPr txBox="1"/>
          <p:nvPr/>
        </p:nvSpPr>
        <p:spPr>
          <a:xfrm>
            <a:off x="5562600" y="5690175"/>
            <a:ext cx="1676400" cy="646331"/>
          </a:xfrm>
          <a:prstGeom prst="rect">
            <a:avLst/>
          </a:prstGeom>
          <a:solidFill>
            <a:srgbClr val="9BBB59">
              <a:lumMod val="60000"/>
              <a:lumOff val="4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9" name="Straight Connector 38"/>
          <p:cNvCxnSpPr/>
          <p:nvPr/>
        </p:nvCxnSpPr>
        <p:spPr>
          <a:xfrm>
            <a:off x="3581400" y="5080575"/>
            <a:ext cx="1981200" cy="609600"/>
          </a:xfrm>
          <a:prstGeom prst="line">
            <a:avLst/>
          </a:prstGeom>
          <a:noFill/>
          <a:ln w="57150" cap="flat" cmpd="sng" algn="ctr">
            <a:solidFill>
              <a:srgbClr val="4F81BD">
                <a:shade val="60000"/>
                <a:satMod val="110000"/>
              </a:srgbClr>
            </a:solidFill>
            <a:prstDash val="sysDot"/>
          </a:ln>
          <a:effectLst/>
        </p:spPr>
      </p:cxnSp>
      <p:cxnSp>
        <p:nvCxnSpPr>
          <p:cNvPr id="40" name="Straight Connector 39"/>
          <p:cNvCxnSpPr/>
          <p:nvPr/>
        </p:nvCxnSpPr>
        <p:spPr>
          <a:xfrm rot="10800000" flipV="1">
            <a:off x="7162800" y="5004375"/>
            <a:ext cx="914400" cy="762000"/>
          </a:xfrm>
          <a:prstGeom prst="line">
            <a:avLst/>
          </a:prstGeom>
          <a:noFill/>
          <a:ln w="57150" cap="flat" cmpd="sng" algn="ctr">
            <a:solidFill>
              <a:srgbClr val="4F81BD">
                <a:shade val="60000"/>
                <a:satMod val="110000"/>
              </a:srgbClr>
            </a:solidFill>
            <a:prstDash val="sysDot"/>
          </a:ln>
          <a:effectLst/>
        </p:spPr>
      </p:cxnSp>
      <p:grpSp>
        <p:nvGrpSpPr>
          <p:cNvPr id="2" name="Group 57"/>
          <p:cNvGrpSpPr/>
          <p:nvPr/>
        </p:nvGrpSpPr>
        <p:grpSpPr>
          <a:xfrm>
            <a:off x="6553200" y="2184975"/>
            <a:ext cx="1600200" cy="1414740"/>
            <a:chOff x="6781800" y="2395260"/>
            <a:chExt cx="1600200" cy="1414740"/>
          </a:xfrm>
        </p:grpSpPr>
        <p:cxnSp>
          <p:nvCxnSpPr>
            <p:cNvPr id="42" name="Straight Connector 41"/>
            <p:cNvCxnSpPr/>
            <p:nvPr/>
          </p:nvCxnSpPr>
          <p:spPr>
            <a:xfrm rot="16200000" flipH="1">
              <a:off x="6743700" y="2509560"/>
              <a:ext cx="685800" cy="609600"/>
            </a:xfrm>
            <a:prstGeom prst="line">
              <a:avLst/>
            </a:prstGeom>
            <a:noFill/>
            <a:ln w="57150" cap="flat" cmpd="sng" algn="ctr">
              <a:solidFill>
                <a:srgbClr val="4F81BD">
                  <a:shade val="60000"/>
                  <a:satMod val="110000"/>
                </a:srgbClr>
              </a:solidFill>
              <a:prstDash val="sysDot"/>
            </a:ln>
            <a:effectLst/>
          </p:spPr>
        </p:cxnSp>
        <p:cxnSp>
          <p:nvCxnSpPr>
            <p:cNvPr id="43" name="Straight Connector 42"/>
            <p:cNvCxnSpPr/>
            <p:nvPr/>
          </p:nvCxnSpPr>
          <p:spPr>
            <a:xfrm rot="5400000">
              <a:off x="7962106" y="2813566"/>
              <a:ext cx="838200" cy="1588"/>
            </a:xfrm>
            <a:prstGeom prst="line">
              <a:avLst/>
            </a:prstGeom>
            <a:noFill/>
            <a:ln w="57150" cap="flat" cmpd="sng" algn="ctr">
              <a:solidFill>
                <a:srgbClr val="4F81BD">
                  <a:shade val="60000"/>
                  <a:satMod val="110000"/>
                </a:srgbClr>
              </a:solidFill>
              <a:prstDash val="sysDot"/>
            </a:ln>
            <a:effectLst/>
          </p:spPr>
        </p:cxnSp>
        <p:sp>
          <p:nvSpPr>
            <p:cNvPr id="44" name="TextBox 43"/>
            <p:cNvSpPr txBox="1"/>
            <p:nvPr/>
          </p:nvSpPr>
          <p:spPr>
            <a:xfrm>
              <a:off x="7315200" y="3163669"/>
              <a:ext cx="1066800" cy="646331"/>
            </a:xfrm>
            <a:prstGeom prst="rect">
              <a:avLst/>
            </a:prstGeom>
            <a:solidFill>
              <a:srgbClr val="EEECE1">
                <a:lumMod val="9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5" name="TextBox 44"/>
          <p:cNvSpPr txBox="1"/>
          <p:nvPr/>
        </p:nvSpPr>
        <p:spPr>
          <a:xfrm>
            <a:off x="3962400" y="2946975"/>
            <a:ext cx="3124200" cy="646331"/>
          </a:xfrm>
          <a:prstGeom prst="rect">
            <a:avLst/>
          </a:prstGeom>
          <a:solidFill>
            <a:srgbClr val="C0504D">
              <a:lumMod val="40000"/>
              <a:lumOff val="6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Source Port | Destination 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&gt; 1024           </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a:ln>
                  <a:noFill/>
                </a:ln>
                <a:solidFill>
                  <a:srgbClr val="FF0000"/>
                </a:solidFill>
                <a:effectLst/>
                <a:uLnTx/>
                <a:uFillTx/>
                <a:latin typeface="Calibri"/>
                <a:ea typeface="+mn-ea"/>
                <a:cs typeface="+mn-cs"/>
              </a:rPr>
              <a:t> 80</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6" name="TextBox 45"/>
          <p:cNvSpPr txBox="1"/>
          <p:nvPr/>
        </p:nvSpPr>
        <p:spPr>
          <a:xfrm>
            <a:off x="7086600" y="2946975"/>
            <a:ext cx="1066800" cy="646331"/>
          </a:xfrm>
          <a:prstGeom prst="rect">
            <a:avLst/>
          </a:prstGeom>
          <a:solidFill>
            <a:srgbClr val="C0504D">
              <a:lumMod val="40000"/>
              <a:lumOff val="6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47" name="Straight Connector 46"/>
          <p:cNvCxnSpPr/>
          <p:nvPr/>
        </p:nvCxnSpPr>
        <p:spPr>
          <a:xfrm>
            <a:off x="4038600" y="3556575"/>
            <a:ext cx="3200400" cy="838200"/>
          </a:xfrm>
          <a:prstGeom prst="line">
            <a:avLst/>
          </a:prstGeom>
          <a:noFill/>
          <a:ln w="57150" cap="flat" cmpd="sng" algn="ctr">
            <a:solidFill>
              <a:srgbClr val="4F81BD">
                <a:shade val="60000"/>
                <a:satMod val="110000"/>
              </a:srgbClr>
            </a:solidFill>
            <a:prstDash val="sysDot"/>
          </a:ln>
          <a:effectLst/>
        </p:spPr>
      </p:cxnSp>
      <p:cxnSp>
        <p:nvCxnSpPr>
          <p:cNvPr id="48" name="Straight Connector 47"/>
          <p:cNvCxnSpPr/>
          <p:nvPr/>
        </p:nvCxnSpPr>
        <p:spPr>
          <a:xfrm rot="5400000">
            <a:off x="7771605" y="4013775"/>
            <a:ext cx="762000" cy="1588"/>
          </a:xfrm>
          <a:prstGeom prst="line">
            <a:avLst/>
          </a:prstGeom>
          <a:noFill/>
          <a:ln w="57150" cap="flat" cmpd="sng" algn="ctr">
            <a:solidFill>
              <a:srgbClr val="4F81BD">
                <a:shade val="60000"/>
                <a:satMod val="110000"/>
              </a:srgbClr>
            </a:solidFill>
            <a:prstDash val="sysDot"/>
          </a:ln>
          <a:effectLst/>
        </p:spPr>
      </p:cxnSp>
      <p:sp>
        <p:nvSpPr>
          <p:cNvPr id="49" name="TextBox 48"/>
          <p:cNvSpPr txBox="1"/>
          <p:nvPr/>
        </p:nvSpPr>
        <p:spPr>
          <a:xfrm>
            <a:off x="7162800" y="4394775"/>
            <a:ext cx="1066800" cy="646331"/>
          </a:xfrm>
          <a:prstGeom prst="rect">
            <a:avLst/>
          </a:prstGeom>
          <a:solidFill>
            <a:srgbClr val="C0504D">
              <a:lumMod val="40000"/>
              <a:lumOff val="6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TextBox 49"/>
          <p:cNvSpPr txBox="1"/>
          <p:nvPr/>
        </p:nvSpPr>
        <p:spPr>
          <a:xfrm>
            <a:off x="3581400" y="4394775"/>
            <a:ext cx="3581400" cy="646331"/>
          </a:xfrm>
          <a:prstGeom prst="rect">
            <a:avLst/>
          </a:prstGeom>
          <a:solidFill>
            <a:srgbClr val="9BBB59">
              <a:lumMod val="60000"/>
              <a:lumOff val="4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Source IP               | Destination IP      </a:t>
            </a:r>
          </a:p>
          <a:p>
            <a:pPr lvl="0"/>
            <a:r>
              <a:rPr lang="en-US" b="1" dirty="0">
                <a:solidFill>
                  <a:srgbClr val="FF0000"/>
                </a:solidFill>
                <a:latin typeface="Calibri"/>
              </a:rPr>
              <a:t>202.125.157.150</a:t>
            </a:r>
            <a:r>
              <a:rPr kumimoji="0" lang="en-US" sz="1800" b="1" i="0" u="none" strike="noStrike" kern="1200" cap="none" spc="0" normalizeH="0" baseline="0" noProof="0" dirty="0">
                <a:ln>
                  <a:noFill/>
                </a:ln>
                <a:solidFill>
                  <a:srgbClr val="FF0000"/>
                </a:solidFill>
                <a:effectLst/>
                <a:uLnTx/>
                <a:uFillTx/>
                <a:latin typeface="Calibri"/>
                <a:ea typeface="+mn-ea"/>
                <a:cs typeface="+mn-cs"/>
              </a:rPr>
              <a:t> | </a:t>
            </a:r>
            <a:r>
              <a:rPr lang="en-US" b="1" noProof="0" dirty="0">
                <a:solidFill>
                  <a:srgbClr val="FF0000"/>
                </a:solidFill>
                <a:latin typeface="Calibri"/>
              </a:rPr>
              <a:t> </a:t>
            </a:r>
            <a:r>
              <a:rPr lang="en-US" b="1" dirty="0">
                <a:solidFill>
                  <a:srgbClr val="FF0000"/>
                </a:solidFill>
                <a:latin typeface="Calibri"/>
              </a:rPr>
              <a:t>79.140.80.57</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1" name="TextBox 50"/>
          <p:cNvSpPr txBox="1"/>
          <p:nvPr/>
        </p:nvSpPr>
        <p:spPr>
          <a:xfrm>
            <a:off x="7162800" y="4394775"/>
            <a:ext cx="1066800" cy="646331"/>
          </a:xfrm>
          <a:prstGeom prst="rect">
            <a:avLst/>
          </a:prstGeom>
          <a:solidFill>
            <a:srgbClr val="9BBB59">
              <a:lumMod val="60000"/>
              <a:lumOff val="4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 name="Group 79"/>
          <p:cNvGrpSpPr/>
          <p:nvPr/>
        </p:nvGrpSpPr>
        <p:grpSpPr>
          <a:xfrm>
            <a:off x="2514600" y="1752600"/>
            <a:ext cx="3810000" cy="584775"/>
            <a:chOff x="2819400" y="1981200"/>
            <a:chExt cx="3810000" cy="584775"/>
          </a:xfrm>
        </p:grpSpPr>
        <p:sp>
          <p:nvSpPr>
            <p:cNvPr id="53" name="TextBox 52"/>
            <p:cNvSpPr txBox="1"/>
            <p:nvPr/>
          </p:nvSpPr>
          <p:spPr>
            <a:xfrm>
              <a:off x="2819400" y="1981200"/>
              <a:ext cx="31242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Application data</a:t>
              </a:r>
            </a:p>
          </p:txBody>
        </p:sp>
        <p:cxnSp>
          <p:nvCxnSpPr>
            <p:cNvPr id="54" name="Straight Arrow Connector 53"/>
            <p:cNvCxnSpPr/>
            <p:nvPr/>
          </p:nvCxnSpPr>
          <p:spPr>
            <a:xfrm>
              <a:off x="5791200" y="2286000"/>
              <a:ext cx="838200" cy="1588"/>
            </a:xfrm>
            <a:prstGeom prst="straightConnector1">
              <a:avLst/>
            </a:prstGeom>
            <a:noFill/>
            <a:ln w="76200" cap="flat" cmpd="sng" algn="ctr">
              <a:solidFill>
                <a:srgbClr val="4F81BD">
                  <a:shade val="60000"/>
                  <a:satMod val="110000"/>
                </a:srgbClr>
              </a:solidFill>
              <a:prstDash val="solid"/>
              <a:tailEnd type="arrow"/>
            </a:ln>
            <a:effectLst/>
          </p:spPr>
        </p:cxnSp>
      </p:grpSp>
      <p:grpSp>
        <p:nvGrpSpPr>
          <p:cNvPr id="4" name="Group 80"/>
          <p:cNvGrpSpPr/>
          <p:nvPr/>
        </p:nvGrpSpPr>
        <p:grpSpPr>
          <a:xfrm>
            <a:off x="533400" y="2971800"/>
            <a:ext cx="3276600" cy="584775"/>
            <a:chOff x="3352800" y="1981200"/>
            <a:chExt cx="3276600" cy="584775"/>
          </a:xfrm>
        </p:grpSpPr>
        <p:sp>
          <p:nvSpPr>
            <p:cNvPr id="56" name="TextBox 55"/>
            <p:cNvSpPr txBox="1"/>
            <p:nvPr/>
          </p:nvSpPr>
          <p:spPr>
            <a:xfrm>
              <a:off x="3352800" y="1981200"/>
              <a:ext cx="25908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TCP </a:t>
              </a:r>
              <a:r>
                <a:rPr kumimoji="0" lang="en-US" sz="3200" b="1" i="0" u="none" strike="noStrike" kern="1200" cap="none" spc="0" normalizeH="0" baseline="0" noProof="0" dirty="0">
                  <a:ln>
                    <a:noFill/>
                  </a:ln>
                  <a:solidFill>
                    <a:srgbClr val="C00000"/>
                  </a:solidFill>
                  <a:effectLst/>
                  <a:uLnTx/>
                  <a:uFillTx/>
                  <a:latin typeface="Calibri"/>
                  <a:ea typeface="+mn-ea"/>
                  <a:cs typeface="+mn-cs"/>
                </a:rPr>
                <a:t>Segment</a:t>
              </a:r>
            </a:p>
          </p:txBody>
        </p:sp>
        <p:cxnSp>
          <p:nvCxnSpPr>
            <p:cNvPr id="57" name="Straight Arrow Connector 56"/>
            <p:cNvCxnSpPr/>
            <p:nvPr/>
          </p:nvCxnSpPr>
          <p:spPr>
            <a:xfrm>
              <a:off x="5791200" y="2286000"/>
              <a:ext cx="838200" cy="1588"/>
            </a:xfrm>
            <a:prstGeom prst="straightConnector1">
              <a:avLst/>
            </a:prstGeom>
            <a:noFill/>
            <a:ln w="76200" cap="flat" cmpd="sng" algn="ctr">
              <a:solidFill>
                <a:srgbClr val="4F81BD">
                  <a:shade val="60000"/>
                  <a:satMod val="110000"/>
                </a:srgbClr>
              </a:solidFill>
              <a:prstDash val="solid"/>
              <a:tailEnd type="arrow"/>
            </a:ln>
            <a:effectLst/>
          </p:spPr>
        </p:cxnSp>
      </p:grpSp>
      <p:grpSp>
        <p:nvGrpSpPr>
          <p:cNvPr id="5" name="Group 83"/>
          <p:cNvGrpSpPr/>
          <p:nvPr/>
        </p:nvGrpSpPr>
        <p:grpSpPr>
          <a:xfrm>
            <a:off x="304800" y="4699575"/>
            <a:ext cx="2590800" cy="838199"/>
            <a:chOff x="3352800" y="1981200"/>
            <a:chExt cx="2590800" cy="838199"/>
          </a:xfrm>
        </p:grpSpPr>
        <p:sp>
          <p:nvSpPr>
            <p:cNvPr id="59" name="TextBox 58"/>
            <p:cNvSpPr txBox="1"/>
            <p:nvPr/>
          </p:nvSpPr>
          <p:spPr>
            <a:xfrm>
              <a:off x="3352800" y="1981200"/>
              <a:ext cx="25908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MAC </a:t>
              </a:r>
              <a:r>
                <a:rPr kumimoji="0" lang="en-US" sz="3200" b="1" i="0" u="none" strike="noStrike" kern="1200" cap="none" spc="0" normalizeH="0" baseline="0" noProof="0" dirty="0">
                  <a:ln>
                    <a:noFill/>
                  </a:ln>
                  <a:solidFill>
                    <a:srgbClr val="C00000"/>
                  </a:solidFill>
                  <a:effectLst/>
                  <a:uLnTx/>
                  <a:uFillTx/>
                  <a:latin typeface="Calibri"/>
                  <a:ea typeface="+mn-ea"/>
                  <a:cs typeface="+mn-cs"/>
                </a:rPr>
                <a:t>Frame</a:t>
              </a:r>
            </a:p>
          </p:txBody>
        </p:sp>
        <p:cxnSp>
          <p:nvCxnSpPr>
            <p:cNvPr id="60" name="Straight Arrow Connector 59"/>
            <p:cNvCxnSpPr>
              <a:stCxn id="59" idx="2"/>
            </p:cNvCxnSpPr>
            <p:nvPr/>
          </p:nvCxnSpPr>
          <p:spPr>
            <a:xfrm rot="16200000" flipH="1">
              <a:off x="4826288" y="2387887"/>
              <a:ext cx="253425" cy="609600"/>
            </a:xfrm>
            <a:prstGeom prst="straightConnector1">
              <a:avLst/>
            </a:prstGeom>
            <a:noFill/>
            <a:ln w="76200" cap="flat" cmpd="sng" algn="ctr">
              <a:solidFill>
                <a:srgbClr val="4F81BD">
                  <a:shade val="60000"/>
                  <a:satMod val="110000"/>
                </a:srgbClr>
              </a:solidFill>
              <a:prstDash val="solid"/>
              <a:tailEnd type="arrow"/>
            </a:ln>
            <a:effectLst/>
          </p:spPr>
        </p:cxnSp>
      </p:grpSp>
      <p:grpSp>
        <p:nvGrpSpPr>
          <p:cNvPr id="6" name="Group 90"/>
          <p:cNvGrpSpPr/>
          <p:nvPr/>
        </p:nvGrpSpPr>
        <p:grpSpPr>
          <a:xfrm>
            <a:off x="457200" y="4013775"/>
            <a:ext cx="2819400" cy="584775"/>
            <a:chOff x="3352800" y="1981200"/>
            <a:chExt cx="2819400" cy="584775"/>
          </a:xfrm>
        </p:grpSpPr>
        <p:sp>
          <p:nvSpPr>
            <p:cNvPr id="62" name="TextBox 61"/>
            <p:cNvSpPr txBox="1"/>
            <p:nvPr/>
          </p:nvSpPr>
          <p:spPr>
            <a:xfrm>
              <a:off x="3352800" y="1981200"/>
              <a:ext cx="25908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IP </a:t>
              </a:r>
              <a:r>
                <a:rPr kumimoji="0" lang="en-US" sz="3200" b="1" i="0" u="none" strike="noStrike" kern="1200" cap="none" spc="0" normalizeH="0" baseline="0" noProof="0" dirty="0">
                  <a:ln>
                    <a:noFill/>
                  </a:ln>
                  <a:solidFill>
                    <a:srgbClr val="C00000"/>
                  </a:solidFill>
                  <a:effectLst/>
                  <a:uLnTx/>
                  <a:uFillTx/>
                  <a:latin typeface="Calibri"/>
                  <a:ea typeface="+mn-ea"/>
                  <a:cs typeface="+mn-cs"/>
                </a:rPr>
                <a:t>Packet</a:t>
              </a:r>
            </a:p>
          </p:txBody>
        </p:sp>
        <p:cxnSp>
          <p:nvCxnSpPr>
            <p:cNvPr id="63" name="Straight Arrow Connector 62"/>
            <p:cNvCxnSpPr/>
            <p:nvPr/>
          </p:nvCxnSpPr>
          <p:spPr>
            <a:xfrm>
              <a:off x="5029200" y="2362200"/>
              <a:ext cx="1143000" cy="152400"/>
            </a:xfrm>
            <a:prstGeom prst="straightConnector1">
              <a:avLst/>
            </a:prstGeom>
            <a:noFill/>
            <a:ln w="76200" cap="flat" cmpd="sng" algn="ctr">
              <a:solidFill>
                <a:srgbClr val="4F81BD">
                  <a:shade val="60000"/>
                  <a:satMod val="110000"/>
                </a:srgbClr>
              </a:solidFill>
              <a:prstDash val="solid"/>
              <a:tailEnd type="arrow"/>
            </a:ln>
            <a:effectLst/>
          </p:spPr>
        </p:cxnSp>
      </p:grpSp>
      <p:sp>
        <p:nvSpPr>
          <p:cNvPr id="64" name="Rectangle 63"/>
          <p:cNvSpPr/>
          <p:nvPr/>
        </p:nvSpPr>
        <p:spPr>
          <a:xfrm>
            <a:off x="0" y="990600"/>
            <a:ext cx="9220200" cy="400110"/>
          </a:xfrm>
          <a:prstGeom prst="rect">
            <a:avLst/>
          </a:prstGeom>
        </p:spPr>
        <p:txBody>
          <a:bodyPr wrap="square">
            <a:spAutoFit/>
          </a:bodyPr>
          <a:lstStyle/>
          <a:p>
            <a:pPr algn="ctr"/>
            <a:r>
              <a:rPr lang="en-US" sz="2000" b="1" dirty="0">
                <a:ln w="0" cap="rnd" cmpd="thickThin">
                  <a:noFill/>
                  <a:bevel/>
                </a:ln>
                <a:solidFill>
                  <a:prstClr val="black"/>
                </a:solidFill>
                <a:latin typeface="Microsoft Sans Serif" pitchFamily="34" charset="0"/>
                <a:cs typeface="Microsoft Sans Serif" pitchFamily="34" charset="0"/>
              </a:rPr>
              <a:t>Imagine you’d like to open a website (let’s say </a:t>
            </a:r>
            <a:r>
              <a:rPr lang="en-US" sz="2000" b="1" dirty="0">
                <a:ln w="0" cap="rnd" cmpd="thickThin">
                  <a:solidFill>
                    <a:schemeClr val="tx1"/>
                  </a:solidFill>
                  <a:bevel/>
                </a:ln>
                <a:solidFill>
                  <a:srgbClr val="FF6600"/>
                </a:solidFill>
                <a:latin typeface="Microsoft Sans Serif" pitchFamily="34" charset="0"/>
                <a:cs typeface="Microsoft Sans Serif" pitchFamily="34" charset="0"/>
              </a:rPr>
              <a:t>www.seecs.edu.pk</a:t>
            </a:r>
            <a:r>
              <a:rPr lang="en-US" sz="2000" b="1" dirty="0">
                <a:ln w="0" cap="rnd" cmpd="thickThin">
                  <a:noFill/>
                  <a:bevel/>
                </a:ln>
                <a:solidFill>
                  <a:prstClr val="black"/>
                </a:solidFill>
                <a:latin typeface="Microsoft Sans Serif" pitchFamily="34" charset="0"/>
                <a:cs typeface="Microsoft Sans Serif" pitchFamily="34" charset="0"/>
              </a:rPr>
              <a:t>) </a:t>
            </a:r>
            <a:endParaRPr lang="en-US" sz="2000" dirty="0">
              <a:ln w="0" cap="rnd" cmpd="thickThin">
                <a:noFill/>
                <a:bevel/>
              </a:ln>
              <a:solidFill>
                <a:prstClr val="black"/>
              </a:solidFill>
              <a:latin typeface="Microsoft Sans Serif" pitchFamily="34" charset="0"/>
              <a:cs typeface="Microsoft Sans Serif" pitchFamily="34" charset="0"/>
            </a:endParaRPr>
          </a:p>
        </p:txBody>
      </p:sp>
      <p:sp>
        <p:nvSpPr>
          <p:cNvPr id="34" name="Rectangle 33"/>
          <p:cNvSpPr/>
          <p:nvPr/>
        </p:nvSpPr>
        <p:spPr>
          <a:xfrm rot="20760391">
            <a:off x="105441" y="184797"/>
            <a:ext cx="1600200" cy="584775"/>
          </a:xfrm>
          <a:prstGeom prst="rect">
            <a:avLst/>
          </a:prstGeom>
          <a:solidFill>
            <a:srgbClr val="FFFF00"/>
          </a:solidFill>
          <a:scene3d>
            <a:camera prst="orthographicFront"/>
            <a:lightRig rig="threePt" dir="t"/>
          </a:scene3d>
          <a:sp3d>
            <a:bevelT/>
          </a:sp3d>
        </p:spPr>
        <p:txBody>
          <a:bodyPr wrap="square">
            <a:spAutoFit/>
          </a:bodyPr>
          <a:lstStyle/>
          <a:p>
            <a:pPr lvl="0" algn="ctr" eaLnBrk="0" fontAlgn="base" hangingPunct="0">
              <a:spcBef>
                <a:spcPct val="20000"/>
              </a:spcBef>
              <a:spcAft>
                <a:spcPct val="0"/>
              </a:spcAft>
              <a:buClr>
                <a:srgbClr val="3333CC"/>
              </a:buClr>
              <a:buSzPct val="85000"/>
            </a:pPr>
            <a:r>
              <a:rPr lang="en-US" sz="3200" dirty="0">
                <a:ln w="0" cap="rnd" cmpd="thickThin">
                  <a:solidFill>
                    <a:prstClr val="black"/>
                  </a:solidFill>
                  <a:bevel/>
                </a:ln>
                <a:solidFill>
                  <a:srgbClr val="C00000"/>
                </a:solidFill>
                <a:latin typeface="Tahoma" pitchFamily="34" charset="0"/>
                <a:cs typeface="Tahoma" pitchFamily="34" charset="0"/>
              </a:rPr>
              <a:t>Recap</a:t>
            </a:r>
          </a:p>
        </p:txBody>
      </p:sp>
      <p:sp>
        <p:nvSpPr>
          <p:cNvPr id="41" name="TextBox 40">
            <a:extLst>
              <a:ext uri="{FF2B5EF4-FFF2-40B4-BE49-F238E27FC236}">
                <a16:creationId xmlns:a16="http://schemas.microsoft.com/office/drawing/2014/main" id="{5E590922-3A9C-44D2-867A-D93AAD809C0A}"/>
              </a:ext>
            </a:extLst>
          </p:cNvPr>
          <p:cNvSpPr txBox="1"/>
          <p:nvPr/>
        </p:nvSpPr>
        <p:spPr>
          <a:xfrm>
            <a:off x="-152400" y="6473606"/>
            <a:ext cx="9448800" cy="461665"/>
          </a:xfrm>
          <a:prstGeom prst="rect">
            <a:avLst/>
          </a:prstGeom>
          <a:noFill/>
        </p:spPr>
        <p:txBody>
          <a:bodyPr wrap="square">
            <a:spAutoFit/>
          </a:bodyPr>
          <a:lstStyle/>
          <a:p>
            <a:pPr algn="ctr"/>
            <a:r>
              <a:rPr lang="en-GB" sz="1200" dirty="0"/>
              <a:t>a </a:t>
            </a:r>
            <a:r>
              <a:rPr lang="en-GB" sz="1200" b="1" dirty="0"/>
              <a:t>port</a:t>
            </a:r>
            <a:r>
              <a:rPr lang="en-GB" sz="1200" dirty="0"/>
              <a:t> is an endpoint to a logical connection and the way a client program specifies a specific server program on a computer in a network</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Effect transition="in" filter="fade">
                                      <p:cBhvr>
                                        <p:cTn id="23" dur="500"/>
                                        <p:tgtEl>
                                          <p:spTgt spid="45"/>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53"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par>
                                <p:cTn id="36" presetID="53" presetClass="entr" presetSubtype="0"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500" fill="hold"/>
                                        <p:tgtEl>
                                          <p:spTgt spid="47"/>
                                        </p:tgtEl>
                                        <p:attrNameLst>
                                          <p:attrName>ppt_w</p:attrName>
                                        </p:attrNameLst>
                                      </p:cBhvr>
                                      <p:tavLst>
                                        <p:tav tm="0">
                                          <p:val>
                                            <p:fltVal val="0"/>
                                          </p:val>
                                        </p:tav>
                                        <p:tav tm="100000">
                                          <p:val>
                                            <p:strVal val="#ppt_w"/>
                                          </p:val>
                                        </p:tav>
                                      </p:tavLst>
                                    </p:anim>
                                    <p:anim calcmode="lin" valueType="num">
                                      <p:cBhvr>
                                        <p:cTn id="39" dur="500" fill="hold"/>
                                        <p:tgtEl>
                                          <p:spTgt spid="47"/>
                                        </p:tgtEl>
                                        <p:attrNameLst>
                                          <p:attrName>ppt_h</p:attrName>
                                        </p:attrNameLst>
                                      </p:cBhvr>
                                      <p:tavLst>
                                        <p:tav tm="0">
                                          <p:val>
                                            <p:fltVal val="0"/>
                                          </p:val>
                                        </p:tav>
                                        <p:tav tm="100000">
                                          <p:val>
                                            <p:strVal val="#ppt_h"/>
                                          </p:val>
                                        </p:tav>
                                      </p:tavLst>
                                    </p:anim>
                                    <p:animEffect transition="in" filter="fade">
                                      <p:cBhvr>
                                        <p:cTn id="40" dur="500"/>
                                        <p:tgtEl>
                                          <p:spTgt spid="47"/>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53"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53"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p:cTn id="64" dur="500" fill="hold"/>
                                        <p:tgtEl>
                                          <p:spTgt spid="39"/>
                                        </p:tgtEl>
                                        <p:attrNameLst>
                                          <p:attrName>ppt_w</p:attrName>
                                        </p:attrNameLst>
                                      </p:cBhvr>
                                      <p:tavLst>
                                        <p:tav tm="0">
                                          <p:val>
                                            <p:fltVal val="0"/>
                                          </p:val>
                                        </p:tav>
                                        <p:tav tm="100000">
                                          <p:val>
                                            <p:strVal val="#ppt_w"/>
                                          </p:val>
                                        </p:tav>
                                      </p:tavLst>
                                    </p:anim>
                                    <p:anim calcmode="lin" valueType="num">
                                      <p:cBhvr>
                                        <p:cTn id="65" dur="500" fill="hold"/>
                                        <p:tgtEl>
                                          <p:spTgt spid="39"/>
                                        </p:tgtEl>
                                        <p:attrNameLst>
                                          <p:attrName>ppt_h</p:attrName>
                                        </p:attrNameLst>
                                      </p:cBhvr>
                                      <p:tavLst>
                                        <p:tav tm="0">
                                          <p:val>
                                            <p:fltVal val="0"/>
                                          </p:val>
                                        </p:tav>
                                        <p:tav tm="100000">
                                          <p:val>
                                            <p:strVal val="#ppt_h"/>
                                          </p:val>
                                        </p:tav>
                                      </p:tavLst>
                                    </p:anim>
                                    <p:animEffect transition="in" filter="fade">
                                      <p:cBhvr>
                                        <p:cTn id="66" dur="500"/>
                                        <p:tgtEl>
                                          <p:spTgt spid="39"/>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p:cTn id="73" dur="500" fill="hold"/>
                                        <p:tgtEl>
                                          <p:spTgt spid="37"/>
                                        </p:tgtEl>
                                        <p:attrNameLst>
                                          <p:attrName>ppt_w</p:attrName>
                                        </p:attrNameLst>
                                      </p:cBhvr>
                                      <p:tavLst>
                                        <p:tav tm="0">
                                          <p:val>
                                            <p:fltVal val="0"/>
                                          </p:val>
                                        </p:tav>
                                        <p:tav tm="100000">
                                          <p:val>
                                            <p:strVal val="#ppt_w"/>
                                          </p:val>
                                        </p:tav>
                                      </p:tavLst>
                                    </p:anim>
                                    <p:anim calcmode="lin" valueType="num">
                                      <p:cBhvr>
                                        <p:cTn id="74" dur="500" fill="hold"/>
                                        <p:tgtEl>
                                          <p:spTgt spid="37"/>
                                        </p:tgtEl>
                                        <p:attrNameLst>
                                          <p:attrName>ppt_h</p:attrName>
                                        </p:attrNameLst>
                                      </p:cBhvr>
                                      <p:tavLst>
                                        <p:tav tm="0">
                                          <p:val>
                                            <p:fltVal val="0"/>
                                          </p:val>
                                        </p:tav>
                                        <p:tav tm="100000">
                                          <p:val>
                                            <p:strVal val="#ppt_h"/>
                                          </p:val>
                                        </p:tav>
                                      </p:tavLst>
                                    </p:anim>
                                    <p:animEffect transition="in" filter="fade">
                                      <p:cBhvr>
                                        <p:cTn id="75" dur="500"/>
                                        <p:tgtEl>
                                          <p:spTgt spid="37"/>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fltVal val="0"/>
                                          </p:val>
                                        </p:tav>
                                        <p:tav tm="100000">
                                          <p:val>
                                            <p:strVal val="#ppt_w"/>
                                          </p:val>
                                        </p:tav>
                                      </p:tavLst>
                                    </p:anim>
                                    <p:anim calcmode="lin" valueType="num">
                                      <p:cBhvr>
                                        <p:cTn id="79" dur="500" fill="hold"/>
                                        <p:tgtEl>
                                          <p:spTgt spid="36"/>
                                        </p:tgtEl>
                                        <p:attrNameLst>
                                          <p:attrName>ppt_h</p:attrName>
                                        </p:attrNameLst>
                                      </p:cBhvr>
                                      <p:tavLst>
                                        <p:tav tm="0">
                                          <p:val>
                                            <p:fltVal val="0"/>
                                          </p:val>
                                        </p:tav>
                                        <p:tav tm="100000">
                                          <p:val>
                                            <p:strVal val="#ppt_h"/>
                                          </p:val>
                                        </p:tav>
                                      </p:tavLst>
                                    </p:anim>
                                    <p:animEffect transition="in" filter="fade">
                                      <p:cBhvr>
                                        <p:cTn id="80" dur="500"/>
                                        <p:tgtEl>
                                          <p:spTgt spid="36"/>
                                        </p:tgtEl>
                                      </p:cBhvr>
                                    </p:animEffec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45" grpId="0" animBg="1"/>
      <p:bldP spid="46" grpId="0" animBg="1"/>
      <p:bldP spid="49" grpId="0" animBg="1"/>
      <p:bldP spid="50"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1752600"/>
            <a:ext cx="9144000" cy="754053"/>
          </a:xfrm>
          <a:prstGeom prst="rect">
            <a:avLst/>
          </a:prstGeom>
          <a:solidFill>
            <a:srgbClr val="F79646">
              <a:lumMod val="75000"/>
            </a:srgbClr>
          </a:solidFill>
          <a:effectLst/>
          <a:scene3d>
            <a:camera prst="orthographicFront"/>
            <a:lightRig rig="threePt" dir="t"/>
          </a:scene3d>
          <a:sp3d>
            <a:bevelT prst="angle"/>
          </a:sp3d>
        </p:spPr>
        <p:txBody>
          <a:bodyPr wrap="square" rtlCol="0">
            <a:spAutoFit/>
          </a:bodyPr>
          <a:lstStyle/>
          <a:p>
            <a:pPr>
              <a:defRPr/>
            </a:pPr>
            <a:r>
              <a:rPr lang="en-US" sz="4300" b="1" dirty="0">
                <a:ln>
                  <a:solidFill>
                    <a:prstClr val="black"/>
                  </a:solidFill>
                </a:ln>
                <a:solidFill>
                  <a:prstClr val="white"/>
                </a:solidFill>
                <a:latin typeface="Tahoma" pitchFamily="34" charset="0"/>
                <a:cs typeface="Tahoma" pitchFamily="34" charset="0"/>
              </a:rPr>
              <a:t>    Transport-layer functionality</a:t>
            </a:r>
            <a:endParaRPr lang="th-TH" sz="4300" b="1" dirty="0">
              <a:ln>
                <a:solidFill>
                  <a:prstClr val="black"/>
                </a:solidFill>
              </a:ln>
              <a:solidFill>
                <a:prstClr val="white"/>
              </a:solidFill>
              <a:latin typeface="Tahoma" pitchFamily="34" charset="0"/>
              <a:cs typeface="Tahoma" pitchFamily="34" charset="0"/>
            </a:endParaRPr>
          </a:p>
        </p:txBody>
      </p:sp>
      <p:sp>
        <p:nvSpPr>
          <p:cNvPr id="9" name="Rectangle 8"/>
          <p:cNvSpPr/>
          <p:nvPr/>
        </p:nvSpPr>
        <p:spPr>
          <a:xfrm>
            <a:off x="533400" y="2514600"/>
            <a:ext cx="8153400" cy="3477875"/>
          </a:xfrm>
          <a:prstGeom prst="rect">
            <a:avLst/>
          </a:prstGeom>
        </p:spPr>
        <p:txBody>
          <a:bodyPr wrap="square">
            <a:spAutoFit/>
          </a:bodyPr>
          <a:lstStyle/>
          <a:p>
            <a:pPr marL="514350" indent="-514350">
              <a:lnSpc>
                <a:spcPct val="200000"/>
              </a:lnSpc>
              <a:buClr>
                <a:srgbClr val="C00000"/>
              </a:buClr>
              <a:buAutoNum type="arabicParenR"/>
            </a:pPr>
            <a:r>
              <a:rPr lang="en-US" sz="2000" dirty="0">
                <a:ln>
                  <a:solidFill>
                    <a:schemeClr val="tx1"/>
                  </a:solidFill>
                </a:ln>
                <a:latin typeface="Arial" pitchFamily="34" charset="0"/>
                <a:cs typeface="Arial" pitchFamily="34" charset="0"/>
              </a:rPr>
              <a:t>Support for </a:t>
            </a:r>
            <a:r>
              <a:rPr lang="en-US" sz="2000" u="sng" dirty="0">
                <a:ln>
                  <a:solidFill>
                    <a:schemeClr val="tx1"/>
                  </a:solidFill>
                </a:ln>
                <a:latin typeface="Arial" pitchFamily="34" charset="0"/>
                <a:cs typeface="Arial" pitchFamily="34" charset="0"/>
              </a:rPr>
              <a:t>multiple application processes </a:t>
            </a:r>
            <a:r>
              <a:rPr lang="en-US" sz="2000" dirty="0">
                <a:ln>
                  <a:solidFill>
                    <a:schemeClr val="tx1"/>
                  </a:solidFill>
                </a:ln>
                <a:latin typeface="Arial" pitchFamily="34" charset="0"/>
                <a:cs typeface="Arial" pitchFamily="34" charset="0"/>
              </a:rPr>
              <a:t>on hosts</a:t>
            </a:r>
          </a:p>
          <a:p>
            <a:pPr marL="514350" indent="-514350">
              <a:lnSpc>
                <a:spcPct val="150000"/>
              </a:lnSpc>
              <a:buClr>
                <a:srgbClr val="C00000"/>
              </a:buClr>
              <a:buAutoNum type="arabicParenR"/>
            </a:pPr>
            <a:r>
              <a:rPr lang="en-US" sz="2000" u="sng" dirty="0">
                <a:ln>
                  <a:solidFill>
                    <a:schemeClr val="tx1"/>
                  </a:solidFill>
                </a:ln>
                <a:latin typeface="Arial" pitchFamily="34" charset="0"/>
                <a:cs typeface="Arial" pitchFamily="34" charset="0"/>
              </a:rPr>
              <a:t>Guaranteed message delivery</a:t>
            </a:r>
          </a:p>
          <a:p>
            <a:pPr marL="514350" indent="-514350">
              <a:lnSpc>
                <a:spcPct val="150000"/>
              </a:lnSpc>
              <a:buClr>
                <a:srgbClr val="C00000"/>
              </a:buClr>
              <a:buAutoNum type="arabicParenR"/>
            </a:pPr>
            <a:r>
              <a:rPr lang="en-US" sz="2000" u="sng" dirty="0">
                <a:ln>
                  <a:solidFill>
                    <a:schemeClr val="tx1"/>
                  </a:solidFill>
                </a:ln>
                <a:latin typeface="Arial" pitchFamily="34" charset="0"/>
                <a:cs typeface="Arial" pitchFamily="34" charset="0"/>
              </a:rPr>
              <a:t>Sequenced and ordered message delivery</a:t>
            </a:r>
          </a:p>
          <a:p>
            <a:pPr marL="514350" indent="-514350">
              <a:lnSpc>
                <a:spcPct val="150000"/>
              </a:lnSpc>
              <a:buClr>
                <a:srgbClr val="C00000"/>
              </a:buClr>
              <a:buAutoNum type="arabicParenR"/>
            </a:pPr>
            <a:r>
              <a:rPr lang="en-US" sz="2000" u="sng" dirty="0">
                <a:ln>
                  <a:solidFill>
                    <a:schemeClr val="tx1"/>
                  </a:solidFill>
                </a:ln>
                <a:latin typeface="Arial" pitchFamily="34" charset="0"/>
                <a:cs typeface="Arial" pitchFamily="34" charset="0"/>
              </a:rPr>
              <a:t>Non duplicate message delivery</a:t>
            </a:r>
          </a:p>
          <a:p>
            <a:pPr marL="514350" indent="-514350">
              <a:lnSpc>
                <a:spcPct val="150000"/>
              </a:lnSpc>
              <a:buClr>
                <a:srgbClr val="C00000"/>
              </a:buClr>
              <a:buAutoNum type="arabicParenR"/>
            </a:pPr>
            <a:r>
              <a:rPr lang="en-US" sz="2000" dirty="0">
                <a:ln>
                  <a:solidFill>
                    <a:schemeClr val="tx1"/>
                  </a:solidFill>
                </a:ln>
                <a:latin typeface="Arial" pitchFamily="34" charset="0"/>
                <a:cs typeface="Arial" pitchFamily="34" charset="0"/>
              </a:rPr>
              <a:t>Support for arbitrarily large messages</a:t>
            </a:r>
          </a:p>
          <a:p>
            <a:pPr marL="514350" indent="-514350">
              <a:lnSpc>
                <a:spcPct val="150000"/>
              </a:lnSpc>
              <a:buClr>
                <a:srgbClr val="C00000"/>
              </a:buClr>
              <a:buAutoNum type="arabicParenR"/>
            </a:pPr>
            <a:r>
              <a:rPr lang="en-US" sz="2000" dirty="0">
                <a:ln>
                  <a:solidFill>
                    <a:schemeClr val="tx1"/>
                  </a:solidFill>
                </a:ln>
                <a:latin typeface="Arial" pitchFamily="34" charset="0"/>
                <a:cs typeface="Arial" pitchFamily="34" charset="0"/>
              </a:rPr>
              <a:t>Support for sender/ receiver synchronization</a:t>
            </a:r>
          </a:p>
          <a:p>
            <a:pPr marL="514350" indent="-514350">
              <a:lnSpc>
                <a:spcPct val="150000"/>
              </a:lnSpc>
              <a:buClr>
                <a:srgbClr val="C00000"/>
              </a:buClr>
              <a:buAutoNum type="arabicParenR"/>
            </a:pPr>
            <a:r>
              <a:rPr lang="en-US" sz="2000" dirty="0">
                <a:ln>
                  <a:solidFill>
                    <a:schemeClr val="tx1"/>
                  </a:solidFill>
                </a:ln>
                <a:latin typeface="Arial" pitchFamily="34" charset="0"/>
                <a:cs typeface="Arial" pitchFamily="34" charset="0"/>
              </a:rPr>
              <a:t>Support for receiver applying </a:t>
            </a:r>
            <a:r>
              <a:rPr lang="en-US" sz="2000" u="sng" dirty="0">
                <a:ln>
                  <a:solidFill>
                    <a:schemeClr val="tx1"/>
                  </a:solidFill>
                </a:ln>
                <a:latin typeface="Arial" pitchFamily="34" charset="0"/>
                <a:cs typeface="Arial" pitchFamily="34" charset="0"/>
              </a:rPr>
              <a:t>flow-control</a:t>
            </a:r>
            <a:r>
              <a:rPr lang="en-US" sz="2000" dirty="0">
                <a:ln>
                  <a:solidFill>
                    <a:schemeClr val="tx1"/>
                  </a:solidFill>
                </a:ln>
                <a:latin typeface="Arial" pitchFamily="34" charset="0"/>
                <a:cs typeface="Arial" pitchFamily="34" charset="0"/>
              </a:rPr>
              <a:t> to sender</a:t>
            </a:r>
          </a:p>
        </p:txBody>
      </p:sp>
      <p:sp>
        <p:nvSpPr>
          <p:cNvPr id="5" name="Rectangle 4"/>
          <p:cNvSpPr/>
          <p:nvPr/>
        </p:nvSpPr>
        <p:spPr>
          <a:xfrm>
            <a:off x="0" y="131311"/>
            <a:ext cx="9144000" cy="1392689"/>
          </a:xfrm>
          <a:prstGeom prst="rect">
            <a:avLst/>
          </a:prstGeom>
          <a:solidFill>
            <a:srgbClr val="FFECD9"/>
          </a:solidFill>
          <a:scene3d>
            <a:camera prst="orthographicFront"/>
            <a:lightRig rig="threePt" dir="t"/>
          </a:scene3d>
          <a:sp3d>
            <a:bevelT w="101600" prst="riblet"/>
          </a:sp3d>
        </p:spPr>
        <p:txBody>
          <a:bodyPr wrap="square">
            <a:spAutoFit/>
          </a:bodyPr>
          <a:lstStyle/>
          <a:p>
            <a:pPr marL="1200150" lvl="0" indent="-511175" eaLnBrk="0" fontAlgn="base" hangingPunct="0">
              <a:lnSpc>
                <a:spcPct val="150000"/>
              </a:lnSpc>
              <a:spcBef>
                <a:spcPct val="20000"/>
              </a:spcBef>
              <a:spcAft>
                <a:spcPct val="0"/>
              </a:spcAft>
              <a:buClr>
                <a:schemeClr val="accent6">
                  <a:lumMod val="75000"/>
                </a:schemeClr>
              </a:buClr>
              <a:buSzPct val="100000"/>
            </a:pPr>
            <a:r>
              <a:rPr lang="en-US" sz="2800" dirty="0">
                <a:ln w="0" cap="rnd" cmpd="thickThin">
                  <a:solidFill>
                    <a:prstClr val="black"/>
                  </a:solidFill>
                  <a:bevel/>
                </a:ln>
                <a:latin typeface="Microsoft Sans Serif" pitchFamily="34" charset="0"/>
                <a:cs typeface="Microsoft Sans Serif" pitchFamily="34" charset="0"/>
              </a:rPr>
              <a:t>Recall that </a:t>
            </a:r>
            <a:r>
              <a:rPr lang="en-US" sz="2800" dirty="0">
                <a:ln w="0" cap="rnd" cmpd="thickThin">
                  <a:solidFill>
                    <a:prstClr val="black"/>
                  </a:solidFill>
                  <a:bevel/>
                </a:ln>
                <a:solidFill>
                  <a:srgbClr val="FF0000"/>
                </a:solidFill>
                <a:latin typeface="Microsoft Sans Serif" pitchFamily="34" charset="0"/>
                <a:cs typeface="Microsoft Sans Serif" pitchFamily="34" charset="0"/>
              </a:rPr>
              <a:t>IP is best-effort</a:t>
            </a:r>
            <a:r>
              <a:rPr lang="en-US" sz="2800" b="1" dirty="0">
                <a:ln w="0" cap="rnd" cmpd="thickThin">
                  <a:solidFill>
                    <a:prstClr val="black"/>
                  </a:solidFill>
                  <a:bevel/>
                </a:ln>
                <a:latin typeface="Microsoft Sans Serif" pitchFamily="34" charset="0"/>
                <a:cs typeface="Microsoft Sans Serif" pitchFamily="34" charset="0"/>
              </a:rPr>
              <a:t>; </a:t>
            </a:r>
            <a:r>
              <a:rPr lang="en-US" sz="2800" dirty="0">
                <a:ln w="0" cap="rnd" cmpd="thickThin">
                  <a:solidFill>
                    <a:prstClr val="black"/>
                  </a:solidFill>
                  <a:bevel/>
                </a:ln>
                <a:latin typeface="Microsoft Sans Serif" pitchFamily="34" charset="0"/>
                <a:cs typeface="Microsoft Sans Serif" pitchFamily="34" charset="0"/>
              </a:rPr>
              <a:t>i.e., packets can be:</a:t>
            </a:r>
          </a:p>
          <a:p>
            <a:pPr marL="1200150" lvl="1" indent="-976313" algn="ctr" eaLnBrk="0" fontAlgn="base" hangingPunct="0">
              <a:lnSpc>
                <a:spcPct val="150000"/>
              </a:lnSpc>
              <a:spcBef>
                <a:spcPct val="20000"/>
              </a:spcBef>
              <a:spcAft>
                <a:spcPct val="0"/>
              </a:spcAft>
              <a:buClr>
                <a:schemeClr val="accent6">
                  <a:lumMod val="75000"/>
                </a:schemeClr>
              </a:buClr>
              <a:buSzPct val="100000"/>
            </a:pPr>
            <a:r>
              <a:rPr lang="en-US" sz="2500" dirty="0">
                <a:ln w="0" cap="rnd" cmpd="thickThin">
                  <a:solidFill>
                    <a:prstClr val="black"/>
                  </a:solidFill>
                  <a:bevel/>
                </a:ln>
                <a:solidFill>
                  <a:srgbClr val="FF6600"/>
                </a:solidFill>
                <a:latin typeface="Microsoft Sans Serif" pitchFamily="34" charset="0"/>
                <a:cs typeface="Microsoft Sans Serif" pitchFamily="34" charset="0"/>
              </a:rPr>
              <a:t>Lost, delayed, duplicated, delivered out of order, corrupted. </a:t>
            </a:r>
            <a:endParaRPr lang="en-US" sz="2500" dirty="0">
              <a:solidFill>
                <a:srgbClr val="FF6600"/>
              </a:solidFill>
            </a:endParaRPr>
          </a:p>
        </p:txBody>
      </p:sp>
      <p:sp>
        <p:nvSpPr>
          <p:cNvPr id="6" name="Rectangle 5"/>
          <p:cNvSpPr/>
          <p:nvPr/>
        </p:nvSpPr>
        <p:spPr>
          <a:xfrm>
            <a:off x="4343400" y="6019800"/>
            <a:ext cx="2895600" cy="369332"/>
          </a:xfrm>
          <a:prstGeom prst="rect">
            <a:avLst/>
          </a:prstGeom>
        </p:spPr>
        <p:txBody>
          <a:bodyPr wrap="square">
            <a:spAutoFit/>
          </a:bodyPr>
          <a:lstStyle/>
          <a:p>
            <a:pPr marL="512763" indent="-512763" eaLnBrk="0" fontAlgn="base" hangingPunct="0">
              <a:spcBef>
                <a:spcPct val="20000"/>
              </a:spcBef>
              <a:spcAft>
                <a:spcPct val="0"/>
              </a:spcAft>
              <a:buClr>
                <a:srgbClr val="3333CC"/>
              </a:buClr>
              <a:buSzPct val="85000"/>
            </a:pPr>
            <a:r>
              <a:rPr lang="en-US" dirty="0">
                <a:ln w="0" cap="rnd" cmpd="thickThin">
                  <a:solidFill>
                    <a:prstClr val="black"/>
                  </a:solidFill>
                  <a:bevel/>
                </a:ln>
                <a:solidFill>
                  <a:srgbClr val="FF0000"/>
                </a:solidFill>
                <a:latin typeface="Microsoft Sans Serif" pitchFamily="34" charset="0"/>
                <a:cs typeface="Microsoft Sans Serif" pitchFamily="34" charset="0"/>
              </a:rPr>
              <a:t>Q: What is flow control?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4775"/>
          </a:xfrm>
          <a:prstGeom prst="rect">
            <a:avLst/>
          </a:prstGeom>
          <a:solidFill>
            <a:srgbClr val="F79646">
              <a:lumMod val="75000"/>
            </a:srgbClr>
          </a:solidFill>
        </p:spPr>
        <p:txBody>
          <a:bodyPr wrap="square" rtlCol="0">
            <a:spAutoFit/>
          </a:bodyPr>
          <a:lstStyle/>
          <a:p>
            <a:pPr algn="ctr">
              <a:defRPr/>
            </a:pPr>
            <a:r>
              <a:rPr lang="en-US" sz="3200" b="1" dirty="0">
                <a:ln>
                  <a:solidFill>
                    <a:prstClr val="black"/>
                  </a:solidFill>
                </a:ln>
                <a:solidFill>
                  <a:prstClr val="white"/>
                </a:solidFill>
                <a:latin typeface="Tahoma" pitchFamily="34" charset="0"/>
                <a:cs typeface="Tahoma" pitchFamily="34" charset="0"/>
              </a:rPr>
              <a:t>Various protocols at the Transport Layer</a:t>
            </a:r>
            <a:endParaRPr lang="th-TH" sz="3200" b="1" dirty="0">
              <a:ln>
                <a:solidFill>
                  <a:prstClr val="black"/>
                </a:solidFill>
              </a:ln>
              <a:solidFill>
                <a:prstClr val="white"/>
              </a:solidFill>
              <a:latin typeface="Tahoma" pitchFamily="34" charset="0"/>
              <a:cs typeface="Tahoma" pitchFamily="34" charset="0"/>
            </a:endParaRPr>
          </a:p>
        </p:txBody>
      </p:sp>
      <p:sp>
        <p:nvSpPr>
          <p:cNvPr id="3" name="Rectangle 2"/>
          <p:cNvSpPr/>
          <p:nvPr/>
        </p:nvSpPr>
        <p:spPr>
          <a:xfrm>
            <a:off x="152400" y="685800"/>
            <a:ext cx="8915400" cy="5318379"/>
          </a:xfrm>
          <a:prstGeom prst="rect">
            <a:avLst/>
          </a:prstGeom>
        </p:spPr>
        <p:txBody>
          <a:bodyPr wrap="square">
            <a:spAutoFit/>
          </a:bodyPr>
          <a:lstStyle/>
          <a:p>
            <a:pPr marL="512763" indent="-512763" eaLnBrk="0" fontAlgn="base" hangingPunct="0">
              <a:spcBef>
                <a:spcPct val="20000"/>
              </a:spcBef>
              <a:spcAft>
                <a:spcPct val="0"/>
              </a:spcAft>
              <a:buClr>
                <a:srgbClr val="3333CC"/>
              </a:buClr>
              <a:buSzPct val="85000"/>
            </a:pPr>
            <a:r>
              <a:rPr lang="en-US" sz="2400" dirty="0">
                <a:ln w="0" cap="rnd" cmpd="thickThin">
                  <a:solidFill>
                    <a:prstClr val="black"/>
                  </a:solidFill>
                  <a:bevel/>
                </a:ln>
                <a:solidFill>
                  <a:srgbClr val="000000"/>
                </a:solidFill>
                <a:latin typeface="Microsoft Sans Serif" pitchFamily="34" charset="0"/>
                <a:cs typeface="Microsoft Sans Serif" pitchFamily="34" charset="0"/>
              </a:rPr>
              <a:t>Provides logical communication between processes</a:t>
            </a:r>
          </a:p>
          <a:p>
            <a:pPr marL="512763" indent="-512763" eaLnBrk="0" fontAlgn="base" hangingPunct="0">
              <a:spcBef>
                <a:spcPct val="20000"/>
              </a:spcBef>
              <a:spcAft>
                <a:spcPct val="0"/>
              </a:spcAft>
              <a:buClr>
                <a:srgbClr val="3333CC"/>
              </a:buClr>
              <a:buSzPct val="85000"/>
            </a:pPr>
            <a:endParaRPr lang="en-US" b="1" dirty="0">
              <a:ln w="0" cap="rnd" cmpd="thickThin">
                <a:solidFill>
                  <a:prstClr val="black"/>
                </a:solidFill>
                <a:bevel/>
              </a:ln>
              <a:solidFill>
                <a:srgbClr val="FF6600"/>
              </a:solidFill>
              <a:latin typeface="Microsoft Sans Serif" pitchFamily="34" charset="0"/>
              <a:cs typeface="Microsoft Sans Serif" pitchFamily="34" charset="0"/>
            </a:endParaRPr>
          </a:p>
          <a:p>
            <a:pPr marL="512763" indent="-512763" eaLnBrk="0" fontAlgn="base" hangingPunct="0">
              <a:spcBef>
                <a:spcPct val="20000"/>
              </a:spcBef>
              <a:spcAft>
                <a:spcPct val="0"/>
              </a:spcAft>
              <a:buClr>
                <a:srgbClr val="3333CC"/>
              </a:buClr>
              <a:buSzPct val="85000"/>
            </a:pPr>
            <a:r>
              <a:rPr lang="en-US" b="1" dirty="0">
                <a:ln w="0" cap="rnd" cmpd="thickThin">
                  <a:solidFill>
                    <a:prstClr val="black"/>
                  </a:solidFill>
                  <a:bevel/>
                </a:ln>
                <a:solidFill>
                  <a:srgbClr val="FF6600"/>
                </a:solidFill>
                <a:latin typeface="Microsoft Sans Serif" pitchFamily="34" charset="0"/>
                <a:cs typeface="Microsoft Sans Serif" pitchFamily="34" charset="0"/>
              </a:rPr>
              <a:t>1 – </a:t>
            </a:r>
            <a:r>
              <a:rPr lang="en-US" dirty="0">
                <a:ln w="0" cap="rnd" cmpd="thickThin">
                  <a:solidFill>
                    <a:prstClr val="black"/>
                  </a:solidFill>
                  <a:bevel/>
                </a:ln>
                <a:solidFill>
                  <a:srgbClr val="000000"/>
                </a:solidFill>
                <a:latin typeface="Microsoft Sans Serif" pitchFamily="34" charset="0"/>
                <a:cs typeface="Microsoft Sans Serif" pitchFamily="34" charset="0"/>
              </a:rPr>
              <a:t>UDP – Connection less, unreliable</a:t>
            </a:r>
          </a:p>
          <a:p>
            <a:pPr marL="512763" indent="-512763" eaLnBrk="0" fontAlgn="base" hangingPunct="0">
              <a:spcBef>
                <a:spcPct val="20000"/>
              </a:spcBef>
              <a:spcAft>
                <a:spcPct val="0"/>
              </a:spcAft>
              <a:buClr>
                <a:srgbClr val="3333CC"/>
              </a:buClr>
              <a:buSzPct val="85000"/>
            </a:pPr>
            <a:r>
              <a:rPr lang="en-US" b="1" dirty="0">
                <a:ln w="0" cap="rnd" cmpd="thickThin">
                  <a:solidFill>
                    <a:prstClr val="black"/>
                  </a:solidFill>
                  <a:bevel/>
                </a:ln>
                <a:solidFill>
                  <a:srgbClr val="FF6600"/>
                </a:solidFill>
                <a:latin typeface="Microsoft Sans Serif" pitchFamily="34" charset="0"/>
                <a:cs typeface="Microsoft Sans Serif" pitchFamily="34" charset="0"/>
              </a:rPr>
              <a:t>2 – </a:t>
            </a:r>
            <a:r>
              <a:rPr lang="en-US" dirty="0">
                <a:ln w="0" cap="rnd" cmpd="thickThin">
                  <a:solidFill>
                    <a:prstClr val="black"/>
                  </a:solidFill>
                  <a:bevel/>
                </a:ln>
                <a:solidFill>
                  <a:srgbClr val="000000"/>
                </a:solidFill>
                <a:latin typeface="Microsoft Sans Serif" pitchFamily="34" charset="0"/>
                <a:cs typeface="Microsoft Sans Serif" pitchFamily="34" charset="0"/>
              </a:rPr>
              <a:t>TCP – Connection oriented, reliable</a:t>
            </a:r>
          </a:p>
          <a:p>
            <a:pPr marL="512763" indent="-512763" eaLnBrk="0" fontAlgn="base" hangingPunct="0">
              <a:spcBef>
                <a:spcPct val="20000"/>
              </a:spcBef>
              <a:spcAft>
                <a:spcPct val="0"/>
              </a:spcAft>
              <a:buClr>
                <a:srgbClr val="3333CC"/>
              </a:buClr>
              <a:buSzPct val="85000"/>
            </a:pPr>
            <a:r>
              <a:rPr lang="en-US" b="1" dirty="0">
                <a:ln w="0" cap="rnd" cmpd="thickThin">
                  <a:solidFill>
                    <a:prstClr val="black"/>
                  </a:solidFill>
                  <a:bevel/>
                </a:ln>
                <a:solidFill>
                  <a:srgbClr val="FF6600"/>
                </a:solidFill>
                <a:latin typeface="Microsoft Sans Serif" pitchFamily="34" charset="0"/>
                <a:cs typeface="Microsoft Sans Serif" pitchFamily="34" charset="0"/>
              </a:rPr>
              <a:t>3 – </a:t>
            </a:r>
            <a:r>
              <a:rPr lang="en-US" dirty="0">
                <a:ln w="0" cap="rnd" cmpd="thickThin">
                  <a:solidFill>
                    <a:prstClr val="black"/>
                  </a:solidFill>
                  <a:bevel/>
                </a:ln>
                <a:solidFill>
                  <a:srgbClr val="000000"/>
                </a:solidFill>
                <a:latin typeface="Microsoft Sans Serif" pitchFamily="34" charset="0"/>
                <a:cs typeface="Microsoft Sans Serif" pitchFamily="34" charset="0"/>
              </a:rPr>
              <a:t>SCTP – Features of both (RFC 4960)</a:t>
            </a:r>
          </a:p>
          <a:p>
            <a:pPr eaLnBrk="0" fontAlgn="base" hangingPunct="0">
              <a:spcBef>
                <a:spcPct val="20000"/>
              </a:spcBef>
              <a:spcAft>
                <a:spcPct val="0"/>
              </a:spcAft>
              <a:buClr>
                <a:srgbClr val="3333CC"/>
              </a:buClr>
              <a:buSzPct val="85000"/>
            </a:pPr>
            <a:endParaRPr lang="en-US" dirty="0">
              <a:ln w="0" cap="rnd" cmpd="thickThin">
                <a:solidFill>
                  <a:prstClr val="black"/>
                </a:solidFill>
                <a:bevel/>
              </a:ln>
              <a:solidFill>
                <a:srgbClr val="000000"/>
              </a:solidFill>
              <a:latin typeface="Microsoft Sans Serif" pitchFamily="34" charset="0"/>
              <a:cs typeface="Microsoft Sans Serif" pitchFamily="34" charset="0"/>
            </a:endParaRPr>
          </a:p>
          <a:p>
            <a:pPr eaLnBrk="0" fontAlgn="base" hangingPunct="0">
              <a:spcBef>
                <a:spcPct val="20000"/>
              </a:spcBef>
              <a:spcAft>
                <a:spcPct val="0"/>
              </a:spcAft>
              <a:buClr>
                <a:srgbClr val="3333CC"/>
              </a:buClr>
              <a:buSzPct val="85000"/>
            </a:pPr>
            <a:r>
              <a:rPr lang="en-US" u="sng" dirty="0">
                <a:ln w="0" cap="rnd" cmpd="thickThin">
                  <a:solidFill>
                    <a:prstClr val="black"/>
                  </a:solidFill>
                  <a:bevel/>
                </a:ln>
                <a:solidFill>
                  <a:srgbClr val="000000"/>
                </a:solidFill>
                <a:latin typeface="Microsoft Sans Serif" pitchFamily="34" charset="0"/>
                <a:cs typeface="Microsoft Sans Serif" pitchFamily="34" charset="0"/>
              </a:rPr>
              <a:t>Multiplexing and de-multiplexing </a:t>
            </a:r>
            <a:r>
              <a:rPr lang="en-US" dirty="0">
                <a:ln w="0" cap="rnd" cmpd="thickThin">
                  <a:solidFill>
                    <a:prstClr val="black"/>
                  </a:solidFill>
                  <a:bevel/>
                </a:ln>
                <a:solidFill>
                  <a:srgbClr val="000000"/>
                </a:solidFill>
                <a:latin typeface="Microsoft Sans Serif" pitchFamily="34" charset="0"/>
                <a:cs typeface="Microsoft Sans Serif" pitchFamily="34" charset="0"/>
              </a:rPr>
              <a:t>is carried out at the transport layer in order to allow multiple processes to communicate. </a:t>
            </a:r>
          </a:p>
          <a:p>
            <a:pPr eaLnBrk="0" fontAlgn="base" hangingPunct="0">
              <a:spcBef>
                <a:spcPct val="20000"/>
              </a:spcBef>
              <a:spcAft>
                <a:spcPct val="0"/>
              </a:spcAft>
              <a:buClr>
                <a:srgbClr val="3333CC"/>
              </a:buClr>
              <a:buSzPct val="85000"/>
            </a:pPr>
            <a:endParaRPr lang="en-US" u="sng" dirty="0">
              <a:ln w="0" cap="rnd" cmpd="thickThin">
                <a:solidFill>
                  <a:prstClr val="black"/>
                </a:solidFill>
                <a:bevel/>
              </a:ln>
              <a:solidFill>
                <a:srgbClr val="000000"/>
              </a:solidFill>
              <a:latin typeface="Microsoft Sans Serif" pitchFamily="34" charset="0"/>
              <a:cs typeface="Microsoft Sans Serif" pitchFamily="34" charset="0"/>
            </a:endParaRPr>
          </a:p>
          <a:p>
            <a:pPr eaLnBrk="0" fontAlgn="base" hangingPunct="0">
              <a:spcBef>
                <a:spcPct val="20000"/>
              </a:spcBef>
              <a:spcAft>
                <a:spcPct val="0"/>
              </a:spcAft>
              <a:buClr>
                <a:srgbClr val="3333CC"/>
              </a:buClr>
              <a:buSzPct val="85000"/>
            </a:pPr>
            <a:r>
              <a:rPr lang="en-US" u="sng" dirty="0">
                <a:ln w="0" cap="rnd" cmpd="thickThin">
                  <a:solidFill>
                    <a:prstClr val="black"/>
                  </a:solidFill>
                  <a:bevel/>
                </a:ln>
                <a:solidFill>
                  <a:srgbClr val="000000"/>
                </a:solidFill>
                <a:latin typeface="Microsoft Sans Serif" pitchFamily="34" charset="0"/>
                <a:cs typeface="Microsoft Sans Serif" pitchFamily="34" charset="0"/>
              </a:rPr>
              <a:t>Processes use sockets</a:t>
            </a:r>
            <a:r>
              <a:rPr lang="en-US" dirty="0">
                <a:ln w="0" cap="rnd" cmpd="thickThin">
                  <a:solidFill>
                    <a:prstClr val="black"/>
                  </a:solidFill>
                  <a:bevel/>
                </a:ln>
                <a:solidFill>
                  <a:srgbClr val="000000"/>
                </a:solidFill>
                <a:latin typeface="Microsoft Sans Serif" pitchFamily="34" charset="0"/>
                <a:cs typeface="Microsoft Sans Serif" pitchFamily="34" charset="0"/>
              </a:rPr>
              <a:t> to communicate with the network layer.</a:t>
            </a:r>
          </a:p>
          <a:p>
            <a:pPr marL="512763" indent="-512763" eaLnBrk="0" fontAlgn="base" hangingPunct="0">
              <a:spcBef>
                <a:spcPct val="20000"/>
              </a:spcBef>
              <a:spcAft>
                <a:spcPct val="0"/>
              </a:spcAft>
              <a:buClr>
                <a:srgbClr val="3333CC"/>
              </a:buClr>
              <a:buSzPct val="85000"/>
            </a:pPr>
            <a:endParaRPr lang="en-US" dirty="0">
              <a:ln w="0" cap="rnd" cmpd="thickThin">
                <a:solidFill>
                  <a:prstClr val="black"/>
                </a:solidFill>
                <a:bevel/>
              </a:ln>
              <a:solidFill>
                <a:srgbClr val="000000"/>
              </a:solidFill>
              <a:latin typeface="Microsoft Sans Serif" pitchFamily="34" charset="0"/>
              <a:cs typeface="Microsoft Sans Serif" pitchFamily="34" charset="0"/>
            </a:endParaRPr>
          </a:p>
          <a:p>
            <a:pPr marL="512763" indent="-512763" eaLnBrk="0" fontAlgn="base" hangingPunct="0">
              <a:spcBef>
                <a:spcPct val="20000"/>
              </a:spcBef>
              <a:spcAft>
                <a:spcPct val="0"/>
              </a:spcAft>
              <a:buClr>
                <a:srgbClr val="3333CC"/>
              </a:buClr>
              <a:buSzPct val="85000"/>
            </a:pPr>
            <a:r>
              <a:rPr lang="en-US" u="sng" dirty="0">
                <a:ln w="0" cap="rnd" cmpd="thickThin">
                  <a:solidFill>
                    <a:prstClr val="black"/>
                  </a:solidFill>
                  <a:bevel/>
                </a:ln>
                <a:solidFill>
                  <a:srgbClr val="000000"/>
                </a:solidFill>
                <a:latin typeface="Microsoft Sans Serif" pitchFamily="34" charset="0"/>
                <a:cs typeface="Microsoft Sans Serif" pitchFamily="34" charset="0"/>
              </a:rPr>
              <a:t>Error checking </a:t>
            </a:r>
            <a:r>
              <a:rPr lang="en-US" dirty="0">
                <a:ln w="0" cap="rnd" cmpd="thickThin">
                  <a:solidFill>
                    <a:prstClr val="black"/>
                  </a:solidFill>
                  <a:bevel/>
                </a:ln>
                <a:solidFill>
                  <a:srgbClr val="000000"/>
                </a:solidFill>
                <a:latin typeface="Microsoft Sans Serif" pitchFamily="34" charset="0"/>
                <a:cs typeface="Microsoft Sans Serif" pitchFamily="34" charset="0"/>
              </a:rPr>
              <a:t>also performed </a:t>
            </a:r>
          </a:p>
          <a:p>
            <a:pPr marL="512763" indent="-512763" eaLnBrk="0" fontAlgn="base" hangingPunct="0">
              <a:spcBef>
                <a:spcPct val="20000"/>
              </a:spcBef>
              <a:spcAft>
                <a:spcPct val="0"/>
              </a:spcAft>
              <a:buClr>
                <a:srgbClr val="3333CC"/>
              </a:buClr>
              <a:buSzPct val="85000"/>
            </a:pPr>
            <a:r>
              <a:rPr lang="en-US" dirty="0">
                <a:ln w="0" cap="rnd" cmpd="thickThin">
                  <a:solidFill>
                    <a:prstClr val="black"/>
                  </a:solidFill>
                  <a:bevel/>
                </a:ln>
                <a:solidFill>
                  <a:srgbClr val="000000"/>
                </a:solidFill>
                <a:latin typeface="Microsoft Sans Serif" pitchFamily="34" charset="0"/>
                <a:cs typeface="Microsoft Sans Serif" pitchFamily="34" charset="0"/>
              </a:rPr>
              <a:t>at the transport layer (RFC 1071)</a:t>
            </a:r>
          </a:p>
          <a:p>
            <a:pPr marL="512763" indent="-512763" eaLnBrk="0" fontAlgn="base" hangingPunct="0">
              <a:spcBef>
                <a:spcPct val="20000"/>
              </a:spcBef>
              <a:spcAft>
                <a:spcPct val="0"/>
              </a:spcAft>
              <a:buClr>
                <a:srgbClr val="3333CC"/>
              </a:buClr>
              <a:buSzPct val="85000"/>
            </a:pPr>
            <a:endParaRPr lang="en-US" dirty="0">
              <a:ln w="0" cap="rnd" cmpd="thickThin">
                <a:solidFill>
                  <a:prstClr val="black"/>
                </a:solidFill>
                <a:bevel/>
              </a:ln>
              <a:solidFill>
                <a:srgbClr val="000000"/>
              </a:solidFill>
              <a:latin typeface="Microsoft Sans Serif" pitchFamily="34" charset="0"/>
              <a:cs typeface="Microsoft Sans Serif" pitchFamily="34" charset="0"/>
            </a:endParaRPr>
          </a:p>
          <a:p>
            <a:pPr marL="512763" indent="-512763" eaLnBrk="0" fontAlgn="base" hangingPunct="0">
              <a:spcBef>
                <a:spcPct val="20000"/>
              </a:spcBef>
              <a:spcAft>
                <a:spcPct val="0"/>
              </a:spcAft>
              <a:buClr>
                <a:srgbClr val="3333CC"/>
              </a:buClr>
              <a:buSzPct val="85000"/>
            </a:pPr>
            <a:r>
              <a:rPr lang="en-US" sz="1600" dirty="0">
                <a:ln w="0" cap="rnd" cmpd="thickThin">
                  <a:solidFill>
                    <a:prstClr val="black"/>
                  </a:solidFill>
                  <a:bevel/>
                </a:ln>
                <a:solidFill>
                  <a:srgbClr val="FF0000"/>
                </a:solidFill>
                <a:latin typeface="Microsoft Sans Serif" pitchFamily="34" charset="0"/>
                <a:cs typeface="Microsoft Sans Serif" pitchFamily="34" charset="0"/>
              </a:rPr>
              <a:t>Q: How is the transport layer functionality </a:t>
            </a:r>
          </a:p>
          <a:p>
            <a:pPr marL="512763" indent="-512763" eaLnBrk="0" fontAlgn="base" hangingPunct="0">
              <a:spcBef>
                <a:spcPct val="20000"/>
              </a:spcBef>
              <a:spcAft>
                <a:spcPct val="0"/>
              </a:spcAft>
              <a:buClr>
                <a:srgbClr val="3333CC"/>
              </a:buClr>
              <a:buSzPct val="85000"/>
            </a:pPr>
            <a:r>
              <a:rPr lang="en-US" sz="1600" dirty="0">
                <a:ln w="0" cap="rnd" cmpd="thickThin">
                  <a:solidFill>
                    <a:prstClr val="black"/>
                  </a:solidFill>
                  <a:bevel/>
                </a:ln>
                <a:solidFill>
                  <a:srgbClr val="FF0000"/>
                </a:solidFill>
                <a:latin typeface="Microsoft Sans Serif" pitchFamily="34" charset="0"/>
                <a:cs typeface="Microsoft Sans Serif" pitchFamily="34" charset="0"/>
              </a:rPr>
              <a:t>different from the network layer?</a:t>
            </a:r>
          </a:p>
        </p:txBody>
      </p:sp>
      <p:pic>
        <p:nvPicPr>
          <p:cNvPr id="4" name="Picture 12"/>
          <p:cNvPicPr>
            <a:picLocks noChangeAspect="1" noChangeArrowheads="1"/>
          </p:cNvPicPr>
          <p:nvPr/>
        </p:nvPicPr>
        <p:blipFill>
          <a:blip r:embed="rId2"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3886200" y="4038600"/>
            <a:ext cx="4878765" cy="2363309"/>
          </a:xfrm>
          <a:prstGeom prst="rect">
            <a:avLst/>
          </a:prstGeom>
          <a:noFill/>
          <a:ln w="9525">
            <a:noFill/>
            <a:miter lim="800000"/>
            <a:headEnd/>
            <a:tailEnd/>
          </a:ln>
          <a:effectLst/>
        </p:spPr>
      </p:pic>
      <p:cxnSp>
        <p:nvCxnSpPr>
          <p:cNvPr id="6" name="Straight Connector 5"/>
          <p:cNvCxnSpPr/>
          <p:nvPr/>
        </p:nvCxnSpPr>
        <p:spPr>
          <a:xfrm>
            <a:off x="3886200" y="6324600"/>
            <a:ext cx="4876800" cy="0"/>
          </a:xfrm>
          <a:prstGeom prst="line">
            <a:avLst/>
          </a:prstGeom>
          <a:ln w="508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114961"/>
            <a:ext cx="9144000" cy="646331"/>
          </a:xfrm>
          <a:prstGeom prst="rect">
            <a:avLst/>
          </a:prstGeom>
          <a:solidFill>
            <a:schemeClr val="accent6">
              <a:lumMod val="75000"/>
            </a:schemeClr>
          </a:solidFill>
        </p:spPr>
        <p:txBody>
          <a:bodyPr wrap="square" rtlCol="0">
            <a:spAutoFit/>
          </a:bodyPr>
          <a:lstStyle/>
          <a:p>
            <a:pPr algn="ctr"/>
            <a:r>
              <a:rPr lang="en-US" sz="3600" b="1" dirty="0">
                <a:ln>
                  <a:solidFill>
                    <a:prstClr val="white"/>
                  </a:solidFill>
                </a:ln>
                <a:solidFill>
                  <a:prstClr val="black"/>
                </a:solidFill>
                <a:latin typeface="Tahoma" pitchFamily="34" charset="0"/>
                <a:cs typeface="Tahoma" pitchFamily="34" charset="0"/>
              </a:rPr>
              <a:t>           User Datagram Protocol: </a:t>
            </a:r>
            <a:r>
              <a:rPr lang="en-US" sz="3600" b="1" dirty="0">
                <a:ln>
                  <a:solidFill>
                    <a:prstClr val="black"/>
                  </a:solidFill>
                </a:ln>
                <a:solidFill>
                  <a:prstClr val="white"/>
                </a:solidFill>
                <a:latin typeface="Tahoma" pitchFamily="34" charset="0"/>
                <a:cs typeface="Tahoma" pitchFamily="34" charset="0"/>
              </a:rPr>
              <a:t>UDP</a:t>
            </a:r>
            <a:endParaRPr lang="th-TH" sz="3200" b="1" dirty="0">
              <a:ln>
                <a:solidFill>
                  <a:prstClr val="black"/>
                </a:solidFill>
              </a:ln>
              <a:solidFill>
                <a:prstClr val="white"/>
              </a:solidFill>
              <a:latin typeface="Tahoma" pitchFamily="34" charset="0"/>
              <a:cs typeface="Tahoma" pitchFamily="34" charset="0"/>
            </a:endParaRPr>
          </a:p>
        </p:txBody>
      </p:sp>
      <p:sp>
        <p:nvSpPr>
          <p:cNvPr id="3" name="Oval 2"/>
          <p:cNvSpPr/>
          <p:nvPr/>
        </p:nvSpPr>
        <p:spPr>
          <a:xfrm>
            <a:off x="304800" y="914400"/>
            <a:ext cx="1066800" cy="1143000"/>
          </a:xfrm>
          <a:prstGeom prst="ellipse">
            <a:avLst/>
          </a:prstGeom>
          <a:solidFill>
            <a:srgbClr val="C0000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prstClr val="white"/>
                </a:solidFill>
                <a:latin typeface="Playbill" pitchFamily="82" charset="0"/>
              </a:rPr>
              <a:t>2</a:t>
            </a:r>
          </a:p>
        </p:txBody>
      </p:sp>
      <p:pic>
        <p:nvPicPr>
          <p:cNvPr id="4" name="Picture 10"/>
          <p:cNvPicPr>
            <a:picLocks noChangeAspect="1" noChangeArrowheads="1"/>
          </p:cNvPicPr>
          <p:nvPr/>
        </p:nvPicPr>
        <p:blipFill>
          <a:blip r:embed="rId3" cstate="print">
            <a:duotone>
              <a:schemeClr val="accent2">
                <a:shade val="45000"/>
                <a:satMod val="135000"/>
              </a:schemeClr>
              <a:prstClr val="white"/>
            </a:duotone>
            <a:clrChange>
              <a:clrFrom>
                <a:srgbClr val="FFFFFF"/>
              </a:clrFrom>
              <a:clrTo>
                <a:srgbClr val="FFFFFF">
                  <a:alpha val="0"/>
                </a:srgbClr>
              </a:clrTo>
            </a:clrChange>
          </a:blip>
          <a:srcRect/>
          <a:stretch>
            <a:fillRect/>
          </a:stretch>
        </p:blipFill>
        <p:spPr bwMode="auto">
          <a:xfrm>
            <a:off x="5029200" y="2362200"/>
            <a:ext cx="3764164" cy="2362200"/>
          </a:xfrm>
          <a:prstGeom prst="rect">
            <a:avLst/>
          </a:prstGeom>
          <a:noFill/>
          <a:ln w="9525">
            <a:noFill/>
            <a:miter lim="800000"/>
            <a:headEnd/>
            <a:tailEnd/>
          </a:ln>
          <a:effectLst/>
        </p:spPr>
      </p:pic>
      <p:sp>
        <p:nvSpPr>
          <p:cNvPr id="5" name="Rectangle 4"/>
          <p:cNvSpPr/>
          <p:nvPr/>
        </p:nvSpPr>
        <p:spPr>
          <a:xfrm>
            <a:off x="5105400" y="4876800"/>
            <a:ext cx="3886200" cy="1077218"/>
          </a:xfrm>
          <a:prstGeom prst="rect">
            <a:avLst/>
          </a:prstGeom>
        </p:spPr>
        <p:txBody>
          <a:bodyPr wrap="square">
            <a:spAutoFit/>
          </a:bodyPr>
          <a:lstStyle/>
          <a:p>
            <a:pPr algn="ctr"/>
            <a:r>
              <a:rPr lang="en-US" sz="1600" dirty="0">
                <a:ln w="0" cap="rnd" cmpd="thickThin">
                  <a:solidFill>
                    <a:schemeClr val="tx1"/>
                  </a:solidFill>
                  <a:bevel/>
                </a:ln>
                <a:latin typeface="Arial" pitchFamily="34" charset="0"/>
                <a:cs typeface="Arial" pitchFamily="34" charset="0"/>
              </a:rPr>
              <a:t>UDP: Simple because it only adds </a:t>
            </a:r>
            <a:r>
              <a:rPr lang="en-US" sz="1600" u="sng" dirty="0">
                <a:ln w="0" cap="rnd" cmpd="thickThin">
                  <a:solidFill>
                    <a:schemeClr val="tx1"/>
                  </a:solidFill>
                  <a:bevel/>
                </a:ln>
                <a:latin typeface="Arial" pitchFamily="34" charset="0"/>
                <a:cs typeface="Arial" pitchFamily="34" charset="0"/>
              </a:rPr>
              <a:t>port numbers</a:t>
            </a:r>
            <a:r>
              <a:rPr lang="en-US" sz="1600" dirty="0">
                <a:ln w="0" cap="rnd" cmpd="thickThin">
                  <a:solidFill>
                    <a:schemeClr val="tx1"/>
                  </a:solidFill>
                  <a:bevel/>
                </a:ln>
                <a:latin typeface="Arial" pitchFamily="34" charset="0"/>
                <a:cs typeface="Arial" pitchFamily="34" charset="0"/>
              </a:rPr>
              <a:t> and some </a:t>
            </a:r>
            <a:r>
              <a:rPr lang="en-US" sz="1600" u="sng" dirty="0">
                <a:ln w="0" cap="rnd" cmpd="thickThin">
                  <a:solidFill>
                    <a:schemeClr val="tx1"/>
                  </a:solidFill>
                  <a:bevel/>
                </a:ln>
                <a:latin typeface="Arial" pitchFamily="34" charset="0"/>
                <a:cs typeface="Arial" pitchFamily="34" charset="0"/>
              </a:rPr>
              <a:t>error correction</a:t>
            </a:r>
            <a:r>
              <a:rPr lang="en-US" sz="1600" dirty="0">
                <a:ln w="0" cap="rnd" cmpd="thickThin">
                  <a:solidFill>
                    <a:schemeClr val="tx1"/>
                  </a:solidFill>
                  <a:bevel/>
                </a:ln>
                <a:latin typeface="Arial" pitchFamily="34" charset="0"/>
                <a:cs typeface="Arial" pitchFamily="34" charset="0"/>
              </a:rPr>
              <a:t> before sending to IP Layer. </a:t>
            </a:r>
          </a:p>
          <a:p>
            <a:pPr algn="ctr"/>
            <a:r>
              <a:rPr lang="en-US" sz="1600" dirty="0">
                <a:ln w="0" cap="rnd" cmpd="thickThin">
                  <a:solidFill>
                    <a:schemeClr val="tx1"/>
                  </a:solidFill>
                  <a:bevel/>
                </a:ln>
                <a:latin typeface="Arial" pitchFamily="34" charset="0"/>
                <a:cs typeface="Arial" pitchFamily="34" charset="0"/>
              </a:rPr>
              <a:t>(Minimum extra information is added.)</a:t>
            </a:r>
          </a:p>
        </p:txBody>
      </p:sp>
      <p:sp>
        <p:nvSpPr>
          <p:cNvPr id="6" name="Rectangle 5"/>
          <p:cNvSpPr/>
          <p:nvPr/>
        </p:nvSpPr>
        <p:spPr>
          <a:xfrm>
            <a:off x="1447800" y="1828800"/>
            <a:ext cx="7315200" cy="369332"/>
          </a:xfrm>
          <a:prstGeom prst="rect">
            <a:avLst/>
          </a:prstGeom>
        </p:spPr>
        <p:txBody>
          <a:bodyPr wrap="square">
            <a:spAutoFit/>
          </a:bodyPr>
          <a:lstStyle/>
          <a:p>
            <a:r>
              <a:rPr lang="en-US" dirty="0">
                <a:ln w="0" cap="rnd" cmpd="thickThin">
                  <a:solidFill>
                    <a:prstClr val="black"/>
                  </a:solidFill>
                  <a:bevel/>
                </a:ln>
                <a:solidFill>
                  <a:srgbClr val="000000"/>
                </a:solidFill>
                <a:latin typeface="Microsoft Sans Serif" pitchFamily="34" charset="0"/>
                <a:cs typeface="Microsoft Sans Serif" pitchFamily="34" charset="0"/>
              </a:rPr>
              <a:t>Some apps. that use UDP: DNS, RIP, SNMP, Streaming, VoIP </a:t>
            </a:r>
            <a:endParaRPr lang="en-US" dirty="0"/>
          </a:p>
        </p:txBody>
      </p:sp>
      <p:sp>
        <p:nvSpPr>
          <p:cNvPr id="8" name="Rectangle 7"/>
          <p:cNvSpPr/>
          <p:nvPr/>
        </p:nvSpPr>
        <p:spPr>
          <a:xfrm>
            <a:off x="152400" y="2438400"/>
            <a:ext cx="4724400" cy="4124206"/>
          </a:xfrm>
          <a:prstGeom prst="rect">
            <a:avLst/>
          </a:prstGeom>
        </p:spPr>
        <p:txBody>
          <a:bodyPr wrap="square">
            <a:spAutoFit/>
          </a:bodyPr>
          <a:lstStyle/>
          <a:p>
            <a:pPr marL="342900" indent="-342900">
              <a:buFont typeface="+mj-lt"/>
              <a:buAutoNum type="arabicPeriod"/>
            </a:pPr>
            <a:r>
              <a:rPr lang="en-US" dirty="0">
                <a:ln w="0" cap="rnd" cmpd="thickThin">
                  <a:solidFill>
                    <a:prstClr val="black"/>
                  </a:solidFill>
                  <a:bevel/>
                </a:ln>
                <a:solidFill>
                  <a:srgbClr val="000000"/>
                </a:solidFill>
                <a:latin typeface="Microsoft Sans Serif" pitchFamily="34" charset="0"/>
                <a:cs typeface="Microsoft Sans Serif" pitchFamily="34" charset="0"/>
              </a:rPr>
              <a:t>Finer application level control on when data is transmitted</a:t>
            </a:r>
            <a:br>
              <a:rPr lang="en-US" dirty="0">
                <a:ln w="0" cap="rnd" cmpd="thickThin">
                  <a:solidFill>
                    <a:prstClr val="black"/>
                  </a:solidFill>
                  <a:bevel/>
                </a:ln>
                <a:solidFill>
                  <a:srgbClr val="000000"/>
                </a:solidFill>
                <a:latin typeface="Microsoft Sans Serif" pitchFamily="34" charset="0"/>
                <a:cs typeface="Microsoft Sans Serif" pitchFamily="34" charset="0"/>
              </a:rPr>
            </a:br>
            <a:endParaRPr lang="en-US" dirty="0">
              <a:ln w="0" cap="rnd" cmpd="thickThin">
                <a:solidFill>
                  <a:prstClr val="black"/>
                </a:solidFill>
                <a:bevel/>
              </a:ln>
              <a:solidFill>
                <a:srgbClr val="000000"/>
              </a:solidFill>
              <a:latin typeface="Microsoft Sans Serif" pitchFamily="34" charset="0"/>
              <a:cs typeface="Microsoft Sans Serif" pitchFamily="34" charset="0"/>
            </a:endParaRPr>
          </a:p>
          <a:p>
            <a:pPr marL="342900" indent="-342900">
              <a:buFont typeface="+mj-lt"/>
              <a:buAutoNum type="arabicPeriod"/>
            </a:pPr>
            <a:r>
              <a:rPr lang="en-US" dirty="0">
                <a:ln w="0" cap="rnd" cmpd="thickThin">
                  <a:solidFill>
                    <a:prstClr val="black"/>
                  </a:solidFill>
                  <a:bevel/>
                </a:ln>
                <a:solidFill>
                  <a:srgbClr val="000000"/>
                </a:solidFill>
                <a:latin typeface="Microsoft Sans Serif" pitchFamily="34" charset="0"/>
                <a:cs typeface="Microsoft Sans Serif" pitchFamily="34" charset="0"/>
              </a:rPr>
              <a:t>No connection establishment</a:t>
            </a:r>
          </a:p>
          <a:p>
            <a:pPr marL="342900" indent="-342900">
              <a:buFont typeface="+mj-lt"/>
              <a:buAutoNum type="arabicPeriod"/>
            </a:pPr>
            <a:endParaRPr lang="en-US" dirty="0">
              <a:ln w="0" cap="rnd" cmpd="thickThin">
                <a:solidFill>
                  <a:prstClr val="black"/>
                </a:solidFill>
                <a:bevel/>
              </a:ln>
              <a:solidFill>
                <a:srgbClr val="000000"/>
              </a:solidFill>
              <a:latin typeface="Microsoft Sans Serif" pitchFamily="34" charset="0"/>
              <a:cs typeface="Microsoft Sans Serif" pitchFamily="34" charset="0"/>
            </a:endParaRPr>
          </a:p>
          <a:p>
            <a:pPr marL="342900" indent="-342900">
              <a:buFont typeface="+mj-lt"/>
              <a:buAutoNum type="arabicPeriod"/>
            </a:pPr>
            <a:r>
              <a:rPr lang="en-US" dirty="0">
                <a:ln w="0" cap="rnd" cmpd="thickThin">
                  <a:solidFill>
                    <a:prstClr val="black"/>
                  </a:solidFill>
                  <a:bevel/>
                </a:ln>
                <a:solidFill>
                  <a:srgbClr val="000000"/>
                </a:solidFill>
                <a:latin typeface="Microsoft Sans Serif" pitchFamily="34" charset="0"/>
                <a:cs typeface="Microsoft Sans Serif" pitchFamily="34" charset="0"/>
              </a:rPr>
              <a:t>No connection state</a:t>
            </a:r>
          </a:p>
          <a:p>
            <a:pPr marL="342900" indent="-342900">
              <a:buFont typeface="+mj-lt"/>
              <a:buAutoNum type="arabicPeriod"/>
            </a:pPr>
            <a:endParaRPr lang="en-US" dirty="0">
              <a:ln w="0" cap="rnd" cmpd="thickThin">
                <a:solidFill>
                  <a:prstClr val="black"/>
                </a:solidFill>
                <a:bevel/>
              </a:ln>
              <a:solidFill>
                <a:srgbClr val="000000"/>
              </a:solidFill>
              <a:latin typeface="Microsoft Sans Serif" pitchFamily="34" charset="0"/>
              <a:cs typeface="Microsoft Sans Serif" pitchFamily="34" charset="0"/>
            </a:endParaRPr>
          </a:p>
          <a:p>
            <a:pPr marL="342900" indent="-342900">
              <a:buFont typeface="+mj-lt"/>
              <a:buAutoNum type="arabicPeriod"/>
            </a:pPr>
            <a:r>
              <a:rPr lang="en-US" dirty="0">
                <a:ln w="0" cap="rnd" cmpd="thickThin">
                  <a:solidFill>
                    <a:prstClr val="black"/>
                  </a:solidFill>
                  <a:bevel/>
                </a:ln>
                <a:solidFill>
                  <a:srgbClr val="000000"/>
                </a:solidFill>
                <a:latin typeface="Microsoft Sans Serif" pitchFamily="34" charset="0"/>
                <a:cs typeface="Microsoft Sans Serif" pitchFamily="34" charset="0"/>
              </a:rPr>
              <a:t>Small header overhead</a:t>
            </a:r>
          </a:p>
          <a:p>
            <a:pPr marL="800100" lvl="1" indent="-342900">
              <a:buFont typeface="+mj-lt"/>
              <a:buAutoNum type="alphaLcPeriod"/>
            </a:pPr>
            <a:r>
              <a:rPr lang="en-US" sz="3200" dirty="0">
                <a:ln w="0" cap="rnd" cmpd="thickThin">
                  <a:solidFill>
                    <a:prstClr val="black"/>
                  </a:solidFill>
                  <a:bevel/>
                </a:ln>
                <a:solidFill>
                  <a:srgbClr val="FF0000"/>
                </a:solidFill>
                <a:latin typeface="Microsoft Sans Serif" pitchFamily="34" charset="0"/>
                <a:cs typeface="Microsoft Sans Serif" pitchFamily="34" charset="0"/>
              </a:rPr>
              <a:t>8 bytes compared to 20 bytes in TCP</a:t>
            </a:r>
          </a:p>
          <a:p>
            <a:pPr marL="342900" indent="-342900">
              <a:buFont typeface="+mj-lt"/>
              <a:buAutoNum type="arabicPeriod"/>
            </a:pPr>
            <a:endParaRPr lang="en-US" dirty="0">
              <a:ln w="0" cap="rnd" cmpd="thickThin">
                <a:solidFill>
                  <a:prstClr val="black"/>
                </a:solidFill>
                <a:bevel/>
              </a:ln>
              <a:solidFill>
                <a:srgbClr val="000000"/>
              </a:solidFill>
              <a:latin typeface="Microsoft Sans Serif" pitchFamily="34" charset="0"/>
              <a:cs typeface="Microsoft Sans Serif" pitchFamily="34" charset="0"/>
            </a:endParaRPr>
          </a:p>
          <a:p>
            <a:pPr marL="342900" indent="-342900">
              <a:buFont typeface="+mj-lt"/>
              <a:buAutoNum type="arabicPeriod"/>
            </a:pPr>
            <a:endParaRPr lang="en-US" dirty="0">
              <a:ln w="0" cap="rnd" cmpd="thickThin">
                <a:solidFill>
                  <a:prstClr val="black"/>
                </a:solidFill>
                <a:bevel/>
              </a:ln>
              <a:solidFill>
                <a:srgbClr val="000000"/>
              </a:solidFill>
              <a:latin typeface="Microsoft Sans Serif" pitchFamily="34" charset="0"/>
              <a:cs typeface="Microsoft Sans Serif" pitchFamily="34" charset="0"/>
            </a:endParaRPr>
          </a:p>
          <a:p>
            <a:pPr marL="342900" indent="-342900">
              <a:buFont typeface="+mj-lt"/>
              <a:buAutoNum type="arabicPeriod"/>
            </a:pPr>
            <a:endParaRPr 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646331"/>
          </a:xfrm>
          <a:prstGeom prst="rect">
            <a:avLst/>
          </a:prstGeom>
          <a:solidFill>
            <a:schemeClr val="accent6">
              <a:lumMod val="75000"/>
            </a:schemeClr>
          </a:solidFill>
        </p:spPr>
        <p:txBody>
          <a:bodyPr wrap="square" rtlCol="0">
            <a:spAutoFit/>
          </a:bodyPr>
          <a:lstStyle/>
          <a:p>
            <a:pPr algn="ctr">
              <a:defRPr/>
            </a:pPr>
            <a:r>
              <a:rPr lang="en-US" sz="3600" b="1" dirty="0">
                <a:ln>
                  <a:solidFill>
                    <a:prstClr val="black"/>
                  </a:solidFill>
                </a:ln>
                <a:solidFill>
                  <a:prstClr val="white"/>
                </a:solidFill>
                <a:latin typeface="Tahoma" pitchFamily="34" charset="0"/>
                <a:cs typeface="Tahoma" pitchFamily="34" charset="0"/>
              </a:rPr>
              <a:t>User Datagram Protocol</a:t>
            </a:r>
            <a:endParaRPr lang="th-TH" sz="36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5486400" y="1828800"/>
            <a:ext cx="3508171" cy="19812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74817" y="1143001"/>
            <a:ext cx="4870015" cy="5105400"/>
          </a:xfrm>
          <a:prstGeom prst="rect">
            <a:avLst/>
          </a:prstGeom>
          <a:noFill/>
          <a:ln w="9525">
            <a:noFill/>
            <a:miter lim="800000"/>
            <a:headEnd/>
            <a:tailEnd/>
          </a:ln>
        </p:spPr>
      </p:pic>
      <p:sp>
        <p:nvSpPr>
          <p:cNvPr id="6" name="Rounded Rectangle 5"/>
          <p:cNvSpPr/>
          <p:nvPr/>
        </p:nvSpPr>
        <p:spPr>
          <a:xfrm>
            <a:off x="152400" y="4495800"/>
            <a:ext cx="1295400" cy="6096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91000" y="5562600"/>
            <a:ext cx="4648200" cy="1077218"/>
          </a:xfrm>
          <a:prstGeom prst="rect">
            <a:avLst/>
          </a:prstGeom>
        </p:spPr>
        <p:txBody>
          <a:bodyPr wrap="square">
            <a:spAutoFit/>
          </a:bodyPr>
          <a:lstStyle/>
          <a:p>
            <a:r>
              <a:rPr lang="en-US" sz="1600" dirty="0">
                <a:ln w="0" cap="rnd" cmpd="thickThin">
                  <a:solidFill>
                    <a:prstClr val="black"/>
                  </a:solidFill>
                  <a:bevel/>
                </a:ln>
                <a:solidFill>
                  <a:srgbClr val="000000"/>
                </a:solidFill>
                <a:latin typeface="Microsoft Sans Serif" pitchFamily="34" charset="0"/>
                <a:cs typeface="Microsoft Sans Serif" pitchFamily="34" charset="0"/>
              </a:rPr>
              <a:t>A transport layer packet is also called a “segment”.</a:t>
            </a:r>
          </a:p>
          <a:p>
            <a:endParaRPr lang="en-US" sz="1600" dirty="0">
              <a:ln w="0" cap="rnd" cmpd="thickThin">
                <a:solidFill>
                  <a:prstClr val="black"/>
                </a:solidFill>
                <a:bevel/>
              </a:ln>
              <a:solidFill>
                <a:srgbClr val="000000"/>
              </a:solidFill>
              <a:latin typeface="Microsoft Sans Serif" pitchFamily="34" charset="0"/>
              <a:cs typeface="Microsoft Sans Serif" pitchFamily="34" charset="0"/>
            </a:endParaRPr>
          </a:p>
          <a:p>
            <a:r>
              <a:rPr lang="en-US" sz="1600" dirty="0">
                <a:ln w="0" cap="rnd" cmpd="thickThin">
                  <a:solidFill>
                    <a:prstClr val="black"/>
                  </a:solidFill>
                  <a:bevel/>
                </a:ln>
                <a:solidFill>
                  <a:srgbClr val="000000"/>
                </a:solidFill>
                <a:latin typeface="Microsoft Sans Serif" pitchFamily="34" charset="0"/>
                <a:cs typeface="Microsoft Sans Serif" pitchFamily="34" charset="0"/>
              </a:rPr>
              <a:t>UDP packets may be referred to as “datagrams”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subTnLst>
                                    <p:set>
                                      <p:cBhvr override="childStyle">
                                        <p:cTn dur="1" fill="hold" display="0" masterRel="sameClick" afterEffect="1">
                                          <p:stCondLst>
                                            <p:cond evt="end" delay="0">
                                              <p:tn val="5"/>
                                            </p:cond>
                                          </p:stCondLst>
                                        </p:cTn>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Transport layer ports</a:t>
            </a:r>
            <a:endParaRPr lang="th-TH" sz="4400" b="1" dirty="0">
              <a:ln>
                <a:solidFill>
                  <a:prstClr val="black"/>
                </a:solidFill>
              </a:ln>
              <a:solidFill>
                <a:prstClr val="white"/>
              </a:solidFill>
              <a:latin typeface="Tahoma" pitchFamily="34" charset="0"/>
              <a:cs typeface="Tahoma" pitchFamily="34" charset="0"/>
            </a:endParaRPr>
          </a:p>
        </p:txBody>
      </p:sp>
      <p:pic>
        <p:nvPicPr>
          <p:cNvPr id="2" name="Picture 2" descr="C:\Documents and Settings\Junaid Qadir\My Documents\NewDB\My Dropbox\DCCN2011\Lectures\Week 4 and 5 - Transport Layer Protocols\ch03_gif\fig03_04.gif"/>
          <p:cNvPicPr>
            <a:picLocks noChangeAspect="1" noChangeArrowheads="1"/>
          </p:cNvPicPr>
          <p:nvPr/>
        </p:nvPicPr>
        <p:blipFill>
          <a:blip r:embed="rId3" cstate="print"/>
          <a:srcRect l="10104" b="10483"/>
          <a:stretch>
            <a:fillRect/>
          </a:stretch>
        </p:blipFill>
        <p:spPr bwMode="auto">
          <a:xfrm>
            <a:off x="1219200" y="1143000"/>
            <a:ext cx="7010400" cy="3939553"/>
          </a:xfrm>
          <a:prstGeom prst="rect">
            <a:avLst/>
          </a:prstGeom>
          <a:noFill/>
        </p:spPr>
      </p:pic>
      <p:sp>
        <p:nvSpPr>
          <p:cNvPr id="4" name="TextBox 3"/>
          <p:cNvSpPr txBox="1"/>
          <p:nvPr/>
        </p:nvSpPr>
        <p:spPr>
          <a:xfrm>
            <a:off x="0" y="5410200"/>
            <a:ext cx="9144000" cy="1384995"/>
          </a:xfrm>
          <a:prstGeom prst="rect">
            <a:avLst/>
          </a:prstGeom>
          <a:solidFill>
            <a:schemeClr val="tx1">
              <a:alpha val="80000"/>
            </a:schemeClr>
          </a:solidFill>
        </p:spPr>
        <p:txBody>
          <a:bodyPr wrap="square" rtlCol="0">
            <a:spAutoFit/>
          </a:bodyPr>
          <a:lstStyle/>
          <a:p>
            <a:pPr algn="ctr"/>
            <a:r>
              <a:rPr lang="en-US" sz="2000" dirty="0">
                <a:solidFill>
                  <a:prstClr val="white"/>
                </a:solidFill>
                <a:latin typeface="Arial Narrow" pitchFamily="34" charset="0"/>
              </a:rPr>
              <a:t>     </a:t>
            </a:r>
            <a:r>
              <a:rPr lang="en-US" sz="2800" dirty="0">
                <a:solidFill>
                  <a:prstClr val="white"/>
                </a:solidFill>
                <a:latin typeface="Arial Narrow" pitchFamily="34" charset="0"/>
              </a:rPr>
              <a:t>Source and destination ports represent applications generating the packet and towards which the packet is destined; </a:t>
            </a:r>
            <a:r>
              <a:rPr lang="en-US" sz="2800" b="1" dirty="0">
                <a:solidFill>
                  <a:srgbClr val="FFC000"/>
                </a:solidFill>
                <a:latin typeface="Arial Narrow" pitchFamily="34" charset="0"/>
              </a:rPr>
              <a:t>therefore, depends on the direction of packet flow</a:t>
            </a:r>
            <a:r>
              <a:rPr lang="en-US" sz="2800" dirty="0">
                <a:solidFill>
                  <a:prstClr val="white"/>
                </a:solidFill>
                <a:latin typeface="Arial Narrow" pitchFamily="34" charset="0"/>
              </a:rPr>
              <a:t> </a:t>
            </a:r>
            <a:endParaRPr lang="en-US" sz="2800" dirty="0">
              <a:solidFill>
                <a:srgbClr val="FFC000"/>
              </a:solidFill>
              <a:latin typeface="Arial Narrow"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6294</TotalTime>
  <Words>3821</Words>
  <Application>Microsoft Office PowerPoint</Application>
  <PresentationFormat>On-screen Show (4:3)</PresentationFormat>
  <Paragraphs>268</Paragraphs>
  <Slides>27</Slides>
  <Notes>25</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27</vt:i4>
      </vt:variant>
    </vt:vector>
  </HeadingPairs>
  <TitlesOfParts>
    <vt:vector size="45" baseType="lpstr">
      <vt:lpstr>Arial</vt:lpstr>
      <vt:lpstr>Arial Narrow</vt:lpstr>
      <vt:lpstr>Calibri</vt:lpstr>
      <vt:lpstr>Comic Sans MS</vt:lpstr>
      <vt:lpstr>Gill Sans MT</vt:lpstr>
      <vt:lpstr>Google Sans</vt:lpstr>
      <vt:lpstr>Microsoft Sans Serif</vt:lpstr>
      <vt:lpstr>Playbill</vt:lpstr>
      <vt:lpstr>Sabon-Roman</vt:lpstr>
      <vt:lpstr>Tahoma</vt:lpstr>
      <vt:lpstr>Times New Roman</vt:lpstr>
      <vt:lpstr>Wingdings</vt:lpstr>
      <vt:lpstr>Wingdings 2</vt:lpstr>
      <vt:lpstr>ZapfDingbats</vt:lpstr>
      <vt:lpstr>3_Office Theme</vt:lpstr>
      <vt:lpstr>Default Design</vt:lpstr>
      <vt:lpstr>4_Office Theme</vt:lpstr>
      <vt:lpstr>1_Default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Connection Release</vt:lpstr>
      <vt:lpstr>Connection Release</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ahmed mohsin</cp:lastModifiedBy>
  <cp:revision>1523</cp:revision>
  <dcterms:created xsi:type="dcterms:W3CDTF">2009-04-08T07:28:20Z</dcterms:created>
  <dcterms:modified xsi:type="dcterms:W3CDTF">2023-05-19T04:42:42Z</dcterms:modified>
</cp:coreProperties>
</file>