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25" r:id="rId2"/>
    <p:sldMasterId id="2147483753" r:id="rId3"/>
    <p:sldMasterId id="2147483789" r:id="rId4"/>
    <p:sldMasterId id="2147483802" r:id="rId5"/>
    <p:sldMasterId id="2147483815" r:id="rId6"/>
  </p:sldMasterIdLst>
  <p:notesMasterIdLst>
    <p:notesMasterId r:id="rId51"/>
  </p:notesMasterIdLst>
  <p:handoutMasterIdLst>
    <p:handoutMasterId r:id="rId52"/>
  </p:handoutMasterIdLst>
  <p:sldIdLst>
    <p:sldId id="422" r:id="rId7"/>
    <p:sldId id="441" r:id="rId8"/>
    <p:sldId id="448" r:id="rId9"/>
    <p:sldId id="449" r:id="rId10"/>
    <p:sldId id="442" r:id="rId11"/>
    <p:sldId id="443" r:id="rId12"/>
    <p:sldId id="445" r:id="rId13"/>
    <p:sldId id="446" r:id="rId14"/>
    <p:sldId id="447" r:id="rId15"/>
    <p:sldId id="444" r:id="rId16"/>
    <p:sldId id="432" r:id="rId17"/>
    <p:sldId id="409" r:id="rId18"/>
    <p:sldId id="450" r:id="rId19"/>
    <p:sldId id="452" r:id="rId20"/>
    <p:sldId id="453" r:id="rId21"/>
    <p:sldId id="454" r:id="rId22"/>
    <p:sldId id="455" r:id="rId23"/>
    <p:sldId id="456" r:id="rId24"/>
    <p:sldId id="480" r:id="rId25"/>
    <p:sldId id="457" r:id="rId26"/>
    <p:sldId id="458" r:id="rId27"/>
    <p:sldId id="459" r:id="rId28"/>
    <p:sldId id="460" r:id="rId29"/>
    <p:sldId id="461" r:id="rId30"/>
    <p:sldId id="462" r:id="rId31"/>
    <p:sldId id="463" r:id="rId32"/>
    <p:sldId id="464" r:id="rId33"/>
    <p:sldId id="465" r:id="rId34"/>
    <p:sldId id="466" r:id="rId35"/>
    <p:sldId id="467" r:id="rId36"/>
    <p:sldId id="468" r:id="rId37"/>
    <p:sldId id="469" r:id="rId38"/>
    <p:sldId id="470" r:id="rId39"/>
    <p:sldId id="471" r:id="rId40"/>
    <p:sldId id="472" r:id="rId41"/>
    <p:sldId id="473" r:id="rId42"/>
    <p:sldId id="474" r:id="rId43"/>
    <p:sldId id="475" r:id="rId44"/>
    <p:sldId id="476" r:id="rId45"/>
    <p:sldId id="477" r:id="rId46"/>
    <p:sldId id="478" r:id="rId47"/>
    <p:sldId id="481" r:id="rId48"/>
    <p:sldId id="479" r:id="rId49"/>
    <p:sldId id="451"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E8F0F8"/>
    <a:srgbClr val="F0F5FA"/>
    <a:srgbClr val="F6F9FC"/>
    <a:srgbClr val="E3EB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60" autoAdjust="0"/>
    <p:restoredTop sz="68796" autoAdjust="0"/>
  </p:normalViewPr>
  <p:slideViewPr>
    <p:cSldViewPr>
      <p:cViewPr varScale="1">
        <p:scale>
          <a:sx n="56" d="100"/>
          <a:sy n="56" d="100"/>
        </p:scale>
        <p:origin x="2242" y="5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theme" Target="theme/theme1.xml"/><Relationship Id="rId7" Type="http://schemas.openxmlformats.org/officeDocument/2006/relationships/slide" Target="slides/slide1.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presProps" Target="presProps.xml"/><Relationship Id="rId5" Type="http://schemas.openxmlformats.org/officeDocument/2006/relationships/slideMaster" Target="slideMasters/slideMaster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tableStyles" Target="tableStyles.xml"/><Relationship Id="rId8" Type="http://schemas.openxmlformats.org/officeDocument/2006/relationships/slide" Target="slides/slide2.xml"/><Relationship Id="rId51"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s>
</file>

<file path=ppt/diagrams/colors1.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8E63F7-4C83-4AFE-82CB-8356D2552DA0}" type="doc">
      <dgm:prSet loTypeId="urn:microsoft.com/office/officeart/2005/8/layout/hierarchy1" loCatId="hierarchy" qsTypeId="urn:microsoft.com/office/officeart/2005/8/quickstyle/3d4" qsCatId="3D" csTypeId="urn:microsoft.com/office/officeart/2005/8/colors/accent6_5" csCatId="accent6" phldr="1"/>
      <dgm:spPr/>
      <dgm:t>
        <a:bodyPr/>
        <a:lstStyle/>
        <a:p>
          <a:endParaRPr lang="en-US"/>
        </a:p>
      </dgm:t>
    </dgm:pt>
    <dgm:pt modelId="{D22A6635-DE30-430A-B2AC-5759033FD9D2}">
      <dgm:prSet phldrT="[Text]" custT="1"/>
      <dgm:spPr/>
      <dgm:t>
        <a:bodyPr/>
        <a:lstStyle/>
        <a:p>
          <a:r>
            <a:rPr lang="en-US" sz="2400" b="1" dirty="0"/>
            <a:t>Automatic Repeat Request </a:t>
          </a:r>
          <a:r>
            <a:rPr lang="en-US" sz="2400" b="1" dirty="0">
              <a:ln/>
            </a:rPr>
            <a:t>(ARQ) – Error Control</a:t>
          </a:r>
        </a:p>
      </dgm:t>
    </dgm:pt>
    <dgm:pt modelId="{83E157BF-9C8D-4158-BD7E-FF504551A1D4}" type="parTrans" cxnId="{BDFC4494-E92E-4A9A-BFBA-F7F0968BFA59}">
      <dgm:prSet/>
      <dgm:spPr>
        <a:ln w="57150">
          <a:solidFill>
            <a:schemeClr val="accent6">
              <a:lumMod val="75000"/>
            </a:schemeClr>
          </a:solidFill>
        </a:ln>
      </dgm:spPr>
      <dgm:t>
        <a:bodyPr/>
        <a:lstStyle/>
        <a:p>
          <a:endParaRPr lang="en-US" sz="1600" b="1"/>
        </a:p>
      </dgm:t>
    </dgm:pt>
    <dgm:pt modelId="{7E8B79B0-34DB-41CE-BD24-1D9303AC4397}" type="sibTrans" cxnId="{BDFC4494-E92E-4A9A-BFBA-F7F0968BFA59}">
      <dgm:prSet/>
      <dgm:spPr/>
      <dgm:t>
        <a:bodyPr/>
        <a:lstStyle/>
        <a:p>
          <a:endParaRPr lang="en-US"/>
        </a:p>
      </dgm:t>
    </dgm:pt>
    <dgm:pt modelId="{4E8FD035-F37C-41E6-8CF6-2670CCAFA282}">
      <dgm:prSet phldrT="[Text]" custT="1"/>
      <dgm:spPr/>
      <dgm:t>
        <a:bodyPr/>
        <a:lstStyle/>
        <a:p>
          <a:r>
            <a:rPr lang="en-US" sz="2400" b="1" dirty="0"/>
            <a:t>Stop and wait</a:t>
          </a:r>
        </a:p>
      </dgm:t>
    </dgm:pt>
    <dgm:pt modelId="{55C01092-86B3-4CB5-93F6-035B61FD0CCA}" type="parTrans" cxnId="{607567B8-97E7-4CF1-9F08-AFE0BCBF4E6C}">
      <dgm:prSet/>
      <dgm:spPr>
        <a:ln w="57150">
          <a:solidFill>
            <a:schemeClr val="accent6">
              <a:lumMod val="75000"/>
            </a:schemeClr>
          </a:solidFill>
        </a:ln>
      </dgm:spPr>
      <dgm:t>
        <a:bodyPr/>
        <a:lstStyle/>
        <a:p>
          <a:endParaRPr lang="en-US" sz="1600" b="1"/>
        </a:p>
      </dgm:t>
    </dgm:pt>
    <dgm:pt modelId="{EE885219-2832-4CF7-AFDC-7B7FC6F7FEE7}" type="sibTrans" cxnId="{607567B8-97E7-4CF1-9F08-AFE0BCBF4E6C}">
      <dgm:prSet/>
      <dgm:spPr/>
      <dgm:t>
        <a:bodyPr/>
        <a:lstStyle/>
        <a:p>
          <a:endParaRPr lang="en-US"/>
        </a:p>
      </dgm:t>
    </dgm:pt>
    <dgm:pt modelId="{8F052619-6E96-4E3F-A595-E4313AE76169}">
      <dgm:prSet phldrT="[Text]" custT="1"/>
      <dgm:spPr/>
      <dgm:t>
        <a:bodyPr/>
        <a:lstStyle/>
        <a:p>
          <a:r>
            <a:rPr lang="en-US" sz="2400" b="1" dirty="0"/>
            <a:t>Sliding windows</a:t>
          </a:r>
        </a:p>
      </dgm:t>
    </dgm:pt>
    <dgm:pt modelId="{73D551D5-B2FF-4D3F-804B-04A53BB60DF2}" type="parTrans" cxnId="{D0577A19-F537-45CE-B888-996D64CE88C6}">
      <dgm:prSet/>
      <dgm:spPr>
        <a:ln w="57150">
          <a:solidFill>
            <a:schemeClr val="accent6">
              <a:lumMod val="75000"/>
            </a:schemeClr>
          </a:solidFill>
        </a:ln>
      </dgm:spPr>
      <dgm:t>
        <a:bodyPr/>
        <a:lstStyle/>
        <a:p>
          <a:endParaRPr lang="en-US" sz="1600" b="1"/>
        </a:p>
      </dgm:t>
    </dgm:pt>
    <dgm:pt modelId="{AB0529C7-FC18-493F-836C-5959B665F744}" type="sibTrans" cxnId="{D0577A19-F537-45CE-B888-996D64CE88C6}">
      <dgm:prSet/>
      <dgm:spPr/>
      <dgm:t>
        <a:bodyPr/>
        <a:lstStyle/>
        <a:p>
          <a:endParaRPr lang="en-US"/>
        </a:p>
      </dgm:t>
    </dgm:pt>
    <dgm:pt modelId="{67CEC20F-582A-452F-A655-FFD16A477DAE}">
      <dgm:prSet phldrT="[Text]" custT="1"/>
      <dgm:spPr/>
      <dgm:t>
        <a:bodyPr/>
        <a:lstStyle/>
        <a:p>
          <a:r>
            <a:rPr lang="en-US" sz="2400" b="1" dirty="0"/>
            <a:t>Forward </a:t>
          </a:r>
          <a:r>
            <a:rPr lang="en-US" sz="2400" b="1" dirty="0">
              <a:ln/>
            </a:rPr>
            <a:t>Error Correction</a:t>
          </a:r>
          <a:r>
            <a:rPr lang="en-US" sz="2400" b="1" dirty="0"/>
            <a:t> </a:t>
          </a:r>
          <a:r>
            <a:rPr lang="en-US" sz="2400" b="1" dirty="0">
              <a:ln/>
            </a:rPr>
            <a:t>(FEC)</a:t>
          </a:r>
        </a:p>
      </dgm:t>
    </dgm:pt>
    <dgm:pt modelId="{9AB06EAA-90B5-43DD-A033-8A79DA088D86}" type="parTrans" cxnId="{8451FE1F-42B8-4363-8948-B32954C9EDA2}">
      <dgm:prSet/>
      <dgm:spPr>
        <a:ln w="57150">
          <a:solidFill>
            <a:schemeClr val="accent6">
              <a:lumMod val="75000"/>
            </a:schemeClr>
          </a:solidFill>
        </a:ln>
      </dgm:spPr>
      <dgm:t>
        <a:bodyPr/>
        <a:lstStyle/>
        <a:p>
          <a:endParaRPr lang="en-US" sz="1600" b="1"/>
        </a:p>
      </dgm:t>
    </dgm:pt>
    <dgm:pt modelId="{2EAA2B12-D84F-4E7F-8FEA-0AB4C3628BC4}" type="sibTrans" cxnId="{8451FE1F-42B8-4363-8948-B32954C9EDA2}">
      <dgm:prSet/>
      <dgm:spPr/>
      <dgm:t>
        <a:bodyPr/>
        <a:lstStyle/>
        <a:p>
          <a:endParaRPr lang="en-US"/>
        </a:p>
      </dgm:t>
    </dgm:pt>
    <dgm:pt modelId="{2EC9D8B4-DBBC-46EA-937E-28431436F4D4}">
      <dgm:prSet phldrT="[Text]" custT="1"/>
      <dgm:spPr/>
      <dgm:t>
        <a:bodyPr/>
        <a:lstStyle/>
        <a:p>
          <a:r>
            <a:rPr lang="en-US" sz="2400" b="1" dirty="0"/>
            <a:t>Selective Repeat</a:t>
          </a:r>
        </a:p>
      </dgm:t>
    </dgm:pt>
    <dgm:pt modelId="{AF75EF2C-5FC2-4AE4-9AE7-B57E534B4C72}" type="parTrans" cxnId="{6F5FA398-7ED9-40C8-B688-A93A36BADA96}">
      <dgm:prSet/>
      <dgm:spPr>
        <a:ln w="57150">
          <a:solidFill>
            <a:schemeClr val="accent6">
              <a:lumMod val="75000"/>
            </a:schemeClr>
          </a:solidFill>
        </a:ln>
      </dgm:spPr>
      <dgm:t>
        <a:bodyPr/>
        <a:lstStyle/>
        <a:p>
          <a:endParaRPr lang="en-US" sz="1600"/>
        </a:p>
      </dgm:t>
    </dgm:pt>
    <dgm:pt modelId="{7359DADF-5EEE-4D37-A8CA-D48298819C18}" type="sibTrans" cxnId="{6F5FA398-7ED9-40C8-B688-A93A36BADA96}">
      <dgm:prSet/>
      <dgm:spPr/>
      <dgm:t>
        <a:bodyPr/>
        <a:lstStyle/>
        <a:p>
          <a:endParaRPr lang="en-US"/>
        </a:p>
      </dgm:t>
    </dgm:pt>
    <dgm:pt modelId="{A078471A-909B-4C4D-861F-E828D93624B2}">
      <dgm:prSet phldrT="[Text]" custT="1"/>
      <dgm:spPr/>
      <dgm:t>
        <a:bodyPr/>
        <a:lstStyle/>
        <a:p>
          <a:r>
            <a:rPr lang="en-US" sz="2400" b="1" dirty="0"/>
            <a:t>Go back N</a:t>
          </a:r>
        </a:p>
      </dgm:t>
    </dgm:pt>
    <dgm:pt modelId="{88C20645-15A2-49D9-9752-846A66C2C610}" type="parTrans" cxnId="{B48BBD99-3A6C-4567-A89C-34854E2701A0}">
      <dgm:prSet/>
      <dgm:spPr>
        <a:ln w="57150">
          <a:solidFill>
            <a:schemeClr val="accent6">
              <a:lumMod val="75000"/>
            </a:schemeClr>
          </a:solidFill>
        </a:ln>
      </dgm:spPr>
      <dgm:t>
        <a:bodyPr/>
        <a:lstStyle/>
        <a:p>
          <a:endParaRPr lang="en-US"/>
        </a:p>
      </dgm:t>
    </dgm:pt>
    <dgm:pt modelId="{0A315DDA-CFDC-4151-BC7A-61EEAEDC8A5A}" type="sibTrans" cxnId="{B48BBD99-3A6C-4567-A89C-34854E2701A0}">
      <dgm:prSet/>
      <dgm:spPr/>
      <dgm:t>
        <a:bodyPr/>
        <a:lstStyle/>
        <a:p>
          <a:endParaRPr lang="en-US"/>
        </a:p>
      </dgm:t>
    </dgm:pt>
    <dgm:pt modelId="{7069D7F1-2249-47BD-9F6E-DAEA5DBD62E0}">
      <dgm:prSet phldrT="[Text]" phldr="1" custT="1"/>
      <dgm:spPr/>
      <dgm:t>
        <a:bodyPr/>
        <a:lstStyle/>
        <a:p>
          <a:endParaRPr lang="en-US" sz="400" b="1" dirty="0"/>
        </a:p>
      </dgm:t>
    </dgm:pt>
    <dgm:pt modelId="{C06B0D3C-E9BA-4810-921A-44F558DB3980}" type="sibTrans" cxnId="{B1E61682-1F5B-4F09-B469-3513B2617BA3}">
      <dgm:prSet/>
      <dgm:spPr/>
      <dgm:t>
        <a:bodyPr/>
        <a:lstStyle/>
        <a:p>
          <a:endParaRPr lang="en-US"/>
        </a:p>
      </dgm:t>
    </dgm:pt>
    <dgm:pt modelId="{0EDC0D4C-253B-4BB1-B02F-B068565D0A75}" type="parTrans" cxnId="{B1E61682-1F5B-4F09-B469-3513B2617BA3}">
      <dgm:prSet/>
      <dgm:spPr/>
      <dgm:t>
        <a:bodyPr/>
        <a:lstStyle/>
        <a:p>
          <a:endParaRPr lang="en-US"/>
        </a:p>
      </dgm:t>
    </dgm:pt>
    <dgm:pt modelId="{FB19F80F-F493-4502-8FED-7823E4EA68CE}" type="pres">
      <dgm:prSet presAssocID="{358E63F7-4C83-4AFE-82CB-8356D2552DA0}" presName="hierChild1" presStyleCnt="0">
        <dgm:presLayoutVars>
          <dgm:chPref val="1"/>
          <dgm:dir/>
          <dgm:animOne val="branch"/>
          <dgm:animLvl val="lvl"/>
          <dgm:resizeHandles/>
        </dgm:presLayoutVars>
      </dgm:prSet>
      <dgm:spPr/>
    </dgm:pt>
    <dgm:pt modelId="{71AE3D7F-5B82-4576-95C2-8DB108DBF3AC}" type="pres">
      <dgm:prSet presAssocID="{7069D7F1-2249-47BD-9F6E-DAEA5DBD62E0}" presName="hierRoot1" presStyleCnt="0"/>
      <dgm:spPr/>
    </dgm:pt>
    <dgm:pt modelId="{4C341C08-7362-4302-93F0-8D28074CDC26}" type="pres">
      <dgm:prSet presAssocID="{7069D7F1-2249-47BD-9F6E-DAEA5DBD62E0}" presName="composite" presStyleCnt="0"/>
      <dgm:spPr/>
    </dgm:pt>
    <dgm:pt modelId="{69694F13-1C09-4FFC-9F68-97053AD0221A}" type="pres">
      <dgm:prSet presAssocID="{7069D7F1-2249-47BD-9F6E-DAEA5DBD62E0}" presName="background" presStyleLbl="node0" presStyleIdx="0" presStyleCnt="1"/>
      <dgm:spPr/>
    </dgm:pt>
    <dgm:pt modelId="{DD4F5C46-69E9-4113-BAAC-39AEC360C16C}" type="pres">
      <dgm:prSet presAssocID="{7069D7F1-2249-47BD-9F6E-DAEA5DBD62E0}" presName="text" presStyleLbl="fgAcc0" presStyleIdx="0" presStyleCnt="1" custFlipVert="0" custFlipHor="1" custScaleX="6051" custScaleY="5283" custLinFactNeighborX="-10721" custLinFactNeighborY="-65304">
        <dgm:presLayoutVars>
          <dgm:chPref val="3"/>
        </dgm:presLayoutVars>
      </dgm:prSet>
      <dgm:spPr/>
    </dgm:pt>
    <dgm:pt modelId="{25015366-3CAE-40D7-B2DC-073D770C8FBE}" type="pres">
      <dgm:prSet presAssocID="{7069D7F1-2249-47BD-9F6E-DAEA5DBD62E0}" presName="hierChild2" presStyleCnt="0"/>
      <dgm:spPr/>
    </dgm:pt>
    <dgm:pt modelId="{40BF0CEE-17C6-41CD-A935-755B45B12AD5}" type="pres">
      <dgm:prSet presAssocID="{83E157BF-9C8D-4158-BD7E-FF504551A1D4}" presName="Name10" presStyleLbl="parChTrans1D2" presStyleIdx="0" presStyleCnt="2"/>
      <dgm:spPr/>
    </dgm:pt>
    <dgm:pt modelId="{D2E7AD4F-09B0-4AF6-864B-704ACE8AA30F}" type="pres">
      <dgm:prSet presAssocID="{D22A6635-DE30-430A-B2AC-5759033FD9D2}" presName="hierRoot2" presStyleCnt="0"/>
      <dgm:spPr/>
    </dgm:pt>
    <dgm:pt modelId="{7A129634-DD3D-48CD-9C03-9DA48B2D9D86}" type="pres">
      <dgm:prSet presAssocID="{D22A6635-DE30-430A-B2AC-5759033FD9D2}" presName="composite2" presStyleCnt="0"/>
      <dgm:spPr/>
    </dgm:pt>
    <dgm:pt modelId="{971BF99F-157C-44AF-A55F-4748D0377019}" type="pres">
      <dgm:prSet presAssocID="{D22A6635-DE30-430A-B2AC-5759033FD9D2}" presName="background2" presStyleLbl="node2" presStyleIdx="0" presStyleCnt="2"/>
      <dgm:spPr/>
    </dgm:pt>
    <dgm:pt modelId="{B49C0C1B-4DBB-4D68-8042-AC9E03800B48}" type="pres">
      <dgm:prSet presAssocID="{D22A6635-DE30-430A-B2AC-5759033FD9D2}" presName="text2" presStyleLbl="fgAcc2" presStyleIdx="0" presStyleCnt="2" custScaleX="248854" custLinFactNeighborX="-32955">
        <dgm:presLayoutVars>
          <dgm:chPref val="3"/>
        </dgm:presLayoutVars>
      </dgm:prSet>
      <dgm:spPr/>
    </dgm:pt>
    <dgm:pt modelId="{189ABDA1-3F0B-4E6D-B901-7784AA8A4B8E}" type="pres">
      <dgm:prSet presAssocID="{D22A6635-DE30-430A-B2AC-5759033FD9D2}" presName="hierChild3" presStyleCnt="0"/>
      <dgm:spPr/>
    </dgm:pt>
    <dgm:pt modelId="{126BA910-178D-4D50-98A1-BC1A28B80569}" type="pres">
      <dgm:prSet presAssocID="{55C01092-86B3-4CB5-93F6-035B61FD0CCA}" presName="Name17" presStyleLbl="parChTrans1D3" presStyleIdx="0" presStyleCnt="2"/>
      <dgm:spPr/>
    </dgm:pt>
    <dgm:pt modelId="{DF8FB756-0D12-4A48-95C7-E983B2A4F2CD}" type="pres">
      <dgm:prSet presAssocID="{4E8FD035-F37C-41E6-8CF6-2670CCAFA282}" presName="hierRoot3" presStyleCnt="0"/>
      <dgm:spPr/>
    </dgm:pt>
    <dgm:pt modelId="{5E8A7C1E-0885-4023-824C-22C71AAD9C36}" type="pres">
      <dgm:prSet presAssocID="{4E8FD035-F37C-41E6-8CF6-2670CCAFA282}" presName="composite3" presStyleCnt="0"/>
      <dgm:spPr/>
    </dgm:pt>
    <dgm:pt modelId="{8DDBAD78-BCA9-436F-9906-5CD1C08F1100}" type="pres">
      <dgm:prSet presAssocID="{4E8FD035-F37C-41E6-8CF6-2670CCAFA282}" presName="background3" presStyleLbl="node3" presStyleIdx="0" presStyleCnt="2"/>
      <dgm:spPr/>
    </dgm:pt>
    <dgm:pt modelId="{0919061D-004C-465C-9F71-2252EE27AB66}" type="pres">
      <dgm:prSet presAssocID="{4E8FD035-F37C-41E6-8CF6-2670CCAFA282}" presName="text3" presStyleLbl="fgAcc3" presStyleIdx="0" presStyleCnt="2" custScaleX="140951" custScaleY="61379" custLinFactNeighborX="56574" custLinFactNeighborY="19886">
        <dgm:presLayoutVars>
          <dgm:chPref val="3"/>
        </dgm:presLayoutVars>
      </dgm:prSet>
      <dgm:spPr/>
    </dgm:pt>
    <dgm:pt modelId="{29B820BD-F260-420E-B04D-7D2C8769E5F3}" type="pres">
      <dgm:prSet presAssocID="{4E8FD035-F37C-41E6-8CF6-2670CCAFA282}" presName="hierChild4" presStyleCnt="0"/>
      <dgm:spPr/>
    </dgm:pt>
    <dgm:pt modelId="{2245534E-D866-4851-915F-C1D4DD3F3813}" type="pres">
      <dgm:prSet presAssocID="{73D551D5-B2FF-4D3F-804B-04A53BB60DF2}" presName="Name17" presStyleLbl="parChTrans1D3" presStyleIdx="1" presStyleCnt="2"/>
      <dgm:spPr/>
    </dgm:pt>
    <dgm:pt modelId="{6449AB41-CF25-4909-A7F4-BAD41ED14AF4}" type="pres">
      <dgm:prSet presAssocID="{8F052619-6E96-4E3F-A595-E4313AE76169}" presName="hierRoot3" presStyleCnt="0"/>
      <dgm:spPr/>
    </dgm:pt>
    <dgm:pt modelId="{CC83EAC5-0FA5-40A5-B4AF-1B50DAD798B7}" type="pres">
      <dgm:prSet presAssocID="{8F052619-6E96-4E3F-A595-E4313AE76169}" presName="composite3" presStyleCnt="0"/>
      <dgm:spPr/>
    </dgm:pt>
    <dgm:pt modelId="{2FF5BB30-25F2-4817-A7D7-F265EBD3604D}" type="pres">
      <dgm:prSet presAssocID="{8F052619-6E96-4E3F-A595-E4313AE76169}" presName="background3" presStyleLbl="node3" presStyleIdx="1" presStyleCnt="2"/>
      <dgm:spPr/>
    </dgm:pt>
    <dgm:pt modelId="{45E0E3DB-10F8-412D-B974-42371BF13D2E}" type="pres">
      <dgm:prSet presAssocID="{8F052619-6E96-4E3F-A595-E4313AE76169}" presName="text3" presStyleLbl="fgAcc3" presStyleIdx="1" presStyleCnt="2" custScaleX="185201" custScaleY="61379" custLinFactNeighborX="70191" custLinFactNeighborY="19886">
        <dgm:presLayoutVars>
          <dgm:chPref val="3"/>
        </dgm:presLayoutVars>
      </dgm:prSet>
      <dgm:spPr/>
    </dgm:pt>
    <dgm:pt modelId="{66D90637-9B93-4F8F-B254-D387C5CFF58A}" type="pres">
      <dgm:prSet presAssocID="{8F052619-6E96-4E3F-A595-E4313AE76169}" presName="hierChild4" presStyleCnt="0"/>
      <dgm:spPr/>
    </dgm:pt>
    <dgm:pt modelId="{EBF8DBC8-04EE-4AD0-9446-71E15F13B671}" type="pres">
      <dgm:prSet presAssocID="{88C20645-15A2-49D9-9752-846A66C2C610}" presName="Name23" presStyleLbl="parChTrans1D4" presStyleIdx="0" presStyleCnt="2"/>
      <dgm:spPr/>
    </dgm:pt>
    <dgm:pt modelId="{BE433D2F-FFB7-4EDC-A44E-67A433632B9D}" type="pres">
      <dgm:prSet presAssocID="{A078471A-909B-4C4D-861F-E828D93624B2}" presName="hierRoot4" presStyleCnt="0"/>
      <dgm:spPr/>
    </dgm:pt>
    <dgm:pt modelId="{9A4C862C-EB9D-4459-92DE-AC205F210B8D}" type="pres">
      <dgm:prSet presAssocID="{A078471A-909B-4C4D-861F-E828D93624B2}" presName="composite4" presStyleCnt="0"/>
      <dgm:spPr/>
    </dgm:pt>
    <dgm:pt modelId="{C0EFCE6F-876E-4508-981B-8DB4429F9A43}" type="pres">
      <dgm:prSet presAssocID="{A078471A-909B-4C4D-861F-E828D93624B2}" presName="background4" presStyleLbl="node4" presStyleIdx="0" presStyleCnt="2"/>
      <dgm:spPr/>
    </dgm:pt>
    <dgm:pt modelId="{B7A5A3D8-557E-49F2-BA84-A583AD046D11}" type="pres">
      <dgm:prSet presAssocID="{A078471A-909B-4C4D-861F-E828D93624B2}" presName="text4" presStyleLbl="fgAcc4" presStyleIdx="0" presStyleCnt="2" custScaleX="238121" custScaleY="53679" custLinFactNeighborX="-62510" custLinFactNeighborY="29094">
        <dgm:presLayoutVars>
          <dgm:chPref val="3"/>
        </dgm:presLayoutVars>
      </dgm:prSet>
      <dgm:spPr/>
    </dgm:pt>
    <dgm:pt modelId="{A7413E11-E8C1-46C4-A35C-946C0C3D3753}" type="pres">
      <dgm:prSet presAssocID="{A078471A-909B-4C4D-861F-E828D93624B2}" presName="hierChild5" presStyleCnt="0"/>
      <dgm:spPr/>
    </dgm:pt>
    <dgm:pt modelId="{AC463A12-9D23-43CD-9B72-052D74C8C436}" type="pres">
      <dgm:prSet presAssocID="{AF75EF2C-5FC2-4AE4-9AE7-B57E534B4C72}" presName="Name23" presStyleLbl="parChTrans1D4" presStyleIdx="1" presStyleCnt="2"/>
      <dgm:spPr/>
    </dgm:pt>
    <dgm:pt modelId="{C07F4C33-E254-4C74-9C83-FF7B3C1442A0}" type="pres">
      <dgm:prSet presAssocID="{2EC9D8B4-DBBC-46EA-937E-28431436F4D4}" presName="hierRoot4" presStyleCnt="0"/>
      <dgm:spPr/>
    </dgm:pt>
    <dgm:pt modelId="{E5F99EF1-CB3F-4754-AC7F-29CB8B175C3E}" type="pres">
      <dgm:prSet presAssocID="{2EC9D8B4-DBBC-46EA-937E-28431436F4D4}" presName="composite4" presStyleCnt="0"/>
      <dgm:spPr/>
    </dgm:pt>
    <dgm:pt modelId="{8DE94568-6AFA-4AEB-BF28-FDC5BFCAE151}" type="pres">
      <dgm:prSet presAssocID="{2EC9D8B4-DBBC-46EA-937E-28431436F4D4}" presName="background4" presStyleLbl="node4" presStyleIdx="1" presStyleCnt="2"/>
      <dgm:spPr/>
    </dgm:pt>
    <dgm:pt modelId="{DDCCCA4C-C055-4525-B716-564BB1479C4A}" type="pres">
      <dgm:prSet presAssocID="{2EC9D8B4-DBBC-46EA-937E-28431436F4D4}" presName="text4" presStyleLbl="fgAcc4" presStyleIdx="1" presStyleCnt="2" custScaleX="200778" custScaleY="58364" custLinFactNeighborX="1484" custLinFactNeighborY="29094">
        <dgm:presLayoutVars>
          <dgm:chPref val="3"/>
        </dgm:presLayoutVars>
      </dgm:prSet>
      <dgm:spPr/>
    </dgm:pt>
    <dgm:pt modelId="{81C27193-1C2D-4F7D-BA53-03E4CDE7C032}" type="pres">
      <dgm:prSet presAssocID="{2EC9D8B4-DBBC-46EA-937E-28431436F4D4}" presName="hierChild5" presStyleCnt="0"/>
      <dgm:spPr/>
    </dgm:pt>
    <dgm:pt modelId="{DBEC3070-E664-4AB1-B882-326FCBB6246A}" type="pres">
      <dgm:prSet presAssocID="{9AB06EAA-90B5-43DD-A033-8A79DA088D86}" presName="Name10" presStyleLbl="parChTrans1D2" presStyleIdx="1" presStyleCnt="2"/>
      <dgm:spPr/>
    </dgm:pt>
    <dgm:pt modelId="{DFB24503-1122-473A-9497-183F099D314D}" type="pres">
      <dgm:prSet presAssocID="{67CEC20F-582A-452F-A655-FFD16A477DAE}" presName="hierRoot2" presStyleCnt="0"/>
      <dgm:spPr/>
    </dgm:pt>
    <dgm:pt modelId="{49DDC497-4E7F-40F1-9D58-48586391872D}" type="pres">
      <dgm:prSet presAssocID="{67CEC20F-582A-452F-A655-FFD16A477DAE}" presName="composite2" presStyleCnt="0"/>
      <dgm:spPr/>
    </dgm:pt>
    <dgm:pt modelId="{224243BE-6F20-423F-A357-0C10B844C43E}" type="pres">
      <dgm:prSet presAssocID="{67CEC20F-582A-452F-A655-FFD16A477DAE}" presName="background2" presStyleLbl="node2" presStyleIdx="1" presStyleCnt="2"/>
      <dgm:spPr/>
    </dgm:pt>
    <dgm:pt modelId="{63070C46-F12D-4C11-9318-3EA3D940A6E4}" type="pres">
      <dgm:prSet presAssocID="{67CEC20F-582A-452F-A655-FFD16A477DAE}" presName="text2" presStyleLbl="fgAcc2" presStyleIdx="1" presStyleCnt="2" custScaleX="240514" custLinFactNeighborX="2007">
        <dgm:presLayoutVars>
          <dgm:chPref val="3"/>
        </dgm:presLayoutVars>
      </dgm:prSet>
      <dgm:spPr/>
    </dgm:pt>
    <dgm:pt modelId="{0348F8C6-8541-422D-96DD-F68F23920C92}" type="pres">
      <dgm:prSet presAssocID="{67CEC20F-582A-452F-A655-FFD16A477DAE}" presName="hierChild3" presStyleCnt="0"/>
      <dgm:spPr/>
    </dgm:pt>
  </dgm:ptLst>
  <dgm:cxnLst>
    <dgm:cxn modelId="{D0577A19-F537-45CE-B888-996D64CE88C6}" srcId="{D22A6635-DE30-430A-B2AC-5759033FD9D2}" destId="{8F052619-6E96-4E3F-A595-E4313AE76169}" srcOrd="1" destOrd="0" parTransId="{73D551D5-B2FF-4D3F-804B-04A53BB60DF2}" sibTransId="{AB0529C7-FC18-493F-836C-5959B665F744}"/>
    <dgm:cxn modelId="{8451FE1F-42B8-4363-8948-B32954C9EDA2}" srcId="{7069D7F1-2249-47BD-9F6E-DAEA5DBD62E0}" destId="{67CEC20F-582A-452F-A655-FFD16A477DAE}" srcOrd="1" destOrd="0" parTransId="{9AB06EAA-90B5-43DD-A033-8A79DA088D86}" sibTransId="{2EAA2B12-D84F-4E7F-8FEA-0AB4C3628BC4}"/>
    <dgm:cxn modelId="{FC215263-D682-4AB6-A263-CEB2BEAA36DD}" type="presOf" srcId="{358E63F7-4C83-4AFE-82CB-8356D2552DA0}" destId="{FB19F80F-F493-4502-8FED-7823E4EA68CE}" srcOrd="0" destOrd="0" presId="urn:microsoft.com/office/officeart/2005/8/layout/hierarchy1"/>
    <dgm:cxn modelId="{B8162B49-632B-4BC4-BA68-37D8AF0C2C3B}" type="presOf" srcId="{2EC9D8B4-DBBC-46EA-937E-28431436F4D4}" destId="{DDCCCA4C-C055-4525-B716-564BB1479C4A}" srcOrd="0" destOrd="0" presId="urn:microsoft.com/office/officeart/2005/8/layout/hierarchy1"/>
    <dgm:cxn modelId="{390BAC5A-F7F6-4692-996C-6D3CF3F17CBD}" type="presOf" srcId="{7069D7F1-2249-47BD-9F6E-DAEA5DBD62E0}" destId="{DD4F5C46-69E9-4113-BAAC-39AEC360C16C}" srcOrd="0" destOrd="0" presId="urn:microsoft.com/office/officeart/2005/8/layout/hierarchy1"/>
    <dgm:cxn modelId="{0579CA7B-5E58-4204-B941-8944C3800145}" type="presOf" srcId="{9AB06EAA-90B5-43DD-A033-8A79DA088D86}" destId="{DBEC3070-E664-4AB1-B882-326FCBB6246A}" srcOrd="0" destOrd="0" presId="urn:microsoft.com/office/officeart/2005/8/layout/hierarchy1"/>
    <dgm:cxn modelId="{15736E7F-300E-44E3-9B45-02422DE0CB51}" type="presOf" srcId="{A078471A-909B-4C4D-861F-E828D93624B2}" destId="{B7A5A3D8-557E-49F2-BA84-A583AD046D11}" srcOrd="0" destOrd="0" presId="urn:microsoft.com/office/officeart/2005/8/layout/hierarchy1"/>
    <dgm:cxn modelId="{D5A5F681-EE6D-4263-B6CB-CF49C9399033}" type="presOf" srcId="{AF75EF2C-5FC2-4AE4-9AE7-B57E534B4C72}" destId="{AC463A12-9D23-43CD-9B72-052D74C8C436}" srcOrd="0" destOrd="0" presId="urn:microsoft.com/office/officeart/2005/8/layout/hierarchy1"/>
    <dgm:cxn modelId="{B1E61682-1F5B-4F09-B469-3513B2617BA3}" srcId="{358E63F7-4C83-4AFE-82CB-8356D2552DA0}" destId="{7069D7F1-2249-47BD-9F6E-DAEA5DBD62E0}" srcOrd="0" destOrd="0" parTransId="{0EDC0D4C-253B-4BB1-B02F-B068565D0A75}" sibTransId="{C06B0D3C-E9BA-4810-921A-44F558DB3980}"/>
    <dgm:cxn modelId="{BDFC4494-E92E-4A9A-BFBA-F7F0968BFA59}" srcId="{7069D7F1-2249-47BD-9F6E-DAEA5DBD62E0}" destId="{D22A6635-DE30-430A-B2AC-5759033FD9D2}" srcOrd="0" destOrd="0" parTransId="{83E157BF-9C8D-4158-BD7E-FF504551A1D4}" sibTransId="{7E8B79B0-34DB-41CE-BD24-1D9303AC4397}"/>
    <dgm:cxn modelId="{6F5FA398-7ED9-40C8-B688-A93A36BADA96}" srcId="{8F052619-6E96-4E3F-A595-E4313AE76169}" destId="{2EC9D8B4-DBBC-46EA-937E-28431436F4D4}" srcOrd="1" destOrd="0" parTransId="{AF75EF2C-5FC2-4AE4-9AE7-B57E534B4C72}" sibTransId="{7359DADF-5EEE-4D37-A8CA-D48298819C18}"/>
    <dgm:cxn modelId="{E5D5FB98-30C6-42D3-BE22-2011667603B1}" type="presOf" srcId="{8F052619-6E96-4E3F-A595-E4313AE76169}" destId="{45E0E3DB-10F8-412D-B974-42371BF13D2E}" srcOrd="0" destOrd="0" presId="urn:microsoft.com/office/officeart/2005/8/layout/hierarchy1"/>
    <dgm:cxn modelId="{B48BBD99-3A6C-4567-A89C-34854E2701A0}" srcId="{8F052619-6E96-4E3F-A595-E4313AE76169}" destId="{A078471A-909B-4C4D-861F-E828D93624B2}" srcOrd="0" destOrd="0" parTransId="{88C20645-15A2-49D9-9752-846A66C2C610}" sibTransId="{0A315DDA-CFDC-4151-BC7A-61EEAEDC8A5A}"/>
    <dgm:cxn modelId="{DF4471B3-6652-4FEE-9503-C2CEBB1D1294}" type="presOf" srcId="{83E157BF-9C8D-4158-BD7E-FF504551A1D4}" destId="{40BF0CEE-17C6-41CD-A935-755B45B12AD5}" srcOrd="0" destOrd="0" presId="urn:microsoft.com/office/officeart/2005/8/layout/hierarchy1"/>
    <dgm:cxn modelId="{607567B8-97E7-4CF1-9F08-AFE0BCBF4E6C}" srcId="{D22A6635-DE30-430A-B2AC-5759033FD9D2}" destId="{4E8FD035-F37C-41E6-8CF6-2670CCAFA282}" srcOrd="0" destOrd="0" parTransId="{55C01092-86B3-4CB5-93F6-035B61FD0CCA}" sibTransId="{EE885219-2832-4CF7-AFDC-7B7FC6F7FEE7}"/>
    <dgm:cxn modelId="{8266D8CA-057B-453D-9247-C4D740F2EA6A}" type="presOf" srcId="{55C01092-86B3-4CB5-93F6-035B61FD0CCA}" destId="{126BA910-178D-4D50-98A1-BC1A28B80569}" srcOrd="0" destOrd="0" presId="urn:microsoft.com/office/officeart/2005/8/layout/hierarchy1"/>
    <dgm:cxn modelId="{E012C7D7-E91F-4A49-9136-B61C2CB1B902}" type="presOf" srcId="{67CEC20F-582A-452F-A655-FFD16A477DAE}" destId="{63070C46-F12D-4C11-9318-3EA3D940A6E4}" srcOrd="0" destOrd="0" presId="urn:microsoft.com/office/officeart/2005/8/layout/hierarchy1"/>
    <dgm:cxn modelId="{7093FAE2-F70B-40BE-B3DC-7B61930A054D}" type="presOf" srcId="{4E8FD035-F37C-41E6-8CF6-2670CCAFA282}" destId="{0919061D-004C-465C-9F71-2252EE27AB66}" srcOrd="0" destOrd="0" presId="urn:microsoft.com/office/officeart/2005/8/layout/hierarchy1"/>
    <dgm:cxn modelId="{922BB5E6-13F8-434F-AECB-59D0F774F61D}" type="presOf" srcId="{88C20645-15A2-49D9-9752-846A66C2C610}" destId="{EBF8DBC8-04EE-4AD0-9446-71E15F13B671}" srcOrd="0" destOrd="0" presId="urn:microsoft.com/office/officeart/2005/8/layout/hierarchy1"/>
    <dgm:cxn modelId="{957F21F3-D7BC-4AE5-8BC4-D6CE513B7A2B}" type="presOf" srcId="{73D551D5-B2FF-4D3F-804B-04A53BB60DF2}" destId="{2245534E-D866-4851-915F-C1D4DD3F3813}" srcOrd="0" destOrd="0" presId="urn:microsoft.com/office/officeart/2005/8/layout/hierarchy1"/>
    <dgm:cxn modelId="{DD4B05F4-CC19-4417-BF7A-66A50DAD29D2}" type="presOf" srcId="{D22A6635-DE30-430A-B2AC-5759033FD9D2}" destId="{B49C0C1B-4DBB-4D68-8042-AC9E03800B48}" srcOrd="0" destOrd="0" presId="urn:microsoft.com/office/officeart/2005/8/layout/hierarchy1"/>
    <dgm:cxn modelId="{F47B5AA2-491F-4D49-B555-B7664132DC1A}" type="presParOf" srcId="{FB19F80F-F493-4502-8FED-7823E4EA68CE}" destId="{71AE3D7F-5B82-4576-95C2-8DB108DBF3AC}" srcOrd="0" destOrd="0" presId="urn:microsoft.com/office/officeart/2005/8/layout/hierarchy1"/>
    <dgm:cxn modelId="{B1055942-EFDB-4E94-8CC7-244A4FCE9CFA}" type="presParOf" srcId="{71AE3D7F-5B82-4576-95C2-8DB108DBF3AC}" destId="{4C341C08-7362-4302-93F0-8D28074CDC26}" srcOrd="0" destOrd="0" presId="urn:microsoft.com/office/officeart/2005/8/layout/hierarchy1"/>
    <dgm:cxn modelId="{EBA9EC5A-484F-4DC7-9B33-8B9B20C2670D}" type="presParOf" srcId="{4C341C08-7362-4302-93F0-8D28074CDC26}" destId="{69694F13-1C09-4FFC-9F68-97053AD0221A}" srcOrd="0" destOrd="0" presId="urn:microsoft.com/office/officeart/2005/8/layout/hierarchy1"/>
    <dgm:cxn modelId="{3048007E-26C5-4920-9099-19739B8D8E19}" type="presParOf" srcId="{4C341C08-7362-4302-93F0-8D28074CDC26}" destId="{DD4F5C46-69E9-4113-BAAC-39AEC360C16C}" srcOrd="1" destOrd="0" presId="urn:microsoft.com/office/officeart/2005/8/layout/hierarchy1"/>
    <dgm:cxn modelId="{EAC5FE83-6AF8-4E04-9CBC-A2A656DF8DCE}" type="presParOf" srcId="{71AE3D7F-5B82-4576-95C2-8DB108DBF3AC}" destId="{25015366-3CAE-40D7-B2DC-073D770C8FBE}" srcOrd="1" destOrd="0" presId="urn:microsoft.com/office/officeart/2005/8/layout/hierarchy1"/>
    <dgm:cxn modelId="{4435CD2F-CF1E-4D52-A8AD-D6B1EE679A7E}" type="presParOf" srcId="{25015366-3CAE-40D7-B2DC-073D770C8FBE}" destId="{40BF0CEE-17C6-41CD-A935-755B45B12AD5}" srcOrd="0" destOrd="0" presId="urn:microsoft.com/office/officeart/2005/8/layout/hierarchy1"/>
    <dgm:cxn modelId="{B0AFFE50-1292-413A-95E0-A4EE61958E27}" type="presParOf" srcId="{25015366-3CAE-40D7-B2DC-073D770C8FBE}" destId="{D2E7AD4F-09B0-4AF6-864B-704ACE8AA30F}" srcOrd="1" destOrd="0" presId="urn:microsoft.com/office/officeart/2005/8/layout/hierarchy1"/>
    <dgm:cxn modelId="{9709F9CD-0320-4F90-82D9-E487E7A2B7BF}" type="presParOf" srcId="{D2E7AD4F-09B0-4AF6-864B-704ACE8AA30F}" destId="{7A129634-DD3D-48CD-9C03-9DA48B2D9D86}" srcOrd="0" destOrd="0" presId="urn:microsoft.com/office/officeart/2005/8/layout/hierarchy1"/>
    <dgm:cxn modelId="{DF517AD4-EA93-471F-8EB0-EDE3D3074CEC}" type="presParOf" srcId="{7A129634-DD3D-48CD-9C03-9DA48B2D9D86}" destId="{971BF99F-157C-44AF-A55F-4748D0377019}" srcOrd="0" destOrd="0" presId="urn:microsoft.com/office/officeart/2005/8/layout/hierarchy1"/>
    <dgm:cxn modelId="{B417BCA3-1D77-49B9-A63B-E2C81442CAD6}" type="presParOf" srcId="{7A129634-DD3D-48CD-9C03-9DA48B2D9D86}" destId="{B49C0C1B-4DBB-4D68-8042-AC9E03800B48}" srcOrd="1" destOrd="0" presId="urn:microsoft.com/office/officeart/2005/8/layout/hierarchy1"/>
    <dgm:cxn modelId="{93992C9B-274A-4642-9DF6-3393006FD978}" type="presParOf" srcId="{D2E7AD4F-09B0-4AF6-864B-704ACE8AA30F}" destId="{189ABDA1-3F0B-4E6D-B901-7784AA8A4B8E}" srcOrd="1" destOrd="0" presId="urn:microsoft.com/office/officeart/2005/8/layout/hierarchy1"/>
    <dgm:cxn modelId="{4C6BBE0D-596F-4F43-ACFA-9E8A44CE344D}" type="presParOf" srcId="{189ABDA1-3F0B-4E6D-B901-7784AA8A4B8E}" destId="{126BA910-178D-4D50-98A1-BC1A28B80569}" srcOrd="0" destOrd="0" presId="urn:microsoft.com/office/officeart/2005/8/layout/hierarchy1"/>
    <dgm:cxn modelId="{9A650809-F36B-4043-9AC7-098F3838D4D7}" type="presParOf" srcId="{189ABDA1-3F0B-4E6D-B901-7784AA8A4B8E}" destId="{DF8FB756-0D12-4A48-95C7-E983B2A4F2CD}" srcOrd="1" destOrd="0" presId="urn:microsoft.com/office/officeart/2005/8/layout/hierarchy1"/>
    <dgm:cxn modelId="{43F22001-2730-45CA-8B44-B5AA90A3CFE6}" type="presParOf" srcId="{DF8FB756-0D12-4A48-95C7-E983B2A4F2CD}" destId="{5E8A7C1E-0885-4023-824C-22C71AAD9C36}" srcOrd="0" destOrd="0" presId="urn:microsoft.com/office/officeart/2005/8/layout/hierarchy1"/>
    <dgm:cxn modelId="{95024CD3-92C3-45F8-9BC1-B2EF74BF357C}" type="presParOf" srcId="{5E8A7C1E-0885-4023-824C-22C71AAD9C36}" destId="{8DDBAD78-BCA9-436F-9906-5CD1C08F1100}" srcOrd="0" destOrd="0" presId="urn:microsoft.com/office/officeart/2005/8/layout/hierarchy1"/>
    <dgm:cxn modelId="{DA9662C6-1F49-4F43-BEB4-CC7D7285B1EF}" type="presParOf" srcId="{5E8A7C1E-0885-4023-824C-22C71AAD9C36}" destId="{0919061D-004C-465C-9F71-2252EE27AB66}" srcOrd="1" destOrd="0" presId="urn:microsoft.com/office/officeart/2005/8/layout/hierarchy1"/>
    <dgm:cxn modelId="{DC00C5F3-3DEB-454C-B425-3F4B10C09CD4}" type="presParOf" srcId="{DF8FB756-0D12-4A48-95C7-E983B2A4F2CD}" destId="{29B820BD-F260-420E-B04D-7D2C8769E5F3}" srcOrd="1" destOrd="0" presId="urn:microsoft.com/office/officeart/2005/8/layout/hierarchy1"/>
    <dgm:cxn modelId="{089B16BE-2453-448B-845D-738F45E55A6F}" type="presParOf" srcId="{189ABDA1-3F0B-4E6D-B901-7784AA8A4B8E}" destId="{2245534E-D866-4851-915F-C1D4DD3F3813}" srcOrd="2" destOrd="0" presId="urn:microsoft.com/office/officeart/2005/8/layout/hierarchy1"/>
    <dgm:cxn modelId="{837F0488-2DBF-4AED-8CC5-76053E1C02BE}" type="presParOf" srcId="{189ABDA1-3F0B-4E6D-B901-7784AA8A4B8E}" destId="{6449AB41-CF25-4909-A7F4-BAD41ED14AF4}" srcOrd="3" destOrd="0" presId="urn:microsoft.com/office/officeart/2005/8/layout/hierarchy1"/>
    <dgm:cxn modelId="{D541E6EA-09FF-4E91-A0FD-B68DCD6960F4}" type="presParOf" srcId="{6449AB41-CF25-4909-A7F4-BAD41ED14AF4}" destId="{CC83EAC5-0FA5-40A5-B4AF-1B50DAD798B7}" srcOrd="0" destOrd="0" presId="urn:microsoft.com/office/officeart/2005/8/layout/hierarchy1"/>
    <dgm:cxn modelId="{6F1F2B47-1D1A-4975-9D35-2BA12346F422}" type="presParOf" srcId="{CC83EAC5-0FA5-40A5-B4AF-1B50DAD798B7}" destId="{2FF5BB30-25F2-4817-A7D7-F265EBD3604D}" srcOrd="0" destOrd="0" presId="urn:microsoft.com/office/officeart/2005/8/layout/hierarchy1"/>
    <dgm:cxn modelId="{B732315F-2062-476A-90D6-8633D9689F33}" type="presParOf" srcId="{CC83EAC5-0FA5-40A5-B4AF-1B50DAD798B7}" destId="{45E0E3DB-10F8-412D-B974-42371BF13D2E}" srcOrd="1" destOrd="0" presId="urn:microsoft.com/office/officeart/2005/8/layout/hierarchy1"/>
    <dgm:cxn modelId="{CA2F3456-E7EC-4635-AFE9-07E9EA22E6C2}" type="presParOf" srcId="{6449AB41-CF25-4909-A7F4-BAD41ED14AF4}" destId="{66D90637-9B93-4F8F-B254-D387C5CFF58A}" srcOrd="1" destOrd="0" presId="urn:microsoft.com/office/officeart/2005/8/layout/hierarchy1"/>
    <dgm:cxn modelId="{336BCE63-E850-4EFD-A229-E97048D2CD28}" type="presParOf" srcId="{66D90637-9B93-4F8F-B254-D387C5CFF58A}" destId="{EBF8DBC8-04EE-4AD0-9446-71E15F13B671}" srcOrd="0" destOrd="0" presId="urn:microsoft.com/office/officeart/2005/8/layout/hierarchy1"/>
    <dgm:cxn modelId="{AA1076AC-955C-45A4-85B4-9D448F34CE63}" type="presParOf" srcId="{66D90637-9B93-4F8F-B254-D387C5CFF58A}" destId="{BE433D2F-FFB7-4EDC-A44E-67A433632B9D}" srcOrd="1" destOrd="0" presId="urn:microsoft.com/office/officeart/2005/8/layout/hierarchy1"/>
    <dgm:cxn modelId="{5EEE6C44-BFE1-412E-87C1-A36B0F4AB756}" type="presParOf" srcId="{BE433D2F-FFB7-4EDC-A44E-67A433632B9D}" destId="{9A4C862C-EB9D-4459-92DE-AC205F210B8D}" srcOrd="0" destOrd="0" presId="urn:microsoft.com/office/officeart/2005/8/layout/hierarchy1"/>
    <dgm:cxn modelId="{72E668BD-D4BC-4A41-B74A-EF726B6CB1B9}" type="presParOf" srcId="{9A4C862C-EB9D-4459-92DE-AC205F210B8D}" destId="{C0EFCE6F-876E-4508-981B-8DB4429F9A43}" srcOrd="0" destOrd="0" presId="urn:microsoft.com/office/officeart/2005/8/layout/hierarchy1"/>
    <dgm:cxn modelId="{A5ACA82B-EBD8-45D4-9AF3-137E48F5C043}" type="presParOf" srcId="{9A4C862C-EB9D-4459-92DE-AC205F210B8D}" destId="{B7A5A3D8-557E-49F2-BA84-A583AD046D11}" srcOrd="1" destOrd="0" presId="urn:microsoft.com/office/officeart/2005/8/layout/hierarchy1"/>
    <dgm:cxn modelId="{08F709DE-F87B-439F-9AC4-0F54817A1378}" type="presParOf" srcId="{BE433D2F-FFB7-4EDC-A44E-67A433632B9D}" destId="{A7413E11-E8C1-46C4-A35C-946C0C3D3753}" srcOrd="1" destOrd="0" presId="urn:microsoft.com/office/officeart/2005/8/layout/hierarchy1"/>
    <dgm:cxn modelId="{5CE24E0D-EAB5-4AA5-A808-B6C6A19440C9}" type="presParOf" srcId="{66D90637-9B93-4F8F-B254-D387C5CFF58A}" destId="{AC463A12-9D23-43CD-9B72-052D74C8C436}" srcOrd="2" destOrd="0" presId="urn:microsoft.com/office/officeart/2005/8/layout/hierarchy1"/>
    <dgm:cxn modelId="{863BF92E-018E-4E32-B7C3-F17FC8C30FAD}" type="presParOf" srcId="{66D90637-9B93-4F8F-B254-D387C5CFF58A}" destId="{C07F4C33-E254-4C74-9C83-FF7B3C1442A0}" srcOrd="3" destOrd="0" presId="urn:microsoft.com/office/officeart/2005/8/layout/hierarchy1"/>
    <dgm:cxn modelId="{1E532C94-5DA6-4372-9994-93D638121E06}" type="presParOf" srcId="{C07F4C33-E254-4C74-9C83-FF7B3C1442A0}" destId="{E5F99EF1-CB3F-4754-AC7F-29CB8B175C3E}" srcOrd="0" destOrd="0" presId="urn:microsoft.com/office/officeart/2005/8/layout/hierarchy1"/>
    <dgm:cxn modelId="{B7855481-B11D-4CF8-A279-A21B2102D4CB}" type="presParOf" srcId="{E5F99EF1-CB3F-4754-AC7F-29CB8B175C3E}" destId="{8DE94568-6AFA-4AEB-BF28-FDC5BFCAE151}" srcOrd="0" destOrd="0" presId="urn:microsoft.com/office/officeart/2005/8/layout/hierarchy1"/>
    <dgm:cxn modelId="{37569134-83E8-4546-8AB5-84332FEA7BBB}" type="presParOf" srcId="{E5F99EF1-CB3F-4754-AC7F-29CB8B175C3E}" destId="{DDCCCA4C-C055-4525-B716-564BB1479C4A}" srcOrd="1" destOrd="0" presId="urn:microsoft.com/office/officeart/2005/8/layout/hierarchy1"/>
    <dgm:cxn modelId="{88E81CD8-A940-4B86-8FAE-A44E0E32527A}" type="presParOf" srcId="{C07F4C33-E254-4C74-9C83-FF7B3C1442A0}" destId="{81C27193-1C2D-4F7D-BA53-03E4CDE7C032}" srcOrd="1" destOrd="0" presId="urn:microsoft.com/office/officeart/2005/8/layout/hierarchy1"/>
    <dgm:cxn modelId="{C42DAD0D-D99A-4EDE-A60D-55325BE6F3E1}" type="presParOf" srcId="{25015366-3CAE-40D7-B2DC-073D770C8FBE}" destId="{DBEC3070-E664-4AB1-B882-326FCBB6246A}" srcOrd="2" destOrd="0" presId="urn:microsoft.com/office/officeart/2005/8/layout/hierarchy1"/>
    <dgm:cxn modelId="{FC081F19-3807-495F-9EE4-9F2895804C79}" type="presParOf" srcId="{25015366-3CAE-40D7-B2DC-073D770C8FBE}" destId="{DFB24503-1122-473A-9497-183F099D314D}" srcOrd="3" destOrd="0" presId="urn:microsoft.com/office/officeart/2005/8/layout/hierarchy1"/>
    <dgm:cxn modelId="{EF5DDCEA-CD67-4427-BBFD-47AE3B1F6AD4}" type="presParOf" srcId="{DFB24503-1122-473A-9497-183F099D314D}" destId="{49DDC497-4E7F-40F1-9D58-48586391872D}" srcOrd="0" destOrd="0" presId="urn:microsoft.com/office/officeart/2005/8/layout/hierarchy1"/>
    <dgm:cxn modelId="{EF4EC92C-8B13-4AB3-8539-FB8828CC3A36}" type="presParOf" srcId="{49DDC497-4E7F-40F1-9D58-48586391872D}" destId="{224243BE-6F20-423F-A357-0C10B844C43E}" srcOrd="0" destOrd="0" presId="urn:microsoft.com/office/officeart/2005/8/layout/hierarchy1"/>
    <dgm:cxn modelId="{2D7570A0-DAEE-4C16-A3EE-9BC66AD0229F}" type="presParOf" srcId="{49DDC497-4E7F-40F1-9D58-48586391872D}" destId="{63070C46-F12D-4C11-9318-3EA3D940A6E4}" srcOrd="1" destOrd="0" presId="urn:microsoft.com/office/officeart/2005/8/layout/hierarchy1"/>
    <dgm:cxn modelId="{35B9E3E3-7F6B-470C-8A96-565D8A49E3F5}" type="presParOf" srcId="{DFB24503-1122-473A-9497-183F099D314D}" destId="{0348F8C6-8541-422D-96DD-F68F23920C92}"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EC3070-E664-4AB1-B882-326FCBB6246A}">
      <dsp:nvSpPr>
        <dsp:cNvPr id="0" name=""/>
        <dsp:cNvSpPr/>
      </dsp:nvSpPr>
      <dsp:spPr>
        <a:xfrm>
          <a:off x="4434707" y="143839"/>
          <a:ext cx="2199956" cy="1061178"/>
        </a:xfrm>
        <a:custGeom>
          <a:avLst/>
          <a:gdLst/>
          <a:ahLst/>
          <a:cxnLst/>
          <a:rect l="0" t="0" r="0" b="0"/>
          <a:pathLst>
            <a:path>
              <a:moveTo>
                <a:pt x="0" y="0"/>
              </a:moveTo>
              <a:lnTo>
                <a:pt x="0" y="921838"/>
              </a:lnTo>
              <a:lnTo>
                <a:pt x="2199956" y="921838"/>
              </a:lnTo>
              <a:lnTo>
                <a:pt x="2199956" y="1061178"/>
              </a:lnTo>
            </a:path>
          </a:pathLst>
        </a:custGeom>
        <a:noFill/>
        <a:ln w="57150" cap="flat" cmpd="sng" algn="ctr">
          <a:solidFill>
            <a:schemeClr val="accent6">
              <a:lumMod val="75000"/>
            </a:schemeClr>
          </a:solidFill>
          <a:prstDash val="solid"/>
        </a:ln>
        <a:effectLst/>
        <a:sp3d z="-40000" prstMaterial="matte"/>
      </dsp:spPr>
      <dsp:style>
        <a:lnRef idx="2">
          <a:scrgbClr r="0" g="0" b="0"/>
        </a:lnRef>
        <a:fillRef idx="0">
          <a:scrgbClr r="0" g="0" b="0"/>
        </a:fillRef>
        <a:effectRef idx="0">
          <a:scrgbClr r="0" g="0" b="0"/>
        </a:effectRef>
        <a:fontRef idx="minor"/>
      </dsp:style>
    </dsp:sp>
    <dsp:sp modelId="{AC463A12-9D23-43CD-9B72-052D74C8C436}">
      <dsp:nvSpPr>
        <dsp:cNvPr id="0" name=""/>
        <dsp:cNvSpPr/>
      </dsp:nvSpPr>
      <dsp:spPr>
        <a:xfrm>
          <a:off x="4902947" y="3373761"/>
          <a:ext cx="924502" cy="525396"/>
        </a:xfrm>
        <a:custGeom>
          <a:avLst/>
          <a:gdLst/>
          <a:ahLst/>
          <a:cxnLst/>
          <a:rect l="0" t="0" r="0" b="0"/>
          <a:pathLst>
            <a:path>
              <a:moveTo>
                <a:pt x="0" y="0"/>
              </a:moveTo>
              <a:lnTo>
                <a:pt x="0" y="386055"/>
              </a:lnTo>
              <a:lnTo>
                <a:pt x="924502" y="386055"/>
              </a:lnTo>
              <a:lnTo>
                <a:pt x="924502" y="525396"/>
              </a:lnTo>
            </a:path>
          </a:pathLst>
        </a:custGeom>
        <a:noFill/>
        <a:ln w="57150" cap="flat" cmpd="sng" algn="ctr">
          <a:solidFill>
            <a:schemeClr val="accent6">
              <a:lumMod val="7500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EBF8DBC8-04EE-4AD0-9446-71E15F13B671}">
      <dsp:nvSpPr>
        <dsp:cNvPr id="0" name=""/>
        <dsp:cNvSpPr/>
      </dsp:nvSpPr>
      <dsp:spPr>
        <a:xfrm>
          <a:off x="1623690" y="3373761"/>
          <a:ext cx="3279257" cy="525396"/>
        </a:xfrm>
        <a:custGeom>
          <a:avLst/>
          <a:gdLst/>
          <a:ahLst/>
          <a:cxnLst/>
          <a:rect l="0" t="0" r="0" b="0"/>
          <a:pathLst>
            <a:path>
              <a:moveTo>
                <a:pt x="3279257" y="0"/>
              </a:moveTo>
              <a:lnTo>
                <a:pt x="3279257" y="386055"/>
              </a:lnTo>
              <a:lnTo>
                <a:pt x="0" y="386055"/>
              </a:lnTo>
              <a:lnTo>
                <a:pt x="0" y="525396"/>
              </a:lnTo>
            </a:path>
          </a:pathLst>
        </a:custGeom>
        <a:noFill/>
        <a:ln w="57150" cap="flat" cmpd="sng" algn="ctr">
          <a:solidFill>
            <a:schemeClr val="accent6">
              <a:lumMod val="7500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2245534E-D866-4851-915F-C1D4DD3F3813}">
      <dsp:nvSpPr>
        <dsp:cNvPr id="0" name=""/>
        <dsp:cNvSpPr/>
      </dsp:nvSpPr>
      <dsp:spPr>
        <a:xfrm>
          <a:off x="2124343" y="2160136"/>
          <a:ext cx="2778604" cy="627383"/>
        </a:xfrm>
        <a:custGeom>
          <a:avLst/>
          <a:gdLst/>
          <a:ahLst/>
          <a:cxnLst/>
          <a:rect l="0" t="0" r="0" b="0"/>
          <a:pathLst>
            <a:path>
              <a:moveTo>
                <a:pt x="0" y="0"/>
              </a:moveTo>
              <a:lnTo>
                <a:pt x="0" y="488043"/>
              </a:lnTo>
              <a:lnTo>
                <a:pt x="2778604" y="488043"/>
              </a:lnTo>
              <a:lnTo>
                <a:pt x="2778604" y="627383"/>
              </a:lnTo>
            </a:path>
          </a:pathLst>
        </a:custGeom>
        <a:noFill/>
        <a:ln w="57150" cap="flat" cmpd="sng" algn="ctr">
          <a:solidFill>
            <a:schemeClr val="accent6">
              <a:lumMod val="7500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126BA910-178D-4D50-98A1-BC1A28B80569}">
      <dsp:nvSpPr>
        <dsp:cNvPr id="0" name=""/>
        <dsp:cNvSpPr/>
      </dsp:nvSpPr>
      <dsp:spPr>
        <a:xfrm>
          <a:off x="1911019" y="2160136"/>
          <a:ext cx="213323" cy="627383"/>
        </a:xfrm>
        <a:custGeom>
          <a:avLst/>
          <a:gdLst/>
          <a:ahLst/>
          <a:cxnLst/>
          <a:rect l="0" t="0" r="0" b="0"/>
          <a:pathLst>
            <a:path>
              <a:moveTo>
                <a:pt x="213323" y="0"/>
              </a:moveTo>
              <a:lnTo>
                <a:pt x="213323" y="488043"/>
              </a:lnTo>
              <a:lnTo>
                <a:pt x="0" y="488043"/>
              </a:lnTo>
              <a:lnTo>
                <a:pt x="0" y="627383"/>
              </a:lnTo>
            </a:path>
          </a:pathLst>
        </a:custGeom>
        <a:noFill/>
        <a:ln w="57150" cap="flat" cmpd="sng" algn="ctr">
          <a:solidFill>
            <a:schemeClr val="accent6">
              <a:lumMod val="7500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40BF0CEE-17C6-41CD-A935-755B45B12AD5}">
      <dsp:nvSpPr>
        <dsp:cNvPr id="0" name=""/>
        <dsp:cNvSpPr/>
      </dsp:nvSpPr>
      <dsp:spPr>
        <a:xfrm>
          <a:off x="2124343" y="143839"/>
          <a:ext cx="2310363" cy="1061178"/>
        </a:xfrm>
        <a:custGeom>
          <a:avLst/>
          <a:gdLst/>
          <a:ahLst/>
          <a:cxnLst/>
          <a:rect l="0" t="0" r="0" b="0"/>
          <a:pathLst>
            <a:path>
              <a:moveTo>
                <a:pt x="2310363" y="0"/>
              </a:moveTo>
              <a:lnTo>
                <a:pt x="2310363" y="921838"/>
              </a:lnTo>
              <a:lnTo>
                <a:pt x="0" y="921838"/>
              </a:lnTo>
              <a:lnTo>
                <a:pt x="0" y="1061178"/>
              </a:lnTo>
            </a:path>
          </a:pathLst>
        </a:custGeom>
        <a:noFill/>
        <a:ln w="57150" cap="flat" cmpd="sng" algn="ctr">
          <a:solidFill>
            <a:schemeClr val="accent6">
              <a:lumMod val="75000"/>
            </a:schemeClr>
          </a:solidFill>
          <a:prstDash val="solid"/>
        </a:ln>
        <a:effectLst/>
        <a:sp3d z="-40000" prstMaterial="matte"/>
      </dsp:spPr>
      <dsp:style>
        <a:lnRef idx="2">
          <a:scrgbClr r="0" g="0" b="0"/>
        </a:lnRef>
        <a:fillRef idx="0">
          <a:scrgbClr r="0" g="0" b="0"/>
        </a:fillRef>
        <a:effectRef idx="0">
          <a:scrgbClr r="0" g="0" b="0"/>
        </a:effectRef>
        <a:fontRef idx="minor"/>
      </dsp:style>
    </dsp:sp>
    <dsp:sp modelId="{69694F13-1C09-4FFC-9F68-97053AD0221A}">
      <dsp:nvSpPr>
        <dsp:cNvPr id="0" name=""/>
        <dsp:cNvSpPr/>
      </dsp:nvSpPr>
      <dsp:spPr>
        <a:xfrm flipH="1">
          <a:off x="4389199" y="93381"/>
          <a:ext cx="91014" cy="50458"/>
        </a:xfrm>
        <a:prstGeom prst="roundRect">
          <a:avLst>
            <a:gd name="adj" fmla="val 10000"/>
          </a:avLst>
        </a:prstGeom>
        <a:solidFill>
          <a:schemeClr val="accent6">
            <a:alpha val="8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DD4F5C46-69E9-4113-BAAC-39AEC360C16C}">
      <dsp:nvSpPr>
        <dsp:cNvPr id="0" name=""/>
        <dsp:cNvSpPr/>
      </dsp:nvSpPr>
      <dsp:spPr>
        <a:xfrm flipH="1">
          <a:off x="4556324" y="252149"/>
          <a:ext cx="91014" cy="50458"/>
        </a:xfrm>
        <a:prstGeom prst="roundRect">
          <a:avLst>
            <a:gd name="adj" fmla="val 10000"/>
          </a:avLst>
        </a:prstGeom>
        <a:solidFill>
          <a:schemeClr val="lt1">
            <a:alpha val="90000"/>
            <a:hueOff val="0"/>
            <a:satOff val="0"/>
            <a:lumOff val="0"/>
            <a:alphaOff val="0"/>
          </a:schemeClr>
        </a:solidFill>
        <a:ln w="9525" cap="flat" cmpd="sng" algn="ctr">
          <a:solidFill>
            <a:schemeClr val="accent6">
              <a:shade val="80000"/>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77800">
            <a:lnSpc>
              <a:spcPct val="90000"/>
            </a:lnSpc>
            <a:spcBef>
              <a:spcPct val="0"/>
            </a:spcBef>
            <a:spcAft>
              <a:spcPct val="35000"/>
            </a:spcAft>
            <a:buNone/>
          </a:pPr>
          <a:endParaRPr lang="en-US" sz="400" b="1" kern="1200" dirty="0"/>
        </a:p>
      </dsp:txBody>
      <dsp:txXfrm>
        <a:off x="4557802" y="253627"/>
        <a:ext cx="88058" cy="47502"/>
      </dsp:txXfrm>
    </dsp:sp>
    <dsp:sp modelId="{971BF99F-157C-44AF-A55F-4748D0377019}">
      <dsp:nvSpPr>
        <dsp:cNvPr id="0" name=""/>
        <dsp:cNvSpPr/>
      </dsp:nvSpPr>
      <dsp:spPr>
        <a:xfrm>
          <a:off x="252809" y="1205018"/>
          <a:ext cx="3743068" cy="955117"/>
        </a:xfrm>
        <a:prstGeom prst="roundRect">
          <a:avLst>
            <a:gd name="adj" fmla="val 10000"/>
          </a:avLst>
        </a:prstGeom>
        <a:solidFill>
          <a:schemeClr val="accent6">
            <a:alpha val="7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B49C0C1B-4DBB-4D68-8042-AC9E03800B48}">
      <dsp:nvSpPr>
        <dsp:cNvPr id="0" name=""/>
        <dsp:cNvSpPr/>
      </dsp:nvSpPr>
      <dsp:spPr>
        <a:xfrm>
          <a:off x="419934" y="1363787"/>
          <a:ext cx="3743068" cy="955117"/>
        </a:xfrm>
        <a:prstGeom prst="roundRect">
          <a:avLst>
            <a:gd name="adj" fmla="val 10000"/>
          </a:avLst>
        </a:prstGeom>
        <a:solidFill>
          <a:schemeClr val="lt1">
            <a:alpha val="90000"/>
            <a:hueOff val="0"/>
            <a:satOff val="0"/>
            <a:lumOff val="0"/>
            <a:alphaOff val="0"/>
          </a:schemeClr>
        </a:solidFill>
        <a:ln w="9525" cap="flat" cmpd="sng" algn="ctr">
          <a:solidFill>
            <a:schemeClr val="accent6">
              <a:tint val="90000"/>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Automatic Repeat Request </a:t>
          </a:r>
          <a:r>
            <a:rPr lang="en-US" sz="2400" b="1" kern="1200" dirty="0">
              <a:ln/>
            </a:rPr>
            <a:t>(ARQ) – Error Control</a:t>
          </a:r>
        </a:p>
      </dsp:txBody>
      <dsp:txXfrm>
        <a:off x="447908" y="1391761"/>
        <a:ext cx="3687120" cy="899169"/>
      </dsp:txXfrm>
    </dsp:sp>
    <dsp:sp modelId="{8DDBAD78-BCA9-436F-9906-5CD1C08F1100}">
      <dsp:nvSpPr>
        <dsp:cNvPr id="0" name=""/>
        <dsp:cNvSpPr/>
      </dsp:nvSpPr>
      <dsp:spPr>
        <a:xfrm>
          <a:off x="850982" y="2787519"/>
          <a:ext cx="2120075" cy="586241"/>
        </a:xfrm>
        <a:prstGeom prst="roundRect">
          <a:avLst>
            <a:gd name="adj" fmla="val 10000"/>
          </a:avLst>
        </a:prstGeom>
        <a:solidFill>
          <a:schemeClr val="accent6">
            <a:alpha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0919061D-004C-465C-9F71-2252EE27AB66}">
      <dsp:nvSpPr>
        <dsp:cNvPr id="0" name=""/>
        <dsp:cNvSpPr/>
      </dsp:nvSpPr>
      <dsp:spPr>
        <a:xfrm>
          <a:off x="1018107" y="2946288"/>
          <a:ext cx="2120075" cy="586241"/>
        </a:xfrm>
        <a:prstGeom prst="roundRect">
          <a:avLst>
            <a:gd name="adj" fmla="val 10000"/>
          </a:avLst>
        </a:prstGeom>
        <a:solidFill>
          <a:schemeClr val="lt1">
            <a:alpha val="90000"/>
            <a:hueOff val="0"/>
            <a:satOff val="0"/>
            <a:lumOff val="0"/>
            <a:alphaOff val="0"/>
          </a:schemeClr>
        </a:solidFill>
        <a:ln w="9525" cap="flat" cmpd="sng" algn="ctr">
          <a:solidFill>
            <a:schemeClr val="accent6">
              <a:tint val="70000"/>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Stop and wait</a:t>
          </a:r>
        </a:p>
      </dsp:txBody>
      <dsp:txXfrm>
        <a:off x="1035277" y="2963458"/>
        <a:ext cx="2085735" cy="551901"/>
      </dsp:txXfrm>
    </dsp:sp>
    <dsp:sp modelId="{2FF5BB30-25F2-4817-A7D7-F265EBD3604D}">
      <dsp:nvSpPr>
        <dsp:cNvPr id="0" name=""/>
        <dsp:cNvSpPr/>
      </dsp:nvSpPr>
      <dsp:spPr>
        <a:xfrm>
          <a:off x="3510123" y="2787519"/>
          <a:ext cx="2785649" cy="586241"/>
        </a:xfrm>
        <a:prstGeom prst="roundRect">
          <a:avLst>
            <a:gd name="adj" fmla="val 10000"/>
          </a:avLst>
        </a:prstGeom>
        <a:solidFill>
          <a:schemeClr val="accent6">
            <a:alpha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45E0E3DB-10F8-412D-B974-42371BF13D2E}">
      <dsp:nvSpPr>
        <dsp:cNvPr id="0" name=""/>
        <dsp:cNvSpPr/>
      </dsp:nvSpPr>
      <dsp:spPr>
        <a:xfrm>
          <a:off x="3677247" y="2946288"/>
          <a:ext cx="2785649" cy="586241"/>
        </a:xfrm>
        <a:prstGeom prst="roundRect">
          <a:avLst>
            <a:gd name="adj" fmla="val 10000"/>
          </a:avLst>
        </a:prstGeom>
        <a:solidFill>
          <a:schemeClr val="lt1">
            <a:alpha val="90000"/>
            <a:hueOff val="0"/>
            <a:satOff val="0"/>
            <a:lumOff val="0"/>
            <a:alphaOff val="0"/>
          </a:schemeClr>
        </a:solidFill>
        <a:ln w="9525" cap="flat" cmpd="sng" algn="ctr">
          <a:solidFill>
            <a:schemeClr val="accent6">
              <a:tint val="70000"/>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Sliding windows</a:t>
          </a:r>
        </a:p>
      </dsp:txBody>
      <dsp:txXfrm>
        <a:off x="3694417" y="2963458"/>
        <a:ext cx="2751309" cy="551901"/>
      </dsp:txXfrm>
    </dsp:sp>
    <dsp:sp modelId="{C0EFCE6F-876E-4508-981B-8DB4429F9A43}">
      <dsp:nvSpPr>
        <dsp:cNvPr id="0" name=""/>
        <dsp:cNvSpPr/>
      </dsp:nvSpPr>
      <dsp:spPr>
        <a:xfrm>
          <a:off x="-167124" y="3899157"/>
          <a:ext cx="3581630" cy="512697"/>
        </a:xfrm>
        <a:prstGeom prst="roundRect">
          <a:avLst>
            <a:gd name="adj" fmla="val 10000"/>
          </a:avLst>
        </a:prstGeom>
        <a:solidFill>
          <a:schemeClr val="accent6">
            <a:alpha val="3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B7A5A3D8-557E-49F2-BA84-A583AD046D11}">
      <dsp:nvSpPr>
        <dsp:cNvPr id="0" name=""/>
        <dsp:cNvSpPr/>
      </dsp:nvSpPr>
      <dsp:spPr>
        <a:xfrm>
          <a:off x="0" y="4057926"/>
          <a:ext cx="3581630" cy="512697"/>
        </a:xfrm>
        <a:prstGeom prst="roundRect">
          <a:avLst>
            <a:gd name="adj" fmla="val 10000"/>
          </a:avLst>
        </a:prstGeom>
        <a:solidFill>
          <a:schemeClr val="lt1">
            <a:alpha val="90000"/>
            <a:hueOff val="0"/>
            <a:satOff val="0"/>
            <a:lumOff val="0"/>
            <a:alphaOff val="0"/>
          </a:schemeClr>
        </a:solidFill>
        <a:ln w="9525" cap="flat" cmpd="sng" algn="ctr">
          <a:solidFill>
            <a:schemeClr val="accent6">
              <a:tint val="50000"/>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Go back N</a:t>
          </a:r>
        </a:p>
      </dsp:txBody>
      <dsp:txXfrm>
        <a:off x="15016" y="4072942"/>
        <a:ext cx="3551598" cy="482665"/>
      </dsp:txXfrm>
    </dsp:sp>
    <dsp:sp modelId="{8DE94568-6AFA-4AEB-BF28-FDC5BFCAE151}">
      <dsp:nvSpPr>
        <dsp:cNvPr id="0" name=""/>
        <dsp:cNvSpPr/>
      </dsp:nvSpPr>
      <dsp:spPr>
        <a:xfrm>
          <a:off x="4317477" y="3899157"/>
          <a:ext cx="3019946" cy="557444"/>
        </a:xfrm>
        <a:prstGeom prst="roundRect">
          <a:avLst>
            <a:gd name="adj" fmla="val 10000"/>
          </a:avLst>
        </a:prstGeom>
        <a:solidFill>
          <a:schemeClr val="accent6">
            <a:alpha val="3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DDCCCA4C-C055-4525-B716-564BB1479C4A}">
      <dsp:nvSpPr>
        <dsp:cNvPr id="0" name=""/>
        <dsp:cNvSpPr/>
      </dsp:nvSpPr>
      <dsp:spPr>
        <a:xfrm>
          <a:off x="4484602" y="4057926"/>
          <a:ext cx="3019946" cy="557444"/>
        </a:xfrm>
        <a:prstGeom prst="roundRect">
          <a:avLst>
            <a:gd name="adj" fmla="val 10000"/>
          </a:avLst>
        </a:prstGeom>
        <a:solidFill>
          <a:schemeClr val="lt1">
            <a:alpha val="90000"/>
            <a:hueOff val="0"/>
            <a:satOff val="0"/>
            <a:lumOff val="0"/>
            <a:alphaOff val="0"/>
          </a:schemeClr>
        </a:solidFill>
        <a:ln w="9525" cap="flat" cmpd="sng" algn="ctr">
          <a:solidFill>
            <a:schemeClr val="accent6">
              <a:tint val="50000"/>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Selective Repeat</a:t>
          </a:r>
        </a:p>
      </dsp:txBody>
      <dsp:txXfrm>
        <a:off x="4500929" y="4074253"/>
        <a:ext cx="2987292" cy="524790"/>
      </dsp:txXfrm>
    </dsp:sp>
    <dsp:sp modelId="{224243BE-6F20-423F-A357-0C10B844C43E}">
      <dsp:nvSpPr>
        <dsp:cNvPr id="0" name=""/>
        <dsp:cNvSpPr/>
      </dsp:nvSpPr>
      <dsp:spPr>
        <a:xfrm>
          <a:off x="4825850" y="1205018"/>
          <a:ext cx="3617624" cy="955117"/>
        </a:xfrm>
        <a:prstGeom prst="roundRect">
          <a:avLst>
            <a:gd name="adj" fmla="val 10000"/>
          </a:avLst>
        </a:prstGeom>
        <a:solidFill>
          <a:schemeClr val="accent6">
            <a:alpha val="7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63070C46-F12D-4C11-9318-3EA3D940A6E4}">
      <dsp:nvSpPr>
        <dsp:cNvPr id="0" name=""/>
        <dsp:cNvSpPr/>
      </dsp:nvSpPr>
      <dsp:spPr>
        <a:xfrm>
          <a:off x="4992975" y="1363787"/>
          <a:ext cx="3617624" cy="955117"/>
        </a:xfrm>
        <a:prstGeom prst="roundRect">
          <a:avLst>
            <a:gd name="adj" fmla="val 10000"/>
          </a:avLst>
        </a:prstGeom>
        <a:solidFill>
          <a:schemeClr val="lt1">
            <a:alpha val="90000"/>
            <a:hueOff val="0"/>
            <a:satOff val="0"/>
            <a:lumOff val="0"/>
            <a:alphaOff val="0"/>
          </a:schemeClr>
        </a:solidFill>
        <a:ln w="9525" cap="flat" cmpd="sng" algn="ctr">
          <a:solidFill>
            <a:schemeClr val="accent6">
              <a:tint val="90000"/>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Forward </a:t>
          </a:r>
          <a:r>
            <a:rPr lang="en-US" sz="2400" b="1" kern="1200" dirty="0">
              <a:ln/>
            </a:rPr>
            <a:t>Error Correction</a:t>
          </a:r>
          <a:r>
            <a:rPr lang="en-US" sz="2400" b="1" kern="1200" dirty="0"/>
            <a:t> </a:t>
          </a:r>
          <a:r>
            <a:rPr lang="en-US" sz="2400" b="1" kern="1200" dirty="0">
              <a:ln/>
            </a:rPr>
            <a:t>(FEC)</a:t>
          </a:r>
        </a:p>
      </dsp:txBody>
      <dsp:txXfrm>
        <a:off x="5020949" y="1391761"/>
        <a:ext cx="3561676" cy="89916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975D90A-3B89-437C-A056-E82F82F4F9E0}" type="datetimeFigureOut">
              <a:rPr lang="en-US" smtClean="0"/>
              <a:t>5/27/2023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D79823E-0D75-45DC-A3F7-851F00D084BF}" type="slidenum">
              <a:rPr lang="en-US" smtClean="0"/>
              <a:t>‹#›</a:t>
            </a:fld>
            <a:endParaRPr lang="en-US"/>
          </a:p>
        </p:txBody>
      </p:sp>
    </p:spTree>
    <p:extLst>
      <p:ext uri="{BB962C8B-B14F-4D97-AF65-F5344CB8AC3E}">
        <p14:creationId xmlns:p14="http://schemas.microsoft.com/office/powerpoint/2010/main" val="18189248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9A24EC-52E4-45B5-A2E8-68511C61AA2D}" type="datetimeFigureOut">
              <a:rPr lang="en-US" smtClean="0"/>
              <a:pPr/>
              <a:t>5/27/2023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1AF51A-8A5D-4A78-A5EF-2EF45F5AD258}" type="slidenum">
              <a:rPr lang="en-US" smtClean="0"/>
              <a:pPr/>
              <a:t>‹#›</a:t>
            </a:fld>
            <a:endParaRPr lang="en-US"/>
          </a:p>
        </p:txBody>
      </p:sp>
    </p:spTree>
    <p:extLst>
      <p:ext uri="{BB962C8B-B14F-4D97-AF65-F5344CB8AC3E}">
        <p14:creationId xmlns:p14="http://schemas.microsoft.com/office/powerpoint/2010/main" val="88279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www.lbl.gov/"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en.wikipedia.org/wiki/Fast_retransmit" TargetMode="External"/><Relationship Id="rId2" Type="http://schemas.openxmlformats.org/officeDocument/2006/relationships/slide" Target="../slides/slide37.xml"/><Relationship Id="rId1" Type="http://schemas.openxmlformats.org/officeDocument/2006/relationships/notesMaster" Target="../notesMasters/notesMaster1.xml"/><Relationship Id="rId4" Type="http://schemas.openxmlformats.org/officeDocument/2006/relationships/hyperlink" Target="http://en.wikipedia.org/wiki/Slow-start" TargetMode="Externa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www.acm.org/pubs/articles/proceedings/comm/52324/p314-jacobson/p314-jacobson.pdf"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en.wikipedia.org/wiki/Slow-start" TargetMode="External"/><Relationship Id="rId2" Type="http://schemas.openxmlformats.org/officeDocument/2006/relationships/slide" Target="../slides/slide39.xml"/><Relationship Id="rId1" Type="http://schemas.openxmlformats.org/officeDocument/2006/relationships/notesMaster" Target="../notesMasters/notesMaster1.xml"/><Relationship Id="rId4" Type="http://schemas.openxmlformats.org/officeDocument/2006/relationships/hyperlink" Target="http://www.rfc-editor.org/rfc/rfc1122.txt" TargetMode="Externa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en.wikipedia.org/wiki/Data_frame"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en.wikipedia.org/wiki/ACK_(computing)" TargetMode="External"/><Relationship Id="rId4" Type="http://schemas.openxmlformats.org/officeDocument/2006/relationships/hyperlink" Target="http://en.wikipedia.org/wiki/Go-Back-N_ARQ"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1" baseline="0" dirty="0"/>
              <a:t>Image Credit:  </a:t>
            </a:r>
            <a:r>
              <a:rPr lang="en-US" i="1" baseline="0" dirty="0" err="1"/>
              <a:t>Behroze</a:t>
            </a:r>
            <a:r>
              <a:rPr lang="en-US" i="1" baseline="0" dirty="0"/>
              <a:t> </a:t>
            </a:r>
            <a:r>
              <a:rPr lang="en-US" i="1" baseline="0" dirty="0" err="1"/>
              <a:t>Forouzan</a:t>
            </a:r>
            <a:r>
              <a:rPr lang="en-US" i="1" baseline="0" dirty="0"/>
              <a:t>; Notes Credit: Peterson and Davie</a:t>
            </a:r>
          </a:p>
          <a:p>
            <a:endParaRPr lang="en-US" i="1" baseline="0" dirty="0"/>
          </a:p>
          <a:p>
            <a:r>
              <a:rPr lang="en-US" sz="1200" kern="1200" baseline="0" dirty="0">
                <a:solidFill>
                  <a:schemeClr val="tx1"/>
                </a:solidFill>
                <a:latin typeface="+mn-lt"/>
                <a:ea typeface="+mn-ea"/>
                <a:cs typeface="+mn-cs"/>
              </a:rPr>
              <a:t>The previous three topics covered in the lectures have described various technologies that can be used to connect together a collection of computers: direct links (including LAN technologies like Ethernet and token ring), packet-switched networks (including cell-based networks like ATM), and internetworks. The next problem is to turn this host-to-host packet delivery service into a process-to-process communication channel.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This is the role played by the </a:t>
            </a:r>
            <a:r>
              <a:rPr lang="en-US" sz="1200" i="1" kern="1200" baseline="0" dirty="0">
                <a:solidFill>
                  <a:schemeClr val="tx1"/>
                </a:solidFill>
                <a:latin typeface="+mn-lt"/>
                <a:ea typeface="+mn-ea"/>
                <a:cs typeface="+mn-cs"/>
              </a:rPr>
              <a:t>transport level of the network architecture, </a:t>
            </a:r>
            <a:r>
              <a:rPr lang="en-US" sz="1200" kern="1200" baseline="0" dirty="0">
                <a:solidFill>
                  <a:schemeClr val="tx1"/>
                </a:solidFill>
                <a:latin typeface="+mn-lt"/>
                <a:ea typeface="+mn-ea"/>
                <a:cs typeface="+mn-cs"/>
              </a:rPr>
              <a:t>which, because it supports</a:t>
            </a:r>
          </a:p>
          <a:p>
            <a:r>
              <a:rPr lang="en-US" sz="1200" kern="1200" baseline="0" dirty="0">
                <a:solidFill>
                  <a:schemeClr val="tx1"/>
                </a:solidFill>
                <a:latin typeface="+mn-lt"/>
                <a:ea typeface="+mn-ea"/>
                <a:cs typeface="+mn-cs"/>
              </a:rPr>
              <a:t>communication between the end application programs, is sometimes called the </a:t>
            </a:r>
            <a:r>
              <a:rPr lang="en-US" sz="1200" i="1" kern="1200" baseline="0" dirty="0">
                <a:solidFill>
                  <a:schemeClr val="tx1"/>
                </a:solidFill>
                <a:latin typeface="+mn-lt"/>
                <a:ea typeface="+mn-ea"/>
                <a:cs typeface="+mn-cs"/>
              </a:rPr>
              <a:t>end-to-end protocol.</a:t>
            </a:r>
          </a:p>
          <a:p>
            <a:endParaRPr lang="en-US" i="1" baseline="0" dirty="0"/>
          </a:p>
          <a:p>
            <a:r>
              <a:rPr lang="en-US" i="0" baseline="0" dirty="0"/>
              <a:t>The end-to-end protocols will be next topic we’d cover in our Computer Networks Class.</a:t>
            </a:r>
          </a:p>
        </p:txBody>
      </p:sp>
      <p:sp>
        <p:nvSpPr>
          <p:cNvPr id="4" name="Slide Number Placeholder 3"/>
          <p:cNvSpPr>
            <a:spLocks noGrp="1"/>
          </p:cNvSpPr>
          <p:nvPr>
            <p:ph type="sldNum" sz="quarter" idx="10"/>
          </p:nvPr>
        </p:nvSpPr>
        <p:spPr/>
        <p:txBody>
          <a:bodyPr/>
          <a:lstStyle/>
          <a:p>
            <a:fld id="{705B3370-FB81-4CC9-BEFE-240FFA8EDB34}" type="slidenum">
              <a:rPr lang="en-US">
                <a:solidFill>
                  <a:prstClr val="black"/>
                </a:solidFill>
              </a:rPr>
              <a:pPr/>
              <a:t>1</a:t>
            </a:fld>
            <a:endParaRPr lang="en-US" dirty="0">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kern="1200" baseline="0" dirty="0">
                <a:solidFill>
                  <a:schemeClr val="tx1"/>
                </a:solidFill>
                <a:latin typeface="+mn-lt"/>
                <a:ea typeface="+mn-ea"/>
                <a:cs typeface="+mn-cs"/>
              </a:rPr>
              <a:t>At the heart of TCP is the sliding window algorithm. Even though this is the same basic algorithm we saw in Topic 2---Direct link networks, because TCP runs over the Internet rather than a point-to-point link, there are many important differences. We will now identify these differences and explains how they complicate TCP. </a:t>
            </a:r>
          </a:p>
          <a:p>
            <a:endParaRPr lang="en-US" sz="1200" b="0" i="0" kern="1200" baseline="0" dirty="0">
              <a:solidFill>
                <a:schemeClr val="tx1"/>
              </a:solidFill>
              <a:latin typeface="+mn-lt"/>
              <a:ea typeface="+mn-ea"/>
              <a:cs typeface="+mn-cs"/>
            </a:endParaRPr>
          </a:p>
          <a:p>
            <a:r>
              <a:rPr lang="en-US" sz="1200" b="1" i="1" kern="1200" baseline="0" dirty="0">
                <a:solidFill>
                  <a:schemeClr val="tx1"/>
                </a:solidFill>
                <a:latin typeface="+mn-lt"/>
                <a:ea typeface="+mn-ea"/>
                <a:cs typeface="+mn-cs"/>
              </a:rPr>
              <a:t>First</a:t>
            </a:r>
            <a:r>
              <a:rPr lang="en-US" sz="1200" kern="1200" baseline="0" dirty="0">
                <a:solidFill>
                  <a:schemeClr val="tx1"/>
                </a:solidFill>
                <a:latin typeface="+mn-lt"/>
                <a:ea typeface="+mn-ea"/>
                <a:cs typeface="+mn-cs"/>
              </a:rPr>
              <a:t>, whereas the sliding window algorithm presented in Topic 2 runs over a single physical link that always connects the same two computers, TCP supports logical connections between processes that are running on any two computers in the Internet. This means that TCP needs an explicit connection establishment phase during which the two sides of the connection agree to exchange data with each other. This difference is analogous to having to dial up the other party, rather than having a dedicated phone line. TCP also has an explicit connection teardown phase. One of the things that happens during connection establishment is that the two parties establish some shared state to enable the sliding window algorithm to begin. Connection teardown is needed so each host knows it is OK to free this state.</a:t>
            </a:r>
          </a:p>
          <a:p>
            <a:endParaRPr lang="en-US" sz="1200" kern="1200" baseline="0" dirty="0">
              <a:solidFill>
                <a:schemeClr val="tx1"/>
              </a:solidFill>
              <a:latin typeface="+mn-lt"/>
              <a:ea typeface="+mn-ea"/>
              <a:cs typeface="+mn-cs"/>
            </a:endParaRPr>
          </a:p>
          <a:p>
            <a:r>
              <a:rPr lang="en-US" sz="1200" i="1" kern="1200" baseline="0" dirty="0">
                <a:solidFill>
                  <a:schemeClr val="tx1"/>
                </a:solidFill>
                <a:latin typeface="+mn-lt"/>
                <a:ea typeface="+mn-ea"/>
                <a:cs typeface="+mn-cs"/>
              </a:rPr>
              <a:t>(In summary, TCP will require connection establishment and connection termination)</a:t>
            </a:r>
          </a:p>
          <a:p>
            <a:endParaRPr lang="en-US" b="0" i="0" baseline="0" dirty="0"/>
          </a:p>
          <a:p>
            <a:r>
              <a:rPr lang="en-US" sz="1200" b="1" i="1" kern="1200" baseline="0" dirty="0">
                <a:solidFill>
                  <a:schemeClr val="tx1"/>
                </a:solidFill>
                <a:latin typeface="+mn-lt"/>
                <a:ea typeface="+mn-ea"/>
                <a:cs typeface="+mn-cs"/>
              </a:rPr>
              <a:t>Second,</a:t>
            </a:r>
            <a:r>
              <a:rPr lang="en-US" sz="1200" kern="1200" baseline="0" dirty="0">
                <a:solidFill>
                  <a:schemeClr val="tx1"/>
                </a:solidFill>
                <a:latin typeface="+mn-lt"/>
                <a:ea typeface="+mn-ea"/>
                <a:cs typeface="+mn-cs"/>
              </a:rPr>
              <a:t> whereas a single physical link that always connects the same two computers has a fixed RTT, TCP connections are likely to have widely different round-trip times. These end-to-end RTTs vary widely on the basis of time of day and load on network. Variations in the RTT are even possible during a single TCP connection that lasts only a few minutes. What this means to the sliding window algorithm is that the timeout mechanism that triggers retransmissions must be adaptive. (Certainly, the timeout for a point-to-point link must be a settable parameter, but it is not necessary to adapt this timer for a particular pair of nodes.)</a:t>
            </a:r>
          </a:p>
          <a:p>
            <a:endParaRPr lang="en-US" sz="1200" kern="1200" baseline="0" dirty="0">
              <a:solidFill>
                <a:schemeClr val="tx1"/>
              </a:solidFill>
              <a:latin typeface="+mn-lt"/>
              <a:ea typeface="+mn-ea"/>
              <a:cs typeface="+mn-cs"/>
            </a:endParaRPr>
          </a:p>
          <a:p>
            <a:r>
              <a:rPr lang="en-US" b="0" i="1" baseline="0" dirty="0"/>
              <a:t>(In summary, TCP will require adaptive timeout mechanism)</a:t>
            </a:r>
          </a:p>
          <a:p>
            <a:endParaRPr lang="en-US" b="0" i="1" baseline="0" dirty="0"/>
          </a:p>
          <a:p>
            <a:r>
              <a:rPr lang="en-US" sz="1200" b="1" i="1" kern="1200" baseline="0" dirty="0">
                <a:solidFill>
                  <a:schemeClr val="tx1"/>
                </a:solidFill>
                <a:latin typeface="+mn-lt"/>
                <a:ea typeface="+mn-ea"/>
                <a:cs typeface="+mn-cs"/>
              </a:rPr>
              <a:t>Third, </a:t>
            </a:r>
            <a:r>
              <a:rPr lang="en-US" sz="1200" kern="1200" baseline="0" dirty="0">
                <a:solidFill>
                  <a:schemeClr val="tx1"/>
                </a:solidFill>
                <a:latin typeface="+mn-lt"/>
                <a:ea typeface="+mn-ea"/>
                <a:cs typeface="+mn-cs"/>
              </a:rPr>
              <a:t>packets may be reordered as they cross the Internet, but this is not possible on a point-to-point link where the first packet put into one end of the link must be the first to appear at the other end. Packets that are slightly out of order do not cause a problem since the sliding window algorithm can reorder packets correctly using the sequence number. The real issue is how far out-of-order packets can get, or said another way, how late a packet can arrive at the destination. In the worst case, a packet can be delayed in the Internet until IP’s time to live (TTL) field expires, at which time the packet is discarded (and hence there is no danger of it arriving late). Knowing that IP throws packets away after their TTL expires, TCP assumes that each packet has a maximum lifetime. The exact lifetime, known as the </a:t>
            </a:r>
            <a:r>
              <a:rPr lang="en-US" sz="1200" i="1" kern="1200" baseline="0" dirty="0">
                <a:solidFill>
                  <a:schemeClr val="tx1"/>
                </a:solidFill>
                <a:latin typeface="+mn-lt"/>
                <a:ea typeface="+mn-ea"/>
                <a:cs typeface="+mn-cs"/>
              </a:rPr>
              <a:t>maximum segment lifetime (MSL), is an engineering choice. The current recommended </a:t>
            </a:r>
            <a:r>
              <a:rPr lang="en-US" sz="1200" kern="1200" baseline="0" dirty="0">
                <a:solidFill>
                  <a:schemeClr val="tx1"/>
                </a:solidFill>
                <a:latin typeface="+mn-lt"/>
                <a:ea typeface="+mn-ea"/>
                <a:cs typeface="+mn-cs"/>
              </a:rPr>
              <a:t>setting is 120 seconds. Keep in mind that IP does not directly enforce this 120-second value; it is simply a conservative estimate that TCP makes of how long a packet might live in the Internet. The implication is significant—TCP has to be prepared for very old packets to suddenly show up at the receiver, potentially confusing the sliding window algorithm.</a:t>
            </a:r>
          </a:p>
          <a:p>
            <a:endParaRPr lang="en-US" b="0" i="1" baseline="0" dirty="0"/>
          </a:p>
          <a:p>
            <a:r>
              <a:rPr lang="en-US" b="0" i="1" baseline="0" dirty="0"/>
              <a:t>(In summary, TCP must be able to handle packets that are way out of order)</a:t>
            </a:r>
          </a:p>
          <a:p>
            <a:endParaRPr lang="en-US" b="0" i="1" baseline="0" dirty="0"/>
          </a:p>
          <a:p>
            <a:r>
              <a:rPr lang="en-US" sz="1200" b="1" i="1" kern="1200" baseline="0" dirty="0">
                <a:solidFill>
                  <a:schemeClr val="tx1"/>
                </a:solidFill>
                <a:latin typeface="+mn-lt"/>
                <a:ea typeface="+mn-ea"/>
                <a:cs typeface="+mn-cs"/>
              </a:rPr>
              <a:t>Fourth,</a:t>
            </a:r>
            <a:r>
              <a:rPr lang="en-US" sz="1200" kern="1200" baseline="0" dirty="0">
                <a:solidFill>
                  <a:schemeClr val="tx1"/>
                </a:solidFill>
                <a:latin typeface="+mn-lt"/>
                <a:ea typeface="+mn-ea"/>
                <a:cs typeface="+mn-cs"/>
              </a:rPr>
              <a:t> the computers connected to a point-to-point link are generally engineered to support the link. For example, if a link’s delay × bandwidth product is computed to be 8 KB—meaning that a window size is selected to allow up to 8 KB of data to be unacknowledged at a given time—then it is likely that the computers at either end of the link have the ability to buffer up to 8 KB of data. Designing the system otherwise would be silly. On the other hand, almost any kind of computer can be connected to the Internet, making the amount of resources dedicated to any one TCP connection highly variable, especially considering that any one host can potentially support hundreds of TCP connections at the same time. This means that TCP must include a mechanism that each side uses to “learn” what resources (e.g., how much buffer space) the other side is able to apply to the connection. </a:t>
            </a:r>
            <a:r>
              <a:rPr lang="en-US" sz="1200" b="1" i="1" kern="1200" baseline="0" dirty="0">
                <a:solidFill>
                  <a:schemeClr val="tx1"/>
                </a:solidFill>
                <a:latin typeface="+mn-lt"/>
                <a:ea typeface="+mn-ea"/>
                <a:cs typeface="+mn-cs"/>
              </a:rPr>
              <a:t>This is the flow-control issue.</a:t>
            </a:r>
            <a:r>
              <a:rPr lang="en-US" sz="1200" kern="1200" baseline="0" dirty="0">
                <a:solidFill>
                  <a:schemeClr val="tx1"/>
                </a:solidFill>
                <a:latin typeface="+mn-lt"/>
                <a:ea typeface="+mn-ea"/>
                <a:cs typeface="+mn-cs"/>
              </a:rPr>
              <a:t> </a:t>
            </a:r>
          </a:p>
          <a:p>
            <a:endParaRPr lang="en-US" sz="1200" b="0" i="0" kern="1200" baseline="0" dirty="0">
              <a:solidFill>
                <a:schemeClr val="tx1"/>
              </a:solidFill>
              <a:latin typeface="+mn-lt"/>
              <a:ea typeface="+mn-ea"/>
              <a:cs typeface="+mn-cs"/>
            </a:endParaRPr>
          </a:p>
          <a:p>
            <a:r>
              <a:rPr lang="en-US" sz="1200" b="0" i="1" kern="1200" baseline="0" dirty="0">
                <a:solidFill>
                  <a:schemeClr val="tx1"/>
                </a:solidFill>
                <a:latin typeface="+mn-lt"/>
                <a:ea typeface="+mn-ea"/>
                <a:cs typeface="+mn-cs"/>
              </a:rPr>
              <a:t>(In summary, the communicating entities must have ability to negotiate parameters and be able to perform flow-control)</a:t>
            </a:r>
          </a:p>
          <a:p>
            <a:endParaRPr lang="en-US" sz="1200" b="0" i="1" kern="1200" baseline="0" dirty="0">
              <a:solidFill>
                <a:schemeClr val="tx1"/>
              </a:solidFill>
              <a:latin typeface="+mn-lt"/>
              <a:ea typeface="+mn-ea"/>
              <a:cs typeface="+mn-cs"/>
            </a:endParaRPr>
          </a:p>
          <a:p>
            <a:r>
              <a:rPr lang="en-US" sz="1200" b="1" i="1" kern="1200" baseline="0" dirty="0">
                <a:solidFill>
                  <a:schemeClr val="tx1"/>
                </a:solidFill>
                <a:latin typeface="+mn-lt"/>
                <a:ea typeface="+mn-ea"/>
                <a:cs typeface="+mn-cs"/>
              </a:rPr>
              <a:t>Fifth,</a:t>
            </a:r>
            <a:r>
              <a:rPr lang="en-US" sz="1200" kern="1200" baseline="0" dirty="0">
                <a:solidFill>
                  <a:schemeClr val="tx1"/>
                </a:solidFill>
                <a:latin typeface="+mn-lt"/>
                <a:ea typeface="+mn-ea"/>
                <a:cs typeface="+mn-cs"/>
              </a:rPr>
              <a:t> because the transmitting side of a directly connected link cannot send any faster than the bandwidth of the link allows, and only one host is pumping data into the link, it is not possible to unknowingly congest the link. Said another way, the load on the link is visible in the form of a queue of packets at the sender. In contrast, the sending side of a TCP connection has no idea what links will be traversed to reach the destination. For example, the sending machine might be directly connected to a relatively fast Ethernet—and so, capable of sending data at a rate of 100 Mbps—but somewhere out in the middle of the network, a 1.5-Mbps T1 link must be traversed. And to make matters worse, data being generated by many different sources might be trying to traverse this same slow link. This leads to the problem of </a:t>
            </a:r>
            <a:r>
              <a:rPr lang="en-US" sz="1200" b="1" i="1" kern="1200" baseline="0" dirty="0">
                <a:solidFill>
                  <a:schemeClr val="tx1"/>
                </a:solidFill>
                <a:latin typeface="+mn-lt"/>
                <a:ea typeface="+mn-ea"/>
                <a:cs typeface="+mn-cs"/>
              </a:rPr>
              <a:t>network congestion.</a:t>
            </a:r>
          </a:p>
          <a:p>
            <a:endParaRPr lang="en-US" b="0" i="1" baseline="0" dirty="0"/>
          </a:p>
          <a:p>
            <a:r>
              <a:rPr lang="en-US" b="0" i="1" baseline="0" dirty="0"/>
              <a:t>(In summary, TCP must be able to deal with network congestion)</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12</a:t>
            </a:fld>
            <a:endParaRPr lang="en-US" sz="1200" kern="1200" dirty="0">
              <a:solidFill>
                <a:prstClr val="black"/>
              </a:solidFill>
              <a:latin typeface="Calibri"/>
              <a:ea typeface="+mn-ea"/>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1" baseline="0" dirty="0"/>
              <a:t>Credit: </a:t>
            </a:r>
            <a:r>
              <a:rPr lang="en-US" i="1" baseline="0" dirty="0" err="1"/>
              <a:t>Forouzan</a:t>
            </a:r>
            <a:endParaRPr lang="en-US" i="1" baseline="0" dirty="0"/>
          </a:p>
          <a:p>
            <a:endParaRPr lang="en-US" i="1" baseline="0" dirty="0"/>
          </a:p>
          <a:p>
            <a:r>
              <a:rPr lang="en-US" i="1" baseline="0"/>
              <a:t>http://www2.ic.uff.br/~michael/kr1999/3-transport/3_07-congestion.html</a:t>
            </a:r>
            <a:endParaRPr lang="en-US" i="1"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14</a:t>
            </a:fld>
            <a:endParaRPr lang="en-US" sz="1200" kern="1200" dirty="0">
              <a:solidFill>
                <a:prstClr val="black"/>
              </a:solidFill>
              <a:latin typeface="Calibri"/>
              <a:ea typeface="+mn-ea"/>
              <a:cs typeface="+mn-cs"/>
            </a:endParaRPr>
          </a:p>
        </p:txBody>
      </p:sp>
    </p:spTree>
    <p:extLst>
      <p:ext uri="{BB962C8B-B14F-4D97-AF65-F5344CB8AC3E}">
        <p14:creationId xmlns:p14="http://schemas.microsoft.com/office/powerpoint/2010/main" val="33559667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i="0"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16</a:t>
            </a:fld>
            <a:endParaRPr lang="en-US" sz="1200" kern="1200" dirty="0">
              <a:solidFill>
                <a:prstClr val="black"/>
              </a:solidFill>
              <a:latin typeface="Calibri"/>
              <a:ea typeface="+mn-ea"/>
              <a:cs typeface="+mn-cs"/>
            </a:endParaRPr>
          </a:p>
        </p:txBody>
      </p:sp>
    </p:spTree>
    <p:extLst>
      <p:ext uri="{BB962C8B-B14F-4D97-AF65-F5344CB8AC3E}">
        <p14:creationId xmlns:p14="http://schemas.microsoft.com/office/powerpoint/2010/main" val="38775148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LBL = </a:t>
            </a:r>
            <a:r>
              <a:rPr lang="en-US" b="1" dirty="0">
                <a:hlinkClick r:id="rId3"/>
              </a:rPr>
              <a:t>Lawrence </a:t>
            </a:r>
            <a:r>
              <a:rPr lang="en-US" b="1" i="1" dirty="0">
                <a:hlinkClick r:id="rId3"/>
              </a:rPr>
              <a:t>Berkeley</a:t>
            </a:r>
            <a:r>
              <a:rPr lang="en-US" b="1" dirty="0">
                <a:hlinkClick r:id="rId3"/>
              </a:rPr>
              <a:t> Laboratory (</a:t>
            </a:r>
            <a:r>
              <a:rPr lang="en-US" b="1" i="1" dirty="0">
                <a:hlinkClick r:id="rId3"/>
              </a:rPr>
              <a:t>LBL</a:t>
            </a:r>
            <a:r>
              <a:rPr lang="en-US" b="1" dirty="0">
                <a:hlinkClick r:id="rId3"/>
              </a:rPr>
              <a:t>)</a:t>
            </a:r>
            <a:endParaRPr lang="en-US" b="1" dirty="0"/>
          </a:p>
          <a:p>
            <a:endParaRPr lang="en-US" dirty="0"/>
          </a:p>
        </p:txBody>
      </p:sp>
      <p:sp>
        <p:nvSpPr>
          <p:cNvPr id="4" name="Slide Number Placeholder 3"/>
          <p:cNvSpPr>
            <a:spLocks noGrp="1"/>
          </p:cNvSpPr>
          <p:nvPr>
            <p:ph type="sldNum" sz="quarter" idx="10"/>
          </p:nvPr>
        </p:nvSpPr>
        <p:spPr/>
        <p:txBody>
          <a:bodyPr/>
          <a:lstStyle/>
          <a:p>
            <a:fld id="{E31AF51A-8A5D-4A78-A5EF-2EF45F5AD258}" type="slidenum">
              <a:rPr lang="en-US" smtClean="0"/>
              <a:pPr/>
              <a:t>18</a:t>
            </a:fld>
            <a:endParaRPr lang="en-US"/>
          </a:p>
        </p:txBody>
      </p:sp>
    </p:spTree>
    <p:extLst>
      <p:ext uri="{BB962C8B-B14F-4D97-AF65-F5344CB8AC3E}">
        <p14:creationId xmlns:p14="http://schemas.microsoft.com/office/powerpoint/2010/main" val="34155225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1" baseline="0" dirty="0"/>
              <a:t>Credit: </a:t>
            </a:r>
            <a:r>
              <a:rPr lang="en-US" i="1" baseline="0" dirty="0" err="1"/>
              <a:t>Forouzan</a:t>
            </a:r>
            <a:endParaRPr lang="en-US" i="1"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20</a:t>
            </a:fld>
            <a:endParaRPr lang="en-US" sz="1200" kern="1200" dirty="0">
              <a:solidFill>
                <a:prstClr val="black"/>
              </a:solidFill>
              <a:latin typeface="Calibri"/>
              <a:ea typeface="+mn-ea"/>
              <a:cs typeface="+mn-cs"/>
            </a:endParaRPr>
          </a:p>
        </p:txBody>
      </p:sp>
    </p:spTree>
    <p:extLst>
      <p:ext uri="{BB962C8B-B14F-4D97-AF65-F5344CB8AC3E}">
        <p14:creationId xmlns:p14="http://schemas.microsoft.com/office/powerpoint/2010/main" val="27436381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a:solidFill>
                  <a:schemeClr val="tx1"/>
                </a:solidFill>
                <a:latin typeface="+mn-lt"/>
                <a:ea typeface="+mn-ea"/>
                <a:cs typeface="+mn-cs"/>
              </a:rPr>
              <a:t>This section describes the predominant example of end-to-end congestion control in use today, that implemented by TCP. The essential strategy of TCP is to send packets into the network without a reservation and then to react to observable events that occur. TCP assumes only FIFO queuing in the network’s routers, but also works with fair queuing.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TCP congestion control was introduced into the Internet in the late 1980s by Van Jacobson, roughly eight years after the TCP/IP protocol stack had become operational. Immediately preceding this time, the Internet was suffering from congestion collapse— hosts would send their packets into the Internet as fast as the advertised window would allow, congestion would occur at some router (causing packets to be dropped), and the hosts would time out and retransmit their packets, resulting in even more congestion. Broadly speaking, the idea of TCP congestion control is for each source to determine how much capacity is available in the network, so that it knows how many packets it can safely have in transit. Once a given source has this many packets in transit, it uses the arrival of an ACK as a signal that one of its packets has left the network, and that it is therefore safe to insert a new packet into the network without adding to the level of congestion. By using ACKs to pace the transmission of packets, TCP is said to be </a:t>
            </a:r>
            <a:r>
              <a:rPr lang="en-US" sz="1200" i="1" kern="1200" baseline="0" dirty="0">
                <a:solidFill>
                  <a:schemeClr val="tx1"/>
                </a:solidFill>
                <a:latin typeface="+mn-lt"/>
                <a:ea typeface="+mn-ea"/>
                <a:cs typeface="+mn-cs"/>
              </a:rPr>
              <a:t>self-clocking. Of course, determining the available capacity in the </a:t>
            </a:r>
            <a:r>
              <a:rPr lang="en-US" sz="1200" kern="1200" baseline="0" dirty="0">
                <a:solidFill>
                  <a:schemeClr val="tx1"/>
                </a:solidFill>
                <a:latin typeface="+mn-lt"/>
                <a:ea typeface="+mn-ea"/>
                <a:cs typeface="+mn-cs"/>
              </a:rPr>
              <a:t>first place is no easy task. To make matters worse, because other connections come and go, the available bandwidth changes over time, meaning that any given source must be able to adjust the number of packets it has in transit.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We will now describe algorithms used by TCP to address these and other problems. Note that although we describe these mechanisms one at a time, thereby giving the impression that we are talking about three independent mechanisms, it is only when they are taken as a whole that we have TCP congestion control.</a:t>
            </a:r>
          </a:p>
          <a:p>
            <a:endParaRPr lang="en-US" b="0" i="0"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21</a:t>
            </a:fld>
            <a:endParaRPr lang="en-US" sz="1200" kern="1200" dirty="0">
              <a:solidFill>
                <a:prstClr val="black"/>
              </a:solidFill>
              <a:latin typeface="Calibri"/>
              <a:ea typeface="+mn-ea"/>
              <a:cs typeface="+mn-cs"/>
            </a:endParaRPr>
          </a:p>
        </p:txBody>
      </p:sp>
    </p:spTree>
    <p:extLst>
      <p:ext uri="{BB962C8B-B14F-4D97-AF65-F5344CB8AC3E}">
        <p14:creationId xmlns:p14="http://schemas.microsoft.com/office/powerpoint/2010/main" val="9479537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31AF51A-8A5D-4A78-A5EF-2EF45F5AD258}" type="slidenum">
              <a:rPr lang="en-US" smtClean="0"/>
              <a:pPr/>
              <a:t>25</a:t>
            </a:fld>
            <a:endParaRPr lang="en-US"/>
          </a:p>
        </p:txBody>
      </p:sp>
    </p:spTree>
    <p:extLst>
      <p:ext uri="{BB962C8B-B14F-4D97-AF65-F5344CB8AC3E}">
        <p14:creationId xmlns:p14="http://schemas.microsoft.com/office/powerpoint/2010/main" val="20636895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31AF51A-8A5D-4A78-A5EF-2EF45F5AD258}" type="slidenum">
              <a:rPr lang="en-US" smtClean="0"/>
              <a:pPr/>
              <a:t>26</a:t>
            </a:fld>
            <a:endParaRPr lang="en-US"/>
          </a:p>
        </p:txBody>
      </p:sp>
    </p:spTree>
    <p:extLst>
      <p:ext uri="{BB962C8B-B14F-4D97-AF65-F5344CB8AC3E}">
        <p14:creationId xmlns:p14="http://schemas.microsoft.com/office/powerpoint/2010/main" val="5220605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 congestion-control strategy that only decreases the window size is obviously too conservative. We also need to be able to increase the congestion window to take advantage of newly available capacity in the network. This is the “additive increase”. part of AIMD, and it works as follows. Every time the source successfully sends a </a:t>
            </a:r>
            <a:r>
              <a:rPr lang="en-US" sz="1200" kern="1200" baseline="0" dirty="0" err="1">
                <a:solidFill>
                  <a:schemeClr val="tx1"/>
                </a:solidFill>
                <a:latin typeface="+mn-lt"/>
                <a:ea typeface="+mn-ea"/>
                <a:cs typeface="+mn-cs"/>
              </a:rPr>
              <a:t>CongestionWindow’s</a:t>
            </a:r>
            <a:r>
              <a:rPr lang="en-US" sz="1200" kern="1200" baseline="0" dirty="0">
                <a:solidFill>
                  <a:schemeClr val="tx1"/>
                </a:solidFill>
                <a:latin typeface="+mn-lt"/>
                <a:ea typeface="+mn-ea"/>
                <a:cs typeface="+mn-cs"/>
              </a:rPr>
              <a:t> worth of packets—that is, each packet sent out during the last RTT has been </a:t>
            </a:r>
            <a:r>
              <a:rPr lang="en-US" sz="1200" kern="1200" baseline="0" dirty="0" err="1">
                <a:solidFill>
                  <a:schemeClr val="tx1"/>
                </a:solidFill>
                <a:latin typeface="+mn-lt"/>
                <a:ea typeface="+mn-ea"/>
                <a:cs typeface="+mn-cs"/>
              </a:rPr>
              <a:t>ACKed</a:t>
            </a:r>
            <a:r>
              <a:rPr lang="en-US" sz="1200" kern="1200" baseline="0" dirty="0">
                <a:solidFill>
                  <a:schemeClr val="tx1"/>
                </a:solidFill>
                <a:latin typeface="+mn-lt"/>
                <a:ea typeface="+mn-ea"/>
                <a:cs typeface="+mn-cs"/>
              </a:rPr>
              <a:t>—it adds the equivalent of one packet to </a:t>
            </a:r>
            <a:r>
              <a:rPr lang="en-US" sz="1200" kern="1200" baseline="0" dirty="0" err="1">
                <a:solidFill>
                  <a:schemeClr val="tx1"/>
                </a:solidFill>
                <a:latin typeface="+mn-lt"/>
                <a:ea typeface="+mn-ea"/>
                <a:cs typeface="+mn-cs"/>
              </a:rPr>
              <a:t>CongestionWindow</a:t>
            </a:r>
            <a:r>
              <a:rPr lang="en-US" sz="1200" kern="1200" baseline="0" dirty="0">
                <a:solidFill>
                  <a:schemeClr val="tx1"/>
                </a:solidFill>
                <a:latin typeface="+mn-lt"/>
                <a:ea typeface="+mn-ea"/>
                <a:cs typeface="+mn-cs"/>
              </a:rPr>
              <a:t>. This linear increase is illustrated in the figure above. </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27</a:t>
            </a:fld>
            <a:endParaRPr lang="en-US" sz="1200" kern="1200" dirty="0">
              <a:solidFill>
                <a:prstClr val="black"/>
              </a:solidFill>
              <a:latin typeface="Calibri"/>
              <a:ea typeface="+mn-ea"/>
              <a:cs typeface="+mn-cs"/>
            </a:endParaRPr>
          </a:p>
        </p:txBody>
      </p:sp>
    </p:spTree>
    <p:extLst>
      <p:ext uri="{BB962C8B-B14F-4D97-AF65-F5344CB8AC3E}">
        <p14:creationId xmlns:p14="http://schemas.microsoft.com/office/powerpoint/2010/main" val="2192988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a:solidFill>
                  <a:schemeClr val="tx1"/>
                </a:solidFill>
                <a:latin typeface="+mn-lt"/>
                <a:ea typeface="+mn-ea"/>
                <a:cs typeface="+mn-cs"/>
              </a:rPr>
              <a:t>TCP maintains a new state variable for each connection, called </a:t>
            </a:r>
            <a:r>
              <a:rPr lang="en-US" sz="1200" b="1" kern="1200" baseline="0" dirty="0" err="1">
                <a:solidFill>
                  <a:schemeClr val="tx1"/>
                </a:solidFill>
                <a:latin typeface="+mn-lt"/>
                <a:ea typeface="+mn-ea"/>
                <a:cs typeface="+mn-cs"/>
              </a:rPr>
              <a:t>CongestionWindow</a:t>
            </a:r>
            <a:r>
              <a:rPr lang="en-US" sz="1200" kern="1200" baseline="0" dirty="0">
                <a:solidFill>
                  <a:schemeClr val="tx1"/>
                </a:solidFill>
                <a:latin typeface="+mn-lt"/>
                <a:ea typeface="+mn-ea"/>
                <a:cs typeface="+mn-cs"/>
              </a:rPr>
              <a:t>, which is used by the source to limit how much data it is allowed to have in transit at a given time. The congestion window is congestion control’s counterpart to flow control’s advertised window. TCP is modified such that the maximum number of bytes of unacknowledged data allowed is now the minimum of the congestion window and the advertised window.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Thus, a TCP source is allowed to send no faster than the slowest component—the network or the destination host—can accommodate. The network limit is estimated using the </a:t>
            </a:r>
            <a:r>
              <a:rPr lang="en-US" sz="1200" b="1" kern="1200" baseline="0" dirty="0" err="1">
                <a:solidFill>
                  <a:schemeClr val="tx1"/>
                </a:solidFill>
                <a:latin typeface="+mn-lt"/>
                <a:ea typeface="+mn-ea"/>
                <a:cs typeface="+mn-cs"/>
              </a:rPr>
              <a:t>CongestionWindow</a:t>
            </a:r>
            <a:r>
              <a:rPr lang="en-US" sz="1200" kern="1200" baseline="0" dirty="0">
                <a:solidFill>
                  <a:schemeClr val="tx1"/>
                </a:solidFill>
                <a:latin typeface="+mn-lt"/>
                <a:ea typeface="+mn-ea"/>
                <a:cs typeface="+mn-cs"/>
              </a:rPr>
              <a:t> parameter whereas the receiver limit is advertised using the </a:t>
            </a:r>
            <a:r>
              <a:rPr lang="en-US" sz="1200" b="1" kern="1200" baseline="0" dirty="0" err="1">
                <a:solidFill>
                  <a:schemeClr val="tx1"/>
                </a:solidFill>
                <a:latin typeface="+mn-lt"/>
                <a:ea typeface="+mn-ea"/>
                <a:cs typeface="+mn-cs"/>
              </a:rPr>
              <a:t>AdvertisedWindow</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paramater</a:t>
            </a:r>
            <a:r>
              <a:rPr lang="en-US" sz="1200" kern="1200" baseline="0" dirty="0">
                <a:solidFill>
                  <a:schemeClr val="tx1"/>
                </a:solidFill>
                <a:latin typeface="+mn-lt"/>
                <a:ea typeface="+mn-ea"/>
                <a:cs typeface="+mn-cs"/>
              </a:rPr>
              <a:t>.</a:t>
            </a:r>
          </a:p>
          <a:p>
            <a:endParaRPr lang="en-US" b="0" i="0" baseline="0" dirty="0"/>
          </a:p>
          <a:p>
            <a:r>
              <a:rPr lang="en-US" b="1" i="0" baseline="0" dirty="0"/>
              <a:t>Problem: </a:t>
            </a:r>
            <a:r>
              <a:rPr lang="en-US" sz="1200" kern="1200" baseline="0" dirty="0">
                <a:solidFill>
                  <a:schemeClr val="tx1"/>
                </a:solidFill>
                <a:latin typeface="+mn-lt"/>
                <a:ea typeface="+mn-ea"/>
                <a:cs typeface="+mn-cs"/>
              </a:rPr>
              <a:t>The problem, of course, is </a:t>
            </a:r>
            <a:r>
              <a:rPr lang="en-US" sz="1200" b="1" i="1" kern="1200" baseline="0" dirty="0">
                <a:solidFill>
                  <a:schemeClr val="tx1"/>
                </a:solidFill>
                <a:latin typeface="+mn-lt"/>
                <a:ea typeface="+mn-ea"/>
                <a:cs typeface="+mn-cs"/>
              </a:rPr>
              <a:t>how TCP comes to learn an appropriate value for </a:t>
            </a:r>
            <a:r>
              <a:rPr lang="en-US" sz="1200" b="1" i="1" kern="1200" baseline="0" dirty="0" err="1">
                <a:solidFill>
                  <a:schemeClr val="tx1"/>
                </a:solidFill>
                <a:latin typeface="+mn-lt"/>
                <a:ea typeface="+mn-ea"/>
                <a:cs typeface="+mn-cs"/>
              </a:rPr>
              <a:t>CongestionWindow</a:t>
            </a:r>
            <a:r>
              <a:rPr lang="en-US" sz="1200" kern="1200" baseline="0" dirty="0">
                <a:solidFill>
                  <a:schemeClr val="tx1"/>
                </a:solidFill>
                <a:latin typeface="+mn-lt"/>
                <a:ea typeface="+mn-ea"/>
                <a:cs typeface="+mn-cs"/>
              </a:rPr>
              <a:t>. Unlike the </a:t>
            </a:r>
            <a:r>
              <a:rPr lang="en-US" sz="1200" kern="1200" baseline="0" dirty="0" err="1">
                <a:solidFill>
                  <a:schemeClr val="tx1"/>
                </a:solidFill>
                <a:latin typeface="+mn-lt"/>
                <a:ea typeface="+mn-ea"/>
                <a:cs typeface="+mn-cs"/>
              </a:rPr>
              <a:t>AdvertisedWindow</a:t>
            </a:r>
            <a:r>
              <a:rPr lang="en-US" sz="1200" kern="1200" baseline="0" dirty="0">
                <a:solidFill>
                  <a:schemeClr val="tx1"/>
                </a:solidFill>
                <a:latin typeface="+mn-lt"/>
                <a:ea typeface="+mn-ea"/>
                <a:cs typeface="+mn-cs"/>
              </a:rPr>
              <a:t>, which is sent by the receiving side of the connection, there is no one to send a suitable </a:t>
            </a:r>
            <a:r>
              <a:rPr lang="en-US" sz="1200" kern="1200" baseline="0" dirty="0" err="1">
                <a:solidFill>
                  <a:schemeClr val="tx1"/>
                </a:solidFill>
                <a:latin typeface="+mn-lt"/>
                <a:ea typeface="+mn-ea"/>
                <a:cs typeface="+mn-cs"/>
              </a:rPr>
              <a:t>CongestionWindow</a:t>
            </a:r>
            <a:r>
              <a:rPr lang="en-US" sz="1200" kern="1200" baseline="0" dirty="0">
                <a:solidFill>
                  <a:schemeClr val="tx1"/>
                </a:solidFill>
                <a:latin typeface="+mn-lt"/>
                <a:ea typeface="+mn-ea"/>
                <a:cs typeface="+mn-cs"/>
              </a:rPr>
              <a:t> to the sending side of TCP. </a:t>
            </a:r>
            <a:r>
              <a:rPr lang="en-US" sz="1200" b="1" i="1" kern="1200" baseline="0" dirty="0">
                <a:solidFill>
                  <a:schemeClr val="tx1"/>
                </a:solidFill>
                <a:latin typeface="+mn-lt"/>
                <a:ea typeface="+mn-ea"/>
                <a:cs typeface="+mn-cs"/>
              </a:rPr>
              <a:t>The answer is that the TCP source sets the </a:t>
            </a:r>
            <a:r>
              <a:rPr lang="en-US" sz="1200" b="1" i="1" kern="1200" baseline="0" dirty="0" err="1">
                <a:solidFill>
                  <a:schemeClr val="tx1"/>
                </a:solidFill>
                <a:latin typeface="+mn-lt"/>
                <a:ea typeface="+mn-ea"/>
                <a:cs typeface="+mn-cs"/>
              </a:rPr>
              <a:t>CongestionWindow</a:t>
            </a:r>
            <a:r>
              <a:rPr lang="en-US" sz="1200" b="1" i="1" kern="1200" baseline="0" dirty="0">
                <a:solidFill>
                  <a:schemeClr val="tx1"/>
                </a:solidFill>
                <a:latin typeface="+mn-lt"/>
                <a:ea typeface="+mn-ea"/>
                <a:cs typeface="+mn-cs"/>
              </a:rPr>
              <a:t> based on the level of congestion it perceives to exist in the network. </a:t>
            </a:r>
            <a:r>
              <a:rPr lang="en-US" sz="1200" kern="1200" baseline="0" dirty="0">
                <a:solidFill>
                  <a:schemeClr val="tx1"/>
                </a:solidFill>
                <a:latin typeface="+mn-lt"/>
                <a:ea typeface="+mn-ea"/>
                <a:cs typeface="+mn-cs"/>
              </a:rPr>
              <a:t>This involves decreasing the congestion window when the level of congestion goes up and increasing the congestion window when the level of congestion goes down. Taken together, the mechanism is commonly called </a:t>
            </a:r>
            <a:r>
              <a:rPr lang="en-US" sz="1200" i="1" kern="1200" baseline="0" dirty="0">
                <a:solidFill>
                  <a:schemeClr val="tx1"/>
                </a:solidFill>
                <a:latin typeface="+mn-lt"/>
                <a:ea typeface="+mn-ea"/>
                <a:cs typeface="+mn-cs"/>
              </a:rPr>
              <a:t>additive increase/multiplicative decrease (AIMD)</a:t>
            </a:r>
            <a:r>
              <a:rPr lang="en-US" sz="1200" kern="1200" baseline="0" dirty="0">
                <a:solidFill>
                  <a:schemeClr val="tx1"/>
                </a:solidFill>
                <a:latin typeface="+mn-lt"/>
                <a:ea typeface="+mn-ea"/>
                <a:cs typeface="+mn-cs"/>
              </a:rPr>
              <a: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key question, then, is how does the source determine that the network is congested and that it should decrease the congestion window? </a:t>
            </a:r>
            <a:r>
              <a:rPr lang="en-US" sz="1200" i="1" kern="1200" baseline="0" dirty="0">
                <a:solidFill>
                  <a:schemeClr val="tx1"/>
                </a:solidFill>
                <a:latin typeface="+mn-lt"/>
                <a:ea typeface="+mn-ea"/>
                <a:cs typeface="+mn-cs"/>
              </a:rPr>
              <a:t>The answer is based on the observation that the main reason packets are not delivered, and a timeout results, is that a packet was dropped due to congestion</a:t>
            </a:r>
            <a:r>
              <a:rPr lang="en-US" sz="1200" kern="1200" baseline="0" dirty="0">
                <a:solidFill>
                  <a:schemeClr val="tx1"/>
                </a:solidFill>
                <a:latin typeface="+mn-lt"/>
                <a:ea typeface="+mn-ea"/>
                <a:cs typeface="+mn-cs"/>
              </a:rPr>
              <a:t>. It is rare that a packet is dropped because of an error during transmission. Therefore, TCP interprets timeouts as a sign of congestion and reduces the rate at which it is transmitting. </a:t>
            </a:r>
            <a:r>
              <a:rPr lang="en-US" sz="1200" b="1" i="1" kern="1200" baseline="0" dirty="0">
                <a:solidFill>
                  <a:schemeClr val="tx1"/>
                </a:solidFill>
                <a:latin typeface="+mn-lt"/>
                <a:ea typeface="+mn-ea"/>
                <a:cs typeface="+mn-cs"/>
              </a:rPr>
              <a:t>Specifically, each time a timeout occurs, the source sets </a:t>
            </a:r>
            <a:r>
              <a:rPr lang="en-US" sz="1200" b="1" i="1" kern="1200" baseline="0" dirty="0" err="1">
                <a:solidFill>
                  <a:schemeClr val="tx1"/>
                </a:solidFill>
                <a:latin typeface="+mn-lt"/>
                <a:ea typeface="+mn-ea"/>
                <a:cs typeface="+mn-cs"/>
              </a:rPr>
              <a:t>CongestionWindow</a:t>
            </a:r>
            <a:r>
              <a:rPr lang="en-US" sz="1200" b="1" i="1" kern="1200" baseline="0" dirty="0">
                <a:solidFill>
                  <a:schemeClr val="tx1"/>
                </a:solidFill>
                <a:latin typeface="+mn-lt"/>
                <a:ea typeface="+mn-ea"/>
                <a:cs typeface="+mn-cs"/>
              </a:rPr>
              <a:t> to half of its previous value. This halving of the </a:t>
            </a:r>
            <a:r>
              <a:rPr lang="en-US" sz="1200" b="1" i="1" kern="1200" baseline="0" dirty="0" err="1">
                <a:solidFill>
                  <a:schemeClr val="tx1"/>
                </a:solidFill>
                <a:latin typeface="+mn-lt"/>
                <a:ea typeface="+mn-ea"/>
                <a:cs typeface="+mn-cs"/>
              </a:rPr>
              <a:t>CongestionWindow</a:t>
            </a:r>
            <a:r>
              <a:rPr lang="en-US" sz="1200" b="1" i="1" kern="1200" baseline="0" dirty="0">
                <a:solidFill>
                  <a:schemeClr val="tx1"/>
                </a:solidFill>
                <a:latin typeface="+mn-lt"/>
                <a:ea typeface="+mn-ea"/>
                <a:cs typeface="+mn-cs"/>
              </a:rPr>
              <a:t> for each timeout corresponds to the “multiplicative decrease” part of AIMD.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(Although </a:t>
            </a:r>
            <a:r>
              <a:rPr lang="en-US" sz="1200" kern="1200" baseline="0" dirty="0" err="1">
                <a:solidFill>
                  <a:schemeClr val="tx1"/>
                </a:solidFill>
                <a:latin typeface="+mn-lt"/>
                <a:ea typeface="+mn-ea"/>
                <a:cs typeface="+mn-cs"/>
              </a:rPr>
              <a:t>CongestionWindow</a:t>
            </a:r>
            <a:r>
              <a:rPr lang="en-US" sz="1200" kern="1200" baseline="0" dirty="0">
                <a:solidFill>
                  <a:schemeClr val="tx1"/>
                </a:solidFill>
                <a:latin typeface="+mn-lt"/>
                <a:ea typeface="+mn-ea"/>
                <a:cs typeface="+mn-cs"/>
              </a:rPr>
              <a:t> is defined in terms of bytes, it is easiest to understand multiplicative decrease if we think in terms of whole packets. For example, suppose the </a:t>
            </a:r>
            <a:r>
              <a:rPr lang="en-US" sz="1200" kern="1200" baseline="0" dirty="0" err="1">
                <a:solidFill>
                  <a:schemeClr val="tx1"/>
                </a:solidFill>
                <a:latin typeface="+mn-lt"/>
                <a:ea typeface="+mn-ea"/>
                <a:cs typeface="+mn-cs"/>
              </a:rPr>
              <a:t>CongestionWindow</a:t>
            </a:r>
            <a:r>
              <a:rPr lang="en-US" sz="1200" kern="1200" baseline="0" dirty="0">
                <a:solidFill>
                  <a:schemeClr val="tx1"/>
                </a:solidFill>
                <a:latin typeface="+mn-lt"/>
                <a:ea typeface="+mn-ea"/>
                <a:cs typeface="+mn-cs"/>
              </a:rPr>
              <a:t> is currently set to 16 packets. If a loss is detected, </a:t>
            </a:r>
            <a:r>
              <a:rPr lang="en-US" sz="1200" kern="1200" baseline="0" dirty="0" err="1">
                <a:solidFill>
                  <a:schemeClr val="tx1"/>
                </a:solidFill>
                <a:latin typeface="+mn-lt"/>
                <a:ea typeface="+mn-ea"/>
                <a:cs typeface="+mn-cs"/>
              </a:rPr>
              <a:t>CongestionWindow</a:t>
            </a:r>
            <a:r>
              <a:rPr lang="en-US" sz="1200" kern="1200" baseline="0" dirty="0">
                <a:solidFill>
                  <a:schemeClr val="tx1"/>
                </a:solidFill>
                <a:latin typeface="+mn-lt"/>
                <a:ea typeface="+mn-ea"/>
                <a:cs typeface="+mn-cs"/>
              </a:rPr>
              <a:t> is set to 8. Normally, a loss is detected when a timeout occurs, but as we see below, TCP has another mechanism to detect dropped packets. Additional losses cause </a:t>
            </a:r>
            <a:r>
              <a:rPr lang="en-US" sz="1200" kern="1200" baseline="0" dirty="0" err="1">
                <a:solidFill>
                  <a:schemeClr val="tx1"/>
                </a:solidFill>
                <a:latin typeface="+mn-lt"/>
                <a:ea typeface="+mn-ea"/>
                <a:cs typeface="+mn-cs"/>
              </a:rPr>
              <a:t>CongestionWindow</a:t>
            </a:r>
            <a:r>
              <a:rPr lang="en-US" sz="1200" kern="1200" baseline="0" dirty="0">
                <a:solidFill>
                  <a:schemeClr val="tx1"/>
                </a:solidFill>
                <a:latin typeface="+mn-lt"/>
                <a:ea typeface="+mn-ea"/>
                <a:cs typeface="+mn-cs"/>
              </a:rPr>
              <a:t> to be reduced to 4, then 2, and finally to 1 packet. </a:t>
            </a:r>
            <a:r>
              <a:rPr lang="en-US" sz="1200" kern="1200" baseline="0" dirty="0" err="1">
                <a:solidFill>
                  <a:schemeClr val="tx1"/>
                </a:solidFill>
                <a:latin typeface="+mn-lt"/>
                <a:ea typeface="+mn-ea"/>
                <a:cs typeface="+mn-cs"/>
              </a:rPr>
              <a:t>CongestionWindow</a:t>
            </a:r>
            <a:r>
              <a:rPr lang="en-US" sz="1200" kern="1200" baseline="0" dirty="0">
                <a:solidFill>
                  <a:schemeClr val="tx1"/>
                </a:solidFill>
                <a:latin typeface="+mn-lt"/>
                <a:ea typeface="+mn-ea"/>
                <a:cs typeface="+mn-cs"/>
              </a:rPr>
              <a:t> is not allowed to fall below the size of a single packet, or in TCP terminology, the </a:t>
            </a:r>
            <a:r>
              <a:rPr lang="en-US" sz="1200" i="1" kern="1200" baseline="0" dirty="0">
                <a:solidFill>
                  <a:schemeClr val="tx1"/>
                </a:solidFill>
                <a:latin typeface="+mn-lt"/>
                <a:ea typeface="+mn-ea"/>
                <a:cs typeface="+mn-cs"/>
              </a:rPr>
              <a:t>maximum segment size (MSS).)</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28</a:t>
            </a:fld>
            <a:endParaRPr lang="en-US" sz="1200" kern="1200" dirty="0">
              <a:solidFill>
                <a:prstClr val="black"/>
              </a:solidFill>
              <a:latin typeface="Calibri"/>
              <a:ea typeface="+mn-ea"/>
              <a:cs typeface="+mn-cs"/>
            </a:endParaRPr>
          </a:p>
        </p:txBody>
      </p:sp>
    </p:spTree>
    <p:extLst>
      <p:ext uri="{BB962C8B-B14F-4D97-AF65-F5344CB8AC3E}">
        <p14:creationId xmlns:p14="http://schemas.microsoft.com/office/powerpoint/2010/main" val="3026664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a:solidFill>
                  <a:schemeClr val="tx1"/>
                </a:solidFill>
                <a:latin typeface="+mn-lt"/>
                <a:ea typeface="+mn-ea"/>
                <a:cs typeface="+mn-cs"/>
              </a:rPr>
              <a:t>Detecting errors is only one part of the problem. The other part is correcting errors once detected. There are two basic approaches that can be taken when the recipient of a message detects an error. One is to notify the sender that the message was corrupted so that the sender can retransmit a copy of the message (called Automatic Repeat Request Protocols). If bit errors are rare, then in all probability the retransmitted copy will be error-free. Alternatively, there are some types of error detection algorithms that allow the recipient to reconstruct the correct message even after it has been corrupted; such algorithms are called Forward Error Correction protocols. </a:t>
            </a:r>
          </a:p>
          <a:p>
            <a:endParaRPr lang="en-US" sz="1200" b="0" i="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While some error codes are strong enough also to correct errors, in practice the overhead is typically too large to handle the range of bit and burst errors that can be introduced on a network link. Even when error-correcting codes are used (e.g., on wireless links), some errors will be too severe to be corrected. As a result, some corrupt frames must be discarded. A link-level protocol that wants to deliver frames reliably must somehow recover from these discarded (lost) frames. This is usually accomplished using a combination of two fundamental mechanisms—</a:t>
            </a:r>
            <a:r>
              <a:rPr lang="en-US" sz="1200" i="1" kern="1200" baseline="0" dirty="0">
                <a:solidFill>
                  <a:schemeClr val="tx1"/>
                </a:solidFill>
                <a:latin typeface="+mn-lt"/>
                <a:ea typeface="+mn-ea"/>
                <a:cs typeface="+mn-cs"/>
              </a:rPr>
              <a:t>acknowledgments and timeouts. An acknowledgment (ACK for short) </a:t>
            </a:r>
            <a:r>
              <a:rPr lang="en-US" sz="1200" kern="1200" baseline="0" dirty="0">
                <a:solidFill>
                  <a:schemeClr val="tx1"/>
                </a:solidFill>
                <a:latin typeface="+mn-lt"/>
                <a:ea typeface="+mn-ea"/>
                <a:cs typeface="+mn-cs"/>
              </a:rPr>
              <a:t>is a small control frame that a protocol sends back to its peer saying that it has received an earlier frame. By control frame we mean a header without any data, although a protocol can </a:t>
            </a:r>
            <a:r>
              <a:rPr lang="en-US" sz="1200" i="1" kern="1200" baseline="0" dirty="0">
                <a:solidFill>
                  <a:schemeClr val="tx1"/>
                </a:solidFill>
                <a:latin typeface="+mn-lt"/>
                <a:ea typeface="+mn-ea"/>
                <a:cs typeface="+mn-cs"/>
              </a:rPr>
              <a:t>piggyback an ACK on a data frame it just happens to be sending in the </a:t>
            </a:r>
            <a:r>
              <a:rPr lang="en-US" sz="1200" kern="1200" baseline="0" dirty="0">
                <a:solidFill>
                  <a:schemeClr val="tx1"/>
                </a:solidFill>
                <a:latin typeface="+mn-lt"/>
                <a:ea typeface="+mn-ea"/>
                <a:cs typeface="+mn-cs"/>
              </a:rPr>
              <a:t>opposite direction. The receipt of an acknowledgment indicates to the sender of the original frame that its frame was successfully delivered. If the sender does not receive an acknowledgment after a reasonable amount of time, then it </a:t>
            </a:r>
            <a:r>
              <a:rPr lang="en-US" sz="1200" i="1" kern="1200" baseline="0" dirty="0">
                <a:solidFill>
                  <a:schemeClr val="tx1"/>
                </a:solidFill>
                <a:latin typeface="+mn-lt"/>
                <a:ea typeface="+mn-ea"/>
                <a:cs typeface="+mn-cs"/>
              </a:rPr>
              <a:t>retransmits the original </a:t>
            </a:r>
            <a:r>
              <a:rPr lang="en-US" sz="1200" kern="1200" baseline="0" dirty="0">
                <a:solidFill>
                  <a:schemeClr val="tx1"/>
                </a:solidFill>
                <a:latin typeface="+mn-lt"/>
                <a:ea typeface="+mn-ea"/>
                <a:cs typeface="+mn-cs"/>
              </a:rPr>
              <a:t>frame. This action of waiting a reasonable amount of time is called a </a:t>
            </a:r>
            <a:r>
              <a:rPr lang="en-US" sz="1200" i="1" kern="1200" baseline="0" dirty="0">
                <a:solidFill>
                  <a:schemeClr val="tx1"/>
                </a:solidFill>
                <a:latin typeface="+mn-lt"/>
                <a:ea typeface="+mn-ea"/>
                <a:cs typeface="+mn-cs"/>
              </a:rPr>
              <a:t>timeout. </a:t>
            </a:r>
          </a:p>
          <a:p>
            <a:endParaRPr lang="en-US" sz="1200" i="1"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general strategy of using acknowledgments and timeouts to implement reliable delivery is sometimes called </a:t>
            </a:r>
            <a:r>
              <a:rPr lang="en-US" sz="1200" i="1" kern="1200" baseline="0" dirty="0">
                <a:solidFill>
                  <a:schemeClr val="tx1"/>
                </a:solidFill>
                <a:latin typeface="+mn-lt"/>
                <a:ea typeface="+mn-ea"/>
                <a:cs typeface="+mn-cs"/>
              </a:rPr>
              <a:t>automatic repeat request (normally abbreviated </a:t>
            </a:r>
            <a:r>
              <a:rPr lang="en-US" sz="1200" b="1" kern="1200" baseline="0" dirty="0">
                <a:solidFill>
                  <a:schemeClr val="tx1"/>
                </a:solidFill>
                <a:latin typeface="+mn-lt"/>
                <a:ea typeface="+mn-ea"/>
                <a:cs typeface="+mn-cs"/>
              </a:rPr>
              <a:t>ARQ</a:t>
            </a:r>
            <a:r>
              <a:rPr lang="en-US" sz="1200" kern="1200" baseline="0" dirty="0">
                <a:solidFill>
                  <a:schemeClr val="tx1"/>
                </a:solidFill>
                <a:latin typeface="+mn-lt"/>
                <a:ea typeface="+mn-ea"/>
                <a:cs typeface="+mn-cs"/>
              </a:rPr>
              <a:t>). This section describes three different ARQ algorithms using generic language; that is, we do not give detailed information about a particular protocol’s header fields. </a:t>
            </a:r>
            <a:endParaRPr lang="en-US" b="0" i="0" baseline="0" dirty="0"/>
          </a:p>
        </p:txBody>
      </p:sp>
      <p:sp>
        <p:nvSpPr>
          <p:cNvPr id="4" name="Slide Number Placeholder 3"/>
          <p:cNvSpPr>
            <a:spLocks noGrp="1"/>
          </p:cNvSpPr>
          <p:nvPr>
            <p:ph type="sldNum" sz="quarter" idx="10"/>
          </p:nvPr>
        </p:nvSpPr>
        <p:spPr/>
        <p:txBody>
          <a:bodyPr/>
          <a:lstStyle/>
          <a:p>
            <a:fld id="{705B3370-FB81-4CC9-BEFE-240FFA8EDB34}" type="slidenum">
              <a:rPr lang="en-US">
                <a:solidFill>
                  <a:prstClr val="black"/>
                </a:solidFill>
              </a:rPr>
              <a:pPr/>
              <a:t>2</a:t>
            </a:fld>
            <a:endParaRPr lang="en-US" dirty="0">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figure above traces how TCP’s Congestion Window increases and decreases over time and serves to illustrate the interplay of slow start and additive increase/ multiplicative decrease. This trace was taken from an actual TCP connection and shows the current value of </a:t>
            </a:r>
            <a:r>
              <a:rPr lang="en-US" sz="1200" kern="1200" baseline="0" dirty="0" err="1">
                <a:solidFill>
                  <a:schemeClr val="tx1"/>
                </a:solidFill>
                <a:latin typeface="+mn-lt"/>
                <a:ea typeface="+mn-ea"/>
                <a:cs typeface="+mn-cs"/>
              </a:rPr>
              <a:t>CongestionWindow</a:t>
            </a:r>
            <a:r>
              <a:rPr lang="en-US" sz="1200" kern="1200" baseline="0" dirty="0">
                <a:solidFill>
                  <a:schemeClr val="tx1"/>
                </a:solidFill>
                <a:latin typeface="+mn-lt"/>
                <a:ea typeface="+mn-ea"/>
                <a:cs typeface="+mn-cs"/>
              </a:rPr>
              <a:t>—the colored line—over time.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There are several things to notice about this trace. The first is the rapid increase in the congestion window at the beginning of the connection. This corresponds to the initial slow start phase. The slow start phase continues until several packets are lost at about 0.4 seconds into the connection, at which time Congestion Window flattens out at about 32 KB.</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reason the congestion window flattens is that there are no ACKs arriving, due to the fact that several packets were lost. In fact, no new packets are sent during this time, as denoted by the lack of hash marks at the top of the graph. A timeout eventually happens at approximately 13 seconds, at which time the congestion window is divided by 2 (i.e., cut from approximately 40 KB to around 20 KB) and Congestion Threshold is set to this value. Slow start then causes Congestion Window to be reset to one packet and to start ramping up from there.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At about 4 seconds, Congestion Window flattens out, again due to a lost packet.</a:t>
            </a:r>
          </a:p>
          <a:p>
            <a:endParaRPr lang="en-US" sz="1200"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a:p>
            <a:endParaRPr lang="en-US" b="0" i="0"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29</a:t>
            </a:fld>
            <a:endParaRPr lang="en-US" sz="1200" kern="1200" dirty="0">
              <a:solidFill>
                <a:prstClr val="black"/>
              </a:solidFill>
              <a:latin typeface="Calibri"/>
              <a:ea typeface="+mn-ea"/>
              <a:cs typeface="+mn-cs"/>
            </a:endParaRPr>
          </a:p>
        </p:txBody>
      </p:sp>
    </p:spTree>
    <p:extLst>
      <p:ext uri="{BB962C8B-B14F-4D97-AF65-F5344CB8AC3E}">
        <p14:creationId xmlns:p14="http://schemas.microsoft.com/office/powerpoint/2010/main" val="2067725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figure above traces how TCP’s Congestion Window increases and decreases over time and serves to illustrate the interplay of slow start and additive increase/ multiplicative decrease. This trace was taken from an actual TCP connection and shows the current value of </a:t>
            </a:r>
            <a:r>
              <a:rPr lang="en-US" sz="1200" kern="1200" baseline="0" dirty="0" err="1">
                <a:solidFill>
                  <a:schemeClr val="tx1"/>
                </a:solidFill>
                <a:latin typeface="+mn-lt"/>
                <a:ea typeface="+mn-ea"/>
                <a:cs typeface="+mn-cs"/>
              </a:rPr>
              <a:t>CongestionWindow</a:t>
            </a:r>
            <a:r>
              <a:rPr lang="en-US" sz="1200" kern="1200" baseline="0" dirty="0">
                <a:solidFill>
                  <a:schemeClr val="tx1"/>
                </a:solidFill>
                <a:latin typeface="+mn-lt"/>
                <a:ea typeface="+mn-ea"/>
                <a:cs typeface="+mn-cs"/>
              </a:rPr>
              <a:t>—the colored line—over time.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There are several things to notice about this trace. The first is the rapid increase in the congestion window at the beginning of the connection. This corresponds to the initial slow start phase. The slow start phase continues until several packets are lost at about 0.4 seconds into the connection, at which time Congestion Window flattens out at about 32 KB.</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reason the congestion window flattens is that there are no ACKs arriving, due to the fact that several packets were lost. In fact, no new packets are sent during this time, as denoted by the lack of hash marks at the top of the graph. A timeout eventually happens at approximately 13 seconds, at which time the congestion window is divided by 2 (i.e., cut from approximately 40 KB to around 20 KB) and Congestion Threshold is set to this value. Slow start then causes Congestion Window to be reset to one packet and to start ramping up from there.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At about 4 seconds, Congestion Window flattens out, again due to a lost packet.</a:t>
            </a:r>
          </a:p>
          <a:p>
            <a:endParaRPr lang="en-US" sz="1200"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a:p>
            <a:endParaRPr lang="en-US" b="0" i="0"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30</a:t>
            </a:fld>
            <a:endParaRPr lang="en-US" sz="1200" kern="1200" dirty="0">
              <a:solidFill>
                <a:prstClr val="black"/>
              </a:solidFill>
              <a:latin typeface="Calibri"/>
              <a:ea typeface="+mn-ea"/>
              <a:cs typeface="+mn-cs"/>
            </a:endParaRPr>
          </a:p>
        </p:txBody>
      </p:sp>
    </p:spTree>
    <p:extLst>
      <p:ext uri="{BB962C8B-B14F-4D97-AF65-F5344CB8AC3E}">
        <p14:creationId xmlns:p14="http://schemas.microsoft.com/office/powerpoint/2010/main" val="26080638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a:solidFill>
                  <a:schemeClr val="tx1"/>
                </a:solidFill>
                <a:latin typeface="+mn-lt"/>
                <a:ea typeface="+mn-ea"/>
                <a:cs typeface="+mn-cs"/>
              </a:rPr>
              <a:t>Now, at about 8 seconds:</a:t>
            </a:r>
          </a:p>
          <a:p>
            <a:endParaRPr lang="en-US" sz="1200" kern="1200" baseline="0" dirty="0">
              <a:solidFill>
                <a:schemeClr val="tx1"/>
              </a:solidFill>
              <a:latin typeface="+mn-lt"/>
              <a:ea typeface="+mn-ea"/>
              <a:cs typeface="+mn-cs"/>
            </a:endParaRPr>
          </a:p>
          <a:p>
            <a:pPr marL="228600" indent="-228600">
              <a:buAutoNum type="arabicParenR"/>
            </a:pPr>
            <a:r>
              <a:rPr lang="en-US" sz="1200" kern="1200" baseline="0" dirty="0">
                <a:solidFill>
                  <a:schemeClr val="tx1"/>
                </a:solidFill>
                <a:latin typeface="+mn-lt"/>
                <a:ea typeface="+mn-ea"/>
                <a:cs typeface="+mn-cs"/>
              </a:rPr>
              <a:t>A timeout happens, causing the congestion window to be divided by 2, dropping it from approximately 20 KB to 10 KB, and </a:t>
            </a:r>
            <a:r>
              <a:rPr lang="en-US" sz="1200" kern="1200" baseline="0" dirty="0" err="1">
                <a:solidFill>
                  <a:schemeClr val="tx1"/>
                </a:solidFill>
                <a:latin typeface="+mn-lt"/>
                <a:ea typeface="+mn-ea"/>
                <a:cs typeface="+mn-cs"/>
              </a:rPr>
              <a:t>CongestionThreshold</a:t>
            </a:r>
            <a:r>
              <a:rPr lang="en-US" sz="1200" kern="1200" baseline="0" dirty="0">
                <a:solidFill>
                  <a:schemeClr val="tx1"/>
                </a:solidFill>
                <a:latin typeface="+mn-lt"/>
                <a:ea typeface="+mn-ea"/>
                <a:cs typeface="+mn-cs"/>
              </a:rPr>
              <a:t> is set to this amount.</a:t>
            </a:r>
          </a:p>
          <a:p>
            <a:pPr marL="228600" indent="-228600">
              <a:buAutoNum type="arabicParenR"/>
            </a:pPr>
            <a:endParaRPr lang="en-US" sz="1200" kern="1200" baseline="0" dirty="0">
              <a:solidFill>
                <a:schemeClr val="tx1"/>
              </a:solidFill>
              <a:latin typeface="+mn-lt"/>
              <a:ea typeface="+mn-ea"/>
              <a:cs typeface="+mn-cs"/>
            </a:endParaRPr>
          </a:p>
          <a:p>
            <a:pPr marL="228600" indent="-228600">
              <a:buAutoNum type="arabicParenR" startAt="2"/>
            </a:pPr>
            <a:r>
              <a:rPr lang="en-US" sz="1200" kern="1200" baseline="0" dirty="0" err="1">
                <a:solidFill>
                  <a:schemeClr val="tx1"/>
                </a:solidFill>
                <a:latin typeface="+mn-lt"/>
                <a:ea typeface="+mn-ea"/>
                <a:cs typeface="+mn-cs"/>
              </a:rPr>
              <a:t>CongestionWindow</a:t>
            </a:r>
            <a:r>
              <a:rPr lang="en-US" sz="1200" kern="1200" baseline="0" dirty="0">
                <a:solidFill>
                  <a:schemeClr val="tx1"/>
                </a:solidFill>
                <a:latin typeface="+mn-lt"/>
                <a:ea typeface="+mn-ea"/>
                <a:cs typeface="+mn-cs"/>
              </a:rPr>
              <a:t> is reset to one packet, as the sender enters slow start.</a:t>
            </a:r>
          </a:p>
          <a:p>
            <a:pPr marL="228600" indent="-228600">
              <a:buAutoNum type="arabicParenR" startAt="2"/>
            </a:pPr>
            <a:endParaRPr lang="en-US" sz="1200" kern="1200" baseline="0" dirty="0">
              <a:solidFill>
                <a:schemeClr val="tx1"/>
              </a:solidFill>
              <a:latin typeface="+mn-lt"/>
              <a:ea typeface="+mn-ea"/>
              <a:cs typeface="+mn-cs"/>
            </a:endParaRPr>
          </a:p>
          <a:p>
            <a:pPr marL="228600" indent="-228600">
              <a:buAutoNum type="arabicParenR" startAt="3"/>
            </a:pPr>
            <a:r>
              <a:rPr lang="en-US" sz="1200" kern="1200" baseline="0" dirty="0">
                <a:solidFill>
                  <a:schemeClr val="tx1"/>
                </a:solidFill>
                <a:latin typeface="+mn-lt"/>
                <a:ea typeface="+mn-ea"/>
                <a:cs typeface="+mn-cs"/>
              </a:rPr>
              <a:t>Slow start causes </a:t>
            </a:r>
            <a:r>
              <a:rPr lang="en-US" sz="1200" kern="1200" baseline="0" dirty="0" err="1">
                <a:solidFill>
                  <a:schemeClr val="tx1"/>
                </a:solidFill>
                <a:latin typeface="+mn-lt"/>
                <a:ea typeface="+mn-ea"/>
                <a:cs typeface="+mn-cs"/>
              </a:rPr>
              <a:t>CongestionWindow</a:t>
            </a:r>
            <a:r>
              <a:rPr lang="en-US" sz="1200" kern="1200" baseline="0" dirty="0">
                <a:solidFill>
                  <a:schemeClr val="tx1"/>
                </a:solidFill>
                <a:latin typeface="+mn-lt"/>
                <a:ea typeface="+mn-ea"/>
                <a:cs typeface="+mn-cs"/>
              </a:rPr>
              <a:t> to grow exponentially until it reaches </a:t>
            </a:r>
            <a:r>
              <a:rPr lang="en-US" sz="1200" kern="1200" baseline="0" dirty="0" err="1">
                <a:solidFill>
                  <a:schemeClr val="tx1"/>
                </a:solidFill>
                <a:latin typeface="+mn-lt"/>
                <a:ea typeface="+mn-ea"/>
                <a:cs typeface="+mn-cs"/>
              </a:rPr>
              <a:t>CongestionThreshold</a:t>
            </a:r>
            <a:r>
              <a:rPr lang="en-US" sz="1200" kern="1200" baseline="0" dirty="0">
                <a:solidFill>
                  <a:schemeClr val="tx1"/>
                </a:solidFill>
                <a:latin typeface="+mn-lt"/>
                <a:ea typeface="+mn-ea"/>
                <a:cs typeface="+mn-cs"/>
              </a:rPr>
              <a:t>.</a:t>
            </a:r>
          </a:p>
          <a:p>
            <a:pPr marL="228600" indent="-228600">
              <a:buAutoNum type="arabicParenR" startAt="3"/>
            </a:pPr>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4)  </a:t>
            </a:r>
            <a:r>
              <a:rPr lang="en-US" sz="1200" kern="1200" baseline="0" dirty="0" err="1">
                <a:solidFill>
                  <a:schemeClr val="tx1"/>
                </a:solidFill>
                <a:latin typeface="+mn-lt"/>
                <a:ea typeface="+mn-ea"/>
                <a:cs typeface="+mn-cs"/>
              </a:rPr>
              <a:t>CongestionWindow</a:t>
            </a:r>
            <a:r>
              <a:rPr lang="en-US" sz="1200" kern="1200" baseline="0" dirty="0">
                <a:solidFill>
                  <a:schemeClr val="tx1"/>
                </a:solidFill>
                <a:latin typeface="+mn-lt"/>
                <a:ea typeface="+mn-ea"/>
                <a:cs typeface="+mn-cs"/>
              </a:rPr>
              <a:t> then grows linearly.</a:t>
            </a:r>
          </a:p>
          <a:p>
            <a:endParaRPr lang="en-US" sz="1200"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The same pattern is repeated at around 8 seconds when another timeout occurs.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We now return to the question of why so many packets are lost during the initial slow start period. At this point, TCP is attempting to learn how much bandwidth is available on the network. This is a very difficult task. If the source is not aggressive at this stage—for example, if it only increases the congestion window linearly—then it takes a long time for it to discover how much bandwidth is  available. This can have a dramatic impact on the throughput achieved for this connection. On the other hand, if the source is aggressive at this stage, as TCP is during exponential growth, then the source runs the risk of having half a window’s worth of packets  dropped by the network.</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To see what can happen during exponential growth, consider the situation in which the source was just able to successfully send 16 packets through the network, causing it to double its congestion window to 32. Suppose, however, that the network happens to have just enough capacity to support 16 packets from this source. The likely result is that 16 of the 32 packets sent under the new  congestion window will be dropped by the network; actually, this is the worst-case outcome, since some of the packets will be buffered in some router.</a:t>
            </a:r>
          </a:p>
          <a:p>
            <a:endParaRPr lang="en-US" sz="1200"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a:p>
            <a:endParaRPr lang="en-US" b="0" i="0"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31</a:t>
            </a:fld>
            <a:endParaRPr lang="en-US" sz="1200" kern="1200" dirty="0">
              <a:solidFill>
                <a:prstClr val="black"/>
              </a:solidFill>
              <a:latin typeface="Calibri"/>
              <a:ea typeface="+mn-ea"/>
              <a:cs typeface="+mn-cs"/>
            </a:endParaRPr>
          </a:p>
        </p:txBody>
      </p:sp>
    </p:spTree>
    <p:extLst>
      <p:ext uri="{BB962C8B-B14F-4D97-AF65-F5344CB8AC3E}">
        <p14:creationId xmlns:p14="http://schemas.microsoft.com/office/powerpoint/2010/main" val="12123927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a:solidFill>
                  <a:schemeClr val="tx1"/>
                </a:solidFill>
                <a:latin typeface="+mn-lt"/>
                <a:ea typeface="+mn-ea"/>
                <a:cs typeface="+mn-cs"/>
              </a:rPr>
              <a:t>The additive increase mechanism just described is the right approach to use when the source is operating close to the available capacity of the network, but it takes too long to ramp up a connection when it is starting from scratch. TCP therefore provides a second mechanism, ironically called </a:t>
            </a:r>
            <a:r>
              <a:rPr lang="en-US" sz="1200" i="1" kern="1200" baseline="0" dirty="0">
                <a:solidFill>
                  <a:schemeClr val="tx1"/>
                </a:solidFill>
                <a:latin typeface="+mn-lt"/>
                <a:ea typeface="+mn-ea"/>
                <a:cs typeface="+mn-cs"/>
              </a:rPr>
              <a:t>slow start, that is used to increase </a:t>
            </a:r>
            <a:r>
              <a:rPr lang="en-US" sz="1200" kern="1200" baseline="0" dirty="0">
                <a:solidFill>
                  <a:schemeClr val="tx1"/>
                </a:solidFill>
                <a:latin typeface="+mn-lt"/>
                <a:ea typeface="+mn-ea"/>
                <a:cs typeface="+mn-cs"/>
              </a:rPr>
              <a:t>the congestion window rapidly from a cold start. Slow start effectively increases the congestion window exponentially, rather than linearly. </a:t>
            </a:r>
          </a:p>
          <a:p>
            <a:endParaRPr lang="en-US" sz="1200" b="0" i="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Why any exponential mechanism would be called “slow” is puzzling at first, but it can be explained if put in the proper historical context. We need to compare slow start not against the linear mechanism of the previous subsection, but against the original behavior of TCP. Consider what happens when a connection is established and the source first starts to send packets, that is, when it currently has no packets in transit. If the source sends as many packets as the advertised window allows—which is exactly what TCP did before slow start was developed—then even if there is a fairly large amount of bandwidth available in the network, the routers may not be  able to consume this burst of packets. It all depends on how much buffer space is available at the routers. Slow start was therefore designed to space packets out so that this burst does not occur. In other words, even though its exponential growth is faster than  linear growth, slow start is much “slower” than sending an entire advertised window’s worth of data all at once.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Specifically, the source starts out by setting </a:t>
            </a:r>
            <a:r>
              <a:rPr lang="en-US" sz="1200" kern="1200" baseline="0" dirty="0" err="1">
                <a:solidFill>
                  <a:schemeClr val="tx1"/>
                </a:solidFill>
                <a:latin typeface="+mn-lt"/>
                <a:ea typeface="+mn-ea"/>
                <a:cs typeface="+mn-cs"/>
              </a:rPr>
              <a:t>CongestionWindow</a:t>
            </a:r>
            <a:r>
              <a:rPr lang="en-US" sz="1200" kern="1200" baseline="0" dirty="0">
                <a:solidFill>
                  <a:schemeClr val="tx1"/>
                </a:solidFill>
                <a:latin typeface="+mn-lt"/>
                <a:ea typeface="+mn-ea"/>
                <a:cs typeface="+mn-cs"/>
              </a:rPr>
              <a:t> to one packet. When the ACK for this packet arrives, TCP adds 1 to </a:t>
            </a:r>
            <a:r>
              <a:rPr lang="en-US" sz="1200" kern="1200" baseline="0" dirty="0" err="1">
                <a:solidFill>
                  <a:schemeClr val="tx1"/>
                </a:solidFill>
                <a:latin typeface="+mn-lt"/>
                <a:ea typeface="+mn-ea"/>
                <a:cs typeface="+mn-cs"/>
              </a:rPr>
              <a:t>CongestionWindow</a:t>
            </a:r>
            <a:r>
              <a:rPr lang="en-US" sz="1200" kern="1200" baseline="0" dirty="0">
                <a:solidFill>
                  <a:schemeClr val="tx1"/>
                </a:solidFill>
                <a:latin typeface="+mn-lt"/>
                <a:ea typeface="+mn-ea"/>
                <a:cs typeface="+mn-cs"/>
              </a:rPr>
              <a:t> and then sends two packets. Upon receiving the corresponding two ACKs, TCP increments </a:t>
            </a:r>
            <a:r>
              <a:rPr lang="en-US" sz="1200" kern="1200" baseline="0" dirty="0" err="1">
                <a:solidFill>
                  <a:schemeClr val="tx1"/>
                </a:solidFill>
                <a:latin typeface="+mn-lt"/>
                <a:ea typeface="+mn-ea"/>
                <a:cs typeface="+mn-cs"/>
              </a:rPr>
              <a:t>CongestionWindow</a:t>
            </a:r>
            <a:r>
              <a:rPr lang="en-US" sz="1200" kern="1200" baseline="0" dirty="0">
                <a:solidFill>
                  <a:schemeClr val="tx1"/>
                </a:solidFill>
                <a:latin typeface="+mn-lt"/>
                <a:ea typeface="+mn-ea"/>
                <a:cs typeface="+mn-cs"/>
              </a:rPr>
              <a:t> by 2—one for each ACK—and next sends four packets. The end result is that TCP effectively doubles the number of packets it has in transit every RTT. The figure above shows the growth in the number of packets in transit during slow start. Compare this to the linear growth of additive increase shown in the previous slide. </a:t>
            </a:r>
          </a:p>
          <a:p>
            <a:endParaRPr lang="en-US" sz="1200" kern="1200" baseline="0" dirty="0">
              <a:solidFill>
                <a:schemeClr val="tx1"/>
              </a:solidFill>
              <a:latin typeface="+mn-lt"/>
              <a:ea typeface="+mn-ea"/>
              <a:cs typeface="+mn-cs"/>
            </a:endParaRPr>
          </a:p>
          <a:p>
            <a:endParaRPr lang="en-US" b="0" i="0"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32</a:t>
            </a:fld>
            <a:endParaRPr lang="en-US" sz="1200" kern="1200" dirty="0">
              <a:solidFill>
                <a:prstClr val="black"/>
              </a:solidFill>
              <a:latin typeface="Calibri"/>
              <a:ea typeface="+mn-ea"/>
              <a:cs typeface="+mn-cs"/>
            </a:endParaRPr>
          </a:p>
        </p:txBody>
      </p:sp>
    </p:spTree>
    <p:extLst>
      <p:ext uri="{BB962C8B-B14F-4D97-AF65-F5344CB8AC3E}">
        <p14:creationId xmlns:p14="http://schemas.microsoft.com/office/powerpoint/2010/main" val="5092075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a:p>
            <a:endParaRPr lang="en-US" b="0" i="0"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33</a:t>
            </a:fld>
            <a:endParaRPr lang="en-US" sz="1200" kern="1200" dirty="0">
              <a:solidFill>
                <a:prstClr val="black"/>
              </a:solidFill>
              <a:latin typeface="Calibri"/>
              <a:ea typeface="+mn-ea"/>
              <a:cs typeface="+mn-cs"/>
            </a:endParaRPr>
          </a:p>
        </p:txBody>
      </p:sp>
    </p:spTree>
    <p:extLst>
      <p:ext uri="{BB962C8B-B14F-4D97-AF65-F5344CB8AC3E}">
        <p14:creationId xmlns:p14="http://schemas.microsoft.com/office/powerpoint/2010/main" val="3546900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a:solidFill>
                  <a:schemeClr val="tx1"/>
                </a:solidFill>
                <a:latin typeface="+mn-lt"/>
                <a:ea typeface="+mn-ea"/>
                <a:cs typeface="+mn-cs"/>
              </a:rPr>
              <a:t>The figure above traces how TCP’s </a:t>
            </a:r>
            <a:r>
              <a:rPr lang="en-US" sz="1200" kern="1200" baseline="0" dirty="0" err="1">
                <a:solidFill>
                  <a:schemeClr val="tx1"/>
                </a:solidFill>
                <a:latin typeface="+mn-lt"/>
                <a:ea typeface="+mn-ea"/>
                <a:cs typeface="+mn-cs"/>
              </a:rPr>
              <a:t>CongestionWindow</a:t>
            </a:r>
            <a:r>
              <a:rPr lang="en-US" sz="1200" kern="1200" baseline="0" dirty="0">
                <a:solidFill>
                  <a:schemeClr val="tx1"/>
                </a:solidFill>
                <a:latin typeface="+mn-lt"/>
                <a:ea typeface="+mn-ea"/>
                <a:cs typeface="+mn-cs"/>
              </a:rPr>
              <a:t> increases and decreases over time and serves to illustrate the interplay of slow start and additive increase/ multiplicative decrease. This trace was taken from an actual TCP connection and shows the current value of </a:t>
            </a:r>
            <a:r>
              <a:rPr lang="en-US" sz="1200" kern="1200" baseline="0" dirty="0" err="1">
                <a:solidFill>
                  <a:schemeClr val="tx1"/>
                </a:solidFill>
                <a:latin typeface="+mn-lt"/>
                <a:ea typeface="+mn-ea"/>
                <a:cs typeface="+mn-cs"/>
              </a:rPr>
              <a:t>CongestionWindow</a:t>
            </a:r>
            <a:r>
              <a:rPr lang="en-US" sz="1200" kern="1200" baseline="0" dirty="0">
                <a:solidFill>
                  <a:schemeClr val="tx1"/>
                </a:solidFill>
                <a:latin typeface="+mn-lt"/>
                <a:ea typeface="+mn-ea"/>
                <a:cs typeface="+mn-cs"/>
              </a:rPr>
              <a:t>—the colored line—over time.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There are several things to notice about this trace. The first is the rapid increase in the congestion window at the beginning of the connection. This corresponds to the initial slow start phase. The slow start phase continues until several packets are lost at about 0.4 seconds into the connection, at which time </a:t>
            </a:r>
            <a:r>
              <a:rPr lang="en-US" sz="1200" kern="1200" baseline="0" dirty="0" err="1">
                <a:solidFill>
                  <a:schemeClr val="tx1"/>
                </a:solidFill>
                <a:latin typeface="+mn-lt"/>
                <a:ea typeface="+mn-ea"/>
                <a:cs typeface="+mn-cs"/>
              </a:rPr>
              <a:t>CongestionWindow</a:t>
            </a:r>
            <a:r>
              <a:rPr lang="en-US" sz="1200" kern="1200" baseline="0" dirty="0">
                <a:solidFill>
                  <a:schemeClr val="tx1"/>
                </a:solidFill>
                <a:latin typeface="+mn-lt"/>
                <a:ea typeface="+mn-ea"/>
                <a:cs typeface="+mn-cs"/>
              </a:rPr>
              <a:t> flattens out at about 34 KB.</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reason the congestion window flattens is that there are no ACKs arriving, due to the fact that several packets were lost. In fact, no new packets are sent during this time, as denoted by the lack of hash marks at the top of the graph. A timeout eventually happens at approximately 2 seconds, at which time the congestion window is divided by 2 (i.e., cut from approximately 34 KB to around 17 KB) and </a:t>
            </a:r>
            <a:r>
              <a:rPr lang="en-US" sz="1200" kern="1200" baseline="0" dirty="0" err="1">
                <a:solidFill>
                  <a:schemeClr val="tx1"/>
                </a:solidFill>
                <a:latin typeface="+mn-lt"/>
                <a:ea typeface="+mn-ea"/>
                <a:cs typeface="+mn-cs"/>
              </a:rPr>
              <a:t>CongestionThreshold</a:t>
            </a:r>
            <a:r>
              <a:rPr lang="en-US" sz="1200" kern="1200" baseline="0" dirty="0">
                <a:solidFill>
                  <a:schemeClr val="tx1"/>
                </a:solidFill>
                <a:latin typeface="+mn-lt"/>
                <a:ea typeface="+mn-ea"/>
                <a:cs typeface="+mn-cs"/>
              </a:rPr>
              <a:t> (or </a:t>
            </a:r>
            <a:r>
              <a:rPr lang="en-US" sz="1200" kern="1200" baseline="0" dirty="0" err="1">
                <a:solidFill>
                  <a:schemeClr val="tx1"/>
                </a:solidFill>
                <a:latin typeface="+mn-lt"/>
                <a:ea typeface="+mn-ea"/>
                <a:cs typeface="+mn-cs"/>
              </a:rPr>
              <a:t>SSThreshold</a:t>
            </a:r>
            <a:r>
              <a:rPr lang="en-US" sz="1200" kern="1200" baseline="0" dirty="0">
                <a:solidFill>
                  <a:schemeClr val="tx1"/>
                </a:solidFill>
                <a:latin typeface="+mn-lt"/>
                <a:ea typeface="+mn-ea"/>
                <a:cs typeface="+mn-cs"/>
              </a:rPr>
              <a:t>) is set to this value. Slow start then causes </a:t>
            </a:r>
            <a:r>
              <a:rPr lang="en-US" sz="1200" kern="1200" baseline="0" dirty="0" err="1">
                <a:solidFill>
                  <a:schemeClr val="tx1"/>
                </a:solidFill>
                <a:latin typeface="+mn-lt"/>
                <a:ea typeface="+mn-ea"/>
                <a:cs typeface="+mn-cs"/>
              </a:rPr>
              <a:t>CongestionWindow</a:t>
            </a:r>
            <a:r>
              <a:rPr lang="en-US" sz="1200" kern="1200" baseline="0" dirty="0">
                <a:solidFill>
                  <a:schemeClr val="tx1"/>
                </a:solidFill>
                <a:latin typeface="+mn-lt"/>
                <a:ea typeface="+mn-ea"/>
                <a:cs typeface="+mn-cs"/>
              </a:rPr>
              <a:t> to be reset to one packet and to start ramping up from there.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There is not enough detail in the trace to see exactly what happens when a couple of packets are lost just after 2 seconds, so we jump ahead to the linear increase in the congestion window that occurs between 2 and 4 seconds. This corresponds to additive increase. At about 4 seconds, </a:t>
            </a:r>
            <a:r>
              <a:rPr lang="en-US" sz="1200" kern="1200" baseline="0" dirty="0" err="1">
                <a:solidFill>
                  <a:schemeClr val="tx1"/>
                </a:solidFill>
                <a:latin typeface="+mn-lt"/>
                <a:ea typeface="+mn-ea"/>
                <a:cs typeface="+mn-cs"/>
              </a:rPr>
              <a:t>CongestionWindow</a:t>
            </a:r>
            <a:r>
              <a:rPr lang="en-US" sz="1200" kern="1200" baseline="0" dirty="0">
                <a:solidFill>
                  <a:schemeClr val="tx1"/>
                </a:solidFill>
                <a:latin typeface="+mn-lt"/>
                <a:ea typeface="+mn-ea"/>
                <a:cs typeface="+mn-cs"/>
              </a:rPr>
              <a:t> flattens out, again due to a lost packet.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Now, at about 5.5 seconds:</a:t>
            </a:r>
          </a:p>
          <a:p>
            <a:endParaRPr lang="en-US" sz="1200" kern="1200" baseline="0" dirty="0">
              <a:solidFill>
                <a:schemeClr val="tx1"/>
              </a:solidFill>
              <a:latin typeface="+mn-lt"/>
              <a:ea typeface="+mn-ea"/>
              <a:cs typeface="+mn-cs"/>
            </a:endParaRPr>
          </a:p>
          <a:p>
            <a:pPr marL="228600" indent="-228600">
              <a:buAutoNum type="arabicParenR"/>
            </a:pPr>
            <a:r>
              <a:rPr lang="en-US" sz="1200" kern="1200" baseline="0" dirty="0">
                <a:solidFill>
                  <a:schemeClr val="tx1"/>
                </a:solidFill>
                <a:latin typeface="+mn-lt"/>
                <a:ea typeface="+mn-ea"/>
                <a:cs typeface="+mn-cs"/>
              </a:rPr>
              <a:t>A timeout happens, causing the congestion window to be divided by 2, dropping it from approximately 22 KB to 11 KB, and </a:t>
            </a:r>
            <a:r>
              <a:rPr lang="en-US" sz="1200" kern="1200" baseline="0" dirty="0" err="1">
                <a:solidFill>
                  <a:schemeClr val="tx1"/>
                </a:solidFill>
                <a:latin typeface="+mn-lt"/>
                <a:ea typeface="+mn-ea"/>
                <a:cs typeface="+mn-cs"/>
              </a:rPr>
              <a:t>CongestionThreshold</a:t>
            </a:r>
            <a:r>
              <a:rPr lang="en-US" sz="1200" kern="1200" baseline="0" dirty="0">
                <a:solidFill>
                  <a:schemeClr val="tx1"/>
                </a:solidFill>
                <a:latin typeface="+mn-lt"/>
                <a:ea typeface="+mn-ea"/>
                <a:cs typeface="+mn-cs"/>
              </a:rPr>
              <a:t> is set to this amount.</a:t>
            </a:r>
          </a:p>
          <a:p>
            <a:pPr marL="228600" indent="-228600">
              <a:buAutoNum type="arabicParenR"/>
            </a:pPr>
            <a:endParaRPr lang="en-US" sz="1200" kern="1200" baseline="0" dirty="0">
              <a:solidFill>
                <a:schemeClr val="tx1"/>
              </a:solidFill>
              <a:latin typeface="+mn-lt"/>
              <a:ea typeface="+mn-ea"/>
              <a:cs typeface="+mn-cs"/>
            </a:endParaRPr>
          </a:p>
          <a:p>
            <a:pPr marL="228600" indent="-228600">
              <a:buAutoNum type="arabicParenR" startAt="2"/>
            </a:pPr>
            <a:r>
              <a:rPr lang="en-US" sz="1200" kern="1200" baseline="0" dirty="0" err="1">
                <a:solidFill>
                  <a:schemeClr val="tx1"/>
                </a:solidFill>
                <a:latin typeface="+mn-lt"/>
                <a:ea typeface="+mn-ea"/>
                <a:cs typeface="+mn-cs"/>
              </a:rPr>
              <a:t>CongestionWindow</a:t>
            </a:r>
            <a:r>
              <a:rPr lang="en-US" sz="1200" kern="1200" baseline="0" dirty="0">
                <a:solidFill>
                  <a:schemeClr val="tx1"/>
                </a:solidFill>
                <a:latin typeface="+mn-lt"/>
                <a:ea typeface="+mn-ea"/>
                <a:cs typeface="+mn-cs"/>
              </a:rPr>
              <a:t> is reset to one packet, as the sender enters slow start.</a:t>
            </a:r>
          </a:p>
          <a:p>
            <a:pPr marL="228600" indent="-228600">
              <a:buAutoNum type="arabicParenR" startAt="2"/>
            </a:pPr>
            <a:endParaRPr lang="en-US" sz="1200" kern="1200" baseline="0" dirty="0">
              <a:solidFill>
                <a:schemeClr val="tx1"/>
              </a:solidFill>
              <a:latin typeface="+mn-lt"/>
              <a:ea typeface="+mn-ea"/>
              <a:cs typeface="+mn-cs"/>
            </a:endParaRPr>
          </a:p>
          <a:p>
            <a:pPr marL="228600" indent="-228600">
              <a:buAutoNum type="arabicParenR" startAt="3"/>
            </a:pPr>
            <a:r>
              <a:rPr lang="en-US" sz="1200" kern="1200" baseline="0" dirty="0">
                <a:solidFill>
                  <a:schemeClr val="tx1"/>
                </a:solidFill>
                <a:latin typeface="+mn-lt"/>
                <a:ea typeface="+mn-ea"/>
                <a:cs typeface="+mn-cs"/>
              </a:rPr>
              <a:t>Slow start causes </a:t>
            </a:r>
            <a:r>
              <a:rPr lang="en-US" sz="1200" kern="1200" baseline="0" dirty="0" err="1">
                <a:solidFill>
                  <a:schemeClr val="tx1"/>
                </a:solidFill>
                <a:latin typeface="+mn-lt"/>
                <a:ea typeface="+mn-ea"/>
                <a:cs typeface="+mn-cs"/>
              </a:rPr>
              <a:t>CongestionWindow</a:t>
            </a:r>
            <a:r>
              <a:rPr lang="en-US" sz="1200" kern="1200" baseline="0" dirty="0">
                <a:solidFill>
                  <a:schemeClr val="tx1"/>
                </a:solidFill>
                <a:latin typeface="+mn-lt"/>
                <a:ea typeface="+mn-ea"/>
                <a:cs typeface="+mn-cs"/>
              </a:rPr>
              <a:t> to grow exponentially until it reaches </a:t>
            </a:r>
            <a:r>
              <a:rPr lang="en-US" sz="1200" kern="1200" baseline="0" dirty="0" err="1">
                <a:solidFill>
                  <a:schemeClr val="tx1"/>
                </a:solidFill>
                <a:latin typeface="+mn-lt"/>
                <a:ea typeface="+mn-ea"/>
                <a:cs typeface="+mn-cs"/>
              </a:rPr>
              <a:t>CongestionThreshold</a:t>
            </a:r>
            <a:r>
              <a:rPr lang="en-US" sz="1200" kern="1200" baseline="0" dirty="0">
                <a:solidFill>
                  <a:schemeClr val="tx1"/>
                </a:solidFill>
                <a:latin typeface="+mn-lt"/>
                <a:ea typeface="+mn-ea"/>
                <a:cs typeface="+mn-cs"/>
              </a:rPr>
              <a:t>.</a:t>
            </a:r>
          </a:p>
          <a:p>
            <a:pPr marL="228600" indent="-228600">
              <a:buAutoNum type="arabicParenR" startAt="3"/>
            </a:pPr>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4)  </a:t>
            </a:r>
            <a:r>
              <a:rPr lang="en-US" sz="1200" kern="1200" baseline="0" dirty="0" err="1">
                <a:solidFill>
                  <a:schemeClr val="tx1"/>
                </a:solidFill>
                <a:latin typeface="+mn-lt"/>
                <a:ea typeface="+mn-ea"/>
                <a:cs typeface="+mn-cs"/>
              </a:rPr>
              <a:t>CongestionWindow</a:t>
            </a:r>
            <a:r>
              <a:rPr lang="en-US" sz="1200" kern="1200" baseline="0" dirty="0">
                <a:solidFill>
                  <a:schemeClr val="tx1"/>
                </a:solidFill>
                <a:latin typeface="+mn-lt"/>
                <a:ea typeface="+mn-ea"/>
                <a:cs typeface="+mn-cs"/>
              </a:rPr>
              <a:t> then grows linearly.</a:t>
            </a:r>
          </a:p>
          <a:p>
            <a:endParaRPr lang="en-US" sz="1200"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The same pattern is repeated at around 8 seconds when another timeout occurs.</a:t>
            </a:r>
          </a:p>
          <a:p>
            <a:endParaRPr lang="en-US" sz="1200"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We now return to the question of why so many packets are lost during the initial slow start period. At this point, TCP is attempting to learn how much bandwidth is available on the network. This is a very difficult task. If the source is not aggressive at this stage—for example, if it only increases the congestion window linearly—then it takes a long time for it to discover how much bandwidth is  available. This can have a dramatic impact on the throughput achieved for this connection. On the other hand, if the source is aggressive at this stage, as TCP is during exponential growth, then the source runs the risk of having half a window’s worth of packets  dropped by the network. [See time=2s]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To see what can happen during exponential growth, consider the situation in which the source was just able to successfully send 16 packets through the network, causing it to double its congestion window to 32. Suppose, however, that the network happens to have just enough capacity to support 16 packets from this source. The likely result is that 16 of the 32 packets sent under the new  congestion window will be dropped by the network; actually, this is the worst-case outcome, since some of the packets will be buffered in some router.</a:t>
            </a:r>
          </a:p>
          <a:p>
            <a:endParaRPr lang="en-US" sz="1200"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a:p>
            <a:endParaRPr lang="en-US" b="0" i="0"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34</a:t>
            </a:fld>
            <a:endParaRPr lang="en-US" sz="1200" kern="1200" dirty="0">
              <a:solidFill>
                <a:prstClr val="black"/>
              </a:solidFill>
              <a:latin typeface="Calibri"/>
              <a:ea typeface="+mn-ea"/>
              <a:cs typeface="+mn-cs"/>
            </a:endParaRPr>
          </a:p>
        </p:txBody>
      </p:sp>
    </p:spTree>
    <p:extLst>
      <p:ext uri="{BB962C8B-B14F-4D97-AF65-F5344CB8AC3E}">
        <p14:creationId xmlns:p14="http://schemas.microsoft.com/office/powerpoint/2010/main" val="28517241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a:solidFill>
                  <a:schemeClr val="tx1"/>
                </a:solidFill>
                <a:latin typeface="+mn-lt"/>
                <a:ea typeface="+mn-ea"/>
                <a:cs typeface="+mn-cs"/>
              </a:rPr>
              <a:t>The mechanisms described so far were part of the original proposal to add congestion control to TCP. It was soon discovered, however, that the coarse-grained implementation of TCP timeouts led to long periods of time during which the connection went dead while waiting for a timer to expire. Because of this, a new mechanism called </a:t>
            </a:r>
            <a:r>
              <a:rPr lang="en-US" sz="1200" i="1" kern="1200" baseline="0" dirty="0">
                <a:solidFill>
                  <a:schemeClr val="tx1"/>
                </a:solidFill>
                <a:latin typeface="+mn-lt"/>
                <a:ea typeface="+mn-ea"/>
                <a:cs typeface="+mn-cs"/>
              </a:rPr>
              <a:t>fast re-transmit was added to TCP. Fast retransmit is a heuristic that sometimes triggers the retransmission </a:t>
            </a:r>
            <a:r>
              <a:rPr lang="en-US" sz="1200" kern="1200" baseline="0" dirty="0">
                <a:solidFill>
                  <a:schemeClr val="tx1"/>
                </a:solidFill>
                <a:latin typeface="+mn-lt"/>
                <a:ea typeface="+mn-ea"/>
                <a:cs typeface="+mn-cs"/>
              </a:rPr>
              <a:t>of a dropped packet sooner than the regular timeout mechanism. The fast retransmit mechanism does not replace regular timeouts; it just enhances that facility.</a:t>
            </a:r>
          </a:p>
          <a:p>
            <a:endParaRPr lang="en-US" b="0" i="0" baseline="0" dirty="0"/>
          </a:p>
          <a:p>
            <a:r>
              <a:rPr lang="en-US" sz="1200" kern="1200" baseline="0" dirty="0">
                <a:solidFill>
                  <a:schemeClr val="tx1"/>
                </a:solidFill>
                <a:latin typeface="+mn-lt"/>
                <a:ea typeface="+mn-ea"/>
                <a:cs typeface="+mn-cs"/>
              </a:rPr>
              <a:t>The idea of fast retransmit is straightforward. Every time a data packet arrives at the receiving side, the receiver responds with an acknowledgment, even if this sequence number has already been acknowledged. Thus, when a packet arrives out of order— that is, TCP cannot yet acknowledge the data the packet contains because earlier data has not yet arrived—TCP resends the same  acknowledgment it sent the last time. This second transmission of the same acknowledgment is called a </a:t>
            </a:r>
            <a:r>
              <a:rPr lang="en-US" sz="1200" i="1" kern="1200" baseline="0" dirty="0">
                <a:solidFill>
                  <a:schemeClr val="tx1"/>
                </a:solidFill>
                <a:latin typeface="+mn-lt"/>
                <a:ea typeface="+mn-ea"/>
                <a:cs typeface="+mn-cs"/>
              </a:rPr>
              <a:t>duplicate ACK. </a:t>
            </a:r>
          </a:p>
          <a:p>
            <a:endParaRPr lang="en-US" sz="1200" i="1" kern="1200" baseline="0" dirty="0">
              <a:solidFill>
                <a:schemeClr val="tx1"/>
              </a:solidFill>
              <a:latin typeface="+mn-lt"/>
              <a:ea typeface="+mn-ea"/>
              <a:cs typeface="+mn-cs"/>
            </a:endParaRPr>
          </a:p>
          <a:p>
            <a:r>
              <a:rPr lang="en-US" sz="1200" i="1" kern="1200" baseline="0" dirty="0">
                <a:solidFill>
                  <a:schemeClr val="tx1"/>
                </a:solidFill>
                <a:latin typeface="+mn-lt"/>
                <a:ea typeface="+mn-ea"/>
                <a:cs typeface="+mn-cs"/>
              </a:rPr>
              <a:t>When </a:t>
            </a:r>
            <a:r>
              <a:rPr lang="en-US" sz="1200" kern="1200" baseline="0" dirty="0">
                <a:solidFill>
                  <a:schemeClr val="tx1"/>
                </a:solidFill>
                <a:latin typeface="+mn-lt"/>
                <a:ea typeface="+mn-ea"/>
                <a:cs typeface="+mn-cs"/>
              </a:rPr>
              <a:t>the sending side sees a duplicate ACK, it knows that the other side must have received a packet out of order, which suggests that an earlier packet might have been lost. Since it is also possible that the earlier packet has only been delayed rather than lost, the sender waits until it sees some number of duplicate ACKs and then retransmits the missing packet. In practice, TCP waits until it has seen three duplicate ACKs before retransmitting the packet.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figure above illustrates how duplicate ACKs lead to a fast retransmit. In this example, the destination receives packets 1 and 2, but packet 3 is lost in the network. Thus, the destination will send a duplicate ACK for packet 2 when packet 4 arrives, again when packet 5 arrives, and so on. (To simplify this example, we think in terms of packets 1, 2, 3, and so on, rather than worrying about the sequence numbers for each byte.) When the sender sees the third duplicate ACK for packet 2—the one sent because the receiver had gotten packet 6—it retransmits packet 3. Note that when the retransmitted copy of packet 3 arrives at the destination, the receiver then sends a  cumulative ACK for everything up to and including packet 6 back to the source.</a:t>
            </a:r>
          </a:p>
          <a:p>
            <a:endParaRPr lang="en-US" sz="1200" kern="1200" baseline="0" dirty="0">
              <a:solidFill>
                <a:schemeClr val="tx1"/>
              </a:solidFill>
              <a:latin typeface="+mn-lt"/>
              <a:ea typeface="+mn-ea"/>
              <a:cs typeface="+mn-cs"/>
            </a:endParaRPr>
          </a:p>
          <a:p>
            <a:endParaRPr lang="en-US" b="0" i="0"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35</a:t>
            </a:fld>
            <a:endParaRPr lang="en-US" sz="1200" kern="1200" dirty="0">
              <a:solidFill>
                <a:prstClr val="black"/>
              </a:solidFill>
              <a:latin typeface="Calibri"/>
              <a:ea typeface="+mn-ea"/>
              <a:cs typeface="+mn-cs"/>
            </a:endParaRPr>
          </a:p>
        </p:txBody>
      </p:sp>
    </p:spTree>
    <p:extLst>
      <p:ext uri="{BB962C8B-B14F-4D97-AF65-F5344CB8AC3E}">
        <p14:creationId xmlns:p14="http://schemas.microsoft.com/office/powerpoint/2010/main" val="12049139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a:solidFill>
                  <a:schemeClr val="tx1"/>
                </a:solidFill>
                <a:latin typeface="+mn-lt"/>
                <a:ea typeface="+mn-ea"/>
                <a:cs typeface="+mn-cs"/>
              </a:rPr>
              <a:t>The figure above illustrates the behavior of a version of TCP with the fast retransmit mechanism. It is interesting to compare this trace with that given in the previous figure, where fast retransmit was not implemented—the long periods during which the congestion window stays flat and no packets are sent have been eliminated. In general, this technique is able to eliminate about half of the coarse-grained timeouts on a typical TCP connection, resulting in roughly a 20% improvement in the throughput over what could otherwise have been achieved. Notice, however, that the fast retransmit strategy does not eliminate all coarse-grained timeouts. This is because for a small window size, there will not be enough packets in transit to cause enough duplicate ACKs to be delivered.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Given enough lost packets—for example, as happens during the initial slow start phase—the sliding window algorithm eventually blocks the sender until a timeout occurs. Given the current 64-KB maximum advertised window size, TCP’s fast retransmit mechanism is able to detect up to three dropped packets per window in practice.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Finally, there is one last improvement we can make. When the fast retransmit mechanism signals congestion, rather than drop the congestion window all the way back to one packet and run slow start, it is possible to use the ACKs that are still in the pipe to clock the sending of packets. This mechanism, which is called</a:t>
            </a:r>
            <a:r>
              <a:rPr lang="en-US" sz="1200" b="1" kern="1200" baseline="0" dirty="0">
                <a:solidFill>
                  <a:schemeClr val="tx1"/>
                </a:solidFill>
                <a:latin typeface="+mn-lt"/>
                <a:ea typeface="+mn-ea"/>
                <a:cs typeface="+mn-cs"/>
              </a:rPr>
              <a:t> </a:t>
            </a:r>
            <a:r>
              <a:rPr lang="en-US" sz="1200" b="1" i="1" kern="1200" baseline="0" dirty="0">
                <a:solidFill>
                  <a:schemeClr val="tx1"/>
                </a:solidFill>
                <a:latin typeface="+mn-lt"/>
                <a:ea typeface="+mn-ea"/>
                <a:cs typeface="+mn-cs"/>
              </a:rPr>
              <a:t>fast recovery, </a:t>
            </a:r>
            <a:r>
              <a:rPr lang="en-US" sz="1200" kern="1200" baseline="0" dirty="0">
                <a:solidFill>
                  <a:schemeClr val="tx1"/>
                </a:solidFill>
                <a:latin typeface="+mn-lt"/>
                <a:ea typeface="+mn-ea"/>
                <a:cs typeface="+mn-cs"/>
              </a:rPr>
              <a:t>effectively removes the slow start phase that happens between when fast retransmit detects a lost packet and additive increase begins. For example, fast recovery avoids the slow start period between 3.8 and 4 seconds in the figure above and instead simply cuts the congestion window in half (from 22 KB to 11 KB) and resumes additive increase. In other words, slow start is only used at the beginning of a connection and whenever a coarse-grained timeout occurs. At all other times, the congestion window is following </a:t>
            </a:r>
            <a:r>
              <a:rPr lang="it-IT" sz="1200" kern="1200" baseline="0" dirty="0">
                <a:solidFill>
                  <a:schemeClr val="tx1"/>
                </a:solidFill>
                <a:latin typeface="+mn-lt"/>
                <a:ea typeface="+mn-ea"/>
                <a:cs typeface="+mn-cs"/>
              </a:rPr>
              <a:t>a pure additive increase/multiplicative decrease pattern.</a:t>
            </a:r>
          </a:p>
          <a:p>
            <a:endParaRPr lang="en-US" sz="1200"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a:p>
            <a:endParaRPr lang="en-US" b="0" i="0"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36</a:t>
            </a:fld>
            <a:endParaRPr lang="en-US" sz="1200" kern="1200" dirty="0">
              <a:solidFill>
                <a:prstClr val="black"/>
              </a:solidFill>
              <a:latin typeface="Calibri"/>
              <a:ea typeface="+mn-ea"/>
              <a:cs typeface="+mn-cs"/>
            </a:endParaRPr>
          </a:p>
        </p:txBody>
      </p:sp>
    </p:spTree>
    <p:extLst>
      <p:ext uri="{BB962C8B-B14F-4D97-AF65-F5344CB8AC3E}">
        <p14:creationId xmlns:p14="http://schemas.microsoft.com/office/powerpoint/2010/main" val="38643101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From Wikipedia</a:t>
            </a:r>
            <a:r>
              <a:rPr lang="en-US" baseline="0" dirty="0"/>
              <a:t> (http://en.wikipedia.org/wiki/TCP_Tahoe#TCP_Tahoe_and_Reno):</a:t>
            </a:r>
            <a:endParaRPr lang="en-US" dirty="0"/>
          </a:p>
          <a:p>
            <a:endParaRPr lang="en-US" dirty="0"/>
          </a:p>
          <a:p>
            <a:r>
              <a:rPr lang="en-US" dirty="0"/>
              <a:t>The behavior of Tahoe and Reno differ in how they detect and react to packet loss:</a:t>
            </a:r>
          </a:p>
          <a:p>
            <a:endParaRPr lang="en-US" dirty="0"/>
          </a:p>
          <a:p>
            <a:r>
              <a:rPr lang="en-US" b="1" dirty="0"/>
              <a:t>Tahoe: </a:t>
            </a:r>
            <a:r>
              <a:rPr lang="en-US" dirty="0"/>
              <a:t>Loss is detected when a timeout expires before an ACK is received. Tahoe will then reduce congestion window to 1 MSS, and reset to slow-start state.</a:t>
            </a:r>
            <a:endParaRPr lang="en-US" baseline="30000" dirty="0"/>
          </a:p>
          <a:p>
            <a:endParaRPr lang="en-US" dirty="0"/>
          </a:p>
          <a:p>
            <a:r>
              <a:rPr lang="en-US" b="1" dirty="0"/>
              <a:t>Reno:</a:t>
            </a:r>
            <a:r>
              <a:rPr lang="en-US" dirty="0"/>
              <a:t> If three duplicate ACKs are received (i.e., four ACKs acknowledging the same packet, which are not piggybacked on data, and do not change the receiver's advertised window), Reno will halve the congestion window, perform a "</a:t>
            </a:r>
            <a:r>
              <a:rPr lang="en-US" dirty="0">
                <a:hlinkClick r:id="rId3" tooltip="Fast retransmit"/>
              </a:rPr>
              <a:t>fast retransmit</a:t>
            </a:r>
            <a:r>
              <a:rPr lang="en-US" dirty="0"/>
              <a:t>", and enter a phase called </a:t>
            </a:r>
            <a:r>
              <a:rPr lang="en-US" dirty="0">
                <a:hlinkClick r:id="rId4" tooltip="Slow-start"/>
              </a:rPr>
              <a:t>Fast Recovery</a:t>
            </a:r>
            <a:r>
              <a:rPr lang="en-US" dirty="0"/>
              <a:t>. If an ACK times out, slow start is used as it is with Tahoe.</a:t>
            </a:r>
          </a:p>
          <a:p>
            <a:endParaRPr lang="en-US" b="0" i="0"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37</a:t>
            </a:fld>
            <a:endParaRPr lang="en-US" sz="1200" kern="1200" dirty="0">
              <a:solidFill>
                <a:prstClr val="black"/>
              </a:solidFill>
              <a:latin typeface="Calibri"/>
              <a:ea typeface="+mn-ea"/>
              <a:cs typeface="+mn-cs"/>
            </a:endParaRPr>
          </a:p>
        </p:txBody>
      </p:sp>
    </p:spTree>
    <p:extLst>
      <p:ext uri="{BB962C8B-B14F-4D97-AF65-F5344CB8AC3E}">
        <p14:creationId xmlns:p14="http://schemas.microsoft.com/office/powerpoint/2010/main" val="16784726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From: http://www3.rad.com/networks/2002/tcpcong/fast.htm</a:t>
            </a:r>
          </a:p>
          <a:p>
            <a:endParaRPr lang="en-US" dirty="0"/>
          </a:p>
          <a:p>
            <a:r>
              <a:rPr lang="en-US" dirty="0"/>
              <a:t>The </a:t>
            </a:r>
            <a:r>
              <a:rPr lang="en-US" dirty="0" err="1"/>
              <a:t>ack</a:t>
            </a:r>
            <a:r>
              <a:rPr lang="en-US" dirty="0"/>
              <a:t> field in packets sent by the receiving TCP contains the next sequence number it is expecting to receive. So if the sending TCP sends a window of packets 1, 2, 3, 4 and the second packet gets lost, the sender would receive four </a:t>
            </a:r>
            <a:r>
              <a:rPr lang="en-US" dirty="0" err="1"/>
              <a:t>acks</a:t>
            </a:r>
            <a:r>
              <a:rPr lang="en-US" dirty="0"/>
              <a:t> for "2". </a:t>
            </a:r>
          </a:p>
          <a:p>
            <a:endParaRPr lang="en-US" dirty="0"/>
          </a:p>
          <a:p>
            <a:r>
              <a:rPr lang="en-US" dirty="0"/>
              <a:t>The receiving TCP sees packets 1, 3, 4, 5. As far as it's concerned the last three packets are out of order and it's still expecting to receive the sequence number that packet 2 starts with. So it keeps generating the same </a:t>
            </a:r>
            <a:r>
              <a:rPr lang="en-US" dirty="0" err="1"/>
              <a:t>acks</a:t>
            </a:r>
            <a:r>
              <a:rPr lang="en-US" dirty="0"/>
              <a:t>. </a:t>
            </a:r>
          </a:p>
          <a:p>
            <a:endParaRPr lang="en-US" dirty="0"/>
          </a:p>
          <a:p>
            <a:r>
              <a:rPr lang="en-US" dirty="0"/>
              <a:t>Jacobson observed that upon receiving these </a:t>
            </a:r>
            <a:r>
              <a:rPr lang="en-US" dirty="0" err="1"/>
              <a:t>acks</a:t>
            </a:r>
            <a:r>
              <a:rPr lang="en-US" dirty="0"/>
              <a:t>, the sending TCP can be reasonably sure that packet 2 was lost and retransmit it -- without waiting for the retransmission timer to expire! The implementation of this idea is called </a:t>
            </a:r>
            <a:r>
              <a:rPr lang="en-US" b="1" dirty="0"/>
              <a:t>Fast Retransmit</a:t>
            </a:r>
            <a:r>
              <a:rPr lang="en-US" dirty="0"/>
              <a:t>. When TCP receives three duplicate </a:t>
            </a:r>
            <a:r>
              <a:rPr lang="en-US" dirty="0" err="1"/>
              <a:t>acks</a:t>
            </a:r>
            <a:r>
              <a:rPr lang="en-US" dirty="0"/>
              <a:t>, it retransmits the segment that the duplicate </a:t>
            </a:r>
            <a:r>
              <a:rPr lang="en-US" dirty="0" err="1"/>
              <a:t>acks</a:t>
            </a:r>
            <a:r>
              <a:rPr lang="en-US" dirty="0"/>
              <a:t> point to. It then enters slow start mode as usual. </a:t>
            </a:r>
          </a:p>
          <a:p>
            <a:endParaRPr lang="en-US" b="0" i="0" baseline="0" dirty="0"/>
          </a:p>
          <a:p>
            <a:r>
              <a:rPr lang="en-US" dirty="0"/>
              <a:t>This TCP improvement was only mentioned by name in </a:t>
            </a:r>
            <a:r>
              <a:rPr lang="en-US" dirty="0">
                <a:hlinkClick r:id="rId3"/>
              </a:rPr>
              <a:t>Congestion Avoidance and Control</a:t>
            </a:r>
            <a:r>
              <a:rPr lang="en-US" dirty="0"/>
              <a:t>. It was fully implemented in Tahoe TCP with all the other algorithms, though. </a:t>
            </a:r>
            <a:endParaRPr lang="en-US" b="0" i="0"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38</a:t>
            </a:fld>
            <a:endParaRPr lang="en-US" sz="1200" kern="1200" dirty="0">
              <a:solidFill>
                <a:prstClr val="black"/>
              </a:solidFill>
              <a:latin typeface="Calibri"/>
              <a:ea typeface="+mn-ea"/>
              <a:cs typeface="+mn-cs"/>
            </a:endParaRPr>
          </a:p>
        </p:txBody>
      </p:sp>
    </p:spTree>
    <p:extLst>
      <p:ext uri="{BB962C8B-B14F-4D97-AF65-F5344CB8AC3E}">
        <p14:creationId xmlns:p14="http://schemas.microsoft.com/office/powerpoint/2010/main" val="3663768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simplest ARQ scheme is the </a:t>
            </a:r>
            <a:r>
              <a:rPr lang="en-US" sz="1200" i="1" kern="1200" baseline="0" dirty="0">
                <a:solidFill>
                  <a:schemeClr val="tx1"/>
                </a:solidFill>
                <a:latin typeface="+mn-lt"/>
                <a:ea typeface="+mn-ea"/>
                <a:cs typeface="+mn-cs"/>
              </a:rPr>
              <a:t>stop-and-wait algorithm. The idea of stop-and-wait </a:t>
            </a:r>
            <a:r>
              <a:rPr lang="en-US" sz="1200" kern="1200" baseline="0" dirty="0">
                <a:solidFill>
                  <a:schemeClr val="tx1"/>
                </a:solidFill>
                <a:latin typeface="+mn-lt"/>
                <a:ea typeface="+mn-ea"/>
                <a:cs typeface="+mn-cs"/>
              </a:rPr>
              <a:t>is straightforward: After transmitting one frame, the sender waits for an acknowledgment before transmitting the next frame. If the acknowledgment does not arrive after a certain period of time, the sender times out and retransmits the original frame.</a:t>
            </a:r>
          </a:p>
          <a:p>
            <a:endParaRPr lang="en-US" b="0" i="0" baseline="0" dirty="0"/>
          </a:p>
          <a:p>
            <a:r>
              <a:rPr lang="en-US" b="0" i="0" baseline="0" dirty="0"/>
              <a:t>This slide and the next three slides </a:t>
            </a:r>
            <a:r>
              <a:rPr lang="en-US" sz="1200" kern="1200" baseline="0" dirty="0">
                <a:solidFill>
                  <a:schemeClr val="tx1"/>
                </a:solidFill>
                <a:latin typeface="+mn-lt"/>
                <a:ea typeface="+mn-ea"/>
                <a:cs typeface="+mn-cs"/>
              </a:rPr>
              <a:t>illustrate four different scenarios that result from this basic algorithm (normal operation, lost packet, lost ACK, delayed ACK). Recall that by </a:t>
            </a:r>
            <a:r>
              <a:rPr lang="en-US" sz="1200" b="1" kern="1200" baseline="0" dirty="0">
                <a:solidFill>
                  <a:schemeClr val="tx1"/>
                </a:solidFill>
                <a:latin typeface="+mn-lt"/>
                <a:ea typeface="+mn-ea"/>
                <a:cs typeface="+mn-cs"/>
              </a:rPr>
              <a:t>“lost” </a:t>
            </a:r>
            <a:r>
              <a:rPr lang="en-US" sz="1200" kern="1200" baseline="0" dirty="0">
                <a:solidFill>
                  <a:schemeClr val="tx1"/>
                </a:solidFill>
                <a:latin typeface="+mn-lt"/>
                <a:ea typeface="+mn-ea"/>
                <a:cs typeface="+mn-cs"/>
              </a:rPr>
              <a:t>we mean that the frame was corrupted while in transit, that this corruption was detected by an error code on the receiver, and that the frame was subsequently discarded. </a:t>
            </a:r>
            <a:endParaRPr lang="en-US" b="0" i="0" baseline="0" dirty="0"/>
          </a:p>
        </p:txBody>
      </p:sp>
      <p:sp>
        <p:nvSpPr>
          <p:cNvPr id="4" name="Slide Number Placeholder 3"/>
          <p:cNvSpPr>
            <a:spLocks noGrp="1"/>
          </p:cNvSpPr>
          <p:nvPr>
            <p:ph type="sldNum" sz="quarter" idx="10"/>
          </p:nvPr>
        </p:nvSpPr>
        <p:spPr/>
        <p:txBody>
          <a:bodyPr/>
          <a:lstStyle/>
          <a:p>
            <a:fld id="{705B3370-FB81-4CC9-BEFE-240FFA8EDB34}" type="slidenum">
              <a:rPr lang="en-US">
                <a:solidFill>
                  <a:prstClr val="black"/>
                </a:solidFill>
              </a:rPr>
              <a:pPr/>
              <a:t>5</a:t>
            </a:fld>
            <a:endParaRPr lang="en-US" dirty="0">
              <a:solidFill>
                <a:prstClr val="black"/>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endParaRPr lang="en-US" baseline="30000" dirty="0"/>
          </a:p>
          <a:p>
            <a:r>
              <a:rPr lang="en-US" dirty="0">
                <a:hlinkClick r:id="rId3" tooltip="Slow-start"/>
              </a:rPr>
              <a:t>Fast Recovery</a:t>
            </a:r>
            <a:r>
              <a:rPr lang="en-US" dirty="0"/>
              <a:t>. (Reno Only) In this state, TCP retransmits the missing packet that was signaled by three duplicate ACKs, and waits for an acknowledgment of the entire transmit window before returning to congestion avoidance. If there is no acknowledgment, TCP Reno experiences a timeout and enters the slow-start state. Both algorithms reduce congestion window to 1 MSS on a timeout event.</a:t>
            </a:r>
          </a:p>
          <a:p>
            <a:endParaRPr lang="en-US" b="0" i="0" baseline="0" dirty="0"/>
          </a:p>
          <a:p>
            <a:r>
              <a:rPr lang="en-US" b="0" i="0" baseline="0" dirty="0"/>
              <a:t>From:</a:t>
            </a:r>
          </a:p>
          <a:p>
            <a:endParaRPr lang="en-US" b="0" i="0" baseline="0" dirty="0"/>
          </a:p>
          <a:p>
            <a:r>
              <a:rPr lang="en-US" dirty="0"/>
              <a:t>In 1989, the Internet Host Requirement </a:t>
            </a:r>
            <a:r>
              <a:rPr lang="en-US" dirty="0">
                <a:hlinkClick r:id="rId4"/>
              </a:rPr>
              <a:t>RFC 1122</a:t>
            </a:r>
            <a:r>
              <a:rPr lang="en-US" dirty="0"/>
              <a:t> was published. It required an Internet host that used TCP to implement the slow start and congestion avoidance algorithms, and to use Jacobson's RTO estimation algorithm with exponential </a:t>
            </a:r>
            <a:r>
              <a:rPr lang="en-US" dirty="0" err="1"/>
              <a:t>backoff</a:t>
            </a:r>
            <a:r>
              <a:rPr lang="en-US" dirty="0"/>
              <a:t>. Also during that time, Jacobson improved the Fast Retransmit algorithm. </a:t>
            </a:r>
          </a:p>
          <a:p>
            <a:r>
              <a:rPr lang="en-US" dirty="0"/>
              <a:t>By the time TCP's RTO expires, no new </a:t>
            </a:r>
            <a:r>
              <a:rPr lang="en-US" dirty="0" err="1"/>
              <a:t>ack</a:t>
            </a:r>
            <a:r>
              <a:rPr lang="en-US" dirty="0"/>
              <a:t> are coming in. The network has been sitting idle while TCP waited for the </a:t>
            </a:r>
            <a:r>
              <a:rPr lang="en-US" dirty="0" err="1"/>
              <a:t>ack</a:t>
            </a:r>
            <a:r>
              <a:rPr lang="en-US" dirty="0"/>
              <a:t> of the lost packet. So it's clear why TCP enters slow start after retransmitting because of a timeout. It has to start pumping segments into the network, just like in the beginning of a connection. Things are entirely different after a fast retransmit. Fast retransmit happens </a:t>
            </a:r>
            <a:r>
              <a:rPr lang="en-US" i="1" dirty="0"/>
              <a:t>because</a:t>
            </a:r>
            <a:r>
              <a:rPr lang="en-US" dirty="0"/>
              <a:t> are coming in. With good probability, duplicate </a:t>
            </a:r>
            <a:r>
              <a:rPr lang="en-US" dirty="0" err="1"/>
              <a:t>acks</a:t>
            </a:r>
            <a:r>
              <a:rPr lang="en-US" dirty="0"/>
              <a:t> will keep arriving as the retransmitted packet makes its way to the other side. </a:t>
            </a:r>
          </a:p>
          <a:p>
            <a:r>
              <a:rPr lang="en-US" dirty="0"/>
              <a:t>This realization lead to the implementation of the </a:t>
            </a:r>
            <a:r>
              <a:rPr lang="en-US" b="1" dirty="0"/>
              <a:t>Fast Recovery</a:t>
            </a:r>
            <a:r>
              <a:rPr lang="en-US" dirty="0"/>
              <a:t> scheme, which basically says that after a fast retransmit TCP should perform congestion avoidance but not slow start. In other words, TCP can use the information from the </a:t>
            </a:r>
            <a:r>
              <a:rPr lang="en-US" dirty="0" err="1"/>
              <a:t>acks</a:t>
            </a:r>
            <a:r>
              <a:rPr lang="en-US" dirty="0"/>
              <a:t> (which tells it that packets have left the network) to send new packets out. </a:t>
            </a:r>
          </a:p>
          <a:p>
            <a:r>
              <a:rPr lang="en-US" dirty="0"/>
              <a:t>Fast recovery kicks in when TCP does a fast retransmit. </a:t>
            </a:r>
            <a:r>
              <a:rPr lang="en-US" dirty="0" err="1"/>
              <a:t>Ssthresh</a:t>
            </a:r>
            <a:r>
              <a:rPr lang="en-US" dirty="0"/>
              <a:t> is set to half of the available window, </a:t>
            </a:r>
            <a:r>
              <a:rPr lang="en-US" i="1" dirty="0"/>
              <a:t>but slow start is not started</a:t>
            </a:r>
            <a:r>
              <a:rPr lang="en-US" dirty="0"/>
              <a:t>. Instead, </a:t>
            </a:r>
            <a:r>
              <a:rPr lang="en-US" dirty="0" err="1"/>
              <a:t>cwnd</a:t>
            </a:r>
            <a:r>
              <a:rPr lang="en-US" dirty="0"/>
              <a:t> is set to </a:t>
            </a:r>
            <a:r>
              <a:rPr lang="en-US" dirty="0" err="1"/>
              <a:t>ssthresh</a:t>
            </a:r>
            <a:r>
              <a:rPr lang="en-US" dirty="0"/>
              <a:t> and subsequently incremented by one segment for each duplicate </a:t>
            </a:r>
            <a:r>
              <a:rPr lang="en-US" dirty="0" err="1"/>
              <a:t>ack</a:t>
            </a:r>
            <a:r>
              <a:rPr lang="en-US" dirty="0"/>
              <a:t> that arrives. Since </a:t>
            </a:r>
            <a:r>
              <a:rPr lang="en-US" dirty="0" err="1"/>
              <a:t>cwnd</a:t>
            </a:r>
            <a:r>
              <a:rPr lang="en-US" dirty="0"/>
              <a:t> &gt; </a:t>
            </a:r>
            <a:r>
              <a:rPr lang="en-US" dirty="0" err="1"/>
              <a:t>ssthresh</a:t>
            </a:r>
            <a:r>
              <a:rPr lang="en-US" dirty="0"/>
              <a:t>, TCP is in congestion avoidance mode. However, the normal </a:t>
            </a:r>
            <a:r>
              <a:rPr lang="en-US" dirty="0" err="1"/>
              <a:t>cwnd</a:t>
            </a:r>
            <a:r>
              <a:rPr lang="en-US" dirty="0"/>
              <a:t> updating doesn't happen. </a:t>
            </a:r>
            <a:r>
              <a:rPr lang="en-US" dirty="0" err="1"/>
              <a:t>Cwnd</a:t>
            </a:r>
            <a:r>
              <a:rPr lang="en-US" dirty="0"/>
              <a:t> is incremented only by Fast Recovery when more duplicate </a:t>
            </a:r>
            <a:r>
              <a:rPr lang="en-US" dirty="0" err="1"/>
              <a:t>acks</a:t>
            </a:r>
            <a:r>
              <a:rPr lang="en-US" dirty="0"/>
              <a:t> arrive. This allows TCP to inject </a:t>
            </a:r>
            <a:r>
              <a:rPr lang="en-US" i="1" dirty="0"/>
              <a:t>new</a:t>
            </a:r>
            <a:r>
              <a:rPr lang="en-US" dirty="0"/>
              <a:t> data into the network, even though it's in the middle of recovering from a packet loss event. </a:t>
            </a:r>
          </a:p>
          <a:p>
            <a:r>
              <a:rPr lang="en-US" dirty="0"/>
              <a:t>Fast recovery ends when the first non duplicate </a:t>
            </a:r>
            <a:r>
              <a:rPr lang="en-US" dirty="0" err="1"/>
              <a:t>ack</a:t>
            </a:r>
            <a:r>
              <a:rPr lang="en-US" dirty="0"/>
              <a:t> arrives. The old value of </a:t>
            </a:r>
            <a:r>
              <a:rPr lang="en-US" dirty="0" err="1"/>
              <a:t>cwnd</a:t>
            </a:r>
            <a:r>
              <a:rPr lang="en-US" dirty="0"/>
              <a:t> is restored from </a:t>
            </a:r>
            <a:r>
              <a:rPr lang="en-US" dirty="0" err="1"/>
              <a:t>ssthresh</a:t>
            </a:r>
            <a:r>
              <a:rPr lang="en-US" dirty="0"/>
              <a:t>. The slow recovery phase was saved! </a:t>
            </a:r>
          </a:p>
          <a:p>
            <a:endParaRPr lang="en-US" dirty="0"/>
          </a:p>
          <a:p>
            <a:r>
              <a:rPr lang="en-US" dirty="0"/>
              <a:t>From: http://www3.rad.com/networks/2002/tcpcong/fastrec.htm</a:t>
            </a:r>
          </a:p>
          <a:p>
            <a:endParaRPr lang="en-US" dirty="0"/>
          </a:p>
          <a:p>
            <a:r>
              <a:rPr lang="en-US" dirty="0"/>
              <a:t>The 4.3-Reno release of BSD UNIX (1990) is Tahoe TCP with the fast recovery modifications implemented, and its TCP stack is therefore known as </a:t>
            </a:r>
            <a:r>
              <a:rPr lang="en-US" b="1" dirty="0"/>
              <a:t>Reno TCP</a:t>
            </a:r>
            <a:r>
              <a:rPr lang="en-US" dirty="0"/>
              <a:t>.</a:t>
            </a:r>
            <a:endParaRPr lang="en-US" b="0" i="0"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39</a:t>
            </a:fld>
            <a:endParaRPr lang="en-US" sz="1200" kern="1200" dirty="0">
              <a:solidFill>
                <a:prstClr val="black"/>
              </a:solidFill>
              <a:latin typeface="Calibri"/>
              <a:ea typeface="+mn-ea"/>
              <a:cs typeface="+mn-cs"/>
            </a:endParaRPr>
          </a:p>
        </p:txBody>
      </p:sp>
    </p:spTree>
    <p:extLst>
      <p:ext uri="{BB962C8B-B14F-4D97-AF65-F5344CB8AC3E}">
        <p14:creationId xmlns:p14="http://schemas.microsoft.com/office/powerpoint/2010/main" val="5479579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Today we’d be seeing what are the primary objectives/ functions</a:t>
            </a:r>
            <a:r>
              <a:rPr lang="en-US" baseline="0" dirty="0"/>
              <a:t> of an end-to-end transport layer protocol.  </a:t>
            </a:r>
          </a:p>
          <a:p>
            <a:endParaRPr lang="en-US" baseline="0" dirty="0"/>
          </a:p>
          <a:p>
            <a:r>
              <a:rPr lang="en-US" baseline="0" dirty="0"/>
              <a:t>We’d also be seeing two common TCP/ IP end-to-end transport protocols that provide contrasting services: the first (UDP) provides a simple </a:t>
            </a:r>
            <a:r>
              <a:rPr lang="en-US" baseline="0" dirty="0" err="1"/>
              <a:t>demultiplexing</a:t>
            </a:r>
            <a:r>
              <a:rPr lang="en-US" baseline="0" dirty="0"/>
              <a:t> service and the other (TCP) provides a reliable byte stream service.</a:t>
            </a:r>
          </a:p>
        </p:txBody>
      </p:sp>
      <p:sp>
        <p:nvSpPr>
          <p:cNvPr id="4" name="Slide Number Placeholder 3"/>
          <p:cNvSpPr>
            <a:spLocks noGrp="1"/>
          </p:cNvSpPr>
          <p:nvPr>
            <p:ph type="sldNum" sz="quarter" idx="10"/>
          </p:nvPr>
        </p:nvSpPr>
        <p:spPr/>
        <p:txBody>
          <a:bodyPr/>
          <a:lstStyle/>
          <a:p>
            <a:fld id="{E31AF51A-8A5D-4A78-A5EF-2EF45F5AD258}" type="slidenum">
              <a:rPr lang="en-US" smtClean="0">
                <a:solidFill>
                  <a:prstClr val="black"/>
                </a:solidFill>
              </a:rPr>
              <a:pPr/>
              <a:t>40</a:t>
            </a:fld>
            <a:endParaRPr lang="en-US">
              <a:solidFill>
                <a:prstClr val="black"/>
              </a:solidFill>
            </a:endParaRPr>
          </a:p>
        </p:txBody>
      </p:sp>
    </p:spTree>
    <p:extLst>
      <p:ext uri="{BB962C8B-B14F-4D97-AF65-F5344CB8AC3E}">
        <p14:creationId xmlns:p14="http://schemas.microsoft.com/office/powerpoint/2010/main" val="33394545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dirty="0"/>
          </a:p>
        </p:txBody>
      </p:sp>
      <p:sp>
        <p:nvSpPr>
          <p:cNvPr id="4" name="Slide Number Placeholder 3"/>
          <p:cNvSpPr>
            <a:spLocks noGrp="1"/>
          </p:cNvSpPr>
          <p:nvPr>
            <p:ph type="sldNum" sz="quarter" idx="5"/>
          </p:nvPr>
        </p:nvSpPr>
        <p:spPr/>
        <p:txBody>
          <a:bodyPr/>
          <a:lstStyle/>
          <a:p>
            <a:fld id="{E31AF51A-8A5D-4A78-A5EF-2EF45F5AD258}" type="slidenum">
              <a:rPr lang="en-US" smtClean="0"/>
              <a:pPr/>
              <a:t>41</a:t>
            </a:fld>
            <a:endParaRPr lang="en-US"/>
          </a:p>
        </p:txBody>
      </p:sp>
    </p:spTree>
    <p:extLst>
      <p:ext uri="{BB962C8B-B14F-4D97-AF65-F5344CB8AC3E}">
        <p14:creationId xmlns:p14="http://schemas.microsoft.com/office/powerpoint/2010/main" val="9706587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3E3E3"/>
                </a:solidFill>
                <a:effectLst/>
                <a:latin typeface="Google Sans"/>
              </a:rPr>
              <a:t>Both TCP Tahoe and TCP Reno use fast retransmit, which is a technique for recovering from packet loss. When a sender does not receive an ACK for a packet within a certain amount of time, it assumes that the packet has been lost and retransmits the packet.</a:t>
            </a:r>
          </a:p>
          <a:p>
            <a:pPr algn="l"/>
            <a:r>
              <a:rPr lang="en-US" b="0" i="0" dirty="0">
                <a:solidFill>
                  <a:srgbClr val="E3E3E3"/>
                </a:solidFill>
                <a:effectLst/>
                <a:latin typeface="Google Sans"/>
              </a:rPr>
              <a:t>TCP Reno also uses fast recovery, which is a technique for recovering from packet loss that is more efficient than slow start. When a sender receives three duplicate ACKs, it enters fast recovery mode. In fast recovery mode, the sender increases its congestion window by two packets for each ACK that is received. This allows the sender to recover from packet loss more quickly than slow start.</a:t>
            </a:r>
          </a:p>
          <a:p>
            <a:pPr algn="l"/>
            <a:r>
              <a:rPr lang="en-US" b="0" i="0" dirty="0">
                <a:solidFill>
                  <a:srgbClr val="E3E3E3"/>
                </a:solidFill>
                <a:effectLst/>
                <a:latin typeface="Google Sans"/>
              </a:rPr>
              <a:t>TCP Tahoe does not use fast recovery. When a sender receives three duplicate ACKs, it enters slow start mode. In slow start mode, the sender increases its congestion window by one packet for each ACK that is received. This means that it takes longer for the sender to recover from packet loss in slow start mode than in fast recovery mode.</a:t>
            </a:r>
          </a:p>
          <a:p>
            <a:pPr algn="l"/>
            <a:r>
              <a:rPr lang="en-US" b="0" i="0" dirty="0">
                <a:solidFill>
                  <a:srgbClr val="E3E3E3"/>
                </a:solidFill>
                <a:effectLst/>
                <a:latin typeface="Google Sans"/>
              </a:rPr>
              <a:t>In general, TCP Reno is a more efficient congestion control algorithm than TCP Tahoe. However, TCP Tahoe is more reliable, as it is less likely to lose data due to packet loss.</a:t>
            </a:r>
          </a:p>
          <a:p>
            <a:endParaRPr lang="en-US" dirty="0"/>
          </a:p>
        </p:txBody>
      </p:sp>
      <p:sp>
        <p:nvSpPr>
          <p:cNvPr id="4" name="Slide Number Placeholder 3"/>
          <p:cNvSpPr>
            <a:spLocks noGrp="1"/>
          </p:cNvSpPr>
          <p:nvPr>
            <p:ph type="sldNum" sz="quarter" idx="5"/>
          </p:nvPr>
        </p:nvSpPr>
        <p:spPr/>
        <p:txBody>
          <a:bodyPr/>
          <a:lstStyle/>
          <a:p>
            <a:fld id="{E31AF51A-8A5D-4A78-A5EF-2EF45F5AD258}" type="slidenum">
              <a:rPr lang="en-US" smtClean="0"/>
              <a:pPr/>
              <a:t>42</a:t>
            </a:fld>
            <a:endParaRPr lang="en-US"/>
          </a:p>
        </p:txBody>
      </p:sp>
    </p:spTree>
    <p:extLst>
      <p:ext uri="{BB962C8B-B14F-4D97-AF65-F5344CB8AC3E}">
        <p14:creationId xmlns:p14="http://schemas.microsoft.com/office/powerpoint/2010/main" val="37194760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Today we’d be seeing what are the primary objectives/ functions</a:t>
            </a:r>
            <a:r>
              <a:rPr lang="en-US" baseline="0" dirty="0"/>
              <a:t> of an end-to-end transport layer protocol.  </a:t>
            </a:r>
          </a:p>
          <a:p>
            <a:endParaRPr lang="en-US" baseline="0" dirty="0"/>
          </a:p>
          <a:p>
            <a:r>
              <a:rPr lang="en-US" baseline="0" dirty="0"/>
              <a:t>We’d also be seeing two common TCP/ IP end-to-end transport protocols that provide contrasting services: the first (UDP) provides a simple </a:t>
            </a:r>
            <a:r>
              <a:rPr lang="en-US" baseline="0" dirty="0" err="1"/>
              <a:t>demultiplexing</a:t>
            </a:r>
            <a:r>
              <a:rPr lang="en-US" baseline="0" dirty="0"/>
              <a:t> service and the other (TCP) provides a reliable byte stream service.</a:t>
            </a:r>
          </a:p>
        </p:txBody>
      </p:sp>
      <p:sp>
        <p:nvSpPr>
          <p:cNvPr id="4" name="Slide Number Placeholder 3"/>
          <p:cNvSpPr>
            <a:spLocks noGrp="1"/>
          </p:cNvSpPr>
          <p:nvPr>
            <p:ph type="sldNum" sz="quarter" idx="10"/>
          </p:nvPr>
        </p:nvSpPr>
        <p:spPr/>
        <p:txBody>
          <a:bodyPr/>
          <a:lstStyle/>
          <a:p>
            <a:fld id="{E31AF51A-8A5D-4A78-A5EF-2EF45F5AD258}" type="slidenum">
              <a:rPr lang="en-US" smtClean="0">
                <a:solidFill>
                  <a:prstClr val="black"/>
                </a:solidFill>
              </a:rPr>
              <a:pPr/>
              <a:t>43</a:t>
            </a:fld>
            <a:endParaRPr lang="en-US">
              <a:solidFill>
                <a:prstClr val="black"/>
              </a:solidFill>
            </a:endParaRPr>
          </a:p>
        </p:txBody>
      </p:sp>
    </p:spTree>
    <p:extLst>
      <p:ext uri="{BB962C8B-B14F-4D97-AF65-F5344CB8AC3E}">
        <p14:creationId xmlns:p14="http://schemas.microsoft.com/office/powerpoint/2010/main" val="12393923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i="1" baseline="0" dirty="0"/>
          </a:p>
        </p:txBody>
      </p:sp>
      <p:sp>
        <p:nvSpPr>
          <p:cNvPr id="4" name="Slide Number Placeholder 3"/>
          <p:cNvSpPr>
            <a:spLocks noGrp="1"/>
          </p:cNvSpPr>
          <p:nvPr>
            <p:ph type="sldNum" sz="quarter" idx="10"/>
          </p:nvPr>
        </p:nvSpPr>
        <p:spPr/>
        <p:txBody>
          <a:bodyPr/>
          <a:lstStyle/>
          <a:p>
            <a:fld id="{705B3370-FB81-4CC9-BEFE-240FFA8EDB34}" type="slidenum">
              <a:rPr lang="en-US">
                <a:solidFill>
                  <a:prstClr val="black"/>
                </a:solidFill>
                <a:latin typeface="Calibri"/>
              </a:rPr>
              <a:pPr/>
              <a:t>44</a:t>
            </a:fld>
            <a:endParaRPr lang="en-US" dirty="0">
              <a:solidFill>
                <a:prstClr val="black"/>
              </a:solidFill>
              <a:latin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i="0"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6</a:t>
            </a:fld>
            <a:endParaRPr lang="en-US" sz="1200" kern="1200" dirty="0">
              <a:solidFill>
                <a:prstClr val="black"/>
              </a:solidFill>
              <a:latin typeface="Calibri"/>
              <a:ea typeface="+mn-ea"/>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When used as the protocol for the delivery of </a:t>
            </a:r>
            <a:r>
              <a:rPr lang="en-US" b="1" dirty="0"/>
              <a:t>messages</a:t>
            </a:r>
            <a:r>
              <a:rPr lang="en-US" dirty="0"/>
              <a:t>, the sending process continues to send a number of </a:t>
            </a:r>
            <a:r>
              <a:rPr lang="en-US" dirty="0">
                <a:hlinkClick r:id="rId3" tooltip="Data frame"/>
              </a:rPr>
              <a:t>frames</a:t>
            </a:r>
            <a:r>
              <a:rPr lang="en-US" dirty="0"/>
              <a:t> specified by a </a:t>
            </a:r>
            <a:r>
              <a:rPr lang="en-US" i="1" dirty="0"/>
              <a:t>window size</a:t>
            </a:r>
            <a:r>
              <a:rPr lang="en-US" dirty="0"/>
              <a:t> even after a </a:t>
            </a:r>
            <a:r>
              <a:rPr lang="en-US" dirty="0">
                <a:hlinkClick r:id="rId3" tooltip="Data frame"/>
              </a:rPr>
              <a:t>frame</a:t>
            </a:r>
            <a:r>
              <a:rPr lang="en-US" dirty="0"/>
              <a:t> loss. Unlike </a:t>
            </a:r>
            <a:r>
              <a:rPr lang="en-US" dirty="0">
                <a:hlinkClick r:id="rId4" tooltip="Go-Back-N ARQ"/>
              </a:rPr>
              <a:t>Go-Back-N ARQ</a:t>
            </a:r>
            <a:r>
              <a:rPr lang="en-US" dirty="0"/>
              <a:t>, the receiving process will continue to accept and </a:t>
            </a:r>
            <a:r>
              <a:rPr lang="en-US" dirty="0">
                <a:hlinkClick r:id="rId5" tooltip="ACK (computing)"/>
              </a:rPr>
              <a:t>acknowledge</a:t>
            </a:r>
            <a:r>
              <a:rPr lang="en-US" dirty="0"/>
              <a:t> </a:t>
            </a:r>
            <a:r>
              <a:rPr lang="en-US" dirty="0">
                <a:hlinkClick r:id="rId3" tooltip="Data frame"/>
              </a:rPr>
              <a:t>frames</a:t>
            </a:r>
            <a:r>
              <a:rPr lang="en-US" dirty="0"/>
              <a:t> sent after an initial error.</a:t>
            </a:r>
            <a:endParaRPr lang="en-US" b="0" i="0"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7</a:t>
            </a:fld>
            <a:endParaRPr lang="en-US" sz="1200" kern="1200" dirty="0">
              <a:solidFill>
                <a:prstClr val="black"/>
              </a:solidFill>
              <a:latin typeface="Calibri"/>
              <a:ea typeface="+mn-ea"/>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i="0" baseline="0" dirty="0"/>
          </a:p>
        </p:txBody>
      </p:sp>
      <p:sp>
        <p:nvSpPr>
          <p:cNvPr id="4" name="Slide Number Placeholder 3"/>
          <p:cNvSpPr>
            <a:spLocks noGrp="1"/>
          </p:cNvSpPr>
          <p:nvPr>
            <p:ph type="sldNum" sz="quarter" idx="10"/>
          </p:nvPr>
        </p:nvSpPr>
        <p:spPr/>
        <p:txBody>
          <a:bodyPr/>
          <a:lstStyle/>
          <a:p>
            <a:fld id="{705B3370-FB81-4CC9-BEFE-240FFA8EDB34}" type="slidenum">
              <a:rPr lang="en-US">
                <a:solidFill>
                  <a:prstClr val="black"/>
                </a:solidFill>
              </a:rPr>
              <a:pPr/>
              <a:t>8</a:t>
            </a:fld>
            <a:endParaRPr lang="en-US" dirty="0">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i="0"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9</a:t>
            </a:fld>
            <a:endParaRPr lang="en-US" sz="1200" kern="1200" dirty="0">
              <a:solidFill>
                <a:prstClr val="black"/>
              </a:solidFill>
              <a:latin typeface="Calibri"/>
              <a:ea typeface="+mn-ea"/>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i="0"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10</a:t>
            </a:fld>
            <a:endParaRPr lang="en-US" sz="1200" kern="1200" dirty="0">
              <a:solidFill>
                <a:prstClr val="black"/>
              </a:solidFill>
              <a:latin typeface="Calibri"/>
              <a:ea typeface="+mn-ea"/>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i="0" baseline="0"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11</a:t>
            </a:fld>
            <a:endParaRPr lang="en-US" sz="1200" kern="1200" dirty="0">
              <a:solidFill>
                <a:prstClr val="black"/>
              </a:solidFill>
              <a:latin typeface="Calibri"/>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lgn="l" rtl="0"/>
            <a:fld id="{D00AE82B-E6DE-496D-8593-D879E45BA82B}" type="datetime1">
              <a:rPr lang="en-US" sz="1200" kern="1200">
                <a:solidFill>
                  <a:prstClr val="black">
                    <a:tint val="75000"/>
                  </a:prstClr>
                </a:solidFill>
                <a:latin typeface="Calibri"/>
                <a:ea typeface="+mn-ea"/>
                <a:cs typeface="+mn-cs"/>
              </a:rPr>
              <a:pPr algn="l" rtl="0"/>
              <a:t>5/27/2023</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lgn="l" rtl="0"/>
            <a:fld id="{66B78E9A-6735-4E07-A74B-4B6796617BE3}" type="datetime1">
              <a:rPr lang="en-US" sz="1200" kern="1200">
                <a:solidFill>
                  <a:prstClr val="black">
                    <a:tint val="75000"/>
                  </a:prstClr>
                </a:solidFill>
                <a:latin typeface="Calibri"/>
                <a:ea typeface="+mn-ea"/>
                <a:cs typeface="+mn-cs"/>
              </a:rPr>
              <a:pPr algn="l" rtl="0"/>
              <a:t>5/27/2023</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lgn="l" rtl="0"/>
            <a:fld id="{6EA5B254-B072-4CB1-B43D-2BC2DB9CD7C4}" type="datetime1">
              <a:rPr lang="en-US" sz="1200" kern="1200">
                <a:solidFill>
                  <a:prstClr val="black">
                    <a:tint val="75000"/>
                  </a:prstClr>
                </a:solidFill>
                <a:latin typeface="Calibri"/>
                <a:ea typeface="+mn-ea"/>
                <a:cs typeface="+mn-cs"/>
              </a:rPr>
              <a:pPr algn="l" rtl="0"/>
              <a:t>5/27/2023</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00AE82B-E6DE-496D-8593-D879E45BA82B}" type="datetime1">
              <a:rPr lang="en-US">
                <a:solidFill>
                  <a:prstClr val="black">
                    <a:tint val="75000"/>
                  </a:prstClr>
                </a:solidFill>
              </a:rPr>
              <a:pPr/>
              <a:t>5/27/2023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420030-1D19-48EE-8FEC-248B2DA967E1}" type="datetime1">
              <a:rPr lang="en-US">
                <a:solidFill>
                  <a:prstClr val="black">
                    <a:tint val="75000"/>
                  </a:prstClr>
                </a:solidFill>
              </a:rPr>
              <a:pPr/>
              <a:t>5/27/2023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CC7024-A3EF-4289-85F3-1C5CEC3D99F0}" type="datetime1">
              <a:rPr lang="en-US">
                <a:solidFill>
                  <a:prstClr val="black">
                    <a:tint val="75000"/>
                  </a:prstClr>
                </a:solidFill>
              </a:rPr>
              <a:pPr/>
              <a:t>5/27/2023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93474D-E5F8-4FC2-9B60-E2ED55F7E2BC}" type="datetime1">
              <a:rPr lang="en-US">
                <a:solidFill>
                  <a:prstClr val="black">
                    <a:tint val="75000"/>
                  </a:prstClr>
                </a:solidFill>
              </a:rPr>
              <a:pPr/>
              <a:t>5/27/2023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5F01133-C2BB-4240-8A90-E7F9C260C7F2}" type="datetime1">
              <a:rPr lang="en-US">
                <a:solidFill>
                  <a:prstClr val="black">
                    <a:tint val="75000"/>
                  </a:prstClr>
                </a:solidFill>
              </a:rPr>
              <a:pPr/>
              <a:t>5/27/2023</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0208E7E-0F10-4335-A88E-EEEC5A96BB53}" type="datetime1">
              <a:rPr lang="en-US">
                <a:solidFill>
                  <a:prstClr val="black">
                    <a:tint val="75000"/>
                  </a:prstClr>
                </a:solidFill>
              </a:rPr>
              <a:pPr/>
              <a:t>5/27/2023</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768742-6EA7-4B48-AECD-8DE7C8634080}" type="datetime1">
              <a:rPr lang="en-US">
                <a:solidFill>
                  <a:prstClr val="black">
                    <a:tint val="75000"/>
                  </a:prstClr>
                </a:solidFill>
              </a:rPr>
              <a:pPr/>
              <a:t>5/27/2023</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F9BD24-8B58-4783-8F34-32EB50B922AF}" type="datetime1">
              <a:rPr lang="en-US">
                <a:solidFill>
                  <a:prstClr val="black">
                    <a:tint val="75000"/>
                  </a:prstClr>
                </a:solidFill>
              </a:rPr>
              <a:pPr/>
              <a:t>5/27/2023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lgn="l" rtl="0"/>
            <a:fld id="{77420030-1D19-48EE-8FEC-248B2DA967E1}" type="datetime1">
              <a:rPr lang="en-US" sz="1200" kern="1200">
                <a:solidFill>
                  <a:prstClr val="black">
                    <a:tint val="75000"/>
                  </a:prstClr>
                </a:solidFill>
                <a:latin typeface="Calibri"/>
                <a:ea typeface="+mn-ea"/>
                <a:cs typeface="+mn-cs"/>
              </a:rPr>
              <a:pPr algn="l" rtl="0"/>
              <a:t>5/27/2023</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698035-A15B-4316-8BE6-2D4E036B8C5E}" type="datetime1">
              <a:rPr lang="en-US">
                <a:solidFill>
                  <a:prstClr val="black">
                    <a:tint val="75000"/>
                  </a:prstClr>
                </a:solidFill>
              </a:rPr>
              <a:pPr/>
              <a:t>5/27/2023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B78E9A-6735-4E07-A74B-4B6796617BE3}" type="datetime1">
              <a:rPr lang="en-US">
                <a:solidFill>
                  <a:prstClr val="black">
                    <a:tint val="75000"/>
                  </a:prstClr>
                </a:solidFill>
              </a:rPr>
              <a:pPr/>
              <a:t>5/27/2023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A5B254-B072-4CB1-B43D-2BC2DB9CD7C4}" type="datetime1">
              <a:rPr lang="en-US">
                <a:solidFill>
                  <a:prstClr val="black">
                    <a:tint val="75000"/>
                  </a:prstClr>
                </a:solidFill>
              </a:rPr>
              <a:pPr/>
              <a:t>5/27/2023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00AE82B-E6DE-496D-8593-D879E45BA82B}" type="datetime1">
              <a:rPr lang="en-US">
                <a:solidFill>
                  <a:prstClr val="black">
                    <a:tint val="75000"/>
                  </a:prstClr>
                </a:solidFill>
              </a:rPr>
              <a:pPr/>
              <a:t>5/27/2023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420030-1D19-48EE-8FEC-248B2DA967E1}" type="datetime1">
              <a:rPr lang="en-US">
                <a:solidFill>
                  <a:prstClr val="black">
                    <a:tint val="75000"/>
                  </a:prstClr>
                </a:solidFill>
              </a:rPr>
              <a:pPr/>
              <a:t>5/27/2023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CC7024-A3EF-4289-85F3-1C5CEC3D99F0}" type="datetime1">
              <a:rPr lang="en-US">
                <a:solidFill>
                  <a:prstClr val="black">
                    <a:tint val="75000"/>
                  </a:prstClr>
                </a:solidFill>
              </a:rPr>
              <a:pPr/>
              <a:t>5/27/2023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93474D-E5F8-4FC2-9B60-E2ED55F7E2BC}" type="datetime1">
              <a:rPr lang="en-US">
                <a:solidFill>
                  <a:prstClr val="black">
                    <a:tint val="75000"/>
                  </a:prstClr>
                </a:solidFill>
              </a:rPr>
              <a:pPr/>
              <a:t>5/27/2023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5F01133-C2BB-4240-8A90-E7F9C260C7F2}" type="datetime1">
              <a:rPr lang="en-US">
                <a:solidFill>
                  <a:prstClr val="black">
                    <a:tint val="75000"/>
                  </a:prstClr>
                </a:solidFill>
              </a:rPr>
              <a:pPr/>
              <a:t>5/27/2023</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0208E7E-0F10-4335-A88E-EEEC5A96BB53}" type="datetime1">
              <a:rPr lang="en-US">
                <a:solidFill>
                  <a:prstClr val="black">
                    <a:tint val="75000"/>
                  </a:prstClr>
                </a:solidFill>
              </a:rPr>
              <a:pPr/>
              <a:t>5/27/2023</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768742-6EA7-4B48-AECD-8DE7C8634080}" type="datetime1">
              <a:rPr lang="en-US">
                <a:solidFill>
                  <a:prstClr val="black">
                    <a:tint val="75000"/>
                  </a:prstClr>
                </a:solidFill>
              </a:rPr>
              <a:pPr/>
              <a:t>5/27/2023</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l" rtl="0"/>
            <a:fld id="{1DCC7024-A3EF-4289-85F3-1C5CEC3D99F0}" type="datetime1">
              <a:rPr lang="en-US" sz="1200" kern="1200">
                <a:solidFill>
                  <a:prstClr val="black">
                    <a:tint val="75000"/>
                  </a:prstClr>
                </a:solidFill>
                <a:latin typeface="Calibri"/>
                <a:ea typeface="+mn-ea"/>
                <a:cs typeface="+mn-cs"/>
              </a:rPr>
              <a:pPr algn="l" rtl="0"/>
              <a:t>5/27/2023</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F9BD24-8B58-4783-8F34-32EB50B922AF}" type="datetime1">
              <a:rPr lang="en-US">
                <a:solidFill>
                  <a:prstClr val="black">
                    <a:tint val="75000"/>
                  </a:prstClr>
                </a:solidFill>
              </a:rPr>
              <a:pPr/>
              <a:t>5/27/2023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698035-A15B-4316-8BE6-2D4E036B8C5E}" type="datetime1">
              <a:rPr lang="en-US">
                <a:solidFill>
                  <a:prstClr val="black">
                    <a:tint val="75000"/>
                  </a:prstClr>
                </a:solidFill>
              </a:rPr>
              <a:pPr/>
              <a:t>5/27/2023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B78E9A-6735-4E07-A74B-4B6796617BE3}" type="datetime1">
              <a:rPr lang="en-US">
                <a:solidFill>
                  <a:prstClr val="black">
                    <a:tint val="75000"/>
                  </a:prstClr>
                </a:solidFill>
              </a:rPr>
              <a:pPr/>
              <a:t>5/27/2023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A5B254-B072-4CB1-B43D-2BC2DB9CD7C4}" type="datetime1">
              <a:rPr lang="en-US">
                <a:solidFill>
                  <a:prstClr val="black">
                    <a:tint val="75000"/>
                  </a:prstClr>
                </a:solidFill>
              </a:rPr>
              <a:pPr/>
              <a:t>5/27/2023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00AE82B-E6DE-496D-8593-D879E45BA82B}" type="datetime1">
              <a:rPr lang="en-US">
                <a:solidFill>
                  <a:prstClr val="black">
                    <a:tint val="75000"/>
                  </a:prstClr>
                </a:solidFill>
              </a:rPr>
              <a:pPr/>
              <a:t>5/27/2023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420030-1D19-48EE-8FEC-248B2DA967E1}" type="datetime1">
              <a:rPr lang="en-US">
                <a:solidFill>
                  <a:prstClr val="black">
                    <a:tint val="75000"/>
                  </a:prstClr>
                </a:solidFill>
              </a:rPr>
              <a:pPr/>
              <a:t>5/27/2023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CC7024-A3EF-4289-85F3-1C5CEC3D99F0}" type="datetime1">
              <a:rPr lang="en-US">
                <a:solidFill>
                  <a:prstClr val="black">
                    <a:tint val="75000"/>
                  </a:prstClr>
                </a:solidFill>
              </a:rPr>
              <a:pPr/>
              <a:t>5/27/2023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93474D-E5F8-4FC2-9B60-E2ED55F7E2BC}" type="datetime1">
              <a:rPr lang="en-US">
                <a:solidFill>
                  <a:prstClr val="black">
                    <a:tint val="75000"/>
                  </a:prstClr>
                </a:solidFill>
              </a:rPr>
              <a:pPr/>
              <a:t>5/27/2023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5F01133-C2BB-4240-8A90-E7F9C260C7F2}" type="datetime1">
              <a:rPr lang="en-US">
                <a:solidFill>
                  <a:prstClr val="black">
                    <a:tint val="75000"/>
                  </a:prstClr>
                </a:solidFill>
              </a:rPr>
              <a:pPr/>
              <a:t>5/27/2023</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0208E7E-0F10-4335-A88E-EEEC5A96BB53}" type="datetime1">
              <a:rPr lang="en-US">
                <a:solidFill>
                  <a:prstClr val="black">
                    <a:tint val="75000"/>
                  </a:prstClr>
                </a:solidFill>
              </a:rPr>
              <a:pPr/>
              <a:t>5/27/2023</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lgn="l" rtl="0"/>
            <a:fld id="{EB93474D-E5F8-4FC2-9B60-E2ED55F7E2BC}" type="datetime1">
              <a:rPr lang="en-US" sz="1200" kern="1200">
                <a:solidFill>
                  <a:prstClr val="black">
                    <a:tint val="75000"/>
                  </a:prstClr>
                </a:solidFill>
                <a:latin typeface="Calibri"/>
                <a:ea typeface="+mn-ea"/>
                <a:cs typeface="+mn-cs"/>
              </a:rPr>
              <a:pPr algn="l" rtl="0"/>
              <a:t>5/27/2023</a:t>
            </a:fld>
            <a:endParaRPr lang="en-US" sz="1200" kern="1200" dirty="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768742-6EA7-4B48-AECD-8DE7C8634080}" type="datetime1">
              <a:rPr lang="en-US">
                <a:solidFill>
                  <a:prstClr val="black">
                    <a:tint val="75000"/>
                  </a:prstClr>
                </a:solidFill>
              </a:rPr>
              <a:pPr/>
              <a:t>5/27/2023</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F9BD24-8B58-4783-8F34-32EB50B922AF}" type="datetime1">
              <a:rPr lang="en-US">
                <a:solidFill>
                  <a:prstClr val="black">
                    <a:tint val="75000"/>
                  </a:prstClr>
                </a:solidFill>
              </a:rPr>
              <a:pPr/>
              <a:t>5/27/2023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698035-A15B-4316-8BE6-2D4E036B8C5E}" type="datetime1">
              <a:rPr lang="en-US">
                <a:solidFill>
                  <a:prstClr val="black">
                    <a:tint val="75000"/>
                  </a:prstClr>
                </a:solidFill>
              </a:rPr>
              <a:pPr/>
              <a:t>5/27/2023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B78E9A-6735-4E07-A74B-4B6796617BE3}" type="datetime1">
              <a:rPr lang="en-US">
                <a:solidFill>
                  <a:prstClr val="black">
                    <a:tint val="75000"/>
                  </a:prstClr>
                </a:solidFill>
              </a:rPr>
              <a:pPr/>
              <a:t>5/27/2023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A5B254-B072-4CB1-B43D-2BC2DB9CD7C4}" type="datetime1">
              <a:rPr lang="en-US">
                <a:solidFill>
                  <a:prstClr val="black">
                    <a:tint val="75000"/>
                  </a:prstClr>
                </a:solidFill>
              </a:rPr>
              <a:pPr/>
              <a:t>5/27/2023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781050"/>
            <a:ext cx="7772400" cy="585788"/>
          </a:xfrm>
        </p:spPr>
        <p:txBody>
          <a:bodyPr/>
          <a:lstStyle/>
          <a:p>
            <a:r>
              <a:rPr lang="en-US"/>
              <a:t>Click to edit Master title style</a:t>
            </a:r>
          </a:p>
        </p:txBody>
      </p:sp>
      <p:sp>
        <p:nvSpPr>
          <p:cNvPr id="3" name="ClipArt Placeholder 2"/>
          <p:cNvSpPr>
            <a:spLocks noGrp="1"/>
          </p:cNvSpPr>
          <p:nvPr>
            <p:ph type="clipArt" sz="half" idx="1"/>
          </p:nvPr>
        </p:nvSpPr>
        <p:spPr>
          <a:xfrm>
            <a:off x="685800" y="1544638"/>
            <a:ext cx="3810000" cy="1884362"/>
          </a:xfrm>
        </p:spPr>
        <p:txBody>
          <a:bodyPr/>
          <a:lstStyle/>
          <a:p>
            <a:endParaRPr lang="en-US"/>
          </a:p>
        </p:txBody>
      </p:sp>
      <p:sp>
        <p:nvSpPr>
          <p:cNvPr id="4" name="Text Placeholder 3"/>
          <p:cNvSpPr>
            <a:spLocks noGrp="1"/>
          </p:cNvSpPr>
          <p:nvPr>
            <p:ph type="body" sz="half" idx="2"/>
          </p:nvPr>
        </p:nvSpPr>
        <p:spPr>
          <a:xfrm>
            <a:off x="4648200" y="1544638"/>
            <a:ext cx="3810000" cy="18843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228600" y="6248400"/>
            <a:ext cx="1066800" cy="406400"/>
          </a:xfrm>
        </p:spPr>
        <p:txBody>
          <a:bodyPr/>
          <a:lstStyle>
            <a:lvl1pPr>
              <a:defRPr/>
            </a:lvl1pPr>
          </a:lstStyle>
          <a:p>
            <a:endParaRPr lang="en-US" altLang="en-US">
              <a:solidFill>
                <a:prstClr val="black">
                  <a:tint val="75000"/>
                </a:prstClr>
              </a:solidFill>
            </a:endParaRPr>
          </a:p>
        </p:txBody>
      </p:sp>
    </p:spTree>
  </p:cSld>
  <p:clrMapOvr>
    <a:masterClrMapping/>
  </p:clrMapOvr>
  <p:transition>
    <p:fade thruBlk="1"/>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00AE82B-E6DE-496D-8593-D879E45BA82B}" type="datetime1">
              <a:rPr lang="en-US">
                <a:solidFill>
                  <a:prstClr val="black">
                    <a:tint val="75000"/>
                  </a:prstClr>
                </a:solidFill>
              </a:rPr>
              <a:pPr/>
              <a:t>5/27/2023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420030-1D19-48EE-8FEC-248B2DA967E1}" type="datetime1">
              <a:rPr lang="en-US">
                <a:solidFill>
                  <a:prstClr val="black">
                    <a:tint val="75000"/>
                  </a:prstClr>
                </a:solidFill>
              </a:rPr>
              <a:pPr/>
              <a:t>5/27/2023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CC7024-A3EF-4289-85F3-1C5CEC3D99F0}" type="datetime1">
              <a:rPr lang="en-US">
                <a:solidFill>
                  <a:prstClr val="black">
                    <a:tint val="75000"/>
                  </a:prstClr>
                </a:solidFill>
              </a:rPr>
              <a:pPr/>
              <a:t>5/27/2023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93474D-E5F8-4FC2-9B60-E2ED55F7E2BC}" type="datetime1">
              <a:rPr lang="en-US">
                <a:solidFill>
                  <a:prstClr val="black">
                    <a:tint val="75000"/>
                  </a:prstClr>
                </a:solidFill>
              </a:rPr>
              <a:pPr/>
              <a:t>5/27/2023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lgn="l" rtl="0"/>
            <a:fld id="{45F01133-C2BB-4240-8A90-E7F9C260C7F2}" type="datetime1">
              <a:rPr lang="en-US" sz="1200" kern="1200">
                <a:solidFill>
                  <a:prstClr val="black">
                    <a:tint val="75000"/>
                  </a:prstClr>
                </a:solidFill>
                <a:latin typeface="Calibri"/>
                <a:ea typeface="+mn-ea"/>
                <a:cs typeface="+mn-cs"/>
              </a:rPr>
              <a:pPr algn="l" rtl="0"/>
              <a:t>5/27/2023</a:t>
            </a:fld>
            <a:endParaRPr lang="en-US" sz="1200" kern="1200" dirty="0">
              <a:solidFill>
                <a:prstClr val="black">
                  <a:tint val="75000"/>
                </a:prstClr>
              </a:solidFill>
              <a:latin typeface="Calibri"/>
              <a:ea typeface="+mn-ea"/>
              <a:cs typeface="+mn-cs"/>
            </a:endParaRPr>
          </a:p>
        </p:txBody>
      </p:sp>
      <p:sp>
        <p:nvSpPr>
          <p:cNvPr id="8" name="Footer Placeholder 7"/>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9" name="Slide Number Placeholder 8"/>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5F01133-C2BB-4240-8A90-E7F9C260C7F2}" type="datetime1">
              <a:rPr lang="en-US">
                <a:solidFill>
                  <a:prstClr val="black">
                    <a:tint val="75000"/>
                  </a:prstClr>
                </a:solidFill>
              </a:rPr>
              <a:pPr/>
              <a:t>5/27/2023</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0208E7E-0F10-4335-A88E-EEEC5A96BB53}" type="datetime1">
              <a:rPr lang="en-US">
                <a:solidFill>
                  <a:prstClr val="black">
                    <a:tint val="75000"/>
                  </a:prstClr>
                </a:solidFill>
              </a:rPr>
              <a:pPr/>
              <a:t>5/27/2023</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768742-6EA7-4B48-AECD-8DE7C8634080}" type="datetime1">
              <a:rPr lang="en-US">
                <a:solidFill>
                  <a:prstClr val="black">
                    <a:tint val="75000"/>
                  </a:prstClr>
                </a:solidFill>
              </a:rPr>
              <a:pPr/>
              <a:t>5/27/2023</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F9BD24-8B58-4783-8F34-32EB50B922AF}" type="datetime1">
              <a:rPr lang="en-US">
                <a:solidFill>
                  <a:prstClr val="black">
                    <a:tint val="75000"/>
                  </a:prstClr>
                </a:solidFill>
              </a:rPr>
              <a:pPr/>
              <a:t>5/27/2023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698035-A15B-4316-8BE6-2D4E036B8C5E}" type="datetime1">
              <a:rPr lang="en-US">
                <a:solidFill>
                  <a:prstClr val="black">
                    <a:tint val="75000"/>
                  </a:prstClr>
                </a:solidFill>
              </a:rPr>
              <a:pPr/>
              <a:t>5/27/2023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B78E9A-6735-4E07-A74B-4B6796617BE3}" type="datetime1">
              <a:rPr lang="en-US">
                <a:solidFill>
                  <a:prstClr val="black">
                    <a:tint val="75000"/>
                  </a:prstClr>
                </a:solidFill>
              </a:rPr>
              <a:pPr/>
              <a:t>5/27/2023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A5B254-B072-4CB1-B43D-2BC2DB9CD7C4}" type="datetime1">
              <a:rPr lang="en-US">
                <a:solidFill>
                  <a:prstClr val="black">
                    <a:tint val="75000"/>
                  </a:prstClr>
                </a:solidFill>
              </a:rPr>
              <a:pPr/>
              <a:t>5/27/2023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781050"/>
            <a:ext cx="7772400" cy="585788"/>
          </a:xfrm>
        </p:spPr>
        <p:txBody>
          <a:bodyPr/>
          <a:lstStyle/>
          <a:p>
            <a:r>
              <a:rPr lang="en-US"/>
              <a:t>Click to edit Master title style</a:t>
            </a:r>
          </a:p>
        </p:txBody>
      </p:sp>
      <p:sp>
        <p:nvSpPr>
          <p:cNvPr id="3" name="ClipArt Placeholder 2"/>
          <p:cNvSpPr>
            <a:spLocks noGrp="1"/>
          </p:cNvSpPr>
          <p:nvPr>
            <p:ph type="clipArt" sz="half" idx="1"/>
          </p:nvPr>
        </p:nvSpPr>
        <p:spPr>
          <a:xfrm>
            <a:off x="685800" y="1544638"/>
            <a:ext cx="3810000" cy="1884362"/>
          </a:xfrm>
        </p:spPr>
        <p:txBody>
          <a:bodyPr/>
          <a:lstStyle/>
          <a:p>
            <a:endParaRPr lang="en-US"/>
          </a:p>
        </p:txBody>
      </p:sp>
      <p:sp>
        <p:nvSpPr>
          <p:cNvPr id="4" name="Text Placeholder 3"/>
          <p:cNvSpPr>
            <a:spLocks noGrp="1"/>
          </p:cNvSpPr>
          <p:nvPr>
            <p:ph type="body" sz="half" idx="2"/>
          </p:nvPr>
        </p:nvSpPr>
        <p:spPr>
          <a:xfrm>
            <a:off x="4648200" y="1544638"/>
            <a:ext cx="3810000" cy="18843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228600" y="6248400"/>
            <a:ext cx="1066800" cy="406400"/>
          </a:xfrm>
        </p:spPr>
        <p:txBody>
          <a:bodyPr/>
          <a:lstStyle>
            <a:lvl1pPr>
              <a:defRPr/>
            </a:lvl1pPr>
          </a:lstStyle>
          <a:p>
            <a:endParaRPr lang="en-US" altLang="en-US">
              <a:solidFill>
                <a:prstClr val="black">
                  <a:tint val="75000"/>
                </a:prstClr>
              </a:solidFill>
            </a:endParaRPr>
          </a:p>
        </p:txBody>
      </p:sp>
    </p:spTree>
  </p:cSld>
  <p:clrMapOvr>
    <a:masterClrMapping/>
  </p:clrMapOvr>
  <p:transition>
    <p:fade thruBlk="1"/>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0B3C0AEA-CD41-4F3C-B390-ED135E50998F}" type="datetimeFigureOut">
              <a:rPr lang="en-US">
                <a:solidFill>
                  <a:srgbClr val="C9C2D1">
                    <a:shade val="90000"/>
                  </a:srgbClr>
                </a:solidFill>
                <a:latin typeface="Calibri"/>
              </a:rPr>
              <a:pPr/>
              <a:t>5/27/2023</a:t>
            </a:fld>
            <a:endParaRPr lang="en-US">
              <a:solidFill>
                <a:srgbClr val="C9C2D1">
                  <a:shade val="90000"/>
                </a:srgbClr>
              </a:solidFill>
              <a:latin typeface="Calibri"/>
            </a:endParaRPr>
          </a:p>
        </p:txBody>
      </p:sp>
      <p:sp>
        <p:nvSpPr>
          <p:cNvPr id="19" name="Footer Placeholder 18"/>
          <p:cNvSpPr>
            <a:spLocks noGrp="1"/>
          </p:cNvSpPr>
          <p:nvPr>
            <p:ph type="ftr" sz="quarter" idx="11"/>
          </p:nvPr>
        </p:nvSpPr>
        <p:spPr/>
        <p:txBody>
          <a:bodyPr/>
          <a:lstStyle/>
          <a:p>
            <a:endParaRPr lang="en-US">
              <a:solidFill>
                <a:srgbClr val="C9C2D1">
                  <a:shade val="90000"/>
                </a:srgbClr>
              </a:solidFill>
              <a:latin typeface="Calibri"/>
            </a:endParaRPr>
          </a:p>
        </p:txBody>
      </p:sp>
      <p:sp>
        <p:nvSpPr>
          <p:cNvPr id="27" name="Slide Number Placeholder 26"/>
          <p:cNvSpPr>
            <a:spLocks noGrp="1"/>
          </p:cNvSpPr>
          <p:nvPr>
            <p:ph type="sldNum" sz="quarter" idx="12"/>
          </p:nvPr>
        </p:nvSpPr>
        <p:spPr/>
        <p:txBody>
          <a:bodyPr/>
          <a:lstStyle/>
          <a:p>
            <a:fld id="{206E2B85-19E5-46B6-96E8-D48D86305B43}" type="slidenum">
              <a:rPr lang="en-US">
                <a:solidFill>
                  <a:srgbClr val="C9C2D1">
                    <a:shade val="90000"/>
                  </a:srgbClr>
                </a:solidFill>
                <a:latin typeface="Calibri"/>
              </a:rPr>
              <a:pPr/>
              <a:t>‹#›</a:t>
            </a:fld>
            <a:endParaRPr lang="en-US">
              <a:solidFill>
                <a:srgbClr val="C9C2D1">
                  <a:shade val="90000"/>
                </a:srgbClr>
              </a:solidFill>
              <a:latin typeface="Calibri"/>
            </a:endParaRPr>
          </a:p>
        </p:txBody>
      </p:sp>
    </p:spTree>
    <p:extLst>
      <p:ext uri="{BB962C8B-B14F-4D97-AF65-F5344CB8AC3E}">
        <p14:creationId xmlns:p14="http://schemas.microsoft.com/office/powerpoint/2010/main" val="3365559187"/>
      </p:ext>
    </p:extLst>
  </p:cSld>
  <p:clrMapOvr>
    <a:overrideClrMapping bg1="dk1" tx1="lt1" bg2="dk2" tx2="lt2" accent1="accent1" accent2="accent2" accent3="accent3" accent4="accent4" accent5="accent5" accent6="accent6" hlink="hlink" folHlink="folHlink"/>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B3C0AEA-CD41-4F3C-B390-ED135E50998F}" type="datetimeFigureOut">
              <a:rPr lang="en-US">
                <a:solidFill>
                  <a:srgbClr val="69676D">
                    <a:shade val="90000"/>
                  </a:srgbClr>
                </a:solidFill>
                <a:latin typeface="Calibri"/>
              </a:rPr>
              <a:pPr/>
              <a:t>5/27/2023</a:t>
            </a:fld>
            <a:endParaRPr lang="en-US">
              <a:solidFill>
                <a:srgbClr val="69676D">
                  <a:shade val="90000"/>
                </a:srgbClr>
              </a:solidFill>
              <a:latin typeface="Calibri"/>
            </a:endParaRPr>
          </a:p>
        </p:txBody>
      </p:sp>
      <p:sp>
        <p:nvSpPr>
          <p:cNvPr id="5" name="Footer Placeholder 4"/>
          <p:cNvSpPr>
            <a:spLocks noGrp="1"/>
          </p:cNvSpPr>
          <p:nvPr>
            <p:ph type="ftr" sz="quarter" idx="11"/>
          </p:nvPr>
        </p:nvSpPr>
        <p:spPr/>
        <p:txBody>
          <a:bodyPr/>
          <a:lstStyle/>
          <a:p>
            <a:endParaRPr lang="en-US">
              <a:solidFill>
                <a:srgbClr val="69676D">
                  <a:shade val="90000"/>
                </a:srgbClr>
              </a:solidFill>
              <a:latin typeface="Calibri"/>
            </a:endParaRPr>
          </a:p>
        </p:txBody>
      </p:sp>
      <p:sp>
        <p:nvSpPr>
          <p:cNvPr id="6" name="Slide Number Placeholder 5"/>
          <p:cNvSpPr>
            <a:spLocks noGrp="1"/>
          </p:cNvSpPr>
          <p:nvPr>
            <p:ph type="sldNum" sz="quarter" idx="12"/>
          </p:nvPr>
        </p:nvSpPr>
        <p:spPr/>
        <p:txBody>
          <a:bodyPr/>
          <a:lstStyle/>
          <a:p>
            <a:fld id="{206E2B85-19E5-46B6-96E8-D48D86305B43}" type="slidenum">
              <a:rPr lang="en-US">
                <a:solidFill>
                  <a:srgbClr val="69676D">
                    <a:shade val="90000"/>
                  </a:srgbClr>
                </a:solidFill>
                <a:latin typeface="Calibri"/>
              </a:rPr>
              <a:pPr/>
              <a:t>‹#›</a:t>
            </a:fld>
            <a:endParaRPr lang="en-US">
              <a:solidFill>
                <a:srgbClr val="69676D">
                  <a:shade val="90000"/>
                </a:srgbClr>
              </a:solidFill>
              <a:latin typeface="Calibri"/>
            </a:endParaRPr>
          </a:p>
        </p:txBody>
      </p:sp>
    </p:spTree>
    <p:extLst>
      <p:ext uri="{BB962C8B-B14F-4D97-AF65-F5344CB8AC3E}">
        <p14:creationId xmlns:p14="http://schemas.microsoft.com/office/powerpoint/2010/main" val="1487322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l" rtl="0"/>
            <a:fld id="{60208E7E-0F10-4335-A88E-EEEC5A96BB53}" type="datetime1">
              <a:rPr lang="en-US" sz="1200" kern="1200">
                <a:solidFill>
                  <a:prstClr val="black">
                    <a:tint val="75000"/>
                  </a:prstClr>
                </a:solidFill>
                <a:latin typeface="Calibri"/>
                <a:ea typeface="+mn-ea"/>
                <a:cs typeface="+mn-cs"/>
              </a:rPr>
              <a:pPr algn="l" rtl="0"/>
              <a:t>5/27/2023</a:t>
            </a:fld>
            <a:endParaRPr lang="en-US" sz="1200" kern="1200" dirty="0">
              <a:solidFill>
                <a:prstClr val="black">
                  <a:tint val="75000"/>
                </a:prstClr>
              </a:solidFill>
              <a:latin typeface="Calibri"/>
              <a:ea typeface="+mn-ea"/>
              <a:cs typeface="+mn-cs"/>
            </a:endParaRPr>
          </a:p>
        </p:txBody>
      </p:sp>
      <p:sp>
        <p:nvSpPr>
          <p:cNvPr id="4" name="Footer Placeholder 3"/>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5" name="Slide Number Placeholder 4"/>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0B3C0AEA-CD41-4F3C-B390-ED135E50998F}" type="datetimeFigureOut">
              <a:rPr lang="en-US">
                <a:solidFill>
                  <a:srgbClr val="C9C2D1">
                    <a:shade val="90000"/>
                  </a:srgbClr>
                </a:solidFill>
                <a:latin typeface="Calibri"/>
              </a:rPr>
              <a:pPr/>
              <a:t>5/27/2023</a:t>
            </a:fld>
            <a:endParaRPr lang="en-US">
              <a:solidFill>
                <a:srgbClr val="C9C2D1">
                  <a:shade val="90000"/>
                </a:srgbClr>
              </a:solidFill>
              <a:latin typeface="Calibri"/>
            </a:endParaRPr>
          </a:p>
        </p:txBody>
      </p:sp>
      <p:sp>
        <p:nvSpPr>
          <p:cNvPr id="5" name="Footer Placeholder 4"/>
          <p:cNvSpPr>
            <a:spLocks noGrp="1"/>
          </p:cNvSpPr>
          <p:nvPr>
            <p:ph type="ftr" sz="quarter" idx="11"/>
          </p:nvPr>
        </p:nvSpPr>
        <p:spPr/>
        <p:txBody>
          <a:bodyPr/>
          <a:lstStyle/>
          <a:p>
            <a:endParaRPr lang="en-US">
              <a:solidFill>
                <a:srgbClr val="C9C2D1">
                  <a:shade val="90000"/>
                </a:srgbClr>
              </a:solidFill>
              <a:latin typeface="Calibri"/>
            </a:endParaRPr>
          </a:p>
        </p:txBody>
      </p:sp>
      <p:sp>
        <p:nvSpPr>
          <p:cNvPr id="6" name="Slide Number Placeholder 5"/>
          <p:cNvSpPr>
            <a:spLocks noGrp="1"/>
          </p:cNvSpPr>
          <p:nvPr>
            <p:ph type="sldNum" sz="quarter" idx="12"/>
          </p:nvPr>
        </p:nvSpPr>
        <p:spPr/>
        <p:txBody>
          <a:bodyPr/>
          <a:lstStyle/>
          <a:p>
            <a:fld id="{206E2B85-19E5-46B6-96E8-D48D86305B43}" type="slidenum">
              <a:rPr lang="en-US">
                <a:solidFill>
                  <a:srgbClr val="C9C2D1">
                    <a:shade val="90000"/>
                  </a:srgbClr>
                </a:solidFill>
                <a:latin typeface="Calibri"/>
              </a:rPr>
              <a:pPr/>
              <a:t>‹#›</a:t>
            </a:fld>
            <a:endParaRPr lang="en-US">
              <a:solidFill>
                <a:srgbClr val="C9C2D1">
                  <a:shade val="90000"/>
                </a:srgbClr>
              </a:solidFill>
              <a:latin typeface="Calibri"/>
            </a:endParaRPr>
          </a:p>
        </p:txBody>
      </p:sp>
    </p:spTree>
    <p:extLst>
      <p:ext uri="{BB962C8B-B14F-4D97-AF65-F5344CB8AC3E}">
        <p14:creationId xmlns:p14="http://schemas.microsoft.com/office/powerpoint/2010/main" val="3830561553"/>
      </p:ext>
    </p:extLst>
  </p:cSld>
  <p:clrMapOvr>
    <a:overrideClrMapping bg1="dk1" tx1="lt1" bg2="dk2" tx2="lt2" accent1="accent1" accent2="accent2" accent3="accent3" accent4="accent4" accent5="accent5" accent6="accent6" hlink="hlink" folHlink="folHlink"/>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B3C0AEA-CD41-4F3C-B390-ED135E50998F}" type="datetimeFigureOut">
              <a:rPr lang="en-US">
                <a:solidFill>
                  <a:srgbClr val="69676D">
                    <a:shade val="90000"/>
                  </a:srgbClr>
                </a:solidFill>
                <a:latin typeface="Calibri"/>
              </a:rPr>
              <a:pPr/>
              <a:t>5/27/2023</a:t>
            </a:fld>
            <a:endParaRPr lang="en-US">
              <a:solidFill>
                <a:srgbClr val="69676D">
                  <a:shade val="90000"/>
                </a:srgbClr>
              </a:solidFill>
              <a:latin typeface="Calibri"/>
            </a:endParaRPr>
          </a:p>
        </p:txBody>
      </p:sp>
      <p:sp>
        <p:nvSpPr>
          <p:cNvPr id="6" name="Footer Placeholder 5"/>
          <p:cNvSpPr>
            <a:spLocks noGrp="1"/>
          </p:cNvSpPr>
          <p:nvPr>
            <p:ph type="ftr" sz="quarter" idx="11"/>
          </p:nvPr>
        </p:nvSpPr>
        <p:spPr/>
        <p:txBody>
          <a:bodyPr/>
          <a:lstStyle/>
          <a:p>
            <a:endParaRPr lang="en-US">
              <a:solidFill>
                <a:srgbClr val="69676D">
                  <a:shade val="90000"/>
                </a:srgbClr>
              </a:solidFill>
              <a:latin typeface="Calibri"/>
            </a:endParaRPr>
          </a:p>
        </p:txBody>
      </p:sp>
      <p:sp>
        <p:nvSpPr>
          <p:cNvPr id="7" name="Slide Number Placeholder 6"/>
          <p:cNvSpPr>
            <a:spLocks noGrp="1"/>
          </p:cNvSpPr>
          <p:nvPr>
            <p:ph type="sldNum" sz="quarter" idx="12"/>
          </p:nvPr>
        </p:nvSpPr>
        <p:spPr/>
        <p:txBody>
          <a:bodyPr/>
          <a:lstStyle/>
          <a:p>
            <a:fld id="{206E2B85-19E5-46B6-96E8-D48D86305B43}" type="slidenum">
              <a:rPr lang="en-US">
                <a:solidFill>
                  <a:srgbClr val="69676D">
                    <a:shade val="90000"/>
                  </a:srgbClr>
                </a:solidFill>
                <a:latin typeface="Calibri"/>
              </a:rPr>
              <a:pPr/>
              <a:t>‹#›</a:t>
            </a:fld>
            <a:endParaRPr lang="en-US">
              <a:solidFill>
                <a:srgbClr val="69676D">
                  <a:shade val="90000"/>
                </a:srgbClr>
              </a:solidFill>
              <a:latin typeface="Calibri"/>
            </a:endParaRPr>
          </a:p>
        </p:txBody>
      </p:sp>
    </p:spTree>
    <p:extLst>
      <p:ext uri="{BB962C8B-B14F-4D97-AF65-F5344CB8AC3E}">
        <p14:creationId xmlns:p14="http://schemas.microsoft.com/office/powerpoint/2010/main" val="172418461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0B3C0AEA-CD41-4F3C-B390-ED135E50998F}" type="datetimeFigureOut">
              <a:rPr lang="en-US">
                <a:solidFill>
                  <a:srgbClr val="69676D">
                    <a:shade val="90000"/>
                  </a:srgbClr>
                </a:solidFill>
                <a:latin typeface="Calibri"/>
              </a:rPr>
              <a:pPr/>
              <a:t>5/27/2023</a:t>
            </a:fld>
            <a:endParaRPr lang="en-US">
              <a:solidFill>
                <a:srgbClr val="69676D">
                  <a:shade val="90000"/>
                </a:srgbClr>
              </a:solidFill>
              <a:latin typeface="Calibri"/>
            </a:endParaRPr>
          </a:p>
        </p:txBody>
      </p:sp>
      <p:sp>
        <p:nvSpPr>
          <p:cNvPr id="8" name="Footer Placeholder 7"/>
          <p:cNvSpPr>
            <a:spLocks noGrp="1"/>
          </p:cNvSpPr>
          <p:nvPr>
            <p:ph type="ftr" sz="quarter" idx="11"/>
          </p:nvPr>
        </p:nvSpPr>
        <p:spPr/>
        <p:txBody>
          <a:bodyPr/>
          <a:lstStyle/>
          <a:p>
            <a:endParaRPr lang="en-US">
              <a:solidFill>
                <a:srgbClr val="69676D">
                  <a:shade val="90000"/>
                </a:srgbClr>
              </a:solidFill>
              <a:latin typeface="Calibri"/>
            </a:endParaRPr>
          </a:p>
        </p:txBody>
      </p:sp>
      <p:sp>
        <p:nvSpPr>
          <p:cNvPr id="9" name="Slide Number Placeholder 8"/>
          <p:cNvSpPr>
            <a:spLocks noGrp="1"/>
          </p:cNvSpPr>
          <p:nvPr>
            <p:ph type="sldNum" sz="quarter" idx="12"/>
          </p:nvPr>
        </p:nvSpPr>
        <p:spPr/>
        <p:txBody>
          <a:bodyPr/>
          <a:lstStyle/>
          <a:p>
            <a:fld id="{206E2B85-19E5-46B6-96E8-D48D86305B43}" type="slidenum">
              <a:rPr lang="en-US">
                <a:solidFill>
                  <a:srgbClr val="69676D">
                    <a:shade val="90000"/>
                  </a:srgbClr>
                </a:solidFill>
                <a:latin typeface="Calibri"/>
              </a:rPr>
              <a:pPr/>
              <a:t>‹#›</a:t>
            </a:fld>
            <a:endParaRPr lang="en-US">
              <a:solidFill>
                <a:srgbClr val="69676D">
                  <a:shade val="90000"/>
                </a:srgbClr>
              </a:solidFill>
              <a:latin typeface="Calibri"/>
            </a:endParaRPr>
          </a:p>
        </p:txBody>
      </p:sp>
    </p:spTree>
    <p:extLst>
      <p:ext uri="{BB962C8B-B14F-4D97-AF65-F5344CB8AC3E}">
        <p14:creationId xmlns:p14="http://schemas.microsoft.com/office/powerpoint/2010/main" val="79367708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0B3C0AEA-CD41-4F3C-B390-ED135E50998F}" type="datetimeFigureOut">
              <a:rPr lang="en-US">
                <a:solidFill>
                  <a:srgbClr val="69676D">
                    <a:shade val="90000"/>
                  </a:srgbClr>
                </a:solidFill>
                <a:latin typeface="Calibri"/>
              </a:rPr>
              <a:pPr/>
              <a:t>5/27/2023</a:t>
            </a:fld>
            <a:endParaRPr lang="en-US">
              <a:solidFill>
                <a:srgbClr val="69676D">
                  <a:shade val="90000"/>
                </a:srgbClr>
              </a:solidFill>
              <a:latin typeface="Calibri"/>
            </a:endParaRPr>
          </a:p>
        </p:txBody>
      </p:sp>
      <p:sp>
        <p:nvSpPr>
          <p:cNvPr id="4" name="Footer Placeholder 3"/>
          <p:cNvSpPr>
            <a:spLocks noGrp="1"/>
          </p:cNvSpPr>
          <p:nvPr>
            <p:ph type="ftr" sz="quarter" idx="11"/>
          </p:nvPr>
        </p:nvSpPr>
        <p:spPr/>
        <p:txBody>
          <a:bodyPr/>
          <a:lstStyle/>
          <a:p>
            <a:endParaRPr lang="en-US">
              <a:solidFill>
                <a:srgbClr val="69676D">
                  <a:shade val="90000"/>
                </a:srgbClr>
              </a:solidFill>
              <a:latin typeface="Calibri"/>
            </a:endParaRPr>
          </a:p>
        </p:txBody>
      </p:sp>
      <p:sp>
        <p:nvSpPr>
          <p:cNvPr id="5" name="Slide Number Placeholder 4"/>
          <p:cNvSpPr>
            <a:spLocks noGrp="1"/>
          </p:cNvSpPr>
          <p:nvPr>
            <p:ph type="sldNum" sz="quarter" idx="12"/>
          </p:nvPr>
        </p:nvSpPr>
        <p:spPr/>
        <p:txBody>
          <a:bodyPr/>
          <a:lstStyle/>
          <a:p>
            <a:fld id="{206E2B85-19E5-46B6-96E8-D48D86305B43}" type="slidenum">
              <a:rPr lang="en-US">
                <a:solidFill>
                  <a:srgbClr val="69676D">
                    <a:shade val="90000"/>
                  </a:srgbClr>
                </a:solidFill>
                <a:latin typeface="Calibri"/>
              </a:rPr>
              <a:pPr/>
              <a:t>‹#›</a:t>
            </a:fld>
            <a:endParaRPr lang="en-US">
              <a:solidFill>
                <a:srgbClr val="69676D">
                  <a:shade val="90000"/>
                </a:srgbClr>
              </a:solidFill>
              <a:latin typeface="Calibri"/>
            </a:endParaRPr>
          </a:p>
        </p:txBody>
      </p:sp>
    </p:spTree>
    <p:extLst>
      <p:ext uri="{BB962C8B-B14F-4D97-AF65-F5344CB8AC3E}">
        <p14:creationId xmlns:p14="http://schemas.microsoft.com/office/powerpoint/2010/main" val="127935591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3C0AEA-CD41-4F3C-B390-ED135E50998F}" type="datetimeFigureOut">
              <a:rPr lang="en-US">
                <a:solidFill>
                  <a:srgbClr val="69676D">
                    <a:shade val="90000"/>
                  </a:srgbClr>
                </a:solidFill>
                <a:latin typeface="Calibri"/>
              </a:rPr>
              <a:pPr/>
              <a:t>5/27/2023</a:t>
            </a:fld>
            <a:endParaRPr lang="en-US">
              <a:solidFill>
                <a:srgbClr val="69676D">
                  <a:shade val="90000"/>
                </a:srgbClr>
              </a:solidFill>
              <a:latin typeface="Calibri"/>
            </a:endParaRPr>
          </a:p>
        </p:txBody>
      </p:sp>
      <p:sp>
        <p:nvSpPr>
          <p:cNvPr id="3" name="Footer Placeholder 2"/>
          <p:cNvSpPr>
            <a:spLocks noGrp="1"/>
          </p:cNvSpPr>
          <p:nvPr>
            <p:ph type="ftr" sz="quarter" idx="11"/>
          </p:nvPr>
        </p:nvSpPr>
        <p:spPr/>
        <p:txBody>
          <a:bodyPr/>
          <a:lstStyle/>
          <a:p>
            <a:endParaRPr lang="en-US">
              <a:solidFill>
                <a:srgbClr val="69676D">
                  <a:shade val="90000"/>
                </a:srgbClr>
              </a:solidFill>
              <a:latin typeface="Calibri"/>
            </a:endParaRPr>
          </a:p>
        </p:txBody>
      </p:sp>
      <p:sp>
        <p:nvSpPr>
          <p:cNvPr id="4" name="Slide Number Placeholder 3"/>
          <p:cNvSpPr>
            <a:spLocks noGrp="1"/>
          </p:cNvSpPr>
          <p:nvPr>
            <p:ph type="sldNum" sz="quarter" idx="12"/>
          </p:nvPr>
        </p:nvSpPr>
        <p:spPr/>
        <p:txBody>
          <a:bodyPr/>
          <a:lstStyle/>
          <a:p>
            <a:fld id="{206E2B85-19E5-46B6-96E8-D48D86305B43}" type="slidenum">
              <a:rPr lang="en-US">
                <a:solidFill>
                  <a:srgbClr val="69676D">
                    <a:shade val="90000"/>
                  </a:srgbClr>
                </a:solidFill>
                <a:latin typeface="Calibri"/>
              </a:rPr>
              <a:pPr/>
              <a:t>‹#›</a:t>
            </a:fld>
            <a:endParaRPr lang="en-US">
              <a:solidFill>
                <a:srgbClr val="69676D">
                  <a:shade val="90000"/>
                </a:srgbClr>
              </a:solidFill>
              <a:latin typeface="Calibri"/>
            </a:endParaRPr>
          </a:p>
        </p:txBody>
      </p:sp>
    </p:spTree>
    <p:extLst>
      <p:ext uri="{BB962C8B-B14F-4D97-AF65-F5344CB8AC3E}">
        <p14:creationId xmlns:p14="http://schemas.microsoft.com/office/powerpoint/2010/main" val="409011325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B3C0AEA-CD41-4F3C-B390-ED135E50998F}" type="datetimeFigureOut">
              <a:rPr lang="en-US">
                <a:solidFill>
                  <a:srgbClr val="69676D">
                    <a:shade val="90000"/>
                  </a:srgbClr>
                </a:solidFill>
                <a:latin typeface="Calibri"/>
              </a:rPr>
              <a:pPr/>
              <a:t>5/27/2023</a:t>
            </a:fld>
            <a:endParaRPr lang="en-US">
              <a:solidFill>
                <a:srgbClr val="69676D">
                  <a:shade val="90000"/>
                </a:srgbClr>
              </a:solidFill>
              <a:latin typeface="Calibri"/>
            </a:endParaRPr>
          </a:p>
        </p:txBody>
      </p:sp>
      <p:sp>
        <p:nvSpPr>
          <p:cNvPr id="6" name="Footer Placeholder 5"/>
          <p:cNvSpPr>
            <a:spLocks noGrp="1"/>
          </p:cNvSpPr>
          <p:nvPr>
            <p:ph type="ftr" sz="quarter" idx="11"/>
          </p:nvPr>
        </p:nvSpPr>
        <p:spPr/>
        <p:txBody>
          <a:bodyPr/>
          <a:lstStyle/>
          <a:p>
            <a:endParaRPr lang="en-US">
              <a:solidFill>
                <a:srgbClr val="69676D">
                  <a:shade val="90000"/>
                </a:srgbClr>
              </a:solidFill>
              <a:latin typeface="Calibri"/>
            </a:endParaRPr>
          </a:p>
        </p:txBody>
      </p:sp>
      <p:sp>
        <p:nvSpPr>
          <p:cNvPr id="7" name="Slide Number Placeholder 6"/>
          <p:cNvSpPr>
            <a:spLocks noGrp="1"/>
          </p:cNvSpPr>
          <p:nvPr>
            <p:ph type="sldNum" sz="quarter" idx="12"/>
          </p:nvPr>
        </p:nvSpPr>
        <p:spPr/>
        <p:txBody>
          <a:bodyPr/>
          <a:lstStyle/>
          <a:p>
            <a:fld id="{206E2B85-19E5-46B6-96E8-D48D86305B43}" type="slidenum">
              <a:rPr lang="en-US">
                <a:solidFill>
                  <a:srgbClr val="69676D">
                    <a:shade val="90000"/>
                  </a:srgbClr>
                </a:solidFill>
                <a:latin typeface="Calibri"/>
              </a:rPr>
              <a:pPr/>
              <a:t>‹#›</a:t>
            </a:fld>
            <a:endParaRPr lang="en-US">
              <a:solidFill>
                <a:srgbClr val="69676D">
                  <a:shade val="90000"/>
                </a:srgbClr>
              </a:solidFill>
              <a:latin typeface="Calibri"/>
            </a:endParaRPr>
          </a:p>
        </p:txBody>
      </p:sp>
    </p:spTree>
    <p:extLst>
      <p:ext uri="{BB962C8B-B14F-4D97-AF65-F5344CB8AC3E}">
        <p14:creationId xmlns:p14="http://schemas.microsoft.com/office/powerpoint/2010/main" val="62926268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B3C0AEA-CD41-4F3C-B390-ED135E50998F}" type="datetimeFigureOut">
              <a:rPr lang="en-US">
                <a:solidFill>
                  <a:srgbClr val="69676D">
                    <a:shade val="90000"/>
                  </a:srgbClr>
                </a:solidFill>
                <a:latin typeface="Calibri"/>
              </a:rPr>
              <a:pPr/>
              <a:t>5/27/2023</a:t>
            </a:fld>
            <a:endParaRPr lang="en-US">
              <a:solidFill>
                <a:srgbClr val="69676D">
                  <a:shade val="90000"/>
                </a:srgbClr>
              </a:solidFill>
              <a:latin typeface="Calibri"/>
            </a:endParaRPr>
          </a:p>
        </p:txBody>
      </p:sp>
      <p:sp>
        <p:nvSpPr>
          <p:cNvPr id="6" name="Footer Placeholder 5"/>
          <p:cNvSpPr>
            <a:spLocks noGrp="1"/>
          </p:cNvSpPr>
          <p:nvPr>
            <p:ph type="ftr" sz="quarter" idx="11"/>
          </p:nvPr>
        </p:nvSpPr>
        <p:spPr/>
        <p:txBody>
          <a:bodyPr/>
          <a:lstStyle/>
          <a:p>
            <a:endParaRPr lang="en-US">
              <a:solidFill>
                <a:srgbClr val="69676D">
                  <a:shade val="90000"/>
                </a:srgbClr>
              </a:solidFill>
              <a:latin typeface="Calibri"/>
            </a:endParaRPr>
          </a:p>
        </p:txBody>
      </p:sp>
      <p:sp>
        <p:nvSpPr>
          <p:cNvPr id="7" name="Slide Number Placeholder 6"/>
          <p:cNvSpPr>
            <a:spLocks noGrp="1"/>
          </p:cNvSpPr>
          <p:nvPr>
            <p:ph type="sldNum" sz="quarter" idx="12"/>
          </p:nvPr>
        </p:nvSpPr>
        <p:spPr>
          <a:xfrm>
            <a:off x="8077200" y="6356350"/>
            <a:ext cx="609600" cy="365125"/>
          </a:xfrm>
        </p:spPr>
        <p:txBody>
          <a:bodyPr/>
          <a:lstStyle/>
          <a:p>
            <a:fld id="{206E2B85-19E5-46B6-96E8-D48D86305B43}" type="slidenum">
              <a:rPr lang="en-US">
                <a:solidFill>
                  <a:srgbClr val="69676D">
                    <a:shade val="90000"/>
                  </a:srgbClr>
                </a:solidFill>
                <a:latin typeface="Calibri"/>
              </a:rPr>
              <a:pPr/>
              <a:t>‹#›</a:t>
            </a:fld>
            <a:endParaRPr lang="en-US">
              <a:solidFill>
                <a:srgbClr val="69676D">
                  <a:shade val="90000"/>
                </a:srgbClr>
              </a:solidFill>
              <a:latin typeface="Calibri"/>
            </a:endParaRP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latin typeface="Calibri"/>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latin typeface="Calibri"/>
            </a:endParaRPr>
          </a:p>
        </p:txBody>
      </p:sp>
    </p:spTree>
    <p:extLst>
      <p:ext uri="{BB962C8B-B14F-4D97-AF65-F5344CB8AC3E}">
        <p14:creationId xmlns:p14="http://schemas.microsoft.com/office/powerpoint/2010/main" val="196408570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B3C0AEA-CD41-4F3C-B390-ED135E50998F}" type="datetimeFigureOut">
              <a:rPr lang="en-US">
                <a:solidFill>
                  <a:srgbClr val="69676D">
                    <a:shade val="90000"/>
                  </a:srgbClr>
                </a:solidFill>
                <a:latin typeface="Calibri"/>
              </a:rPr>
              <a:pPr/>
              <a:t>5/27/2023</a:t>
            </a:fld>
            <a:endParaRPr lang="en-US">
              <a:solidFill>
                <a:srgbClr val="69676D">
                  <a:shade val="90000"/>
                </a:srgbClr>
              </a:solidFill>
              <a:latin typeface="Calibri"/>
            </a:endParaRPr>
          </a:p>
        </p:txBody>
      </p:sp>
      <p:sp>
        <p:nvSpPr>
          <p:cNvPr id="5" name="Footer Placeholder 4"/>
          <p:cNvSpPr>
            <a:spLocks noGrp="1"/>
          </p:cNvSpPr>
          <p:nvPr>
            <p:ph type="ftr" sz="quarter" idx="11"/>
          </p:nvPr>
        </p:nvSpPr>
        <p:spPr/>
        <p:txBody>
          <a:bodyPr/>
          <a:lstStyle/>
          <a:p>
            <a:endParaRPr lang="en-US">
              <a:solidFill>
                <a:srgbClr val="69676D">
                  <a:shade val="90000"/>
                </a:srgbClr>
              </a:solidFill>
              <a:latin typeface="Calibri"/>
            </a:endParaRPr>
          </a:p>
        </p:txBody>
      </p:sp>
      <p:sp>
        <p:nvSpPr>
          <p:cNvPr id="6" name="Slide Number Placeholder 5"/>
          <p:cNvSpPr>
            <a:spLocks noGrp="1"/>
          </p:cNvSpPr>
          <p:nvPr>
            <p:ph type="sldNum" sz="quarter" idx="12"/>
          </p:nvPr>
        </p:nvSpPr>
        <p:spPr/>
        <p:txBody>
          <a:bodyPr/>
          <a:lstStyle/>
          <a:p>
            <a:fld id="{206E2B85-19E5-46B6-96E8-D48D86305B43}" type="slidenum">
              <a:rPr lang="en-US">
                <a:solidFill>
                  <a:srgbClr val="69676D">
                    <a:shade val="90000"/>
                  </a:srgbClr>
                </a:solidFill>
                <a:latin typeface="Calibri"/>
              </a:rPr>
              <a:pPr/>
              <a:t>‹#›</a:t>
            </a:fld>
            <a:endParaRPr lang="en-US">
              <a:solidFill>
                <a:srgbClr val="69676D">
                  <a:shade val="90000"/>
                </a:srgbClr>
              </a:solidFill>
              <a:latin typeface="Calibri"/>
            </a:endParaRPr>
          </a:p>
        </p:txBody>
      </p:sp>
    </p:spTree>
    <p:extLst>
      <p:ext uri="{BB962C8B-B14F-4D97-AF65-F5344CB8AC3E}">
        <p14:creationId xmlns:p14="http://schemas.microsoft.com/office/powerpoint/2010/main" val="237071550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B3C0AEA-CD41-4F3C-B390-ED135E50998F}" type="datetimeFigureOut">
              <a:rPr lang="en-US">
                <a:solidFill>
                  <a:srgbClr val="69676D">
                    <a:shade val="90000"/>
                  </a:srgbClr>
                </a:solidFill>
                <a:latin typeface="Calibri"/>
              </a:rPr>
              <a:pPr/>
              <a:t>5/27/2023</a:t>
            </a:fld>
            <a:endParaRPr lang="en-US">
              <a:solidFill>
                <a:srgbClr val="69676D">
                  <a:shade val="90000"/>
                </a:srgbClr>
              </a:solidFill>
              <a:latin typeface="Calibri"/>
            </a:endParaRPr>
          </a:p>
        </p:txBody>
      </p:sp>
      <p:sp>
        <p:nvSpPr>
          <p:cNvPr id="5" name="Footer Placeholder 4"/>
          <p:cNvSpPr>
            <a:spLocks noGrp="1"/>
          </p:cNvSpPr>
          <p:nvPr>
            <p:ph type="ftr" sz="quarter" idx="11"/>
          </p:nvPr>
        </p:nvSpPr>
        <p:spPr/>
        <p:txBody>
          <a:bodyPr/>
          <a:lstStyle/>
          <a:p>
            <a:endParaRPr lang="en-US">
              <a:solidFill>
                <a:srgbClr val="69676D">
                  <a:shade val="90000"/>
                </a:srgbClr>
              </a:solidFill>
              <a:latin typeface="Calibri"/>
            </a:endParaRPr>
          </a:p>
        </p:txBody>
      </p:sp>
      <p:sp>
        <p:nvSpPr>
          <p:cNvPr id="6" name="Slide Number Placeholder 5"/>
          <p:cNvSpPr>
            <a:spLocks noGrp="1"/>
          </p:cNvSpPr>
          <p:nvPr>
            <p:ph type="sldNum" sz="quarter" idx="12"/>
          </p:nvPr>
        </p:nvSpPr>
        <p:spPr/>
        <p:txBody>
          <a:bodyPr/>
          <a:lstStyle/>
          <a:p>
            <a:fld id="{206E2B85-19E5-46B6-96E8-D48D86305B43}" type="slidenum">
              <a:rPr lang="en-US">
                <a:solidFill>
                  <a:srgbClr val="69676D">
                    <a:shade val="90000"/>
                  </a:srgbClr>
                </a:solidFill>
                <a:latin typeface="Calibri"/>
              </a:rPr>
              <a:pPr/>
              <a:t>‹#›</a:t>
            </a:fld>
            <a:endParaRPr lang="en-US">
              <a:solidFill>
                <a:srgbClr val="69676D">
                  <a:shade val="90000"/>
                </a:srgbClr>
              </a:solidFill>
              <a:latin typeface="Calibri"/>
            </a:endParaRPr>
          </a:p>
        </p:txBody>
      </p:sp>
    </p:spTree>
    <p:extLst>
      <p:ext uri="{BB962C8B-B14F-4D97-AF65-F5344CB8AC3E}">
        <p14:creationId xmlns:p14="http://schemas.microsoft.com/office/powerpoint/2010/main" val="2429356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l" rtl="0"/>
            <a:fld id="{B3768742-6EA7-4B48-AECD-8DE7C8634080}" type="datetime1">
              <a:rPr lang="en-US" sz="1200" kern="1200">
                <a:solidFill>
                  <a:prstClr val="black">
                    <a:tint val="75000"/>
                  </a:prstClr>
                </a:solidFill>
                <a:latin typeface="Calibri"/>
                <a:ea typeface="+mn-ea"/>
                <a:cs typeface="+mn-cs"/>
              </a:rPr>
              <a:pPr algn="l" rtl="0"/>
              <a:t>5/27/2023</a:t>
            </a:fld>
            <a:endParaRPr lang="en-US" sz="1200" kern="1200" dirty="0">
              <a:solidFill>
                <a:prstClr val="black">
                  <a:tint val="75000"/>
                </a:prstClr>
              </a:solidFill>
              <a:latin typeface="Calibri"/>
              <a:ea typeface="+mn-ea"/>
              <a:cs typeface="+mn-cs"/>
            </a:endParaRPr>
          </a:p>
        </p:txBody>
      </p:sp>
      <p:sp>
        <p:nvSpPr>
          <p:cNvPr id="3" name="Footer Placeholder 2"/>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4" name="Slide Number Placeholder 3"/>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l" rtl="0"/>
            <a:fld id="{AEF9BD24-8B58-4783-8F34-32EB50B922AF}" type="datetime1">
              <a:rPr lang="en-US" sz="1200" kern="1200">
                <a:solidFill>
                  <a:prstClr val="black">
                    <a:tint val="75000"/>
                  </a:prstClr>
                </a:solidFill>
                <a:latin typeface="Calibri"/>
                <a:ea typeface="+mn-ea"/>
                <a:cs typeface="+mn-cs"/>
              </a:rPr>
              <a:pPr algn="l" rtl="0"/>
              <a:t>5/27/2023</a:t>
            </a:fld>
            <a:endParaRPr lang="en-US" sz="1200" kern="1200" dirty="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l" rtl="0"/>
            <a:fld id="{BE698035-A15B-4316-8BE6-2D4E036B8C5E}" type="datetime1">
              <a:rPr lang="en-US" sz="1200" kern="1200">
                <a:solidFill>
                  <a:prstClr val="black">
                    <a:tint val="75000"/>
                  </a:prstClr>
                </a:solidFill>
                <a:latin typeface="Calibri"/>
                <a:ea typeface="+mn-ea"/>
                <a:cs typeface="+mn-cs"/>
              </a:rPr>
              <a:pPr algn="l" rtl="0"/>
              <a:t>5/27/2023</a:t>
            </a:fld>
            <a:endParaRPr lang="en-US" sz="1200" kern="1200" dirty="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theme" Target="../theme/theme4.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theme" Target="../theme/theme5.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5.xml"/><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theme" Target="../theme/theme6.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56B6B065-F737-42D4-B0BE-72B22DA3D634}" type="datetime1">
              <a:rPr lang="en-US" kern="1200" smtClean="0">
                <a:solidFill>
                  <a:prstClr val="black">
                    <a:tint val="75000"/>
                  </a:prstClr>
                </a:solidFill>
                <a:latin typeface="Calibri"/>
                <a:ea typeface="+mn-ea"/>
                <a:cs typeface="+mn-cs"/>
              </a:rPr>
              <a:pPr rtl="0"/>
              <a:t>5/27/2023</a:t>
            </a:fld>
            <a:endParaRPr lang="en-US" kern="1200" dirty="0">
              <a:solidFill>
                <a:prstClr val="black">
                  <a:tint val="75000"/>
                </a:prstClr>
              </a:solidFill>
              <a:latin typeface="Calibri"/>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n-US"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61B07901-0FDA-43D8-9966-A72C4CAA4B59}" type="slidenum">
              <a:rPr lang="en-US" kern="1200" smtClean="0">
                <a:solidFill>
                  <a:prstClr val="black">
                    <a:tint val="75000"/>
                  </a:prstClr>
                </a:solidFill>
                <a:latin typeface="Calibri"/>
                <a:ea typeface="+mn-ea"/>
                <a:cs typeface="+mn-cs"/>
              </a:rPr>
              <a:pPr rtl="0"/>
              <a:t>‹#›</a:t>
            </a:fld>
            <a:endParaRPr lang="en-US" kern="1200" dirty="0">
              <a:solidFill>
                <a:prstClr val="black">
                  <a:tint val="75000"/>
                </a:prstClr>
              </a:solidFill>
              <a:latin typeface="Calibri"/>
              <a:ea typeface="+mn-ea"/>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B6B065-F737-42D4-B0BE-72B22DA3D634}" type="datetime1">
              <a:rPr lang="en-US" smtClean="0">
                <a:solidFill>
                  <a:prstClr val="black">
                    <a:tint val="75000"/>
                  </a:prstClr>
                </a:solidFill>
              </a:rPr>
              <a:pPr/>
              <a:t>5/27/2023</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B07901-0FDA-43D8-9966-A72C4CAA4B59}" type="slidenum">
              <a:rPr lang="en-US" smtClean="0">
                <a:solidFill>
                  <a:prstClr val="black">
                    <a:tint val="75000"/>
                  </a:prstClr>
                </a:solidFill>
              </a:rPr>
              <a:pPr/>
              <a:t>‹#›</a:t>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ransition/>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B6B065-F737-42D4-B0BE-72B22DA3D634}" type="datetime1">
              <a:rPr lang="en-US" smtClean="0">
                <a:solidFill>
                  <a:prstClr val="black">
                    <a:tint val="75000"/>
                  </a:prstClr>
                </a:solidFill>
              </a:rPr>
              <a:pPr/>
              <a:t>5/27/2023</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B07901-0FDA-43D8-9966-A72C4CAA4B59}" type="slidenum">
              <a:rPr lang="en-US" smtClean="0">
                <a:solidFill>
                  <a:prstClr val="black">
                    <a:tint val="75000"/>
                  </a:prstClr>
                </a:solidFill>
              </a:rPr>
              <a:pPr/>
              <a:t>‹#›</a:t>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Lst>
  <p:transition/>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B6B065-F737-42D4-B0BE-72B22DA3D634}" type="datetime1">
              <a:rPr lang="en-US" smtClean="0">
                <a:solidFill>
                  <a:prstClr val="black">
                    <a:tint val="75000"/>
                  </a:prstClr>
                </a:solidFill>
              </a:rPr>
              <a:pPr/>
              <a:t>5/27/2023</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B07901-0FDA-43D8-9966-A72C4CAA4B59}" type="slidenum">
              <a:rPr lang="en-US" smtClean="0">
                <a:solidFill>
                  <a:prstClr val="black">
                    <a:tint val="75000"/>
                  </a:prstClr>
                </a:solidFill>
              </a:rPr>
              <a:pPr/>
              <a:t>‹#›</a:t>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Lst>
  <p:transition/>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B6B065-F737-42D4-B0BE-72B22DA3D634}" type="datetime1">
              <a:rPr lang="en-US" smtClean="0">
                <a:solidFill>
                  <a:prstClr val="black">
                    <a:tint val="75000"/>
                  </a:prstClr>
                </a:solidFill>
              </a:rPr>
              <a:pPr/>
              <a:t>5/27/2023</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B07901-0FDA-43D8-9966-A72C4CAA4B59}" type="slidenum">
              <a:rPr lang="en-US" smtClean="0">
                <a:solidFill>
                  <a:prstClr val="black">
                    <a:tint val="75000"/>
                  </a:prstClr>
                </a:solidFill>
              </a:rPr>
              <a:pPr/>
              <a:t>‹#›</a:t>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Lst>
  <p:transition/>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latin typeface="Calibri"/>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latin typeface="Calibri"/>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B3C0AEA-CD41-4F3C-B390-ED135E50998F}" type="datetimeFigureOut">
              <a:rPr lang="en-US" smtClean="0">
                <a:solidFill>
                  <a:srgbClr val="69676D">
                    <a:shade val="90000"/>
                  </a:srgbClr>
                </a:solidFill>
                <a:latin typeface="Calibri"/>
              </a:rPr>
              <a:pPr/>
              <a:t>5/27/2023</a:t>
            </a:fld>
            <a:endParaRPr lang="en-US" dirty="0">
              <a:solidFill>
                <a:srgbClr val="69676D">
                  <a:shade val="90000"/>
                </a:srgbClr>
              </a:solidFill>
              <a:latin typeface="Calibri"/>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solidFill>
                <a:srgbClr val="69676D">
                  <a:shade val="90000"/>
                </a:srgbClr>
              </a:solidFill>
              <a:latin typeface="Calibri"/>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06E2B85-19E5-46B6-96E8-D48D86305B43}" type="slidenum">
              <a:rPr lang="en-US" smtClean="0">
                <a:solidFill>
                  <a:srgbClr val="69676D">
                    <a:shade val="90000"/>
                  </a:srgbClr>
                </a:solidFill>
                <a:latin typeface="Calibri"/>
              </a:rPr>
              <a:pPr/>
              <a:t>‹#›</a:t>
            </a:fld>
            <a:endParaRPr lang="en-US" dirty="0">
              <a:solidFill>
                <a:srgbClr val="69676D">
                  <a:shade val="90000"/>
                </a:srgbClr>
              </a:solidFill>
              <a:latin typeface="Calibri"/>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latin typeface="Calibri"/>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latin typeface="Calibri"/>
              </a:endParaRPr>
            </a:p>
          </p:txBody>
        </p:sp>
      </p:grpSp>
    </p:spTree>
    <p:extLst>
      <p:ext uri="{BB962C8B-B14F-4D97-AF65-F5344CB8AC3E}">
        <p14:creationId xmlns:p14="http://schemas.microsoft.com/office/powerpoint/2010/main" val="1685552599"/>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www2.rad.com/networks/2004/sliding_window/demo.html"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0.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9.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Rectangle 8"/>
          <p:cNvSpPr/>
          <p:nvPr/>
        </p:nvSpPr>
        <p:spPr>
          <a:xfrm>
            <a:off x="2602765" y="685800"/>
            <a:ext cx="3817071" cy="1415772"/>
          </a:xfrm>
          <a:prstGeom prst="rect">
            <a:avLst/>
          </a:prstGeom>
        </p:spPr>
        <p:txBody>
          <a:bodyPr wrap="none">
            <a:spAutoFit/>
          </a:bodyPr>
          <a:lstStyle/>
          <a:p>
            <a:pPr algn="ctr"/>
            <a:r>
              <a:rPr lang="en-US" sz="5400" kern="0" dirty="0">
                <a:solidFill>
                  <a:schemeClr val="accent6">
                    <a:lumMod val="75000"/>
                  </a:schemeClr>
                </a:solidFill>
                <a:latin typeface="Gill Sans MT" pitchFamily="34" charset="0"/>
                <a:cs typeface="Helvetica" pitchFamily="34" charset="0"/>
              </a:rPr>
              <a:t>TCP</a:t>
            </a:r>
            <a:r>
              <a:rPr lang="en-US" sz="5400" kern="0" dirty="0">
                <a:solidFill>
                  <a:srgbClr val="FFC000"/>
                </a:solidFill>
                <a:latin typeface="Gill Sans MT" pitchFamily="34" charset="0"/>
                <a:cs typeface="Helvetica" pitchFamily="34" charset="0"/>
              </a:rPr>
              <a:t> (part </a:t>
            </a:r>
            <a:r>
              <a:rPr lang="en-US" sz="5400" kern="0" dirty="0">
                <a:solidFill>
                  <a:srgbClr val="FFC000"/>
                </a:solidFill>
                <a:latin typeface="Arial" pitchFamily="34" charset="0"/>
                <a:cs typeface="Arial" pitchFamily="34" charset="0"/>
              </a:rPr>
              <a:t>2)</a:t>
            </a:r>
          </a:p>
          <a:p>
            <a:pPr lvl="0" algn="ctr"/>
            <a:r>
              <a:rPr lang="en-US" sz="3200" kern="0" dirty="0">
                <a:solidFill>
                  <a:srgbClr val="EEECE1">
                    <a:lumMod val="75000"/>
                  </a:srgbClr>
                </a:solidFill>
                <a:latin typeface="Gill Sans MT"/>
                <a:cs typeface="Arial" pitchFamily="34" charset="0"/>
              </a:rPr>
              <a:t>TCP Reliability</a:t>
            </a:r>
            <a:endParaRPr lang="en-US" sz="1600" kern="0" dirty="0">
              <a:solidFill>
                <a:srgbClr val="FFC000"/>
              </a:solidFill>
              <a:latin typeface="Arial" pitchFamily="34" charset="0"/>
              <a:cs typeface="Arial" pitchFamily="34" charset="0"/>
            </a:endParaRPr>
          </a:p>
        </p:txBody>
      </p:sp>
      <p:pic>
        <p:nvPicPr>
          <p:cNvPr id="58" name="Picture 57" descr="jq.png"/>
          <p:cNvPicPr>
            <a:picLocks noChangeAspect="1"/>
          </p:cNvPicPr>
          <p:nvPr/>
        </p:nvPicPr>
        <p:blipFill>
          <a:blip r:embed="rId3" cstate="print">
            <a:duotone>
              <a:schemeClr val="accent6">
                <a:shade val="45000"/>
                <a:satMod val="135000"/>
              </a:schemeClr>
              <a:prstClr val="white"/>
            </a:duotone>
          </a:blip>
          <a:stretch>
            <a:fillRect/>
          </a:stretch>
        </p:blipFill>
        <p:spPr>
          <a:xfrm>
            <a:off x="1295400" y="2362200"/>
            <a:ext cx="6484585" cy="3276600"/>
          </a:xfrm>
          <a:prstGeom prst="rect">
            <a:avLst/>
          </a:prstGeom>
        </p:spPr>
      </p:pic>
      <p:sp>
        <p:nvSpPr>
          <p:cNvPr id="2" name="Rectangle 1"/>
          <p:cNvSpPr/>
          <p:nvPr/>
        </p:nvSpPr>
        <p:spPr>
          <a:xfrm>
            <a:off x="1190312" y="5802868"/>
            <a:ext cx="6754824" cy="369332"/>
          </a:xfrm>
          <a:prstGeom prst="rect">
            <a:avLst/>
          </a:prstGeom>
        </p:spPr>
        <p:txBody>
          <a:bodyPr wrap="none">
            <a:spAutoFit/>
          </a:bodyPr>
          <a:lstStyle/>
          <a:p>
            <a:pPr algn="ctr"/>
            <a:r>
              <a:rPr lang="en-US" kern="0" dirty="0">
                <a:solidFill>
                  <a:srgbClr val="EEECE1">
                    <a:lumMod val="75000"/>
                  </a:srgbClr>
                </a:solidFill>
                <a:latin typeface="Gill Sans MT"/>
                <a:cs typeface="Arial" pitchFamily="34" charset="0"/>
              </a:rPr>
              <a:t>Protocols that maintain reliability during a TCP communication session</a:t>
            </a:r>
            <a:endParaRPr lang="en-US"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7441"/>
            <a:ext cx="9144000" cy="707886"/>
          </a:xfrm>
          <a:prstGeom prst="rect">
            <a:avLst/>
          </a:prstGeom>
          <a:solidFill>
            <a:schemeClr val="accent6">
              <a:lumMod val="75000"/>
            </a:schemeClr>
          </a:solidFill>
        </p:spPr>
        <p:txBody>
          <a:bodyPr wrap="square" rtlCol="0">
            <a:spAutoFit/>
          </a:bodyPr>
          <a:lstStyle/>
          <a:p>
            <a:pPr algn="ctr">
              <a:defRPr/>
            </a:pPr>
            <a:r>
              <a:rPr lang="en-US" sz="4000" b="1" dirty="0">
                <a:ln>
                  <a:solidFill>
                    <a:prstClr val="black"/>
                  </a:solidFill>
                </a:ln>
                <a:solidFill>
                  <a:prstClr val="white"/>
                </a:solidFill>
                <a:latin typeface="Tahoma" pitchFamily="34" charset="0"/>
                <a:cs typeface="Tahoma" pitchFamily="34" charset="0"/>
              </a:rPr>
              <a:t>TCP SW:</a:t>
            </a:r>
            <a:r>
              <a:rPr lang="en-US" sz="4000" dirty="0">
                <a:ln>
                  <a:solidFill>
                    <a:prstClr val="black"/>
                  </a:solidFill>
                </a:ln>
                <a:solidFill>
                  <a:prstClr val="white"/>
                </a:solidFill>
                <a:latin typeface="Tahoma" pitchFamily="34" charset="0"/>
                <a:cs typeface="Tahoma" pitchFamily="34" charset="0"/>
              </a:rPr>
              <a:t> Lost Segment</a:t>
            </a:r>
            <a:endParaRPr lang="th-TH" sz="4000" dirty="0">
              <a:ln>
                <a:solidFill>
                  <a:prstClr val="black"/>
                </a:solidFill>
              </a:ln>
              <a:solidFill>
                <a:prstClr val="white"/>
              </a:solidFill>
              <a:latin typeface="Tahoma" pitchFamily="34" charset="0"/>
              <a:cs typeface="Tahoma" pitchFamily="34" charset="0"/>
            </a:endParaRPr>
          </a:p>
        </p:txBody>
      </p:sp>
      <p:pic>
        <p:nvPicPr>
          <p:cNvPr id="6" name="Picture 10"/>
          <p:cNvPicPr>
            <a:picLocks noChangeAspect="1" noChangeArrowheads="1"/>
          </p:cNvPicPr>
          <p:nvPr/>
        </p:nvPicPr>
        <p:blipFill>
          <a:blip r:embed="rId3" cstate="print"/>
          <a:srcRect/>
          <a:stretch>
            <a:fillRect/>
          </a:stretch>
        </p:blipFill>
        <p:spPr bwMode="auto">
          <a:xfrm>
            <a:off x="852488" y="985838"/>
            <a:ext cx="6919912" cy="5567362"/>
          </a:xfrm>
          <a:prstGeom prst="rect">
            <a:avLst/>
          </a:prstGeom>
          <a:noFill/>
          <a:ln w="9525">
            <a:noFill/>
            <a:miter lim="800000"/>
            <a:headEnd/>
            <a:tailEnd/>
          </a:ln>
          <a:effectLst/>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7441"/>
            <a:ext cx="9144000" cy="707886"/>
          </a:xfrm>
          <a:prstGeom prst="rect">
            <a:avLst/>
          </a:prstGeom>
          <a:solidFill>
            <a:schemeClr val="accent6">
              <a:lumMod val="75000"/>
            </a:schemeClr>
          </a:solidFill>
        </p:spPr>
        <p:txBody>
          <a:bodyPr wrap="square" rtlCol="0">
            <a:spAutoFit/>
          </a:bodyPr>
          <a:lstStyle/>
          <a:p>
            <a:pPr algn="ctr">
              <a:defRPr/>
            </a:pPr>
            <a:r>
              <a:rPr lang="en-US" sz="4000" b="1" dirty="0">
                <a:ln>
                  <a:solidFill>
                    <a:prstClr val="black"/>
                  </a:solidFill>
                </a:ln>
                <a:solidFill>
                  <a:prstClr val="white"/>
                </a:solidFill>
                <a:latin typeface="Tahoma" pitchFamily="34" charset="0"/>
                <a:cs typeface="Tahoma" pitchFamily="34" charset="0"/>
              </a:rPr>
              <a:t>TCP SW: </a:t>
            </a:r>
            <a:r>
              <a:rPr lang="en-US" sz="4000" dirty="0">
                <a:ln>
                  <a:solidFill>
                    <a:prstClr val="black"/>
                  </a:solidFill>
                </a:ln>
                <a:solidFill>
                  <a:prstClr val="white"/>
                </a:solidFill>
                <a:latin typeface="Tahoma" pitchFamily="34" charset="0"/>
                <a:cs typeface="Tahoma" pitchFamily="34" charset="0"/>
              </a:rPr>
              <a:t>Lost Acknowledgement</a:t>
            </a:r>
            <a:endParaRPr lang="th-TH" sz="4000" dirty="0">
              <a:ln>
                <a:solidFill>
                  <a:prstClr val="black"/>
                </a:solidFill>
              </a:ln>
              <a:solidFill>
                <a:prstClr val="white"/>
              </a:solidFill>
              <a:latin typeface="Tahoma" pitchFamily="34" charset="0"/>
              <a:cs typeface="Tahoma" pitchFamily="34" charset="0"/>
            </a:endParaRPr>
          </a:p>
        </p:txBody>
      </p:sp>
      <p:pic>
        <p:nvPicPr>
          <p:cNvPr id="4" name="Picture 10"/>
          <p:cNvPicPr>
            <a:picLocks noChangeAspect="1" noChangeArrowheads="1"/>
          </p:cNvPicPr>
          <p:nvPr/>
        </p:nvPicPr>
        <p:blipFill>
          <a:blip r:embed="rId3" cstate="print"/>
          <a:srcRect/>
          <a:stretch>
            <a:fillRect/>
          </a:stretch>
        </p:blipFill>
        <p:spPr bwMode="auto">
          <a:xfrm>
            <a:off x="728663" y="1022350"/>
            <a:ext cx="7686675" cy="4808538"/>
          </a:xfrm>
          <a:prstGeom prst="rect">
            <a:avLst/>
          </a:prstGeom>
          <a:noFill/>
          <a:ln w="9525">
            <a:noFill/>
            <a:miter lim="800000"/>
            <a:headEnd/>
            <a:tailEnd/>
          </a:ln>
          <a:effectLst/>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7441"/>
            <a:ext cx="2286000" cy="584775"/>
          </a:xfrm>
          <a:prstGeom prst="rect">
            <a:avLst/>
          </a:prstGeom>
          <a:solidFill>
            <a:srgbClr val="FFFF00"/>
          </a:solidFill>
        </p:spPr>
        <p:txBody>
          <a:bodyPr wrap="square" rtlCol="0">
            <a:spAutoFit/>
          </a:bodyPr>
          <a:lstStyle/>
          <a:p>
            <a:pPr algn="ctr"/>
            <a:r>
              <a:rPr lang="en-US" sz="3200">
                <a:ln>
                  <a:solidFill>
                    <a:prstClr val="black"/>
                  </a:solidFill>
                </a:ln>
                <a:solidFill>
                  <a:schemeClr val="tx2"/>
                </a:solidFill>
                <a:latin typeface="Tahoma" pitchFamily="34" charset="0"/>
                <a:cs typeface="Tahoma" pitchFamily="34" charset="0"/>
              </a:rPr>
              <a:t>Summary</a:t>
            </a:r>
            <a:endParaRPr lang="th-TH" sz="3200" dirty="0">
              <a:ln>
                <a:solidFill>
                  <a:prstClr val="black"/>
                </a:solidFill>
              </a:ln>
              <a:solidFill>
                <a:schemeClr val="tx2"/>
              </a:solidFill>
              <a:latin typeface="Tahoma" pitchFamily="34" charset="0"/>
              <a:cs typeface="Tahoma" pitchFamily="34" charset="0"/>
            </a:endParaRPr>
          </a:p>
        </p:txBody>
      </p:sp>
      <p:sp>
        <p:nvSpPr>
          <p:cNvPr id="3" name="Rectangle 2"/>
          <p:cNvSpPr/>
          <p:nvPr/>
        </p:nvSpPr>
        <p:spPr>
          <a:xfrm>
            <a:off x="-76200" y="1066800"/>
            <a:ext cx="9144000" cy="3508653"/>
          </a:xfrm>
          <a:prstGeom prst="rect">
            <a:avLst/>
          </a:prstGeom>
        </p:spPr>
        <p:txBody>
          <a:bodyPr wrap="square">
            <a:spAutoFit/>
          </a:bodyPr>
          <a:lstStyle/>
          <a:p>
            <a:pPr marL="287338" indent="-1588" eaLnBrk="0" fontAlgn="base" hangingPunct="0">
              <a:lnSpc>
                <a:spcPct val="150000"/>
              </a:lnSpc>
              <a:spcBef>
                <a:spcPct val="20000"/>
              </a:spcBef>
              <a:spcAft>
                <a:spcPct val="0"/>
              </a:spcAft>
              <a:buClr>
                <a:srgbClr val="3333CC"/>
              </a:buClr>
              <a:buSzPct val="85000"/>
            </a:pPr>
            <a:r>
              <a:rPr lang="en-US" sz="2800" b="1" dirty="0">
                <a:ln w="0" cap="rnd" cmpd="thickThin">
                  <a:solidFill>
                    <a:schemeClr val="tx1"/>
                  </a:solidFill>
                  <a:bevel/>
                </a:ln>
                <a:solidFill>
                  <a:srgbClr val="000000"/>
                </a:solidFill>
                <a:latin typeface="Microsoft Sans Serif" pitchFamily="34" charset="0"/>
                <a:cs typeface="Microsoft Sans Serif" pitchFamily="34" charset="0"/>
              </a:rPr>
              <a:t>At the heart of TCP is the </a:t>
            </a:r>
            <a:r>
              <a:rPr lang="en-US" sz="2800" b="1" dirty="0">
                <a:ln w="0" cap="rnd" cmpd="thickThin">
                  <a:solidFill>
                    <a:schemeClr val="tx1"/>
                  </a:solidFill>
                  <a:bevel/>
                </a:ln>
                <a:solidFill>
                  <a:srgbClr val="C00000"/>
                </a:solidFill>
                <a:latin typeface="Microsoft Sans Serif" pitchFamily="34" charset="0"/>
                <a:cs typeface="Microsoft Sans Serif" pitchFamily="34" charset="0"/>
              </a:rPr>
              <a:t>end-to-end sliding windows </a:t>
            </a:r>
            <a:r>
              <a:rPr lang="en-US" sz="2800" b="1" dirty="0">
                <a:ln w="0" cap="rnd" cmpd="thickThin">
                  <a:solidFill>
                    <a:schemeClr val="tx1"/>
                  </a:solidFill>
                  <a:bevel/>
                </a:ln>
                <a:latin typeface="Microsoft Sans Serif" pitchFamily="34" charset="0"/>
                <a:cs typeface="Microsoft Sans Serif" pitchFamily="34" charset="0"/>
              </a:rPr>
              <a:t>:</a:t>
            </a:r>
            <a:endParaRPr lang="en-US" sz="2800" b="1" dirty="0">
              <a:ln w="0" cap="rnd" cmpd="thickThin">
                <a:solidFill>
                  <a:schemeClr val="tx1"/>
                </a:solidFill>
                <a:bevel/>
              </a:ln>
              <a:solidFill>
                <a:srgbClr val="FF6600"/>
              </a:solidFill>
              <a:latin typeface="Microsoft Sans Serif" pitchFamily="34" charset="0"/>
              <a:cs typeface="Microsoft Sans Serif" pitchFamily="34" charset="0"/>
            </a:endParaRPr>
          </a:p>
          <a:p>
            <a:pPr marL="744538" lvl="1" indent="-457200">
              <a:lnSpc>
                <a:spcPct val="150000"/>
              </a:lnSpc>
              <a:buClr>
                <a:srgbClr val="C00000"/>
              </a:buClr>
              <a:buAutoNum type="arabicParenR"/>
            </a:pPr>
            <a:r>
              <a:rPr lang="en-US" sz="2400" dirty="0">
                <a:ln>
                  <a:solidFill>
                    <a:schemeClr val="tx1"/>
                  </a:solidFill>
                </a:ln>
                <a:solidFill>
                  <a:schemeClr val="accent1"/>
                </a:solidFill>
                <a:latin typeface="Sabon-Roman"/>
              </a:rPr>
              <a:t>TCP requires </a:t>
            </a:r>
            <a:r>
              <a:rPr lang="en-US" sz="2400" dirty="0">
                <a:ln>
                  <a:solidFill>
                    <a:schemeClr val="tx1"/>
                  </a:solidFill>
                </a:ln>
                <a:solidFill>
                  <a:srgbClr val="FF6600"/>
                </a:solidFill>
                <a:latin typeface="Sabon-Roman"/>
              </a:rPr>
              <a:t>explicit connection establishment/ breakdown</a:t>
            </a:r>
          </a:p>
          <a:p>
            <a:pPr marL="744538" lvl="1" indent="-457200">
              <a:lnSpc>
                <a:spcPct val="150000"/>
              </a:lnSpc>
              <a:buClr>
                <a:srgbClr val="C00000"/>
              </a:buClr>
              <a:buFontTx/>
              <a:buAutoNum type="arabicParenR"/>
            </a:pPr>
            <a:r>
              <a:rPr lang="en-US" sz="2400" dirty="0">
                <a:ln>
                  <a:solidFill>
                    <a:schemeClr val="tx1"/>
                  </a:solidFill>
                </a:ln>
                <a:solidFill>
                  <a:schemeClr val="accent1"/>
                </a:solidFill>
                <a:latin typeface="Sabon-Roman"/>
              </a:rPr>
              <a:t>TCP requires </a:t>
            </a:r>
            <a:r>
              <a:rPr lang="en-US" sz="2400" dirty="0">
                <a:ln>
                  <a:solidFill>
                    <a:schemeClr val="tx1"/>
                  </a:solidFill>
                </a:ln>
                <a:solidFill>
                  <a:srgbClr val="FF6600"/>
                </a:solidFill>
                <a:latin typeface="Sabon-Roman"/>
              </a:rPr>
              <a:t>adaptive timeout mechanism </a:t>
            </a:r>
          </a:p>
          <a:p>
            <a:pPr marL="744538" lvl="1" indent="-457200">
              <a:lnSpc>
                <a:spcPct val="150000"/>
              </a:lnSpc>
              <a:buClr>
                <a:srgbClr val="C00000"/>
              </a:buClr>
              <a:buFontTx/>
              <a:buAutoNum type="arabicParenR"/>
            </a:pPr>
            <a:r>
              <a:rPr lang="en-US" sz="2400" dirty="0">
                <a:ln>
                  <a:solidFill>
                    <a:schemeClr val="tx1"/>
                  </a:solidFill>
                </a:ln>
                <a:solidFill>
                  <a:schemeClr val="accent1"/>
                </a:solidFill>
                <a:latin typeface="Sabon-Roman"/>
              </a:rPr>
              <a:t>TCP must be able to handle </a:t>
            </a:r>
            <a:r>
              <a:rPr lang="en-US" sz="2400" dirty="0">
                <a:ln>
                  <a:solidFill>
                    <a:schemeClr val="tx1"/>
                  </a:solidFill>
                </a:ln>
                <a:solidFill>
                  <a:srgbClr val="FF6600"/>
                </a:solidFill>
                <a:latin typeface="Sabon-Roman"/>
              </a:rPr>
              <a:t>packets way out of order</a:t>
            </a:r>
          </a:p>
          <a:p>
            <a:pPr marL="744538" lvl="1" indent="-457200">
              <a:lnSpc>
                <a:spcPct val="150000"/>
              </a:lnSpc>
              <a:buClr>
                <a:srgbClr val="C00000"/>
              </a:buClr>
              <a:buAutoNum type="arabicParenR"/>
            </a:pPr>
            <a:r>
              <a:rPr lang="en-US" sz="2400" dirty="0">
                <a:ln>
                  <a:solidFill>
                    <a:schemeClr val="tx1"/>
                  </a:solidFill>
                </a:ln>
                <a:solidFill>
                  <a:schemeClr val="accent1"/>
                </a:solidFill>
                <a:latin typeface="Sabon-Roman"/>
              </a:rPr>
              <a:t>TCP must support </a:t>
            </a:r>
            <a:r>
              <a:rPr lang="en-US" sz="2400" dirty="0">
                <a:ln>
                  <a:solidFill>
                    <a:schemeClr val="tx1"/>
                  </a:solidFill>
                </a:ln>
                <a:solidFill>
                  <a:srgbClr val="FF6600"/>
                </a:solidFill>
                <a:latin typeface="Sabon-Roman"/>
              </a:rPr>
              <a:t>parameter negotiation and flow-control</a:t>
            </a:r>
          </a:p>
          <a:p>
            <a:pPr marL="744538" lvl="1" indent="-457200">
              <a:lnSpc>
                <a:spcPct val="150000"/>
              </a:lnSpc>
              <a:buClr>
                <a:srgbClr val="C00000"/>
              </a:buClr>
              <a:buAutoNum type="arabicParenR"/>
            </a:pPr>
            <a:r>
              <a:rPr lang="en-US" sz="2400" dirty="0">
                <a:ln>
                  <a:solidFill>
                    <a:schemeClr val="tx1"/>
                  </a:solidFill>
                </a:ln>
                <a:solidFill>
                  <a:schemeClr val="accent1"/>
                </a:solidFill>
                <a:latin typeface="Sabon-Roman"/>
              </a:rPr>
              <a:t>TCP must be able to deal with </a:t>
            </a:r>
            <a:r>
              <a:rPr lang="en-US" sz="2400" dirty="0">
                <a:ln>
                  <a:solidFill>
                    <a:schemeClr val="tx1"/>
                  </a:solidFill>
                </a:ln>
                <a:solidFill>
                  <a:srgbClr val="FF6600"/>
                </a:solidFill>
                <a:latin typeface="Sabon-Roman"/>
              </a:rPr>
              <a:t>network congestion</a:t>
            </a:r>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3105835"/>
            <a:ext cx="6781800" cy="369332"/>
          </a:xfrm>
          <a:prstGeom prst="rect">
            <a:avLst/>
          </a:prstGeom>
        </p:spPr>
        <p:txBody>
          <a:bodyPr wrap="square">
            <a:spAutoFit/>
          </a:bodyPr>
          <a:lstStyle/>
          <a:p>
            <a:r>
              <a:rPr lang="en-US" dirty="0">
                <a:hlinkClick r:id="rId2"/>
              </a:rPr>
              <a:t>http://www2.rad.com/networks/2004/sliding_window/demo.html</a:t>
            </a:r>
            <a:r>
              <a:rPr lang="en-US" dirty="0"/>
              <a:t> </a:t>
            </a:r>
          </a:p>
        </p:txBody>
      </p:sp>
      <p:sp>
        <p:nvSpPr>
          <p:cNvPr id="3" name="TextBox 2"/>
          <p:cNvSpPr txBox="1"/>
          <p:nvPr/>
        </p:nvSpPr>
        <p:spPr>
          <a:xfrm>
            <a:off x="0" y="-7441"/>
            <a:ext cx="9144000" cy="707886"/>
          </a:xfrm>
          <a:prstGeom prst="rect">
            <a:avLst/>
          </a:prstGeom>
          <a:solidFill>
            <a:schemeClr val="accent6">
              <a:lumMod val="75000"/>
            </a:schemeClr>
          </a:solidFill>
        </p:spPr>
        <p:txBody>
          <a:bodyPr wrap="square" rtlCol="0">
            <a:spAutoFit/>
          </a:bodyPr>
          <a:lstStyle/>
          <a:p>
            <a:pPr algn="ctr">
              <a:defRPr/>
            </a:pPr>
            <a:r>
              <a:rPr lang="en-US" sz="4000" b="1" dirty="0">
                <a:ln>
                  <a:solidFill>
                    <a:prstClr val="black"/>
                  </a:solidFill>
                </a:ln>
                <a:solidFill>
                  <a:prstClr val="white"/>
                </a:solidFill>
                <a:latin typeface="Tahoma" pitchFamily="34" charset="0"/>
                <a:cs typeface="Tahoma" pitchFamily="34" charset="0"/>
              </a:rPr>
              <a:t>Online Demo</a:t>
            </a:r>
            <a:endParaRPr lang="th-TH" sz="4000" dirty="0">
              <a:ln>
                <a:solidFill>
                  <a:prstClr val="black"/>
                </a:solidFill>
              </a:ln>
              <a:solidFill>
                <a:prstClr val="white"/>
              </a:solidFill>
              <a:latin typeface="Tahoma" pitchFamily="34" charset="0"/>
              <a:cs typeface="Tahoma" pitchFamily="34" charset="0"/>
            </a:endParaRPr>
          </a:p>
        </p:txBody>
      </p:sp>
      <p:sp>
        <p:nvSpPr>
          <p:cNvPr id="4" name="Rectangle 3"/>
          <p:cNvSpPr/>
          <p:nvPr/>
        </p:nvSpPr>
        <p:spPr>
          <a:xfrm>
            <a:off x="762000" y="1524000"/>
            <a:ext cx="6647974" cy="646331"/>
          </a:xfrm>
          <a:prstGeom prst="rect">
            <a:avLst/>
          </a:prstGeom>
        </p:spPr>
        <p:txBody>
          <a:bodyPr wrap="none">
            <a:spAutoFit/>
          </a:bodyPr>
          <a:lstStyle/>
          <a:p>
            <a:r>
              <a:rPr lang="en-US" dirty="0">
                <a:ln>
                  <a:solidFill>
                    <a:schemeClr val="tx1"/>
                  </a:solidFill>
                </a:ln>
                <a:solidFill>
                  <a:schemeClr val="accent1"/>
                </a:solidFill>
                <a:latin typeface="Sabon-Roman"/>
              </a:rPr>
              <a:t>Use the following link to see an interactive online demo</a:t>
            </a:r>
          </a:p>
          <a:p>
            <a:r>
              <a:rPr lang="en-US" dirty="0">
                <a:ln>
                  <a:solidFill>
                    <a:schemeClr val="tx1"/>
                  </a:solidFill>
                </a:ln>
                <a:solidFill>
                  <a:schemeClr val="accent1"/>
                </a:solidFill>
                <a:latin typeface="Sabon-Roman"/>
              </a:rPr>
              <a:t>for TCP windows</a:t>
            </a:r>
            <a:endParaRPr lang="en-US"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10"/>
          <p:cNvPicPr>
            <a:picLocks noChangeAspect="1" noChangeArrowheads="1"/>
          </p:cNvPicPr>
          <p:nvPr/>
        </p:nvPicPr>
        <p:blipFill>
          <a:blip r:embed="rId3" cstate="print">
            <a:clrChange>
              <a:clrFrom>
                <a:srgbClr val="FFFFFF"/>
              </a:clrFrom>
              <a:clrTo>
                <a:srgbClr val="FFFFFF">
                  <a:alpha val="0"/>
                </a:srgbClr>
              </a:clrTo>
            </a:clrChange>
            <a:duotone>
              <a:schemeClr val="accent6">
                <a:shade val="45000"/>
                <a:satMod val="135000"/>
              </a:schemeClr>
              <a:prstClr val="white"/>
            </a:duotone>
          </a:blip>
          <a:srcRect/>
          <a:stretch>
            <a:fillRect/>
          </a:stretch>
        </p:blipFill>
        <p:spPr bwMode="auto">
          <a:xfrm>
            <a:off x="1840442" y="2667000"/>
            <a:ext cx="5322358" cy="3581400"/>
          </a:xfrm>
          <a:prstGeom prst="rect">
            <a:avLst/>
          </a:prstGeom>
          <a:noFill/>
          <a:ln w="9525">
            <a:noFill/>
            <a:miter lim="800000"/>
            <a:headEnd/>
            <a:tailEnd/>
          </a:ln>
          <a:effectLst/>
        </p:spPr>
      </p:pic>
      <p:sp>
        <p:nvSpPr>
          <p:cNvPr id="5" name="Rectangle 4"/>
          <p:cNvSpPr/>
          <p:nvPr/>
        </p:nvSpPr>
        <p:spPr>
          <a:xfrm>
            <a:off x="2284801" y="685800"/>
            <a:ext cx="4405372" cy="1415772"/>
          </a:xfrm>
          <a:prstGeom prst="rect">
            <a:avLst/>
          </a:prstGeom>
        </p:spPr>
        <p:txBody>
          <a:bodyPr wrap="none">
            <a:spAutoFit/>
          </a:bodyPr>
          <a:lstStyle/>
          <a:p>
            <a:pPr algn="ctr"/>
            <a:r>
              <a:rPr lang="en-US" sz="5400" kern="0" dirty="0">
                <a:solidFill>
                  <a:schemeClr val="accent6">
                    <a:lumMod val="75000"/>
                  </a:schemeClr>
                </a:solidFill>
                <a:latin typeface="Gill Sans MT" pitchFamily="34" charset="0"/>
                <a:cs typeface="Helvetica" pitchFamily="34" charset="0"/>
              </a:rPr>
              <a:t>TCP</a:t>
            </a:r>
            <a:r>
              <a:rPr lang="en-US" sz="5400" kern="0" dirty="0">
                <a:solidFill>
                  <a:srgbClr val="FFC000"/>
                </a:solidFill>
                <a:latin typeface="Gill Sans MT" pitchFamily="34" charset="0"/>
                <a:cs typeface="Helvetica" pitchFamily="34" charset="0"/>
              </a:rPr>
              <a:t> (part </a:t>
            </a:r>
            <a:r>
              <a:rPr lang="en-US" sz="5400" kern="0" dirty="0">
                <a:solidFill>
                  <a:srgbClr val="FFC000"/>
                </a:solidFill>
                <a:latin typeface="Arial" pitchFamily="34" charset="0"/>
                <a:cs typeface="Arial" pitchFamily="34" charset="0"/>
              </a:rPr>
              <a:t>3)</a:t>
            </a:r>
          </a:p>
          <a:p>
            <a:pPr lvl="0" algn="ctr"/>
            <a:r>
              <a:rPr lang="en-US" sz="3200" kern="0" dirty="0">
                <a:solidFill>
                  <a:srgbClr val="EEECE1">
                    <a:lumMod val="75000"/>
                  </a:srgbClr>
                </a:solidFill>
                <a:latin typeface="Gill Sans MT"/>
                <a:cs typeface="Arial" pitchFamily="34" charset="0"/>
              </a:rPr>
              <a:t>TCP Congestion Control</a:t>
            </a:r>
            <a:endParaRPr lang="en-US" sz="1600" kern="0" dirty="0">
              <a:solidFill>
                <a:srgbClr val="FFC000"/>
              </a:solidFill>
              <a:latin typeface="Arial" pitchFamily="34" charset="0"/>
              <a:cs typeface="Arial" pitchFamily="34" charset="0"/>
            </a:endParaRPr>
          </a:p>
        </p:txBody>
      </p:sp>
      <p:sp>
        <p:nvSpPr>
          <p:cNvPr id="6" name="Rectangle 5"/>
          <p:cNvSpPr/>
          <p:nvPr/>
        </p:nvSpPr>
        <p:spPr>
          <a:xfrm>
            <a:off x="4953000" y="6336268"/>
            <a:ext cx="4044697" cy="369332"/>
          </a:xfrm>
          <a:prstGeom prst="rect">
            <a:avLst/>
          </a:prstGeom>
        </p:spPr>
        <p:txBody>
          <a:bodyPr wrap="none">
            <a:spAutoFit/>
          </a:bodyPr>
          <a:lstStyle/>
          <a:p>
            <a:r>
              <a:rPr lang="en-US" kern="0" dirty="0">
                <a:solidFill>
                  <a:schemeClr val="accent6">
                    <a:lumMod val="75000"/>
                  </a:schemeClr>
                </a:solidFill>
                <a:latin typeface="Gill Sans MT" pitchFamily="34" charset="0"/>
                <a:cs typeface="Helvetica" pitchFamily="34" charset="0"/>
              </a:rPr>
              <a:t>Lecture Slides Courtesy: </a:t>
            </a:r>
            <a:r>
              <a:rPr lang="en-US" kern="0" dirty="0" err="1">
                <a:solidFill>
                  <a:schemeClr val="accent6">
                    <a:lumMod val="75000"/>
                  </a:schemeClr>
                </a:solidFill>
                <a:latin typeface="Gill Sans MT" pitchFamily="34" charset="0"/>
                <a:cs typeface="Helvetica" pitchFamily="34" charset="0"/>
              </a:rPr>
              <a:t>Dr</a:t>
            </a:r>
            <a:r>
              <a:rPr lang="en-US" kern="0" dirty="0">
                <a:solidFill>
                  <a:schemeClr val="accent6">
                    <a:lumMod val="75000"/>
                  </a:schemeClr>
                </a:solidFill>
                <a:latin typeface="Gill Sans MT" pitchFamily="34" charset="0"/>
                <a:cs typeface="Helvetica" pitchFamily="34" charset="0"/>
              </a:rPr>
              <a:t> </a:t>
            </a:r>
            <a:r>
              <a:rPr lang="en-US" kern="0" dirty="0" err="1">
                <a:solidFill>
                  <a:schemeClr val="accent6">
                    <a:lumMod val="75000"/>
                  </a:schemeClr>
                </a:solidFill>
                <a:latin typeface="Gill Sans MT" pitchFamily="34" charset="0"/>
                <a:cs typeface="Helvetica" pitchFamily="34" charset="0"/>
              </a:rPr>
              <a:t>Junaid</a:t>
            </a:r>
            <a:r>
              <a:rPr lang="en-US" kern="0" dirty="0">
                <a:solidFill>
                  <a:schemeClr val="accent6">
                    <a:lumMod val="75000"/>
                  </a:schemeClr>
                </a:solidFill>
                <a:latin typeface="Gill Sans MT" pitchFamily="34" charset="0"/>
                <a:cs typeface="Helvetica" pitchFamily="34" charset="0"/>
              </a:rPr>
              <a:t> </a:t>
            </a:r>
            <a:r>
              <a:rPr lang="en-US" kern="0" dirty="0" err="1">
                <a:solidFill>
                  <a:schemeClr val="accent6">
                    <a:lumMod val="75000"/>
                  </a:schemeClr>
                </a:solidFill>
                <a:latin typeface="Gill Sans MT" pitchFamily="34" charset="0"/>
                <a:cs typeface="Helvetica" pitchFamily="34" charset="0"/>
              </a:rPr>
              <a:t>Qadir</a:t>
            </a:r>
            <a:endParaRPr lang="en-US" dirty="0"/>
          </a:p>
        </p:txBody>
      </p:sp>
    </p:spTree>
    <p:extLst>
      <p:ext uri="{BB962C8B-B14F-4D97-AF65-F5344CB8AC3E}">
        <p14:creationId xmlns:p14="http://schemas.microsoft.com/office/powerpoint/2010/main" val="2178807241"/>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50" name="Rectangle 10"/>
          <p:cNvSpPr>
            <a:spLocks noChangeArrowheads="1"/>
          </p:cNvSpPr>
          <p:nvPr/>
        </p:nvSpPr>
        <p:spPr bwMode="auto">
          <a:xfrm>
            <a:off x="76200" y="1009650"/>
            <a:ext cx="9144000" cy="895350"/>
          </a:xfrm>
          <a:prstGeom prst="rect">
            <a:avLst/>
          </a:prstGeom>
          <a:noFill/>
          <a:ln w="9525">
            <a:noFill/>
            <a:miter lim="800000"/>
            <a:headEnd/>
            <a:tailEnd/>
          </a:ln>
          <a:effectLst/>
        </p:spPr>
        <p:txBody>
          <a:bodyPr/>
          <a:lstStyle/>
          <a:p>
            <a:pPr eaLnBrk="0" fontAlgn="base" hangingPunct="0">
              <a:spcBef>
                <a:spcPct val="20000"/>
              </a:spcBef>
              <a:spcAft>
                <a:spcPct val="0"/>
              </a:spcAft>
              <a:buClr>
                <a:srgbClr val="3333CC"/>
              </a:buClr>
              <a:buSzPct val="85000"/>
            </a:pPr>
            <a:endParaRPr lang="en-US" sz="3600" b="1" dirty="0">
              <a:ln w="0" cap="rnd" cmpd="thickThin">
                <a:solidFill>
                  <a:prstClr val="black"/>
                </a:solidFill>
                <a:bevel/>
              </a:ln>
              <a:solidFill>
                <a:srgbClr val="FF6600"/>
              </a:solidFill>
              <a:latin typeface="Microsoft Sans Serif" pitchFamily="34" charset="0"/>
              <a:cs typeface="Microsoft Sans Serif" pitchFamily="34" charset="0"/>
            </a:endParaRPr>
          </a:p>
        </p:txBody>
      </p:sp>
      <p:sp>
        <p:nvSpPr>
          <p:cNvPr id="15" name="TextBox 14"/>
          <p:cNvSpPr txBox="1"/>
          <p:nvPr/>
        </p:nvSpPr>
        <p:spPr>
          <a:xfrm>
            <a:off x="0" y="0"/>
            <a:ext cx="9144000" cy="754053"/>
          </a:xfrm>
          <a:prstGeom prst="rect">
            <a:avLst/>
          </a:prstGeom>
          <a:solidFill>
            <a:srgbClr val="F79646">
              <a:lumMod val="75000"/>
            </a:srgbClr>
          </a:solidFill>
        </p:spPr>
        <p:txBody>
          <a:bodyPr wrap="square" rtlCol="0">
            <a:spAutoFit/>
          </a:bodyPr>
          <a:lstStyle/>
          <a:p>
            <a:pPr algn="ctr">
              <a:defRPr/>
            </a:pPr>
            <a:r>
              <a:rPr lang="en-US" sz="4300" b="1" dirty="0">
                <a:ln>
                  <a:solidFill>
                    <a:prstClr val="black"/>
                  </a:solidFill>
                </a:ln>
                <a:solidFill>
                  <a:prstClr val="white"/>
                </a:solidFill>
                <a:latin typeface="Tahoma" pitchFamily="34" charset="0"/>
                <a:cs typeface="Tahoma" pitchFamily="34" charset="0"/>
              </a:rPr>
              <a:t>Topic’s objectives</a:t>
            </a:r>
            <a:endParaRPr lang="th-TH" sz="4300" b="1" dirty="0">
              <a:ln>
                <a:solidFill>
                  <a:prstClr val="black"/>
                </a:solidFill>
              </a:ln>
              <a:solidFill>
                <a:prstClr val="white"/>
              </a:solidFill>
              <a:latin typeface="Tahoma" pitchFamily="34" charset="0"/>
              <a:cs typeface="Tahoma" pitchFamily="34" charset="0"/>
            </a:endParaRPr>
          </a:p>
        </p:txBody>
      </p:sp>
      <p:grpSp>
        <p:nvGrpSpPr>
          <p:cNvPr id="7" name="Group 6"/>
          <p:cNvGrpSpPr/>
          <p:nvPr/>
        </p:nvGrpSpPr>
        <p:grpSpPr>
          <a:xfrm>
            <a:off x="0" y="914400"/>
            <a:ext cx="9144000" cy="5755422"/>
            <a:chOff x="76200" y="1226403"/>
            <a:chExt cx="9144000" cy="5755422"/>
          </a:xfrm>
        </p:grpSpPr>
        <p:sp>
          <p:nvSpPr>
            <p:cNvPr id="8" name="Rectangle 7"/>
            <p:cNvSpPr/>
            <p:nvPr/>
          </p:nvSpPr>
          <p:spPr>
            <a:xfrm>
              <a:off x="76200" y="1226403"/>
              <a:ext cx="9144000" cy="707886"/>
            </a:xfrm>
            <a:prstGeom prst="rect">
              <a:avLst/>
            </a:prstGeom>
          </p:spPr>
          <p:txBody>
            <a:bodyPr wrap="square">
              <a:spAutoFit/>
            </a:bodyPr>
            <a:lstStyle/>
            <a:p>
              <a:pPr marL="514350" lvl="0" indent="-514350" algn="ctr" eaLnBrk="0" fontAlgn="base" hangingPunct="0">
                <a:spcBef>
                  <a:spcPct val="20000"/>
                </a:spcBef>
                <a:spcAft>
                  <a:spcPct val="0"/>
                </a:spcAft>
                <a:buClr>
                  <a:srgbClr val="FF6600"/>
                </a:buClr>
                <a:buSzPct val="85000"/>
              </a:pPr>
              <a:r>
                <a:rPr lang="en-US" sz="4000" b="1" dirty="0">
                  <a:ln w="0" cap="rnd" cmpd="thickThin">
                    <a:solidFill>
                      <a:prstClr val="black"/>
                    </a:solidFill>
                    <a:bevel/>
                  </a:ln>
                  <a:solidFill>
                    <a:srgbClr val="FF0000"/>
                  </a:solidFill>
                  <a:latin typeface="Microsoft Sans Serif" pitchFamily="34" charset="0"/>
                  <a:cs typeface="Microsoft Sans Serif" pitchFamily="34" charset="0"/>
                </a:rPr>
                <a:t>To learn about:</a:t>
              </a:r>
              <a:endParaRPr lang="en-US" sz="3600" b="1" dirty="0">
                <a:ln w="0" cap="rnd" cmpd="thickThin">
                  <a:solidFill>
                    <a:prstClr val="black"/>
                  </a:solidFill>
                  <a:bevel/>
                </a:ln>
                <a:solidFill>
                  <a:srgbClr val="FF0000"/>
                </a:solidFill>
                <a:latin typeface="Microsoft Sans Serif" pitchFamily="34" charset="0"/>
                <a:cs typeface="Microsoft Sans Serif" pitchFamily="34" charset="0"/>
              </a:endParaRPr>
            </a:p>
          </p:txBody>
        </p:sp>
        <p:sp>
          <p:nvSpPr>
            <p:cNvPr id="10" name="Rectangle 9"/>
            <p:cNvSpPr/>
            <p:nvPr/>
          </p:nvSpPr>
          <p:spPr>
            <a:xfrm>
              <a:off x="685800" y="2057400"/>
              <a:ext cx="7848600" cy="4924425"/>
            </a:xfrm>
            <a:prstGeom prst="rect">
              <a:avLst/>
            </a:prstGeom>
          </p:spPr>
          <p:txBody>
            <a:bodyPr wrap="square">
              <a:spAutoFit/>
            </a:bodyPr>
            <a:lstStyle/>
            <a:p>
              <a:pPr marL="514350" indent="-514350" eaLnBrk="0" fontAlgn="base" hangingPunct="0">
                <a:lnSpc>
                  <a:spcPct val="150000"/>
                </a:lnSpc>
                <a:spcBef>
                  <a:spcPct val="20000"/>
                </a:spcBef>
                <a:spcAft>
                  <a:spcPct val="0"/>
                </a:spcAft>
                <a:buClr>
                  <a:srgbClr val="FF6600"/>
                </a:buClr>
                <a:buSzPct val="100000"/>
                <a:buAutoNum type="arabicParenR"/>
              </a:pPr>
              <a:r>
                <a:rPr lang="en-US" sz="2800" b="1" dirty="0">
                  <a:ln w="0" cap="rnd" cmpd="thickThin">
                    <a:solidFill>
                      <a:prstClr val="black"/>
                    </a:solidFill>
                    <a:bevel/>
                  </a:ln>
                  <a:solidFill>
                    <a:srgbClr val="000000"/>
                  </a:solidFill>
                  <a:latin typeface="Microsoft Sans Serif" pitchFamily="34" charset="0"/>
                  <a:cs typeface="Microsoft Sans Serif" pitchFamily="34" charset="0"/>
                </a:rPr>
                <a:t>Flow Control vs. Congestion Control</a:t>
              </a:r>
            </a:p>
            <a:p>
              <a:pPr marL="514350" indent="-514350" eaLnBrk="0" fontAlgn="base" hangingPunct="0">
                <a:lnSpc>
                  <a:spcPct val="150000"/>
                </a:lnSpc>
                <a:spcBef>
                  <a:spcPct val="20000"/>
                </a:spcBef>
                <a:spcAft>
                  <a:spcPct val="0"/>
                </a:spcAft>
                <a:buClr>
                  <a:srgbClr val="FF6600"/>
                </a:buClr>
                <a:buSzPct val="100000"/>
                <a:buAutoNum type="arabicParenR"/>
              </a:pPr>
              <a:r>
                <a:rPr lang="en-US" sz="2800" b="1" dirty="0">
                  <a:ln w="0" cap="rnd" cmpd="thickThin">
                    <a:solidFill>
                      <a:prstClr val="black"/>
                    </a:solidFill>
                    <a:bevel/>
                  </a:ln>
                  <a:solidFill>
                    <a:srgbClr val="000000"/>
                  </a:solidFill>
                  <a:latin typeface="Microsoft Sans Serif" pitchFamily="34" charset="0"/>
                  <a:cs typeface="Microsoft Sans Serif" pitchFamily="34" charset="0"/>
                </a:rPr>
                <a:t>TCP’s Congestion Control</a:t>
              </a:r>
            </a:p>
            <a:p>
              <a:pPr marL="971550" lvl="1" indent="-514350" eaLnBrk="0" fontAlgn="base" hangingPunct="0">
                <a:lnSpc>
                  <a:spcPct val="150000"/>
                </a:lnSpc>
                <a:spcBef>
                  <a:spcPct val="20000"/>
                </a:spcBef>
                <a:spcAft>
                  <a:spcPct val="0"/>
                </a:spcAft>
                <a:buClr>
                  <a:srgbClr val="FF6600"/>
                </a:buClr>
                <a:buSzPct val="100000"/>
                <a:buFont typeface="+mj-lt"/>
                <a:buAutoNum type="alphaLcPeriod"/>
              </a:pPr>
              <a:r>
                <a:rPr lang="en-US" sz="2600" b="1" dirty="0">
                  <a:ln w="0" cap="rnd" cmpd="thickThin">
                    <a:solidFill>
                      <a:prstClr val="black"/>
                    </a:solidFill>
                    <a:bevel/>
                  </a:ln>
                  <a:solidFill>
                    <a:schemeClr val="tx1">
                      <a:lumMod val="65000"/>
                      <a:lumOff val="35000"/>
                    </a:schemeClr>
                  </a:solidFill>
                  <a:latin typeface="Microsoft Sans Serif" pitchFamily="34" charset="0"/>
                  <a:cs typeface="Microsoft Sans Serif" pitchFamily="34" charset="0"/>
                </a:rPr>
                <a:t>Slow Start</a:t>
              </a:r>
            </a:p>
            <a:p>
              <a:pPr marL="971550" lvl="1" indent="-514350" eaLnBrk="0" fontAlgn="base" hangingPunct="0">
                <a:lnSpc>
                  <a:spcPct val="150000"/>
                </a:lnSpc>
                <a:spcBef>
                  <a:spcPct val="20000"/>
                </a:spcBef>
                <a:spcAft>
                  <a:spcPct val="0"/>
                </a:spcAft>
                <a:buClr>
                  <a:srgbClr val="FF6600"/>
                </a:buClr>
                <a:buSzPct val="100000"/>
                <a:buFont typeface="+mj-lt"/>
                <a:buAutoNum type="alphaLcPeriod"/>
              </a:pPr>
              <a:r>
                <a:rPr lang="en-US" sz="2600" b="1" dirty="0">
                  <a:ln w="0" cap="rnd" cmpd="thickThin">
                    <a:solidFill>
                      <a:prstClr val="black"/>
                    </a:solidFill>
                    <a:bevel/>
                  </a:ln>
                  <a:solidFill>
                    <a:schemeClr val="tx1">
                      <a:lumMod val="65000"/>
                      <a:lumOff val="35000"/>
                    </a:schemeClr>
                  </a:solidFill>
                  <a:latin typeface="Microsoft Sans Serif" pitchFamily="34" charset="0"/>
                  <a:cs typeface="Microsoft Sans Serif" pitchFamily="34" charset="0"/>
                </a:rPr>
                <a:t>AIMD Congestion Avoidance</a:t>
              </a:r>
            </a:p>
            <a:p>
              <a:pPr marL="971550" lvl="1" indent="-514350" eaLnBrk="0" fontAlgn="base" hangingPunct="0">
                <a:lnSpc>
                  <a:spcPct val="150000"/>
                </a:lnSpc>
                <a:spcBef>
                  <a:spcPct val="20000"/>
                </a:spcBef>
                <a:spcAft>
                  <a:spcPct val="0"/>
                </a:spcAft>
                <a:buClr>
                  <a:srgbClr val="FF6600"/>
                </a:buClr>
                <a:buSzPct val="100000"/>
                <a:buFont typeface="+mj-lt"/>
                <a:buAutoNum type="alphaLcPeriod"/>
              </a:pPr>
              <a:r>
                <a:rPr lang="en-US" sz="2600" b="1" dirty="0">
                  <a:ln w="0" cap="rnd" cmpd="thickThin">
                    <a:solidFill>
                      <a:prstClr val="black"/>
                    </a:solidFill>
                    <a:bevel/>
                  </a:ln>
                  <a:solidFill>
                    <a:schemeClr val="tx1">
                      <a:lumMod val="65000"/>
                      <a:lumOff val="35000"/>
                    </a:schemeClr>
                  </a:solidFill>
                  <a:latin typeface="Microsoft Sans Serif" pitchFamily="34" charset="0"/>
                  <a:cs typeface="Microsoft Sans Serif" pitchFamily="34" charset="0"/>
                </a:rPr>
                <a:t>Fast Recovery and Fast Retransmit</a:t>
              </a:r>
            </a:p>
            <a:p>
              <a:pPr marL="514350" lvl="1" indent="-514350" eaLnBrk="0" fontAlgn="base" hangingPunct="0">
                <a:lnSpc>
                  <a:spcPct val="150000"/>
                </a:lnSpc>
                <a:spcBef>
                  <a:spcPct val="20000"/>
                </a:spcBef>
                <a:spcAft>
                  <a:spcPct val="0"/>
                </a:spcAft>
                <a:buClr>
                  <a:srgbClr val="FF6600"/>
                </a:buClr>
                <a:buSzPct val="100000"/>
                <a:buFont typeface="+mj-lt"/>
                <a:buAutoNum type="arabicParenR" startAt="3"/>
              </a:pPr>
              <a:r>
                <a:rPr lang="en-US" sz="2800" b="1" dirty="0">
                  <a:ln w="0" cap="rnd" cmpd="thickThin">
                    <a:solidFill>
                      <a:prstClr val="black"/>
                    </a:solidFill>
                    <a:bevel/>
                  </a:ln>
                  <a:solidFill>
                    <a:srgbClr val="000000"/>
                  </a:solidFill>
                  <a:latin typeface="Microsoft Sans Serif" pitchFamily="34" charset="0"/>
                  <a:cs typeface="Microsoft Sans Serif" pitchFamily="34" charset="0"/>
                </a:rPr>
                <a:t>TCP Implementations </a:t>
              </a:r>
              <a:r>
                <a:rPr lang="en-US" sz="2600" b="1" dirty="0">
                  <a:ln w="0" cap="rnd" cmpd="thickThin">
                    <a:solidFill>
                      <a:prstClr val="black"/>
                    </a:solidFill>
                    <a:bevel/>
                  </a:ln>
                  <a:solidFill>
                    <a:schemeClr val="tx1">
                      <a:lumMod val="65000"/>
                      <a:lumOff val="35000"/>
                    </a:schemeClr>
                  </a:solidFill>
                  <a:latin typeface="Microsoft Sans Serif" pitchFamily="34" charset="0"/>
                  <a:cs typeface="Microsoft Sans Serif" pitchFamily="34" charset="0"/>
                </a:rPr>
                <a:t>(Tahoe, Reno)</a:t>
              </a:r>
            </a:p>
            <a:p>
              <a:pPr marL="971550" lvl="1" indent="-514350" eaLnBrk="0" fontAlgn="base" hangingPunct="0">
                <a:lnSpc>
                  <a:spcPct val="150000"/>
                </a:lnSpc>
                <a:spcBef>
                  <a:spcPct val="20000"/>
                </a:spcBef>
                <a:spcAft>
                  <a:spcPct val="0"/>
                </a:spcAft>
                <a:buClr>
                  <a:srgbClr val="FF6600"/>
                </a:buClr>
                <a:buSzPct val="100000"/>
              </a:pPr>
              <a:endParaRPr lang="en-US" sz="2600" b="1" dirty="0">
                <a:ln w="0" cap="rnd" cmpd="thickThin">
                  <a:solidFill>
                    <a:prstClr val="black"/>
                  </a:solidFill>
                  <a:bevel/>
                </a:ln>
                <a:solidFill>
                  <a:schemeClr val="tx1">
                    <a:lumMod val="65000"/>
                    <a:lumOff val="35000"/>
                  </a:schemeClr>
                </a:solidFill>
                <a:latin typeface="Microsoft Sans Serif" pitchFamily="34" charset="0"/>
                <a:cs typeface="Microsoft Sans Serif" pitchFamily="34" charset="0"/>
              </a:endParaRPr>
            </a:p>
          </p:txBody>
        </p:sp>
      </p:grpSp>
    </p:spTree>
    <p:extLst>
      <p:ext uri="{BB962C8B-B14F-4D97-AF65-F5344CB8AC3E}">
        <p14:creationId xmlns:p14="http://schemas.microsoft.com/office/powerpoint/2010/main" val="2120927750"/>
      </p:ext>
    </p:extLst>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2133600"/>
            <a:ext cx="9144000" cy="1292662"/>
          </a:xfrm>
          <a:prstGeom prst="rect">
            <a:avLst/>
          </a:prstGeom>
          <a:solidFill>
            <a:schemeClr val="accent6">
              <a:lumMod val="75000"/>
            </a:schemeClr>
          </a:solidFill>
        </p:spPr>
        <p:txBody>
          <a:bodyPr wrap="square" rtlCol="0">
            <a:spAutoFit/>
          </a:bodyPr>
          <a:lstStyle/>
          <a:p>
            <a:pPr algn="ctr" rtl="0"/>
            <a:r>
              <a:rPr lang="en-US" sz="3900" b="1" dirty="0">
                <a:ln>
                  <a:solidFill>
                    <a:schemeClr val="tx1"/>
                  </a:solidFill>
                </a:ln>
                <a:solidFill>
                  <a:schemeClr val="bg1"/>
                </a:solidFill>
                <a:latin typeface="Tahoma" pitchFamily="34" charset="0"/>
                <a:cs typeface="Tahoma" pitchFamily="34" charset="0"/>
              </a:rPr>
              <a:t>Flow Control </a:t>
            </a:r>
            <a:r>
              <a:rPr lang="en-US" sz="3900" b="1" dirty="0">
                <a:ln>
                  <a:solidFill>
                    <a:schemeClr val="tx1"/>
                  </a:solidFill>
                </a:ln>
                <a:solidFill>
                  <a:schemeClr val="accent1">
                    <a:lumMod val="20000"/>
                    <a:lumOff val="80000"/>
                  </a:schemeClr>
                </a:solidFill>
                <a:latin typeface="Tahoma" pitchFamily="34" charset="0"/>
                <a:cs typeface="Tahoma" pitchFamily="34" charset="0"/>
              </a:rPr>
              <a:t>vs. </a:t>
            </a:r>
          </a:p>
          <a:p>
            <a:pPr algn="ctr" rtl="0"/>
            <a:r>
              <a:rPr lang="en-US" sz="3900" b="1" dirty="0">
                <a:ln>
                  <a:solidFill>
                    <a:schemeClr val="tx1"/>
                  </a:solidFill>
                </a:ln>
                <a:solidFill>
                  <a:schemeClr val="accent1">
                    <a:lumMod val="20000"/>
                    <a:lumOff val="80000"/>
                  </a:schemeClr>
                </a:solidFill>
                <a:latin typeface="Tahoma" pitchFamily="34" charset="0"/>
                <a:cs typeface="Tahoma" pitchFamily="34" charset="0"/>
              </a:rPr>
              <a:t>Congestion Control</a:t>
            </a:r>
            <a:endParaRPr lang="th-TH" sz="3900" b="1" dirty="0">
              <a:ln>
                <a:solidFill>
                  <a:schemeClr val="tx1"/>
                </a:solidFill>
              </a:ln>
              <a:solidFill>
                <a:schemeClr val="accent1">
                  <a:lumMod val="20000"/>
                  <a:lumOff val="80000"/>
                </a:schemeClr>
              </a:solidFill>
              <a:latin typeface="Tahoma" pitchFamily="34" charset="0"/>
              <a:cs typeface="Tahoma" pitchFamily="34" charset="0"/>
            </a:endParaRPr>
          </a:p>
        </p:txBody>
      </p:sp>
      <p:sp>
        <p:nvSpPr>
          <p:cNvPr id="4" name="Oval 3"/>
          <p:cNvSpPr/>
          <p:nvPr/>
        </p:nvSpPr>
        <p:spPr>
          <a:xfrm>
            <a:off x="457200" y="2133600"/>
            <a:ext cx="1066800" cy="1143000"/>
          </a:xfrm>
          <a:prstGeom prst="ellipse">
            <a:avLst/>
          </a:prstGeom>
          <a:solidFill>
            <a:srgbClr val="C00000"/>
          </a:solidFill>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800" dirty="0">
                <a:solidFill>
                  <a:prstClr val="white"/>
                </a:solidFill>
                <a:latin typeface="Playbill" pitchFamily="82" charset="0"/>
              </a:rPr>
              <a:t>1</a:t>
            </a:r>
          </a:p>
        </p:txBody>
      </p:sp>
    </p:spTree>
    <p:extLst>
      <p:ext uri="{BB962C8B-B14F-4D97-AF65-F5344CB8AC3E}">
        <p14:creationId xmlns:p14="http://schemas.microsoft.com/office/powerpoint/2010/main" val="415024515"/>
      </p:ext>
    </p:extLst>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0" y="0"/>
            <a:ext cx="9144000" cy="830997"/>
          </a:xfrm>
          <a:prstGeom prst="rect">
            <a:avLst/>
          </a:prstGeom>
          <a:solidFill>
            <a:schemeClr val="accent6">
              <a:lumMod val="75000"/>
            </a:schemeClr>
          </a:solidFill>
        </p:spPr>
        <p:txBody>
          <a:bodyPr wrap="square" rtlCol="0">
            <a:spAutoFit/>
          </a:bodyPr>
          <a:lstStyle/>
          <a:p>
            <a:pPr algn="ctr"/>
            <a:r>
              <a:rPr lang="en-US" sz="4800" b="1" dirty="0">
                <a:ln>
                  <a:solidFill>
                    <a:prstClr val="black"/>
                  </a:solidFill>
                </a:ln>
                <a:solidFill>
                  <a:prstClr val="white"/>
                </a:solidFill>
                <a:latin typeface="Tahoma" pitchFamily="34" charset="0"/>
                <a:cs typeface="Tahoma" pitchFamily="34" charset="0"/>
              </a:rPr>
              <a:t>Networks in late 1986</a:t>
            </a:r>
            <a:endParaRPr lang="th-TH" sz="4800" b="1" dirty="0">
              <a:ln>
                <a:solidFill>
                  <a:prstClr val="black"/>
                </a:solidFill>
              </a:ln>
              <a:solidFill>
                <a:prstClr val="white"/>
              </a:solidFill>
              <a:latin typeface="Tahoma" pitchFamily="34" charset="0"/>
              <a:cs typeface="Tahoma" pitchFamily="34" charset="0"/>
            </a:endParaRPr>
          </a:p>
        </p:txBody>
      </p:sp>
      <p:sp>
        <p:nvSpPr>
          <p:cNvPr id="23" name="Rectangle 3"/>
          <p:cNvSpPr txBox="1">
            <a:spLocks noChangeArrowheads="1"/>
          </p:cNvSpPr>
          <p:nvPr/>
        </p:nvSpPr>
        <p:spPr bwMode="auto">
          <a:xfrm>
            <a:off x="381000" y="1219200"/>
            <a:ext cx="8382000" cy="502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69900" marR="0" lvl="0" indent="-469900" algn="l" defTabSz="914400" rtl="0" eaLnBrk="1" fontAlgn="base" latinLnBrk="0" hangingPunct="1">
              <a:lnSpc>
                <a:spcPct val="150000"/>
              </a:lnSpc>
              <a:spcBef>
                <a:spcPct val="20000"/>
              </a:spcBef>
              <a:spcAft>
                <a:spcPct val="0"/>
              </a:spcAft>
              <a:buClr>
                <a:srgbClr val="CC0000"/>
              </a:buClr>
              <a:buSzTx/>
              <a:buFont typeface="Wingdings" pitchFamily="2" charset="2"/>
              <a:buChar char="o"/>
              <a:tabLst/>
              <a:defRPr/>
            </a:pPr>
            <a:r>
              <a:rPr lang="en-US" altLang="zh-CN" sz="2800" b="1" dirty="0">
                <a:ln w="0" cap="rnd" cmpd="thickThin">
                  <a:solidFill>
                    <a:prstClr val="black"/>
                  </a:solidFill>
                  <a:bevel/>
                </a:ln>
                <a:solidFill>
                  <a:srgbClr val="000000"/>
                </a:solidFill>
                <a:latin typeface="Microsoft Sans Serif" pitchFamily="34" charset="0"/>
                <a:cs typeface="Microsoft Sans Serif" pitchFamily="34" charset="0"/>
              </a:rPr>
              <a:t>5,089 hosts on Internet </a:t>
            </a:r>
          </a:p>
          <a:p>
            <a:pPr marL="469900" marR="0" lvl="0" indent="-469900" algn="l" defTabSz="914400" rtl="0" eaLnBrk="1" fontAlgn="base" latinLnBrk="0" hangingPunct="1">
              <a:spcBef>
                <a:spcPct val="20000"/>
              </a:spcBef>
              <a:spcAft>
                <a:spcPct val="0"/>
              </a:spcAft>
              <a:buClr>
                <a:srgbClr val="CC0000"/>
              </a:buClr>
              <a:buSzTx/>
              <a:buFont typeface="Wingdings" pitchFamily="2" charset="2"/>
              <a:buChar char="o"/>
              <a:tabLst/>
              <a:defRPr/>
            </a:pPr>
            <a:endParaRPr lang="en-US" altLang="zh-CN" sz="1050" b="1" dirty="0">
              <a:ln w="0" cap="rnd" cmpd="thickThin">
                <a:solidFill>
                  <a:prstClr val="black"/>
                </a:solidFill>
                <a:bevel/>
              </a:ln>
              <a:solidFill>
                <a:srgbClr val="000000"/>
              </a:solidFill>
              <a:latin typeface="Microsoft Sans Serif" pitchFamily="34" charset="0"/>
              <a:cs typeface="Microsoft Sans Serif" pitchFamily="34" charset="0"/>
            </a:endParaRPr>
          </a:p>
          <a:p>
            <a:pPr marL="469900" marR="0" lvl="0" indent="-469900" algn="l" defTabSz="914400" rtl="0" eaLnBrk="1" fontAlgn="base" latinLnBrk="0" hangingPunct="1">
              <a:lnSpc>
                <a:spcPct val="150000"/>
              </a:lnSpc>
              <a:spcBef>
                <a:spcPct val="20000"/>
              </a:spcBef>
              <a:spcAft>
                <a:spcPct val="0"/>
              </a:spcAft>
              <a:buClr>
                <a:srgbClr val="CC0000"/>
              </a:buClr>
              <a:buSzTx/>
              <a:buFont typeface="Wingdings" pitchFamily="2" charset="2"/>
              <a:buChar char="o"/>
              <a:tabLst/>
              <a:defRPr/>
            </a:pPr>
            <a:r>
              <a:rPr lang="en-US" altLang="zh-CN" sz="2800" b="1" dirty="0">
                <a:ln w="0" cap="rnd" cmpd="thickThin">
                  <a:solidFill>
                    <a:prstClr val="black"/>
                  </a:solidFill>
                  <a:bevel/>
                </a:ln>
                <a:solidFill>
                  <a:srgbClr val="000000"/>
                </a:solidFill>
                <a:latin typeface="Microsoft Sans Serif" pitchFamily="34" charset="0"/>
                <a:cs typeface="Microsoft Sans Serif" pitchFamily="34" charset="0"/>
              </a:rPr>
              <a:t>Backbone speed: 50 – 56 kbps</a:t>
            </a:r>
          </a:p>
          <a:p>
            <a:pPr marL="469900" marR="0" lvl="0" indent="-469900" algn="l" defTabSz="914400" rtl="0" eaLnBrk="1" fontAlgn="base" latinLnBrk="0" hangingPunct="1">
              <a:spcBef>
                <a:spcPct val="20000"/>
              </a:spcBef>
              <a:spcAft>
                <a:spcPct val="0"/>
              </a:spcAft>
              <a:buClr>
                <a:srgbClr val="CC0000"/>
              </a:buClr>
              <a:buSzTx/>
              <a:buFont typeface="Wingdings" pitchFamily="2" charset="2"/>
              <a:buChar char="o"/>
              <a:tabLst/>
              <a:defRPr/>
            </a:pPr>
            <a:endParaRPr lang="en-US" altLang="zh-CN" sz="1050" b="1" dirty="0">
              <a:ln w="0" cap="rnd" cmpd="thickThin">
                <a:solidFill>
                  <a:prstClr val="black"/>
                </a:solidFill>
                <a:bevel/>
              </a:ln>
              <a:solidFill>
                <a:srgbClr val="000000"/>
              </a:solidFill>
              <a:latin typeface="Microsoft Sans Serif" pitchFamily="34" charset="0"/>
              <a:cs typeface="Microsoft Sans Serif" pitchFamily="34" charset="0"/>
            </a:endParaRPr>
          </a:p>
          <a:p>
            <a:pPr marL="469900" marR="0" lvl="0" indent="-469900" algn="l" defTabSz="914400" rtl="0" eaLnBrk="1" fontAlgn="base" latinLnBrk="0" hangingPunct="1">
              <a:lnSpc>
                <a:spcPct val="150000"/>
              </a:lnSpc>
              <a:spcBef>
                <a:spcPct val="20000"/>
              </a:spcBef>
              <a:spcAft>
                <a:spcPct val="0"/>
              </a:spcAft>
              <a:buClr>
                <a:srgbClr val="CC0000"/>
              </a:buClr>
              <a:buSzTx/>
              <a:buFont typeface="Wingdings" pitchFamily="2" charset="2"/>
              <a:buChar char="o"/>
              <a:tabLst/>
              <a:defRPr/>
            </a:pPr>
            <a:r>
              <a:rPr lang="en-US" altLang="zh-CN" sz="2800" b="1" dirty="0">
                <a:ln w="0" cap="rnd" cmpd="thickThin">
                  <a:solidFill>
                    <a:prstClr val="black"/>
                  </a:solidFill>
                  <a:bevel/>
                </a:ln>
                <a:solidFill>
                  <a:srgbClr val="000000"/>
                </a:solidFill>
                <a:latin typeface="Microsoft Sans Serif" pitchFamily="34" charset="0"/>
                <a:cs typeface="Microsoft Sans Serif" pitchFamily="34" charset="0"/>
              </a:rPr>
              <a:t>Control mechanism focused on </a:t>
            </a:r>
            <a:r>
              <a:rPr lang="en-US" altLang="zh-CN" sz="2800" b="1" dirty="0">
                <a:ln w="0" cap="rnd" cmpd="thickThin">
                  <a:solidFill>
                    <a:prstClr val="black"/>
                  </a:solidFill>
                  <a:bevel/>
                </a:ln>
                <a:solidFill>
                  <a:schemeClr val="accent3">
                    <a:lumMod val="75000"/>
                  </a:schemeClr>
                </a:solidFill>
                <a:latin typeface="Microsoft Sans Serif" pitchFamily="34" charset="0"/>
                <a:cs typeface="Microsoft Sans Serif" pitchFamily="34" charset="0"/>
              </a:rPr>
              <a:t>receiver congestion</a:t>
            </a:r>
            <a:r>
              <a:rPr lang="en-US" altLang="zh-CN" sz="2800" b="1" dirty="0">
                <a:ln w="0" cap="rnd" cmpd="thickThin">
                  <a:solidFill>
                    <a:prstClr val="black"/>
                  </a:solidFill>
                  <a:bevel/>
                </a:ln>
                <a:solidFill>
                  <a:srgbClr val="000000"/>
                </a:solidFill>
                <a:latin typeface="Microsoft Sans Serif" pitchFamily="34" charset="0"/>
                <a:cs typeface="Microsoft Sans Serif" pitchFamily="34" charset="0"/>
              </a:rPr>
              <a:t> and not on </a:t>
            </a:r>
            <a:r>
              <a:rPr lang="en-US" altLang="zh-CN" sz="2800" b="1" dirty="0">
                <a:ln w="0" cap="rnd" cmpd="thickThin">
                  <a:solidFill>
                    <a:prstClr val="black"/>
                  </a:solidFill>
                  <a:bevel/>
                </a:ln>
                <a:solidFill>
                  <a:srgbClr val="FF0000"/>
                </a:solidFill>
                <a:latin typeface="Microsoft Sans Serif" pitchFamily="34" charset="0"/>
                <a:cs typeface="Microsoft Sans Serif" pitchFamily="34" charset="0"/>
              </a:rPr>
              <a:t>network congestion</a:t>
            </a:r>
          </a:p>
          <a:p>
            <a:pPr marL="469900" marR="0" lvl="0" indent="-469900" algn="l" defTabSz="914400" rtl="0" eaLnBrk="1" fontAlgn="base" latinLnBrk="0" hangingPunct="1">
              <a:spcBef>
                <a:spcPct val="20000"/>
              </a:spcBef>
              <a:spcAft>
                <a:spcPct val="0"/>
              </a:spcAft>
              <a:buClr>
                <a:srgbClr val="CC0000"/>
              </a:buClr>
              <a:buSzTx/>
              <a:buFont typeface="Wingdings" pitchFamily="2" charset="2"/>
              <a:buChar char="o"/>
              <a:tabLst/>
              <a:defRPr/>
            </a:pPr>
            <a:endParaRPr lang="en-US" altLang="zh-CN" sz="1050" b="1" dirty="0">
              <a:ln w="0" cap="rnd" cmpd="thickThin">
                <a:solidFill>
                  <a:prstClr val="black"/>
                </a:solidFill>
                <a:bevel/>
              </a:ln>
              <a:solidFill>
                <a:srgbClr val="FF0000"/>
              </a:solidFill>
              <a:latin typeface="Microsoft Sans Serif" pitchFamily="34" charset="0"/>
              <a:cs typeface="Microsoft Sans Serif" pitchFamily="34" charset="0"/>
            </a:endParaRPr>
          </a:p>
          <a:p>
            <a:pPr marL="469900" marR="0" lvl="0" indent="-469900" algn="l" defTabSz="914400" rtl="0" eaLnBrk="1" fontAlgn="base" latinLnBrk="0" hangingPunct="1">
              <a:lnSpc>
                <a:spcPct val="150000"/>
              </a:lnSpc>
              <a:spcBef>
                <a:spcPct val="20000"/>
              </a:spcBef>
              <a:spcAft>
                <a:spcPct val="0"/>
              </a:spcAft>
              <a:buClr>
                <a:srgbClr val="CC0000"/>
              </a:buClr>
              <a:buSzTx/>
              <a:buFont typeface="Wingdings" pitchFamily="2" charset="2"/>
              <a:buChar char="o"/>
              <a:tabLst/>
              <a:defRPr/>
            </a:pPr>
            <a:r>
              <a:rPr lang="en-US" altLang="zh-CN" sz="2800" b="1" dirty="0">
                <a:ln w="0" cap="rnd" cmpd="thickThin">
                  <a:solidFill>
                    <a:prstClr val="black"/>
                  </a:solidFill>
                  <a:bevel/>
                </a:ln>
                <a:solidFill>
                  <a:srgbClr val="000000"/>
                </a:solidFill>
                <a:latin typeface="Microsoft Sans Serif" pitchFamily="34" charset="0"/>
                <a:cs typeface="Microsoft Sans Serif" pitchFamily="34" charset="0"/>
              </a:rPr>
              <a:t>TCP flow control only prevented overwhelming receivers; did not focus on </a:t>
            </a:r>
            <a:r>
              <a:rPr lang="en-US" altLang="zh-CN" sz="2800" b="1" dirty="0">
                <a:ln w="0" cap="rnd" cmpd="thickThin">
                  <a:solidFill>
                    <a:prstClr val="black"/>
                  </a:solidFill>
                  <a:bevel/>
                </a:ln>
                <a:solidFill>
                  <a:schemeClr val="accent6">
                    <a:lumMod val="75000"/>
                  </a:schemeClr>
                </a:solidFill>
                <a:latin typeface="Microsoft Sans Serif" pitchFamily="34" charset="0"/>
                <a:cs typeface="Microsoft Sans Serif" pitchFamily="34" charset="0"/>
              </a:rPr>
              <a:t>network congestion</a:t>
            </a:r>
          </a:p>
        </p:txBody>
      </p:sp>
    </p:spTree>
    <p:extLst>
      <p:ext uri="{BB962C8B-B14F-4D97-AF65-F5344CB8AC3E}">
        <p14:creationId xmlns:p14="http://schemas.microsoft.com/office/powerpoint/2010/main" val="4191782074"/>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0" y="0"/>
            <a:ext cx="9144000" cy="830997"/>
          </a:xfrm>
          <a:prstGeom prst="rect">
            <a:avLst/>
          </a:prstGeom>
          <a:solidFill>
            <a:schemeClr val="accent6">
              <a:lumMod val="75000"/>
            </a:schemeClr>
          </a:solidFill>
        </p:spPr>
        <p:txBody>
          <a:bodyPr wrap="square" rtlCol="0">
            <a:spAutoFit/>
          </a:bodyPr>
          <a:lstStyle/>
          <a:p>
            <a:pPr algn="ctr"/>
            <a:r>
              <a:rPr lang="en-US" sz="4800" b="1" dirty="0">
                <a:ln>
                  <a:solidFill>
                    <a:prstClr val="black"/>
                  </a:solidFill>
                </a:ln>
                <a:solidFill>
                  <a:prstClr val="white"/>
                </a:solidFill>
                <a:latin typeface="Tahoma" pitchFamily="34" charset="0"/>
                <a:cs typeface="Tahoma" pitchFamily="34" charset="0"/>
              </a:rPr>
              <a:t>Congestion Collapse</a:t>
            </a:r>
            <a:endParaRPr lang="th-TH" sz="4800" b="1" dirty="0">
              <a:ln>
                <a:solidFill>
                  <a:prstClr val="black"/>
                </a:solidFill>
              </a:ln>
              <a:solidFill>
                <a:prstClr val="white"/>
              </a:solidFill>
              <a:latin typeface="Tahoma" pitchFamily="34" charset="0"/>
              <a:cs typeface="Tahoma" pitchFamily="34" charset="0"/>
            </a:endParaRPr>
          </a:p>
        </p:txBody>
      </p:sp>
      <p:grpSp>
        <p:nvGrpSpPr>
          <p:cNvPr id="31" name="Group 30"/>
          <p:cNvGrpSpPr/>
          <p:nvPr/>
        </p:nvGrpSpPr>
        <p:grpSpPr>
          <a:xfrm>
            <a:off x="304800" y="990600"/>
            <a:ext cx="9144000" cy="5562600"/>
            <a:chOff x="304800" y="990600"/>
            <a:chExt cx="9144000" cy="5562600"/>
          </a:xfrm>
        </p:grpSpPr>
        <p:sp>
          <p:nvSpPr>
            <p:cNvPr id="11" name="Rectangle 3"/>
            <p:cNvSpPr txBox="1">
              <a:spLocks noChangeArrowheads="1"/>
            </p:cNvSpPr>
            <p:nvPr/>
          </p:nvSpPr>
          <p:spPr bwMode="auto">
            <a:xfrm>
              <a:off x="304800" y="990600"/>
              <a:ext cx="9144000" cy="5562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69900" lvl="0" indent="-469900" fontAlgn="base">
                <a:lnSpc>
                  <a:spcPct val="150000"/>
                </a:lnSpc>
                <a:spcBef>
                  <a:spcPct val="20000"/>
                </a:spcBef>
                <a:spcAft>
                  <a:spcPct val="0"/>
                </a:spcAft>
                <a:buClr>
                  <a:srgbClr val="CC0000"/>
                </a:buClr>
                <a:buFont typeface="Wingdings" pitchFamily="2" charset="2"/>
                <a:buChar char="o"/>
                <a:defRPr/>
              </a:pPr>
              <a:r>
                <a:rPr lang="en-US" sz="2800" b="1" dirty="0">
                  <a:ln w="0" cap="rnd" cmpd="thickThin">
                    <a:solidFill>
                      <a:prstClr val="black"/>
                    </a:solidFill>
                    <a:bevel/>
                  </a:ln>
                  <a:solidFill>
                    <a:srgbClr val="000000"/>
                  </a:solidFill>
                  <a:latin typeface="Microsoft Sans Serif" pitchFamily="34" charset="0"/>
                  <a:cs typeface="Microsoft Sans Serif" pitchFamily="34" charset="0"/>
                </a:rPr>
                <a:t>Oct 1986, Internet had its first congestion collapse</a:t>
              </a:r>
            </a:p>
            <a:p>
              <a:pPr marL="469900" lvl="0" indent="-469900" fontAlgn="base">
                <a:lnSpc>
                  <a:spcPct val="200000"/>
                </a:lnSpc>
                <a:spcBef>
                  <a:spcPct val="20000"/>
                </a:spcBef>
                <a:spcAft>
                  <a:spcPct val="0"/>
                </a:spcAft>
                <a:buClr>
                  <a:srgbClr val="CC0000"/>
                </a:buClr>
                <a:buFont typeface="Wingdings" pitchFamily="2" charset="2"/>
                <a:buChar char="o"/>
                <a:defRPr/>
              </a:pPr>
              <a:r>
                <a:rPr lang="en-US" sz="2800" b="1" dirty="0">
                  <a:ln w="0" cap="rnd" cmpd="thickThin">
                    <a:solidFill>
                      <a:prstClr val="black"/>
                    </a:solidFill>
                    <a:bevel/>
                  </a:ln>
                  <a:solidFill>
                    <a:srgbClr val="000000"/>
                  </a:solidFill>
                  <a:latin typeface="Microsoft Sans Serif" pitchFamily="34" charset="0"/>
                  <a:cs typeface="Microsoft Sans Serif" pitchFamily="34" charset="0"/>
                </a:rPr>
                <a:t>Link LBL to UC Berkeley </a:t>
              </a:r>
            </a:p>
            <a:p>
              <a:pPr marL="908050" marR="0" lvl="1" indent="-436563" algn="l" defTabSz="914400" rtl="0" eaLnBrk="1" fontAlgn="base" latinLnBrk="0" hangingPunct="1">
                <a:lnSpc>
                  <a:spcPct val="150000"/>
                </a:lnSpc>
                <a:spcBef>
                  <a:spcPct val="20000"/>
                </a:spcBef>
                <a:spcAft>
                  <a:spcPct val="0"/>
                </a:spcAft>
                <a:buClr>
                  <a:srgbClr val="CC0000"/>
                </a:buClr>
                <a:buSzTx/>
                <a:buFont typeface="Wingdings" pitchFamily="2" charset="2"/>
                <a:buChar char="n"/>
                <a:tabLst/>
                <a:defRPr/>
              </a:pPr>
              <a:r>
                <a:rPr kumimoji="0" lang="en-US" sz="2400" b="1" i="0" u="none" strike="noStrike" kern="0" cap="none" spc="0" normalizeH="0" baseline="0" noProof="0" dirty="0">
                  <a:ln>
                    <a:solidFill>
                      <a:schemeClr val="tx1"/>
                    </a:solidFill>
                  </a:ln>
                  <a:solidFill>
                    <a:schemeClr val="tx2">
                      <a:lumMod val="50000"/>
                    </a:schemeClr>
                  </a:solidFill>
                  <a:effectLst/>
                  <a:uLnTx/>
                  <a:uFillTx/>
                  <a:latin typeface="Microsoft Sans Serif" pitchFamily="34" charset="0"/>
                  <a:cs typeface="Microsoft Sans Serif" pitchFamily="34" charset="0"/>
                </a:rPr>
                <a:t>400 yards, 3 hops, 32 Kbps</a:t>
              </a:r>
            </a:p>
            <a:p>
              <a:pPr marL="908050" marR="0" lvl="1" indent="-436563" algn="l" defTabSz="914400" rtl="0" eaLnBrk="1" fontAlgn="base" latinLnBrk="0" hangingPunct="1">
                <a:lnSpc>
                  <a:spcPct val="150000"/>
                </a:lnSpc>
                <a:spcBef>
                  <a:spcPct val="20000"/>
                </a:spcBef>
                <a:spcAft>
                  <a:spcPct val="0"/>
                </a:spcAft>
                <a:buClr>
                  <a:srgbClr val="CC0000"/>
                </a:buClr>
                <a:buSzTx/>
                <a:buFont typeface="Wingdings" pitchFamily="2" charset="2"/>
                <a:buChar char="n"/>
                <a:tabLst/>
                <a:defRPr/>
              </a:pPr>
              <a:r>
                <a:rPr kumimoji="0" lang="en-US" sz="2400" b="1" i="0" u="none" strike="noStrike" kern="0" cap="none" spc="0" normalizeH="0" baseline="0" noProof="0" dirty="0">
                  <a:ln>
                    <a:solidFill>
                      <a:schemeClr val="tx1"/>
                    </a:solidFill>
                  </a:ln>
                  <a:solidFill>
                    <a:schemeClr val="tx2">
                      <a:lumMod val="50000"/>
                    </a:schemeClr>
                  </a:solidFill>
                  <a:effectLst/>
                  <a:uLnTx/>
                  <a:uFillTx/>
                  <a:latin typeface="Microsoft Sans Serif" pitchFamily="34" charset="0"/>
                  <a:cs typeface="Microsoft Sans Serif" pitchFamily="34" charset="0"/>
                </a:rPr>
                <a:t>throughput dropped to 40 bps</a:t>
              </a:r>
            </a:p>
            <a:p>
              <a:pPr marL="908050" marR="0" lvl="1" indent="-436563" algn="l" defTabSz="914400" rtl="0" eaLnBrk="1" fontAlgn="base" latinLnBrk="0" hangingPunct="1">
                <a:lnSpc>
                  <a:spcPct val="150000"/>
                </a:lnSpc>
                <a:spcBef>
                  <a:spcPct val="20000"/>
                </a:spcBef>
                <a:spcAft>
                  <a:spcPct val="0"/>
                </a:spcAft>
                <a:buClr>
                  <a:srgbClr val="CC0000"/>
                </a:buClr>
                <a:buSzTx/>
                <a:buFont typeface="Wingdings" pitchFamily="2" charset="2"/>
                <a:buChar char="n"/>
                <a:tabLst/>
                <a:defRPr/>
              </a:pPr>
              <a:r>
                <a:rPr kumimoji="0" lang="en-US" sz="2400" b="1" i="0" u="none" strike="noStrike" kern="0" cap="none" spc="0" normalizeH="0" baseline="0" noProof="0" dirty="0">
                  <a:ln>
                    <a:solidFill>
                      <a:schemeClr val="tx1"/>
                    </a:solidFill>
                  </a:ln>
                  <a:solidFill>
                    <a:schemeClr val="tx2">
                      <a:lumMod val="50000"/>
                    </a:schemeClr>
                  </a:solidFill>
                  <a:effectLst/>
                  <a:uLnTx/>
                  <a:uFillTx/>
                  <a:latin typeface="Microsoft Sans Serif" pitchFamily="34" charset="0"/>
                  <a:cs typeface="Microsoft Sans Serif" pitchFamily="34" charset="0"/>
                </a:rPr>
                <a:t>factor of ~1000 drop!</a:t>
              </a:r>
            </a:p>
            <a:p>
              <a:pPr marL="908050" marR="0" lvl="1" indent="-436563" algn="l" defTabSz="914400" rtl="0" eaLnBrk="1" fontAlgn="base" latinLnBrk="0" hangingPunct="1">
                <a:lnSpc>
                  <a:spcPct val="90000"/>
                </a:lnSpc>
                <a:spcBef>
                  <a:spcPct val="20000"/>
                </a:spcBef>
                <a:spcAft>
                  <a:spcPct val="0"/>
                </a:spcAft>
                <a:buClr>
                  <a:srgbClr val="CC0000"/>
                </a:buClr>
                <a:buSzTx/>
                <a:buFont typeface="Wingdings" pitchFamily="2" charset="2"/>
                <a:buChar char="n"/>
                <a:tabLst/>
                <a:defRPr/>
              </a:pPr>
              <a:endParaRPr lang="en-US" sz="2000" b="1" kern="0" dirty="0">
                <a:solidFill>
                  <a:schemeClr val="tx2">
                    <a:lumMod val="50000"/>
                  </a:schemeClr>
                </a:solidFill>
                <a:latin typeface="Verdana"/>
              </a:endParaRPr>
            </a:p>
            <a:p>
              <a:pPr marL="463550" lvl="1" indent="-6350" eaLnBrk="0" fontAlgn="base" hangingPunct="0">
                <a:spcBef>
                  <a:spcPct val="20000"/>
                </a:spcBef>
                <a:spcAft>
                  <a:spcPct val="0"/>
                </a:spcAft>
                <a:buClr>
                  <a:srgbClr val="C00000"/>
                </a:buClr>
                <a:buSzPct val="105000"/>
                <a:defRPr/>
              </a:pPr>
              <a:r>
                <a:rPr lang="en-US" sz="3200" b="1" dirty="0">
                  <a:ln w="0" cap="rnd" cmpd="thickThin">
                    <a:solidFill>
                      <a:prstClr val="black"/>
                    </a:solidFill>
                    <a:bevel/>
                  </a:ln>
                  <a:solidFill>
                    <a:srgbClr val="C00000"/>
                  </a:solidFill>
                  <a:latin typeface="Microsoft Sans Serif" pitchFamily="34" charset="0"/>
                  <a:cs typeface="Microsoft Sans Serif" pitchFamily="34" charset="0"/>
                </a:rPr>
                <a:t>Van Jacobson proposed TCP </a:t>
              </a:r>
              <a:r>
                <a:rPr lang="en-US" altLang="zh-CN" sz="3200" b="1" dirty="0">
                  <a:ln w="0" cap="rnd" cmpd="thickThin">
                    <a:solidFill>
                      <a:prstClr val="black"/>
                    </a:solidFill>
                    <a:bevel/>
                  </a:ln>
                  <a:solidFill>
                    <a:srgbClr val="C00000"/>
                  </a:solidFill>
                  <a:latin typeface="Microsoft Sans Serif" pitchFamily="34" charset="0"/>
                  <a:cs typeface="Microsoft Sans Serif" pitchFamily="34" charset="0"/>
                </a:rPr>
                <a:t>congestion</a:t>
              </a:r>
              <a:r>
                <a:rPr lang="en-US" sz="3200" b="1" dirty="0">
                  <a:ln w="0" cap="rnd" cmpd="thickThin">
                    <a:solidFill>
                      <a:prstClr val="black"/>
                    </a:solidFill>
                    <a:bevel/>
                  </a:ln>
                  <a:solidFill>
                    <a:srgbClr val="C00000"/>
                  </a:solidFill>
                  <a:latin typeface="Microsoft Sans Serif" pitchFamily="34" charset="0"/>
                  <a:cs typeface="Microsoft Sans Serif" pitchFamily="34" charset="0"/>
                </a:rPr>
                <a:t> control </a:t>
              </a:r>
              <a:r>
                <a:rPr lang="en-US" sz="3200" b="1" dirty="0">
                  <a:ln w="0" cap="rnd" cmpd="thickThin">
                    <a:solidFill>
                      <a:prstClr val="black"/>
                    </a:solidFill>
                    <a:bevel/>
                  </a:ln>
                  <a:latin typeface="Microsoft Sans Serif" pitchFamily="34" charset="0"/>
                  <a:cs typeface="Microsoft Sans Serif" pitchFamily="34" charset="0"/>
                </a:rPr>
                <a:t>(1988)</a:t>
              </a:r>
            </a:p>
          </p:txBody>
        </p:sp>
        <p:grpSp>
          <p:nvGrpSpPr>
            <p:cNvPr id="30" name="Group 29"/>
            <p:cNvGrpSpPr/>
            <p:nvPr/>
          </p:nvGrpSpPr>
          <p:grpSpPr>
            <a:xfrm>
              <a:off x="5562599" y="2362200"/>
              <a:ext cx="3038474" cy="1828800"/>
              <a:chOff x="5267325" y="2270125"/>
              <a:chExt cx="3800475" cy="2149475"/>
            </a:xfrm>
          </p:grpSpPr>
          <p:sp>
            <p:nvSpPr>
              <p:cNvPr id="21" name="Freeform 4"/>
              <p:cNvSpPr>
                <a:spLocks/>
              </p:cNvSpPr>
              <p:nvPr/>
            </p:nvSpPr>
            <p:spPr bwMode="auto">
              <a:xfrm>
                <a:off x="6305550" y="2862263"/>
                <a:ext cx="2501900" cy="1158875"/>
              </a:xfrm>
              <a:custGeom>
                <a:avLst/>
                <a:gdLst/>
                <a:ahLst/>
                <a:cxnLst>
                  <a:cxn ang="0">
                    <a:pos x="0" y="327"/>
                  </a:cxn>
                  <a:cxn ang="0">
                    <a:pos x="204" y="118"/>
                  </a:cxn>
                  <a:cxn ang="0">
                    <a:pos x="345" y="18"/>
                  </a:cxn>
                  <a:cxn ang="0">
                    <a:pos x="455" y="13"/>
                  </a:cxn>
                  <a:cxn ang="0">
                    <a:pos x="565" y="34"/>
                  </a:cxn>
                  <a:cxn ang="0">
                    <a:pos x="712" y="160"/>
                  </a:cxn>
                  <a:cxn ang="0">
                    <a:pos x="953" y="453"/>
                  </a:cxn>
                  <a:cxn ang="0">
                    <a:pos x="1126" y="610"/>
                  </a:cxn>
                  <a:cxn ang="0">
                    <a:pos x="1340" y="688"/>
                  </a:cxn>
                  <a:cxn ang="0">
                    <a:pos x="1576" y="741"/>
                  </a:cxn>
                </a:cxnLst>
                <a:rect l="0" t="0" r="r" b="b"/>
                <a:pathLst>
                  <a:path w="1576" h="741">
                    <a:moveTo>
                      <a:pt x="0" y="327"/>
                    </a:moveTo>
                    <a:cubicBezTo>
                      <a:pt x="73" y="248"/>
                      <a:pt x="146" y="170"/>
                      <a:pt x="204" y="118"/>
                    </a:cubicBezTo>
                    <a:cubicBezTo>
                      <a:pt x="262" y="66"/>
                      <a:pt x="303" y="36"/>
                      <a:pt x="345" y="18"/>
                    </a:cubicBezTo>
                    <a:cubicBezTo>
                      <a:pt x="387" y="0"/>
                      <a:pt x="418" y="10"/>
                      <a:pt x="455" y="13"/>
                    </a:cubicBezTo>
                    <a:cubicBezTo>
                      <a:pt x="492" y="16"/>
                      <a:pt x="522" y="10"/>
                      <a:pt x="565" y="34"/>
                    </a:cubicBezTo>
                    <a:cubicBezTo>
                      <a:pt x="608" y="58"/>
                      <a:pt x="647" y="90"/>
                      <a:pt x="712" y="160"/>
                    </a:cubicBezTo>
                    <a:cubicBezTo>
                      <a:pt x="777" y="230"/>
                      <a:pt x="884" y="378"/>
                      <a:pt x="953" y="453"/>
                    </a:cubicBezTo>
                    <a:cubicBezTo>
                      <a:pt x="1022" y="528"/>
                      <a:pt x="1062" y="571"/>
                      <a:pt x="1126" y="610"/>
                    </a:cubicBezTo>
                    <a:cubicBezTo>
                      <a:pt x="1190" y="649"/>
                      <a:pt x="1265" y="666"/>
                      <a:pt x="1340" y="688"/>
                    </a:cubicBezTo>
                    <a:cubicBezTo>
                      <a:pt x="1415" y="710"/>
                      <a:pt x="1495" y="725"/>
                      <a:pt x="1576" y="741"/>
                    </a:cubicBezTo>
                  </a:path>
                </a:pathLst>
              </a:custGeom>
              <a:noFill/>
              <a:ln w="38100" cap="flat" cmpd="sng">
                <a:solidFill>
                  <a:srgbClr val="FF0000"/>
                </a:solidFill>
                <a:prstDash val="solid"/>
                <a:round/>
                <a:headEnd/>
                <a:tailEnd/>
              </a:ln>
              <a:effectLst/>
            </p:spPr>
            <p:txBody>
              <a:bodyPr wrap="none" anchor="ctr"/>
              <a:lstStyle/>
              <a:p>
                <a:pPr algn="l" rtl="0" eaLnBrk="0" fontAlgn="base" hangingPunct="0">
                  <a:spcBef>
                    <a:spcPct val="0"/>
                  </a:spcBef>
                  <a:spcAft>
                    <a:spcPct val="0"/>
                  </a:spcAft>
                </a:pPr>
                <a:endParaRPr lang="en-US" kern="1200">
                  <a:solidFill>
                    <a:srgbClr val="000000"/>
                  </a:solidFill>
                  <a:latin typeface="Arial" charset="0"/>
                  <a:ea typeface="+mn-ea"/>
                  <a:cs typeface="+mn-cs"/>
                </a:endParaRPr>
              </a:p>
            </p:txBody>
          </p:sp>
          <p:sp>
            <p:nvSpPr>
              <p:cNvPr id="22" name="Freeform 5"/>
              <p:cNvSpPr>
                <a:spLocks/>
              </p:cNvSpPr>
              <p:nvPr/>
            </p:nvSpPr>
            <p:spPr bwMode="auto">
              <a:xfrm>
                <a:off x="6337302" y="2851150"/>
                <a:ext cx="2419350" cy="488950"/>
              </a:xfrm>
              <a:custGeom>
                <a:avLst/>
                <a:gdLst/>
                <a:ahLst/>
                <a:cxnLst>
                  <a:cxn ang="0">
                    <a:pos x="0" y="308"/>
                  </a:cxn>
                  <a:cxn ang="0">
                    <a:pos x="215" y="93"/>
                  </a:cxn>
                  <a:cxn ang="0">
                    <a:pos x="382" y="15"/>
                  </a:cxn>
                  <a:cxn ang="0">
                    <a:pos x="565" y="4"/>
                  </a:cxn>
                  <a:cxn ang="0">
                    <a:pos x="1524" y="4"/>
                  </a:cxn>
                </a:cxnLst>
                <a:rect l="0" t="0" r="r" b="b"/>
                <a:pathLst>
                  <a:path w="1524" h="308">
                    <a:moveTo>
                      <a:pt x="0" y="308"/>
                    </a:moveTo>
                    <a:cubicBezTo>
                      <a:pt x="75" y="225"/>
                      <a:pt x="151" y="142"/>
                      <a:pt x="215" y="93"/>
                    </a:cubicBezTo>
                    <a:cubicBezTo>
                      <a:pt x="279" y="44"/>
                      <a:pt x="324" y="30"/>
                      <a:pt x="382" y="15"/>
                    </a:cubicBezTo>
                    <a:cubicBezTo>
                      <a:pt x="440" y="0"/>
                      <a:pt x="375" y="6"/>
                      <a:pt x="565" y="4"/>
                    </a:cubicBezTo>
                    <a:cubicBezTo>
                      <a:pt x="755" y="2"/>
                      <a:pt x="1139" y="3"/>
                      <a:pt x="1524" y="4"/>
                    </a:cubicBezTo>
                  </a:path>
                </a:pathLst>
              </a:custGeom>
              <a:noFill/>
              <a:ln w="38100" cap="flat" cmpd="sng">
                <a:solidFill>
                  <a:srgbClr val="3333FF"/>
                </a:solidFill>
                <a:prstDash val="solid"/>
                <a:round/>
                <a:headEnd/>
                <a:tailEnd/>
              </a:ln>
              <a:effectLst/>
            </p:spPr>
            <p:txBody>
              <a:bodyPr wrap="none" anchor="ctr"/>
              <a:lstStyle/>
              <a:p>
                <a:pPr algn="l" rtl="0" eaLnBrk="0" fontAlgn="base" hangingPunct="0">
                  <a:spcBef>
                    <a:spcPct val="0"/>
                  </a:spcBef>
                  <a:spcAft>
                    <a:spcPct val="0"/>
                  </a:spcAft>
                </a:pPr>
                <a:endParaRPr lang="en-US" kern="1200">
                  <a:solidFill>
                    <a:srgbClr val="000000"/>
                  </a:solidFill>
                  <a:latin typeface="Arial" charset="0"/>
                  <a:ea typeface="+mn-ea"/>
                  <a:cs typeface="+mn-cs"/>
                </a:endParaRPr>
              </a:p>
            </p:txBody>
          </p:sp>
          <p:sp>
            <p:nvSpPr>
              <p:cNvPr id="23" name="Line 6"/>
              <p:cNvSpPr>
                <a:spLocks noChangeShapeType="1"/>
              </p:cNvSpPr>
              <p:nvPr/>
            </p:nvSpPr>
            <p:spPr bwMode="auto">
              <a:xfrm flipV="1">
                <a:off x="5708650" y="2803525"/>
                <a:ext cx="1109663" cy="1233488"/>
              </a:xfrm>
              <a:prstGeom prst="line">
                <a:avLst/>
              </a:prstGeom>
              <a:noFill/>
              <a:ln w="38100">
                <a:solidFill>
                  <a:srgbClr val="00CC00"/>
                </a:solidFill>
                <a:miter lim="800000"/>
                <a:headEnd/>
                <a:tailEnd/>
              </a:ln>
              <a:effectLst/>
            </p:spPr>
            <p:txBody>
              <a:bodyPr/>
              <a:lstStyle/>
              <a:p>
                <a:pPr algn="l" rtl="0" eaLnBrk="0" fontAlgn="base" hangingPunct="0">
                  <a:spcBef>
                    <a:spcPct val="0"/>
                  </a:spcBef>
                  <a:spcAft>
                    <a:spcPct val="0"/>
                  </a:spcAft>
                </a:pPr>
                <a:endParaRPr lang="en-US" kern="1200">
                  <a:solidFill>
                    <a:srgbClr val="000000"/>
                  </a:solidFill>
                  <a:latin typeface="Arial" charset="0"/>
                  <a:ea typeface="+mn-ea"/>
                  <a:cs typeface="+mn-cs"/>
                </a:endParaRPr>
              </a:p>
            </p:txBody>
          </p:sp>
          <p:sp>
            <p:nvSpPr>
              <p:cNvPr id="24" name="Line 7"/>
              <p:cNvSpPr>
                <a:spLocks noChangeShapeType="1"/>
              </p:cNvSpPr>
              <p:nvPr/>
            </p:nvSpPr>
            <p:spPr bwMode="auto">
              <a:xfrm>
                <a:off x="5715000" y="4022725"/>
                <a:ext cx="3352800" cy="0"/>
              </a:xfrm>
              <a:prstGeom prst="line">
                <a:avLst/>
              </a:prstGeom>
              <a:noFill/>
              <a:ln w="38100">
                <a:solidFill>
                  <a:srgbClr val="0000FF"/>
                </a:solidFill>
                <a:miter lim="800000"/>
                <a:headEnd/>
                <a:tailEnd type="triangle" w="med" len="med"/>
              </a:ln>
              <a:effectLst/>
            </p:spPr>
            <p:txBody>
              <a:bodyPr/>
              <a:lstStyle/>
              <a:p>
                <a:pPr algn="l" rtl="0" eaLnBrk="0" fontAlgn="base" hangingPunct="0">
                  <a:spcBef>
                    <a:spcPct val="0"/>
                  </a:spcBef>
                  <a:spcAft>
                    <a:spcPct val="0"/>
                  </a:spcAft>
                </a:pPr>
                <a:endParaRPr lang="en-US" kern="1200">
                  <a:solidFill>
                    <a:srgbClr val="000000"/>
                  </a:solidFill>
                  <a:latin typeface="Arial" charset="0"/>
                  <a:ea typeface="+mn-ea"/>
                  <a:cs typeface="+mn-cs"/>
                </a:endParaRPr>
              </a:p>
            </p:txBody>
          </p:sp>
          <p:sp>
            <p:nvSpPr>
              <p:cNvPr id="25" name="Line 8"/>
              <p:cNvSpPr>
                <a:spLocks noChangeShapeType="1"/>
              </p:cNvSpPr>
              <p:nvPr/>
            </p:nvSpPr>
            <p:spPr bwMode="auto">
              <a:xfrm flipV="1">
                <a:off x="5715000" y="2270125"/>
                <a:ext cx="0" cy="1765300"/>
              </a:xfrm>
              <a:prstGeom prst="line">
                <a:avLst/>
              </a:prstGeom>
              <a:noFill/>
              <a:ln w="38100">
                <a:solidFill>
                  <a:srgbClr val="3333FF"/>
                </a:solidFill>
                <a:miter lim="800000"/>
                <a:headEnd/>
                <a:tailEnd type="triangle" w="med" len="med"/>
              </a:ln>
              <a:effectLst/>
            </p:spPr>
            <p:txBody>
              <a:bodyPr/>
              <a:lstStyle/>
              <a:p>
                <a:pPr algn="l" rtl="0" eaLnBrk="0" fontAlgn="base" hangingPunct="0">
                  <a:spcBef>
                    <a:spcPct val="0"/>
                  </a:spcBef>
                  <a:spcAft>
                    <a:spcPct val="0"/>
                  </a:spcAft>
                </a:pPr>
                <a:endParaRPr lang="en-US" kern="1200">
                  <a:solidFill>
                    <a:srgbClr val="000000"/>
                  </a:solidFill>
                  <a:latin typeface="Arial" charset="0"/>
                  <a:ea typeface="+mn-ea"/>
                  <a:cs typeface="+mn-cs"/>
                </a:endParaRPr>
              </a:p>
            </p:txBody>
          </p:sp>
          <p:sp>
            <p:nvSpPr>
              <p:cNvPr id="26" name="Text Box 9"/>
              <p:cNvSpPr txBox="1">
                <a:spLocks noChangeArrowheads="1"/>
              </p:cNvSpPr>
              <p:nvPr/>
            </p:nvSpPr>
            <p:spPr bwMode="auto">
              <a:xfrm rot="16200000">
                <a:off x="4675176" y="2878149"/>
                <a:ext cx="1553630" cy="369332"/>
              </a:xfrm>
              <a:prstGeom prst="rect">
                <a:avLst/>
              </a:prstGeom>
              <a:noFill/>
              <a:ln w="38100">
                <a:noFill/>
                <a:miter lim="800000"/>
                <a:headEnd/>
                <a:tailEnd/>
              </a:ln>
              <a:effectLst/>
            </p:spPr>
            <p:txBody>
              <a:bodyPr wrap="none">
                <a:spAutoFit/>
              </a:bodyPr>
              <a:lstStyle/>
              <a:p>
                <a:pPr algn="l" rtl="0" eaLnBrk="0" fontAlgn="base" hangingPunct="0">
                  <a:spcBef>
                    <a:spcPct val="20000"/>
                  </a:spcBef>
                  <a:spcAft>
                    <a:spcPct val="0"/>
                  </a:spcAft>
                </a:pPr>
                <a:r>
                  <a:rPr kumimoji="1" lang="en-US" kern="1200" dirty="0">
                    <a:ln>
                      <a:solidFill>
                        <a:schemeClr val="tx1"/>
                      </a:solidFill>
                    </a:ln>
                    <a:solidFill>
                      <a:schemeClr val="accent6">
                        <a:lumMod val="75000"/>
                      </a:schemeClr>
                    </a:solidFill>
                    <a:latin typeface="Kristen ITC" pitchFamily="66" charset="0"/>
                  </a:rPr>
                  <a:t>Throughput</a:t>
                </a:r>
              </a:p>
            </p:txBody>
          </p:sp>
          <p:sp>
            <p:nvSpPr>
              <p:cNvPr id="27" name="Text Box 10"/>
              <p:cNvSpPr txBox="1">
                <a:spLocks noChangeArrowheads="1"/>
              </p:cNvSpPr>
              <p:nvPr/>
            </p:nvSpPr>
            <p:spPr bwMode="auto">
              <a:xfrm>
                <a:off x="6965561" y="4050268"/>
                <a:ext cx="769763" cy="369332"/>
              </a:xfrm>
              <a:prstGeom prst="rect">
                <a:avLst/>
              </a:prstGeom>
              <a:noFill/>
              <a:ln w="38100">
                <a:noFill/>
                <a:miter lim="800000"/>
                <a:headEnd/>
                <a:tailEnd/>
              </a:ln>
              <a:effectLst/>
            </p:spPr>
            <p:txBody>
              <a:bodyPr wrap="none">
                <a:spAutoFit/>
              </a:bodyPr>
              <a:lstStyle/>
              <a:p>
                <a:pPr eaLnBrk="0" fontAlgn="base" hangingPunct="0">
                  <a:spcBef>
                    <a:spcPct val="20000"/>
                  </a:spcBef>
                  <a:spcAft>
                    <a:spcPct val="0"/>
                  </a:spcAft>
                </a:pPr>
                <a:r>
                  <a:rPr kumimoji="1" lang="en-US" dirty="0">
                    <a:ln>
                      <a:solidFill>
                        <a:schemeClr val="tx1"/>
                      </a:solidFill>
                    </a:ln>
                    <a:solidFill>
                      <a:schemeClr val="accent6">
                        <a:lumMod val="75000"/>
                      </a:schemeClr>
                    </a:solidFill>
                    <a:latin typeface="Kristen ITC" pitchFamily="66" charset="0"/>
                  </a:rPr>
                  <a:t>Load</a:t>
                </a:r>
              </a:p>
            </p:txBody>
          </p:sp>
        </p:grpSp>
      </p:grpSp>
    </p:spTree>
    <p:extLst>
      <p:ext uri="{BB962C8B-B14F-4D97-AF65-F5344CB8AC3E}">
        <p14:creationId xmlns:p14="http://schemas.microsoft.com/office/powerpoint/2010/main" val="2303945503"/>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E88C02-0016-DE60-A71D-F8A6DE470A5F}"/>
              </a:ext>
            </a:extLst>
          </p:cNvPr>
          <p:cNvPicPr>
            <a:picLocks noChangeAspect="1"/>
          </p:cNvPicPr>
          <p:nvPr/>
        </p:nvPicPr>
        <p:blipFill>
          <a:blip r:embed="rId2"/>
          <a:stretch>
            <a:fillRect/>
          </a:stretch>
        </p:blipFill>
        <p:spPr>
          <a:xfrm>
            <a:off x="2141009" y="1386663"/>
            <a:ext cx="4861981" cy="4084674"/>
          </a:xfrm>
          <a:prstGeom prst="rect">
            <a:avLst/>
          </a:prstGeom>
        </p:spPr>
      </p:pic>
    </p:spTree>
    <p:extLst>
      <p:ext uri="{BB962C8B-B14F-4D97-AF65-F5344CB8AC3E}">
        <p14:creationId xmlns:p14="http://schemas.microsoft.com/office/powerpoint/2010/main" val="426327555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228600" y="1270000"/>
          <a:ext cx="8610600" cy="5054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0" y="968514"/>
            <a:ext cx="9144000" cy="707886"/>
          </a:xfrm>
          <a:prstGeom prst="rect">
            <a:avLst/>
          </a:prstGeom>
          <a:solidFill>
            <a:schemeClr val="accent6">
              <a:lumMod val="75000"/>
            </a:schemeClr>
          </a:solidFill>
        </p:spPr>
        <p:txBody>
          <a:bodyPr wrap="square" rtlCol="0">
            <a:spAutoFit/>
          </a:bodyPr>
          <a:lstStyle/>
          <a:p>
            <a:pPr algn="ctr">
              <a:defRPr/>
            </a:pPr>
            <a:r>
              <a:rPr lang="en-US" sz="4000" dirty="0">
                <a:solidFill>
                  <a:schemeClr val="tx1">
                    <a:lumMod val="95000"/>
                    <a:lumOff val="5000"/>
                  </a:schemeClr>
                </a:solidFill>
                <a:latin typeface="Gill Sans MT"/>
                <a:cs typeface="Tahoma" pitchFamily="34" charset="0"/>
              </a:rPr>
              <a:t>Reliability techniques</a:t>
            </a:r>
            <a:endParaRPr lang="th-TH" sz="4000" dirty="0">
              <a:solidFill>
                <a:schemeClr val="tx1">
                  <a:lumMod val="95000"/>
                  <a:lumOff val="5000"/>
                </a:schemeClr>
              </a:solidFill>
              <a:latin typeface="Gill Sans MT"/>
              <a:cs typeface="Tahoma" pitchFamily="34" charset="0"/>
            </a:endParaRPr>
          </a:p>
        </p:txBody>
      </p:sp>
      <p:sp>
        <p:nvSpPr>
          <p:cNvPr id="8" name="Rounded Rectangle 4"/>
          <p:cNvSpPr/>
          <p:nvPr/>
        </p:nvSpPr>
        <p:spPr>
          <a:xfrm>
            <a:off x="2728440" y="2979415"/>
            <a:ext cx="3687120" cy="899169"/>
          </a:xfrm>
          <a:prstGeom prst="rect">
            <a:avLst/>
          </a:prstGeom>
          <a:scene3d>
            <a:camera prst="orthographicFront"/>
            <a:lightRig rig="chilly" dir="t"/>
          </a:scene3d>
          <a:sp3d z="1270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91440" rIns="91440" bIns="91440" numCol="1" spcCol="1270" anchor="ctr" anchorCtr="0">
            <a:noAutofit/>
          </a:bodyPr>
          <a:lstStyle/>
          <a:p>
            <a:pPr algn="ctr" defTabSz="1066800">
              <a:lnSpc>
                <a:spcPct val="90000"/>
              </a:lnSpc>
              <a:spcBef>
                <a:spcPct val="0"/>
              </a:spcBef>
              <a:spcAft>
                <a:spcPct val="35000"/>
              </a:spcAft>
            </a:pPr>
            <a:endParaRPr lang="en-US" sz="2400" b="1" dirty="0">
              <a:ln/>
              <a:solidFill>
                <a:prstClr val="black">
                  <a:hueOff val="0"/>
                  <a:satOff val="0"/>
                  <a:lumOff val="0"/>
                  <a:alphaOff val="0"/>
                </a:prstClr>
              </a:solidFill>
            </a:endParaRPr>
          </a:p>
        </p:txBody>
      </p:sp>
      <p:sp>
        <p:nvSpPr>
          <p:cNvPr id="11" name="Freeform 19"/>
          <p:cNvSpPr>
            <a:spLocks noEditPoints="1"/>
          </p:cNvSpPr>
          <p:nvPr/>
        </p:nvSpPr>
        <p:spPr bwMode="auto">
          <a:xfrm>
            <a:off x="228600" y="2362200"/>
            <a:ext cx="4572000" cy="1447800"/>
          </a:xfrm>
          <a:custGeom>
            <a:avLst/>
            <a:gdLst/>
            <a:ahLst/>
            <a:cxnLst>
              <a:cxn ang="0">
                <a:pos x="5" y="185"/>
              </a:cxn>
              <a:cxn ang="0">
                <a:pos x="58" y="81"/>
              </a:cxn>
              <a:cxn ang="0">
                <a:pos x="285" y="20"/>
              </a:cxn>
              <a:cxn ang="0">
                <a:pos x="316" y="31"/>
              </a:cxn>
              <a:cxn ang="0">
                <a:pos x="416" y="85"/>
              </a:cxn>
              <a:cxn ang="0">
                <a:pos x="441" y="200"/>
              </a:cxn>
              <a:cxn ang="0">
                <a:pos x="130" y="283"/>
              </a:cxn>
              <a:cxn ang="0">
                <a:pos x="47" y="252"/>
              </a:cxn>
              <a:cxn ang="0">
                <a:pos x="5" y="185"/>
              </a:cxn>
              <a:cxn ang="0">
                <a:pos x="304" y="37"/>
              </a:cxn>
              <a:cxn ang="0">
                <a:pos x="266" y="31"/>
              </a:cxn>
              <a:cxn ang="0">
                <a:pos x="250" y="25"/>
              </a:cxn>
              <a:cxn ang="0">
                <a:pos x="189" y="29"/>
              </a:cxn>
              <a:cxn ang="0">
                <a:pos x="68" y="97"/>
              </a:cxn>
              <a:cxn ang="0">
                <a:pos x="51" y="108"/>
              </a:cxn>
              <a:cxn ang="0">
                <a:pos x="45" y="120"/>
              </a:cxn>
              <a:cxn ang="0">
                <a:pos x="22" y="148"/>
              </a:cxn>
              <a:cxn ang="0">
                <a:pos x="45" y="229"/>
              </a:cxn>
              <a:cxn ang="0">
                <a:pos x="191" y="273"/>
              </a:cxn>
              <a:cxn ang="0">
                <a:pos x="345" y="242"/>
              </a:cxn>
              <a:cxn ang="0">
                <a:pos x="425" y="185"/>
              </a:cxn>
              <a:cxn ang="0">
                <a:pos x="444" y="131"/>
              </a:cxn>
              <a:cxn ang="0">
                <a:pos x="394" y="79"/>
              </a:cxn>
              <a:cxn ang="0">
                <a:pos x="329" y="43"/>
              </a:cxn>
              <a:cxn ang="0">
                <a:pos x="339" y="58"/>
              </a:cxn>
              <a:cxn ang="0">
                <a:pos x="304" y="37"/>
              </a:cxn>
              <a:cxn ang="0">
                <a:pos x="337" y="258"/>
              </a:cxn>
              <a:cxn ang="0">
                <a:pos x="448" y="166"/>
              </a:cxn>
              <a:cxn ang="0">
                <a:pos x="450" y="162"/>
              </a:cxn>
              <a:cxn ang="0">
                <a:pos x="398" y="217"/>
              </a:cxn>
              <a:cxn ang="0">
                <a:pos x="371" y="239"/>
              </a:cxn>
              <a:cxn ang="0">
                <a:pos x="164" y="281"/>
              </a:cxn>
              <a:cxn ang="0">
                <a:pos x="337" y="258"/>
              </a:cxn>
            </a:cxnLst>
            <a:rect l="0" t="0" r="r" b="b"/>
            <a:pathLst>
              <a:path w="475" h="311">
                <a:moveTo>
                  <a:pt x="5" y="185"/>
                </a:moveTo>
                <a:cubicBezTo>
                  <a:pt x="0" y="145"/>
                  <a:pt x="32" y="103"/>
                  <a:pt x="58" y="81"/>
                </a:cubicBezTo>
                <a:cubicBezTo>
                  <a:pt x="107" y="42"/>
                  <a:pt x="190" y="0"/>
                  <a:pt x="285" y="20"/>
                </a:cubicBezTo>
                <a:cubicBezTo>
                  <a:pt x="295" y="22"/>
                  <a:pt x="305" y="27"/>
                  <a:pt x="316" y="31"/>
                </a:cubicBezTo>
                <a:cubicBezTo>
                  <a:pt x="354" y="45"/>
                  <a:pt x="383" y="58"/>
                  <a:pt x="416" y="85"/>
                </a:cubicBezTo>
                <a:cubicBezTo>
                  <a:pt x="453" y="115"/>
                  <a:pt x="475" y="154"/>
                  <a:pt x="441" y="200"/>
                </a:cubicBezTo>
                <a:cubicBezTo>
                  <a:pt x="389" y="268"/>
                  <a:pt x="248" y="311"/>
                  <a:pt x="130" y="283"/>
                </a:cubicBezTo>
                <a:cubicBezTo>
                  <a:pt x="99" y="275"/>
                  <a:pt x="66" y="265"/>
                  <a:pt x="47" y="252"/>
                </a:cubicBezTo>
                <a:cubicBezTo>
                  <a:pt x="28" y="240"/>
                  <a:pt x="8" y="214"/>
                  <a:pt x="5" y="185"/>
                </a:cubicBezTo>
                <a:close/>
                <a:moveTo>
                  <a:pt x="304" y="37"/>
                </a:moveTo>
                <a:cubicBezTo>
                  <a:pt x="294" y="33"/>
                  <a:pt x="279" y="34"/>
                  <a:pt x="266" y="31"/>
                </a:cubicBezTo>
                <a:cubicBezTo>
                  <a:pt x="260" y="30"/>
                  <a:pt x="256" y="26"/>
                  <a:pt x="250" y="25"/>
                </a:cubicBezTo>
                <a:cubicBezTo>
                  <a:pt x="234" y="23"/>
                  <a:pt x="206" y="25"/>
                  <a:pt x="189" y="29"/>
                </a:cubicBezTo>
                <a:cubicBezTo>
                  <a:pt x="149" y="39"/>
                  <a:pt x="97" y="72"/>
                  <a:pt x="68" y="97"/>
                </a:cubicBezTo>
                <a:cubicBezTo>
                  <a:pt x="63" y="101"/>
                  <a:pt x="54" y="105"/>
                  <a:pt x="51" y="108"/>
                </a:cubicBezTo>
                <a:cubicBezTo>
                  <a:pt x="49" y="110"/>
                  <a:pt x="48" y="116"/>
                  <a:pt x="45" y="120"/>
                </a:cubicBezTo>
                <a:cubicBezTo>
                  <a:pt x="38" y="128"/>
                  <a:pt x="24" y="142"/>
                  <a:pt x="22" y="148"/>
                </a:cubicBezTo>
                <a:cubicBezTo>
                  <a:pt x="12" y="181"/>
                  <a:pt x="31" y="213"/>
                  <a:pt x="45" y="229"/>
                </a:cubicBezTo>
                <a:cubicBezTo>
                  <a:pt x="76" y="265"/>
                  <a:pt x="132" y="273"/>
                  <a:pt x="191" y="273"/>
                </a:cubicBezTo>
                <a:cubicBezTo>
                  <a:pt x="249" y="273"/>
                  <a:pt x="296" y="264"/>
                  <a:pt x="345" y="242"/>
                </a:cubicBezTo>
                <a:cubicBezTo>
                  <a:pt x="371" y="230"/>
                  <a:pt x="410" y="203"/>
                  <a:pt x="425" y="185"/>
                </a:cubicBezTo>
                <a:cubicBezTo>
                  <a:pt x="434" y="174"/>
                  <a:pt x="447" y="146"/>
                  <a:pt x="444" y="131"/>
                </a:cubicBezTo>
                <a:cubicBezTo>
                  <a:pt x="441" y="111"/>
                  <a:pt x="410" y="91"/>
                  <a:pt x="394" y="79"/>
                </a:cubicBezTo>
                <a:cubicBezTo>
                  <a:pt x="373" y="63"/>
                  <a:pt x="353" y="52"/>
                  <a:pt x="329" y="43"/>
                </a:cubicBezTo>
                <a:cubicBezTo>
                  <a:pt x="330" y="50"/>
                  <a:pt x="344" y="52"/>
                  <a:pt x="339" y="58"/>
                </a:cubicBezTo>
                <a:cubicBezTo>
                  <a:pt x="322" y="55"/>
                  <a:pt x="319" y="43"/>
                  <a:pt x="304" y="37"/>
                </a:cubicBezTo>
                <a:close/>
                <a:moveTo>
                  <a:pt x="337" y="258"/>
                </a:moveTo>
                <a:cubicBezTo>
                  <a:pt x="390" y="237"/>
                  <a:pt x="431" y="215"/>
                  <a:pt x="448" y="166"/>
                </a:cubicBezTo>
                <a:cubicBezTo>
                  <a:pt x="450" y="165"/>
                  <a:pt x="450" y="164"/>
                  <a:pt x="450" y="162"/>
                </a:cubicBezTo>
                <a:cubicBezTo>
                  <a:pt x="440" y="186"/>
                  <a:pt x="420" y="201"/>
                  <a:pt x="398" y="217"/>
                </a:cubicBezTo>
                <a:cubicBezTo>
                  <a:pt x="389" y="225"/>
                  <a:pt x="381" y="233"/>
                  <a:pt x="371" y="239"/>
                </a:cubicBezTo>
                <a:cubicBezTo>
                  <a:pt x="317" y="270"/>
                  <a:pt x="242" y="281"/>
                  <a:pt x="164" y="281"/>
                </a:cubicBezTo>
                <a:cubicBezTo>
                  <a:pt x="234" y="288"/>
                  <a:pt x="287" y="277"/>
                  <a:pt x="337" y="258"/>
                </a:cubicBezTo>
                <a:close/>
              </a:path>
            </a:pathLst>
          </a:custGeom>
          <a:solidFill>
            <a:srgbClr val="C00000"/>
          </a:solidFill>
          <a:ln w="9525">
            <a:solidFill>
              <a:srgbClr val="C00000"/>
            </a:solidFill>
            <a:round/>
            <a:headEnd/>
            <a:tailEnd/>
          </a:ln>
        </p:spPr>
        <p:txBody>
          <a:bodyPr vert="horz" wrap="square" lIns="91440" tIns="45720" rIns="91440" bIns="45720" numCol="1" anchor="t" anchorCtr="0" compatLnSpc="1">
            <a:prstTxWarp prst="textNoShape">
              <a:avLst/>
            </a:prstTxWarp>
          </a:bodyPr>
          <a:lstStyle/>
          <a:p>
            <a:pPr>
              <a:defRPr/>
            </a:pPr>
            <a:endParaRPr lang="en-US" kern="0">
              <a:solidFill>
                <a:sysClr val="windowText" lastClr="000000"/>
              </a:solidFill>
            </a:endParaRPr>
          </a:p>
        </p:txBody>
      </p:sp>
      <p:sp>
        <p:nvSpPr>
          <p:cNvPr id="12" name="Freeform 19"/>
          <p:cNvSpPr>
            <a:spLocks noEditPoints="1"/>
          </p:cNvSpPr>
          <p:nvPr/>
        </p:nvSpPr>
        <p:spPr bwMode="auto">
          <a:xfrm>
            <a:off x="3581400" y="3962400"/>
            <a:ext cx="3276600" cy="1066800"/>
          </a:xfrm>
          <a:custGeom>
            <a:avLst/>
            <a:gdLst/>
            <a:ahLst/>
            <a:cxnLst>
              <a:cxn ang="0">
                <a:pos x="5" y="185"/>
              </a:cxn>
              <a:cxn ang="0">
                <a:pos x="58" y="81"/>
              </a:cxn>
              <a:cxn ang="0">
                <a:pos x="285" y="20"/>
              </a:cxn>
              <a:cxn ang="0">
                <a:pos x="316" y="31"/>
              </a:cxn>
              <a:cxn ang="0">
                <a:pos x="416" y="85"/>
              </a:cxn>
              <a:cxn ang="0">
                <a:pos x="441" y="200"/>
              </a:cxn>
              <a:cxn ang="0">
                <a:pos x="130" y="283"/>
              </a:cxn>
              <a:cxn ang="0">
                <a:pos x="47" y="252"/>
              </a:cxn>
              <a:cxn ang="0">
                <a:pos x="5" y="185"/>
              </a:cxn>
              <a:cxn ang="0">
                <a:pos x="304" y="37"/>
              </a:cxn>
              <a:cxn ang="0">
                <a:pos x="266" y="31"/>
              </a:cxn>
              <a:cxn ang="0">
                <a:pos x="250" y="25"/>
              </a:cxn>
              <a:cxn ang="0">
                <a:pos x="189" y="29"/>
              </a:cxn>
              <a:cxn ang="0">
                <a:pos x="68" y="97"/>
              </a:cxn>
              <a:cxn ang="0">
                <a:pos x="51" y="108"/>
              </a:cxn>
              <a:cxn ang="0">
                <a:pos x="45" y="120"/>
              </a:cxn>
              <a:cxn ang="0">
                <a:pos x="22" y="148"/>
              </a:cxn>
              <a:cxn ang="0">
                <a:pos x="45" y="229"/>
              </a:cxn>
              <a:cxn ang="0">
                <a:pos x="191" y="273"/>
              </a:cxn>
              <a:cxn ang="0">
                <a:pos x="345" y="242"/>
              </a:cxn>
              <a:cxn ang="0">
                <a:pos x="425" y="185"/>
              </a:cxn>
              <a:cxn ang="0">
                <a:pos x="444" y="131"/>
              </a:cxn>
              <a:cxn ang="0">
                <a:pos x="394" y="79"/>
              </a:cxn>
              <a:cxn ang="0">
                <a:pos x="329" y="43"/>
              </a:cxn>
              <a:cxn ang="0">
                <a:pos x="339" y="58"/>
              </a:cxn>
              <a:cxn ang="0">
                <a:pos x="304" y="37"/>
              </a:cxn>
              <a:cxn ang="0">
                <a:pos x="337" y="258"/>
              </a:cxn>
              <a:cxn ang="0">
                <a:pos x="448" y="166"/>
              </a:cxn>
              <a:cxn ang="0">
                <a:pos x="450" y="162"/>
              </a:cxn>
              <a:cxn ang="0">
                <a:pos x="398" y="217"/>
              </a:cxn>
              <a:cxn ang="0">
                <a:pos x="371" y="239"/>
              </a:cxn>
              <a:cxn ang="0">
                <a:pos x="164" y="281"/>
              </a:cxn>
              <a:cxn ang="0">
                <a:pos x="337" y="258"/>
              </a:cxn>
            </a:cxnLst>
            <a:rect l="0" t="0" r="r" b="b"/>
            <a:pathLst>
              <a:path w="475" h="311">
                <a:moveTo>
                  <a:pt x="5" y="185"/>
                </a:moveTo>
                <a:cubicBezTo>
                  <a:pt x="0" y="145"/>
                  <a:pt x="32" y="103"/>
                  <a:pt x="58" y="81"/>
                </a:cubicBezTo>
                <a:cubicBezTo>
                  <a:pt x="107" y="42"/>
                  <a:pt x="190" y="0"/>
                  <a:pt x="285" y="20"/>
                </a:cubicBezTo>
                <a:cubicBezTo>
                  <a:pt x="295" y="22"/>
                  <a:pt x="305" y="27"/>
                  <a:pt x="316" y="31"/>
                </a:cubicBezTo>
                <a:cubicBezTo>
                  <a:pt x="354" y="45"/>
                  <a:pt x="383" y="58"/>
                  <a:pt x="416" y="85"/>
                </a:cubicBezTo>
                <a:cubicBezTo>
                  <a:pt x="453" y="115"/>
                  <a:pt x="475" y="154"/>
                  <a:pt x="441" y="200"/>
                </a:cubicBezTo>
                <a:cubicBezTo>
                  <a:pt x="389" y="268"/>
                  <a:pt x="248" y="311"/>
                  <a:pt x="130" y="283"/>
                </a:cubicBezTo>
                <a:cubicBezTo>
                  <a:pt x="99" y="275"/>
                  <a:pt x="66" y="265"/>
                  <a:pt x="47" y="252"/>
                </a:cubicBezTo>
                <a:cubicBezTo>
                  <a:pt x="28" y="240"/>
                  <a:pt x="8" y="214"/>
                  <a:pt x="5" y="185"/>
                </a:cubicBezTo>
                <a:close/>
                <a:moveTo>
                  <a:pt x="304" y="37"/>
                </a:moveTo>
                <a:cubicBezTo>
                  <a:pt x="294" y="33"/>
                  <a:pt x="279" y="34"/>
                  <a:pt x="266" y="31"/>
                </a:cubicBezTo>
                <a:cubicBezTo>
                  <a:pt x="260" y="30"/>
                  <a:pt x="256" y="26"/>
                  <a:pt x="250" y="25"/>
                </a:cubicBezTo>
                <a:cubicBezTo>
                  <a:pt x="234" y="23"/>
                  <a:pt x="206" y="25"/>
                  <a:pt x="189" y="29"/>
                </a:cubicBezTo>
                <a:cubicBezTo>
                  <a:pt x="149" y="39"/>
                  <a:pt x="97" y="72"/>
                  <a:pt x="68" y="97"/>
                </a:cubicBezTo>
                <a:cubicBezTo>
                  <a:pt x="63" y="101"/>
                  <a:pt x="54" y="105"/>
                  <a:pt x="51" y="108"/>
                </a:cubicBezTo>
                <a:cubicBezTo>
                  <a:pt x="49" y="110"/>
                  <a:pt x="48" y="116"/>
                  <a:pt x="45" y="120"/>
                </a:cubicBezTo>
                <a:cubicBezTo>
                  <a:pt x="38" y="128"/>
                  <a:pt x="24" y="142"/>
                  <a:pt x="22" y="148"/>
                </a:cubicBezTo>
                <a:cubicBezTo>
                  <a:pt x="12" y="181"/>
                  <a:pt x="31" y="213"/>
                  <a:pt x="45" y="229"/>
                </a:cubicBezTo>
                <a:cubicBezTo>
                  <a:pt x="76" y="265"/>
                  <a:pt x="132" y="273"/>
                  <a:pt x="191" y="273"/>
                </a:cubicBezTo>
                <a:cubicBezTo>
                  <a:pt x="249" y="273"/>
                  <a:pt x="296" y="264"/>
                  <a:pt x="345" y="242"/>
                </a:cubicBezTo>
                <a:cubicBezTo>
                  <a:pt x="371" y="230"/>
                  <a:pt x="410" y="203"/>
                  <a:pt x="425" y="185"/>
                </a:cubicBezTo>
                <a:cubicBezTo>
                  <a:pt x="434" y="174"/>
                  <a:pt x="447" y="146"/>
                  <a:pt x="444" y="131"/>
                </a:cubicBezTo>
                <a:cubicBezTo>
                  <a:pt x="441" y="111"/>
                  <a:pt x="410" y="91"/>
                  <a:pt x="394" y="79"/>
                </a:cubicBezTo>
                <a:cubicBezTo>
                  <a:pt x="373" y="63"/>
                  <a:pt x="353" y="52"/>
                  <a:pt x="329" y="43"/>
                </a:cubicBezTo>
                <a:cubicBezTo>
                  <a:pt x="330" y="50"/>
                  <a:pt x="344" y="52"/>
                  <a:pt x="339" y="58"/>
                </a:cubicBezTo>
                <a:cubicBezTo>
                  <a:pt x="322" y="55"/>
                  <a:pt x="319" y="43"/>
                  <a:pt x="304" y="37"/>
                </a:cubicBezTo>
                <a:close/>
                <a:moveTo>
                  <a:pt x="337" y="258"/>
                </a:moveTo>
                <a:cubicBezTo>
                  <a:pt x="390" y="237"/>
                  <a:pt x="431" y="215"/>
                  <a:pt x="448" y="166"/>
                </a:cubicBezTo>
                <a:cubicBezTo>
                  <a:pt x="450" y="165"/>
                  <a:pt x="450" y="164"/>
                  <a:pt x="450" y="162"/>
                </a:cubicBezTo>
                <a:cubicBezTo>
                  <a:pt x="440" y="186"/>
                  <a:pt x="420" y="201"/>
                  <a:pt x="398" y="217"/>
                </a:cubicBezTo>
                <a:cubicBezTo>
                  <a:pt x="389" y="225"/>
                  <a:pt x="381" y="233"/>
                  <a:pt x="371" y="239"/>
                </a:cubicBezTo>
                <a:cubicBezTo>
                  <a:pt x="317" y="270"/>
                  <a:pt x="242" y="281"/>
                  <a:pt x="164" y="281"/>
                </a:cubicBezTo>
                <a:cubicBezTo>
                  <a:pt x="234" y="288"/>
                  <a:pt x="287" y="277"/>
                  <a:pt x="337" y="258"/>
                </a:cubicBezTo>
                <a:close/>
              </a:path>
            </a:pathLst>
          </a:custGeom>
          <a:solidFill>
            <a:schemeClr val="bg2">
              <a:lumMod val="25000"/>
            </a:schemeClr>
          </a:solidFill>
          <a:ln w="9525">
            <a:solidFill>
              <a:schemeClr val="bg2">
                <a:lumMod val="50000"/>
              </a:schemeClr>
            </a:solidFill>
            <a:round/>
            <a:headEnd/>
            <a:tailEnd/>
          </a:ln>
        </p:spPr>
        <p:txBody>
          <a:bodyPr vert="horz" wrap="square" lIns="91440" tIns="45720" rIns="91440" bIns="45720" numCol="1" anchor="t" anchorCtr="0" compatLnSpc="1">
            <a:prstTxWarp prst="textNoShape">
              <a:avLst/>
            </a:prstTxWarp>
          </a:bodyPr>
          <a:lstStyle/>
          <a:p>
            <a:pPr>
              <a:defRPr/>
            </a:pPr>
            <a:endParaRPr lang="en-US" kern="0">
              <a:solidFill>
                <a:sysClr val="windowText" lastClr="000000"/>
              </a:solidFill>
            </a:endParaRPr>
          </a:p>
        </p:txBody>
      </p:sp>
    </p:spTree>
  </p:cSld>
  <p:clrMapOvr>
    <a:masterClrMapping/>
  </p:clrMapOvr>
  <p:transition advClick="0">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1)">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heel(1)">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kern="1200" dirty="0">
                <a:ln>
                  <a:solidFill>
                    <a:prstClr val="black"/>
                  </a:solidFill>
                </a:ln>
                <a:solidFill>
                  <a:prstClr val="white"/>
                </a:solidFill>
                <a:latin typeface="Tahoma" pitchFamily="34" charset="0"/>
                <a:ea typeface="+mn-ea"/>
                <a:cs typeface="Tahoma" pitchFamily="34" charset="0"/>
              </a:rPr>
              <a:t>Flow </a:t>
            </a:r>
            <a:r>
              <a:rPr lang="en-US" sz="4800" b="1" kern="1200" dirty="0" err="1">
                <a:ln>
                  <a:solidFill>
                    <a:prstClr val="black"/>
                  </a:solidFill>
                </a:ln>
                <a:solidFill>
                  <a:prstClr val="white"/>
                </a:solidFill>
                <a:latin typeface="Tahoma" pitchFamily="34" charset="0"/>
                <a:ea typeface="+mn-ea"/>
                <a:cs typeface="Tahoma" pitchFamily="34" charset="0"/>
              </a:rPr>
              <a:t>vs</a:t>
            </a:r>
            <a:r>
              <a:rPr lang="en-US" sz="4800" b="1" kern="1200" dirty="0">
                <a:ln>
                  <a:solidFill>
                    <a:prstClr val="black"/>
                  </a:solidFill>
                </a:ln>
                <a:solidFill>
                  <a:prstClr val="white"/>
                </a:solidFill>
                <a:latin typeface="Tahoma" pitchFamily="34" charset="0"/>
                <a:ea typeface="+mn-ea"/>
                <a:cs typeface="Tahoma" pitchFamily="34" charset="0"/>
              </a:rPr>
              <a:t> Congestion Control</a:t>
            </a:r>
            <a:endParaRPr lang="th-TH" sz="4000" b="1" kern="1200" dirty="0">
              <a:ln>
                <a:solidFill>
                  <a:prstClr val="black"/>
                </a:solidFill>
              </a:ln>
              <a:solidFill>
                <a:prstClr val="white"/>
              </a:solidFill>
              <a:latin typeface="Tahoma" pitchFamily="34" charset="0"/>
              <a:ea typeface="+mn-ea"/>
              <a:cs typeface="Tahoma" pitchFamily="34" charset="0"/>
            </a:endParaRPr>
          </a:p>
        </p:txBody>
      </p:sp>
      <p:pic>
        <p:nvPicPr>
          <p:cNvPr id="4" name="Picture 5" descr="6-36"/>
          <p:cNvPicPr>
            <a:picLocks noChangeAspect="1" noChangeArrowheads="1"/>
          </p:cNvPicPr>
          <p:nvPr/>
        </p:nvPicPr>
        <p:blipFill>
          <a:blip r:embed="rId3" cstate="print">
            <a:clrChange>
              <a:clrFrom>
                <a:srgbClr val="FFFFFF"/>
              </a:clrFrom>
              <a:clrTo>
                <a:srgbClr val="FFFFFF">
                  <a:alpha val="0"/>
                </a:srgbClr>
              </a:clrTo>
            </a:clrChange>
            <a:duotone>
              <a:prstClr val="black"/>
              <a:schemeClr val="accent5">
                <a:tint val="45000"/>
                <a:satMod val="400000"/>
              </a:schemeClr>
            </a:duotone>
            <a:lum contrast="40000"/>
          </a:blip>
          <a:srcRect b="5302"/>
          <a:stretch>
            <a:fillRect/>
          </a:stretch>
        </p:blipFill>
        <p:spPr bwMode="auto">
          <a:xfrm>
            <a:off x="762000" y="1143640"/>
            <a:ext cx="7315200" cy="5180960"/>
          </a:xfrm>
          <a:prstGeom prst="rect">
            <a:avLst/>
          </a:prstGeom>
          <a:noFill/>
        </p:spPr>
      </p:pic>
      <p:sp>
        <p:nvSpPr>
          <p:cNvPr id="6" name="TextBox 5"/>
          <p:cNvSpPr txBox="1"/>
          <p:nvPr/>
        </p:nvSpPr>
        <p:spPr>
          <a:xfrm>
            <a:off x="1828800" y="1981200"/>
            <a:ext cx="1828800" cy="369332"/>
          </a:xfrm>
          <a:prstGeom prst="rect">
            <a:avLst/>
          </a:prstGeom>
          <a:noFill/>
        </p:spPr>
        <p:txBody>
          <a:bodyPr wrap="square" rtlCol="0">
            <a:spAutoFit/>
          </a:bodyPr>
          <a:lstStyle/>
          <a:p>
            <a:pPr algn="ctr" rtl="0"/>
            <a:r>
              <a:rPr lang="en-US" b="1" kern="1200" dirty="0">
                <a:ln>
                  <a:solidFill>
                    <a:schemeClr val="tx1"/>
                  </a:solidFill>
                </a:ln>
                <a:solidFill>
                  <a:srgbClr val="FF0000"/>
                </a:solidFill>
                <a:latin typeface="Arial" pitchFamily="34" charset="0"/>
                <a:ea typeface="+mn-ea"/>
                <a:cs typeface="Arial" pitchFamily="34" charset="0"/>
              </a:rPr>
              <a:t>Flow Control</a:t>
            </a:r>
          </a:p>
        </p:txBody>
      </p:sp>
      <p:sp>
        <p:nvSpPr>
          <p:cNvPr id="7" name="TextBox 6"/>
          <p:cNvSpPr txBox="1"/>
          <p:nvPr/>
        </p:nvSpPr>
        <p:spPr>
          <a:xfrm>
            <a:off x="5334000" y="1992868"/>
            <a:ext cx="2819400" cy="369332"/>
          </a:xfrm>
          <a:prstGeom prst="rect">
            <a:avLst/>
          </a:prstGeom>
          <a:noFill/>
        </p:spPr>
        <p:txBody>
          <a:bodyPr wrap="square" rtlCol="0">
            <a:spAutoFit/>
          </a:bodyPr>
          <a:lstStyle/>
          <a:p>
            <a:pPr algn="ctr" rtl="0"/>
            <a:r>
              <a:rPr lang="en-US" b="1" kern="1200" dirty="0">
                <a:ln>
                  <a:solidFill>
                    <a:schemeClr val="tx1"/>
                  </a:solidFill>
                </a:ln>
                <a:solidFill>
                  <a:srgbClr val="FF0000"/>
                </a:solidFill>
                <a:latin typeface="Arial" pitchFamily="34" charset="0"/>
                <a:ea typeface="+mn-ea"/>
                <a:cs typeface="Arial" pitchFamily="34" charset="0"/>
              </a:rPr>
              <a:t>Congestion Control</a:t>
            </a:r>
          </a:p>
        </p:txBody>
      </p:sp>
      <p:grpSp>
        <p:nvGrpSpPr>
          <p:cNvPr id="11" name="Group 10"/>
          <p:cNvGrpSpPr/>
          <p:nvPr/>
        </p:nvGrpSpPr>
        <p:grpSpPr>
          <a:xfrm>
            <a:off x="4267200" y="1066800"/>
            <a:ext cx="4191000" cy="5791200"/>
            <a:chOff x="4267200" y="1066800"/>
            <a:chExt cx="4191000" cy="5791200"/>
          </a:xfrm>
        </p:grpSpPr>
        <p:sp>
          <p:nvSpPr>
            <p:cNvPr id="9" name="Freeform 8"/>
            <p:cNvSpPr/>
            <p:nvPr/>
          </p:nvSpPr>
          <p:spPr>
            <a:xfrm>
              <a:off x="4419600" y="1066800"/>
              <a:ext cx="4038600" cy="5791200"/>
            </a:xfrm>
            <a:custGeom>
              <a:avLst/>
              <a:gdLst>
                <a:gd name="connsiteX0" fmla="*/ 0 w 4038600"/>
                <a:gd name="connsiteY0" fmla="*/ 0 h 5791200"/>
                <a:gd name="connsiteX1" fmla="*/ 4038600 w 4038600"/>
                <a:gd name="connsiteY1" fmla="*/ 0 h 5791200"/>
                <a:gd name="connsiteX2" fmla="*/ 4038600 w 4038600"/>
                <a:gd name="connsiteY2" fmla="*/ 5791200 h 5791200"/>
                <a:gd name="connsiteX3" fmla="*/ 0 w 4038600"/>
                <a:gd name="connsiteY3" fmla="*/ 5791200 h 5791200"/>
                <a:gd name="connsiteX4" fmla="*/ 0 w 4038600"/>
                <a:gd name="connsiteY4" fmla="*/ 0 h 5791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8600" h="5791200">
                  <a:moveTo>
                    <a:pt x="0" y="0"/>
                  </a:moveTo>
                  <a:lnTo>
                    <a:pt x="4038600" y="0"/>
                  </a:lnTo>
                  <a:lnTo>
                    <a:pt x="4038600" y="5791200"/>
                  </a:lnTo>
                  <a:lnTo>
                    <a:pt x="0" y="5791200"/>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4267200" y="1524000"/>
              <a:ext cx="533400" cy="381000"/>
            </a:xfrm>
            <a:custGeom>
              <a:avLst/>
              <a:gdLst>
                <a:gd name="connsiteX0" fmla="*/ 0 w 4038600"/>
                <a:gd name="connsiteY0" fmla="*/ 0 h 5791200"/>
                <a:gd name="connsiteX1" fmla="*/ 4038600 w 4038600"/>
                <a:gd name="connsiteY1" fmla="*/ 0 h 5791200"/>
                <a:gd name="connsiteX2" fmla="*/ 4038600 w 4038600"/>
                <a:gd name="connsiteY2" fmla="*/ 5791200 h 5791200"/>
                <a:gd name="connsiteX3" fmla="*/ 0 w 4038600"/>
                <a:gd name="connsiteY3" fmla="*/ 5791200 h 5791200"/>
                <a:gd name="connsiteX4" fmla="*/ 0 w 4038600"/>
                <a:gd name="connsiteY4" fmla="*/ 0 h 5791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8600" h="5791200">
                  <a:moveTo>
                    <a:pt x="0" y="0"/>
                  </a:moveTo>
                  <a:lnTo>
                    <a:pt x="4038600" y="0"/>
                  </a:lnTo>
                  <a:lnTo>
                    <a:pt x="4038600" y="5791200"/>
                  </a:lnTo>
                  <a:lnTo>
                    <a:pt x="0" y="5791200"/>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282091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11"/>
                                        </p:tgtEl>
                                      </p:cBhvr>
                                    </p:animEffect>
                                    <p:set>
                                      <p:cBhvr>
                                        <p:cTn id="7" dur="1" fill="hold">
                                          <p:stCondLst>
                                            <p:cond delay="19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00200" y="2819400"/>
            <a:ext cx="6477000" cy="2019527"/>
          </a:xfrm>
          <a:prstGeom prst="rect">
            <a:avLst/>
          </a:prstGeom>
        </p:spPr>
        <p:txBody>
          <a:bodyPr wrap="square">
            <a:spAutoFit/>
          </a:bodyPr>
          <a:lstStyle/>
          <a:p>
            <a:pPr marL="971550" lvl="1" indent="-514350" eaLnBrk="0" fontAlgn="base" hangingPunct="0">
              <a:lnSpc>
                <a:spcPct val="150000"/>
              </a:lnSpc>
              <a:spcBef>
                <a:spcPct val="20000"/>
              </a:spcBef>
              <a:spcAft>
                <a:spcPct val="0"/>
              </a:spcAft>
              <a:buClr>
                <a:srgbClr val="FF6600"/>
              </a:buClr>
              <a:buSzPct val="100000"/>
              <a:buFont typeface="+mj-lt"/>
              <a:buAutoNum type="alphaLcPeriod"/>
            </a:pPr>
            <a:r>
              <a:rPr lang="en-US" sz="2600" b="1" dirty="0">
                <a:ln w="0" cap="rnd" cmpd="thickThin">
                  <a:solidFill>
                    <a:prstClr val="black"/>
                  </a:solidFill>
                  <a:bevel/>
                </a:ln>
                <a:solidFill>
                  <a:schemeClr val="tx1">
                    <a:lumMod val="65000"/>
                    <a:lumOff val="35000"/>
                  </a:schemeClr>
                </a:solidFill>
                <a:latin typeface="Microsoft Sans Serif" pitchFamily="34" charset="0"/>
                <a:cs typeface="Microsoft Sans Serif" pitchFamily="34" charset="0"/>
              </a:rPr>
              <a:t>AIMD Congestion Avoidance</a:t>
            </a:r>
          </a:p>
          <a:p>
            <a:pPr marL="971550" lvl="1" indent="-514350" eaLnBrk="0" fontAlgn="base" hangingPunct="0">
              <a:lnSpc>
                <a:spcPct val="150000"/>
              </a:lnSpc>
              <a:spcBef>
                <a:spcPct val="20000"/>
              </a:spcBef>
              <a:spcAft>
                <a:spcPct val="0"/>
              </a:spcAft>
              <a:buClr>
                <a:srgbClr val="FF6600"/>
              </a:buClr>
              <a:buSzPct val="100000"/>
              <a:buFont typeface="+mj-lt"/>
              <a:buAutoNum type="alphaLcPeriod"/>
            </a:pPr>
            <a:r>
              <a:rPr lang="en-US" sz="2600" b="1" dirty="0">
                <a:ln w="0" cap="rnd" cmpd="thickThin">
                  <a:solidFill>
                    <a:prstClr val="black"/>
                  </a:solidFill>
                  <a:bevel/>
                </a:ln>
                <a:solidFill>
                  <a:schemeClr val="tx1">
                    <a:lumMod val="65000"/>
                    <a:lumOff val="35000"/>
                  </a:schemeClr>
                </a:solidFill>
                <a:latin typeface="Microsoft Sans Serif" pitchFamily="34" charset="0"/>
                <a:cs typeface="Microsoft Sans Serif" pitchFamily="34" charset="0"/>
              </a:rPr>
              <a:t>Slow Start</a:t>
            </a:r>
          </a:p>
          <a:p>
            <a:pPr marL="971550" lvl="1" indent="-514350" eaLnBrk="0" fontAlgn="base" hangingPunct="0">
              <a:lnSpc>
                <a:spcPct val="150000"/>
              </a:lnSpc>
              <a:spcBef>
                <a:spcPct val="20000"/>
              </a:spcBef>
              <a:spcAft>
                <a:spcPct val="0"/>
              </a:spcAft>
              <a:buClr>
                <a:srgbClr val="FF6600"/>
              </a:buClr>
              <a:buSzPct val="100000"/>
              <a:buFont typeface="+mj-lt"/>
              <a:buAutoNum type="alphaLcPeriod"/>
            </a:pPr>
            <a:r>
              <a:rPr lang="en-US" sz="2600" b="1" dirty="0">
                <a:ln w="0" cap="rnd" cmpd="thickThin">
                  <a:solidFill>
                    <a:prstClr val="black"/>
                  </a:solidFill>
                  <a:bevel/>
                </a:ln>
                <a:solidFill>
                  <a:schemeClr val="tx1">
                    <a:lumMod val="65000"/>
                    <a:lumOff val="35000"/>
                  </a:schemeClr>
                </a:solidFill>
                <a:latin typeface="Microsoft Sans Serif" pitchFamily="34" charset="0"/>
                <a:cs typeface="Microsoft Sans Serif" pitchFamily="34" charset="0"/>
              </a:rPr>
              <a:t>Fast Recovery and Fast Retransmit</a:t>
            </a:r>
          </a:p>
        </p:txBody>
      </p:sp>
      <p:sp>
        <p:nvSpPr>
          <p:cNvPr id="7" name="TextBox 6"/>
          <p:cNvSpPr txBox="1"/>
          <p:nvPr/>
        </p:nvSpPr>
        <p:spPr>
          <a:xfrm>
            <a:off x="0" y="1478340"/>
            <a:ext cx="9144000" cy="830997"/>
          </a:xfrm>
          <a:prstGeom prst="rect">
            <a:avLst/>
          </a:prstGeom>
          <a:solidFill>
            <a:schemeClr val="accent6">
              <a:lumMod val="75000"/>
            </a:schemeClr>
          </a:solidFill>
        </p:spPr>
        <p:txBody>
          <a:bodyPr wrap="square" rtlCol="0">
            <a:spAutoFit/>
          </a:bodyPr>
          <a:lstStyle/>
          <a:p>
            <a:pPr rtl="0"/>
            <a:r>
              <a:rPr lang="en-US" sz="4800" b="1" kern="1200" dirty="0">
                <a:ln>
                  <a:solidFill>
                    <a:schemeClr val="tx1"/>
                  </a:solidFill>
                </a:ln>
                <a:solidFill>
                  <a:schemeClr val="bg1"/>
                </a:solidFill>
                <a:latin typeface="Tahoma" pitchFamily="34" charset="0"/>
                <a:ea typeface="+mn-ea"/>
                <a:cs typeface="Tahoma" pitchFamily="34" charset="0"/>
              </a:rPr>
              <a:t>        </a:t>
            </a:r>
            <a:r>
              <a:rPr lang="en-US" sz="3900" b="1" dirty="0">
                <a:ln>
                  <a:solidFill>
                    <a:schemeClr val="tx1"/>
                  </a:solidFill>
                </a:ln>
                <a:solidFill>
                  <a:schemeClr val="accent1">
                    <a:lumMod val="20000"/>
                    <a:lumOff val="80000"/>
                  </a:schemeClr>
                </a:solidFill>
                <a:latin typeface="Tahoma" pitchFamily="34" charset="0"/>
                <a:cs typeface="Tahoma" pitchFamily="34" charset="0"/>
              </a:rPr>
              <a:t>TC</a:t>
            </a:r>
            <a:r>
              <a:rPr lang="en-US" sz="3900" b="1" kern="1200" dirty="0">
                <a:ln>
                  <a:solidFill>
                    <a:schemeClr val="tx1"/>
                  </a:solidFill>
                </a:ln>
                <a:solidFill>
                  <a:schemeClr val="accent1">
                    <a:lumMod val="20000"/>
                    <a:lumOff val="80000"/>
                  </a:schemeClr>
                </a:solidFill>
                <a:latin typeface="Tahoma" pitchFamily="34" charset="0"/>
                <a:ea typeface="+mn-ea"/>
                <a:cs typeface="Tahoma" pitchFamily="34" charset="0"/>
              </a:rPr>
              <a:t>P’s</a:t>
            </a:r>
            <a:r>
              <a:rPr lang="en-US" sz="3900" b="1" kern="1200" dirty="0">
                <a:ln>
                  <a:solidFill>
                    <a:schemeClr val="tx1"/>
                  </a:solidFill>
                </a:ln>
                <a:solidFill>
                  <a:schemeClr val="accent1">
                    <a:lumMod val="75000"/>
                  </a:schemeClr>
                </a:solidFill>
                <a:latin typeface="Tahoma" pitchFamily="34" charset="0"/>
                <a:ea typeface="+mn-ea"/>
                <a:cs typeface="Tahoma" pitchFamily="34" charset="0"/>
              </a:rPr>
              <a:t> </a:t>
            </a:r>
            <a:r>
              <a:rPr lang="en-US" sz="3900" b="1" kern="1200" dirty="0">
                <a:ln>
                  <a:solidFill>
                    <a:schemeClr val="bg2"/>
                  </a:solidFill>
                </a:ln>
                <a:latin typeface="Tahoma" pitchFamily="34" charset="0"/>
                <a:ea typeface="+mn-ea"/>
                <a:cs typeface="Tahoma" pitchFamily="34" charset="0"/>
              </a:rPr>
              <a:t>Congestion Control</a:t>
            </a:r>
            <a:endParaRPr lang="th-TH" sz="3900" b="1" kern="1200" dirty="0">
              <a:ln>
                <a:solidFill>
                  <a:schemeClr val="bg2"/>
                </a:solidFill>
              </a:ln>
              <a:latin typeface="Tahoma" pitchFamily="34" charset="0"/>
              <a:ea typeface="+mn-ea"/>
              <a:cs typeface="Tahoma" pitchFamily="34" charset="0"/>
            </a:endParaRPr>
          </a:p>
        </p:txBody>
      </p:sp>
      <p:sp>
        <p:nvSpPr>
          <p:cNvPr id="6" name="Oval 5"/>
          <p:cNvSpPr/>
          <p:nvPr/>
        </p:nvSpPr>
        <p:spPr>
          <a:xfrm>
            <a:off x="228600" y="1219200"/>
            <a:ext cx="1066800" cy="1143000"/>
          </a:xfrm>
          <a:prstGeom prst="ellipse">
            <a:avLst/>
          </a:prstGeom>
          <a:solidFill>
            <a:srgbClr val="C00000"/>
          </a:solidFill>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800" dirty="0">
                <a:solidFill>
                  <a:prstClr val="white"/>
                </a:solidFill>
                <a:latin typeface="Playbill" pitchFamily="82" charset="0"/>
              </a:rPr>
              <a:t>2</a:t>
            </a:r>
          </a:p>
        </p:txBody>
      </p:sp>
    </p:spTree>
    <p:extLst>
      <p:ext uri="{BB962C8B-B14F-4D97-AF65-F5344CB8AC3E}">
        <p14:creationId xmlns:p14="http://schemas.microsoft.com/office/powerpoint/2010/main" val="1843309115"/>
      </p:ext>
    </p:extLst>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914400"/>
            <a:ext cx="8839200" cy="5693866"/>
          </a:xfrm>
          <a:prstGeom prst="rect">
            <a:avLst/>
          </a:prstGeom>
        </p:spPr>
        <p:txBody>
          <a:bodyPr wrap="square">
            <a:spAutoFit/>
          </a:bodyPr>
          <a:lstStyle/>
          <a:p>
            <a:pPr marL="342900" indent="-342900">
              <a:buFont typeface="Arial" pitchFamily="34" charset="0"/>
              <a:buChar char="•"/>
            </a:pPr>
            <a:r>
              <a:rPr lang="en-US" sz="2800" dirty="0"/>
              <a:t>Routers with infinite buffers do not exist</a:t>
            </a:r>
          </a:p>
          <a:p>
            <a:pPr marL="342900" indent="-342900">
              <a:buFont typeface="Arial" pitchFamily="34" charset="0"/>
              <a:buChar char="•"/>
            </a:pPr>
            <a:endParaRPr lang="en-US" sz="2800" dirty="0"/>
          </a:p>
          <a:p>
            <a:pPr marL="342900" indent="-342900">
              <a:buFont typeface="Arial" pitchFamily="34" charset="0"/>
              <a:buChar char="•"/>
            </a:pPr>
            <a:r>
              <a:rPr lang="en-US" sz="2800" b="1" dirty="0"/>
              <a:t>Large queuing delays </a:t>
            </a:r>
            <a:r>
              <a:rPr lang="en-US" sz="2800" dirty="0"/>
              <a:t>occur as packet arrival rate  nears the link capacity</a:t>
            </a:r>
          </a:p>
          <a:p>
            <a:pPr marL="342900" indent="-342900">
              <a:buFont typeface="Arial" pitchFamily="34" charset="0"/>
              <a:buChar char="•"/>
            </a:pPr>
            <a:endParaRPr lang="en-US" sz="2800" b="1" dirty="0"/>
          </a:p>
          <a:p>
            <a:pPr marL="342900" indent="-342900">
              <a:buFont typeface="Arial" pitchFamily="34" charset="0"/>
              <a:buChar char="•"/>
            </a:pPr>
            <a:r>
              <a:rPr lang="en-US" sz="2800" dirty="0"/>
              <a:t>The sender must perform </a:t>
            </a:r>
            <a:r>
              <a:rPr lang="en-US" sz="2800" b="1" dirty="0"/>
              <a:t>re-transmissions</a:t>
            </a:r>
            <a:r>
              <a:rPr lang="en-US" sz="2800" dirty="0"/>
              <a:t> for dropped packets due to buffer overflow</a:t>
            </a:r>
          </a:p>
          <a:p>
            <a:pPr marL="342900" indent="-342900">
              <a:buFont typeface="Arial" pitchFamily="34" charset="0"/>
              <a:buChar char="•"/>
            </a:pPr>
            <a:endParaRPr lang="en-US" sz="2800" dirty="0"/>
          </a:p>
          <a:p>
            <a:pPr marL="342900" indent="-342900">
              <a:buFont typeface="Arial" pitchFamily="34" charset="0"/>
              <a:buChar char="•"/>
            </a:pPr>
            <a:r>
              <a:rPr lang="en-US" sz="2800" b="1" dirty="0"/>
              <a:t>Unneeded re-transmissions </a:t>
            </a:r>
            <a:r>
              <a:rPr lang="en-US" sz="2800" dirty="0"/>
              <a:t>due to large delays reduces effective bandwidth of the network</a:t>
            </a:r>
          </a:p>
          <a:p>
            <a:pPr marL="342900" indent="-342900">
              <a:buFont typeface="Arial" pitchFamily="34" charset="0"/>
              <a:buChar char="•"/>
            </a:pPr>
            <a:endParaRPr lang="en-US" sz="2800" dirty="0"/>
          </a:p>
          <a:p>
            <a:pPr marL="342900" indent="-342900">
              <a:buFont typeface="Arial" pitchFamily="34" charset="0"/>
              <a:buChar char="•"/>
            </a:pPr>
            <a:r>
              <a:rPr lang="en-US" sz="2800" dirty="0"/>
              <a:t>From the time a packet is dropped, all </a:t>
            </a:r>
            <a:r>
              <a:rPr lang="en-US" sz="2800" b="1" dirty="0"/>
              <a:t>previous effort to transmit that packet is wasted </a:t>
            </a:r>
            <a:r>
              <a:rPr lang="en-US" sz="2800" dirty="0"/>
              <a:t>– BW wasted</a:t>
            </a:r>
          </a:p>
        </p:txBody>
      </p:sp>
      <p:sp>
        <p:nvSpPr>
          <p:cNvPr id="3" name="TextBox 2"/>
          <p:cNvSpPr txBox="1"/>
          <p:nvPr/>
        </p:nvSpPr>
        <p:spPr>
          <a:xfrm>
            <a:off x="0" y="0"/>
            <a:ext cx="9144000" cy="830997"/>
          </a:xfrm>
          <a:prstGeom prst="rect">
            <a:avLst/>
          </a:prstGeom>
          <a:solidFill>
            <a:schemeClr val="accent6">
              <a:lumMod val="75000"/>
            </a:schemeClr>
          </a:solidFill>
        </p:spPr>
        <p:txBody>
          <a:bodyPr wrap="square" rtlCol="0">
            <a:spAutoFit/>
          </a:bodyPr>
          <a:lstStyle/>
          <a:p>
            <a:pPr algn="ctr"/>
            <a:r>
              <a:rPr lang="en-US" sz="4800" b="1" dirty="0">
                <a:ln>
                  <a:solidFill>
                    <a:schemeClr val="tx1"/>
                  </a:solidFill>
                </a:ln>
                <a:solidFill>
                  <a:schemeClr val="bg1"/>
                </a:solidFill>
                <a:latin typeface="Tahoma" pitchFamily="34" charset="0"/>
                <a:cs typeface="Tahoma" pitchFamily="34" charset="0"/>
              </a:rPr>
              <a:t>Cost of congestion?</a:t>
            </a:r>
            <a:endParaRPr lang="th-TH" sz="4800" b="1" kern="1200" dirty="0">
              <a:ln>
                <a:solidFill>
                  <a:schemeClr val="bg2"/>
                </a:solidFill>
              </a:ln>
              <a:latin typeface="Tahoma" pitchFamily="34" charset="0"/>
              <a:ea typeface="+mn-ea"/>
              <a:cs typeface="Tahoma" pitchFamily="34" charset="0"/>
            </a:endParaRPr>
          </a:p>
        </p:txBody>
      </p:sp>
    </p:spTree>
    <p:extLst>
      <p:ext uri="{BB962C8B-B14F-4D97-AF65-F5344CB8AC3E}">
        <p14:creationId xmlns:p14="http://schemas.microsoft.com/office/powerpoint/2010/main" val="1054009243"/>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828800"/>
            <a:ext cx="8534400" cy="4647426"/>
          </a:xfrm>
          <a:prstGeom prst="rect">
            <a:avLst/>
          </a:prstGeom>
        </p:spPr>
        <p:txBody>
          <a:bodyPr wrap="square">
            <a:spAutoFit/>
          </a:bodyPr>
          <a:lstStyle/>
          <a:p>
            <a:pPr algn="just"/>
            <a:r>
              <a:rPr lang="en-US" sz="2800" dirty="0"/>
              <a:t>Early on, hosts would send their packets into the Internet </a:t>
            </a:r>
            <a:r>
              <a:rPr lang="en-US" sz="2800" u="sng" dirty="0">
                <a:solidFill>
                  <a:srgbClr val="FF0000"/>
                </a:solidFill>
              </a:rPr>
              <a:t>as fast as the advertised window </a:t>
            </a:r>
            <a:r>
              <a:rPr lang="en-US" sz="2800" dirty="0">
                <a:solidFill>
                  <a:srgbClr val="FF0000"/>
                </a:solidFill>
              </a:rPr>
              <a:t>would allow, congestion would occur at some router (causing packets to be dropped), and the </a:t>
            </a:r>
            <a:r>
              <a:rPr lang="en-US" sz="2800" u="sng" dirty="0">
                <a:solidFill>
                  <a:srgbClr val="FF0000"/>
                </a:solidFill>
              </a:rPr>
              <a:t>hosts would time out and retransmit their packets</a:t>
            </a:r>
            <a:r>
              <a:rPr lang="en-US" sz="2800" dirty="0">
                <a:solidFill>
                  <a:srgbClr val="FF0000"/>
                </a:solidFill>
              </a:rPr>
              <a:t>, resulting in </a:t>
            </a:r>
            <a:r>
              <a:rPr lang="en-US" sz="2800" b="1" dirty="0"/>
              <a:t>even more congestion</a:t>
            </a:r>
          </a:p>
          <a:p>
            <a:endParaRPr lang="en-US" sz="2800" b="1" dirty="0"/>
          </a:p>
          <a:p>
            <a:r>
              <a:rPr lang="en-US" sz="3200" b="1" dirty="0">
                <a:solidFill>
                  <a:srgbClr val="FF0000"/>
                </a:solidFill>
              </a:rPr>
              <a:t>TCP Basic idea: </a:t>
            </a:r>
          </a:p>
          <a:p>
            <a:r>
              <a:rPr lang="en-US" sz="3200" b="1" dirty="0"/>
              <a:t>- </a:t>
            </a:r>
            <a:r>
              <a:rPr lang="en-US" sz="3200" dirty="0">
                <a:solidFill>
                  <a:srgbClr val="0070C0"/>
                </a:solidFill>
              </a:rPr>
              <a:t>If there is no ACK, there must be congestion</a:t>
            </a:r>
          </a:p>
          <a:p>
            <a:r>
              <a:rPr lang="en-US" sz="3200" dirty="0">
                <a:solidFill>
                  <a:srgbClr val="0070C0"/>
                </a:solidFill>
              </a:rPr>
              <a:t>- If everything is going fine, there must be more room</a:t>
            </a:r>
          </a:p>
        </p:txBody>
      </p:sp>
      <p:sp>
        <p:nvSpPr>
          <p:cNvPr id="4" name="TextBox 3"/>
          <p:cNvSpPr txBox="1"/>
          <p:nvPr/>
        </p:nvSpPr>
        <p:spPr>
          <a:xfrm>
            <a:off x="0" y="0"/>
            <a:ext cx="9144000" cy="1569660"/>
          </a:xfrm>
          <a:prstGeom prst="rect">
            <a:avLst/>
          </a:prstGeom>
          <a:solidFill>
            <a:schemeClr val="accent6">
              <a:lumMod val="75000"/>
            </a:schemeClr>
          </a:solidFill>
        </p:spPr>
        <p:txBody>
          <a:bodyPr wrap="square" rtlCol="0">
            <a:spAutoFit/>
          </a:bodyPr>
          <a:lstStyle/>
          <a:p>
            <a:pPr algn="ctr"/>
            <a:r>
              <a:rPr lang="en-US" sz="4800" b="1" dirty="0">
                <a:ln>
                  <a:solidFill>
                    <a:schemeClr val="tx1"/>
                  </a:solidFill>
                </a:ln>
                <a:solidFill>
                  <a:schemeClr val="bg1"/>
                </a:solidFill>
                <a:latin typeface="Tahoma" pitchFamily="34" charset="0"/>
                <a:cs typeface="Tahoma" pitchFamily="34" charset="0"/>
              </a:rPr>
              <a:t>How can we avoid congestion?</a:t>
            </a:r>
            <a:endParaRPr lang="th-TH" sz="4800" b="1" kern="1200" dirty="0">
              <a:ln>
                <a:solidFill>
                  <a:schemeClr val="bg2"/>
                </a:solidFill>
              </a:ln>
              <a:latin typeface="Tahoma" pitchFamily="34" charset="0"/>
              <a:ea typeface="+mn-ea"/>
              <a:cs typeface="Tahoma" pitchFamily="34" charset="0"/>
            </a:endParaRPr>
          </a:p>
        </p:txBody>
      </p:sp>
    </p:spTree>
    <p:extLst>
      <p:ext uri="{BB962C8B-B14F-4D97-AF65-F5344CB8AC3E}">
        <p14:creationId xmlns:p14="http://schemas.microsoft.com/office/powerpoint/2010/main" val="569605359"/>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990600"/>
            <a:ext cx="8382000" cy="5693866"/>
          </a:xfrm>
          <a:prstGeom prst="rect">
            <a:avLst/>
          </a:prstGeom>
        </p:spPr>
        <p:txBody>
          <a:bodyPr wrap="square">
            <a:spAutoFit/>
          </a:bodyPr>
          <a:lstStyle/>
          <a:p>
            <a:r>
              <a:rPr lang="en-US" sz="2800" b="1" i="1" dirty="0"/>
              <a:t>How TCP comes to learn an appropriate value for </a:t>
            </a:r>
            <a:r>
              <a:rPr lang="en-US" sz="2800" b="1" i="1" dirty="0" err="1"/>
              <a:t>CongestionWindow</a:t>
            </a:r>
            <a:r>
              <a:rPr lang="en-US" sz="2800" dirty="0"/>
              <a:t>. </a:t>
            </a:r>
          </a:p>
          <a:p>
            <a:r>
              <a:rPr lang="en-US" sz="2800" dirty="0"/>
              <a:t>Unlike the </a:t>
            </a:r>
            <a:r>
              <a:rPr lang="en-US" sz="2800" dirty="0" err="1"/>
              <a:t>AdvertisedWindow</a:t>
            </a:r>
            <a:r>
              <a:rPr lang="en-US" sz="2800" dirty="0"/>
              <a:t>, which is sent by the receiving side of the connection, there is </a:t>
            </a:r>
            <a:r>
              <a:rPr lang="en-US" sz="2800" dirty="0">
                <a:solidFill>
                  <a:srgbClr val="002060"/>
                </a:solidFill>
              </a:rPr>
              <a:t>no one to send a suitable </a:t>
            </a:r>
            <a:r>
              <a:rPr lang="en-US" sz="2800" dirty="0" err="1">
                <a:solidFill>
                  <a:srgbClr val="002060"/>
                </a:solidFill>
              </a:rPr>
              <a:t>CongestionWindow</a:t>
            </a:r>
            <a:r>
              <a:rPr lang="en-US" sz="2800" dirty="0">
                <a:solidFill>
                  <a:srgbClr val="002060"/>
                </a:solidFill>
              </a:rPr>
              <a:t> to the sending side of TCP</a:t>
            </a:r>
            <a:r>
              <a:rPr lang="en-US" sz="2800" dirty="0"/>
              <a:t>. </a:t>
            </a:r>
            <a:r>
              <a:rPr lang="en-US" sz="2800" b="1" i="1" dirty="0"/>
              <a:t>The answer is that the TCP source sets the Congestion Window based on the level of congestion it </a:t>
            </a:r>
            <a:r>
              <a:rPr lang="en-US" sz="2800" b="1" i="1" dirty="0">
                <a:solidFill>
                  <a:srgbClr val="0070C0"/>
                </a:solidFill>
              </a:rPr>
              <a:t>perceives to exist in the network. </a:t>
            </a:r>
          </a:p>
          <a:p>
            <a:pPr algn="just"/>
            <a:r>
              <a:rPr lang="en-US" sz="2800" dirty="0"/>
              <a:t>This involves decreasing the congestion window when the level of congestion goes up and increasing the congestion window when the level of congestion goes down. Taken together, the mechanism is commonly called </a:t>
            </a:r>
            <a:r>
              <a:rPr lang="en-US" sz="2800" i="1" dirty="0">
                <a:solidFill>
                  <a:srgbClr val="0070C0"/>
                </a:solidFill>
              </a:rPr>
              <a:t>additive increase/multiplicative decrease (AIMD)</a:t>
            </a:r>
            <a:r>
              <a:rPr lang="en-US" sz="2800" dirty="0">
                <a:solidFill>
                  <a:srgbClr val="0070C0"/>
                </a:solidFill>
              </a:rPr>
              <a:t>.</a:t>
            </a:r>
          </a:p>
        </p:txBody>
      </p:sp>
      <p:sp>
        <p:nvSpPr>
          <p:cNvPr id="4" name="TextBox 3"/>
          <p:cNvSpPr txBox="1"/>
          <p:nvPr/>
        </p:nvSpPr>
        <p:spPr>
          <a:xfrm>
            <a:off x="0" y="0"/>
            <a:ext cx="9144000" cy="830997"/>
          </a:xfrm>
          <a:prstGeom prst="rect">
            <a:avLst/>
          </a:prstGeom>
          <a:solidFill>
            <a:schemeClr val="accent6">
              <a:lumMod val="75000"/>
            </a:schemeClr>
          </a:solidFill>
        </p:spPr>
        <p:txBody>
          <a:bodyPr wrap="square" rtlCol="0">
            <a:spAutoFit/>
          </a:bodyPr>
          <a:lstStyle/>
          <a:p>
            <a:pPr algn="ctr"/>
            <a:r>
              <a:rPr lang="en-US" sz="4800" b="1" dirty="0">
                <a:ln>
                  <a:solidFill>
                    <a:schemeClr val="tx1"/>
                  </a:solidFill>
                </a:ln>
                <a:solidFill>
                  <a:schemeClr val="bg1"/>
                </a:solidFill>
                <a:latin typeface="Tahoma" pitchFamily="34" charset="0"/>
                <a:cs typeface="Tahoma" pitchFamily="34" charset="0"/>
              </a:rPr>
              <a:t>Congestion Window?</a:t>
            </a:r>
            <a:endParaRPr lang="th-TH" sz="4800" b="1" kern="1200" dirty="0">
              <a:ln>
                <a:solidFill>
                  <a:schemeClr val="bg2"/>
                </a:solidFill>
              </a:ln>
              <a:latin typeface="Tahoma" pitchFamily="34" charset="0"/>
              <a:ea typeface="+mn-ea"/>
              <a:cs typeface="Tahoma" pitchFamily="34" charset="0"/>
            </a:endParaRPr>
          </a:p>
        </p:txBody>
      </p:sp>
    </p:spTree>
    <p:extLst>
      <p:ext uri="{BB962C8B-B14F-4D97-AF65-F5344CB8AC3E}">
        <p14:creationId xmlns:p14="http://schemas.microsoft.com/office/powerpoint/2010/main" val="1347292154"/>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990600"/>
            <a:ext cx="8382000" cy="5693866"/>
          </a:xfrm>
          <a:prstGeom prst="rect">
            <a:avLst/>
          </a:prstGeom>
        </p:spPr>
        <p:txBody>
          <a:bodyPr wrap="square">
            <a:spAutoFit/>
          </a:bodyPr>
          <a:lstStyle/>
          <a:p>
            <a:pPr algn="just"/>
            <a:endParaRPr lang="en-US" sz="2800" dirty="0"/>
          </a:p>
          <a:p>
            <a:pPr algn="just"/>
            <a:r>
              <a:rPr lang="en-US" sz="2800" dirty="0"/>
              <a:t>TCP interprets </a:t>
            </a:r>
            <a:r>
              <a:rPr lang="en-US" sz="2800" dirty="0">
                <a:solidFill>
                  <a:srgbClr val="002060"/>
                </a:solidFill>
              </a:rPr>
              <a:t>timeouts</a:t>
            </a:r>
            <a:r>
              <a:rPr lang="en-US" sz="2800" dirty="0"/>
              <a:t> as a sign of congestion and reduces the rate at which it is transmitting. </a:t>
            </a:r>
          </a:p>
          <a:p>
            <a:pPr algn="just"/>
            <a:endParaRPr lang="en-US" sz="2800" b="1" i="1" dirty="0"/>
          </a:p>
          <a:p>
            <a:pPr algn="just"/>
            <a:r>
              <a:rPr lang="en-US" sz="2800" b="1" i="1" dirty="0"/>
              <a:t>Specifically, </a:t>
            </a:r>
            <a:r>
              <a:rPr lang="en-US" sz="2800" b="1" i="1" dirty="0">
                <a:solidFill>
                  <a:srgbClr val="0070C0"/>
                </a:solidFill>
              </a:rPr>
              <a:t>each time a timeout occurs, the source sets Congestion Window to half of its previous value</a:t>
            </a:r>
            <a:r>
              <a:rPr lang="en-US" sz="2800" b="1" i="1" dirty="0"/>
              <a:t>. This halving of the Congestion Window for each timeout corresponds to the “</a:t>
            </a:r>
            <a:r>
              <a:rPr lang="en-US" sz="2800" b="1" i="1" dirty="0">
                <a:solidFill>
                  <a:srgbClr val="002060"/>
                </a:solidFill>
              </a:rPr>
              <a:t>multiplicative decrease</a:t>
            </a:r>
            <a:r>
              <a:rPr lang="en-US" sz="2800" b="1" i="1" dirty="0"/>
              <a:t>” part of AIMD. </a:t>
            </a:r>
          </a:p>
          <a:p>
            <a:pPr algn="just"/>
            <a:endParaRPr lang="en-US" sz="2800" b="1" i="1" dirty="0"/>
          </a:p>
          <a:p>
            <a:pPr algn="just"/>
            <a:endParaRPr lang="en-US" sz="2800" dirty="0"/>
          </a:p>
          <a:p>
            <a:endParaRPr lang="en-US" sz="2800" dirty="0"/>
          </a:p>
          <a:p>
            <a:pPr algn="just"/>
            <a:endParaRPr lang="en-US" sz="2800" dirty="0"/>
          </a:p>
        </p:txBody>
      </p:sp>
      <p:sp>
        <p:nvSpPr>
          <p:cNvPr id="4" name="TextBox 3"/>
          <p:cNvSpPr txBox="1"/>
          <p:nvPr/>
        </p:nvSpPr>
        <p:spPr>
          <a:xfrm>
            <a:off x="0" y="0"/>
            <a:ext cx="9144000" cy="830997"/>
          </a:xfrm>
          <a:prstGeom prst="rect">
            <a:avLst/>
          </a:prstGeom>
          <a:solidFill>
            <a:schemeClr val="accent6">
              <a:lumMod val="75000"/>
            </a:schemeClr>
          </a:solidFill>
        </p:spPr>
        <p:txBody>
          <a:bodyPr wrap="square" rtlCol="0">
            <a:spAutoFit/>
          </a:bodyPr>
          <a:lstStyle/>
          <a:p>
            <a:pPr algn="ctr"/>
            <a:r>
              <a:rPr lang="en-US" sz="4800" b="1" dirty="0">
                <a:ln>
                  <a:solidFill>
                    <a:schemeClr val="tx1"/>
                  </a:solidFill>
                </a:ln>
                <a:solidFill>
                  <a:schemeClr val="bg1"/>
                </a:solidFill>
                <a:latin typeface="Tahoma" pitchFamily="34" charset="0"/>
                <a:cs typeface="Tahoma" pitchFamily="34" charset="0"/>
              </a:rPr>
              <a:t>Congestion Window?</a:t>
            </a:r>
            <a:endParaRPr lang="th-TH" sz="4800" b="1" kern="1200" dirty="0">
              <a:ln>
                <a:solidFill>
                  <a:schemeClr val="bg2"/>
                </a:solidFill>
              </a:ln>
              <a:latin typeface="Tahoma" pitchFamily="34" charset="0"/>
              <a:ea typeface="+mn-ea"/>
              <a:cs typeface="Tahoma" pitchFamily="34" charset="0"/>
            </a:endParaRPr>
          </a:p>
        </p:txBody>
      </p:sp>
    </p:spTree>
    <p:extLst>
      <p:ext uri="{BB962C8B-B14F-4D97-AF65-F5344CB8AC3E}">
        <p14:creationId xmlns:p14="http://schemas.microsoft.com/office/powerpoint/2010/main" val="2857606794"/>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990600"/>
            <a:ext cx="8382000" cy="6247864"/>
          </a:xfrm>
          <a:prstGeom prst="rect">
            <a:avLst/>
          </a:prstGeom>
        </p:spPr>
        <p:txBody>
          <a:bodyPr wrap="square">
            <a:spAutoFit/>
          </a:bodyPr>
          <a:lstStyle/>
          <a:p>
            <a:endParaRPr lang="en-US" sz="2400" dirty="0">
              <a:solidFill>
                <a:srgbClr val="0070C0"/>
              </a:solidFill>
            </a:endParaRPr>
          </a:p>
          <a:p>
            <a:r>
              <a:rPr lang="en-US" sz="2800" dirty="0">
                <a:solidFill>
                  <a:srgbClr val="0070C0"/>
                </a:solidFill>
              </a:rPr>
              <a:t>Congestion window size is increased exponentially with every successful packet transmission </a:t>
            </a:r>
            <a:r>
              <a:rPr lang="en-US" sz="2800" dirty="0"/>
              <a:t>until a </a:t>
            </a:r>
            <a:r>
              <a:rPr lang="en-US" sz="2800" dirty="0">
                <a:solidFill>
                  <a:srgbClr val="FF9966"/>
                </a:solidFill>
              </a:rPr>
              <a:t>threshold</a:t>
            </a:r>
            <a:r>
              <a:rPr lang="en-US" sz="2800" dirty="0"/>
              <a:t> is reached</a:t>
            </a:r>
          </a:p>
          <a:p>
            <a:pPr lvl="1"/>
            <a:r>
              <a:rPr lang="en-US" sz="2800" dirty="0"/>
              <a:t>Threshold=congestion window size / 2</a:t>
            </a:r>
          </a:p>
          <a:p>
            <a:endParaRPr lang="en-US" sz="2800" dirty="0"/>
          </a:p>
          <a:p>
            <a:r>
              <a:rPr lang="en-US" sz="2800" dirty="0"/>
              <a:t>After the threshold, the window is increased linearly with every successful packet</a:t>
            </a:r>
          </a:p>
          <a:p>
            <a:pPr algn="just"/>
            <a:endParaRPr lang="en-US" sz="2800" b="1" i="1" dirty="0"/>
          </a:p>
          <a:p>
            <a:pPr algn="just"/>
            <a:r>
              <a:rPr lang="en-US" sz="3200" b="1" dirty="0"/>
              <a:t>Congestion Window is not allowed to fall below the size of a single packet, or in TCP terminology, the </a:t>
            </a:r>
            <a:r>
              <a:rPr lang="en-US" sz="3200" b="1" i="1" dirty="0"/>
              <a:t>maximum segment size (MSS).</a:t>
            </a:r>
          </a:p>
          <a:p>
            <a:endParaRPr lang="en-US" sz="2800" dirty="0"/>
          </a:p>
          <a:p>
            <a:pPr algn="just"/>
            <a:endParaRPr lang="en-US" sz="2800" dirty="0"/>
          </a:p>
        </p:txBody>
      </p:sp>
      <p:sp>
        <p:nvSpPr>
          <p:cNvPr id="4" name="TextBox 3"/>
          <p:cNvSpPr txBox="1"/>
          <p:nvPr/>
        </p:nvSpPr>
        <p:spPr>
          <a:xfrm>
            <a:off x="0" y="0"/>
            <a:ext cx="9144000" cy="830997"/>
          </a:xfrm>
          <a:prstGeom prst="rect">
            <a:avLst/>
          </a:prstGeom>
          <a:solidFill>
            <a:schemeClr val="accent6">
              <a:lumMod val="75000"/>
            </a:schemeClr>
          </a:solidFill>
        </p:spPr>
        <p:txBody>
          <a:bodyPr wrap="square" rtlCol="0">
            <a:spAutoFit/>
          </a:bodyPr>
          <a:lstStyle/>
          <a:p>
            <a:pPr algn="ctr"/>
            <a:r>
              <a:rPr lang="en-US" sz="4800" b="1" dirty="0">
                <a:ln>
                  <a:solidFill>
                    <a:schemeClr val="tx1"/>
                  </a:solidFill>
                </a:ln>
                <a:solidFill>
                  <a:schemeClr val="bg1"/>
                </a:solidFill>
                <a:latin typeface="Tahoma" pitchFamily="34" charset="0"/>
                <a:cs typeface="Tahoma" pitchFamily="34" charset="0"/>
              </a:rPr>
              <a:t>Congestion Window?</a:t>
            </a:r>
            <a:endParaRPr lang="th-TH" sz="4800" b="1" kern="1200" dirty="0">
              <a:ln>
                <a:solidFill>
                  <a:schemeClr val="bg2"/>
                </a:solidFill>
              </a:ln>
              <a:latin typeface="Tahoma" pitchFamily="34" charset="0"/>
              <a:ea typeface="+mn-ea"/>
              <a:cs typeface="Tahoma" pitchFamily="34" charset="0"/>
            </a:endParaRPr>
          </a:p>
        </p:txBody>
      </p:sp>
    </p:spTree>
    <p:extLst>
      <p:ext uri="{BB962C8B-B14F-4D97-AF65-F5344CB8AC3E}">
        <p14:creationId xmlns:p14="http://schemas.microsoft.com/office/powerpoint/2010/main" val="1030267242"/>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769441"/>
          </a:xfrm>
          <a:prstGeom prst="rect">
            <a:avLst/>
          </a:prstGeom>
          <a:solidFill>
            <a:schemeClr val="accent6">
              <a:lumMod val="75000"/>
            </a:schemeClr>
          </a:solidFill>
        </p:spPr>
        <p:txBody>
          <a:bodyPr wrap="square" rtlCol="0">
            <a:spAutoFit/>
          </a:bodyPr>
          <a:lstStyle/>
          <a:p>
            <a:pPr algn="ctr" rtl="0"/>
            <a:r>
              <a:rPr lang="en-US" sz="4400" b="1" dirty="0">
                <a:ln>
                  <a:solidFill>
                    <a:schemeClr val="bg1"/>
                  </a:solidFill>
                </a:ln>
                <a:latin typeface="Tahoma" pitchFamily="34" charset="0"/>
                <a:cs typeface="Tahoma" pitchFamily="34" charset="0"/>
              </a:rPr>
              <a:t>a) </a:t>
            </a:r>
            <a:r>
              <a:rPr lang="en-US" sz="4400" b="1" dirty="0">
                <a:ln>
                  <a:solidFill>
                    <a:schemeClr val="tx1"/>
                  </a:solidFill>
                </a:ln>
                <a:solidFill>
                  <a:schemeClr val="bg1"/>
                </a:solidFill>
                <a:latin typeface="Tahoma" pitchFamily="34" charset="0"/>
                <a:cs typeface="Tahoma" pitchFamily="34" charset="0"/>
              </a:rPr>
              <a:t>AIMD Congestion Avoidance</a:t>
            </a:r>
            <a:endParaRPr lang="th-TH" sz="4400" b="1" kern="1200" dirty="0">
              <a:ln>
                <a:solidFill>
                  <a:schemeClr val="bg2"/>
                </a:solidFill>
              </a:ln>
              <a:latin typeface="Tahoma" pitchFamily="34" charset="0"/>
              <a:ea typeface="+mn-ea"/>
              <a:cs typeface="Tahoma" pitchFamily="34" charset="0"/>
            </a:endParaRPr>
          </a:p>
        </p:txBody>
      </p:sp>
      <p:pic>
        <p:nvPicPr>
          <p:cNvPr id="1026" name="Picture 2"/>
          <p:cNvPicPr>
            <a:picLocks noChangeAspect="1" noChangeArrowheads="1"/>
          </p:cNvPicPr>
          <p:nvPr/>
        </p:nvPicPr>
        <p:blipFill>
          <a:blip r:embed="rId3" cstate="print"/>
          <a:srcRect t="2827"/>
          <a:stretch>
            <a:fillRect/>
          </a:stretch>
        </p:blipFill>
        <p:spPr bwMode="auto">
          <a:xfrm>
            <a:off x="1981200" y="1371600"/>
            <a:ext cx="3962400" cy="5238750"/>
          </a:xfrm>
          <a:prstGeom prst="rect">
            <a:avLst/>
          </a:prstGeom>
          <a:noFill/>
          <a:ln w="9525">
            <a:noFill/>
            <a:miter lim="800000"/>
            <a:headEnd/>
            <a:tailEnd/>
          </a:ln>
        </p:spPr>
      </p:pic>
      <p:sp>
        <p:nvSpPr>
          <p:cNvPr id="5" name="TextBox 4"/>
          <p:cNvSpPr txBox="1"/>
          <p:nvPr/>
        </p:nvSpPr>
        <p:spPr>
          <a:xfrm>
            <a:off x="304800" y="1381780"/>
            <a:ext cx="1828800" cy="523220"/>
          </a:xfrm>
          <a:prstGeom prst="rect">
            <a:avLst/>
          </a:prstGeom>
          <a:noFill/>
        </p:spPr>
        <p:txBody>
          <a:bodyPr wrap="square" rtlCol="0">
            <a:spAutoFit/>
          </a:bodyPr>
          <a:lstStyle/>
          <a:p>
            <a:pPr algn="ctr" rtl="0"/>
            <a:r>
              <a:rPr lang="en-US" sz="2800" b="1" kern="1200" dirty="0">
                <a:ln>
                  <a:solidFill>
                    <a:schemeClr val="tx1"/>
                  </a:solidFill>
                </a:ln>
                <a:solidFill>
                  <a:schemeClr val="tx2"/>
                </a:solidFill>
                <a:latin typeface="Arial" pitchFamily="34" charset="0"/>
                <a:ea typeface="+mn-ea"/>
                <a:cs typeface="Arial" pitchFamily="34" charset="0"/>
              </a:rPr>
              <a:t>Source</a:t>
            </a:r>
          </a:p>
        </p:txBody>
      </p:sp>
      <p:sp>
        <p:nvSpPr>
          <p:cNvPr id="6" name="TextBox 5"/>
          <p:cNvSpPr txBox="1"/>
          <p:nvPr/>
        </p:nvSpPr>
        <p:spPr>
          <a:xfrm>
            <a:off x="5486400" y="1457980"/>
            <a:ext cx="2286000" cy="523220"/>
          </a:xfrm>
          <a:prstGeom prst="rect">
            <a:avLst/>
          </a:prstGeom>
          <a:noFill/>
        </p:spPr>
        <p:txBody>
          <a:bodyPr wrap="square" rtlCol="0">
            <a:spAutoFit/>
          </a:bodyPr>
          <a:lstStyle/>
          <a:p>
            <a:pPr algn="ctr" rtl="0"/>
            <a:r>
              <a:rPr lang="en-US" sz="2800" b="1" kern="1200" dirty="0">
                <a:ln>
                  <a:solidFill>
                    <a:schemeClr val="tx1"/>
                  </a:solidFill>
                </a:ln>
                <a:solidFill>
                  <a:schemeClr val="tx2"/>
                </a:solidFill>
                <a:latin typeface="Arial" pitchFamily="34" charset="0"/>
                <a:ea typeface="+mn-ea"/>
                <a:cs typeface="Arial" pitchFamily="34" charset="0"/>
              </a:rPr>
              <a:t>Destination</a:t>
            </a:r>
          </a:p>
        </p:txBody>
      </p:sp>
      <p:sp>
        <p:nvSpPr>
          <p:cNvPr id="9" name="Oval 8"/>
          <p:cNvSpPr/>
          <p:nvPr/>
        </p:nvSpPr>
        <p:spPr>
          <a:xfrm>
            <a:off x="2057400" y="1371600"/>
            <a:ext cx="533400" cy="533400"/>
          </a:xfrm>
          <a:prstGeom prst="ellipse">
            <a:avLst/>
          </a:prstGeom>
          <a:noFill/>
          <a:ln w="76200">
            <a:solidFill>
              <a:schemeClr val="accent2"/>
            </a:solidFill>
          </a:ln>
          <a:effectLst>
            <a:outerShdw blurRad="76200" dist="12700" dir="8100000" sy="-23000" kx="800400" algn="br" rotWithShape="0">
              <a:prstClr val="black">
                <a:alpha val="2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1981200" y="2438400"/>
            <a:ext cx="609600" cy="609600"/>
          </a:xfrm>
          <a:prstGeom prst="ellipse">
            <a:avLst/>
          </a:prstGeom>
          <a:noFill/>
          <a:ln w="76200">
            <a:solidFill>
              <a:schemeClr val="accent2"/>
            </a:solidFill>
          </a:ln>
          <a:effectLst>
            <a:outerShdw blurRad="76200" dist="12700" dir="8100000" sy="-23000" kx="800400" algn="br" rotWithShape="0">
              <a:prstClr val="black">
                <a:alpha val="2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p:nvSpPr>
        <p:spPr>
          <a:xfrm>
            <a:off x="1905000" y="3505200"/>
            <a:ext cx="762000" cy="762000"/>
          </a:xfrm>
          <a:prstGeom prst="ellipse">
            <a:avLst/>
          </a:prstGeom>
          <a:noFill/>
          <a:ln w="76200">
            <a:solidFill>
              <a:schemeClr val="accent2"/>
            </a:solidFill>
          </a:ln>
          <a:effectLst>
            <a:outerShdw blurRad="76200" dist="12700" dir="8100000" sy="-23000" kx="800400" algn="br" rotWithShape="0">
              <a:prstClr val="black">
                <a:alpha val="2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p:cNvSpPr/>
          <p:nvPr/>
        </p:nvSpPr>
        <p:spPr>
          <a:xfrm>
            <a:off x="1828800" y="4495800"/>
            <a:ext cx="914400" cy="914400"/>
          </a:xfrm>
          <a:prstGeom prst="ellipse">
            <a:avLst/>
          </a:prstGeom>
          <a:noFill/>
          <a:ln w="76200">
            <a:solidFill>
              <a:schemeClr val="accent2"/>
            </a:solidFill>
          </a:ln>
          <a:effectLst>
            <a:outerShdw blurRad="76200" dist="12700" dir="8100000" sy="-23000" kx="800400" algn="br" rotWithShape="0">
              <a:prstClr val="black">
                <a:alpha val="2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0" y="762000"/>
            <a:ext cx="9144000" cy="430887"/>
          </a:xfrm>
          <a:prstGeom prst="rect">
            <a:avLst/>
          </a:prstGeom>
          <a:solidFill>
            <a:schemeClr val="accent5">
              <a:lumMod val="20000"/>
              <a:lumOff val="80000"/>
            </a:schemeClr>
          </a:solidFill>
          <a:scene3d>
            <a:camera prst="orthographicFront"/>
            <a:lightRig rig="threePt" dir="t"/>
          </a:scene3d>
          <a:sp3d>
            <a:bevelT/>
          </a:sp3d>
        </p:spPr>
        <p:txBody>
          <a:bodyPr wrap="square" rtlCol="0">
            <a:spAutoFit/>
          </a:bodyPr>
          <a:lstStyle/>
          <a:p>
            <a:pPr algn="ctr" rtl="0"/>
            <a:r>
              <a:rPr lang="en-US" sz="2200" b="1" kern="1200" dirty="0">
                <a:ln>
                  <a:solidFill>
                    <a:schemeClr val="tx1"/>
                  </a:solidFill>
                </a:ln>
                <a:solidFill>
                  <a:srgbClr val="C00000"/>
                </a:solidFill>
                <a:latin typeface="Arial" pitchFamily="34" charset="0"/>
                <a:ea typeface="+mn-ea"/>
                <a:cs typeface="Arial" pitchFamily="34" charset="0"/>
              </a:rPr>
              <a:t>Additive Increase: </a:t>
            </a:r>
            <a:r>
              <a:rPr lang="en-US" sz="2200" b="1" kern="1200" dirty="0">
                <a:ln>
                  <a:solidFill>
                    <a:schemeClr val="tx1"/>
                  </a:solidFill>
                </a:ln>
                <a:solidFill>
                  <a:schemeClr val="tx2"/>
                </a:solidFill>
                <a:latin typeface="Arial" pitchFamily="34" charset="0"/>
                <a:ea typeface="+mn-ea"/>
                <a:cs typeface="Arial" pitchFamily="34" charset="0"/>
              </a:rPr>
              <a:t>Congestion Window </a:t>
            </a:r>
            <a:r>
              <a:rPr lang="en-US" sz="2200" b="1" dirty="0">
                <a:ln>
                  <a:solidFill>
                    <a:schemeClr val="tx1"/>
                  </a:solidFill>
                </a:ln>
                <a:solidFill>
                  <a:schemeClr val="accent2"/>
                </a:solidFill>
                <a:latin typeface="Arial" pitchFamily="34" charset="0"/>
                <a:cs typeface="Arial" pitchFamily="34" charset="0"/>
              </a:rPr>
              <a:t>increments every RTT</a:t>
            </a:r>
          </a:p>
        </p:txBody>
      </p:sp>
      <p:sp>
        <p:nvSpPr>
          <p:cNvPr id="14" name="TextBox 13"/>
          <p:cNvSpPr txBox="1"/>
          <p:nvPr/>
        </p:nvSpPr>
        <p:spPr>
          <a:xfrm>
            <a:off x="76200" y="2190750"/>
            <a:ext cx="1905000" cy="830997"/>
          </a:xfrm>
          <a:prstGeom prst="rect">
            <a:avLst/>
          </a:prstGeom>
          <a:noFill/>
        </p:spPr>
        <p:txBody>
          <a:bodyPr wrap="square" rtlCol="0">
            <a:spAutoFit/>
          </a:bodyPr>
          <a:lstStyle/>
          <a:p>
            <a:pPr algn="ctr" rtl="0"/>
            <a:r>
              <a:rPr lang="en-US" sz="2400" b="1" kern="1200" dirty="0">
                <a:ln>
                  <a:solidFill>
                    <a:schemeClr val="tx1"/>
                  </a:solidFill>
                </a:ln>
                <a:solidFill>
                  <a:schemeClr val="accent2"/>
                </a:solidFill>
                <a:latin typeface="Arial" pitchFamily="34" charset="0"/>
                <a:ea typeface="+mn-ea"/>
                <a:cs typeface="Arial" pitchFamily="34" charset="0"/>
              </a:rPr>
              <a:t>Additive Increase</a:t>
            </a:r>
          </a:p>
        </p:txBody>
      </p:sp>
      <p:sp>
        <p:nvSpPr>
          <p:cNvPr id="15" name="Rectangle 14"/>
          <p:cNvSpPr/>
          <p:nvPr/>
        </p:nvSpPr>
        <p:spPr>
          <a:xfrm>
            <a:off x="5638800" y="2362200"/>
            <a:ext cx="3352800" cy="1754326"/>
          </a:xfrm>
          <a:prstGeom prst="rect">
            <a:avLst/>
          </a:prstGeom>
        </p:spPr>
        <p:txBody>
          <a:bodyPr wrap="square">
            <a:spAutoFit/>
          </a:bodyPr>
          <a:lstStyle/>
          <a:p>
            <a:r>
              <a:rPr lang="en-US" dirty="0">
                <a:latin typeface="Arial Narrow" pitchFamily="34" charset="0"/>
              </a:rPr>
              <a:t>STEPS</a:t>
            </a:r>
          </a:p>
          <a:p>
            <a:pPr marL="285750" indent="-285750">
              <a:buFontTx/>
              <a:buChar char="-"/>
            </a:pPr>
            <a:r>
              <a:rPr lang="en-US" dirty="0">
                <a:latin typeface="Arial Narrow" pitchFamily="34" charset="0"/>
              </a:rPr>
              <a:t>Send all </a:t>
            </a:r>
            <a:r>
              <a:rPr lang="en-US" dirty="0" err="1">
                <a:latin typeface="Arial Narrow" pitchFamily="34" charset="0"/>
              </a:rPr>
              <a:t>CongestionWindow</a:t>
            </a:r>
            <a:endParaRPr lang="en-US" dirty="0">
              <a:latin typeface="Arial Narrow" pitchFamily="34" charset="0"/>
            </a:endParaRPr>
          </a:p>
          <a:p>
            <a:pPr marL="285750" indent="-285750">
              <a:buFontTx/>
              <a:buChar char="-"/>
            </a:pPr>
            <a:r>
              <a:rPr lang="en-US" dirty="0">
                <a:latin typeface="Arial Narrow" pitchFamily="34" charset="0"/>
              </a:rPr>
              <a:t>RCV all ACKs within one RTT</a:t>
            </a:r>
          </a:p>
          <a:p>
            <a:pPr marL="285750" indent="-285750">
              <a:buFontTx/>
              <a:buChar char="-"/>
            </a:pPr>
            <a:r>
              <a:rPr lang="en-US" dirty="0" err="1">
                <a:latin typeface="Arial Narrow" pitchFamily="34" charset="0"/>
              </a:rPr>
              <a:t>CongestionWindow</a:t>
            </a:r>
            <a:r>
              <a:rPr lang="en-US" dirty="0">
                <a:latin typeface="Arial Narrow" pitchFamily="34" charset="0"/>
              </a:rPr>
              <a:t>++</a:t>
            </a:r>
          </a:p>
          <a:p>
            <a:pPr marL="285750" indent="-285750">
              <a:buFontTx/>
              <a:buChar char="-"/>
            </a:pPr>
            <a:r>
              <a:rPr lang="en-US" dirty="0">
                <a:latin typeface="Arial Narrow" pitchFamily="34" charset="0"/>
              </a:rPr>
              <a:t>Repeat… </a:t>
            </a:r>
          </a:p>
          <a:p>
            <a:pPr marL="285750" indent="-285750">
              <a:buFontTx/>
              <a:buChar char="-"/>
            </a:pPr>
            <a:endParaRPr lang="en-US" dirty="0"/>
          </a:p>
        </p:txBody>
      </p:sp>
    </p:spTree>
    <p:extLst>
      <p:ext uri="{BB962C8B-B14F-4D97-AF65-F5344CB8AC3E}">
        <p14:creationId xmlns:p14="http://schemas.microsoft.com/office/powerpoint/2010/main" val="2683541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childTnLst>
                          </p:cTn>
                        </p:par>
                        <p:par>
                          <p:cTn id="8" fill="hold">
                            <p:stCondLst>
                              <p:cond delay="1000"/>
                            </p:stCondLst>
                            <p:childTnLst>
                              <p:par>
                                <p:cTn id="9" presetID="10" presetClass="exit" presetSubtype="0" fill="hold" grpId="1" nodeType="afterEffect">
                                  <p:stCondLst>
                                    <p:cond delay="0"/>
                                  </p:stCondLst>
                                  <p:childTnLst>
                                    <p:animEffect transition="out" filter="fade">
                                      <p:cBhvr>
                                        <p:cTn id="10" dur="2000"/>
                                        <p:tgtEl>
                                          <p:spTgt spid="9"/>
                                        </p:tgtEl>
                                      </p:cBhvr>
                                    </p:animEffect>
                                    <p:set>
                                      <p:cBhvr>
                                        <p:cTn id="11" dur="1" fill="hold">
                                          <p:stCondLst>
                                            <p:cond delay="1999"/>
                                          </p:stCondLst>
                                        </p:cTn>
                                        <p:tgtEl>
                                          <p:spTgt spid="9"/>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1000"/>
                                        <p:tgtEl>
                                          <p:spTgt spid="10"/>
                                        </p:tgtEl>
                                      </p:cBhvr>
                                    </p:animEffect>
                                  </p:childTnLst>
                                </p:cTn>
                              </p:par>
                            </p:childTnLst>
                          </p:cTn>
                        </p:par>
                        <p:par>
                          <p:cTn id="17" fill="hold">
                            <p:stCondLst>
                              <p:cond delay="1000"/>
                            </p:stCondLst>
                            <p:childTnLst>
                              <p:par>
                                <p:cTn id="18" presetID="10" presetClass="exit" presetSubtype="0" fill="hold" grpId="1" nodeType="afterEffect">
                                  <p:stCondLst>
                                    <p:cond delay="0"/>
                                  </p:stCondLst>
                                  <p:childTnLst>
                                    <p:animEffect transition="out" filter="fade">
                                      <p:cBhvr>
                                        <p:cTn id="19" dur="2000"/>
                                        <p:tgtEl>
                                          <p:spTgt spid="10"/>
                                        </p:tgtEl>
                                      </p:cBhvr>
                                    </p:animEffect>
                                    <p:set>
                                      <p:cBhvr>
                                        <p:cTn id="20" dur="1" fill="hold">
                                          <p:stCondLst>
                                            <p:cond delay="1999"/>
                                          </p:stCondLst>
                                        </p:cTn>
                                        <p:tgtEl>
                                          <p:spTgt spid="10"/>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1000"/>
                                        <p:tgtEl>
                                          <p:spTgt spid="11"/>
                                        </p:tgtEl>
                                      </p:cBhvr>
                                    </p:animEffect>
                                  </p:childTnLst>
                                </p:cTn>
                              </p:par>
                            </p:childTnLst>
                          </p:cTn>
                        </p:par>
                        <p:par>
                          <p:cTn id="26" fill="hold">
                            <p:stCondLst>
                              <p:cond delay="1000"/>
                            </p:stCondLst>
                            <p:childTnLst>
                              <p:par>
                                <p:cTn id="27" presetID="10" presetClass="exit" presetSubtype="0" fill="hold" grpId="1" nodeType="afterEffect">
                                  <p:stCondLst>
                                    <p:cond delay="0"/>
                                  </p:stCondLst>
                                  <p:childTnLst>
                                    <p:animEffect transition="out" filter="fade">
                                      <p:cBhvr>
                                        <p:cTn id="28" dur="2000"/>
                                        <p:tgtEl>
                                          <p:spTgt spid="11"/>
                                        </p:tgtEl>
                                      </p:cBhvr>
                                    </p:animEffect>
                                    <p:set>
                                      <p:cBhvr>
                                        <p:cTn id="29" dur="1" fill="hold">
                                          <p:stCondLst>
                                            <p:cond delay="1999"/>
                                          </p:stCondLst>
                                        </p:cTn>
                                        <p:tgtEl>
                                          <p:spTgt spid="11"/>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1000"/>
                                        <p:tgtEl>
                                          <p:spTgt spid="12"/>
                                        </p:tgtEl>
                                      </p:cBhvr>
                                    </p:animEffect>
                                  </p:childTnLst>
                                </p:cTn>
                              </p:par>
                            </p:childTnLst>
                          </p:cTn>
                        </p:par>
                        <p:par>
                          <p:cTn id="35" fill="hold">
                            <p:stCondLst>
                              <p:cond delay="1000"/>
                            </p:stCondLst>
                            <p:childTnLst>
                              <p:par>
                                <p:cTn id="36" presetID="10" presetClass="exit" presetSubtype="0" fill="hold" grpId="1" nodeType="afterEffect">
                                  <p:stCondLst>
                                    <p:cond delay="0"/>
                                  </p:stCondLst>
                                  <p:childTnLst>
                                    <p:animEffect transition="out" filter="fade">
                                      <p:cBhvr>
                                        <p:cTn id="37" dur="2000"/>
                                        <p:tgtEl>
                                          <p:spTgt spid="12"/>
                                        </p:tgtEl>
                                      </p:cBhvr>
                                    </p:animEffect>
                                    <p:set>
                                      <p:cBhvr>
                                        <p:cTn id="38" dur="1" fill="hold">
                                          <p:stCondLst>
                                            <p:cond delay="19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P spid="11" grpId="0" animBg="1"/>
      <p:bldP spid="11" grpId="1" animBg="1"/>
      <p:bldP spid="12" grpId="0" animBg="1"/>
      <p:bldP spid="12"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769441"/>
          </a:xfrm>
          <a:prstGeom prst="rect">
            <a:avLst/>
          </a:prstGeom>
          <a:solidFill>
            <a:schemeClr val="accent6">
              <a:lumMod val="75000"/>
            </a:schemeClr>
          </a:solidFill>
        </p:spPr>
        <p:txBody>
          <a:bodyPr wrap="square" rtlCol="0">
            <a:spAutoFit/>
          </a:bodyPr>
          <a:lstStyle/>
          <a:p>
            <a:pPr algn="ctr"/>
            <a:r>
              <a:rPr lang="en-US" sz="4400" b="1" dirty="0">
                <a:ln>
                  <a:solidFill>
                    <a:schemeClr val="tx1"/>
                  </a:solidFill>
                </a:ln>
                <a:solidFill>
                  <a:schemeClr val="bg1"/>
                </a:solidFill>
                <a:latin typeface="Tahoma" pitchFamily="34" charset="0"/>
                <a:cs typeface="Tahoma" pitchFamily="34" charset="0"/>
              </a:rPr>
              <a:t>AIMD Congestion Avoidance</a:t>
            </a:r>
            <a:endParaRPr lang="th-TH" sz="4400" b="1" kern="1200" dirty="0">
              <a:ln>
                <a:solidFill>
                  <a:schemeClr val="bg2"/>
                </a:solidFill>
              </a:ln>
              <a:latin typeface="Tahoma" pitchFamily="34" charset="0"/>
              <a:ea typeface="+mn-ea"/>
              <a:cs typeface="Tahoma" pitchFamily="34" charset="0"/>
            </a:endParaRPr>
          </a:p>
        </p:txBody>
      </p:sp>
      <p:pic>
        <p:nvPicPr>
          <p:cNvPr id="1027" name="Picture 3"/>
          <p:cNvPicPr>
            <a:picLocks noChangeAspect="1" noChangeArrowheads="1"/>
          </p:cNvPicPr>
          <p:nvPr/>
        </p:nvPicPr>
        <p:blipFill>
          <a:blip r:embed="rId3" cstate="print"/>
          <a:srcRect/>
          <a:stretch>
            <a:fillRect/>
          </a:stretch>
        </p:blipFill>
        <p:spPr bwMode="auto">
          <a:xfrm>
            <a:off x="49123" y="1447800"/>
            <a:ext cx="9018681" cy="2524125"/>
          </a:xfrm>
          <a:prstGeom prst="rect">
            <a:avLst/>
          </a:prstGeom>
          <a:noFill/>
          <a:ln w="9525">
            <a:noFill/>
            <a:miter lim="800000"/>
            <a:headEnd/>
            <a:tailEnd/>
          </a:ln>
        </p:spPr>
      </p:pic>
      <p:sp>
        <p:nvSpPr>
          <p:cNvPr id="5" name="Oval 4"/>
          <p:cNvSpPr/>
          <p:nvPr/>
        </p:nvSpPr>
        <p:spPr>
          <a:xfrm>
            <a:off x="3048000" y="2133600"/>
            <a:ext cx="609600" cy="1066800"/>
          </a:xfrm>
          <a:prstGeom prst="ellipse">
            <a:avLst/>
          </a:prstGeom>
          <a:noFill/>
          <a:ln w="76200">
            <a:solidFill>
              <a:schemeClr val="accent2"/>
            </a:solidFill>
          </a:ln>
          <a:effectLst>
            <a:outerShdw blurRad="76200" dist="12700" dir="8100000" sy="-23000" kx="800400" algn="br" rotWithShape="0">
              <a:prstClr val="black">
                <a:alpha val="2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1752600" y="3886200"/>
            <a:ext cx="5638800" cy="461665"/>
          </a:xfrm>
          <a:prstGeom prst="rect">
            <a:avLst/>
          </a:prstGeom>
          <a:noFill/>
        </p:spPr>
        <p:txBody>
          <a:bodyPr wrap="square" rtlCol="0">
            <a:spAutoFit/>
          </a:bodyPr>
          <a:lstStyle/>
          <a:p>
            <a:pPr algn="ctr"/>
            <a:r>
              <a:rPr lang="en-US" sz="2400" b="1" dirty="0">
                <a:ln>
                  <a:solidFill>
                    <a:schemeClr val="tx1"/>
                  </a:solidFill>
                </a:ln>
                <a:solidFill>
                  <a:schemeClr val="accent2"/>
                </a:solidFill>
                <a:latin typeface="Arial" pitchFamily="34" charset="0"/>
                <a:cs typeface="Arial" pitchFamily="34" charset="0"/>
              </a:rPr>
              <a:t>Multiplicative Decrease</a:t>
            </a:r>
          </a:p>
        </p:txBody>
      </p:sp>
      <p:sp>
        <p:nvSpPr>
          <p:cNvPr id="11" name="Oval 10"/>
          <p:cNvSpPr/>
          <p:nvPr/>
        </p:nvSpPr>
        <p:spPr>
          <a:xfrm>
            <a:off x="4953000" y="1981200"/>
            <a:ext cx="609600" cy="1066800"/>
          </a:xfrm>
          <a:prstGeom prst="ellipse">
            <a:avLst/>
          </a:prstGeom>
          <a:noFill/>
          <a:ln w="76200">
            <a:solidFill>
              <a:schemeClr val="accent2"/>
            </a:solidFill>
          </a:ln>
          <a:effectLst>
            <a:outerShdw blurRad="76200" dist="12700" dir="8100000" sy="-23000" kx="800400" algn="br" rotWithShape="0">
              <a:prstClr val="black">
                <a:alpha val="2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p:cNvSpPr/>
          <p:nvPr/>
        </p:nvSpPr>
        <p:spPr>
          <a:xfrm>
            <a:off x="5791200" y="2209800"/>
            <a:ext cx="609600" cy="1066800"/>
          </a:xfrm>
          <a:prstGeom prst="ellipse">
            <a:avLst/>
          </a:prstGeom>
          <a:noFill/>
          <a:ln w="76200">
            <a:solidFill>
              <a:schemeClr val="accent2"/>
            </a:solidFill>
          </a:ln>
          <a:effectLst>
            <a:outerShdw blurRad="76200" dist="12700" dir="8100000" sy="-23000" kx="800400" algn="br" rotWithShape="0">
              <a:prstClr val="black">
                <a:alpha val="2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p:cNvSpPr/>
          <p:nvPr/>
        </p:nvSpPr>
        <p:spPr>
          <a:xfrm>
            <a:off x="7696200" y="1981200"/>
            <a:ext cx="609600" cy="1066800"/>
          </a:xfrm>
          <a:prstGeom prst="ellipse">
            <a:avLst/>
          </a:prstGeom>
          <a:noFill/>
          <a:ln w="76200">
            <a:solidFill>
              <a:schemeClr val="accent2"/>
            </a:solidFill>
          </a:ln>
          <a:effectLst>
            <a:outerShdw blurRad="76200" dist="12700" dir="8100000" sy="-23000" kx="800400" algn="br" rotWithShape="0">
              <a:prstClr val="black">
                <a:alpha val="2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0" y="762000"/>
            <a:ext cx="9144000" cy="430887"/>
          </a:xfrm>
          <a:prstGeom prst="rect">
            <a:avLst/>
          </a:prstGeom>
          <a:solidFill>
            <a:schemeClr val="accent5">
              <a:lumMod val="20000"/>
              <a:lumOff val="80000"/>
            </a:schemeClr>
          </a:solidFill>
          <a:scene3d>
            <a:camera prst="orthographicFront"/>
            <a:lightRig rig="threePt" dir="t"/>
          </a:scene3d>
          <a:sp3d>
            <a:bevelT/>
          </a:sp3d>
        </p:spPr>
        <p:txBody>
          <a:bodyPr wrap="square" rtlCol="0">
            <a:spAutoFit/>
          </a:bodyPr>
          <a:lstStyle/>
          <a:p>
            <a:pPr algn="ctr" rtl="0"/>
            <a:r>
              <a:rPr lang="en-US" sz="2200" b="1" kern="1200" dirty="0">
                <a:ln>
                  <a:solidFill>
                    <a:schemeClr val="tx1"/>
                  </a:solidFill>
                </a:ln>
                <a:solidFill>
                  <a:srgbClr val="C00000"/>
                </a:solidFill>
                <a:latin typeface="Arial" pitchFamily="34" charset="0"/>
                <a:ea typeface="+mn-ea"/>
                <a:cs typeface="Arial" pitchFamily="34" charset="0"/>
              </a:rPr>
              <a:t>Multiplicative Decrease: </a:t>
            </a:r>
            <a:r>
              <a:rPr lang="en-US" sz="2200" b="1" kern="1200" dirty="0">
                <a:ln>
                  <a:solidFill>
                    <a:schemeClr val="tx1"/>
                  </a:solidFill>
                </a:ln>
                <a:solidFill>
                  <a:schemeClr val="tx2"/>
                </a:solidFill>
                <a:latin typeface="Arial" pitchFamily="34" charset="0"/>
                <a:ea typeface="+mn-ea"/>
                <a:cs typeface="Arial" pitchFamily="34" charset="0"/>
              </a:rPr>
              <a:t>Congestion Window </a:t>
            </a:r>
            <a:r>
              <a:rPr lang="en-US" sz="2200" b="1" dirty="0">
                <a:ln>
                  <a:solidFill>
                    <a:schemeClr val="tx1"/>
                  </a:solidFill>
                </a:ln>
                <a:solidFill>
                  <a:schemeClr val="accent2"/>
                </a:solidFill>
                <a:latin typeface="Arial" pitchFamily="34" charset="0"/>
                <a:cs typeface="Arial" pitchFamily="34" charset="0"/>
              </a:rPr>
              <a:t>halves on Packet loss</a:t>
            </a:r>
          </a:p>
        </p:txBody>
      </p:sp>
      <p:sp>
        <p:nvSpPr>
          <p:cNvPr id="14" name="Rectangle 13"/>
          <p:cNvSpPr/>
          <p:nvPr/>
        </p:nvSpPr>
        <p:spPr>
          <a:xfrm>
            <a:off x="457200" y="4419600"/>
            <a:ext cx="8465123" cy="1631216"/>
          </a:xfrm>
          <a:prstGeom prst="rect">
            <a:avLst/>
          </a:prstGeom>
        </p:spPr>
        <p:txBody>
          <a:bodyPr wrap="square">
            <a:spAutoFit/>
          </a:bodyPr>
          <a:lstStyle/>
          <a:p>
            <a:pPr marL="342900" indent="-342900">
              <a:buFontTx/>
              <a:buChar char="-"/>
            </a:pPr>
            <a:r>
              <a:rPr lang="en-US" sz="2000" dirty="0">
                <a:latin typeface="Arial Narrow" pitchFamily="34" charset="0"/>
              </a:rPr>
              <a:t>State maintained by TCP for each connection – </a:t>
            </a:r>
            <a:r>
              <a:rPr lang="en-US" sz="2000" b="1" dirty="0" err="1">
                <a:latin typeface="Arial Narrow" pitchFamily="34" charset="0"/>
              </a:rPr>
              <a:t>CongestionWindow</a:t>
            </a:r>
            <a:endParaRPr lang="en-US" sz="2000" b="1" dirty="0">
              <a:latin typeface="Arial Narrow" pitchFamily="34" charset="0"/>
            </a:endParaRPr>
          </a:p>
          <a:p>
            <a:pPr marL="342900" indent="-342900">
              <a:buFontTx/>
              <a:buChar char="-"/>
            </a:pPr>
            <a:r>
              <a:rPr lang="en-US" sz="2000" dirty="0">
                <a:latin typeface="Arial Narrow" pitchFamily="34" charset="0"/>
              </a:rPr>
              <a:t>Amount of unacknowledged data must not exceed </a:t>
            </a:r>
            <a:r>
              <a:rPr lang="en-US" sz="2000" b="1" dirty="0">
                <a:latin typeface="Arial Narrow" pitchFamily="34" charset="0"/>
              </a:rPr>
              <a:t>min(</a:t>
            </a:r>
            <a:r>
              <a:rPr lang="en-US" sz="2000" b="1" dirty="0" err="1">
                <a:latin typeface="Arial Narrow" pitchFamily="34" charset="0"/>
              </a:rPr>
              <a:t>CongWin</a:t>
            </a:r>
            <a:r>
              <a:rPr lang="en-US" sz="2000" b="1" dirty="0">
                <a:latin typeface="Arial Narrow" pitchFamily="34" charset="0"/>
              </a:rPr>
              <a:t>, </a:t>
            </a:r>
            <a:r>
              <a:rPr lang="en-US" sz="2000" b="1" dirty="0" err="1">
                <a:latin typeface="Arial Narrow" pitchFamily="34" charset="0"/>
              </a:rPr>
              <a:t>RcvWindow</a:t>
            </a:r>
            <a:r>
              <a:rPr lang="en-US" sz="2000" b="1" dirty="0">
                <a:latin typeface="Arial Narrow" pitchFamily="34" charset="0"/>
              </a:rPr>
              <a:t>)</a:t>
            </a:r>
          </a:p>
          <a:p>
            <a:pPr marL="342900" indent="-342900">
              <a:buFontTx/>
              <a:buChar char="-"/>
            </a:pPr>
            <a:endParaRPr lang="en-US" sz="2000" dirty="0">
              <a:latin typeface="Arial Narrow" pitchFamily="34" charset="0"/>
            </a:endParaRPr>
          </a:p>
          <a:p>
            <a:pPr marL="342900" indent="-342900">
              <a:buFontTx/>
              <a:buChar char="-"/>
            </a:pPr>
            <a:r>
              <a:rPr lang="en-US" sz="2000" dirty="0">
                <a:latin typeface="Arial Narrow" pitchFamily="34" charset="0"/>
              </a:rPr>
              <a:t>Multiplicative decrease results in saw-tooth like congestion window profile</a:t>
            </a:r>
          </a:p>
          <a:p>
            <a:pPr marL="342900" indent="-342900">
              <a:buFontTx/>
              <a:buChar char="-"/>
            </a:pPr>
            <a:r>
              <a:rPr lang="en-US" sz="2000" dirty="0">
                <a:latin typeface="Arial Narrow" pitchFamily="34" charset="0"/>
              </a:rPr>
              <a:t>Each time congestion occurs, window is reduced to half the current size</a:t>
            </a:r>
          </a:p>
        </p:txBody>
      </p:sp>
    </p:spTree>
    <p:extLst>
      <p:ext uri="{BB962C8B-B14F-4D97-AF65-F5344CB8AC3E}">
        <p14:creationId xmlns:p14="http://schemas.microsoft.com/office/powerpoint/2010/main" val="39781360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par>
                          <p:cTn id="8" fill="hold">
                            <p:stCondLst>
                              <p:cond delay="1000"/>
                            </p:stCondLst>
                            <p:childTnLst>
                              <p:par>
                                <p:cTn id="9" presetID="10" presetClass="exit" presetSubtype="0" fill="hold" grpId="1" nodeType="afterEffect">
                                  <p:stCondLst>
                                    <p:cond delay="0"/>
                                  </p:stCondLst>
                                  <p:childTnLst>
                                    <p:animEffect transition="out" filter="fade">
                                      <p:cBhvr>
                                        <p:cTn id="10" dur="2000"/>
                                        <p:tgtEl>
                                          <p:spTgt spid="5"/>
                                        </p:tgtEl>
                                      </p:cBhvr>
                                    </p:animEffect>
                                    <p:set>
                                      <p:cBhvr>
                                        <p:cTn id="11" dur="1" fill="hold">
                                          <p:stCondLst>
                                            <p:cond delay="1999"/>
                                          </p:stCondLst>
                                        </p:cTn>
                                        <p:tgtEl>
                                          <p:spTgt spid="5"/>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1000"/>
                                        <p:tgtEl>
                                          <p:spTgt spid="11"/>
                                        </p:tgtEl>
                                      </p:cBhvr>
                                    </p:animEffect>
                                  </p:childTnLst>
                                </p:cTn>
                              </p:par>
                            </p:childTnLst>
                          </p:cTn>
                        </p:par>
                        <p:par>
                          <p:cTn id="17" fill="hold">
                            <p:stCondLst>
                              <p:cond delay="1000"/>
                            </p:stCondLst>
                            <p:childTnLst>
                              <p:par>
                                <p:cTn id="18" presetID="10" presetClass="exit" presetSubtype="0" fill="hold" grpId="1" nodeType="afterEffect">
                                  <p:stCondLst>
                                    <p:cond delay="0"/>
                                  </p:stCondLst>
                                  <p:childTnLst>
                                    <p:animEffect transition="out" filter="fade">
                                      <p:cBhvr>
                                        <p:cTn id="19" dur="2000"/>
                                        <p:tgtEl>
                                          <p:spTgt spid="11"/>
                                        </p:tgtEl>
                                      </p:cBhvr>
                                    </p:animEffect>
                                    <p:set>
                                      <p:cBhvr>
                                        <p:cTn id="20" dur="1" fill="hold">
                                          <p:stCondLst>
                                            <p:cond delay="1999"/>
                                          </p:stCondLst>
                                        </p:cTn>
                                        <p:tgtEl>
                                          <p:spTgt spid="11"/>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childTnLst>
                                </p:cTn>
                              </p:par>
                            </p:childTnLst>
                          </p:cTn>
                        </p:par>
                        <p:par>
                          <p:cTn id="26" fill="hold">
                            <p:stCondLst>
                              <p:cond delay="1000"/>
                            </p:stCondLst>
                            <p:childTnLst>
                              <p:par>
                                <p:cTn id="27" presetID="10" presetClass="exit" presetSubtype="0" fill="hold" grpId="1" nodeType="afterEffect">
                                  <p:stCondLst>
                                    <p:cond delay="0"/>
                                  </p:stCondLst>
                                  <p:childTnLst>
                                    <p:animEffect transition="out" filter="fade">
                                      <p:cBhvr>
                                        <p:cTn id="28" dur="2000"/>
                                        <p:tgtEl>
                                          <p:spTgt spid="12"/>
                                        </p:tgtEl>
                                      </p:cBhvr>
                                    </p:animEffect>
                                    <p:set>
                                      <p:cBhvr>
                                        <p:cTn id="29" dur="1" fill="hold">
                                          <p:stCondLst>
                                            <p:cond delay="1999"/>
                                          </p:stCondLst>
                                        </p:cTn>
                                        <p:tgtEl>
                                          <p:spTgt spid="12"/>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1000"/>
                                        <p:tgtEl>
                                          <p:spTgt spid="13"/>
                                        </p:tgtEl>
                                      </p:cBhvr>
                                    </p:animEffect>
                                  </p:childTnLst>
                                </p:cTn>
                              </p:par>
                            </p:childTnLst>
                          </p:cTn>
                        </p:par>
                        <p:par>
                          <p:cTn id="35" fill="hold">
                            <p:stCondLst>
                              <p:cond delay="1000"/>
                            </p:stCondLst>
                            <p:childTnLst>
                              <p:par>
                                <p:cTn id="36" presetID="10" presetClass="exit" presetSubtype="0" fill="hold" grpId="1" nodeType="afterEffect">
                                  <p:stCondLst>
                                    <p:cond delay="0"/>
                                  </p:stCondLst>
                                  <p:childTnLst>
                                    <p:animEffect transition="out" filter="fade">
                                      <p:cBhvr>
                                        <p:cTn id="37" dur="2000"/>
                                        <p:tgtEl>
                                          <p:spTgt spid="13"/>
                                        </p:tgtEl>
                                      </p:cBhvr>
                                    </p:animEffect>
                                    <p:set>
                                      <p:cBhvr>
                                        <p:cTn id="38" dur="1" fill="hold">
                                          <p:stCondLst>
                                            <p:cond delay="19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11" grpId="0" animBg="1"/>
      <p:bldP spid="11" grpId="1" animBg="1"/>
      <p:bldP spid="12" grpId="0" animBg="1"/>
      <p:bldP spid="12" grpId="1" animBg="1"/>
      <p:bldP spid="13" grpId="0" animBg="1"/>
      <p:bldP spid="13"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1200329"/>
          </a:xfrm>
          <a:prstGeom prst="rect">
            <a:avLst/>
          </a:prstGeom>
          <a:solidFill>
            <a:schemeClr val="accent6">
              <a:lumMod val="75000"/>
            </a:schemeClr>
          </a:solidFill>
        </p:spPr>
        <p:txBody>
          <a:bodyPr wrap="square" rtlCol="0">
            <a:spAutoFit/>
          </a:bodyPr>
          <a:lstStyle/>
          <a:p>
            <a:pPr algn="ctr" rtl="0"/>
            <a:r>
              <a:rPr lang="en-US" sz="3600" b="1" dirty="0">
                <a:ln>
                  <a:solidFill>
                    <a:schemeClr val="tx1"/>
                  </a:solidFill>
                </a:ln>
                <a:solidFill>
                  <a:schemeClr val="bg1"/>
                </a:solidFill>
                <a:latin typeface="Tahoma" pitchFamily="34" charset="0"/>
                <a:cs typeface="Tahoma" pitchFamily="34" charset="0"/>
              </a:rPr>
              <a:t>Congestion-Avoidance (AIMD) Example</a:t>
            </a:r>
            <a:endParaRPr lang="th-TH" sz="4800" b="1" kern="1200" dirty="0">
              <a:ln>
                <a:solidFill>
                  <a:schemeClr val="bg2"/>
                </a:solidFill>
              </a:ln>
              <a:latin typeface="Tahoma" pitchFamily="34" charset="0"/>
              <a:ea typeface="+mn-ea"/>
              <a:cs typeface="Tahoma" pitchFamily="34" charset="0"/>
            </a:endParaRPr>
          </a:p>
        </p:txBody>
      </p:sp>
      <p:sp>
        <p:nvSpPr>
          <p:cNvPr id="11" name="Rectangle 10"/>
          <p:cNvSpPr/>
          <p:nvPr/>
        </p:nvSpPr>
        <p:spPr>
          <a:xfrm>
            <a:off x="4191000" y="2474976"/>
            <a:ext cx="914400" cy="2682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6096000" y="1219200"/>
            <a:ext cx="3048000" cy="1631216"/>
          </a:xfrm>
          <a:prstGeom prst="rect">
            <a:avLst/>
          </a:prstGeom>
          <a:noFill/>
        </p:spPr>
        <p:txBody>
          <a:bodyPr wrap="square" rtlCol="0">
            <a:spAutoFit/>
          </a:bodyPr>
          <a:lstStyle/>
          <a:p>
            <a:pPr algn="ctr"/>
            <a:r>
              <a:rPr lang="en-US" sz="2000" dirty="0">
                <a:latin typeface="Arial Narrow" pitchFamily="34" charset="0"/>
              </a:rPr>
              <a:t>Increase additively after the </a:t>
            </a:r>
            <a:r>
              <a:rPr lang="en-US" sz="2000" dirty="0" err="1">
                <a:latin typeface="Arial Narrow" pitchFamily="34" charset="0"/>
              </a:rPr>
              <a:t>SSThreshold</a:t>
            </a:r>
            <a:r>
              <a:rPr lang="en-US" sz="2000" dirty="0">
                <a:latin typeface="Arial Narrow" pitchFamily="34" charset="0"/>
              </a:rPr>
              <a:t> </a:t>
            </a:r>
            <a:r>
              <a:rPr lang="en-US" sz="2000" b="1" dirty="0">
                <a:latin typeface="Arial Narrow" pitchFamily="34" charset="0"/>
              </a:rPr>
              <a:t>(Additive Increase – increase by 1 MSS every RTT [RFC 2581] if all ACKs rcvd)</a:t>
            </a:r>
          </a:p>
        </p:txBody>
      </p:sp>
      <p:sp>
        <p:nvSpPr>
          <p:cNvPr id="18" name="Rectangle 17"/>
          <p:cNvSpPr/>
          <p:nvPr/>
        </p:nvSpPr>
        <p:spPr>
          <a:xfrm>
            <a:off x="0" y="6019800"/>
            <a:ext cx="9144000" cy="457200"/>
          </a:xfrm>
          <a:prstGeom prst="rect">
            <a:avLst/>
          </a:prstGeom>
          <a:solidFill>
            <a:schemeClr val="tx1">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Narrow" pitchFamily="34" charset="0"/>
              </a:rPr>
              <a:t>What will happen when the </a:t>
            </a:r>
            <a:r>
              <a:rPr lang="en-US" sz="2000" dirty="0" err="1">
                <a:latin typeface="Arial Narrow" pitchFamily="34" charset="0"/>
              </a:rPr>
              <a:t>CongestionWindow</a:t>
            </a:r>
            <a:r>
              <a:rPr lang="en-US" sz="2000" dirty="0">
                <a:latin typeface="Arial Narrow" pitchFamily="34" charset="0"/>
              </a:rPr>
              <a:t> reaches the network’s bottleneck capacity?</a:t>
            </a:r>
          </a:p>
        </p:txBody>
      </p:sp>
      <p:pic>
        <p:nvPicPr>
          <p:cNvPr id="16" name="Picture 5" descr="6-37"/>
          <p:cNvPicPr>
            <a:picLocks noChangeAspect="1" noChangeArrowheads="1"/>
          </p:cNvPicPr>
          <p:nvPr/>
        </p:nvPicPr>
        <p:blipFill>
          <a:blip r:embed="rId3"/>
          <a:srcRect/>
          <a:stretch>
            <a:fillRect/>
          </a:stretch>
        </p:blipFill>
        <p:spPr bwMode="auto">
          <a:xfrm>
            <a:off x="0" y="1295400"/>
            <a:ext cx="5908623" cy="4191000"/>
          </a:xfrm>
          <a:prstGeom prst="rect">
            <a:avLst/>
          </a:prstGeom>
          <a:noFill/>
          <a:ln w="9525">
            <a:noFill/>
            <a:miter lim="800000"/>
            <a:headEnd/>
            <a:tailEnd/>
          </a:ln>
        </p:spPr>
      </p:pic>
    </p:spTree>
    <p:extLst>
      <p:ext uri="{BB962C8B-B14F-4D97-AF65-F5344CB8AC3E}">
        <p14:creationId xmlns:p14="http://schemas.microsoft.com/office/powerpoint/2010/main" val="8452938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4"/>
          <p:cNvSpPr>
            <a:spLocks noGrp="1" noChangeArrowheads="1"/>
          </p:cNvSpPr>
          <p:nvPr>
            <p:ph type="title"/>
          </p:nvPr>
        </p:nvSpPr>
        <p:spPr/>
        <p:txBody>
          <a:bodyPr/>
          <a:lstStyle/>
          <a:p>
            <a:r>
              <a:rPr lang="en-US"/>
              <a:t>Data-transfer overview</a:t>
            </a:r>
          </a:p>
        </p:txBody>
      </p:sp>
      <p:sp>
        <p:nvSpPr>
          <p:cNvPr id="8197" name="Rectangle 5"/>
          <p:cNvSpPr>
            <a:spLocks noChangeArrowheads="1"/>
          </p:cNvSpPr>
          <p:nvPr/>
        </p:nvSpPr>
        <p:spPr bwMode="auto">
          <a:xfrm>
            <a:off x="533400" y="1981200"/>
            <a:ext cx="3886200" cy="1143000"/>
          </a:xfrm>
          <a:prstGeom prst="rect">
            <a:avLst/>
          </a:prstGeom>
          <a:solidFill>
            <a:srgbClr val="C0C0C0"/>
          </a:solidFill>
          <a:ln w="9525">
            <a:solidFill>
              <a:srgbClr val="DDDDDD"/>
            </a:solidFill>
            <a:miter lim="800000"/>
            <a:headEnd/>
            <a:tailEnd/>
          </a:ln>
          <a:effectLst/>
        </p:spPr>
        <p:txBody>
          <a:bodyPr wrap="none" anchor="ctr"/>
          <a:lstStyle/>
          <a:p>
            <a:pPr algn="ctr"/>
            <a:r>
              <a:rPr lang="en-US"/>
              <a:t>                            </a:t>
            </a:r>
            <a:r>
              <a:rPr lang="en-US">
                <a:solidFill>
                  <a:schemeClr val="bg1"/>
                </a:solidFill>
              </a:rPr>
              <a:t>application layer</a:t>
            </a:r>
          </a:p>
          <a:p>
            <a:pPr algn="ctr"/>
            <a:endParaRPr lang="en-US"/>
          </a:p>
        </p:txBody>
      </p:sp>
      <p:sp>
        <p:nvSpPr>
          <p:cNvPr id="8198" name="Rectangle 6"/>
          <p:cNvSpPr>
            <a:spLocks noChangeArrowheads="1"/>
          </p:cNvSpPr>
          <p:nvPr/>
        </p:nvSpPr>
        <p:spPr bwMode="auto">
          <a:xfrm>
            <a:off x="4724400" y="1981200"/>
            <a:ext cx="3886200" cy="1143000"/>
          </a:xfrm>
          <a:prstGeom prst="rect">
            <a:avLst/>
          </a:prstGeom>
          <a:solidFill>
            <a:srgbClr val="C0C0C0"/>
          </a:solidFill>
          <a:ln w="9525">
            <a:solidFill>
              <a:srgbClr val="DDDDDD"/>
            </a:solidFill>
            <a:miter lim="800000"/>
            <a:headEnd/>
            <a:tailEnd/>
          </a:ln>
          <a:effectLst/>
        </p:spPr>
        <p:txBody>
          <a:bodyPr wrap="none" anchor="ctr"/>
          <a:lstStyle/>
          <a:p>
            <a:pPr algn="ctr"/>
            <a:r>
              <a:rPr lang="en-US"/>
              <a:t> </a:t>
            </a:r>
            <a:r>
              <a:rPr lang="en-US">
                <a:solidFill>
                  <a:schemeClr val="bg1"/>
                </a:solidFill>
              </a:rPr>
              <a:t>application layer</a:t>
            </a:r>
            <a:r>
              <a:rPr lang="en-US"/>
              <a:t>                              </a:t>
            </a:r>
          </a:p>
          <a:p>
            <a:pPr algn="ctr"/>
            <a:r>
              <a:rPr lang="en-US"/>
              <a:t>                           </a:t>
            </a:r>
          </a:p>
        </p:txBody>
      </p:sp>
      <p:sp>
        <p:nvSpPr>
          <p:cNvPr id="8199" name="Rectangle 7"/>
          <p:cNvSpPr>
            <a:spLocks noChangeArrowheads="1"/>
          </p:cNvSpPr>
          <p:nvPr/>
        </p:nvSpPr>
        <p:spPr bwMode="auto">
          <a:xfrm>
            <a:off x="990600" y="2133600"/>
            <a:ext cx="1143000" cy="685800"/>
          </a:xfrm>
          <a:prstGeom prst="rect">
            <a:avLst/>
          </a:prstGeom>
          <a:solidFill>
            <a:srgbClr val="FFCC66"/>
          </a:solidFill>
          <a:ln w="9525">
            <a:solidFill>
              <a:srgbClr val="FFCC66"/>
            </a:solidFill>
            <a:miter lim="800000"/>
            <a:headEnd/>
            <a:tailEnd/>
          </a:ln>
          <a:effectLst/>
        </p:spPr>
        <p:txBody>
          <a:bodyPr wrap="none" anchor="ctr"/>
          <a:lstStyle/>
          <a:p>
            <a:pPr algn="ctr"/>
            <a:r>
              <a:rPr lang="en-US"/>
              <a:t> process</a:t>
            </a:r>
          </a:p>
          <a:p>
            <a:pPr algn="ctr"/>
            <a:r>
              <a:rPr lang="en-US"/>
              <a:t>A</a:t>
            </a:r>
          </a:p>
        </p:txBody>
      </p:sp>
      <p:sp>
        <p:nvSpPr>
          <p:cNvPr id="8200" name="Rectangle 8"/>
          <p:cNvSpPr>
            <a:spLocks noChangeArrowheads="1"/>
          </p:cNvSpPr>
          <p:nvPr/>
        </p:nvSpPr>
        <p:spPr bwMode="auto">
          <a:xfrm>
            <a:off x="7086600" y="2133600"/>
            <a:ext cx="1143000" cy="685800"/>
          </a:xfrm>
          <a:prstGeom prst="rect">
            <a:avLst/>
          </a:prstGeom>
          <a:solidFill>
            <a:srgbClr val="FFCC66"/>
          </a:solidFill>
          <a:ln w="9525">
            <a:solidFill>
              <a:srgbClr val="FFCC66"/>
            </a:solidFill>
            <a:miter lim="800000"/>
            <a:headEnd/>
            <a:tailEnd/>
          </a:ln>
          <a:effectLst/>
        </p:spPr>
        <p:txBody>
          <a:bodyPr wrap="none" anchor="ctr"/>
          <a:lstStyle/>
          <a:p>
            <a:pPr algn="ctr"/>
            <a:r>
              <a:rPr lang="en-US"/>
              <a:t> process </a:t>
            </a:r>
          </a:p>
          <a:p>
            <a:pPr algn="ctr"/>
            <a:r>
              <a:rPr lang="en-US"/>
              <a:t>B</a:t>
            </a:r>
          </a:p>
        </p:txBody>
      </p:sp>
      <p:sp>
        <p:nvSpPr>
          <p:cNvPr id="8201" name="Rectangle 9"/>
          <p:cNvSpPr>
            <a:spLocks noChangeArrowheads="1"/>
          </p:cNvSpPr>
          <p:nvPr/>
        </p:nvSpPr>
        <p:spPr bwMode="auto">
          <a:xfrm>
            <a:off x="533400" y="3429000"/>
            <a:ext cx="3886200" cy="2514600"/>
          </a:xfrm>
          <a:prstGeom prst="rect">
            <a:avLst/>
          </a:prstGeom>
          <a:solidFill>
            <a:srgbClr val="C0C0C0"/>
          </a:solidFill>
          <a:ln w="9525">
            <a:solidFill>
              <a:srgbClr val="DDDDDD"/>
            </a:solidFill>
            <a:miter lim="800000"/>
            <a:headEnd/>
            <a:tailEnd/>
          </a:ln>
          <a:effectLst/>
        </p:spPr>
        <p:txBody>
          <a:bodyPr wrap="none" anchor="ctr"/>
          <a:lstStyle/>
          <a:p>
            <a:pPr algn="ctr"/>
            <a:endParaRPr lang="en-US"/>
          </a:p>
          <a:p>
            <a:pPr algn="ctr"/>
            <a:endParaRPr lang="en-US"/>
          </a:p>
          <a:p>
            <a:pPr algn="ctr"/>
            <a:endParaRPr lang="en-US"/>
          </a:p>
          <a:p>
            <a:pPr algn="ctr"/>
            <a:endParaRPr lang="en-US"/>
          </a:p>
          <a:p>
            <a:pPr algn="ctr"/>
            <a:endParaRPr lang="en-US"/>
          </a:p>
          <a:p>
            <a:pPr algn="ctr"/>
            <a:r>
              <a:rPr lang="en-US">
                <a:solidFill>
                  <a:schemeClr val="bg1"/>
                </a:solidFill>
              </a:rPr>
              <a:t>                                transport layer</a:t>
            </a:r>
            <a:r>
              <a:rPr lang="en-US"/>
              <a:t> </a:t>
            </a:r>
          </a:p>
        </p:txBody>
      </p:sp>
      <p:sp>
        <p:nvSpPr>
          <p:cNvPr id="8202" name="Rectangle 10"/>
          <p:cNvSpPr>
            <a:spLocks noChangeArrowheads="1"/>
          </p:cNvSpPr>
          <p:nvPr/>
        </p:nvSpPr>
        <p:spPr bwMode="auto">
          <a:xfrm>
            <a:off x="4724400" y="3429000"/>
            <a:ext cx="3886200" cy="2514600"/>
          </a:xfrm>
          <a:prstGeom prst="rect">
            <a:avLst/>
          </a:prstGeom>
          <a:solidFill>
            <a:srgbClr val="C0C0C0"/>
          </a:solidFill>
          <a:ln w="9525">
            <a:solidFill>
              <a:srgbClr val="DDDDDD"/>
            </a:solidFill>
            <a:miter lim="800000"/>
            <a:headEnd/>
            <a:tailEnd/>
          </a:ln>
          <a:effectLst/>
        </p:spPr>
        <p:txBody>
          <a:bodyPr wrap="none" anchor="ctr"/>
          <a:lstStyle/>
          <a:p>
            <a:pPr algn="ctr"/>
            <a:endParaRPr lang="en-US"/>
          </a:p>
          <a:p>
            <a:pPr algn="ctr"/>
            <a:endParaRPr lang="en-US"/>
          </a:p>
          <a:p>
            <a:pPr algn="ctr"/>
            <a:endParaRPr lang="en-US"/>
          </a:p>
          <a:p>
            <a:pPr algn="ctr"/>
            <a:endParaRPr lang="en-US"/>
          </a:p>
          <a:p>
            <a:pPr algn="ctr"/>
            <a:endParaRPr lang="en-US"/>
          </a:p>
          <a:p>
            <a:pPr algn="ctr"/>
            <a:r>
              <a:rPr lang="en-US">
                <a:solidFill>
                  <a:schemeClr val="bg1"/>
                </a:solidFill>
              </a:rPr>
              <a:t> transport layer</a:t>
            </a:r>
            <a:r>
              <a:rPr lang="en-US"/>
              <a:t>                                 </a:t>
            </a:r>
          </a:p>
        </p:txBody>
      </p:sp>
      <p:sp>
        <p:nvSpPr>
          <p:cNvPr id="8203" name="Rectangle 11"/>
          <p:cNvSpPr>
            <a:spLocks noChangeArrowheads="1"/>
          </p:cNvSpPr>
          <p:nvPr/>
        </p:nvSpPr>
        <p:spPr bwMode="auto">
          <a:xfrm>
            <a:off x="1524000" y="3886200"/>
            <a:ext cx="2667000" cy="304800"/>
          </a:xfrm>
          <a:prstGeom prst="rect">
            <a:avLst/>
          </a:prstGeom>
          <a:solidFill>
            <a:schemeClr val="accent1"/>
          </a:solidFill>
          <a:ln w="9525">
            <a:solidFill>
              <a:schemeClr val="hlink"/>
            </a:solidFill>
            <a:miter lim="800000"/>
            <a:headEnd/>
            <a:tailEnd/>
          </a:ln>
          <a:effectLst/>
        </p:spPr>
        <p:txBody>
          <a:bodyPr wrap="none" anchor="ctr"/>
          <a:lstStyle/>
          <a:p>
            <a:pPr algn="ctr"/>
            <a:r>
              <a:rPr lang="en-US" sz="1400" b="1" i="1"/>
              <a:t> buffer for outgoing data</a:t>
            </a:r>
          </a:p>
        </p:txBody>
      </p:sp>
      <p:sp>
        <p:nvSpPr>
          <p:cNvPr id="8204" name="Line 12"/>
          <p:cNvSpPr>
            <a:spLocks noChangeShapeType="1"/>
          </p:cNvSpPr>
          <p:nvPr/>
        </p:nvSpPr>
        <p:spPr bwMode="auto">
          <a:xfrm>
            <a:off x="1828800" y="2819400"/>
            <a:ext cx="0" cy="1066800"/>
          </a:xfrm>
          <a:prstGeom prst="line">
            <a:avLst/>
          </a:prstGeom>
          <a:noFill/>
          <a:ln w="28575">
            <a:solidFill>
              <a:schemeClr val="tx1"/>
            </a:solidFill>
            <a:round/>
            <a:headEnd/>
            <a:tailEnd type="triangle" w="med" len="med"/>
          </a:ln>
          <a:effectLst/>
        </p:spPr>
        <p:txBody>
          <a:bodyPr/>
          <a:lstStyle/>
          <a:p>
            <a:endParaRPr lang="en-US"/>
          </a:p>
        </p:txBody>
      </p:sp>
      <p:sp>
        <p:nvSpPr>
          <p:cNvPr id="8205" name="Rectangle 13"/>
          <p:cNvSpPr>
            <a:spLocks noChangeArrowheads="1"/>
          </p:cNvSpPr>
          <p:nvPr/>
        </p:nvSpPr>
        <p:spPr bwMode="auto">
          <a:xfrm>
            <a:off x="838200" y="4953000"/>
            <a:ext cx="1676400" cy="685800"/>
          </a:xfrm>
          <a:prstGeom prst="rect">
            <a:avLst/>
          </a:prstGeom>
          <a:solidFill>
            <a:srgbClr val="FFFF99"/>
          </a:solidFill>
          <a:ln w="28575">
            <a:solidFill>
              <a:srgbClr val="CC9900"/>
            </a:solidFill>
            <a:miter lim="800000"/>
            <a:headEnd/>
            <a:tailEnd/>
          </a:ln>
          <a:effectLst/>
        </p:spPr>
        <p:txBody>
          <a:bodyPr wrap="none" anchor="ctr"/>
          <a:lstStyle/>
          <a:p>
            <a:pPr algn="ctr"/>
            <a:r>
              <a:rPr lang="en-US"/>
              <a:t>T C P</a:t>
            </a:r>
          </a:p>
        </p:txBody>
      </p:sp>
      <p:sp>
        <p:nvSpPr>
          <p:cNvPr id="8206" name="Rectangle 14"/>
          <p:cNvSpPr>
            <a:spLocks noChangeArrowheads="1"/>
          </p:cNvSpPr>
          <p:nvPr/>
        </p:nvSpPr>
        <p:spPr bwMode="auto">
          <a:xfrm>
            <a:off x="1371600" y="4495800"/>
            <a:ext cx="762000" cy="457200"/>
          </a:xfrm>
          <a:prstGeom prst="rect">
            <a:avLst/>
          </a:prstGeom>
          <a:solidFill>
            <a:srgbClr val="FFFF99"/>
          </a:solidFill>
          <a:ln w="28575">
            <a:solidFill>
              <a:srgbClr val="CC9900"/>
            </a:solidFill>
            <a:miter lim="800000"/>
            <a:headEnd/>
            <a:tailEnd/>
          </a:ln>
          <a:effectLst/>
        </p:spPr>
        <p:txBody>
          <a:bodyPr wrap="none" anchor="ctr"/>
          <a:lstStyle/>
          <a:p>
            <a:pPr algn="ctr"/>
            <a:r>
              <a:rPr lang="en-US"/>
              <a:t> port P </a:t>
            </a:r>
          </a:p>
        </p:txBody>
      </p:sp>
      <p:sp>
        <p:nvSpPr>
          <p:cNvPr id="8207" name="Rectangle 15"/>
          <p:cNvSpPr>
            <a:spLocks noChangeArrowheads="1"/>
          </p:cNvSpPr>
          <p:nvPr/>
        </p:nvSpPr>
        <p:spPr bwMode="auto">
          <a:xfrm>
            <a:off x="2133600" y="4495800"/>
            <a:ext cx="381000" cy="457200"/>
          </a:xfrm>
          <a:prstGeom prst="rect">
            <a:avLst/>
          </a:prstGeom>
          <a:solidFill>
            <a:srgbClr val="FFFF99"/>
          </a:solidFill>
          <a:ln w="28575">
            <a:solidFill>
              <a:srgbClr val="CC9900"/>
            </a:solidFill>
            <a:miter lim="800000"/>
            <a:headEnd/>
            <a:tailEnd/>
          </a:ln>
          <a:effectLst/>
        </p:spPr>
        <p:txBody>
          <a:bodyPr wrap="none" anchor="ctr"/>
          <a:lstStyle/>
          <a:p>
            <a:pPr algn="ctr"/>
            <a:r>
              <a:rPr lang="en-US" sz="2000" b="1"/>
              <a:t>…</a:t>
            </a:r>
          </a:p>
        </p:txBody>
      </p:sp>
      <p:sp>
        <p:nvSpPr>
          <p:cNvPr id="8208" name="Rectangle 16"/>
          <p:cNvSpPr>
            <a:spLocks noChangeArrowheads="1"/>
          </p:cNvSpPr>
          <p:nvPr/>
        </p:nvSpPr>
        <p:spPr bwMode="auto">
          <a:xfrm>
            <a:off x="838200" y="4495800"/>
            <a:ext cx="533400" cy="457200"/>
          </a:xfrm>
          <a:prstGeom prst="rect">
            <a:avLst/>
          </a:prstGeom>
          <a:solidFill>
            <a:srgbClr val="FFFF99"/>
          </a:solidFill>
          <a:ln w="28575">
            <a:solidFill>
              <a:srgbClr val="CC9900"/>
            </a:solidFill>
            <a:miter lim="800000"/>
            <a:headEnd/>
            <a:tailEnd/>
          </a:ln>
          <a:effectLst/>
        </p:spPr>
        <p:txBody>
          <a:bodyPr wrap="none" anchor="ctr"/>
          <a:lstStyle/>
          <a:p>
            <a:pPr algn="ctr"/>
            <a:r>
              <a:rPr lang="en-US" sz="2000" b="1"/>
              <a:t>…</a:t>
            </a:r>
          </a:p>
        </p:txBody>
      </p:sp>
      <p:sp>
        <p:nvSpPr>
          <p:cNvPr id="8209" name="Line 17"/>
          <p:cNvSpPr>
            <a:spLocks noChangeShapeType="1"/>
          </p:cNvSpPr>
          <p:nvPr/>
        </p:nvSpPr>
        <p:spPr bwMode="auto">
          <a:xfrm>
            <a:off x="2514600" y="4724400"/>
            <a:ext cx="1524000" cy="0"/>
          </a:xfrm>
          <a:prstGeom prst="line">
            <a:avLst/>
          </a:prstGeom>
          <a:noFill/>
          <a:ln w="19050">
            <a:solidFill>
              <a:schemeClr val="hlink"/>
            </a:solidFill>
            <a:round/>
            <a:headEnd type="triangle" w="med" len="med"/>
            <a:tailEnd/>
          </a:ln>
          <a:effectLst/>
        </p:spPr>
        <p:txBody>
          <a:bodyPr/>
          <a:lstStyle/>
          <a:p>
            <a:endParaRPr lang="en-US"/>
          </a:p>
        </p:txBody>
      </p:sp>
      <p:sp>
        <p:nvSpPr>
          <p:cNvPr id="8210" name="Line 18"/>
          <p:cNvSpPr>
            <a:spLocks noChangeShapeType="1"/>
          </p:cNvSpPr>
          <p:nvPr/>
        </p:nvSpPr>
        <p:spPr bwMode="auto">
          <a:xfrm>
            <a:off x="4038600" y="4191000"/>
            <a:ext cx="0" cy="533400"/>
          </a:xfrm>
          <a:prstGeom prst="line">
            <a:avLst/>
          </a:prstGeom>
          <a:noFill/>
          <a:ln w="19050">
            <a:solidFill>
              <a:schemeClr val="hlink"/>
            </a:solidFill>
            <a:round/>
            <a:headEnd/>
            <a:tailEnd/>
          </a:ln>
          <a:effectLst/>
        </p:spPr>
        <p:txBody>
          <a:bodyPr/>
          <a:lstStyle/>
          <a:p>
            <a:endParaRPr lang="en-US"/>
          </a:p>
        </p:txBody>
      </p:sp>
      <p:sp>
        <p:nvSpPr>
          <p:cNvPr id="8211" name="Rectangle 19"/>
          <p:cNvSpPr>
            <a:spLocks noChangeArrowheads="1"/>
          </p:cNvSpPr>
          <p:nvPr/>
        </p:nvSpPr>
        <p:spPr bwMode="auto">
          <a:xfrm>
            <a:off x="6629400" y="4953000"/>
            <a:ext cx="1676400" cy="685800"/>
          </a:xfrm>
          <a:prstGeom prst="rect">
            <a:avLst/>
          </a:prstGeom>
          <a:solidFill>
            <a:srgbClr val="FFFF99"/>
          </a:solidFill>
          <a:ln w="28575">
            <a:solidFill>
              <a:srgbClr val="CC9900"/>
            </a:solidFill>
            <a:miter lim="800000"/>
            <a:headEnd/>
            <a:tailEnd/>
          </a:ln>
          <a:effectLst/>
        </p:spPr>
        <p:txBody>
          <a:bodyPr wrap="none" anchor="ctr"/>
          <a:lstStyle/>
          <a:p>
            <a:pPr algn="ctr"/>
            <a:r>
              <a:rPr lang="en-US"/>
              <a:t>T C P</a:t>
            </a:r>
          </a:p>
        </p:txBody>
      </p:sp>
      <p:sp>
        <p:nvSpPr>
          <p:cNvPr id="8212" name="Rectangle 20"/>
          <p:cNvSpPr>
            <a:spLocks noChangeArrowheads="1"/>
          </p:cNvSpPr>
          <p:nvPr/>
        </p:nvSpPr>
        <p:spPr bwMode="auto">
          <a:xfrm>
            <a:off x="7162800" y="4495800"/>
            <a:ext cx="762000" cy="457200"/>
          </a:xfrm>
          <a:prstGeom prst="rect">
            <a:avLst/>
          </a:prstGeom>
          <a:solidFill>
            <a:srgbClr val="FFFF99"/>
          </a:solidFill>
          <a:ln w="28575">
            <a:solidFill>
              <a:srgbClr val="CC9900"/>
            </a:solidFill>
            <a:miter lim="800000"/>
            <a:headEnd/>
            <a:tailEnd/>
          </a:ln>
          <a:effectLst/>
        </p:spPr>
        <p:txBody>
          <a:bodyPr wrap="none" anchor="ctr"/>
          <a:lstStyle/>
          <a:p>
            <a:pPr algn="ctr"/>
            <a:r>
              <a:rPr lang="en-US"/>
              <a:t> port Q </a:t>
            </a:r>
          </a:p>
        </p:txBody>
      </p:sp>
      <p:sp>
        <p:nvSpPr>
          <p:cNvPr id="8213" name="Rectangle 21"/>
          <p:cNvSpPr>
            <a:spLocks noChangeArrowheads="1"/>
          </p:cNvSpPr>
          <p:nvPr/>
        </p:nvSpPr>
        <p:spPr bwMode="auto">
          <a:xfrm>
            <a:off x="7924800" y="4495800"/>
            <a:ext cx="381000" cy="457200"/>
          </a:xfrm>
          <a:prstGeom prst="rect">
            <a:avLst/>
          </a:prstGeom>
          <a:solidFill>
            <a:srgbClr val="FFFF99"/>
          </a:solidFill>
          <a:ln w="28575">
            <a:solidFill>
              <a:srgbClr val="CC9900"/>
            </a:solidFill>
            <a:miter lim="800000"/>
            <a:headEnd/>
            <a:tailEnd/>
          </a:ln>
          <a:effectLst/>
        </p:spPr>
        <p:txBody>
          <a:bodyPr wrap="none" anchor="ctr"/>
          <a:lstStyle/>
          <a:p>
            <a:pPr algn="ctr"/>
            <a:r>
              <a:rPr lang="en-US" sz="2000" b="1"/>
              <a:t>…</a:t>
            </a:r>
          </a:p>
        </p:txBody>
      </p:sp>
      <p:sp>
        <p:nvSpPr>
          <p:cNvPr id="8214" name="Rectangle 22"/>
          <p:cNvSpPr>
            <a:spLocks noChangeArrowheads="1"/>
          </p:cNvSpPr>
          <p:nvPr/>
        </p:nvSpPr>
        <p:spPr bwMode="auto">
          <a:xfrm>
            <a:off x="6629400" y="4495800"/>
            <a:ext cx="533400" cy="457200"/>
          </a:xfrm>
          <a:prstGeom prst="rect">
            <a:avLst/>
          </a:prstGeom>
          <a:solidFill>
            <a:srgbClr val="FFFF99"/>
          </a:solidFill>
          <a:ln w="28575">
            <a:solidFill>
              <a:srgbClr val="CC9900"/>
            </a:solidFill>
            <a:miter lim="800000"/>
            <a:headEnd/>
            <a:tailEnd/>
          </a:ln>
          <a:effectLst/>
        </p:spPr>
        <p:txBody>
          <a:bodyPr wrap="none" anchor="ctr"/>
          <a:lstStyle/>
          <a:p>
            <a:pPr algn="ctr"/>
            <a:r>
              <a:rPr lang="en-US" sz="2000" b="1"/>
              <a:t>…</a:t>
            </a:r>
          </a:p>
        </p:txBody>
      </p:sp>
      <p:sp>
        <p:nvSpPr>
          <p:cNvPr id="8215" name="Rectangle 23"/>
          <p:cNvSpPr>
            <a:spLocks noChangeArrowheads="1"/>
          </p:cNvSpPr>
          <p:nvPr/>
        </p:nvSpPr>
        <p:spPr bwMode="auto">
          <a:xfrm>
            <a:off x="5029200" y="3886200"/>
            <a:ext cx="2667000" cy="304800"/>
          </a:xfrm>
          <a:prstGeom prst="rect">
            <a:avLst/>
          </a:prstGeom>
          <a:solidFill>
            <a:schemeClr val="accent1"/>
          </a:solidFill>
          <a:ln w="9525">
            <a:solidFill>
              <a:schemeClr val="hlink"/>
            </a:solidFill>
            <a:miter lim="800000"/>
            <a:headEnd/>
            <a:tailEnd/>
          </a:ln>
          <a:effectLst/>
        </p:spPr>
        <p:txBody>
          <a:bodyPr wrap="none" anchor="ctr"/>
          <a:lstStyle/>
          <a:p>
            <a:pPr algn="ctr"/>
            <a:r>
              <a:rPr lang="en-US" sz="1400" b="1" i="1"/>
              <a:t> buffer for incoming data</a:t>
            </a:r>
          </a:p>
        </p:txBody>
      </p:sp>
      <p:sp>
        <p:nvSpPr>
          <p:cNvPr id="8216" name="Line 24"/>
          <p:cNvSpPr>
            <a:spLocks noChangeShapeType="1"/>
          </p:cNvSpPr>
          <p:nvPr/>
        </p:nvSpPr>
        <p:spPr bwMode="auto">
          <a:xfrm>
            <a:off x="7467600" y="2819400"/>
            <a:ext cx="0" cy="1066800"/>
          </a:xfrm>
          <a:prstGeom prst="line">
            <a:avLst/>
          </a:prstGeom>
          <a:noFill/>
          <a:ln w="28575">
            <a:solidFill>
              <a:schemeClr val="tx1"/>
            </a:solidFill>
            <a:round/>
            <a:headEnd type="triangle" w="med" len="med"/>
            <a:tailEnd/>
          </a:ln>
          <a:effectLst/>
        </p:spPr>
        <p:txBody>
          <a:bodyPr/>
          <a:lstStyle/>
          <a:p>
            <a:endParaRPr lang="en-US"/>
          </a:p>
        </p:txBody>
      </p:sp>
      <p:sp>
        <p:nvSpPr>
          <p:cNvPr id="8217" name="Text Box 25"/>
          <p:cNvSpPr txBox="1">
            <a:spLocks noChangeArrowheads="1"/>
          </p:cNvSpPr>
          <p:nvPr/>
        </p:nvSpPr>
        <p:spPr bwMode="auto">
          <a:xfrm>
            <a:off x="1219200" y="2819400"/>
            <a:ext cx="598488" cy="304800"/>
          </a:xfrm>
          <a:prstGeom prst="rect">
            <a:avLst/>
          </a:prstGeom>
          <a:noFill/>
          <a:ln w="9525">
            <a:noFill/>
            <a:miter lim="800000"/>
            <a:headEnd/>
            <a:tailEnd/>
          </a:ln>
          <a:effectLst/>
        </p:spPr>
        <p:txBody>
          <a:bodyPr wrap="none">
            <a:spAutoFit/>
          </a:bodyPr>
          <a:lstStyle/>
          <a:p>
            <a:r>
              <a:rPr lang="en-US" sz="1400" b="1" i="1">
                <a:solidFill>
                  <a:srgbClr val="990000"/>
                </a:solidFill>
              </a:rPr>
              <a:t>write</a:t>
            </a:r>
          </a:p>
        </p:txBody>
      </p:sp>
      <p:sp>
        <p:nvSpPr>
          <p:cNvPr id="8218" name="Text Box 26"/>
          <p:cNvSpPr txBox="1">
            <a:spLocks noChangeArrowheads="1"/>
          </p:cNvSpPr>
          <p:nvPr/>
        </p:nvSpPr>
        <p:spPr bwMode="auto">
          <a:xfrm>
            <a:off x="7467600" y="2819400"/>
            <a:ext cx="558800" cy="304800"/>
          </a:xfrm>
          <a:prstGeom prst="rect">
            <a:avLst/>
          </a:prstGeom>
          <a:noFill/>
          <a:ln w="9525">
            <a:noFill/>
            <a:miter lim="800000"/>
            <a:headEnd/>
            <a:tailEnd/>
          </a:ln>
          <a:effectLst/>
        </p:spPr>
        <p:txBody>
          <a:bodyPr wrap="none">
            <a:spAutoFit/>
          </a:bodyPr>
          <a:lstStyle/>
          <a:p>
            <a:r>
              <a:rPr lang="en-US" sz="1400" b="1" i="1">
                <a:solidFill>
                  <a:srgbClr val="990000"/>
                </a:solidFill>
              </a:rPr>
              <a:t>read</a:t>
            </a:r>
          </a:p>
        </p:txBody>
      </p:sp>
      <p:sp>
        <p:nvSpPr>
          <p:cNvPr id="8219" name="Line 27"/>
          <p:cNvSpPr>
            <a:spLocks noChangeShapeType="1"/>
          </p:cNvSpPr>
          <p:nvPr/>
        </p:nvSpPr>
        <p:spPr bwMode="auto">
          <a:xfrm flipH="1">
            <a:off x="5181600" y="4724400"/>
            <a:ext cx="1447800" cy="0"/>
          </a:xfrm>
          <a:prstGeom prst="line">
            <a:avLst/>
          </a:prstGeom>
          <a:noFill/>
          <a:ln w="19050">
            <a:solidFill>
              <a:schemeClr val="hlink"/>
            </a:solidFill>
            <a:round/>
            <a:headEnd/>
            <a:tailEnd/>
          </a:ln>
          <a:effectLst/>
        </p:spPr>
        <p:txBody>
          <a:bodyPr/>
          <a:lstStyle/>
          <a:p>
            <a:endParaRPr lang="en-US"/>
          </a:p>
        </p:txBody>
      </p:sp>
      <p:sp>
        <p:nvSpPr>
          <p:cNvPr id="8220" name="Line 28"/>
          <p:cNvSpPr>
            <a:spLocks noChangeShapeType="1"/>
          </p:cNvSpPr>
          <p:nvPr/>
        </p:nvSpPr>
        <p:spPr bwMode="auto">
          <a:xfrm flipV="1">
            <a:off x="5181600" y="4191000"/>
            <a:ext cx="0" cy="533400"/>
          </a:xfrm>
          <a:prstGeom prst="line">
            <a:avLst/>
          </a:prstGeom>
          <a:noFill/>
          <a:ln w="19050">
            <a:solidFill>
              <a:schemeClr val="hlink"/>
            </a:solidFill>
            <a:round/>
            <a:headEnd/>
            <a:tailEnd type="triangle" w="med" len="med"/>
          </a:ln>
          <a:effectLst/>
        </p:spPr>
        <p:txBody>
          <a:bodyPr/>
          <a:lstStyle/>
          <a:p>
            <a:endParaRPr lang="en-US"/>
          </a:p>
        </p:txBody>
      </p:sp>
      <p:sp>
        <p:nvSpPr>
          <p:cNvPr id="8221" name="Line 29"/>
          <p:cNvSpPr>
            <a:spLocks noChangeShapeType="1"/>
          </p:cNvSpPr>
          <p:nvPr/>
        </p:nvSpPr>
        <p:spPr bwMode="auto">
          <a:xfrm flipV="1">
            <a:off x="1676400" y="5638800"/>
            <a:ext cx="0" cy="609600"/>
          </a:xfrm>
          <a:prstGeom prst="line">
            <a:avLst/>
          </a:prstGeom>
          <a:noFill/>
          <a:ln w="38100">
            <a:solidFill>
              <a:schemeClr val="tx1"/>
            </a:solidFill>
            <a:round/>
            <a:headEnd type="triangle" w="med" len="med"/>
            <a:tailEnd/>
          </a:ln>
          <a:effectLst/>
        </p:spPr>
        <p:txBody>
          <a:bodyPr/>
          <a:lstStyle/>
          <a:p>
            <a:endParaRPr lang="en-US"/>
          </a:p>
        </p:txBody>
      </p:sp>
      <p:sp>
        <p:nvSpPr>
          <p:cNvPr id="8222" name="Text Box 30"/>
          <p:cNvSpPr txBox="1">
            <a:spLocks noChangeArrowheads="1"/>
          </p:cNvSpPr>
          <p:nvPr/>
        </p:nvSpPr>
        <p:spPr bwMode="auto">
          <a:xfrm>
            <a:off x="762000" y="6172200"/>
            <a:ext cx="1439863" cy="336550"/>
          </a:xfrm>
          <a:prstGeom prst="rect">
            <a:avLst/>
          </a:prstGeom>
          <a:noFill/>
          <a:ln w="9525">
            <a:noFill/>
            <a:miter lim="800000"/>
            <a:headEnd/>
            <a:tailEnd/>
          </a:ln>
          <a:effectLst/>
        </p:spPr>
        <p:txBody>
          <a:bodyPr wrap="none">
            <a:spAutoFit/>
          </a:bodyPr>
          <a:lstStyle/>
          <a:p>
            <a:r>
              <a:rPr lang="en-US" sz="1600" i="1"/>
              <a:t>to the IP layer</a:t>
            </a:r>
          </a:p>
        </p:txBody>
      </p:sp>
      <p:sp>
        <p:nvSpPr>
          <p:cNvPr id="8223" name="Line 31"/>
          <p:cNvSpPr>
            <a:spLocks noChangeShapeType="1"/>
          </p:cNvSpPr>
          <p:nvPr/>
        </p:nvSpPr>
        <p:spPr bwMode="auto">
          <a:xfrm flipV="1">
            <a:off x="7543800" y="5638800"/>
            <a:ext cx="0" cy="609600"/>
          </a:xfrm>
          <a:prstGeom prst="line">
            <a:avLst/>
          </a:prstGeom>
          <a:noFill/>
          <a:ln w="38100">
            <a:solidFill>
              <a:schemeClr val="tx1"/>
            </a:solidFill>
            <a:round/>
            <a:headEnd/>
            <a:tailEnd type="triangle" w="med" len="med"/>
          </a:ln>
          <a:effectLst/>
        </p:spPr>
        <p:txBody>
          <a:bodyPr/>
          <a:lstStyle/>
          <a:p>
            <a:endParaRPr lang="en-US"/>
          </a:p>
        </p:txBody>
      </p:sp>
      <p:sp>
        <p:nvSpPr>
          <p:cNvPr id="8224" name="Text Box 32"/>
          <p:cNvSpPr txBox="1">
            <a:spLocks noChangeArrowheads="1"/>
          </p:cNvSpPr>
          <p:nvPr/>
        </p:nvSpPr>
        <p:spPr bwMode="auto">
          <a:xfrm>
            <a:off x="6553200" y="6172200"/>
            <a:ext cx="1963738" cy="336550"/>
          </a:xfrm>
          <a:prstGeom prst="rect">
            <a:avLst/>
          </a:prstGeom>
          <a:noFill/>
          <a:ln w="9525">
            <a:noFill/>
            <a:miter lim="800000"/>
            <a:headEnd/>
            <a:tailEnd/>
          </a:ln>
          <a:effectLst/>
        </p:spPr>
        <p:txBody>
          <a:bodyPr wrap="none">
            <a:spAutoFit/>
          </a:bodyPr>
          <a:lstStyle/>
          <a:p>
            <a:r>
              <a:rPr lang="en-US" sz="1600" i="1"/>
              <a:t>    from the IP layer </a:t>
            </a:r>
          </a:p>
        </p:txBody>
      </p:sp>
      <p:sp>
        <p:nvSpPr>
          <p:cNvPr id="8225" name="Line 33"/>
          <p:cNvSpPr>
            <a:spLocks noChangeShapeType="1"/>
          </p:cNvSpPr>
          <p:nvPr/>
        </p:nvSpPr>
        <p:spPr bwMode="auto">
          <a:xfrm>
            <a:off x="1676400" y="6553200"/>
            <a:ext cx="5867400" cy="0"/>
          </a:xfrm>
          <a:prstGeom prst="line">
            <a:avLst/>
          </a:prstGeom>
          <a:noFill/>
          <a:ln w="9525">
            <a:solidFill>
              <a:schemeClr val="bg2"/>
            </a:solidFill>
            <a:prstDash val="lgDash"/>
            <a:round/>
            <a:headEnd/>
            <a:tailEnd/>
          </a:ln>
          <a:effectLst/>
        </p:spPr>
        <p:txBody>
          <a:bodyPr/>
          <a:lstStyle/>
          <a:p>
            <a:endParaRPr lang="en-US"/>
          </a:p>
        </p:txBody>
      </p:sp>
      <p:sp>
        <p:nvSpPr>
          <p:cNvPr id="8226" name="Text Box 34"/>
          <p:cNvSpPr txBox="1">
            <a:spLocks noChangeArrowheads="1"/>
          </p:cNvSpPr>
          <p:nvPr/>
        </p:nvSpPr>
        <p:spPr bwMode="auto">
          <a:xfrm>
            <a:off x="4022725" y="6208713"/>
            <a:ext cx="866775" cy="366712"/>
          </a:xfrm>
          <a:prstGeom prst="rect">
            <a:avLst/>
          </a:prstGeom>
          <a:noFill/>
          <a:ln w="9525">
            <a:noFill/>
            <a:miter lim="800000"/>
            <a:headEnd/>
            <a:tailEnd/>
          </a:ln>
          <a:effectLst/>
        </p:spPr>
        <p:txBody>
          <a:bodyPr wrap="none">
            <a:spAutoFit/>
          </a:bodyPr>
          <a:lstStyle/>
          <a:p>
            <a:r>
              <a:rPr lang="en-US">
                <a:solidFill>
                  <a:schemeClr val="bg2"/>
                </a:solidFill>
              </a:rPr>
              <a:t> </a:t>
            </a:r>
            <a:r>
              <a:rPr lang="en-US" sz="1200" b="1" i="1">
                <a:solidFill>
                  <a:schemeClr val="bg2"/>
                </a:solidFill>
              </a:rPr>
              <a:t>data link</a:t>
            </a:r>
          </a:p>
        </p:txBody>
      </p:sp>
      <p:sp>
        <p:nvSpPr>
          <p:cNvPr id="8227" name="Text Box 35"/>
          <p:cNvSpPr txBox="1">
            <a:spLocks noChangeArrowheads="1"/>
          </p:cNvSpPr>
          <p:nvPr/>
        </p:nvSpPr>
        <p:spPr bwMode="auto">
          <a:xfrm>
            <a:off x="1371600" y="1371600"/>
            <a:ext cx="6572250" cy="366713"/>
          </a:xfrm>
          <a:prstGeom prst="rect">
            <a:avLst/>
          </a:prstGeom>
          <a:noFill/>
          <a:ln w="9525">
            <a:noFill/>
            <a:miter lim="800000"/>
            <a:headEnd/>
            <a:tailEnd/>
          </a:ln>
          <a:effectLst/>
        </p:spPr>
        <p:txBody>
          <a:bodyPr wrap="none">
            <a:spAutoFit/>
          </a:bodyPr>
          <a:lstStyle/>
          <a:p>
            <a:r>
              <a:rPr lang="en-US" i="1" dirty="0">
                <a:solidFill>
                  <a:srgbClr val="CC0000"/>
                </a:solidFill>
              </a:rPr>
              <a:t>How does the ‘sender’ decide what amount of data to transmit?</a:t>
            </a:r>
          </a:p>
        </p:txBody>
      </p:sp>
      <p:sp>
        <p:nvSpPr>
          <p:cNvPr id="35" name="Rectangle 34"/>
          <p:cNvSpPr/>
          <p:nvPr/>
        </p:nvSpPr>
        <p:spPr>
          <a:xfrm>
            <a:off x="6400800" y="6477000"/>
            <a:ext cx="2436055" cy="253916"/>
          </a:xfrm>
          <a:prstGeom prst="rect">
            <a:avLst/>
          </a:prstGeom>
        </p:spPr>
        <p:txBody>
          <a:bodyPr wrap="square">
            <a:spAutoFit/>
          </a:bodyPr>
          <a:lstStyle/>
          <a:p>
            <a:r>
              <a:rPr lang="en-US" sz="1050" dirty="0">
                <a:solidFill>
                  <a:srgbClr val="CC0000"/>
                </a:solidFill>
              </a:rPr>
              <a:t>Source: http://www.cs.usfca.edu/~cruse</a:t>
            </a:r>
            <a:endParaRPr lang="en-US" sz="105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646331"/>
          </a:xfrm>
          <a:prstGeom prst="rect">
            <a:avLst/>
          </a:prstGeom>
          <a:solidFill>
            <a:schemeClr val="accent6">
              <a:lumMod val="75000"/>
            </a:schemeClr>
          </a:solidFill>
        </p:spPr>
        <p:txBody>
          <a:bodyPr wrap="square" rtlCol="0">
            <a:spAutoFit/>
          </a:bodyPr>
          <a:lstStyle/>
          <a:p>
            <a:pPr algn="ctr" rtl="0"/>
            <a:r>
              <a:rPr lang="en-US" sz="3600" b="1" dirty="0">
                <a:ln>
                  <a:solidFill>
                    <a:schemeClr val="tx1"/>
                  </a:solidFill>
                </a:ln>
                <a:solidFill>
                  <a:schemeClr val="bg1"/>
                </a:solidFill>
                <a:latin typeface="Tahoma" pitchFamily="34" charset="0"/>
                <a:cs typeface="Tahoma" pitchFamily="34" charset="0"/>
              </a:rPr>
              <a:t>Congestion-Avoidance (AI) Example</a:t>
            </a:r>
            <a:endParaRPr lang="th-TH" sz="4800" b="1" kern="1200" dirty="0">
              <a:ln>
                <a:solidFill>
                  <a:schemeClr val="bg2"/>
                </a:solidFill>
              </a:ln>
              <a:latin typeface="Tahoma" pitchFamily="34" charset="0"/>
              <a:ea typeface="+mn-ea"/>
              <a:cs typeface="Tahoma" pitchFamily="34" charset="0"/>
            </a:endParaRPr>
          </a:p>
        </p:txBody>
      </p:sp>
      <p:sp>
        <p:nvSpPr>
          <p:cNvPr id="11" name="Rectangle 10"/>
          <p:cNvSpPr/>
          <p:nvPr/>
        </p:nvSpPr>
        <p:spPr>
          <a:xfrm>
            <a:off x="4191000" y="2474976"/>
            <a:ext cx="914400" cy="2682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5105400" y="4876800"/>
            <a:ext cx="4038600" cy="1015663"/>
          </a:xfrm>
          <a:prstGeom prst="rect">
            <a:avLst/>
          </a:prstGeom>
          <a:noFill/>
        </p:spPr>
        <p:txBody>
          <a:bodyPr wrap="square" rtlCol="0">
            <a:spAutoFit/>
          </a:bodyPr>
          <a:lstStyle/>
          <a:p>
            <a:pPr algn="ctr"/>
            <a:r>
              <a:rPr lang="en-US" sz="2000" dirty="0">
                <a:latin typeface="Arial Narrow" pitchFamily="34" charset="0"/>
              </a:rPr>
              <a:t>Increase additively after the </a:t>
            </a:r>
            <a:r>
              <a:rPr lang="en-US" sz="2000" dirty="0" err="1">
                <a:latin typeface="Arial Narrow" pitchFamily="34" charset="0"/>
              </a:rPr>
              <a:t>SSThreshold</a:t>
            </a:r>
            <a:r>
              <a:rPr lang="en-US" sz="2000" dirty="0">
                <a:latin typeface="Arial Narrow" pitchFamily="34" charset="0"/>
              </a:rPr>
              <a:t> </a:t>
            </a:r>
            <a:r>
              <a:rPr lang="en-US" sz="2000" b="1" dirty="0">
                <a:latin typeface="Arial Narrow" pitchFamily="34" charset="0"/>
              </a:rPr>
              <a:t>(Additive Increase – increase by 1 MSS every RTT [RFC 2581] if all ACKs rcvd)</a:t>
            </a:r>
          </a:p>
        </p:txBody>
      </p:sp>
      <p:sp>
        <p:nvSpPr>
          <p:cNvPr id="18" name="Rectangle 17"/>
          <p:cNvSpPr/>
          <p:nvPr/>
        </p:nvSpPr>
        <p:spPr>
          <a:xfrm>
            <a:off x="0" y="6019800"/>
            <a:ext cx="9144000" cy="457200"/>
          </a:xfrm>
          <a:prstGeom prst="rect">
            <a:avLst/>
          </a:prstGeom>
          <a:solidFill>
            <a:schemeClr val="tx1">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Narrow" pitchFamily="34" charset="0"/>
              </a:rPr>
              <a:t>What will happen when the </a:t>
            </a:r>
            <a:r>
              <a:rPr lang="en-US" sz="2000" dirty="0" err="1">
                <a:latin typeface="Arial Narrow" pitchFamily="34" charset="0"/>
              </a:rPr>
              <a:t>CongestionWindow</a:t>
            </a:r>
            <a:r>
              <a:rPr lang="en-US" sz="2000" dirty="0">
                <a:latin typeface="Arial Narrow" pitchFamily="34" charset="0"/>
              </a:rPr>
              <a:t> reaches the network’s bottleneck capacity?</a:t>
            </a:r>
          </a:p>
        </p:txBody>
      </p:sp>
      <p:grpSp>
        <p:nvGrpSpPr>
          <p:cNvPr id="25" name="Group 12"/>
          <p:cNvGrpSpPr/>
          <p:nvPr/>
        </p:nvGrpSpPr>
        <p:grpSpPr>
          <a:xfrm>
            <a:off x="609600" y="990600"/>
            <a:ext cx="7772400" cy="3657600"/>
            <a:chOff x="-76200" y="1524000"/>
            <a:chExt cx="7924800" cy="5184577"/>
          </a:xfrm>
        </p:grpSpPr>
        <p:pic>
          <p:nvPicPr>
            <p:cNvPr id="26" name="Picture 5"/>
            <p:cNvPicPr>
              <a:picLocks noChangeAspect="1" noChangeArrowheads="1"/>
            </p:cNvPicPr>
            <p:nvPr/>
          </p:nvPicPr>
          <p:blipFill>
            <a:blip r:embed="rId3" cstate="print"/>
            <a:srcRect b="4998"/>
            <a:stretch>
              <a:fillRect/>
            </a:stretch>
          </p:blipFill>
          <p:spPr bwMode="auto">
            <a:xfrm>
              <a:off x="-76200" y="1524000"/>
              <a:ext cx="7924800" cy="4137727"/>
            </a:xfrm>
            <a:prstGeom prst="rect">
              <a:avLst/>
            </a:prstGeom>
            <a:noFill/>
            <a:ln w="9525">
              <a:noFill/>
              <a:miter lim="800000"/>
              <a:headEnd/>
              <a:tailEnd/>
            </a:ln>
            <a:effectLst/>
          </p:spPr>
        </p:pic>
        <p:sp>
          <p:nvSpPr>
            <p:cNvPr id="27" name="TextBox 26"/>
            <p:cNvSpPr txBox="1"/>
            <p:nvPr/>
          </p:nvSpPr>
          <p:spPr>
            <a:xfrm>
              <a:off x="4341115" y="6400800"/>
              <a:ext cx="516616" cy="307777"/>
            </a:xfrm>
            <a:prstGeom prst="rect">
              <a:avLst/>
            </a:prstGeom>
            <a:noFill/>
          </p:spPr>
          <p:txBody>
            <a:bodyPr wrap="none" rtlCol="0">
              <a:spAutoFit/>
            </a:bodyPr>
            <a:lstStyle/>
            <a:p>
              <a:r>
                <a:rPr lang="en-US" sz="1400" dirty="0"/>
                <a:t>RTTs</a:t>
              </a:r>
            </a:p>
          </p:txBody>
        </p:sp>
      </p:grpSp>
    </p:spTree>
    <p:extLst>
      <p:ext uri="{BB962C8B-B14F-4D97-AF65-F5344CB8AC3E}">
        <p14:creationId xmlns:p14="http://schemas.microsoft.com/office/powerpoint/2010/main" val="20081989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646331"/>
          </a:xfrm>
          <a:prstGeom prst="rect">
            <a:avLst/>
          </a:prstGeom>
          <a:solidFill>
            <a:schemeClr val="accent6">
              <a:lumMod val="75000"/>
            </a:schemeClr>
          </a:solidFill>
        </p:spPr>
        <p:txBody>
          <a:bodyPr wrap="square" rtlCol="0">
            <a:spAutoFit/>
          </a:bodyPr>
          <a:lstStyle/>
          <a:p>
            <a:pPr algn="ctr" rtl="0"/>
            <a:r>
              <a:rPr lang="en-US" sz="3600" b="1" dirty="0">
                <a:ln>
                  <a:solidFill>
                    <a:schemeClr val="tx1"/>
                  </a:solidFill>
                </a:ln>
                <a:solidFill>
                  <a:schemeClr val="bg1"/>
                </a:solidFill>
                <a:latin typeface="Tahoma" pitchFamily="34" charset="0"/>
                <a:cs typeface="Tahoma" pitchFamily="34" charset="0"/>
              </a:rPr>
              <a:t>Congestion-Avoidance (MD) Example</a:t>
            </a:r>
            <a:endParaRPr lang="th-TH" sz="4800" b="1" kern="1200" dirty="0">
              <a:ln>
                <a:solidFill>
                  <a:schemeClr val="bg2"/>
                </a:solidFill>
              </a:ln>
              <a:latin typeface="Tahoma" pitchFamily="34" charset="0"/>
              <a:ea typeface="+mn-ea"/>
              <a:cs typeface="Tahoma" pitchFamily="34" charset="0"/>
            </a:endParaRPr>
          </a:p>
        </p:txBody>
      </p:sp>
      <p:sp>
        <p:nvSpPr>
          <p:cNvPr id="11" name="Rectangle 10"/>
          <p:cNvSpPr/>
          <p:nvPr/>
        </p:nvSpPr>
        <p:spPr>
          <a:xfrm>
            <a:off x="4191000" y="2474976"/>
            <a:ext cx="914400" cy="2682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2"/>
          <p:cNvGrpSpPr/>
          <p:nvPr/>
        </p:nvGrpSpPr>
        <p:grpSpPr>
          <a:xfrm>
            <a:off x="152400" y="1219200"/>
            <a:ext cx="8610600" cy="4803577"/>
            <a:chOff x="76200" y="1905000"/>
            <a:chExt cx="8610600" cy="4803577"/>
          </a:xfrm>
        </p:grpSpPr>
        <p:pic>
          <p:nvPicPr>
            <p:cNvPr id="4" name="Picture 5"/>
            <p:cNvPicPr>
              <a:picLocks noChangeAspect="1" noChangeArrowheads="1"/>
            </p:cNvPicPr>
            <p:nvPr/>
          </p:nvPicPr>
          <p:blipFill>
            <a:blip r:embed="rId3" cstate="print"/>
            <a:srcRect b="4998"/>
            <a:stretch>
              <a:fillRect/>
            </a:stretch>
          </p:blipFill>
          <p:spPr bwMode="auto">
            <a:xfrm>
              <a:off x="76200" y="1905000"/>
              <a:ext cx="8610600" cy="4495800"/>
            </a:xfrm>
            <a:prstGeom prst="rect">
              <a:avLst/>
            </a:prstGeom>
            <a:noFill/>
            <a:ln w="9525">
              <a:noFill/>
              <a:miter lim="800000"/>
              <a:headEnd/>
              <a:tailEnd/>
            </a:ln>
            <a:effectLst/>
          </p:spPr>
        </p:pic>
        <p:sp>
          <p:nvSpPr>
            <p:cNvPr id="10" name="TextBox 9"/>
            <p:cNvSpPr txBox="1"/>
            <p:nvPr/>
          </p:nvSpPr>
          <p:spPr>
            <a:xfrm>
              <a:off x="4341115" y="6400800"/>
              <a:ext cx="516616" cy="307777"/>
            </a:xfrm>
            <a:prstGeom prst="rect">
              <a:avLst/>
            </a:prstGeom>
            <a:noFill/>
          </p:spPr>
          <p:txBody>
            <a:bodyPr wrap="none" rtlCol="0">
              <a:spAutoFit/>
            </a:bodyPr>
            <a:lstStyle/>
            <a:p>
              <a:r>
                <a:rPr lang="en-US" sz="1400" dirty="0"/>
                <a:t>RTTs</a:t>
              </a:r>
            </a:p>
          </p:txBody>
        </p:sp>
      </p:grpSp>
      <p:sp>
        <p:nvSpPr>
          <p:cNvPr id="16" name="TextBox 15"/>
          <p:cNvSpPr txBox="1"/>
          <p:nvPr/>
        </p:nvSpPr>
        <p:spPr>
          <a:xfrm>
            <a:off x="3276600" y="2038290"/>
            <a:ext cx="5486400" cy="400110"/>
          </a:xfrm>
          <a:prstGeom prst="rect">
            <a:avLst/>
          </a:prstGeom>
          <a:noFill/>
        </p:spPr>
        <p:txBody>
          <a:bodyPr wrap="square" rtlCol="0">
            <a:spAutoFit/>
          </a:bodyPr>
          <a:lstStyle/>
          <a:p>
            <a:pPr algn="ctr"/>
            <a:r>
              <a:rPr lang="en-US" sz="2000" b="1" dirty="0">
                <a:latin typeface="Arial Narrow" pitchFamily="34" charset="0"/>
              </a:rPr>
              <a:t>Multiplicatively decrease </a:t>
            </a:r>
            <a:r>
              <a:rPr lang="en-US" sz="2000" dirty="0">
                <a:latin typeface="Arial Narrow" pitchFamily="34" charset="0"/>
              </a:rPr>
              <a:t>and readjust </a:t>
            </a:r>
            <a:r>
              <a:rPr lang="en-US" sz="2000" dirty="0" err="1">
                <a:latin typeface="Arial Narrow" pitchFamily="34" charset="0"/>
              </a:rPr>
              <a:t>SSThreshold</a:t>
            </a:r>
            <a:endParaRPr lang="en-US" sz="2000" dirty="0">
              <a:latin typeface="Arial Narrow" pitchFamily="34" charset="0"/>
            </a:endParaRPr>
          </a:p>
        </p:txBody>
      </p:sp>
      <p:sp>
        <p:nvSpPr>
          <p:cNvPr id="3" name="Rectangle 2"/>
          <p:cNvSpPr/>
          <p:nvPr/>
        </p:nvSpPr>
        <p:spPr>
          <a:xfrm>
            <a:off x="988315" y="5872370"/>
            <a:ext cx="6858000" cy="830997"/>
          </a:xfrm>
          <a:prstGeom prst="rect">
            <a:avLst/>
          </a:prstGeom>
        </p:spPr>
        <p:txBody>
          <a:bodyPr wrap="square">
            <a:spAutoFit/>
          </a:bodyPr>
          <a:lstStyle/>
          <a:p>
            <a:pPr algn="ctr"/>
            <a:r>
              <a:rPr lang="en-US" sz="2400" b="1" dirty="0"/>
              <a:t>TCP is attempting to learn how much bandwidth is available on the network.</a:t>
            </a:r>
            <a:endParaRPr lang="en-GB" sz="2400" b="1" dirty="0"/>
          </a:p>
        </p:txBody>
      </p:sp>
    </p:spTree>
    <p:extLst>
      <p:ext uri="{BB962C8B-B14F-4D97-AF65-F5344CB8AC3E}">
        <p14:creationId xmlns:p14="http://schemas.microsoft.com/office/powerpoint/2010/main" val="6292542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830997"/>
          </a:xfrm>
          <a:prstGeom prst="rect">
            <a:avLst/>
          </a:prstGeom>
          <a:solidFill>
            <a:schemeClr val="accent6">
              <a:lumMod val="75000"/>
            </a:schemeClr>
          </a:solidFill>
        </p:spPr>
        <p:txBody>
          <a:bodyPr wrap="square" rtlCol="0">
            <a:spAutoFit/>
          </a:bodyPr>
          <a:lstStyle/>
          <a:p>
            <a:pPr algn="ctr"/>
            <a:r>
              <a:rPr lang="en-US" sz="4800" b="1" dirty="0">
                <a:ln>
                  <a:solidFill>
                    <a:schemeClr val="bg1"/>
                  </a:solidFill>
                </a:ln>
                <a:latin typeface="Tahoma" pitchFamily="34" charset="0"/>
                <a:cs typeface="Tahoma" pitchFamily="34" charset="0"/>
              </a:rPr>
              <a:t>b) </a:t>
            </a:r>
            <a:r>
              <a:rPr lang="en-US" sz="4800" b="1" dirty="0">
                <a:ln>
                  <a:solidFill>
                    <a:schemeClr val="tx1"/>
                  </a:solidFill>
                </a:ln>
                <a:solidFill>
                  <a:schemeClr val="bg1"/>
                </a:solidFill>
                <a:latin typeface="Tahoma" pitchFamily="34" charset="0"/>
                <a:cs typeface="Tahoma" pitchFamily="34" charset="0"/>
              </a:rPr>
              <a:t>Slow Start</a:t>
            </a:r>
            <a:endParaRPr lang="th-TH" sz="4800" b="1" kern="1200" dirty="0">
              <a:ln>
                <a:solidFill>
                  <a:schemeClr val="bg2"/>
                </a:solidFill>
              </a:ln>
              <a:latin typeface="Tahoma" pitchFamily="34" charset="0"/>
              <a:ea typeface="+mn-ea"/>
              <a:cs typeface="Tahoma" pitchFamily="34" charset="0"/>
            </a:endParaRPr>
          </a:p>
        </p:txBody>
      </p:sp>
      <p:pic>
        <p:nvPicPr>
          <p:cNvPr id="2050" name="Picture 2"/>
          <p:cNvPicPr>
            <a:picLocks noChangeAspect="1" noChangeArrowheads="1"/>
          </p:cNvPicPr>
          <p:nvPr/>
        </p:nvPicPr>
        <p:blipFill>
          <a:blip r:embed="rId3" cstate="print"/>
          <a:srcRect l="6994" t="4193" r="16066"/>
          <a:stretch>
            <a:fillRect/>
          </a:stretch>
        </p:blipFill>
        <p:spPr bwMode="auto">
          <a:xfrm>
            <a:off x="1600200" y="1447800"/>
            <a:ext cx="3352800" cy="5410200"/>
          </a:xfrm>
          <a:prstGeom prst="rect">
            <a:avLst/>
          </a:prstGeom>
          <a:noFill/>
          <a:ln w="9525">
            <a:noFill/>
            <a:miter lim="800000"/>
            <a:headEnd/>
            <a:tailEnd/>
          </a:ln>
        </p:spPr>
      </p:pic>
      <p:sp>
        <p:nvSpPr>
          <p:cNvPr id="5" name="TextBox 4"/>
          <p:cNvSpPr txBox="1"/>
          <p:nvPr/>
        </p:nvSpPr>
        <p:spPr>
          <a:xfrm>
            <a:off x="-152400" y="762000"/>
            <a:ext cx="1828800" cy="523220"/>
          </a:xfrm>
          <a:prstGeom prst="rect">
            <a:avLst/>
          </a:prstGeom>
          <a:noFill/>
        </p:spPr>
        <p:txBody>
          <a:bodyPr wrap="square" rtlCol="0">
            <a:spAutoFit/>
          </a:bodyPr>
          <a:lstStyle/>
          <a:p>
            <a:pPr algn="ctr" rtl="0"/>
            <a:r>
              <a:rPr lang="en-US" sz="2800" b="1" kern="1200" dirty="0">
                <a:ln>
                  <a:solidFill>
                    <a:schemeClr val="tx1"/>
                  </a:solidFill>
                </a:ln>
                <a:solidFill>
                  <a:schemeClr val="tx2"/>
                </a:solidFill>
                <a:latin typeface="Arial" pitchFamily="34" charset="0"/>
                <a:ea typeface="+mn-ea"/>
                <a:cs typeface="Arial" pitchFamily="34" charset="0"/>
              </a:rPr>
              <a:t>Source</a:t>
            </a:r>
          </a:p>
        </p:txBody>
      </p:sp>
      <p:sp>
        <p:nvSpPr>
          <p:cNvPr id="6" name="TextBox 5"/>
          <p:cNvSpPr txBox="1"/>
          <p:nvPr/>
        </p:nvSpPr>
        <p:spPr>
          <a:xfrm>
            <a:off x="4800600" y="838200"/>
            <a:ext cx="2286000" cy="523220"/>
          </a:xfrm>
          <a:prstGeom prst="rect">
            <a:avLst/>
          </a:prstGeom>
          <a:noFill/>
        </p:spPr>
        <p:txBody>
          <a:bodyPr wrap="square" rtlCol="0">
            <a:spAutoFit/>
          </a:bodyPr>
          <a:lstStyle/>
          <a:p>
            <a:pPr algn="ctr" rtl="0"/>
            <a:r>
              <a:rPr lang="en-US" sz="2800" b="1" kern="1200" dirty="0">
                <a:ln>
                  <a:solidFill>
                    <a:schemeClr val="tx1"/>
                  </a:solidFill>
                </a:ln>
                <a:solidFill>
                  <a:schemeClr val="tx2"/>
                </a:solidFill>
                <a:latin typeface="Arial" pitchFamily="34" charset="0"/>
                <a:ea typeface="+mn-ea"/>
                <a:cs typeface="Arial" pitchFamily="34" charset="0"/>
              </a:rPr>
              <a:t>Destination</a:t>
            </a:r>
          </a:p>
        </p:txBody>
      </p:sp>
      <p:sp>
        <p:nvSpPr>
          <p:cNvPr id="9" name="Oval 8"/>
          <p:cNvSpPr>
            <a:spLocks noChangeAspect="1"/>
          </p:cNvSpPr>
          <p:nvPr/>
        </p:nvSpPr>
        <p:spPr>
          <a:xfrm>
            <a:off x="1569720" y="2438400"/>
            <a:ext cx="487680" cy="487680"/>
          </a:xfrm>
          <a:prstGeom prst="ellipse">
            <a:avLst/>
          </a:prstGeom>
          <a:noFill/>
          <a:ln w="76200">
            <a:solidFill>
              <a:schemeClr val="accent2"/>
            </a:solidFill>
          </a:ln>
          <a:effectLst>
            <a:outerShdw blurRad="76200" dist="12700" dir="8100000" sy="-23000" kx="800400" algn="br" rotWithShape="0">
              <a:prstClr val="black">
                <a:alpha val="2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a:spLocks noChangeAspect="1"/>
          </p:cNvSpPr>
          <p:nvPr/>
        </p:nvSpPr>
        <p:spPr>
          <a:xfrm>
            <a:off x="1447800" y="3581400"/>
            <a:ext cx="685800" cy="685800"/>
          </a:xfrm>
          <a:prstGeom prst="ellipse">
            <a:avLst/>
          </a:prstGeom>
          <a:noFill/>
          <a:ln w="76200">
            <a:solidFill>
              <a:schemeClr val="accent2"/>
            </a:solidFill>
          </a:ln>
          <a:effectLst>
            <a:outerShdw blurRad="76200" dist="12700" dir="8100000" sy="-23000" kx="800400" algn="br" rotWithShape="0">
              <a:prstClr val="black">
                <a:alpha val="2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a:spLocks noChangeAspect="1"/>
          </p:cNvSpPr>
          <p:nvPr/>
        </p:nvSpPr>
        <p:spPr>
          <a:xfrm>
            <a:off x="1219200" y="4648200"/>
            <a:ext cx="1143000" cy="1143000"/>
          </a:xfrm>
          <a:prstGeom prst="ellipse">
            <a:avLst/>
          </a:prstGeom>
          <a:noFill/>
          <a:ln w="76200">
            <a:solidFill>
              <a:schemeClr val="accent2"/>
            </a:solidFill>
          </a:ln>
          <a:effectLst>
            <a:outerShdw blurRad="76200" dist="12700" dir="8100000" sy="-23000" kx="800400" algn="br" rotWithShape="0">
              <a:prstClr val="black">
                <a:alpha val="2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p:cNvSpPr>
            <a:spLocks noChangeAspect="1"/>
          </p:cNvSpPr>
          <p:nvPr/>
        </p:nvSpPr>
        <p:spPr>
          <a:xfrm>
            <a:off x="1524000" y="1295400"/>
            <a:ext cx="487680" cy="487680"/>
          </a:xfrm>
          <a:prstGeom prst="ellipse">
            <a:avLst/>
          </a:prstGeom>
          <a:noFill/>
          <a:ln w="76200">
            <a:solidFill>
              <a:schemeClr val="accent2"/>
            </a:solidFill>
          </a:ln>
          <a:effectLst>
            <a:outerShdw blurRad="76200" dist="12700" dir="8100000" sy="-23000" kx="800400" algn="br" rotWithShape="0">
              <a:prstClr val="black">
                <a:alpha val="2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6019800"/>
            <a:ext cx="9144000" cy="609600"/>
          </a:xfrm>
          <a:prstGeom prst="rect">
            <a:avLst/>
          </a:prstGeom>
          <a:solidFill>
            <a:schemeClr val="tx1">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Narrow" pitchFamily="34" charset="0"/>
              </a:rPr>
              <a:t>Why is this called slow start? Slow compared to?</a:t>
            </a:r>
          </a:p>
        </p:txBody>
      </p:sp>
      <p:sp>
        <p:nvSpPr>
          <p:cNvPr id="14" name="Rectangle 13"/>
          <p:cNvSpPr/>
          <p:nvPr/>
        </p:nvSpPr>
        <p:spPr>
          <a:xfrm>
            <a:off x="5029200" y="1295400"/>
            <a:ext cx="3962400" cy="5078313"/>
          </a:xfrm>
          <a:prstGeom prst="rect">
            <a:avLst/>
          </a:prstGeom>
        </p:spPr>
        <p:txBody>
          <a:bodyPr wrap="square">
            <a:spAutoFit/>
          </a:bodyPr>
          <a:lstStyle/>
          <a:p>
            <a:r>
              <a:rPr lang="en-US" dirty="0">
                <a:latin typeface="Arial Narrow" pitchFamily="34" charset="0"/>
              </a:rPr>
              <a:t>Increases congestion window rapidly from a cold start.</a:t>
            </a:r>
          </a:p>
          <a:p>
            <a:endParaRPr lang="en-US" dirty="0">
              <a:latin typeface="Arial Narrow" pitchFamily="34" charset="0"/>
            </a:endParaRPr>
          </a:p>
          <a:p>
            <a:r>
              <a:rPr lang="en-US" dirty="0">
                <a:latin typeface="Arial Narrow" pitchFamily="34" charset="0"/>
              </a:rPr>
              <a:t>Better than sending the entire window worth of data at once. </a:t>
            </a:r>
          </a:p>
          <a:p>
            <a:endParaRPr lang="en-US" dirty="0">
              <a:latin typeface="Arial Narrow" pitchFamily="34" charset="0"/>
            </a:endParaRPr>
          </a:p>
          <a:p>
            <a:r>
              <a:rPr lang="en-US" dirty="0">
                <a:latin typeface="Arial Narrow" pitchFamily="34" charset="0"/>
              </a:rPr>
              <a:t>Reduces congestion at the intermediate routers.</a:t>
            </a:r>
          </a:p>
          <a:p>
            <a:endParaRPr lang="en-US" dirty="0">
              <a:latin typeface="Arial Narrow" pitchFamily="34" charset="0"/>
            </a:endParaRPr>
          </a:p>
          <a:p>
            <a:r>
              <a:rPr lang="en-US" dirty="0">
                <a:latin typeface="Arial Narrow" pitchFamily="34" charset="0"/>
              </a:rPr>
              <a:t>STEPS</a:t>
            </a:r>
          </a:p>
          <a:p>
            <a:pPr marL="285750" indent="-285750">
              <a:buFontTx/>
              <a:buChar char="-"/>
            </a:pPr>
            <a:r>
              <a:rPr lang="en-US" dirty="0">
                <a:latin typeface="Arial Narrow" pitchFamily="34" charset="0"/>
              </a:rPr>
              <a:t>Send one packet</a:t>
            </a:r>
          </a:p>
          <a:p>
            <a:pPr marL="285750" indent="-285750">
              <a:buFontTx/>
              <a:buChar char="-"/>
            </a:pPr>
            <a:r>
              <a:rPr lang="en-US" dirty="0">
                <a:latin typeface="Arial Narrow" pitchFamily="34" charset="0"/>
              </a:rPr>
              <a:t>Receive ACK</a:t>
            </a:r>
          </a:p>
          <a:p>
            <a:pPr marL="285750" indent="-285750">
              <a:buFontTx/>
              <a:buChar char="-"/>
            </a:pPr>
            <a:r>
              <a:rPr lang="en-US" dirty="0">
                <a:latin typeface="Arial Narrow" pitchFamily="34" charset="0"/>
              </a:rPr>
              <a:t>Send two now (ACK * 2)</a:t>
            </a:r>
          </a:p>
          <a:p>
            <a:pPr marL="285750" indent="-285750">
              <a:buFontTx/>
              <a:buChar char="-"/>
            </a:pPr>
            <a:r>
              <a:rPr lang="en-US" dirty="0">
                <a:latin typeface="Arial Narrow" pitchFamily="34" charset="0"/>
              </a:rPr>
              <a:t>RCV two ACKS</a:t>
            </a:r>
          </a:p>
          <a:p>
            <a:pPr marL="285750" indent="-285750">
              <a:buFontTx/>
              <a:buChar char="-"/>
            </a:pPr>
            <a:r>
              <a:rPr lang="en-US" dirty="0">
                <a:latin typeface="Arial Narrow" pitchFamily="34" charset="0"/>
              </a:rPr>
              <a:t>Send four now (ACK * 2)</a:t>
            </a:r>
          </a:p>
          <a:p>
            <a:pPr marL="285750" indent="-285750">
              <a:buFontTx/>
              <a:buChar char="-"/>
            </a:pPr>
            <a:r>
              <a:rPr lang="en-US" dirty="0">
                <a:latin typeface="Arial Narrow" pitchFamily="34" charset="0"/>
              </a:rPr>
              <a:t>RCV four ACKS</a:t>
            </a:r>
          </a:p>
          <a:p>
            <a:pPr marL="285750" indent="-285750">
              <a:buFontTx/>
              <a:buChar char="-"/>
            </a:pPr>
            <a:r>
              <a:rPr lang="en-US" dirty="0">
                <a:latin typeface="Arial Narrow" pitchFamily="34" charset="0"/>
              </a:rPr>
              <a:t>Send eight now (ACK * 2)</a:t>
            </a:r>
          </a:p>
          <a:p>
            <a:pPr marL="285750" indent="-285750">
              <a:buFontTx/>
              <a:buChar char="-"/>
            </a:pPr>
            <a:endParaRPr lang="en-US" dirty="0"/>
          </a:p>
        </p:txBody>
      </p:sp>
    </p:spTree>
    <p:extLst>
      <p:ext uri="{BB962C8B-B14F-4D97-AF65-F5344CB8AC3E}">
        <p14:creationId xmlns:p14="http://schemas.microsoft.com/office/powerpoint/2010/main" val="2731006755"/>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xit" presetSubtype="0" fill="hold" grpId="1" nodeType="afterEffect">
                                  <p:stCondLst>
                                    <p:cond delay="0"/>
                                  </p:stCondLst>
                                  <p:childTnLst>
                                    <p:animEffect transition="out" filter="fade">
                                      <p:cBhvr>
                                        <p:cTn id="10" dur="500"/>
                                        <p:tgtEl>
                                          <p:spTgt spid="12"/>
                                        </p:tgtEl>
                                      </p:cBhvr>
                                    </p:animEffect>
                                    <p:set>
                                      <p:cBhvr>
                                        <p:cTn id="11" dur="1" fill="hold">
                                          <p:stCondLst>
                                            <p:cond delay="499"/>
                                          </p:stCondLst>
                                        </p:cTn>
                                        <p:tgtEl>
                                          <p:spTgt spid="12"/>
                                        </p:tgtEl>
                                        <p:attrNameLst>
                                          <p:attrName>style.visibility</p:attrName>
                                        </p:attrNameLst>
                                      </p:cBhvr>
                                      <p:to>
                                        <p:strVal val="hidden"/>
                                      </p:to>
                                    </p:se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par>
                          <p:cTn id="16" fill="hold">
                            <p:stCondLst>
                              <p:cond delay="1500"/>
                            </p:stCondLst>
                            <p:childTnLst>
                              <p:par>
                                <p:cTn id="17" presetID="10" presetClass="exit" presetSubtype="0" fill="hold" grpId="1" nodeType="afterEffect">
                                  <p:stCondLst>
                                    <p:cond delay="0"/>
                                  </p:stCondLst>
                                  <p:childTnLst>
                                    <p:animEffect transition="out" filter="fade">
                                      <p:cBhvr>
                                        <p:cTn id="18" dur="500"/>
                                        <p:tgtEl>
                                          <p:spTgt spid="9"/>
                                        </p:tgtEl>
                                      </p:cBhvr>
                                    </p:animEffect>
                                    <p:set>
                                      <p:cBhvr>
                                        <p:cTn id="19" dur="1" fill="hold">
                                          <p:stCondLst>
                                            <p:cond delay="499"/>
                                          </p:stCondLst>
                                        </p:cTn>
                                        <p:tgtEl>
                                          <p:spTgt spid="9"/>
                                        </p:tgtEl>
                                        <p:attrNameLst>
                                          <p:attrName>style.visibility</p:attrName>
                                        </p:attrNameLst>
                                      </p:cBhvr>
                                      <p:to>
                                        <p:strVal val="hidden"/>
                                      </p:to>
                                    </p:se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par>
                          <p:cTn id="24" fill="hold">
                            <p:stCondLst>
                              <p:cond delay="2500"/>
                            </p:stCondLst>
                            <p:childTnLst>
                              <p:par>
                                <p:cTn id="25" presetID="10" presetClass="exit" presetSubtype="0" fill="hold" grpId="0" nodeType="afterEffect">
                                  <p:stCondLst>
                                    <p:cond delay="0"/>
                                  </p:stCondLst>
                                  <p:childTnLst>
                                    <p:animEffect transition="out" filter="fade">
                                      <p:cBhvr>
                                        <p:cTn id="26" dur="500"/>
                                        <p:tgtEl>
                                          <p:spTgt spid="10"/>
                                        </p:tgtEl>
                                      </p:cBhvr>
                                    </p:animEffect>
                                    <p:set>
                                      <p:cBhvr>
                                        <p:cTn id="27" dur="1" fill="hold">
                                          <p:stCondLst>
                                            <p:cond delay="499"/>
                                          </p:stCondLst>
                                        </p:cTn>
                                        <p:tgtEl>
                                          <p:spTgt spid="10"/>
                                        </p:tgtEl>
                                        <p:attrNameLst>
                                          <p:attrName>style.visibility</p:attrName>
                                        </p:attrNameLst>
                                      </p:cBhvr>
                                      <p:to>
                                        <p:strVal val="hidden"/>
                                      </p:to>
                                    </p:se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grpId="1" nodeType="clickEffect">
                                  <p:stCondLst>
                                    <p:cond delay="0"/>
                                  </p:stCondLst>
                                  <p:childTnLst>
                                    <p:animEffect transition="out" filter="fade">
                                      <p:cBhvr>
                                        <p:cTn id="35" dur="500"/>
                                        <p:tgtEl>
                                          <p:spTgt spid="11"/>
                                        </p:tgtEl>
                                      </p:cBhvr>
                                    </p:animEffect>
                                    <p:set>
                                      <p:cBhvr>
                                        <p:cTn id="36" dur="1" fill="hold">
                                          <p:stCondLst>
                                            <p:cond delay="499"/>
                                          </p:stCondLst>
                                        </p:cTn>
                                        <p:tgtEl>
                                          <p:spTgt spid="11"/>
                                        </p:tgtEl>
                                        <p:attrNameLst>
                                          <p:attrName>style.visibility</p:attrName>
                                        </p:attrNameLst>
                                      </p:cBhvr>
                                      <p:to>
                                        <p:strVal val="hidden"/>
                                      </p:to>
                                    </p:set>
                                  </p:childTnLst>
                                </p:cTn>
                              </p:par>
                              <p:par>
                                <p:cTn id="37" presetID="10"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1" grpId="0" animBg="1"/>
      <p:bldP spid="11" grpId="1" animBg="1"/>
      <p:bldP spid="12" grpId="0" animBg="1"/>
      <p:bldP spid="12" grpId="1" animBg="1"/>
      <p:bldP spid="1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646331"/>
          </a:xfrm>
          <a:prstGeom prst="rect">
            <a:avLst/>
          </a:prstGeom>
          <a:solidFill>
            <a:schemeClr val="accent6">
              <a:lumMod val="75000"/>
            </a:schemeClr>
          </a:solidFill>
        </p:spPr>
        <p:txBody>
          <a:bodyPr wrap="square" rtlCol="0">
            <a:spAutoFit/>
          </a:bodyPr>
          <a:lstStyle/>
          <a:p>
            <a:pPr algn="ctr" rtl="0"/>
            <a:r>
              <a:rPr lang="en-US" sz="3600" b="1" dirty="0">
                <a:ln>
                  <a:solidFill>
                    <a:schemeClr val="tx1"/>
                  </a:solidFill>
                </a:ln>
                <a:solidFill>
                  <a:schemeClr val="bg1"/>
                </a:solidFill>
                <a:latin typeface="Tahoma" pitchFamily="34" charset="0"/>
                <a:cs typeface="Tahoma" pitchFamily="34" charset="0"/>
              </a:rPr>
              <a:t>Slow Start Example</a:t>
            </a:r>
            <a:endParaRPr lang="th-TH" sz="4800" b="1" kern="1200" dirty="0">
              <a:ln>
                <a:solidFill>
                  <a:schemeClr val="bg2"/>
                </a:solidFill>
              </a:ln>
              <a:latin typeface="Tahoma" pitchFamily="34" charset="0"/>
              <a:ea typeface="+mn-ea"/>
              <a:cs typeface="Tahoma" pitchFamily="34" charset="0"/>
            </a:endParaRPr>
          </a:p>
        </p:txBody>
      </p:sp>
      <p:sp>
        <p:nvSpPr>
          <p:cNvPr id="11" name="Rectangle 10"/>
          <p:cNvSpPr/>
          <p:nvPr/>
        </p:nvSpPr>
        <p:spPr>
          <a:xfrm>
            <a:off x="4191000" y="2474976"/>
            <a:ext cx="914400" cy="2682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p:cNvGrpSpPr/>
          <p:nvPr/>
        </p:nvGrpSpPr>
        <p:grpSpPr>
          <a:xfrm>
            <a:off x="152400" y="1219200"/>
            <a:ext cx="8610600" cy="4803577"/>
            <a:chOff x="76200" y="1905000"/>
            <a:chExt cx="8610600" cy="4803577"/>
          </a:xfrm>
        </p:grpSpPr>
        <p:pic>
          <p:nvPicPr>
            <p:cNvPr id="4" name="Picture 5"/>
            <p:cNvPicPr>
              <a:picLocks noChangeAspect="1" noChangeArrowheads="1"/>
            </p:cNvPicPr>
            <p:nvPr/>
          </p:nvPicPr>
          <p:blipFill>
            <a:blip r:embed="rId3" cstate="print"/>
            <a:srcRect b="4998"/>
            <a:stretch>
              <a:fillRect/>
            </a:stretch>
          </p:blipFill>
          <p:spPr bwMode="auto">
            <a:xfrm>
              <a:off x="76200" y="1905000"/>
              <a:ext cx="8610600" cy="4495800"/>
            </a:xfrm>
            <a:prstGeom prst="rect">
              <a:avLst/>
            </a:prstGeom>
            <a:noFill/>
            <a:ln w="9525">
              <a:noFill/>
              <a:miter lim="800000"/>
              <a:headEnd/>
              <a:tailEnd/>
            </a:ln>
            <a:effectLst/>
          </p:spPr>
        </p:pic>
        <p:sp>
          <p:nvSpPr>
            <p:cNvPr id="10" name="TextBox 9"/>
            <p:cNvSpPr txBox="1"/>
            <p:nvPr/>
          </p:nvSpPr>
          <p:spPr>
            <a:xfrm>
              <a:off x="4341115" y="6400800"/>
              <a:ext cx="516616" cy="307777"/>
            </a:xfrm>
            <a:prstGeom prst="rect">
              <a:avLst/>
            </a:prstGeom>
            <a:noFill/>
          </p:spPr>
          <p:txBody>
            <a:bodyPr wrap="none" rtlCol="0">
              <a:spAutoFit/>
            </a:bodyPr>
            <a:lstStyle/>
            <a:p>
              <a:r>
                <a:rPr lang="en-US" sz="1400" dirty="0"/>
                <a:t>RTTs</a:t>
              </a:r>
            </a:p>
          </p:txBody>
        </p:sp>
      </p:grpSp>
      <p:grpSp>
        <p:nvGrpSpPr>
          <p:cNvPr id="2" name="Group 9"/>
          <p:cNvGrpSpPr/>
          <p:nvPr/>
        </p:nvGrpSpPr>
        <p:grpSpPr>
          <a:xfrm>
            <a:off x="3017520" y="2514600"/>
            <a:ext cx="5440680" cy="2871216"/>
            <a:chOff x="4343400" y="3602736"/>
            <a:chExt cx="4038600" cy="2468880"/>
          </a:xfrm>
        </p:grpSpPr>
        <p:sp>
          <p:nvSpPr>
            <p:cNvPr id="8" name="Rectangle 7"/>
            <p:cNvSpPr/>
            <p:nvPr/>
          </p:nvSpPr>
          <p:spPr>
            <a:xfrm>
              <a:off x="4572000" y="3602736"/>
              <a:ext cx="3810000" cy="24688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4343400" y="3810000"/>
              <a:ext cx="381000" cy="22494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Rectangle 16"/>
          <p:cNvSpPr/>
          <p:nvPr/>
        </p:nvSpPr>
        <p:spPr>
          <a:xfrm>
            <a:off x="0" y="6172200"/>
            <a:ext cx="9144000" cy="381000"/>
          </a:xfrm>
          <a:prstGeom prst="rect">
            <a:avLst/>
          </a:prstGeom>
          <a:solidFill>
            <a:schemeClr val="tx1">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Narrow" pitchFamily="34" charset="0"/>
              </a:rPr>
              <a:t>We can’t keep on increasing the congestion window exponentially!</a:t>
            </a:r>
          </a:p>
        </p:txBody>
      </p:sp>
      <p:sp>
        <p:nvSpPr>
          <p:cNvPr id="14" name="TextBox 13"/>
          <p:cNvSpPr txBox="1"/>
          <p:nvPr/>
        </p:nvSpPr>
        <p:spPr>
          <a:xfrm>
            <a:off x="3429000" y="3925669"/>
            <a:ext cx="4419600" cy="1015663"/>
          </a:xfrm>
          <a:prstGeom prst="rect">
            <a:avLst/>
          </a:prstGeom>
          <a:noFill/>
        </p:spPr>
        <p:txBody>
          <a:bodyPr wrap="square" rtlCol="0">
            <a:spAutoFit/>
          </a:bodyPr>
          <a:lstStyle/>
          <a:p>
            <a:r>
              <a:rPr lang="en-US" sz="2000" dirty="0">
                <a:latin typeface="Arial Narrow" pitchFamily="34" charset="0"/>
              </a:rPr>
              <a:t>Increase exponentially only till </a:t>
            </a:r>
          </a:p>
          <a:p>
            <a:r>
              <a:rPr lang="en-US" sz="2000" dirty="0">
                <a:latin typeface="Arial Narrow" pitchFamily="34" charset="0"/>
              </a:rPr>
              <a:t>Slow-Start Threshold  </a:t>
            </a:r>
            <a:r>
              <a:rPr lang="en-US" sz="2000" b="1" dirty="0">
                <a:latin typeface="Arial Narrow" pitchFamily="34" charset="0"/>
              </a:rPr>
              <a:t>(</a:t>
            </a:r>
            <a:r>
              <a:rPr lang="en-US" sz="2000" b="1" dirty="0" err="1">
                <a:latin typeface="Arial Narrow" pitchFamily="34" charset="0"/>
              </a:rPr>
              <a:t>SSthreshold</a:t>
            </a:r>
            <a:r>
              <a:rPr lang="en-US" sz="2000" b="1" dirty="0">
                <a:latin typeface="Arial Narrow" pitchFamily="34" charset="0"/>
              </a:rPr>
              <a:t>)</a:t>
            </a:r>
          </a:p>
          <a:p>
            <a:r>
              <a:rPr lang="en-US" sz="2000" dirty="0">
                <a:latin typeface="Arial Narrow" pitchFamily="34" charset="0"/>
              </a:rPr>
              <a:t>Typically 65 </a:t>
            </a:r>
            <a:r>
              <a:rPr lang="en-US" sz="2000" dirty="0" err="1">
                <a:latin typeface="Arial Narrow" pitchFamily="34" charset="0"/>
              </a:rPr>
              <a:t>KBytes</a:t>
            </a:r>
            <a:endParaRPr lang="en-US" sz="2000" dirty="0">
              <a:latin typeface="Arial Narrow" pitchFamily="34" charset="0"/>
            </a:endParaRPr>
          </a:p>
        </p:txBody>
      </p:sp>
      <p:sp>
        <p:nvSpPr>
          <p:cNvPr id="3" name="Rectangle 2"/>
          <p:cNvSpPr/>
          <p:nvPr/>
        </p:nvSpPr>
        <p:spPr>
          <a:xfrm>
            <a:off x="3276600" y="762000"/>
            <a:ext cx="5599610" cy="2031325"/>
          </a:xfrm>
          <a:prstGeom prst="rect">
            <a:avLst/>
          </a:prstGeom>
        </p:spPr>
        <p:txBody>
          <a:bodyPr wrap="none">
            <a:spAutoFit/>
          </a:bodyPr>
          <a:lstStyle/>
          <a:p>
            <a:r>
              <a:rPr lang="en-US" dirty="0">
                <a:latin typeface="Arial Narrow" pitchFamily="34" charset="0"/>
              </a:rPr>
              <a:t>STEPS</a:t>
            </a:r>
          </a:p>
          <a:p>
            <a:pPr marL="285750" indent="-285750">
              <a:buFontTx/>
              <a:buChar char="-"/>
            </a:pPr>
            <a:r>
              <a:rPr lang="en-US" dirty="0">
                <a:latin typeface="Arial Narrow" pitchFamily="34" charset="0"/>
              </a:rPr>
              <a:t>Slow start phase: Exponential increase in congestion window</a:t>
            </a:r>
          </a:p>
          <a:p>
            <a:pPr marL="742950" lvl="1" indent="-285750">
              <a:buFontTx/>
              <a:buChar char="-"/>
            </a:pPr>
            <a:r>
              <a:rPr lang="en-US" dirty="0">
                <a:latin typeface="Arial Narrow" pitchFamily="34" charset="0"/>
              </a:rPr>
              <a:t>Continues until Threshold</a:t>
            </a:r>
          </a:p>
          <a:p>
            <a:pPr marL="285750" indent="-285750">
              <a:buFontTx/>
              <a:buChar char="-"/>
            </a:pPr>
            <a:r>
              <a:rPr lang="en-US" dirty="0">
                <a:latin typeface="Arial Narrow" pitchFamily="34" charset="0"/>
              </a:rPr>
              <a:t>Exponential increase stops</a:t>
            </a:r>
          </a:p>
          <a:p>
            <a:pPr marL="285750" indent="-285750">
              <a:buFontTx/>
              <a:buChar char="-"/>
            </a:pPr>
            <a:r>
              <a:rPr lang="en-US" dirty="0">
                <a:latin typeface="Arial Narrow" pitchFamily="34" charset="0"/>
              </a:rPr>
              <a:t>Additive increase starts with every subsequent RTT </a:t>
            </a:r>
          </a:p>
          <a:p>
            <a:pPr marL="285750" indent="-285750"/>
            <a:r>
              <a:rPr lang="en-US" b="1" dirty="0">
                <a:latin typeface="Arial Narrow" pitchFamily="34" charset="0"/>
              </a:rPr>
              <a:t>	(detail later in lecture)</a:t>
            </a:r>
          </a:p>
          <a:p>
            <a:pPr marL="285750" indent="-285750">
              <a:buFontTx/>
              <a:buChar char="-"/>
            </a:pPr>
            <a:endParaRPr lang="en-US" dirty="0"/>
          </a:p>
        </p:txBody>
      </p:sp>
    </p:spTree>
    <p:extLst>
      <p:ext uri="{BB962C8B-B14F-4D97-AF65-F5344CB8AC3E}">
        <p14:creationId xmlns:p14="http://schemas.microsoft.com/office/powerpoint/2010/main" val="1043039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646331"/>
          </a:xfrm>
          <a:prstGeom prst="rect">
            <a:avLst/>
          </a:prstGeom>
          <a:solidFill>
            <a:schemeClr val="accent6">
              <a:lumMod val="75000"/>
            </a:schemeClr>
          </a:solidFill>
        </p:spPr>
        <p:txBody>
          <a:bodyPr wrap="square" rtlCol="0">
            <a:spAutoFit/>
          </a:bodyPr>
          <a:lstStyle/>
          <a:p>
            <a:pPr algn="ctr" rtl="0"/>
            <a:r>
              <a:rPr lang="en-US" sz="3600" b="1" dirty="0">
                <a:ln>
                  <a:solidFill>
                    <a:schemeClr val="tx1"/>
                  </a:solidFill>
                </a:ln>
                <a:solidFill>
                  <a:schemeClr val="bg1"/>
                </a:solidFill>
                <a:latin typeface="Tahoma" pitchFamily="34" charset="0"/>
                <a:cs typeface="Tahoma" pitchFamily="34" charset="0"/>
              </a:rPr>
              <a:t>Slow Start and Congestion-Avoidance</a:t>
            </a:r>
            <a:endParaRPr lang="th-TH" sz="4800" b="1" kern="1200" dirty="0">
              <a:ln>
                <a:solidFill>
                  <a:schemeClr val="bg2"/>
                </a:solidFill>
              </a:ln>
              <a:latin typeface="Tahoma" pitchFamily="34" charset="0"/>
              <a:ea typeface="+mn-ea"/>
              <a:cs typeface="Tahoma" pitchFamily="34" charset="0"/>
            </a:endParaRPr>
          </a:p>
        </p:txBody>
      </p:sp>
      <p:pic>
        <p:nvPicPr>
          <p:cNvPr id="3074" name="Picture 2"/>
          <p:cNvPicPr>
            <a:picLocks noChangeAspect="1" noChangeArrowheads="1"/>
          </p:cNvPicPr>
          <p:nvPr/>
        </p:nvPicPr>
        <p:blipFill>
          <a:blip r:embed="rId3" cstate="print"/>
          <a:srcRect/>
          <a:stretch>
            <a:fillRect/>
          </a:stretch>
        </p:blipFill>
        <p:spPr bwMode="auto">
          <a:xfrm>
            <a:off x="0" y="1600200"/>
            <a:ext cx="9163050" cy="2705100"/>
          </a:xfrm>
          <a:prstGeom prst="rect">
            <a:avLst/>
          </a:prstGeom>
          <a:noFill/>
          <a:ln w="9525">
            <a:noFill/>
            <a:miter lim="800000"/>
            <a:headEnd/>
            <a:tailEnd/>
          </a:ln>
        </p:spPr>
      </p:pic>
      <p:cxnSp>
        <p:nvCxnSpPr>
          <p:cNvPr id="18" name="Straight Arrow Connector 17"/>
          <p:cNvCxnSpPr/>
          <p:nvPr/>
        </p:nvCxnSpPr>
        <p:spPr>
          <a:xfrm rot="5400000">
            <a:off x="6039037" y="3771900"/>
            <a:ext cx="1295400" cy="609600"/>
          </a:xfrm>
          <a:prstGeom prst="straightConnector1">
            <a:avLst/>
          </a:prstGeom>
          <a:ln w="76200">
            <a:noFill/>
            <a:tailEnd type="arrow" w="sm" len="sm"/>
          </a:ln>
          <a:effectLst>
            <a:innerShdw blurRad="63500" dist="50800" dir="8100000">
              <a:prstClr val="black">
                <a:alpha val="50000"/>
              </a:prstClr>
            </a:innerShdw>
          </a:effectLst>
          <a:scene3d>
            <a:camera prst="orthographicFront"/>
            <a:lightRig rig="threePt" dir="t"/>
          </a:scene3d>
          <a:sp3d>
            <a:bevelT w="101600" prst="riblet"/>
          </a:sp3d>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a:off x="1447800" y="762000"/>
            <a:ext cx="920445" cy="838200"/>
            <a:chOff x="1447800" y="762000"/>
            <a:chExt cx="920445" cy="838200"/>
          </a:xfrm>
        </p:grpSpPr>
        <p:cxnSp>
          <p:nvCxnSpPr>
            <p:cNvPr id="23" name="Straight Arrow Connector 22"/>
            <p:cNvCxnSpPr>
              <a:endCxn id="21" idx="2"/>
            </p:cNvCxnSpPr>
            <p:nvPr/>
          </p:nvCxnSpPr>
          <p:spPr>
            <a:xfrm rot="16200000" flipV="1">
              <a:off x="1900678" y="1138677"/>
              <a:ext cx="468868" cy="454178"/>
            </a:xfrm>
            <a:prstGeom prst="straightConnector1">
              <a:avLst/>
            </a:prstGeom>
            <a:ln w="76200">
              <a:solidFill>
                <a:schemeClr val="accent2"/>
              </a:solidFill>
              <a:tailEnd type="arrow" w="sm" len="sm"/>
            </a:ln>
            <a:effectLst>
              <a:innerShdw blurRad="63500" dist="50800" dir="8100000">
                <a:prstClr val="black">
                  <a:alpha val="50000"/>
                </a:prstClr>
              </a:innerShdw>
            </a:effectLst>
            <a:scene3d>
              <a:camera prst="orthographicFront"/>
              <a:lightRig rig="threePt" dir="t"/>
            </a:scene3d>
            <a:sp3d>
              <a:bevelT w="101600" prst="riblet"/>
            </a:sp3d>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447800" y="762000"/>
              <a:ext cx="920445" cy="369332"/>
            </a:xfrm>
            <a:prstGeom prst="rect">
              <a:avLst/>
            </a:prstGeom>
            <a:ln w="28575">
              <a:noFill/>
            </a:ln>
          </p:spPr>
          <p:txBody>
            <a:bodyPr wrap="none">
              <a:spAutoFit/>
            </a:bodyPr>
            <a:lstStyle/>
            <a:p>
              <a:r>
                <a:rPr lang="en-US" b="1" dirty="0">
                  <a:ln>
                    <a:solidFill>
                      <a:schemeClr val="tx1"/>
                    </a:solidFill>
                  </a:ln>
                  <a:solidFill>
                    <a:srgbClr val="C00000"/>
                  </a:solidFill>
                  <a:latin typeface="Arial Narrow" pitchFamily="34" charset="0"/>
                  <a:cs typeface="Arial" pitchFamily="34" charset="0"/>
                </a:rPr>
                <a:t>time out</a:t>
              </a:r>
            </a:p>
          </p:txBody>
        </p:sp>
      </p:grpSp>
      <p:sp>
        <p:nvSpPr>
          <p:cNvPr id="2" name="Rectangle 1"/>
          <p:cNvSpPr/>
          <p:nvPr/>
        </p:nvSpPr>
        <p:spPr>
          <a:xfrm>
            <a:off x="304800" y="5181600"/>
            <a:ext cx="8610600" cy="707886"/>
          </a:xfrm>
          <a:prstGeom prst="rect">
            <a:avLst/>
          </a:prstGeom>
        </p:spPr>
        <p:txBody>
          <a:bodyPr wrap="square">
            <a:spAutoFit/>
          </a:bodyPr>
          <a:lstStyle/>
          <a:p>
            <a:r>
              <a:rPr lang="en-US" sz="2000" dirty="0"/>
              <a:t>This trace was taken from an actual TCP connection and shows the current value of </a:t>
            </a:r>
            <a:r>
              <a:rPr lang="en-US" sz="2000" dirty="0" err="1"/>
              <a:t>CongestionWindow</a:t>
            </a:r>
            <a:r>
              <a:rPr lang="en-US" sz="2000" dirty="0"/>
              <a:t> – blue line.</a:t>
            </a:r>
          </a:p>
        </p:txBody>
      </p:sp>
      <p:grpSp>
        <p:nvGrpSpPr>
          <p:cNvPr id="17" name="Group 16"/>
          <p:cNvGrpSpPr/>
          <p:nvPr/>
        </p:nvGrpSpPr>
        <p:grpSpPr>
          <a:xfrm>
            <a:off x="228600" y="838200"/>
            <a:ext cx="974947" cy="838200"/>
            <a:chOff x="1447800" y="762000"/>
            <a:chExt cx="974947" cy="838200"/>
          </a:xfrm>
        </p:grpSpPr>
        <p:cxnSp>
          <p:nvCxnSpPr>
            <p:cNvPr id="24" name="Straight Arrow Connector 23"/>
            <p:cNvCxnSpPr>
              <a:endCxn id="19" idx="2"/>
            </p:cNvCxnSpPr>
            <p:nvPr/>
          </p:nvCxnSpPr>
          <p:spPr>
            <a:xfrm flipH="1" flipV="1">
              <a:off x="1935274" y="1131332"/>
              <a:ext cx="426931" cy="468868"/>
            </a:xfrm>
            <a:prstGeom prst="straightConnector1">
              <a:avLst/>
            </a:prstGeom>
            <a:ln w="76200">
              <a:solidFill>
                <a:schemeClr val="accent2"/>
              </a:solidFill>
              <a:tailEnd type="arrow" w="sm" len="sm"/>
            </a:ln>
            <a:effectLst>
              <a:innerShdw blurRad="63500" dist="50800" dir="8100000">
                <a:prstClr val="black">
                  <a:alpha val="50000"/>
                </a:prstClr>
              </a:innerShdw>
            </a:effectLst>
            <a:scene3d>
              <a:camera prst="orthographicFront"/>
              <a:lightRig rig="threePt" dir="t"/>
            </a:scene3d>
            <a:sp3d>
              <a:bevelT w="101600" prst="riblet"/>
            </a:sp3d>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447800" y="762000"/>
              <a:ext cx="974947" cy="369332"/>
            </a:xfrm>
            <a:prstGeom prst="rect">
              <a:avLst/>
            </a:prstGeom>
            <a:ln w="28575">
              <a:noFill/>
            </a:ln>
          </p:spPr>
          <p:txBody>
            <a:bodyPr wrap="none">
              <a:spAutoFit/>
            </a:bodyPr>
            <a:lstStyle/>
            <a:p>
              <a:r>
                <a:rPr lang="en-US" b="1" dirty="0" err="1">
                  <a:ln>
                    <a:solidFill>
                      <a:schemeClr val="tx1"/>
                    </a:solidFill>
                  </a:ln>
                  <a:solidFill>
                    <a:srgbClr val="C00000"/>
                  </a:solidFill>
                  <a:latin typeface="Arial Narrow" pitchFamily="34" charset="0"/>
                  <a:cs typeface="Arial" pitchFamily="34" charset="0"/>
                </a:rPr>
                <a:t>Pkts</a:t>
              </a:r>
              <a:r>
                <a:rPr lang="en-US" b="1" dirty="0">
                  <a:ln>
                    <a:solidFill>
                      <a:schemeClr val="tx1"/>
                    </a:solidFill>
                  </a:ln>
                  <a:solidFill>
                    <a:srgbClr val="C00000"/>
                  </a:solidFill>
                  <a:latin typeface="Arial Narrow" pitchFamily="34" charset="0"/>
                  <a:cs typeface="Arial" pitchFamily="34" charset="0"/>
                </a:rPr>
                <a:t> lost</a:t>
              </a:r>
            </a:p>
          </p:txBody>
        </p:sp>
      </p:grpSp>
      <p:grpSp>
        <p:nvGrpSpPr>
          <p:cNvPr id="25" name="Group 24"/>
          <p:cNvGrpSpPr/>
          <p:nvPr/>
        </p:nvGrpSpPr>
        <p:grpSpPr>
          <a:xfrm>
            <a:off x="1219200" y="1676400"/>
            <a:ext cx="1066799" cy="914400"/>
            <a:chOff x="1631889" y="609600"/>
            <a:chExt cx="644311" cy="670562"/>
          </a:xfrm>
        </p:grpSpPr>
        <p:cxnSp>
          <p:nvCxnSpPr>
            <p:cNvPr id="29" name="Straight Arrow Connector 28"/>
            <p:cNvCxnSpPr/>
            <p:nvPr/>
          </p:nvCxnSpPr>
          <p:spPr>
            <a:xfrm flipV="1">
              <a:off x="1954045" y="1000762"/>
              <a:ext cx="1" cy="279400"/>
            </a:xfrm>
            <a:prstGeom prst="straightConnector1">
              <a:avLst/>
            </a:prstGeom>
            <a:ln w="76200">
              <a:solidFill>
                <a:schemeClr val="accent2"/>
              </a:solidFill>
              <a:tailEnd type="arrow" w="sm" len="sm"/>
            </a:ln>
            <a:effectLst>
              <a:innerShdw blurRad="63500" dist="50800" dir="8100000">
                <a:prstClr val="black">
                  <a:alpha val="50000"/>
                </a:prstClr>
              </a:innerShdw>
            </a:effectLst>
            <a:scene3d>
              <a:camera prst="orthographicFront"/>
              <a:lightRig rig="threePt" dir="t"/>
            </a:scene3d>
            <a:sp3d>
              <a:bevelT w="101600" prst="riblet"/>
            </a:sp3d>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1631889" y="609600"/>
              <a:ext cx="644311" cy="584775"/>
            </a:xfrm>
            <a:prstGeom prst="rect">
              <a:avLst/>
            </a:prstGeom>
            <a:ln w="28575">
              <a:noFill/>
            </a:ln>
          </p:spPr>
          <p:txBody>
            <a:bodyPr wrap="square">
              <a:spAutoFit/>
            </a:bodyPr>
            <a:lstStyle/>
            <a:p>
              <a:r>
                <a:rPr lang="en-US" sz="1600" b="1" dirty="0">
                  <a:ln>
                    <a:solidFill>
                      <a:schemeClr val="tx1"/>
                    </a:solidFill>
                  </a:ln>
                  <a:solidFill>
                    <a:srgbClr val="C00000"/>
                  </a:solidFill>
                  <a:latin typeface="Arial Narrow" pitchFamily="34" charset="0"/>
                  <a:cs typeface="Arial" pitchFamily="34" charset="0"/>
                </a:rPr>
                <a:t>no ACKs</a:t>
              </a:r>
              <a:br>
                <a:rPr lang="en-US" sz="1600" b="1" dirty="0">
                  <a:ln>
                    <a:solidFill>
                      <a:schemeClr val="tx1"/>
                    </a:solidFill>
                  </a:ln>
                  <a:solidFill>
                    <a:srgbClr val="C00000"/>
                  </a:solidFill>
                  <a:latin typeface="Arial Narrow" pitchFamily="34" charset="0"/>
                  <a:cs typeface="Arial" pitchFamily="34" charset="0"/>
                </a:rPr>
              </a:br>
              <a:r>
                <a:rPr lang="en-US" sz="1600" b="1" dirty="0">
                  <a:ln>
                    <a:solidFill>
                      <a:schemeClr val="tx1"/>
                    </a:solidFill>
                  </a:ln>
                  <a:solidFill>
                    <a:srgbClr val="C00000"/>
                  </a:solidFill>
                  <a:latin typeface="Arial Narrow" pitchFamily="34" charset="0"/>
                  <a:cs typeface="Arial" pitchFamily="34" charset="0"/>
                </a:rPr>
                <a:t>no new </a:t>
              </a:r>
              <a:r>
                <a:rPr lang="en-US" sz="1600" b="1" dirty="0" err="1">
                  <a:ln>
                    <a:solidFill>
                      <a:schemeClr val="tx1"/>
                    </a:solidFill>
                  </a:ln>
                  <a:solidFill>
                    <a:srgbClr val="C00000"/>
                  </a:solidFill>
                  <a:latin typeface="Arial Narrow" pitchFamily="34" charset="0"/>
                  <a:cs typeface="Arial" pitchFamily="34" charset="0"/>
                </a:rPr>
                <a:t>Tx</a:t>
              </a:r>
              <a:endParaRPr lang="en-US" sz="1600" b="1" dirty="0">
                <a:ln>
                  <a:solidFill>
                    <a:schemeClr val="tx1"/>
                  </a:solidFill>
                </a:ln>
                <a:solidFill>
                  <a:srgbClr val="C00000"/>
                </a:solidFill>
                <a:latin typeface="Arial Narrow" pitchFamily="34" charset="0"/>
                <a:cs typeface="Arial" pitchFamily="34" charset="0"/>
              </a:endParaRPr>
            </a:p>
          </p:txBody>
        </p:sp>
      </p:grpSp>
      <p:grpSp>
        <p:nvGrpSpPr>
          <p:cNvPr id="38" name="Group 37"/>
          <p:cNvGrpSpPr/>
          <p:nvPr/>
        </p:nvGrpSpPr>
        <p:grpSpPr>
          <a:xfrm>
            <a:off x="2743200" y="1981200"/>
            <a:ext cx="2057400" cy="990600"/>
            <a:chOff x="1447800" y="762000"/>
            <a:chExt cx="1300356" cy="838201"/>
          </a:xfrm>
        </p:grpSpPr>
        <p:cxnSp>
          <p:nvCxnSpPr>
            <p:cNvPr id="40" name="Straight Arrow Connector 39"/>
            <p:cNvCxnSpPr>
              <a:endCxn id="39" idx="2"/>
            </p:cNvCxnSpPr>
            <p:nvPr/>
          </p:nvCxnSpPr>
          <p:spPr>
            <a:xfrm flipH="1" flipV="1">
              <a:off x="2097978" y="1408331"/>
              <a:ext cx="264238" cy="191870"/>
            </a:xfrm>
            <a:prstGeom prst="straightConnector1">
              <a:avLst/>
            </a:prstGeom>
            <a:ln w="76200">
              <a:solidFill>
                <a:schemeClr val="accent2"/>
              </a:solidFill>
              <a:tailEnd type="arrow" w="sm" len="sm"/>
            </a:ln>
            <a:effectLst>
              <a:innerShdw blurRad="63500" dist="50800" dir="8100000">
                <a:prstClr val="black">
                  <a:alpha val="50000"/>
                </a:prstClr>
              </a:innerShdw>
            </a:effectLst>
            <a:scene3d>
              <a:camera prst="orthographicFront"/>
              <a:lightRig rig="threePt" dir="t"/>
            </a:scene3d>
            <a:sp3d>
              <a:bevelT w="101600" prst="riblet"/>
            </a:sp3d>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1447800" y="762000"/>
              <a:ext cx="1300356" cy="646331"/>
            </a:xfrm>
            <a:prstGeom prst="rect">
              <a:avLst/>
            </a:prstGeom>
            <a:ln w="28575">
              <a:noFill/>
            </a:ln>
          </p:spPr>
          <p:txBody>
            <a:bodyPr wrap="none">
              <a:spAutoFit/>
            </a:bodyPr>
            <a:lstStyle/>
            <a:p>
              <a:r>
                <a:rPr lang="en-US" b="1" dirty="0">
                  <a:ln>
                    <a:solidFill>
                      <a:schemeClr val="tx1"/>
                    </a:solidFill>
                  </a:ln>
                  <a:solidFill>
                    <a:srgbClr val="C00000"/>
                  </a:solidFill>
                  <a:latin typeface="Arial Narrow" pitchFamily="34" charset="0"/>
                  <a:cs typeface="Arial" pitchFamily="34" charset="0"/>
                </a:rPr>
                <a:t>new </a:t>
              </a:r>
            </a:p>
            <a:p>
              <a:r>
                <a:rPr lang="en-US" b="1" dirty="0" err="1">
                  <a:ln>
                    <a:solidFill>
                      <a:schemeClr val="tx1"/>
                    </a:solidFill>
                  </a:ln>
                  <a:solidFill>
                    <a:srgbClr val="C00000"/>
                  </a:solidFill>
                  <a:latin typeface="Arial Narrow" pitchFamily="34" charset="0"/>
                  <a:cs typeface="Arial" pitchFamily="34" charset="0"/>
                </a:rPr>
                <a:t>SSthreshold</a:t>
              </a:r>
              <a:endParaRPr lang="en-US" b="1" dirty="0">
                <a:ln>
                  <a:solidFill>
                    <a:schemeClr val="tx1"/>
                  </a:solidFill>
                </a:ln>
                <a:solidFill>
                  <a:srgbClr val="C00000"/>
                </a:solidFill>
                <a:latin typeface="Arial Narrow" pitchFamily="34" charset="0"/>
                <a:cs typeface="Arial" pitchFamily="34" charset="0"/>
              </a:endParaRPr>
            </a:p>
          </p:txBody>
        </p:sp>
      </p:grpSp>
      <p:sp>
        <p:nvSpPr>
          <p:cNvPr id="43" name="Rectangle 42"/>
          <p:cNvSpPr/>
          <p:nvPr/>
        </p:nvSpPr>
        <p:spPr>
          <a:xfrm>
            <a:off x="1600200" y="4267200"/>
            <a:ext cx="753732" cy="369332"/>
          </a:xfrm>
          <a:prstGeom prst="rect">
            <a:avLst/>
          </a:prstGeom>
          <a:ln w="28575">
            <a:noFill/>
          </a:ln>
        </p:spPr>
        <p:txBody>
          <a:bodyPr wrap="none">
            <a:spAutoFit/>
          </a:bodyPr>
          <a:lstStyle/>
          <a:p>
            <a:r>
              <a:rPr lang="en-US" b="1" dirty="0">
                <a:ln>
                  <a:solidFill>
                    <a:schemeClr val="tx1"/>
                  </a:solidFill>
                </a:ln>
                <a:solidFill>
                  <a:srgbClr val="C00000"/>
                </a:solidFill>
                <a:latin typeface="Arial Narrow" pitchFamily="34" charset="0"/>
                <a:cs typeface="Arial" pitchFamily="34" charset="0"/>
              </a:rPr>
              <a:t>1 MSS</a:t>
            </a:r>
          </a:p>
        </p:txBody>
      </p:sp>
      <p:cxnSp>
        <p:nvCxnSpPr>
          <p:cNvPr id="44" name="Straight Arrow Connector 43"/>
          <p:cNvCxnSpPr/>
          <p:nvPr/>
        </p:nvCxnSpPr>
        <p:spPr>
          <a:xfrm flipH="1">
            <a:off x="1981200" y="3657600"/>
            <a:ext cx="381000" cy="533400"/>
          </a:xfrm>
          <a:prstGeom prst="straightConnector1">
            <a:avLst/>
          </a:prstGeom>
          <a:ln w="76200">
            <a:solidFill>
              <a:schemeClr val="accent2"/>
            </a:solidFill>
            <a:tailEnd type="arrow" w="sm" len="sm"/>
          </a:ln>
          <a:effectLst>
            <a:innerShdw blurRad="63500" dist="50800" dir="8100000">
              <a:prstClr val="black">
                <a:alpha val="50000"/>
              </a:prstClr>
            </a:innerShdw>
          </a:effectLst>
          <a:scene3d>
            <a:camera prst="orthographicFront"/>
            <a:lightRig rig="threePt" dir="t"/>
          </a:scene3d>
          <a:sp3d>
            <a:bevelT w="101600" prst="riblet"/>
          </a:sp3d>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3429000" y="4191000"/>
            <a:ext cx="1133644" cy="369332"/>
          </a:xfrm>
          <a:prstGeom prst="rect">
            <a:avLst/>
          </a:prstGeom>
          <a:ln w="28575">
            <a:noFill/>
          </a:ln>
        </p:spPr>
        <p:txBody>
          <a:bodyPr wrap="none">
            <a:spAutoFit/>
          </a:bodyPr>
          <a:lstStyle/>
          <a:p>
            <a:r>
              <a:rPr lang="en-US" b="1" dirty="0">
                <a:ln>
                  <a:solidFill>
                    <a:schemeClr val="tx1"/>
                  </a:solidFill>
                </a:ln>
                <a:solidFill>
                  <a:srgbClr val="C00000"/>
                </a:solidFill>
                <a:latin typeface="Arial Narrow" pitchFamily="34" charset="0"/>
                <a:cs typeface="Arial" pitchFamily="34" charset="0"/>
              </a:rPr>
              <a:t>Linear inc.</a:t>
            </a:r>
          </a:p>
        </p:txBody>
      </p:sp>
      <p:cxnSp>
        <p:nvCxnSpPr>
          <p:cNvPr id="48" name="Straight Arrow Connector 47"/>
          <p:cNvCxnSpPr/>
          <p:nvPr/>
        </p:nvCxnSpPr>
        <p:spPr>
          <a:xfrm>
            <a:off x="3352800" y="3276600"/>
            <a:ext cx="381000" cy="914400"/>
          </a:xfrm>
          <a:prstGeom prst="straightConnector1">
            <a:avLst/>
          </a:prstGeom>
          <a:ln w="76200">
            <a:solidFill>
              <a:schemeClr val="accent2"/>
            </a:solidFill>
            <a:tailEnd type="arrow" w="sm" len="sm"/>
          </a:ln>
          <a:effectLst>
            <a:innerShdw blurRad="63500" dist="50800" dir="8100000">
              <a:prstClr val="black">
                <a:alpha val="50000"/>
              </a:prstClr>
            </a:innerShdw>
          </a:effectLst>
          <a:scene3d>
            <a:camera prst="orthographicFront"/>
            <a:lightRig rig="threePt" dir="t"/>
          </a:scene3d>
          <a:sp3d>
            <a:bevelT w="101600" prst="riblet"/>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39456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20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20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fade">
                                      <p:cBhvr>
                                        <p:cTn id="21" dur="2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707886"/>
          </a:xfrm>
          <a:prstGeom prst="rect">
            <a:avLst/>
          </a:prstGeom>
          <a:solidFill>
            <a:schemeClr val="accent6">
              <a:lumMod val="75000"/>
            </a:schemeClr>
          </a:solidFill>
        </p:spPr>
        <p:txBody>
          <a:bodyPr wrap="square" rtlCol="0">
            <a:spAutoFit/>
          </a:bodyPr>
          <a:lstStyle/>
          <a:p>
            <a:pPr algn="ctr"/>
            <a:r>
              <a:rPr lang="en-US" sz="4000" b="1" dirty="0">
                <a:ln>
                  <a:solidFill>
                    <a:schemeClr val="bg1"/>
                  </a:solidFill>
                </a:ln>
                <a:latin typeface="Tahoma" pitchFamily="34" charset="0"/>
                <a:cs typeface="Tahoma" pitchFamily="34" charset="0"/>
              </a:rPr>
              <a:t>c) </a:t>
            </a:r>
            <a:r>
              <a:rPr lang="en-US" sz="4000" b="1" dirty="0">
                <a:ln>
                  <a:solidFill>
                    <a:schemeClr val="tx1"/>
                  </a:solidFill>
                </a:ln>
                <a:solidFill>
                  <a:schemeClr val="bg1"/>
                </a:solidFill>
                <a:latin typeface="Tahoma" pitchFamily="34" charset="0"/>
                <a:cs typeface="Tahoma" pitchFamily="34" charset="0"/>
              </a:rPr>
              <a:t>Fast Retransmit</a:t>
            </a:r>
            <a:endParaRPr lang="th-TH" sz="4000" b="1" dirty="0">
              <a:ln>
                <a:solidFill>
                  <a:schemeClr val="tx1"/>
                </a:solidFill>
              </a:ln>
              <a:solidFill>
                <a:schemeClr val="bg1"/>
              </a:solidFill>
              <a:latin typeface="Tahoma" pitchFamily="34" charset="0"/>
              <a:cs typeface="Tahoma" pitchFamily="34" charset="0"/>
            </a:endParaRPr>
          </a:p>
        </p:txBody>
      </p:sp>
      <p:pic>
        <p:nvPicPr>
          <p:cNvPr id="4098" name="Picture 2"/>
          <p:cNvPicPr>
            <a:picLocks noChangeAspect="1" noChangeArrowheads="1"/>
          </p:cNvPicPr>
          <p:nvPr/>
        </p:nvPicPr>
        <p:blipFill>
          <a:blip r:embed="rId3" cstate="print"/>
          <a:srcRect/>
          <a:stretch>
            <a:fillRect/>
          </a:stretch>
        </p:blipFill>
        <p:spPr bwMode="auto">
          <a:xfrm>
            <a:off x="685800" y="2667000"/>
            <a:ext cx="2971800" cy="3811058"/>
          </a:xfrm>
          <a:prstGeom prst="rect">
            <a:avLst/>
          </a:prstGeom>
          <a:noFill/>
          <a:ln w="9525">
            <a:noFill/>
            <a:miter lim="800000"/>
            <a:headEnd/>
            <a:tailEnd/>
          </a:ln>
        </p:spPr>
      </p:pic>
      <p:sp>
        <p:nvSpPr>
          <p:cNvPr id="4" name="TextBox 3"/>
          <p:cNvSpPr txBox="1"/>
          <p:nvPr/>
        </p:nvSpPr>
        <p:spPr>
          <a:xfrm>
            <a:off x="-228600" y="2362200"/>
            <a:ext cx="1828800" cy="400110"/>
          </a:xfrm>
          <a:prstGeom prst="rect">
            <a:avLst/>
          </a:prstGeom>
          <a:noFill/>
        </p:spPr>
        <p:txBody>
          <a:bodyPr wrap="square" rtlCol="0">
            <a:spAutoFit/>
          </a:bodyPr>
          <a:lstStyle/>
          <a:p>
            <a:pPr algn="ctr" rtl="0"/>
            <a:r>
              <a:rPr lang="en-US" sz="2000" b="1" kern="1200" dirty="0">
                <a:ln>
                  <a:solidFill>
                    <a:schemeClr val="tx1"/>
                  </a:solidFill>
                </a:ln>
                <a:solidFill>
                  <a:schemeClr val="tx2"/>
                </a:solidFill>
                <a:latin typeface="Arial" pitchFamily="34" charset="0"/>
                <a:ea typeface="+mn-ea"/>
                <a:cs typeface="Arial" pitchFamily="34" charset="0"/>
              </a:rPr>
              <a:t>Source</a:t>
            </a:r>
          </a:p>
        </p:txBody>
      </p:sp>
      <p:sp>
        <p:nvSpPr>
          <p:cNvPr id="5" name="TextBox 4"/>
          <p:cNvSpPr txBox="1"/>
          <p:nvPr/>
        </p:nvSpPr>
        <p:spPr>
          <a:xfrm>
            <a:off x="2667000" y="2362200"/>
            <a:ext cx="2286000" cy="400110"/>
          </a:xfrm>
          <a:prstGeom prst="rect">
            <a:avLst/>
          </a:prstGeom>
          <a:noFill/>
        </p:spPr>
        <p:txBody>
          <a:bodyPr wrap="square" rtlCol="0">
            <a:spAutoFit/>
          </a:bodyPr>
          <a:lstStyle/>
          <a:p>
            <a:pPr algn="ctr" rtl="0"/>
            <a:r>
              <a:rPr lang="en-US" sz="2000" b="1" kern="1200" dirty="0">
                <a:ln>
                  <a:solidFill>
                    <a:schemeClr val="tx1"/>
                  </a:solidFill>
                </a:ln>
                <a:solidFill>
                  <a:schemeClr val="tx2"/>
                </a:solidFill>
                <a:latin typeface="Arial" pitchFamily="34" charset="0"/>
                <a:ea typeface="+mn-ea"/>
                <a:cs typeface="Arial" pitchFamily="34" charset="0"/>
              </a:rPr>
              <a:t>Destination</a:t>
            </a:r>
          </a:p>
        </p:txBody>
      </p:sp>
      <p:sp>
        <p:nvSpPr>
          <p:cNvPr id="6" name="Rectangle 5"/>
          <p:cNvSpPr/>
          <p:nvPr/>
        </p:nvSpPr>
        <p:spPr>
          <a:xfrm>
            <a:off x="4724400" y="2209800"/>
            <a:ext cx="4267200" cy="4247317"/>
          </a:xfrm>
          <a:prstGeom prst="rect">
            <a:avLst/>
          </a:prstGeom>
        </p:spPr>
        <p:txBody>
          <a:bodyPr wrap="square">
            <a:spAutoFit/>
          </a:bodyPr>
          <a:lstStyle/>
          <a:p>
            <a:r>
              <a:rPr lang="en-US" dirty="0">
                <a:latin typeface="Arial Narrow" pitchFamily="34" charset="0"/>
              </a:rPr>
              <a:t>Long wait times, waiting for timers to expire caused connection to become dead. </a:t>
            </a:r>
          </a:p>
          <a:p>
            <a:endParaRPr lang="en-US" dirty="0">
              <a:latin typeface="Arial Narrow" pitchFamily="34" charset="0"/>
            </a:endParaRPr>
          </a:p>
          <a:p>
            <a:r>
              <a:rPr lang="en-US" dirty="0">
                <a:latin typeface="Arial Narrow" pitchFamily="34" charset="0"/>
              </a:rPr>
              <a:t>Fast-retransmit was added to TCP as a result.</a:t>
            </a:r>
          </a:p>
          <a:p>
            <a:endParaRPr lang="en-US" dirty="0">
              <a:latin typeface="Arial Narrow" pitchFamily="34" charset="0"/>
            </a:endParaRPr>
          </a:p>
          <a:p>
            <a:r>
              <a:rPr lang="en-US" dirty="0">
                <a:latin typeface="Arial Narrow" pitchFamily="34" charset="0"/>
              </a:rPr>
              <a:t>STEPS</a:t>
            </a:r>
          </a:p>
          <a:p>
            <a:pPr marL="285750" indent="-285750">
              <a:buFontTx/>
              <a:buChar char="-"/>
            </a:pPr>
            <a:r>
              <a:rPr lang="en-US" dirty="0">
                <a:latin typeface="Arial Narrow" pitchFamily="34" charset="0"/>
              </a:rPr>
              <a:t>Send packets</a:t>
            </a:r>
          </a:p>
          <a:p>
            <a:pPr marL="285750" indent="-285750">
              <a:buFontTx/>
              <a:buChar char="-"/>
            </a:pPr>
            <a:r>
              <a:rPr lang="en-US" dirty="0">
                <a:latin typeface="Arial Narrow" pitchFamily="34" charset="0"/>
              </a:rPr>
              <a:t>Wait for ACK</a:t>
            </a:r>
          </a:p>
          <a:p>
            <a:pPr marL="285750" indent="-285750">
              <a:buFontTx/>
              <a:buChar char="-"/>
            </a:pPr>
            <a:r>
              <a:rPr lang="en-US" i="1" u="sng" dirty="0">
                <a:latin typeface="Arial Narrow" pitchFamily="34" charset="0"/>
              </a:rPr>
              <a:t>At Destination</a:t>
            </a:r>
          </a:p>
          <a:p>
            <a:pPr marL="742950" lvl="1" indent="-285750">
              <a:buFontTx/>
              <a:buChar char="-"/>
            </a:pPr>
            <a:r>
              <a:rPr lang="en-US" i="1" u="sng" dirty="0">
                <a:latin typeface="Arial Narrow" pitchFamily="34" charset="0"/>
              </a:rPr>
              <a:t>If packet lost (no ACK)</a:t>
            </a:r>
          </a:p>
          <a:p>
            <a:pPr marL="742950" lvl="1" indent="-285750">
              <a:buFontTx/>
              <a:buChar char="-"/>
            </a:pPr>
            <a:r>
              <a:rPr lang="en-US" i="1" u="sng" dirty="0">
                <a:latin typeface="Arial Narrow" pitchFamily="34" charset="0"/>
              </a:rPr>
              <a:t>Previous ACK re-sent</a:t>
            </a:r>
          </a:p>
          <a:p>
            <a:pPr marL="742950" lvl="1" indent="-285750">
              <a:buFontTx/>
              <a:buChar char="-"/>
            </a:pPr>
            <a:r>
              <a:rPr lang="en-US" i="1" u="sng" dirty="0">
                <a:latin typeface="Arial Narrow" pitchFamily="34" charset="0"/>
              </a:rPr>
              <a:t>Duplicate ACKs?</a:t>
            </a:r>
          </a:p>
          <a:p>
            <a:pPr marL="285750" indent="-285750">
              <a:buFontTx/>
              <a:buChar char="-"/>
            </a:pPr>
            <a:r>
              <a:rPr lang="en-US" dirty="0">
                <a:latin typeface="Arial Narrow" pitchFamily="34" charset="0"/>
              </a:rPr>
              <a:t>Receive 3 duplicate ACKs</a:t>
            </a:r>
          </a:p>
          <a:p>
            <a:pPr marL="742950" lvl="1" indent="-285750">
              <a:buFontTx/>
              <a:buChar char="-"/>
            </a:pPr>
            <a:r>
              <a:rPr lang="en-US" dirty="0">
                <a:latin typeface="Arial Narrow" pitchFamily="34" charset="0"/>
              </a:rPr>
              <a:t>Re-transmit packet</a:t>
            </a:r>
          </a:p>
          <a:p>
            <a:pPr marL="285750" indent="-285750">
              <a:buFontTx/>
              <a:buChar char="-"/>
            </a:pPr>
            <a:r>
              <a:rPr lang="en-US" dirty="0">
                <a:latin typeface="Arial Narrow" pitchFamily="34" charset="0"/>
              </a:rPr>
              <a:t>Receive pending ACKs</a:t>
            </a:r>
          </a:p>
        </p:txBody>
      </p:sp>
      <p:sp>
        <p:nvSpPr>
          <p:cNvPr id="8" name="Rectangle 7"/>
          <p:cNvSpPr/>
          <p:nvPr/>
        </p:nvSpPr>
        <p:spPr>
          <a:xfrm>
            <a:off x="228600" y="914400"/>
            <a:ext cx="7942174" cy="1200329"/>
          </a:xfrm>
          <a:prstGeom prst="rect">
            <a:avLst/>
          </a:prstGeom>
        </p:spPr>
        <p:txBody>
          <a:bodyPr wrap="none">
            <a:spAutoFit/>
          </a:bodyPr>
          <a:lstStyle/>
          <a:p>
            <a:pPr>
              <a:buFontTx/>
              <a:buChar char="-"/>
            </a:pPr>
            <a:r>
              <a:rPr lang="en-US" sz="2400" dirty="0">
                <a:latin typeface="Arial Narrow" pitchFamily="34" charset="0"/>
              </a:rPr>
              <a:t> Retransmit packets without waiting for timer time-out</a:t>
            </a:r>
          </a:p>
          <a:p>
            <a:pPr>
              <a:buFontTx/>
              <a:buChar char="-"/>
            </a:pPr>
            <a:r>
              <a:rPr lang="en-US" sz="2400" dirty="0">
                <a:latin typeface="Arial Narrow" pitchFamily="34" charset="0"/>
              </a:rPr>
              <a:t> Duplicate ACKs used to trigger re-transmission</a:t>
            </a:r>
          </a:p>
          <a:p>
            <a:pPr lvl="1">
              <a:buFontTx/>
              <a:buChar char="-"/>
            </a:pPr>
            <a:r>
              <a:rPr lang="en-US" sz="2400" dirty="0">
                <a:latin typeface="Arial Narrow" pitchFamily="34" charset="0"/>
              </a:rPr>
              <a:t>Duplicate ACKs are a sign that the original packet has been lost</a:t>
            </a:r>
            <a:endParaRPr lang="en-US" sz="2400" dirty="0"/>
          </a:p>
        </p:txBody>
      </p:sp>
    </p:spTree>
    <p:extLst>
      <p:ext uri="{BB962C8B-B14F-4D97-AF65-F5344CB8AC3E}">
        <p14:creationId xmlns:p14="http://schemas.microsoft.com/office/powerpoint/2010/main" val="1681295536"/>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Box 6"/>
          <p:cNvSpPr txBox="1"/>
          <p:nvPr/>
        </p:nvSpPr>
        <p:spPr>
          <a:xfrm>
            <a:off x="0" y="0"/>
            <a:ext cx="9144000" cy="707886"/>
          </a:xfrm>
          <a:prstGeom prst="rect">
            <a:avLst/>
          </a:prstGeom>
          <a:solidFill>
            <a:schemeClr val="accent6">
              <a:lumMod val="75000"/>
            </a:schemeClr>
          </a:solidFill>
        </p:spPr>
        <p:txBody>
          <a:bodyPr wrap="square" rtlCol="0">
            <a:spAutoFit/>
          </a:bodyPr>
          <a:lstStyle/>
          <a:p>
            <a:pPr algn="ctr" rtl="0"/>
            <a:r>
              <a:rPr lang="en-US" sz="4000" b="1" dirty="0">
                <a:ln>
                  <a:solidFill>
                    <a:schemeClr val="tx1"/>
                  </a:solidFill>
                </a:ln>
                <a:solidFill>
                  <a:schemeClr val="bg1"/>
                </a:solidFill>
                <a:latin typeface="Tahoma" pitchFamily="34" charset="0"/>
                <a:cs typeface="Tahoma" pitchFamily="34" charset="0"/>
              </a:rPr>
              <a:t>Fast Retransmit</a:t>
            </a:r>
          </a:p>
        </p:txBody>
      </p:sp>
      <p:grpSp>
        <p:nvGrpSpPr>
          <p:cNvPr id="2" name="Group 8"/>
          <p:cNvGrpSpPr/>
          <p:nvPr/>
        </p:nvGrpSpPr>
        <p:grpSpPr>
          <a:xfrm>
            <a:off x="228600" y="1295400"/>
            <a:ext cx="8382000" cy="2476500"/>
            <a:chOff x="0" y="4267200"/>
            <a:chExt cx="9163050" cy="2705100"/>
          </a:xfrm>
        </p:grpSpPr>
        <p:pic>
          <p:nvPicPr>
            <p:cNvPr id="4" name="Picture 2"/>
            <p:cNvPicPr>
              <a:picLocks noChangeAspect="1" noChangeArrowheads="1"/>
            </p:cNvPicPr>
            <p:nvPr/>
          </p:nvPicPr>
          <p:blipFill>
            <a:blip r:embed="rId3" cstate="print"/>
            <a:srcRect/>
            <a:stretch>
              <a:fillRect/>
            </a:stretch>
          </p:blipFill>
          <p:spPr bwMode="auto">
            <a:xfrm>
              <a:off x="0" y="4267200"/>
              <a:ext cx="9163050" cy="2705100"/>
            </a:xfrm>
            <a:prstGeom prst="rect">
              <a:avLst/>
            </a:prstGeom>
            <a:noFill/>
            <a:ln w="9525">
              <a:noFill/>
              <a:miter lim="800000"/>
              <a:headEnd/>
              <a:tailEnd/>
            </a:ln>
          </p:spPr>
        </p:pic>
        <p:sp>
          <p:nvSpPr>
            <p:cNvPr id="5" name="Rectangle 4"/>
            <p:cNvSpPr/>
            <p:nvPr/>
          </p:nvSpPr>
          <p:spPr>
            <a:xfrm>
              <a:off x="4501265" y="4690646"/>
              <a:ext cx="2520885" cy="369805"/>
            </a:xfrm>
            <a:prstGeom prst="rect">
              <a:avLst/>
            </a:prstGeom>
            <a:ln w="28575">
              <a:solidFill>
                <a:schemeClr val="accent2"/>
              </a:solidFill>
            </a:ln>
          </p:spPr>
          <p:txBody>
            <a:bodyPr wrap="square">
              <a:spAutoFit/>
            </a:bodyPr>
            <a:lstStyle/>
            <a:p>
              <a:r>
                <a:rPr lang="en-US" sz="1600" b="1" dirty="0">
                  <a:ln>
                    <a:solidFill>
                      <a:schemeClr val="tx1"/>
                    </a:solidFill>
                  </a:ln>
                  <a:solidFill>
                    <a:srgbClr val="C00000"/>
                  </a:solidFill>
                  <a:latin typeface="Arial Narrow" pitchFamily="34" charset="0"/>
                  <a:cs typeface="Arial" pitchFamily="34" charset="0"/>
                </a:rPr>
                <a:t>Without Fast Retransmit</a:t>
              </a:r>
            </a:p>
          </p:txBody>
        </p:sp>
      </p:grpSp>
      <p:grpSp>
        <p:nvGrpSpPr>
          <p:cNvPr id="3" name="Group 7"/>
          <p:cNvGrpSpPr/>
          <p:nvPr/>
        </p:nvGrpSpPr>
        <p:grpSpPr>
          <a:xfrm>
            <a:off x="304800" y="3962400"/>
            <a:ext cx="6629400" cy="2514600"/>
            <a:chOff x="0" y="1219200"/>
            <a:chExt cx="9144000" cy="2694878"/>
          </a:xfrm>
        </p:grpSpPr>
        <p:pic>
          <p:nvPicPr>
            <p:cNvPr id="5122" name="Picture 2"/>
            <p:cNvPicPr>
              <a:picLocks noChangeAspect="1" noChangeArrowheads="1"/>
            </p:cNvPicPr>
            <p:nvPr/>
          </p:nvPicPr>
          <p:blipFill>
            <a:blip r:embed="rId4" cstate="print"/>
            <a:srcRect/>
            <a:stretch>
              <a:fillRect/>
            </a:stretch>
          </p:blipFill>
          <p:spPr bwMode="auto">
            <a:xfrm>
              <a:off x="0" y="1219200"/>
              <a:ext cx="9144000" cy="2694878"/>
            </a:xfrm>
            <a:prstGeom prst="rect">
              <a:avLst/>
            </a:prstGeom>
            <a:noFill/>
            <a:ln w="9525">
              <a:noFill/>
              <a:miter lim="800000"/>
              <a:headEnd/>
              <a:tailEnd/>
            </a:ln>
          </p:spPr>
        </p:pic>
        <p:sp>
          <p:nvSpPr>
            <p:cNvPr id="6" name="Rectangle 5"/>
            <p:cNvSpPr/>
            <p:nvPr/>
          </p:nvSpPr>
          <p:spPr>
            <a:xfrm>
              <a:off x="2667000" y="1524000"/>
              <a:ext cx="2960077" cy="362826"/>
            </a:xfrm>
            <a:prstGeom prst="rect">
              <a:avLst/>
            </a:prstGeom>
            <a:ln w="28575">
              <a:solidFill>
                <a:schemeClr val="accent2"/>
              </a:solidFill>
            </a:ln>
          </p:spPr>
          <p:txBody>
            <a:bodyPr wrap="square">
              <a:spAutoFit/>
            </a:bodyPr>
            <a:lstStyle/>
            <a:p>
              <a:pPr algn="ctr"/>
              <a:r>
                <a:rPr lang="en-US" sz="1600" b="1" dirty="0">
                  <a:ln>
                    <a:solidFill>
                      <a:schemeClr val="tx1"/>
                    </a:solidFill>
                  </a:ln>
                  <a:solidFill>
                    <a:srgbClr val="C00000"/>
                  </a:solidFill>
                  <a:latin typeface="Arial Narrow" pitchFamily="34" charset="0"/>
                  <a:cs typeface="Arial" pitchFamily="34" charset="0"/>
                </a:rPr>
                <a:t>With Fast Retransmit</a:t>
              </a:r>
            </a:p>
          </p:txBody>
        </p:sp>
      </p:grpSp>
    </p:spTree>
    <p:extLst>
      <p:ext uri="{BB962C8B-B14F-4D97-AF65-F5344CB8AC3E}">
        <p14:creationId xmlns:p14="http://schemas.microsoft.com/office/powerpoint/2010/main" val="1947604619"/>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2133600"/>
            <a:ext cx="9144000" cy="1184940"/>
          </a:xfrm>
          <a:prstGeom prst="rect">
            <a:avLst/>
          </a:prstGeom>
          <a:solidFill>
            <a:schemeClr val="accent6">
              <a:lumMod val="75000"/>
            </a:schemeClr>
          </a:solidFill>
        </p:spPr>
        <p:txBody>
          <a:bodyPr wrap="square" rtlCol="0">
            <a:spAutoFit/>
          </a:bodyPr>
          <a:lstStyle/>
          <a:p>
            <a:pPr algn="ctr" rtl="0"/>
            <a:r>
              <a:rPr lang="en-US" sz="3900" b="1" dirty="0">
                <a:ln>
                  <a:solidFill>
                    <a:schemeClr val="tx1"/>
                  </a:solidFill>
                </a:ln>
                <a:solidFill>
                  <a:schemeClr val="bg1"/>
                </a:solidFill>
                <a:latin typeface="Tahoma" pitchFamily="34" charset="0"/>
                <a:cs typeface="Tahoma" pitchFamily="34" charset="0"/>
              </a:rPr>
              <a:t>TCP Implementations</a:t>
            </a:r>
            <a:endParaRPr lang="en-US" sz="3900" b="1" dirty="0">
              <a:ln>
                <a:solidFill>
                  <a:schemeClr val="tx1"/>
                </a:solidFill>
              </a:ln>
              <a:solidFill>
                <a:schemeClr val="accent1">
                  <a:lumMod val="20000"/>
                  <a:lumOff val="80000"/>
                </a:schemeClr>
              </a:solidFill>
              <a:latin typeface="Tahoma" pitchFamily="34" charset="0"/>
              <a:cs typeface="Tahoma" pitchFamily="34" charset="0"/>
            </a:endParaRPr>
          </a:p>
          <a:p>
            <a:pPr algn="ctr" rtl="0"/>
            <a:r>
              <a:rPr lang="en-US" sz="3200" b="1" dirty="0">
                <a:ln>
                  <a:solidFill>
                    <a:schemeClr val="tx1"/>
                  </a:solidFill>
                </a:ln>
                <a:solidFill>
                  <a:schemeClr val="bg1">
                    <a:lumMod val="85000"/>
                  </a:schemeClr>
                </a:solidFill>
                <a:latin typeface="Tahoma" pitchFamily="34" charset="0"/>
                <a:cs typeface="Tahoma" pitchFamily="34" charset="0"/>
              </a:rPr>
              <a:t>TCP</a:t>
            </a:r>
            <a:r>
              <a:rPr lang="en-US" sz="3200" b="1" dirty="0">
                <a:ln>
                  <a:solidFill>
                    <a:schemeClr val="tx1"/>
                  </a:solidFill>
                </a:ln>
                <a:solidFill>
                  <a:schemeClr val="bg1"/>
                </a:solidFill>
                <a:latin typeface="Tahoma" pitchFamily="34" charset="0"/>
                <a:cs typeface="Tahoma" pitchFamily="34" charset="0"/>
              </a:rPr>
              <a:t> </a:t>
            </a:r>
            <a:r>
              <a:rPr lang="en-US" sz="3200" b="1" dirty="0">
                <a:ln>
                  <a:solidFill>
                    <a:schemeClr val="bg1"/>
                  </a:solidFill>
                </a:ln>
                <a:solidFill>
                  <a:sysClr val="windowText" lastClr="000000"/>
                </a:solidFill>
                <a:latin typeface="Tahoma" pitchFamily="34" charset="0"/>
                <a:cs typeface="Tahoma" pitchFamily="34" charset="0"/>
              </a:rPr>
              <a:t>Tahoe, </a:t>
            </a:r>
            <a:r>
              <a:rPr lang="en-US" sz="3200" b="1" dirty="0">
                <a:ln>
                  <a:solidFill>
                    <a:schemeClr val="tx1"/>
                  </a:solidFill>
                </a:ln>
                <a:solidFill>
                  <a:schemeClr val="bg1">
                    <a:lumMod val="85000"/>
                  </a:schemeClr>
                </a:solidFill>
                <a:latin typeface="Tahoma" pitchFamily="34" charset="0"/>
                <a:cs typeface="Tahoma" pitchFamily="34" charset="0"/>
              </a:rPr>
              <a:t>TCP</a:t>
            </a:r>
            <a:r>
              <a:rPr lang="en-US" sz="3200" b="1" dirty="0">
                <a:ln>
                  <a:solidFill>
                    <a:schemeClr val="bg1"/>
                  </a:solidFill>
                </a:ln>
                <a:solidFill>
                  <a:sysClr val="windowText" lastClr="000000"/>
                </a:solidFill>
                <a:latin typeface="Tahoma" pitchFamily="34" charset="0"/>
                <a:cs typeface="Tahoma" pitchFamily="34" charset="0"/>
              </a:rPr>
              <a:t> Reno</a:t>
            </a:r>
            <a:endParaRPr lang="th-TH" sz="3200" b="1" dirty="0">
              <a:ln>
                <a:solidFill>
                  <a:schemeClr val="bg1"/>
                </a:solidFill>
              </a:ln>
              <a:solidFill>
                <a:sysClr val="windowText" lastClr="000000"/>
              </a:solidFill>
              <a:latin typeface="Tahoma" pitchFamily="34" charset="0"/>
              <a:cs typeface="Tahoma" pitchFamily="34" charset="0"/>
            </a:endParaRPr>
          </a:p>
        </p:txBody>
      </p:sp>
      <p:sp>
        <p:nvSpPr>
          <p:cNvPr id="4" name="Oval 3"/>
          <p:cNvSpPr/>
          <p:nvPr/>
        </p:nvSpPr>
        <p:spPr>
          <a:xfrm>
            <a:off x="457200" y="2133600"/>
            <a:ext cx="1066800" cy="1143000"/>
          </a:xfrm>
          <a:prstGeom prst="ellipse">
            <a:avLst/>
          </a:prstGeom>
          <a:solidFill>
            <a:srgbClr val="C00000"/>
          </a:solidFill>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800" dirty="0">
                <a:solidFill>
                  <a:prstClr val="white"/>
                </a:solidFill>
                <a:latin typeface="Playbill" pitchFamily="82" charset="0"/>
              </a:rPr>
              <a:t>3</a:t>
            </a:r>
          </a:p>
        </p:txBody>
      </p:sp>
    </p:spTree>
    <p:extLst>
      <p:ext uri="{BB962C8B-B14F-4D97-AF65-F5344CB8AC3E}">
        <p14:creationId xmlns:p14="http://schemas.microsoft.com/office/powerpoint/2010/main" val="558796668"/>
      </p:ext>
    </p:extLst>
  </p:cSld>
  <p:clrMapOvr>
    <a:masterClrMapping/>
  </p:clrMapOvr>
  <p:transition>
    <p:fade thruBlk="1"/>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 3"/>
          <p:cNvSpPr>
            <a:spLocks noChangeArrowheads="1"/>
          </p:cNvSpPr>
          <p:nvPr/>
        </p:nvSpPr>
        <p:spPr bwMode="auto">
          <a:xfrm>
            <a:off x="889000" y="5091052"/>
            <a:ext cx="244475" cy="347663"/>
          </a:xfrm>
          <a:prstGeom prst="rect">
            <a:avLst/>
          </a:prstGeom>
          <a:solidFill>
            <a:srgbClr val="00CC00"/>
          </a:solidFill>
          <a:ln w="9525">
            <a:solidFill>
              <a:schemeClr val="tx1"/>
            </a:solidFill>
            <a:miter lim="800000"/>
            <a:headEnd/>
            <a:tailEnd/>
          </a:ln>
          <a:effectLst/>
        </p:spPr>
        <p:txBody>
          <a:bodyPr wrap="none" anchor="ctr"/>
          <a:lstStyle/>
          <a:p>
            <a:pPr algn="ctr">
              <a:buFontTx/>
              <a:buNone/>
            </a:pPr>
            <a:r>
              <a:rPr lang="en-US" sz="2000" b="1"/>
              <a:t>SS</a:t>
            </a:r>
          </a:p>
        </p:txBody>
      </p:sp>
      <p:sp>
        <p:nvSpPr>
          <p:cNvPr id="76" name="Freeform 4"/>
          <p:cNvSpPr>
            <a:spLocks/>
          </p:cNvSpPr>
          <p:nvPr/>
        </p:nvSpPr>
        <p:spPr bwMode="auto">
          <a:xfrm>
            <a:off x="889000" y="4151252"/>
            <a:ext cx="261938" cy="862013"/>
          </a:xfrm>
          <a:custGeom>
            <a:avLst/>
            <a:gdLst/>
            <a:ahLst/>
            <a:cxnLst>
              <a:cxn ang="0">
                <a:pos x="0" y="543"/>
              </a:cxn>
              <a:cxn ang="0">
                <a:pos x="65" y="519"/>
              </a:cxn>
              <a:cxn ang="0">
                <a:pos x="97" y="478"/>
              </a:cxn>
              <a:cxn ang="0">
                <a:pos x="113" y="430"/>
              </a:cxn>
              <a:cxn ang="0">
                <a:pos x="146" y="267"/>
              </a:cxn>
              <a:cxn ang="0">
                <a:pos x="162" y="113"/>
              </a:cxn>
              <a:cxn ang="0">
                <a:pos x="162" y="0"/>
              </a:cxn>
            </a:cxnLst>
            <a:rect l="0" t="0" r="r" b="b"/>
            <a:pathLst>
              <a:path w="165" h="543">
                <a:moveTo>
                  <a:pt x="0" y="543"/>
                </a:moveTo>
                <a:cubicBezTo>
                  <a:pt x="24" y="536"/>
                  <a:pt x="49" y="530"/>
                  <a:pt x="65" y="519"/>
                </a:cubicBezTo>
                <a:cubicBezTo>
                  <a:pt x="81" y="508"/>
                  <a:pt x="89" y="493"/>
                  <a:pt x="97" y="478"/>
                </a:cubicBezTo>
                <a:cubicBezTo>
                  <a:pt x="105" y="463"/>
                  <a:pt x="105" y="465"/>
                  <a:pt x="113" y="430"/>
                </a:cubicBezTo>
                <a:cubicBezTo>
                  <a:pt x="121" y="395"/>
                  <a:pt x="138" y="320"/>
                  <a:pt x="146" y="267"/>
                </a:cubicBezTo>
                <a:cubicBezTo>
                  <a:pt x="154" y="214"/>
                  <a:pt x="159" y="157"/>
                  <a:pt x="162" y="113"/>
                </a:cubicBezTo>
                <a:cubicBezTo>
                  <a:pt x="165" y="69"/>
                  <a:pt x="162" y="19"/>
                  <a:pt x="162" y="0"/>
                </a:cubicBezTo>
              </a:path>
            </a:pathLst>
          </a:custGeom>
          <a:noFill/>
          <a:ln w="38100" cap="flat" cmpd="sng">
            <a:solidFill>
              <a:srgbClr val="33CC33"/>
            </a:solidFill>
            <a:prstDash val="solid"/>
            <a:miter lim="800000"/>
            <a:headEnd/>
            <a:tailEnd/>
          </a:ln>
          <a:effectLst/>
        </p:spPr>
        <p:txBody>
          <a:bodyPr/>
          <a:lstStyle/>
          <a:p>
            <a:endParaRPr lang="en-US" sz="2000" b="1"/>
          </a:p>
        </p:txBody>
      </p:sp>
      <p:sp>
        <p:nvSpPr>
          <p:cNvPr id="77" name="Line 5"/>
          <p:cNvSpPr>
            <a:spLocks noChangeShapeType="1"/>
          </p:cNvSpPr>
          <p:nvPr/>
        </p:nvSpPr>
        <p:spPr bwMode="auto">
          <a:xfrm flipV="1">
            <a:off x="1146175" y="2824102"/>
            <a:ext cx="1635125" cy="1327150"/>
          </a:xfrm>
          <a:prstGeom prst="line">
            <a:avLst/>
          </a:prstGeom>
          <a:noFill/>
          <a:ln w="38100">
            <a:solidFill>
              <a:srgbClr val="0066FF"/>
            </a:solidFill>
            <a:miter lim="800000"/>
            <a:headEnd/>
            <a:tailEnd/>
          </a:ln>
          <a:effectLst/>
        </p:spPr>
        <p:txBody>
          <a:bodyPr/>
          <a:lstStyle/>
          <a:p>
            <a:endParaRPr lang="en-US" sz="2000" b="1"/>
          </a:p>
        </p:txBody>
      </p:sp>
      <p:sp>
        <p:nvSpPr>
          <p:cNvPr id="78" name="Freeform 6"/>
          <p:cNvSpPr>
            <a:spLocks/>
          </p:cNvSpPr>
          <p:nvPr/>
        </p:nvSpPr>
        <p:spPr bwMode="auto">
          <a:xfrm>
            <a:off x="2716213" y="4017902"/>
            <a:ext cx="274637" cy="992188"/>
          </a:xfrm>
          <a:custGeom>
            <a:avLst/>
            <a:gdLst/>
            <a:ahLst/>
            <a:cxnLst>
              <a:cxn ang="0">
                <a:pos x="0" y="543"/>
              </a:cxn>
              <a:cxn ang="0">
                <a:pos x="65" y="519"/>
              </a:cxn>
              <a:cxn ang="0">
                <a:pos x="97" y="478"/>
              </a:cxn>
              <a:cxn ang="0">
                <a:pos x="113" y="430"/>
              </a:cxn>
              <a:cxn ang="0">
                <a:pos x="146" y="267"/>
              </a:cxn>
              <a:cxn ang="0">
                <a:pos x="162" y="113"/>
              </a:cxn>
              <a:cxn ang="0">
                <a:pos x="162" y="0"/>
              </a:cxn>
            </a:cxnLst>
            <a:rect l="0" t="0" r="r" b="b"/>
            <a:pathLst>
              <a:path w="165" h="543">
                <a:moveTo>
                  <a:pt x="0" y="543"/>
                </a:moveTo>
                <a:cubicBezTo>
                  <a:pt x="24" y="536"/>
                  <a:pt x="49" y="530"/>
                  <a:pt x="65" y="519"/>
                </a:cubicBezTo>
                <a:cubicBezTo>
                  <a:pt x="81" y="508"/>
                  <a:pt x="89" y="493"/>
                  <a:pt x="97" y="478"/>
                </a:cubicBezTo>
                <a:cubicBezTo>
                  <a:pt x="105" y="463"/>
                  <a:pt x="105" y="465"/>
                  <a:pt x="113" y="430"/>
                </a:cubicBezTo>
                <a:cubicBezTo>
                  <a:pt x="121" y="395"/>
                  <a:pt x="138" y="320"/>
                  <a:pt x="146" y="267"/>
                </a:cubicBezTo>
                <a:cubicBezTo>
                  <a:pt x="154" y="214"/>
                  <a:pt x="159" y="157"/>
                  <a:pt x="162" y="113"/>
                </a:cubicBezTo>
                <a:cubicBezTo>
                  <a:pt x="165" y="69"/>
                  <a:pt x="162" y="19"/>
                  <a:pt x="162" y="0"/>
                </a:cubicBezTo>
              </a:path>
            </a:pathLst>
          </a:custGeom>
          <a:noFill/>
          <a:ln w="38100" cap="flat" cmpd="sng">
            <a:solidFill>
              <a:srgbClr val="33CC33"/>
            </a:solidFill>
            <a:prstDash val="solid"/>
            <a:miter lim="800000"/>
            <a:headEnd/>
            <a:tailEnd/>
          </a:ln>
          <a:effectLst/>
        </p:spPr>
        <p:txBody>
          <a:bodyPr/>
          <a:lstStyle/>
          <a:p>
            <a:endParaRPr lang="en-US" sz="2000" b="1"/>
          </a:p>
        </p:txBody>
      </p:sp>
      <p:sp>
        <p:nvSpPr>
          <p:cNvPr id="79" name="Line 7"/>
          <p:cNvSpPr>
            <a:spLocks noChangeShapeType="1"/>
          </p:cNvSpPr>
          <p:nvPr/>
        </p:nvSpPr>
        <p:spPr bwMode="auto">
          <a:xfrm flipV="1">
            <a:off x="2986088" y="3438465"/>
            <a:ext cx="693737" cy="568325"/>
          </a:xfrm>
          <a:prstGeom prst="line">
            <a:avLst/>
          </a:prstGeom>
          <a:noFill/>
          <a:ln w="38100">
            <a:solidFill>
              <a:srgbClr val="0066FF"/>
            </a:solidFill>
            <a:miter lim="800000"/>
            <a:headEnd/>
            <a:tailEnd/>
          </a:ln>
          <a:effectLst/>
        </p:spPr>
        <p:txBody>
          <a:bodyPr/>
          <a:lstStyle/>
          <a:p>
            <a:endParaRPr lang="en-US" sz="2000" b="1"/>
          </a:p>
        </p:txBody>
      </p:sp>
      <p:sp>
        <p:nvSpPr>
          <p:cNvPr id="80" name="Freeform 8"/>
          <p:cNvSpPr>
            <a:spLocks/>
          </p:cNvSpPr>
          <p:nvPr/>
        </p:nvSpPr>
        <p:spPr bwMode="auto">
          <a:xfrm>
            <a:off x="3679825" y="4351277"/>
            <a:ext cx="260350" cy="644525"/>
          </a:xfrm>
          <a:custGeom>
            <a:avLst/>
            <a:gdLst/>
            <a:ahLst/>
            <a:cxnLst>
              <a:cxn ang="0">
                <a:pos x="0" y="543"/>
              </a:cxn>
              <a:cxn ang="0">
                <a:pos x="65" y="519"/>
              </a:cxn>
              <a:cxn ang="0">
                <a:pos x="97" y="478"/>
              </a:cxn>
              <a:cxn ang="0">
                <a:pos x="113" y="430"/>
              </a:cxn>
              <a:cxn ang="0">
                <a:pos x="146" y="267"/>
              </a:cxn>
              <a:cxn ang="0">
                <a:pos x="162" y="113"/>
              </a:cxn>
              <a:cxn ang="0">
                <a:pos x="162" y="0"/>
              </a:cxn>
            </a:cxnLst>
            <a:rect l="0" t="0" r="r" b="b"/>
            <a:pathLst>
              <a:path w="165" h="543">
                <a:moveTo>
                  <a:pt x="0" y="543"/>
                </a:moveTo>
                <a:cubicBezTo>
                  <a:pt x="24" y="536"/>
                  <a:pt x="49" y="530"/>
                  <a:pt x="65" y="519"/>
                </a:cubicBezTo>
                <a:cubicBezTo>
                  <a:pt x="81" y="508"/>
                  <a:pt x="89" y="493"/>
                  <a:pt x="97" y="478"/>
                </a:cubicBezTo>
                <a:cubicBezTo>
                  <a:pt x="105" y="463"/>
                  <a:pt x="105" y="465"/>
                  <a:pt x="113" y="430"/>
                </a:cubicBezTo>
                <a:cubicBezTo>
                  <a:pt x="121" y="395"/>
                  <a:pt x="138" y="320"/>
                  <a:pt x="146" y="267"/>
                </a:cubicBezTo>
                <a:cubicBezTo>
                  <a:pt x="154" y="214"/>
                  <a:pt x="159" y="157"/>
                  <a:pt x="162" y="113"/>
                </a:cubicBezTo>
                <a:cubicBezTo>
                  <a:pt x="165" y="69"/>
                  <a:pt x="162" y="19"/>
                  <a:pt x="162" y="0"/>
                </a:cubicBezTo>
              </a:path>
            </a:pathLst>
          </a:custGeom>
          <a:noFill/>
          <a:ln w="38100" cap="flat" cmpd="sng">
            <a:solidFill>
              <a:srgbClr val="33CC33"/>
            </a:solidFill>
            <a:prstDash val="solid"/>
            <a:miter lim="800000"/>
            <a:headEnd/>
            <a:tailEnd/>
          </a:ln>
          <a:effectLst/>
        </p:spPr>
        <p:txBody>
          <a:bodyPr/>
          <a:lstStyle/>
          <a:p>
            <a:endParaRPr lang="en-US" sz="2000" b="1"/>
          </a:p>
        </p:txBody>
      </p:sp>
      <p:sp>
        <p:nvSpPr>
          <p:cNvPr id="81" name="Line 9"/>
          <p:cNvSpPr>
            <a:spLocks noChangeShapeType="1"/>
          </p:cNvSpPr>
          <p:nvPr/>
        </p:nvSpPr>
        <p:spPr bwMode="auto">
          <a:xfrm flipV="1">
            <a:off x="3937000" y="2573277"/>
            <a:ext cx="2290763" cy="1792288"/>
          </a:xfrm>
          <a:prstGeom prst="line">
            <a:avLst/>
          </a:prstGeom>
          <a:noFill/>
          <a:ln w="38100">
            <a:solidFill>
              <a:srgbClr val="0066FF"/>
            </a:solidFill>
            <a:miter lim="800000"/>
            <a:headEnd/>
            <a:tailEnd/>
          </a:ln>
          <a:effectLst/>
        </p:spPr>
        <p:txBody>
          <a:bodyPr/>
          <a:lstStyle/>
          <a:p>
            <a:endParaRPr lang="en-US" sz="2000" b="1"/>
          </a:p>
        </p:txBody>
      </p:sp>
      <p:sp>
        <p:nvSpPr>
          <p:cNvPr id="82" name="Freeform 10"/>
          <p:cNvSpPr>
            <a:spLocks/>
          </p:cNvSpPr>
          <p:nvPr/>
        </p:nvSpPr>
        <p:spPr bwMode="auto">
          <a:xfrm>
            <a:off x="6254750" y="3884552"/>
            <a:ext cx="363538" cy="1135063"/>
          </a:xfrm>
          <a:custGeom>
            <a:avLst/>
            <a:gdLst/>
            <a:ahLst/>
            <a:cxnLst>
              <a:cxn ang="0">
                <a:pos x="0" y="543"/>
              </a:cxn>
              <a:cxn ang="0">
                <a:pos x="65" y="519"/>
              </a:cxn>
              <a:cxn ang="0">
                <a:pos x="97" y="478"/>
              </a:cxn>
              <a:cxn ang="0">
                <a:pos x="113" y="430"/>
              </a:cxn>
              <a:cxn ang="0">
                <a:pos x="146" y="267"/>
              </a:cxn>
              <a:cxn ang="0">
                <a:pos x="162" y="113"/>
              </a:cxn>
              <a:cxn ang="0">
                <a:pos x="162" y="0"/>
              </a:cxn>
            </a:cxnLst>
            <a:rect l="0" t="0" r="r" b="b"/>
            <a:pathLst>
              <a:path w="165" h="543">
                <a:moveTo>
                  <a:pt x="0" y="543"/>
                </a:moveTo>
                <a:cubicBezTo>
                  <a:pt x="24" y="536"/>
                  <a:pt x="49" y="530"/>
                  <a:pt x="65" y="519"/>
                </a:cubicBezTo>
                <a:cubicBezTo>
                  <a:pt x="81" y="508"/>
                  <a:pt x="89" y="493"/>
                  <a:pt x="97" y="478"/>
                </a:cubicBezTo>
                <a:cubicBezTo>
                  <a:pt x="105" y="463"/>
                  <a:pt x="105" y="465"/>
                  <a:pt x="113" y="430"/>
                </a:cubicBezTo>
                <a:cubicBezTo>
                  <a:pt x="121" y="395"/>
                  <a:pt x="138" y="320"/>
                  <a:pt x="146" y="267"/>
                </a:cubicBezTo>
                <a:cubicBezTo>
                  <a:pt x="154" y="214"/>
                  <a:pt x="159" y="157"/>
                  <a:pt x="162" y="113"/>
                </a:cubicBezTo>
                <a:cubicBezTo>
                  <a:pt x="165" y="69"/>
                  <a:pt x="162" y="19"/>
                  <a:pt x="162" y="0"/>
                </a:cubicBezTo>
              </a:path>
            </a:pathLst>
          </a:custGeom>
          <a:noFill/>
          <a:ln w="38100" cap="flat" cmpd="sng">
            <a:solidFill>
              <a:srgbClr val="33CC33"/>
            </a:solidFill>
            <a:prstDash val="solid"/>
            <a:miter lim="800000"/>
            <a:headEnd/>
            <a:tailEnd/>
          </a:ln>
          <a:effectLst/>
        </p:spPr>
        <p:txBody>
          <a:bodyPr/>
          <a:lstStyle/>
          <a:p>
            <a:endParaRPr lang="en-US" sz="2000" b="1"/>
          </a:p>
        </p:txBody>
      </p:sp>
      <p:sp>
        <p:nvSpPr>
          <p:cNvPr id="83" name="Line 11"/>
          <p:cNvSpPr>
            <a:spLocks noChangeShapeType="1"/>
          </p:cNvSpPr>
          <p:nvPr/>
        </p:nvSpPr>
        <p:spPr bwMode="auto">
          <a:xfrm flipV="1">
            <a:off x="6600825" y="3138427"/>
            <a:ext cx="938213" cy="736600"/>
          </a:xfrm>
          <a:prstGeom prst="line">
            <a:avLst/>
          </a:prstGeom>
          <a:noFill/>
          <a:ln w="38100">
            <a:solidFill>
              <a:srgbClr val="0066FF"/>
            </a:solidFill>
            <a:miter lim="800000"/>
            <a:headEnd/>
            <a:tailEnd/>
          </a:ln>
          <a:effectLst/>
        </p:spPr>
        <p:txBody>
          <a:bodyPr/>
          <a:lstStyle/>
          <a:p>
            <a:endParaRPr lang="en-US" sz="2000" b="1"/>
          </a:p>
        </p:txBody>
      </p:sp>
      <p:sp>
        <p:nvSpPr>
          <p:cNvPr id="84" name="Text Box 12"/>
          <p:cNvSpPr txBox="1">
            <a:spLocks noChangeArrowheads="1"/>
          </p:cNvSpPr>
          <p:nvPr/>
        </p:nvSpPr>
        <p:spPr bwMode="auto">
          <a:xfrm>
            <a:off x="8215313" y="4816415"/>
            <a:ext cx="673582" cy="400110"/>
          </a:xfrm>
          <a:prstGeom prst="rect">
            <a:avLst/>
          </a:prstGeom>
          <a:noFill/>
          <a:ln w="9525">
            <a:noFill/>
            <a:miter lim="800000"/>
            <a:headEnd/>
            <a:tailEnd/>
          </a:ln>
          <a:effectLst/>
        </p:spPr>
        <p:txBody>
          <a:bodyPr wrap="none">
            <a:spAutoFit/>
          </a:bodyPr>
          <a:lstStyle/>
          <a:p>
            <a:pPr>
              <a:buFontTx/>
              <a:buNone/>
            </a:pPr>
            <a:r>
              <a:rPr lang="en-US" sz="2000" b="1"/>
              <a:t>time</a:t>
            </a:r>
          </a:p>
        </p:txBody>
      </p:sp>
      <p:sp>
        <p:nvSpPr>
          <p:cNvPr id="85" name="Text Box 13"/>
          <p:cNvSpPr txBox="1">
            <a:spLocks noChangeArrowheads="1"/>
          </p:cNvSpPr>
          <p:nvPr/>
        </p:nvSpPr>
        <p:spPr bwMode="auto">
          <a:xfrm>
            <a:off x="685800" y="2082740"/>
            <a:ext cx="1041760" cy="400110"/>
          </a:xfrm>
          <a:prstGeom prst="rect">
            <a:avLst/>
          </a:prstGeom>
          <a:noFill/>
          <a:ln w="9525">
            <a:noFill/>
            <a:miter lim="800000"/>
            <a:headEnd/>
            <a:tailEnd/>
          </a:ln>
          <a:effectLst/>
        </p:spPr>
        <p:txBody>
          <a:bodyPr wrap="none">
            <a:spAutoFit/>
          </a:bodyPr>
          <a:lstStyle/>
          <a:p>
            <a:pPr>
              <a:buFontTx/>
              <a:buNone/>
            </a:pPr>
            <a:r>
              <a:rPr lang="en-US" sz="2000" b="1" dirty="0"/>
              <a:t>window</a:t>
            </a:r>
          </a:p>
        </p:txBody>
      </p:sp>
      <p:sp>
        <p:nvSpPr>
          <p:cNvPr id="86" name="Rectangle 14"/>
          <p:cNvSpPr>
            <a:spLocks noChangeArrowheads="1"/>
          </p:cNvSpPr>
          <p:nvPr/>
        </p:nvSpPr>
        <p:spPr bwMode="auto">
          <a:xfrm>
            <a:off x="1133475" y="5091052"/>
            <a:ext cx="1609725" cy="347663"/>
          </a:xfrm>
          <a:prstGeom prst="rect">
            <a:avLst/>
          </a:prstGeom>
          <a:solidFill>
            <a:srgbClr val="0066FF"/>
          </a:solidFill>
          <a:ln w="9525">
            <a:solidFill>
              <a:schemeClr val="tx1"/>
            </a:solidFill>
            <a:miter lim="800000"/>
            <a:headEnd/>
            <a:tailEnd/>
          </a:ln>
          <a:effectLst/>
        </p:spPr>
        <p:txBody>
          <a:bodyPr wrap="none" anchor="ctr"/>
          <a:lstStyle/>
          <a:p>
            <a:endParaRPr lang="en-US" sz="2000" b="1"/>
          </a:p>
        </p:txBody>
      </p:sp>
      <p:sp>
        <p:nvSpPr>
          <p:cNvPr id="87" name="Text Box 15"/>
          <p:cNvSpPr txBox="1">
            <a:spLocks noChangeArrowheads="1"/>
          </p:cNvSpPr>
          <p:nvPr/>
        </p:nvSpPr>
        <p:spPr bwMode="auto">
          <a:xfrm>
            <a:off x="1644650" y="5086290"/>
            <a:ext cx="476412" cy="400110"/>
          </a:xfrm>
          <a:prstGeom prst="rect">
            <a:avLst/>
          </a:prstGeom>
          <a:noFill/>
          <a:ln w="9525">
            <a:noFill/>
            <a:miter lim="800000"/>
            <a:headEnd/>
            <a:tailEnd/>
          </a:ln>
          <a:effectLst/>
        </p:spPr>
        <p:txBody>
          <a:bodyPr wrap="none">
            <a:spAutoFit/>
          </a:bodyPr>
          <a:lstStyle/>
          <a:p>
            <a:pPr>
              <a:buFontTx/>
              <a:buNone/>
            </a:pPr>
            <a:r>
              <a:rPr lang="en-US" sz="2000" b="1"/>
              <a:t>CA</a:t>
            </a:r>
          </a:p>
        </p:txBody>
      </p:sp>
      <p:sp>
        <p:nvSpPr>
          <p:cNvPr id="88" name="Rectangle 16"/>
          <p:cNvSpPr>
            <a:spLocks noChangeArrowheads="1"/>
          </p:cNvSpPr>
          <p:nvPr/>
        </p:nvSpPr>
        <p:spPr bwMode="auto">
          <a:xfrm>
            <a:off x="2741613" y="5087877"/>
            <a:ext cx="204787" cy="347663"/>
          </a:xfrm>
          <a:prstGeom prst="rect">
            <a:avLst/>
          </a:prstGeom>
          <a:solidFill>
            <a:srgbClr val="00CC00"/>
          </a:solidFill>
          <a:ln w="9525">
            <a:solidFill>
              <a:schemeClr val="tx1"/>
            </a:solidFill>
            <a:miter lim="800000"/>
            <a:headEnd/>
            <a:tailEnd/>
          </a:ln>
          <a:effectLst/>
        </p:spPr>
        <p:txBody>
          <a:bodyPr wrap="none" anchor="ctr"/>
          <a:lstStyle/>
          <a:p>
            <a:pPr algn="ctr">
              <a:buFontTx/>
              <a:buNone/>
            </a:pPr>
            <a:endParaRPr lang="en-US" sz="2000" b="1"/>
          </a:p>
        </p:txBody>
      </p:sp>
      <p:sp>
        <p:nvSpPr>
          <p:cNvPr id="89" name="Rectangle 17"/>
          <p:cNvSpPr>
            <a:spLocks noChangeArrowheads="1"/>
          </p:cNvSpPr>
          <p:nvPr/>
        </p:nvSpPr>
        <p:spPr bwMode="auto">
          <a:xfrm>
            <a:off x="2947988" y="5087877"/>
            <a:ext cx="733425" cy="347663"/>
          </a:xfrm>
          <a:prstGeom prst="rect">
            <a:avLst/>
          </a:prstGeom>
          <a:solidFill>
            <a:srgbClr val="0066FF"/>
          </a:solidFill>
          <a:ln w="9525">
            <a:solidFill>
              <a:schemeClr val="tx1"/>
            </a:solidFill>
            <a:miter lim="800000"/>
            <a:headEnd/>
            <a:tailEnd/>
          </a:ln>
          <a:effectLst/>
        </p:spPr>
        <p:txBody>
          <a:bodyPr wrap="none" anchor="ctr"/>
          <a:lstStyle/>
          <a:p>
            <a:endParaRPr lang="en-US" sz="2000" b="1"/>
          </a:p>
        </p:txBody>
      </p:sp>
      <p:sp>
        <p:nvSpPr>
          <p:cNvPr id="90" name="Rectangle 18"/>
          <p:cNvSpPr>
            <a:spLocks noChangeArrowheads="1"/>
          </p:cNvSpPr>
          <p:nvPr/>
        </p:nvSpPr>
        <p:spPr bwMode="auto">
          <a:xfrm>
            <a:off x="3667125" y="5092640"/>
            <a:ext cx="231775" cy="341312"/>
          </a:xfrm>
          <a:prstGeom prst="rect">
            <a:avLst/>
          </a:prstGeom>
          <a:solidFill>
            <a:srgbClr val="00CC00"/>
          </a:solidFill>
          <a:ln w="9525">
            <a:solidFill>
              <a:schemeClr val="tx1"/>
            </a:solidFill>
            <a:miter lim="800000"/>
            <a:headEnd/>
            <a:tailEnd/>
          </a:ln>
          <a:effectLst/>
        </p:spPr>
        <p:txBody>
          <a:bodyPr wrap="none" anchor="ctr"/>
          <a:lstStyle/>
          <a:p>
            <a:pPr algn="ctr">
              <a:buFontTx/>
              <a:buNone/>
            </a:pPr>
            <a:endParaRPr lang="en-US" sz="2000" b="1"/>
          </a:p>
        </p:txBody>
      </p:sp>
      <p:sp>
        <p:nvSpPr>
          <p:cNvPr id="91" name="Rectangle 19"/>
          <p:cNvSpPr>
            <a:spLocks noChangeArrowheads="1"/>
          </p:cNvSpPr>
          <p:nvPr/>
        </p:nvSpPr>
        <p:spPr bwMode="auto">
          <a:xfrm>
            <a:off x="3900488" y="5087877"/>
            <a:ext cx="2408237" cy="347663"/>
          </a:xfrm>
          <a:prstGeom prst="rect">
            <a:avLst/>
          </a:prstGeom>
          <a:solidFill>
            <a:srgbClr val="0066FF"/>
          </a:solidFill>
          <a:ln w="9525">
            <a:solidFill>
              <a:schemeClr val="tx1"/>
            </a:solidFill>
            <a:miter lim="800000"/>
            <a:headEnd/>
            <a:tailEnd/>
          </a:ln>
          <a:effectLst/>
        </p:spPr>
        <p:txBody>
          <a:bodyPr wrap="none" anchor="ctr"/>
          <a:lstStyle/>
          <a:p>
            <a:endParaRPr lang="en-US" sz="2000" b="1"/>
          </a:p>
        </p:txBody>
      </p:sp>
      <p:sp>
        <p:nvSpPr>
          <p:cNvPr id="92" name="Rectangle 20"/>
          <p:cNvSpPr>
            <a:spLocks noChangeArrowheads="1"/>
          </p:cNvSpPr>
          <p:nvPr/>
        </p:nvSpPr>
        <p:spPr bwMode="auto">
          <a:xfrm>
            <a:off x="6299200" y="5091052"/>
            <a:ext cx="295275" cy="341313"/>
          </a:xfrm>
          <a:prstGeom prst="rect">
            <a:avLst/>
          </a:prstGeom>
          <a:solidFill>
            <a:srgbClr val="00CC00"/>
          </a:solidFill>
          <a:ln w="9525">
            <a:solidFill>
              <a:schemeClr val="tx1"/>
            </a:solidFill>
            <a:miter lim="800000"/>
            <a:headEnd/>
            <a:tailEnd/>
          </a:ln>
          <a:effectLst/>
        </p:spPr>
        <p:txBody>
          <a:bodyPr wrap="none" anchor="ctr"/>
          <a:lstStyle/>
          <a:p>
            <a:pPr algn="ctr">
              <a:buFontTx/>
              <a:buNone/>
            </a:pPr>
            <a:endParaRPr lang="en-US" sz="2000" b="1"/>
          </a:p>
        </p:txBody>
      </p:sp>
      <p:sp>
        <p:nvSpPr>
          <p:cNvPr id="93" name="Rectangle 21"/>
          <p:cNvSpPr>
            <a:spLocks noChangeArrowheads="1"/>
          </p:cNvSpPr>
          <p:nvPr/>
        </p:nvSpPr>
        <p:spPr bwMode="auto">
          <a:xfrm>
            <a:off x="6591300" y="5092640"/>
            <a:ext cx="1068388" cy="341312"/>
          </a:xfrm>
          <a:prstGeom prst="rect">
            <a:avLst/>
          </a:prstGeom>
          <a:solidFill>
            <a:srgbClr val="0066FF"/>
          </a:solidFill>
          <a:ln w="9525">
            <a:solidFill>
              <a:schemeClr val="tx1"/>
            </a:solidFill>
            <a:miter lim="800000"/>
            <a:headEnd/>
            <a:tailEnd/>
          </a:ln>
          <a:effectLst/>
        </p:spPr>
        <p:txBody>
          <a:bodyPr wrap="none" anchor="ctr"/>
          <a:lstStyle/>
          <a:p>
            <a:endParaRPr lang="en-US" sz="2000" b="1"/>
          </a:p>
        </p:txBody>
      </p:sp>
      <p:sp>
        <p:nvSpPr>
          <p:cNvPr id="94" name="Text Box 22"/>
          <p:cNvSpPr txBox="1">
            <a:spLocks noChangeArrowheads="1"/>
          </p:cNvSpPr>
          <p:nvPr/>
        </p:nvSpPr>
        <p:spPr bwMode="auto">
          <a:xfrm>
            <a:off x="833438" y="5769114"/>
            <a:ext cx="2957989" cy="707886"/>
          </a:xfrm>
          <a:prstGeom prst="rect">
            <a:avLst/>
          </a:prstGeom>
          <a:noFill/>
          <a:ln w="9525">
            <a:solidFill>
              <a:schemeClr val="tx2"/>
            </a:solidFill>
            <a:miter lim="800000"/>
            <a:headEnd/>
            <a:tailEnd/>
          </a:ln>
          <a:effectLst/>
        </p:spPr>
        <p:txBody>
          <a:bodyPr wrap="none">
            <a:spAutoFit/>
          </a:bodyPr>
          <a:lstStyle/>
          <a:p>
            <a:pPr>
              <a:buFontTx/>
              <a:buNone/>
            </a:pPr>
            <a:r>
              <a:rPr lang="en-US" sz="2000" b="1"/>
              <a:t>SS: Slow Start</a:t>
            </a:r>
          </a:p>
          <a:p>
            <a:pPr>
              <a:buFontTx/>
              <a:buNone/>
            </a:pPr>
            <a:r>
              <a:rPr lang="en-US" sz="2000" b="1"/>
              <a:t>CA: Congestion Avoidance</a:t>
            </a:r>
          </a:p>
        </p:txBody>
      </p:sp>
      <p:sp>
        <p:nvSpPr>
          <p:cNvPr id="95" name="Line 23"/>
          <p:cNvSpPr>
            <a:spLocks noChangeShapeType="1"/>
          </p:cNvSpPr>
          <p:nvPr/>
        </p:nvSpPr>
        <p:spPr bwMode="auto">
          <a:xfrm flipV="1">
            <a:off x="889000" y="2489140"/>
            <a:ext cx="0" cy="2511425"/>
          </a:xfrm>
          <a:prstGeom prst="line">
            <a:avLst/>
          </a:prstGeom>
          <a:noFill/>
          <a:ln w="38100">
            <a:solidFill>
              <a:schemeClr val="tx1"/>
            </a:solidFill>
            <a:miter lim="800000"/>
            <a:headEnd/>
            <a:tailEnd type="triangle" w="med" len="med"/>
          </a:ln>
          <a:effectLst/>
        </p:spPr>
        <p:txBody>
          <a:bodyPr/>
          <a:lstStyle/>
          <a:p>
            <a:endParaRPr lang="en-US" sz="2000" b="1"/>
          </a:p>
        </p:txBody>
      </p:sp>
      <p:sp>
        <p:nvSpPr>
          <p:cNvPr id="96" name="Line 24"/>
          <p:cNvSpPr>
            <a:spLocks noChangeShapeType="1"/>
          </p:cNvSpPr>
          <p:nvPr/>
        </p:nvSpPr>
        <p:spPr bwMode="auto">
          <a:xfrm>
            <a:off x="889000" y="5013265"/>
            <a:ext cx="7277100" cy="0"/>
          </a:xfrm>
          <a:prstGeom prst="line">
            <a:avLst/>
          </a:prstGeom>
          <a:noFill/>
          <a:ln w="38100">
            <a:solidFill>
              <a:schemeClr val="tx1"/>
            </a:solidFill>
            <a:miter lim="800000"/>
            <a:headEnd/>
            <a:tailEnd type="triangle" w="med" len="med"/>
          </a:ln>
          <a:effectLst/>
        </p:spPr>
        <p:txBody>
          <a:bodyPr/>
          <a:lstStyle/>
          <a:p>
            <a:endParaRPr lang="en-US" sz="2000" b="1"/>
          </a:p>
        </p:txBody>
      </p:sp>
      <p:sp>
        <p:nvSpPr>
          <p:cNvPr id="25" name="TextBox 24"/>
          <p:cNvSpPr txBox="1"/>
          <p:nvPr/>
        </p:nvSpPr>
        <p:spPr>
          <a:xfrm>
            <a:off x="533400" y="914400"/>
            <a:ext cx="2286000" cy="523220"/>
          </a:xfrm>
          <a:prstGeom prst="rect">
            <a:avLst/>
          </a:prstGeom>
          <a:noFill/>
          <a:ln>
            <a:solidFill>
              <a:srgbClr val="C00000"/>
            </a:solidFill>
          </a:ln>
        </p:spPr>
        <p:txBody>
          <a:bodyPr wrap="square" rtlCol="0">
            <a:spAutoFit/>
          </a:bodyPr>
          <a:lstStyle/>
          <a:p>
            <a:pPr algn="ctr" rtl="0"/>
            <a:r>
              <a:rPr lang="en-US" sz="2800" b="1" kern="1200" dirty="0">
                <a:ln>
                  <a:solidFill>
                    <a:schemeClr val="tx1"/>
                  </a:solidFill>
                </a:ln>
                <a:solidFill>
                  <a:srgbClr val="C00000"/>
                </a:solidFill>
                <a:latin typeface="Arial" pitchFamily="34" charset="0"/>
                <a:ea typeface="+mn-ea"/>
                <a:cs typeface="Arial" pitchFamily="34" charset="0"/>
              </a:rPr>
              <a:t>TCP Tahoe</a:t>
            </a:r>
          </a:p>
        </p:txBody>
      </p:sp>
      <p:sp>
        <p:nvSpPr>
          <p:cNvPr id="26" name="TextBox 25"/>
          <p:cNvSpPr txBox="1"/>
          <p:nvPr/>
        </p:nvSpPr>
        <p:spPr>
          <a:xfrm>
            <a:off x="0" y="0"/>
            <a:ext cx="9144000" cy="646331"/>
          </a:xfrm>
          <a:prstGeom prst="rect">
            <a:avLst/>
          </a:prstGeom>
          <a:solidFill>
            <a:schemeClr val="accent6">
              <a:lumMod val="75000"/>
            </a:schemeClr>
          </a:solidFill>
        </p:spPr>
        <p:txBody>
          <a:bodyPr wrap="square" rtlCol="0">
            <a:spAutoFit/>
          </a:bodyPr>
          <a:lstStyle/>
          <a:p>
            <a:pPr algn="ctr" rtl="0"/>
            <a:r>
              <a:rPr lang="en-US" sz="3600" b="1" dirty="0">
                <a:ln>
                  <a:solidFill>
                    <a:schemeClr val="bg1"/>
                  </a:solidFill>
                </a:ln>
                <a:solidFill>
                  <a:schemeClr val="tx2"/>
                </a:solidFill>
                <a:latin typeface="Tahoma" pitchFamily="34" charset="0"/>
                <a:cs typeface="Tahoma" pitchFamily="34" charset="0"/>
              </a:rPr>
              <a:t>TCP Tahoe: </a:t>
            </a:r>
            <a:r>
              <a:rPr lang="en-US" sz="3600" b="1" dirty="0">
                <a:ln>
                  <a:solidFill>
                    <a:schemeClr val="tx1"/>
                  </a:solidFill>
                </a:ln>
                <a:solidFill>
                  <a:schemeClr val="bg1"/>
                </a:solidFill>
                <a:latin typeface="Tahoma" pitchFamily="34" charset="0"/>
                <a:cs typeface="Tahoma" pitchFamily="34" charset="0"/>
              </a:rPr>
              <a:t>SS, CA and fast-retransmit</a:t>
            </a:r>
            <a:endParaRPr lang="th-TH" sz="4800" b="1" kern="1200" dirty="0">
              <a:ln>
                <a:solidFill>
                  <a:schemeClr val="bg2"/>
                </a:solidFill>
              </a:ln>
              <a:latin typeface="Tahoma" pitchFamily="34" charset="0"/>
              <a:ea typeface="+mn-ea"/>
              <a:cs typeface="Tahoma" pitchFamily="34" charset="0"/>
            </a:endParaRPr>
          </a:p>
        </p:txBody>
      </p:sp>
      <p:cxnSp>
        <p:nvCxnSpPr>
          <p:cNvPr id="27" name="Straight Connector 26"/>
          <p:cNvCxnSpPr/>
          <p:nvPr/>
        </p:nvCxnSpPr>
        <p:spPr>
          <a:xfrm rot="5400000">
            <a:off x="1677194" y="3896458"/>
            <a:ext cx="2133600"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79" idx="1"/>
          </p:cNvCxnSpPr>
          <p:nvPr/>
        </p:nvCxnSpPr>
        <p:spPr>
          <a:xfrm rot="5400000">
            <a:off x="2905920" y="4190146"/>
            <a:ext cx="1525587" cy="22225"/>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5093495" y="3756757"/>
            <a:ext cx="2363787" cy="5397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4648200" y="838200"/>
            <a:ext cx="4387291" cy="1200329"/>
          </a:xfrm>
          <a:prstGeom prst="rect">
            <a:avLst/>
          </a:prstGeom>
        </p:spPr>
        <p:txBody>
          <a:bodyPr wrap="none">
            <a:spAutoFit/>
          </a:bodyPr>
          <a:lstStyle/>
          <a:p>
            <a:r>
              <a:rPr lang="en-US" dirty="0">
                <a:latin typeface="Arial Narrow" pitchFamily="34" charset="0"/>
              </a:rPr>
              <a:t>After a loss event “</a:t>
            </a:r>
            <a:r>
              <a:rPr lang="en-US" b="1" dirty="0">
                <a:latin typeface="Arial Narrow" pitchFamily="34" charset="0"/>
              </a:rPr>
              <a:t>time-out</a:t>
            </a:r>
            <a:r>
              <a:rPr lang="en-US" dirty="0">
                <a:latin typeface="Arial Narrow" pitchFamily="34" charset="0"/>
              </a:rPr>
              <a:t>” or “</a:t>
            </a:r>
            <a:r>
              <a:rPr lang="en-US" b="1" dirty="0">
                <a:latin typeface="Arial Narrow" pitchFamily="34" charset="0"/>
              </a:rPr>
              <a:t>Duplicate ACKs</a:t>
            </a:r>
            <a:r>
              <a:rPr lang="en-US" dirty="0">
                <a:latin typeface="Arial Narrow" pitchFamily="34" charset="0"/>
              </a:rPr>
              <a:t>”</a:t>
            </a:r>
          </a:p>
          <a:p>
            <a:pPr>
              <a:buFontTx/>
              <a:buChar char="-"/>
            </a:pPr>
            <a:r>
              <a:rPr lang="en-US" dirty="0">
                <a:latin typeface="Arial Narrow" pitchFamily="34" charset="0"/>
              </a:rPr>
              <a:t> </a:t>
            </a:r>
            <a:r>
              <a:rPr lang="en-US" dirty="0" err="1">
                <a:latin typeface="Arial Narrow" pitchFamily="34" charset="0"/>
              </a:rPr>
              <a:t>SSthreshold</a:t>
            </a:r>
            <a:r>
              <a:rPr lang="en-US" dirty="0">
                <a:latin typeface="Arial Narrow" pitchFamily="34" charset="0"/>
              </a:rPr>
              <a:t> = </a:t>
            </a:r>
            <a:r>
              <a:rPr lang="en-US" dirty="0" err="1">
                <a:latin typeface="Arial Narrow" pitchFamily="34" charset="0"/>
              </a:rPr>
              <a:t>CongestionWindow</a:t>
            </a:r>
            <a:r>
              <a:rPr lang="en-US" dirty="0">
                <a:latin typeface="Arial Narrow" pitchFamily="34" charset="0"/>
              </a:rPr>
              <a:t> / 2 </a:t>
            </a:r>
          </a:p>
          <a:p>
            <a:pPr>
              <a:buFontTx/>
              <a:buChar char="-"/>
            </a:pPr>
            <a:r>
              <a:rPr lang="en-US" dirty="0">
                <a:latin typeface="Arial Narrow" pitchFamily="34" charset="0"/>
              </a:rPr>
              <a:t> Congestion window cut to 1 MSS</a:t>
            </a:r>
            <a:endParaRPr lang="en-US" dirty="0"/>
          </a:p>
          <a:p>
            <a:pPr>
              <a:buFontTx/>
              <a:buChar char="-"/>
            </a:pPr>
            <a:r>
              <a:rPr lang="en-US" dirty="0">
                <a:latin typeface="Arial Narrow" pitchFamily="34" charset="0"/>
              </a:rPr>
              <a:t> Enter slow-start phase</a:t>
            </a:r>
          </a:p>
        </p:txBody>
      </p:sp>
    </p:spTree>
    <p:extLst>
      <p:ext uri="{BB962C8B-B14F-4D97-AF65-F5344CB8AC3E}">
        <p14:creationId xmlns:p14="http://schemas.microsoft.com/office/powerpoint/2010/main" val="3432209062"/>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 name="Picture 115" descr="Picture2.png"/>
          <p:cNvPicPr>
            <a:picLocks noChangeAspect="1"/>
          </p:cNvPicPr>
          <p:nvPr/>
        </p:nvPicPr>
        <p:blipFill>
          <a:blip r:embed="rId3" cstate="print"/>
          <a:stretch>
            <a:fillRect/>
          </a:stretch>
        </p:blipFill>
        <p:spPr>
          <a:xfrm>
            <a:off x="305153" y="2895600"/>
            <a:ext cx="6449169" cy="3657600"/>
          </a:xfrm>
          <a:prstGeom prst="rect">
            <a:avLst/>
          </a:prstGeom>
        </p:spPr>
      </p:pic>
      <p:cxnSp>
        <p:nvCxnSpPr>
          <p:cNvPr id="8" name="Straight Connector 7"/>
          <p:cNvCxnSpPr/>
          <p:nvPr/>
        </p:nvCxnSpPr>
        <p:spPr>
          <a:xfrm rot="5400000">
            <a:off x="1623854" y="3938746"/>
            <a:ext cx="868680"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2247106" y="4305300"/>
            <a:ext cx="686594" cy="794"/>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3822192" y="3779520"/>
            <a:ext cx="1005840"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0" y="0"/>
            <a:ext cx="9144000" cy="646331"/>
          </a:xfrm>
          <a:prstGeom prst="rect">
            <a:avLst/>
          </a:prstGeom>
          <a:solidFill>
            <a:schemeClr val="accent6">
              <a:lumMod val="75000"/>
            </a:schemeClr>
          </a:solidFill>
        </p:spPr>
        <p:txBody>
          <a:bodyPr wrap="square" rtlCol="0">
            <a:spAutoFit/>
          </a:bodyPr>
          <a:lstStyle/>
          <a:p>
            <a:pPr algn="ctr" rtl="0"/>
            <a:r>
              <a:rPr lang="en-US" sz="3600" b="1" dirty="0">
                <a:ln>
                  <a:solidFill>
                    <a:schemeClr val="bg1"/>
                  </a:solidFill>
                </a:ln>
                <a:solidFill>
                  <a:schemeClr val="tx2"/>
                </a:solidFill>
                <a:latin typeface="Tahoma" pitchFamily="34" charset="0"/>
                <a:cs typeface="Tahoma" pitchFamily="34" charset="0"/>
              </a:rPr>
              <a:t>TCP Reno: </a:t>
            </a:r>
            <a:r>
              <a:rPr lang="en-US" sz="3600" b="1" dirty="0">
                <a:ln>
                  <a:solidFill>
                    <a:schemeClr val="tx1"/>
                  </a:solidFill>
                </a:ln>
                <a:solidFill>
                  <a:schemeClr val="bg1"/>
                </a:solidFill>
                <a:latin typeface="Tahoma" pitchFamily="34" charset="0"/>
                <a:cs typeface="Tahoma" pitchFamily="34" charset="0"/>
              </a:rPr>
              <a:t>TCP Tahoe +Fast Recovery</a:t>
            </a:r>
          </a:p>
        </p:txBody>
      </p:sp>
      <p:sp>
        <p:nvSpPr>
          <p:cNvPr id="10" name="TextBox 9"/>
          <p:cNvSpPr txBox="1"/>
          <p:nvPr/>
        </p:nvSpPr>
        <p:spPr>
          <a:xfrm>
            <a:off x="457200" y="1143000"/>
            <a:ext cx="2286000" cy="523220"/>
          </a:xfrm>
          <a:prstGeom prst="rect">
            <a:avLst/>
          </a:prstGeom>
          <a:noFill/>
          <a:ln>
            <a:solidFill>
              <a:srgbClr val="C00000"/>
            </a:solidFill>
          </a:ln>
        </p:spPr>
        <p:txBody>
          <a:bodyPr wrap="square" rtlCol="0">
            <a:spAutoFit/>
          </a:bodyPr>
          <a:lstStyle/>
          <a:p>
            <a:pPr algn="ctr" rtl="0"/>
            <a:r>
              <a:rPr lang="en-US" sz="2800" b="1" kern="1200" dirty="0">
                <a:ln>
                  <a:solidFill>
                    <a:schemeClr val="tx1"/>
                  </a:solidFill>
                </a:ln>
                <a:solidFill>
                  <a:srgbClr val="C00000"/>
                </a:solidFill>
                <a:latin typeface="Arial" pitchFamily="34" charset="0"/>
                <a:ea typeface="+mn-ea"/>
                <a:cs typeface="Arial" pitchFamily="34" charset="0"/>
              </a:rPr>
              <a:t>TCP Reno</a:t>
            </a:r>
          </a:p>
        </p:txBody>
      </p:sp>
      <p:sp>
        <p:nvSpPr>
          <p:cNvPr id="11" name="Rectangle 10"/>
          <p:cNvSpPr/>
          <p:nvPr/>
        </p:nvSpPr>
        <p:spPr>
          <a:xfrm>
            <a:off x="5257800" y="990600"/>
            <a:ext cx="3843578" cy="3477875"/>
          </a:xfrm>
          <a:prstGeom prst="rect">
            <a:avLst/>
          </a:prstGeom>
        </p:spPr>
        <p:txBody>
          <a:bodyPr wrap="square">
            <a:spAutoFit/>
          </a:bodyPr>
          <a:lstStyle/>
          <a:p>
            <a:r>
              <a:rPr lang="en-US" sz="2000" dirty="0">
                <a:latin typeface="Arial Narrow" pitchFamily="34" charset="0"/>
              </a:rPr>
              <a:t>After a loss event “</a:t>
            </a:r>
            <a:r>
              <a:rPr lang="en-US" sz="2000" b="1" dirty="0">
                <a:latin typeface="Arial Narrow" pitchFamily="34" charset="0"/>
              </a:rPr>
              <a:t>timer time-out</a:t>
            </a:r>
            <a:r>
              <a:rPr lang="en-US" sz="2000" dirty="0">
                <a:latin typeface="Arial Narrow" pitchFamily="34" charset="0"/>
              </a:rPr>
              <a:t>”</a:t>
            </a:r>
          </a:p>
          <a:p>
            <a:pPr>
              <a:buFontTx/>
              <a:buChar char="-"/>
            </a:pPr>
            <a:r>
              <a:rPr lang="en-US" sz="2000" dirty="0">
                <a:latin typeface="Arial Narrow" pitchFamily="34" charset="0"/>
              </a:rPr>
              <a:t> </a:t>
            </a:r>
            <a:r>
              <a:rPr lang="en-US" sz="2000" dirty="0" err="1">
                <a:latin typeface="Arial Narrow" pitchFamily="34" charset="0"/>
              </a:rPr>
              <a:t>SSthreshold</a:t>
            </a:r>
            <a:r>
              <a:rPr lang="en-US" sz="2000" dirty="0">
                <a:latin typeface="Arial Narrow" pitchFamily="34" charset="0"/>
              </a:rPr>
              <a:t> = </a:t>
            </a:r>
            <a:r>
              <a:rPr lang="en-US" sz="2000" dirty="0" err="1">
                <a:latin typeface="Arial Narrow" pitchFamily="34" charset="0"/>
              </a:rPr>
              <a:t>CongestionWindow</a:t>
            </a:r>
            <a:r>
              <a:rPr lang="en-US" sz="2000" dirty="0">
                <a:latin typeface="Arial Narrow" pitchFamily="34" charset="0"/>
              </a:rPr>
              <a:t> / 2</a:t>
            </a:r>
          </a:p>
          <a:p>
            <a:pPr>
              <a:buFontTx/>
              <a:buChar char="-"/>
            </a:pPr>
            <a:r>
              <a:rPr lang="en-US" sz="2000" dirty="0">
                <a:latin typeface="Arial Narrow" pitchFamily="34" charset="0"/>
              </a:rPr>
              <a:t> Congestion window cut to 1 MSS</a:t>
            </a:r>
            <a:endParaRPr lang="en-US" sz="2000" dirty="0"/>
          </a:p>
          <a:p>
            <a:pPr>
              <a:buFontTx/>
              <a:buChar char="-"/>
            </a:pPr>
            <a:r>
              <a:rPr lang="en-US" sz="2000" dirty="0">
                <a:latin typeface="Arial Narrow" pitchFamily="34" charset="0"/>
              </a:rPr>
              <a:t> Enter slow-start phase</a:t>
            </a:r>
          </a:p>
          <a:p>
            <a:endParaRPr lang="en-US" sz="2000" dirty="0">
              <a:latin typeface="Arial Narrow" pitchFamily="34" charset="0"/>
            </a:endParaRPr>
          </a:p>
          <a:p>
            <a:r>
              <a:rPr lang="en-US" sz="2000" dirty="0">
                <a:latin typeface="Arial Narrow" pitchFamily="34" charset="0"/>
              </a:rPr>
              <a:t>After a loss event “</a:t>
            </a:r>
            <a:r>
              <a:rPr lang="en-US" sz="2000" b="1" dirty="0">
                <a:latin typeface="Arial Narrow" pitchFamily="34" charset="0"/>
              </a:rPr>
              <a:t>Duplicate ACKs</a:t>
            </a:r>
            <a:r>
              <a:rPr lang="en-US" sz="2000" dirty="0">
                <a:latin typeface="Arial Narrow" pitchFamily="34" charset="0"/>
              </a:rPr>
              <a:t>”</a:t>
            </a:r>
          </a:p>
          <a:p>
            <a:pPr>
              <a:buFontTx/>
              <a:buChar char="-"/>
            </a:pPr>
            <a:r>
              <a:rPr lang="en-US" sz="2000" dirty="0">
                <a:latin typeface="Arial Narrow" pitchFamily="34" charset="0"/>
              </a:rPr>
              <a:t> Congestion window cut to half</a:t>
            </a:r>
          </a:p>
          <a:p>
            <a:pPr>
              <a:buFontTx/>
              <a:buChar char="-"/>
            </a:pPr>
            <a:r>
              <a:rPr lang="en-US" sz="2000" dirty="0">
                <a:latin typeface="Arial Narrow" pitchFamily="34" charset="0"/>
              </a:rPr>
              <a:t> </a:t>
            </a:r>
            <a:r>
              <a:rPr lang="en-US" sz="2000" dirty="0" err="1">
                <a:latin typeface="Arial Narrow" pitchFamily="34" charset="0"/>
              </a:rPr>
              <a:t>SSthreshold</a:t>
            </a:r>
            <a:r>
              <a:rPr lang="en-US" sz="2000" dirty="0">
                <a:latin typeface="Arial Narrow" pitchFamily="34" charset="0"/>
              </a:rPr>
              <a:t> = </a:t>
            </a:r>
            <a:r>
              <a:rPr lang="en-US" sz="2000" dirty="0" err="1">
                <a:latin typeface="Arial Narrow" pitchFamily="34" charset="0"/>
              </a:rPr>
              <a:t>CongestionWindow</a:t>
            </a:r>
            <a:r>
              <a:rPr lang="en-US" sz="2000" dirty="0">
                <a:latin typeface="Arial Narrow" pitchFamily="34" charset="0"/>
              </a:rPr>
              <a:t>/2</a:t>
            </a:r>
          </a:p>
          <a:p>
            <a:pPr>
              <a:buFontTx/>
              <a:buChar char="-"/>
            </a:pPr>
            <a:r>
              <a:rPr lang="en-US" sz="2000" dirty="0">
                <a:latin typeface="Arial Narrow" pitchFamily="34" charset="0"/>
              </a:rPr>
              <a:t> Fast re-transmit</a:t>
            </a:r>
          </a:p>
          <a:p>
            <a:pPr>
              <a:buFontTx/>
              <a:buChar char="-"/>
            </a:pPr>
            <a:r>
              <a:rPr lang="en-US" sz="2000" dirty="0">
                <a:latin typeface="Arial Narrow" pitchFamily="34" charset="0"/>
              </a:rPr>
              <a:t> </a:t>
            </a:r>
            <a:r>
              <a:rPr lang="en-US" sz="2000" u="sng" dirty="0">
                <a:latin typeface="Arial Narrow" pitchFamily="34" charset="0"/>
              </a:rPr>
              <a:t>Do not</a:t>
            </a:r>
            <a:r>
              <a:rPr lang="en-US" sz="2000" dirty="0">
                <a:latin typeface="Arial Narrow" pitchFamily="34" charset="0"/>
              </a:rPr>
              <a:t> enter slow-start (</a:t>
            </a:r>
            <a:r>
              <a:rPr lang="en-US" sz="2000" i="1" dirty="0">
                <a:latin typeface="Arial Narrow" pitchFamily="34" charset="0"/>
              </a:rPr>
              <a:t>called </a:t>
            </a:r>
          </a:p>
          <a:p>
            <a:r>
              <a:rPr lang="en-US" sz="2000" i="1" dirty="0">
                <a:latin typeface="Arial Narrow" pitchFamily="34" charset="0"/>
              </a:rPr>
              <a:t>  fast recovery)</a:t>
            </a:r>
            <a:endParaRPr lang="en-US" sz="2000" dirty="0">
              <a:latin typeface="Arial Narrow" pitchFamily="34" charset="0"/>
            </a:endParaRPr>
          </a:p>
        </p:txBody>
      </p:sp>
    </p:spTree>
    <p:extLst>
      <p:ext uri="{BB962C8B-B14F-4D97-AF65-F5344CB8AC3E}">
        <p14:creationId xmlns:p14="http://schemas.microsoft.com/office/powerpoint/2010/main" val="287673008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Recall the TCP Header</a:t>
            </a:r>
          </a:p>
        </p:txBody>
      </p:sp>
      <p:sp>
        <p:nvSpPr>
          <p:cNvPr id="4100" name="Rectangle 4"/>
          <p:cNvSpPr>
            <a:spLocks noChangeArrowheads="1"/>
          </p:cNvSpPr>
          <p:nvPr/>
        </p:nvSpPr>
        <p:spPr bwMode="auto">
          <a:xfrm>
            <a:off x="4495800" y="1676400"/>
            <a:ext cx="3352800" cy="609600"/>
          </a:xfrm>
          <a:prstGeom prst="rect">
            <a:avLst/>
          </a:prstGeom>
          <a:solidFill>
            <a:schemeClr val="accent1"/>
          </a:solidFill>
          <a:ln w="9525">
            <a:solidFill>
              <a:schemeClr val="tx1"/>
            </a:solidFill>
            <a:miter lim="800000"/>
            <a:headEnd/>
            <a:tailEnd/>
          </a:ln>
          <a:effectLst/>
        </p:spPr>
        <p:txBody>
          <a:bodyPr wrap="none" anchor="ctr"/>
          <a:lstStyle/>
          <a:p>
            <a:pPr algn="ctr"/>
            <a:r>
              <a:rPr lang="en-US"/>
              <a:t> destination port address</a:t>
            </a:r>
          </a:p>
        </p:txBody>
      </p:sp>
      <p:sp>
        <p:nvSpPr>
          <p:cNvPr id="4101" name="Rectangle 5"/>
          <p:cNvSpPr>
            <a:spLocks noChangeArrowheads="1"/>
          </p:cNvSpPr>
          <p:nvPr/>
        </p:nvSpPr>
        <p:spPr bwMode="auto">
          <a:xfrm>
            <a:off x="1143000" y="2286000"/>
            <a:ext cx="6705600" cy="609600"/>
          </a:xfrm>
          <a:prstGeom prst="rect">
            <a:avLst/>
          </a:prstGeom>
          <a:solidFill>
            <a:schemeClr val="accent1"/>
          </a:solidFill>
          <a:ln w="9525">
            <a:solidFill>
              <a:schemeClr val="tx1"/>
            </a:solidFill>
            <a:miter lim="800000"/>
            <a:headEnd/>
            <a:tailEnd/>
          </a:ln>
          <a:effectLst/>
        </p:spPr>
        <p:txBody>
          <a:bodyPr wrap="none" anchor="ctr"/>
          <a:lstStyle/>
          <a:p>
            <a:pPr algn="ctr"/>
            <a:r>
              <a:rPr lang="en-US"/>
              <a:t> sequence number </a:t>
            </a:r>
          </a:p>
        </p:txBody>
      </p:sp>
      <p:sp>
        <p:nvSpPr>
          <p:cNvPr id="4102" name="Rectangle 6"/>
          <p:cNvSpPr>
            <a:spLocks noChangeArrowheads="1"/>
          </p:cNvSpPr>
          <p:nvPr/>
        </p:nvSpPr>
        <p:spPr bwMode="auto">
          <a:xfrm>
            <a:off x="1143000" y="2895600"/>
            <a:ext cx="6705600" cy="609600"/>
          </a:xfrm>
          <a:prstGeom prst="rect">
            <a:avLst/>
          </a:prstGeom>
          <a:solidFill>
            <a:schemeClr val="accent1"/>
          </a:solidFill>
          <a:ln w="9525">
            <a:solidFill>
              <a:schemeClr val="tx1"/>
            </a:solidFill>
            <a:miter lim="800000"/>
            <a:headEnd/>
            <a:tailEnd/>
          </a:ln>
          <a:effectLst/>
        </p:spPr>
        <p:txBody>
          <a:bodyPr wrap="none" anchor="ctr"/>
          <a:lstStyle/>
          <a:p>
            <a:pPr algn="ctr"/>
            <a:r>
              <a:rPr lang="en-US"/>
              <a:t> acknowledgment number</a:t>
            </a:r>
          </a:p>
        </p:txBody>
      </p:sp>
      <p:sp>
        <p:nvSpPr>
          <p:cNvPr id="4103" name="Rectangle 7"/>
          <p:cNvSpPr>
            <a:spLocks noChangeArrowheads="1"/>
          </p:cNvSpPr>
          <p:nvPr/>
        </p:nvSpPr>
        <p:spPr bwMode="auto">
          <a:xfrm>
            <a:off x="1143000" y="3505200"/>
            <a:ext cx="838200" cy="609600"/>
          </a:xfrm>
          <a:prstGeom prst="rect">
            <a:avLst/>
          </a:prstGeom>
          <a:solidFill>
            <a:schemeClr val="accent1"/>
          </a:solidFill>
          <a:ln w="9525">
            <a:solidFill>
              <a:schemeClr val="tx1"/>
            </a:solidFill>
            <a:miter lim="800000"/>
            <a:headEnd/>
            <a:tailEnd/>
          </a:ln>
          <a:effectLst/>
        </p:spPr>
        <p:txBody>
          <a:bodyPr wrap="none" anchor="ctr"/>
          <a:lstStyle/>
          <a:p>
            <a:pPr algn="ctr"/>
            <a:r>
              <a:rPr lang="en-US" sz="1400" b="1"/>
              <a:t>Header</a:t>
            </a:r>
          </a:p>
          <a:p>
            <a:pPr algn="ctr"/>
            <a:r>
              <a:rPr lang="en-US" sz="1400" b="1"/>
              <a:t>Length</a:t>
            </a:r>
          </a:p>
        </p:txBody>
      </p:sp>
      <p:sp>
        <p:nvSpPr>
          <p:cNvPr id="4104" name="Rectangle 8"/>
          <p:cNvSpPr>
            <a:spLocks noChangeArrowheads="1"/>
          </p:cNvSpPr>
          <p:nvPr/>
        </p:nvSpPr>
        <p:spPr bwMode="auto">
          <a:xfrm>
            <a:off x="1143000" y="4724400"/>
            <a:ext cx="6705600" cy="838200"/>
          </a:xfrm>
          <a:prstGeom prst="rect">
            <a:avLst/>
          </a:prstGeom>
          <a:solidFill>
            <a:schemeClr val="bg1"/>
          </a:solidFill>
          <a:ln w="9525">
            <a:solidFill>
              <a:schemeClr val="tx1"/>
            </a:solidFill>
            <a:prstDash val="dash"/>
            <a:miter lim="800000"/>
            <a:headEnd/>
            <a:tailEnd/>
          </a:ln>
          <a:effectLst/>
        </p:spPr>
        <p:txBody>
          <a:bodyPr wrap="none" anchor="ctr"/>
          <a:lstStyle/>
          <a:p>
            <a:pPr algn="ctr"/>
            <a:r>
              <a:rPr lang="en-US"/>
              <a:t> options and padding …                                             </a:t>
            </a:r>
          </a:p>
        </p:txBody>
      </p:sp>
      <p:sp>
        <p:nvSpPr>
          <p:cNvPr id="4105" name="Rectangle 9"/>
          <p:cNvSpPr>
            <a:spLocks noChangeArrowheads="1"/>
          </p:cNvSpPr>
          <p:nvPr/>
        </p:nvSpPr>
        <p:spPr bwMode="auto">
          <a:xfrm>
            <a:off x="1143000" y="1676400"/>
            <a:ext cx="3352800" cy="609600"/>
          </a:xfrm>
          <a:prstGeom prst="rect">
            <a:avLst/>
          </a:prstGeom>
          <a:solidFill>
            <a:schemeClr val="accent1"/>
          </a:solidFill>
          <a:ln w="9525">
            <a:solidFill>
              <a:schemeClr val="tx1"/>
            </a:solidFill>
            <a:miter lim="800000"/>
            <a:headEnd/>
            <a:tailEnd/>
          </a:ln>
          <a:effectLst/>
        </p:spPr>
        <p:txBody>
          <a:bodyPr wrap="none" anchor="ctr"/>
          <a:lstStyle/>
          <a:p>
            <a:pPr algn="ctr"/>
            <a:r>
              <a:rPr lang="en-US"/>
              <a:t> source port address</a:t>
            </a:r>
          </a:p>
        </p:txBody>
      </p:sp>
      <p:sp>
        <p:nvSpPr>
          <p:cNvPr id="4106" name="Line 10"/>
          <p:cNvSpPr>
            <a:spLocks noChangeShapeType="1"/>
          </p:cNvSpPr>
          <p:nvPr/>
        </p:nvSpPr>
        <p:spPr bwMode="auto">
          <a:xfrm>
            <a:off x="1143000" y="1600200"/>
            <a:ext cx="6705600" cy="0"/>
          </a:xfrm>
          <a:prstGeom prst="line">
            <a:avLst/>
          </a:prstGeom>
          <a:noFill/>
          <a:ln w="9525">
            <a:solidFill>
              <a:srgbClr val="A50021"/>
            </a:solidFill>
            <a:round/>
            <a:headEnd type="triangle" w="med" len="med"/>
            <a:tailEnd type="triangle" w="med" len="med"/>
          </a:ln>
          <a:effectLst/>
        </p:spPr>
        <p:txBody>
          <a:bodyPr/>
          <a:lstStyle/>
          <a:p>
            <a:endParaRPr lang="en-US"/>
          </a:p>
        </p:txBody>
      </p:sp>
      <p:sp>
        <p:nvSpPr>
          <p:cNvPr id="4107" name="Text Box 11"/>
          <p:cNvSpPr txBox="1">
            <a:spLocks noChangeArrowheads="1"/>
          </p:cNvSpPr>
          <p:nvPr/>
        </p:nvSpPr>
        <p:spPr bwMode="auto">
          <a:xfrm>
            <a:off x="4114800" y="1295400"/>
            <a:ext cx="793750" cy="336550"/>
          </a:xfrm>
          <a:prstGeom prst="rect">
            <a:avLst/>
          </a:prstGeom>
          <a:noFill/>
          <a:ln w="9525">
            <a:noFill/>
            <a:miter lim="800000"/>
            <a:headEnd/>
            <a:tailEnd/>
          </a:ln>
          <a:effectLst/>
        </p:spPr>
        <p:txBody>
          <a:bodyPr wrap="none">
            <a:spAutoFit/>
          </a:bodyPr>
          <a:lstStyle/>
          <a:p>
            <a:r>
              <a:rPr lang="en-US" sz="1600" i="1">
                <a:solidFill>
                  <a:srgbClr val="A50021"/>
                </a:solidFill>
              </a:rPr>
              <a:t>32-bits</a:t>
            </a:r>
          </a:p>
        </p:txBody>
      </p:sp>
      <p:sp>
        <p:nvSpPr>
          <p:cNvPr id="4108" name="Rectangle 12"/>
          <p:cNvSpPr>
            <a:spLocks noChangeArrowheads="1"/>
          </p:cNvSpPr>
          <p:nvPr/>
        </p:nvSpPr>
        <p:spPr bwMode="auto">
          <a:xfrm>
            <a:off x="4495800" y="3505200"/>
            <a:ext cx="3352800" cy="609600"/>
          </a:xfrm>
          <a:prstGeom prst="rect">
            <a:avLst/>
          </a:prstGeom>
          <a:solidFill>
            <a:srgbClr val="E3EDB1"/>
          </a:solidFill>
          <a:ln w="9525">
            <a:solidFill>
              <a:schemeClr val="tx1"/>
            </a:solidFill>
            <a:miter lim="800000"/>
            <a:headEnd/>
            <a:tailEnd/>
          </a:ln>
          <a:effectLst/>
        </p:spPr>
        <p:txBody>
          <a:bodyPr wrap="none" anchor="ctr"/>
          <a:lstStyle/>
          <a:p>
            <a:pPr algn="ctr"/>
            <a:r>
              <a:rPr lang="en-US"/>
              <a:t> window size </a:t>
            </a:r>
          </a:p>
        </p:txBody>
      </p:sp>
      <p:sp>
        <p:nvSpPr>
          <p:cNvPr id="4109" name="Rectangle 13"/>
          <p:cNvSpPr>
            <a:spLocks noChangeArrowheads="1"/>
          </p:cNvSpPr>
          <p:nvPr/>
        </p:nvSpPr>
        <p:spPr bwMode="auto">
          <a:xfrm>
            <a:off x="4495800" y="4114800"/>
            <a:ext cx="3352800" cy="609600"/>
          </a:xfrm>
          <a:prstGeom prst="rect">
            <a:avLst/>
          </a:prstGeom>
          <a:solidFill>
            <a:schemeClr val="accent1"/>
          </a:solidFill>
          <a:ln w="9525">
            <a:solidFill>
              <a:schemeClr val="tx1"/>
            </a:solidFill>
            <a:miter lim="800000"/>
            <a:headEnd/>
            <a:tailEnd/>
          </a:ln>
          <a:effectLst/>
        </p:spPr>
        <p:txBody>
          <a:bodyPr wrap="none" anchor="ctr"/>
          <a:lstStyle/>
          <a:p>
            <a:pPr algn="ctr"/>
            <a:r>
              <a:rPr lang="en-US"/>
              <a:t> urgent pointer  </a:t>
            </a:r>
          </a:p>
        </p:txBody>
      </p:sp>
      <p:sp>
        <p:nvSpPr>
          <p:cNvPr id="4110" name="Rectangle 14"/>
          <p:cNvSpPr>
            <a:spLocks noChangeArrowheads="1"/>
          </p:cNvSpPr>
          <p:nvPr/>
        </p:nvSpPr>
        <p:spPr bwMode="auto">
          <a:xfrm>
            <a:off x="4267200" y="3505200"/>
            <a:ext cx="228600" cy="609600"/>
          </a:xfrm>
          <a:prstGeom prst="rect">
            <a:avLst/>
          </a:prstGeom>
          <a:solidFill>
            <a:schemeClr val="accent1"/>
          </a:solidFill>
          <a:ln w="9525">
            <a:solidFill>
              <a:schemeClr val="tx1"/>
            </a:solidFill>
            <a:miter lim="800000"/>
            <a:headEnd/>
            <a:tailEnd/>
          </a:ln>
          <a:effectLst/>
        </p:spPr>
        <p:txBody>
          <a:bodyPr wrap="none" anchor="ctr"/>
          <a:lstStyle/>
          <a:p>
            <a:pPr algn="ctr"/>
            <a:r>
              <a:rPr lang="en-US" sz="1200" b="1"/>
              <a:t>F</a:t>
            </a:r>
          </a:p>
          <a:p>
            <a:pPr algn="ctr"/>
            <a:r>
              <a:rPr lang="en-US" sz="1200" b="1"/>
              <a:t>I</a:t>
            </a:r>
          </a:p>
          <a:p>
            <a:pPr algn="ctr"/>
            <a:r>
              <a:rPr lang="en-US" sz="1200" b="1"/>
              <a:t>N</a:t>
            </a:r>
          </a:p>
        </p:txBody>
      </p:sp>
      <p:sp>
        <p:nvSpPr>
          <p:cNvPr id="4111" name="Rectangle 15"/>
          <p:cNvSpPr>
            <a:spLocks noChangeArrowheads="1"/>
          </p:cNvSpPr>
          <p:nvPr/>
        </p:nvSpPr>
        <p:spPr bwMode="auto">
          <a:xfrm>
            <a:off x="4038600" y="3505200"/>
            <a:ext cx="228600" cy="609600"/>
          </a:xfrm>
          <a:prstGeom prst="rect">
            <a:avLst/>
          </a:prstGeom>
          <a:solidFill>
            <a:schemeClr val="accent1"/>
          </a:solidFill>
          <a:ln w="9525">
            <a:solidFill>
              <a:schemeClr val="tx1"/>
            </a:solidFill>
            <a:miter lim="800000"/>
            <a:headEnd/>
            <a:tailEnd/>
          </a:ln>
          <a:effectLst/>
        </p:spPr>
        <p:txBody>
          <a:bodyPr wrap="none" anchor="ctr"/>
          <a:lstStyle/>
          <a:p>
            <a:pPr algn="ctr"/>
            <a:r>
              <a:rPr lang="en-US" sz="1200" b="1"/>
              <a:t>S</a:t>
            </a:r>
          </a:p>
          <a:p>
            <a:pPr algn="ctr"/>
            <a:r>
              <a:rPr lang="en-US" sz="1200" b="1"/>
              <a:t>Y</a:t>
            </a:r>
          </a:p>
          <a:p>
            <a:pPr algn="ctr"/>
            <a:r>
              <a:rPr lang="en-US" sz="1200" b="1"/>
              <a:t>N</a:t>
            </a:r>
          </a:p>
        </p:txBody>
      </p:sp>
      <p:sp>
        <p:nvSpPr>
          <p:cNvPr id="4112" name="Rectangle 16"/>
          <p:cNvSpPr>
            <a:spLocks noChangeArrowheads="1"/>
          </p:cNvSpPr>
          <p:nvPr/>
        </p:nvSpPr>
        <p:spPr bwMode="auto">
          <a:xfrm>
            <a:off x="3810000" y="3505200"/>
            <a:ext cx="228600" cy="609600"/>
          </a:xfrm>
          <a:prstGeom prst="rect">
            <a:avLst/>
          </a:prstGeom>
          <a:solidFill>
            <a:schemeClr val="accent1"/>
          </a:solidFill>
          <a:ln w="9525">
            <a:solidFill>
              <a:schemeClr val="tx1"/>
            </a:solidFill>
            <a:miter lim="800000"/>
            <a:headEnd/>
            <a:tailEnd/>
          </a:ln>
          <a:effectLst/>
        </p:spPr>
        <p:txBody>
          <a:bodyPr wrap="none" anchor="ctr"/>
          <a:lstStyle/>
          <a:p>
            <a:pPr algn="ctr"/>
            <a:r>
              <a:rPr lang="en-US" sz="1200" b="1"/>
              <a:t>R</a:t>
            </a:r>
          </a:p>
          <a:p>
            <a:pPr algn="ctr"/>
            <a:r>
              <a:rPr lang="en-US" sz="1200" b="1"/>
              <a:t>S</a:t>
            </a:r>
          </a:p>
          <a:p>
            <a:pPr algn="ctr"/>
            <a:r>
              <a:rPr lang="en-US" sz="1200" b="1"/>
              <a:t>T</a:t>
            </a:r>
          </a:p>
        </p:txBody>
      </p:sp>
      <p:sp>
        <p:nvSpPr>
          <p:cNvPr id="4113" name="Rectangle 17"/>
          <p:cNvSpPr>
            <a:spLocks noChangeArrowheads="1"/>
          </p:cNvSpPr>
          <p:nvPr/>
        </p:nvSpPr>
        <p:spPr bwMode="auto">
          <a:xfrm>
            <a:off x="3581400" y="3505200"/>
            <a:ext cx="228600" cy="609600"/>
          </a:xfrm>
          <a:prstGeom prst="rect">
            <a:avLst/>
          </a:prstGeom>
          <a:solidFill>
            <a:schemeClr val="accent1"/>
          </a:solidFill>
          <a:ln w="9525">
            <a:solidFill>
              <a:schemeClr val="tx1"/>
            </a:solidFill>
            <a:miter lim="800000"/>
            <a:headEnd/>
            <a:tailEnd/>
          </a:ln>
          <a:effectLst/>
        </p:spPr>
        <p:txBody>
          <a:bodyPr wrap="none" anchor="ctr"/>
          <a:lstStyle/>
          <a:p>
            <a:pPr algn="ctr"/>
            <a:r>
              <a:rPr lang="en-US" sz="1200" b="1"/>
              <a:t>P</a:t>
            </a:r>
          </a:p>
          <a:p>
            <a:pPr algn="ctr"/>
            <a:r>
              <a:rPr lang="en-US" sz="1200" b="1"/>
              <a:t>S</a:t>
            </a:r>
          </a:p>
          <a:p>
            <a:pPr algn="ctr"/>
            <a:r>
              <a:rPr lang="en-US" sz="1200" b="1"/>
              <a:t>H</a:t>
            </a:r>
          </a:p>
        </p:txBody>
      </p:sp>
      <p:sp>
        <p:nvSpPr>
          <p:cNvPr id="4114" name="Rectangle 18"/>
          <p:cNvSpPr>
            <a:spLocks noChangeArrowheads="1"/>
          </p:cNvSpPr>
          <p:nvPr/>
        </p:nvSpPr>
        <p:spPr bwMode="auto">
          <a:xfrm>
            <a:off x="3352800" y="3505200"/>
            <a:ext cx="228600" cy="609600"/>
          </a:xfrm>
          <a:prstGeom prst="rect">
            <a:avLst/>
          </a:prstGeom>
          <a:solidFill>
            <a:schemeClr val="accent1"/>
          </a:solidFill>
          <a:ln w="9525">
            <a:solidFill>
              <a:schemeClr val="tx1"/>
            </a:solidFill>
            <a:miter lim="800000"/>
            <a:headEnd/>
            <a:tailEnd/>
          </a:ln>
          <a:effectLst/>
        </p:spPr>
        <p:txBody>
          <a:bodyPr wrap="none" anchor="ctr"/>
          <a:lstStyle/>
          <a:p>
            <a:pPr algn="ctr"/>
            <a:r>
              <a:rPr lang="en-US" sz="1200" b="1"/>
              <a:t>A</a:t>
            </a:r>
          </a:p>
          <a:p>
            <a:pPr algn="ctr"/>
            <a:r>
              <a:rPr lang="en-US" sz="1200" b="1"/>
              <a:t>C</a:t>
            </a:r>
          </a:p>
          <a:p>
            <a:pPr algn="ctr"/>
            <a:r>
              <a:rPr lang="en-US" sz="1200" b="1"/>
              <a:t>K</a:t>
            </a:r>
          </a:p>
        </p:txBody>
      </p:sp>
      <p:sp>
        <p:nvSpPr>
          <p:cNvPr id="4115" name="Rectangle 19"/>
          <p:cNvSpPr>
            <a:spLocks noChangeArrowheads="1"/>
          </p:cNvSpPr>
          <p:nvPr/>
        </p:nvSpPr>
        <p:spPr bwMode="auto">
          <a:xfrm>
            <a:off x="3124200" y="3505200"/>
            <a:ext cx="228600" cy="609600"/>
          </a:xfrm>
          <a:prstGeom prst="rect">
            <a:avLst/>
          </a:prstGeom>
          <a:solidFill>
            <a:schemeClr val="accent1"/>
          </a:solidFill>
          <a:ln w="9525">
            <a:solidFill>
              <a:schemeClr val="tx1"/>
            </a:solidFill>
            <a:miter lim="800000"/>
            <a:headEnd/>
            <a:tailEnd/>
          </a:ln>
          <a:effectLst/>
        </p:spPr>
        <p:txBody>
          <a:bodyPr wrap="none" anchor="ctr"/>
          <a:lstStyle/>
          <a:p>
            <a:pPr algn="ctr"/>
            <a:r>
              <a:rPr lang="en-US" sz="1200" b="1"/>
              <a:t>U</a:t>
            </a:r>
          </a:p>
          <a:p>
            <a:pPr algn="ctr"/>
            <a:r>
              <a:rPr lang="en-US" sz="1200" b="1"/>
              <a:t>R</a:t>
            </a:r>
          </a:p>
          <a:p>
            <a:pPr algn="ctr"/>
            <a:r>
              <a:rPr lang="en-US" sz="1200" b="1"/>
              <a:t>G</a:t>
            </a:r>
          </a:p>
        </p:txBody>
      </p:sp>
      <p:sp>
        <p:nvSpPr>
          <p:cNvPr id="4116" name="Rectangle 20"/>
          <p:cNvSpPr>
            <a:spLocks noChangeArrowheads="1"/>
          </p:cNvSpPr>
          <p:nvPr/>
        </p:nvSpPr>
        <p:spPr bwMode="auto">
          <a:xfrm>
            <a:off x="1981200" y="3505200"/>
            <a:ext cx="1143000" cy="609600"/>
          </a:xfrm>
          <a:prstGeom prst="rect">
            <a:avLst/>
          </a:prstGeom>
          <a:solidFill>
            <a:srgbClr val="65B9BF"/>
          </a:solidFill>
          <a:ln w="9525">
            <a:solidFill>
              <a:schemeClr val="tx1"/>
            </a:solidFill>
            <a:miter lim="800000"/>
            <a:headEnd/>
            <a:tailEnd/>
          </a:ln>
          <a:effectLst/>
        </p:spPr>
        <p:txBody>
          <a:bodyPr wrap="none" anchor="ctr"/>
          <a:lstStyle/>
          <a:p>
            <a:pPr algn="ctr"/>
            <a:r>
              <a:rPr lang="en-US" sz="1200" b="1"/>
              <a:t>reserved</a:t>
            </a:r>
          </a:p>
        </p:txBody>
      </p:sp>
      <p:sp>
        <p:nvSpPr>
          <p:cNvPr id="4117" name="Rectangle 21"/>
          <p:cNvSpPr>
            <a:spLocks noChangeArrowheads="1"/>
          </p:cNvSpPr>
          <p:nvPr/>
        </p:nvSpPr>
        <p:spPr bwMode="auto">
          <a:xfrm>
            <a:off x="1143000" y="4114800"/>
            <a:ext cx="3352800" cy="609600"/>
          </a:xfrm>
          <a:prstGeom prst="rect">
            <a:avLst/>
          </a:prstGeom>
          <a:solidFill>
            <a:schemeClr val="accent1"/>
          </a:solidFill>
          <a:ln w="9525">
            <a:solidFill>
              <a:schemeClr val="tx1"/>
            </a:solidFill>
            <a:miter lim="800000"/>
            <a:headEnd/>
            <a:tailEnd/>
          </a:ln>
          <a:effectLst/>
        </p:spPr>
        <p:txBody>
          <a:bodyPr wrap="none" anchor="ctr"/>
          <a:lstStyle/>
          <a:p>
            <a:pPr algn="ctr"/>
            <a:r>
              <a:rPr lang="en-US"/>
              <a:t> checksum </a:t>
            </a:r>
          </a:p>
        </p:txBody>
      </p:sp>
      <p:sp>
        <p:nvSpPr>
          <p:cNvPr id="4120" name="Rectangle 24"/>
          <p:cNvSpPr>
            <a:spLocks noChangeArrowheads="1"/>
          </p:cNvSpPr>
          <p:nvPr/>
        </p:nvSpPr>
        <p:spPr bwMode="auto">
          <a:xfrm>
            <a:off x="6400800" y="4876800"/>
            <a:ext cx="609600" cy="533400"/>
          </a:xfrm>
          <a:prstGeom prst="rect">
            <a:avLst/>
          </a:prstGeom>
          <a:solidFill>
            <a:srgbClr val="FFCC66"/>
          </a:solidFill>
          <a:ln w="9525">
            <a:solidFill>
              <a:schemeClr val="tx1"/>
            </a:solidFill>
            <a:miter lim="800000"/>
            <a:headEnd/>
            <a:tailEnd/>
          </a:ln>
          <a:effectLst/>
        </p:spPr>
        <p:txBody>
          <a:bodyPr wrap="none" anchor="ctr"/>
          <a:lstStyle/>
          <a:p>
            <a:pPr algn="ctr"/>
            <a:r>
              <a:rPr lang="en-US"/>
              <a:t> </a:t>
            </a:r>
            <a:r>
              <a:rPr lang="en-US" sz="1000" b="1"/>
              <a:t>window </a:t>
            </a:r>
          </a:p>
          <a:p>
            <a:pPr algn="ctr"/>
            <a:r>
              <a:rPr lang="en-US" sz="1000" b="1"/>
              <a:t> scale </a:t>
            </a:r>
          </a:p>
          <a:p>
            <a:pPr algn="ctr"/>
            <a:r>
              <a:rPr lang="en-US" sz="1000" b="1"/>
              <a:t> option </a:t>
            </a:r>
          </a:p>
          <a:p>
            <a:pPr algn="ctr"/>
            <a:endParaRPr lang="en-US" sz="1000" b="1"/>
          </a:p>
        </p:txBody>
      </p:sp>
      <p:sp>
        <p:nvSpPr>
          <p:cNvPr id="4123" name="Text Box 27"/>
          <p:cNvSpPr txBox="1">
            <a:spLocks noChangeArrowheads="1"/>
          </p:cNvSpPr>
          <p:nvPr/>
        </p:nvSpPr>
        <p:spPr bwMode="auto">
          <a:xfrm>
            <a:off x="685800" y="5715000"/>
            <a:ext cx="5565775" cy="336550"/>
          </a:xfrm>
          <a:prstGeom prst="rect">
            <a:avLst/>
          </a:prstGeom>
          <a:noFill/>
          <a:ln w="9525">
            <a:noFill/>
            <a:miter lim="800000"/>
            <a:headEnd/>
            <a:tailEnd/>
          </a:ln>
          <a:effectLst/>
        </p:spPr>
        <p:txBody>
          <a:bodyPr wrap="none">
            <a:spAutoFit/>
          </a:bodyPr>
          <a:lstStyle/>
          <a:p>
            <a:r>
              <a:rPr lang="en-US" sz="1600" i="1" dirty="0">
                <a:solidFill>
                  <a:srgbClr val="CC0000"/>
                </a:solidFill>
              </a:rPr>
              <a:t>‘Sender’ saw this information during initial 3-way handshake</a:t>
            </a:r>
          </a:p>
        </p:txBody>
      </p:sp>
      <p:sp>
        <p:nvSpPr>
          <p:cNvPr id="4124" name="Line 28"/>
          <p:cNvSpPr>
            <a:spLocks noChangeShapeType="1"/>
          </p:cNvSpPr>
          <p:nvPr/>
        </p:nvSpPr>
        <p:spPr bwMode="auto">
          <a:xfrm>
            <a:off x="6248400" y="5867400"/>
            <a:ext cx="381000" cy="0"/>
          </a:xfrm>
          <a:prstGeom prst="line">
            <a:avLst/>
          </a:prstGeom>
          <a:noFill/>
          <a:ln w="9525">
            <a:solidFill>
              <a:srgbClr val="CC0000"/>
            </a:solidFill>
            <a:round/>
            <a:headEnd/>
            <a:tailEnd/>
          </a:ln>
          <a:effectLst/>
        </p:spPr>
        <p:txBody>
          <a:bodyPr/>
          <a:lstStyle/>
          <a:p>
            <a:endParaRPr lang="en-US"/>
          </a:p>
        </p:txBody>
      </p:sp>
      <p:sp>
        <p:nvSpPr>
          <p:cNvPr id="4125" name="Line 29"/>
          <p:cNvSpPr>
            <a:spLocks noChangeShapeType="1"/>
          </p:cNvSpPr>
          <p:nvPr/>
        </p:nvSpPr>
        <p:spPr bwMode="auto">
          <a:xfrm flipV="1">
            <a:off x="6629400" y="5410200"/>
            <a:ext cx="0" cy="457200"/>
          </a:xfrm>
          <a:prstGeom prst="line">
            <a:avLst/>
          </a:prstGeom>
          <a:noFill/>
          <a:ln w="9525">
            <a:solidFill>
              <a:srgbClr val="CC0000"/>
            </a:solidFill>
            <a:round/>
            <a:headEnd/>
            <a:tailEnd type="triangle" w="med" len="med"/>
          </a:ln>
          <a:effectLst/>
        </p:spPr>
        <p:txBody>
          <a:bodyPr/>
          <a:lstStyle/>
          <a:p>
            <a:endParaRPr lang="en-US"/>
          </a:p>
        </p:txBody>
      </p:sp>
      <p:sp>
        <p:nvSpPr>
          <p:cNvPr id="4126" name="Line 30"/>
          <p:cNvSpPr>
            <a:spLocks noChangeShapeType="1"/>
          </p:cNvSpPr>
          <p:nvPr/>
        </p:nvSpPr>
        <p:spPr bwMode="auto">
          <a:xfrm flipV="1">
            <a:off x="7239000" y="4114800"/>
            <a:ext cx="0" cy="1828800"/>
          </a:xfrm>
          <a:prstGeom prst="line">
            <a:avLst/>
          </a:prstGeom>
          <a:noFill/>
          <a:ln w="9525">
            <a:solidFill>
              <a:srgbClr val="CC0000"/>
            </a:solidFill>
            <a:round/>
            <a:headEnd/>
            <a:tailEnd type="triangle" w="med" len="med"/>
          </a:ln>
          <a:effectLst/>
        </p:spPr>
        <p:txBody>
          <a:bodyPr/>
          <a:lstStyle/>
          <a:p>
            <a:endParaRPr lang="en-US"/>
          </a:p>
        </p:txBody>
      </p:sp>
      <p:sp>
        <p:nvSpPr>
          <p:cNvPr id="4127" name="Line 31"/>
          <p:cNvSpPr>
            <a:spLocks noChangeShapeType="1"/>
          </p:cNvSpPr>
          <p:nvPr/>
        </p:nvSpPr>
        <p:spPr bwMode="auto">
          <a:xfrm>
            <a:off x="6248400" y="5943600"/>
            <a:ext cx="990600" cy="0"/>
          </a:xfrm>
          <a:prstGeom prst="line">
            <a:avLst/>
          </a:prstGeom>
          <a:noFill/>
          <a:ln w="9525">
            <a:solidFill>
              <a:srgbClr val="CC0000"/>
            </a:solidFill>
            <a:round/>
            <a:headEnd/>
            <a:tailEnd/>
          </a:ln>
          <a:effectLst/>
        </p:spPr>
        <p:txBody>
          <a:bodyPr/>
          <a:lstStyle/>
          <a:p>
            <a:endParaRPr lang="en-US"/>
          </a:p>
        </p:txBody>
      </p:sp>
      <p:sp>
        <p:nvSpPr>
          <p:cNvPr id="30" name="Rectangle 29"/>
          <p:cNvSpPr/>
          <p:nvPr/>
        </p:nvSpPr>
        <p:spPr>
          <a:xfrm>
            <a:off x="6400800" y="6477000"/>
            <a:ext cx="2436055" cy="253916"/>
          </a:xfrm>
          <a:prstGeom prst="rect">
            <a:avLst/>
          </a:prstGeom>
        </p:spPr>
        <p:txBody>
          <a:bodyPr wrap="square">
            <a:spAutoFit/>
          </a:bodyPr>
          <a:lstStyle/>
          <a:p>
            <a:r>
              <a:rPr lang="en-US" sz="1050" dirty="0">
                <a:solidFill>
                  <a:srgbClr val="CC0000"/>
                </a:solidFill>
              </a:rPr>
              <a:t>Source: http://www.cs.usfca.edu/~cruse</a:t>
            </a:r>
            <a:endParaRPr lang="en-US" sz="105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50" name="Rectangle 10"/>
          <p:cNvSpPr>
            <a:spLocks noChangeArrowheads="1"/>
          </p:cNvSpPr>
          <p:nvPr/>
        </p:nvSpPr>
        <p:spPr bwMode="auto">
          <a:xfrm>
            <a:off x="76200" y="1009650"/>
            <a:ext cx="9144000" cy="895350"/>
          </a:xfrm>
          <a:prstGeom prst="rect">
            <a:avLst/>
          </a:prstGeom>
          <a:noFill/>
          <a:ln w="9525">
            <a:noFill/>
            <a:miter lim="800000"/>
            <a:headEnd/>
            <a:tailEnd/>
          </a:ln>
          <a:effectLst/>
        </p:spPr>
        <p:txBody>
          <a:bodyPr/>
          <a:lstStyle/>
          <a:p>
            <a:pPr eaLnBrk="0" fontAlgn="base" hangingPunct="0">
              <a:spcBef>
                <a:spcPct val="20000"/>
              </a:spcBef>
              <a:spcAft>
                <a:spcPct val="0"/>
              </a:spcAft>
              <a:buClr>
                <a:srgbClr val="3333CC"/>
              </a:buClr>
              <a:buSzPct val="85000"/>
            </a:pPr>
            <a:endParaRPr lang="en-US" sz="3600" b="1" dirty="0">
              <a:ln w="0" cap="rnd" cmpd="thickThin">
                <a:solidFill>
                  <a:prstClr val="black"/>
                </a:solidFill>
                <a:bevel/>
              </a:ln>
              <a:solidFill>
                <a:srgbClr val="FF6600"/>
              </a:solidFill>
              <a:latin typeface="Microsoft Sans Serif" pitchFamily="34" charset="0"/>
              <a:cs typeface="Microsoft Sans Serif" pitchFamily="34" charset="0"/>
            </a:endParaRPr>
          </a:p>
        </p:txBody>
      </p:sp>
      <p:sp>
        <p:nvSpPr>
          <p:cNvPr id="15" name="TextBox 14"/>
          <p:cNvSpPr txBox="1"/>
          <p:nvPr/>
        </p:nvSpPr>
        <p:spPr>
          <a:xfrm rot="19766069">
            <a:off x="-120349" y="464694"/>
            <a:ext cx="2456033" cy="461665"/>
          </a:xfrm>
          <a:prstGeom prst="rect">
            <a:avLst/>
          </a:prstGeom>
          <a:solidFill>
            <a:srgbClr val="FFFF00"/>
          </a:solidFill>
        </p:spPr>
        <p:txBody>
          <a:bodyPr wrap="square" rtlCol="0">
            <a:spAutoFit/>
          </a:bodyPr>
          <a:lstStyle/>
          <a:p>
            <a:pPr algn="ctr">
              <a:defRPr/>
            </a:pPr>
            <a:r>
              <a:rPr lang="en-US" sz="2400" b="1" dirty="0">
                <a:latin typeface="Gill Sans MT" pitchFamily="34" charset="0"/>
                <a:cs typeface="Tahoma" pitchFamily="34" charset="0"/>
              </a:rPr>
              <a:t>Class exercise</a:t>
            </a:r>
            <a:endParaRPr lang="th-TH" sz="2400" b="1" dirty="0">
              <a:latin typeface="Gill Sans MT" pitchFamily="34" charset="0"/>
              <a:cs typeface="Tahoma" pitchFamily="34" charset="0"/>
            </a:endParaRPr>
          </a:p>
        </p:txBody>
      </p:sp>
      <p:pic>
        <p:nvPicPr>
          <p:cNvPr id="1026" name="Picture 2" descr="C:\Documents and Settings\Junaid Qadir\My Documents\NewDB\My Dropbox\DCCN2011\Lectures\Week 4 and 5 - Transport Layer Protocols\ch03_gif\fig03_53.gif"/>
          <p:cNvPicPr>
            <a:picLocks noChangeAspect="1" noChangeArrowheads="1"/>
          </p:cNvPicPr>
          <p:nvPr/>
        </p:nvPicPr>
        <p:blipFill>
          <a:blip r:embed="rId3" cstate="print">
            <a:clrChange>
              <a:clrFrom>
                <a:srgbClr val="FFFFFF"/>
              </a:clrFrom>
              <a:clrTo>
                <a:srgbClr val="FFFFFF">
                  <a:alpha val="0"/>
                </a:srgbClr>
              </a:clrTo>
            </a:clrChange>
            <a:lum bright="-20000" contrast="20000"/>
          </a:blip>
          <a:srcRect l="9346" r="14184" b="11797"/>
          <a:stretch>
            <a:fillRect/>
          </a:stretch>
        </p:blipFill>
        <p:spPr bwMode="auto">
          <a:xfrm>
            <a:off x="914400" y="1295400"/>
            <a:ext cx="6827520" cy="3793066"/>
          </a:xfrm>
          <a:prstGeom prst="rect">
            <a:avLst/>
          </a:prstGeom>
          <a:noFill/>
        </p:spPr>
      </p:pic>
      <p:sp>
        <p:nvSpPr>
          <p:cNvPr id="9" name="Rectangle 8"/>
          <p:cNvSpPr/>
          <p:nvPr/>
        </p:nvSpPr>
        <p:spPr>
          <a:xfrm>
            <a:off x="1904089" y="685800"/>
            <a:ext cx="5563511" cy="646331"/>
          </a:xfrm>
          <a:prstGeom prst="rect">
            <a:avLst/>
          </a:prstGeom>
        </p:spPr>
        <p:txBody>
          <a:bodyPr wrap="none">
            <a:spAutoFit/>
          </a:bodyPr>
          <a:lstStyle/>
          <a:p>
            <a:pPr lvl="0">
              <a:defRPr/>
            </a:pPr>
            <a:r>
              <a:rPr lang="en-US" sz="3600" b="1" dirty="0">
                <a:solidFill>
                  <a:srgbClr val="000000"/>
                </a:solidFill>
                <a:latin typeface="Gill Sans MT" pitchFamily="34" charset="0"/>
                <a:cs typeface="Tahoma" pitchFamily="34" charset="0"/>
              </a:rPr>
              <a:t>TCP Congestion Control</a:t>
            </a:r>
            <a:endParaRPr lang="th-TH" sz="3600" b="1" dirty="0">
              <a:solidFill>
                <a:srgbClr val="000000"/>
              </a:solidFill>
              <a:latin typeface="Gill Sans MT" pitchFamily="34" charset="0"/>
              <a:cs typeface="Tahoma" pitchFamily="34" charset="0"/>
            </a:endParaRPr>
          </a:p>
        </p:txBody>
      </p:sp>
      <p:sp>
        <p:nvSpPr>
          <p:cNvPr id="11" name="TextBox 10"/>
          <p:cNvSpPr txBox="1"/>
          <p:nvPr/>
        </p:nvSpPr>
        <p:spPr>
          <a:xfrm>
            <a:off x="0" y="5257800"/>
            <a:ext cx="9144000" cy="492443"/>
          </a:xfrm>
          <a:prstGeom prst="rect">
            <a:avLst/>
          </a:prstGeom>
          <a:solidFill>
            <a:schemeClr val="tx1">
              <a:alpha val="70000"/>
            </a:schemeClr>
          </a:solidFill>
        </p:spPr>
        <p:txBody>
          <a:bodyPr wrap="square" rtlCol="0">
            <a:spAutoFit/>
          </a:bodyPr>
          <a:lstStyle/>
          <a:p>
            <a:pPr algn="ctr"/>
            <a:r>
              <a:rPr lang="en-US" sz="2600" dirty="0">
                <a:solidFill>
                  <a:prstClr val="white"/>
                </a:solidFill>
                <a:latin typeface="Arial Narrow" pitchFamily="34" charset="0"/>
              </a:rPr>
              <a:t>When is the </a:t>
            </a:r>
            <a:r>
              <a:rPr lang="en-US" sz="2600" dirty="0" err="1">
                <a:solidFill>
                  <a:schemeClr val="accent1">
                    <a:lumMod val="40000"/>
                    <a:lumOff val="60000"/>
                  </a:schemeClr>
                </a:solidFill>
                <a:latin typeface="Arial Narrow" pitchFamily="34" charset="0"/>
              </a:rPr>
              <a:t>SlowStart</a:t>
            </a:r>
            <a:r>
              <a:rPr lang="en-US" sz="2600" dirty="0">
                <a:solidFill>
                  <a:prstClr val="white"/>
                </a:solidFill>
                <a:latin typeface="Arial Narrow" pitchFamily="34" charset="0"/>
              </a:rPr>
              <a:t> phase running? The </a:t>
            </a:r>
            <a:r>
              <a:rPr lang="en-US" sz="2600" dirty="0" err="1">
                <a:solidFill>
                  <a:schemeClr val="accent1">
                    <a:lumMod val="40000"/>
                    <a:lumOff val="60000"/>
                  </a:schemeClr>
                </a:solidFill>
                <a:latin typeface="Arial Narrow" pitchFamily="34" charset="0"/>
              </a:rPr>
              <a:t>CongestionAvoidance</a:t>
            </a:r>
            <a:r>
              <a:rPr lang="en-US" sz="2600" dirty="0">
                <a:solidFill>
                  <a:prstClr val="white"/>
                </a:solidFill>
                <a:latin typeface="Arial Narrow" pitchFamily="34" charset="0"/>
              </a:rPr>
              <a:t> phase?</a:t>
            </a:r>
          </a:p>
        </p:txBody>
      </p:sp>
      <p:sp>
        <p:nvSpPr>
          <p:cNvPr id="13" name="TextBox 12"/>
          <p:cNvSpPr txBox="1"/>
          <p:nvPr/>
        </p:nvSpPr>
        <p:spPr>
          <a:xfrm>
            <a:off x="0" y="5984557"/>
            <a:ext cx="9144000" cy="492443"/>
          </a:xfrm>
          <a:prstGeom prst="rect">
            <a:avLst/>
          </a:prstGeom>
          <a:solidFill>
            <a:schemeClr val="tx1">
              <a:alpha val="70000"/>
            </a:schemeClr>
          </a:solidFill>
        </p:spPr>
        <p:txBody>
          <a:bodyPr wrap="square" rtlCol="0">
            <a:spAutoFit/>
          </a:bodyPr>
          <a:lstStyle/>
          <a:p>
            <a:pPr algn="ctr"/>
            <a:r>
              <a:rPr lang="en-US" sz="2600" dirty="0">
                <a:solidFill>
                  <a:prstClr val="white"/>
                </a:solidFill>
                <a:latin typeface="Arial Narrow" pitchFamily="34" charset="0"/>
              </a:rPr>
              <a:t>Difference between </a:t>
            </a:r>
            <a:r>
              <a:rPr lang="en-US" sz="2600" dirty="0">
                <a:solidFill>
                  <a:schemeClr val="accent1">
                    <a:lumMod val="40000"/>
                    <a:lumOff val="60000"/>
                  </a:schemeClr>
                </a:solidFill>
                <a:latin typeface="Arial Narrow" pitchFamily="34" charset="0"/>
              </a:rPr>
              <a:t>TCP Tahoe </a:t>
            </a:r>
            <a:r>
              <a:rPr lang="en-US" sz="2600" dirty="0">
                <a:solidFill>
                  <a:prstClr val="white"/>
                </a:solidFill>
                <a:latin typeface="Arial Narrow" pitchFamily="34" charset="0"/>
              </a:rPr>
              <a:t>and </a:t>
            </a:r>
            <a:r>
              <a:rPr lang="en-US" sz="2600" dirty="0">
                <a:solidFill>
                  <a:schemeClr val="accent1">
                    <a:lumMod val="40000"/>
                    <a:lumOff val="60000"/>
                  </a:schemeClr>
                </a:solidFill>
                <a:latin typeface="Arial Narrow" pitchFamily="34" charset="0"/>
              </a:rPr>
              <a:t>TCP Reno</a:t>
            </a:r>
          </a:p>
        </p:txBody>
      </p:sp>
    </p:spTree>
    <p:extLst>
      <p:ext uri="{BB962C8B-B14F-4D97-AF65-F5344CB8AC3E}">
        <p14:creationId xmlns:p14="http://schemas.microsoft.com/office/powerpoint/2010/main" val="369072979"/>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0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20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457200" y="990600"/>
          <a:ext cx="8229600" cy="477012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pPr algn="ctr"/>
                      <a:r>
                        <a:rPr lang="en-US" sz="2400" dirty="0"/>
                        <a:t>Tahoe</a:t>
                      </a:r>
                    </a:p>
                  </a:txBody>
                  <a:tcPr/>
                </a:tc>
                <a:tc>
                  <a:txBody>
                    <a:bodyPr/>
                    <a:lstStyle/>
                    <a:p>
                      <a:pPr algn="ctr"/>
                      <a:r>
                        <a:rPr lang="en-US" sz="2400" dirty="0"/>
                        <a:t>Reno</a:t>
                      </a:r>
                    </a:p>
                  </a:txBody>
                  <a:tcPr/>
                </a:tc>
                <a:extLst>
                  <a:ext uri="{0D108BD9-81ED-4DB2-BD59-A6C34878D82A}">
                    <a16:rowId xmlns:a16="http://schemas.microsoft.com/office/drawing/2014/main" val="10000"/>
                  </a:ext>
                </a:extLst>
              </a:tr>
              <a:tr h="370840">
                <a:tc>
                  <a:txBody>
                    <a:bodyPr/>
                    <a:lstStyle/>
                    <a:p>
                      <a:r>
                        <a:rPr lang="en-US" b="1" dirty="0"/>
                        <a:t>Threshold = </a:t>
                      </a:r>
                      <a:r>
                        <a:rPr lang="en-US" b="1" dirty="0" err="1"/>
                        <a:t>CongWindow</a:t>
                      </a:r>
                      <a:r>
                        <a:rPr lang="en-US" b="1" dirty="0"/>
                        <a:t> / 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Threshold</a:t>
                      </a:r>
                      <a:r>
                        <a:rPr lang="en-US" b="1" baseline="0" dirty="0"/>
                        <a:t> = </a:t>
                      </a:r>
                      <a:r>
                        <a:rPr lang="en-US" b="1" baseline="0" dirty="0" err="1"/>
                        <a:t>CongWindow</a:t>
                      </a:r>
                      <a:r>
                        <a:rPr lang="en-US" b="1" baseline="0" dirty="0"/>
                        <a:t> / 2</a:t>
                      </a:r>
                      <a:endParaRPr lang="en-US" b="1" dirty="0"/>
                    </a:p>
                  </a:txBody>
                  <a:tcPr/>
                </a:tc>
                <a:extLst>
                  <a:ext uri="{0D108BD9-81ED-4DB2-BD59-A6C34878D82A}">
                    <a16:rowId xmlns:a16="http://schemas.microsoft.com/office/drawing/2014/main" val="10001"/>
                  </a:ext>
                </a:extLst>
              </a:tr>
              <a:tr h="370840">
                <a:tc>
                  <a:txBody>
                    <a:bodyPr/>
                    <a:lstStyle/>
                    <a:p>
                      <a:r>
                        <a:rPr lang="en-US" b="1" dirty="0" err="1"/>
                        <a:t>CongWindow</a:t>
                      </a:r>
                      <a:r>
                        <a:rPr lang="en-US" b="1" dirty="0"/>
                        <a:t> to 1 MSS on a timeout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err="1"/>
                        <a:t>CongWindow</a:t>
                      </a:r>
                      <a:r>
                        <a:rPr lang="en-US" b="1" dirty="0"/>
                        <a:t> to 1 MSS on a timeout</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err="1"/>
                        <a:t>CongWindow</a:t>
                      </a:r>
                      <a:r>
                        <a:rPr lang="en-US" b="1" dirty="0"/>
                        <a:t> to Half on 3 Dup </a:t>
                      </a:r>
                      <a:r>
                        <a:rPr lang="en-US" b="1" dirty="0" err="1"/>
                        <a:t>Acks</a:t>
                      </a:r>
                      <a:endParaRPr lang="en-US" b="1"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a:p>
                  </a:txBody>
                  <a:tcPr/>
                </a:tc>
                <a:extLst>
                  <a:ext uri="{0D108BD9-81ED-4DB2-BD59-A6C34878D82A}">
                    <a16:rowId xmlns:a16="http://schemas.microsoft.com/office/drawing/2014/main" val="10002"/>
                  </a:ext>
                </a:extLst>
              </a:tr>
              <a:tr h="370840">
                <a:tc>
                  <a:txBody>
                    <a:bodyPr/>
                    <a:lstStyle/>
                    <a:p>
                      <a:r>
                        <a:rPr lang="en-US" b="1" dirty="0"/>
                        <a:t>Enter Slow Start</a:t>
                      </a:r>
                    </a:p>
                  </a:txBody>
                  <a:tcPr/>
                </a:tc>
                <a:tc>
                  <a:txBody>
                    <a:bodyPr/>
                    <a:lstStyle/>
                    <a:p>
                      <a:r>
                        <a:rPr lang="en-US" b="1" dirty="0"/>
                        <a:t>Enter Fast-retransmit</a:t>
                      </a:r>
                    </a:p>
                  </a:txBody>
                  <a:tcPr/>
                </a:tc>
                <a:extLst>
                  <a:ext uri="{0D108BD9-81ED-4DB2-BD59-A6C34878D82A}">
                    <a16:rowId xmlns:a16="http://schemas.microsoft.com/office/drawing/2014/main" val="10003"/>
                  </a:ext>
                </a:extLst>
              </a:tr>
              <a:tr h="370840">
                <a:tc>
                  <a:txBody>
                    <a:bodyPr/>
                    <a:lstStyle/>
                    <a:p>
                      <a:r>
                        <a:rPr lang="en-US" dirty="0"/>
                        <a:t>Sensitive to Packet loss</a:t>
                      </a:r>
                    </a:p>
                  </a:txBody>
                  <a:tcPr/>
                </a:tc>
                <a:tc>
                  <a:txBody>
                    <a:bodyPr/>
                    <a:lstStyle/>
                    <a:p>
                      <a:endParaRPr lang="en-US" dirty="0"/>
                    </a:p>
                  </a:txBody>
                  <a:tcPr/>
                </a:tc>
                <a:extLst>
                  <a:ext uri="{0D108BD9-81ED-4DB2-BD59-A6C34878D82A}">
                    <a16:rowId xmlns:a16="http://schemas.microsoft.com/office/drawing/2014/main" val="10004"/>
                  </a:ext>
                </a:extLst>
              </a:tr>
              <a:tr h="370840">
                <a:tc>
                  <a:txBody>
                    <a:bodyPr/>
                    <a:lstStyle/>
                    <a:p>
                      <a:r>
                        <a:rPr lang="en-US" dirty="0"/>
                        <a:t>Small packet loss may cause significant decrease in throughput</a:t>
                      </a:r>
                    </a:p>
                  </a:txBody>
                  <a:tcPr/>
                </a:tc>
                <a:tc>
                  <a:txBody>
                    <a:bodyPr/>
                    <a:lstStyle/>
                    <a:p>
                      <a:r>
                        <a:rPr lang="en-US" dirty="0"/>
                        <a:t>In</a:t>
                      </a:r>
                      <a:r>
                        <a:rPr lang="en-US" baseline="0" dirty="0"/>
                        <a:t> case of more than one packets lost in current window, TCP Reno can only re-transmit one packet. This is due to cumulative ACKs which informs about one packet in a given RTT</a:t>
                      </a:r>
                    </a:p>
                    <a:p>
                      <a:endParaRPr lang="en-US" baseline="0" dirty="0"/>
                    </a:p>
                    <a:p>
                      <a:r>
                        <a:rPr lang="en-US" baseline="0" dirty="0"/>
                        <a:t>Selective ACKs can solve the problem. Use in newer version of TCP New Reno</a:t>
                      </a:r>
                      <a:endParaRPr lang="en-US" dirty="0"/>
                    </a:p>
                  </a:txBody>
                  <a:tcPr/>
                </a:tc>
                <a:extLst>
                  <a:ext uri="{0D108BD9-81ED-4DB2-BD59-A6C34878D82A}">
                    <a16:rowId xmlns:a16="http://schemas.microsoft.com/office/drawing/2014/main" val="10005"/>
                  </a:ext>
                </a:extLst>
              </a:tr>
            </a:tbl>
          </a:graphicData>
        </a:graphic>
      </p:graphicFrame>
      <p:sp>
        <p:nvSpPr>
          <p:cNvPr id="4" name="TextBox 3"/>
          <p:cNvSpPr txBox="1"/>
          <p:nvPr/>
        </p:nvSpPr>
        <p:spPr>
          <a:xfrm>
            <a:off x="0" y="0"/>
            <a:ext cx="9144000" cy="707886"/>
          </a:xfrm>
          <a:prstGeom prst="rect">
            <a:avLst/>
          </a:prstGeom>
          <a:solidFill>
            <a:schemeClr val="accent6">
              <a:lumMod val="75000"/>
            </a:schemeClr>
          </a:solidFill>
        </p:spPr>
        <p:txBody>
          <a:bodyPr wrap="square" rtlCol="0">
            <a:spAutoFit/>
          </a:bodyPr>
          <a:lstStyle/>
          <a:p>
            <a:pPr algn="ctr" rtl="0"/>
            <a:r>
              <a:rPr lang="en-US" sz="4000" b="1" dirty="0">
                <a:ln>
                  <a:solidFill>
                    <a:schemeClr val="tx1"/>
                  </a:solidFill>
                </a:ln>
                <a:solidFill>
                  <a:schemeClr val="bg1"/>
                </a:solidFill>
                <a:latin typeface="Tahoma" pitchFamily="34" charset="0"/>
                <a:cs typeface="Tahoma" pitchFamily="34" charset="0"/>
              </a:rPr>
              <a:t>TCP Tahoe or Reno?</a:t>
            </a:r>
          </a:p>
        </p:txBody>
      </p:sp>
    </p:spTree>
    <p:extLst>
      <p:ext uri="{BB962C8B-B14F-4D97-AF65-F5344CB8AC3E}">
        <p14:creationId xmlns:p14="http://schemas.microsoft.com/office/powerpoint/2010/main" val="806918466"/>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42" y="-1"/>
            <a:ext cx="914171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2" name="Rectangle 21">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4" name="Rectangle 23">
            <a:extLst>
              <a:ext uri="{FF2B5EF4-FFF2-40B4-BE49-F238E27FC236}">
                <a16:creationId xmlns:a16="http://schemas.microsoft.com/office/drawing/2014/main" id="{05AD3998-CF72-48F6-90B8-F03F9C98A8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743" y="727069"/>
            <a:ext cx="8035257"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36496B-B96F-FD04-B938-3E5987EA71C2}"/>
              </a:ext>
            </a:extLst>
          </p:cNvPr>
          <p:cNvSpPr>
            <a:spLocks noGrp="1"/>
          </p:cNvSpPr>
          <p:nvPr>
            <p:ph type="title"/>
          </p:nvPr>
        </p:nvSpPr>
        <p:spPr>
          <a:xfrm>
            <a:off x="316608" y="301420"/>
            <a:ext cx="3970719" cy="2956085"/>
          </a:xfrm>
        </p:spPr>
        <p:txBody>
          <a:bodyPr vert="horz" lIns="91440" tIns="45720" rIns="91440" bIns="45720" rtlCol="0" anchor="ctr">
            <a:normAutofit/>
          </a:bodyPr>
          <a:lstStyle/>
          <a:p>
            <a:pPr>
              <a:lnSpc>
                <a:spcPct val="90000"/>
              </a:lnSpc>
            </a:pPr>
            <a:r>
              <a:rPr lang="en-US" sz="4200" dirty="0"/>
              <a:t>Difference</a:t>
            </a:r>
          </a:p>
        </p:txBody>
      </p:sp>
      <p:sp>
        <p:nvSpPr>
          <p:cNvPr id="4" name="Text Placeholder 3">
            <a:extLst>
              <a:ext uri="{FF2B5EF4-FFF2-40B4-BE49-F238E27FC236}">
                <a16:creationId xmlns:a16="http://schemas.microsoft.com/office/drawing/2014/main" id="{CB79951D-B292-7CB0-D1A5-E43938086C85}"/>
              </a:ext>
            </a:extLst>
          </p:cNvPr>
          <p:cNvSpPr>
            <a:spLocks noGrp="1"/>
          </p:cNvSpPr>
          <p:nvPr>
            <p:ph type="body" sz="half" idx="2"/>
          </p:nvPr>
        </p:nvSpPr>
        <p:spPr>
          <a:xfrm>
            <a:off x="4502988" y="281395"/>
            <a:ext cx="3717312" cy="2984320"/>
          </a:xfrm>
        </p:spPr>
        <p:txBody>
          <a:bodyPr vert="horz" lIns="91440" tIns="45720" rIns="91440" bIns="45720" rtlCol="0" anchor="ctr">
            <a:normAutofit/>
          </a:bodyPr>
          <a:lstStyle/>
          <a:p>
            <a:pPr indent="-228600">
              <a:lnSpc>
                <a:spcPct val="90000"/>
              </a:lnSpc>
              <a:buFont typeface="Arial" panose="020B0604020202020204" pitchFamily="34" charset="0"/>
              <a:buChar char="•"/>
            </a:pPr>
            <a:br>
              <a:rPr lang="en-US" sz="900" b="0" i="0">
                <a:effectLst/>
              </a:rPr>
            </a:br>
            <a:r>
              <a:rPr lang="en-US" sz="900" b="0" i="0">
                <a:effectLst/>
              </a:rPr>
              <a:t>TCP Tahoe and TCP Reno are two congestion control algorithms used in the Transmission Control Protocol (TCP). TCP is a reliable transport protocol that is used to send data between two hosts on a network.</a:t>
            </a:r>
          </a:p>
          <a:p>
            <a:pPr indent="-228600">
              <a:lnSpc>
                <a:spcPct val="90000"/>
              </a:lnSpc>
              <a:buFont typeface="Arial" panose="020B0604020202020204" pitchFamily="34" charset="0"/>
              <a:buChar char="•"/>
            </a:pPr>
            <a:r>
              <a:rPr lang="en-US" sz="900" b="0" i="0">
                <a:effectLst/>
              </a:rPr>
              <a:t>TCP Tahoe and TCP Reno both use a congestion window to control the amount of data that is sent in a single transmission. The congestion window starts at a small value and is increased slowly over time. If a packet is lost, the congestion window is decreased and the process starts over.</a:t>
            </a:r>
          </a:p>
          <a:p>
            <a:pPr indent="-228600">
              <a:lnSpc>
                <a:spcPct val="90000"/>
              </a:lnSpc>
              <a:buFont typeface="Arial" panose="020B0604020202020204" pitchFamily="34" charset="0"/>
              <a:buChar char="•"/>
            </a:pPr>
            <a:r>
              <a:rPr lang="en-US" sz="900" b="0" i="0">
                <a:effectLst/>
              </a:rPr>
              <a:t>The main difference between TCP Tahoe and TCP Reno is how they handle packet loss. TCP Tahoe enters a slow start state when a packet is lost. In slow start, the congestion window is increased by one packet for each ACK that is received. This means that it takes a long time for the congestion window to recover from a packet loss.</a:t>
            </a:r>
          </a:p>
          <a:p>
            <a:pPr indent="-228600">
              <a:lnSpc>
                <a:spcPct val="90000"/>
              </a:lnSpc>
              <a:buFont typeface="Arial" panose="020B0604020202020204" pitchFamily="34" charset="0"/>
              <a:buChar char="•"/>
            </a:pPr>
            <a:r>
              <a:rPr lang="en-US" sz="900" b="0" i="0">
                <a:effectLst/>
              </a:rPr>
              <a:t>TCP Reno, on the other hand, enters a fast recovery state when a packet is lost. In fast recovery, the congestion window is increased by two packets for each ACK that is received. This means that the congestion window can recover from a packet loss more quickly.</a:t>
            </a:r>
          </a:p>
          <a:p>
            <a:pPr indent="-228600">
              <a:lnSpc>
                <a:spcPct val="90000"/>
              </a:lnSpc>
              <a:buFont typeface="Arial" panose="020B0604020202020204" pitchFamily="34" charset="0"/>
              <a:buChar char="•"/>
            </a:pPr>
            <a:r>
              <a:rPr lang="en-US" sz="900" b="0" i="0">
                <a:effectLst/>
              </a:rPr>
              <a:t>In general, TCP Reno is a more efficient congestion control algorithm than TCP Tahoe. However, TCP Tahoe is more reliable, as it is less likely to lose data due to packet loss.</a:t>
            </a:r>
          </a:p>
          <a:p>
            <a:pPr indent="-228600">
              <a:lnSpc>
                <a:spcPct val="90000"/>
              </a:lnSpc>
              <a:buFont typeface="Arial" panose="020B0604020202020204" pitchFamily="34" charset="0"/>
              <a:buChar char="•"/>
            </a:pPr>
            <a:endParaRPr lang="en-US" sz="900"/>
          </a:p>
        </p:txBody>
      </p:sp>
      <p:pic>
        <p:nvPicPr>
          <p:cNvPr id="8" name="Content Placeholder 7" descr="A screenshot of a computer&#10;&#10;Description automatically generated with medium confidence">
            <a:extLst>
              <a:ext uri="{FF2B5EF4-FFF2-40B4-BE49-F238E27FC236}">
                <a16:creationId xmlns:a16="http://schemas.microsoft.com/office/drawing/2014/main" id="{9B5157A6-16F4-9D95-017A-8B8E51805705}"/>
              </a:ext>
            </a:extLst>
          </p:cNvPr>
          <p:cNvPicPr>
            <a:picLocks noGrp="1" noChangeAspect="1"/>
          </p:cNvPicPr>
          <p:nvPr>
            <p:ph idx="1"/>
          </p:nvPr>
        </p:nvPicPr>
        <p:blipFill rotWithShape="1">
          <a:blip r:embed="rId3"/>
          <a:srcRect l="15018" r="2449" b="2"/>
          <a:stretch/>
        </p:blipFill>
        <p:spPr>
          <a:xfrm>
            <a:off x="353676" y="3363686"/>
            <a:ext cx="8170809" cy="2796701"/>
          </a:xfrm>
          <a:prstGeom prst="rect">
            <a:avLst/>
          </a:prstGeom>
        </p:spPr>
      </p:pic>
      <p:cxnSp>
        <p:nvCxnSpPr>
          <p:cNvPr id="26" name="Straight Connector 25">
            <a:extLst>
              <a:ext uri="{FF2B5EF4-FFF2-40B4-BE49-F238E27FC236}">
                <a16:creationId xmlns:a16="http://schemas.microsoft.com/office/drawing/2014/main" id="{F085D7B9-E066-4923-8CB7-294BF306296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524492"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5443840-A796-4C43-8DC1-1B738EFEC5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51930"/>
            <a:ext cx="9144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12B7D5BF-766A-4865-A35F-7AF824483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70161"/>
            <a:ext cx="356616" cy="2790226"/>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3639764"/>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Documents and Settings\Junaid Qadir\My Documents\NewDB\My Dropbox\DCCN2011\Lectures\Week 4 and 5 - Transport Layer Protocols\ch03_gif\fig03_53.gif"/>
          <p:cNvPicPr>
            <a:picLocks noChangeAspect="1" noChangeArrowheads="1"/>
          </p:cNvPicPr>
          <p:nvPr/>
        </p:nvPicPr>
        <p:blipFill>
          <a:blip r:embed="rId3" cstate="print">
            <a:clrChange>
              <a:clrFrom>
                <a:srgbClr val="FFFFFF"/>
              </a:clrFrom>
              <a:clrTo>
                <a:srgbClr val="FFFFFF">
                  <a:alpha val="0"/>
                </a:srgbClr>
              </a:clrTo>
            </a:clrChange>
            <a:lum bright="-20000" contrast="20000"/>
          </a:blip>
          <a:srcRect l="10579" r="14184" b="11797"/>
          <a:stretch>
            <a:fillRect/>
          </a:stretch>
        </p:blipFill>
        <p:spPr bwMode="auto">
          <a:xfrm>
            <a:off x="228600" y="1490134"/>
            <a:ext cx="4648200" cy="2624666"/>
          </a:xfrm>
          <a:prstGeom prst="rect">
            <a:avLst/>
          </a:prstGeom>
          <a:noFill/>
        </p:spPr>
      </p:pic>
      <p:sp>
        <p:nvSpPr>
          <p:cNvPr id="14" name="TextBox 13"/>
          <p:cNvSpPr txBox="1"/>
          <p:nvPr/>
        </p:nvSpPr>
        <p:spPr>
          <a:xfrm>
            <a:off x="0" y="193357"/>
            <a:ext cx="9144000" cy="492443"/>
          </a:xfrm>
          <a:prstGeom prst="rect">
            <a:avLst/>
          </a:prstGeom>
          <a:solidFill>
            <a:schemeClr val="tx1">
              <a:alpha val="70000"/>
            </a:schemeClr>
          </a:solidFill>
        </p:spPr>
        <p:txBody>
          <a:bodyPr wrap="square" rtlCol="0">
            <a:spAutoFit/>
          </a:bodyPr>
          <a:lstStyle/>
          <a:p>
            <a:pPr algn="ctr"/>
            <a:r>
              <a:rPr lang="en-US" sz="2600" dirty="0">
                <a:solidFill>
                  <a:prstClr val="white"/>
                </a:solidFill>
                <a:latin typeface="Arial Narrow" pitchFamily="34" charset="0"/>
              </a:rPr>
              <a:t>How long will it take to transfer 150 segments in </a:t>
            </a:r>
            <a:r>
              <a:rPr lang="en-US" sz="2600" dirty="0">
                <a:solidFill>
                  <a:schemeClr val="accent1">
                    <a:lumMod val="40000"/>
                    <a:lumOff val="60000"/>
                  </a:schemeClr>
                </a:solidFill>
                <a:latin typeface="Arial Narrow" pitchFamily="34" charset="0"/>
              </a:rPr>
              <a:t>TCP Tahoe</a:t>
            </a:r>
            <a:r>
              <a:rPr lang="en-US" sz="2600" dirty="0">
                <a:solidFill>
                  <a:prstClr val="white"/>
                </a:solidFill>
                <a:latin typeface="Arial Narrow" pitchFamily="34" charset="0"/>
              </a:rPr>
              <a:t>? </a:t>
            </a:r>
            <a:r>
              <a:rPr lang="en-US" sz="2600" dirty="0">
                <a:solidFill>
                  <a:schemeClr val="accent1">
                    <a:lumMod val="40000"/>
                    <a:lumOff val="60000"/>
                  </a:schemeClr>
                </a:solidFill>
                <a:latin typeface="Arial Narrow" pitchFamily="34" charset="0"/>
              </a:rPr>
              <a:t>TCP Reno</a:t>
            </a:r>
            <a:r>
              <a:rPr lang="en-US" sz="2600" dirty="0">
                <a:solidFill>
                  <a:prstClr val="white"/>
                </a:solidFill>
                <a:latin typeface="Arial Narrow" pitchFamily="34" charset="0"/>
              </a:rPr>
              <a:t>?</a:t>
            </a:r>
            <a:endParaRPr lang="en-US" sz="2600" dirty="0">
              <a:solidFill>
                <a:schemeClr val="accent1">
                  <a:lumMod val="40000"/>
                  <a:lumOff val="60000"/>
                </a:schemeClr>
              </a:solidFill>
              <a:latin typeface="Arial Narrow" pitchFamily="34" charset="0"/>
            </a:endParaRPr>
          </a:p>
        </p:txBody>
      </p:sp>
      <p:pic>
        <p:nvPicPr>
          <p:cNvPr id="2" name="Picture 2"/>
          <p:cNvPicPr>
            <a:picLocks noChangeAspect="1" noChangeArrowheads="1"/>
          </p:cNvPicPr>
          <p:nvPr/>
        </p:nvPicPr>
        <p:blipFill>
          <a:blip r:embed="rId4" cstate="print"/>
          <a:srcRect/>
          <a:stretch>
            <a:fillRect/>
          </a:stretch>
        </p:blipFill>
        <p:spPr bwMode="auto">
          <a:xfrm>
            <a:off x="5120048" y="1219200"/>
            <a:ext cx="3642952" cy="4648200"/>
          </a:xfrm>
          <a:prstGeom prst="rect">
            <a:avLst/>
          </a:prstGeom>
          <a:noFill/>
          <a:ln w="9525">
            <a:noFill/>
            <a:miter lim="800000"/>
            <a:headEnd/>
            <a:tailEnd/>
          </a:ln>
        </p:spPr>
      </p:pic>
    </p:spTree>
    <p:extLst>
      <p:ext uri="{BB962C8B-B14F-4D97-AF65-F5344CB8AC3E}">
        <p14:creationId xmlns:p14="http://schemas.microsoft.com/office/powerpoint/2010/main" val="1598197185"/>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2337137"/>
            <a:ext cx="9144000" cy="1323439"/>
          </a:xfrm>
          <a:prstGeom prst="rect">
            <a:avLst/>
          </a:prstGeom>
        </p:spPr>
        <p:txBody>
          <a:bodyPr wrap="square">
            <a:spAutoFit/>
          </a:bodyPr>
          <a:lstStyle/>
          <a:p>
            <a:pPr algn="ctr"/>
            <a:r>
              <a:rPr lang="en-US" sz="8000" dirty="0">
                <a:solidFill>
                  <a:srgbClr val="FF0000"/>
                </a:solidFill>
                <a:effectLst>
                  <a:outerShdw dir="5040000" algn="tl">
                    <a:srgbClr val="1F497D">
                      <a:lumMod val="75000"/>
                    </a:srgbClr>
                  </a:outerShdw>
                </a:effectLst>
                <a:latin typeface="Gill Sans MT" pitchFamily="34" charset="0"/>
                <a:cs typeface="Segoe UI" pitchFamily="34" charset="0"/>
              </a:rPr>
              <a:t>[ </a:t>
            </a:r>
            <a:r>
              <a:rPr lang="en-US" sz="6000" dirty="0">
                <a:solidFill>
                  <a:srgbClr val="F79646">
                    <a:lumMod val="75000"/>
                  </a:srgbClr>
                </a:solidFill>
                <a:effectLst>
                  <a:outerShdw dir="5040000" algn="tl">
                    <a:srgbClr val="1F497D">
                      <a:lumMod val="75000"/>
                    </a:srgbClr>
                  </a:outerShdw>
                </a:effectLst>
                <a:latin typeface="Gill Sans MT" pitchFamily="34" charset="0"/>
                <a:cs typeface="Segoe UI" pitchFamily="34" charset="0"/>
              </a:rPr>
              <a:t>End of lecture </a:t>
            </a:r>
            <a:r>
              <a:rPr lang="en-US" sz="8000" dirty="0">
                <a:solidFill>
                  <a:srgbClr val="FF0000"/>
                </a:solidFill>
                <a:effectLst>
                  <a:outerShdw dir="5040000" algn="tl">
                    <a:srgbClr val="1F497D">
                      <a:lumMod val="75000"/>
                    </a:srgbClr>
                  </a:outerShdw>
                </a:effectLst>
                <a:latin typeface="Gill Sans MT" pitchFamily="34" charset="0"/>
                <a:cs typeface="Segoe UI" pitchFamily="34" charset="0"/>
              </a:rPr>
              <a:t>]</a:t>
            </a:r>
          </a:p>
        </p:txBody>
      </p:sp>
      <p:sp>
        <p:nvSpPr>
          <p:cNvPr id="3" name="Rectangle 2"/>
          <p:cNvSpPr/>
          <p:nvPr/>
        </p:nvSpPr>
        <p:spPr>
          <a:xfrm>
            <a:off x="1981200" y="5562600"/>
            <a:ext cx="5105400" cy="861774"/>
          </a:xfrm>
          <a:prstGeom prst="rect">
            <a:avLst/>
          </a:prstGeom>
        </p:spPr>
        <p:txBody>
          <a:bodyPr wrap="square">
            <a:spAutoFit/>
          </a:bodyPr>
          <a:lstStyle/>
          <a:p>
            <a:pPr algn="ctr"/>
            <a:r>
              <a:rPr lang="en-US" u="sng" dirty="0">
                <a:solidFill>
                  <a:prstClr val="white"/>
                </a:solidFill>
                <a:latin typeface="Calibri"/>
              </a:rPr>
              <a:t>Images are copyrights of their respective owners</a:t>
            </a:r>
          </a:p>
          <a:p>
            <a:pPr algn="ctr"/>
            <a:r>
              <a:rPr lang="en-US" dirty="0">
                <a:solidFill>
                  <a:prstClr val="white"/>
                </a:solidFill>
                <a:latin typeface="Calibri"/>
              </a:rPr>
              <a:t>Some material in this lecture is taken from:</a:t>
            </a:r>
          </a:p>
          <a:p>
            <a:pPr algn="ctr"/>
            <a:r>
              <a:rPr lang="en-US" sz="1400" dirty="0" err="1">
                <a:solidFill>
                  <a:prstClr val="white"/>
                </a:solidFill>
                <a:latin typeface="Calibri"/>
              </a:rPr>
              <a:t>Dr</a:t>
            </a:r>
            <a:r>
              <a:rPr lang="en-US" sz="1400" dirty="0">
                <a:solidFill>
                  <a:prstClr val="white"/>
                </a:solidFill>
                <a:latin typeface="Calibri"/>
              </a:rPr>
              <a:t> </a:t>
            </a:r>
            <a:r>
              <a:rPr lang="en-US" sz="1400" dirty="0" err="1">
                <a:solidFill>
                  <a:prstClr val="white"/>
                </a:solidFill>
                <a:latin typeface="Calibri"/>
              </a:rPr>
              <a:t>Junaid</a:t>
            </a:r>
            <a:r>
              <a:rPr lang="en-US" sz="1400" dirty="0">
                <a:solidFill>
                  <a:prstClr val="white"/>
                </a:solidFill>
                <a:latin typeface="Calibri"/>
              </a:rPr>
              <a:t> </a:t>
            </a:r>
            <a:r>
              <a:rPr lang="en-US" sz="1400" dirty="0" err="1">
                <a:solidFill>
                  <a:prstClr val="white"/>
                </a:solidFill>
                <a:latin typeface="Calibri"/>
              </a:rPr>
              <a:t>Qadir</a:t>
            </a:r>
            <a:r>
              <a:rPr lang="en-US" sz="1400" dirty="0">
                <a:solidFill>
                  <a:prstClr val="white"/>
                </a:solidFill>
                <a:latin typeface="Calibri"/>
              </a:rPr>
              <a:t>, NUST-SEECS</a:t>
            </a:r>
          </a:p>
        </p:txBody>
      </p:sp>
    </p:spTree>
    <p:extLst>
      <p:ext uri="{BB962C8B-B14F-4D97-AF65-F5344CB8AC3E}">
        <p14:creationId xmlns:p14="http://schemas.microsoft.com/office/powerpoint/2010/main" val="1648894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769441"/>
          </a:xfrm>
          <a:prstGeom prst="rect">
            <a:avLst/>
          </a:prstGeom>
          <a:solidFill>
            <a:schemeClr val="accent6">
              <a:lumMod val="75000"/>
            </a:schemeClr>
          </a:solidFill>
        </p:spPr>
        <p:txBody>
          <a:bodyPr wrap="square" rtlCol="0">
            <a:spAutoFit/>
          </a:bodyPr>
          <a:lstStyle/>
          <a:p>
            <a:pPr algn="ctr"/>
            <a:r>
              <a:rPr lang="en-US" sz="4400" b="1" dirty="0">
                <a:ln>
                  <a:solidFill>
                    <a:prstClr val="white"/>
                  </a:solidFill>
                </a:ln>
                <a:solidFill>
                  <a:prstClr val="black"/>
                </a:solidFill>
                <a:latin typeface="Tahoma" pitchFamily="34" charset="0"/>
                <a:cs typeface="Tahoma" pitchFamily="34" charset="0"/>
              </a:rPr>
              <a:t>  </a:t>
            </a:r>
            <a:r>
              <a:rPr lang="en-US" sz="4000" b="1" dirty="0">
                <a:ln>
                  <a:solidFill>
                    <a:prstClr val="black"/>
                  </a:solidFill>
                </a:ln>
                <a:solidFill>
                  <a:prstClr val="white"/>
                </a:solidFill>
                <a:latin typeface="Tahoma" pitchFamily="34" charset="0"/>
                <a:cs typeface="Tahoma" pitchFamily="34" charset="0"/>
              </a:rPr>
              <a:t>Stop and Wait Protocol</a:t>
            </a:r>
            <a:endParaRPr lang="th-TH" sz="4000" b="1" dirty="0">
              <a:ln>
                <a:solidFill>
                  <a:prstClr val="black"/>
                </a:solidFill>
              </a:ln>
              <a:solidFill>
                <a:prstClr val="white"/>
              </a:solidFill>
              <a:latin typeface="Tahoma" pitchFamily="34" charset="0"/>
              <a:cs typeface="Tahoma" pitchFamily="34" charset="0"/>
            </a:endParaRPr>
          </a:p>
        </p:txBody>
      </p:sp>
      <p:pic>
        <p:nvPicPr>
          <p:cNvPr id="5" name="Picture 10"/>
          <p:cNvPicPr>
            <a:picLocks noChangeAspect="1" noChangeArrowheads="1"/>
          </p:cNvPicPr>
          <p:nvPr/>
        </p:nvPicPr>
        <p:blipFill>
          <a:blip r:embed="rId3" cstate="print"/>
          <a:srcRect/>
          <a:stretch>
            <a:fillRect/>
          </a:stretch>
        </p:blipFill>
        <p:spPr bwMode="auto">
          <a:xfrm>
            <a:off x="3581400" y="914400"/>
            <a:ext cx="5029200" cy="3924077"/>
          </a:xfrm>
          <a:prstGeom prst="rect">
            <a:avLst/>
          </a:prstGeom>
          <a:noFill/>
          <a:ln w="9525">
            <a:noFill/>
            <a:miter lim="800000"/>
            <a:headEnd/>
            <a:tailEnd/>
          </a:ln>
          <a:effectLst/>
        </p:spPr>
      </p:pic>
      <p:sp>
        <p:nvSpPr>
          <p:cNvPr id="2" name="Rectangle 1"/>
          <p:cNvSpPr/>
          <p:nvPr/>
        </p:nvSpPr>
        <p:spPr>
          <a:xfrm>
            <a:off x="304800" y="4800600"/>
            <a:ext cx="8458200" cy="1569660"/>
          </a:xfrm>
          <a:prstGeom prst="rect">
            <a:avLst/>
          </a:prstGeom>
        </p:spPr>
        <p:txBody>
          <a:bodyPr wrap="square">
            <a:spAutoFit/>
          </a:bodyPr>
          <a:lstStyle/>
          <a:p>
            <a:r>
              <a:rPr lang="en-US" sz="1600" dirty="0">
                <a:ln w="0" cap="rnd" cmpd="thickThin">
                  <a:solidFill>
                    <a:schemeClr val="tx1"/>
                  </a:solidFill>
                  <a:bevel/>
                </a:ln>
                <a:solidFill>
                  <a:srgbClr val="000000"/>
                </a:solidFill>
                <a:latin typeface="Arial"/>
                <a:cs typeface="Arial"/>
              </a:rPr>
              <a:t>STEPS</a:t>
            </a:r>
          </a:p>
          <a:p>
            <a:pPr marL="342900" indent="-342900">
              <a:buFont typeface="+mj-lt"/>
              <a:buAutoNum type="arabicPeriod"/>
            </a:pPr>
            <a:r>
              <a:rPr lang="en-US" sz="1600" dirty="0">
                <a:ln w="0" cap="rnd" cmpd="thickThin">
                  <a:solidFill>
                    <a:schemeClr val="tx1"/>
                  </a:solidFill>
                  <a:bevel/>
                </a:ln>
                <a:solidFill>
                  <a:srgbClr val="000000"/>
                </a:solidFill>
                <a:latin typeface="Arial"/>
                <a:cs typeface="Arial"/>
              </a:rPr>
              <a:t>The sender transmits a frame and sets a timer</a:t>
            </a:r>
          </a:p>
          <a:p>
            <a:pPr marL="342900" indent="-342900">
              <a:buFont typeface="+mj-lt"/>
              <a:buAutoNum type="arabicPeriod"/>
            </a:pPr>
            <a:r>
              <a:rPr lang="en-US" sz="1600" dirty="0">
                <a:ln w="0" cap="rnd" cmpd="thickThin">
                  <a:solidFill>
                    <a:schemeClr val="tx1"/>
                  </a:solidFill>
                  <a:bevel/>
                </a:ln>
                <a:solidFill>
                  <a:srgbClr val="000000"/>
                </a:solidFill>
                <a:latin typeface="Arial"/>
                <a:cs typeface="Arial"/>
              </a:rPr>
              <a:t>If the ACK is received before the timer times out, next frame is transmitted</a:t>
            </a:r>
          </a:p>
          <a:p>
            <a:pPr marL="342900" indent="-342900">
              <a:buFont typeface="+mj-lt"/>
              <a:buAutoNum type="arabicPeriod"/>
            </a:pPr>
            <a:r>
              <a:rPr lang="en-US" sz="1600" dirty="0">
                <a:ln w="0" cap="rnd" cmpd="thickThin">
                  <a:solidFill>
                    <a:schemeClr val="tx1"/>
                  </a:solidFill>
                  <a:bevel/>
                </a:ln>
                <a:solidFill>
                  <a:srgbClr val="000000"/>
                </a:solidFill>
                <a:latin typeface="Arial"/>
                <a:cs typeface="Arial"/>
              </a:rPr>
              <a:t>If the ACK is not received before the timer times out, frame is transmitted again and a new timer is set</a:t>
            </a:r>
          </a:p>
          <a:p>
            <a:pPr marL="342900" indent="-342900">
              <a:buFont typeface="+mj-lt"/>
              <a:buAutoNum type="arabicPeriod"/>
            </a:pPr>
            <a:r>
              <a:rPr lang="en-US" sz="1600" dirty="0">
                <a:ln w="0" cap="rnd" cmpd="thickThin">
                  <a:solidFill>
                    <a:schemeClr val="tx1"/>
                  </a:solidFill>
                  <a:bevel/>
                </a:ln>
                <a:solidFill>
                  <a:srgbClr val="000000"/>
                </a:solidFill>
                <a:latin typeface="Arial"/>
                <a:cs typeface="Arial"/>
              </a:rPr>
              <a:t>A new frame is not transmitted until the ACK for the previous one arrives</a:t>
            </a:r>
            <a:endParaRPr lang="en-US" sz="1600" dirty="0">
              <a:latin typeface="Arial"/>
              <a:cs typeface="Arial"/>
            </a:endParaRPr>
          </a:p>
        </p:txBody>
      </p:sp>
      <p:sp>
        <p:nvSpPr>
          <p:cNvPr id="6" name="Rectangle 5"/>
          <p:cNvSpPr/>
          <p:nvPr/>
        </p:nvSpPr>
        <p:spPr>
          <a:xfrm>
            <a:off x="228600" y="1981200"/>
            <a:ext cx="3839513" cy="646331"/>
          </a:xfrm>
          <a:prstGeom prst="rect">
            <a:avLst/>
          </a:prstGeom>
        </p:spPr>
        <p:txBody>
          <a:bodyPr wrap="none">
            <a:spAutoFit/>
          </a:bodyPr>
          <a:lstStyle/>
          <a:p>
            <a:r>
              <a:rPr lang="en-US" dirty="0">
                <a:ln w="0" cap="rnd" cmpd="thickThin">
                  <a:solidFill>
                    <a:schemeClr val="tx1"/>
                  </a:solidFill>
                  <a:bevel/>
                </a:ln>
                <a:solidFill>
                  <a:srgbClr val="000000"/>
                </a:solidFill>
                <a:latin typeface="Arial"/>
                <a:cs typeface="Arial"/>
              </a:rPr>
              <a:t>Can you think of any disadvantages</a:t>
            </a:r>
          </a:p>
          <a:p>
            <a:r>
              <a:rPr lang="en-US" dirty="0">
                <a:ln w="0" cap="rnd" cmpd="thickThin">
                  <a:solidFill>
                    <a:schemeClr val="tx1"/>
                  </a:solidFill>
                  <a:bevel/>
                </a:ln>
                <a:solidFill>
                  <a:srgbClr val="000000"/>
                </a:solidFill>
                <a:latin typeface="Arial"/>
                <a:cs typeface="Arial"/>
              </a:rPr>
              <a:t>in this protocol?</a:t>
            </a:r>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707886"/>
          </a:xfrm>
          <a:prstGeom prst="rect">
            <a:avLst/>
          </a:prstGeom>
          <a:solidFill>
            <a:schemeClr val="accent6">
              <a:lumMod val="75000"/>
            </a:schemeClr>
          </a:solidFill>
        </p:spPr>
        <p:txBody>
          <a:bodyPr wrap="square" rtlCol="0">
            <a:spAutoFit/>
          </a:bodyPr>
          <a:lstStyle/>
          <a:p>
            <a:pPr algn="ctr"/>
            <a:r>
              <a:rPr lang="en-US" sz="4000" b="1" dirty="0">
                <a:ln>
                  <a:solidFill>
                    <a:prstClr val="black"/>
                  </a:solidFill>
                </a:ln>
                <a:solidFill>
                  <a:prstClr val="white"/>
                </a:solidFill>
                <a:latin typeface="Tahoma" pitchFamily="34" charset="0"/>
                <a:cs typeface="Tahoma" pitchFamily="34" charset="0"/>
              </a:rPr>
              <a:t>Sliding windows (SW): </a:t>
            </a:r>
            <a:r>
              <a:rPr lang="en-US" sz="4000" dirty="0">
                <a:ln>
                  <a:solidFill>
                    <a:prstClr val="black"/>
                  </a:solidFill>
                </a:ln>
                <a:solidFill>
                  <a:prstClr val="white"/>
                </a:solidFill>
                <a:latin typeface="Tahoma" pitchFamily="34" charset="0"/>
                <a:cs typeface="Tahoma" pitchFamily="34" charset="0"/>
              </a:rPr>
              <a:t>Go-back-N</a:t>
            </a:r>
            <a:endParaRPr lang="th-TH" sz="4000" dirty="0">
              <a:ln>
                <a:solidFill>
                  <a:prstClr val="black"/>
                </a:solidFill>
              </a:ln>
              <a:solidFill>
                <a:prstClr val="white"/>
              </a:solidFill>
              <a:latin typeface="Tahoma" pitchFamily="34" charset="0"/>
              <a:cs typeface="Tahoma" pitchFamily="34" charset="0"/>
            </a:endParaRPr>
          </a:p>
        </p:txBody>
      </p:sp>
      <p:pic>
        <p:nvPicPr>
          <p:cNvPr id="4" name="Picture 10"/>
          <p:cNvPicPr>
            <a:picLocks noChangeAspect="1" noChangeArrowheads="1"/>
          </p:cNvPicPr>
          <p:nvPr/>
        </p:nvPicPr>
        <p:blipFill>
          <a:blip r:embed="rId3" cstate="print"/>
          <a:srcRect/>
          <a:stretch>
            <a:fillRect/>
          </a:stretch>
        </p:blipFill>
        <p:spPr bwMode="auto">
          <a:xfrm>
            <a:off x="3505200" y="762000"/>
            <a:ext cx="5437912" cy="4495800"/>
          </a:xfrm>
          <a:prstGeom prst="rect">
            <a:avLst/>
          </a:prstGeom>
          <a:noFill/>
          <a:ln w="9525">
            <a:noFill/>
            <a:miter lim="800000"/>
            <a:headEnd/>
            <a:tailEnd/>
          </a:ln>
          <a:effectLst/>
        </p:spPr>
      </p:pic>
      <p:sp>
        <p:nvSpPr>
          <p:cNvPr id="5" name="Rectangle 4"/>
          <p:cNvSpPr/>
          <p:nvPr/>
        </p:nvSpPr>
        <p:spPr>
          <a:xfrm>
            <a:off x="304800" y="4983540"/>
            <a:ext cx="8458200" cy="1815882"/>
          </a:xfrm>
          <a:prstGeom prst="rect">
            <a:avLst/>
          </a:prstGeom>
        </p:spPr>
        <p:txBody>
          <a:bodyPr wrap="square">
            <a:spAutoFit/>
          </a:bodyPr>
          <a:lstStyle/>
          <a:p>
            <a:r>
              <a:rPr lang="en-US" sz="1600" dirty="0">
                <a:ln w="0" cap="rnd" cmpd="thickThin">
                  <a:solidFill>
                    <a:schemeClr val="tx1"/>
                  </a:solidFill>
                  <a:bevel/>
                </a:ln>
                <a:solidFill>
                  <a:srgbClr val="000000"/>
                </a:solidFill>
                <a:latin typeface="Arial"/>
                <a:cs typeface="Arial"/>
              </a:rPr>
              <a:t>STEPS</a:t>
            </a:r>
          </a:p>
          <a:p>
            <a:pPr marL="342900" indent="-342900">
              <a:buFont typeface="+mj-lt"/>
              <a:buAutoNum type="arabicPeriod"/>
            </a:pPr>
            <a:r>
              <a:rPr lang="en-US" sz="1600" dirty="0">
                <a:ln w="0" cap="rnd" cmpd="thickThin">
                  <a:solidFill>
                    <a:schemeClr val="tx1"/>
                  </a:solidFill>
                  <a:bevel/>
                </a:ln>
                <a:solidFill>
                  <a:srgbClr val="000000"/>
                </a:solidFill>
                <a:latin typeface="Arial"/>
                <a:cs typeface="Arial"/>
              </a:rPr>
              <a:t>Sender window size and receiver window size is set</a:t>
            </a:r>
          </a:p>
          <a:p>
            <a:pPr marL="342900" indent="-342900">
              <a:buFont typeface="+mj-lt"/>
              <a:buAutoNum type="arabicPeriod"/>
            </a:pPr>
            <a:r>
              <a:rPr lang="en-US" sz="1600" dirty="0">
                <a:ln w="0" cap="rnd" cmpd="thickThin">
                  <a:solidFill>
                    <a:schemeClr val="tx1"/>
                  </a:solidFill>
                  <a:bevel/>
                </a:ln>
                <a:solidFill>
                  <a:srgbClr val="000000"/>
                </a:solidFill>
                <a:latin typeface="Arial"/>
                <a:cs typeface="Arial"/>
              </a:rPr>
              <a:t>This window size must be maintained by the sender at all times</a:t>
            </a:r>
          </a:p>
          <a:p>
            <a:pPr marL="342900" indent="-342900">
              <a:buFont typeface="+mj-lt"/>
              <a:buAutoNum type="arabicPeriod"/>
            </a:pPr>
            <a:r>
              <a:rPr lang="en-US" sz="1600" dirty="0">
                <a:ln w="0" cap="rnd" cmpd="thickThin">
                  <a:solidFill>
                    <a:schemeClr val="tx1"/>
                  </a:solidFill>
                  <a:bevel/>
                </a:ln>
                <a:solidFill>
                  <a:srgbClr val="000000"/>
                </a:solidFill>
                <a:latin typeface="Arial"/>
                <a:cs typeface="Arial"/>
              </a:rPr>
              <a:t>If ACK is not received, window does not move ahead</a:t>
            </a:r>
          </a:p>
          <a:p>
            <a:pPr marL="342900" indent="-342900">
              <a:buFont typeface="+mj-lt"/>
              <a:buAutoNum type="arabicPeriod"/>
            </a:pPr>
            <a:r>
              <a:rPr lang="en-US" sz="1600" dirty="0">
                <a:ln w="0" cap="rnd" cmpd="thickThin">
                  <a:solidFill>
                    <a:schemeClr val="tx1"/>
                  </a:solidFill>
                  <a:bevel/>
                </a:ln>
                <a:solidFill>
                  <a:srgbClr val="000000"/>
                </a:solidFill>
                <a:latin typeface="Arial"/>
                <a:cs typeface="Arial"/>
              </a:rPr>
              <a:t>If ACK is received, window moves ahead according to the number of packets acknowledged</a:t>
            </a:r>
          </a:p>
          <a:p>
            <a:pPr marL="342900" indent="-342900">
              <a:buFont typeface="+mj-lt"/>
              <a:buAutoNum type="arabicPeriod"/>
            </a:pPr>
            <a:r>
              <a:rPr lang="en-US" sz="1600" dirty="0">
                <a:ln w="0" cap="rnd" cmpd="thickThin">
                  <a:solidFill>
                    <a:schemeClr val="tx1"/>
                  </a:solidFill>
                  <a:bevel/>
                </a:ln>
                <a:solidFill>
                  <a:srgbClr val="000000"/>
                </a:solidFill>
                <a:latin typeface="Arial"/>
                <a:cs typeface="Arial"/>
              </a:rPr>
              <a:t>Timer is kept for all transmitted packets</a:t>
            </a:r>
          </a:p>
        </p:txBody>
      </p:sp>
      <p:sp>
        <p:nvSpPr>
          <p:cNvPr id="2" name="Rectangle 1"/>
          <p:cNvSpPr/>
          <p:nvPr/>
        </p:nvSpPr>
        <p:spPr>
          <a:xfrm>
            <a:off x="152400" y="914400"/>
            <a:ext cx="3371350" cy="3539430"/>
          </a:xfrm>
          <a:prstGeom prst="rect">
            <a:avLst/>
          </a:prstGeom>
        </p:spPr>
        <p:txBody>
          <a:bodyPr wrap="square">
            <a:spAutoFit/>
          </a:bodyPr>
          <a:lstStyle/>
          <a:p>
            <a:r>
              <a:rPr lang="en-US" sz="1600" dirty="0">
                <a:ln w="0" cap="rnd" cmpd="thickThin">
                  <a:solidFill>
                    <a:schemeClr val="tx1"/>
                  </a:solidFill>
                  <a:bevel/>
                </a:ln>
                <a:solidFill>
                  <a:srgbClr val="000000"/>
                </a:solidFill>
                <a:latin typeface="Arial"/>
                <a:cs typeface="Arial"/>
              </a:rPr>
              <a:t>Window size defines how many</a:t>
            </a:r>
          </a:p>
          <a:p>
            <a:r>
              <a:rPr lang="en-US" sz="1600" dirty="0">
                <a:ln w="0" cap="rnd" cmpd="thickThin">
                  <a:solidFill>
                    <a:schemeClr val="tx1"/>
                  </a:solidFill>
                  <a:bevel/>
                </a:ln>
                <a:solidFill>
                  <a:srgbClr val="000000"/>
                </a:solidFill>
                <a:latin typeface="Arial"/>
                <a:cs typeface="Arial"/>
              </a:rPr>
              <a:t>unacknowledged packets can the</a:t>
            </a:r>
          </a:p>
          <a:p>
            <a:r>
              <a:rPr lang="en-US" sz="1600" dirty="0">
                <a:ln w="0" cap="rnd" cmpd="thickThin">
                  <a:solidFill>
                    <a:schemeClr val="tx1"/>
                  </a:solidFill>
                  <a:bevel/>
                </a:ln>
                <a:solidFill>
                  <a:srgbClr val="000000"/>
                </a:solidFill>
                <a:latin typeface="Arial"/>
                <a:cs typeface="Arial"/>
              </a:rPr>
              <a:t>sender send before it stops to</a:t>
            </a:r>
          </a:p>
          <a:p>
            <a:r>
              <a:rPr lang="en-US" sz="1600" dirty="0">
                <a:ln w="0" cap="rnd" cmpd="thickThin">
                  <a:solidFill>
                    <a:schemeClr val="tx1"/>
                  </a:solidFill>
                  <a:bevel/>
                </a:ln>
                <a:solidFill>
                  <a:srgbClr val="000000"/>
                </a:solidFill>
                <a:latin typeface="Arial"/>
                <a:cs typeface="Arial"/>
              </a:rPr>
              <a:t>send any more, and waits for ACK</a:t>
            </a:r>
          </a:p>
          <a:p>
            <a:endParaRPr lang="en-US" sz="1600" dirty="0">
              <a:ln w="0" cap="rnd" cmpd="thickThin">
                <a:solidFill>
                  <a:schemeClr val="tx1"/>
                </a:solidFill>
                <a:bevel/>
              </a:ln>
              <a:solidFill>
                <a:srgbClr val="000000"/>
              </a:solidFill>
              <a:latin typeface="Arial"/>
              <a:cs typeface="Arial"/>
            </a:endParaRPr>
          </a:p>
          <a:p>
            <a:r>
              <a:rPr lang="en-US" sz="1600" dirty="0">
                <a:ln w="0" cap="rnd" cmpd="thickThin">
                  <a:solidFill>
                    <a:schemeClr val="tx1"/>
                  </a:solidFill>
                  <a:bevel/>
                </a:ln>
                <a:solidFill>
                  <a:srgbClr val="000000"/>
                </a:solidFill>
                <a:latin typeface="Arial"/>
                <a:cs typeface="Arial"/>
              </a:rPr>
              <a:t>More packets may only be sent</a:t>
            </a:r>
          </a:p>
          <a:p>
            <a:r>
              <a:rPr lang="en-US" sz="1600" dirty="0">
                <a:ln w="0" cap="rnd" cmpd="thickThin">
                  <a:solidFill>
                    <a:schemeClr val="tx1"/>
                  </a:solidFill>
                  <a:bevel/>
                </a:ln>
                <a:solidFill>
                  <a:srgbClr val="000000"/>
                </a:solidFill>
                <a:latin typeface="Arial"/>
                <a:cs typeface="Arial"/>
              </a:rPr>
              <a:t>once the acknowledgement for</a:t>
            </a:r>
          </a:p>
          <a:p>
            <a:r>
              <a:rPr lang="en-US" sz="1600" dirty="0">
                <a:ln w="0" cap="rnd" cmpd="thickThin">
                  <a:solidFill>
                    <a:schemeClr val="tx1"/>
                  </a:solidFill>
                  <a:bevel/>
                </a:ln>
                <a:solidFill>
                  <a:srgbClr val="000000"/>
                </a:solidFill>
                <a:latin typeface="Arial"/>
                <a:cs typeface="Arial"/>
              </a:rPr>
              <a:t>the previously sent packets</a:t>
            </a:r>
          </a:p>
          <a:p>
            <a:r>
              <a:rPr lang="en-US" sz="1600" dirty="0">
                <a:ln w="0" cap="rnd" cmpd="thickThin">
                  <a:solidFill>
                    <a:schemeClr val="tx1"/>
                  </a:solidFill>
                  <a:bevel/>
                </a:ln>
                <a:solidFill>
                  <a:srgbClr val="000000"/>
                </a:solidFill>
                <a:latin typeface="Arial"/>
                <a:cs typeface="Arial"/>
              </a:rPr>
              <a:t>is received</a:t>
            </a:r>
          </a:p>
          <a:p>
            <a:endParaRPr lang="en-US" sz="1600" dirty="0">
              <a:ln w="0" cap="rnd" cmpd="thickThin">
                <a:solidFill>
                  <a:schemeClr val="tx1"/>
                </a:solidFill>
                <a:bevel/>
              </a:ln>
              <a:solidFill>
                <a:srgbClr val="000000"/>
              </a:solidFill>
              <a:latin typeface="Arial"/>
              <a:cs typeface="Arial"/>
            </a:endParaRPr>
          </a:p>
          <a:p>
            <a:r>
              <a:rPr lang="en-US" sz="1600" dirty="0">
                <a:ln w="0" cap="rnd" cmpd="thickThin">
                  <a:solidFill>
                    <a:schemeClr val="tx1"/>
                  </a:solidFill>
                  <a:bevel/>
                </a:ln>
                <a:solidFill>
                  <a:srgbClr val="000000"/>
                </a:solidFill>
                <a:latin typeface="Arial"/>
                <a:cs typeface="Arial"/>
              </a:rPr>
              <a:t>Just like </a:t>
            </a:r>
            <a:r>
              <a:rPr lang="en-US" sz="1600" i="1" dirty="0">
                <a:ln w="0" cap="rnd" cmpd="thickThin">
                  <a:solidFill>
                    <a:schemeClr val="tx1"/>
                  </a:solidFill>
                  <a:bevel/>
                </a:ln>
                <a:solidFill>
                  <a:srgbClr val="000000"/>
                </a:solidFill>
                <a:latin typeface="Arial"/>
                <a:cs typeface="Arial"/>
              </a:rPr>
              <a:t>stop-and-wait,</a:t>
            </a:r>
            <a:r>
              <a:rPr lang="en-US" sz="1600" dirty="0">
                <a:ln w="0" cap="rnd" cmpd="thickThin">
                  <a:solidFill>
                    <a:schemeClr val="tx1"/>
                  </a:solidFill>
                  <a:bevel/>
                </a:ln>
                <a:solidFill>
                  <a:srgbClr val="000000"/>
                </a:solidFill>
                <a:latin typeface="Arial"/>
                <a:cs typeface="Arial"/>
              </a:rPr>
              <a:t> multiple</a:t>
            </a:r>
          </a:p>
          <a:p>
            <a:r>
              <a:rPr lang="en-US" sz="1600" dirty="0">
                <a:ln w="0" cap="rnd" cmpd="thickThin">
                  <a:solidFill>
                    <a:schemeClr val="tx1"/>
                  </a:solidFill>
                  <a:bevel/>
                </a:ln>
                <a:solidFill>
                  <a:srgbClr val="000000"/>
                </a:solidFill>
                <a:latin typeface="Arial"/>
                <a:cs typeface="Arial"/>
              </a:rPr>
              <a:t>packets can be acknowledged with</a:t>
            </a:r>
          </a:p>
          <a:p>
            <a:r>
              <a:rPr lang="en-US" sz="1600" dirty="0">
                <a:ln w="0" cap="rnd" cmpd="thickThin">
                  <a:solidFill>
                    <a:schemeClr val="tx1"/>
                  </a:solidFill>
                  <a:bevel/>
                </a:ln>
                <a:solidFill>
                  <a:srgbClr val="000000"/>
                </a:solidFill>
                <a:latin typeface="Arial"/>
                <a:cs typeface="Arial"/>
              </a:rPr>
              <a:t>a single acknowledgement having</a:t>
            </a:r>
          </a:p>
          <a:p>
            <a:r>
              <a:rPr lang="en-US" sz="1600" dirty="0">
                <a:ln w="0" cap="rnd" cmpd="thickThin">
                  <a:solidFill>
                    <a:schemeClr val="tx1"/>
                  </a:solidFill>
                  <a:bevel/>
                </a:ln>
                <a:solidFill>
                  <a:srgbClr val="000000"/>
                </a:solidFill>
                <a:latin typeface="Arial"/>
                <a:cs typeface="Arial"/>
              </a:rPr>
              <a:t>the number of last received packet</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707886"/>
          </a:xfrm>
          <a:prstGeom prst="rect">
            <a:avLst/>
          </a:prstGeom>
          <a:solidFill>
            <a:schemeClr val="accent6">
              <a:lumMod val="75000"/>
            </a:schemeClr>
          </a:solidFill>
        </p:spPr>
        <p:txBody>
          <a:bodyPr wrap="square" rtlCol="0">
            <a:spAutoFit/>
          </a:bodyPr>
          <a:lstStyle/>
          <a:p>
            <a:pPr algn="ctr"/>
            <a:r>
              <a:rPr lang="en-US" sz="4000" b="1" dirty="0">
                <a:ln>
                  <a:solidFill>
                    <a:prstClr val="black"/>
                  </a:solidFill>
                </a:ln>
                <a:solidFill>
                  <a:prstClr val="white"/>
                </a:solidFill>
                <a:latin typeface="Tahoma" pitchFamily="34" charset="0"/>
                <a:cs typeface="Tahoma" pitchFamily="34" charset="0"/>
              </a:rPr>
              <a:t>SW: </a:t>
            </a:r>
            <a:r>
              <a:rPr lang="en-US" sz="4000" dirty="0">
                <a:ln>
                  <a:solidFill>
                    <a:prstClr val="black"/>
                  </a:solidFill>
                </a:ln>
                <a:solidFill>
                  <a:prstClr val="white"/>
                </a:solidFill>
                <a:latin typeface="Tahoma" pitchFamily="34" charset="0"/>
                <a:cs typeface="Tahoma" pitchFamily="34" charset="0"/>
              </a:rPr>
              <a:t>Selective Repeat</a:t>
            </a:r>
            <a:endParaRPr lang="th-TH" sz="4000" dirty="0">
              <a:ln>
                <a:solidFill>
                  <a:prstClr val="black"/>
                </a:solidFill>
              </a:ln>
              <a:solidFill>
                <a:prstClr val="white"/>
              </a:solidFill>
              <a:latin typeface="Tahoma" pitchFamily="34" charset="0"/>
              <a:cs typeface="Tahoma" pitchFamily="34" charset="0"/>
            </a:endParaRPr>
          </a:p>
        </p:txBody>
      </p:sp>
      <p:pic>
        <p:nvPicPr>
          <p:cNvPr id="5" name="Picture 10"/>
          <p:cNvPicPr>
            <a:picLocks noChangeAspect="1" noChangeArrowheads="1"/>
          </p:cNvPicPr>
          <p:nvPr/>
        </p:nvPicPr>
        <p:blipFill>
          <a:blip r:embed="rId3" cstate="print"/>
          <a:srcRect/>
          <a:stretch>
            <a:fillRect/>
          </a:stretch>
        </p:blipFill>
        <p:spPr bwMode="auto">
          <a:xfrm>
            <a:off x="4198938" y="914400"/>
            <a:ext cx="4411662" cy="4269428"/>
          </a:xfrm>
          <a:prstGeom prst="rect">
            <a:avLst/>
          </a:prstGeom>
          <a:noFill/>
          <a:ln w="9525">
            <a:noFill/>
            <a:miter lim="800000"/>
            <a:headEnd/>
            <a:tailEnd/>
          </a:ln>
          <a:effectLst/>
        </p:spPr>
      </p:pic>
      <p:sp>
        <p:nvSpPr>
          <p:cNvPr id="4" name="Rectangle 3"/>
          <p:cNvSpPr/>
          <p:nvPr/>
        </p:nvSpPr>
        <p:spPr>
          <a:xfrm>
            <a:off x="152400" y="838200"/>
            <a:ext cx="3962400" cy="4278094"/>
          </a:xfrm>
          <a:prstGeom prst="rect">
            <a:avLst/>
          </a:prstGeom>
        </p:spPr>
        <p:txBody>
          <a:bodyPr wrap="square">
            <a:spAutoFit/>
          </a:bodyPr>
          <a:lstStyle/>
          <a:p>
            <a:r>
              <a:rPr lang="en-US" sz="1600" dirty="0">
                <a:ln w="0" cap="rnd" cmpd="thickThin">
                  <a:solidFill>
                    <a:schemeClr val="tx1"/>
                  </a:solidFill>
                  <a:bevel/>
                </a:ln>
                <a:solidFill>
                  <a:srgbClr val="000000"/>
                </a:solidFill>
                <a:latin typeface="Arial"/>
                <a:cs typeface="Arial"/>
              </a:rPr>
              <a:t>The receiver may only be missing a few packets, in which case, by using </a:t>
            </a:r>
            <a:r>
              <a:rPr lang="en-US" sz="1600" i="1" dirty="0">
                <a:ln w="0" cap="rnd" cmpd="thickThin">
                  <a:solidFill>
                    <a:schemeClr val="tx1"/>
                  </a:solidFill>
                  <a:bevel/>
                </a:ln>
                <a:solidFill>
                  <a:srgbClr val="000000"/>
                </a:solidFill>
                <a:latin typeface="Arial"/>
                <a:cs typeface="Arial"/>
              </a:rPr>
              <a:t>selective repeat</a:t>
            </a:r>
            <a:r>
              <a:rPr lang="en-US" sz="1600" dirty="0">
                <a:ln w="0" cap="rnd" cmpd="thickThin">
                  <a:solidFill>
                    <a:schemeClr val="tx1"/>
                  </a:solidFill>
                  <a:bevel/>
                </a:ln>
                <a:solidFill>
                  <a:srgbClr val="000000"/>
                </a:solidFill>
                <a:latin typeface="Arial"/>
                <a:cs typeface="Arial"/>
              </a:rPr>
              <a:t>, only the packets that are missing are retransmitted. Unacknowledged packets are also “individually” retransmitted by the sender, after timer times out, unlike in Go-back-n.</a:t>
            </a:r>
          </a:p>
          <a:p>
            <a:endParaRPr lang="en-US" sz="1600" dirty="0">
              <a:ln w="0" cap="rnd" cmpd="thickThin">
                <a:solidFill>
                  <a:schemeClr val="tx1"/>
                </a:solidFill>
                <a:bevel/>
              </a:ln>
              <a:solidFill>
                <a:srgbClr val="000000"/>
              </a:solidFill>
              <a:latin typeface="Arial"/>
              <a:cs typeface="Arial"/>
            </a:endParaRPr>
          </a:p>
          <a:p>
            <a:r>
              <a:rPr lang="en-US" sz="1600" dirty="0">
                <a:ln w="0" cap="rnd" cmpd="thickThin">
                  <a:solidFill>
                    <a:schemeClr val="tx1"/>
                  </a:solidFill>
                  <a:bevel/>
                </a:ln>
                <a:solidFill>
                  <a:srgbClr val="000000"/>
                </a:solidFill>
                <a:latin typeface="Arial"/>
                <a:cs typeface="Arial"/>
              </a:rPr>
              <a:t>When a packet is lost, all packets received until the missing packet arrives are buffered. When the missing packet arrives, buffered and missing packets are passed to the transport layer together.</a:t>
            </a:r>
          </a:p>
          <a:p>
            <a:endParaRPr lang="en-US" sz="1600" dirty="0">
              <a:ln w="0" cap="rnd" cmpd="thickThin">
                <a:solidFill>
                  <a:schemeClr val="tx1"/>
                </a:solidFill>
                <a:bevel/>
              </a:ln>
              <a:solidFill>
                <a:srgbClr val="000000"/>
              </a:solidFill>
              <a:latin typeface="Arial"/>
              <a:cs typeface="Arial"/>
            </a:endParaRPr>
          </a:p>
          <a:p>
            <a:r>
              <a:rPr lang="en-US" sz="1600" dirty="0">
                <a:ln w="0" cap="rnd" cmpd="thickThin">
                  <a:solidFill>
                    <a:schemeClr val="tx1"/>
                  </a:solidFill>
                  <a:bevel/>
                </a:ln>
                <a:solidFill>
                  <a:srgbClr val="000000"/>
                </a:solidFill>
                <a:latin typeface="Arial"/>
                <a:cs typeface="Arial"/>
              </a:rPr>
              <a:t>Advantages?</a:t>
            </a:r>
          </a:p>
          <a:p>
            <a:r>
              <a:rPr lang="en-US" sz="1600" dirty="0">
                <a:ln w="0" cap="rnd" cmpd="thickThin">
                  <a:solidFill>
                    <a:schemeClr val="tx1"/>
                  </a:solidFill>
                  <a:bevel/>
                </a:ln>
                <a:solidFill>
                  <a:srgbClr val="000000"/>
                </a:solidFill>
                <a:latin typeface="Arial"/>
                <a:cs typeface="Arial"/>
              </a:rPr>
              <a:t>-Saves bandwidth</a:t>
            </a:r>
          </a:p>
          <a:p>
            <a:r>
              <a:rPr lang="en-US" sz="1600" dirty="0">
                <a:ln w="0" cap="rnd" cmpd="thickThin">
                  <a:solidFill>
                    <a:schemeClr val="tx1"/>
                  </a:solidFill>
                  <a:bevel/>
                </a:ln>
                <a:solidFill>
                  <a:srgbClr val="000000"/>
                </a:solidFill>
                <a:latin typeface="Arial"/>
                <a:cs typeface="Arial"/>
              </a:rPr>
              <a:t>-Saves time</a:t>
            </a:r>
          </a:p>
        </p:txBody>
      </p:sp>
      <p:sp>
        <p:nvSpPr>
          <p:cNvPr id="6" name="Rectangle 5"/>
          <p:cNvSpPr/>
          <p:nvPr/>
        </p:nvSpPr>
        <p:spPr>
          <a:xfrm>
            <a:off x="304800" y="5153561"/>
            <a:ext cx="8458200" cy="1323439"/>
          </a:xfrm>
          <a:prstGeom prst="rect">
            <a:avLst/>
          </a:prstGeom>
        </p:spPr>
        <p:txBody>
          <a:bodyPr wrap="square">
            <a:spAutoFit/>
          </a:bodyPr>
          <a:lstStyle/>
          <a:p>
            <a:r>
              <a:rPr lang="en-US" sz="1600" dirty="0">
                <a:ln w="0" cap="rnd" cmpd="thickThin">
                  <a:solidFill>
                    <a:schemeClr val="tx1"/>
                  </a:solidFill>
                  <a:bevel/>
                </a:ln>
                <a:solidFill>
                  <a:srgbClr val="000000"/>
                </a:solidFill>
                <a:latin typeface="Arial"/>
                <a:cs typeface="Arial"/>
              </a:rPr>
              <a:t>STEPS</a:t>
            </a:r>
          </a:p>
          <a:p>
            <a:pPr marL="342900" indent="-342900">
              <a:buFont typeface="+mj-lt"/>
              <a:buAutoNum type="arabicPeriod"/>
            </a:pPr>
            <a:r>
              <a:rPr lang="en-US" sz="1600" dirty="0">
                <a:ln w="0" cap="rnd" cmpd="thickThin">
                  <a:solidFill>
                    <a:schemeClr val="tx1"/>
                  </a:solidFill>
                  <a:bevel/>
                </a:ln>
                <a:solidFill>
                  <a:srgbClr val="000000"/>
                </a:solidFill>
                <a:latin typeface="Arial"/>
                <a:cs typeface="Arial"/>
              </a:rPr>
              <a:t>The sender transmits frames while keeping within the sender window limits, sets timers and waits for ACK</a:t>
            </a:r>
          </a:p>
          <a:p>
            <a:pPr marL="342900" indent="-342900">
              <a:buFont typeface="+mj-lt"/>
              <a:buAutoNum type="arabicPeriod"/>
            </a:pPr>
            <a:r>
              <a:rPr lang="en-US" sz="1600" dirty="0">
                <a:ln w="0" cap="rnd" cmpd="thickThin">
                  <a:solidFill>
                    <a:schemeClr val="tx1"/>
                  </a:solidFill>
                  <a:bevel/>
                </a:ln>
                <a:solidFill>
                  <a:srgbClr val="FF0000"/>
                </a:solidFill>
                <a:latin typeface="Arial"/>
                <a:cs typeface="Arial"/>
              </a:rPr>
              <a:t>If ACK does not arrive and timer times out, sender re-transmits the packet</a:t>
            </a:r>
          </a:p>
          <a:p>
            <a:pPr marL="342900" indent="-342900">
              <a:buFont typeface="+mj-lt"/>
              <a:buAutoNum type="arabicPeriod"/>
            </a:pPr>
            <a:endParaRPr lang="en-US" sz="1600" dirty="0">
              <a:ln w="0" cap="rnd" cmpd="thickThin">
                <a:solidFill>
                  <a:schemeClr val="tx1"/>
                </a:solidFill>
                <a:bevel/>
              </a:ln>
              <a:solidFill>
                <a:srgbClr val="000000"/>
              </a:solidFill>
              <a:latin typeface="Arial"/>
              <a:cs typeface="Arial"/>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646331"/>
          </a:xfrm>
          <a:prstGeom prst="rect">
            <a:avLst/>
          </a:prstGeom>
          <a:solidFill>
            <a:schemeClr val="accent6">
              <a:lumMod val="75000"/>
            </a:schemeClr>
          </a:solidFill>
        </p:spPr>
        <p:txBody>
          <a:bodyPr wrap="square" rtlCol="0">
            <a:spAutoFit/>
          </a:bodyPr>
          <a:lstStyle/>
          <a:p>
            <a:pPr algn="ctr"/>
            <a:r>
              <a:rPr lang="en-US" sz="3600" b="1" dirty="0">
                <a:ln>
                  <a:solidFill>
                    <a:schemeClr val="tx1"/>
                  </a:solidFill>
                </a:ln>
                <a:solidFill>
                  <a:schemeClr val="bg1"/>
                </a:solidFill>
                <a:latin typeface="Tahoma" pitchFamily="34" charset="0"/>
                <a:cs typeface="Tahoma" pitchFamily="34" charset="0"/>
              </a:rPr>
              <a:t>     TCP’s </a:t>
            </a:r>
            <a:r>
              <a:rPr lang="en-US" sz="3600" b="1" dirty="0">
                <a:ln>
                  <a:solidFill>
                    <a:schemeClr val="bg1"/>
                  </a:solidFill>
                </a:ln>
                <a:solidFill>
                  <a:schemeClr val="tx2">
                    <a:lumMod val="75000"/>
                  </a:schemeClr>
                </a:solidFill>
                <a:latin typeface="Tahoma" pitchFamily="34" charset="0"/>
                <a:cs typeface="Tahoma" pitchFamily="34" charset="0"/>
              </a:rPr>
              <a:t>sliding windows</a:t>
            </a:r>
          </a:p>
        </p:txBody>
      </p:sp>
      <p:pic>
        <p:nvPicPr>
          <p:cNvPr id="6" name="Picture 10"/>
          <p:cNvPicPr>
            <a:picLocks noChangeAspect="1" noChangeArrowheads="1"/>
          </p:cNvPicPr>
          <p:nvPr/>
        </p:nvPicPr>
        <p:blipFill>
          <a:blip r:embed="rId3" cstate="print"/>
          <a:srcRect/>
          <a:stretch>
            <a:fillRect/>
          </a:stretch>
        </p:blipFill>
        <p:spPr bwMode="auto">
          <a:xfrm>
            <a:off x="393700" y="914400"/>
            <a:ext cx="8521700" cy="2057400"/>
          </a:xfrm>
          <a:prstGeom prst="rect">
            <a:avLst/>
          </a:prstGeom>
          <a:noFill/>
          <a:ln w="9525">
            <a:noFill/>
            <a:miter lim="800000"/>
            <a:headEnd/>
            <a:tailEnd/>
          </a:ln>
          <a:effectLst/>
        </p:spPr>
      </p:pic>
      <p:sp>
        <p:nvSpPr>
          <p:cNvPr id="10" name="Rectangle 9"/>
          <p:cNvSpPr/>
          <p:nvPr/>
        </p:nvSpPr>
        <p:spPr>
          <a:xfrm>
            <a:off x="3199758" y="2895600"/>
            <a:ext cx="2896242" cy="338554"/>
          </a:xfrm>
          <a:prstGeom prst="rect">
            <a:avLst/>
          </a:prstGeom>
        </p:spPr>
        <p:txBody>
          <a:bodyPr wrap="none">
            <a:spAutoFit/>
          </a:bodyPr>
          <a:lstStyle/>
          <a:p>
            <a:r>
              <a:rPr lang="en-US" sz="1600" dirty="0">
                <a:ln>
                  <a:solidFill>
                    <a:prstClr val="black"/>
                  </a:solidFill>
                </a:ln>
                <a:solidFill>
                  <a:srgbClr val="4F81BD"/>
                </a:solidFill>
                <a:latin typeface="Sabon-Roman"/>
              </a:rPr>
              <a:t>Sliding window---sender’s end</a:t>
            </a:r>
            <a:endParaRPr lang="en-US" sz="1200" dirty="0"/>
          </a:p>
        </p:txBody>
      </p:sp>
      <p:sp>
        <p:nvSpPr>
          <p:cNvPr id="5" name="Rectangle 4"/>
          <p:cNvSpPr/>
          <p:nvPr/>
        </p:nvSpPr>
        <p:spPr>
          <a:xfrm>
            <a:off x="381000" y="3200400"/>
            <a:ext cx="8330177" cy="3570208"/>
          </a:xfrm>
          <a:prstGeom prst="rect">
            <a:avLst/>
          </a:prstGeom>
        </p:spPr>
        <p:txBody>
          <a:bodyPr wrap="square">
            <a:spAutoFit/>
          </a:bodyPr>
          <a:lstStyle/>
          <a:p>
            <a:pPr marL="342900" indent="-342900">
              <a:buFont typeface="+mj-lt"/>
              <a:buAutoNum type="arabicPeriod"/>
            </a:pPr>
            <a:r>
              <a:rPr lang="en-US" sz="1600" dirty="0">
                <a:ln w="0" cap="rnd" cmpd="thickThin">
                  <a:solidFill>
                    <a:schemeClr val="tx1"/>
                  </a:solidFill>
                  <a:bevel/>
                </a:ln>
                <a:solidFill>
                  <a:srgbClr val="000000"/>
                </a:solidFill>
                <a:latin typeface="Arial"/>
                <a:cs typeface="Arial"/>
              </a:rPr>
              <a:t>Timer should be larger than the “round trip time” RTT</a:t>
            </a:r>
          </a:p>
          <a:p>
            <a:pPr marL="800100" lvl="1" indent="-342900">
              <a:buFont typeface="+mj-lt"/>
              <a:buAutoNum type="arabicPeriod"/>
            </a:pPr>
            <a:r>
              <a:rPr lang="en-US" sz="1600" dirty="0" err="1">
                <a:ln w="0" cap="rnd" cmpd="thickThin">
                  <a:solidFill>
                    <a:schemeClr val="tx1"/>
                  </a:solidFill>
                  <a:bevel/>
                </a:ln>
                <a:solidFill>
                  <a:srgbClr val="000000"/>
                </a:solidFill>
                <a:latin typeface="Arial"/>
                <a:cs typeface="Arial"/>
              </a:rPr>
              <a:t>SampleRTT</a:t>
            </a:r>
            <a:endParaRPr lang="en-US" sz="1600" dirty="0">
              <a:ln w="0" cap="rnd" cmpd="thickThin">
                <a:solidFill>
                  <a:schemeClr val="tx1"/>
                </a:solidFill>
                <a:bevel/>
              </a:ln>
              <a:solidFill>
                <a:srgbClr val="000000"/>
              </a:solidFill>
              <a:latin typeface="Arial"/>
              <a:cs typeface="Arial"/>
            </a:endParaRPr>
          </a:p>
          <a:p>
            <a:pPr marL="800100" lvl="1" indent="-342900">
              <a:buFont typeface="+mj-lt"/>
              <a:buAutoNum type="arabicPeriod"/>
            </a:pPr>
            <a:r>
              <a:rPr lang="en-US" sz="1600" dirty="0" err="1">
                <a:ln w="0" cap="rnd" cmpd="thickThin">
                  <a:solidFill>
                    <a:schemeClr val="tx1"/>
                  </a:solidFill>
                  <a:bevel/>
                </a:ln>
                <a:solidFill>
                  <a:srgbClr val="000000"/>
                </a:solidFill>
                <a:latin typeface="Arial"/>
                <a:cs typeface="Arial"/>
              </a:rPr>
              <a:t>EstimatedRTT</a:t>
            </a:r>
            <a:r>
              <a:rPr lang="en-US" sz="1600" dirty="0">
                <a:ln w="0" cap="rnd" cmpd="thickThin">
                  <a:solidFill>
                    <a:schemeClr val="tx1"/>
                  </a:solidFill>
                  <a:bevel/>
                </a:ln>
                <a:solidFill>
                  <a:srgbClr val="000000"/>
                </a:solidFill>
                <a:latin typeface="Arial"/>
                <a:cs typeface="Arial"/>
              </a:rPr>
              <a:t> – weighted average of </a:t>
            </a:r>
            <a:r>
              <a:rPr lang="en-US" sz="1600" dirty="0" err="1">
                <a:ln w="0" cap="rnd" cmpd="thickThin">
                  <a:solidFill>
                    <a:schemeClr val="tx1"/>
                  </a:solidFill>
                  <a:bevel/>
                </a:ln>
                <a:solidFill>
                  <a:srgbClr val="000000"/>
                </a:solidFill>
                <a:latin typeface="Arial"/>
                <a:cs typeface="Arial"/>
              </a:rPr>
              <a:t>SampleRTT</a:t>
            </a:r>
            <a:r>
              <a:rPr lang="en-US" sz="1600" dirty="0">
                <a:ln w="0" cap="rnd" cmpd="thickThin">
                  <a:solidFill>
                    <a:schemeClr val="tx1"/>
                  </a:solidFill>
                  <a:bevel/>
                </a:ln>
                <a:solidFill>
                  <a:srgbClr val="000000"/>
                </a:solidFill>
                <a:latin typeface="Arial"/>
                <a:cs typeface="Arial"/>
              </a:rPr>
              <a:t> (a better measure!)</a:t>
            </a:r>
          </a:p>
          <a:p>
            <a:pPr marL="800100" lvl="1" indent="-342900" algn="ctr"/>
            <a:endParaRPr lang="en-US" sz="1600" dirty="0">
              <a:ln w="0" cap="rnd" cmpd="thickThin">
                <a:solidFill>
                  <a:schemeClr val="tx1"/>
                </a:solidFill>
                <a:bevel/>
              </a:ln>
              <a:solidFill>
                <a:srgbClr val="000000"/>
              </a:solidFill>
              <a:latin typeface="Arial"/>
              <a:cs typeface="Arial"/>
            </a:endParaRPr>
          </a:p>
          <a:p>
            <a:pPr algn="ctr"/>
            <a:r>
              <a:rPr lang="en-US" sz="1600" dirty="0" err="1">
                <a:ln w="0" cap="rnd" cmpd="thickThin">
                  <a:solidFill>
                    <a:schemeClr val="tx1"/>
                  </a:solidFill>
                  <a:bevel/>
                </a:ln>
                <a:solidFill>
                  <a:srgbClr val="000000"/>
                </a:solidFill>
                <a:latin typeface="Lucida Sans Typewriter" pitchFamily="49" charset="0"/>
                <a:cs typeface="Arial"/>
              </a:rPr>
              <a:t>EstimatedRTT</a:t>
            </a:r>
            <a:r>
              <a:rPr lang="en-US" sz="1600" dirty="0">
                <a:ln w="0" cap="rnd" cmpd="thickThin">
                  <a:solidFill>
                    <a:schemeClr val="tx1"/>
                  </a:solidFill>
                  <a:bevel/>
                </a:ln>
                <a:solidFill>
                  <a:srgbClr val="000000"/>
                </a:solidFill>
                <a:latin typeface="Lucida Sans Typewriter" pitchFamily="49" charset="0"/>
                <a:cs typeface="Arial"/>
              </a:rPr>
              <a:t> = (1- </a:t>
            </a:r>
            <a:r>
              <a:rPr lang="el-GR" sz="1600" dirty="0">
                <a:ln w="0" cap="rnd" cmpd="thickThin">
                  <a:solidFill>
                    <a:schemeClr val="tx1"/>
                  </a:solidFill>
                  <a:bevel/>
                </a:ln>
                <a:solidFill>
                  <a:srgbClr val="000000"/>
                </a:solidFill>
                <a:latin typeface="Arial"/>
                <a:cs typeface="Arial"/>
              </a:rPr>
              <a:t>α</a:t>
            </a:r>
            <a:r>
              <a:rPr lang="en-US" sz="1600" dirty="0">
                <a:ln w="0" cap="rnd" cmpd="thickThin">
                  <a:solidFill>
                    <a:schemeClr val="tx1"/>
                  </a:solidFill>
                  <a:bevel/>
                </a:ln>
                <a:solidFill>
                  <a:srgbClr val="000000"/>
                </a:solidFill>
                <a:latin typeface="Lucida Sans Typewriter" pitchFamily="49" charset="0"/>
                <a:cs typeface="Arial"/>
              </a:rPr>
              <a:t>) . </a:t>
            </a:r>
            <a:r>
              <a:rPr lang="en-US" sz="1600" dirty="0" err="1">
                <a:ln w="0" cap="rnd" cmpd="thickThin">
                  <a:solidFill>
                    <a:schemeClr val="tx1"/>
                  </a:solidFill>
                  <a:bevel/>
                </a:ln>
                <a:solidFill>
                  <a:srgbClr val="000000"/>
                </a:solidFill>
                <a:latin typeface="Lucida Sans Typewriter" pitchFamily="49" charset="0"/>
                <a:cs typeface="Arial"/>
              </a:rPr>
              <a:t>EstimatedRTT</a:t>
            </a:r>
            <a:r>
              <a:rPr lang="en-US" sz="1600" dirty="0">
                <a:ln w="0" cap="rnd" cmpd="thickThin">
                  <a:solidFill>
                    <a:schemeClr val="tx1"/>
                  </a:solidFill>
                  <a:bevel/>
                </a:ln>
                <a:solidFill>
                  <a:srgbClr val="000000"/>
                </a:solidFill>
                <a:latin typeface="Lucida Sans Typewriter" pitchFamily="49" charset="0"/>
                <a:cs typeface="Arial"/>
              </a:rPr>
              <a:t> + </a:t>
            </a:r>
            <a:r>
              <a:rPr lang="el-GR" sz="1600" dirty="0">
                <a:ln w="0" cap="rnd" cmpd="thickThin">
                  <a:solidFill>
                    <a:schemeClr val="tx1"/>
                  </a:solidFill>
                  <a:bevel/>
                </a:ln>
                <a:solidFill>
                  <a:srgbClr val="000000"/>
                </a:solidFill>
                <a:latin typeface="Arial"/>
                <a:cs typeface="Arial"/>
              </a:rPr>
              <a:t>α</a:t>
            </a:r>
            <a:r>
              <a:rPr lang="en-US" sz="1600" dirty="0">
                <a:ln w="0" cap="rnd" cmpd="thickThin">
                  <a:solidFill>
                    <a:schemeClr val="tx1"/>
                  </a:solidFill>
                  <a:bevel/>
                </a:ln>
                <a:solidFill>
                  <a:srgbClr val="000000"/>
                </a:solidFill>
                <a:latin typeface="Lucida Sans Typewriter" pitchFamily="49" charset="0"/>
                <a:cs typeface="Arial"/>
              </a:rPr>
              <a:t> . </a:t>
            </a:r>
            <a:r>
              <a:rPr lang="en-US" sz="1600" dirty="0" err="1">
                <a:ln w="0" cap="rnd" cmpd="thickThin">
                  <a:solidFill>
                    <a:schemeClr val="tx1"/>
                  </a:solidFill>
                  <a:bevel/>
                </a:ln>
                <a:solidFill>
                  <a:srgbClr val="000000"/>
                </a:solidFill>
                <a:latin typeface="Lucida Sans Typewriter" pitchFamily="49" charset="0"/>
                <a:cs typeface="Arial"/>
              </a:rPr>
              <a:t>SampleRTT</a:t>
            </a:r>
            <a:endParaRPr lang="en-US" sz="1600" dirty="0">
              <a:ln w="0" cap="rnd" cmpd="thickThin">
                <a:solidFill>
                  <a:schemeClr val="tx1"/>
                </a:solidFill>
                <a:bevel/>
              </a:ln>
              <a:solidFill>
                <a:srgbClr val="000000"/>
              </a:solidFill>
              <a:latin typeface="Lucida Sans Typewriter" pitchFamily="49" charset="0"/>
              <a:cs typeface="Arial"/>
            </a:endParaRPr>
          </a:p>
          <a:p>
            <a:pPr algn="ctr"/>
            <a:r>
              <a:rPr lang="en-US" sz="1600" dirty="0">
                <a:ln w="0" cap="rnd" cmpd="thickThin">
                  <a:solidFill>
                    <a:schemeClr val="tx1"/>
                  </a:solidFill>
                  <a:bevel/>
                </a:ln>
                <a:solidFill>
                  <a:srgbClr val="000000"/>
                </a:solidFill>
                <a:latin typeface="Arial"/>
                <a:cs typeface="Arial"/>
              </a:rPr>
              <a:t>(</a:t>
            </a:r>
            <a:r>
              <a:rPr lang="el-GR" sz="1600" dirty="0">
                <a:ln w="0" cap="rnd" cmpd="thickThin">
                  <a:solidFill>
                    <a:schemeClr val="tx1"/>
                  </a:solidFill>
                  <a:bevel/>
                </a:ln>
                <a:solidFill>
                  <a:srgbClr val="000000"/>
                </a:solidFill>
                <a:latin typeface="Arial"/>
                <a:cs typeface="Arial"/>
              </a:rPr>
              <a:t>α</a:t>
            </a:r>
            <a:r>
              <a:rPr lang="en-US" sz="1600" dirty="0">
                <a:ln w="0" cap="rnd" cmpd="thickThin">
                  <a:solidFill>
                    <a:schemeClr val="tx1"/>
                  </a:solidFill>
                  <a:bevel/>
                </a:ln>
                <a:solidFill>
                  <a:srgbClr val="000000"/>
                </a:solidFill>
                <a:latin typeface="Arial"/>
                <a:cs typeface="Arial"/>
              </a:rPr>
              <a:t> = 1/8)</a:t>
            </a:r>
            <a:endParaRPr lang="en-US" sz="1600" dirty="0">
              <a:ln w="0" cap="rnd" cmpd="thickThin">
                <a:solidFill>
                  <a:schemeClr val="tx1"/>
                </a:solidFill>
                <a:bevel/>
              </a:ln>
              <a:solidFill>
                <a:srgbClr val="000000"/>
              </a:solidFill>
              <a:latin typeface="Lucida Sans Typewriter" pitchFamily="49" charset="0"/>
              <a:cs typeface="Arial"/>
            </a:endParaRPr>
          </a:p>
          <a:p>
            <a:pPr marL="342900" indent="-342900">
              <a:buFont typeface="+mj-lt"/>
              <a:buAutoNum type="arabicPeriod"/>
            </a:pPr>
            <a:endParaRPr lang="en-US" sz="1600" dirty="0">
              <a:ln w="0" cap="rnd" cmpd="thickThin">
                <a:solidFill>
                  <a:schemeClr val="tx1"/>
                </a:solidFill>
                <a:bevel/>
              </a:ln>
              <a:solidFill>
                <a:srgbClr val="000000"/>
              </a:solidFill>
              <a:latin typeface="Arial"/>
              <a:cs typeface="Arial"/>
            </a:endParaRPr>
          </a:p>
          <a:p>
            <a:pPr marL="342900" indent="-342900">
              <a:buFont typeface="+mj-lt"/>
              <a:buAutoNum type="arabicPeriod"/>
            </a:pPr>
            <a:r>
              <a:rPr lang="en-US" sz="1600" dirty="0">
                <a:ln w="0" cap="rnd" cmpd="thickThin">
                  <a:solidFill>
                    <a:schemeClr val="tx1"/>
                  </a:solidFill>
                  <a:bevel/>
                </a:ln>
                <a:solidFill>
                  <a:srgbClr val="000000"/>
                </a:solidFill>
                <a:latin typeface="Arial"/>
                <a:cs typeface="Arial"/>
              </a:rPr>
              <a:t>When timer times out, TCP retransmits the unacknowledged segment with the smallest sequence number</a:t>
            </a:r>
          </a:p>
          <a:p>
            <a:pPr marL="342900" indent="-342900">
              <a:buFont typeface="+mj-lt"/>
              <a:buAutoNum type="arabicPeriod"/>
            </a:pPr>
            <a:r>
              <a:rPr lang="en-US" sz="1600" dirty="0">
                <a:ln w="0" cap="rnd" cmpd="thickThin">
                  <a:solidFill>
                    <a:schemeClr val="tx1"/>
                  </a:solidFill>
                  <a:bevel/>
                </a:ln>
                <a:solidFill>
                  <a:srgbClr val="000000"/>
                </a:solidFill>
                <a:latin typeface="Arial"/>
                <a:cs typeface="Arial"/>
              </a:rPr>
              <a:t>A new timer is set for every retransmission </a:t>
            </a:r>
          </a:p>
          <a:p>
            <a:pPr marL="800100" lvl="1" indent="-342900">
              <a:buFont typeface="+mj-lt"/>
              <a:buAutoNum type="arabicPeriod"/>
            </a:pPr>
            <a:r>
              <a:rPr lang="en-US" sz="1600" dirty="0">
                <a:ln w="0" cap="rnd" cmpd="thickThin">
                  <a:solidFill>
                    <a:schemeClr val="tx1"/>
                  </a:solidFill>
                  <a:bevel/>
                </a:ln>
                <a:solidFill>
                  <a:srgbClr val="000000"/>
                </a:solidFill>
                <a:latin typeface="Arial"/>
                <a:cs typeface="Arial"/>
              </a:rPr>
              <a:t>Timer value is doubled (from previous value) every time a segment is retransmitted</a:t>
            </a:r>
          </a:p>
          <a:p>
            <a:pPr marL="1257300" lvl="2" indent="-342900">
              <a:buFont typeface="+mj-lt"/>
              <a:buAutoNum type="arabicPeriod"/>
            </a:pPr>
            <a:r>
              <a:rPr lang="en-US" sz="1600" dirty="0">
                <a:ln w="0" cap="rnd" cmpd="thickThin">
                  <a:solidFill>
                    <a:schemeClr val="tx1"/>
                  </a:solidFill>
                  <a:bevel/>
                </a:ln>
                <a:solidFill>
                  <a:srgbClr val="000000"/>
                </a:solidFill>
                <a:latin typeface="Arial"/>
                <a:cs typeface="Arial"/>
              </a:rPr>
              <a:t>If timer was set to 0.5 sec, when retransmitted timer will be set to 1 sec</a:t>
            </a:r>
          </a:p>
          <a:p>
            <a:endParaRPr lang="en-US" dirty="0"/>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7441"/>
            <a:ext cx="9144000" cy="646331"/>
          </a:xfrm>
          <a:prstGeom prst="rect">
            <a:avLst/>
          </a:prstGeom>
          <a:solidFill>
            <a:schemeClr val="accent6">
              <a:lumMod val="75000"/>
            </a:schemeClr>
          </a:solidFill>
        </p:spPr>
        <p:txBody>
          <a:bodyPr wrap="square" rtlCol="0">
            <a:spAutoFit/>
          </a:bodyPr>
          <a:lstStyle/>
          <a:p>
            <a:pPr algn="ctr" rtl="0"/>
            <a:r>
              <a:rPr lang="en-US" sz="3600" b="1" dirty="0">
                <a:ln>
                  <a:solidFill>
                    <a:prstClr val="black"/>
                  </a:solidFill>
                </a:ln>
                <a:solidFill>
                  <a:prstClr val="white"/>
                </a:solidFill>
                <a:latin typeface="Tahoma" pitchFamily="34" charset="0"/>
                <a:cs typeface="Tahoma" pitchFamily="34" charset="0"/>
              </a:rPr>
              <a:t>Windows (</a:t>
            </a:r>
            <a:r>
              <a:rPr lang="en-US" sz="3200" b="1" dirty="0">
                <a:ln>
                  <a:solidFill>
                    <a:prstClr val="black"/>
                  </a:solidFill>
                </a:ln>
                <a:solidFill>
                  <a:prstClr val="white"/>
                </a:solidFill>
                <a:latin typeface="Tahoma" pitchFamily="34" charset="0"/>
                <a:cs typeface="Tahoma" pitchFamily="34" charset="0"/>
              </a:rPr>
              <a:t>Sliding/ Expanding/ Shrinking)</a:t>
            </a:r>
            <a:endParaRPr lang="th-TH" sz="3400" b="1" dirty="0">
              <a:ln>
                <a:solidFill>
                  <a:prstClr val="black"/>
                </a:solidFill>
              </a:ln>
              <a:solidFill>
                <a:prstClr val="white"/>
              </a:solidFill>
              <a:latin typeface="Tahoma" pitchFamily="34" charset="0"/>
              <a:cs typeface="Tahoma" pitchFamily="34" charset="0"/>
            </a:endParaRPr>
          </a:p>
        </p:txBody>
      </p:sp>
      <p:pic>
        <p:nvPicPr>
          <p:cNvPr id="6" name="Picture 10"/>
          <p:cNvPicPr>
            <a:picLocks noChangeAspect="1" noChangeArrowheads="1"/>
          </p:cNvPicPr>
          <p:nvPr/>
        </p:nvPicPr>
        <p:blipFill>
          <a:blip r:embed="rId3" cstate="print"/>
          <a:srcRect l="2627" b="53556"/>
          <a:stretch>
            <a:fillRect/>
          </a:stretch>
        </p:blipFill>
        <p:spPr bwMode="auto">
          <a:xfrm>
            <a:off x="457200" y="2057400"/>
            <a:ext cx="8474075" cy="1524000"/>
          </a:xfrm>
          <a:prstGeom prst="rect">
            <a:avLst/>
          </a:prstGeom>
          <a:noFill/>
          <a:ln w="9525">
            <a:noFill/>
            <a:miter lim="800000"/>
            <a:headEnd/>
            <a:tailEnd/>
          </a:ln>
          <a:effectLst/>
        </p:spPr>
      </p:pic>
      <p:pic>
        <p:nvPicPr>
          <p:cNvPr id="4" name="Picture 10"/>
          <p:cNvPicPr>
            <a:picLocks noChangeAspect="1" noChangeArrowheads="1"/>
          </p:cNvPicPr>
          <p:nvPr/>
        </p:nvPicPr>
        <p:blipFill>
          <a:blip r:embed="rId3" cstate="print">
            <a:clrChange>
              <a:clrFrom>
                <a:srgbClr val="FFFFFF"/>
              </a:clrFrom>
              <a:clrTo>
                <a:srgbClr val="FFFFFF">
                  <a:alpha val="0"/>
                </a:srgbClr>
              </a:clrTo>
            </a:clrChange>
          </a:blip>
          <a:srcRect l="3502" t="51234"/>
          <a:stretch>
            <a:fillRect/>
          </a:stretch>
        </p:blipFill>
        <p:spPr bwMode="auto">
          <a:xfrm>
            <a:off x="533400" y="1859280"/>
            <a:ext cx="8397875" cy="1600200"/>
          </a:xfrm>
          <a:prstGeom prst="rect">
            <a:avLst/>
          </a:prstGeom>
          <a:noFill/>
          <a:ln w="9525">
            <a:noFill/>
            <a:miter lim="800000"/>
            <a:headEnd/>
            <a:tailEnd/>
          </a:ln>
          <a:effectLst/>
        </p:spPr>
      </p:pic>
      <p:sp>
        <p:nvSpPr>
          <p:cNvPr id="5" name="Rectangle 4"/>
          <p:cNvSpPr/>
          <p:nvPr/>
        </p:nvSpPr>
        <p:spPr>
          <a:xfrm>
            <a:off x="152400" y="1371600"/>
            <a:ext cx="3124200" cy="461665"/>
          </a:xfrm>
          <a:prstGeom prst="rect">
            <a:avLst/>
          </a:prstGeom>
        </p:spPr>
        <p:txBody>
          <a:bodyPr wrap="square">
            <a:spAutoFit/>
          </a:bodyPr>
          <a:lstStyle/>
          <a:p>
            <a:pPr algn="ctr"/>
            <a:r>
              <a:rPr lang="en-US" sz="2400" b="1" dirty="0">
                <a:ln w="0" cap="rnd" cmpd="thickThin">
                  <a:solidFill>
                    <a:schemeClr val="tx1"/>
                  </a:solidFill>
                  <a:bevel/>
                </a:ln>
                <a:solidFill>
                  <a:srgbClr val="C00000"/>
                </a:solidFill>
                <a:latin typeface="Arial" pitchFamily="34" charset="0"/>
                <a:cs typeface="Arial" pitchFamily="34" charset="0"/>
              </a:rPr>
              <a:t>Sliding Windows</a:t>
            </a:r>
            <a:endParaRPr lang="en-US" sz="2400" dirty="0">
              <a:solidFill>
                <a:srgbClr val="C00000"/>
              </a:solidFill>
              <a:latin typeface="Arial" pitchFamily="34" charset="0"/>
              <a:cs typeface="Arial" pitchFamily="34" charset="0"/>
            </a:endParaRPr>
          </a:p>
        </p:txBody>
      </p:sp>
      <p:sp>
        <p:nvSpPr>
          <p:cNvPr id="11" name="Rectangle 10"/>
          <p:cNvSpPr/>
          <p:nvPr/>
        </p:nvSpPr>
        <p:spPr>
          <a:xfrm>
            <a:off x="0" y="3810000"/>
            <a:ext cx="9144000" cy="461665"/>
          </a:xfrm>
          <a:prstGeom prst="rect">
            <a:avLst/>
          </a:prstGeom>
        </p:spPr>
        <p:txBody>
          <a:bodyPr wrap="square">
            <a:spAutoFit/>
          </a:bodyPr>
          <a:lstStyle/>
          <a:p>
            <a:pPr algn="ctr"/>
            <a:r>
              <a:rPr lang="en-US" sz="2400" b="1" dirty="0">
                <a:ln w="0" cap="rnd" cmpd="thickThin">
                  <a:solidFill>
                    <a:schemeClr val="tx1"/>
                  </a:solidFill>
                  <a:bevel/>
                </a:ln>
                <a:solidFill>
                  <a:srgbClr val="C00000"/>
                </a:solidFill>
                <a:latin typeface="Arial" pitchFamily="34" charset="0"/>
                <a:cs typeface="Arial" pitchFamily="34" charset="0"/>
              </a:rPr>
              <a:t>Expanding/ Shrinking Windows </a:t>
            </a:r>
            <a:r>
              <a:rPr lang="en-US" b="1" dirty="0">
                <a:ln w="0" cap="rnd" cmpd="thickThin">
                  <a:noFill/>
                  <a:bevel/>
                </a:ln>
                <a:cs typeface="Times New Roman" pitchFamily="18" charset="0"/>
              </a:rPr>
              <a:t>(based on receiver advertised window)</a:t>
            </a:r>
            <a:endParaRPr lang="en-US" dirty="0">
              <a:ln w="0" cap="rnd" cmpd="thickThin">
                <a:noFill/>
                <a:bevel/>
              </a:ln>
            </a:endParaRPr>
          </a:p>
        </p:txBody>
      </p:sp>
      <p:pic>
        <p:nvPicPr>
          <p:cNvPr id="12" name="Picture 13"/>
          <p:cNvPicPr>
            <a:picLocks noChangeAspect="1" noChangeArrowheads="1"/>
          </p:cNvPicPr>
          <p:nvPr/>
        </p:nvPicPr>
        <p:blipFill>
          <a:blip r:embed="rId4" cstate="print"/>
          <a:srcRect r="21885"/>
          <a:stretch>
            <a:fillRect/>
          </a:stretch>
        </p:blipFill>
        <p:spPr bwMode="auto">
          <a:xfrm>
            <a:off x="1223963" y="4797425"/>
            <a:ext cx="6777037" cy="1450975"/>
          </a:xfrm>
          <a:prstGeom prst="rect">
            <a:avLst/>
          </a:prstGeom>
          <a:noFill/>
          <a:ln w="9525">
            <a:noFill/>
            <a:miter lim="800000"/>
            <a:headEnd/>
            <a:tailEnd/>
          </a:ln>
          <a:effectLst/>
        </p:spPr>
      </p:pic>
      <p:pic>
        <p:nvPicPr>
          <p:cNvPr id="13" name="Picture 10"/>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60350" y="4797425"/>
            <a:ext cx="6750050" cy="1450975"/>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_rels/theme6.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9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0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2_Default Them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7319</TotalTime>
  <Words>8884</Words>
  <Application>Microsoft Office PowerPoint</Application>
  <PresentationFormat>On-screen Show (4:3)</PresentationFormat>
  <Paragraphs>602</Paragraphs>
  <Slides>44</Slides>
  <Notes>35</Notes>
  <HiddenSlides>1</HiddenSlides>
  <MMClips>0</MMClips>
  <ScaleCrop>false</ScaleCrop>
  <HeadingPairs>
    <vt:vector size="6" baseType="variant">
      <vt:variant>
        <vt:lpstr>Fonts Used</vt:lpstr>
      </vt:variant>
      <vt:variant>
        <vt:i4>14</vt:i4>
      </vt:variant>
      <vt:variant>
        <vt:lpstr>Theme</vt:lpstr>
      </vt:variant>
      <vt:variant>
        <vt:i4>6</vt:i4>
      </vt:variant>
      <vt:variant>
        <vt:lpstr>Slide Titles</vt:lpstr>
      </vt:variant>
      <vt:variant>
        <vt:i4>44</vt:i4>
      </vt:variant>
    </vt:vector>
  </HeadingPairs>
  <TitlesOfParts>
    <vt:vector size="64" baseType="lpstr">
      <vt:lpstr>Arial</vt:lpstr>
      <vt:lpstr>Arial Narrow</vt:lpstr>
      <vt:lpstr>Calibri</vt:lpstr>
      <vt:lpstr>Gill Sans MT</vt:lpstr>
      <vt:lpstr>Google Sans</vt:lpstr>
      <vt:lpstr>Kristen ITC</vt:lpstr>
      <vt:lpstr>Lucida Sans Typewriter</vt:lpstr>
      <vt:lpstr>Microsoft Sans Serif</vt:lpstr>
      <vt:lpstr>Playbill</vt:lpstr>
      <vt:lpstr>Sabon-Roman</vt:lpstr>
      <vt:lpstr>Tahoma</vt:lpstr>
      <vt:lpstr>Verdana</vt:lpstr>
      <vt:lpstr>Wingdings</vt:lpstr>
      <vt:lpstr>Wingdings 2</vt:lpstr>
      <vt:lpstr>3_Office Theme</vt:lpstr>
      <vt:lpstr>5_Office Theme</vt:lpstr>
      <vt:lpstr>6_Office Theme</vt:lpstr>
      <vt:lpstr>9_Office Theme</vt:lpstr>
      <vt:lpstr>10_Office Theme</vt:lpstr>
      <vt:lpstr>2_Default Theme</vt:lpstr>
      <vt:lpstr>PowerPoint Presentation</vt:lpstr>
      <vt:lpstr>PowerPoint Presentation</vt:lpstr>
      <vt:lpstr>Data-transfer overview</vt:lpstr>
      <vt:lpstr>Recall the TCP Header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Difference</vt:lpstr>
      <vt:lpstr>PowerPoint Presentation</vt:lpstr>
      <vt:lpstr>PowerPoint Presentation</vt:lpstr>
    </vt:vector>
  </TitlesOfParts>
  <Company>Acer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Junaid Qadir</dc:creator>
  <cp:lastModifiedBy>ahmed mohsin</cp:lastModifiedBy>
  <cp:revision>1562</cp:revision>
  <dcterms:created xsi:type="dcterms:W3CDTF">2009-04-08T07:28:20Z</dcterms:created>
  <dcterms:modified xsi:type="dcterms:W3CDTF">2023-05-27T09:13:28Z</dcterms:modified>
</cp:coreProperties>
</file>