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0"/>
  </p:notesMasterIdLst>
  <p:handoutMasterIdLst>
    <p:handoutMasterId r:id="rId31"/>
  </p:handoutMasterIdLst>
  <p:sldIdLst>
    <p:sldId id="569" r:id="rId2"/>
    <p:sldId id="572" r:id="rId3"/>
    <p:sldId id="573" r:id="rId4"/>
    <p:sldId id="574" r:id="rId5"/>
    <p:sldId id="575" r:id="rId6"/>
    <p:sldId id="576" r:id="rId7"/>
    <p:sldId id="520" r:id="rId8"/>
    <p:sldId id="525" r:id="rId9"/>
    <p:sldId id="504" r:id="rId10"/>
    <p:sldId id="568" r:id="rId11"/>
    <p:sldId id="509" r:id="rId12"/>
    <p:sldId id="510" r:id="rId13"/>
    <p:sldId id="508" r:id="rId14"/>
    <p:sldId id="512" r:id="rId15"/>
    <p:sldId id="507" r:id="rId16"/>
    <p:sldId id="515" r:id="rId17"/>
    <p:sldId id="516" r:id="rId18"/>
    <p:sldId id="653" r:id="rId19"/>
    <p:sldId id="506" r:id="rId20"/>
    <p:sldId id="505" r:id="rId21"/>
    <p:sldId id="518" r:id="rId22"/>
    <p:sldId id="519" r:id="rId23"/>
    <p:sldId id="521" r:id="rId24"/>
    <p:sldId id="522" r:id="rId25"/>
    <p:sldId id="523" r:id="rId26"/>
    <p:sldId id="524" r:id="rId27"/>
    <p:sldId id="578" r:id="rId28"/>
    <p:sldId id="579" r:id="rId29"/>
  </p:sldIdLst>
  <p:sldSz cx="9144000" cy="6858000" type="screen4x3"/>
  <p:notesSz cx="6858000" cy="92964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CCECFF"/>
    <a:srgbClr val="33CC33"/>
    <a:srgbClr val="FFCCFF"/>
    <a:srgbClr val="FFCC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2" autoAdjust="0"/>
    <p:restoredTop sz="68978" autoAdjust="0"/>
  </p:normalViewPr>
  <p:slideViewPr>
    <p:cSldViewPr>
      <p:cViewPr varScale="1">
        <p:scale>
          <a:sx n="55" d="100"/>
          <a:sy n="55" d="100"/>
        </p:scale>
        <p:origin x="1480" y="36"/>
      </p:cViewPr>
      <p:guideLst>
        <p:guide orient="horz" pos="2160"/>
        <p:guide pos="2880"/>
      </p:guideLst>
    </p:cSldViewPr>
  </p:slideViewPr>
  <p:outlineViewPr>
    <p:cViewPr>
      <p:scale>
        <a:sx n="33" d="100"/>
        <a:sy n="33" d="100"/>
      </p:scale>
      <p:origin x="246"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4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3" name="Rectangle 3"/>
          <p:cNvSpPr>
            <a:spLocks noGrp="1" noChangeArrowheads="1"/>
          </p:cNvSpPr>
          <p:nvPr>
            <p:ph type="dt" sz="quarter"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89444" name="Rectangle 4"/>
          <p:cNvSpPr>
            <a:spLocks noGrp="1" noChangeArrowheads="1"/>
          </p:cNvSpPr>
          <p:nvPr>
            <p:ph type="ftr" sz="quarter" idx="2"/>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5" name="Rectangle 5"/>
          <p:cNvSpPr>
            <a:spLocks noGrp="1" noChangeArrowheads="1"/>
          </p:cNvSpPr>
          <p:nvPr>
            <p:ph type="sldNum" sz="quarter" idx="3"/>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56D00A22-F621-4D0A-B948-52D6E18C7BEE}" type="slidenum">
              <a:rPr lang="en-US"/>
              <a:pPr>
                <a:defRPr/>
              </a:pPr>
              <a:t>‹#›</a:t>
            </a:fld>
            <a:endParaRPr lang="en-US"/>
          </a:p>
        </p:txBody>
      </p:sp>
    </p:spTree>
    <p:extLst>
      <p:ext uri="{BB962C8B-B14F-4D97-AF65-F5344CB8AC3E}">
        <p14:creationId xmlns:p14="http://schemas.microsoft.com/office/powerpoint/2010/main" val="1894251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55652" name="Rectangle 4"/>
          <p:cNvSpPr>
            <a:spLocks noGrp="1" noRot="1" noChangeAspect="1" noChangeArrowheads="1" noTextEdit="1"/>
          </p:cNvSpPr>
          <p:nvPr>
            <p:ph type="sldImg" idx="2"/>
          </p:nvPr>
        </p:nvSpPr>
        <p:spPr bwMode="auto">
          <a:xfrm>
            <a:off x="1106488" y="698500"/>
            <a:ext cx="4645025" cy="3484563"/>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686100" y="4416098"/>
            <a:ext cx="5485805" cy="4182457"/>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0294" name="Rectangle 6"/>
          <p:cNvSpPr>
            <a:spLocks noGrp="1" noChangeArrowheads="1"/>
          </p:cNvSpPr>
          <p:nvPr>
            <p:ph type="ftr" sz="quarter" idx="4"/>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468CB78D-BC3D-4B78-91CA-4C28277A3CF6}" type="slidenum">
              <a:rPr lang="en-US"/>
              <a:pPr>
                <a:defRPr/>
              </a:pPr>
              <a:t>‹#›</a:t>
            </a:fld>
            <a:endParaRPr lang="en-US"/>
          </a:p>
        </p:txBody>
      </p:sp>
    </p:spTree>
    <p:extLst>
      <p:ext uri="{BB962C8B-B14F-4D97-AF65-F5344CB8AC3E}">
        <p14:creationId xmlns:p14="http://schemas.microsoft.com/office/powerpoint/2010/main" val="352250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Edward_Victor_Appleton" TargetMode="External"/><Relationship Id="rId3" Type="http://schemas.openxmlformats.org/officeDocument/2006/relationships/hyperlink" Target="http://en.wikipedia.org/wiki/Atom" TargetMode="External"/><Relationship Id="rId7" Type="http://schemas.openxmlformats.org/officeDocument/2006/relationships/hyperlink" Target="http://en.wikipedia.org/wiki/F_reg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Kennelly-Heaviside_Layer" TargetMode="External"/><Relationship Id="rId5" Type="http://schemas.openxmlformats.org/officeDocument/2006/relationships/hyperlink" Target="http://en.wikipedia.org/wiki/D_region" TargetMode="External"/><Relationship Id="rId10" Type="http://schemas.openxmlformats.org/officeDocument/2006/relationships/hyperlink" Target="http://en.wikipedia.org/wiki/Solar_variation" TargetMode="External"/><Relationship Id="rId4" Type="http://schemas.openxmlformats.org/officeDocument/2006/relationships/hyperlink" Target="http://en.wikipedia.org/wiki/Molecule" TargetMode="External"/><Relationship Id="rId9" Type="http://schemas.openxmlformats.org/officeDocument/2006/relationships/hyperlink" Target="http://en.wikipedia.org/wiki/Su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ADF0A23-074F-48A0-B04C-245EEC6EB015}" type="slidenum">
              <a:rPr lang="en-US" smtClean="0"/>
              <a:pPr/>
              <a:t>1</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0295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11</a:t>
            </a:fld>
            <a:endParaRPr lang="en-US"/>
          </a:p>
        </p:txBody>
      </p:sp>
    </p:spTree>
    <p:extLst>
      <p:ext uri="{BB962C8B-B14F-4D97-AF65-F5344CB8AC3E}">
        <p14:creationId xmlns:p14="http://schemas.microsoft.com/office/powerpoint/2010/main" val="1262446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charset="0"/>
              </a:rPr>
              <a:t>Another factor is </a:t>
            </a:r>
            <a:r>
              <a:rPr lang="en-US" dirty="0">
                <a:solidFill>
                  <a:srgbClr val="0070C0"/>
                </a:solidFill>
                <a:latin typeface="Times" charset="0"/>
              </a:rPr>
              <a:t>diffraction</a:t>
            </a:r>
            <a:r>
              <a:rPr lang="en-US" dirty="0">
                <a:latin typeface="Times" charset="0"/>
              </a:rPr>
              <a:t>, which is a phenomenon having to do with the behavior of electromagnetic waves in the presence of obstacles. </a:t>
            </a:r>
          </a:p>
          <a:p>
            <a:endParaRPr lang="en-US" dirty="0">
              <a:latin typeface="Times" charset="0"/>
            </a:endParaRPr>
          </a:p>
          <a:p>
            <a:pPr algn="just"/>
            <a:r>
              <a:rPr lang="en-US" dirty="0">
                <a:latin typeface="Times" charset="0"/>
              </a:rPr>
              <a:t>Electromagnetic waves in this frequency range are scattered by the atmosphere in such a way that they do not penetrate the upper atmosphere. The best-known example of ground wave communication is </a:t>
            </a:r>
            <a:r>
              <a:rPr lang="en-US" dirty="0">
                <a:solidFill>
                  <a:srgbClr val="0070C0"/>
                </a:solidFill>
                <a:latin typeface="Times" charset="0"/>
              </a:rPr>
              <a:t>AM radio.</a:t>
            </a:r>
            <a:endParaRPr lang="en-US" dirty="0">
              <a:solidFill>
                <a:srgbClr val="0070C0"/>
              </a:solidFill>
            </a:endParaRPr>
          </a:p>
          <a:p>
            <a:endParaRPr lang="en-GB"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13</a:t>
            </a:fld>
            <a:endParaRPr lang="en-US"/>
          </a:p>
        </p:txBody>
      </p:sp>
    </p:spTree>
    <p:extLst>
      <p:ext uri="{BB962C8B-B14F-4D97-AF65-F5344CB8AC3E}">
        <p14:creationId xmlns:p14="http://schemas.microsoft.com/office/powerpoint/2010/main" val="1457091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kumimoji="1" lang="en-GB" sz="2800" dirty="0"/>
              <a:t>Velocity of electromagnetic wave is a function of density of material through which it travels</a:t>
            </a:r>
          </a:p>
          <a:p>
            <a:pPr lvl="1">
              <a:lnSpc>
                <a:spcPct val="90000"/>
              </a:lnSpc>
              <a:buNone/>
            </a:pPr>
            <a:r>
              <a:rPr kumimoji="1" lang="en-GB" sz="2400" dirty="0"/>
              <a:t>                   ~3 x 10</a:t>
            </a:r>
            <a:r>
              <a:rPr kumimoji="1" lang="en-GB" sz="2400" baseline="30000" dirty="0"/>
              <a:t>8</a:t>
            </a:r>
            <a:r>
              <a:rPr kumimoji="1" lang="en-GB" sz="2400" dirty="0"/>
              <a:t> m/s in vacuum, less in anything else</a:t>
            </a:r>
          </a:p>
          <a:p>
            <a:pPr>
              <a:lnSpc>
                <a:spcPct val="90000"/>
              </a:lnSpc>
            </a:pPr>
            <a:r>
              <a:rPr kumimoji="1" lang="en-GB" sz="2800" dirty="0"/>
              <a:t>speed changes as move between media</a:t>
            </a:r>
          </a:p>
          <a:p>
            <a:pPr>
              <a:lnSpc>
                <a:spcPct val="90000"/>
              </a:lnSpc>
            </a:pPr>
            <a:r>
              <a:rPr kumimoji="1" lang="en-GB" sz="2800" dirty="0"/>
              <a:t>Index  of refraction (refractive index) is</a:t>
            </a:r>
          </a:p>
          <a:p>
            <a:pPr lvl="1">
              <a:lnSpc>
                <a:spcPct val="90000"/>
              </a:lnSpc>
            </a:pPr>
            <a:r>
              <a:rPr kumimoji="1" lang="en-GB" sz="2400" dirty="0">
                <a:latin typeface="Courier" charset="0"/>
              </a:rPr>
              <a:t>sin(incidence)/sin(refraction)</a:t>
            </a:r>
          </a:p>
          <a:p>
            <a:pPr lvl="1">
              <a:lnSpc>
                <a:spcPct val="90000"/>
              </a:lnSpc>
            </a:pPr>
            <a:r>
              <a:rPr kumimoji="1" lang="en-GB" sz="2400" dirty="0"/>
              <a:t>varies with wavelength</a:t>
            </a:r>
          </a:p>
          <a:p>
            <a:pPr>
              <a:lnSpc>
                <a:spcPct val="90000"/>
              </a:lnSpc>
            </a:pPr>
            <a:r>
              <a:rPr kumimoji="1" lang="en-GB" sz="2800" dirty="0"/>
              <a:t>have gradual bending if medium density varies</a:t>
            </a:r>
          </a:p>
          <a:p>
            <a:pPr lvl="1">
              <a:lnSpc>
                <a:spcPct val="90000"/>
              </a:lnSpc>
            </a:pPr>
            <a:r>
              <a:rPr kumimoji="1" lang="en-GB" sz="2400" dirty="0"/>
              <a:t>density of atmosphere decreases with height</a:t>
            </a:r>
          </a:p>
          <a:p>
            <a:pPr lvl="1">
              <a:lnSpc>
                <a:spcPct val="90000"/>
              </a:lnSpc>
            </a:pPr>
            <a:r>
              <a:rPr kumimoji="1" lang="en-GB" sz="2400" dirty="0">
                <a:solidFill>
                  <a:srgbClr val="FF0000"/>
                </a:solidFill>
              </a:rPr>
              <a:t>results in bending towards earth of radio waves</a:t>
            </a:r>
          </a:p>
          <a:p>
            <a:pPr lvl="1">
              <a:lnSpc>
                <a:spcPct val="90000"/>
              </a:lnSpc>
            </a:pPr>
            <a:r>
              <a:rPr kumimoji="1" lang="en-GB" sz="2400" dirty="0">
                <a:solidFill>
                  <a:srgbClr val="FF0000"/>
                </a:solidFill>
              </a:rPr>
              <a:t>hence optical and radio horizons differ</a:t>
            </a:r>
          </a:p>
          <a:p>
            <a:pPr lvl="1">
              <a:lnSpc>
                <a:spcPct val="90000"/>
              </a:lnSpc>
            </a:pPr>
            <a:endParaRPr kumimoji="1" lang="en-GB" sz="2400" dirty="0">
              <a:solidFill>
                <a:srgbClr val="FF0000"/>
              </a:solidFill>
            </a:endParaRPr>
          </a:p>
          <a:p>
            <a:r>
              <a:rPr lang="en-US" dirty="0">
                <a:solidFill>
                  <a:srgbClr val="0070C0"/>
                </a:solidFill>
                <a:latin typeface="Times" charset="0"/>
              </a:rPr>
              <a:t>A sky wave signal can travel through a number of hops, bouncing back and forth between the ionosphere and the earth's surface.</a:t>
            </a:r>
          </a:p>
          <a:p>
            <a:endParaRPr lang="en-US" dirty="0">
              <a:latin typeface="Times" charset="0"/>
            </a:endParaRPr>
          </a:p>
          <a:p>
            <a:r>
              <a:rPr lang="en-US" dirty="0">
                <a:latin typeface="Times" charset="0"/>
              </a:rPr>
              <a:t>With this propagation mode, a signal can be picked up thousands of kilometers from the transmitter.</a:t>
            </a:r>
            <a:endParaRPr lang="en-US" dirty="0"/>
          </a:p>
          <a:p>
            <a:pPr lvl="1">
              <a:lnSpc>
                <a:spcPct val="90000"/>
              </a:lnSpc>
            </a:pPr>
            <a:endParaRPr kumimoji="1" lang="en-GB" sz="2400" dirty="0">
              <a:solidFill>
                <a:srgbClr val="FF0000"/>
              </a:solidFill>
            </a:endParaRPr>
          </a:p>
          <a:p>
            <a:endParaRPr lang="en-GB"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14</a:t>
            </a:fld>
            <a:endParaRPr lang="en-US"/>
          </a:p>
        </p:txBody>
      </p:sp>
    </p:spTree>
    <p:extLst>
      <p:ext uri="{BB962C8B-B14F-4D97-AF65-F5344CB8AC3E}">
        <p14:creationId xmlns:p14="http://schemas.microsoft.com/office/powerpoint/2010/main" val="184456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ionosphere is a shell of electrons and electrically charged </a:t>
            </a:r>
            <a:r>
              <a:rPr lang="en-US" dirty="0">
                <a:hlinkClick r:id="rId3" tooltip="Atom"/>
              </a:rPr>
              <a:t>atoms</a:t>
            </a:r>
            <a:r>
              <a:rPr lang="en-US" dirty="0"/>
              <a:t> and </a:t>
            </a:r>
            <a:r>
              <a:rPr lang="en-US" dirty="0">
                <a:hlinkClick r:id="rId4" tooltip="Molecule"/>
              </a:rPr>
              <a:t>molecules</a:t>
            </a:r>
            <a:r>
              <a:rPr lang="en-US" dirty="0"/>
              <a:t> that surrounds the Earth, stretching from a height of about 50 km to more than 1000 km. The </a:t>
            </a:r>
            <a:r>
              <a:rPr lang="en-US" dirty="0">
                <a:hlinkClick r:id="rId5" tooltip="D region"/>
              </a:rPr>
              <a:t>D layer</a:t>
            </a:r>
            <a:r>
              <a:rPr lang="en-US" dirty="0"/>
              <a:t> is the innermost layer, 60 km to 90 km above the surface of the Earth. The </a:t>
            </a:r>
            <a:r>
              <a:rPr lang="en-US" dirty="0">
                <a:hlinkClick r:id="rId6" tooltip="Kennelly-Heaviside Layer"/>
              </a:rPr>
              <a:t>E layer</a:t>
            </a:r>
            <a:r>
              <a:rPr lang="en-US" dirty="0"/>
              <a:t> is the middle layer, 90 km to 120 km above the surface of the Earth. The </a:t>
            </a:r>
            <a:r>
              <a:rPr lang="en-US" dirty="0">
                <a:hlinkClick r:id="rId7" tooltip="F region"/>
              </a:rPr>
              <a:t>F layer</a:t>
            </a:r>
            <a:r>
              <a:rPr lang="en-US" dirty="0"/>
              <a:t> or region, also known as the </a:t>
            </a:r>
            <a:r>
              <a:rPr lang="en-US" dirty="0">
                <a:hlinkClick r:id="rId8" tooltip="Edward Victor Appleton"/>
              </a:rPr>
              <a:t>Appleton</a:t>
            </a:r>
            <a:r>
              <a:rPr lang="en-US" dirty="0"/>
              <a:t> layer extends from about 200 km to more than 500 km above the surface of Earth. It is the densest point of the ionosphere, which implies signals penetrating this layer will escape into space. Ionization depends primarily on the </a:t>
            </a:r>
            <a:r>
              <a:rPr lang="en-US" dirty="0">
                <a:hlinkClick r:id="rId9" tooltip="Sun"/>
              </a:rPr>
              <a:t>Sun</a:t>
            </a:r>
            <a:r>
              <a:rPr lang="en-US" dirty="0"/>
              <a:t> and its </a:t>
            </a:r>
            <a:r>
              <a:rPr lang="en-US" dirty="0">
                <a:hlinkClick r:id="rId10" tooltip="Solar variation"/>
              </a:rPr>
              <a:t>activity</a:t>
            </a:r>
            <a:r>
              <a:rPr lang="en-US" dirty="0"/>
              <a:t>. The amount of ionization in the ionosphere varies greatly with the amount of radiation received from the Sun. At night the F layer is the only layer of significant ionization present, while the ionization in the E and D layers is extremely low.</a:t>
            </a:r>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5FC7B5A-30D4-4C6F-BFA7-9808B5D94D43}" type="slidenum">
              <a:rPr lang="en-US" smtClean="0"/>
              <a:pPr/>
              <a:t>18</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01936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imes" charset="0"/>
              </a:rPr>
              <a:t>F</a:t>
            </a:r>
            <a:r>
              <a:rPr lang="en-US" b="1" dirty="0">
                <a:solidFill>
                  <a:srgbClr val="000000"/>
                </a:solidFill>
                <a:latin typeface="Times" charset="0"/>
              </a:rPr>
              <a:t>ree space loss</a:t>
            </a:r>
            <a:r>
              <a:rPr lang="en-US" dirty="0">
                <a:solidFill>
                  <a:srgbClr val="000000"/>
                </a:solidFill>
                <a:latin typeface="Times" charset="0"/>
              </a:rPr>
              <a:t> can be expressed in terms of the ratio of the radiated power </a:t>
            </a:r>
            <a:r>
              <a:rPr lang="en-US" i="1" dirty="0" err="1">
                <a:solidFill>
                  <a:srgbClr val="000000"/>
                </a:solidFill>
                <a:latin typeface="Times" charset="0"/>
              </a:rPr>
              <a:t>P</a:t>
            </a:r>
            <a:r>
              <a:rPr lang="en-US" i="1" baseline="-25000" dirty="0" err="1">
                <a:latin typeface="Times" charset="0"/>
              </a:rPr>
              <a:t>t</a:t>
            </a:r>
            <a:r>
              <a:rPr lang="en-US" dirty="0">
                <a:solidFill>
                  <a:srgbClr val="000000"/>
                </a:solidFill>
                <a:latin typeface="Times" charset="0"/>
              </a:rPr>
              <a:t> to the power </a:t>
            </a:r>
            <a:r>
              <a:rPr lang="en-US" i="1" dirty="0" err="1">
                <a:solidFill>
                  <a:srgbClr val="000000"/>
                </a:solidFill>
                <a:latin typeface="Times" charset="0"/>
              </a:rPr>
              <a:t>P</a:t>
            </a:r>
            <a:r>
              <a:rPr lang="en-US" i="1" baseline="-25000" dirty="0" err="1">
                <a:latin typeface="Times" charset="0"/>
              </a:rPr>
              <a:t>r</a:t>
            </a:r>
            <a:r>
              <a:rPr lang="en-US" dirty="0">
                <a:solidFill>
                  <a:srgbClr val="000000"/>
                </a:solidFill>
                <a:latin typeface="Times" charset="0"/>
              </a:rPr>
              <a:t> received by the antenna or, in decibels, by taking 10 times the log of that ratio, as shown in equation 4.3.</a:t>
            </a:r>
            <a:r>
              <a:rPr lang="en-US" dirty="0"/>
              <a:t> Stallings DCC8e </a:t>
            </a:r>
            <a:r>
              <a:rPr lang="en-US" dirty="0">
                <a:solidFill>
                  <a:srgbClr val="000000"/>
                </a:solidFill>
                <a:latin typeface="Times" charset="0"/>
              </a:rPr>
              <a:t>Figure 4.10 illustrates the free space loss equation for various frequencies.</a:t>
            </a:r>
          </a:p>
          <a:p>
            <a:r>
              <a:rPr lang="en-US" dirty="0">
                <a:solidFill>
                  <a:srgbClr val="000000"/>
                </a:solidFill>
                <a:latin typeface="Times" charset="0"/>
              </a:rPr>
              <a:t>	See from equation 4.3 that as the frequency increases, the free space loss also increases, which would suggest that at higher frequencies, losses become more burdensome. However, equation 4.) shows that we can easily compensate for this increased loss with antenna gains.</a:t>
            </a: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21</a:t>
            </a:fld>
            <a:endParaRPr lang="en-US"/>
          </a:p>
        </p:txBody>
      </p:sp>
    </p:spTree>
    <p:extLst>
      <p:ext uri="{BB962C8B-B14F-4D97-AF65-F5344CB8AC3E}">
        <p14:creationId xmlns:p14="http://schemas.microsoft.com/office/powerpoint/2010/main" val="13988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latin typeface="Times" charset="0"/>
              </a:rPr>
              <a:t>the types of multipath interference typical in terrestrial, fixed microwave and in mobile communications. For fixed microwave, in addition to the direct line of sight, the signal may follow a curved path through the atmosphere due to refraction and the signal may also reflect from the ground. For mobile communications, structures and topographic features provide reflection surfaces.</a:t>
            </a: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22</a:t>
            </a:fld>
            <a:endParaRPr lang="en-US"/>
          </a:p>
        </p:txBody>
      </p:sp>
    </p:spTree>
    <p:extLst>
      <p:ext uri="{BB962C8B-B14F-4D97-AF65-F5344CB8AC3E}">
        <p14:creationId xmlns:p14="http://schemas.microsoft.com/office/powerpoint/2010/main" val="2276009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charset="0"/>
              </a:rPr>
              <a:t>The primary use for terrestrial microwave systems is in long haul telecommunications service, as an alternative to coaxial cable or optical fiber. The microwave facility requires far fewer amplifiers or repeaters than coaxial cable over the same distance, (typically every 10-100 km) but requires line-of-sight transmission. Microwave is commonly used for both voice and television transmission. Another increasingly common use of microwave is for short point-to-point links between buildings, for closed-circuit TV or as a data link between local area networks. </a:t>
            </a:r>
          </a:p>
          <a:p>
            <a:r>
              <a:rPr lang="en-US" dirty="0">
                <a:latin typeface="Times" charset="0"/>
              </a:rPr>
              <a:t>	The most common type of microwave antenna is the parabolic "dish”, fixed rigidly to focus a narrow beam on a receiving antenna A typical size is about 3 m in diameter. Microwave antennas are usually located at substantial heights above ground level to extend the range between antennas and to be able to transmit over intervening obstacles. To achieve long-distance transmission, a series of microwave relay towers is used, and point-to-point microwave links are strung together over the desired distance.</a:t>
            </a:r>
          </a:p>
          <a:p>
            <a:r>
              <a:rPr lang="en-US" dirty="0">
                <a:latin typeface="Times" charset="0"/>
              </a:rPr>
              <a:t>	Microwave transmission covers a substantial portion of the electromagnetic spectrum, typically in the range 1 to 40 GHz, with 4-6GHz and now 11GHz bands the most common. The higher the frequency used, the higher the potential bandwidth and therefore the higher the potential data rate. As with any transmission system, a main source of loss is attenuation, related to the square of distance. The effects of rainfall become especially noticeable above 10 GHz. Another source of impairment is interference.</a:t>
            </a:r>
          </a:p>
          <a:p>
            <a:endParaRPr lang="en-US" dirty="0">
              <a:latin typeface="Times" charset="0"/>
            </a:endParaRP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23</a:t>
            </a:fld>
            <a:endParaRPr lang="en-US"/>
          </a:p>
        </p:txBody>
      </p:sp>
    </p:spTree>
    <p:extLst>
      <p:ext uri="{BB962C8B-B14F-4D97-AF65-F5344CB8AC3E}">
        <p14:creationId xmlns:p14="http://schemas.microsoft.com/office/powerpoint/2010/main" val="3300906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charset="0"/>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a:t>
            </a:r>
            <a:r>
              <a:rPr lang="en-US" b="1" dirty="0">
                <a:latin typeface="Times" charset="0"/>
              </a:rPr>
              <a:t>transponder channels</a:t>
            </a:r>
            <a:r>
              <a:rPr lang="en-US" dirty="0">
                <a:latin typeface="Times" charset="0"/>
              </a:rPr>
              <a:t>, or simply </a:t>
            </a:r>
            <a:r>
              <a:rPr lang="en-US" b="1" dirty="0">
                <a:latin typeface="Times" charset="0"/>
              </a:rPr>
              <a:t>transponders</a:t>
            </a:r>
            <a:r>
              <a:rPr lang="en-US" dirty="0">
                <a:latin typeface="Times" charset="0"/>
              </a:rPr>
              <a:t>. The optimum frequency range for satellite transmission is in the range 1 to 10 GHz. 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but has become saturated. So the 12/14-GHz band has been developed (uplink: 14 - 14.5 GHz; downlink: 11.7 - 12.2 GHz). </a:t>
            </a:r>
          </a:p>
          <a:p>
            <a:r>
              <a:rPr lang="en-US" dirty="0"/>
              <a:t>	</a:t>
            </a:r>
            <a:r>
              <a:rPr lang="en-US" dirty="0">
                <a:latin typeface="Times" charset="0"/>
              </a:rPr>
              <a:t>For a communication satellite to function effectively, it is generally required that it remain stationary with respect to its position over the earth to be within the line of sight of its earth stations at all times. To remain stationary, the satellite must have a period of rotation equal to the earth's period of rotation, which occurs at a height of 35,863 km at the equator. Two satellites using the same frequency band, if close enough together, will interfere with each other. To avoid this, current standards require a 4° spacing in the 4/6-GHz band and a 3° spacing at 12/14 GHz. Thus the number of possible satellites is quite limited.</a:t>
            </a:r>
          </a:p>
          <a:p>
            <a:r>
              <a:rPr lang="en-US" dirty="0">
                <a:latin typeface="Times" charset="0"/>
              </a:rPr>
              <a:t>	Among the most important applications for satellites are: Television distribution, Long-distance telephone transmission, Private business networks</a:t>
            </a:r>
            <a:r>
              <a:rPr lang="en-US" dirty="0">
                <a:latin typeface="Times" charset="0"/>
                <a:cs typeface="Times New Roman" pitchFamily="18" charset="0"/>
              </a:rPr>
              <a:t>, and </a:t>
            </a:r>
            <a:r>
              <a:rPr lang="en-US" dirty="0">
                <a:latin typeface="Times" charset="0"/>
              </a:rPr>
              <a:t>Global positioning.</a:t>
            </a:r>
          </a:p>
          <a:p>
            <a:pPr lvl="2"/>
            <a:endParaRPr lang="en-US" dirty="0">
              <a:latin typeface="Times" charset="0"/>
            </a:endParaRP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24</a:t>
            </a:fld>
            <a:endParaRPr lang="en-US"/>
          </a:p>
        </p:txBody>
      </p:sp>
    </p:spTree>
    <p:extLst>
      <p:ext uri="{BB962C8B-B14F-4D97-AF65-F5344CB8AC3E}">
        <p14:creationId xmlns:p14="http://schemas.microsoft.com/office/powerpoint/2010/main" val="34984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charset="0"/>
              </a:rPr>
              <a:t>depicts in a general way two common configurations for satellite communication. In the first, the satellite is being used to provide a point-to-point link between two distant ground-based antennas. </a:t>
            </a: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25</a:t>
            </a:fld>
            <a:endParaRPr lang="en-US"/>
          </a:p>
        </p:txBody>
      </p:sp>
    </p:spTree>
    <p:extLst>
      <p:ext uri="{BB962C8B-B14F-4D97-AF65-F5344CB8AC3E}">
        <p14:creationId xmlns:p14="http://schemas.microsoft.com/office/powerpoint/2010/main" val="382557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BA974F0-B1C2-46A6-987B-D3A523A063B6}" type="slidenum">
              <a:rPr lang="en-US" smtClean="0"/>
              <a:pPr/>
              <a:t>3</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solidFill>
                  <a:srgbClr val="0070C0"/>
                </a:solidFill>
              </a:rPr>
              <a:t>Hz = s</a:t>
            </a:r>
            <a:r>
              <a:rPr lang="en-US" baseline="30000" dirty="0">
                <a:solidFill>
                  <a:srgbClr val="0070C0"/>
                </a:solidFill>
              </a:rPr>
              <a:t>-1</a:t>
            </a:r>
            <a:r>
              <a:rPr lang="en-US" dirty="0">
                <a:solidFill>
                  <a:srgbClr val="0070C0"/>
                </a:solidFill>
              </a:rPr>
              <a:t>, therefore Hz</a:t>
            </a:r>
            <a:r>
              <a:rPr lang="en-US" baseline="30000" dirty="0">
                <a:solidFill>
                  <a:srgbClr val="0070C0"/>
                </a:solidFill>
              </a:rPr>
              <a:t>-1</a:t>
            </a:r>
            <a:r>
              <a:rPr lang="en-US" dirty="0">
                <a:solidFill>
                  <a:srgbClr val="0070C0"/>
                </a:solidFill>
              </a:rPr>
              <a:t> = s. Hence, bits * s</a:t>
            </a:r>
            <a:r>
              <a:rPr lang="en-US" baseline="30000" dirty="0">
                <a:solidFill>
                  <a:srgbClr val="0070C0"/>
                </a:solidFill>
              </a:rPr>
              <a:t>-1</a:t>
            </a:r>
            <a:r>
              <a:rPr lang="en-US" dirty="0">
                <a:solidFill>
                  <a:srgbClr val="0070C0"/>
                </a:solidFill>
              </a:rPr>
              <a:t> * Hz</a:t>
            </a:r>
            <a:r>
              <a:rPr lang="en-US" baseline="30000" dirty="0">
                <a:solidFill>
                  <a:srgbClr val="0070C0"/>
                </a:solidFill>
              </a:rPr>
              <a:t>-1</a:t>
            </a:r>
            <a:r>
              <a:rPr lang="en-US" dirty="0">
                <a:solidFill>
                  <a:srgbClr val="0070C0"/>
                </a:solidFill>
              </a:rPr>
              <a:t> = bits * s</a:t>
            </a:r>
            <a:r>
              <a:rPr lang="en-US" baseline="30000" dirty="0">
                <a:solidFill>
                  <a:srgbClr val="0070C0"/>
                </a:solidFill>
              </a:rPr>
              <a:t>-1</a:t>
            </a:r>
            <a:r>
              <a:rPr lang="en-US" dirty="0">
                <a:solidFill>
                  <a:srgbClr val="0070C0"/>
                </a:solidFill>
              </a:rPr>
              <a:t> * s Hence, bits/s/Hz = bits</a:t>
            </a:r>
            <a:r>
              <a:rPr lang="en-US" dirty="0"/>
              <a:t>.</a:t>
            </a:r>
          </a:p>
          <a:p>
            <a:endParaRPr lang="en-US" dirty="0"/>
          </a:p>
          <a:p>
            <a:r>
              <a:rPr lang="en-US" dirty="0"/>
              <a:t>So, why use units of bits/s/Hz for spectral efficiency, when "bits/s/Hz" is just a confusing way of saying "bits"? </a:t>
            </a:r>
          </a:p>
          <a:p>
            <a:endParaRPr lang="en-US" dirty="0"/>
          </a:p>
          <a:p>
            <a:r>
              <a:rPr lang="en-US" dirty="0"/>
              <a:t>Because to say, for example, that GSM has a spectral efficiency of 0.52 bits would sound more confusing (although dimensionally correct). bits/s/Hz is the standard unit</a:t>
            </a:r>
          </a:p>
          <a:p>
            <a:endParaRPr lang="en-US" dirty="0"/>
          </a:p>
          <a:p>
            <a:r>
              <a:rPr lang="en-US" dirty="0"/>
              <a:t>In conclusion, we can say bits or bits/Hz but standard one is bits/s/Hz</a:t>
            </a:r>
          </a:p>
          <a:p>
            <a:endParaRPr lang="en-US" dirty="0"/>
          </a:p>
        </p:txBody>
      </p:sp>
    </p:spTree>
    <p:extLst>
      <p:ext uri="{BB962C8B-B14F-4D97-AF65-F5344CB8AC3E}">
        <p14:creationId xmlns:p14="http://schemas.microsoft.com/office/powerpoint/2010/main" val="624474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charset="0"/>
              </a:rPr>
              <a:t>Depicts in a general way two common configurations for satellite communication. In the second, the satellite provides communications between one ground-based transmitter and a number of ground-based receivers.</a:t>
            </a: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26</a:t>
            </a:fld>
            <a:endParaRPr lang="en-US"/>
          </a:p>
        </p:txBody>
      </p:sp>
    </p:spTree>
    <p:extLst>
      <p:ext uri="{BB962C8B-B14F-4D97-AF65-F5344CB8AC3E}">
        <p14:creationId xmlns:p14="http://schemas.microsoft.com/office/powerpoint/2010/main" val="3663950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Noise in a signal with bandwidth B is given by N=</a:t>
            </a:r>
            <a:r>
              <a:rPr lang="en-US" dirty="0" err="1"/>
              <a:t>N</a:t>
            </a:r>
            <a:r>
              <a:rPr lang="en-US" baseline="-25000" dirty="0" err="1"/>
              <a:t>o</a:t>
            </a:r>
            <a:r>
              <a:rPr lang="en-US" dirty="0" err="1"/>
              <a:t>B</a:t>
            </a:r>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27</a:t>
            </a:fld>
            <a:endParaRPr lang="en-US"/>
          </a:p>
        </p:txBody>
      </p:sp>
    </p:spTree>
    <p:extLst>
      <p:ext uri="{BB962C8B-B14F-4D97-AF65-F5344CB8AC3E}">
        <p14:creationId xmlns:p14="http://schemas.microsoft.com/office/powerpoint/2010/main" val="3722816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other types</a:t>
            </a:r>
            <a:r>
              <a:rPr lang="en-GB" baseline="0" dirty="0"/>
              <a:t> of noise as well for example</a:t>
            </a:r>
          </a:p>
          <a:p>
            <a:pPr algn="just"/>
            <a:endParaRPr lang="en-US" b="1" dirty="0">
              <a:solidFill>
                <a:srgbClr val="FF0000"/>
              </a:solidFill>
            </a:endParaRPr>
          </a:p>
          <a:p>
            <a:pPr algn="just"/>
            <a:r>
              <a:rPr lang="en-US" b="1" dirty="0">
                <a:solidFill>
                  <a:srgbClr val="FF0000"/>
                </a:solidFill>
              </a:rPr>
              <a:t>Inter-modulation Noise: </a:t>
            </a:r>
            <a:r>
              <a:rPr lang="en-US" dirty="0"/>
              <a:t>When signals at different frequencies share the same transmission medium, the result may be inter-modulation noise. Mixing of signal at f1 and f2 produces an energy at the frequency f1+f2, which interferes with a intended signal at a frequency f1+f2.</a:t>
            </a:r>
          </a:p>
          <a:p>
            <a:pPr algn="just"/>
            <a:endParaRPr lang="en-US" dirty="0"/>
          </a:p>
          <a:p>
            <a:r>
              <a:rPr lang="en-US" b="1" dirty="0">
                <a:solidFill>
                  <a:srgbClr val="FF0000"/>
                </a:solidFill>
              </a:rPr>
              <a:t>Impulse Noise:</a:t>
            </a:r>
            <a:r>
              <a:rPr lang="en-US" dirty="0">
                <a:solidFill>
                  <a:srgbClr val="FF0000"/>
                </a:solidFill>
              </a:rPr>
              <a:t> </a:t>
            </a:r>
            <a:r>
              <a:rPr lang="en-US" dirty="0"/>
              <a:t>Consists of irregular pulses and noise spikes of short duration and of relatively high amplitude. Generated from variety of causes including external EM disturbances such </a:t>
            </a:r>
            <a:r>
              <a:rPr lang="en-US" dirty="0">
                <a:solidFill>
                  <a:srgbClr val="0070C0"/>
                </a:solidFill>
              </a:rPr>
              <a:t>as lightening, faults and flaws </a:t>
            </a:r>
            <a:r>
              <a:rPr lang="en-US" dirty="0"/>
              <a:t>in the communication system.</a:t>
            </a:r>
          </a:p>
          <a:p>
            <a:pPr algn="just"/>
            <a:endParaRPr lang="en-US" dirty="0"/>
          </a:p>
          <a:p>
            <a:r>
              <a:rPr lang="en-US" b="1" dirty="0">
                <a:solidFill>
                  <a:srgbClr val="FF0000"/>
                </a:solidFill>
              </a:rPr>
              <a:t>Crosstalk:</a:t>
            </a:r>
            <a:r>
              <a:rPr lang="en-US" b="1" dirty="0"/>
              <a:t> </a:t>
            </a:r>
            <a:r>
              <a:rPr lang="en-US" dirty="0"/>
              <a:t>Unwanted coupling of signal paths that occur by electrical coupling of two cables. Can also occur </a:t>
            </a:r>
            <a:r>
              <a:rPr lang="en-US" dirty="0">
                <a:solidFill>
                  <a:srgbClr val="0070C0"/>
                </a:solidFill>
              </a:rPr>
              <a:t>when unwanted signals are picked up by microwave antennas.</a:t>
            </a:r>
          </a:p>
          <a:p>
            <a:pPr algn="just"/>
            <a:endParaRPr lang="en-US" dirty="0"/>
          </a:p>
          <a:p>
            <a:endParaRPr lang="en-GB"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28</a:t>
            </a:fld>
            <a:endParaRPr lang="en-US"/>
          </a:p>
        </p:txBody>
      </p:sp>
    </p:spTree>
    <p:extLst>
      <p:ext uri="{BB962C8B-B14F-4D97-AF65-F5344CB8AC3E}">
        <p14:creationId xmlns:p14="http://schemas.microsoft.com/office/powerpoint/2010/main" val="111552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F1A4ECA-AC88-4EE3-9CC1-E382E0AA680D}" type="slidenum">
              <a:rPr lang="en-US" smtClean="0"/>
              <a:pPr/>
              <a:t>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7321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578004B-E95D-4CB3-9AFE-4DD2F2CDB304}" type="slidenum">
              <a:rPr lang="en-US" smtClean="0"/>
              <a:pPr/>
              <a:t>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marL="447675" indent="-447675">
              <a:spcBef>
                <a:spcPct val="20000"/>
              </a:spcBef>
              <a:buClr>
                <a:srgbClr val="0070C0"/>
              </a:buClr>
              <a:buSzPct val="70000"/>
              <a:buFont typeface="Wingdings" pitchFamily="2" charset="2"/>
              <a:buChar char="q"/>
              <a:defRPr/>
            </a:pPr>
            <a:r>
              <a:rPr lang="en-US" sz="2400" b="0" kern="0" dirty="0">
                <a:latin typeface="Calibri" pitchFamily="34" charset="0"/>
              </a:rPr>
              <a:t>Wireless transmitters and receivers are designed to cope with the challenges of the wireless channel</a:t>
            </a:r>
          </a:p>
          <a:p>
            <a:pPr marL="447675" indent="-447675">
              <a:spcBef>
                <a:spcPct val="20000"/>
              </a:spcBef>
              <a:buClr>
                <a:srgbClr val="0070C0"/>
              </a:buClr>
              <a:buSzPct val="70000"/>
              <a:buFont typeface="Wingdings" pitchFamily="2" charset="2"/>
              <a:buChar char="q"/>
              <a:defRPr/>
            </a:pPr>
            <a:r>
              <a:rPr lang="en-US" sz="2400" b="0" kern="0" dirty="0">
                <a:latin typeface="Calibri" pitchFamily="34" charset="0"/>
              </a:rPr>
              <a:t>A wireless transmitter’s physical layer has to cope with:</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Spectrum Regulations:</a:t>
            </a:r>
            <a:r>
              <a:rPr lang="en-US" sz="2000" b="0" kern="0" dirty="0">
                <a:latin typeface="Calibri" pitchFamily="34" charset="0"/>
              </a:rPr>
              <a:t> A government body generally allocates and regulates use of the wireless spectrum. A wireless transmitter must adhere to the allocated spectrum.</a:t>
            </a:r>
            <a:endParaRPr lang="en-US" sz="2000" b="0" kern="0" dirty="0">
              <a:solidFill>
                <a:srgbClr val="FF0000"/>
              </a:solidFill>
              <a:latin typeface="Calibri" pitchFamily="34" charset="0"/>
            </a:endParaRP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Shared Channel:</a:t>
            </a:r>
            <a:r>
              <a:rPr lang="en-US" sz="2000" b="0" kern="0" dirty="0">
                <a:latin typeface="Calibri" pitchFamily="34" charset="0"/>
              </a:rPr>
              <a:t> The channel is often shared between multiple transmitters, so they must reduce interference with each other </a:t>
            </a:r>
            <a:r>
              <a:rPr lang="en-US" sz="2000" b="0" kern="0" dirty="0">
                <a:solidFill>
                  <a:srgbClr val="0070C0"/>
                </a:solidFill>
                <a:latin typeface="Calibri" pitchFamily="34" charset="0"/>
              </a:rPr>
              <a:t>(Regulated)</a:t>
            </a:r>
            <a:r>
              <a:rPr lang="en-US" sz="2000" b="0" kern="0" dirty="0">
                <a:latin typeface="Calibri" pitchFamily="34" charset="0"/>
              </a:rPr>
              <a:t>.</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Size and Power Constraints:</a:t>
            </a:r>
            <a:r>
              <a:rPr lang="en-US" sz="2000" b="0" kern="0" dirty="0">
                <a:latin typeface="Calibri" pitchFamily="34" charset="0"/>
              </a:rPr>
              <a:t> Most wireless transceivers are mobile and battery powered. Therefore, size and power are serious constraints in a wireless system.</a:t>
            </a:r>
          </a:p>
          <a:p>
            <a:pPr marL="889000" lvl="1" indent="-439738">
              <a:spcBef>
                <a:spcPct val="20000"/>
              </a:spcBef>
              <a:buClr>
                <a:srgbClr val="0070C0"/>
              </a:buClr>
              <a:buSzPct val="65000"/>
              <a:buFont typeface="Wingdings" pitchFamily="2" charset="2"/>
              <a:buChar char=""/>
              <a:defRPr/>
            </a:pPr>
            <a:endParaRPr lang="en-US" sz="2000" b="0" kern="0" dirty="0">
              <a:latin typeface="Calibri" pitchFamily="34" charset="0"/>
            </a:endParaRPr>
          </a:p>
          <a:p>
            <a:pPr marL="447675" indent="-447675">
              <a:spcBef>
                <a:spcPct val="20000"/>
              </a:spcBef>
              <a:buClr>
                <a:srgbClr val="0070C0"/>
              </a:buClr>
              <a:buSzPct val="70000"/>
              <a:buFont typeface="Wingdings" pitchFamily="2" charset="2"/>
              <a:buChar char="q"/>
              <a:defRPr/>
            </a:pPr>
            <a:r>
              <a:rPr lang="en-US" sz="2400" b="0" kern="0" dirty="0">
                <a:latin typeface="Calibri" pitchFamily="34" charset="0"/>
              </a:rPr>
              <a:t>Physical layer of a wireless receiver has to perform:</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Channel Estimation:</a:t>
            </a:r>
            <a:r>
              <a:rPr lang="en-US" sz="2000" b="0" kern="0" dirty="0">
                <a:latin typeface="Calibri" pitchFamily="34" charset="0"/>
              </a:rPr>
              <a:t> To track or estimate the noisy, time-varying channel behavior continuously in order to provide reliable communication</a:t>
            </a:r>
            <a:endParaRPr lang="en-US" sz="2000" b="0" kern="0" dirty="0">
              <a:solidFill>
                <a:srgbClr val="FF0000"/>
              </a:solidFill>
              <a:latin typeface="Calibri" pitchFamily="34" charset="0"/>
            </a:endParaRP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Error Correction:</a:t>
            </a:r>
            <a:r>
              <a:rPr lang="en-US" sz="2000" b="0" kern="0" dirty="0">
                <a:latin typeface="Calibri" pitchFamily="34" charset="0"/>
              </a:rPr>
              <a:t> Error detection and correction must be implemented at the receiver</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Synchronization:</a:t>
            </a:r>
            <a:r>
              <a:rPr lang="en-US" sz="2000" b="0" kern="0" dirty="0">
                <a:latin typeface="Calibri" pitchFamily="34" charset="0"/>
              </a:rPr>
              <a:t> Between the sender and receiver must be maintained at all times</a:t>
            </a:r>
          </a:p>
          <a:p>
            <a:pPr marL="889000" lvl="1" indent="-439738">
              <a:spcBef>
                <a:spcPct val="20000"/>
              </a:spcBef>
              <a:buClr>
                <a:srgbClr val="0070C0"/>
              </a:buClr>
              <a:buSzPct val="65000"/>
              <a:buFont typeface="Wingdings" pitchFamily="2" charset="2"/>
              <a:buChar char=""/>
              <a:defRPr/>
            </a:pPr>
            <a:endParaRPr lang="en-US" sz="2000" b="0" kern="0" dirty="0">
              <a:latin typeface="Calibri" pitchFamily="34" charset="0"/>
            </a:endParaRPr>
          </a:p>
          <a:p>
            <a:endParaRPr lang="en-US" dirty="0"/>
          </a:p>
          <a:p>
            <a:endParaRPr lang="en-US" dirty="0"/>
          </a:p>
        </p:txBody>
      </p:sp>
    </p:spTree>
    <p:extLst>
      <p:ext uri="{BB962C8B-B14F-4D97-AF65-F5344CB8AC3E}">
        <p14:creationId xmlns:p14="http://schemas.microsoft.com/office/powerpoint/2010/main" val="406248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charset="0"/>
              </a:rPr>
              <a:t>A number of design factors relating to the transmission medium and the signal determine the data rate and distance:</a:t>
            </a:r>
          </a:p>
          <a:p>
            <a:r>
              <a:rPr lang="en-US" dirty="0">
                <a:latin typeface="Times" charset="0"/>
                <a:cs typeface="Times New Roman" pitchFamily="18" charset="0"/>
              </a:rPr>
              <a:t>•	</a:t>
            </a:r>
            <a:r>
              <a:rPr lang="en-US" b="1" dirty="0">
                <a:latin typeface="Times" charset="0"/>
              </a:rPr>
              <a:t>Bandwidth:</a:t>
            </a:r>
            <a:r>
              <a:rPr lang="en-US" dirty="0">
                <a:latin typeface="Times" charset="0"/>
              </a:rPr>
              <a:t> All other factors remaining constant, the greater the bandwidth of a signal, the higher the data rate that can be achieved.</a:t>
            </a:r>
          </a:p>
          <a:p>
            <a:r>
              <a:rPr lang="en-US" dirty="0">
                <a:latin typeface="Times" charset="0"/>
                <a:cs typeface="Times New Roman" pitchFamily="18" charset="0"/>
              </a:rPr>
              <a:t>•	</a:t>
            </a:r>
            <a:r>
              <a:rPr lang="en-US" b="1" dirty="0">
                <a:latin typeface="Times" charset="0"/>
              </a:rPr>
              <a:t>Transmission impairments:</a:t>
            </a:r>
            <a:r>
              <a:rPr lang="en-US" dirty="0">
                <a:latin typeface="Times" charset="0"/>
              </a:rPr>
              <a:t> Impairments, such as attenuation, limit the distance. For guided media, twisted pair generally suffers more impairment than coaxial cable, which in turn suffers more than optical fiber.</a:t>
            </a:r>
          </a:p>
          <a:p>
            <a:r>
              <a:rPr lang="en-US" dirty="0">
                <a:latin typeface="Times" charset="0"/>
                <a:cs typeface="Times New Roman" pitchFamily="18" charset="0"/>
              </a:rPr>
              <a:t>•	</a:t>
            </a:r>
            <a:r>
              <a:rPr lang="en-US" b="1" dirty="0">
                <a:latin typeface="Times" charset="0"/>
              </a:rPr>
              <a:t>Interference:</a:t>
            </a:r>
            <a:r>
              <a:rPr lang="en-US" dirty="0">
                <a:latin typeface="Times" charset="0"/>
              </a:rPr>
              <a:t> Interference from competing signals in overlapping frequency bands can distort or wipe out a signal. Interference is of particular concern for unguided media, but is also a problem with guided media. For guided media, interference can be caused by emanations from nearby cables. For example, twisted pairs are often bundled together and conduits often carry multiple cables. Interference can also be experienced from unguided transmissions. Proper shielding of a guided medium can minimize this problem.</a:t>
            </a:r>
          </a:p>
          <a:p>
            <a:r>
              <a:rPr lang="en-US" dirty="0">
                <a:latin typeface="Times" charset="0"/>
                <a:cs typeface="Times New Roman" pitchFamily="18" charset="0"/>
              </a:rPr>
              <a:t>•	</a:t>
            </a:r>
            <a:r>
              <a:rPr lang="en-US" b="1" dirty="0">
                <a:latin typeface="Times" charset="0"/>
              </a:rPr>
              <a:t>Number of receivers:</a:t>
            </a:r>
            <a:r>
              <a:rPr lang="en-US" dirty="0">
                <a:latin typeface="Times" charset="0"/>
              </a:rPr>
              <a:t> A guided medium can be used to construct a point-to-point link or a shared link with multiple attachments. In the latter case, each attachment introduces some attenuation and distortion on the line, limiting distance and/or data rate.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6</a:t>
            </a:fld>
            <a:endParaRPr lang="en-US"/>
          </a:p>
        </p:txBody>
      </p:sp>
    </p:spTree>
    <p:extLst>
      <p:ext uri="{BB962C8B-B14F-4D97-AF65-F5344CB8AC3E}">
        <p14:creationId xmlns:p14="http://schemas.microsoft.com/office/powerpoint/2010/main" val="288416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charset="0"/>
              </a:rPr>
              <a:t>Unguided transmission techniques commonly used for information communications include broadcast radio, terrestrial microwave, and satellite. Infrared transmission is used in some LAN applications. Three general ranges of frequencies are of interest in our discussion of wireless transmission.</a:t>
            </a:r>
          </a:p>
          <a:p>
            <a:r>
              <a:rPr lang="en-US" dirty="0">
                <a:latin typeface="Times" charset="0"/>
              </a:rPr>
              <a:t>	Frequencies in the range of about 1 to 40 GHz are referred to as </a:t>
            </a:r>
            <a:r>
              <a:rPr lang="en-US" b="1" dirty="0">
                <a:latin typeface="Times" charset="0"/>
              </a:rPr>
              <a:t>microwave frequencies</a:t>
            </a:r>
            <a:r>
              <a:rPr lang="en-US" dirty="0">
                <a:latin typeface="Times" charset="0"/>
              </a:rPr>
              <a:t>. At these frequencies, highly directional beams are possible, and microwave is quite suitable for point-to-point transmission. Microwave is also used for satellite communications.</a:t>
            </a:r>
          </a:p>
          <a:p>
            <a:r>
              <a:rPr lang="en-US" dirty="0">
                <a:latin typeface="Times" charset="0"/>
              </a:rPr>
              <a:t>	Frequencies in the range of 30 MHz to 1 GHz are suitable for omnidirectional applications. We refer to this range as the </a:t>
            </a:r>
            <a:r>
              <a:rPr lang="en-US" b="1" dirty="0">
                <a:latin typeface="Times" charset="0"/>
              </a:rPr>
              <a:t>radio</a:t>
            </a:r>
            <a:r>
              <a:rPr lang="en-US" dirty="0">
                <a:latin typeface="Times" charset="0"/>
              </a:rPr>
              <a:t> range.</a:t>
            </a:r>
          </a:p>
          <a:p>
            <a:r>
              <a:rPr lang="en-US" dirty="0">
                <a:latin typeface="Times" charset="0"/>
              </a:rPr>
              <a:t>	Another important frequency range is the infrared portion of the  spectrum, roughly from 3 </a:t>
            </a:r>
            <a:r>
              <a:rPr lang="en-US" dirty="0">
                <a:latin typeface="Symbol" pitchFamily="18" charset="2"/>
                <a:sym typeface="Symbol" pitchFamily="18" charset="2"/>
              </a:rPr>
              <a:t></a:t>
            </a:r>
            <a:r>
              <a:rPr lang="en-US" dirty="0">
                <a:latin typeface="Times" charset="0"/>
              </a:rPr>
              <a:t> 10</a:t>
            </a:r>
            <a:r>
              <a:rPr lang="en-US" baseline="30000" dirty="0">
                <a:latin typeface="Times" charset="0"/>
              </a:rPr>
              <a:t>11</a:t>
            </a:r>
            <a:r>
              <a:rPr lang="en-US" dirty="0">
                <a:latin typeface="Times" charset="0"/>
              </a:rPr>
              <a:t> to 2 </a:t>
            </a:r>
            <a:r>
              <a:rPr lang="en-US" dirty="0">
                <a:latin typeface="Symbol" pitchFamily="18" charset="2"/>
                <a:sym typeface="Symbol" pitchFamily="18" charset="2"/>
              </a:rPr>
              <a:t></a:t>
            </a:r>
            <a:r>
              <a:rPr lang="en-US" dirty="0">
                <a:latin typeface="Times" charset="0"/>
              </a:rPr>
              <a:t> 10</a:t>
            </a:r>
            <a:r>
              <a:rPr lang="en-US" baseline="30000" dirty="0">
                <a:latin typeface="Times" charset="0"/>
              </a:rPr>
              <a:t>14</a:t>
            </a:r>
            <a:r>
              <a:rPr lang="en-US" dirty="0">
                <a:latin typeface="Times" charset="0"/>
              </a:rPr>
              <a:t> Hz. Infrared is useful to local point-to-point and multipoint applications within confined areas, such as a single room.</a:t>
            </a: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7</a:t>
            </a:fld>
            <a:endParaRPr lang="en-US"/>
          </a:p>
        </p:txBody>
      </p:sp>
    </p:spTree>
    <p:extLst>
      <p:ext uri="{BB962C8B-B14F-4D97-AF65-F5344CB8AC3E}">
        <p14:creationId xmlns:p14="http://schemas.microsoft.com/office/powerpoint/2010/main" val="3993785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charset="0"/>
              </a:rPr>
              <a:t>Radio</a:t>
            </a:r>
            <a:r>
              <a:rPr lang="en-US" dirty="0">
                <a:latin typeface="Times" charset="0"/>
              </a:rPr>
              <a:t> is a general term used to encompass frequencies in the range of 3 kHz to 300 GHz. We are using the informal term </a:t>
            </a:r>
            <a:r>
              <a:rPr lang="en-US" b="1" dirty="0">
                <a:latin typeface="Times" charset="0"/>
              </a:rPr>
              <a:t>broadcast radio</a:t>
            </a:r>
            <a:r>
              <a:rPr lang="en-US" dirty="0">
                <a:latin typeface="Times" charset="0"/>
              </a:rPr>
              <a:t> to cover the VHF and part of the UHF band: 30 MHz to 1 GHz. This range covers FM radio and UHF and VHF television. This range is also used for a number of data networking applications. The principal difference between broadcast radio and microwave is that the former is omnidirectional and the latter is directional. Thus broadcast radio does not require dish-shaped antennas, and the antennas need not be rigidly mounted to a precise alignment.</a:t>
            </a:r>
          </a:p>
          <a:p>
            <a:r>
              <a:rPr lang="en-US" dirty="0">
                <a:latin typeface="Times" charset="0"/>
              </a:rPr>
              <a:t>	The range 30 MHz to 1 GHz is an effective one for broadcast communications. Unlike the case for lower-frequency electromagnetic waves, the ionosphere is transparent to radio waves above 30 </a:t>
            </a:r>
            <a:r>
              <a:rPr lang="en-US" dirty="0" err="1">
                <a:latin typeface="Times" charset="0"/>
              </a:rPr>
              <a:t>MHz.</a:t>
            </a:r>
            <a:r>
              <a:rPr lang="en-US" dirty="0">
                <a:latin typeface="Times" charset="0"/>
              </a:rPr>
              <a:t> Thus transmission is limited  to the line of sight, and distant transmitters will not interfere with each other due to reflection from the atmosphere. Unlike the higher frequencies of the microwave region, broadcast radio waves are less sensitive to attenuation from rainfall. A prime source of impairment for broadcast radio waves is multipath interference. Reflection from land, water, and natural or human-made objects can create multiple paths between antennas, eg ghosting on TV pictures.</a:t>
            </a:r>
          </a:p>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8</a:t>
            </a:fld>
            <a:endParaRPr lang="en-US"/>
          </a:p>
        </p:txBody>
      </p:sp>
    </p:spTree>
    <p:extLst>
      <p:ext uri="{BB962C8B-B14F-4D97-AF65-F5344CB8AC3E}">
        <p14:creationId xmlns:p14="http://schemas.microsoft.com/office/powerpoint/2010/main" val="1975989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decibel is one tenth of a </a:t>
            </a:r>
            <a:r>
              <a:rPr lang="en-US" b="1" dirty="0" err="1">
                <a:effectLst/>
              </a:rPr>
              <a:t>bel</a:t>
            </a:r>
            <a:r>
              <a:rPr lang="en-US" dirty="0">
                <a:effectLst/>
              </a:rPr>
              <a:t>, a seldom-used unit</a:t>
            </a:r>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9</a:t>
            </a:fld>
            <a:endParaRPr lang="en-US"/>
          </a:p>
        </p:txBody>
      </p:sp>
    </p:spTree>
    <p:extLst>
      <p:ext uri="{BB962C8B-B14F-4D97-AF65-F5344CB8AC3E}">
        <p14:creationId xmlns:p14="http://schemas.microsoft.com/office/powerpoint/2010/main" val="283466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ECA45031-DB44-474A-A16C-6E7F2BC6CD28}" type="slidenum">
              <a:rPr lang="en-US" smtClean="0"/>
              <a:pPr/>
              <a:t>10</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a:buNone/>
            </a:pPr>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12"/>
          <p:cNvCxnSpPr>
            <a:cxnSpLocks noChangeShapeType="1"/>
          </p:cNvCxnSpPr>
          <p:nvPr userDrawn="1"/>
        </p:nvCxnSpPr>
        <p:spPr bwMode="auto">
          <a:xfrm>
            <a:off x="0" y="3048000"/>
            <a:ext cx="9144000" cy="1588"/>
          </a:xfrm>
          <a:prstGeom prst="line">
            <a:avLst/>
          </a:prstGeom>
          <a:noFill/>
          <a:ln w="63500" algn="ctr">
            <a:solidFill>
              <a:srgbClr val="0070C0"/>
            </a:solidFill>
            <a:round/>
            <a:headEnd/>
            <a:tailEnd/>
          </a:ln>
        </p:spPr>
      </p:cxnSp>
      <p:sp>
        <p:nvSpPr>
          <p:cNvPr id="138242" name="Rectangle 2"/>
          <p:cNvSpPr>
            <a:spLocks noGrp="1" noChangeArrowheads="1"/>
          </p:cNvSpPr>
          <p:nvPr>
            <p:ph type="subTitle" idx="1"/>
          </p:nvPr>
        </p:nvSpPr>
        <p:spPr>
          <a:xfrm>
            <a:off x="914400" y="3505200"/>
            <a:ext cx="7010400" cy="1905000"/>
          </a:xfrm>
        </p:spPr>
        <p:txBody>
          <a:bodyPr/>
          <a:lstStyle>
            <a:lvl1pPr marL="0" indent="0">
              <a:buFont typeface="Wingdings" pitchFamily="2" charset="2"/>
              <a:buNone/>
              <a:defRPr/>
            </a:lvl1pPr>
          </a:lstStyle>
          <a:p>
            <a:r>
              <a:rPr lang="en-US"/>
              <a:t>Click to edit Master subtitle style</a:t>
            </a:r>
          </a:p>
        </p:txBody>
      </p:sp>
      <p:sp>
        <p:nvSpPr>
          <p:cNvPr id="138252" name="Rectangle 12"/>
          <p:cNvSpPr>
            <a:spLocks noGrp="1" noChangeArrowheads="1"/>
          </p:cNvSpPr>
          <p:nvPr>
            <p:ph type="ctrTitle"/>
          </p:nvPr>
        </p:nvSpPr>
        <p:spPr>
          <a:xfrm>
            <a:off x="838200" y="381000"/>
            <a:ext cx="7086600" cy="1600200"/>
          </a:xfrm>
        </p:spPr>
        <p:txBody>
          <a:bodyPr anchor="ctr"/>
          <a:lstStyle>
            <a:lvl1pPr algn="ctr">
              <a:defRPr/>
            </a:lvl1pPr>
          </a:lstStyle>
          <a:p>
            <a:r>
              <a:rPr lang="en-US" dirty="0"/>
              <a:t>Click to edit Master title style</a:t>
            </a:r>
          </a:p>
        </p:txBody>
      </p:sp>
      <p:sp>
        <p:nvSpPr>
          <p:cNvPr id="6"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dirty="0"/>
          </a:p>
        </p:txBody>
      </p:sp>
      <p:sp>
        <p:nvSpPr>
          <p:cNvPr id="7"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FC74FBC3-B83C-4D12-A14C-5BC9430EBE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25FB710-9DD5-4026-86D9-02D3CF2624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F896FAE-FA91-46A6-8604-5F8A7D2238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0" y="914400"/>
            <a:ext cx="9144000" cy="1588"/>
          </a:xfrm>
          <a:prstGeom prst="line">
            <a:avLst/>
          </a:prstGeom>
          <a:noFill/>
          <a:ln w="63500" algn="ctr">
            <a:solidFill>
              <a:srgbClr val="0070C0"/>
            </a:solidFill>
            <a:round/>
            <a:headEnd/>
            <a:tailEnd/>
          </a:ln>
        </p:spPr>
      </p:cxnSp>
      <p:sp>
        <p:nvSpPr>
          <p:cNvPr id="2" name="Title 1"/>
          <p:cNvSpPr>
            <a:spLocks noGrp="1"/>
          </p:cNvSpPr>
          <p:nvPr>
            <p:ph type="title"/>
          </p:nvPr>
        </p:nvSpPr>
        <p:spPr>
          <a:xfrm>
            <a:off x="228600" y="96839"/>
            <a:ext cx="8686799" cy="741362"/>
          </a:xfrm>
        </p:spPr>
        <p:txBody>
          <a:bodyPr/>
          <a:lstStyle>
            <a:lvl1pPr>
              <a:defRPr sz="3600">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990600"/>
            <a:ext cx="8686799" cy="5105400"/>
          </a:xfrm>
        </p:spPr>
        <p:txBody>
          <a:bodyPr/>
          <a:lstStyle>
            <a:lvl1pPr>
              <a:buClr>
                <a:srgbClr val="0070C0"/>
              </a:buClr>
              <a:buFont typeface="Wingdings" pitchFamily="2" charset="2"/>
              <a:buChar char="q"/>
              <a:defRPr sz="2400">
                <a:latin typeface="Calibri" pitchFamily="34" charset="0"/>
              </a:defRPr>
            </a:lvl1pPr>
            <a:lvl2pPr>
              <a:buClr>
                <a:srgbClr val="0070C0"/>
              </a:buClr>
              <a:buFont typeface="Wingdings" pitchFamily="2" charset="2"/>
              <a:buChar char=""/>
              <a:defRPr sz="2000">
                <a:latin typeface="Calibri" pitchFamily="34" charset="0"/>
              </a:defRPr>
            </a:lvl2pPr>
            <a:lvl3pPr>
              <a:buClr>
                <a:srgbClr val="0070C0"/>
              </a:buClr>
              <a:defRPr sz="1800">
                <a:latin typeface="Calibri" pitchFamily="34" charset="0"/>
              </a:defRPr>
            </a:lvl3pPr>
            <a:lvl4pPr>
              <a:buClr>
                <a:srgbClr val="0070C0"/>
              </a:buClr>
              <a:defRPr sz="1600">
                <a:latin typeface="Calibri" pitchFamily="34" charset="0"/>
              </a:defRPr>
            </a:lvl4pPr>
            <a:lvl5pPr>
              <a:buClr>
                <a:srgbClr val="0070C0"/>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7239000" y="6553200"/>
            <a:ext cx="1905000" cy="304800"/>
          </a:xfrm>
        </p:spPr>
        <p:txBody>
          <a:bodyPr/>
          <a:lstStyle>
            <a:lvl1pPr>
              <a:defRPr/>
            </a:lvl1pPr>
          </a:lstStyle>
          <a:p>
            <a:pPr>
              <a:defRPr/>
            </a:pPr>
            <a:fld id="{4E77C113-1ACF-4DD2-9E50-0F11F0165A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7239000" y="6553200"/>
            <a:ext cx="1905000" cy="304800"/>
          </a:xfrm>
        </p:spPr>
        <p:txBody>
          <a:bodyPr/>
          <a:lstStyle>
            <a:lvl1pPr>
              <a:defRPr/>
            </a:lvl1pPr>
          </a:lstStyle>
          <a:p>
            <a:pPr>
              <a:defRPr/>
            </a:pPr>
            <a:fld id="{9C5B3670-80F4-4B2F-9CD1-2291AFF8EF4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a:xfrm>
            <a:off x="7239000" y="6400800"/>
            <a:ext cx="1905000" cy="457200"/>
          </a:xfrm>
        </p:spPr>
        <p:txBody>
          <a:bodyPr/>
          <a:lstStyle>
            <a:lvl1pPr>
              <a:defRPr/>
            </a:lvl1pPr>
          </a:lstStyle>
          <a:p>
            <a:pPr>
              <a:defRPr/>
            </a:pPr>
            <a:fld id="{3E65CDAC-7337-4563-A490-796225C4D3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07EBA4A0-B460-4E24-BA8C-0973D776AF6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D869FECE-AD7A-4048-B863-331B00A9F58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104E2D34-80BE-4BDE-92D5-2066296A9B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F261D29-AB6A-4E03-9D89-7CA9A37E9F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45680FE-1CA2-459F-888C-A42CA02DE5E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13721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87044"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87045"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722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endParaRPr lang="en-US"/>
          </a:p>
        </p:txBody>
      </p:sp>
      <p:sp>
        <p:nvSpPr>
          <p:cNvPr id="13722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3722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00949922-0792-4325-B790-C7147FD31DDF}" type="slidenum">
              <a:rPr lang="en-US"/>
              <a:pPr>
                <a:defRPr/>
              </a:pPr>
              <a:t>‹#›</a:t>
            </a:fld>
            <a:endParaRPr lang="en-US"/>
          </a:p>
        </p:txBody>
      </p:sp>
      <p:sp>
        <p:nvSpPr>
          <p:cNvPr id="13722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13722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05" r:id="rId5"/>
    <p:sldLayoutId id="2147484306" r:id="rId6"/>
    <p:sldLayoutId id="2147484307" r:id="rId7"/>
    <p:sldLayoutId id="2147484308" r:id="rId8"/>
    <p:sldLayoutId id="2147484309" r:id="rId9"/>
    <p:sldLayoutId id="2147484310" r:id="rId10"/>
    <p:sldLayoutId id="214748431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0" y="609600"/>
            <a:ext cx="9144000" cy="2362200"/>
          </a:xfrm>
        </p:spPr>
        <p:txBody>
          <a:bodyPr/>
          <a:lstStyle/>
          <a:p>
            <a:pPr eaLnBrk="1" hangingPunct="1"/>
            <a:r>
              <a:rPr lang="en-US" b="1"/>
              <a:t>EE-357: </a:t>
            </a:r>
            <a:r>
              <a:rPr lang="en-US" b="1" dirty="0">
                <a:solidFill>
                  <a:srgbClr val="00B0F0"/>
                </a:solidFill>
              </a:rPr>
              <a:t>CCN</a:t>
            </a:r>
            <a:br>
              <a:rPr lang="en-US" b="1" dirty="0"/>
            </a:br>
            <a:br>
              <a:rPr lang="en-US" b="1" dirty="0"/>
            </a:br>
            <a:r>
              <a:rPr lang="en-US" sz="2400" b="1" dirty="0"/>
              <a:t>Mobile Radio Propagation: </a:t>
            </a:r>
            <a:r>
              <a:rPr lang="en-US" sz="2400" dirty="0"/>
              <a:t>Large Scale Path Loss</a:t>
            </a:r>
          </a:p>
        </p:txBody>
      </p:sp>
      <p:sp>
        <p:nvSpPr>
          <p:cNvPr id="92163" name="Rectangle 3"/>
          <p:cNvSpPr>
            <a:spLocks noGrp="1" noChangeArrowheads="1"/>
          </p:cNvSpPr>
          <p:nvPr>
            <p:ph type="subTitle" idx="1"/>
          </p:nvPr>
        </p:nvSpPr>
        <p:spPr>
          <a:xfrm>
            <a:off x="1295400" y="3581400"/>
            <a:ext cx="7696200" cy="1905000"/>
          </a:xfrm>
        </p:spPr>
        <p:txBody>
          <a:bodyPr/>
          <a:lstStyle/>
          <a:p>
            <a:pPr eaLnBrk="1" hangingPunct="1"/>
            <a:r>
              <a:rPr lang="en-US" sz="2400" b="1" dirty="0"/>
              <a:t>Hassaan Khaliq Qureshi</a:t>
            </a:r>
          </a:p>
          <a:p>
            <a:pPr eaLnBrk="1" hangingPunct="1"/>
            <a:r>
              <a:rPr lang="en-US" sz="2400" dirty="0"/>
              <a:t>School of Electrical Engineering &amp; Computer Science</a:t>
            </a:r>
          </a:p>
          <a:p>
            <a:pPr eaLnBrk="1" hangingPunct="1"/>
            <a:r>
              <a:rPr lang="en-US" sz="2400" dirty="0"/>
              <a:t>National University of Sciences &amp; Technology (NUST)</a:t>
            </a:r>
          </a:p>
          <a:p>
            <a:pPr eaLnBrk="1" hangingPunct="1"/>
            <a:r>
              <a:rPr lang="en-US" sz="2400" dirty="0"/>
              <a:t>Pakistan</a:t>
            </a:r>
          </a:p>
        </p:txBody>
      </p:sp>
    </p:spTree>
    <p:extLst>
      <p:ext uri="{BB962C8B-B14F-4D97-AF65-F5344CB8AC3E}">
        <p14:creationId xmlns:p14="http://schemas.microsoft.com/office/powerpoint/2010/main" val="355712923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96838"/>
            <a:ext cx="8686800" cy="741362"/>
          </a:xfrm>
        </p:spPr>
        <p:txBody>
          <a:bodyPr/>
          <a:lstStyle/>
          <a:p>
            <a:r>
              <a:rPr lang="en-US"/>
              <a:t>Example</a:t>
            </a:r>
            <a:endParaRPr lang="en-US" dirty="0"/>
          </a:p>
        </p:txBody>
      </p:sp>
      <p:sp>
        <p:nvSpPr>
          <p:cNvPr id="6149" name="Rectangle 3"/>
          <p:cNvSpPr>
            <a:spLocks noGrp="1" noChangeArrowheads="1"/>
          </p:cNvSpPr>
          <p:nvPr>
            <p:ph type="body" idx="1"/>
          </p:nvPr>
        </p:nvSpPr>
        <p:spPr>
          <a:xfrm>
            <a:off x="0" y="990600"/>
            <a:ext cx="9144000" cy="5334000"/>
          </a:xfrm>
        </p:spPr>
        <p:txBody>
          <a:bodyPr/>
          <a:lstStyle/>
          <a:p>
            <a:pPr>
              <a:buNone/>
            </a:pPr>
            <a:r>
              <a:rPr lang="en-US" dirty="0"/>
              <a:t>If a transmitter produces 50 W of power, express the transmit power in units of </a:t>
            </a:r>
            <a:r>
              <a:rPr lang="en-US" dirty="0" err="1"/>
              <a:t>dBm</a:t>
            </a:r>
            <a:r>
              <a:rPr lang="en-US" dirty="0"/>
              <a:t> and </a:t>
            </a:r>
            <a:r>
              <a:rPr lang="en-US" dirty="0" err="1"/>
              <a:t>dBW</a:t>
            </a:r>
            <a:r>
              <a:rPr lang="en-US" dirty="0"/>
              <a:t>.</a:t>
            </a:r>
          </a:p>
          <a:p>
            <a:pPr>
              <a:buNone/>
            </a:pPr>
            <a:endParaRPr lang="en-US" dirty="0"/>
          </a:p>
          <a:p>
            <a:pPr>
              <a:buNone/>
            </a:pPr>
            <a:r>
              <a:rPr lang="en-US" dirty="0">
                <a:solidFill>
                  <a:srgbClr val="FF0000"/>
                </a:solidFill>
              </a:rPr>
              <a:t>dB and </a:t>
            </a:r>
            <a:r>
              <a:rPr lang="en-US" dirty="0" err="1">
                <a:solidFill>
                  <a:srgbClr val="FF0000"/>
                </a:solidFill>
              </a:rPr>
              <a:t>dbW</a:t>
            </a:r>
            <a:r>
              <a:rPr lang="en-US" dirty="0">
                <a:solidFill>
                  <a:srgbClr val="FF0000"/>
                </a:solidFill>
              </a:rPr>
              <a:t> are the same thing</a:t>
            </a:r>
            <a:r>
              <a:rPr lang="en-US" dirty="0"/>
              <a:t>: the normalization factor is 1 Watt</a:t>
            </a:r>
          </a:p>
          <a:p>
            <a:pPr>
              <a:buNone/>
            </a:pPr>
            <a:endParaRPr lang="en-US" dirty="0"/>
          </a:p>
          <a:p>
            <a:pPr>
              <a:buNone/>
            </a:pPr>
            <a:r>
              <a:rPr lang="en-US" dirty="0"/>
              <a:t>In dBm, the normalization factor is 1 </a:t>
            </a:r>
            <a:r>
              <a:rPr lang="en-US" dirty="0" err="1"/>
              <a:t>milli</a:t>
            </a:r>
            <a:r>
              <a:rPr lang="en-US" dirty="0"/>
              <a:t> Watts</a:t>
            </a:r>
          </a:p>
          <a:p>
            <a:pPr>
              <a:buNone/>
            </a:pPr>
            <a:endParaRPr lang="en-US" dirty="0"/>
          </a:p>
          <a:p>
            <a:pPr>
              <a:buNone/>
            </a:pPr>
            <a:r>
              <a:rPr lang="en-US" dirty="0"/>
              <a:t>Solution</a:t>
            </a:r>
          </a:p>
          <a:p>
            <a:pPr marL="0" indent="0">
              <a:spcBef>
                <a:spcPct val="30000"/>
              </a:spcBef>
              <a:buClrTx/>
              <a:buSzTx/>
              <a:buNone/>
              <a:defRPr/>
            </a:pPr>
            <a:r>
              <a:rPr lang="en-US" dirty="0"/>
              <a:t>P</a:t>
            </a:r>
            <a:r>
              <a:rPr lang="en-US" baseline="-25000" dirty="0"/>
              <a:t>T</a:t>
            </a:r>
            <a:r>
              <a:rPr lang="en-US" dirty="0"/>
              <a:t>(dB) = 10 log(50W/1W) = 10xlog(50) – 10 log(1) = 16.989 </a:t>
            </a:r>
            <a:r>
              <a:rPr lang="en-US" dirty="0" err="1"/>
              <a:t>dBW</a:t>
            </a:r>
            <a:endParaRPr lang="en-US" dirty="0"/>
          </a:p>
          <a:p>
            <a:endParaRPr lang="en-US" dirty="0"/>
          </a:p>
          <a:p>
            <a:pPr>
              <a:buNone/>
            </a:pPr>
            <a:r>
              <a:rPr lang="en-US" dirty="0"/>
              <a:t>P</a:t>
            </a:r>
            <a:r>
              <a:rPr lang="en-US" baseline="-25000" dirty="0"/>
              <a:t>T</a:t>
            </a:r>
            <a:r>
              <a:rPr lang="en-US" dirty="0"/>
              <a:t>(dBm) = 10 log(50x10</a:t>
            </a:r>
            <a:r>
              <a:rPr lang="en-US" baseline="30000" dirty="0"/>
              <a:t>3</a:t>
            </a:r>
            <a:r>
              <a:rPr lang="en-US" dirty="0"/>
              <a:t>mW/1mW)=10xlog(50) +30 log(10)=46.989 dBm</a:t>
            </a:r>
          </a:p>
          <a:p>
            <a:pPr>
              <a:buNone/>
            </a:pPr>
            <a:endParaRPr lang="en-US" dirty="0"/>
          </a:p>
          <a:p>
            <a:pPr>
              <a:buNone/>
            </a:pPr>
            <a:endParaRPr lang="en-US" dirty="0"/>
          </a:p>
        </p:txBody>
      </p:sp>
      <p:sp>
        <p:nvSpPr>
          <p:cNvPr id="6150" name="Slide Number Placeholder 4"/>
          <p:cNvSpPr>
            <a:spLocks noGrp="1"/>
          </p:cNvSpPr>
          <p:nvPr>
            <p:ph type="sldNum" sz="quarter" idx="12"/>
          </p:nvPr>
        </p:nvSpPr>
        <p:spPr>
          <a:noFill/>
        </p:spPr>
        <p:txBody>
          <a:bodyPr/>
          <a:lstStyle/>
          <a:p>
            <a:fld id="{81CC44F8-86FD-4221-9905-2929B2E5472B}" type="slidenum">
              <a:rPr lang="en-US" smtClean="0"/>
              <a:pPr/>
              <a:t>10</a:t>
            </a:fld>
            <a:endParaRPr lang="en-US"/>
          </a:p>
        </p:txBody>
      </p:sp>
    </p:spTree>
    <p:extLst>
      <p:ext uri="{BB962C8B-B14F-4D97-AF65-F5344CB8AC3E}">
        <p14:creationId xmlns:p14="http://schemas.microsoft.com/office/powerpoint/2010/main" val="24949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Propagation Modes</a:t>
            </a:r>
          </a:p>
        </p:txBody>
      </p:sp>
      <p:sp>
        <p:nvSpPr>
          <p:cNvPr id="3" name="Content Placeholder 2"/>
          <p:cNvSpPr>
            <a:spLocks noGrp="1"/>
          </p:cNvSpPr>
          <p:nvPr>
            <p:ph idx="1"/>
          </p:nvPr>
        </p:nvSpPr>
        <p:spPr/>
        <p:txBody>
          <a:bodyPr/>
          <a:lstStyle/>
          <a:p>
            <a:endParaRPr lang="en-US" dirty="0"/>
          </a:p>
          <a:p>
            <a:r>
              <a:rPr lang="en-US" dirty="0">
                <a:latin typeface="Times" charset="0"/>
              </a:rPr>
              <a:t>A signal radiated from an antenna travels along one of three routes: </a:t>
            </a:r>
          </a:p>
          <a:p>
            <a:pPr lvl="2">
              <a:buFont typeface="Wingdings" pitchFamily="2" charset="2"/>
              <a:buChar char="Ø"/>
            </a:pPr>
            <a:r>
              <a:rPr lang="en-US" sz="2800" dirty="0">
                <a:latin typeface="Times" charset="0"/>
              </a:rPr>
              <a:t>Ground wave</a:t>
            </a:r>
          </a:p>
          <a:p>
            <a:pPr lvl="2">
              <a:buNone/>
            </a:pPr>
            <a:r>
              <a:rPr lang="en-US" sz="2800" dirty="0">
                <a:latin typeface="Times" charset="0"/>
              </a:rPr>
              <a:t> </a:t>
            </a:r>
          </a:p>
          <a:p>
            <a:pPr lvl="2">
              <a:buFont typeface="Wingdings" pitchFamily="2" charset="2"/>
              <a:buChar char="Ø"/>
            </a:pPr>
            <a:r>
              <a:rPr lang="en-US" sz="2800" dirty="0">
                <a:latin typeface="Times" charset="0"/>
              </a:rPr>
              <a:t>Sky wave</a:t>
            </a:r>
          </a:p>
          <a:p>
            <a:pPr lvl="2">
              <a:buNone/>
            </a:pPr>
            <a:r>
              <a:rPr lang="en-US" sz="2800" dirty="0">
                <a:latin typeface="Times" charset="0"/>
              </a:rPr>
              <a:t> </a:t>
            </a:r>
          </a:p>
          <a:p>
            <a:pPr lvl="2">
              <a:buFont typeface="Wingdings" pitchFamily="2" charset="2"/>
              <a:buChar char="Ø"/>
            </a:pPr>
            <a:r>
              <a:rPr lang="en-US" sz="2800" dirty="0">
                <a:latin typeface="Times" charset="0"/>
              </a:rPr>
              <a:t>Line of sight (LOS)</a:t>
            </a:r>
            <a:endParaRPr lang="en-US" sz="2800"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11</a:t>
            </a:fld>
            <a:endParaRPr lang="en-US"/>
          </a:p>
        </p:txBody>
      </p:sp>
    </p:spTree>
    <p:extLst>
      <p:ext uri="{BB962C8B-B14F-4D97-AF65-F5344CB8AC3E}">
        <p14:creationId xmlns:p14="http://schemas.microsoft.com/office/powerpoint/2010/main" val="239168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Ground Wave</a:t>
            </a:r>
            <a:endParaRPr lang="en-US" dirty="0"/>
          </a:p>
        </p:txBody>
      </p:sp>
      <p:sp>
        <p:nvSpPr>
          <p:cNvPr id="3" name="Content Placeholder 2"/>
          <p:cNvSpPr>
            <a:spLocks noGrp="1"/>
          </p:cNvSpPr>
          <p:nvPr>
            <p:ph idx="1"/>
          </p:nvPr>
        </p:nvSpPr>
        <p:spPr/>
        <p:txBody>
          <a:bodyPr/>
          <a:lstStyle/>
          <a:p>
            <a:r>
              <a:rPr lang="en-US" dirty="0">
                <a:solidFill>
                  <a:srgbClr val="0070C0"/>
                </a:solidFill>
                <a:latin typeface="Times" charset="0"/>
              </a:rPr>
              <a:t>Ground wave propagation more or less follows the contour of the earth and can propagate considerable distances, well over the visual horizon.</a:t>
            </a:r>
          </a:p>
          <a:p>
            <a:endParaRPr lang="en-US" dirty="0">
              <a:latin typeface="Times" charset="0"/>
            </a:endParaRPr>
          </a:p>
          <a:p>
            <a:r>
              <a:rPr lang="en-US" dirty="0">
                <a:latin typeface="Times" charset="0"/>
              </a:rPr>
              <a:t>Several factors account for the tendency of electromagnetic wave in this frequency band to </a:t>
            </a:r>
            <a:r>
              <a:rPr lang="en-US" dirty="0">
                <a:solidFill>
                  <a:srgbClr val="0070C0"/>
                </a:solidFill>
                <a:latin typeface="Times" charset="0"/>
              </a:rPr>
              <a:t>follow the earth's curvature. </a:t>
            </a:r>
          </a:p>
          <a:p>
            <a:endParaRPr lang="en-US" dirty="0">
              <a:latin typeface="Times" charset="0"/>
            </a:endParaRPr>
          </a:p>
          <a:p>
            <a:r>
              <a:rPr lang="en-US" dirty="0">
                <a:latin typeface="Times" charset="0"/>
              </a:rPr>
              <a:t>One factor is that the electromagnetic </a:t>
            </a:r>
            <a:r>
              <a:rPr lang="en-US" dirty="0">
                <a:solidFill>
                  <a:srgbClr val="FF0000"/>
                </a:solidFill>
                <a:latin typeface="Times" charset="0"/>
              </a:rPr>
              <a:t>wave induces a current in the earth's surface</a:t>
            </a:r>
            <a:r>
              <a:rPr lang="en-US" dirty="0">
                <a:latin typeface="Times" charset="0"/>
              </a:rPr>
              <a:t>, the result of which is to slow the wavefront near the earth, causing the wavefront to tilt downward and hence follow the earth's curvature. </a:t>
            </a:r>
          </a:p>
          <a:p>
            <a:endParaRPr lang="en-US" dirty="0">
              <a:latin typeface="Times" charset="0"/>
            </a:endParaRPr>
          </a:p>
          <a:p>
            <a:endParaRPr lang="en-US" dirty="0">
              <a:latin typeface="Times" charset="0"/>
            </a:endParaRP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12</a:t>
            </a:fld>
            <a:endParaRPr lang="en-US"/>
          </a:p>
        </p:txBody>
      </p:sp>
    </p:spTree>
    <p:extLst>
      <p:ext uri="{BB962C8B-B14F-4D97-AF65-F5344CB8AC3E}">
        <p14:creationId xmlns:p14="http://schemas.microsoft.com/office/powerpoint/2010/main" val="161156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Ground Wave</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13</a:t>
            </a:fld>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9265" t="7159" r="9265" b="64432"/>
          <a:stretch>
            <a:fillRect/>
          </a:stretch>
        </p:blipFill>
        <p:spPr bwMode="auto">
          <a:xfrm>
            <a:off x="774700" y="1715294"/>
            <a:ext cx="7594600" cy="34274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31475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Sky Wave</a:t>
            </a:r>
            <a:endParaRPr lang="en-US" dirty="0"/>
          </a:p>
        </p:txBody>
      </p:sp>
      <p:sp>
        <p:nvSpPr>
          <p:cNvPr id="3" name="Content Placeholder 2"/>
          <p:cNvSpPr>
            <a:spLocks noGrp="1"/>
          </p:cNvSpPr>
          <p:nvPr>
            <p:ph idx="1"/>
          </p:nvPr>
        </p:nvSpPr>
        <p:spPr/>
        <p:txBody>
          <a:bodyPr/>
          <a:lstStyle/>
          <a:p>
            <a:endParaRPr lang="en-US" dirty="0">
              <a:latin typeface="Times" charset="0"/>
            </a:endParaRPr>
          </a:p>
          <a:p>
            <a:r>
              <a:rPr lang="en-US" dirty="0">
                <a:solidFill>
                  <a:srgbClr val="0070C0"/>
                </a:solidFill>
                <a:latin typeface="Times" charset="0"/>
              </a:rPr>
              <a:t>Sky wave propagation is used for amateur radio, and international broadcasts such as BBC and Voice of America</a:t>
            </a:r>
            <a:r>
              <a:rPr lang="en-US" dirty="0">
                <a:latin typeface="Times" charset="0"/>
              </a:rPr>
              <a:t>. </a:t>
            </a:r>
          </a:p>
          <a:p>
            <a:endParaRPr lang="en-US" dirty="0">
              <a:latin typeface="Times" charset="0"/>
            </a:endParaRPr>
          </a:p>
          <a:p>
            <a:pPr algn="just"/>
            <a:r>
              <a:rPr lang="en-US" dirty="0">
                <a:latin typeface="Times" charset="0"/>
              </a:rPr>
              <a:t>With sky wave propagation, a signal from an earth-based antenna is reflected from the </a:t>
            </a:r>
            <a:r>
              <a:rPr lang="en-US" b="1" dirty="0">
                <a:solidFill>
                  <a:srgbClr val="0070C0"/>
                </a:solidFill>
                <a:latin typeface="Times" charset="0"/>
              </a:rPr>
              <a:t>ionized layer of the upper atmosphere (ionosphere) back down to earth. </a:t>
            </a:r>
          </a:p>
          <a:p>
            <a:endParaRPr lang="en-US" dirty="0">
              <a:latin typeface="Times" charset="0"/>
            </a:endParaRPr>
          </a:p>
          <a:p>
            <a:pPr algn="just"/>
            <a:r>
              <a:rPr lang="en-US" dirty="0">
                <a:latin typeface="Times" charset="0"/>
              </a:rPr>
              <a:t>Although it appears the wave is reflected from the ionosphere as if the ionosphere were a hard reflecting surface, the effect is in fact caused </a:t>
            </a:r>
            <a:r>
              <a:rPr lang="en-US" dirty="0">
                <a:solidFill>
                  <a:srgbClr val="FF0000"/>
                </a:solidFill>
                <a:latin typeface="Times" charset="0"/>
              </a:rPr>
              <a:t>by refraction</a:t>
            </a:r>
            <a:r>
              <a:rPr lang="en-US" dirty="0">
                <a:latin typeface="Times" charset="0"/>
              </a:rPr>
              <a:t>. </a:t>
            </a: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14</a:t>
            </a:fld>
            <a:endParaRPr lang="en-US"/>
          </a:p>
        </p:txBody>
      </p:sp>
    </p:spTree>
    <p:extLst>
      <p:ext uri="{BB962C8B-B14F-4D97-AF65-F5344CB8AC3E}">
        <p14:creationId xmlns:p14="http://schemas.microsoft.com/office/powerpoint/2010/main" val="413570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Sky Wave</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15</a:t>
            </a:fld>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9265" t="35796" r="9265" b="35796"/>
          <a:stretch>
            <a:fillRect/>
          </a:stretch>
        </p:blipFill>
        <p:spPr bwMode="auto">
          <a:xfrm>
            <a:off x="774700" y="1715294"/>
            <a:ext cx="7594600" cy="34274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69220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Line of Sight</a:t>
            </a:r>
            <a:endParaRPr lang="en-US" dirty="0"/>
          </a:p>
        </p:txBody>
      </p:sp>
      <p:sp>
        <p:nvSpPr>
          <p:cNvPr id="3" name="Content Placeholder 2"/>
          <p:cNvSpPr>
            <a:spLocks noGrp="1"/>
          </p:cNvSpPr>
          <p:nvPr>
            <p:ph idx="1"/>
          </p:nvPr>
        </p:nvSpPr>
        <p:spPr/>
        <p:txBody>
          <a:bodyPr/>
          <a:lstStyle/>
          <a:p>
            <a:r>
              <a:rPr lang="en-US" dirty="0">
                <a:solidFill>
                  <a:srgbClr val="0070C0"/>
                </a:solidFill>
                <a:latin typeface="Times" charset="0"/>
              </a:rPr>
              <a:t>Above 30 MHz, neither ground wave nor sky wave propagation modes operate, and communication must be by line of sight. </a:t>
            </a:r>
          </a:p>
          <a:p>
            <a:endParaRPr lang="en-US" dirty="0">
              <a:solidFill>
                <a:srgbClr val="0070C0"/>
              </a:solidFill>
              <a:latin typeface="Times" charset="0"/>
            </a:endParaRPr>
          </a:p>
          <a:p>
            <a:pPr algn="just"/>
            <a:r>
              <a:rPr lang="en-US" dirty="0">
                <a:latin typeface="Times" charset="0"/>
              </a:rPr>
              <a:t>For satellite communication, a signal above 30 MHz is not reflected by the ionosphere and therefore a signal can be transmitted between an earth station and a satellite overhead that is not beyond the horizon. </a:t>
            </a:r>
          </a:p>
          <a:p>
            <a:endParaRPr lang="en-US" dirty="0">
              <a:latin typeface="Times" charset="0"/>
            </a:endParaRPr>
          </a:p>
          <a:p>
            <a:r>
              <a:rPr lang="en-US" dirty="0">
                <a:solidFill>
                  <a:srgbClr val="0070C0"/>
                </a:solidFill>
                <a:latin typeface="Times" charset="0"/>
              </a:rPr>
              <a:t>In addition, it can also be used for LOS communication between two transceivers on the ground.</a:t>
            </a:r>
          </a:p>
          <a:p>
            <a:endParaRPr lang="en-US" dirty="0">
              <a:latin typeface="Times" charset="0"/>
            </a:endParaRP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16</a:t>
            </a:fld>
            <a:endParaRPr lang="en-US"/>
          </a:p>
        </p:txBody>
      </p:sp>
    </p:spTree>
    <p:extLst>
      <p:ext uri="{BB962C8B-B14F-4D97-AF65-F5344CB8AC3E}">
        <p14:creationId xmlns:p14="http://schemas.microsoft.com/office/powerpoint/2010/main" val="7589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Line of Sight</a:t>
            </a:r>
            <a:endParaRPr lang="en-US" dirty="0"/>
          </a:p>
        </p:txBody>
      </p:sp>
      <p:sp>
        <p:nvSpPr>
          <p:cNvPr id="3" name="Content Placeholder 2"/>
          <p:cNvSpPr>
            <a:spLocks noGrp="1"/>
          </p:cNvSpPr>
          <p:nvPr>
            <p:ph idx="1"/>
          </p:nvPr>
        </p:nvSpPr>
        <p:spPr/>
        <p:txBody>
          <a:bodyPr/>
          <a:lstStyle/>
          <a:p>
            <a:endParaRPr lang="en-US" dirty="0">
              <a:latin typeface="Times" charset="0"/>
            </a:endParaRPr>
          </a:p>
          <a:p>
            <a:r>
              <a:rPr lang="en-US" dirty="0">
                <a:latin typeface="Times" charset="0"/>
              </a:rPr>
              <a:t>For ground-based communication, the transmitting and receiving antennas must be within an </a:t>
            </a:r>
            <a:r>
              <a:rPr lang="en-US" i="1" dirty="0">
                <a:solidFill>
                  <a:srgbClr val="FF0000"/>
                </a:solidFill>
                <a:latin typeface="Times" charset="0"/>
              </a:rPr>
              <a:t>effective</a:t>
            </a:r>
            <a:r>
              <a:rPr lang="en-US" dirty="0">
                <a:latin typeface="Times" charset="0"/>
              </a:rPr>
              <a:t> </a:t>
            </a:r>
            <a:r>
              <a:rPr lang="en-US" dirty="0">
                <a:solidFill>
                  <a:srgbClr val="FF0000"/>
                </a:solidFill>
                <a:latin typeface="Times" charset="0"/>
              </a:rPr>
              <a:t>line of sight </a:t>
            </a:r>
            <a:r>
              <a:rPr lang="en-US" dirty="0">
                <a:latin typeface="Times" charset="0"/>
              </a:rPr>
              <a:t>of each other.</a:t>
            </a:r>
          </a:p>
          <a:p>
            <a:endParaRPr lang="en-US" dirty="0">
              <a:latin typeface="Times" charset="0"/>
            </a:endParaRPr>
          </a:p>
          <a:p>
            <a:r>
              <a:rPr lang="en-US" dirty="0">
                <a:latin typeface="Times" charset="0"/>
              </a:rPr>
              <a:t> The term </a:t>
            </a:r>
            <a:r>
              <a:rPr lang="en-US" i="1" dirty="0">
                <a:latin typeface="Times" charset="0"/>
              </a:rPr>
              <a:t>effective</a:t>
            </a:r>
            <a:r>
              <a:rPr lang="en-US" dirty="0">
                <a:latin typeface="Times" charset="0"/>
              </a:rPr>
              <a:t> is used because microwaves are bent or refracted by the atmosphere. </a:t>
            </a:r>
          </a:p>
          <a:p>
            <a:endParaRPr lang="en-US" dirty="0">
              <a:latin typeface="Times" charset="0"/>
            </a:endParaRPr>
          </a:p>
          <a:p>
            <a:pPr algn="just"/>
            <a:r>
              <a:rPr lang="en-US" dirty="0">
                <a:latin typeface="Times" charset="0"/>
              </a:rPr>
              <a:t>The amount and even the direction of the bend depends on conditions, but generally microwaves are bent with the curvature of the earth and will therefore propagate farther than the optical line of sight. </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17</a:t>
            </a:fld>
            <a:endParaRPr lang="en-US"/>
          </a:p>
        </p:txBody>
      </p:sp>
    </p:spTree>
    <p:extLst>
      <p:ext uri="{BB962C8B-B14F-4D97-AF65-F5344CB8AC3E}">
        <p14:creationId xmlns:p14="http://schemas.microsoft.com/office/powerpoint/2010/main" val="148725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8600" y="96838"/>
            <a:ext cx="8686800" cy="741362"/>
          </a:xfrm>
        </p:spPr>
        <p:txBody>
          <a:bodyPr/>
          <a:lstStyle/>
          <a:p>
            <a:r>
              <a:rPr lang="en-US" dirty="0"/>
              <a:t>Effective LOS</a:t>
            </a:r>
          </a:p>
        </p:txBody>
      </p:sp>
      <p:sp>
        <p:nvSpPr>
          <p:cNvPr id="94211" name="Rectangle 3"/>
          <p:cNvSpPr>
            <a:spLocks noGrp="1" noChangeArrowheads="1"/>
          </p:cNvSpPr>
          <p:nvPr>
            <p:ph type="body" idx="1"/>
          </p:nvPr>
        </p:nvSpPr>
        <p:spPr>
          <a:xfrm>
            <a:off x="457200" y="914400"/>
            <a:ext cx="8686800" cy="5334000"/>
          </a:xfrm>
        </p:spPr>
        <p:txBody>
          <a:bodyPr/>
          <a:lstStyle/>
          <a:p>
            <a:pPr algn="just"/>
            <a:endParaRPr lang="en-US" sz="2400" dirty="0"/>
          </a:p>
          <a:p>
            <a:pPr algn="just"/>
            <a:r>
              <a:rPr lang="en-US" sz="2400" dirty="0"/>
              <a:t> </a:t>
            </a:r>
            <a:r>
              <a:rPr lang="en-US" dirty="0"/>
              <a:t>Line of sight (LoS) is a type of propagation that can transmit and receive data only where transmit and receive stations are in view of each other </a:t>
            </a:r>
            <a:r>
              <a:rPr lang="en-US" dirty="0">
                <a:solidFill>
                  <a:srgbClr val="00B0F0"/>
                </a:solidFill>
              </a:rPr>
              <a:t>without any sort of an obstacle. </a:t>
            </a:r>
          </a:p>
          <a:p>
            <a:pPr algn="just"/>
            <a:endParaRPr lang="en-US" dirty="0"/>
          </a:p>
          <a:p>
            <a:pPr algn="just"/>
            <a:r>
              <a:rPr lang="en-US" dirty="0"/>
              <a:t>However, </a:t>
            </a:r>
            <a:r>
              <a:rPr lang="en-US"/>
              <a:t>for Wireless </a:t>
            </a:r>
            <a:r>
              <a:rPr lang="en-US" dirty="0"/>
              <a:t>Networks </a:t>
            </a:r>
            <a:r>
              <a:rPr lang="en-US" dirty="0">
                <a:solidFill>
                  <a:srgbClr val="FF0000"/>
                </a:solidFill>
              </a:rPr>
              <a:t>a modified line-of-sight transmission is used, which is made possible through a combination of effects like diffraction, multipath reflection, and rapid handoff. Therefore, receiver should be in an effective region covered by the Transmitter. </a:t>
            </a:r>
          </a:p>
        </p:txBody>
      </p:sp>
      <p:sp>
        <p:nvSpPr>
          <p:cNvPr id="94212" name="Slide Number Placeholder 4"/>
          <p:cNvSpPr>
            <a:spLocks noGrp="1"/>
          </p:cNvSpPr>
          <p:nvPr>
            <p:ph type="sldNum" sz="quarter" idx="12"/>
          </p:nvPr>
        </p:nvSpPr>
        <p:spPr>
          <a:noFill/>
        </p:spPr>
        <p:txBody>
          <a:bodyPr/>
          <a:lstStyle/>
          <a:p>
            <a:fld id="{4D34D709-2690-4C1B-9DE6-618C55DC48E4}" type="slidenum">
              <a:rPr lang="en-US" smtClean="0"/>
              <a:pPr/>
              <a:t>18</a:t>
            </a:fld>
            <a:endParaRPr lang="en-US"/>
          </a:p>
        </p:txBody>
      </p:sp>
    </p:spTree>
    <p:extLst>
      <p:ext uri="{BB962C8B-B14F-4D97-AF65-F5344CB8AC3E}">
        <p14:creationId xmlns:p14="http://schemas.microsoft.com/office/powerpoint/2010/main" val="208924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Line of Sight</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19</a:t>
            </a:fld>
            <a:endParaRPr lang="en-US"/>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265" t="68011" r="9265" b="7159"/>
          <a:stretch>
            <a:fillRect/>
          </a:stretch>
        </p:blipFill>
        <p:spPr bwMode="auto">
          <a:xfrm>
            <a:off x="1406308" y="2294705"/>
            <a:ext cx="6331383" cy="2497189"/>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25240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Components</a:t>
            </a:r>
          </a:p>
        </p:txBody>
      </p:sp>
      <p:sp>
        <p:nvSpPr>
          <p:cNvPr id="3" name="Content Placeholder 2"/>
          <p:cNvSpPr>
            <a:spLocks noGrp="1"/>
          </p:cNvSpPr>
          <p:nvPr>
            <p:ph idx="1"/>
          </p:nvPr>
        </p:nvSpPr>
        <p:spPr>
          <a:xfrm>
            <a:off x="228600" y="1371600"/>
            <a:ext cx="8686799" cy="1676400"/>
          </a:xfrm>
        </p:spPr>
        <p:txBody>
          <a:bodyPr/>
          <a:lstStyle/>
          <a:p>
            <a:r>
              <a:rPr lang="en-GB" dirty="0"/>
              <a:t>Successful transmission of data relies on two principle factors</a:t>
            </a:r>
          </a:p>
          <a:p>
            <a:pPr lvl="1"/>
            <a:r>
              <a:rPr lang="en-GB" sz="2400" dirty="0"/>
              <a:t>(a) Quality of signal being transmitted</a:t>
            </a:r>
          </a:p>
          <a:p>
            <a:pPr lvl="1"/>
            <a:r>
              <a:rPr lang="en-GB" sz="2400" dirty="0"/>
              <a:t>(b) Characteristics of transmission medium</a:t>
            </a:r>
          </a:p>
          <a:p>
            <a:pPr lvl="1"/>
            <a:endParaRPr lang="en-GB" dirty="0"/>
          </a:p>
          <a:p>
            <a:pPr lvl="1"/>
            <a:endParaRPr lang="en-GB" dirty="0"/>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2</a:t>
            </a:fld>
            <a:endParaRPr lang="en-US"/>
          </a:p>
        </p:txBody>
      </p:sp>
      <p:sp>
        <p:nvSpPr>
          <p:cNvPr id="6" name="Rectangle 4"/>
          <p:cNvSpPr>
            <a:spLocks noChangeArrowheads="1"/>
          </p:cNvSpPr>
          <p:nvPr/>
        </p:nvSpPr>
        <p:spPr bwMode="auto">
          <a:xfrm>
            <a:off x="1981200" y="3433293"/>
            <a:ext cx="5791200" cy="2310505"/>
          </a:xfrm>
          <a:prstGeom prst="rect">
            <a:avLst/>
          </a:prstGeom>
          <a:solidFill>
            <a:srgbClr val="FFFFCC"/>
          </a:solidFill>
          <a:ln w="9525">
            <a:solidFill>
              <a:schemeClr val="accent1"/>
            </a:solidFill>
            <a:miter lim="800000"/>
            <a:headEnd/>
            <a:tailEnd/>
          </a:ln>
        </p:spPr>
        <p:txBody>
          <a:bodyPr wrap="square" lIns="90000" tIns="46800" rIns="90000" bIns="46800">
            <a:spAutoFit/>
          </a:bodyPr>
          <a:lstStyle/>
          <a:p>
            <a:pPr algn="just">
              <a:spcBef>
                <a:spcPct val="50000"/>
              </a:spcBef>
            </a:pPr>
            <a:r>
              <a:rPr lang="en-GB" sz="2400" dirty="0">
                <a:latin typeface="Calibri" pitchFamily="34" charset="0"/>
                <a:cs typeface="Calibri" pitchFamily="34" charset="0"/>
              </a:rPr>
              <a:t>The quality of the signal is dependent on how many components its made up from. The more components that make up the wave the more robust it will be – it won’t  be difficult to interpret </a:t>
            </a:r>
            <a:r>
              <a:rPr lang="en-GB" sz="2400" dirty="0">
                <a:solidFill>
                  <a:srgbClr val="7030A0"/>
                </a:solidFill>
                <a:latin typeface="Calibri" pitchFamily="34" charset="0"/>
                <a:cs typeface="Calibri" pitchFamily="34" charset="0"/>
              </a:rPr>
              <a:t>it will be more robust to error etc.</a:t>
            </a:r>
          </a:p>
        </p:txBody>
      </p:sp>
    </p:spTree>
    <p:extLst>
      <p:ext uri="{BB962C8B-B14F-4D97-AF65-F5344CB8AC3E}">
        <p14:creationId xmlns:p14="http://schemas.microsoft.com/office/powerpoint/2010/main" val="337828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Line of Sight</a:t>
            </a:r>
            <a:endParaRPr lang="en-US" dirty="0"/>
          </a:p>
        </p:txBody>
      </p:sp>
      <p:sp>
        <p:nvSpPr>
          <p:cNvPr id="3" name="Content Placeholder 2"/>
          <p:cNvSpPr>
            <a:spLocks noGrp="1"/>
          </p:cNvSpPr>
          <p:nvPr>
            <p:ph idx="1"/>
          </p:nvPr>
        </p:nvSpPr>
        <p:spPr/>
        <p:txBody>
          <a:bodyPr/>
          <a:lstStyle/>
          <a:p>
            <a:endParaRPr kumimoji="1" lang="en-GB" dirty="0"/>
          </a:p>
          <a:p>
            <a:r>
              <a:rPr kumimoji="1" lang="en-GB" b="1" dirty="0">
                <a:solidFill>
                  <a:srgbClr val="002060"/>
                </a:solidFill>
              </a:rPr>
              <a:t>Free space loss</a:t>
            </a:r>
          </a:p>
          <a:p>
            <a:pPr lvl="1"/>
            <a:r>
              <a:rPr kumimoji="1" lang="en-GB" sz="2400" dirty="0">
                <a:solidFill>
                  <a:srgbClr val="002060"/>
                </a:solidFill>
              </a:rPr>
              <a:t>loss of signal with distance</a:t>
            </a:r>
          </a:p>
          <a:p>
            <a:r>
              <a:rPr kumimoji="1" lang="en-GB" b="1" dirty="0"/>
              <a:t>Atmospheric Absorption</a:t>
            </a:r>
          </a:p>
          <a:p>
            <a:pPr lvl="1"/>
            <a:r>
              <a:rPr kumimoji="1" lang="en-GB" sz="2400" dirty="0"/>
              <a:t>from water vapour and oxygen absorption</a:t>
            </a:r>
          </a:p>
          <a:p>
            <a:r>
              <a:rPr kumimoji="1" lang="en-GB" b="1" dirty="0"/>
              <a:t>Multipath</a:t>
            </a:r>
          </a:p>
          <a:p>
            <a:pPr lvl="1"/>
            <a:r>
              <a:rPr kumimoji="1" lang="en-GB" sz="2400" dirty="0"/>
              <a:t>multiple interfering signals from reflections</a:t>
            </a:r>
          </a:p>
          <a:p>
            <a:r>
              <a:rPr kumimoji="1" lang="en-GB" b="1" dirty="0"/>
              <a:t>Refraction</a:t>
            </a:r>
          </a:p>
          <a:p>
            <a:pPr lvl="1"/>
            <a:r>
              <a:rPr kumimoji="1" lang="en-GB" sz="2400" dirty="0"/>
              <a:t>Bending of signal away from receiver</a:t>
            </a: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20</a:t>
            </a:fld>
            <a:endParaRPr lang="en-US"/>
          </a:p>
        </p:txBody>
      </p:sp>
    </p:spTree>
    <p:extLst>
      <p:ext uri="{BB962C8B-B14F-4D97-AF65-F5344CB8AC3E}">
        <p14:creationId xmlns:p14="http://schemas.microsoft.com/office/powerpoint/2010/main" val="222969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Free Space Loss</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21</a:t>
            </a:fld>
            <a:endParaRPr lang="en-US"/>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159" b="25056"/>
          <a:stretch>
            <a:fillRect/>
          </a:stretch>
        </p:blipFill>
        <p:spPr bwMode="auto">
          <a:xfrm>
            <a:off x="1662004" y="990600"/>
            <a:ext cx="5819992" cy="51054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3390072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Wireless Propagation: Multipath Interference</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22</a:t>
            </a:fld>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10739" b="25056"/>
          <a:stretch>
            <a:fillRect/>
          </a:stretch>
        </p:blipFill>
        <p:spPr bwMode="auto">
          <a:xfrm>
            <a:off x="1676400" y="1331495"/>
            <a:ext cx="6215063" cy="51657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135507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a:t>Terrestrial Microwave</a:t>
            </a:r>
            <a:endParaRPr lang="en-US" dirty="0"/>
          </a:p>
        </p:txBody>
      </p:sp>
      <p:sp>
        <p:nvSpPr>
          <p:cNvPr id="3" name="Content Placeholder 2"/>
          <p:cNvSpPr>
            <a:spLocks noGrp="1"/>
          </p:cNvSpPr>
          <p:nvPr>
            <p:ph idx="1"/>
          </p:nvPr>
        </p:nvSpPr>
        <p:spPr/>
        <p:txBody>
          <a:bodyPr/>
          <a:lstStyle/>
          <a:p>
            <a:pPr>
              <a:lnSpc>
                <a:spcPct val="90000"/>
              </a:lnSpc>
            </a:pPr>
            <a:r>
              <a:rPr kumimoji="1" lang="en-US" dirty="0"/>
              <a:t>Used for long haul telecommunications and short point-to-point links</a:t>
            </a:r>
          </a:p>
          <a:p>
            <a:pPr>
              <a:lnSpc>
                <a:spcPct val="90000"/>
              </a:lnSpc>
            </a:pPr>
            <a:endParaRPr kumimoji="1" lang="en-US" dirty="0"/>
          </a:p>
          <a:p>
            <a:pPr>
              <a:lnSpc>
                <a:spcPct val="90000"/>
              </a:lnSpc>
            </a:pPr>
            <a:r>
              <a:rPr kumimoji="1" lang="en-US" dirty="0">
                <a:solidFill>
                  <a:srgbClr val="FF0000"/>
                </a:solidFill>
              </a:rPr>
              <a:t>requires fewer repeaters but line of sight</a:t>
            </a:r>
          </a:p>
          <a:p>
            <a:pPr>
              <a:lnSpc>
                <a:spcPct val="90000"/>
              </a:lnSpc>
            </a:pPr>
            <a:endParaRPr kumimoji="1" lang="en-US" dirty="0"/>
          </a:p>
          <a:p>
            <a:pPr>
              <a:lnSpc>
                <a:spcPct val="90000"/>
              </a:lnSpc>
            </a:pPr>
            <a:r>
              <a:rPr kumimoji="1" lang="en-US" dirty="0">
                <a:solidFill>
                  <a:srgbClr val="002060"/>
                </a:solidFill>
              </a:rPr>
              <a:t>use a parabolic dish to focus a narrow beam onto a receiver antenna [1-40 GHz frequencies]</a:t>
            </a:r>
          </a:p>
          <a:p>
            <a:pPr>
              <a:lnSpc>
                <a:spcPct val="90000"/>
              </a:lnSpc>
            </a:pPr>
            <a:endParaRPr kumimoji="1" lang="en-US" dirty="0">
              <a:solidFill>
                <a:srgbClr val="FF0000"/>
              </a:solidFill>
            </a:endParaRPr>
          </a:p>
          <a:p>
            <a:pPr>
              <a:lnSpc>
                <a:spcPct val="90000"/>
              </a:lnSpc>
            </a:pPr>
            <a:r>
              <a:rPr kumimoji="1" lang="en-US" dirty="0"/>
              <a:t>main source of loss is attenuation</a:t>
            </a:r>
          </a:p>
          <a:p>
            <a:pPr lvl="1">
              <a:lnSpc>
                <a:spcPct val="90000"/>
              </a:lnSpc>
            </a:pPr>
            <a:r>
              <a:rPr kumimoji="1" lang="en-US" sz="2400" dirty="0"/>
              <a:t>distance, rainfall </a:t>
            </a:r>
            <a:r>
              <a:rPr kumimoji="1" lang="en-US" dirty="0"/>
              <a:t>also interference</a:t>
            </a: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23</a:t>
            </a:fld>
            <a:endParaRPr lang="en-US"/>
          </a:p>
        </p:txBody>
      </p:sp>
    </p:spTree>
    <p:extLst>
      <p:ext uri="{BB962C8B-B14F-4D97-AF65-F5344CB8AC3E}">
        <p14:creationId xmlns:p14="http://schemas.microsoft.com/office/powerpoint/2010/main" val="697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a:t>Satellite Microwave</a:t>
            </a:r>
            <a:endParaRPr lang="en-US" dirty="0"/>
          </a:p>
        </p:txBody>
      </p:sp>
      <p:sp>
        <p:nvSpPr>
          <p:cNvPr id="3" name="Content Placeholder 2"/>
          <p:cNvSpPr>
            <a:spLocks noGrp="1"/>
          </p:cNvSpPr>
          <p:nvPr>
            <p:ph idx="1"/>
          </p:nvPr>
        </p:nvSpPr>
        <p:spPr/>
        <p:txBody>
          <a:bodyPr/>
          <a:lstStyle/>
          <a:p>
            <a:pPr>
              <a:lnSpc>
                <a:spcPct val="90000"/>
              </a:lnSpc>
            </a:pPr>
            <a:r>
              <a:rPr kumimoji="1" lang="en-US" sz="2800" dirty="0">
                <a:solidFill>
                  <a:srgbClr val="002060"/>
                </a:solidFill>
              </a:rPr>
              <a:t>satellite is relay station</a:t>
            </a:r>
          </a:p>
          <a:p>
            <a:pPr>
              <a:lnSpc>
                <a:spcPct val="90000"/>
              </a:lnSpc>
            </a:pPr>
            <a:r>
              <a:rPr kumimoji="1" lang="en-US" sz="2800" dirty="0"/>
              <a:t>receives on one frequency, amplifies or repeats signal and transmits on another frequency</a:t>
            </a:r>
          </a:p>
          <a:p>
            <a:pPr lvl="1">
              <a:lnSpc>
                <a:spcPct val="90000"/>
              </a:lnSpc>
            </a:pPr>
            <a:r>
              <a:rPr kumimoji="1" lang="en-US" sz="2400" dirty="0"/>
              <a:t>eg. </a:t>
            </a:r>
            <a:r>
              <a:rPr kumimoji="1" lang="en-US" sz="2400" dirty="0">
                <a:solidFill>
                  <a:srgbClr val="FF0000"/>
                </a:solidFill>
              </a:rPr>
              <a:t>uplink 5.925-6.425 GHz &amp; downlink 3.7-4.2 GHz</a:t>
            </a:r>
          </a:p>
          <a:p>
            <a:pPr>
              <a:lnSpc>
                <a:spcPct val="90000"/>
              </a:lnSpc>
            </a:pPr>
            <a:r>
              <a:rPr kumimoji="1" lang="en-US" sz="2800" dirty="0"/>
              <a:t>typically requires geo-stationary orbit</a:t>
            </a:r>
          </a:p>
          <a:p>
            <a:pPr lvl="1">
              <a:lnSpc>
                <a:spcPct val="90000"/>
              </a:lnSpc>
            </a:pPr>
            <a:r>
              <a:rPr kumimoji="1" lang="en-US" sz="2400" dirty="0"/>
              <a:t>height of 35,784 km</a:t>
            </a:r>
          </a:p>
          <a:p>
            <a:pPr lvl="1">
              <a:lnSpc>
                <a:spcPct val="90000"/>
              </a:lnSpc>
            </a:pPr>
            <a:r>
              <a:rPr kumimoji="1" lang="en-US" sz="2400" dirty="0"/>
              <a:t>spaced at least 3-4° apart</a:t>
            </a:r>
          </a:p>
          <a:p>
            <a:pPr>
              <a:lnSpc>
                <a:spcPct val="90000"/>
              </a:lnSpc>
            </a:pPr>
            <a:r>
              <a:rPr kumimoji="1" lang="en-US" sz="2800" dirty="0"/>
              <a:t>typical uses</a:t>
            </a:r>
          </a:p>
          <a:p>
            <a:pPr lvl="1">
              <a:lnSpc>
                <a:spcPct val="90000"/>
              </a:lnSpc>
            </a:pPr>
            <a:r>
              <a:rPr kumimoji="1" lang="en-US" sz="2400" dirty="0"/>
              <a:t>television</a:t>
            </a:r>
          </a:p>
          <a:p>
            <a:pPr lvl="1">
              <a:lnSpc>
                <a:spcPct val="90000"/>
              </a:lnSpc>
            </a:pPr>
            <a:r>
              <a:rPr kumimoji="1" lang="en-US" sz="2400" dirty="0"/>
              <a:t>long distance telephone</a:t>
            </a:r>
          </a:p>
          <a:p>
            <a:pPr lvl="1">
              <a:lnSpc>
                <a:spcPct val="90000"/>
              </a:lnSpc>
            </a:pPr>
            <a:r>
              <a:rPr kumimoji="1" lang="en-US" sz="2400" dirty="0"/>
              <a:t>private business networks</a:t>
            </a:r>
          </a:p>
          <a:p>
            <a:pPr lvl="1">
              <a:lnSpc>
                <a:spcPct val="90000"/>
              </a:lnSpc>
            </a:pPr>
            <a:r>
              <a:rPr kumimoji="1" lang="en-US" sz="2400" dirty="0"/>
              <a:t>global positioning</a:t>
            </a: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24</a:t>
            </a:fld>
            <a:endParaRPr lang="en-US"/>
          </a:p>
        </p:txBody>
      </p:sp>
    </p:spTree>
    <p:extLst>
      <p:ext uri="{BB962C8B-B14F-4D97-AF65-F5344CB8AC3E}">
        <p14:creationId xmlns:p14="http://schemas.microsoft.com/office/powerpoint/2010/main" val="203212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Satellite Point to Point Link</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25</a:t>
            </a:fld>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b="57272"/>
          <a:stretch>
            <a:fillRect/>
          </a:stretch>
        </p:blipFill>
        <p:spPr bwMode="auto">
          <a:xfrm>
            <a:off x="685800" y="1280319"/>
            <a:ext cx="7772400" cy="429736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398119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Satellite Broadcast Link</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26</a:t>
            </a:fld>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39375" b="16109"/>
          <a:stretch>
            <a:fillRect/>
          </a:stretch>
        </p:blipFill>
        <p:spPr bwMode="auto">
          <a:xfrm>
            <a:off x="685800" y="1193800"/>
            <a:ext cx="7772400" cy="44704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3455106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a:t>
            </a:r>
          </a:p>
        </p:txBody>
      </p:sp>
      <p:sp>
        <p:nvSpPr>
          <p:cNvPr id="3" name="Content Placeholder 2"/>
          <p:cNvSpPr>
            <a:spLocks noGrp="1"/>
          </p:cNvSpPr>
          <p:nvPr>
            <p:ph idx="1"/>
          </p:nvPr>
        </p:nvSpPr>
        <p:spPr/>
        <p:txBody>
          <a:bodyPr/>
          <a:lstStyle/>
          <a:p>
            <a:endParaRPr lang="en-US" dirty="0"/>
          </a:p>
          <a:p>
            <a:r>
              <a:rPr lang="en-US" dirty="0"/>
              <a:t>The received signal consists of transmitted signal modified by the </a:t>
            </a:r>
            <a:r>
              <a:rPr lang="en-US" dirty="0">
                <a:solidFill>
                  <a:srgbClr val="FF0000"/>
                </a:solidFill>
              </a:rPr>
              <a:t>various distortions imposed by the transmission system.</a:t>
            </a:r>
          </a:p>
          <a:p>
            <a:endParaRPr lang="en-US" dirty="0"/>
          </a:p>
          <a:p>
            <a:r>
              <a:rPr lang="en-US" dirty="0"/>
              <a:t>The major part in various distortions include </a:t>
            </a:r>
            <a:r>
              <a:rPr lang="en-US" dirty="0">
                <a:solidFill>
                  <a:srgbClr val="0070C0"/>
                </a:solidFill>
              </a:rPr>
              <a:t>the unwanted signal that is inserted somewhere between transmission and reception.</a:t>
            </a:r>
          </a:p>
          <a:p>
            <a:endParaRPr lang="en-US" dirty="0"/>
          </a:p>
          <a:p>
            <a:r>
              <a:rPr lang="en-US" dirty="0"/>
              <a:t>This unwanted signal is referred to as </a:t>
            </a:r>
            <a:r>
              <a:rPr lang="en-US" dirty="0">
                <a:solidFill>
                  <a:srgbClr val="0070C0"/>
                </a:solidFill>
              </a:rPr>
              <a:t>noise.</a:t>
            </a:r>
          </a:p>
          <a:p>
            <a:pPr marL="0" indent="0">
              <a:buNone/>
            </a:pPr>
            <a:r>
              <a:rPr lang="en-US" dirty="0"/>
              <a:t>	-  Noise in a signal with bandwidth B is given by N=</a:t>
            </a:r>
            <a:r>
              <a:rPr lang="en-US" dirty="0" err="1"/>
              <a:t>N</a:t>
            </a:r>
            <a:r>
              <a:rPr lang="en-US" baseline="-25000" dirty="0" err="1"/>
              <a:t>o</a:t>
            </a:r>
            <a:r>
              <a:rPr lang="en-US" dirty="0" err="1"/>
              <a:t>B</a:t>
            </a:r>
            <a:endParaRPr lang="en-US" dirty="0"/>
          </a:p>
          <a:p>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27</a:t>
            </a:fld>
            <a:endParaRPr lang="en-US"/>
          </a:p>
        </p:txBody>
      </p:sp>
    </p:spTree>
    <p:extLst>
      <p:ext uri="{BB962C8B-B14F-4D97-AF65-F5344CB8AC3E}">
        <p14:creationId xmlns:p14="http://schemas.microsoft.com/office/powerpoint/2010/main" val="2491960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a:t>
            </a:r>
          </a:p>
        </p:txBody>
      </p:sp>
      <p:sp>
        <p:nvSpPr>
          <p:cNvPr id="3" name="Content Placeholder 2"/>
          <p:cNvSpPr>
            <a:spLocks noGrp="1"/>
          </p:cNvSpPr>
          <p:nvPr>
            <p:ph idx="1"/>
          </p:nvPr>
        </p:nvSpPr>
        <p:spPr/>
        <p:txBody>
          <a:bodyPr/>
          <a:lstStyle/>
          <a:p>
            <a:endParaRPr lang="en-US" dirty="0"/>
          </a:p>
          <a:p>
            <a:r>
              <a:rPr lang="en-US" dirty="0"/>
              <a:t>Noise may be divided into four categories:</a:t>
            </a:r>
          </a:p>
          <a:p>
            <a:endParaRPr lang="en-US" sz="2800" dirty="0"/>
          </a:p>
          <a:p>
            <a:pPr algn="just">
              <a:buFont typeface="Courier New" pitchFamily="49" charset="0"/>
              <a:buChar char="o"/>
            </a:pPr>
            <a:r>
              <a:rPr lang="en-US" b="1" dirty="0">
                <a:solidFill>
                  <a:srgbClr val="FF0000"/>
                </a:solidFill>
              </a:rPr>
              <a:t>Thermal Noise (N</a:t>
            </a:r>
            <a:r>
              <a:rPr lang="en-US" b="1" baseline="-25000" dirty="0">
                <a:solidFill>
                  <a:srgbClr val="FF0000"/>
                </a:solidFill>
              </a:rPr>
              <a:t>o</a:t>
            </a:r>
            <a:r>
              <a:rPr lang="en-US" b="1" dirty="0">
                <a:solidFill>
                  <a:srgbClr val="FF0000"/>
                </a:solidFill>
              </a:rPr>
              <a:t>):</a:t>
            </a:r>
            <a:r>
              <a:rPr lang="en-US" dirty="0"/>
              <a:t>  Due to thermal agitation of electrons. It is present in all electronic devices and transmission media and is a function of temperature.</a:t>
            </a:r>
          </a:p>
          <a:p>
            <a:pPr algn="just">
              <a:buNone/>
            </a:pPr>
            <a:r>
              <a:rPr lang="en-US" dirty="0"/>
              <a:t>	</a:t>
            </a:r>
          </a:p>
          <a:p>
            <a:pPr algn="just">
              <a:buNone/>
            </a:pPr>
            <a:r>
              <a:rPr lang="en-US" dirty="0"/>
              <a:t>			          N</a:t>
            </a:r>
            <a:r>
              <a:rPr lang="en-US" baseline="-25000" dirty="0"/>
              <a:t>o </a:t>
            </a:r>
            <a:r>
              <a:rPr lang="en-US" dirty="0"/>
              <a:t>= K . T     (W/Hz)</a:t>
            </a:r>
          </a:p>
          <a:p>
            <a:pPr algn="just">
              <a:buNone/>
            </a:pPr>
            <a:r>
              <a:rPr lang="en-US" dirty="0"/>
              <a:t>	</a:t>
            </a:r>
          </a:p>
          <a:p>
            <a:pPr algn="just">
              <a:buNone/>
            </a:pPr>
            <a:r>
              <a:rPr lang="en-US" dirty="0"/>
              <a:t>      Where K is Boltzmann constant (1.38 * 10</a:t>
            </a:r>
            <a:r>
              <a:rPr lang="en-US" baseline="30000" dirty="0"/>
              <a:t>-23</a:t>
            </a:r>
            <a:r>
              <a:rPr lang="en-US" dirty="0"/>
              <a:t>)J/k, and T is the temperature in Kelvins.</a:t>
            </a:r>
          </a:p>
          <a:p>
            <a:endParaRPr lang="en-US" sz="2800"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28</a:t>
            </a:fld>
            <a:endParaRPr lang="en-US"/>
          </a:p>
        </p:txBody>
      </p:sp>
    </p:spTree>
    <p:extLst>
      <p:ext uri="{BB962C8B-B14F-4D97-AF65-F5344CB8AC3E}">
        <p14:creationId xmlns:p14="http://schemas.microsoft.com/office/powerpoint/2010/main" val="184087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96838"/>
            <a:ext cx="8686800" cy="741362"/>
          </a:xfrm>
        </p:spPr>
        <p:txBody>
          <a:bodyPr/>
          <a:lstStyle/>
          <a:p>
            <a:r>
              <a:rPr lang="en-US"/>
              <a:t>Layers of a Typical Communication Systems</a:t>
            </a:r>
          </a:p>
        </p:txBody>
      </p:sp>
      <p:sp>
        <p:nvSpPr>
          <p:cNvPr id="41987" name="Rectangle 3"/>
          <p:cNvSpPr>
            <a:spLocks noGrp="1" noChangeArrowheads="1"/>
          </p:cNvSpPr>
          <p:nvPr>
            <p:ph type="body" idx="1"/>
          </p:nvPr>
        </p:nvSpPr>
        <p:spPr>
          <a:xfrm>
            <a:off x="228600" y="990600"/>
            <a:ext cx="8610600" cy="5562600"/>
          </a:xfrm>
        </p:spPr>
        <p:txBody>
          <a:bodyPr/>
          <a:lstStyle/>
          <a:p>
            <a:r>
              <a:rPr lang="en-US"/>
              <a:t>Contemporary communication systems comprise different protocol layers</a:t>
            </a:r>
          </a:p>
          <a:p>
            <a:r>
              <a:rPr lang="en-US"/>
              <a:t>A typical protocol stack contains the following layers</a:t>
            </a:r>
          </a:p>
          <a:p>
            <a:endParaRPr lang="en-US"/>
          </a:p>
          <a:p>
            <a:endParaRPr lang="en-US"/>
          </a:p>
        </p:txBody>
      </p:sp>
      <p:sp>
        <p:nvSpPr>
          <p:cNvPr id="41988" name="Slide Number Placeholder 4"/>
          <p:cNvSpPr>
            <a:spLocks noGrp="1"/>
          </p:cNvSpPr>
          <p:nvPr>
            <p:ph type="sldNum" sz="quarter" idx="12"/>
          </p:nvPr>
        </p:nvSpPr>
        <p:spPr>
          <a:noFill/>
        </p:spPr>
        <p:txBody>
          <a:bodyPr/>
          <a:lstStyle/>
          <a:p>
            <a:fld id="{90383E87-3DB9-44FB-A5C9-D0BF5760F13A}" type="slidenum">
              <a:rPr lang="en-US" smtClean="0"/>
              <a:pPr/>
              <a:t>3</a:t>
            </a:fld>
            <a:endParaRPr lang="en-US"/>
          </a:p>
        </p:txBody>
      </p:sp>
      <p:sp>
        <p:nvSpPr>
          <p:cNvPr id="41990" name="Rectangle 11"/>
          <p:cNvSpPr>
            <a:spLocks noChangeArrowheads="1"/>
          </p:cNvSpPr>
          <p:nvPr/>
        </p:nvSpPr>
        <p:spPr bwMode="auto">
          <a:xfrm>
            <a:off x="3429000" y="5257800"/>
            <a:ext cx="2438400" cy="6096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Physical Layer</a:t>
            </a:r>
          </a:p>
        </p:txBody>
      </p:sp>
      <p:sp>
        <p:nvSpPr>
          <p:cNvPr id="41991" name="Rectangle 12"/>
          <p:cNvSpPr>
            <a:spLocks noChangeArrowheads="1"/>
          </p:cNvSpPr>
          <p:nvPr/>
        </p:nvSpPr>
        <p:spPr bwMode="auto">
          <a:xfrm>
            <a:off x="3429000" y="4572000"/>
            <a:ext cx="2438400" cy="685800"/>
          </a:xfrm>
          <a:prstGeom prst="rect">
            <a:avLst/>
          </a:prstGeom>
          <a:solidFill>
            <a:srgbClr val="CCECFF"/>
          </a:solidFill>
          <a:ln w="38100" cmpd="dbl" algn="ctr">
            <a:solidFill>
              <a:schemeClr val="tx1"/>
            </a:solidFill>
            <a:round/>
            <a:headEnd/>
            <a:tailEnd/>
          </a:ln>
        </p:spPr>
        <p:txBody>
          <a:bodyPr/>
          <a:lstStyle/>
          <a:p>
            <a:pPr algn="ctr"/>
            <a:r>
              <a:rPr lang="en-US" dirty="0">
                <a:latin typeface="Calibri" pitchFamily="34" charset="0"/>
              </a:rPr>
              <a:t>MAC Sublayer</a:t>
            </a:r>
          </a:p>
          <a:p>
            <a:pPr algn="ctr"/>
            <a:r>
              <a:rPr lang="en-US" sz="2400" dirty="0">
                <a:latin typeface="Calibri" pitchFamily="34" charset="0"/>
              </a:rPr>
              <a:t>Data Link Layer</a:t>
            </a:r>
          </a:p>
        </p:txBody>
      </p:sp>
      <p:sp>
        <p:nvSpPr>
          <p:cNvPr id="41992" name="Rectangle 13"/>
          <p:cNvSpPr>
            <a:spLocks noChangeArrowheads="1"/>
          </p:cNvSpPr>
          <p:nvPr/>
        </p:nvSpPr>
        <p:spPr bwMode="auto">
          <a:xfrm>
            <a:off x="3429000" y="3962400"/>
            <a:ext cx="2438400" cy="6096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Network Layer</a:t>
            </a:r>
          </a:p>
        </p:txBody>
      </p:sp>
      <p:sp>
        <p:nvSpPr>
          <p:cNvPr id="41993" name="Rectangle 14"/>
          <p:cNvSpPr>
            <a:spLocks noChangeArrowheads="1"/>
          </p:cNvSpPr>
          <p:nvPr/>
        </p:nvSpPr>
        <p:spPr bwMode="auto">
          <a:xfrm>
            <a:off x="3429000" y="3352800"/>
            <a:ext cx="2438400" cy="6096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Transport Layer</a:t>
            </a:r>
          </a:p>
        </p:txBody>
      </p:sp>
      <p:sp>
        <p:nvSpPr>
          <p:cNvPr id="41994" name="Rectangle 15"/>
          <p:cNvSpPr>
            <a:spLocks noChangeArrowheads="1"/>
          </p:cNvSpPr>
          <p:nvPr/>
        </p:nvSpPr>
        <p:spPr bwMode="auto">
          <a:xfrm>
            <a:off x="3429000" y="2743200"/>
            <a:ext cx="2438400" cy="6096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Application Layer</a:t>
            </a:r>
          </a:p>
        </p:txBody>
      </p:sp>
      <p:cxnSp>
        <p:nvCxnSpPr>
          <p:cNvPr id="41995" name="Straight Connector 16"/>
          <p:cNvCxnSpPr>
            <a:cxnSpLocks noChangeShapeType="1"/>
            <a:stCxn id="41991" idx="1"/>
            <a:endCxn id="41991" idx="3"/>
          </p:cNvCxnSpPr>
          <p:nvPr/>
        </p:nvCxnSpPr>
        <p:spPr bwMode="auto">
          <a:xfrm rot="10800000" flipH="1">
            <a:off x="3429000" y="4914900"/>
            <a:ext cx="2438400" cy="1588"/>
          </a:xfrm>
          <a:prstGeom prst="line">
            <a:avLst/>
          </a:prstGeom>
          <a:noFill/>
          <a:ln w="12700" cmpd="dbl" algn="ctr">
            <a:solidFill>
              <a:schemeClr val="tx1"/>
            </a:solidFill>
            <a:prstDash val="dash"/>
            <a:round/>
            <a:headEnd/>
            <a:tailEnd/>
          </a:ln>
        </p:spPr>
      </p:cxnSp>
      <p:sp>
        <p:nvSpPr>
          <p:cNvPr id="41996" name="Rectangle 9"/>
          <p:cNvSpPr>
            <a:spLocks noChangeArrowheads="1"/>
          </p:cNvSpPr>
          <p:nvPr/>
        </p:nvSpPr>
        <p:spPr bwMode="auto">
          <a:xfrm>
            <a:off x="2819400" y="5257800"/>
            <a:ext cx="3505200" cy="762000"/>
          </a:xfrm>
          <a:prstGeom prst="rect">
            <a:avLst/>
          </a:prstGeom>
          <a:noFill/>
          <a:ln w="38100" algn="ctr">
            <a:solidFill>
              <a:srgbClr val="FF0000"/>
            </a:solidFill>
            <a:prstDash val="dash"/>
            <a:round/>
            <a:headEnd/>
            <a:tailEnd/>
          </a:ln>
        </p:spPr>
        <p:txBody>
          <a:bodyPr/>
          <a:lstStyle/>
          <a:p>
            <a:endParaRPr lang="en-US"/>
          </a:p>
        </p:txBody>
      </p:sp>
    </p:spTree>
    <p:extLst>
      <p:ext uri="{BB962C8B-B14F-4D97-AF65-F5344CB8AC3E}">
        <p14:creationId xmlns:p14="http://schemas.microsoft.com/office/powerpoint/2010/main" val="120402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96838"/>
            <a:ext cx="8686800" cy="741362"/>
          </a:xfrm>
        </p:spPr>
        <p:txBody>
          <a:bodyPr/>
          <a:lstStyle/>
          <a:p>
            <a:r>
              <a:rPr lang="en-US"/>
              <a:t>Layers of a Typical Communication Systems</a:t>
            </a:r>
          </a:p>
        </p:txBody>
      </p:sp>
      <p:sp>
        <p:nvSpPr>
          <p:cNvPr id="43011" name="Rectangle 3"/>
          <p:cNvSpPr>
            <a:spLocks noGrp="1" noChangeArrowheads="1"/>
          </p:cNvSpPr>
          <p:nvPr>
            <p:ph type="body" idx="1"/>
          </p:nvPr>
        </p:nvSpPr>
        <p:spPr>
          <a:xfrm>
            <a:off x="228600" y="990600"/>
            <a:ext cx="8610600" cy="5562600"/>
          </a:xfrm>
        </p:spPr>
        <p:txBody>
          <a:bodyPr/>
          <a:lstStyle/>
          <a:p>
            <a:r>
              <a:rPr lang="en-US" dirty="0">
                <a:solidFill>
                  <a:srgbClr val="FF0000"/>
                </a:solidFill>
              </a:rPr>
              <a:t>Physical layer is closest to the transmission medium </a:t>
            </a:r>
            <a:r>
              <a:rPr lang="en-US" dirty="0"/>
              <a:t>and is responsible for transmitting and receiving bits on/from the physical medium</a:t>
            </a:r>
          </a:p>
          <a:p>
            <a:pPr lvl="1"/>
            <a:endParaRPr lang="en-US" dirty="0"/>
          </a:p>
          <a:p>
            <a:r>
              <a:rPr lang="en-US" dirty="0"/>
              <a:t>Transmission takes place in the form of </a:t>
            </a:r>
            <a:r>
              <a:rPr lang="en-US" dirty="0">
                <a:solidFill>
                  <a:srgbClr val="FF0000"/>
                </a:solidFill>
              </a:rPr>
              <a:t>electromagnetic waves</a:t>
            </a:r>
          </a:p>
          <a:p>
            <a:pPr lvl="1"/>
            <a:endParaRPr lang="en-US" dirty="0"/>
          </a:p>
          <a:p>
            <a:r>
              <a:rPr lang="en-US" dirty="0"/>
              <a:t>These waves are </a:t>
            </a:r>
            <a:r>
              <a:rPr lang="en-US" dirty="0">
                <a:solidFill>
                  <a:srgbClr val="0070C0"/>
                </a:solidFill>
              </a:rPr>
              <a:t>modulated by the transmitter </a:t>
            </a:r>
            <a:r>
              <a:rPr lang="en-US" dirty="0"/>
              <a:t>and </a:t>
            </a:r>
            <a:r>
              <a:rPr lang="en-US" dirty="0">
                <a:solidFill>
                  <a:srgbClr val="0070C0"/>
                </a:solidFill>
              </a:rPr>
              <a:t>demodulated at the receiver</a:t>
            </a:r>
          </a:p>
        </p:txBody>
      </p:sp>
      <p:sp>
        <p:nvSpPr>
          <p:cNvPr id="43012" name="Slide Number Placeholder 4"/>
          <p:cNvSpPr>
            <a:spLocks noGrp="1"/>
          </p:cNvSpPr>
          <p:nvPr>
            <p:ph type="sldNum" sz="quarter" idx="12"/>
          </p:nvPr>
        </p:nvSpPr>
        <p:spPr>
          <a:noFill/>
        </p:spPr>
        <p:txBody>
          <a:bodyPr/>
          <a:lstStyle/>
          <a:p>
            <a:fld id="{2B85FE7D-0564-4857-A2BE-FEFF256F88F3}" type="slidenum">
              <a:rPr lang="en-US" smtClean="0"/>
              <a:pPr/>
              <a:t>4</a:t>
            </a:fld>
            <a:endParaRPr lang="en-US"/>
          </a:p>
        </p:txBody>
      </p:sp>
      <p:sp>
        <p:nvSpPr>
          <p:cNvPr id="43014" name="Rectangle 10"/>
          <p:cNvSpPr>
            <a:spLocks noChangeArrowheads="1"/>
          </p:cNvSpPr>
          <p:nvPr/>
        </p:nvSpPr>
        <p:spPr bwMode="auto">
          <a:xfrm>
            <a:off x="3429000" y="5257800"/>
            <a:ext cx="2438400" cy="6096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Physical Layer</a:t>
            </a:r>
          </a:p>
        </p:txBody>
      </p:sp>
      <p:sp>
        <p:nvSpPr>
          <p:cNvPr id="43015" name="Rectangle 11"/>
          <p:cNvSpPr>
            <a:spLocks noChangeArrowheads="1"/>
          </p:cNvSpPr>
          <p:nvPr/>
        </p:nvSpPr>
        <p:spPr bwMode="auto">
          <a:xfrm>
            <a:off x="3429000" y="4572000"/>
            <a:ext cx="2438400" cy="685800"/>
          </a:xfrm>
          <a:prstGeom prst="rect">
            <a:avLst/>
          </a:prstGeom>
          <a:solidFill>
            <a:srgbClr val="CCECFF"/>
          </a:solidFill>
          <a:ln w="38100" cmpd="dbl" algn="ctr">
            <a:solidFill>
              <a:schemeClr val="tx1"/>
            </a:solidFill>
            <a:round/>
            <a:headEnd/>
            <a:tailEnd/>
          </a:ln>
        </p:spPr>
        <p:txBody>
          <a:bodyPr/>
          <a:lstStyle/>
          <a:p>
            <a:pPr algn="ctr"/>
            <a:r>
              <a:rPr lang="en-US" dirty="0">
                <a:latin typeface="Calibri" pitchFamily="34" charset="0"/>
              </a:rPr>
              <a:t>MAC Sublayer</a:t>
            </a:r>
          </a:p>
          <a:p>
            <a:pPr algn="ctr"/>
            <a:r>
              <a:rPr lang="en-US" sz="2400" dirty="0">
                <a:latin typeface="Calibri" pitchFamily="34" charset="0"/>
              </a:rPr>
              <a:t>Data Link Layer</a:t>
            </a:r>
          </a:p>
        </p:txBody>
      </p:sp>
      <p:cxnSp>
        <p:nvCxnSpPr>
          <p:cNvPr id="43016" name="Straight Connector 12"/>
          <p:cNvCxnSpPr>
            <a:cxnSpLocks noChangeShapeType="1"/>
            <a:stCxn id="43015" idx="1"/>
            <a:endCxn id="43015" idx="3"/>
          </p:cNvCxnSpPr>
          <p:nvPr/>
        </p:nvCxnSpPr>
        <p:spPr bwMode="auto">
          <a:xfrm rot="10800000" flipH="1">
            <a:off x="3429000" y="4914900"/>
            <a:ext cx="2438400" cy="1588"/>
          </a:xfrm>
          <a:prstGeom prst="line">
            <a:avLst/>
          </a:prstGeom>
          <a:noFill/>
          <a:ln w="12700" cmpd="dbl" algn="ctr">
            <a:solidFill>
              <a:schemeClr val="tx1"/>
            </a:solidFill>
            <a:prstDash val="dash"/>
            <a:round/>
            <a:headEnd/>
            <a:tailEnd/>
          </a:ln>
        </p:spPr>
      </p:cxnSp>
      <p:sp>
        <p:nvSpPr>
          <p:cNvPr id="43017" name="Rectangle 13"/>
          <p:cNvSpPr>
            <a:spLocks noChangeArrowheads="1"/>
          </p:cNvSpPr>
          <p:nvPr/>
        </p:nvSpPr>
        <p:spPr bwMode="auto">
          <a:xfrm>
            <a:off x="2895600" y="5257800"/>
            <a:ext cx="3429000" cy="762000"/>
          </a:xfrm>
          <a:prstGeom prst="rect">
            <a:avLst/>
          </a:prstGeom>
          <a:noFill/>
          <a:ln w="38100" algn="ctr">
            <a:solidFill>
              <a:srgbClr val="FF0000"/>
            </a:solidFill>
            <a:prstDash val="dash"/>
            <a:round/>
            <a:headEnd/>
            <a:tailEnd/>
          </a:ln>
        </p:spPr>
        <p:txBody>
          <a:bodyPr/>
          <a:lstStyle/>
          <a:p>
            <a:endParaRPr lang="en-US"/>
          </a:p>
        </p:txBody>
      </p:sp>
    </p:spTree>
    <p:extLst>
      <p:ext uri="{BB962C8B-B14F-4D97-AF65-F5344CB8AC3E}">
        <p14:creationId xmlns:p14="http://schemas.microsoft.com/office/powerpoint/2010/main" val="118380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96838"/>
            <a:ext cx="8686800" cy="741362"/>
          </a:xfrm>
        </p:spPr>
        <p:txBody>
          <a:bodyPr/>
          <a:lstStyle/>
          <a:p>
            <a:r>
              <a:rPr lang="en-US"/>
              <a:t>How is Wireless Different? Physical Layer</a:t>
            </a:r>
          </a:p>
        </p:txBody>
      </p:sp>
      <p:sp>
        <p:nvSpPr>
          <p:cNvPr id="47107" name="Slide Number Placeholder 4"/>
          <p:cNvSpPr>
            <a:spLocks noGrp="1"/>
          </p:cNvSpPr>
          <p:nvPr>
            <p:ph type="sldNum" sz="quarter" idx="12"/>
          </p:nvPr>
        </p:nvSpPr>
        <p:spPr>
          <a:noFill/>
        </p:spPr>
        <p:txBody>
          <a:bodyPr/>
          <a:lstStyle/>
          <a:p>
            <a:fld id="{5915FDDD-3AD7-4082-A958-98D13AE33EF2}" type="slidenum">
              <a:rPr lang="en-US" smtClean="0"/>
              <a:pPr/>
              <a:t>5</a:t>
            </a:fld>
            <a:endParaRPr lang="en-US"/>
          </a:p>
        </p:txBody>
      </p:sp>
      <p:sp>
        <p:nvSpPr>
          <p:cNvPr id="47108" name="Rectangle 9"/>
          <p:cNvSpPr>
            <a:spLocks noChangeArrowheads="1"/>
          </p:cNvSpPr>
          <p:nvPr/>
        </p:nvSpPr>
        <p:spPr bwMode="auto">
          <a:xfrm>
            <a:off x="1752600" y="1676400"/>
            <a:ext cx="1676400" cy="1295400"/>
          </a:xfrm>
          <a:prstGeom prst="rect">
            <a:avLst/>
          </a:prstGeom>
          <a:solidFill>
            <a:srgbClr val="CCECFF"/>
          </a:solidFill>
          <a:ln w="38100" cmpd="dbl" algn="ctr">
            <a:solidFill>
              <a:schemeClr val="tx1"/>
            </a:solidFill>
            <a:round/>
            <a:headEnd/>
            <a:tailEnd/>
          </a:ln>
        </p:spPr>
        <p:txBody>
          <a:bodyPr/>
          <a:lstStyle/>
          <a:p>
            <a:pPr algn="ctr"/>
            <a:r>
              <a:rPr lang="en-US" sz="2400" dirty="0">
                <a:latin typeface="Calibri" pitchFamily="34" charset="0"/>
              </a:rPr>
              <a:t>Transmitter</a:t>
            </a:r>
          </a:p>
          <a:p>
            <a:pPr algn="ctr"/>
            <a:r>
              <a:rPr lang="en-US" sz="2400" dirty="0">
                <a:latin typeface="Calibri" pitchFamily="34" charset="0"/>
              </a:rPr>
              <a:t>(</a:t>
            </a:r>
            <a:r>
              <a:rPr lang="en-US" sz="1400" dirty="0" err="1">
                <a:latin typeface="Calibri" pitchFamily="34" charset="0"/>
              </a:rPr>
              <a:t>Spect</a:t>
            </a:r>
            <a:r>
              <a:rPr lang="en-US" sz="1400" dirty="0">
                <a:latin typeface="Calibri" pitchFamily="34" charset="0"/>
              </a:rPr>
              <a:t>. Reg./Size/power constraints)</a:t>
            </a:r>
          </a:p>
          <a:p>
            <a:pPr algn="ctr"/>
            <a:endParaRPr lang="en-US" sz="2400" dirty="0">
              <a:latin typeface="Calibri" pitchFamily="34" charset="0"/>
            </a:endParaRPr>
          </a:p>
        </p:txBody>
      </p:sp>
      <p:sp>
        <p:nvSpPr>
          <p:cNvPr id="47109" name="Oval 10"/>
          <p:cNvSpPr>
            <a:spLocks noChangeArrowheads="1"/>
          </p:cNvSpPr>
          <p:nvPr/>
        </p:nvSpPr>
        <p:spPr bwMode="auto">
          <a:xfrm>
            <a:off x="228600" y="1752600"/>
            <a:ext cx="1066800" cy="990600"/>
          </a:xfrm>
          <a:prstGeom prst="ellipse">
            <a:avLst/>
          </a:prstGeom>
          <a:solidFill>
            <a:srgbClr val="CCECFF"/>
          </a:solidFill>
          <a:ln w="38100" cmpd="dbl" algn="ctr">
            <a:solidFill>
              <a:schemeClr val="tx1"/>
            </a:solidFill>
            <a:round/>
            <a:headEnd/>
            <a:tailEnd/>
          </a:ln>
        </p:spPr>
        <p:txBody>
          <a:bodyPr/>
          <a:lstStyle/>
          <a:p>
            <a:endParaRPr lang="en-US"/>
          </a:p>
        </p:txBody>
      </p:sp>
      <p:sp>
        <p:nvSpPr>
          <p:cNvPr id="47110" name="TextBox 11"/>
          <p:cNvSpPr txBox="1">
            <a:spLocks noChangeArrowheads="1"/>
          </p:cNvSpPr>
          <p:nvPr/>
        </p:nvSpPr>
        <p:spPr bwMode="auto">
          <a:xfrm>
            <a:off x="0" y="914400"/>
            <a:ext cx="1752600" cy="830263"/>
          </a:xfrm>
          <a:prstGeom prst="rect">
            <a:avLst/>
          </a:prstGeom>
          <a:noFill/>
          <a:ln w="9525">
            <a:noFill/>
            <a:miter lim="800000"/>
            <a:headEnd/>
            <a:tailEnd/>
          </a:ln>
        </p:spPr>
        <p:txBody>
          <a:bodyPr>
            <a:spAutoFit/>
          </a:bodyPr>
          <a:lstStyle/>
          <a:p>
            <a:pPr algn="ctr"/>
            <a:r>
              <a:rPr lang="en-US" sz="2400">
                <a:latin typeface="Calibri" pitchFamily="34" charset="0"/>
              </a:rPr>
              <a:t>Information source</a:t>
            </a:r>
          </a:p>
        </p:txBody>
      </p:sp>
      <p:cxnSp>
        <p:nvCxnSpPr>
          <p:cNvPr id="47111" name="Straight Arrow Connector 13"/>
          <p:cNvCxnSpPr>
            <a:cxnSpLocks noChangeShapeType="1"/>
            <a:stCxn id="47109" idx="6"/>
            <a:endCxn id="47108" idx="1"/>
          </p:cNvCxnSpPr>
          <p:nvPr/>
        </p:nvCxnSpPr>
        <p:spPr bwMode="auto">
          <a:xfrm>
            <a:off x="1295400" y="2247900"/>
            <a:ext cx="457200" cy="76200"/>
          </a:xfrm>
          <a:prstGeom prst="straightConnector1">
            <a:avLst/>
          </a:prstGeom>
          <a:noFill/>
          <a:ln w="9525" algn="ctr">
            <a:solidFill>
              <a:schemeClr val="tx1"/>
            </a:solidFill>
            <a:round/>
            <a:headEnd/>
            <a:tailEnd type="arrow" w="med" len="med"/>
          </a:ln>
        </p:spPr>
      </p:cxnSp>
      <p:sp>
        <p:nvSpPr>
          <p:cNvPr id="47112" name="Rectangle 16"/>
          <p:cNvSpPr>
            <a:spLocks noChangeArrowheads="1"/>
          </p:cNvSpPr>
          <p:nvPr/>
        </p:nvSpPr>
        <p:spPr bwMode="auto">
          <a:xfrm>
            <a:off x="4114800" y="1905000"/>
            <a:ext cx="1295400" cy="6858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Channel</a:t>
            </a:r>
          </a:p>
        </p:txBody>
      </p:sp>
      <p:cxnSp>
        <p:nvCxnSpPr>
          <p:cNvPr id="47113" name="Straight Arrow Connector 17"/>
          <p:cNvCxnSpPr>
            <a:cxnSpLocks noChangeShapeType="1"/>
            <a:stCxn id="47108" idx="3"/>
            <a:endCxn id="47112" idx="1"/>
          </p:cNvCxnSpPr>
          <p:nvPr/>
        </p:nvCxnSpPr>
        <p:spPr bwMode="auto">
          <a:xfrm flipV="1">
            <a:off x="3429000" y="2247900"/>
            <a:ext cx="685800" cy="76200"/>
          </a:xfrm>
          <a:prstGeom prst="straightConnector1">
            <a:avLst/>
          </a:prstGeom>
          <a:noFill/>
          <a:ln w="9525" algn="ctr">
            <a:solidFill>
              <a:schemeClr val="tx1"/>
            </a:solidFill>
            <a:round/>
            <a:headEnd/>
            <a:tailEnd type="arrow" w="med" len="med"/>
          </a:ln>
        </p:spPr>
      </p:cxnSp>
      <p:cxnSp>
        <p:nvCxnSpPr>
          <p:cNvPr id="47114" name="Straight Arrow Connector 23"/>
          <p:cNvCxnSpPr>
            <a:cxnSpLocks noChangeShapeType="1"/>
            <a:stCxn id="47112" idx="3"/>
            <a:endCxn id="47115" idx="1"/>
          </p:cNvCxnSpPr>
          <p:nvPr/>
        </p:nvCxnSpPr>
        <p:spPr bwMode="auto">
          <a:xfrm>
            <a:off x="5410200" y="2247900"/>
            <a:ext cx="533400" cy="38100"/>
          </a:xfrm>
          <a:prstGeom prst="straightConnector1">
            <a:avLst/>
          </a:prstGeom>
          <a:noFill/>
          <a:ln w="9525" algn="ctr">
            <a:solidFill>
              <a:schemeClr val="tx1"/>
            </a:solidFill>
            <a:round/>
            <a:headEnd/>
            <a:tailEnd type="arrow" w="med" len="med"/>
          </a:ln>
        </p:spPr>
      </p:cxnSp>
      <p:sp>
        <p:nvSpPr>
          <p:cNvPr id="47115" name="Rectangle 26"/>
          <p:cNvSpPr>
            <a:spLocks noChangeArrowheads="1"/>
          </p:cNvSpPr>
          <p:nvPr/>
        </p:nvSpPr>
        <p:spPr bwMode="auto">
          <a:xfrm>
            <a:off x="5943600" y="1676400"/>
            <a:ext cx="1295400" cy="1219200"/>
          </a:xfrm>
          <a:prstGeom prst="rect">
            <a:avLst/>
          </a:prstGeom>
          <a:solidFill>
            <a:srgbClr val="CCECFF"/>
          </a:solidFill>
          <a:ln w="38100" cmpd="dbl" algn="ctr">
            <a:solidFill>
              <a:schemeClr val="tx1"/>
            </a:solidFill>
            <a:round/>
            <a:headEnd/>
            <a:tailEnd/>
          </a:ln>
        </p:spPr>
        <p:txBody>
          <a:bodyPr/>
          <a:lstStyle/>
          <a:p>
            <a:pPr algn="ctr"/>
            <a:r>
              <a:rPr lang="en-US" sz="2400" dirty="0">
                <a:latin typeface="Calibri" pitchFamily="34" charset="0"/>
              </a:rPr>
              <a:t>Receiver (</a:t>
            </a:r>
            <a:r>
              <a:rPr lang="en-US" sz="1400" dirty="0">
                <a:latin typeface="Calibri" pitchFamily="34" charset="0"/>
              </a:rPr>
              <a:t>Channel Estimation/Error Correction)</a:t>
            </a:r>
          </a:p>
        </p:txBody>
      </p:sp>
      <p:sp>
        <p:nvSpPr>
          <p:cNvPr id="47116" name="Oval 29"/>
          <p:cNvSpPr>
            <a:spLocks noChangeArrowheads="1"/>
          </p:cNvSpPr>
          <p:nvPr/>
        </p:nvSpPr>
        <p:spPr bwMode="auto">
          <a:xfrm>
            <a:off x="7848600" y="1752600"/>
            <a:ext cx="1066800" cy="990600"/>
          </a:xfrm>
          <a:prstGeom prst="ellipse">
            <a:avLst/>
          </a:prstGeom>
          <a:solidFill>
            <a:srgbClr val="CCECFF"/>
          </a:solidFill>
          <a:ln w="38100" cmpd="dbl" algn="ctr">
            <a:solidFill>
              <a:schemeClr val="tx1"/>
            </a:solidFill>
            <a:round/>
            <a:headEnd/>
            <a:tailEnd/>
          </a:ln>
        </p:spPr>
        <p:txBody>
          <a:bodyPr/>
          <a:lstStyle/>
          <a:p>
            <a:endParaRPr lang="en-US"/>
          </a:p>
        </p:txBody>
      </p:sp>
      <p:sp>
        <p:nvSpPr>
          <p:cNvPr id="47117" name="TextBox 30"/>
          <p:cNvSpPr txBox="1">
            <a:spLocks noChangeArrowheads="1"/>
          </p:cNvSpPr>
          <p:nvPr/>
        </p:nvSpPr>
        <p:spPr bwMode="auto">
          <a:xfrm>
            <a:off x="7239000" y="914400"/>
            <a:ext cx="2209800" cy="830263"/>
          </a:xfrm>
          <a:prstGeom prst="rect">
            <a:avLst/>
          </a:prstGeom>
          <a:noFill/>
          <a:ln w="9525">
            <a:noFill/>
            <a:miter lim="800000"/>
            <a:headEnd/>
            <a:tailEnd/>
          </a:ln>
        </p:spPr>
        <p:txBody>
          <a:bodyPr>
            <a:spAutoFit/>
          </a:bodyPr>
          <a:lstStyle/>
          <a:p>
            <a:pPr algn="ctr"/>
            <a:r>
              <a:rPr lang="en-US" sz="2400">
                <a:latin typeface="Calibri" pitchFamily="34" charset="0"/>
              </a:rPr>
              <a:t>Information sink</a:t>
            </a:r>
          </a:p>
        </p:txBody>
      </p:sp>
      <p:cxnSp>
        <p:nvCxnSpPr>
          <p:cNvPr id="47118" name="Straight Arrow Connector 31"/>
          <p:cNvCxnSpPr>
            <a:cxnSpLocks noChangeShapeType="1"/>
            <a:stCxn id="47115" idx="3"/>
            <a:endCxn id="47116" idx="2"/>
          </p:cNvCxnSpPr>
          <p:nvPr/>
        </p:nvCxnSpPr>
        <p:spPr bwMode="auto">
          <a:xfrm flipV="1">
            <a:off x="7239000" y="2247900"/>
            <a:ext cx="609600" cy="38100"/>
          </a:xfrm>
          <a:prstGeom prst="straightConnector1">
            <a:avLst/>
          </a:prstGeom>
          <a:noFill/>
          <a:ln w="9525" algn="ctr">
            <a:solidFill>
              <a:schemeClr val="tx1"/>
            </a:solidFill>
            <a:round/>
            <a:headEnd/>
            <a:tailEnd type="arrow" w="med" len="med"/>
          </a:ln>
        </p:spPr>
      </p:cxnSp>
      <p:sp>
        <p:nvSpPr>
          <p:cNvPr id="47119" name="Oval 14"/>
          <p:cNvSpPr>
            <a:spLocks noChangeArrowheads="1"/>
          </p:cNvSpPr>
          <p:nvPr/>
        </p:nvSpPr>
        <p:spPr bwMode="auto">
          <a:xfrm>
            <a:off x="3810000" y="1295400"/>
            <a:ext cx="1828800" cy="1752600"/>
          </a:xfrm>
          <a:prstGeom prst="ellipse">
            <a:avLst/>
          </a:prstGeom>
          <a:noFill/>
          <a:ln w="38100" algn="ctr">
            <a:solidFill>
              <a:srgbClr val="FF0000"/>
            </a:solidFill>
            <a:prstDash val="dash"/>
            <a:round/>
            <a:headEnd/>
            <a:tailEnd/>
          </a:ln>
        </p:spPr>
        <p:txBody>
          <a:bodyPr/>
          <a:lstStyle/>
          <a:p>
            <a:endParaRPr lang="en-US"/>
          </a:p>
        </p:txBody>
      </p:sp>
      <p:sp>
        <p:nvSpPr>
          <p:cNvPr id="20" name="Rectangle 3"/>
          <p:cNvSpPr txBox="1">
            <a:spLocks noChangeArrowheads="1"/>
          </p:cNvSpPr>
          <p:nvPr/>
        </p:nvSpPr>
        <p:spPr bwMode="auto">
          <a:xfrm>
            <a:off x="228600" y="3276600"/>
            <a:ext cx="8610600" cy="3352800"/>
          </a:xfrm>
          <a:prstGeom prst="rect">
            <a:avLst/>
          </a:prstGeom>
          <a:noFill/>
          <a:ln w="9525">
            <a:noFill/>
            <a:miter lim="800000"/>
            <a:headEnd/>
            <a:tailEnd/>
          </a:ln>
        </p:spPr>
        <p:txBody>
          <a:bodyPr/>
          <a:lstStyle/>
          <a:p>
            <a:pPr marL="447675" indent="-447675">
              <a:spcBef>
                <a:spcPct val="20000"/>
              </a:spcBef>
              <a:buClr>
                <a:srgbClr val="0070C0"/>
              </a:buClr>
              <a:buSzPct val="70000"/>
              <a:buFont typeface="Wingdings" pitchFamily="2" charset="2"/>
              <a:buChar char="q"/>
              <a:defRPr/>
            </a:pPr>
            <a:r>
              <a:rPr lang="en-US" sz="2400" b="0" kern="0" dirty="0">
                <a:latin typeface="Calibri" pitchFamily="34" charset="0"/>
              </a:rPr>
              <a:t>Wireless is different because of its channel which is:</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Noisy:</a:t>
            </a:r>
            <a:r>
              <a:rPr lang="en-US" sz="2000" b="0" kern="0" dirty="0">
                <a:latin typeface="Calibri" pitchFamily="34" charset="0"/>
              </a:rPr>
              <a:t> due to attenuation, interference and the signal reaching the receiver from multiple propagation paths, a phenomenon called </a:t>
            </a:r>
            <a:r>
              <a:rPr lang="en-US" sz="2000" b="0" kern="0" dirty="0">
                <a:solidFill>
                  <a:srgbClr val="FF0000"/>
                </a:solidFill>
                <a:latin typeface="Calibri" pitchFamily="34" charset="0"/>
              </a:rPr>
              <a:t>multipath fading</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Time varying:</a:t>
            </a:r>
            <a:r>
              <a:rPr lang="en-US" sz="2000" b="0" kern="0" dirty="0">
                <a:latin typeface="Calibri" pitchFamily="34" charset="0"/>
              </a:rPr>
              <a:t> orders of magnitude difference in channel characteristics due to mobility</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Shared:</a:t>
            </a:r>
            <a:r>
              <a:rPr lang="en-US" sz="2000" b="0" kern="0" dirty="0">
                <a:latin typeface="Calibri" pitchFamily="34" charset="0"/>
              </a:rPr>
              <a:t> bandwidth sharing with and interference from other transmitters</a:t>
            </a:r>
          </a:p>
          <a:p>
            <a:pPr marL="889000" lvl="1" indent="-439738">
              <a:spcBef>
                <a:spcPct val="20000"/>
              </a:spcBef>
              <a:buClr>
                <a:srgbClr val="0070C0"/>
              </a:buClr>
              <a:buSzPct val="65000"/>
              <a:buFont typeface="Wingdings" pitchFamily="2" charset="2"/>
              <a:buChar char=""/>
              <a:defRPr/>
            </a:pPr>
            <a:r>
              <a:rPr lang="en-US" sz="2000" kern="0" dirty="0">
                <a:solidFill>
                  <a:srgbClr val="FF0000"/>
                </a:solidFill>
                <a:latin typeface="Calibri" pitchFamily="34" charset="0"/>
              </a:rPr>
              <a:t>Bandwidth limited:</a:t>
            </a:r>
            <a:r>
              <a:rPr lang="en-US" sz="2000" b="0" kern="0" dirty="0">
                <a:latin typeface="Calibri" pitchFamily="34" charset="0"/>
              </a:rPr>
              <a:t> Bandwidth of a radio propagation path is much less than that of a guided wired medium</a:t>
            </a:r>
          </a:p>
          <a:p>
            <a:pPr marL="889000" lvl="1" indent="-439738">
              <a:spcBef>
                <a:spcPct val="20000"/>
              </a:spcBef>
              <a:buClr>
                <a:srgbClr val="0070C0"/>
              </a:buClr>
              <a:buSzPct val="65000"/>
              <a:buFont typeface="Wingdings" pitchFamily="2" charset="2"/>
              <a:buChar char=""/>
              <a:defRPr/>
            </a:pPr>
            <a:endParaRPr lang="en-US" sz="2000" b="0" kern="0" dirty="0">
              <a:latin typeface="Calibri" pitchFamily="34" charset="0"/>
            </a:endParaRPr>
          </a:p>
        </p:txBody>
      </p:sp>
    </p:spTree>
    <p:extLst>
      <p:ext uri="{BB962C8B-B14F-4D97-AF65-F5344CB8AC3E}">
        <p14:creationId xmlns:p14="http://schemas.microsoft.com/office/powerpoint/2010/main" val="39135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a:t>Wireless Communications: Design Factors</a:t>
            </a:r>
            <a:endParaRPr lang="en-US" dirty="0"/>
          </a:p>
        </p:txBody>
      </p:sp>
      <p:sp>
        <p:nvSpPr>
          <p:cNvPr id="3" name="Content Placeholder 2"/>
          <p:cNvSpPr>
            <a:spLocks noGrp="1"/>
          </p:cNvSpPr>
          <p:nvPr>
            <p:ph idx="1"/>
          </p:nvPr>
        </p:nvSpPr>
        <p:spPr/>
        <p:txBody>
          <a:bodyPr/>
          <a:lstStyle/>
          <a:p>
            <a:r>
              <a:rPr kumimoji="1" lang="en-US" b="1" dirty="0"/>
              <a:t>Bandwidth</a:t>
            </a:r>
          </a:p>
          <a:p>
            <a:pPr lvl="1"/>
            <a:r>
              <a:rPr kumimoji="1" lang="en-US" sz="2400" dirty="0"/>
              <a:t>higher bandwidth gives higher data rate</a:t>
            </a:r>
          </a:p>
          <a:p>
            <a:pPr lvl="1"/>
            <a:endParaRPr kumimoji="1" lang="en-US" sz="2400" dirty="0"/>
          </a:p>
          <a:p>
            <a:r>
              <a:rPr kumimoji="1" lang="en-US" b="1" dirty="0"/>
              <a:t>Transmission impairments</a:t>
            </a:r>
          </a:p>
          <a:p>
            <a:pPr lvl="1"/>
            <a:r>
              <a:rPr kumimoji="1" lang="en-US" sz="2400" dirty="0"/>
              <a:t>eg. Attenuation</a:t>
            </a:r>
          </a:p>
          <a:p>
            <a:pPr lvl="1"/>
            <a:r>
              <a:rPr lang="en-US" sz="2400" dirty="0"/>
              <a:t>Impairments, such as attenuation, limit the distance</a:t>
            </a:r>
            <a:endParaRPr kumimoji="1" lang="en-US" sz="2400" dirty="0"/>
          </a:p>
          <a:p>
            <a:pPr lvl="1"/>
            <a:endParaRPr kumimoji="1" lang="en-US" sz="2400" dirty="0"/>
          </a:p>
          <a:p>
            <a:r>
              <a:rPr kumimoji="1" lang="en-US" b="1" dirty="0"/>
              <a:t>Interference: </a:t>
            </a:r>
            <a:r>
              <a:rPr lang="en-US" dirty="0"/>
              <a:t>Interference from competing signals in overlapping frequency bands can distort or wipe out a signal. Interference is of particular concern for unguided wireless medium.</a:t>
            </a:r>
            <a:endParaRPr kumimoji="1" lang="en-US" b="1" dirty="0"/>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6</a:t>
            </a:fld>
            <a:endParaRPr lang="en-US"/>
          </a:p>
        </p:txBody>
      </p:sp>
    </p:spTree>
    <p:extLst>
      <p:ext uri="{BB962C8B-B14F-4D97-AF65-F5344CB8AC3E}">
        <p14:creationId xmlns:p14="http://schemas.microsoft.com/office/powerpoint/2010/main" val="419708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a:t>Wireless Transmission Frequencies</a:t>
            </a:r>
            <a:endParaRPr lang="en-US" dirty="0"/>
          </a:p>
        </p:txBody>
      </p:sp>
      <p:sp>
        <p:nvSpPr>
          <p:cNvPr id="3" name="Content Placeholder 2"/>
          <p:cNvSpPr>
            <a:spLocks noGrp="1"/>
          </p:cNvSpPr>
          <p:nvPr>
            <p:ph idx="1"/>
          </p:nvPr>
        </p:nvSpPr>
        <p:spPr/>
        <p:txBody>
          <a:bodyPr/>
          <a:lstStyle/>
          <a:p>
            <a:pPr>
              <a:lnSpc>
                <a:spcPct val="90000"/>
              </a:lnSpc>
            </a:pPr>
            <a:r>
              <a:rPr kumimoji="1" lang="en-US" sz="2800" dirty="0"/>
              <a:t>1GHz to 40GHz [limit is different in different books]</a:t>
            </a:r>
          </a:p>
          <a:p>
            <a:pPr lvl="1">
              <a:lnSpc>
                <a:spcPct val="90000"/>
              </a:lnSpc>
            </a:pPr>
            <a:r>
              <a:rPr kumimoji="1" lang="en-US" sz="2400" dirty="0">
                <a:solidFill>
                  <a:srgbClr val="FF0000"/>
                </a:solidFill>
              </a:rPr>
              <a:t>microwave</a:t>
            </a:r>
          </a:p>
          <a:p>
            <a:pPr lvl="1">
              <a:lnSpc>
                <a:spcPct val="90000"/>
              </a:lnSpc>
            </a:pPr>
            <a:r>
              <a:rPr kumimoji="1" lang="en-US" sz="2400" dirty="0"/>
              <a:t>highly directional beams are possible</a:t>
            </a:r>
          </a:p>
          <a:p>
            <a:pPr lvl="1">
              <a:lnSpc>
                <a:spcPct val="90000"/>
              </a:lnSpc>
            </a:pPr>
            <a:r>
              <a:rPr kumimoji="1" lang="en-US" sz="2400" dirty="0"/>
              <a:t>point to point</a:t>
            </a:r>
          </a:p>
          <a:p>
            <a:pPr lvl="1">
              <a:lnSpc>
                <a:spcPct val="90000"/>
              </a:lnSpc>
            </a:pPr>
            <a:r>
              <a:rPr kumimoji="1" lang="en-US" sz="2400" dirty="0"/>
              <a:t>satellite</a:t>
            </a:r>
          </a:p>
          <a:p>
            <a:pPr>
              <a:lnSpc>
                <a:spcPct val="90000"/>
              </a:lnSpc>
            </a:pPr>
            <a:r>
              <a:rPr kumimoji="1" lang="en-US" sz="2800" dirty="0"/>
              <a:t>30MHz to 1GHz</a:t>
            </a:r>
          </a:p>
          <a:p>
            <a:pPr lvl="1">
              <a:lnSpc>
                <a:spcPct val="90000"/>
              </a:lnSpc>
            </a:pPr>
            <a:r>
              <a:rPr kumimoji="1" lang="en-US" sz="2400" dirty="0"/>
              <a:t>Omni-directional applications</a:t>
            </a:r>
          </a:p>
          <a:p>
            <a:pPr lvl="1">
              <a:lnSpc>
                <a:spcPct val="90000"/>
              </a:lnSpc>
            </a:pPr>
            <a:r>
              <a:rPr kumimoji="1" lang="en-US" sz="2400" dirty="0"/>
              <a:t>broadcast radio</a:t>
            </a:r>
          </a:p>
          <a:p>
            <a:pPr>
              <a:lnSpc>
                <a:spcPct val="90000"/>
              </a:lnSpc>
            </a:pPr>
            <a:r>
              <a:rPr kumimoji="1" lang="en-US" sz="2800" dirty="0"/>
              <a:t>3 x 10</a:t>
            </a:r>
            <a:r>
              <a:rPr kumimoji="1" lang="en-US" sz="2800" baseline="30000" dirty="0"/>
              <a:t>11</a:t>
            </a:r>
            <a:r>
              <a:rPr kumimoji="1" lang="en-US" sz="2800" dirty="0"/>
              <a:t> to 2 x 10</a:t>
            </a:r>
            <a:r>
              <a:rPr kumimoji="1" lang="en-US" sz="2800" baseline="30000" dirty="0"/>
              <a:t>14</a:t>
            </a:r>
            <a:endParaRPr kumimoji="1" lang="en-US" sz="2800" dirty="0"/>
          </a:p>
          <a:p>
            <a:pPr lvl="1">
              <a:lnSpc>
                <a:spcPct val="90000"/>
              </a:lnSpc>
            </a:pPr>
            <a:r>
              <a:rPr kumimoji="1" lang="en-US" sz="2400" dirty="0"/>
              <a:t>Infrared (</a:t>
            </a:r>
            <a:r>
              <a:rPr lang="en-US" sz="2400" dirty="0">
                <a:latin typeface="Times" charset="0"/>
              </a:rPr>
              <a:t>useful to local point-to-point and multipoint applications within confined areas, such as a single room.</a:t>
            </a:r>
            <a:r>
              <a:rPr kumimoji="1" lang="en-US" sz="2400" dirty="0"/>
              <a:t>)</a:t>
            </a: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7</a:t>
            </a:fld>
            <a:endParaRPr lang="en-US"/>
          </a:p>
        </p:txBody>
      </p:sp>
    </p:spTree>
    <p:extLst>
      <p:ext uri="{BB962C8B-B14F-4D97-AF65-F5344CB8AC3E}">
        <p14:creationId xmlns:p14="http://schemas.microsoft.com/office/powerpoint/2010/main" val="245724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a:t>Broadcast Radio</a:t>
            </a:r>
            <a:endParaRPr lang="en-US" dirty="0"/>
          </a:p>
        </p:txBody>
      </p:sp>
      <p:sp>
        <p:nvSpPr>
          <p:cNvPr id="3" name="Content Placeholder 2"/>
          <p:cNvSpPr>
            <a:spLocks noGrp="1"/>
          </p:cNvSpPr>
          <p:nvPr>
            <p:ph idx="1"/>
          </p:nvPr>
        </p:nvSpPr>
        <p:spPr>
          <a:xfrm>
            <a:off x="228600" y="990600"/>
            <a:ext cx="8686799" cy="5257800"/>
          </a:xfrm>
        </p:spPr>
        <p:txBody>
          <a:bodyPr/>
          <a:lstStyle/>
          <a:p>
            <a:r>
              <a:rPr kumimoji="1" lang="en-US" dirty="0"/>
              <a:t>Radio is 3kHz to 300GHz</a:t>
            </a:r>
          </a:p>
          <a:p>
            <a:pPr>
              <a:buNone/>
            </a:pPr>
            <a:endParaRPr kumimoji="1" lang="en-US" dirty="0"/>
          </a:p>
          <a:p>
            <a:r>
              <a:rPr kumimoji="1" lang="en-US" dirty="0"/>
              <a:t>Term broadcast radio is used, below </a:t>
            </a:r>
            <a:r>
              <a:rPr kumimoji="1" lang="en-US" dirty="0">
                <a:solidFill>
                  <a:srgbClr val="FF0000"/>
                </a:solidFill>
              </a:rPr>
              <a:t>300MHz, for:</a:t>
            </a:r>
          </a:p>
          <a:p>
            <a:pPr lvl="1"/>
            <a:r>
              <a:rPr kumimoji="1" lang="en-US" sz="2400" dirty="0">
                <a:solidFill>
                  <a:srgbClr val="FF0000"/>
                </a:solidFill>
              </a:rPr>
              <a:t>FM radio</a:t>
            </a:r>
          </a:p>
          <a:p>
            <a:pPr lvl="1"/>
            <a:r>
              <a:rPr kumimoji="1" lang="en-US" sz="2400" dirty="0">
                <a:solidFill>
                  <a:srgbClr val="FF0000"/>
                </a:solidFill>
              </a:rPr>
              <a:t>UHF and VHF television (ranged 170-230 MHZ)</a:t>
            </a:r>
          </a:p>
          <a:p>
            <a:pPr lvl="1"/>
            <a:r>
              <a:rPr kumimoji="1" lang="en-US" dirty="0"/>
              <a:t>is omnidirectional</a:t>
            </a:r>
          </a:p>
          <a:p>
            <a:endParaRPr kumimoji="1" lang="en-US" dirty="0">
              <a:solidFill>
                <a:srgbClr val="FF0000"/>
              </a:solidFill>
            </a:endParaRPr>
          </a:p>
          <a:p>
            <a:r>
              <a:rPr kumimoji="1" lang="en-US" dirty="0">
                <a:solidFill>
                  <a:srgbClr val="FF0000"/>
                </a:solidFill>
              </a:rPr>
              <a:t>However, still needs line of sight above 300Mhz for majority of applications</a:t>
            </a:r>
          </a:p>
          <a:p>
            <a:r>
              <a:rPr kumimoji="1" lang="en-US" dirty="0"/>
              <a:t>suffers from multipath interference</a:t>
            </a:r>
          </a:p>
          <a:p>
            <a:pPr lvl="1"/>
            <a:r>
              <a:rPr kumimoji="1" lang="en-US" sz="2400" dirty="0"/>
              <a:t>reflections from land, water, other objects</a:t>
            </a:r>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8</a:t>
            </a:fld>
            <a:endParaRPr lang="en-US"/>
          </a:p>
        </p:txBody>
      </p:sp>
    </p:spTree>
    <p:extLst>
      <p:ext uri="{BB962C8B-B14F-4D97-AF65-F5344CB8AC3E}">
        <p14:creationId xmlns:p14="http://schemas.microsoft.com/office/powerpoint/2010/main" val="192806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Decibels</a:t>
            </a:r>
          </a:p>
        </p:txBody>
      </p:sp>
      <p:sp>
        <p:nvSpPr>
          <p:cNvPr id="3" name="Content Placeholder 2"/>
          <p:cNvSpPr>
            <a:spLocks noGrp="1"/>
          </p:cNvSpPr>
          <p:nvPr>
            <p:ph idx="1"/>
          </p:nvPr>
        </p:nvSpPr>
        <p:spPr/>
        <p:txBody>
          <a:bodyPr/>
          <a:lstStyle/>
          <a:p>
            <a:r>
              <a:rPr lang="en-US" dirty="0"/>
              <a:t>Standard Unit describing transmission gain (loss ) and relative power levels.</a:t>
            </a:r>
          </a:p>
          <a:p>
            <a:pPr marL="0" indent="0" algn="ctr">
              <a:buNone/>
            </a:pPr>
            <a:endParaRPr lang="en-US" dirty="0"/>
          </a:p>
          <a:p>
            <a:pPr marL="0" indent="0" algn="ctr">
              <a:buNone/>
            </a:pPr>
            <a:r>
              <a:rPr lang="en-US" sz="2800" dirty="0">
                <a:solidFill>
                  <a:srgbClr val="FF0000"/>
                </a:solidFill>
              </a:rPr>
              <a:t>Gain= N (</a:t>
            </a:r>
            <a:r>
              <a:rPr lang="en-US" sz="2800" dirty="0" err="1">
                <a:solidFill>
                  <a:srgbClr val="FF0000"/>
                </a:solidFill>
              </a:rPr>
              <a:t>db</a:t>
            </a:r>
            <a:r>
              <a:rPr lang="en-US" sz="2800" dirty="0">
                <a:solidFill>
                  <a:srgbClr val="FF0000"/>
                </a:solidFill>
              </a:rPr>
              <a:t>) = 10log (P2/P1)  </a:t>
            </a:r>
          </a:p>
          <a:p>
            <a:pPr marL="0" indent="0" algn="ctr">
              <a:buNone/>
            </a:pPr>
            <a:endParaRPr lang="en-US" dirty="0"/>
          </a:p>
          <a:p>
            <a:r>
              <a:rPr lang="en-US" dirty="0"/>
              <a:t>Decibels above or below 1W:   cater in Watts</a:t>
            </a:r>
          </a:p>
          <a:p>
            <a:pPr marL="0" indent="0">
              <a:buNone/>
            </a:pPr>
            <a:r>
              <a:rPr lang="en-US" dirty="0"/>
              <a:t> </a:t>
            </a:r>
          </a:p>
          <a:p>
            <a:r>
              <a:rPr lang="en-US" dirty="0"/>
              <a:t>Decibels above or below 1mW: cater in milli Watts</a:t>
            </a:r>
          </a:p>
          <a:p>
            <a:pPr marL="0" indent="0" algn="ctr">
              <a:buNone/>
            </a:pPr>
            <a:endParaRPr lang="en-US" dirty="0"/>
          </a:p>
          <a:p>
            <a:pPr marL="0" indent="0" algn="ctr">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9</a:t>
            </a:fld>
            <a:endParaRPr lang="en-US"/>
          </a:p>
        </p:txBody>
      </p:sp>
    </p:spTree>
    <p:extLst>
      <p:ext uri="{BB962C8B-B14F-4D97-AF65-F5344CB8AC3E}">
        <p14:creationId xmlns:p14="http://schemas.microsoft.com/office/powerpoint/2010/main" val="2580812198"/>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8705</TotalTime>
  <Words>3650</Words>
  <Application>Microsoft Office PowerPoint</Application>
  <PresentationFormat>On-screen Show (4:3)</PresentationFormat>
  <Paragraphs>303</Paragraphs>
  <Slides>28</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vt:lpstr>
      <vt:lpstr>Courier New</vt:lpstr>
      <vt:lpstr>Symbol</vt:lpstr>
      <vt:lpstr>Times</vt:lpstr>
      <vt:lpstr>Times New Roman</vt:lpstr>
      <vt:lpstr>Wingdings</vt:lpstr>
      <vt:lpstr>Axis</vt:lpstr>
      <vt:lpstr>EE-357: CCN  Mobile Radio Propagation: Large Scale Path Loss</vt:lpstr>
      <vt:lpstr>The Components</vt:lpstr>
      <vt:lpstr>Layers of a Typical Communication Systems</vt:lpstr>
      <vt:lpstr>Layers of a Typical Communication Systems</vt:lpstr>
      <vt:lpstr>How is Wireless Different? Physical Layer</vt:lpstr>
      <vt:lpstr>Wireless Communications: Design Factors</vt:lpstr>
      <vt:lpstr>Wireless Transmission Frequencies</vt:lpstr>
      <vt:lpstr>Broadcast Radio</vt:lpstr>
      <vt:lpstr>Decibels</vt:lpstr>
      <vt:lpstr>Example</vt:lpstr>
      <vt:lpstr>Wireless Propagation Modes</vt:lpstr>
      <vt:lpstr>Wireless Propagation: Ground Wave</vt:lpstr>
      <vt:lpstr>Wireless Propagation: Ground Wave</vt:lpstr>
      <vt:lpstr>Wireless Propagation: Sky Wave</vt:lpstr>
      <vt:lpstr>Wireless Propagation: Sky Wave</vt:lpstr>
      <vt:lpstr>Wireless Propagation: Line of Sight</vt:lpstr>
      <vt:lpstr>Wireless Propagation: Line of Sight</vt:lpstr>
      <vt:lpstr>Effective LOS</vt:lpstr>
      <vt:lpstr>Wireless Propagation: Line of Sight</vt:lpstr>
      <vt:lpstr>Wireless Propagation: Line of Sight</vt:lpstr>
      <vt:lpstr>Wireless Propagation: Free Space Loss</vt:lpstr>
      <vt:lpstr>Wireless Propagation: Multipath Interference</vt:lpstr>
      <vt:lpstr>Terrestrial Microwave</vt:lpstr>
      <vt:lpstr>Satellite Microwave</vt:lpstr>
      <vt:lpstr>Satellite Point to Point Link</vt:lpstr>
      <vt:lpstr>Satellite Broadcast Link</vt:lpstr>
      <vt:lpstr>Noise</vt:lpstr>
      <vt:lpstr>Noise</vt:lpstr>
    </vt:vector>
  </TitlesOfParts>
  <Company>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CC-885: Wireless Networks</dc:title>
  <dc:creator>Admin</dc:creator>
  <cp:lastModifiedBy>Hassaan Khaliq</cp:lastModifiedBy>
  <cp:revision>1165</cp:revision>
  <dcterms:created xsi:type="dcterms:W3CDTF">2007-03-12T06:58:10Z</dcterms:created>
  <dcterms:modified xsi:type="dcterms:W3CDTF">2022-02-10T02:58:16Z</dcterms:modified>
</cp:coreProperties>
</file>